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0A5B333-C66A-4983-85EF-703EBBEA9AD1}">
  <a:tblStyle styleId="{50A5B333-C66A-4983-85EF-703EBBEA9AD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(go over)</a:t>
            </a:r>
          </a:p>
          <a:p>
            <a:pPr lvl="0" rtl="0">
              <a:spcBef>
                <a:spcPts val="0"/>
              </a:spcBef>
              <a:buNone/>
            </a:pPr>
            <a:r>
              <a:rPr lang="en" sz="1050">
                <a:solidFill>
                  <a:srgbClr val="252525"/>
                </a:solidFill>
                <a:highlight>
                  <a:srgbClr val="FFFFFF"/>
                </a:highlight>
              </a:rPr>
              <a:t>U and R are very similar, the difference is that U means that the first property can stop being true in the same state that the latter becomes true. </a:t>
            </a:r>
          </a:p>
          <a:p>
            <a:pPr lvl="0" rtl="0">
              <a:spcBef>
                <a:spcPts val="0"/>
              </a:spcBef>
              <a:buNone/>
            </a:pPr>
            <a:r>
              <a:rPr lang="en"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spcBef>
                <a:spcPts val="0"/>
              </a:spcBef>
              <a:buNone/>
            </a:pPr>
            <a:r>
              <a:rPr lang="en" sz="1050">
                <a:solidFill>
                  <a:srgbClr val="252525"/>
                </a:solidFill>
                <a:highlight>
                  <a:srgbClr val="FFFFFF"/>
                </a:highlight>
              </a:rPr>
              <a:t>F G done = final state, once done it can’t be undone</a:t>
            </a:r>
          </a:p>
          <a:p>
            <a:pPr lvl="0" rtl="0">
              <a:spcBef>
                <a:spcPts val="0"/>
              </a:spcBef>
              <a:buNone/>
            </a:pPr>
            <a:r>
              <a:rPr lang="en" sz="1050">
                <a:solidFill>
                  <a:srgbClr val="252525"/>
                </a:solidFill>
                <a:highlight>
                  <a:srgbClr val="FFFFFF"/>
                </a:highlight>
              </a:rPr>
              <a:t>(discuss - no )</a:t>
            </a:r>
          </a:p>
          <a:p>
            <a:pPr lvl="0" rtl="0">
              <a:spcBef>
                <a:spcPts val="0"/>
              </a:spcBef>
              <a:buNone/>
            </a:pPr>
            <a:r>
              <a:rPr lang="en"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p>
          <a:p>
            <a:pPr lvl="0" rtl="0">
              <a:spcBef>
                <a:spcPts val="0"/>
              </a:spcBef>
              <a:buNone/>
            </a:pPr>
            <a:r>
              <a:rPr lang="en" sz="1050">
                <a:solidFill>
                  <a:srgbClr val="252525"/>
                </a:solidFill>
                <a:highlight>
                  <a:srgbClr val="FFFFFF"/>
                </a:highlight>
              </a:rPr>
              <a:t>if it’s requested, it will eventually be received, then processed, then eventually done</a:t>
            </a:r>
          </a:p>
          <a:p>
            <a:pPr lvl="0" rtl="0">
              <a:spcBef>
                <a:spcPts val="0"/>
              </a:spcBef>
              <a:buNone/>
            </a:pPr>
            <a:r>
              <a:rPr lang="en" sz="1050">
                <a:solidFill>
                  <a:srgbClr val="252525"/>
                </a:solidFill>
                <a:highlight>
                  <a:srgbClr val="FFFFFF"/>
                </a:highlight>
              </a:rPr>
              <a:t>note - g whole expression will become and remain true (implies makes this an if)</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p>
          <a:p>
            <a:pPr lvl="0" rtl="0">
              <a:spcBef>
                <a:spcPts val="0"/>
              </a:spcBef>
              <a:buNone/>
            </a:pPr>
            <a:r>
              <a:rPr lang="en" sz="1050">
                <a:solidFill>
                  <a:srgbClr val="252525"/>
                </a:solidFill>
                <a:highlight>
                  <a:srgbClr val="FFFFFF"/>
                </a:highlight>
              </a:rPr>
              <a:t>(go over)</a:t>
            </a:r>
          </a:p>
          <a:p>
            <a:pPr lvl="0" rtl="0">
              <a:spcBef>
                <a:spcPts val="0"/>
              </a:spcBef>
              <a:buNone/>
            </a:pPr>
            <a:r>
              <a:rPr lang="en"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p>
          <a:p>
            <a:pPr lvl="0" rtl="0">
              <a:spcBef>
                <a:spcPts val="0"/>
              </a:spcBef>
              <a:buNone/>
            </a:pPr>
            <a:r>
              <a:rPr lang="en"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 "I will like chocolate from now on, no matter what happens."</a:t>
            </a:r>
          </a:p>
          <a:p>
            <a:pPr lv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.P"It's possible I may like chocolate some day, at least for one day."</a:t>
            </a:r>
          </a:p>
          <a:p>
            <a:pPr lvl="0" rtl="0">
              <a:lnSpc>
                <a:spcPct val="160000"/>
              </a:lnSpc>
              <a:spcBef>
                <a:spcPts val="300"/>
              </a:spcBef>
              <a:spcAft>
                <a:spcPts val="100"/>
              </a:spcAft>
              <a:buNone/>
            </a:pPr>
            <a:r>
              <a:rPr b="1" lang="en" sz="1050">
                <a:solidFill>
                  <a:srgbClr val="252525"/>
                </a:solidFill>
                <a:highlight>
                  <a:srgbClr val="FFFFFF"/>
                </a:highlight>
              </a:rPr>
              <a:t>AF</a:t>
            </a:r>
            <a:r>
              <a:rPr lang="en" sz="1050">
                <a:solidFill>
                  <a:srgbClr val="252525"/>
                </a:solidFill>
                <a:highlight>
                  <a:srgbClr val="FFFFFF"/>
                </a:highlight>
              </a:rPr>
              <a:t>.</a:t>
            </a:r>
            <a:r>
              <a:rPr b="1" lang="en" sz="1050">
                <a:solidFill>
                  <a:srgbClr val="252525"/>
                </a:solidFill>
                <a:highlight>
                  <a:srgbClr val="FFFFFF"/>
                </a:highlight>
              </a:rPr>
              <a:t>EG</a:t>
            </a:r>
            <a:r>
              <a:rPr lang="en" sz="1050">
                <a:solidFill>
                  <a:srgbClr val="252525"/>
                </a:solidFill>
                <a:highlight>
                  <a:srgbClr val="FFFFFF"/>
                </a:highlight>
              </a:rPr>
              <a:t>. "It's always possible (AF) that I will suddenly start liking chocolate for the rest of time." </a:t>
            </a:r>
          </a:p>
          <a:p>
            <a:pPr lvl="0" rtl="0">
              <a:lnSpc>
                <a:spcPct val="160000"/>
              </a:lnSpc>
              <a:spcBef>
                <a:spcPts val="300"/>
              </a:spcBef>
              <a:spcAft>
                <a:spcPts val="100"/>
              </a:spcAft>
              <a:buNone/>
            </a:pPr>
            <a:r>
              <a:rPr b="1" lang="en" sz="1050">
                <a:solidFill>
                  <a:srgbClr val="252525"/>
                </a:solidFill>
                <a:highlight>
                  <a:srgbClr val="FFFFFF"/>
                </a:highlight>
              </a:rPr>
              <a:t>EG</a:t>
            </a:r>
            <a:r>
              <a:rPr lang="en" sz="1050">
                <a:solidFill>
                  <a:srgbClr val="252525"/>
                </a:solidFill>
                <a:highlight>
                  <a:srgbClr val="FFFFFF"/>
                </a:highlight>
              </a:rPr>
              <a:t>.</a:t>
            </a:r>
            <a:r>
              <a:rPr b="1" lang="en" sz="1050">
                <a:solidFill>
                  <a:srgbClr val="252525"/>
                </a:solidFill>
                <a:highlight>
                  <a:srgbClr val="FFFFFF"/>
                </a:highlight>
              </a:rPr>
              <a:t>AF</a:t>
            </a:r>
            <a:r>
              <a:rPr lang="en"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p>
          <a:p>
            <a:pPr lvl="0"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p>
          <a:p>
            <a:pPr lv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a:t>
            </a:r>
            <a:r>
              <a:rPr b="1" lang="en" sz="1050">
                <a:solidFill>
                  <a:srgbClr val="252525"/>
                </a:solidFill>
                <a:highlight>
                  <a:srgbClr val="FFFFFF"/>
                </a:highlight>
              </a:rPr>
              <a:t>EX</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a:t>
            </a:r>
            <a:r>
              <a:rPr b="1" lang="en" sz="1050">
                <a:solidFill>
                  <a:srgbClr val="252525"/>
                </a:solidFill>
                <a:highlight>
                  <a:srgbClr val="FFFFFF"/>
                </a:highlight>
              </a:rPr>
              <a:t>AG</a:t>
            </a:r>
            <a:r>
              <a:rPr lang="en" sz="1050">
                <a:solidFill>
                  <a:srgbClr val="252525"/>
                </a:solidFill>
                <a:highlight>
                  <a:srgbClr val="FFFFFF"/>
                </a:highlight>
              </a:rPr>
              <a:t>.Q)) "It's possible that: there will eventually come a time when it will be warm forever (AG.Q) and that before that time there will always be </a:t>
            </a:r>
            <a:r>
              <a:rPr i="1" lang="en" sz="1050">
                <a:solidFill>
                  <a:srgbClr val="252525"/>
                </a:solidFill>
                <a:highlight>
                  <a:srgbClr val="FFFFFF"/>
                </a:highlight>
              </a:rPr>
              <a:t>some</a:t>
            </a:r>
            <a:r>
              <a:rPr lang="en" sz="1050">
                <a:solidFill>
                  <a:srgbClr val="252525"/>
                </a:solidFill>
                <a:highlight>
                  <a:srgbClr val="FFFFFF"/>
                </a:highlight>
              </a:rPr>
              <a:t> way to get me to like chocolate the next day (EX.P)."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lnSpc>
                <a:spcPct val="160000"/>
              </a:lnSpc>
              <a:spcBef>
                <a:spcPts val="300"/>
              </a:spcBef>
              <a:spcAft>
                <a:spcPts val="100"/>
              </a:spcAft>
              <a:buNone/>
            </a:pPr>
            <a:r>
              <a:rPr lang="en" sz="1050">
                <a:solidFill>
                  <a:srgbClr val="252525"/>
                </a:solidFill>
                <a:highlight>
                  <a:srgbClr val="FFFFFF"/>
                </a:highlight>
              </a:rPr>
              <a:t>ask about LTL - what the CTL formula says that along all paths, it is always true that there is some possible continuation where we could eventually reset. The LTL formula here is not the same -it says that we MUST eventually reset, the CTL formula just allows the possibility. This is a formula that is not possible in LTL</a:t>
            </a:r>
          </a:p>
          <a:p>
            <a:pPr lvl="0" rtl="0">
              <a:lnSpc>
                <a:spcPct val="160000"/>
              </a:lnSpc>
              <a:spcBef>
                <a:spcPts val="300"/>
              </a:spcBef>
              <a:spcAft>
                <a:spcPts val="100"/>
              </a:spcAft>
              <a:buNone/>
            </a:pPr>
            <a:r>
              <a:rPr lang="en" sz="1050">
                <a:solidFill>
                  <a:srgbClr val="252525"/>
                </a:solidFill>
                <a:highlight>
                  <a:srgbClr val="FFFFFF"/>
                </a:highlight>
              </a:rPr>
              <a:t>read</a:t>
            </a:r>
          </a:p>
          <a:p>
            <a:pPr lvl="0" rtl="0">
              <a:lnSpc>
                <a:spcPct val="160000"/>
              </a:lnSpc>
              <a:spcBef>
                <a:spcPts val="300"/>
              </a:spcBef>
              <a:spcAft>
                <a:spcPts val="100"/>
              </a:spcAft>
              <a:buNone/>
            </a:pPr>
            <a:r>
              <a:rPr lang="en" sz="1050">
                <a:solidFill>
                  <a:srgbClr val="252525"/>
                </a:solidFill>
                <a:highlight>
                  <a:srgbClr val="FFFFFF"/>
                </a:highlight>
              </a:rPr>
              <a:t>ask about CTL - The CTL formula says that on all paths, at some point, it will become permanently true along all extensions that things are good. This is trickier - this statement is too strong. Consider this diagram, where p is good. F( G good) holds on this - eventually, we get to a point where good is always true, on the right. The CTL formula is not true because we have this good state closer to the front - we can’t differentiate the two p nodes. the all paths part is what kills us. We can’t swap the A to an E either, as that is too weak. The LTL statement has no equivalent CTL statement in this case - this is why we need both logics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60000"/>
              </a:lnSpc>
              <a:spcBef>
                <a:spcPts val="300"/>
              </a:spcBef>
              <a:spcAft>
                <a:spcPts val="100"/>
              </a:spcAft>
              <a:buNone/>
            </a:pPr>
            <a:r>
              <a:rPr lang="en" sz="1050">
                <a:solidFill>
                  <a:srgbClr val="252525"/>
                </a:solidFill>
                <a:highlight>
                  <a:srgbClr val="FFFFFF"/>
                </a:highlight>
              </a:rPr>
              <a:t>You have these properties you wish to prove. To do so, you’re going to need a model.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If you actually want to build some of these models, there are a lot of ways to do so. The most common framework used in industrial applications - especially when building embedded systems - is called Stateflow. It’s a visual modeling language from Mathworks, the people who make Matlab. The stateflow language looks a lot like the finite state machines we’ve been looking at. This state machine models the behavior of the software for a simplified pacemaker. The model listens to timestamped sensor readings, and if a minute passes without a sensed natural heartbeat, it issues a timestamped command to shock the heart.</a:t>
            </a:r>
          </a:p>
          <a:p>
            <a:pPr lvl="0" rtl="0">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(1-3). discuss</a:t>
            </a:r>
          </a:p>
          <a:p>
            <a:pPr lvl="0" rtl="0">
              <a:lnSpc>
                <a:spcPct val="115000"/>
              </a:lnSpc>
              <a:spcBef>
                <a:spcPts val="0"/>
              </a:spcBef>
              <a:buNone/>
            </a:pPr>
            <a:r>
              <a:rPr lang="en"/>
              <a:t>(4) (5) verification-  It builds evidence that we’re doing the right thing. We can show individual situations where the property holds, but usually, we cannot  guarantee that the requirement holds in all situations.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There are also numerous textual languages for describing models. One of the most well-known is for a verification tool called NuSMV. In this case, you still describe a state machine, just using text and allowing the tool to infer the set of transitions. (go over code)</a:t>
            </a:r>
          </a:p>
          <a:p>
            <a:pPr lvl="0" rtl="0">
              <a:spcBef>
                <a:spcPts val="0"/>
              </a:spcBef>
              <a:buNone/>
            </a:pPr>
            <a:r>
              <a:rPr lang="en">
                <a:solidFill>
                  <a:schemeClr val="dk1"/>
                </a:solidFill>
              </a:rPr>
              <a:t>VAR - the state of the model is the combination of the variables request and status. </a:t>
            </a:r>
          </a:p>
          <a:p>
            <a:pPr lvl="0" rtl="0">
              <a:spcBef>
                <a:spcPts val="0"/>
              </a:spcBef>
              <a:buNone/>
            </a:pPr>
            <a:r>
              <a:rPr lang="en">
                <a:solidFill>
                  <a:schemeClr val="dk1"/>
                </a:solidFill>
              </a:rPr>
              <a:t>ASSIGN - go over status, </a:t>
            </a:r>
          </a:p>
          <a:p>
            <a:pPr lvl="0" rtl="0">
              <a:spcBef>
                <a:spcPts val="0"/>
              </a:spcBef>
              <a:buNone/>
            </a:pPr>
            <a:r>
              <a:rPr lang="en">
                <a:solidFill>
                  <a:schemeClr val="dk1"/>
                </a:solidFill>
              </a:rPr>
              <a:t>notice - didn’t mention request - that will be set randomly to one of the values we’ve allowed it to take on. In this case, we’re modeling status as an input coming from an external environment. We don’t control it, we just react to 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(read). This is really helpful, as we don’t just know that something is wrong, we can trace our way through the model to see exactly what is wrong.</a:t>
            </a:r>
          </a:p>
          <a:p>
            <a:pPr lvl="0" rtl="0">
              <a:spcBef>
                <a:spcPts val="0"/>
              </a:spcBef>
              <a:buNone/>
            </a:pPr>
            <a:r>
              <a:rPr lang="en">
                <a:solidFill>
                  <a:schemeClr val="dk1"/>
                </a:solidFill>
              </a:rPr>
              <a:t>If you get a violation, this can mean three things</a:t>
            </a:r>
          </a:p>
          <a:p>
            <a:pPr lvl="0" rtl="0">
              <a:spcBef>
                <a:spcPts val="0"/>
              </a:spcBef>
              <a:buNone/>
            </a:pPr>
            <a:r>
              <a:rPr lang="en">
                <a:solidFill>
                  <a:schemeClr val="dk1"/>
                </a:solidFill>
              </a:rPr>
              <a:t>(read) - you made a mistake when you translated specification to the temporal logic</a:t>
            </a:r>
          </a:p>
          <a:p>
            <a:pPr lvl="0" rtl="0">
              <a:spcBef>
                <a:spcPts val="0"/>
              </a:spcBef>
              <a:buNone/>
            </a:pPr>
            <a:r>
              <a:rPr lang="en">
                <a:solidFill>
                  <a:schemeClr val="dk1"/>
                </a:solidFill>
              </a:rPr>
              <a:t>(read) - the model is wrong, and needs to be fixed</a:t>
            </a:r>
          </a:p>
          <a:p>
            <a:pPr lvl="0" rtl="0">
              <a:spcBef>
                <a:spcPts val="0"/>
              </a:spcBef>
              <a:buNone/>
            </a:pPr>
            <a:r>
              <a:rPr lang="en">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this same process isn’t just useful for analyzing our requirements, but is useful for verification of the final system as well. You can (read)</a:t>
            </a:r>
          </a:p>
          <a:p>
            <a:pPr lvl="0" rtl="0">
              <a:spcBef>
                <a:spcPts val="0"/>
              </a:spcBef>
              <a:buNone/>
            </a:pPr>
            <a:r>
              <a:rPr lang="en">
                <a:solidFill>
                  <a:schemeClr val="dk1"/>
                </a:solidFill>
              </a:rPr>
              <a:t>(read) - we can take that, extract inputs from it, then run those inputs as a test for the final system (read)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p>
          <a:p>
            <a:pPr lvl="0" rtl="0">
              <a:spcBef>
                <a:spcPts val="0"/>
              </a:spcBef>
              <a:buNone/>
            </a:pPr>
            <a:r>
              <a:rPr lang="en">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p>
          <a:p>
            <a:pPr lvl="0" rtl="0">
              <a:spcBef>
                <a:spcPts val="0"/>
              </a:spcBef>
              <a:buNone/>
            </a:pPr>
            <a:r>
              <a:rPr lang="en">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2727"/>
              </a:lnSpc>
              <a:spcBef>
                <a:spcPts val="600"/>
              </a:spcBef>
              <a:spcAft>
                <a:spcPts val="600"/>
              </a:spcAft>
              <a:buNone/>
            </a:pPr>
            <a:r>
              <a:rPr lang="en" sz="1050">
                <a:solidFill>
                  <a:srgbClr val="252525"/>
                </a:solidFill>
                <a:highlight>
                  <a:srgbClr val="FFFFFF"/>
                </a:highlight>
              </a:rPr>
              <a:t>To give an example, say we built a model of the dining philosophers problem (read)</a:t>
            </a:r>
          </a:p>
          <a:p>
            <a:pPr lvl="0" rtl="0">
              <a:lnSpc>
                <a:spcPct val="152727"/>
              </a:lnSpc>
              <a:spcBef>
                <a:spcPts val="600"/>
              </a:spcBef>
              <a:spcAft>
                <a:spcPts val="600"/>
              </a:spcAft>
              <a:buClr>
                <a:schemeClr val="dk1"/>
              </a:buClr>
              <a:buSzPct val="100000"/>
              <a:buFont typeface="Arial"/>
              <a:buNone/>
            </a:pPr>
            <a:r>
              <a:rPr lang="en" sz="1050">
                <a:solidFill>
                  <a:srgbClr val="252525"/>
                </a:solidFill>
                <a:highlight>
                  <a:srgbClr val="FFFFFF"/>
                </a:highlight>
              </a:rPr>
              <a:t>(read)</a:t>
            </a:r>
          </a:p>
          <a:p>
            <a:pPr lvl="0" rtl="0">
              <a:spcBef>
                <a:spcPts val="0"/>
              </a:spcBef>
              <a:buNone/>
            </a:pPr>
            <a:r>
              <a:rPr lang="en">
                <a:solidFill>
                  <a:schemeClr val="dk1"/>
                </a:solidFill>
              </a:rPr>
              <a:t>What we can see from this is that the limits of verification are reached pretty quickly as the complexity of the model grows. All of these algorithms have tricks to prune the state space, but even still, models cannot be too complex - if so, they must be simplified further to be verified in this way. This is why we can’t just use these techniques on real code. Real code almost always has a massive state space.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p>
          <a:p>
            <a:pPr lvl="0" rtl="0">
              <a:spcBef>
                <a:spcPts val="0"/>
              </a:spcBef>
              <a:buNone/>
            </a:pPr>
            <a:r>
              <a:rPr lang="en">
                <a:solidFill>
                  <a:schemeClr val="dk1"/>
                </a:solidFill>
              </a:rPr>
              <a:t>(read rest)</a:t>
            </a:r>
          </a:p>
          <a:p>
            <a:pPr lvl="0" rtl="0">
              <a:spcBef>
                <a:spcPts val="0"/>
              </a:spcBef>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example of an exhaustive search algorithm is the branch-and-bound algorithm. 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p>
          <a:p>
            <a:pPr lvl="0" rtl="0">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first set a value of zero to x1. This inserts a zero into clauses two and four, but does not satisfy or unsatisfy either clause yet. </a:t>
            </a:r>
          </a:p>
          <a:p>
            <a:pPr lvl="0" rtl="0">
              <a:spcBef>
                <a:spcPts val="0"/>
              </a:spcBef>
              <a:buNone/>
            </a:pPr>
            <a:r>
              <a:rPr lang="en">
                <a:solidFill>
                  <a:schemeClr val="dk1"/>
                </a:solidFill>
              </a:rPr>
              <a:t>-Next, we insert a value of zero for x2. This satisfies the first clause, but unsatisifies the fourth clause (as both x1 and x2 are set to zero). </a:t>
            </a:r>
          </a:p>
          <a:p>
            <a:pPr lvl="0" rtl="0">
              <a:spcBef>
                <a:spcPts val="0"/>
              </a:spcBef>
              <a:buNone/>
            </a:pPr>
            <a:r>
              <a:rPr lang="en">
                <a:solidFill>
                  <a:schemeClr val="dk1"/>
                </a:solidFill>
              </a:rPr>
              <a:t>-Therefore, we stop and backtrack, assigning a new value of one to x2. This satisifies the fourth clause. We can continue this process with all variables until the complete formula is satisified.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-If we assign a value of zero to x2, the first clause is rendered true (¬x2 = ¬0 = 1). We can eliminate the first cause from the formula and x2 from clause four. This leaves the following: (read)</a:t>
            </a:r>
          </a:p>
          <a:p>
            <a:pPr lvl="0" rtl="0">
              <a:spcBef>
                <a:spcPts val="0"/>
              </a:spcBef>
              <a:buNone/>
            </a:pPr>
            <a:r>
              <a:rPr lang="en">
                <a:solidFill>
                  <a:schemeClr val="dk1"/>
                </a:solidFill>
              </a:rPr>
              <a:t>- As the third clause is now a unit clause, we assign x1 = 1. We can now remove both clauses one and three from the formula:(read)</a:t>
            </a:r>
          </a:p>
          <a:p>
            <a:pPr lvl="0" rtl="0">
              <a:spcBef>
                <a:spcPts val="0"/>
              </a:spcBef>
              <a:buNone/>
            </a:pPr>
            <a:r>
              <a:rPr lang="en">
                <a:solidFill>
                  <a:schemeClr val="dk1"/>
                </a:solidFill>
              </a:rPr>
              <a:t>- From this point, the example is trivially solved with x4 = 0 and x5 = 0 so that we have assigned everything.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faults, like synchronization faults in multi-threaded systems, (1)</a:t>
            </a:r>
          </a:p>
          <a:p>
            <a:pPr lvl="0" rtl="0">
              <a:spcBef>
                <a:spcPts val="0"/>
              </a:spcBef>
              <a:buNone/>
            </a:pPr>
            <a:r>
              <a:rPr lang="en">
                <a:solidFill>
                  <a:schemeClr val="dk1"/>
                </a:solidFill>
              </a:rPr>
              <a:t>2-4</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all).</a:t>
            </a:r>
          </a:p>
          <a:p>
            <a:pPr lvl="0" rtl="0">
              <a:spcBef>
                <a:spcPts val="0"/>
              </a:spcBef>
              <a:buNone/>
            </a:pPr>
            <a:r>
              <a:rPr lang="en">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The computational cost of exploring all states is a limiting factor in finite state verification. (1) extensional - all concrete values of the variable, intensional - a symbolic representation describing what we are dealing with</a:t>
            </a:r>
          </a:p>
          <a:p>
            <a:pPr lvl="0" rtl="0">
              <a:spcBef>
                <a:spcPts val="600"/>
              </a:spcBef>
              <a:buNone/>
            </a:pPr>
            <a:r>
              <a:rPr lang="en">
                <a:solidFill>
                  <a:schemeClr val="dk1"/>
                </a:solidFill>
              </a:rPr>
              <a:t>(3-9)</a:t>
            </a:r>
          </a:p>
          <a:p>
            <a:pPr lvl="0" rtl="0">
              <a:spcBef>
                <a:spcPts val="600"/>
              </a:spcBef>
              <a:buNone/>
            </a:pPr>
            <a:r>
              <a:rPr lang="en">
                <a:solidFill>
                  <a:schemeClr val="dk1"/>
                </a:solidFill>
              </a:rPr>
              <a:t>The thing here, is that the symbolic representation does not necessarily grow if the number of concrete states grows. Here, you have one representation instead of 9 concrete representations. If we changed 20 to 80, we add many more concrete states, but do not grow the number of symbolic states.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However, even more powerful than trying to take all of the variables and describe them in this way, is applying this concept to the state machine itself. (1) - a binary equation that returns true if (2). (3-5)</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go over</a:t>
            </a:r>
          </a:p>
          <a:p>
            <a:pPr lvl="0" rtl="0">
              <a:spcBef>
                <a:spcPts val="600"/>
              </a:spcBef>
              <a:buNone/>
            </a:pPr>
            <a:r>
              <a:rPr lang="en">
                <a:solidFill>
                  <a:schemeClr val="dk1"/>
                </a:solidFill>
              </a:rPr>
              <a:t>Essentially, this is a decision tree turned into an acyclic graph by getting rid of nodes leading to identical subtrees - it’s a compact representation of how we calculate the result of an expression by ordering the decisions in the same way on all paths from the root of the tree to the leaves, which represent the outcomes. First we check A, then B, then C</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OBDDS can be used to represent a subset of the state space. In the most basic form, we can enumerate what states are reachable in k+1 steps. - so, if we know the reachable states in k steps, we then build out from there - with a breadth first expansion of the state space - the set of states reachable in one more transition. (2)</a:t>
            </a:r>
          </a:p>
          <a:p>
            <a:pPr lvl="0" rtl="0">
              <a:spcBef>
                <a:spcPts val="600"/>
              </a:spcBef>
              <a:buNone/>
            </a:pPr>
            <a:r>
              <a:rPr lang="en">
                <a:solidFill>
                  <a:schemeClr val="dk1"/>
                </a:solidFill>
              </a:rPr>
              <a:t>We don’t just use these to represent the state space. Rather, we have properties that we want to check. Well, OBDDs represent binary functions. These properties are either met or not met. So, OBDDS are often built at representations of the set of transitions leading to a violation of a property. As we iterate over the original model, if this set remains empty, the property is verified. If not, we have a counterexample to give to the user. This is a process called symbolic model checking.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Representing transitions in a OBDD is not straightforward. One way:</a:t>
            </a:r>
          </a:p>
          <a:p>
            <a:pPr lvl="0" rtl="0">
              <a:spcBef>
                <a:spcPts val="600"/>
              </a:spcBef>
              <a:buNone/>
            </a:pPr>
            <a:r>
              <a:rPr lang="en">
                <a:solidFill>
                  <a:schemeClr val="dk1"/>
                </a:solidFill>
              </a:rPr>
              <a:t>- assign each state and symbol a boolean label (shorthand, two bit for each state)</a:t>
            </a:r>
          </a:p>
          <a:p>
            <a:pPr lvl="0" rtl="0">
              <a:spcBef>
                <a:spcPts val="600"/>
              </a:spcBef>
              <a:buNone/>
            </a:pPr>
            <a:r>
              <a:rPr lang="en">
                <a:solidFill>
                  <a:schemeClr val="dk1"/>
                </a:solidFill>
              </a:rPr>
              <a:t>- encode</a:t>
            </a:r>
          </a:p>
          <a:p>
            <a:pPr lvl="0" rtl="0">
              <a:spcBef>
                <a:spcPts val="600"/>
              </a:spcBef>
              <a:buNone/>
            </a:pPr>
            <a:r>
              <a:rPr lang="en">
                <a:solidFill>
                  <a:schemeClr val="dk1"/>
                </a:solidFill>
              </a:rPr>
              <a:t>- transition tuples correspond to paths leading to the true leaf in the OBDD, while all other paths lead to false.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p>
          <a:p>
            <a:pPr lvl="0" rtl="0">
              <a:spcBef>
                <a:spcPts val="0"/>
              </a:spcBef>
              <a:buNone/>
            </a:pPr>
            <a:r>
              <a:rPr lang="en">
                <a:solidFill>
                  <a:schemeClr val="dk1"/>
                </a:solidFill>
              </a:rPr>
              <a:t>Where do you think you can get in the most trouble here?</a:t>
            </a:r>
          </a:p>
          <a:p>
            <a:pPr lvl="0" rtl="0">
              <a:spcBef>
                <a:spcPts val="0"/>
              </a:spcBef>
              <a:buNone/>
            </a:pPr>
            <a:r>
              <a:rPr lang="en">
                <a:solidFill>
                  <a:schemeClr val="dk1"/>
                </a:solidFill>
              </a:rPr>
              <a:t>(discuss - last one)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Often, on a real program, testing is the best you can do. You can’t cover the input space, but you do enough to feel confident. In this case, however, we’ve simplified things dramatically by building a model. A model is much, much simpler than the real system. So, we can perform a more thorough analysis. This is a process called finite state verification.</a:t>
            </a:r>
          </a:p>
          <a:p>
            <a:pPr lvl="0" rtl="0">
              <a:spcBef>
                <a:spcPts val="0"/>
              </a:spcBef>
              <a:buNone/>
            </a:pPr>
            <a:r>
              <a:rPr lang="en">
                <a:solidFill>
                  <a:schemeClr val="dk1"/>
                </a:solidFill>
              </a:rPr>
              <a:t>(read)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(read)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p>
          <a:p>
            <a:pPr lvl="0" rtl="0">
              <a:spcBef>
                <a:spcPts val="0"/>
              </a:spcBef>
              <a:buNone/>
            </a:pPr>
            <a:r>
              <a:rPr lang="en">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p>
          <a:p>
            <a:pPr lvl="0" rtl="0">
              <a:spcBef>
                <a:spcPts val="0"/>
              </a:spcBef>
              <a:buNone/>
            </a:pPr>
            <a:r>
              <a:rPr lang="en">
                <a:solidFill>
                  <a:schemeClr val="dk1"/>
                </a:solidFill>
              </a:rPr>
              <a:t>Typically, we can break down these properties into two forms - safety properties and liveness properties. </a:t>
            </a:r>
          </a:p>
          <a:p>
            <a:pPr lvl="0" rtl="0">
              <a:spcBef>
                <a:spcPts val="0"/>
              </a:spcBef>
              <a:buNone/>
            </a:pPr>
            <a:r>
              <a:rPr lang="en">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a:t>
            </a:r>
          </a:p>
          <a:p>
            <a:pPr lvl="0" rtl="0">
              <a:spcBef>
                <a:spcPts val="0"/>
              </a:spcBef>
              <a:buNone/>
            </a:pPr>
            <a:r>
              <a:rPr lang="en">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p>
          <a:p>
            <a:pPr lvl="0" rtl="0">
              <a:spcBef>
                <a:spcPts val="0"/>
              </a:spcBef>
              <a:buNone/>
            </a:pPr>
            <a:r>
              <a:rPr lang="en">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p>
          <a:p>
            <a:pPr lvl="0" rtl="0">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n" sz="1050">
                <a:solidFill>
                  <a:srgbClr val="252525"/>
                </a:solidFill>
                <a:highlight>
                  <a:srgbClr val="FFFFFF"/>
                </a:highlight>
              </a:rPr>
              <a:t>temporal logic</a:t>
            </a:r>
            <a:r>
              <a:rPr lang="en" sz="1050">
                <a:solidFill>
                  <a:srgbClr val="252525"/>
                </a:solidFill>
                <a:highlight>
                  <a:srgbClr val="FFFFFF"/>
                </a:highlight>
              </a:rPr>
              <a:t> is any system of rules and symbolism for representing, and reasoning about, propositions qualified in terms of </a:t>
            </a:r>
            <a:r>
              <a:rPr lang="en" sz="1050">
                <a:solidFill>
                  <a:srgbClr val="0B0080"/>
                </a:solidFill>
                <a:highlight>
                  <a:srgbClr val="FFFFFF"/>
                </a:highlight>
                <a:hlinkClick r:id="rId2"/>
              </a:rPr>
              <a:t>time</a:t>
            </a:r>
            <a:r>
              <a:rPr lang="en" sz="1050">
                <a:solidFill>
                  <a:srgbClr val="252525"/>
                </a:solidFill>
                <a:highlight>
                  <a:srgbClr val="FFFFFF"/>
                </a:highlight>
              </a:rPr>
              <a:t>. Consider the statement: "I am hungry." Though its meaning is constant in time, the truth value of the statement can vary in time. Sometimes the statement is true, and sometimes the statement is false, but the statement is never true and false simultaneously. In traditional logic, you can only discuss statements whose truth value is constant in time. We’d be limited severly in what we could</a:t>
            </a:r>
          </a:p>
          <a:p>
            <a:pPr lvl="0" rtl="0">
              <a:spcBef>
                <a:spcPts val="0"/>
              </a:spcBef>
              <a:buNone/>
            </a:pPr>
            <a:r>
              <a:rPr lang="en" sz="1050">
                <a:solidFill>
                  <a:srgbClr val="252525"/>
                </a:solidFill>
                <a:highlight>
                  <a:srgbClr val="FFFFFF"/>
                </a:highlight>
              </a:rPr>
              <a:t>verify over the program - and many requirements actually ask for sequences of events over types of paths - there are a lot of qualifiers. We can address this in temporal logic, where statements can have a truth value which can vary in time. In a temporal logic we can then express statements like "I am </a:t>
            </a:r>
            <a:r>
              <a:rPr i="1" lang="en" sz="1050">
                <a:solidFill>
                  <a:srgbClr val="252525"/>
                </a:solidFill>
                <a:highlight>
                  <a:srgbClr val="FFFFFF"/>
                </a:highlight>
              </a:rPr>
              <a:t>always</a:t>
            </a:r>
            <a:r>
              <a:rPr lang="en" sz="1050">
                <a:solidFill>
                  <a:srgbClr val="252525"/>
                </a:solidFill>
                <a:highlight>
                  <a:srgbClr val="FFFFFF"/>
                </a:highlight>
              </a:rPr>
              <a:t> hungry", "I will </a:t>
            </a:r>
            <a:r>
              <a:rPr i="1" lang="en" sz="1050">
                <a:solidFill>
                  <a:srgbClr val="252525"/>
                </a:solidFill>
                <a:highlight>
                  <a:srgbClr val="FFFFFF"/>
                </a:highlight>
              </a:rPr>
              <a:t>eventually</a:t>
            </a:r>
            <a:r>
              <a:rPr lang="en" sz="1050">
                <a:solidFill>
                  <a:srgbClr val="252525"/>
                </a:solidFill>
                <a:highlight>
                  <a:srgbClr val="FFFFFF"/>
                </a:highlight>
              </a:rPr>
              <a:t> be hungry", or "I will be hungry </a:t>
            </a:r>
            <a:r>
              <a:rPr i="1" lang="en" sz="1050">
                <a:solidFill>
                  <a:srgbClr val="252525"/>
                </a:solidFill>
                <a:highlight>
                  <a:srgbClr val="FFFFFF"/>
                </a:highlight>
              </a:rPr>
              <a:t>until</a:t>
            </a:r>
            <a:r>
              <a:rPr lang="en" sz="1050">
                <a:solidFill>
                  <a:srgbClr val="252525"/>
                </a:solidFill>
                <a:highlight>
                  <a:srgbClr val="FFFFFF"/>
                </a:highlight>
              </a:rPr>
              <a:t> I eat something".</a:t>
            </a:r>
          </a:p>
          <a:p>
            <a:pPr lvl="0" rtl="0">
              <a:spcBef>
                <a:spcPts val="0"/>
              </a:spcBef>
              <a:buNone/>
            </a:pPr>
            <a:r>
              <a:rPr lang="en" sz="1050">
                <a:solidFill>
                  <a:srgbClr val="252525"/>
                </a:solidFill>
                <a:highlight>
                  <a:srgbClr val="FFFFFF"/>
                </a:highlight>
              </a:rPr>
              <a:t>Typically, two types of temporal logic are used to express properties.</a:t>
            </a:r>
          </a:p>
          <a:p>
            <a:pPr lvl="0" rtl="0">
              <a:spcBef>
                <a:spcPts val="0"/>
              </a:spcBef>
              <a:buNone/>
            </a:pPr>
            <a:r>
              <a:rPr lang="en" sz="1050">
                <a:solidFill>
                  <a:srgbClr val="252525"/>
                </a:solidFill>
                <a:highlight>
                  <a:srgbClr val="FFFFFF"/>
                </a:highlight>
              </a:rPr>
              <a:t>Linear time logic, or LTL, has the ability to reason about a time line. One can encode formulae about the future of </a:t>
            </a:r>
            <a:r>
              <a:rPr lang="en" sz="1050">
                <a:solidFill>
                  <a:srgbClr val="0B0080"/>
                </a:solidFill>
                <a:highlight>
                  <a:srgbClr val="FFFFFF"/>
                </a:highlight>
                <a:hlinkClick r:id="rId3"/>
              </a:rPr>
              <a:t>paths</a:t>
            </a:r>
            <a:r>
              <a:rPr lang="en" sz="1050">
                <a:solidFill>
                  <a:srgbClr val="252525"/>
                </a:solidFill>
                <a:highlight>
                  <a:srgbClr val="FFFFFF"/>
                </a:highlight>
              </a:rPr>
              <a:t>, for instance, that a condition will eventually be true or that a condition will be true until another fact becomes true,</a:t>
            </a:r>
          </a:p>
          <a:p>
            <a:pPr lvl="0" rtl="0">
              <a:spcBef>
                <a:spcPts val="0"/>
              </a:spcBef>
              <a:buNone/>
            </a:pPr>
            <a:r>
              <a:rPr lang="en" sz="1050">
                <a:solidFill>
                  <a:srgbClr val="252525"/>
                </a:solidFill>
                <a:highlight>
                  <a:srgbClr val="FFFFFF"/>
                </a:highlight>
              </a:rPr>
              <a:t>Branching logics, such as computation tree logic or CTL, however, can reason about multiple time lines. In a branching logic we may state that "there is a timeline in which that </a:t>
            </a:r>
            <a:r>
              <a:rPr i="1" lang="en" sz="1050">
                <a:solidFill>
                  <a:srgbClr val="252525"/>
                </a:solidFill>
                <a:highlight>
                  <a:srgbClr val="FFFFFF"/>
                </a:highlight>
              </a:rPr>
              <a:t>I</a:t>
            </a:r>
            <a:r>
              <a:rPr lang="en" sz="1050">
                <a:solidFill>
                  <a:srgbClr val="252525"/>
                </a:solidFill>
                <a:highlight>
                  <a:srgbClr val="FFFFFF"/>
                </a:highlight>
              </a:rPr>
              <a:t> will stay hungry forever." Or, in terms of liveness, "there is a possibility that eventually </a:t>
            </a:r>
            <a:r>
              <a:rPr i="1" lang="en" sz="1050">
                <a:solidFill>
                  <a:srgbClr val="252525"/>
                </a:solidFill>
                <a:highlight>
                  <a:srgbClr val="FFFFFF"/>
                </a:highlight>
              </a:rPr>
              <a:t>I</a:t>
            </a:r>
            <a:r>
              <a:rPr lang="en" sz="1050">
                <a:solidFill>
                  <a:srgbClr val="252525"/>
                </a:solidFill>
                <a:highlight>
                  <a:srgbClr val="FFFFFF"/>
                </a:highlight>
              </a:rPr>
              <a:t> am no longer hungry." If we do not know whether or not </a:t>
            </a:r>
            <a:r>
              <a:rPr i="1" lang="en" sz="1050">
                <a:solidFill>
                  <a:srgbClr val="252525"/>
                </a:solidFill>
                <a:highlight>
                  <a:srgbClr val="FFFFFF"/>
                </a:highlight>
              </a:rPr>
              <a:t>I</a:t>
            </a:r>
            <a:r>
              <a:rPr lang="en" sz="1050">
                <a:solidFill>
                  <a:srgbClr val="252525"/>
                </a:solidFill>
                <a:highlight>
                  <a:srgbClr val="FFFFFF"/>
                </a:highlight>
              </a:rPr>
              <a:t> will ever get fed, these statements are both true some times.</a:t>
            </a:r>
          </a:p>
          <a:p>
            <a:pPr lvl="0" rtl="0">
              <a:spcBef>
                <a:spcPts val="0"/>
              </a:spcBef>
              <a:buNone/>
            </a:pPr>
            <a:r>
              <a:rPr lang="en" sz="1050">
                <a:solidFill>
                  <a:srgbClr val="252525"/>
                </a:solidFill>
                <a:highlight>
                  <a:srgbClr val="FFFFFF"/>
                </a:highlight>
              </a:rPr>
              <a:t>(read)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0.png"/><Relationship Id="rId4"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Finite State Verification</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14 - 02/25/2016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Linear Time Logic Formulae</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Formulae written with propositional variables (boolean properties), logical operators (and, or, not, implication), and a set of modal operators:</a:t>
            </a:r>
          </a:p>
          <a:p>
            <a:pPr lvl="0" marR="0" rtl="0" algn="l">
              <a:lnSpc>
                <a:spcPct val="100000"/>
              </a:lnSpc>
              <a:spcBef>
                <a:spcPts val="600"/>
              </a:spcBef>
              <a:spcAft>
                <a:spcPts val="0"/>
              </a:spcAft>
              <a:buNone/>
            </a:pPr>
            <a:r>
              <a:t/>
            </a:r>
            <a:endParaRPr sz="2400"/>
          </a:p>
        </p:txBody>
      </p:sp>
      <p:graphicFrame>
        <p:nvGraphicFramePr>
          <p:cNvPr id="117" name="Shape 117"/>
          <p:cNvGraphicFramePr/>
          <p:nvPr/>
        </p:nvGraphicFramePr>
        <p:xfrm>
          <a:off x="899550" y="3450175"/>
          <a:ext cx="3000000" cy="3000000"/>
        </p:xfrm>
        <a:graphic>
          <a:graphicData uri="http://schemas.openxmlformats.org/drawingml/2006/table">
            <a:tbl>
              <a:tblPr>
                <a:noFill/>
                <a:tableStyleId>{50A5B333-C66A-4983-85EF-703EBBEA9AD1}</a:tableStyleId>
              </a:tblPr>
              <a:tblGrid>
                <a:gridCol w="1264150"/>
                <a:gridCol w="1622150"/>
                <a:gridCol w="4352675"/>
              </a:tblGrid>
              <a:tr h="381000">
                <a:tc>
                  <a:txBody>
                    <a:bodyPr>
                      <a:noAutofit/>
                    </a:bodyPr>
                    <a:lstStyle/>
                    <a:p>
                      <a:pPr lvl="0">
                        <a:spcBef>
                          <a:spcPts val="0"/>
                        </a:spcBef>
                        <a:buNone/>
                      </a:pPr>
                      <a:r>
                        <a:rPr b="1" lang="en"/>
                        <a:t>X (next)</a:t>
                      </a:r>
                    </a:p>
                  </a:txBody>
                  <a:tcPr marT="91425" marB="91425" marR="91425" marL="91425"/>
                </a:tc>
                <a:tc>
                  <a:txBody>
                    <a:bodyPr>
                      <a:noAutofit/>
                    </a:bodyPr>
                    <a:lstStyle/>
                    <a:p>
                      <a:pPr lvl="0">
                        <a:spcBef>
                          <a:spcPts val="0"/>
                        </a:spcBef>
                        <a:buNone/>
                      </a:pPr>
                      <a:r>
                        <a:rPr lang="en"/>
                        <a:t>X hunger</a:t>
                      </a:r>
                    </a:p>
                  </a:txBody>
                  <a:tcPr marT="91425" marB="91425" marR="91425" marL="91425"/>
                </a:tc>
                <a:tc>
                  <a:txBody>
                    <a:bodyPr>
                      <a:noAutofit/>
                    </a:bodyPr>
                    <a:lstStyle/>
                    <a:p>
                      <a:pPr lvl="0" rtl="0">
                        <a:spcBef>
                          <a:spcPts val="0"/>
                        </a:spcBef>
                        <a:buNone/>
                      </a:pPr>
                      <a:r>
                        <a:rPr lang="en"/>
                        <a:t>In the next state, I will be hungry.</a:t>
                      </a:r>
                    </a:p>
                  </a:txBody>
                  <a:tcPr marT="91425" marB="91425" marR="91425" marL="91425"/>
                </a:tc>
              </a:tr>
              <a:tr h="381000">
                <a:tc>
                  <a:txBody>
                    <a:bodyPr>
                      <a:noAutofit/>
                    </a:bodyPr>
                    <a:lstStyle/>
                    <a:p>
                      <a:pPr lvl="0">
                        <a:spcBef>
                          <a:spcPts val="0"/>
                        </a:spcBef>
                        <a:buNone/>
                      </a:pPr>
                      <a:r>
                        <a:rPr b="1" lang="en"/>
                        <a:t>G (globally)</a:t>
                      </a:r>
                    </a:p>
                  </a:txBody>
                  <a:tcPr marT="91425" marB="91425" marR="91425" marL="91425"/>
                </a:tc>
                <a:tc>
                  <a:txBody>
                    <a:bodyPr>
                      <a:noAutofit/>
                    </a:bodyPr>
                    <a:lstStyle/>
                    <a:p>
                      <a:pPr lvl="0">
                        <a:spcBef>
                          <a:spcPts val="0"/>
                        </a:spcBef>
                        <a:buNone/>
                      </a:pPr>
                      <a:r>
                        <a:rPr lang="en"/>
                        <a:t>G hunger</a:t>
                      </a:r>
                    </a:p>
                  </a:txBody>
                  <a:tcPr marT="91425" marB="91425" marR="91425" marL="91425"/>
                </a:tc>
                <a:tc>
                  <a:txBody>
                    <a:bodyPr>
                      <a:noAutofit/>
                    </a:bodyPr>
                    <a:lstStyle/>
                    <a:p>
                      <a:pPr lvl="0">
                        <a:spcBef>
                          <a:spcPts val="0"/>
                        </a:spcBef>
                        <a:buNone/>
                      </a:pPr>
                      <a:r>
                        <a:rPr lang="en"/>
                        <a:t>In all future states, I will be hungry.</a:t>
                      </a:r>
                    </a:p>
                  </a:txBody>
                  <a:tcPr marT="91425" marB="91425" marR="91425" marL="91425"/>
                </a:tc>
              </a:tr>
              <a:tr h="381000">
                <a:tc>
                  <a:txBody>
                    <a:bodyPr>
                      <a:noAutofit/>
                    </a:bodyPr>
                    <a:lstStyle/>
                    <a:p>
                      <a:pPr lvl="0">
                        <a:spcBef>
                          <a:spcPts val="0"/>
                        </a:spcBef>
                        <a:buNone/>
                      </a:pPr>
                      <a:r>
                        <a:rPr b="1" lang="en"/>
                        <a:t>F (finally)</a:t>
                      </a:r>
                    </a:p>
                  </a:txBody>
                  <a:tcPr marT="91425" marB="91425" marR="91425" marL="91425"/>
                </a:tc>
                <a:tc>
                  <a:txBody>
                    <a:bodyPr>
                      <a:noAutofit/>
                    </a:bodyPr>
                    <a:lstStyle/>
                    <a:p>
                      <a:pPr lvl="0">
                        <a:spcBef>
                          <a:spcPts val="0"/>
                        </a:spcBef>
                        <a:buNone/>
                      </a:pPr>
                      <a:r>
                        <a:rPr lang="en"/>
                        <a:t>F hunger</a:t>
                      </a:r>
                    </a:p>
                  </a:txBody>
                  <a:tcPr marT="91425" marB="91425" marR="91425" marL="91425"/>
                </a:tc>
                <a:tc>
                  <a:txBody>
                    <a:bodyPr>
                      <a:noAutofit/>
                    </a:bodyPr>
                    <a:lstStyle/>
                    <a:p>
                      <a:pPr lvl="0">
                        <a:spcBef>
                          <a:spcPts val="0"/>
                        </a:spcBef>
                        <a:buNone/>
                      </a:pPr>
                      <a:r>
                        <a:rPr lang="en"/>
                        <a:t>Eventually, there will be a state where I am hungry.</a:t>
                      </a:r>
                    </a:p>
                  </a:txBody>
                  <a:tcPr marT="91425" marB="91425" marR="91425" marL="91425"/>
                </a:tc>
              </a:tr>
              <a:tr h="381000">
                <a:tc>
                  <a:txBody>
                    <a:bodyPr>
                      <a:noAutofit/>
                    </a:bodyPr>
                    <a:lstStyle/>
                    <a:p>
                      <a:pPr lvl="0">
                        <a:spcBef>
                          <a:spcPts val="0"/>
                        </a:spcBef>
                        <a:buNone/>
                      </a:pPr>
                      <a:r>
                        <a:rPr b="1" lang="en"/>
                        <a:t>U (until)</a:t>
                      </a:r>
                    </a:p>
                  </a:txBody>
                  <a:tcPr marT="91425" marB="91425" marR="91425" marL="91425"/>
                </a:tc>
                <a:tc>
                  <a:txBody>
                    <a:bodyPr>
                      <a:noAutofit/>
                    </a:bodyPr>
                    <a:lstStyle/>
                    <a:p>
                      <a:pPr lvl="0">
                        <a:spcBef>
                          <a:spcPts val="0"/>
                        </a:spcBef>
                        <a:buNone/>
                      </a:pPr>
                      <a:r>
                        <a:rPr lang="en"/>
                        <a:t>hunger U burger</a:t>
                      </a:r>
                    </a:p>
                  </a:txBody>
                  <a:tcPr marT="91425" marB="91425" marR="91425" marL="91425"/>
                </a:tc>
                <a:tc>
                  <a:txBody>
                    <a:bodyPr>
                      <a:noAutofit/>
                    </a:bodyPr>
                    <a:lstStyle/>
                    <a:p>
                      <a:pPr lvl="0">
                        <a:spcBef>
                          <a:spcPts val="0"/>
                        </a:spcBef>
                        <a:buNone/>
                      </a:pPr>
                      <a:r>
                        <a:rPr lang="en"/>
                        <a:t>I will be hungry until I start to eat a burger.</a:t>
                      </a:r>
                    </a:p>
                  </a:txBody>
                  <a:tcPr marT="91425" marB="91425" marR="91425" marL="91425"/>
                </a:tc>
              </a:tr>
              <a:tr h="381000">
                <a:tc>
                  <a:txBody>
                    <a:bodyPr>
                      <a:noAutofit/>
                    </a:bodyPr>
                    <a:lstStyle/>
                    <a:p>
                      <a:pPr lvl="0">
                        <a:spcBef>
                          <a:spcPts val="0"/>
                        </a:spcBef>
                        <a:buNone/>
                      </a:pPr>
                      <a:r>
                        <a:rPr b="1" lang="en"/>
                        <a:t>R (release)</a:t>
                      </a:r>
                    </a:p>
                  </a:txBody>
                  <a:tcPr marT="91425" marB="91425" marR="91425" marL="91425"/>
                </a:tc>
                <a:tc>
                  <a:txBody>
                    <a:bodyPr>
                      <a:noAutofit/>
                    </a:bodyPr>
                    <a:lstStyle/>
                    <a:p>
                      <a:pPr lvl="0">
                        <a:spcBef>
                          <a:spcPts val="0"/>
                        </a:spcBef>
                        <a:buNone/>
                      </a:pPr>
                      <a:r>
                        <a:rPr lang="en"/>
                        <a:t>hunger R burger</a:t>
                      </a:r>
                    </a:p>
                  </a:txBody>
                  <a:tcPr marT="91425" marB="91425" marR="91425" marL="91425"/>
                </a:tc>
                <a:tc>
                  <a:txBody>
                    <a:bodyPr>
                      <a:noAutofit/>
                    </a:bodyPr>
                    <a:lstStyle/>
                    <a:p>
                      <a:pPr lvl="0">
                        <a:spcBef>
                          <a:spcPts val="0"/>
                        </a:spcBef>
                        <a:buNone/>
                      </a:pPr>
                      <a:r>
                        <a:rPr lang="en"/>
                        <a:t>I will cease to be hungry after I eat a burger.</a:t>
                      </a:r>
                    </a:p>
                  </a:txBody>
                  <a:tcPr marT="91425" marB="91425" marR="91425" marL="91425"/>
                </a:tc>
              </a:tr>
            </a:tbl>
          </a:graphicData>
        </a:graphic>
      </p:graphicFrame>
      <p:sp>
        <p:nvSpPr>
          <p:cNvPr id="118" name="Shape 1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124" name="Shape 1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X (next) - This operator provides a constraint on the next moment in time.</a:t>
            </a:r>
          </a:p>
          <a:p>
            <a:pPr indent="-228600" lvl="1" marL="914400" marR="0" rtl="0" algn="l">
              <a:lnSpc>
                <a:spcPct val="100000"/>
              </a:lnSpc>
              <a:spcBef>
                <a:spcPts val="600"/>
              </a:spcBef>
              <a:spcAft>
                <a:spcPts val="0"/>
              </a:spcAft>
            </a:pPr>
            <a:r>
              <a:rPr lang="en"/>
              <a:t>(sad &amp;&amp; !rich) -&gt; X(sad)</a:t>
            </a:r>
          </a:p>
          <a:p>
            <a:pPr indent="-228600" lvl="1" marL="914400" marR="0" rtl="0" algn="l">
              <a:lnSpc>
                <a:spcPct val="100000"/>
              </a:lnSpc>
              <a:spcBef>
                <a:spcPts val="600"/>
              </a:spcBef>
              <a:spcAft>
                <a:spcPts val="0"/>
              </a:spcAft>
            </a:pPr>
            <a:r>
              <a:rPr lang="en"/>
              <a:t>((x==0) &amp;&amp; (add3)) -&gt; X(x == 3)</a:t>
            </a:r>
          </a:p>
          <a:p>
            <a:pPr indent="-228600" lvl="0" marL="457200" marR="0" rtl="0" algn="l">
              <a:lnSpc>
                <a:spcPct val="100000"/>
              </a:lnSpc>
              <a:spcBef>
                <a:spcPts val="600"/>
              </a:spcBef>
              <a:spcAft>
                <a:spcPts val="0"/>
              </a:spcAft>
            </a:pPr>
            <a:r>
              <a:rPr lang="en"/>
              <a:t>F (finally) - At some point in the future, this property will be true.</a:t>
            </a:r>
          </a:p>
          <a:p>
            <a:pPr indent="-228600" lvl="1" marL="914400" marR="0" rtl="0" algn="l">
              <a:lnSpc>
                <a:spcPct val="100000"/>
              </a:lnSpc>
              <a:spcBef>
                <a:spcPts val="600"/>
              </a:spcBef>
              <a:spcAft>
                <a:spcPts val="0"/>
              </a:spcAft>
            </a:pPr>
            <a:r>
              <a:rPr lang="en"/>
              <a:t>(funny &amp;&amp; ownCamera) -&gt; F(famous)</a:t>
            </a:r>
          </a:p>
          <a:p>
            <a:pPr indent="-228600" lvl="1" marL="914400" marR="0" rtl="0" algn="l">
              <a:lnSpc>
                <a:spcPct val="100000"/>
              </a:lnSpc>
              <a:spcBef>
                <a:spcPts val="600"/>
              </a:spcBef>
              <a:spcAft>
                <a:spcPts val="0"/>
              </a:spcAft>
            </a:pPr>
            <a:r>
              <a:rPr lang="en"/>
              <a:t>sad -&gt; F(happy)</a:t>
            </a:r>
          </a:p>
          <a:p>
            <a:pPr indent="-228600" lvl="1" marL="914400" marR="0" rtl="0" algn="l">
              <a:lnSpc>
                <a:spcPct val="100000"/>
              </a:lnSpc>
              <a:spcBef>
                <a:spcPts val="600"/>
              </a:spcBef>
              <a:spcAft>
                <a:spcPts val="0"/>
              </a:spcAft>
            </a:pPr>
            <a:r>
              <a:rPr lang="en"/>
              <a:t>send -&gt; F(receive)</a:t>
            </a:r>
          </a:p>
          <a:p>
            <a:pPr lvl="0" marR="0" rtl="0" algn="l">
              <a:lnSpc>
                <a:spcPct val="100000"/>
              </a:lnSpc>
              <a:spcBef>
                <a:spcPts val="600"/>
              </a:spcBef>
              <a:spcAft>
                <a:spcPts val="0"/>
              </a:spcAft>
              <a:buNone/>
            </a:pPr>
            <a:r>
              <a:t/>
            </a:r>
            <a:endParaRPr sz="2400"/>
          </a:p>
        </p:txBody>
      </p:sp>
      <p:sp>
        <p:nvSpPr>
          <p:cNvPr id="125" name="Shape 1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131" name="Shape 1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 (globally) - This property must always be true.</a:t>
            </a:r>
          </a:p>
          <a:p>
            <a:pPr indent="-228600" lvl="1" marL="914400" marR="0" rtl="0" algn="l">
              <a:lnSpc>
                <a:spcPct val="100000"/>
              </a:lnSpc>
              <a:spcBef>
                <a:spcPts val="600"/>
              </a:spcBef>
              <a:spcAft>
                <a:spcPts val="0"/>
              </a:spcAft>
            </a:pPr>
            <a:r>
              <a:rPr lang="en"/>
              <a:t>winLottery -&gt; G(rich)</a:t>
            </a:r>
          </a:p>
          <a:p>
            <a:pPr indent="-228600" lvl="0" marL="457200" marR="0" rtl="0" algn="l">
              <a:lnSpc>
                <a:spcPct val="100000"/>
              </a:lnSpc>
              <a:spcBef>
                <a:spcPts val="600"/>
              </a:spcBef>
              <a:spcAft>
                <a:spcPts val="0"/>
              </a:spcAft>
            </a:pPr>
            <a:r>
              <a:rPr lang="en"/>
              <a:t>U (until) - One property must be true until the second becomes true.</a:t>
            </a:r>
          </a:p>
          <a:p>
            <a:pPr indent="-228600" lvl="1" marL="914400" marR="0" rtl="0" algn="l">
              <a:lnSpc>
                <a:spcPct val="100000"/>
              </a:lnSpc>
              <a:spcBef>
                <a:spcPts val="600"/>
              </a:spcBef>
              <a:spcAft>
                <a:spcPts val="0"/>
              </a:spcAft>
            </a:pPr>
            <a:r>
              <a:rPr lang="en"/>
              <a:t>startLecture -&gt; (talk U endLecture)</a:t>
            </a:r>
          </a:p>
          <a:p>
            <a:pPr indent="-228600" lvl="1" marL="914400" marR="0" rtl="0" algn="l">
              <a:lnSpc>
                <a:spcPct val="100000"/>
              </a:lnSpc>
              <a:spcBef>
                <a:spcPts val="600"/>
              </a:spcBef>
              <a:spcAft>
                <a:spcPts val="0"/>
              </a:spcAft>
            </a:pPr>
            <a:r>
              <a:rPr lang="en"/>
              <a:t>born -&gt; (alive U dead)</a:t>
            </a:r>
          </a:p>
          <a:p>
            <a:pPr indent="-228600" lvl="1" marL="914400" marR="0" rtl="0" algn="l">
              <a:lnSpc>
                <a:spcPct val="100000"/>
              </a:lnSpc>
              <a:spcBef>
                <a:spcPts val="600"/>
              </a:spcBef>
              <a:spcAft>
                <a:spcPts val="0"/>
              </a:spcAft>
            </a:pPr>
            <a:r>
              <a:rPr lang="en"/>
              <a:t>request -&gt; (!reply U acknowledgement)</a:t>
            </a:r>
          </a:p>
          <a:p>
            <a:pPr lvl="0" marR="0" rtl="0" algn="l">
              <a:lnSpc>
                <a:spcPct val="100000"/>
              </a:lnSpc>
              <a:spcBef>
                <a:spcPts val="600"/>
              </a:spcBef>
              <a:spcAft>
                <a:spcPts val="0"/>
              </a:spcAft>
              <a:buNone/>
            </a:pPr>
            <a:r>
              <a:t/>
            </a:r>
            <a:endParaRPr sz="2400"/>
          </a:p>
        </p:txBody>
      </p:sp>
      <p:sp>
        <p:nvSpPr>
          <p:cNvPr id="132" name="Shape 1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More LTL Examples</a:t>
            </a:r>
          </a:p>
        </p:txBody>
      </p:sp>
      <p:sp>
        <p:nvSpPr>
          <p:cNvPr id="138" name="Shape 1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 (requested -&gt; F (received))</a:t>
            </a:r>
          </a:p>
          <a:p>
            <a:pPr indent="-228600" lvl="0" marL="457200" marR="0" rtl="0" algn="l">
              <a:lnSpc>
                <a:spcPct val="100000"/>
              </a:lnSpc>
              <a:spcBef>
                <a:spcPts val="600"/>
              </a:spcBef>
              <a:spcAft>
                <a:spcPts val="0"/>
              </a:spcAft>
            </a:pPr>
            <a:r>
              <a:rPr lang="en"/>
              <a:t>G (received -&gt; X (processed))</a:t>
            </a:r>
          </a:p>
          <a:p>
            <a:pPr indent="-228600" lvl="0" marL="457200" marR="0" rtl="0" algn="l">
              <a:lnSpc>
                <a:spcPct val="100000"/>
              </a:lnSpc>
              <a:spcBef>
                <a:spcPts val="600"/>
              </a:spcBef>
              <a:spcAft>
                <a:spcPts val="0"/>
              </a:spcAft>
            </a:pPr>
            <a:r>
              <a:rPr lang="en"/>
              <a:t>G (processed -&gt; F (G (done)))</a:t>
            </a:r>
          </a:p>
          <a:p>
            <a:pPr indent="-228600" lvl="0" marL="457200" marR="0" rtl="0" algn="l">
              <a:lnSpc>
                <a:spcPct val="100000"/>
              </a:lnSpc>
              <a:spcBef>
                <a:spcPts val="600"/>
              </a:spcBef>
              <a:spcAft>
                <a:spcPts val="0"/>
              </a:spcAft>
            </a:pPr>
            <a:r>
              <a:rPr lang="en"/>
              <a:t>If the above are true, can this be true?</a:t>
            </a:r>
          </a:p>
          <a:p>
            <a:pPr indent="-228600" lvl="1" marL="914400" marR="0" rtl="0" algn="l">
              <a:lnSpc>
                <a:spcPct val="100000"/>
              </a:lnSpc>
              <a:spcBef>
                <a:spcPts val="600"/>
              </a:spcBef>
              <a:spcAft>
                <a:spcPts val="0"/>
              </a:spcAft>
            </a:pPr>
            <a:r>
              <a:rPr lang="en"/>
              <a:t>G (requested) &amp;&amp; G (!done)</a:t>
            </a:r>
          </a:p>
          <a:p>
            <a:pPr lvl="0" marR="0" rtl="0" algn="l">
              <a:lnSpc>
                <a:spcPct val="100000"/>
              </a:lnSpc>
              <a:spcBef>
                <a:spcPts val="600"/>
              </a:spcBef>
              <a:spcAft>
                <a:spcPts val="0"/>
              </a:spcAft>
              <a:buNone/>
            </a:pPr>
            <a:r>
              <a:t/>
            </a:r>
            <a:endParaRPr sz="2400"/>
          </a:p>
        </p:txBody>
      </p:sp>
      <p:sp>
        <p:nvSpPr>
          <p:cNvPr id="139" name="Shape 1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Computation Tree Logic Formulae</a:t>
            </a:r>
          </a:p>
        </p:txBody>
      </p:sp>
      <p:sp>
        <p:nvSpPr>
          <p:cNvPr id="145" name="Shape 145"/>
          <p:cNvSpPr txBox="1"/>
          <p:nvPr>
            <p:ph idx="1" type="body"/>
          </p:nvPr>
        </p:nvSpPr>
        <p:spPr>
          <a:xfrm>
            <a:off x="457200" y="1600200"/>
            <a:ext cx="8538599" cy="2125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Combines quantifiers over all paths and path-specific quantifiers:</a:t>
            </a:r>
          </a:p>
          <a:p>
            <a:pPr lvl="0" marR="0" rtl="0" algn="l">
              <a:lnSpc>
                <a:spcPct val="100000"/>
              </a:lnSpc>
              <a:spcBef>
                <a:spcPts val="600"/>
              </a:spcBef>
              <a:spcAft>
                <a:spcPts val="0"/>
              </a:spcAft>
              <a:buNone/>
            </a:pPr>
            <a:r>
              <a:t/>
            </a:r>
            <a:endParaRPr sz="2400"/>
          </a:p>
        </p:txBody>
      </p:sp>
      <p:graphicFrame>
        <p:nvGraphicFramePr>
          <p:cNvPr id="146" name="Shape 146"/>
          <p:cNvGraphicFramePr/>
          <p:nvPr/>
        </p:nvGraphicFramePr>
        <p:xfrm>
          <a:off x="554525" y="3907650"/>
          <a:ext cx="3000000" cy="3000000"/>
        </p:xfrm>
        <a:graphic>
          <a:graphicData uri="http://schemas.openxmlformats.org/drawingml/2006/table">
            <a:tbl>
              <a:tblPr>
                <a:noFill/>
                <a:tableStyleId>{50A5B333-C66A-4983-85EF-703EBBEA9AD1}</a:tableStyleId>
              </a:tblPr>
              <a:tblGrid>
                <a:gridCol w="1387050"/>
                <a:gridCol w="1779850"/>
                <a:gridCol w="4775850"/>
              </a:tblGrid>
              <a:tr h="381000">
                <a:tc>
                  <a:txBody>
                    <a:bodyPr>
                      <a:noAutofit/>
                    </a:bodyPr>
                    <a:lstStyle/>
                    <a:p>
                      <a:pPr lvl="0" rtl="0">
                        <a:spcBef>
                          <a:spcPts val="0"/>
                        </a:spcBef>
                        <a:buNone/>
                      </a:pPr>
                      <a:r>
                        <a:rPr b="1" lang="en"/>
                        <a:t>X (next)</a:t>
                      </a:r>
                    </a:p>
                  </a:txBody>
                  <a:tcPr marT="91425" marB="91425" marR="91425" marL="91425"/>
                </a:tc>
                <a:tc>
                  <a:txBody>
                    <a:bodyPr>
                      <a:noAutofit/>
                    </a:bodyPr>
                    <a:lstStyle/>
                    <a:p>
                      <a:pPr lvl="0" rtl="0">
                        <a:spcBef>
                          <a:spcPts val="0"/>
                        </a:spcBef>
                        <a:buNone/>
                      </a:pPr>
                      <a:r>
                        <a:rPr lang="en"/>
                        <a:t>X hunger</a:t>
                      </a:r>
                    </a:p>
                  </a:txBody>
                  <a:tcPr marT="91425" marB="91425" marR="91425" marL="91425"/>
                </a:tc>
                <a:tc>
                  <a:txBody>
                    <a:bodyPr>
                      <a:noAutofit/>
                    </a:bodyPr>
                    <a:lstStyle/>
                    <a:p>
                      <a:pPr lvl="0" rtl="0">
                        <a:spcBef>
                          <a:spcPts val="0"/>
                        </a:spcBef>
                        <a:buNone/>
                      </a:pPr>
                      <a:r>
                        <a:rPr lang="en"/>
                        <a:t>In the next state on this path, I will be hungry.</a:t>
                      </a:r>
                    </a:p>
                  </a:txBody>
                  <a:tcPr marT="91425" marB="91425" marR="91425" marL="91425"/>
                </a:tc>
              </a:tr>
              <a:tr h="381000">
                <a:tc>
                  <a:txBody>
                    <a:bodyPr>
                      <a:noAutofit/>
                    </a:bodyPr>
                    <a:lstStyle/>
                    <a:p>
                      <a:pPr lvl="0" rtl="0">
                        <a:spcBef>
                          <a:spcPts val="0"/>
                        </a:spcBef>
                        <a:buNone/>
                      </a:pPr>
                      <a:r>
                        <a:rPr b="1" lang="en"/>
                        <a:t>G (globally)</a:t>
                      </a:r>
                    </a:p>
                  </a:txBody>
                  <a:tcPr marT="91425" marB="91425" marR="91425" marL="91425"/>
                </a:tc>
                <a:tc>
                  <a:txBody>
                    <a:bodyPr>
                      <a:noAutofit/>
                    </a:bodyPr>
                    <a:lstStyle/>
                    <a:p>
                      <a:pPr lvl="0" rtl="0">
                        <a:spcBef>
                          <a:spcPts val="0"/>
                        </a:spcBef>
                        <a:buNone/>
                      </a:pPr>
                      <a:r>
                        <a:rPr lang="en"/>
                        <a:t>G hunger</a:t>
                      </a:r>
                    </a:p>
                  </a:txBody>
                  <a:tcPr marT="91425" marB="91425" marR="91425" marL="91425"/>
                </a:tc>
                <a:tc>
                  <a:txBody>
                    <a:bodyPr>
                      <a:noAutofit/>
                    </a:bodyPr>
                    <a:lstStyle/>
                    <a:p>
                      <a:pPr lvl="0" rtl="0">
                        <a:spcBef>
                          <a:spcPts val="0"/>
                        </a:spcBef>
                        <a:buNone/>
                      </a:pPr>
                      <a:r>
                        <a:rPr lang="en"/>
                        <a:t>In all future states on this path, I will be hungry.</a:t>
                      </a:r>
                    </a:p>
                  </a:txBody>
                  <a:tcPr marT="91425" marB="91425" marR="91425" marL="91425"/>
                </a:tc>
              </a:tr>
              <a:tr h="381000">
                <a:tc>
                  <a:txBody>
                    <a:bodyPr>
                      <a:noAutofit/>
                    </a:bodyPr>
                    <a:lstStyle/>
                    <a:p>
                      <a:pPr lvl="0" rtl="0">
                        <a:spcBef>
                          <a:spcPts val="0"/>
                        </a:spcBef>
                        <a:buNone/>
                      </a:pPr>
                      <a:r>
                        <a:rPr b="1" lang="en"/>
                        <a:t>F (finally)</a:t>
                      </a:r>
                    </a:p>
                  </a:txBody>
                  <a:tcPr marT="91425" marB="91425" marR="91425" marL="91425"/>
                </a:tc>
                <a:tc>
                  <a:txBody>
                    <a:bodyPr>
                      <a:noAutofit/>
                    </a:bodyPr>
                    <a:lstStyle/>
                    <a:p>
                      <a:pPr lvl="0" rtl="0">
                        <a:spcBef>
                          <a:spcPts val="0"/>
                        </a:spcBef>
                        <a:buNone/>
                      </a:pPr>
                      <a:r>
                        <a:rPr lang="en"/>
                        <a:t>F hunger</a:t>
                      </a:r>
                    </a:p>
                  </a:txBody>
                  <a:tcPr marT="91425" marB="91425" marR="91425" marL="91425"/>
                </a:tc>
                <a:tc>
                  <a:txBody>
                    <a:bodyPr>
                      <a:noAutofit/>
                    </a:bodyPr>
                    <a:lstStyle/>
                    <a:p>
                      <a:pPr lvl="0" rtl="0">
                        <a:spcBef>
                          <a:spcPts val="0"/>
                        </a:spcBef>
                        <a:buNone/>
                      </a:pPr>
                      <a:r>
                        <a:rPr lang="en"/>
                        <a:t>Eventually on this path, there will be a state where I am hungry.</a:t>
                      </a:r>
                    </a:p>
                  </a:txBody>
                  <a:tcPr marT="91425" marB="91425" marR="91425" marL="91425"/>
                </a:tc>
              </a:tr>
              <a:tr h="381000">
                <a:tc>
                  <a:txBody>
                    <a:bodyPr>
                      <a:noAutofit/>
                    </a:bodyPr>
                    <a:lstStyle/>
                    <a:p>
                      <a:pPr lvl="0" rtl="0">
                        <a:spcBef>
                          <a:spcPts val="0"/>
                        </a:spcBef>
                        <a:buNone/>
                      </a:pPr>
                      <a:r>
                        <a:rPr b="1" lang="en"/>
                        <a:t>U (until)</a:t>
                      </a:r>
                    </a:p>
                  </a:txBody>
                  <a:tcPr marT="91425" marB="91425" marR="91425" marL="91425"/>
                </a:tc>
                <a:tc>
                  <a:txBody>
                    <a:bodyPr>
                      <a:noAutofit/>
                    </a:bodyPr>
                    <a:lstStyle/>
                    <a:p>
                      <a:pPr lvl="0" rtl="0">
                        <a:spcBef>
                          <a:spcPts val="0"/>
                        </a:spcBef>
                        <a:buNone/>
                      </a:pPr>
                      <a:r>
                        <a:rPr lang="en"/>
                        <a:t>hunger U burger</a:t>
                      </a:r>
                    </a:p>
                  </a:txBody>
                  <a:tcPr marT="91425" marB="91425" marR="91425" marL="91425"/>
                </a:tc>
                <a:tc>
                  <a:txBody>
                    <a:bodyPr>
                      <a:noAutofit/>
                    </a:bodyPr>
                    <a:lstStyle/>
                    <a:p>
                      <a:pPr lvl="0" rtl="0">
                        <a:spcBef>
                          <a:spcPts val="0"/>
                        </a:spcBef>
                        <a:buNone/>
                      </a:pPr>
                      <a:r>
                        <a:rPr lang="en"/>
                        <a:t>On this path, I will be hungry until I start to eat a burger. (I must eventually eat a burger)</a:t>
                      </a:r>
                    </a:p>
                  </a:txBody>
                  <a:tcPr marT="91425" marB="91425" marR="91425" marL="91425"/>
                </a:tc>
              </a:tr>
              <a:tr h="381000">
                <a:tc>
                  <a:txBody>
                    <a:bodyPr>
                      <a:noAutofit/>
                    </a:bodyPr>
                    <a:lstStyle/>
                    <a:p>
                      <a:pPr lvl="0" rtl="0">
                        <a:spcBef>
                          <a:spcPts val="0"/>
                        </a:spcBef>
                        <a:buNone/>
                      </a:pPr>
                      <a:r>
                        <a:rPr b="1" lang="en"/>
                        <a:t>W (weak until)</a:t>
                      </a:r>
                    </a:p>
                  </a:txBody>
                  <a:tcPr marT="91425" marB="91425" marR="91425" marL="91425"/>
                </a:tc>
                <a:tc>
                  <a:txBody>
                    <a:bodyPr>
                      <a:noAutofit/>
                    </a:bodyPr>
                    <a:lstStyle/>
                    <a:p>
                      <a:pPr lvl="0" rtl="0">
                        <a:spcBef>
                          <a:spcPts val="0"/>
                        </a:spcBef>
                        <a:buNone/>
                      </a:pPr>
                      <a:r>
                        <a:rPr lang="en"/>
                        <a:t>hunger W burger</a:t>
                      </a:r>
                    </a:p>
                  </a:txBody>
                  <a:tcPr marT="91425" marB="91425" marR="91425" marL="91425"/>
                </a:tc>
                <a:tc>
                  <a:txBody>
                    <a:bodyPr>
                      <a:noAutofit/>
                    </a:bodyPr>
                    <a:lstStyle/>
                    <a:p>
                      <a:pPr lvl="0" rtl="0">
                        <a:spcBef>
                          <a:spcPts val="0"/>
                        </a:spcBef>
                        <a:buNone/>
                      </a:pPr>
                      <a:r>
                        <a:rPr lang="en">
                          <a:solidFill>
                            <a:schemeClr val="dk1"/>
                          </a:solidFill>
                        </a:rPr>
                        <a:t>On this path, I will be hungry until I start to eat a burger. (There is no guarantee that I eat a burger)</a:t>
                      </a:r>
                    </a:p>
                  </a:txBody>
                  <a:tcPr marT="91425" marB="91425" marR="91425" marL="91425"/>
                </a:tc>
              </a:tr>
            </a:tbl>
          </a:graphicData>
        </a:graphic>
      </p:graphicFrame>
      <p:graphicFrame>
        <p:nvGraphicFramePr>
          <p:cNvPr id="147" name="Shape 147"/>
          <p:cNvGraphicFramePr/>
          <p:nvPr/>
        </p:nvGraphicFramePr>
        <p:xfrm>
          <a:off x="819100" y="2521500"/>
          <a:ext cx="3000000" cy="3000000"/>
        </p:xfrm>
        <a:graphic>
          <a:graphicData uri="http://schemas.openxmlformats.org/drawingml/2006/table">
            <a:tbl>
              <a:tblPr>
                <a:noFill/>
                <a:tableStyleId>{50A5B333-C66A-4983-85EF-703EBBEA9AD1}</a:tableStyleId>
              </a:tblPr>
              <a:tblGrid>
                <a:gridCol w="1264150"/>
                <a:gridCol w="1622150"/>
                <a:gridCol w="4352675"/>
              </a:tblGrid>
              <a:tr h="381000">
                <a:tc>
                  <a:txBody>
                    <a:bodyPr>
                      <a:noAutofit/>
                    </a:bodyPr>
                    <a:lstStyle/>
                    <a:p>
                      <a:pPr lvl="0" rtl="0">
                        <a:spcBef>
                          <a:spcPts val="0"/>
                        </a:spcBef>
                        <a:buNone/>
                      </a:pPr>
                      <a:r>
                        <a:rPr b="1" lang="en"/>
                        <a:t>A (all)</a:t>
                      </a:r>
                    </a:p>
                  </a:txBody>
                  <a:tcPr marT="91425" marB="91425" marR="91425" marL="91425"/>
                </a:tc>
                <a:tc>
                  <a:txBody>
                    <a:bodyPr>
                      <a:noAutofit/>
                    </a:bodyPr>
                    <a:lstStyle/>
                    <a:p>
                      <a:pPr lvl="0" rtl="0">
                        <a:spcBef>
                          <a:spcPts val="0"/>
                        </a:spcBef>
                        <a:buNone/>
                      </a:pPr>
                      <a:r>
                        <a:rPr lang="en"/>
                        <a:t>A hunger</a:t>
                      </a:r>
                    </a:p>
                  </a:txBody>
                  <a:tcPr marT="91425" marB="91425" marR="91425" marL="91425"/>
                </a:tc>
                <a:tc>
                  <a:txBody>
                    <a:bodyPr>
                      <a:noAutofit/>
                    </a:bodyPr>
                    <a:lstStyle/>
                    <a:p>
                      <a:pPr lvl="0" rtl="0">
                        <a:spcBef>
                          <a:spcPts val="0"/>
                        </a:spcBef>
                        <a:buNone/>
                      </a:pPr>
                      <a:r>
                        <a:rPr lang="en"/>
                        <a:t>Starting from the current state, I must be hungry on all paths.</a:t>
                      </a:r>
                    </a:p>
                  </a:txBody>
                  <a:tcPr marT="91425" marB="91425" marR="91425" marL="91425"/>
                </a:tc>
              </a:tr>
              <a:tr h="381000">
                <a:tc>
                  <a:txBody>
                    <a:bodyPr>
                      <a:noAutofit/>
                    </a:bodyPr>
                    <a:lstStyle/>
                    <a:p>
                      <a:pPr lvl="0" rtl="0">
                        <a:spcBef>
                          <a:spcPts val="0"/>
                        </a:spcBef>
                        <a:buNone/>
                      </a:pPr>
                      <a:r>
                        <a:rPr b="1" lang="en"/>
                        <a:t>E (exists)</a:t>
                      </a:r>
                    </a:p>
                  </a:txBody>
                  <a:tcPr marT="91425" marB="91425" marR="91425" marL="91425"/>
                </a:tc>
                <a:tc>
                  <a:txBody>
                    <a:bodyPr>
                      <a:noAutofit/>
                    </a:bodyPr>
                    <a:lstStyle/>
                    <a:p>
                      <a:pPr lvl="0" rtl="0">
                        <a:spcBef>
                          <a:spcPts val="0"/>
                        </a:spcBef>
                        <a:buNone/>
                      </a:pPr>
                      <a:r>
                        <a:rPr lang="en"/>
                        <a:t>E hunger</a:t>
                      </a:r>
                    </a:p>
                  </a:txBody>
                  <a:tcPr marT="91425" marB="91425" marR="91425" marL="91425"/>
                </a:tc>
                <a:tc>
                  <a:txBody>
                    <a:bodyPr>
                      <a:noAutofit/>
                    </a:bodyPr>
                    <a:lstStyle/>
                    <a:p>
                      <a:pPr lvl="0" rtl="0">
                        <a:spcBef>
                          <a:spcPts val="0"/>
                        </a:spcBef>
                        <a:buNone/>
                      </a:pPr>
                      <a:r>
                        <a:rPr lang="en"/>
                        <a:t>There must be some path, starting from the current state, where I am hungry.</a:t>
                      </a:r>
                    </a:p>
                  </a:txBody>
                  <a:tcPr marT="91425" marB="91425" marR="91425" marL="91425"/>
                </a:tc>
              </a:tr>
            </a:tbl>
          </a:graphicData>
        </a:graphic>
      </p:graphicFrame>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CTL Examples</a:t>
            </a:r>
          </a:p>
        </p:txBody>
      </p:sp>
      <p:sp>
        <p:nvSpPr>
          <p:cNvPr id="154" name="Shape 1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chocolate = “I like chocolate.” </a:t>
            </a:r>
          </a:p>
          <a:p>
            <a:pPr indent="-419100" lvl="0" marL="457200" marR="0" rtl="0" algn="l">
              <a:lnSpc>
                <a:spcPct val="100000"/>
              </a:lnSpc>
              <a:spcBef>
                <a:spcPts val="600"/>
              </a:spcBef>
              <a:spcAft>
                <a:spcPts val="0"/>
              </a:spcAft>
              <a:buClr>
                <a:schemeClr val="dk1"/>
              </a:buClr>
              <a:buSzPct val="100000"/>
              <a:buFont typeface="Arial"/>
            </a:pPr>
            <a:r>
              <a:rPr lang="en"/>
              <a:t>warm = “It is warm outside.”</a:t>
            </a:r>
          </a:p>
          <a:p>
            <a:pPr indent="-228600" lvl="0" marL="457200" marR="0" rtl="0" algn="l">
              <a:lnSpc>
                <a:spcPct val="100000"/>
              </a:lnSpc>
              <a:spcBef>
                <a:spcPts val="600"/>
              </a:spcBef>
              <a:spcAft>
                <a:spcPts val="0"/>
              </a:spcAft>
            </a:pPr>
            <a:r>
              <a:rPr lang="en"/>
              <a:t>AG chocolate</a:t>
            </a:r>
          </a:p>
          <a:p>
            <a:pPr indent="-228600" lvl="0" marL="457200" marR="0" rtl="0" algn="l">
              <a:lnSpc>
                <a:spcPct val="100000"/>
              </a:lnSpc>
              <a:spcBef>
                <a:spcPts val="600"/>
              </a:spcBef>
              <a:spcAft>
                <a:spcPts val="0"/>
              </a:spcAft>
            </a:pPr>
            <a:r>
              <a:rPr lang="en"/>
              <a:t>EF chocolate</a:t>
            </a:r>
          </a:p>
          <a:p>
            <a:pPr indent="-228600" lvl="0" marL="457200" marR="0" rtl="0" algn="l">
              <a:lnSpc>
                <a:spcPct val="100000"/>
              </a:lnSpc>
              <a:spcBef>
                <a:spcPts val="600"/>
              </a:spcBef>
              <a:spcAft>
                <a:spcPts val="0"/>
              </a:spcAft>
            </a:pPr>
            <a:r>
              <a:rPr lang="en"/>
              <a:t>AF (EG chocolate)</a:t>
            </a:r>
          </a:p>
          <a:p>
            <a:pPr indent="-228600" lvl="0" marL="457200" marR="0" rtl="0" algn="l">
              <a:lnSpc>
                <a:spcPct val="100000"/>
              </a:lnSpc>
              <a:spcBef>
                <a:spcPts val="600"/>
              </a:spcBef>
              <a:spcAft>
                <a:spcPts val="0"/>
              </a:spcAft>
            </a:pPr>
            <a:r>
              <a:rPr lang="en"/>
              <a:t>EG (AF chocolate)</a:t>
            </a:r>
          </a:p>
          <a:p>
            <a:pPr indent="-228600" lvl="0" marL="457200" marR="0" rtl="0" algn="l">
              <a:lnSpc>
                <a:spcPct val="100000"/>
              </a:lnSpc>
              <a:spcBef>
                <a:spcPts val="600"/>
              </a:spcBef>
              <a:spcAft>
                <a:spcPts val="0"/>
              </a:spcAft>
            </a:pPr>
            <a:r>
              <a:rPr lang="en"/>
              <a:t>AG (chocolate U warm)</a:t>
            </a:r>
          </a:p>
          <a:p>
            <a:pPr indent="-228600" lvl="0" marL="457200" marR="0" rtl="0" algn="l">
              <a:lnSpc>
                <a:spcPct val="100000"/>
              </a:lnSpc>
              <a:spcBef>
                <a:spcPts val="600"/>
              </a:spcBef>
              <a:spcAft>
                <a:spcPts val="0"/>
              </a:spcAft>
            </a:pPr>
            <a:r>
              <a:rPr lang="en"/>
              <a:t>EF ((EX chocolate) U (AG warm))</a:t>
            </a:r>
          </a:p>
          <a:p>
            <a:pPr lvl="0" marR="0" rtl="0" algn="l">
              <a:lnSpc>
                <a:spcPct val="100000"/>
              </a:lnSpc>
              <a:spcBef>
                <a:spcPts val="600"/>
              </a:spcBef>
              <a:spcAft>
                <a:spcPts val="0"/>
              </a:spcAft>
              <a:buNone/>
            </a:pPr>
            <a:r>
              <a:t/>
            </a:r>
            <a:endParaRPr sz="2400"/>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always possible to reach a state where we can reset.</a:t>
            </a:r>
          </a:p>
          <a:p>
            <a:pPr indent="-228600" lvl="1" marL="914400" marR="0" rtl="0" algn="l">
              <a:lnSpc>
                <a:spcPct val="100000"/>
              </a:lnSpc>
              <a:spcBef>
                <a:spcPts val="600"/>
              </a:spcBef>
              <a:spcAft>
                <a:spcPts val="0"/>
              </a:spcAft>
            </a:pPr>
            <a:r>
              <a:rPr b="1" lang="en"/>
              <a:t>AG (EF reset)</a:t>
            </a:r>
          </a:p>
          <a:p>
            <a:pPr indent="-228600" lvl="1" marL="914400" marR="0" rtl="0" algn="l">
              <a:lnSpc>
                <a:spcPct val="100000"/>
              </a:lnSpc>
              <a:spcBef>
                <a:spcPts val="600"/>
              </a:spcBef>
              <a:spcAft>
                <a:spcPts val="0"/>
              </a:spcAft>
            </a:pPr>
            <a:r>
              <a:rPr lang="en"/>
              <a:t>Is the LTL formula</a:t>
            </a:r>
            <a:r>
              <a:rPr b="1" lang="en"/>
              <a:t> G (F reset) </a:t>
            </a:r>
            <a:r>
              <a:rPr lang="en"/>
              <a:t>the same expression?</a:t>
            </a:r>
          </a:p>
          <a:p>
            <a:pPr indent="-228600" lvl="0" marL="457200" marR="0" rtl="0" algn="l">
              <a:lnSpc>
                <a:spcPct val="100000"/>
              </a:lnSpc>
              <a:spcBef>
                <a:spcPts val="600"/>
              </a:spcBef>
              <a:spcAft>
                <a:spcPts val="0"/>
              </a:spcAft>
            </a:pPr>
            <a:r>
              <a:rPr lang="en"/>
              <a:t>Eventually, the system will reach a good state and remain there.</a:t>
            </a:r>
          </a:p>
          <a:p>
            <a:pPr indent="-228600" lvl="1" marL="914400" marR="0" rtl="0" algn="l">
              <a:lnSpc>
                <a:spcPct val="100000"/>
              </a:lnSpc>
              <a:spcBef>
                <a:spcPts val="600"/>
              </a:spcBef>
              <a:spcAft>
                <a:spcPts val="0"/>
              </a:spcAft>
            </a:pPr>
            <a:r>
              <a:rPr b="1" lang="en"/>
              <a:t>F (G good)</a:t>
            </a:r>
          </a:p>
          <a:p>
            <a:pPr indent="-228600" lvl="1" marL="914400" marR="0" rtl="0" algn="l">
              <a:lnSpc>
                <a:spcPct val="100000"/>
              </a:lnSpc>
              <a:spcBef>
                <a:spcPts val="600"/>
              </a:spcBef>
              <a:spcAft>
                <a:spcPts val="0"/>
              </a:spcAft>
            </a:pPr>
            <a:r>
              <a:rPr lang="en"/>
              <a:t>Is the CTL formula </a:t>
            </a:r>
            <a:r>
              <a:rPr b="1" lang="en"/>
              <a:t>AF (AG good) </a:t>
            </a:r>
            <a:r>
              <a:rPr lang="en"/>
              <a:t>the same?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sz="2400"/>
          </a:p>
        </p:txBody>
      </p:sp>
      <p:pic>
        <p:nvPicPr>
          <p:cNvPr id="162" name="Shape 162"/>
          <p:cNvPicPr preferRelativeResize="0"/>
          <p:nvPr/>
        </p:nvPicPr>
        <p:blipFill>
          <a:blip r:embed="rId3">
            <a:alphaModFix/>
          </a:blip>
          <a:stretch>
            <a:fillRect/>
          </a:stretch>
        </p:blipFill>
        <p:spPr>
          <a:xfrm>
            <a:off x="2640812" y="5100975"/>
            <a:ext cx="3960717" cy="1143300"/>
          </a:xfrm>
          <a:prstGeom prst="rect">
            <a:avLst/>
          </a:prstGeom>
          <a:noFill/>
          <a:ln>
            <a:noFill/>
          </a:ln>
        </p:spPr>
      </p:pic>
      <p:sp>
        <p:nvSpPr>
          <p:cNvPr id="163" name="Shape 1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Proving Properties Over Models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Models</a:t>
            </a:r>
          </a:p>
        </p:txBody>
      </p:sp>
      <p:sp>
        <p:nvSpPr>
          <p:cNvPr id="174" name="Shape 1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Many different modeling languages.</a:t>
            </a:r>
          </a:p>
          <a:p>
            <a:pPr indent="-228600" lvl="0" marL="457200" marR="0" rtl="0" algn="l">
              <a:lnSpc>
                <a:spcPct val="100000"/>
              </a:lnSpc>
              <a:spcBef>
                <a:spcPts val="600"/>
              </a:spcBef>
              <a:spcAft>
                <a:spcPts val="0"/>
              </a:spcAft>
            </a:pPr>
            <a:r>
              <a:rPr lang="en"/>
              <a:t>Most verification tools use their own language.</a:t>
            </a:r>
          </a:p>
          <a:p>
            <a:pPr indent="-228600" lvl="0" marL="457200" marR="0" rtl="0" algn="l">
              <a:lnSpc>
                <a:spcPct val="100000"/>
              </a:lnSpc>
              <a:spcBef>
                <a:spcPts val="600"/>
              </a:spcBef>
              <a:spcAft>
                <a:spcPts val="0"/>
              </a:spcAft>
            </a:pPr>
            <a:r>
              <a:rPr lang="en"/>
              <a:t>Conceptually, most map to state machines.</a:t>
            </a:r>
          </a:p>
          <a:p>
            <a:pPr indent="-228600" lvl="1" marL="914400" marR="0" rtl="0" algn="l">
              <a:lnSpc>
                <a:spcPct val="100000"/>
              </a:lnSpc>
              <a:spcBef>
                <a:spcPts val="600"/>
              </a:spcBef>
              <a:spcAft>
                <a:spcPts val="0"/>
              </a:spcAft>
            </a:pPr>
            <a:r>
              <a:rPr lang="en"/>
              <a:t>Define a list of variables.</a:t>
            </a:r>
          </a:p>
          <a:p>
            <a:pPr indent="-228600" lvl="1" marL="914400" marR="0" rtl="0" algn="l">
              <a:lnSpc>
                <a:spcPct val="100000"/>
              </a:lnSpc>
              <a:spcBef>
                <a:spcPts val="600"/>
              </a:spcBef>
              <a:spcAft>
                <a:spcPts val="0"/>
              </a:spcAft>
            </a:pPr>
            <a:r>
              <a:rPr lang="en"/>
              <a:t>Describe how their values are calculated.</a:t>
            </a:r>
          </a:p>
          <a:p>
            <a:pPr indent="-228600" lvl="1" marL="914400" marR="0" rtl="0" algn="l">
              <a:lnSpc>
                <a:spcPct val="100000"/>
              </a:lnSpc>
              <a:spcBef>
                <a:spcPts val="600"/>
              </a:spcBef>
              <a:spcAft>
                <a:spcPts val="0"/>
              </a:spcAft>
            </a:pPr>
            <a:r>
              <a:rPr lang="en"/>
              <a:t>Each “time step”, recalculate the values of these variables.</a:t>
            </a:r>
          </a:p>
          <a:p>
            <a:pPr indent="-228600" lvl="1" marL="914400" marR="0" rtl="0" algn="l">
              <a:lnSpc>
                <a:spcPct val="100000"/>
              </a:lnSpc>
              <a:spcBef>
                <a:spcPts val="600"/>
              </a:spcBef>
              <a:spcAft>
                <a:spcPts val="0"/>
              </a:spcAft>
            </a:pPr>
            <a:r>
              <a:rPr lang="en"/>
              <a:t>The state is the current set of values for all variables. </a:t>
            </a:r>
          </a:p>
          <a:p>
            <a:pPr lvl="0" marR="0" rtl="0" algn="l">
              <a:lnSpc>
                <a:spcPct val="100000"/>
              </a:lnSpc>
              <a:spcBef>
                <a:spcPts val="600"/>
              </a:spcBef>
              <a:spcAft>
                <a:spcPts val="0"/>
              </a:spcAft>
              <a:buNone/>
            </a:pPr>
            <a:r>
              <a:t/>
            </a:r>
            <a:endParaRPr sz="2400"/>
          </a:p>
        </p:txBody>
      </p:sp>
      <p:sp>
        <p:nvSpPr>
          <p:cNvPr id="175" name="Shape 1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Models - Graphical</a:t>
            </a:r>
          </a:p>
        </p:txBody>
      </p:sp>
      <p:sp>
        <p:nvSpPr>
          <p:cNvPr id="181" name="Shape 181"/>
          <p:cNvSpPr txBox="1"/>
          <p:nvPr>
            <p:ph idx="1" type="body"/>
          </p:nvPr>
        </p:nvSpPr>
        <p:spPr>
          <a:xfrm>
            <a:off x="4485675" y="1600200"/>
            <a:ext cx="45101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common industrial framework: Stateflow</a:t>
            </a:r>
          </a:p>
          <a:p>
            <a:pPr lvl="0" marR="0" rtl="0" algn="l">
              <a:lnSpc>
                <a:spcPct val="100000"/>
              </a:lnSpc>
              <a:spcBef>
                <a:spcPts val="600"/>
              </a:spcBef>
              <a:spcAft>
                <a:spcPts val="0"/>
              </a:spcAft>
              <a:buNone/>
            </a:pPr>
            <a:r>
              <a:t/>
            </a:r>
            <a:endParaRPr sz="2400"/>
          </a:p>
        </p:txBody>
      </p:sp>
      <p:pic>
        <p:nvPicPr>
          <p:cNvPr id="182" name="Shape 182"/>
          <p:cNvPicPr preferRelativeResize="0"/>
          <p:nvPr/>
        </p:nvPicPr>
        <p:blipFill>
          <a:blip r:embed="rId3">
            <a:alphaModFix/>
          </a:blip>
          <a:stretch>
            <a:fillRect/>
          </a:stretch>
        </p:blipFill>
        <p:spPr>
          <a:xfrm>
            <a:off x="457199" y="1574275"/>
            <a:ext cx="3760750" cy="2444249"/>
          </a:xfrm>
          <a:prstGeom prst="rect">
            <a:avLst/>
          </a:prstGeom>
          <a:noFill/>
          <a:ln>
            <a:noFill/>
          </a:ln>
        </p:spPr>
      </p:pic>
      <p:pic>
        <p:nvPicPr>
          <p:cNvPr id="183" name="Shape 183"/>
          <p:cNvPicPr preferRelativeResize="0"/>
          <p:nvPr/>
        </p:nvPicPr>
        <p:blipFill>
          <a:blip r:embed="rId4">
            <a:alphaModFix/>
          </a:blip>
          <a:stretch>
            <a:fillRect/>
          </a:stretch>
        </p:blipFill>
        <p:spPr>
          <a:xfrm>
            <a:off x="1682825" y="3587275"/>
            <a:ext cx="7003973" cy="2598683"/>
          </a:xfrm>
          <a:prstGeom prst="rect">
            <a:avLst/>
          </a:prstGeom>
          <a:noFill/>
          <a:ln cap="flat" cmpd="sng" w="38100">
            <a:solidFill>
              <a:srgbClr val="000000"/>
            </a:solidFill>
            <a:prstDash val="solid"/>
            <a:round/>
            <a:headEnd len="med" w="med" type="none"/>
            <a:tailEnd len="med" w="med" type="none"/>
          </a:ln>
        </p:spPr>
      </p:pic>
      <p:sp>
        <p:nvSpPr>
          <p:cNvPr id="184" name="Shape 1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 You Want to Perform Verification...</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You have a property that you want your program to obey.</a:t>
            </a:r>
          </a:p>
          <a:p>
            <a:pPr indent="-419100" lvl="0" marL="457200" marR="0" rtl="0" algn="l">
              <a:lnSpc>
                <a:spcPct val="100000"/>
              </a:lnSpc>
              <a:spcBef>
                <a:spcPts val="600"/>
              </a:spcBef>
              <a:spcAft>
                <a:spcPts val="0"/>
              </a:spcAft>
              <a:buClr>
                <a:schemeClr val="dk1"/>
              </a:buClr>
              <a:buSzPct val="100000"/>
              <a:buFont typeface="Arial"/>
            </a:pPr>
            <a:r>
              <a:rPr lang="en"/>
              <a:t>Great! Let’s write some tests!</a:t>
            </a:r>
          </a:p>
          <a:p>
            <a:pPr indent="-228600" lvl="0" marL="457200" marR="0" rtl="0" algn="l">
              <a:lnSpc>
                <a:spcPct val="100000"/>
              </a:lnSpc>
              <a:spcBef>
                <a:spcPts val="600"/>
              </a:spcBef>
              <a:spcAft>
                <a:spcPts val="0"/>
              </a:spcAft>
            </a:pPr>
            <a:r>
              <a:rPr b="1" lang="en"/>
              <a:t>Does testing guarantee that the requirement is met?</a:t>
            </a:r>
            <a:r>
              <a:rPr lang="en"/>
              <a:t> </a:t>
            </a: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
        <p:nvSpPr>
          <p:cNvPr id="53" name="Shape 53"/>
          <p:cNvSpPr txBox="1"/>
          <p:nvPr/>
        </p:nvSpPr>
        <p:spPr>
          <a:xfrm>
            <a:off x="531325" y="3975075"/>
            <a:ext cx="8155499" cy="1849799"/>
          </a:xfrm>
          <a:prstGeom prst="rect">
            <a:avLst/>
          </a:prstGeom>
          <a:noFill/>
          <a:ln>
            <a:noFill/>
          </a:ln>
        </p:spPr>
        <p:txBody>
          <a:bodyPr anchorCtr="0" anchor="t" bIns="91425" lIns="91425" rIns="91425" tIns="91425">
            <a:noAutofit/>
          </a:bodyPr>
          <a:lstStyle/>
          <a:p>
            <a:pPr indent="-381000" lvl="1" marL="914400" rtl="0">
              <a:spcBef>
                <a:spcPts val="600"/>
              </a:spcBef>
              <a:buClr>
                <a:schemeClr val="dk1"/>
              </a:buClr>
              <a:buSzPct val="100000"/>
            </a:pPr>
            <a:r>
              <a:rPr lang="en" sz="2400">
                <a:solidFill>
                  <a:schemeClr val="dk1"/>
                </a:solidFill>
              </a:rPr>
              <a:t>Not quite…</a:t>
            </a:r>
          </a:p>
          <a:p>
            <a:pPr indent="-381000" lvl="2" marL="1371600" rtl="0">
              <a:spcBef>
                <a:spcPts val="600"/>
              </a:spcBef>
              <a:buClr>
                <a:schemeClr val="dk1"/>
              </a:buClr>
              <a:buSzPct val="100000"/>
            </a:pPr>
            <a:r>
              <a:rPr lang="en" sz="2400">
                <a:solidFill>
                  <a:schemeClr val="dk1"/>
                </a:solidFill>
              </a:rPr>
              <a:t>Testing can make a </a:t>
            </a:r>
            <a:r>
              <a:rPr b="1" lang="en" sz="2400">
                <a:solidFill>
                  <a:schemeClr val="dk1"/>
                </a:solidFill>
              </a:rPr>
              <a:t>statistical</a:t>
            </a:r>
            <a:r>
              <a:rPr lang="en" sz="2400">
                <a:solidFill>
                  <a:schemeClr val="dk1"/>
                </a:solidFill>
              </a:rPr>
              <a:t> argument in favor of verification, but usually cannot guarantee that the requirement holds in </a:t>
            </a:r>
            <a:r>
              <a:rPr i="1" lang="en" sz="2400">
                <a:solidFill>
                  <a:schemeClr val="dk1"/>
                </a:solidFill>
              </a:rPr>
              <a:t>all </a:t>
            </a:r>
            <a:r>
              <a:rPr lang="en" sz="2400">
                <a:solidFill>
                  <a:schemeClr val="dk1"/>
                </a:solidFill>
              </a:rPr>
              <a:t>situations.</a:t>
            </a:r>
          </a:p>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gtEl>
                                        <p:attrNameLst>
                                          <p:attrName>style.visibility</p:attrName>
                                        </p:attrNameLst>
                                      </p:cBhvr>
                                      <p:to>
                                        <p:strVal val="visible"/>
                                      </p:to>
                                    </p:set>
                                    <p:animEffect filter="fade" transition="in">
                                      <p:cBhvr>
                                        <p:cTn dur="1"/>
                                        <p:tgtEl>
                                          <p:spTgt spid="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Models - Written Language</a:t>
            </a:r>
          </a:p>
        </p:txBody>
      </p:sp>
      <p:sp>
        <p:nvSpPr>
          <p:cNvPr id="190" name="Shape 190"/>
          <p:cNvSpPr txBox="1"/>
          <p:nvPr>
            <p:ph idx="1" type="body"/>
          </p:nvPr>
        </p:nvSpPr>
        <p:spPr>
          <a:xfrm>
            <a:off x="609150" y="1525925"/>
            <a:ext cx="4754099" cy="5035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200"/>
              <a:t>MODULE main </a:t>
            </a:r>
          </a:p>
          <a:p>
            <a:pPr lvl="0" marR="0" rtl="0" algn="l">
              <a:lnSpc>
                <a:spcPct val="100000"/>
              </a:lnSpc>
              <a:spcBef>
                <a:spcPts val="600"/>
              </a:spcBef>
              <a:spcAft>
                <a:spcPts val="0"/>
              </a:spcAft>
              <a:buNone/>
            </a:pPr>
            <a:r>
              <a:rPr lang="en" sz="2200"/>
              <a:t>VAR </a:t>
            </a:r>
          </a:p>
          <a:p>
            <a:pPr lvl="0" marR="0" rtl="0" algn="l">
              <a:lnSpc>
                <a:spcPct val="100000"/>
              </a:lnSpc>
              <a:spcBef>
                <a:spcPts val="600"/>
              </a:spcBef>
              <a:spcAft>
                <a:spcPts val="0"/>
              </a:spcAft>
              <a:buNone/>
            </a:pPr>
            <a:r>
              <a:rPr lang="en" sz="2200"/>
              <a:t>request: boolean; </a:t>
            </a:r>
          </a:p>
          <a:p>
            <a:pPr lvl="0" marR="0" rtl="0" algn="l">
              <a:lnSpc>
                <a:spcPct val="100000"/>
              </a:lnSpc>
              <a:spcBef>
                <a:spcPts val="600"/>
              </a:spcBef>
              <a:spcAft>
                <a:spcPts val="0"/>
              </a:spcAft>
              <a:buNone/>
            </a:pPr>
            <a:r>
              <a:rPr lang="en" sz="2200"/>
              <a:t>status: {ready, busy}; </a:t>
            </a:r>
          </a:p>
          <a:p>
            <a:pPr lvl="0" marR="0" rtl="0" algn="l">
              <a:lnSpc>
                <a:spcPct val="100000"/>
              </a:lnSpc>
              <a:spcBef>
                <a:spcPts val="600"/>
              </a:spcBef>
              <a:spcAft>
                <a:spcPts val="0"/>
              </a:spcAft>
              <a:buNone/>
            </a:pPr>
            <a:r>
              <a:rPr lang="en" sz="2200"/>
              <a:t>ASSIGN </a:t>
            </a:r>
          </a:p>
          <a:p>
            <a:pPr lvl="0" marR="0" rtl="0" algn="l">
              <a:lnSpc>
                <a:spcPct val="100000"/>
              </a:lnSpc>
              <a:spcBef>
                <a:spcPts val="600"/>
              </a:spcBef>
              <a:spcAft>
                <a:spcPts val="0"/>
              </a:spcAft>
              <a:buNone/>
            </a:pPr>
            <a:r>
              <a:rPr lang="en" sz="2200"/>
              <a:t>init(status) := ready; </a:t>
            </a:r>
          </a:p>
          <a:p>
            <a:pPr lvl="0" marR="0" rtl="0" algn="l">
              <a:lnSpc>
                <a:spcPct val="100000"/>
              </a:lnSpc>
              <a:spcBef>
                <a:spcPts val="600"/>
              </a:spcBef>
              <a:spcAft>
                <a:spcPts val="0"/>
              </a:spcAft>
              <a:buNone/>
            </a:pPr>
            <a:r>
              <a:rPr lang="en" sz="2200"/>
              <a:t>next(status) := </a:t>
            </a:r>
          </a:p>
          <a:p>
            <a:pPr lvl="0" marR="0" rtl="0" algn="l">
              <a:lnSpc>
                <a:spcPct val="100000"/>
              </a:lnSpc>
              <a:spcBef>
                <a:spcPts val="600"/>
              </a:spcBef>
              <a:spcAft>
                <a:spcPts val="0"/>
              </a:spcAft>
              <a:buNone/>
            </a:pPr>
            <a:r>
              <a:rPr lang="en" sz="2200"/>
              <a:t>case </a:t>
            </a:r>
          </a:p>
          <a:p>
            <a:pPr indent="457200" lvl="0" marR="0" rtl="0" algn="l">
              <a:lnSpc>
                <a:spcPct val="100000"/>
              </a:lnSpc>
              <a:spcBef>
                <a:spcPts val="600"/>
              </a:spcBef>
              <a:spcAft>
                <a:spcPts val="0"/>
              </a:spcAft>
              <a:buNone/>
            </a:pPr>
            <a:r>
              <a:rPr lang="en" sz="2200"/>
              <a:t>status=ready &amp; request: busy; </a:t>
            </a:r>
          </a:p>
          <a:p>
            <a:pPr indent="457200" lvl="0" marR="0" rtl="0" algn="l">
              <a:lnSpc>
                <a:spcPct val="100000"/>
              </a:lnSpc>
              <a:spcBef>
                <a:spcPts val="600"/>
              </a:spcBef>
              <a:spcAft>
                <a:spcPts val="0"/>
              </a:spcAft>
              <a:buNone/>
            </a:pPr>
            <a:r>
              <a:rPr lang="en" sz="2200"/>
              <a:t>status=ready &amp; !request : ready;</a:t>
            </a:r>
          </a:p>
          <a:p>
            <a:pPr indent="457200" lvl="0" marR="0" rtl="0" algn="l">
              <a:lnSpc>
                <a:spcPct val="100000"/>
              </a:lnSpc>
              <a:spcBef>
                <a:spcPts val="600"/>
              </a:spcBef>
              <a:spcAft>
                <a:spcPts val="0"/>
              </a:spcAft>
              <a:buNone/>
            </a:pPr>
            <a:r>
              <a:rPr lang="en" sz="2200"/>
              <a:t>TRUE: {ready, busy}; </a:t>
            </a:r>
          </a:p>
          <a:p>
            <a:pPr indent="0" lvl="0" marL="0" marR="0" rtl="0" algn="l">
              <a:lnSpc>
                <a:spcPct val="100000"/>
              </a:lnSpc>
              <a:spcBef>
                <a:spcPts val="600"/>
              </a:spcBef>
              <a:spcAft>
                <a:spcPts val="0"/>
              </a:spcAft>
              <a:buNone/>
            </a:pPr>
            <a:r>
              <a:rPr lang="en" sz="2200"/>
              <a:t>esac;</a:t>
            </a:r>
          </a:p>
          <a:p>
            <a:pPr lvl="0" marR="0" rtl="0" algn="l">
              <a:lnSpc>
                <a:spcPct val="100000"/>
              </a:lnSpc>
              <a:spcBef>
                <a:spcPts val="600"/>
              </a:spcBef>
              <a:spcAft>
                <a:spcPts val="0"/>
              </a:spcAft>
              <a:buNone/>
            </a:pPr>
            <a:r>
              <a:t/>
            </a:r>
            <a:endParaRPr sz="2200"/>
          </a:p>
        </p:txBody>
      </p:sp>
      <p:sp>
        <p:nvSpPr>
          <p:cNvPr id="191" name="Shape 191"/>
          <p:cNvSpPr txBox="1"/>
          <p:nvPr>
            <p:ph idx="2" type="body"/>
          </p:nvPr>
        </p:nvSpPr>
        <p:spPr>
          <a:xfrm>
            <a:off x="4980300" y="1650850"/>
            <a:ext cx="3706499" cy="4967700"/>
          </a:xfrm>
          <a:prstGeom prst="rect">
            <a:avLst/>
          </a:prstGeom>
        </p:spPr>
        <p:txBody>
          <a:bodyPr anchorCtr="0" anchor="t" bIns="91425" lIns="91425" rIns="91425" tIns="91425">
            <a:noAutofit/>
          </a:bodyPr>
          <a:lstStyle/>
          <a:p>
            <a:pPr indent="-228600" lvl="0" marL="457200" rtl="0">
              <a:spcBef>
                <a:spcPts val="0"/>
              </a:spcBef>
            </a:pPr>
            <a:r>
              <a:rPr lang="en"/>
              <a:t>NuSMV modeling language</a:t>
            </a:r>
          </a:p>
          <a:p>
            <a:pPr lvl="0" rtl="0">
              <a:spcBef>
                <a:spcPts val="0"/>
              </a:spcBef>
              <a:buNone/>
            </a:pPr>
            <a:r>
              <a:t/>
            </a:r>
            <a:endParaRPr/>
          </a:p>
          <a:p>
            <a:pPr indent="-228600" lvl="0" marL="457200">
              <a:spcBef>
                <a:spcPts val="0"/>
              </a:spcBef>
            </a:pPr>
            <a:r>
              <a:rPr lang="en"/>
              <a:t>Part of a framework for model analysis.</a:t>
            </a:r>
          </a:p>
        </p:txBody>
      </p:sp>
      <p:sp>
        <p:nvSpPr>
          <p:cNvPr id="192" name="Shape 1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Proving Properties</a:t>
            </a:r>
          </a:p>
        </p:txBody>
      </p:sp>
      <p:sp>
        <p:nvSpPr>
          <p:cNvPr id="198" name="Shape 1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0000"/>
            </a:pPr>
            <a:r>
              <a:rPr lang="en"/>
              <a:t>To perform verification, we take properties and exhaustively search the state space of the model for violations.</a:t>
            </a:r>
          </a:p>
          <a:p>
            <a:pPr indent="-228600" lvl="0" marL="457200" marR="0" rtl="0" algn="l">
              <a:lnSpc>
                <a:spcPct val="100000"/>
              </a:lnSpc>
              <a:spcBef>
                <a:spcPts val="600"/>
              </a:spcBef>
              <a:spcAft>
                <a:spcPts val="0"/>
              </a:spcAft>
            </a:pPr>
            <a:r>
              <a:rPr lang="en"/>
              <a:t>Violations give us counter-examples</a:t>
            </a:r>
          </a:p>
          <a:p>
            <a:pPr indent="-228600" lvl="1" marL="914400" marR="0" rtl="0" algn="l">
              <a:lnSpc>
                <a:spcPct val="100000"/>
              </a:lnSpc>
              <a:spcBef>
                <a:spcPts val="600"/>
              </a:spcBef>
              <a:spcAft>
                <a:spcPts val="0"/>
              </a:spcAft>
            </a:pPr>
            <a:r>
              <a:rPr lang="en"/>
              <a:t>A path that demonstrates how the property has been violated. </a:t>
            </a:r>
          </a:p>
          <a:p>
            <a:pPr indent="-228600" lvl="0" marL="457200" marR="0" rtl="0" algn="l">
              <a:lnSpc>
                <a:spcPct val="100000"/>
              </a:lnSpc>
              <a:spcBef>
                <a:spcPts val="600"/>
              </a:spcBef>
              <a:spcAft>
                <a:spcPts val="0"/>
              </a:spcAft>
            </a:pPr>
            <a:r>
              <a:rPr lang="en"/>
              <a:t>Implications:</a:t>
            </a:r>
          </a:p>
          <a:p>
            <a:pPr indent="-228600" lvl="1" marL="914400" marR="0" rtl="0" algn="l">
              <a:lnSpc>
                <a:spcPct val="100000"/>
              </a:lnSpc>
              <a:spcBef>
                <a:spcPts val="600"/>
              </a:spcBef>
              <a:spcAft>
                <a:spcPts val="0"/>
              </a:spcAft>
            </a:pPr>
            <a:r>
              <a:rPr lang="en"/>
              <a:t>Property is incorrect.</a:t>
            </a:r>
          </a:p>
          <a:p>
            <a:pPr indent="-228600" lvl="1" marL="914400" marR="0" rtl="0" algn="l">
              <a:lnSpc>
                <a:spcPct val="100000"/>
              </a:lnSpc>
              <a:spcBef>
                <a:spcPts val="600"/>
              </a:spcBef>
              <a:spcAft>
                <a:spcPts val="0"/>
              </a:spcAft>
            </a:pPr>
            <a:r>
              <a:rPr lang="en"/>
              <a:t>Model does not reflect expected behavior.</a:t>
            </a:r>
          </a:p>
          <a:p>
            <a:pPr indent="-228600" lvl="1" marL="914400" marR="0" rtl="0" algn="l">
              <a:lnSpc>
                <a:spcPct val="100000"/>
              </a:lnSpc>
              <a:spcBef>
                <a:spcPts val="600"/>
              </a:spcBef>
              <a:spcAft>
                <a:spcPts val="0"/>
              </a:spcAft>
            </a:pPr>
            <a:r>
              <a:rPr lang="en"/>
              <a:t>Real issue found in the system being designed.</a:t>
            </a:r>
          </a:p>
        </p:txBody>
      </p:sp>
      <p:sp>
        <p:nvSpPr>
          <p:cNvPr id="199" name="Shape 1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Generation from FS Verification</a:t>
            </a:r>
          </a:p>
        </p:txBody>
      </p:sp>
      <p:sp>
        <p:nvSpPr>
          <p:cNvPr id="205" name="Shape 2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80000"/>
              <a:buFont typeface="Arial"/>
            </a:pPr>
            <a:r>
              <a:rPr lang="en"/>
              <a:t>We can also take properties and </a:t>
            </a:r>
            <a:r>
              <a:rPr b="1" lang="en"/>
              <a:t>negate</a:t>
            </a:r>
            <a:r>
              <a:rPr lang="en"/>
              <a:t> them.</a:t>
            </a:r>
          </a:p>
          <a:p>
            <a:pPr indent="-228600" lvl="1" marL="914400" marR="0" rtl="0" algn="l">
              <a:lnSpc>
                <a:spcPct val="100000"/>
              </a:lnSpc>
              <a:spcBef>
                <a:spcPts val="600"/>
              </a:spcBef>
              <a:spcAft>
                <a:spcPts val="0"/>
              </a:spcAft>
            </a:pPr>
            <a:r>
              <a:rPr lang="en"/>
              <a:t>Called a “trap property” - we assert that a property can never be met.</a:t>
            </a:r>
          </a:p>
          <a:p>
            <a:pPr indent="-228600" lvl="0" marL="457200" marR="0" rtl="0" algn="l">
              <a:lnSpc>
                <a:spcPct val="100000"/>
              </a:lnSpc>
              <a:spcBef>
                <a:spcPts val="600"/>
              </a:spcBef>
              <a:spcAft>
                <a:spcPts val="0"/>
              </a:spcAft>
            </a:pPr>
            <a:r>
              <a:rPr lang="en"/>
              <a:t>The counter-example shows one way the property can be met.</a:t>
            </a:r>
          </a:p>
          <a:p>
            <a:pPr indent="-228600" lvl="0" marL="457200" marR="0" rtl="0" algn="l">
              <a:lnSpc>
                <a:spcPct val="100000"/>
              </a:lnSpc>
              <a:spcBef>
                <a:spcPts val="600"/>
              </a:spcBef>
              <a:spcAft>
                <a:spcPts val="0"/>
              </a:spcAft>
            </a:pPr>
            <a:r>
              <a:rPr lang="en"/>
              <a:t>This can be used as a test for the real system - to demonstrate that the final system meets its specification.</a:t>
            </a:r>
          </a:p>
        </p:txBody>
      </p:sp>
      <p:sp>
        <p:nvSpPr>
          <p:cNvPr id="206" name="Shape 2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Exhaustive Search</a:t>
            </a:r>
          </a:p>
        </p:txBody>
      </p:sp>
      <p:sp>
        <p:nvSpPr>
          <p:cNvPr id="212" name="Shape 21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Algorithms exhaustively comb through the possible execution paths through the model.</a:t>
            </a:r>
          </a:p>
          <a:p>
            <a:pPr indent="-381000" lvl="0" marL="457200" marR="0" rtl="0" algn="l">
              <a:lnSpc>
                <a:spcPct val="100000"/>
              </a:lnSpc>
              <a:spcBef>
                <a:spcPts val="600"/>
              </a:spcBef>
              <a:spcAft>
                <a:spcPts val="0"/>
              </a:spcAft>
              <a:buSzPct val="100000"/>
            </a:pPr>
            <a:r>
              <a:rPr lang="en" sz="2400"/>
              <a:t>Major limitation - state space explosion.</a:t>
            </a:r>
          </a:p>
        </p:txBody>
      </p:sp>
      <p:pic>
        <p:nvPicPr>
          <p:cNvPr id="213" name="Shape 213"/>
          <p:cNvPicPr preferRelativeResize="0"/>
          <p:nvPr/>
        </p:nvPicPr>
        <p:blipFill>
          <a:blip r:embed="rId3">
            <a:alphaModFix/>
          </a:blip>
          <a:stretch>
            <a:fillRect/>
          </a:stretch>
        </p:blipFill>
        <p:spPr>
          <a:xfrm>
            <a:off x="1773200" y="2875725"/>
            <a:ext cx="5267348" cy="3692175"/>
          </a:xfrm>
          <a:prstGeom prst="rect">
            <a:avLst/>
          </a:prstGeom>
          <a:noFill/>
          <a:ln>
            <a:noFill/>
          </a:ln>
        </p:spPr>
      </p:pic>
      <p:sp>
        <p:nvSpPr>
          <p:cNvPr id="214" name="Shape 2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Exhaustive Search - Dining Philosophers</a:t>
            </a:r>
          </a:p>
        </p:txBody>
      </p:sp>
      <p:sp>
        <p:nvSpPr>
          <p:cNvPr id="220" name="Shape 2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Problem - X philosophers sit at a table with Y forks between them. Philosophers may think or eat. When they eat, they need two forks.</a:t>
            </a:r>
          </a:p>
          <a:p>
            <a:pPr indent="-228600" lvl="0" marL="457200" marR="0" rtl="0" algn="l">
              <a:lnSpc>
                <a:spcPct val="100000"/>
              </a:lnSpc>
              <a:spcBef>
                <a:spcPts val="600"/>
              </a:spcBef>
              <a:spcAft>
                <a:spcPts val="0"/>
              </a:spcAft>
            </a:pPr>
            <a:r>
              <a:rPr lang="en"/>
              <a:t>Goal is to avoid deadlock - a state where no progress is possible.</a:t>
            </a:r>
          </a:p>
          <a:p>
            <a:pPr indent="-355600" lvl="1" marL="914400" marR="0" rtl="0" algn="l">
              <a:lnSpc>
                <a:spcPct val="100000"/>
              </a:lnSpc>
              <a:spcBef>
                <a:spcPts val="600"/>
              </a:spcBef>
              <a:spcAft>
                <a:spcPts val="0"/>
              </a:spcAft>
              <a:buSzPct val="100000"/>
            </a:pPr>
            <a:r>
              <a:rPr lang="en" sz="2000"/>
              <a:t>5 philosophers/forks - deadlock after exploring 145 states</a:t>
            </a:r>
          </a:p>
          <a:p>
            <a:pPr indent="-355600" lvl="1" marL="914400" marR="0" rtl="0" algn="l">
              <a:lnSpc>
                <a:spcPct val="100000"/>
              </a:lnSpc>
              <a:spcBef>
                <a:spcPts val="600"/>
              </a:spcBef>
              <a:spcAft>
                <a:spcPts val="0"/>
              </a:spcAft>
              <a:buSzPct val="100000"/>
            </a:pPr>
            <a:r>
              <a:rPr lang="en" sz="2000"/>
              <a:t>10 philosophers/forks - deadlock after exploring 18,313 states</a:t>
            </a:r>
          </a:p>
          <a:p>
            <a:pPr indent="-355600" lvl="1" marL="914400" marR="0" rtl="0" algn="l">
              <a:lnSpc>
                <a:spcPct val="100000"/>
              </a:lnSpc>
              <a:spcBef>
                <a:spcPts val="600"/>
              </a:spcBef>
              <a:spcAft>
                <a:spcPts val="0"/>
              </a:spcAft>
              <a:buSzPct val="100000"/>
            </a:pPr>
            <a:r>
              <a:rPr lang="en" sz="2000"/>
              <a:t>15 philosophers/forks - deadlock after exploring 148,897 states </a:t>
            </a:r>
          </a:p>
          <a:p>
            <a:pPr indent="-355600" lvl="1" marL="914400" marR="0" rtl="0" algn="l">
              <a:lnSpc>
                <a:spcPct val="100000"/>
              </a:lnSpc>
              <a:spcBef>
                <a:spcPts val="600"/>
              </a:spcBef>
              <a:spcAft>
                <a:spcPts val="0"/>
              </a:spcAft>
              <a:buSzPct val="100000"/>
            </a:pPr>
            <a:r>
              <a:rPr lang="en" sz="2000"/>
              <a:t>9 philosophers/10 forks - deadlock found after exploring 404,796 states</a:t>
            </a:r>
          </a:p>
        </p:txBody>
      </p:sp>
      <p:sp>
        <p:nvSpPr>
          <p:cNvPr id="221" name="Shape 2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Search Based on SAT</a:t>
            </a:r>
          </a:p>
        </p:txBody>
      </p:sp>
      <p:sp>
        <p:nvSpPr>
          <p:cNvPr id="227" name="Shape 2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Express properties as conjunctive normal form expressions: </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f = (!x2 || x5) &amp;&amp; (x1 || !x3 || x4) &amp;&amp; (x4 || ! x5) &amp;&amp; (x1|| x2) </a:t>
            </a:r>
          </a:p>
          <a:p>
            <a:pPr indent="-228600" lvl="0" marL="457200" marR="0" rtl="0" algn="l">
              <a:lnSpc>
                <a:spcPct val="100000"/>
              </a:lnSpc>
              <a:spcBef>
                <a:spcPts val="600"/>
              </a:spcBef>
              <a:spcAft>
                <a:spcPts val="0"/>
              </a:spcAft>
            </a:pPr>
            <a:r>
              <a:rPr lang="en"/>
              <a:t>Examine reachable states and choose a transition based on how it affects the CNF expression.</a:t>
            </a:r>
          </a:p>
          <a:p>
            <a:pPr indent="-228600" lvl="1" marL="914400" marR="0" rtl="0" algn="l">
              <a:lnSpc>
                <a:spcPct val="100000"/>
              </a:lnSpc>
              <a:spcBef>
                <a:spcPts val="600"/>
              </a:spcBef>
              <a:spcAft>
                <a:spcPts val="0"/>
              </a:spcAft>
            </a:pPr>
            <a:r>
              <a:rPr lang="en"/>
              <a:t>If we want </a:t>
            </a:r>
            <a:r>
              <a:rPr lang="en">
                <a:latin typeface="Courier New"/>
                <a:ea typeface="Courier New"/>
                <a:cs typeface="Courier New"/>
                <a:sym typeface="Courier New"/>
              </a:rPr>
              <a:t>x2 </a:t>
            </a:r>
            <a:r>
              <a:rPr lang="en"/>
              <a:t>to be false, choose a transition that imposes that change.</a:t>
            </a:r>
          </a:p>
          <a:p>
            <a:pPr indent="-228600" lvl="0" marL="457200" marR="0" rtl="0" algn="l">
              <a:lnSpc>
                <a:spcPct val="100000"/>
              </a:lnSpc>
              <a:spcBef>
                <a:spcPts val="600"/>
              </a:spcBef>
              <a:spcAft>
                <a:spcPts val="0"/>
              </a:spcAft>
            </a:pPr>
            <a:r>
              <a:rPr lang="en"/>
              <a:t>Continue until CNF expression is satisfied.</a:t>
            </a:r>
          </a:p>
        </p:txBody>
      </p:sp>
      <p:sp>
        <p:nvSpPr>
          <p:cNvPr id="228" name="Shape 2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See whether that value satisfies all of the clauses that it appears in.</a:t>
            </a:r>
          </a:p>
          <a:p>
            <a:pPr indent="-228600" lvl="1" marL="914400" marR="0" rtl="0" algn="l">
              <a:lnSpc>
                <a:spcPct val="100000"/>
              </a:lnSpc>
              <a:spcBef>
                <a:spcPts val="600"/>
              </a:spcBef>
              <a:spcAft>
                <a:spcPts val="0"/>
              </a:spcAft>
            </a:pPr>
            <a:r>
              <a:rPr lang="en"/>
              <a:t>If so, assign a value to the next variable.</a:t>
            </a:r>
          </a:p>
          <a:p>
            <a:pPr indent="-228600" lvl="1" marL="914400" marR="0" rtl="0" algn="l">
              <a:lnSpc>
                <a:spcPct val="100000"/>
              </a:lnSpc>
              <a:spcBef>
                <a:spcPts val="600"/>
              </a:spcBef>
              <a:spcAft>
                <a:spcPts val="0"/>
              </a:spcAft>
            </a:pPr>
            <a:r>
              <a:rPr lang="en"/>
              <a:t>If not, backtrack (bound) and apply the other value.</a:t>
            </a:r>
          </a:p>
          <a:p>
            <a:pPr indent="-228600" lvl="0" marL="457200" marR="0" rtl="0" algn="l">
              <a:lnSpc>
                <a:spcPct val="100000"/>
              </a:lnSpc>
              <a:spcBef>
                <a:spcPts val="600"/>
              </a:spcBef>
              <a:spcAft>
                <a:spcPts val="0"/>
              </a:spcAft>
            </a:pPr>
            <a:r>
              <a:rPr lang="en"/>
              <a:t>Prune branches of the boolean decision tree as values are applies.</a:t>
            </a:r>
          </a:p>
        </p:txBody>
      </p:sp>
      <p:sp>
        <p:nvSpPr>
          <p:cNvPr id="235" name="Shape 2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242" name="Shape 242"/>
          <p:cNvSpPr txBox="1"/>
          <p:nvPr/>
        </p:nvSpPr>
        <p:spPr>
          <a:xfrm>
            <a:off x="522000" y="2646600"/>
            <a:ext cx="8100000" cy="3661199"/>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x1 to false.</a:t>
            </a:r>
            <a:br>
              <a:rPr lang="en" sz="2400"/>
            </a:br>
            <a:r>
              <a:rPr lang="en" sz="2400">
                <a:solidFill>
                  <a:schemeClr val="dk1"/>
                </a:solidFill>
                <a:latin typeface="Courier New"/>
                <a:ea typeface="Courier New"/>
                <a:cs typeface="Courier New"/>
                <a:sym typeface="Courier New"/>
              </a:rPr>
              <a:t>f = (!x2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x2) </a:t>
            </a:r>
          </a:p>
          <a:p>
            <a:pPr indent="-381000" lvl="0" marL="457200" rtl="0">
              <a:spcBef>
                <a:spcPts val="0"/>
              </a:spcBef>
              <a:buClr>
                <a:schemeClr val="dk1"/>
              </a:buClr>
              <a:buSzPct val="100000"/>
              <a:buAutoNum type="arabicPeriod"/>
            </a:pPr>
            <a:r>
              <a:rPr b="1" lang="en" sz="2400">
                <a:solidFill>
                  <a:schemeClr val="dk1"/>
                </a:solidFill>
              </a:rPr>
              <a:t>Set x2 to false.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a:t>
            </a:r>
          </a:p>
          <a:p>
            <a:pPr indent="-381000" lvl="0" marL="457200" rtl="0">
              <a:spcBef>
                <a:spcPts val="0"/>
              </a:spcBef>
              <a:buClr>
                <a:schemeClr val="dk1"/>
              </a:buClr>
              <a:buSzPct val="100000"/>
              <a:buAutoNum type="arabicPeriod"/>
            </a:pPr>
            <a:r>
              <a:rPr b="1" lang="en" sz="2400">
                <a:solidFill>
                  <a:schemeClr val="dk1"/>
                </a:solidFill>
              </a:rPr>
              <a:t>Backtrack and set x1 to true.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a:t>
            </a:r>
          </a:p>
        </p:txBody>
      </p:sp>
      <p:sp>
        <p:nvSpPr>
          <p:cNvPr id="243" name="Shape 2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
                                        <p:tgtEl>
                                          <p:spTgt spid="2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249" name="Shape 2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If the value satisfies a clause, that clause is removed from the formula. </a:t>
            </a:r>
          </a:p>
          <a:p>
            <a:pPr indent="-228600" lvl="0" marL="457200" marR="0" rtl="0" algn="l">
              <a:lnSpc>
                <a:spcPct val="100000"/>
              </a:lnSpc>
              <a:spcBef>
                <a:spcPts val="600"/>
              </a:spcBef>
              <a:spcAft>
                <a:spcPts val="0"/>
              </a:spcAft>
            </a:pPr>
            <a:r>
              <a:rPr lang="en"/>
              <a:t>If the variable is negated, but does not satisfy a clause, then the variable is removed from that clause.</a:t>
            </a:r>
          </a:p>
          <a:p>
            <a:pPr indent="-228600" lvl="0" marL="457200" marR="0" rtl="0" algn="l">
              <a:lnSpc>
                <a:spcPct val="100000"/>
              </a:lnSpc>
              <a:spcBef>
                <a:spcPts val="600"/>
              </a:spcBef>
              <a:spcAft>
                <a:spcPts val="0"/>
              </a:spcAft>
            </a:pPr>
            <a:r>
              <a:rPr lang="en"/>
              <a:t>Repeat until a solution is found.</a:t>
            </a:r>
          </a:p>
        </p:txBody>
      </p:sp>
      <p:sp>
        <p:nvSpPr>
          <p:cNvPr id="250" name="Shape 2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257" name="Shape 257"/>
          <p:cNvSpPr txBox="1"/>
          <p:nvPr/>
        </p:nvSpPr>
        <p:spPr>
          <a:xfrm>
            <a:off x="522000" y="2646600"/>
            <a:ext cx="8100000" cy="3661199"/>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x2 to false.</a:t>
            </a:r>
            <a:br>
              <a:rPr lang="en" sz="2400"/>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x5) &amp;&amp; (x1 || !x3 || x4) &amp;&amp; (x4 || ! x5) &amp;&amp; (x1|| </a:t>
            </a:r>
            <a:r>
              <a:rPr b="1" lang="en" sz="2000">
                <a:solidFill>
                  <a:srgbClr val="FF0000"/>
                </a:solidFill>
                <a:latin typeface="Courier New"/>
                <a:ea typeface="Courier New"/>
                <a:cs typeface="Courier New"/>
                <a:sym typeface="Courier New"/>
              </a:rPr>
              <a:t>0</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(x1 || !x3 || x4) &amp;&amp; (x4 || ! x5) &amp;&amp; (x1) </a:t>
            </a:r>
          </a:p>
          <a:p>
            <a:pPr indent="-381000" lvl="0" marL="457200" rtl="0">
              <a:spcBef>
                <a:spcPts val="0"/>
              </a:spcBef>
              <a:buClr>
                <a:schemeClr val="dk1"/>
              </a:buClr>
              <a:buSzPct val="100000"/>
              <a:buAutoNum type="arabicPeriod"/>
            </a:pPr>
            <a:r>
              <a:rPr b="1" lang="en" sz="2400">
                <a:solidFill>
                  <a:schemeClr val="dk1"/>
                </a:solidFill>
              </a:rPr>
              <a:t>Set x1 to true.</a:t>
            </a:r>
            <a:br>
              <a:rPr lang="en" sz="2400">
                <a:solidFill>
                  <a:schemeClr val="dk1"/>
                </a:solidFill>
              </a:rPr>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!x3 || x4) &amp;&amp; (x4 || ! x5) &amp;&amp;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(x4 || ! x5) </a:t>
            </a:r>
          </a:p>
          <a:p>
            <a:pPr indent="-381000" lvl="0" marL="457200" rtl="0">
              <a:spcBef>
                <a:spcPts val="0"/>
              </a:spcBef>
              <a:buClr>
                <a:schemeClr val="dk1"/>
              </a:buClr>
              <a:buSzPct val="100000"/>
              <a:buAutoNum type="arabicPeriod"/>
            </a:pPr>
            <a:r>
              <a:rPr b="1" lang="en" sz="2400">
                <a:solidFill>
                  <a:schemeClr val="dk1"/>
                </a:solidFill>
              </a:rPr>
              <a:t>Set x4 to false, then x5 to false.</a:t>
            </a:r>
          </a:p>
        </p:txBody>
      </p:sp>
      <p:sp>
        <p:nvSpPr>
          <p:cNvPr id="258" name="Shape 2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
                                        <p:tgtEl>
                                          <p:spTgt spid="25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a:t>
            </a:r>
          </a:p>
        </p:txBody>
      </p:sp>
      <p:sp>
        <p:nvSpPr>
          <p:cNvPr id="59" name="Shape 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Any real system has a near-infinite number of possible inputs.</a:t>
            </a:r>
          </a:p>
          <a:p>
            <a:pPr indent="-355600" lvl="1" marL="914400" rtl="0">
              <a:spcBef>
                <a:spcPts val="0"/>
              </a:spcBef>
              <a:buSzPct val="100000"/>
            </a:pPr>
            <a:r>
              <a:rPr lang="en" sz="2000"/>
              <a:t>Models are simplified, but still may have trillions of inputs.</a:t>
            </a:r>
          </a:p>
          <a:p>
            <a:pPr indent="-381000" lvl="0" marL="457200" rtl="0">
              <a:spcBef>
                <a:spcPts val="0"/>
              </a:spcBef>
              <a:buSzPct val="100000"/>
            </a:pPr>
            <a:r>
              <a:rPr lang="en" sz="2400"/>
              <a:t>Some faults trigger failures extremely rarely, or under conditions that are hard to control and recreate </a:t>
            </a:r>
            <a:br>
              <a:rPr lang="en" sz="2400"/>
            </a:br>
            <a:r>
              <a:rPr lang="en" sz="2400"/>
              <a:t>through testing.</a:t>
            </a:r>
          </a:p>
          <a:p>
            <a:pPr indent="-381000" lvl="0" marL="457200" rtl="0">
              <a:spcBef>
                <a:spcPts val="0"/>
              </a:spcBef>
              <a:buSzPct val="100000"/>
            </a:pPr>
            <a:r>
              <a:rPr lang="en" sz="2400"/>
              <a:t>How can we </a:t>
            </a:r>
            <a:r>
              <a:rPr i="1" lang="en" sz="2400"/>
              <a:t>prove</a:t>
            </a:r>
            <a:r>
              <a:rPr lang="en" sz="2400"/>
              <a:t> that our </a:t>
            </a:r>
            <a:br>
              <a:rPr lang="en" sz="2400"/>
            </a:br>
            <a:r>
              <a:rPr lang="en" sz="2400"/>
              <a:t>system meets the property?</a:t>
            </a:r>
          </a:p>
          <a:p>
            <a:pPr lvl="0" marR="0" rtl="0" algn="l">
              <a:lnSpc>
                <a:spcPct val="100000"/>
              </a:lnSpc>
              <a:spcBef>
                <a:spcPts val="600"/>
              </a:spcBef>
              <a:spcAft>
                <a:spcPts val="0"/>
              </a:spcAft>
              <a:buNone/>
            </a:pPr>
            <a:r>
              <a:t/>
            </a:r>
            <a:endParaRPr sz="2400"/>
          </a:p>
        </p:txBody>
      </p:sp>
      <p:pic>
        <p:nvPicPr>
          <p:cNvPr id="60" name="Shape 60"/>
          <p:cNvPicPr preferRelativeResize="0"/>
          <p:nvPr/>
        </p:nvPicPr>
        <p:blipFill>
          <a:blip r:embed="rId3">
            <a:alphaModFix/>
          </a:blip>
          <a:stretch>
            <a:fillRect/>
          </a:stretch>
        </p:blipFill>
        <p:spPr>
          <a:xfrm>
            <a:off x="5431362" y="3706475"/>
            <a:ext cx="3255425" cy="2416475"/>
          </a:xfrm>
          <a:prstGeom prst="rect">
            <a:avLst/>
          </a:prstGeom>
          <a:noFill/>
          <a:ln>
            <a:noFill/>
          </a:ln>
        </p:spPr>
      </p:pic>
      <p:sp>
        <p:nvSpPr>
          <p:cNvPr id="61" name="Shape 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Refinement</a:t>
            </a:r>
          </a:p>
        </p:txBody>
      </p:sp>
      <p:sp>
        <p:nvSpPr>
          <p:cNvPr id="264" name="Shape 2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Models have to balance precision with efficiency.</a:t>
            </a:r>
          </a:p>
          <a:p>
            <a:pPr indent="-381000" lvl="0" marL="457200" marR="0" rtl="0" algn="l">
              <a:lnSpc>
                <a:spcPct val="100000"/>
              </a:lnSpc>
              <a:spcBef>
                <a:spcPts val="600"/>
              </a:spcBef>
              <a:spcAft>
                <a:spcPts val="0"/>
              </a:spcAft>
              <a:buSzPct val="100000"/>
            </a:pPr>
            <a:r>
              <a:rPr lang="en" sz="2400"/>
              <a:t>Abstractions that are too simple may introduce spurious failure paths that may not be in the real system.</a:t>
            </a:r>
          </a:p>
          <a:p>
            <a:pPr indent="-381000" lvl="0" marL="457200" marR="0" rtl="0" algn="l">
              <a:lnSpc>
                <a:spcPct val="100000"/>
              </a:lnSpc>
              <a:spcBef>
                <a:spcPts val="600"/>
              </a:spcBef>
              <a:spcAft>
                <a:spcPts val="0"/>
              </a:spcAft>
              <a:buSzPct val="100000"/>
            </a:pPr>
            <a:r>
              <a:rPr lang="en" sz="2400"/>
              <a:t>Models that are too complex may render model checking infeasible due to resource exhaustion.</a:t>
            </a:r>
          </a:p>
        </p:txBody>
      </p:sp>
      <p:pic>
        <p:nvPicPr>
          <p:cNvPr id="265" name="Shape 265"/>
          <p:cNvPicPr preferRelativeResize="0"/>
          <p:nvPr/>
        </p:nvPicPr>
        <p:blipFill>
          <a:blip r:embed="rId3">
            <a:alphaModFix/>
          </a:blip>
          <a:stretch>
            <a:fillRect/>
          </a:stretch>
        </p:blipFill>
        <p:spPr>
          <a:xfrm>
            <a:off x="2160100" y="3612075"/>
            <a:ext cx="4823800" cy="2902124"/>
          </a:xfrm>
          <a:prstGeom prst="rect">
            <a:avLst/>
          </a:prstGeom>
          <a:noFill/>
          <a:ln>
            <a:noFill/>
          </a:ln>
        </p:spPr>
      </p:pic>
      <p:sp>
        <p:nvSpPr>
          <p:cNvPr id="266" name="Shape 2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Intensional Models</a:t>
            </a:r>
          </a:p>
        </p:txBody>
      </p:sp>
      <p:sp>
        <p:nvSpPr>
          <p:cNvPr id="272" name="Shape 2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State space can be limited by replacing </a:t>
            </a:r>
            <a:r>
              <a:rPr i="1" lang="en"/>
              <a:t>extensional</a:t>
            </a:r>
            <a:r>
              <a:rPr lang="en"/>
              <a:t> representations with </a:t>
            </a:r>
            <a:r>
              <a:rPr i="1" lang="en"/>
              <a:t>intensional</a:t>
            </a:r>
            <a:r>
              <a:rPr lang="en"/>
              <a:t> representations</a:t>
            </a:r>
          </a:p>
          <a:p>
            <a:pPr indent="-228600" lvl="1" marL="914400" marR="0" rtl="0" algn="l">
              <a:lnSpc>
                <a:spcPct val="100000"/>
              </a:lnSpc>
              <a:spcBef>
                <a:spcPts val="600"/>
              </a:spcBef>
              <a:spcAft>
                <a:spcPts val="0"/>
              </a:spcAft>
            </a:pPr>
            <a:r>
              <a:rPr lang="en"/>
              <a:t>A positive even integer &lt; 20:</a:t>
            </a:r>
          </a:p>
          <a:p>
            <a:pPr indent="-228600" lvl="2" marL="1371600" marR="0" rtl="0" algn="l">
              <a:lnSpc>
                <a:spcPct val="100000"/>
              </a:lnSpc>
              <a:spcBef>
                <a:spcPts val="600"/>
              </a:spcBef>
              <a:spcAft>
                <a:spcPts val="0"/>
              </a:spcAft>
            </a:pPr>
            <a:r>
              <a:rPr lang="en"/>
              <a:t>Extensional: {2, 4, 6, 8, 10, 12, 14, 16, 18}</a:t>
            </a:r>
          </a:p>
          <a:p>
            <a:pPr indent="-228600" lvl="3" marL="1828800" marR="0" rtl="0" algn="l">
              <a:lnSpc>
                <a:spcPct val="100000"/>
              </a:lnSpc>
              <a:spcBef>
                <a:spcPts val="600"/>
              </a:spcBef>
              <a:spcAft>
                <a:spcPts val="0"/>
              </a:spcAft>
            </a:pPr>
            <a:r>
              <a:rPr lang="en"/>
              <a:t>(All concrete values)</a:t>
            </a:r>
          </a:p>
          <a:p>
            <a:pPr indent="-228600" lvl="2" marL="1371600" marR="0" rtl="0" algn="l">
              <a:lnSpc>
                <a:spcPct val="100000"/>
              </a:lnSpc>
              <a:spcBef>
                <a:spcPts val="600"/>
              </a:spcBef>
              <a:spcAft>
                <a:spcPts val="0"/>
              </a:spcAft>
            </a:pPr>
            <a:r>
              <a:rPr lang="en"/>
              <a:t>Intensional: {x ∈ N | x mod 2 =0 ^ 0 &lt; x &lt; 20}</a:t>
            </a:r>
          </a:p>
          <a:p>
            <a:pPr indent="-228600" lvl="3" marL="1828800" marR="0" rtl="0" algn="l">
              <a:lnSpc>
                <a:spcPct val="100000"/>
              </a:lnSpc>
              <a:spcBef>
                <a:spcPts val="600"/>
              </a:spcBef>
              <a:spcAft>
                <a:spcPts val="0"/>
              </a:spcAft>
            </a:pPr>
            <a:r>
              <a:rPr lang="en"/>
              <a:t>(Symbolic representation)</a:t>
            </a:r>
          </a:p>
          <a:p>
            <a:pPr indent="-228600" lvl="3" marL="1828800" marR="0" rtl="0" algn="l">
              <a:lnSpc>
                <a:spcPct val="100000"/>
              </a:lnSpc>
              <a:spcBef>
                <a:spcPts val="600"/>
              </a:spcBef>
              <a:spcAft>
                <a:spcPts val="0"/>
              </a:spcAft>
            </a:pPr>
            <a:r>
              <a:rPr lang="en"/>
              <a:t>Equation called the </a:t>
            </a:r>
            <a:r>
              <a:rPr i="1" lang="en"/>
              <a:t>characteristic function</a:t>
            </a:r>
          </a:p>
          <a:p>
            <a:pPr indent="-228600" lvl="4" marL="2286000" marR="0" rtl="0" algn="l">
              <a:lnSpc>
                <a:spcPct val="100000"/>
              </a:lnSpc>
              <a:spcBef>
                <a:spcPts val="600"/>
              </a:spcBef>
              <a:spcAft>
                <a:spcPts val="0"/>
              </a:spcAft>
            </a:pPr>
            <a:r>
              <a:rPr lang="en"/>
              <a:t>A predicate true for all elements in the set of values and false otherwise.</a:t>
            </a:r>
          </a:p>
        </p:txBody>
      </p:sp>
      <p:sp>
        <p:nvSpPr>
          <p:cNvPr id="273" name="Shape 2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Ordered Binary Decision Diagrams</a:t>
            </a:r>
          </a:p>
        </p:txBody>
      </p:sp>
      <p:sp>
        <p:nvSpPr>
          <p:cNvPr id="279" name="Shape 2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can represent whether or not there is a  transition between two states using a characteristic function.</a:t>
            </a:r>
          </a:p>
          <a:p>
            <a:pPr indent="-228600" lvl="1" marL="914400" marR="0" rtl="0" algn="l">
              <a:lnSpc>
                <a:spcPct val="100000"/>
              </a:lnSpc>
              <a:spcBef>
                <a:spcPts val="600"/>
              </a:spcBef>
              <a:spcAft>
                <a:spcPts val="0"/>
              </a:spcAft>
            </a:pPr>
            <a:r>
              <a:rPr i="1" lang="en"/>
              <a:t>f(m,n) = true</a:t>
            </a:r>
            <a:r>
              <a:rPr lang="en"/>
              <a:t> if there is a transition from m to n.</a:t>
            </a:r>
          </a:p>
          <a:p>
            <a:pPr indent="-228600" lvl="0" marL="457200" marR="0" rtl="0" algn="l">
              <a:lnSpc>
                <a:spcPct val="100000"/>
              </a:lnSpc>
              <a:spcBef>
                <a:spcPts val="600"/>
              </a:spcBef>
              <a:spcAft>
                <a:spcPts val="0"/>
              </a:spcAft>
            </a:pPr>
            <a:r>
              <a:rPr lang="en"/>
              <a:t>OBDDs are a data structure representing the calculation of a binary function.</a:t>
            </a:r>
          </a:p>
          <a:p>
            <a:pPr indent="-228600" lvl="1" marL="914400" marR="0" rtl="0" algn="l">
              <a:lnSpc>
                <a:spcPct val="100000"/>
              </a:lnSpc>
              <a:spcBef>
                <a:spcPts val="600"/>
              </a:spcBef>
              <a:spcAft>
                <a:spcPts val="0"/>
              </a:spcAft>
            </a:pPr>
            <a:r>
              <a:rPr lang="en"/>
              <a:t>Such as a characteristic function.</a:t>
            </a:r>
          </a:p>
          <a:p>
            <a:pPr indent="-228600" lvl="1" marL="914400" marR="0" rtl="0" algn="l">
              <a:lnSpc>
                <a:spcPct val="100000"/>
              </a:lnSpc>
              <a:spcBef>
                <a:spcPts val="600"/>
              </a:spcBef>
              <a:spcAft>
                <a:spcPts val="0"/>
              </a:spcAft>
            </a:pPr>
            <a:r>
              <a:rPr lang="en"/>
              <a:t>Can be used to represent a subset of the state space.</a:t>
            </a:r>
          </a:p>
        </p:txBody>
      </p:sp>
      <p:sp>
        <p:nvSpPr>
          <p:cNvPr id="280" name="Shape 2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OBDD Example</a:t>
            </a:r>
          </a:p>
        </p:txBody>
      </p:sp>
      <p:sp>
        <p:nvSpPr>
          <p:cNvPr id="286" name="Shape 28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v (b ^ c)</a:t>
            </a:r>
          </a:p>
          <a:p>
            <a:pPr indent="-228600" lvl="1" marL="914400" marR="0" rtl="0" algn="l">
              <a:lnSpc>
                <a:spcPct val="100000"/>
              </a:lnSpc>
              <a:spcBef>
                <a:spcPts val="600"/>
              </a:spcBef>
              <a:spcAft>
                <a:spcPts val="0"/>
              </a:spcAft>
            </a:pPr>
            <a:r>
              <a:rPr lang="en"/>
              <a:t>Can be thought of as a function: f(a,b,c)</a:t>
            </a:r>
          </a:p>
          <a:p>
            <a:pPr indent="-228600" lvl="1" marL="914400" marR="0" rtl="0" algn="l">
              <a:lnSpc>
                <a:spcPct val="100000"/>
              </a:lnSpc>
              <a:spcBef>
                <a:spcPts val="600"/>
              </a:spcBef>
              <a:spcAft>
                <a:spcPts val="0"/>
              </a:spcAft>
            </a:pPr>
            <a:r>
              <a:rPr lang="en"/>
              <a:t>Returns true if the property is satisfied, false if not. </a:t>
            </a:r>
          </a:p>
        </p:txBody>
      </p:sp>
      <p:sp>
        <p:nvSpPr>
          <p:cNvPr id="287" name="Shape 2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
        <p:nvSpPr>
          <p:cNvPr id="288" name="Shape 288"/>
          <p:cNvSpPr/>
          <p:nvPr/>
        </p:nvSpPr>
        <p:spPr>
          <a:xfrm>
            <a:off x="6139750" y="1761225"/>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A</a:t>
            </a:r>
          </a:p>
        </p:txBody>
      </p:sp>
      <p:sp>
        <p:nvSpPr>
          <p:cNvPr id="289" name="Shape 289"/>
          <p:cNvSpPr/>
          <p:nvPr/>
        </p:nvSpPr>
        <p:spPr>
          <a:xfrm>
            <a:off x="6139750" y="21843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0</a:t>
            </a:r>
          </a:p>
        </p:txBody>
      </p:sp>
      <p:sp>
        <p:nvSpPr>
          <p:cNvPr id="290" name="Shape 290"/>
          <p:cNvSpPr/>
          <p:nvPr/>
        </p:nvSpPr>
        <p:spPr>
          <a:xfrm>
            <a:off x="6621850" y="21843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91" name="Shape 291"/>
          <p:cNvSpPr/>
          <p:nvPr/>
        </p:nvSpPr>
        <p:spPr>
          <a:xfrm>
            <a:off x="5721450" y="2858200"/>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sp>
        <p:nvSpPr>
          <p:cNvPr id="292" name="Shape 292"/>
          <p:cNvSpPr/>
          <p:nvPr/>
        </p:nvSpPr>
        <p:spPr>
          <a:xfrm>
            <a:off x="5721450" y="328130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293" name="Shape 293"/>
          <p:cNvSpPr/>
          <p:nvPr/>
        </p:nvSpPr>
        <p:spPr>
          <a:xfrm>
            <a:off x="6203550" y="328130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94" name="Shape 294"/>
          <p:cNvSpPr/>
          <p:nvPr/>
        </p:nvSpPr>
        <p:spPr>
          <a:xfrm>
            <a:off x="6390450" y="3783925"/>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295" name="Shape 295"/>
          <p:cNvSpPr/>
          <p:nvPr/>
        </p:nvSpPr>
        <p:spPr>
          <a:xfrm>
            <a:off x="6390450" y="42070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296" name="Shape 296"/>
          <p:cNvSpPr/>
          <p:nvPr/>
        </p:nvSpPr>
        <p:spPr>
          <a:xfrm>
            <a:off x="6872550" y="42070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97" name="Shape 297"/>
          <p:cNvSpPr/>
          <p:nvPr/>
        </p:nvSpPr>
        <p:spPr>
          <a:xfrm>
            <a:off x="7104000" y="5264025"/>
            <a:ext cx="314999" cy="33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a:t>
            </a:r>
          </a:p>
        </p:txBody>
      </p:sp>
      <p:sp>
        <p:nvSpPr>
          <p:cNvPr id="298" name="Shape 298"/>
          <p:cNvSpPr/>
          <p:nvPr/>
        </p:nvSpPr>
        <p:spPr>
          <a:xfrm>
            <a:off x="5824750" y="5264025"/>
            <a:ext cx="314999" cy="33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299" name="Shape 299"/>
          <p:cNvSpPr/>
          <p:nvPr/>
        </p:nvSpPr>
        <p:spPr>
          <a:xfrm>
            <a:off x="6247975" y="2390950"/>
            <a:ext cx="1111850" cy="2853400"/>
          </a:xfrm>
          <a:custGeom>
            <a:pathLst>
              <a:path extrusionOk="0" h="114136" w="44474">
                <a:moveTo>
                  <a:pt x="0" y="0"/>
                </a:moveTo>
                <a:lnTo>
                  <a:pt x="0" y="7477"/>
                </a:lnTo>
                <a:lnTo>
                  <a:pt x="44474" y="7084"/>
                </a:lnTo>
                <a:lnTo>
                  <a:pt x="42506" y="114136"/>
                </a:lnTo>
              </a:path>
            </a:pathLst>
          </a:custGeom>
          <a:noFill/>
          <a:ln cap="flat" cmpd="sng" w="9525">
            <a:solidFill>
              <a:schemeClr val="dk2"/>
            </a:solidFill>
            <a:prstDash val="dash"/>
            <a:round/>
            <a:headEnd len="lg" w="lg" type="none"/>
            <a:tailEnd len="lg" w="lg" type="triangle"/>
          </a:ln>
        </p:spPr>
      </p:sp>
      <p:sp>
        <p:nvSpPr>
          <p:cNvPr id="300" name="Shape 300"/>
          <p:cNvSpPr/>
          <p:nvPr/>
        </p:nvSpPr>
        <p:spPr>
          <a:xfrm>
            <a:off x="6061050" y="2381100"/>
            <a:ext cx="659225" cy="442775"/>
          </a:xfrm>
          <a:custGeom>
            <a:pathLst>
              <a:path extrusionOk="0" h="17711" w="26369">
                <a:moveTo>
                  <a:pt x="26369" y="0"/>
                </a:moveTo>
                <a:lnTo>
                  <a:pt x="0" y="17711"/>
                </a:lnTo>
              </a:path>
            </a:pathLst>
          </a:custGeom>
          <a:noFill/>
          <a:ln cap="flat" cmpd="sng" w="9525">
            <a:solidFill>
              <a:schemeClr val="dk2"/>
            </a:solidFill>
            <a:prstDash val="solid"/>
            <a:round/>
            <a:headEnd len="lg" w="lg" type="none"/>
            <a:tailEnd len="lg" w="lg" type="triangle"/>
          </a:ln>
        </p:spPr>
      </p:sp>
      <p:sp>
        <p:nvSpPr>
          <p:cNvPr id="301" name="Shape 301"/>
          <p:cNvSpPr/>
          <p:nvPr/>
        </p:nvSpPr>
        <p:spPr>
          <a:xfrm>
            <a:off x="6307025" y="3483100"/>
            <a:ext cx="354200" cy="255825"/>
          </a:xfrm>
          <a:custGeom>
            <a:pathLst>
              <a:path extrusionOk="0" h="10233" w="14168">
                <a:moveTo>
                  <a:pt x="0" y="0"/>
                </a:moveTo>
                <a:lnTo>
                  <a:pt x="14168" y="10233"/>
                </a:lnTo>
              </a:path>
            </a:pathLst>
          </a:custGeom>
          <a:noFill/>
          <a:ln cap="flat" cmpd="sng" w="9525">
            <a:solidFill>
              <a:schemeClr val="dk2"/>
            </a:solidFill>
            <a:prstDash val="solid"/>
            <a:round/>
            <a:headEnd len="lg" w="lg" type="none"/>
            <a:tailEnd len="lg" w="lg" type="triangle"/>
          </a:ln>
        </p:spPr>
      </p:sp>
      <p:sp>
        <p:nvSpPr>
          <p:cNvPr id="302" name="Shape 302"/>
          <p:cNvSpPr/>
          <p:nvPr/>
        </p:nvSpPr>
        <p:spPr>
          <a:xfrm>
            <a:off x="5815050" y="3473275"/>
            <a:ext cx="108250" cy="1761225"/>
          </a:xfrm>
          <a:custGeom>
            <a:pathLst>
              <a:path extrusionOk="0" h="70449" w="4330">
                <a:moveTo>
                  <a:pt x="0" y="0"/>
                </a:moveTo>
                <a:lnTo>
                  <a:pt x="4330" y="70449"/>
                </a:lnTo>
              </a:path>
            </a:pathLst>
          </a:custGeom>
          <a:noFill/>
          <a:ln cap="flat" cmpd="sng" w="9525">
            <a:solidFill>
              <a:schemeClr val="dk2"/>
            </a:solidFill>
            <a:prstDash val="dash"/>
            <a:round/>
            <a:headEnd len="lg" w="lg" type="none"/>
            <a:tailEnd len="lg" w="lg" type="triangle"/>
          </a:ln>
        </p:spPr>
      </p:sp>
      <p:sp>
        <p:nvSpPr>
          <p:cNvPr id="303" name="Shape 303"/>
          <p:cNvSpPr/>
          <p:nvPr/>
        </p:nvSpPr>
        <p:spPr>
          <a:xfrm>
            <a:off x="6011850" y="4417825"/>
            <a:ext cx="491950" cy="777325"/>
          </a:xfrm>
          <a:custGeom>
            <a:pathLst>
              <a:path extrusionOk="0" h="31093" w="19678">
                <a:moveTo>
                  <a:pt x="19678" y="0"/>
                </a:moveTo>
                <a:lnTo>
                  <a:pt x="0" y="31093"/>
                </a:lnTo>
              </a:path>
            </a:pathLst>
          </a:custGeom>
          <a:noFill/>
          <a:ln cap="flat" cmpd="sng" w="9525">
            <a:solidFill>
              <a:schemeClr val="dk2"/>
            </a:solidFill>
            <a:prstDash val="dash"/>
            <a:round/>
            <a:headEnd len="lg" w="lg" type="none"/>
            <a:tailEnd len="lg" w="lg" type="triangle"/>
          </a:ln>
        </p:spPr>
      </p:sp>
      <p:sp>
        <p:nvSpPr>
          <p:cNvPr id="304" name="Shape 304"/>
          <p:cNvSpPr/>
          <p:nvPr/>
        </p:nvSpPr>
        <p:spPr>
          <a:xfrm>
            <a:off x="6976100" y="4417825"/>
            <a:ext cx="206625" cy="797000"/>
          </a:xfrm>
          <a:custGeom>
            <a:pathLst>
              <a:path extrusionOk="0" h="31880" w="8265">
                <a:moveTo>
                  <a:pt x="0" y="0"/>
                </a:moveTo>
                <a:lnTo>
                  <a:pt x="8265" y="31880"/>
                </a:lnTo>
              </a:path>
            </a:pathLst>
          </a:custGeom>
          <a:noFill/>
          <a:ln cap="flat" cmpd="sng" w="9525">
            <a:solidFill>
              <a:schemeClr val="dk2"/>
            </a:solidFill>
            <a:prstDash val="solid"/>
            <a:round/>
            <a:headEnd len="lg" w="lg" type="none"/>
            <a:tailEnd len="lg" w="lg" type="triangle"/>
          </a:ln>
        </p:spPr>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Ordered Binary Decision Diagrams</a:t>
            </a:r>
          </a:p>
        </p:txBody>
      </p:sp>
      <p:sp>
        <p:nvSpPr>
          <p:cNvPr id="310" name="Shape 3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Built by iteratively expanding the set of states reachable in k+1 steps. </a:t>
            </a:r>
          </a:p>
          <a:p>
            <a:pPr indent="-228600" lvl="1" marL="914400" rtl="0">
              <a:spcBef>
                <a:spcPts val="600"/>
              </a:spcBef>
            </a:pPr>
            <a:r>
              <a:rPr lang="en"/>
              <a:t>Stabilizes when the number of transitions that can occur in the next step are already included.</a:t>
            </a:r>
          </a:p>
          <a:p>
            <a:pPr indent="-228600" lvl="0" marL="457200" marR="0" rtl="0" algn="l">
              <a:lnSpc>
                <a:spcPct val="100000"/>
              </a:lnSpc>
              <a:spcBef>
                <a:spcPts val="600"/>
              </a:spcBef>
              <a:spcAft>
                <a:spcPts val="0"/>
              </a:spcAft>
            </a:pPr>
            <a:r>
              <a:rPr lang="en"/>
              <a:t>Most basic form - what states can we reach from the current state in n transitions?</a:t>
            </a:r>
          </a:p>
          <a:p>
            <a:pPr indent="-228600" lvl="0" marL="457200" marR="0" rtl="0" algn="l">
              <a:lnSpc>
                <a:spcPct val="100000"/>
              </a:lnSpc>
              <a:spcBef>
                <a:spcPts val="600"/>
              </a:spcBef>
              <a:spcAft>
                <a:spcPts val="0"/>
              </a:spcAft>
            </a:pPr>
            <a:r>
              <a:rPr lang="en"/>
              <a:t>Often, merged with specification properties:</a:t>
            </a:r>
          </a:p>
          <a:p>
            <a:pPr indent="-228600" lvl="1" marL="914400" marR="0" rtl="0" algn="l">
              <a:lnSpc>
                <a:spcPct val="100000"/>
              </a:lnSpc>
              <a:spcBef>
                <a:spcPts val="600"/>
              </a:spcBef>
              <a:spcAft>
                <a:spcPts val="0"/>
              </a:spcAft>
            </a:pPr>
            <a:r>
              <a:rPr lang="en"/>
              <a:t>The set of transitions leading to a violation of the property.</a:t>
            </a:r>
          </a:p>
          <a:p>
            <a:pPr indent="-228600" lvl="1" marL="914400" marR="0" rtl="0" algn="l">
              <a:lnSpc>
                <a:spcPct val="100000"/>
              </a:lnSpc>
              <a:spcBef>
                <a:spcPts val="600"/>
              </a:spcBef>
              <a:spcAft>
                <a:spcPts val="0"/>
              </a:spcAft>
            </a:pPr>
            <a:r>
              <a:rPr lang="en"/>
              <a:t>If that set if empty, the property is verified.</a:t>
            </a:r>
          </a:p>
          <a:p>
            <a:pPr indent="-228600" lvl="2" marL="1371600" marR="0" rtl="0" algn="l">
              <a:lnSpc>
                <a:spcPct val="100000"/>
              </a:lnSpc>
              <a:spcBef>
                <a:spcPts val="600"/>
              </a:spcBef>
              <a:spcAft>
                <a:spcPts val="0"/>
              </a:spcAft>
            </a:pPr>
            <a:r>
              <a:rPr lang="en"/>
              <a:t>Symbolic model checking.</a:t>
            </a:r>
          </a:p>
        </p:txBody>
      </p:sp>
      <p:sp>
        <p:nvSpPr>
          <p:cNvPr id="311" name="Shape 3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OBDDs</a:t>
            </a:r>
          </a:p>
        </p:txBody>
      </p:sp>
      <p:sp>
        <p:nvSpPr>
          <p:cNvPr id="317" name="Shape 317"/>
          <p:cNvSpPr txBox="1"/>
          <p:nvPr>
            <p:ph idx="1" type="body"/>
          </p:nvPr>
        </p:nvSpPr>
        <p:spPr>
          <a:xfrm>
            <a:off x="854425" y="15997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Assign each state and symbol a boolean label.</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ct val="100000"/>
            </a:pPr>
            <a:r>
              <a:rPr lang="en" sz="2400"/>
              <a:t>Encode transitions as tuples (sym, from, to)</a:t>
            </a:r>
          </a:p>
        </p:txBody>
      </p:sp>
      <p:sp>
        <p:nvSpPr>
          <p:cNvPr id="318" name="Shape 3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
        <p:nvSpPr>
          <p:cNvPr id="319" name="Shape 319"/>
          <p:cNvSpPr/>
          <p:nvPr/>
        </p:nvSpPr>
        <p:spPr>
          <a:xfrm>
            <a:off x="6023675" y="1641825"/>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X0</a:t>
            </a:r>
          </a:p>
        </p:txBody>
      </p:sp>
      <p:sp>
        <p:nvSpPr>
          <p:cNvPr id="320" name="Shape 320"/>
          <p:cNvSpPr/>
          <p:nvPr/>
        </p:nvSpPr>
        <p:spPr>
          <a:xfrm>
            <a:off x="6023675" y="20649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21" name="Shape 321"/>
          <p:cNvSpPr/>
          <p:nvPr/>
        </p:nvSpPr>
        <p:spPr>
          <a:xfrm>
            <a:off x="6505775" y="20649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22" name="Shape 322"/>
          <p:cNvSpPr/>
          <p:nvPr/>
        </p:nvSpPr>
        <p:spPr>
          <a:xfrm>
            <a:off x="5347425" y="2554787"/>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X1</a:t>
            </a:r>
          </a:p>
        </p:txBody>
      </p:sp>
      <p:sp>
        <p:nvSpPr>
          <p:cNvPr id="323" name="Shape 323"/>
          <p:cNvSpPr/>
          <p:nvPr/>
        </p:nvSpPr>
        <p:spPr>
          <a:xfrm>
            <a:off x="5347425" y="297788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24" name="Shape 324"/>
          <p:cNvSpPr/>
          <p:nvPr/>
        </p:nvSpPr>
        <p:spPr>
          <a:xfrm>
            <a:off x="5829525" y="297788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25" name="Shape 325"/>
          <p:cNvSpPr/>
          <p:nvPr/>
        </p:nvSpPr>
        <p:spPr>
          <a:xfrm>
            <a:off x="6505775" y="2554750"/>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X1</a:t>
            </a:r>
          </a:p>
        </p:txBody>
      </p:sp>
      <p:sp>
        <p:nvSpPr>
          <p:cNvPr id="326" name="Shape 326"/>
          <p:cNvSpPr/>
          <p:nvPr/>
        </p:nvSpPr>
        <p:spPr>
          <a:xfrm>
            <a:off x="6505775" y="297785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27" name="Shape 327"/>
          <p:cNvSpPr/>
          <p:nvPr/>
        </p:nvSpPr>
        <p:spPr>
          <a:xfrm>
            <a:off x="6987875" y="297785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28" name="Shape 328"/>
          <p:cNvSpPr/>
          <p:nvPr/>
        </p:nvSpPr>
        <p:spPr>
          <a:xfrm>
            <a:off x="7386375" y="5955825"/>
            <a:ext cx="314999" cy="33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a:t>
            </a:r>
          </a:p>
        </p:txBody>
      </p:sp>
      <p:sp>
        <p:nvSpPr>
          <p:cNvPr id="329" name="Shape 329"/>
          <p:cNvSpPr/>
          <p:nvPr/>
        </p:nvSpPr>
        <p:spPr>
          <a:xfrm>
            <a:off x="5347425" y="5955825"/>
            <a:ext cx="314999" cy="33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graphicFrame>
        <p:nvGraphicFramePr>
          <p:cNvPr id="330" name="Shape 330"/>
          <p:cNvGraphicFramePr/>
          <p:nvPr/>
        </p:nvGraphicFramePr>
        <p:xfrm>
          <a:off x="1236925" y="4695675"/>
          <a:ext cx="3000000" cy="3000000"/>
        </p:xfrm>
        <a:graphic>
          <a:graphicData uri="http://schemas.openxmlformats.org/drawingml/2006/table">
            <a:tbl>
              <a:tblPr>
                <a:noFill/>
                <a:tableStyleId>{50A5B333-C66A-4983-85EF-703EBBEA9AD1}</a:tableStyleId>
              </a:tblPr>
              <a:tblGrid>
                <a:gridCol w="1076500"/>
                <a:gridCol w="1076500"/>
                <a:gridCol w="1076500"/>
              </a:tblGrid>
              <a:tr h="303525">
                <a:tc>
                  <a:txBody>
                    <a:bodyPr>
                      <a:noAutofit/>
                    </a:bodyPr>
                    <a:lstStyle/>
                    <a:p>
                      <a:pPr lvl="0">
                        <a:spcBef>
                          <a:spcPts val="0"/>
                        </a:spcBef>
                        <a:buNone/>
                      </a:pPr>
                      <a:r>
                        <a:rPr b="1" lang="en" sz="1100"/>
                        <a:t>X0</a:t>
                      </a:r>
                    </a:p>
                  </a:txBody>
                  <a:tcPr marT="91425" marB="91425" marR="91425" marL="91425"/>
                </a:tc>
                <a:tc>
                  <a:txBody>
                    <a:bodyPr>
                      <a:noAutofit/>
                    </a:bodyPr>
                    <a:lstStyle/>
                    <a:p>
                      <a:pPr lvl="0">
                        <a:spcBef>
                          <a:spcPts val="0"/>
                        </a:spcBef>
                        <a:buNone/>
                      </a:pPr>
                      <a:r>
                        <a:rPr b="1" lang="en" sz="1100"/>
                        <a:t>X1X2</a:t>
                      </a:r>
                    </a:p>
                  </a:txBody>
                  <a:tcPr marT="91425" marB="91425" marR="91425" marL="91425"/>
                </a:tc>
                <a:tc>
                  <a:txBody>
                    <a:bodyPr>
                      <a:noAutofit/>
                    </a:bodyPr>
                    <a:lstStyle/>
                    <a:p>
                      <a:pPr lvl="0">
                        <a:spcBef>
                          <a:spcPts val="0"/>
                        </a:spcBef>
                        <a:buNone/>
                      </a:pPr>
                      <a:r>
                        <a:rPr b="1" lang="en" sz="1100"/>
                        <a:t>X3X4</a:t>
                      </a:r>
                    </a:p>
                  </a:txBody>
                  <a:tcPr marT="91425" marB="91425" marR="91425" marL="91425"/>
                </a:tc>
              </a:tr>
              <a:tr h="303525">
                <a:tc>
                  <a:txBody>
                    <a:bodyPr>
                      <a:noAutofit/>
                    </a:bodyPr>
                    <a:lstStyle/>
                    <a:p>
                      <a:pPr lvl="0">
                        <a:spcBef>
                          <a:spcPts val="0"/>
                        </a:spcBef>
                        <a:buNone/>
                      </a:pPr>
                      <a:r>
                        <a:rPr lang="en" sz="1100"/>
                        <a:t>0</a:t>
                      </a:r>
                    </a:p>
                  </a:txBody>
                  <a:tcPr marT="91425" marB="91425" marR="91425" marL="91425"/>
                </a:tc>
                <a:tc>
                  <a:txBody>
                    <a:bodyPr>
                      <a:noAutofit/>
                    </a:bodyPr>
                    <a:lstStyle/>
                    <a:p>
                      <a:pPr lvl="0">
                        <a:spcBef>
                          <a:spcPts val="0"/>
                        </a:spcBef>
                        <a:buNone/>
                      </a:pPr>
                      <a:r>
                        <a:rPr lang="en" sz="1100"/>
                        <a:t>00</a:t>
                      </a:r>
                    </a:p>
                  </a:txBody>
                  <a:tcPr marT="91425" marB="91425" marR="91425" marL="91425"/>
                </a:tc>
                <a:tc>
                  <a:txBody>
                    <a:bodyPr>
                      <a:noAutofit/>
                    </a:bodyPr>
                    <a:lstStyle/>
                    <a:p>
                      <a:pPr lvl="0">
                        <a:spcBef>
                          <a:spcPts val="0"/>
                        </a:spcBef>
                        <a:buNone/>
                      </a:pPr>
                      <a:r>
                        <a:rPr lang="en" sz="1100"/>
                        <a:t>00</a:t>
                      </a:r>
                    </a:p>
                  </a:txBody>
                  <a:tcPr marT="91425" marB="91425" marR="91425" marL="91425"/>
                </a:tc>
              </a:tr>
              <a:tr h="303525">
                <a:tc>
                  <a:txBody>
                    <a:bodyPr>
                      <a:noAutofit/>
                    </a:bodyPr>
                    <a:lstStyle/>
                    <a:p>
                      <a:pPr lvl="0">
                        <a:spcBef>
                          <a:spcPts val="0"/>
                        </a:spcBef>
                        <a:buNone/>
                      </a:pPr>
                      <a:r>
                        <a:rPr lang="en" sz="1100"/>
                        <a:t>1</a:t>
                      </a:r>
                    </a:p>
                  </a:txBody>
                  <a:tcPr marT="91425" marB="91425" marR="91425" marL="91425"/>
                </a:tc>
                <a:tc>
                  <a:txBody>
                    <a:bodyPr>
                      <a:noAutofit/>
                    </a:bodyPr>
                    <a:lstStyle/>
                    <a:p>
                      <a:pPr lvl="0">
                        <a:spcBef>
                          <a:spcPts val="0"/>
                        </a:spcBef>
                        <a:buNone/>
                      </a:pPr>
                      <a:r>
                        <a:rPr lang="en" sz="1100"/>
                        <a:t>00</a:t>
                      </a:r>
                    </a:p>
                  </a:txBody>
                  <a:tcPr marT="91425" marB="91425" marR="91425" marL="91425"/>
                </a:tc>
                <a:tc>
                  <a:txBody>
                    <a:bodyPr>
                      <a:noAutofit/>
                    </a:bodyPr>
                    <a:lstStyle/>
                    <a:p>
                      <a:pPr lvl="0">
                        <a:spcBef>
                          <a:spcPts val="0"/>
                        </a:spcBef>
                        <a:buNone/>
                      </a:pPr>
                      <a:r>
                        <a:rPr lang="en" sz="1100"/>
                        <a:t>01</a:t>
                      </a:r>
                    </a:p>
                  </a:txBody>
                  <a:tcPr marT="91425" marB="91425" marR="91425" marL="91425"/>
                </a:tc>
              </a:tr>
              <a:tr h="303525">
                <a:tc>
                  <a:txBody>
                    <a:bodyPr>
                      <a:noAutofit/>
                    </a:bodyPr>
                    <a:lstStyle/>
                    <a:p>
                      <a:pPr lvl="0" rtl="0">
                        <a:spcBef>
                          <a:spcPts val="0"/>
                        </a:spcBef>
                        <a:buNone/>
                      </a:pPr>
                      <a:r>
                        <a:rPr lang="en" sz="1100"/>
                        <a:t>1</a:t>
                      </a:r>
                    </a:p>
                  </a:txBody>
                  <a:tcPr marT="91425" marB="91425" marR="91425" marL="91425"/>
                </a:tc>
                <a:tc>
                  <a:txBody>
                    <a:bodyPr>
                      <a:noAutofit/>
                    </a:bodyPr>
                    <a:lstStyle/>
                    <a:p>
                      <a:pPr lvl="0" rtl="0">
                        <a:spcBef>
                          <a:spcPts val="0"/>
                        </a:spcBef>
                        <a:buNone/>
                      </a:pPr>
                      <a:r>
                        <a:rPr lang="en" sz="1100"/>
                        <a:t>01</a:t>
                      </a:r>
                    </a:p>
                  </a:txBody>
                  <a:tcPr marT="91425" marB="91425" marR="91425" marL="91425"/>
                </a:tc>
                <a:tc>
                  <a:txBody>
                    <a:bodyPr>
                      <a:noAutofit/>
                    </a:bodyPr>
                    <a:lstStyle/>
                    <a:p>
                      <a:pPr lvl="0">
                        <a:spcBef>
                          <a:spcPts val="0"/>
                        </a:spcBef>
                        <a:buNone/>
                      </a:pPr>
                      <a:r>
                        <a:rPr lang="en" sz="1100"/>
                        <a:t>10</a:t>
                      </a:r>
                    </a:p>
                  </a:txBody>
                  <a:tcPr marT="91425" marB="91425" marR="91425" marL="91425"/>
                </a:tc>
              </a:tr>
              <a:tr h="303525">
                <a:tc>
                  <a:txBody>
                    <a:bodyPr>
                      <a:noAutofit/>
                    </a:bodyPr>
                    <a:lstStyle/>
                    <a:p>
                      <a:pPr lvl="0">
                        <a:spcBef>
                          <a:spcPts val="0"/>
                        </a:spcBef>
                        <a:buNone/>
                      </a:pPr>
                      <a:r>
                        <a:rPr b="1" lang="en" sz="1100"/>
                        <a:t>sym</a:t>
                      </a:r>
                    </a:p>
                  </a:txBody>
                  <a:tcPr marT="91425" marB="91425" marR="91425" marL="91425"/>
                </a:tc>
                <a:tc>
                  <a:txBody>
                    <a:bodyPr>
                      <a:noAutofit/>
                    </a:bodyPr>
                    <a:lstStyle/>
                    <a:p>
                      <a:pPr lvl="0">
                        <a:spcBef>
                          <a:spcPts val="0"/>
                        </a:spcBef>
                        <a:buNone/>
                      </a:pPr>
                      <a:r>
                        <a:rPr b="1" lang="en" sz="1100"/>
                        <a:t>from state</a:t>
                      </a:r>
                    </a:p>
                  </a:txBody>
                  <a:tcPr marT="91425" marB="91425" marR="91425" marL="91425"/>
                </a:tc>
                <a:tc>
                  <a:txBody>
                    <a:bodyPr>
                      <a:noAutofit/>
                    </a:bodyPr>
                    <a:lstStyle/>
                    <a:p>
                      <a:pPr lvl="0">
                        <a:spcBef>
                          <a:spcPts val="0"/>
                        </a:spcBef>
                        <a:buNone/>
                      </a:pPr>
                      <a:r>
                        <a:rPr b="1" lang="en" sz="1100"/>
                        <a:t>to state</a:t>
                      </a:r>
                    </a:p>
                  </a:txBody>
                  <a:tcPr marT="91425" marB="91425" marR="91425" marL="91425"/>
                </a:tc>
              </a:tr>
            </a:tbl>
          </a:graphicData>
        </a:graphic>
      </p:graphicFrame>
      <p:sp>
        <p:nvSpPr>
          <p:cNvPr id="331" name="Shape 331"/>
          <p:cNvSpPr/>
          <p:nvPr/>
        </p:nvSpPr>
        <p:spPr>
          <a:xfrm>
            <a:off x="780975" y="2657987"/>
            <a:ext cx="836400" cy="49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S0 (00)</a:t>
            </a:r>
          </a:p>
        </p:txBody>
      </p:sp>
      <p:sp>
        <p:nvSpPr>
          <p:cNvPr id="332" name="Shape 332"/>
          <p:cNvSpPr/>
          <p:nvPr/>
        </p:nvSpPr>
        <p:spPr>
          <a:xfrm>
            <a:off x="564500" y="2894312"/>
            <a:ext cx="669075" cy="560825"/>
          </a:xfrm>
          <a:custGeom>
            <a:pathLst>
              <a:path extrusionOk="0" h="22433" w="26763">
                <a:moveTo>
                  <a:pt x="26763" y="11413"/>
                </a:moveTo>
                <a:lnTo>
                  <a:pt x="26763" y="22433"/>
                </a:lnTo>
                <a:lnTo>
                  <a:pt x="1181" y="22433"/>
                </a:lnTo>
                <a:lnTo>
                  <a:pt x="0" y="0"/>
                </a:lnTo>
                <a:lnTo>
                  <a:pt x="7871" y="1180"/>
                </a:lnTo>
              </a:path>
            </a:pathLst>
          </a:custGeom>
          <a:noFill/>
          <a:ln cap="flat" cmpd="sng" w="9525">
            <a:solidFill>
              <a:schemeClr val="dk2"/>
            </a:solidFill>
            <a:prstDash val="solid"/>
            <a:round/>
            <a:headEnd len="lg" w="lg" type="none"/>
            <a:tailEnd len="lg" w="lg" type="triangle"/>
          </a:ln>
        </p:spPr>
      </p:sp>
      <p:sp>
        <p:nvSpPr>
          <p:cNvPr id="333" name="Shape 333"/>
          <p:cNvSpPr txBox="1"/>
          <p:nvPr/>
        </p:nvSpPr>
        <p:spPr>
          <a:xfrm>
            <a:off x="564500" y="3431187"/>
            <a:ext cx="1062600" cy="196800"/>
          </a:xfrm>
          <a:prstGeom prst="rect">
            <a:avLst/>
          </a:prstGeom>
          <a:noFill/>
          <a:ln>
            <a:noFill/>
          </a:ln>
        </p:spPr>
        <p:txBody>
          <a:bodyPr anchorCtr="0" anchor="t" bIns="91425" lIns="91425" rIns="91425" tIns="91425">
            <a:noAutofit/>
          </a:bodyPr>
          <a:lstStyle/>
          <a:p>
            <a:pPr lvl="0">
              <a:spcBef>
                <a:spcPts val="0"/>
              </a:spcBef>
              <a:buNone/>
            </a:pPr>
            <a:r>
              <a:rPr lang="en" sz="1100"/>
              <a:t>b(x0 == 0)</a:t>
            </a:r>
          </a:p>
        </p:txBody>
      </p:sp>
      <p:sp>
        <p:nvSpPr>
          <p:cNvPr id="334" name="Shape 334"/>
          <p:cNvSpPr/>
          <p:nvPr/>
        </p:nvSpPr>
        <p:spPr>
          <a:xfrm>
            <a:off x="2227325" y="2657987"/>
            <a:ext cx="836400" cy="49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S1 (01)</a:t>
            </a:r>
          </a:p>
        </p:txBody>
      </p:sp>
      <p:cxnSp>
        <p:nvCxnSpPr>
          <p:cNvPr id="335" name="Shape 335"/>
          <p:cNvCxnSpPr>
            <a:stCxn id="331" idx="3"/>
            <a:endCxn id="334" idx="1"/>
          </p:cNvCxnSpPr>
          <p:nvPr/>
        </p:nvCxnSpPr>
        <p:spPr>
          <a:xfrm>
            <a:off x="1617375" y="2903987"/>
            <a:ext cx="609900" cy="0"/>
          </a:xfrm>
          <a:prstGeom prst="straightConnector1">
            <a:avLst/>
          </a:prstGeom>
          <a:noFill/>
          <a:ln cap="flat" cmpd="sng" w="9525">
            <a:solidFill>
              <a:schemeClr val="dk2"/>
            </a:solidFill>
            <a:prstDash val="solid"/>
            <a:round/>
            <a:headEnd len="lg" w="lg" type="none"/>
            <a:tailEnd len="lg" w="lg" type="triangle"/>
          </a:ln>
        </p:spPr>
      </p:cxnSp>
      <p:sp>
        <p:nvSpPr>
          <p:cNvPr id="336" name="Shape 336"/>
          <p:cNvSpPr/>
          <p:nvPr/>
        </p:nvSpPr>
        <p:spPr>
          <a:xfrm>
            <a:off x="3619625" y="2657987"/>
            <a:ext cx="836400" cy="49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S2 (10)</a:t>
            </a:r>
          </a:p>
        </p:txBody>
      </p:sp>
      <p:cxnSp>
        <p:nvCxnSpPr>
          <p:cNvPr id="337" name="Shape 337"/>
          <p:cNvCxnSpPr>
            <a:stCxn id="334" idx="3"/>
            <a:endCxn id="336" idx="1"/>
          </p:cNvCxnSpPr>
          <p:nvPr/>
        </p:nvCxnSpPr>
        <p:spPr>
          <a:xfrm>
            <a:off x="3063725" y="2903987"/>
            <a:ext cx="555900" cy="0"/>
          </a:xfrm>
          <a:prstGeom prst="straightConnector1">
            <a:avLst/>
          </a:prstGeom>
          <a:noFill/>
          <a:ln cap="flat" cmpd="sng" w="9525">
            <a:solidFill>
              <a:schemeClr val="dk2"/>
            </a:solidFill>
            <a:prstDash val="solid"/>
            <a:round/>
            <a:headEnd len="lg" w="lg" type="none"/>
            <a:tailEnd len="lg" w="lg" type="triangle"/>
          </a:ln>
        </p:spPr>
      </p:cxnSp>
      <p:sp>
        <p:nvSpPr>
          <p:cNvPr id="338" name="Shape 338"/>
          <p:cNvSpPr txBox="1"/>
          <p:nvPr/>
        </p:nvSpPr>
        <p:spPr>
          <a:xfrm>
            <a:off x="1523750" y="3069187"/>
            <a:ext cx="1062600" cy="196800"/>
          </a:xfrm>
          <a:prstGeom prst="rect">
            <a:avLst/>
          </a:prstGeom>
          <a:noFill/>
          <a:ln>
            <a:noFill/>
          </a:ln>
        </p:spPr>
        <p:txBody>
          <a:bodyPr anchorCtr="0" anchor="t" bIns="91425" lIns="91425" rIns="91425" tIns="91425">
            <a:noAutofit/>
          </a:bodyPr>
          <a:lstStyle/>
          <a:p>
            <a:pPr lvl="0" rtl="0">
              <a:spcBef>
                <a:spcPts val="0"/>
              </a:spcBef>
              <a:buNone/>
            </a:pPr>
            <a:r>
              <a:rPr lang="en" sz="1100"/>
              <a:t>b(x0 == 1)</a:t>
            </a:r>
          </a:p>
        </p:txBody>
      </p:sp>
      <p:sp>
        <p:nvSpPr>
          <p:cNvPr id="339" name="Shape 339"/>
          <p:cNvSpPr txBox="1"/>
          <p:nvPr/>
        </p:nvSpPr>
        <p:spPr>
          <a:xfrm>
            <a:off x="2876525" y="3076337"/>
            <a:ext cx="1062600" cy="196800"/>
          </a:xfrm>
          <a:prstGeom prst="rect">
            <a:avLst/>
          </a:prstGeom>
          <a:noFill/>
          <a:ln>
            <a:noFill/>
          </a:ln>
        </p:spPr>
        <p:txBody>
          <a:bodyPr anchorCtr="0" anchor="t" bIns="91425" lIns="91425" rIns="91425" tIns="91425">
            <a:noAutofit/>
          </a:bodyPr>
          <a:lstStyle/>
          <a:p>
            <a:pPr lvl="0" rtl="0">
              <a:spcBef>
                <a:spcPts val="0"/>
              </a:spcBef>
              <a:buNone/>
            </a:pPr>
            <a:r>
              <a:rPr lang="en" sz="1100"/>
              <a:t>b(x0 == 1)</a:t>
            </a:r>
          </a:p>
        </p:txBody>
      </p:sp>
      <p:cxnSp>
        <p:nvCxnSpPr>
          <p:cNvPr id="340" name="Shape 340"/>
          <p:cNvCxnSpPr>
            <a:stCxn id="320" idx="2"/>
            <a:endCxn id="322" idx="0"/>
          </p:cNvCxnSpPr>
          <p:nvPr/>
        </p:nvCxnSpPr>
        <p:spPr>
          <a:xfrm flipH="1">
            <a:off x="5681825" y="2261725"/>
            <a:ext cx="435300" cy="293100"/>
          </a:xfrm>
          <a:prstGeom prst="straightConnector1">
            <a:avLst/>
          </a:prstGeom>
          <a:noFill/>
          <a:ln cap="flat" cmpd="sng" w="9525">
            <a:solidFill>
              <a:schemeClr val="dk2"/>
            </a:solidFill>
            <a:prstDash val="dash"/>
            <a:round/>
            <a:headEnd len="lg" w="lg" type="none"/>
            <a:tailEnd len="lg" w="lg" type="triangle"/>
          </a:ln>
        </p:spPr>
      </p:cxnSp>
      <p:cxnSp>
        <p:nvCxnSpPr>
          <p:cNvPr id="341" name="Shape 341"/>
          <p:cNvCxnSpPr>
            <a:stCxn id="321" idx="2"/>
            <a:endCxn id="325" idx="0"/>
          </p:cNvCxnSpPr>
          <p:nvPr/>
        </p:nvCxnSpPr>
        <p:spPr>
          <a:xfrm>
            <a:off x="6599225" y="2261725"/>
            <a:ext cx="241200" cy="293100"/>
          </a:xfrm>
          <a:prstGeom prst="straightConnector1">
            <a:avLst/>
          </a:prstGeom>
          <a:noFill/>
          <a:ln cap="flat" cmpd="sng" w="9525">
            <a:solidFill>
              <a:schemeClr val="dk2"/>
            </a:solidFill>
            <a:prstDash val="solid"/>
            <a:round/>
            <a:headEnd len="lg" w="lg" type="none"/>
            <a:tailEnd len="lg" w="lg" type="triangle"/>
          </a:ln>
        </p:spPr>
      </p:cxnSp>
      <p:sp>
        <p:nvSpPr>
          <p:cNvPr id="342" name="Shape 342"/>
          <p:cNvSpPr/>
          <p:nvPr/>
        </p:nvSpPr>
        <p:spPr>
          <a:xfrm>
            <a:off x="5681825" y="3483950"/>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X2</a:t>
            </a:r>
          </a:p>
        </p:txBody>
      </p:sp>
      <p:sp>
        <p:nvSpPr>
          <p:cNvPr id="343" name="Shape 343"/>
          <p:cNvSpPr/>
          <p:nvPr/>
        </p:nvSpPr>
        <p:spPr>
          <a:xfrm>
            <a:off x="5681825" y="390705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44" name="Shape 344"/>
          <p:cNvSpPr/>
          <p:nvPr/>
        </p:nvSpPr>
        <p:spPr>
          <a:xfrm>
            <a:off x="6163925" y="390705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cxnSp>
        <p:nvCxnSpPr>
          <p:cNvPr id="345" name="Shape 345"/>
          <p:cNvCxnSpPr>
            <a:stCxn id="323" idx="2"/>
            <a:endCxn id="342" idx="0"/>
          </p:cNvCxnSpPr>
          <p:nvPr/>
        </p:nvCxnSpPr>
        <p:spPr>
          <a:xfrm>
            <a:off x="5440875" y="3174687"/>
            <a:ext cx="575400" cy="309300"/>
          </a:xfrm>
          <a:prstGeom prst="straightConnector1">
            <a:avLst/>
          </a:prstGeom>
          <a:noFill/>
          <a:ln cap="flat" cmpd="sng" w="9525">
            <a:solidFill>
              <a:schemeClr val="dk2"/>
            </a:solidFill>
            <a:prstDash val="dash"/>
            <a:round/>
            <a:headEnd len="lg" w="lg" type="none"/>
            <a:tailEnd len="lg" w="lg" type="triangle"/>
          </a:ln>
        </p:spPr>
      </p:cxnSp>
      <p:sp>
        <p:nvSpPr>
          <p:cNvPr id="346" name="Shape 346"/>
          <p:cNvSpPr/>
          <p:nvPr/>
        </p:nvSpPr>
        <p:spPr>
          <a:xfrm>
            <a:off x="4788800" y="3191000"/>
            <a:ext cx="1170875" cy="2764825"/>
          </a:xfrm>
          <a:custGeom>
            <a:pathLst>
              <a:path extrusionOk="0" h="110593" w="46835">
                <a:moveTo>
                  <a:pt x="46835" y="0"/>
                </a:moveTo>
                <a:lnTo>
                  <a:pt x="0" y="23220"/>
                </a:lnTo>
                <a:lnTo>
                  <a:pt x="24401" y="110593"/>
                </a:lnTo>
              </a:path>
            </a:pathLst>
          </a:custGeom>
          <a:noFill/>
          <a:ln cap="flat" cmpd="sng" w="9525">
            <a:solidFill>
              <a:schemeClr val="dk2"/>
            </a:solidFill>
            <a:prstDash val="solid"/>
            <a:round/>
            <a:headEnd len="lg" w="lg" type="none"/>
            <a:tailEnd len="lg" w="lg" type="triangle"/>
          </a:ln>
        </p:spPr>
      </p:sp>
      <p:sp>
        <p:nvSpPr>
          <p:cNvPr id="347" name="Shape 347"/>
          <p:cNvSpPr/>
          <p:nvPr/>
        </p:nvSpPr>
        <p:spPr>
          <a:xfrm>
            <a:off x="6711237" y="3471175"/>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X2</a:t>
            </a:r>
          </a:p>
        </p:txBody>
      </p:sp>
      <p:sp>
        <p:nvSpPr>
          <p:cNvPr id="348" name="Shape 348"/>
          <p:cNvSpPr/>
          <p:nvPr/>
        </p:nvSpPr>
        <p:spPr>
          <a:xfrm>
            <a:off x="6711237" y="389427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49" name="Shape 349"/>
          <p:cNvSpPr/>
          <p:nvPr/>
        </p:nvSpPr>
        <p:spPr>
          <a:xfrm>
            <a:off x="7193337" y="389427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cxnSp>
        <p:nvCxnSpPr>
          <p:cNvPr id="350" name="Shape 350"/>
          <p:cNvCxnSpPr>
            <a:stCxn id="326" idx="2"/>
            <a:endCxn id="347" idx="0"/>
          </p:cNvCxnSpPr>
          <p:nvPr/>
        </p:nvCxnSpPr>
        <p:spPr>
          <a:xfrm>
            <a:off x="6599225" y="3174650"/>
            <a:ext cx="446400" cy="296400"/>
          </a:xfrm>
          <a:prstGeom prst="straightConnector1">
            <a:avLst/>
          </a:prstGeom>
          <a:noFill/>
          <a:ln cap="flat" cmpd="sng" w="9525">
            <a:solidFill>
              <a:schemeClr val="dk2"/>
            </a:solidFill>
            <a:prstDash val="dash"/>
            <a:round/>
            <a:headEnd len="lg" w="lg" type="none"/>
            <a:tailEnd len="lg" w="lg" type="triangle"/>
          </a:ln>
        </p:spPr>
      </p:cxnSp>
      <p:sp>
        <p:nvSpPr>
          <p:cNvPr id="351" name="Shape 351"/>
          <p:cNvSpPr/>
          <p:nvPr/>
        </p:nvSpPr>
        <p:spPr>
          <a:xfrm>
            <a:off x="7179750" y="3023725"/>
            <a:ext cx="1161025" cy="2912425"/>
          </a:xfrm>
          <a:custGeom>
            <a:pathLst>
              <a:path extrusionOk="0" h="116497" w="46441">
                <a:moveTo>
                  <a:pt x="0" y="787"/>
                </a:moveTo>
                <a:lnTo>
                  <a:pt x="28730" y="0"/>
                </a:lnTo>
                <a:lnTo>
                  <a:pt x="46441" y="65726"/>
                </a:lnTo>
                <a:lnTo>
                  <a:pt x="22040" y="116497"/>
                </a:lnTo>
              </a:path>
            </a:pathLst>
          </a:custGeom>
          <a:noFill/>
          <a:ln cap="flat" cmpd="sng" w="9525">
            <a:solidFill>
              <a:schemeClr val="dk2"/>
            </a:solidFill>
            <a:prstDash val="solid"/>
            <a:round/>
            <a:headEnd len="lg" w="lg" type="none"/>
            <a:tailEnd len="lg" w="lg" type="triangle"/>
          </a:ln>
        </p:spPr>
      </p:sp>
      <p:sp>
        <p:nvSpPr>
          <p:cNvPr id="352" name="Shape 352"/>
          <p:cNvSpPr/>
          <p:nvPr/>
        </p:nvSpPr>
        <p:spPr>
          <a:xfrm>
            <a:off x="5681825" y="4445162"/>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X3</a:t>
            </a:r>
          </a:p>
        </p:txBody>
      </p:sp>
      <p:sp>
        <p:nvSpPr>
          <p:cNvPr id="353" name="Shape 353"/>
          <p:cNvSpPr/>
          <p:nvPr/>
        </p:nvSpPr>
        <p:spPr>
          <a:xfrm>
            <a:off x="5681825" y="486826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54" name="Shape 354"/>
          <p:cNvSpPr/>
          <p:nvPr/>
        </p:nvSpPr>
        <p:spPr>
          <a:xfrm>
            <a:off x="6163925" y="486826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55" name="Shape 355"/>
          <p:cNvSpPr/>
          <p:nvPr/>
        </p:nvSpPr>
        <p:spPr>
          <a:xfrm>
            <a:off x="6430787" y="4445112"/>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X3</a:t>
            </a:r>
          </a:p>
        </p:txBody>
      </p:sp>
      <p:sp>
        <p:nvSpPr>
          <p:cNvPr id="356" name="Shape 356"/>
          <p:cNvSpPr/>
          <p:nvPr/>
        </p:nvSpPr>
        <p:spPr>
          <a:xfrm>
            <a:off x="6430787" y="486821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57" name="Shape 357"/>
          <p:cNvSpPr/>
          <p:nvPr/>
        </p:nvSpPr>
        <p:spPr>
          <a:xfrm>
            <a:off x="6912887" y="486821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58" name="Shape 358"/>
          <p:cNvSpPr/>
          <p:nvPr/>
        </p:nvSpPr>
        <p:spPr>
          <a:xfrm>
            <a:off x="7179775" y="4445112"/>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X3</a:t>
            </a:r>
          </a:p>
        </p:txBody>
      </p:sp>
      <p:sp>
        <p:nvSpPr>
          <p:cNvPr id="359" name="Shape 359"/>
          <p:cNvSpPr/>
          <p:nvPr/>
        </p:nvSpPr>
        <p:spPr>
          <a:xfrm>
            <a:off x="7179775" y="486821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60" name="Shape 360"/>
          <p:cNvSpPr/>
          <p:nvPr/>
        </p:nvSpPr>
        <p:spPr>
          <a:xfrm>
            <a:off x="7661875" y="486821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cxnSp>
        <p:nvCxnSpPr>
          <p:cNvPr id="361" name="Shape 361"/>
          <p:cNvCxnSpPr>
            <a:stCxn id="343" idx="2"/>
            <a:endCxn id="352" idx="0"/>
          </p:cNvCxnSpPr>
          <p:nvPr/>
        </p:nvCxnSpPr>
        <p:spPr>
          <a:xfrm>
            <a:off x="5775275" y="4103850"/>
            <a:ext cx="241200" cy="341400"/>
          </a:xfrm>
          <a:prstGeom prst="straightConnector1">
            <a:avLst/>
          </a:prstGeom>
          <a:noFill/>
          <a:ln cap="flat" cmpd="sng" w="9525">
            <a:solidFill>
              <a:schemeClr val="dk2"/>
            </a:solidFill>
            <a:prstDash val="dash"/>
            <a:round/>
            <a:headEnd len="lg" w="lg" type="none"/>
            <a:tailEnd len="lg" w="lg" type="triangle"/>
          </a:ln>
        </p:spPr>
      </p:cxnSp>
      <p:sp>
        <p:nvSpPr>
          <p:cNvPr id="362" name="Shape 362"/>
          <p:cNvSpPr/>
          <p:nvPr/>
        </p:nvSpPr>
        <p:spPr>
          <a:xfrm>
            <a:off x="5339800" y="4106050"/>
            <a:ext cx="934725" cy="1810425"/>
          </a:xfrm>
          <a:custGeom>
            <a:pathLst>
              <a:path extrusionOk="0" h="72417" w="37389">
                <a:moveTo>
                  <a:pt x="36995" y="0"/>
                </a:moveTo>
                <a:lnTo>
                  <a:pt x="37389" y="7478"/>
                </a:lnTo>
                <a:lnTo>
                  <a:pt x="0" y="8658"/>
                </a:lnTo>
                <a:lnTo>
                  <a:pt x="5903" y="72417"/>
                </a:lnTo>
              </a:path>
            </a:pathLst>
          </a:custGeom>
          <a:noFill/>
          <a:ln cap="flat" cmpd="sng" w="9525">
            <a:solidFill>
              <a:schemeClr val="dk2"/>
            </a:solidFill>
            <a:prstDash val="solid"/>
            <a:round/>
            <a:headEnd len="lg" w="lg" type="none"/>
            <a:tailEnd len="lg" w="lg" type="triangle"/>
          </a:ln>
        </p:spPr>
      </p:sp>
      <p:cxnSp>
        <p:nvCxnSpPr>
          <p:cNvPr id="363" name="Shape 363"/>
          <p:cNvCxnSpPr>
            <a:stCxn id="348" idx="2"/>
            <a:endCxn id="355" idx="0"/>
          </p:cNvCxnSpPr>
          <p:nvPr/>
        </p:nvCxnSpPr>
        <p:spPr>
          <a:xfrm flipH="1">
            <a:off x="6765387" y="4091075"/>
            <a:ext cx="39300" cy="354000"/>
          </a:xfrm>
          <a:prstGeom prst="straightConnector1">
            <a:avLst/>
          </a:prstGeom>
          <a:noFill/>
          <a:ln cap="flat" cmpd="sng" w="9525">
            <a:solidFill>
              <a:schemeClr val="dk2"/>
            </a:solidFill>
            <a:prstDash val="dash"/>
            <a:round/>
            <a:headEnd len="lg" w="lg" type="none"/>
            <a:tailEnd len="lg" w="lg" type="triangle"/>
          </a:ln>
        </p:spPr>
      </p:cxnSp>
      <p:cxnSp>
        <p:nvCxnSpPr>
          <p:cNvPr id="364" name="Shape 364"/>
          <p:cNvCxnSpPr>
            <a:stCxn id="349" idx="2"/>
            <a:endCxn id="358" idx="0"/>
          </p:cNvCxnSpPr>
          <p:nvPr/>
        </p:nvCxnSpPr>
        <p:spPr>
          <a:xfrm>
            <a:off x="7286787" y="4091075"/>
            <a:ext cx="227400" cy="354000"/>
          </a:xfrm>
          <a:prstGeom prst="straightConnector1">
            <a:avLst/>
          </a:prstGeom>
          <a:noFill/>
          <a:ln cap="flat" cmpd="sng" w="9525">
            <a:solidFill>
              <a:schemeClr val="dk2"/>
            </a:solidFill>
            <a:prstDash val="solid"/>
            <a:round/>
            <a:headEnd len="lg" w="lg" type="none"/>
            <a:tailEnd len="lg" w="lg" type="triangle"/>
          </a:ln>
        </p:spPr>
      </p:cxnSp>
      <p:sp>
        <p:nvSpPr>
          <p:cNvPr id="365" name="Shape 365"/>
          <p:cNvSpPr/>
          <p:nvPr/>
        </p:nvSpPr>
        <p:spPr>
          <a:xfrm>
            <a:off x="5782625" y="5236987"/>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X4</a:t>
            </a:r>
          </a:p>
        </p:txBody>
      </p:sp>
      <p:sp>
        <p:nvSpPr>
          <p:cNvPr id="366" name="Shape 366"/>
          <p:cNvSpPr/>
          <p:nvPr/>
        </p:nvSpPr>
        <p:spPr>
          <a:xfrm>
            <a:off x="5782625" y="566008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67" name="Shape 367"/>
          <p:cNvSpPr/>
          <p:nvPr/>
        </p:nvSpPr>
        <p:spPr>
          <a:xfrm>
            <a:off x="6264725" y="566008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68" name="Shape 368"/>
          <p:cNvSpPr/>
          <p:nvPr/>
        </p:nvSpPr>
        <p:spPr>
          <a:xfrm>
            <a:off x="6742500" y="5236937"/>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X4</a:t>
            </a:r>
          </a:p>
        </p:txBody>
      </p:sp>
      <p:sp>
        <p:nvSpPr>
          <p:cNvPr id="369" name="Shape 369"/>
          <p:cNvSpPr/>
          <p:nvPr/>
        </p:nvSpPr>
        <p:spPr>
          <a:xfrm>
            <a:off x="6742500" y="566003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70" name="Shape 370"/>
          <p:cNvSpPr/>
          <p:nvPr/>
        </p:nvSpPr>
        <p:spPr>
          <a:xfrm>
            <a:off x="7224600" y="566003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cxnSp>
        <p:nvCxnSpPr>
          <p:cNvPr id="371" name="Shape 371"/>
          <p:cNvCxnSpPr>
            <a:stCxn id="353" idx="2"/>
            <a:endCxn id="365" idx="0"/>
          </p:cNvCxnSpPr>
          <p:nvPr/>
        </p:nvCxnSpPr>
        <p:spPr>
          <a:xfrm>
            <a:off x="5775275" y="5065062"/>
            <a:ext cx="342000" cy="171900"/>
          </a:xfrm>
          <a:prstGeom prst="straightConnector1">
            <a:avLst/>
          </a:prstGeom>
          <a:noFill/>
          <a:ln cap="flat" cmpd="sng" w="9525">
            <a:solidFill>
              <a:schemeClr val="dk2"/>
            </a:solidFill>
            <a:prstDash val="dash"/>
            <a:round/>
            <a:headEnd len="lg" w="lg" type="none"/>
            <a:tailEnd len="lg" w="lg" type="triangle"/>
          </a:ln>
        </p:spPr>
      </p:cxnSp>
      <p:sp>
        <p:nvSpPr>
          <p:cNvPr id="372" name="Shape 372"/>
          <p:cNvSpPr/>
          <p:nvPr/>
        </p:nvSpPr>
        <p:spPr>
          <a:xfrm>
            <a:off x="6264675" y="5060450"/>
            <a:ext cx="1111850" cy="1062650"/>
          </a:xfrm>
          <a:custGeom>
            <a:pathLst>
              <a:path extrusionOk="0" h="42506" w="44474">
                <a:moveTo>
                  <a:pt x="0" y="0"/>
                </a:moveTo>
                <a:lnTo>
                  <a:pt x="788" y="4330"/>
                </a:lnTo>
                <a:lnTo>
                  <a:pt x="11020" y="4723"/>
                </a:lnTo>
                <a:lnTo>
                  <a:pt x="14169" y="42506"/>
                </a:lnTo>
                <a:lnTo>
                  <a:pt x="44474" y="42506"/>
                </a:lnTo>
              </a:path>
            </a:pathLst>
          </a:custGeom>
          <a:noFill/>
          <a:ln cap="flat" cmpd="sng" w="9525">
            <a:solidFill>
              <a:schemeClr val="dk2"/>
            </a:solidFill>
            <a:prstDash val="solid"/>
            <a:round/>
            <a:headEnd len="lg" w="lg" type="none"/>
            <a:tailEnd len="lg" w="lg" type="stealth"/>
          </a:ln>
        </p:spPr>
      </p:sp>
      <p:cxnSp>
        <p:nvCxnSpPr>
          <p:cNvPr id="373" name="Shape 373"/>
          <p:cNvCxnSpPr>
            <a:stCxn id="356" idx="2"/>
            <a:endCxn id="368" idx="0"/>
          </p:cNvCxnSpPr>
          <p:nvPr/>
        </p:nvCxnSpPr>
        <p:spPr>
          <a:xfrm>
            <a:off x="6524237" y="5065012"/>
            <a:ext cx="552900" cy="171900"/>
          </a:xfrm>
          <a:prstGeom prst="straightConnector1">
            <a:avLst/>
          </a:prstGeom>
          <a:noFill/>
          <a:ln cap="flat" cmpd="sng" w="9525">
            <a:solidFill>
              <a:schemeClr val="dk2"/>
            </a:solidFill>
            <a:prstDash val="dash"/>
            <a:round/>
            <a:headEnd len="lg" w="lg" type="none"/>
            <a:tailEnd len="lg" w="lg" type="triangle"/>
          </a:ln>
        </p:spPr>
      </p:cxnSp>
      <p:sp>
        <p:nvSpPr>
          <p:cNvPr id="374" name="Shape 374"/>
          <p:cNvSpPr/>
          <p:nvPr/>
        </p:nvSpPr>
        <p:spPr>
          <a:xfrm>
            <a:off x="7042000" y="5080150"/>
            <a:ext cx="472275" cy="787125"/>
          </a:xfrm>
          <a:custGeom>
            <a:pathLst>
              <a:path extrusionOk="0" h="31485" w="18891">
                <a:moveTo>
                  <a:pt x="0" y="0"/>
                </a:moveTo>
                <a:lnTo>
                  <a:pt x="4723" y="3935"/>
                </a:lnTo>
                <a:lnTo>
                  <a:pt x="18891" y="3542"/>
                </a:lnTo>
                <a:lnTo>
                  <a:pt x="18498" y="31485"/>
                </a:lnTo>
              </a:path>
            </a:pathLst>
          </a:custGeom>
          <a:noFill/>
          <a:ln cap="flat" cmpd="sng" w="9525">
            <a:solidFill>
              <a:schemeClr val="dk2"/>
            </a:solidFill>
            <a:prstDash val="solid"/>
            <a:round/>
            <a:headEnd len="lg" w="lg" type="none"/>
            <a:tailEnd len="lg" w="lg" type="triangle"/>
          </a:ln>
        </p:spPr>
      </p:sp>
      <p:sp>
        <p:nvSpPr>
          <p:cNvPr id="375" name="Shape 375"/>
          <p:cNvSpPr/>
          <p:nvPr/>
        </p:nvSpPr>
        <p:spPr>
          <a:xfrm>
            <a:off x="7258450" y="5089975"/>
            <a:ext cx="383750" cy="806825"/>
          </a:xfrm>
          <a:custGeom>
            <a:pathLst>
              <a:path extrusionOk="0" h="32273" w="15350">
                <a:moveTo>
                  <a:pt x="0" y="0"/>
                </a:moveTo>
                <a:lnTo>
                  <a:pt x="7872" y="787"/>
                </a:lnTo>
                <a:lnTo>
                  <a:pt x="15350" y="2362"/>
                </a:lnTo>
                <a:lnTo>
                  <a:pt x="14956" y="32273"/>
                </a:lnTo>
              </a:path>
            </a:pathLst>
          </a:custGeom>
          <a:noFill/>
          <a:ln cap="flat" cmpd="sng" w="9525">
            <a:solidFill>
              <a:schemeClr val="dk2"/>
            </a:solidFill>
            <a:prstDash val="dash"/>
            <a:round/>
            <a:headEnd len="lg" w="lg" type="none"/>
            <a:tailEnd len="lg" w="lg" type="triangle"/>
          </a:ln>
        </p:spPr>
      </p:sp>
      <p:cxnSp>
        <p:nvCxnSpPr>
          <p:cNvPr id="376" name="Shape 376"/>
          <p:cNvCxnSpPr>
            <a:stCxn id="360" idx="2"/>
            <a:endCxn id="365" idx="0"/>
          </p:cNvCxnSpPr>
          <p:nvPr/>
        </p:nvCxnSpPr>
        <p:spPr>
          <a:xfrm flipH="1">
            <a:off x="6117025" y="5065012"/>
            <a:ext cx="1638300" cy="171900"/>
          </a:xfrm>
          <a:prstGeom prst="straightConnector1">
            <a:avLst/>
          </a:prstGeom>
          <a:noFill/>
          <a:ln cap="flat" cmpd="sng" w="9525">
            <a:solidFill>
              <a:schemeClr val="dk2"/>
            </a:solidFill>
            <a:prstDash val="solid"/>
            <a:round/>
            <a:headEnd len="lg" w="lg" type="none"/>
            <a:tailEnd len="lg" w="lg" type="triangle"/>
          </a:ln>
        </p:spPr>
      </p:cxnSp>
      <p:cxnSp>
        <p:nvCxnSpPr>
          <p:cNvPr id="377" name="Shape 377"/>
          <p:cNvCxnSpPr>
            <a:stCxn id="366" idx="2"/>
            <a:endCxn id="328" idx="1"/>
          </p:cNvCxnSpPr>
          <p:nvPr/>
        </p:nvCxnSpPr>
        <p:spPr>
          <a:xfrm>
            <a:off x="5876075" y="5856887"/>
            <a:ext cx="1510200" cy="266100"/>
          </a:xfrm>
          <a:prstGeom prst="straightConnector1">
            <a:avLst/>
          </a:prstGeom>
          <a:noFill/>
          <a:ln cap="flat" cmpd="sng" w="9525">
            <a:solidFill>
              <a:schemeClr val="dk2"/>
            </a:solidFill>
            <a:prstDash val="dash"/>
            <a:round/>
            <a:headEnd len="lg" w="lg" type="none"/>
            <a:tailEnd len="lg" w="lg" type="triangle"/>
          </a:ln>
        </p:spPr>
      </p:cxnSp>
      <p:cxnSp>
        <p:nvCxnSpPr>
          <p:cNvPr id="378" name="Shape 378"/>
          <p:cNvCxnSpPr>
            <a:stCxn id="367" idx="2"/>
            <a:endCxn id="329" idx="3"/>
          </p:cNvCxnSpPr>
          <p:nvPr/>
        </p:nvCxnSpPr>
        <p:spPr>
          <a:xfrm flipH="1">
            <a:off x="5662475" y="5856887"/>
            <a:ext cx="695700" cy="266100"/>
          </a:xfrm>
          <a:prstGeom prst="straightConnector1">
            <a:avLst/>
          </a:prstGeom>
          <a:noFill/>
          <a:ln cap="flat" cmpd="sng" w="9525">
            <a:solidFill>
              <a:schemeClr val="dk2"/>
            </a:solidFill>
            <a:prstDash val="solid"/>
            <a:round/>
            <a:headEnd len="lg" w="lg" type="none"/>
            <a:tailEnd len="lg" w="lg" type="triangle"/>
          </a:ln>
        </p:spPr>
      </p:cxnSp>
      <p:cxnSp>
        <p:nvCxnSpPr>
          <p:cNvPr id="379" name="Shape 379"/>
          <p:cNvCxnSpPr>
            <a:stCxn id="369" idx="2"/>
            <a:endCxn id="329" idx="3"/>
          </p:cNvCxnSpPr>
          <p:nvPr/>
        </p:nvCxnSpPr>
        <p:spPr>
          <a:xfrm flipH="1">
            <a:off x="5662350" y="5856837"/>
            <a:ext cx="1173600" cy="266100"/>
          </a:xfrm>
          <a:prstGeom prst="straightConnector1">
            <a:avLst/>
          </a:prstGeom>
          <a:noFill/>
          <a:ln cap="flat" cmpd="sng" w="9525">
            <a:solidFill>
              <a:schemeClr val="dk2"/>
            </a:solidFill>
            <a:prstDash val="dash"/>
            <a:round/>
            <a:headEnd len="lg" w="lg" type="none"/>
            <a:tailEnd len="lg" w="lg" type="triangle"/>
          </a:ln>
        </p:spPr>
      </p:cxnSp>
      <p:cxnSp>
        <p:nvCxnSpPr>
          <p:cNvPr id="380" name="Shape 380"/>
          <p:cNvCxnSpPr>
            <a:stCxn id="370" idx="2"/>
            <a:endCxn id="328" idx="0"/>
          </p:cNvCxnSpPr>
          <p:nvPr/>
        </p:nvCxnSpPr>
        <p:spPr>
          <a:xfrm>
            <a:off x="7318050" y="5856837"/>
            <a:ext cx="225900" cy="99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Benefits of OBDDs</a:t>
            </a:r>
          </a:p>
        </p:txBody>
      </p:sp>
      <p:sp>
        <p:nvSpPr>
          <p:cNvPr id="386" name="Shape 3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OBDDS allow us to represent </a:t>
            </a:r>
            <a:r>
              <a:rPr i="1" lang="en"/>
              <a:t>sets of states</a:t>
            </a:r>
            <a:r>
              <a:rPr lang="en"/>
              <a:t> symbolically.</a:t>
            </a:r>
          </a:p>
          <a:p>
            <a:pPr indent="-228600" lvl="1" marL="914400" marR="0" rtl="0" algn="l">
              <a:lnSpc>
                <a:spcPct val="100000"/>
              </a:lnSpc>
              <a:spcBef>
                <a:spcPts val="600"/>
              </a:spcBef>
              <a:spcAft>
                <a:spcPts val="0"/>
              </a:spcAft>
            </a:pPr>
            <a:r>
              <a:rPr lang="en"/>
              <a:t>Rather than reasoning over the entire state space, we can reason over a small representation of a set of states (the boolean characteristic function).</a:t>
            </a:r>
          </a:p>
          <a:p>
            <a:pPr indent="-228600" lvl="0" marL="457200" marR="0" rtl="0" algn="l">
              <a:lnSpc>
                <a:spcPct val="100000"/>
              </a:lnSpc>
              <a:spcBef>
                <a:spcPts val="600"/>
              </a:spcBef>
              <a:spcAft>
                <a:spcPts val="0"/>
              </a:spcAft>
            </a:pPr>
            <a:r>
              <a:rPr lang="en"/>
              <a:t>Allows verification of much larger models than explicit model checking.</a:t>
            </a:r>
          </a:p>
          <a:p>
            <a:pPr indent="-228600" lvl="1" marL="914400" marR="0" rtl="0" algn="l">
              <a:lnSpc>
                <a:spcPct val="100000"/>
              </a:lnSpc>
              <a:spcBef>
                <a:spcPts val="600"/>
              </a:spcBef>
              <a:spcAft>
                <a:spcPts val="0"/>
              </a:spcAft>
            </a:pPr>
            <a:r>
              <a:rPr lang="en"/>
              <a:t>As long as we </a:t>
            </a:r>
            <a:r>
              <a:rPr i="1" lang="en"/>
              <a:t>can</a:t>
            </a:r>
            <a:r>
              <a:rPr lang="en"/>
              <a:t> represent states with such a function.</a:t>
            </a:r>
          </a:p>
          <a:p>
            <a:pPr indent="-228600" lvl="1" marL="914400" marR="0" rtl="0" algn="l">
              <a:lnSpc>
                <a:spcPct val="100000"/>
              </a:lnSpc>
              <a:spcBef>
                <a:spcPts val="600"/>
              </a:spcBef>
              <a:spcAft>
                <a:spcPts val="0"/>
              </a:spcAft>
            </a:pPr>
            <a:r>
              <a:rPr lang="en"/>
              <a:t>Best when there is a large degree of regularity in the state space.</a:t>
            </a:r>
          </a:p>
        </p:txBody>
      </p:sp>
      <p:sp>
        <p:nvSpPr>
          <p:cNvPr id="387" name="Shape 3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93" name="Shape 3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perform verification by creating models of the system and proving that the specification properties hold over the model.</a:t>
            </a:r>
          </a:p>
          <a:p>
            <a:pPr indent="-228600" lvl="0" marL="457200" marR="0" rtl="0" algn="l">
              <a:lnSpc>
                <a:spcPct val="100000"/>
              </a:lnSpc>
              <a:spcBef>
                <a:spcPts val="600"/>
              </a:spcBef>
              <a:spcAft>
                <a:spcPts val="0"/>
              </a:spcAft>
            </a:pPr>
            <a:r>
              <a:rPr lang="en"/>
              <a:t>To do so, we must express specifications as sets of logical formulae written in a temporal logic.</a:t>
            </a:r>
          </a:p>
          <a:p>
            <a:pPr indent="-228600" lvl="0" marL="457200" marR="0" rtl="0" algn="l">
              <a:lnSpc>
                <a:spcPct val="100000"/>
              </a:lnSpc>
              <a:spcBef>
                <a:spcPts val="600"/>
              </a:spcBef>
              <a:spcAft>
                <a:spcPts val="0"/>
              </a:spcAft>
            </a:pPr>
            <a:r>
              <a:rPr lang="en"/>
              <a:t>Finite state verification exhaustively searches the state space for violations of properties.</a:t>
            </a:r>
          </a:p>
        </p:txBody>
      </p:sp>
      <p:sp>
        <p:nvSpPr>
          <p:cNvPr id="394" name="Shape 3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00" name="Shape 4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By performing this process, we can gain confidence that the system will meet the specifications.</a:t>
            </a:r>
          </a:p>
          <a:p>
            <a:pPr indent="-228600" lvl="1" marL="914400" marR="0" rtl="0" algn="l">
              <a:lnSpc>
                <a:spcPct val="100000"/>
              </a:lnSpc>
              <a:spcBef>
                <a:spcPts val="600"/>
              </a:spcBef>
              <a:spcAft>
                <a:spcPts val="0"/>
              </a:spcAft>
            </a:pPr>
            <a:r>
              <a:rPr lang="en"/>
              <a:t>We can even generate test cases from the model to help demonstrate that properties still hold over the final system.</a:t>
            </a:r>
          </a:p>
        </p:txBody>
      </p:sp>
      <p:sp>
        <p:nvSpPr>
          <p:cNvPr id="401" name="Shape 4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07" name="Shape 4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Symbolic execution and proof of properties</a:t>
            </a:r>
          </a:p>
          <a:p>
            <a:pPr indent="-228600" lvl="0" marL="457200" rtl="0">
              <a:spcBef>
                <a:spcPts val="0"/>
              </a:spcBef>
            </a:pPr>
            <a:r>
              <a:rPr lang="en"/>
              <a:t>Reading: Chapters 7</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Reading assignment 3 - due soon.</a:t>
            </a:r>
          </a:p>
          <a:p>
            <a:pPr indent="-228600" lvl="1" marL="914400" rtl="0">
              <a:spcBef>
                <a:spcPts val="600"/>
              </a:spcBef>
            </a:pPr>
            <a:r>
              <a:rPr lang="en"/>
              <a:t>Assignment 3 now available.</a:t>
            </a:r>
          </a:p>
        </p:txBody>
      </p:sp>
      <p:sp>
        <p:nvSpPr>
          <p:cNvPr id="408" name="Shape 4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67" name="Shape 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If we can show that the model satisfies the requirement, then the program should as well.</a:t>
            </a:r>
          </a:p>
          <a:p>
            <a:pPr lvl="0" marR="0" rtl="0" algn="l">
              <a:lnSpc>
                <a:spcPct val="100000"/>
              </a:lnSpc>
              <a:spcBef>
                <a:spcPts val="600"/>
              </a:spcBef>
              <a:spcAft>
                <a:spcPts val="0"/>
              </a:spcAft>
              <a:buNone/>
            </a:pPr>
            <a:r>
              <a:t/>
            </a:r>
            <a:endParaRPr sz="2400"/>
          </a:p>
        </p:txBody>
      </p:sp>
      <p:pic>
        <p:nvPicPr>
          <p:cNvPr id="68" name="Shape 68"/>
          <p:cNvPicPr preferRelativeResize="0"/>
          <p:nvPr/>
        </p:nvPicPr>
        <p:blipFill>
          <a:blip r:embed="rId3">
            <a:alphaModFix/>
          </a:blip>
          <a:stretch>
            <a:fillRect/>
          </a:stretch>
        </p:blipFill>
        <p:spPr>
          <a:xfrm>
            <a:off x="3011112" y="1921275"/>
            <a:ext cx="3291399" cy="2139200"/>
          </a:xfrm>
          <a:prstGeom prst="rect">
            <a:avLst/>
          </a:prstGeom>
          <a:noFill/>
          <a:ln>
            <a:noFill/>
          </a:ln>
        </p:spPr>
      </p:pic>
      <p:sp>
        <p:nvSpPr>
          <p:cNvPr id="69" name="Shape 69"/>
          <p:cNvSpPr/>
          <p:nvPr/>
        </p:nvSpPr>
        <p:spPr>
          <a:xfrm>
            <a:off x="549637" y="2367150"/>
            <a:ext cx="2021436" cy="1693331"/>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Specification </a:t>
            </a:r>
          </a:p>
        </p:txBody>
      </p:sp>
      <p:cxnSp>
        <p:nvCxnSpPr>
          <p:cNvPr id="70" name="Shape 70"/>
          <p:cNvCxnSpPr>
            <a:stCxn id="69" idx="0"/>
            <a:endCxn id="68" idx="1"/>
          </p:cNvCxnSpPr>
          <p:nvPr/>
        </p:nvCxnSpPr>
        <p:spPr>
          <a:xfrm flipH="1" rot="10800000">
            <a:off x="2569389" y="2990915"/>
            <a:ext cx="441600" cy="222900"/>
          </a:xfrm>
          <a:prstGeom prst="straightConnector1">
            <a:avLst/>
          </a:prstGeom>
          <a:noFill/>
          <a:ln cap="flat" cmpd="sng" w="19050">
            <a:solidFill>
              <a:schemeClr val="dk2"/>
            </a:solidFill>
            <a:prstDash val="solid"/>
            <a:round/>
            <a:headEnd len="lg" w="lg" type="none"/>
            <a:tailEnd len="lg" w="lg" type="triangle"/>
          </a:ln>
        </p:spPr>
      </p:cxnSp>
      <p:sp>
        <p:nvSpPr>
          <p:cNvPr id="71" name="Shape 71"/>
          <p:cNvSpPr/>
          <p:nvPr/>
        </p:nvSpPr>
        <p:spPr>
          <a:xfrm>
            <a:off x="6742512" y="2615912"/>
            <a:ext cx="1968599" cy="1195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public static void Main(){</a:t>
            </a:r>
          </a:p>
          <a:p>
            <a:pPr lvl="0" rtl="0">
              <a:spcBef>
                <a:spcPts val="0"/>
              </a:spcBef>
              <a:buNone/>
            </a:pPr>
            <a:r>
              <a:rPr lang="en" sz="1000"/>
              <a:t>	System.out.println(“Hello world!”);</a:t>
            </a:r>
          </a:p>
          <a:p>
            <a:pPr lvl="0">
              <a:spcBef>
                <a:spcPts val="0"/>
              </a:spcBef>
              <a:buNone/>
            </a:pPr>
            <a:r>
              <a:rPr lang="en" sz="1000"/>
              <a:t>}</a:t>
            </a:r>
          </a:p>
        </p:txBody>
      </p:sp>
      <p:cxnSp>
        <p:nvCxnSpPr>
          <p:cNvPr id="72" name="Shape 72"/>
          <p:cNvCxnSpPr>
            <a:stCxn id="68" idx="3"/>
            <a:endCxn id="71" idx="1"/>
          </p:cNvCxnSpPr>
          <p:nvPr/>
        </p:nvCxnSpPr>
        <p:spPr>
          <a:xfrm>
            <a:off x="6302511" y="2990875"/>
            <a:ext cx="440099" cy="222900"/>
          </a:xfrm>
          <a:prstGeom prst="straightConnector1">
            <a:avLst/>
          </a:prstGeom>
          <a:noFill/>
          <a:ln cap="flat" cmpd="sng" w="19050">
            <a:solidFill>
              <a:schemeClr val="dk2"/>
            </a:solidFill>
            <a:prstDash val="solid"/>
            <a:round/>
            <a:headEnd len="lg" w="lg" type="none"/>
            <a:tailEnd len="lg" w="lg" type="triangle"/>
          </a:ln>
        </p:spPr>
      </p:cxnSp>
      <p:sp>
        <p:nvSpPr>
          <p:cNvPr id="73" name="Shape 73"/>
          <p:cNvSpPr txBox="1"/>
          <p:nvPr/>
        </p:nvSpPr>
        <p:spPr>
          <a:xfrm>
            <a:off x="549662" y="4172800"/>
            <a:ext cx="2021399" cy="687900"/>
          </a:xfrm>
          <a:prstGeom prst="rect">
            <a:avLst/>
          </a:prstGeom>
          <a:noFill/>
          <a:ln>
            <a:noFill/>
          </a:ln>
        </p:spPr>
        <p:txBody>
          <a:bodyPr anchorCtr="0" anchor="t" bIns="91425" lIns="91425" rIns="91425" tIns="91425">
            <a:noAutofit/>
          </a:bodyPr>
          <a:lstStyle/>
          <a:p>
            <a:pPr lvl="0">
              <a:spcBef>
                <a:spcPts val="0"/>
              </a:spcBef>
              <a:buNone/>
            </a:pPr>
            <a:r>
              <a:rPr b="1" lang="en"/>
              <a:t>If</a:t>
            </a:r>
            <a:r>
              <a:rPr lang="en"/>
              <a:t> the model satisfies the specification...</a:t>
            </a:r>
          </a:p>
        </p:txBody>
      </p:sp>
      <p:sp>
        <p:nvSpPr>
          <p:cNvPr id="74" name="Shape 74"/>
          <p:cNvSpPr txBox="1"/>
          <p:nvPr/>
        </p:nvSpPr>
        <p:spPr>
          <a:xfrm>
            <a:off x="3560387" y="406047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75" name="Shape 75"/>
          <p:cNvSpPr txBox="1"/>
          <p:nvPr/>
        </p:nvSpPr>
        <p:spPr>
          <a:xfrm>
            <a:off x="6500862" y="4008050"/>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
        <p:nvSpPr>
          <p:cNvPr id="76" name="Shape 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Finite-State Verification</a:t>
            </a:r>
          </a:p>
        </p:txBody>
      </p:sp>
      <p:sp>
        <p:nvSpPr>
          <p:cNvPr id="82" name="Shape 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Express specification as a set of logical properties, written as Boolean formulae.</a:t>
            </a:r>
          </a:p>
          <a:p>
            <a:pPr indent="-228600" lvl="0" marL="457200" rtl="0">
              <a:spcBef>
                <a:spcPts val="0"/>
              </a:spcBef>
            </a:pPr>
            <a:r>
              <a:rPr lang="en"/>
              <a:t>Exhaustively search the state space of the model for violations of those properties.</a:t>
            </a:r>
          </a:p>
          <a:p>
            <a:pPr indent="-228600" lvl="0" marL="457200" rtl="0">
              <a:spcBef>
                <a:spcPts val="0"/>
              </a:spcBef>
            </a:pPr>
            <a:r>
              <a:rPr lang="en"/>
              <a:t>If the property holds -</a:t>
            </a:r>
            <a:br>
              <a:rPr lang="en"/>
            </a:br>
            <a:r>
              <a:rPr lang="en"/>
              <a:t>proof that the model</a:t>
            </a:r>
            <a:br>
              <a:rPr lang="en"/>
            </a:br>
            <a:r>
              <a:rPr lang="en"/>
              <a:t>is correct.</a:t>
            </a:r>
          </a:p>
          <a:p>
            <a:pPr indent="-228600" lvl="0" marL="457200" rtl="0">
              <a:spcBef>
                <a:spcPts val="0"/>
              </a:spcBef>
            </a:pPr>
            <a:r>
              <a:rPr lang="en"/>
              <a:t>Contrast with testing -</a:t>
            </a:r>
            <a:br>
              <a:rPr lang="en"/>
            </a:br>
            <a:r>
              <a:rPr lang="en"/>
              <a:t>no violation might just</a:t>
            </a:r>
            <a:br>
              <a:rPr lang="en"/>
            </a:br>
            <a:r>
              <a:rPr lang="en"/>
              <a:t>mean bad tests.</a:t>
            </a:r>
          </a:p>
          <a:p>
            <a:pPr lvl="0" marR="0" rtl="0" algn="l">
              <a:lnSpc>
                <a:spcPct val="100000"/>
              </a:lnSpc>
              <a:spcBef>
                <a:spcPts val="600"/>
              </a:spcBef>
              <a:spcAft>
                <a:spcPts val="0"/>
              </a:spcAft>
              <a:buNone/>
            </a:pPr>
            <a:r>
              <a:t/>
            </a:r>
            <a:endParaRPr sz="2400"/>
          </a:p>
        </p:txBody>
      </p:sp>
      <p:pic>
        <p:nvPicPr>
          <p:cNvPr id="83" name="Shape 83"/>
          <p:cNvPicPr preferRelativeResize="0"/>
          <p:nvPr/>
        </p:nvPicPr>
        <p:blipFill>
          <a:blip r:embed="rId3">
            <a:alphaModFix/>
          </a:blip>
          <a:stretch>
            <a:fillRect/>
          </a:stretch>
        </p:blipFill>
        <p:spPr>
          <a:xfrm>
            <a:off x="4924619" y="3833019"/>
            <a:ext cx="3718500" cy="2250550"/>
          </a:xfrm>
          <a:prstGeom prst="rect">
            <a:avLst/>
          </a:prstGeom>
          <a:noFill/>
          <a:ln>
            <a:noFill/>
          </a:ln>
        </p:spPr>
      </p:pic>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Formulating specification statements as formal logical expressions.</a:t>
            </a:r>
          </a:p>
          <a:p>
            <a:pPr indent="-228600" lvl="1" marL="914400" marR="0" rtl="0" algn="l">
              <a:lnSpc>
                <a:spcPct val="100000"/>
              </a:lnSpc>
              <a:spcBef>
                <a:spcPts val="600"/>
              </a:spcBef>
              <a:spcAft>
                <a:spcPts val="0"/>
              </a:spcAft>
            </a:pPr>
            <a:r>
              <a:rPr lang="en"/>
              <a:t>Introduction to temporal logic.</a:t>
            </a:r>
          </a:p>
          <a:p>
            <a:pPr indent="-228600" lvl="0" marL="457200" rtl="0">
              <a:spcBef>
                <a:spcPts val="0"/>
              </a:spcBef>
            </a:pPr>
            <a:r>
              <a:rPr lang="en"/>
              <a:t>Building behavioral models in NuSMV.</a:t>
            </a:r>
          </a:p>
          <a:p>
            <a:pPr indent="-228600" lvl="0" marL="457200" marR="0" rtl="0" algn="l">
              <a:lnSpc>
                <a:spcPct val="100000"/>
              </a:lnSpc>
              <a:spcBef>
                <a:spcPts val="600"/>
              </a:spcBef>
              <a:spcAft>
                <a:spcPts val="0"/>
              </a:spcAft>
            </a:pPr>
            <a:r>
              <a:rPr lang="en"/>
              <a:t>Performing finite-state verification over the model.</a:t>
            </a:r>
          </a:p>
          <a:p>
            <a:pPr indent="-228600" lvl="1" marL="914400" marR="0" rtl="0" algn="l">
              <a:lnSpc>
                <a:spcPct val="100000"/>
              </a:lnSpc>
              <a:spcBef>
                <a:spcPts val="600"/>
              </a:spcBef>
              <a:spcAft>
                <a:spcPts val="0"/>
              </a:spcAft>
            </a:pPr>
            <a:r>
              <a:rPr lang="en"/>
              <a:t>Exhaustive search algorithms.</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Expressing Specification Statements as Provable Properties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Expressing Properties</a:t>
            </a:r>
          </a:p>
        </p:txBody>
      </p:sp>
      <p:sp>
        <p:nvSpPr>
          <p:cNvPr id="102" name="Shape 10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Properties expressed in a formal logic.</a:t>
            </a:r>
          </a:p>
          <a:p>
            <a:pPr indent="-228600" lvl="1" marL="914400" marR="0" rtl="0" algn="l">
              <a:lnSpc>
                <a:spcPct val="100000"/>
              </a:lnSpc>
              <a:spcBef>
                <a:spcPts val="600"/>
              </a:spcBef>
              <a:spcAft>
                <a:spcPts val="0"/>
              </a:spcAft>
            </a:pPr>
            <a:r>
              <a:rPr lang="en"/>
              <a:t>Temporal logic ensures that properties hold over execution paths, not just at a single point in time.</a:t>
            </a:r>
          </a:p>
          <a:p>
            <a:pPr indent="-228600" lvl="0" marL="457200" marR="0" rtl="0" algn="l">
              <a:lnSpc>
                <a:spcPct val="100000"/>
              </a:lnSpc>
              <a:spcBef>
                <a:spcPts val="600"/>
              </a:spcBef>
              <a:spcAft>
                <a:spcPts val="0"/>
              </a:spcAft>
            </a:pPr>
            <a:r>
              <a:rPr lang="en"/>
              <a:t>Safety Properties</a:t>
            </a:r>
          </a:p>
          <a:p>
            <a:pPr indent="-228600" lvl="1" marL="914400" marR="0" rtl="0" algn="l">
              <a:lnSpc>
                <a:spcPct val="100000"/>
              </a:lnSpc>
              <a:spcBef>
                <a:spcPts val="600"/>
              </a:spcBef>
              <a:spcAft>
                <a:spcPts val="0"/>
              </a:spcAft>
            </a:pPr>
            <a:r>
              <a:rPr lang="en"/>
              <a:t>System </a:t>
            </a:r>
            <a:r>
              <a:rPr b="1" lang="en"/>
              <a:t>never</a:t>
            </a:r>
            <a:r>
              <a:rPr lang="en"/>
              <a:t> reaches bad state.</a:t>
            </a:r>
          </a:p>
          <a:p>
            <a:pPr indent="-228600" lvl="1" marL="914400" marR="0" rtl="0" algn="l">
              <a:lnSpc>
                <a:spcPct val="100000"/>
              </a:lnSpc>
              <a:spcBef>
                <a:spcPts val="600"/>
              </a:spcBef>
              <a:spcAft>
                <a:spcPts val="0"/>
              </a:spcAft>
            </a:pPr>
            <a:r>
              <a:rPr b="1" lang="en"/>
              <a:t>Always</a:t>
            </a:r>
            <a:r>
              <a:rPr lang="en"/>
              <a:t> in some good state.</a:t>
            </a:r>
          </a:p>
          <a:p>
            <a:pPr indent="-228600" lvl="0" marL="457200" marR="0" rtl="0" algn="l">
              <a:lnSpc>
                <a:spcPct val="100000"/>
              </a:lnSpc>
              <a:spcBef>
                <a:spcPts val="600"/>
              </a:spcBef>
              <a:spcAft>
                <a:spcPts val="0"/>
              </a:spcAft>
            </a:pPr>
            <a:r>
              <a:rPr lang="en"/>
              <a:t>Liveness Properties</a:t>
            </a:r>
          </a:p>
          <a:p>
            <a:pPr indent="-228600" lvl="1" marL="914400" marR="0" rtl="0" algn="l">
              <a:lnSpc>
                <a:spcPct val="100000"/>
              </a:lnSpc>
              <a:spcBef>
                <a:spcPts val="600"/>
              </a:spcBef>
              <a:spcAft>
                <a:spcPts val="0"/>
              </a:spcAft>
            </a:pPr>
            <a:r>
              <a:rPr b="1" lang="en"/>
              <a:t>Eventually</a:t>
            </a:r>
            <a:r>
              <a:rPr lang="en"/>
              <a:t> useful things happen.</a:t>
            </a:r>
          </a:p>
          <a:p>
            <a:pPr indent="-228600" lvl="1" marL="914400" marR="0" rtl="0" algn="l">
              <a:lnSpc>
                <a:spcPct val="100000"/>
              </a:lnSpc>
              <a:spcBef>
                <a:spcPts val="600"/>
              </a:spcBef>
              <a:spcAft>
                <a:spcPts val="0"/>
              </a:spcAft>
            </a:pPr>
            <a:r>
              <a:rPr b="1" lang="en"/>
              <a:t>Fairness</a:t>
            </a:r>
            <a:r>
              <a:rPr lang="en"/>
              <a:t> criteria.</a:t>
            </a:r>
          </a:p>
          <a:p>
            <a:pPr lvl="0" marR="0" rtl="0" algn="l">
              <a:lnSpc>
                <a:spcPct val="100000"/>
              </a:lnSpc>
              <a:spcBef>
                <a:spcPts val="600"/>
              </a:spcBef>
              <a:spcAft>
                <a:spcPts val="0"/>
              </a:spcAft>
              <a:buNone/>
            </a:pPr>
            <a:r>
              <a:t/>
            </a:r>
            <a:endParaRPr sz="2400"/>
          </a:p>
        </p:txBody>
      </p:sp>
      <p:sp>
        <p:nvSpPr>
          <p:cNvPr id="103" name="Shape 1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Temporal Logic</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Sets of rules and symbolism for representing propositions qualified over time. </a:t>
            </a:r>
          </a:p>
          <a:p>
            <a:pPr indent="-228600" lvl="0" marL="457200" marR="0" rtl="0" algn="l">
              <a:lnSpc>
                <a:spcPct val="100000"/>
              </a:lnSpc>
              <a:spcBef>
                <a:spcPts val="600"/>
              </a:spcBef>
              <a:spcAft>
                <a:spcPts val="0"/>
              </a:spcAft>
            </a:pPr>
            <a:r>
              <a:rPr lang="en"/>
              <a:t>Linear Time Logic (LTL)</a:t>
            </a:r>
          </a:p>
          <a:p>
            <a:pPr indent="-228600" lvl="1" marL="914400" marR="0" rtl="0" algn="l">
              <a:lnSpc>
                <a:spcPct val="100000"/>
              </a:lnSpc>
              <a:spcBef>
                <a:spcPts val="600"/>
              </a:spcBef>
              <a:spcAft>
                <a:spcPts val="0"/>
              </a:spcAft>
            </a:pPr>
            <a:r>
              <a:rPr lang="en"/>
              <a:t>Reason about events over a timeline.</a:t>
            </a:r>
          </a:p>
          <a:p>
            <a:pPr indent="-228600" lvl="0" marL="457200" marR="0" rtl="0" algn="l">
              <a:lnSpc>
                <a:spcPct val="100000"/>
              </a:lnSpc>
              <a:spcBef>
                <a:spcPts val="600"/>
              </a:spcBef>
              <a:spcAft>
                <a:spcPts val="0"/>
              </a:spcAft>
            </a:pPr>
            <a:r>
              <a:rPr lang="en"/>
              <a:t>Computation Tree Logic (CTL)</a:t>
            </a:r>
          </a:p>
          <a:p>
            <a:pPr indent="-228600" lvl="1" marL="914400" marR="0" rtl="0" algn="l">
              <a:lnSpc>
                <a:spcPct val="100000"/>
              </a:lnSpc>
              <a:spcBef>
                <a:spcPts val="600"/>
              </a:spcBef>
              <a:spcAft>
                <a:spcPts val="0"/>
              </a:spcAft>
            </a:pPr>
            <a:r>
              <a:rPr lang="en"/>
              <a:t>Branching logic that can reason about multiple timelines.</a:t>
            </a:r>
          </a:p>
          <a:p>
            <a:pPr indent="-228600" lvl="0" marL="457200" marR="0" rtl="0" algn="l">
              <a:lnSpc>
                <a:spcPct val="100000"/>
              </a:lnSpc>
              <a:spcBef>
                <a:spcPts val="600"/>
              </a:spcBef>
              <a:spcAft>
                <a:spcPts val="0"/>
              </a:spcAft>
            </a:pPr>
            <a:r>
              <a:rPr lang="en"/>
              <a:t>We need both forms of logic - each can express properties that the other cannot.</a:t>
            </a:r>
          </a:p>
          <a:p>
            <a:pPr lvl="0" marR="0" rtl="0" algn="l">
              <a:lnSpc>
                <a:spcPct val="100000"/>
              </a:lnSpc>
              <a:spcBef>
                <a:spcPts val="600"/>
              </a:spcBef>
              <a:spcAft>
                <a:spcPts val="0"/>
              </a:spcAft>
              <a:buNone/>
            </a:pPr>
            <a:r>
              <a:t/>
            </a:r>
            <a:endParaRPr sz="2400"/>
          </a:p>
        </p:txBody>
      </p:sp>
      <p:sp>
        <p:nvSpPr>
          <p:cNvPr id="110" name="Shape 1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