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JUnit also offers special method annotations for special test support code - these are called test fixtures. If we have initialization steps shared by all tests, rather than repeating them in the code for each test, you can write a method that executes those steps. (read). This contains anything you want to run before each test. So, we might want to reinitialize our GRADS system, then set the user. Get that taken care of before a test.</a:t>
            </a:r>
          </a:p>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Similarly, (read). This contains anything you want to do after a test to clean up the environment. For instance, you might want to log the user out of the system to make sure that happens without issue, then you might want to wipe out that system object entirely to leave the slate clean for the next test.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Tests are marked with the @test keyword. They are usually named with the word test, followed by the name of the method being tested, then a description for the outcome or scenario being tested - some kind of context for why you are performing this test. You will generally then define inputs, try to run the function with those, and examine the outputs. There is a special call called fail that will declare the test a failure, parameterized with a string explaining why it failed. You can compare the expected and actual output through if statements and issue fail commands if they don’t match up, or you can make assertions about the results - declare properties that the results must follow. If an assertion fails, than the test fails.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 your bread and butter in writing unit tests.</a:t>
            </a:r>
          </a:p>
          <a:p>
            <a:pPr lvl="0" rtl="0">
              <a:spcBef>
                <a:spcPts val="0"/>
              </a:spcBef>
              <a:buNone/>
            </a:pPr>
            <a:r>
              <a:rPr lang="en"/>
              <a:t>- this is where you can make a direct comparison of expected and actual output</a:t>
            </a:r>
          </a:p>
          <a:p>
            <a:pPr lvl="0" rtl="0">
              <a:spcBef>
                <a:spcPts val="0"/>
              </a:spcBef>
              <a:buNone/>
            </a:pPr>
            <a:r>
              <a:rPr lang="en"/>
              <a:t>- assert that a property evaluate to true or false - add two positive numbers, you can assert that the result is positive.</a:t>
            </a:r>
          </a:p>
          <a:p>
            <a:pPr lvl="0" rtl="0">
              <a:spcBef>
                <a:spcPts val="0"/>
              </a:spcBef>
              <a:buNone/>
            </a:pPr>
            <a:r>
              <a:rPr lang="en"/>
              <a:t>- assert that an object is null or not null</a:t>
            </a:r>
          </a:p>
          <a:p>
            <a:pPr lvl="0" rtl="0">
              <a:spcBef>
                <a:spcPts val="0"/>
              </a:spcBef>
              <a:buNone/>
            </a:pPr>
            <a:r>
              <a:rPr lang="en"/>
              <a:t>- assert that two objects are clones</a:t>
            </a:r>
          </a:p>
          <a:p>
            <a:pPr lvl="0" rtl="0">
              <a:spcBef>
                <a:spcPts val="0"/>
              </a:spcBef>
              <a:buNone/>
            </a:pPr>
            <a:r>
              <a:rPr lang="en"/>
              <a:t>- a bit of a complex one that allows for a number of checks on the contents of the output.</a:t>
            </a:r>
          </a:p>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1-2</a:t>
            </a:r>
          </a:p>
          <a:p>
            <a:pPr lvl="0" rtl="0">
              <a:spcBef>
                <a:spcPts val="0"/>
              </a:spcBef>
              <a:buNone/>
            </a:pPr>
            <a:r>
              <a:rPr lang="en" sz="1200">
                <a:solidFill>
                  <a:srgbClr val="333333"/>
                </a:solidFill>
                <a:highlight>
                  <a:srgbClr val="FFFFFF"/>
                </a:highlight>
              </a:rPr>
              <a:t>This code (method invocation) should throw an IndexOutOfBoundsException. The </a:t>
            </a:r>
            <a:r>
              <a:rPr lang="en" sz="1000">
                <a:solidFill>
                  <a:srgbClr val="333333"/>
                </a:solidFill>
                <a:latin typeface="Consolas"/>
                <a:ea typeface="Consolas"/>
                <a:cs typeface="Consolas"/>
                <a:sym typeface="Consolas"/>
              </a:rPr>
              <a:t>@Test</a:t>
            </a:r>
            <a:r>
              <a:rPr lang="en" sz="1200">
                <a:solidFill>
                  <a:srgbClr val="333333"/>
                </a:solidFill>
                <a:highlight>
                  <a:srgbClr val="FFFFFF"/>
                </a:highlight>
              </a:rPr>
              <a:t> annotation has an optional parameter "</a:t>
            </a:r>
            <a:r>
              <a:rPr lang="en" sz="1000">
                <a:solidFill>
                  <a:srgbClr val="333333"/>
                </a:solidFill>
                <a:latin typeface="Consolas"/>
                <a:ea typeface="Consolas"/>
                <a:cs typeface="Consolas"/>
                <a:sym typeface="Consolas"/>
              </a:rPr>
              <a:t>expected</a:t>
            </a:r>
            <a:r>
              <a:rPr lang="en" sz="1200">
                <a:solidFill>
                  <a:srgbClr val="333333"/>
                </a:solidFill>
                <a:highlight>
                  <a:srgbClr val="FFFFFF"/>
                </a:highlight>
              </a:rPr>
              <a:t>" that takes as values subclasses of </a:t>
            </a:r>
            <a:r>
              <a:rPr lang="en" sz="1000">
                <a:solidFill>
                  <a:srgbClr val="333333"/>
                </a:solidFill>
                <a:latin typeface="Consolas"/>
                <a:ea typeface="Consolas"/>
                <a:cs typeface="Consolas"/>
                <a:sym typeface="Consolas"/>
              </a:rPr>
              <a:t>Throwable</a:t>
            </a:r>
            <a:r>
              <a:rPr lang="en" sz="1200">
                <a:solidFill>
                  <a:srgbClr val="333333"/>
                </a:solidFill>
                <a:highlight>
                  <a:srgbClr val="FFFFFF"/>
                </a:highlight>
              </a:rPr>
              <a:t>. If we wanted to verify that</a:t>
            </a:r>
            <a:r>
              <a:rPr lang="en" sz="1000">
                <a:solidFill>
                  <a:srgbClr val="333333"/>
                </a:solidFill>
                <a:latin typeface="Consolas"/>
                <a:ea typeface="Consolas"/>
                <a:cs typeface="Consolas"/>
                <a:sym typeface="Consolas"/>
              </a:rPr>
              <a:t>ArrayList</a:t>
            </a:r>
            <a:r>
              <a:rPr lang="en" sz="1200">
                <a:solidFill>
                  <a:srgbClr val="333333"/>
                </a:solidFill>
                <a:highlight>
                  <a:srgbClr val="FFFFFF"/>
                </a:highlight>
              </a:rPr>
              <a:t> throws the correct exception, we would write (go over code)</a:t>
            </a:r>
          </a:p>
          <a:p>
            <a:pPr lvl="0" rtl="0">
              <a:spcBef>
                <a:spcPts val="0"/>
              </a:spcBef>
              <a:buNone/>
            </a:pPr>
            <a:r>
              <a:t/>
            </a:r>
            <a:endParaRPr sz="1200">
              <a:solidFill>
                <a:srgbClr val="333333"/>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Go over,</a:t>
            </a:r>
          </a:p>
          <a:p>
            <a:pPr lvl="0" rtl="0">
              <a:lnSpc>
                <a:spcPct val="120000"/>
              </a:lnSpc>
              <a:spcBef>
                <a:spcPts val="0"/>
              </a:spcBef>
              <a:buNone/>
            </a:pPr>
            <a:r>
              <a:rPr lang="en">
                <a:solidFill>
                  <a:schemeClr val="dk1"/>
                </a:solidFill>
              </a:rPr>
              <a:t>(give them time to program)</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(discuss)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Go over,</a:t>
            </a:r>
          </a:p>
          <a:p>
            <a:pPr lvl="0" rtl="0">
              <a:lnSpc>
                <a:spcPct val="120000"/>
              </a:lnSpc>
              <a:spcBef>
                <a:spcPts val="0"/>
              </a:spcBef>
              <a:buNone/>
            </a:pPr>
            <a:r>
              <a:rPr lang="en">
                <a:solidFill>
                  <a:schemeClr val="dk1"/>
                </a:solidFill>
              </a:rPr>
              <a:t>(give them time to program)</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Go over,</a:t>
            </a:r>
          </a:p>
          <a:p>
            <a:pPr lvl="0" rtl="0">
              <a:lnSpc>
                <a:spcPct val="120000"/>
              </a:lnSpc>
              <a:spcBef>
                <a:spcPts val="0"/>
              </a:spcBef>
              <a:buNone/>
            </a:pPr>
            <a:r>
              <a:rPr lang="en">
                <a:solidFill>
                  <a:schemeClr val="dk1"/>
                </a:solidFill>
              </a:rPr>
              <a:t>(give them time to program)</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Go over,</a:t>
            </a:r>
          </a:p>
          <a:p>
            <a:pPr lvl="0" rtl="0">
              <a:lnSpc>
                <a:spcPct val="120000"/>
              </a:lnSpc>
              <a:spcBef>
                <a:spcPts val="0"/>
              </a:spcBef>
              <a:buNone/>
            </a:pPr>
            <a:r>
              <a:rPr lang="en">
                <a:solidFill>
                  <a:schemeClr val="dk1"/>
                </a:solidFill>
              </a:rPr>
              <a:t>(give them time to program)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Go over,</a:t>
            </a:r>
          </a:p>
          <a:p>
            <a:pPr lvl="0" rtl="0">
              <a:lnSpc>
                <a:spcPct val="120000"/>
              </a:lnSpc>
              <a:spcBef>
                <a:spcPts val="0"/>
              </a:spcBef>
              <a:buNone/>
            </a:pPr>
            <a:r>
              <a:rPr lang="en">
                <a:solidFill>
                  <a:schemeClr val="dk1"/>
                </a:solidFill>
              </a:rPr>
              <a:t>(give them time to program)</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Go over,</a:t>
            </a:r>
          </a:p>
          <a:p>
            <a:pPr lvl="0" rtl="0">
              <a:lnSpc>
                <a:spcPct val="120000"/>
              </a:lnSpc>
              <a:spcBef>
                <a:spcPts val="0"/>
              </a:spcBef>
              <a:buNone/>
            </a:pPr>
            <a:r>
              <a:rPr lang="en">
                <a:solidFill>
                  <a:schemeClr val="dk1"/>
                </a:solidFill>
              </a:rPr>
              <a:t>(give them time to program)</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(pull in their tests, run them, see what happens)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Run coberatura, look at report.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Go over, then give demo of Driver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Go over,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Go over,</a:t>
            </a:r>
          </a:p>
          <a:p>
            <a:pPr lvl="0" rtl="0">
              <a:lnSpc>
                <a:spcPct val="120000"/>
              </a:lnSpc>
              <a:spcBef>
                <a:spcPts val="0"/>
              </a:spcBef>
              <a:buNone/>
            </a:pPr>
            <a:r>
              <a:rPr lang="en">
                <a:solidFill>
                  <a:schemeClr val="dk1"/>
                </a:solidFill>
              </a:rPr>
              <a:t>GET thumb drives for each team, pass out with code.</a:t>
            </a:r>
          </a:p>
          <a:p>
            <a:pPr lvl="0" rtl="0">
              <a:lnSpc>
                <a:spcPct val="120000"/>
              </a:lnSpc>
              <a:spcBef>
                <a:spcPts val="0"/>
              </a:spcBef>
              <a:buNone/>
            </a:pPr>
            <a:r>
              <a:rPr lang="en">
                <a:solidFill>
                  <a:schemeClr val="dk1"/>
                </a:solidFill>
              </a:rPr>
              <a:t>(10-15 minutes, then talk over)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 what does a test look like? Usually, tests are code that you write, included in their own package within the project, that can be executed and perform that series of steps we just talked about - set up, execution, and checking the results, and cleaning up. Most languages have toolkits for writing these tests. In Java, the most popular is called JUnit - and IDEs like Eclipse have support for JUnit fairly well integrated into the development environment. Writing tests in JUnit is essentially as easy as just writing more Java code, you just need to learn some special syntax.</a:t>
            </a:r>
          </a:p>
          <a:p>
            <a:pPr lvl="0" rtl="0">
              <a:spcBef>
                <a:spcPts val="0"/>
              </a:spcBef>
              <a:buNone/>
            </a:pPr>
            <a:r>
              <a:rPr lang="en"/>
              <a:t>What you usually will do is choose some target - some unit from the code base. Often, this is a class from the project, or a small group of classes. Then, in the test package (3), where you write a series of test cases as methods. </a:t>
            </a:r>
          </a:p>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to give an example, on the left, we have some calculator code we want to test. It has an evaluate method that takes in an expression. Then, it splits that expression based on the + sign, and for each substring, it converts it to an int and adds the value to the sum, returning that at the end.</a:t>
            </a:r>
          </a:p>
          <a:p>
            <a:pPr lvl="0" rtl="0">
              <a:spcBef>
                <a:spcPts val="0"/>
              </a:spcBef>
              <a:buNone/>
            </a:pPr>
            <a:r>
              <a:rPr lang="en"/>
              <a:t>Now, we can write a test class using the capabilities offered by JUnit. </a:t>
            </a:r>
          </a:p>
          <a:p>
            <a:pPr lvl="0" rtl="0">
              <a:spcBef>
                <a:spcPts val="0"/>
              </a:spcBef>
              <a:buNone/>
            </a:pPr>
            <a:r>
              <a:rPr lang="en">
                <a:solidFill>
                  <a:schemeClr val="dk1"/>
                </a:solidFill>
              </a:rPr>
              <a:t>- You create classes for testing either a particular class or unit of your system or for testing a kind of functionality.The convention is to name it (read), followed by the word Test. </a:t>
            </a:r>
          </a:p>
          <a:p>
            <a:pPr lvl="0" rtl="0">
              <a:spcBef>
                <a:spcPts val="0"/>
              </a:spcBef>
              <a:buNone/>
            </a:pPr>
            <a:r>
              <a:rPr lang="en">
                <a:solidFill>
                  <a:schemeClr val="dk1"/>
                </a:solidFill>
              </a:rPr>
              <a:t>- each test is marked with the keyword @test.</a:t>
            </a:r>
          </a:p>
          <a:p>
            <a:pPr lvl="0" rtl="0">
              <a:spcBef>
                <a:spcPts val="0"/>
              </a:spcBef>
              <a:buNone/>
            </a:pPr>
            <a:r>
              <a:rPr lang="en">
                <a:solidFill>
                  <a:schemeClr val="dk1"/>
                </a:solidFill>
              </a:rPr>
              <a:t>-this is our initialization</a:t>
            </a:r>
          </a:p>
          <a:p>
            <a:pPr lvl="0" rtl="0">
              <a:spcBef>
                <a:spcPts val="0"/>
              </a:spcBef>
              <a:buNone/>
            </a:pPr>
            <a:r>
              <a:rPr lang="en">
                <a:solidFill>
                  <a:schemeClr val="dk1"/>
                </a:solidFill>
              </a:rPr>
              <a:t>- then, our test steps are to run the evaluate method on the initialized Calculator object, then to check the results.</a:t>
            </a:r>
          </a:p>
          <a:p>
            <a:pPr lvl="0" rtl="0">
              <a:spcBef>
                <a:spcPts val="0"/>
              </a:spcBef>
              <a:buNone/>
            </a:pPr>
            <a:r>
              <a:rPr lang="en">
                <a:solidFill>
                  <a:schemeClr val="dk1"/>
                </a:solidFill>
              </a:rPr>
              <a:t>- We execute evaluate with the input 1+2+3</a:t>
            </a:r>
          </a:p>
          <a:p>
            <a:pPr lvl="0" rtl="0">
              <a:spcBef>
                <a:spcPts val="0"/>
              </a:spcBef>
              <a:buNone/>
            </a:pPr>
            <a:r>
              <a:rPr lang="en">
                <a:solidFill>
                  <a:schemeClr val="dk1"/>
                </a:solidFill>
              </a:rPr>
              <a:t>- Our oracle then is the exact value 6 - we expect the result of evaluate with that input to be 6. To check the result, we use what is called an assertion - in this case assertEquals - which compares the equality of two values and issues a fail verdict if they don’t match.</a:t>
            </a:r>
          </a:p>
          <a:p>
            <a:pPr lvl="0" rtl="0">
              <a:spcBef>
                <a:spcPts val="0"/>
              </a:spcBef>
              <a:buNone/>
            </a:pPr>
            <a:r>
              <a:rPr lang="en">
                <a:solidFill>
                  <a:schemeClr val="dk1"/>
                </a:solidFill>
              </a:rPr>
              <a:t>-  finally, to prepare for the next test, we set calculator to null. This is our tear down - any prep that needs to happen for the next test to ensure that this test does not corrupt another test.</a:t>
            </a:r>
          </a:p>
          <a:p>
            <a:pPr lvl="0" rtl="0">
              <a:spcBef>
                <a:spcPts val="0"/>
              </a:spcBef>
              <a:buNone/>
            </a:pPr>
            <a:r>
              <a:t/>
            </a:r>
            <a:endParaRPr>
              <a:solidFill>
                <a:schemeClr val="dk1"/>
              </a:solidFill>
            </a:endParaRPr>
          </a:p>
          <a:p>
            <a:pPr lvl="0" rtl="0">
              <a:spcBef>
                <a:spcPts val="0"/>
              </a:spcBef>
              <a:buNone/>
            </a:pPr>
            <a:r>
              <a:rPr lang="en">
                <a:solidFill>
                  <a:schemeClr val="dk1"/>
                </a:solidFill>
              </a:rPr>
              <a:t>(DEMO)</a:t>
            </a:r>
          </a:p>
          <a:p>
            <a:pPr lvl="0" rtl="0">
              <a:spcBef>
                <a:spcPts val="0"/>
              </a:spcBef>
              <a:buNone/>
            </a:pPr>
            <a:r>
              <a:rPr lang="en">
                <a:solidFill>
                  <a:schemeClr val="dk1"/>
                </a:solidFill>
              </a:rPr>
              <a:t>run, then </a:t>
            </a:r>
          </a:p>
          <a:p>
            <a:pPr lvl="0" rtl="0">
              <a:lnSpc>
                <a:spcPct val="160000"/>
              </a:lnSpc>
              <a:spcBef>
                <a:spcPts val="0"/>
              </a:spcBef>
              <a:spcAft>
                <a:spcPts val="1200"/>
              </a:spcAft>
              <a:buClr>
                <a:schemeClr val="dk1"/>
              </a:buClr>
              <a:buSzPct val="91666"/>
              <a:buFont typeface="Arial"/>
              <a:buNone/>
            </a:pPr>
            <a:r>
              <a:rPr lang="en" sz="1200">
                <a:solidFill>
                  <a:srgbClr val="333333"/>
                </a:solidFill>
                <a:highlight>
                  <a:srgbClr val="FFFFFF"/>
                </a:highlight>
              </a:rPr>
              <a:t>Modify </a:t>
            </a:r>
            <a:r>
              <a:rPr lang="en" sz="1000">
                <a:solidFill>
                  <a:srgbClr val="333333"/>
                </a:solidFill>
                <a:highlight>
                  <a:srgbClr val="FFFFFF"/>
                </a:highlight>
                <a:latin typeface="Consolas"/>
                <a:ea typeface="Consolas"/>
                <a:cs typeface="Consolas"/>
                <a:sym typeface="Consolas"/>
              </a:rPr>
              <a:t>Calculator.java</a:t>
            </a:r>
            <a:r>
              <a:rPr lang="en" sz="1200">
                <a:solidFill>
                  <a:srgbClr val="333333"/>
                </a:solidFill>
                <a:highlight>
                  <a:srgbClr val="FFFFFF"/>
                </a:highlight>
              </a:rPr>
              <a:t> in order to get a failing test. Replace the line</a:t>
            </a:r>
            <a:r>
              <a:rPr lang="en" sz="1000">
                <a:solidFill>
                  <a:srgbClr val="333333"/>
                </a:solidFill>
                <a:highlight>
                  <a:srgbClr val="F7F7F7"/>
                </a:highlight>
                <a:latin typeface="Consolas"/>
                <a:ea typeface="Consolas"/>
                <a:cs typeface="Consolas"/>
                <a:sym typeface="Consolas"/>
              </a:rPr>
              <a:t>sum += Integer.valueOf(summand);</a:t>
            </a:r>
            <a:r>
              <a:rPr lang="en" sz="1200">
                <a:solidFill>
                  <a:srgbClr val="333333"/>
                </a:solidFill>
                <a:highlight>
                  <a:srgbClr val="FFFFFF"/>
                </a:highlight>
              </a:rPr>
              <a:t>with </a:t>
            </a:r>
            <a:r>
              <a:rPr lang="en" sz="1000">
                <a:solidFill>
                  <a:srgbClr val="333333"/>
                </a:solidFill>
                <a:highlight>
                  <a:srgbClr val="F7F7F7"/>
                </a:highlight>
                <a:latin typeface="Consolas"/>
                <a:ea typeface="Consolas"/>
                <a:cs typeface="Consolas"/>
                <a:sym typeface="Consolas"/>
              </a:rPr>
              <a:t>sum -= Integer.valueOf(summand);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599" cy="274199"/>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699" cy="274199"/>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799" cy="274199"/>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5600"/>
              <a:t>Unit Testing Laboratory</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747 - Lecture 18 - 03/17/2016</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Test Fixtures - Shared Initialization</a:t>
            </a:r>
          </a:p>
        </p:txBody>
      </p:sp>
      <p:sp>
        <p:nvSpPr>
          <p:cNvPr id="121" name="Shape 121"/>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Clr>
                <a:schemeClr val="dk1"/>
              </a:buClr>
              <a:buSzPct val="36666"/>
              <a:buFont typeface="Arial"/>
              <a:buNone/>
            </a:pPr>
            <a:r>
              <a:rPr lang="en"/>
              <a:t>@Before annotation defines a common test</a:t>
            </a:r>
          </a:p>
          <a:p>
            <a:pPr lvl="0" marR="0" rtl="0" algn="l">
              <a:lnSpc>
                <a:spcPct val="100000"/>
              </a:lnSpc>
              <a:spcBef>
                <a:spcPts val="600"/>
              </a:spcBef>
              <a:spcAft>
                <a:spcPts val="0"/>
              </a:spcAft>
              <a:buNone/>
            </a:pPr>
            <a:r>
              <a:rPr lang="en"/>
              <a:t>initialization method:</a:t>
            </a:r>
          </a:p>
          <a:p>
            <a:pPr lvl="0" marR="0" rtl="0" algn="l">
              <a:lnSpc>
                <a:spcPct val="100000"/>
              </a:lnSpc>
              <a:spcBef>
                <a:spcPts val="600"/>
              </a:spcBef>
              <a:spcAft>
                <a:spcPts val="0"/>
              </a:spcAft>
              <a:buClr>
                <a:schemeClr val="dk1"/>
              </a:buClr>
              <a:buSzPct val="36666"/>
              <a:buFont typeface="Arial"/>
              <a:buNone/>
            </a:pPr>
            <a:r>
              <a:t/>
            </a:r>
            <a:endParaRPr/>
          </a:p>
          <a:p>
            <a:pPr lvl="0" marR="0" rtl="0" algn="l">
              <a:lnSpc>
                <a:spcPct val="100000"/>
              </a:lnSpc>
              <a:spcBef>
                <a:spcPts val="600"/>
              </a:spcBef>
              <a:spcAft>
                <a:spcPts val="0"/>
              </a:spcAft>
              <a:buClr>
                <a:schemeClr val="dk1"/>
              </a:buClr>
              <a:buSzPct val="45833"/>
              <a:buFont typeface="Arial"/>
              <a:buNone/>
            </a:pPr>
            <a:r>
              <a:rPr lang="en" sz="2400">
                <a:latin typeface="Consolas"/>
                <a:ea typeface="Consolas"/>
                <a:cs typeface="Consolas"/>
                <a:sym typeface="Consolas"/>
              </a:rPr>
              <a:t>@Before</a:t>
            </a:r>
          </a:p>
          <a:p>
            <a:pPr lvl="0" marR="0" rtl="0" algn="l">
              <a:lnSpc>
                <a:spcPct val="100000"/>
              </a:lnSpc>
              <a:spcBef>
                <a:spcPts val="600"/>
              </a:spcBef>
              <a:spcAft>
                <a:spcPts val="0"/>
              </a:spcAft>
              <a:buClr>
                <a:schemeClr val="dk1"/>
              </a:buClr>
              <a:buSzPct val="45833"/>
              <a:buFont typeface="Arial"/>
              <a:buNone/>
            </a:pPr>
            <a:r>
              <a:rPr lang="en" sz="2400">
                <a:latin typeface="Consolas"/>
                <a:ea typeface="Consolas"/>
                <a:cs typeface="Consolas"/>
                <a:sym typeface="Consolas"/>
              </a:rPr>
              <a:t>public void setUp() throws Exception</a:t>
            </a:r>
          </a:p>
          <a:p>
            <a:pPr lvl="0" marR="0" rtl="0" algn="l">
              <a:lnSpc>
                <a:spcPct val="100000"/>
              </a:lnSpc>
              <a:spcBef>
                <a:spcPts val="600"/>
              </a:spcBef>
              <a:spcAft>
                <a:spcPts val="0"/>
              </a:spcAft>
              <a:buClr>
                <a:schemeClr val="dk1"/>
              </a:buClr>
              <a:buSzPct val="45833"/>
              <a:buFont typeface="Arial"/>
              <a:buNone/>
            </a:pPr>
            <a:r>
              <a:rPr lang="en" sz="2400">
                <a:latin typeface="Consolas"/>
                <a:ea typeface="Consolas"/>
                <a:cs typeface="Consolas"/>
                <a:sym typeface="Consolas"/>
              </a:rPr>
              <a:t>{</a:t>
            </a:r>
          </a:p>
          <a:p>
            <a:pPr indent="457200" lvl="0" marR="0" rtl="0" algn="l">
              <a:lnSpc>
                <a:spcPct val="100000"/>
              </a:lnSpc>
              <a:spcBef>
                <a:spcPts val="600"/>
              </a:spcBef>
              <a:spcAft>
                <a:spcPts val="0"/>
              </a:spcAft>
              <a:buNone/>
            </a:pPr>
            <a:r>
              <a:rPr lang="en" sz="2400">
                <a:latin typeface="Consolas"/>
                <a:ea typeface="Consolas"/>
                <a:cs typeface="Consolas"/>
                <a:sym typeface="Consolas"/>
              </a:rPr>
              <a:t>this.registration = new Registration();</a:t>
            </a:r>
          </a:p>
          <a:p>
            <a:pPr indent="387350" lvl="0" marR="0" rtl="0" algn="l">
              <a:lnSpc>
                <a:spcPct val="100000"/>
              </a:lnSpc>
              <a:spcBef>
                <a:spcPts val="600"/>
              </a:spcBef>
              <a:spcAft>
                <a:spcPts val="0"/>
              </a:spcAft>
              <a:buClr>
                <a:schemeClr val="dk1"/>
              </a:buClr>
              <a:buSzPct val="45833"/>
              <a:buFont typeface="Arial"/>
              <a:buNone/>
            </a:pPr>
            <a:r>
              <a:rPr lang="en" sz="2400">
                <a:latin typeface="Consolas"/>
                <a:ea typeface="Consolas"/>
                <a:cs typeface="Consolas"/>
                <a:sym typeface="Consolas"/>
              </a:rPr>
              <a:t>this.registration.setUser(“ggay”);</a:t>
            </a:r>
          </a:p>
          <a:p>
            <a:pPr lvl="0" marR="0" rtl="0" algn="l">
              <a:lnSpc>
                <a:spcPct val="100000"/>
              </a:lnSpc>
              <a:spcBef>
                <a:spcPts val="600"/>
              </a:spcBef>
              <a:spcAft>
                <a:spcPts val="0"/>
              </a:spcAft>
              <a:buNone/>
            </a:pPr>
            <a:r>
              <a:rPr lang="en" sz="2400">
                <a:latin typeface="Consolas"/>
                <a:ea typeface="Consolas"/>
                <a:cs typeface="Consolas"/>
                <a:sym typeface="Consolas"/>
              </a:rPr>
              <a:t>}</a:t>
            </a:r>
          </a:p>
        </p:txBody>
      </p:sp>
      <p:sp>
        <p:nvSpPr>
          <p:cNvPr id="122" name="Shape 12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10</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Test Fixtures - Teardown Method</a:t>
            </a:r>
          </a:p>
        </p:txBody>
      </p:sp>
      <p:sp>
        <p:nvSpPr>
          <p:cNvPr id="128" name="Shape 128"/>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@After annotation defines a common test tear</a:t>
            </a:r>
          </a:p>
          <a:p>
            <a:pPr lvl="0" marR="0" rtl="0" algn="l">
              <a:lnSpc>
                <a:spcPct val="100000"/>
              </a:lnSpc>
              <a:spcBef>
                <a:spcPts val="600"/>
              </a:spcBef>
              <a:spcAft>
                <a:spcPts val="0"/>
              </a:spcAft>
              <a:buNone/>
            </a:pPr>
            <a:r>
              <a:rPr lang="en"/>
              <a:t>down method:</a:t>
            </a:r>
          </a:p>
          <a:p>
            <a:pPr lvl="0" marR="0" rtl="0" algn="l">
              <a:lnSpc>
                <a:spcPct val="100000"/>
              </a:lnSpc>
              <a:spcBef>
                <a:spcPts val="600"/>
              </a:spcBef>
              <a:spcAft>
                <a:spcPts val="0"/>
              </a:spcAft>
              <a:buNone/>
            </a:pPr>
            <a:r>
              <a:t/>
            </a:r>
            <a:endParaRPr sz="2400">
              <a:latin typeface="Courier New"/>
              <a:ea typeface="Courier New"/>
              <a:cs typeface="Courier New"/>
              <a:sym typeface="Courier New"/>
            </a:endParaRPr>
          </a:p>
          <a:p>
            <a:pPr lvl="0" marR="0" rtl="0" algn="l">
              <a:lnSpc>
                <a:spcPct val="100000"/>
              </a:lnSpc>
              <a:spcBef>
                <a:spcPts val="600"/>
              </a:spcBef>
              <a:spcAft>
                <a:spcPts val="0"/>
              </a:spcAft>
              <a:buNone/>
            </a:pPr>
            <a:r>
              <a:rPr lang="en" sz="2400">
                <a:latin typeface="Consolas"/>
                <a:ea typeface="Consolas"/>
                <a:cs typeface="Consolas"/>
                <a:sym typeface="Consolas"/>
              </a:rPr>
              <a:t>@After</a:t>
            </a:r>
          </a:p>
          <a:p>
            <a:pPr lvl="0" marR="0" rtl="0" algn="l">
              <a:lnSpc>
                <a:spcPct val="100000"/>
              </a:lnSpc>
              <a:spcBef>
                <a:spcPts val="600"/>
              </a:spcBef>
              <a:spcAft>
                <a:spcPts val="0"/>
              </a:spcAft>
              <a:buNone/>
            </a:pPr>
            <a:r>
              <a:rPr lang="en" sz="2400">
                <a:latin typeface="Consolas"/>
                <a:ea typeface="Consolas"/>
                <a:cs typeface="Consolas"/>
                <a:sym typeface="Consolas"/>
              </a:rPr>
              <a:t>public void tearDown() throws Exception</a:t>
            </a:r>
          </a:p>
          <a:p>
            <a:pPr lvl="0" marR="0" rtl="0" algn="l">
              <a:lnSpc>
                <a:spcPct val="100000"/>
              </a:lnSpc>
              <a:spcBef>
                <a:spcPts val="600"/>
              </a:spcBef>
              <a:spcAft>
                <a:spcPts val="0"/>
              </a:spcAft>
              <a:buNone/>
            </a:pPr>
            <a:r>
              <a:rPr lang="en" sz="2400">
                <a:latin typeface="Consolas"/>
                <a:ea typeface="Consolas"/>
                <a:cs typeface="Consolas"/>
                <a:sym typeface="Consolas"/>
              </a:rPr>
              <a:t>{</a:t>
            </a:r>
          </a:p>
          <a:p>
            <a:pPr lvl="0" marR="0" rtl="0" algn="l">
              <a:lnSpc>
                <a:spcPct val="100000"/>
              </a:lnSpc>
              <a:spcBef>
                <a:spcPts val="600"/>
              </a:spcBef>
              <a:spcAft>
                <a:spcPts val="0"/>
              </a:spcAft>
              <a:buNone/>
            </a:pPr>
            <a:r>
              <a:rPr lang="en" sz="2400">
                <a:latin typeface="Consolas"/>
                <a:ea typeface="Consolas"/>
                <a:cs typeface="Consolas"/>
                <a:sym typeface="Consolas"/>
              </a:rPr>
              <a:t>	this.registration.logout();</a:t>
            </a:r>
          </a:p>
          <a:p>
            <a:pPr indent="457200" lvl="0" marR="0" rtl="0" algn="l">
              <a:lnSpc>
                <a:spcPct val="100000"/>
              </a:lnSpc>
              <a:spcBef>
                <a:spcPts val="600"/>
              </a:spcBef>
              <a:spcAft>
                <a:spcPts val="0"/>
              </a:spcAft>
              <a:buNone/>
            </a:pPr>
            <a:r>
              <a:rPr lang="en" sz="2400">
                <a:latin typeface="Consolas"/>
                <a:ea typeface="Consolas"/>
                <a:cs typeface="Consolas"/>
                <a:sym typeface="Consolas"/>
              </a:rPr>
              <a:t>this.registration = null;</a:t>
            </a:r>
          </a:p>
          <a:p>
            <a:pPr lvl="0" marR="0" rtl="0" algn="l">
              <a:lnSpc>
                <a:spcPct val="100000"/>
              </a:lnSpc>
              <a:spcBef>
                <a:spcPts val="600"/>
              </a:spcBef>
              <a:spcAft>
                <a:spcPts val="0"/>
              </a:spcAft>
              <a:buNone/>
            </a:pPr>
            <a:r>
              <a:rPr lang="en" sz="2400">
                <a:latin typeface="Consolas"/>
                <a:ea typeface="Consolas"/>
                <a:cs typeface="Consolas"/>
                <a:sym typeface="Consolas"/>
              </a:rPr>
              <a:t>}</a:t>
            </a:r>
          </a:p>
          <a:p>
            <a:pPr lvl="0" marR="0" rtl="0" algn="l">
              <a:lnSpc>
                <a:spcPct val="100000"/>
              </a:lnSpc>
              <a:spcBef>
                <a:spcPts val="600"/>
              </a:spcBef>
              <a:spcAft>
                <a:spcPts val="0"/>
              </a:spcAft>
              <a:buNone/>
            </a:pPr>
            <a:r>
              <a:t/>
            </a:r>
            <a:endParaRPr sz="2400">
              <a:latin typeface="Courier New"/>
              <a:ea typeface="Courier New"/>
              <a:cs typeface="Courier New"/>
              <a:sym typeface="Courier New"/>
            </a:endParaRPr>
          </a:p>
          <a:p>
            <a:pPr lvl="0" marR="0" rtl="0" algn="l">
              <a:lnSpc>
                <a:spcPct val="100000"/>
              </a:lnSpc>
              <a:spcBef>
                <a:spcPts val="600"/>
              </a:spcBef>
              <a:spcAft>
                <a:spcPts val="0"/>
              </a:spcAft>
              <a:buNone/>
            </a:pPr>
            <a:r>
              <a:t/>
            </a:r>
            <a:endParaRPr sz="2400">
              <a:latin typeface="Courier New"/>
              <a:ea typeface="Courier New"/>
              <a:cs typeface="Courier New"/>
              <a:sym typeface="Courier New"/>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p:txBody>
      </p:sp>
      <p:sp>
        <p:nvSpPr>
          <p:cNvPr id="129" name="Shape 12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11</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Test Skeleton</a:t>
            </a:r>
          </a:p>
        </p:txBody>
      </p:sp>
      <p:sp>
        <p:nvSpPr>
          <p:cNvPr id="135" name="Shape 135"/>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@Test annotation defines a single test:</a:t>
            </a:r>
          </a:p>
          <a:p>
            <a:pPr lvl="0" marR="0" rtl="0" algn="l">
              <a:lnSpc>
                <a:spcPct val="100000"/>
              </a:lnSpc>
              <a:spcBef>
                <a:spcPts val="600"/>
              </a:spcBef>
              <a:spcAft>
                <a:spcPts val="0"/>
              </a:spcAft>
              <a:buNone/>
            </a:pPr>
            <a:r>
              <a:t/>
            </a:r>
            <a:endParaRPr sz="1100">
              <a:latin typeface="Courier New"/>
              <a:ea typeface="Courier New"/>
              <a:cs typeface="Courier New"/>
              <a:sym typeface="Courier New"/>
            </a:endParaRPr>
          </a:p>
          <a:p>
            <a:pPr lvl="0" marR="0" rtl="0" algn="l">
              <a:lnSpc>
                <a:spcPct val="100000"/>
              </a:lnSpc>
              <a:spcBef>
                <a:spcPts val="600"/>
              </a:spcBef>
              <a:spcAft>
                <a:spcPts val="0"/>
              </a:spcAft>
              <a:buNone/>
            </a:pPr>
            <a:r>
              <a:rPr lang="en" sz="2000">
                <a:latin typeface="Courier New"/>
                <a:ea typeface="Courier New"/>
                <a:cs typeface="Courier New"/>
                <a:sym typeface="Courier New"/>
              </a:rPr>
              <a:t>@Test</a:t>
            </a:r>
          </a:p>
          <a:p>
            <a:pPr lvl="0" marR="0" rtl="0" algn="l">
              <a:lnSpc>
                <a:spcPct val="100000"/>
              </a:lnSpc>
              <a:spcBef>
                <a:spcPts val="600"/>
              </a:spcBef>
              <a:spcAft>
                <a:spcPts val="0"/>
              </a:spcAft>
              <a:buNone/>
            </a:pPr>
            <a:r>
              <a:rPr lang="en" sz="2000">
                <a:latin typeface="Courier New"/>
                <a:ea typeface="Courier New"/>
                <a:cs typeface="Courier New"/>
                <a:sym typeface="Courier New"/>
              </a:rPr>
              <a:t>public void test&lt;MethodName&gt;&lt;TestingContext&gt;() {</a:t>
            </a:r>
          </a:p>
          <a:p>
            <a:pPr indent="457200" lvl="0" marR="0" rtl="0" algn="l">
              <a:lnSpc>
                <a:spcPct val="100000"/>
              </a:lnSpc>
              <a:spcBef>
                <a:spcPts val="600"/>
              </a:spcBef>
              <a:spcAft>
                <a:spcPts val="0"/>
              </a:spcAft>
              <a:buNone/>
            </a:pPr>
            <a:r>
              <a:rPr lang="en" sz="2000">
                <a:latin typeface="Courier New"/>
                <a:ea typeface="Courier New"/>
                <a:cs typeface="Courier New"/>
                <a:sym typeface="Courier New"/>
              </a:rPr>
              <a:t>//Define Inputs</a:t>
            </a:r>
          </a:p>
          <a:p>
            <a:pPr indent="457200" lvl="0" marR="0" rtl="0" algn="l">
              <a:lnSpc>
                <a:spcPct val="100000"/>
              </a:lnSpc>
              <a:spcBef>
                <a:spcPts val="600"/>
              </a:spcBef>
              <a:spcAft>
                <a:spcPts val="0"/>
              </a:spcAft>
              <a:buNone/>
            </a:pPr>
            <a:r>
              <a:rPr lang="en" sz="2000">
                <a:latin typeface="Courier New"/>
                <a:ea typeface="Courier New"/>
                <a:cs typeface="Courier New"/>
                <a:sym typeface="Courier New"/>
              </a:rPr>
              <a:t>try{ //Try to get output.</a:t>
            </a:r>
          </a:p>
          <a:p>
            <a:pPr indent="457200" lvl="0" marR="0" rtl="0" algn="l">
              <a:lnSpc>
                <a:spcPct val="100000"/>
              </a:lnSpc>
              <a:spcBef>
                <a:spcPts val="600"/>
              </a:spcBef>
              <a:spcAft>
                <a:spcPts val="0"/>
              </a:spcAft>
              <a:buNone/>
            </a:pPr>
            <a:r>
              <a:rPr lang="en" sz="2000">
                <a:latin typeface="Courier New"/>
                <a:ea typeface="Courier New"/>
                <a:cs typeface="Courier New"/>
                <a:sym typeface="Courier New"/>
              </a:rPr>
              <a:t>}catch(Exception error){</a:t>
            </a:r>
          </a:p>
          <a:p>
            <a:pPr indent="457200" lvl="0" marL="457200" marR="0" rtl="0" algn="l">
              <a:lnSpc>
                <a:spcPct val="100000"/>
              </a:lnSpc>
              <a:spcBef>
                <a:spcPts val="600"/>
              </a:spcBef>
              <a:spcAft>
                <a:spcPts val="0"/>
              </a:spcAft>
              <a:buNone/>
            </a:pPr>
            <a:r>
              <a:rPr b="1" lang="en" sz="2000">
                <a:latin typeface="Courier New"/>
                <a:ea typeface="Courier New"/>
                <a:cs typeface="Courier New"/>
                <a:sym typeface="Courier New"/>
              </a:rPr>
              <a:t>fail</a:t>
            </a:r>
            <a:r>
              <a:rPr lang="en" sz="2000">
                <a:latin typeface="Courier New"/>
                <a:ea typeface="Courier New"/>
                <a:cs typeface="Courier New"/>
                <a:sym typeface="Courier New"/>
              </a:rPr>
              <a:t>("Why did it fail?");</a:t>
            </a:r>
          </a:p>
          <a:p>
            <a:pPr indent="457200" lvl="0" marR="0" rtl="0" algn="l">
              <a:lnSpc>
                <a:spcPct val="100000"/>
              </a:lnSpc>
              <a:spcBef>
                <a:spcPts val="600"/>
              </a:spcBef>
              <a:spcAft>
                <a:spcPts val="0"/>
              </a:spcAft>
              <a:buNone/>
            </a:pPr>
            <a:r>
              <a:rPr lang="en" sz="2000">
                <a:latin typeface="Courier New"/>
                <a:ea typeface="Courier New"/>
                <a:cs typeface="Courier New"/>
                <a:sym typeface="Courier New"/>
              </a:rPr>
              <a:t>}</a:t>
            </a:r>
          </a:p>
          <a:p>
            <a:pPr indent="457200" lvl="0" marR="0" rtl="0" algn="l">
              <a:lnSpc>
                <a:spcPct val="100000"/>
              </a:lnSpc>
              <a:spcBef>
                <a:spcPts val="600"/>
              </a:spcBef>
              <a:spcAft>
                <a:spcPts val="0"/>
              </a:spcAft>
              <a:buNone/>
            </a:pPr>
            <a:r>
              <a:rPr lang="en" sz="2000">
                <a:latin typeface="Courier New"/>
                <a:ea typeface="Courier New"/>
                <a:cs typeface="Courier New"/>
                <a:sym typeface="Courier New"/>
              </a:rPr>
              <a:t>//Compare expected and actual values through assertions or through if statements/fails</a:t>
            </a:r>
          </a:p>
          <a:p>
            <a:pPr lvl="0" marR="0" rtl="0" algn="l">
              <a:lnSpc>
                <a:spcPct val="100000"/>
              </a:lnSpc>
              <a:spcBef>
                <a:spcPts val="600"/>
              </a:spcBef>
              <a:spcAft>
                <a:spcPts val="0"/>
              </a:spcAft>
              <a:buNone/>
            </a:pPr>
            <a:r>
              <a:rPr lang="en" sz="2000">
                <a:latin typeface="Courier New"/>
                <a:ea typeface="Courier New"/>
                <a:cs typeface="Courier New"/>
                <a:sym typeface="Courier New"/>
              </a:rPr>
              <a:t>}</a:t>
            </a:r>
          </a:p>
        </p:txBody>
      </p:sp>
      <p:sp>
        <p:nvSpPr>
          <p:cNvPr id="136" name="Shape 13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12</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Assertions</a:t>
            </a:r>
          </a:p>
        </p:txBody>
      </p:sp>
      <p:sp>
        <p:nvSpPr>
          <p:cNvPr id="142" name="Shape 142"/>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Assertions are a "language" of testing - constraints that you place on the output.</a:t>
            </a:r>
          </a:p>
          <a:p>
            <a:pPr lvl="0" marR="0" rtl="0" algn="l">
              <a:lnSpc>
                <a:spcPct val="100000"/>
              </a:lnSpc>
              <a:spcBef>
                <a:spcPts val="600"/>
              </a:spcBef>
              <a:spcAft>
                <a:spcPts val="0"/>
              </a:spcAft>
              <a:buNone/>
            </a:pPr>
            <a:r>
              <a:t/>
            </a:r>
            <a:endParaRPr/>
          </a:p>
          <a:p>
            <a:pPr indent="-228600" lvl="0" marL="457200" marR="0" rtl="0" algn="l">
              <a:lnSpc>
                <a:spcPct val="100000"/>
              </a:lnSpc>
              <a:spcBef>
                <a:spcPts val="600"/>
              </a:spcBef>
              <a:spcAft>
                <a:spcPts val="0"/>
              </a:spcAft>
            </a:pPr>
            <a:r>
              <a:rPr lang="en"/>
              <a:t>assertEquals, assertArrayEquals</a:t>
            </a:r>
          </a:p>
          <a:p>
            <a:pPr indent="-228600" lvl="0" marL="457200" marR="0" rtl="0" algn="l">
              <a:lnSpc>
                <a:spcPct val="100000"/>
              </a:lnSpc>
              <a:spcBef>
                <a:spcPts val="600"/>
              </a:spcBef>
              <a:spcAft>
                <a:spcPts val="0"/>
              </a:spcAft>
            </a:pPr>
            <a:r>
              <a:rPr lang="en"/>
              <a:t>assertFalse, assertTrue</a:t>
            </a:r>
          </a:p>
          <a:p>
            <a:pPr indent="-228600" lvl="0" marL="457200" marR="0" rtl="0" algn="l">
              <a:lnSpc>
                <a:spcPct val="100000"/>
              </a:lnSpc>
              <a:spcBef>
                <a:spcPts val="600"/>
              </a:spcBef>
              <a:spcAft>
                <a:spcPts val="0"/>
              </a:spcAft>
            </a:pPr>
            <a:r>
              <a:rPr lang="en"/>
              <a:t>assertNull, assertNotNull</a:t>
            </a:r>
          </a:p>
          <a:p>
            <a:pPr indent="-228600" lvl="0" marL="457200" marR="0" rtl="0" algn="l">
              <a:lnSpc>
                <a:spcPct val="100000"/>
              </a:lnSpc>
              <a:spcBef>
                <a:spcPts val="600"/>
              </a:spcBef>
              <a:spcAft>
                <a:spcPts val="0"/>
              </a:spcAft>
            </a:pPr>
            <a:r>
              <a:rPr lang="en"/>
              <a:t>assertSame,assertNotSame</a:t>
            </a:r>
          </a:p>
          <a:p>
            <a:pPr indent="-228600" lvl="0" marL="457200" marR="0" rtl="0" algn="l">
              <a:lnSpc>
                <a:spcPct val="100000"/>
              </a:lnSpc>
              <a:spcBef>
                <a:spcPts val="600"/>
              </a:spcBef>
              <a:spcAft>
                <a:spcPts val="0"/>
              </a:spcAft>
            </a:pPr>
            <a:r>
              <a:rPr lang="en"/>
              <a:t>assertThat</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143" name="Shape 14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13</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Testing Exceptions</a:t>
            </a:r>
          </a:p>
        </p:txBody>
      </p:sp>
      <p:sp>
        <p:nvSpPr>
          <p:cNvPr id="149" name="Shape 14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00000"/>
              </a:lnSpc>
              <a:spcBef>
                <a:spcPts val="0"/>
              </a:spcBef>
              <a:buClr>
                <a:srgbClr val="333333"/>
              </a:buClr>
            </a:pPr>
            <a:r>
              <a:rPr lang="en">
                <a:solidFill>
                  <a:srgbClr val="333333"/>
                </a:solidFill>
              </a:rPr>
              <a:t>When testing error handling, we expect exceptions to be thrown. </a:t>
            </a:r>
          </a:p>
          <a:p>
            <a:pPr indent="-228600" lvl="0" marL="457200" rtl="0">
              <a:lnSpc>
                <a:spcPct val="100000"/>
              </a:lnSpc>
              <a:spcBef>
                <a:spcPts val="0"/>
              </a:spcBef>
              <a:buClr>
                <a:srgbClr val="333333"/>
              </a:buClr>
            </a:pPr>
            <a:r>
              <a:rPr lang="en">
                <a:solidFill>
                  <a:srgbClr val="333333"/>
                </a:solidFill>
              </a:rPr>
              <a:t>In JUnit, we can ensure that the right exception is thrown.</a:t>
            </a:r>
          </a:p>
          <a:p>
            <a:pPr lvl="0" rtl="0">
              <a:lnSpc>
                <a:spcPct val="100000"/>
              </a:lnSpc>
              <a:spcBef>
                <a:spcPts val="0"/>
              </a:spcBef>
              <a:buNone/>
            </a:pPr>
            <a:r>
              <a:t/>
            </a:r>
            <a:endParaRPr>
              <a:solidFill>
                <a:srgbClr val="333333"/>
              </a:solidFill>
            </a:endParaRPr>
          </a:p>
          <a:p>
            <a:pPr lvl="0" rtl="0">
              <a:lnSpc>
                <a:spcPct val="145000"/>
              </a:lnSpc>
              <a:spcBef>
                <a:spcPts val="0"/>
              </a:spcBef>
              <a:buNone/>
            </a:pPr>
            <a:r>
              <a:rPr lang="en" sz="1800">
                <a:solidFill>
                  <a:srgbClr val="333333"/>
                </a:solidFill>
                <a:latin typeface="Consolas"/>
                <a:ea typeface="Consolas"/>
                <a:cs typeface="Consolas"/>
                <a:sym typeface="Consolas"/>
              </a:rPr>
              <a:t>@Test(expected </a:t>
            </a:r>
            <a:r>
              <a:rPr lang="en" sz="1800">
                <a:solidFill>
                  <a:srgbClr val="A71D5D"/>
                </a:solidFill>
                <a:latin typeface="Consolas"/>
                <a:ea typeface="Consolas"/>
                <a:cs typeface="Consolas"/>
                <a:sym typeface="Consolas"/>
              </a:rPr>
              <a:t>=</a:t>
            </a:r>
            <a:r>
              <a:rPr lang="en" sz="1800">
                <a:solidFill>
                  <a:srgbClr val="333333"/>
                </a:solidFill>
                <a:latin typeface="Consolas"/>
                <a:ea typeface="Consolas"/>
                <a:cs typeface="Consolas"/>
                <a:sym typeface="Consolas"/>
              </a:rPr>
              <a:t> IndexOutOfBoundsException</a:t>
            </a:r>
            <a:r>
              <a:rPr lang="en" sz="1800">
                <a:solidFill>
                  <a:srgbClr val="A71D5D"/>
                </a:solidFill>
                <a:latin typeface="Consolas"/>
                <a:ea typeface="Consolas"/>
                <a:cs typeface="Consolas"/>
                <a:sym typeface="Consolas"/>
              </a:rPr>
              <a:t>.</a:t>
            </a:r>
            <a:r>
              <a:rPr lang="en" sz="1800">
                <a:solidFill>
                  <a:srgbClr val="333333"/>
                </a:solidFill>
                <a:latin typeface="Consolas"/>
                <a:ea typeface="Consolas"/>
                <a:cs typeface="Consolas"/>
                <a:sym typeface="Consolas"/>
              </a:rPr>
              <a:t>class) </a:t>
            </a:r>
            <a:br>
              <a:rPr lang="en" sz="1800">
                <a:solidFill>
                  <a:srgbClr val="333333"/>
                </a:solidFill>
                <a:latin typeface="Consolas"/>
                <a:ea typeface="Consolas"/>
                <a:cs typeface="Consolas"/>
                <a:sym typeface="Consolas"/>
              </a:rPr>
            </a:br>
            <a:r>
              <a:rPr lang="en" sz="1800">
                <a:solidFill>
                  <a:srgbClr val="A71D5D"/>
                </a:solidFill>
                <a:latin typeface="Consolas"/>
                <a:ea typeface="Consolas"/>
                <a:cs typeface="Consolas"/>
                <a:sym typeface="Consolas"/>
              </a:rPr>
              <a:t>public</a:t>
            </a:r>
            <a:r>
              <a:rPr lang="en" sz="1800">
                <a:solidFill>
                  <a:srgbClr val="333333"/>
                </a:solidFill>
                <a:latin typeface="Consolas"/>
                <a:ea typeface="Consolas"/>
                <a:cs typeface="Consolas"/>
                <a:sym typeface="Consolas"/>
              </a:rPr>
              <a:t> </a:t>
            </a:r>
            <a:r>
              <a:rPr lang="en" sz="1800">
                <a:solidFill>
                  <a:srgbClr val="A71D5D"/>
                </a:solidFill>
                <a:latin typeface="Consolas"/>
                <a:ea typeface="Consolas"/>
                <a:cs typeface="Consolas"/>
                <a:sym typeface="Consolas"/>
              </a:rPr>
              <a:t>void</a:t>
            </a:r>
            <a:r>
              <a:rPr lang="en" sz="1800">
                <a:solidFill>
                  <a:srgbClr val="333333"/>
                </a:solidFill>
                <a:latin typeface="Consolas"/>
                <a:ea typeface="Consolas"/>
                <a:cs typeface="Consolas"/>
                <a:sym typeface="Consolas"/>
              </a:rPr>
              <a:t> empty() { </a:t>
            </a:r>
            <a:br>
              <a:rPr lang="en" sz="1800">
                <a:solidFill>
                  <a:srgbClr val="333333"/>
                </a:solidFill>
                <a:latin typeface="Consolas"/>
                <a:ea typeface="Consolas"/>
                <a:cs typeface="Consolas"/>
                <a:sym typeface="Consolas"/>
              </a:rPr>
            </a:br>
            <a:r>
              <a:rPr lang="en" sz="1800">
                <a:solidFill>
                  <a:srgbClr val="333333"/>
                </a:solidFill>
                <a:latin typeface="Consolas"/>
                <a:ea typeface="Consolas"/>
                <a:cs typeface="Consolas"/>
                <a:sym typeface="Consolas"/>
              </a:rPr>
              <a:t>     </a:t>
            </a:r>
            <a:r>
              <a:rPr lang="en" sz="1800">
                <a:solidFill>
                  <a:srgbClr val="A71D5D"/>
                </a:solidFill>
                <a:latin typeface="Consolas"/>
                <a:ea typeface="Consolas"/>
                <a:cs typeface="Consolas"/>
                <a:sym typeface="Consolas"/>
              </a:rPr>
              <a:t>new</a:t>
            </a:r>
            <a:r>
              <a:rPr lang="en" sz="1800">
                <a:solidFill>
                  <a:srgbClr val="333333"/>
                </a:solidFill>
                <a:latin typeface="Consolas"/>
                <a:ea typeface="Consolas"/>
                <a:cs typeface="Consolas"/>
                <a:sym typeface="Consolas"/>
              </a:rPr>
              <a:t> </a:t>
            </a:r>
            <a:r>
              <a:rPr lang="en" sz="1800">
                <a:solidFill>
                  <a:srgbClr val="A71D5D"/>
                </a:solidFill>
                <a:latin typeface="Consolas"/>
                <a:ea typeface="Consolas"/>
                <a:cs typeface="Consolas"/>
                <a:sym typeface="Consolas"/>
              </a:rPr>
              <a:t>ArrayList&lt;</a:t>
            </a:r>
            <a:r>
              <a:rPr lang="en" sz="1800">
                <a:solidFill>
                  <a:srgbClr val="333333"/>
                </a:solidFill>
                <a:latin typeface="Consolas"/>
                <a:ea typeface="Consolas"/>
                <a:cs typeface="Consolas"/>
                <a:sym typeface="Consolas"/>
              </a:rPr>
              <a:t>Object</a:t>
            </a:r>
            <a:r>
              <a:rPr lang="en" sz="1800">
                <a:solidFill>
                  <a:srgbClr val="A71D5D"/>
                </a:solidFill>
                <a:latin typeface="Consolas"/>
                <a:ea typeface="Consolas"/>
                <a:cs typeface="Consolas"/>
                <a:sym typeface="Consolas"/>
              </a:rPr>
              <a:t>&gt;</a:t>
            </a:r>
            <a:r>
              <a:rPr lang="en" sz="1800">
                <a:solidFill>
                  <a:srgbClr val="333333"/>
                </a:solidFill>
                <a:latin typeface="Consolas"/>
                <a:ea typeface="Consolas"/>
                <a:cs typeface="Consolas"/>
                <a:sym typeface="Consolas"/>
              </a:rPr>
              <a:t>()</a:t>
            </a:r>
            <a:r>
              <a:rPr lang="en" sz="1800">
                <a:solidFill>
                  <a:srgbClr val="A71D5D"/>
                </a:solidFill>
                <a:latin typeface="Consolas"/>
                <a:ea typeface="Consolas"/>
                <a:cs typeface="Consolas"/>
                <a:sym typeface="Consolas"/>
              </a:rPr>
              <a:t>.</a:t>
            </a:r>
            <a:r>
              <a:rPr lang="en" sz="1800">
                <a:solidFill>
                  <a:srgbClr val="333333"/>
                </a:solidFill>
                <a:latin typeface="Consolas"/>
                <a:ea typeface="Consolas"/>
                <a:cs typeface="Consolas"/>
                <a:sym typeface="Consolas"/>
              </a:rPr>
              <a:t>get(</a:t>
            </a:r>
            <a:r>
              <a:rPr lang="en" sz="1800">
                <a:solidFill>
                  <a:srgbClr val="0086B3"/>
                </a:solidFill>
                <a:latin typeface="Consolas"/>
                <a:ea typeface="Consolas"/>
                <a:cs typeface="Consolas"/>
                <a:sym typeface="Consolas"/>
              </a:rPr>
              <a:t>0</a:t>
            </a:r>
            <a:r>
              <a:rPr lang="en" sz="1800">
                <a:solidFill>
                  <a:srgbClr val="333333"/>
                </a:solidFill>
                <a:latin typeface="Consolas"/>
                <a:ea typeface="Consolas"/>
                <a:cs typeface="Consolas"/>
                <a:sym typeface="Consolas"/>
              </a:rPr>
              <a:t>); </a:t>
            </a:r>
            <a:br>
              <a:rPr lang="en" sz="1800">
                <a:solidFill>
                  <a:srgbClr val="333333"/>
                </a:solidFill>
                <a:latin typeface="Consolas"/>
                <a:ea typeface="Consolas"/>
                <a:cs typeface="Consolas"/>
                <a:sym typeface="Consolas"/>
              </a:rPr>
            </a:br>
            <a:r>
              <a:rPr lang="en" sz="1800">
                <a:solidFill>
                  <a:srgbClr val="333333"/>
                </a:solidFill>
                <a:latin typeface="Consolas"/>
                <a:ea typeface="Consolas"/>
                <a:cs typeface="Consolas"/>
                <a:sym typeface="Consolas"/>
              </a:rPr>
              <a:t>}</a:t>
            </a:r>
          </a:p>
          <a:p>
            <a:pPr lvl="0" rtl="0">
              <a:lnSpc>
                <a:spcPct val="145000"/>
              </a:lnSpc>
              <a:spcBef>
                <a:spcPts val="0"/>
              </a:spcBef>
              <a:buNone/>
            </a:pPr>
            <a:r>
              <a:t/>
            </a:r>
            <a:endParaRPr sz="1200">
              <a:solidFill>
                <a:srgbClr val="A71D5D"/>
              </a:solidFill>
              <a:latin typeface="Consolas"/>
              <a:ea typeface="Consolas"/>
              <a:cs typeface="Consolas"/>
              <a:sym typeface="Consolas"/>
            </a:endParaRPr>
          </a:p>
          <a:p>
            <a:pPr lvl="0" rtl="0">
              <a:lnSpc>
                <a:spcPct val="145000"/>
              </a:lnSpc>
              <a:spcBef>
                <a:spcPts val="0"/>
              </a:spcBef>
              <a:buNone/>
            </a:pPr>
            <a:br>
              <a:rPr lang="en" sz="1200">
                <a:solidFill>
                  <a:srgbClr val="333333"/>
                </a:solidFill>
                <a:latin typeface="Consolas"/>
                <a:ea typeface="Consolas"/>
                <a:cs typeface="Consolas"/>
                <a:sym typeface="Consolas"/>
              </a:rPr>
            </a:br>
            <a:br>
              <a:rPr lang="en" sz="1000">
                <a:solidFill>
                  <a:srgbClr val="333333"/>
                </a:solidFill>
                <a:highlight>
                  <a:srgbClr val="F7F7F7"/>
                </a:highlight>
                <a:latin typeface="Consolas"/>
                <a:ea typeface="Consolas"/>
                <a:cs typeface="Consolas"/>
                <a:sym typeface="Consolas"/>
              </a:rPr>
            </a:br>
          </a:p>
          <a:p>
            <a:pPr lvl="0" rtl="0">
              <a:lnSpc>
                <a:spcPct val="115000"/>
              </a:lnSpc>
              <a:spcBef>
                <a:spcPts val="0"/>
              </a:spcBef>
              <a:buNone/>
            </a:pPr>
            <a:r>
              <a:t/>
            </a:r>
            <a:endParaRPr sz="1000">
              <a:solidFill>
                <a:srgbClr val="333333"/>
              </a:solidFill>
              <a:highlight>
                <a:srgbClr val="F7F7F7"/>
              </a:highlight>
              <a:latin typeface="Consolas"/>
              <a:ea typeface="Consolas"/>
              <a:cs typeface="Consolas"/>
              <a:sym typeface="Consolas"/>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150" name="Shape 15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14</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Your Task</a:t>
            </a:r>
          </a:p>
        </p:txBody>
      </p:sp>
      <p:sp>
        <p:nvSpPr>
          <p:cNvPr id="156" name="Shape 15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15000"/>
              </a:lnSpc>
              <a:spcBef>
                <a:spcPts val="0"/>
              </a:spcBef>
              <a:spcAft>
                <a:spcPts val="0"/>
              </a:spcAft>
              <a:buClr>
                <a:schemeClr val="dk1"/>
              </a:buClr>
              <a:buSzPct val="100000"/>
              <a:buFont typeface="Arial"/>
            </a:pPr>
            <a:r>
              <a:rPr lang="en"/>
              <a:t>Translate planned tests into executable jUnit tests.</a:t>
            </a:r>
          </a:p>
          <a:p>
            <a:pPr indent="-228600" lvl="1" marL="914400" rtl="0">
              <a:lnSpc>
                <a:spcPct val="115000"/>
              </a:lnSpc>
              <a:spcBef>
                <a:spcPts val="0"/>
              </a:spcBef>
            </a:pPr>
            <a:r>
              <a:rPr lang="en"/>
              <a:t>If a test is supposed to cause an exception to be thrown. Make sure you check for that exception.</a:t>
            </a:r>
          </a:p>
          <a:p>
            <a:pPr indent="-228600" lvl="1" marL="914400" rtl="0">
              <a:lnSpc>
                <a:spcPct val="115000"/>
              </a:lnSpc>
              <a:spcBef>
                <a:spcPts val="0"/>
              </a:spcBef>
            </a:pPr>
            <a:r>
              <a:rPr lang="en"/>
              <a:t>Make sure that your expected output is detailed enough to ensure that - if something is supposed to fail - that it fails for the correct reasons.</a:t>
            </a:r>
          </a:p>
        </p:txBody>
      </p:sp>
      <p:sp>
        <p:nvSpPr>
          <p:cNvPr id="157" name="Shape 15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15</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idx="4294967295" type="title"/>
          </p:nvPr>
        </p:nvSpPr>
        <p:spPr>
          <a:xfrm>
            <a:off x="543450" y="2555975"/>
            <a:ext cx="7948499" cy="3027899"/>
          </a:xfrm>
          <a:prstGeom prst="rect">
            <a:avLst/>
          </a:prstGeom>
        </p:spPr>
        <p:txBody>
          <a:bodyPr anchorCtr="0" anchor="b" bIns="91425" lIns="91425" rIns="91425" tIns="91425">
            <a:noAutofit/>
          </a:bodyPr>
          <a:lstStyle/>
          <a:p>
            <a:pPr lvl="0" rtl="0">
              <a:spcBef>
                <a:spcPts val="0"/>
              </a:spcBef>
              <a:buNone/>
            </a:pPr>
            <a:r>
              <a:rPr lang="en" sz="4800"/>
              <a:t>Finding Faults</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Did You Find the Faults?</a:t>
            </a:r>
          </a:p>
        </p:txBody>
      </p:sp>
      <p:sp>
        <p:nvSpPr>
          <p:cNvPr id="168" name="Shape 16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15000"/>
              </a:lnSpc>
              <a:spcBef>
                <a:spcPts val="0"/>
              </a:spcBef>
              <a:spcAft>
                <a:spcPts val="0"/>
              </a:spcAft>
              <a:buNone/>
            </a:pPr>
            <a:r>
              <a:rPr lang="en"/>
              <a:t>1: getMeeting and removeMeeting perform no error checking on dates.</a:t>
            </a:r>
          </a:p>
          <a:p>
            <a:pPr lvl="0" marR="0" rtl="0" algn="l">
              <a:lnSpc>
                <a:spcPct val="115000"/>
              </a:lnSpc>
              <a:spcBef>
                <a:spcPts val="0"/>
              </a:spcBef>
              <a:spcAft>
                <a:spcPts val="0"/>
              </a:spcAft>
              <a:buClr>
                <a:schemeClr val="dk1"/>
              </a:buClr>
              <a:buSzPct val="91666"/>
              <a:buFont typeface="Arial"/>
              <a:buNone/>
            </a:pPr>
            <a:r>
              <a:t/>
            </a:r>
            <a:endParaRPr sz="1200">
              <a:latin typeface="Consolas"/>
              <a:ea typeface="Consolas"/>
              <a:cs typeface="Consolas"/>
              <a:sym typeface="Consolas"/>
            </a:endParaRPr>
          </a:p>
          <a:p>
            <a:pPr lvl="0" marR="0" rtl="0" algn="l">
              <a:lnSpc>
                <a:spcPct val="115000"/>
              </a:lnSpc>
              <a:spcBef>
                <a:spcPts val="0"/>
              </a:spcBef>
              <a:spcAft>
                <a:spcPts val="0"/>
              </a:spcAft>
              <a:buClr>
                <a:schemeClr val="dk1"/>
              </a:buClr>
              <a:buSzPct val="61111"/>
              <a:buFont typeface="Arial"/>
              <a:buNone/>
            </a:pPr>
            <a:r>
              <a:rPr lang="en" sz="1800">
                <a:latin typeface="Consolas"/>
                <a:ea typeface="Consolas"/>
                <a:cs typeface="Consolas"/>
                <a:sym typeface="Consolas"/>
              </a:rPr>
              <a:t>	public Meeting getMeeting(int month, int day, int index){</a:t>
            </a:r>
          </a:p>
          <a:p>
            <a:pPr lvl="0" marR="0" rtl="0" algn="l">
              <a:lnSpc>
                <a:spcPct val="115000"/>
              </a:lnSpc>
              <a:spcBef>
                <a:spcPts val="0"/>
              </a:spcBef>
              <a:spcAft>
                <a:spcPts val="0"/>
              </a:spcAft>
              <a:buClr>
                <a:schemeClr val="dk1"/>
              </a:buClr>
              <a:buSzPct val="61111"/>
              <a:buFont typeface="Arial"/>
              <a:buNone/>
            </a:pPr>
            <a:r>
              <a:rPr lang="en" sz="1800">
                <a:latin typeface="Consolas"/>
                <a:ea typeface="Consolas"/>
                <a:cs typeface="Consolas"/>
                <a:sym typeface="Consolas"/>
              </a:rPr>
              <a:t>		return occupied.get(</a:t>
            </a:r>
            <a:r>
              <a:rPr b="1" lang="en" sz="1800">
                <a:solidFill>
                  <a:srgbClr val="FF0000"/>
                </a:solidFill>
                <a:latin typeface="Consolas"/>
                <a:ea typeface="Consolas"/>
                <a:cs typeface="Consolas"/>
                <a:sym typeface="Consolas"/>
              </a:rPr>
              <a:t>month</a:t>
            </a:r>
            <a:r>
              <a:rPr lang="en" sz="1800">
                <a:latin typeface="Consolas"/>
                <a:ea typeface="Consolas"/>
                <a:cs typeface="Consolas"/>
                <a:sym typeface="Consolas"/>
              </a:rPr>
              <a:t>).get(</a:t>
            </a:r>
            <a:r>
              <a:rPr b="1" lang="en" sz="1800">
                <a:solidFill>
                  <a:srgbClr val="FF0000"/>
                </a:solidFill>
                <a:latin typeface="Consolas"/>
                <a:ea typeface="Consolas"/>
                <a:cs typeface="Consolas"/>
                <a:sym typeface="Consolas"/>
              </a:rPr>
              <a:t>day</a:t>
            </a:r>
            <a:r>
              <a:rPr lang="en" sz="1800">
                <a:latin typeface="Consolas"/>
                <a:ea typeface="Consolas"/>
                <a:cs typeface="Consolas"/>
                <a:sym typeface="Consolas"/>
              </a:rPr>
              <a:t>).get(index);</a:t>
            </a:r>
          </a:p>
          <a:p>
            <a:pPr lvl="0" marR="0" rtl="0" algn="l">
              <a:lnSpc>
                <a:spcPct val="115000"/>
              </a:lnSpc>
              <a:spcBef>
                <a:spcPts val="0"/>
              </a:spcBef>
              <a:spcAft>
                <a:spcPts val="0"/>
              </a:spcAft>
              <a:buClr>
                <a:schemeClr val="dk1"/>
              </a:buClr>
              <a:buSzPct val="61111"/>
              <a:buFont typeface="Arial"/>
              <a:buNone/>
            </a:pPr>
            <a:r>
              <a:rPr lang="en" sz="1800">
                <a:latin typeface="Consolas"/>
                <a:ea typeface="Consolas"/>
                <a:cs typeface="Consolas"/>
                <a:sym typeface="Consolas"/>
              </a:rPr>
              <a:t>	}</a:t>
            </a:r>
          </a:p>
          <a:p>
            <a:pPr lvl="0" marR="0" rtl="0" algn="l">
              <a:lnSpc>
                <a:spcPct val="115000"/>
              </a:lnSpc>
              <a:spcBef>
                <a:spcPts val="0"/>
              </a:spcBef>
              <a:spcAft>
                <a:spcPts val="0"/>
              </a:spcAft>
              <a:buClr>
                <a:schemeClr val="dk1"/>
              </a:buClr>
              <a:buSzPct val="61111"/>
              <a:buFont typeface="Arial"/>
              <a:buNone/>
            </a:pPr>
            <a:r>
              <a:rPr lang="en" sz="1800">
                <a:latin typeface="Consolas"/>
                <a:ea typeface="Consolas"/>
                <a:cs typeface="Consolas"/>
                <a:sym typeface="Consolas"/>
              </a:rPr>
              <a:t>	</a:t>
            </a:r>
          </a:p>
          <a:p>
            <a:pPr lvl="0" marR="0" rtl="0" algn="l">
              <a:lnSpc>
                <a:spcPct val="115000"/>
              </a:lnSpc>
              <a:spcBef>
                <a:spcPts val="0"/>
              </a:spcBef>
              <a:spcAft>
                <a:spcPts val="0"/>
              </a:spcAft>
              <a:buClr>
                <a:schemeClr val="dk1"/>
              </a:buClr>
              <a:buSzPct val="61111"/>
              <a:buFont typeface="Arial"/>
              <a:buNone/>
            </a:pPr>
            <a:r>
              <a:rPr lang="en" sz="1800">
                <a:latin typeface="Consolas"/>
                <a:ea typeface="Consolas"/>
                <a:cs typeface="Consolas"/>
                <a:sym typeface="Consolas"/>
              </a:rPr>
              <a:t>	public void removeMeeting(int month, int day, int index){</a:t>
            </a:r>
          </a:p>
          <a:p>
            <a:pPr lvl="0" marR="0" rtl="0" algn="l">
              <a:lnSpc>
                <a:spcPct val="115000"/>
              </a:lnSpc>
              <a:spcBef>
                <a:spcPts val="0"/>
              </a:spcBef>
              <a:spcAft>
                <a:spcPts val="0"/>
              </a:spcAft>
              <a:buClr>
                <a:schemeClr val="dk1"/>
              </a:buClr>
              <a:buSzPct val="61111"/>
              <a:buFont typeface="Arial"/>
              <a:buNone/>
            </a:pPr>
            <a:r>
              <a:rPr lang="en" sz="1800">
                <a:latin typeface="Consolas"/>
                <a:ea typeface="Consolas"/>
                <a:cs typeface="Consolas"/>
                <a:sym typeface="Consolas"/>
              </a:rPr>
              <a:t>		occupied.get(</a:t>
            </a:r>
            <a:r>
              <a:rPr b="1" lang="en" sz="1800">
                <a:solidFill>
                  <a:srgbClr val="FF0000"/>
                </a:solidFill>
                <a:latin typeface="Consolas"/>
                <a:ea typeface="Consolas"/>
                <a:cs typeface="Consolas"/>
                <a:sym typeface="Consolas"/>
              </a:rPr>
              <a:t>month</a:t>
            </a:r>
            <a:r>
              <a:rPr lang="en" sz="1800">
                <a:latin typeface="Consolas"/>
                <a:ea typeface="Consolas"/>
                <a:cs typeface="Consolas"/>
                <a:sym typeface="Consolas"/>
              </a:rPr>
              <a:t>).get(</a:t>
            </a:r>
            <a:r>
              <a:rPr b="1" lang="en" sz="1800">
                <a:solidFill>
                  <a:srgbClr val="FF0000"/>
                </a:solidFill>
                <a:latin typeface="Consolas"/>
                <a:ea typeface="Consolas"/>
                <a:cs typeface="Consolas"/>
                <a:sym typeface="Consolas"/>
              </a:rPr>
              <a:t>day</a:t>
            </a:r>
            <a:r>
              <a:rPr lang="en" sz="1800">
                <a:latin typeface="Consolas"/>
                <a:ea typeface="Consolas"/>
                <a:cs typeface="Consolas"/>
                <a:sym typeface="Consolas"/>
              </a:rPr>
              <a:t>).remove(index);</a:t>
            </a:r>
          </a:p>
          <a:p>
            <a:pPr lvl="0" marR="0" rtl="0" algn="l">
              <a:lnSpc>
                <a:spcPct val="115000"/>
              </a:lnSpc>
              <a:spcBef>
                <a:spcPts val="0"/>
              </a:spcBef>
              <a:spcAft>
                <a:spcPts val="0"/>
              </a:spcAft>
              <a:buClr>
                <a:schemeClr val="dk1"/>
              </a:buClr>
              <a:buSzPct val="61111"/>
              <a:buFont typeface="Arial"/>
              <a:buNone/>
            </a:pPr>
            <a:r>
              <a:rPr lang="en" sz="1800">
                <a:latin typeface="Consolas"/>
                <a:ea typeface="Consolas"/>
                <a:cs typeface="Consolas"/>
                <a:sym typeface="Consolas"/>
              </a:rPr>
              <a:t>	}</a:t>
            </a:r>
          </a:p>
          <a:p>
            <a:pPr lvl="0" marR="0" rtl="0" algn="l">
              <a:lnSpc>
                <a:spcPct val="115000"/>
              </a:lnSpc>
              <a:spcBef>
                <a:spcPts val="0"/>
              </a:spcBef>
              <a:spcAft>
                <a:spcPts val="0"/>
              </a:spcAft>
              <a:buNone/>
            </a:pPr>
            <a:r>
              <a:t/>
            </a:r>
            <a:endParaRPr sz="1200">
              <a:latin typeface="Consolas"/>
              <a:ea typeface="Consolas"/>
              <a:cs typeface="Consolas"/>
              <a:sym typeface="Consolas"/>
            </a:endParaRPr>
          </a:p>
        </p:txBody>
      </p:sp>
      <p:sp>
        <p:nvSpPr>
          <p:cNvPr id="169" name="Shape 16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17</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Did You Find the Faults?</a:t>
            </a:r>
          </a:p>
        </p:txBody>
      </p:sp>
      <p:sp>
        <p:nvSpPr>
          <p:cNvPr id="175" name="Shape 17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15000"/>
              </a:lnSpc>
              <a:spcBef>
                <a:spcPts val="0"/>
              </a:spcBef>
              <a:spcAft>
                <a:spcPts val="0"/>
              </a:spcAft>
              <a:buNone/>
            </a:pPr>
            <a:r>
              <a:rPr lang="en"/>
              <a:t>2: Calendar has a 13th month.</a:t>
            </a:r>
          </a:p>
          <a:p>
            <a:pPr lvl="0" marR="0" rtl="0" algn="l">
              <a:lnSpc>
                <a:spcPct val="115000"/>
              </a:lnSpc>
              <a:spcBef>
                <a:spcPts val="0"/>
              </a:spcBef>
              <a:spcAft>
                <a:spcPts val="0"/>
              </a:spcAft>
              <a:buNone/>
            </a:pPr>
            <a:r>
              <a:t/>
            </a:r>
            <a:endParaRPr sz="1200">
              <a:latin typeface="Consolas"/>
              <a:ea typeface="Consolas"/>
              <a:cs typeface="Consolas"/>
              <a:sym typeface="Consolas"/>
            </a:endParaRPr>
          </a:p>
          <a:p>
            <a:pPr lvl="0" marR="0" rtl="0" algn="l">
              <a:lnSpc>
                <a:spcPct val="115000"/>
              </a:lnSpc>
              <a:spcBef>
                <a:spcPts val="0"/>
              </a:spcBef>
              <a:spcAft>
                <a:spcPts val="0"/>
              </a:spcAft>
              <a:buNone/>
            </a:pPr>
            <a:r>
              <a:rPr lang="en" sz="1800">
                <a:latin typeface="Consolas"/>
                <a:ea typeface="Consolas"/>
                <a:cs typeface="Consolas"/>
                <a:sym typeface="Consolas"/>
              </a:rPr>
              <a:t>public Calendar(){</a:t>
            </a:r>
          </a:p>
          <a:p>
            <a:pPr lvl="0" marR="0" rtl="0" algn="l">
              <a:lnSpc>
                <a:spcPct val="115000"/>
              </a:lnSpc>
              <a:spcBef>
                <a:spcPts val="0"/>
              </a:spcBef>
              <a:spcAft>
                <a:spcPts val="0"/>
              </a:spcAft>
              <a:buNone/>
            </a:pPr>
            <a:r>
              <a:rPr lang="en" sz="1800">
                <a:latin typeface="Consolas"/>
                <a:ea typeface="Consolas"/>
                <a:cs typeface="Consolas"/>
                <a:sym typeface="Consolas"/>
              </a:rPr>
              <a:t>		occupied = new ArrayList&lt;ArrayList&lt;ArrayList&lt;Meeting&gt;&gt;&gt;();</a:t>
            </a:r>
          </a:p>
          <a:p>
            <a:pPr lvl="0" marR="0" rtl="0" algn="l">
              <a:lnSpc>
                <a:spcPct val="115000"/>
              </a:lnSpc>
              <a:spcBef>
                <a:spcPts val="0"/>
              </a:spcBef>
              <a:spcAft>
                <a:spcPts val="0"/>
              </a:spcAft>
              <a:buNone/>
            </a:pPr>
            <a:r>
              <a:rPr lang="en" sz="1800">
                <a:latin typeface="Consolas"/>
                <a:ea typeface="Consolas"/>
                <a:cs typeface="Consolas"/>
                <a:sym typeface="Consolas"/>
              </a:rPr>
              <a:t>		</a:t>
            </a:r>
          </a:p>
          <a:p>
            <a:pPr lvl="0" marR="0" rtl="0" algn="l">
              <a:lnSpc>
                <a:spcPct val="115000"/>
              </a:lnSpc>
              <a:spcBef>
                <a:spcPts val="0"/>
              </a:spcBef>
              <a:spcAft>
                <a:spcPts val="0"/>
              </a:spcAft>
              <a:buNone/>
            </a:pPr>
            <a:r>
              <a:rPr lang="en" sz="1800">
                <a:latin typeface="Consolas"/>
                <a:ea typeface="Consolas"/>
                <a:cs typeface="Consolas"/>
                <a:sym typeface="Consolas"/>
              </a:rPr>
              <a:t>		for(int i=0;</a:t>
            </a:r>
            <a:r>
              <a:rPr b="1" lang="en" sz="1800">
                <a:solidFill>
                  <a:srgbClr val="FF0000"/>
                </a:solidFill>
                <a:latin typeface="Consolas"/>
                <a:ea typeface="Consolas"/>
                <a:cs typeface="Consolas"/>
                <a:sym typeface="Consolas"/>
              </a:rPr>
              <a:t>i&lt;=13</a:t>
            </a:r>
            <a:r>
              <a:rPr lang="en" sz="1800">
                <a:latin typeface="Consolas"/>
                <a:ea typeface="Consolas"/>
                <a:cs typeface="Consolas"/>
                <a:sym typeface="Consolas"/>
              </a:rPr>
              <a:t>;i++){</a:t>
            </a:r>
          </a:p>
          <a:p>
            <a:pPr lvl="0" marR="0" rtl="0" algn="l">
              <a:lnSpc>
                <a:spcPct val="115000"/>
              </a:lnSpc>
              <a:spcBef>
                <a:spcPts val="0"/>
              </a:spcBef>
              <a:spcAft>
                <a:spcPts val="0"/>
              </a:spcAft>
              <a:buNone/>
            </a:pPr>
            <a:r>
              <a:rPr lang="en" sz="1800">
                <a:latin typeface="Consolas"/>
                <a:ea typeface="Consolas"/>
                <a:cs typeface="Consolas"/>
                <a:sym typeface="Consolas"/>
              </a:rPr>
              <a:t>			// Initialize month</a:t>
            </a:r>
          </a:p>
          <a:p>
            <a:pPr lvl="0" marR="0" rtl="0" algn="l">
              <a:lnSpc>
                <a:spcPct val="115000"/>
              </a:lnSpc>
              <a:spcBef>
                <a:spcPts val="0"/>
              </a:spcBef>
              <a:spcAft>
                <a:spcPts val="0"/>
              </a:spcAft>
              <a:buNone/>
            </a:pPr>
            <a:r>
              <a:rPr lang="en" sz="1800">
                <a:latin typeface="Consolas"/>
                <a:ea typeface="Consolas"/>
                <a:cs typeface="Consolas"/>
                <a:sym typeface="Consolas"/>
              </a:rPr>
              <a:t>			occupied.add(new ArrayList&lt;ArrayList&lt;Meeting&gt;&gt;());</a:t>
            </a:r>
          </a:p>
          <a:p>
            <a:pPr lvl="0" marR="0" rtl="0" algn="l">
              <a:lnSpc>
                <a:spcPct val="115000"/>
              </a:lnSpc>
              <a:spcBef>
                <a:spcPts val="0"/>
              </a:spcBef>
              <a:spcAft>
                <a:spcPts val="0"/>
              </a:spcAft>
              <a:buNone/>
            </a:pPr>
            <a:r>
              <a:rPr lang="en" sz="1800">
                <a:latin typeface="Consolas"/>
                <a:ea typeface="Consolas"/>
                <a:cs typeface="Consolas"/>
                <a:sym typeface="Consolas"/>
              </a:rPr>
              <a:t>			for(int j=0;j&lt;32;j++){</a:t>
            </a:r>
          </a:p>
          <a:p>
            <a:pPr lvl="0" marR="0" rtl="0" algn="l">
              <a:lnSpc>
                <a:spcPct val="115000"/>
              </a:lnSpc>
              <a:spcBef>
                <a:spcPts val="0"/>
              </a:spcBef>
              <a:spcAft>
                <a:spcPts val="0"/>
              </a:spcAft>
              <a:buNone/>
            </a:pPr>
            <a:r>
              <a:rPr lang="en" sz="1800">
                <a:latin typeface="Consolas"/>
                <a:ea typeface="Consolas"/>
                <a:cs typeface="Consolas"/>
                <a:sym typeface="Consolas"/>
              </a:rPr>
              <a:t>				// Initialize days</a:t>
            </a:r>
          </a:p>
          <a:p>
            <a:pPr lvl="0" marR="0" rtl="0" algn="l">
              <a:lnSpc>
                <a:spcPct val="115000"/>
              </a:lnSpc>
              <a:spcBef>
                <a:spcPts val="0"/>
              </a:spcBef>
              <a:spcAft>
                <a:spcPts val="0"/>
              </a:spcAft>
              <a:buNone/>
            </a:pPr>
            <a:r>
              <a:rPr lang="en" sz="1800">
                <a:latin typeface="Consolas"/>
                <a:ea typeface="Consolas"/>
                <a:cs typeface="Consolas"/>
                <a:sym typeface="Consolas"/>
              </a:rPr>
              <a:t>				occupied.get(i).add(new ArrayList&lt;Meeting&gt;());</a:t>
            </a:r>
          </a:p>
          <a:p>
            <a:pPr lvl="0" marR="0" rtl="0" algn="l">
              <a:lnSpc>
                <a:spcPct val="115000"/>
              </a:lnSpc>
              <a:spcBef>
                <a:spcPts val="0"/>
              </a:spcBef>
              <a:spcAft>
                <a:spcPts val="0"/>
              </a:spcAft>
              <a:buNone/>
            </a:pPr>
            <a:r>
              <a:rPr lang="en" sz="1800">
                <a:latin typeface="Consolas"/>
                <a:ea typeface="Consolas"/>
                <a:cs typeface="Consolas"/>
                <a:sym typeface="Consolas"/>
              </a:rPr>
              <a:t>			}</a:t>
            </a:r>
          </a:p>
          <a:p>
            <a:pPr indent="457200" lvl="0" marL="457200" marR="0" rtl="0" algn="l">
              <a:lnSpc>
                <a:spcPct val="115000"/>
              </a:lnSpc>
              <a:spcBef>
                <a:spcPts val="0"/>
              </a:spcBef>
              <a:spcAft>
                <a:spcPts val="0"/>
              </a:spcAft>
              <a:buNone/>
            </a:pPr>
            <a:r>
              <a:rPr lang="en" sz="1800">
                <a:latin typeface="Consolas"/>
                <a:ea typeface="Consolas"/>
                <a:cs typeface="Consolas"/>
                <a:sym typeface="Consolas"/>
              </a:rPr>
              <a:t>}</a:t>
            </a:r>
          </a:p>
          <a:p>
            <a:pPr lvl="0" marR="0" rtl="0" algn="l">
              <a:lnSpc>
                <a:spcPct val="115000"/>
              </a:lnSpc>
              <a:spcBef>
                <a:spcPts val="0"/>
              </a:spcBef>
              <a:spcAft>
                <a:spcPts val="0"/>
              </a:spcAft>
              <a:buNone/>
            </a:pPr>
            <a:r>
              <a:t/>
            </a:r>
            <a:endParaRPr sz="1800">
              <a:latin typeface="Consolas"/>
              <a:ea typeface="Consolas"/>
              <a:cs typeface="Consolas"/>
              <a:sym typeface="Consolas"/>
            </a:endParaRPr>
          </a:p>
          <a:p>
            <a:pPr lvl="0" marR="0" rtl="0" algn="l">
              <a:lnSpc>
                <a:spcPct val="115000"/>
              </a:lnSpc>
              <a:spcBef>
                <a:spcPts val="0"/>
              </a:spcBef>
              <a:spcAft>
                <a:spcPts val="0"/>
              </a:spcAft>
              <a:buNone/>
            </a:pPr>
            <a:r>
              <a:t/>
            </a:r>
            <a:endParaRPr sz="1200">
              <a:latin typeface="Consolas"/>
              <a:ea typeface="Consolas"/>
              <a:cs typeface="Consolas"/>
              <a:sym typeface="Consolas"/>
            </a:endParaRPr>
          </a:p>
        </p:txBody>
      </p:sp>
      <p:sp>
        <p:nvSpPr>
          <p:cNvPr id="176" name="Shape 17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18</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Did You Find the Faults?</a:t>
            </a:r>
          </a:p>
        </p:txBody>
      </p:sp>
      <p:sp>
        <p:nvSpPr>
          <p:cNvPr id="182" name="Shape 18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15000"/>
              </a:lnSpc>
              <a:spcBef>
                <a:spcPts val="0"/>
              </a:spcBef>
              <a:spcAft>
                <a:spcPts val="0"/>
              </a:spcAft>
              <a:buNone/>
            </a:pPr>
            <a:r>
              <a:rPr lang="en"/>
              <a:t>3: November has 30 days.</a:t>
            </a:r>
          </a:p>
          <a:p>
            <a:pPr lvl="0" marR="0" rtl="0" algn="l">
              <a:lnSpc>
                <a:spcPct val="115000"/>
              </a:lnSpc>
              <a:spcBef>
                <a:spcPts val="0"/>
              </a:spcBef>
              <a:spcAft>
                <a:spcPts val="0"/>
              </a:spcAft>
              <a:buNone/>
            </a:pPr>
            <a:r>
              <a:rPr lang="en" sz="2400"/>
              <a:t>Oh - and we just added a meeting to a day with a date that does not match that date.</a:t>
            </a:r>
          </a:p>
          <a:p>
            <a:pPr lvl="0" marR="0" rtl="0" algn="l">
              <a:lnSpc>
                <a:spcPct val="115000"/>
              </a:lnSpc>
              <a:spcBef>
                <a:spcPts val="0"/>
              </a:spcBef>
              <a:spcAft>
                <a:spcPts val="0"/>
              </a:spcAft>
              <a:buNone/>
            </a:pPr>
            <a:r>
              <a:t/>
            </a:r>
            <a:endParaRPr sz="1200">
              <a:latin typeface="Consolas"/>
              <a:ea typeface="Consolas"/>
              <a:cs typeface="Consolas"/>
              <a:sym typeface="Consolas"/>
            </a:endParaRPr>
          </a:p>
          <a:p>
            <a:pPr lvl="0" marR="0" rtl="0" algn="l">
              <a:lnSpc>
                <a:spcPct val="115000"/>
              </a:lnSpc>
              <a:spcBef>
                <a:spcPts val="0"/>
              </a:spcBef>
              <a:spcAft>
                <a:spcPts val="0"/>
              </a:spcAft>
              <a:buNone/>
            </a:pPr>
            <a:r>
              <a:rPr lang="en" sz="1800">
                <a:latin typeface="Consolas"/>
                <a:ea typeface="Consolas"/>
                <a:cs typeface="Consolas"/>
                <a:sym typeface="Consolas"/>
              </a:rPr>
              <a:t>occupied.get(11).get(</a:t>
            </a:r>
            <a:r>
              <a:rPr b="1" lang="en" sz="1800">
                <a:solidFill>
                  <a:srgbClr val="FF0000"/>
                </a:solidFill>
                <a:latin typeface="Consolas"/>
                <a:ea typeface="Consolas"/>
                <a:cs typeface="Consolas"/>
                <a:sym typeface="Consolas"/>
              </a:rPr>
              <a:t>30</a:t>
            </a:r>
            <a:r>
              <a:rPr lang="en" sz="1800">
                <a:latin typeface="Consolas"/>
                <a:ea typeface="Consolas"/>
                <a:cs typeface="Consolas"/>
                <a:sym typeface="Consolas"/>
              </a:rPr>
              <a:t>).add(new Meeting(11,</a:t>
            </a:r>
            <a:r>
              <a:rPr b="1" lang="en" sz="1800">
                <a:solidFill>
                  <a:srgbClr val="FF0000"/>
                </a:solidFill>
                <a:latin typeface="Consolas"/>
                <a:ea typeface="Consolas"/>
                <a:cs typeface="Consolas"/>
                <a:sym typeface="Consolas"/>
              </a:rPr>
              <a:t>31</a:t>
            </a:r>
            <a:r>
              <a:rPr lang="en" sz="1800">
                <a:latin typeface="Consolas"/>
                <a:ea typeface="Consolas"/>
                <a:cs typeface="Consolas"/>
                <a:sym typeface="Consolas"/>
              </a:rPr>
              <a:t>,"Day does not exist"));</a:t>
            </a:r>
          </a:p>
        </p:txBody>
      </p:sp>
      <p:sp>
        <p:nvSpPr>
          <p:cNvPr id="183" name="Shape 18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19</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Today’s Class</a:t>
            </a:r>
          </a:p>
        </p:txBody>
      </p:sp>
      <p:sp>
        <p:nvSpPr>
          <p:cNvPr id="57" name="Shape 5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0"/>
              </a:spcBef>
              <a:spcAft>
                <a:spcPts val="0"/>
              </a:spcAft>
              <a:buClr>
                <a:schemeClr val="dk1"/>
              </a:buClr>
              <a:buSzPct val="100000"/>
              <a:buFont typeface="Arial"/>
            </a:pPr>
            <a:r>
              <a:rPr lang="en"/>
              <a:t>We’ve covered many testing techniques.</a:t>
            </a:r>
          </a:p>
          <a:p>
            <a:pPr indent="-228600" lvl="0" marL="457200" marR="0" rtl="0" algn="l">
              <a:lnSpc>
                <a:spcPct val="100000"/>
              </a:lnSpc>
              <a:spcBef>
                <a:spcPts val="0"/>
              </a:spcBef>
              <a:spcAft>
                <a:spcPts val="0"/>
              </a:spcAft>
            </a:pPr>
            <a:r>
              <a:rPr lang="en"/>
              <a:t>We’ve covered the basics of writing executable test cases.</a:t>
            </a:r>
          </a:p>
          <a:p>
            <a:pPr indent="-228600" lvl="0" marL="457200" marR="0" rtl="0" algn="l">
              <a:lnSpc>
                <a:spcPct val="100000"/>
              </a:lnSpc>
              <a:spcBef>
                <a:spcPts val="0"/>
              </a:spcBef>
              <a:spcAft>
                <a:spcPts val="0"/>
              </a:spcAft>
            </a:pPr>
            <a:r>
              <a:rPr lang="en"/>
              <a:t>Today - we put those lessons into practice.</a:t>
            </a:r>
          </a:p>
          <a:p>
            <a:pPr indent="-228600" lvl="1" marL="914400" marR="0" rtl="0" algn="l">
              <a:lnSpc>
                <a:spcPct val="100000"/>
              </a:lnSpc>
              <a:spcBef>
                <a:spcPts val="0"/>
              </a:spcBef>
              <a:spcAft>
                <a:spcPts val="0"/>
              </a:spcAft>
            </a:pPr>
            <a:r>
              <a:rPr lang="en"/>
              <a:t>We will work together to test a sample system.</a:t>
            </a:r>
          </a:p>
        </p:txBody>
      </p:sp>
      <p:sp>
        <p:nvSpPr>
          <p:cNvPr id="58" name="Shape 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Did You Find the Faults?</a:t>
            </a:r>
          </a:p>
        </p:txBody>
      </p:sp>
      <p:sp>
        <p:nvSpPr>
          <p:cNvPr id="189" name="Shape 18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15000"/>
              </a:lnSpc>
              <a:spcBef>
                <a:spcPts val="0"/>
              </a:spcBef>
              <a:spcAft>
                <a:spcPts val="0"/>
              </a:spcAft>
              <a:buNone/>
            </a:pPr>
            <a:r>
              <a:rPr lang="en"/>
              <a:t>4: Used a &gt;= in checking for illegal times. December no longer exists.</a:t>
            </a:r>
          </a:p>
          <a:p>
            <a:pPr lvl="0" marR="0" rtl="0" algn="l">
              <a:lnSpc>
                <a:spcPct val="115000"/>
              </a:lnSpc>
              <a:spcBef>
                <a:spcPts val="0"/>
              </a:spcBef>
              <a:spcAft>
                <a:spcPts val="0"/>
              </a:spcAft>
              <a:buNone/>
            </a:pPr>
            <a:r>
              <a:t/>
            </a:r>
            <a:endParaRPr sz="1200">
              <a:latin typeface="Consolas"/>
              <a:ea typeface="Consolas"/>
              <a:cs typeface="Consolas"/>
              <a:sym typeface="Consolas"/>
            </a:endParaRPr>
          </a:p>
          <a:p>
            <a:pPr lvl="0" marR="0" rtl="0" algn="l">
              <a:lnSpc>
                <a:spcPct val="115000"/>
              </a:lnSpc>
              <a:spcBef>
                <a:spcPts val="0"/>
              </a:spcBef>
              <a:spcAft>
                <a:spcPts val="0"/>
              </a:spcAft>
              <a:buClr>
                <a:schemeClr val="dk1"/>
              </a:buClr>
              <a:buSzPct val="61111"/>
              <a:buFont typeface="Arial"/>
              <a:buNone/>
            </a:pPr>
            <a:r>
              <a:rPr lang="en" sz="1800">
                <a:latin typeface="Consolas"/>
                <a:ea typeface="Consolas"/>
                <a:cs typeface="Consolas"/>
                <a:sym typeface="Consolas"/>
              </a:rPr>
              <a:t>if(mMonth &lt; 1 || mMonth </a:t>
            </a:r>
            <a:r>
              <a:rPr b="1" lang="en" sz="1800">
                <a:solidFill>
                  <a:srgbClr val="FF0000"/>
                </a:solidFill>
                <a:latin typeface="Consolas"/>
                <a:ea typeface="Consolas"/>
                <a:cs typeface="Consolas"/>
                <a:sym typeface="Consolas"/>
              </a:rPr>
              <a:t>&gt;=</a:t>
            </a:r>
            <a:r>
              <a:rPr lang="en" sz="1800">
                <a:latin typeface="Consolas"/>
                <a:ea typeface="Consolas"/>
                <a:cs typeface="Consolas"/>
                <a:sym typeface="Consolas"/>
              </a:rPr>
              <a:t> 12){</a:t>
            </a:r>
          </a:p>
          <a:p>
            <a:pPr lvl="0" marR="0" rtl="0" algn="l">
              <a:lnSpc>
                <a:spcPct val="115000"/>
              </a:lnSpc>
              <a:spcBef>
                <a:spcPts val="0"/>
              </a:spcBef>
              <a:spcAft>
                <a:spcPts val="0"/>
              </a:spcAft>
              <a:buClr>
                <a:schemeClr val="dk1"/>
              </a:buClr>
              <a:buSzPct val="61111"/>
              <a:buFont typeface="Arial"/>
              <a:buNone/>
            </a:pPr>
            <a:r>
              <a:rPr lang="en" sz="1800">
                <a:latin typeface="Consolas"/>
                <a:ea typeface="Consolas"/>
                <a:cs typeface="Consolas"/>
                <a:sym typeface="Consolas"/>
              </a:rPr>
              <a:t>			throw new TimeConflictException("Month does not exist.");</a:t>
            </a:r>
          </a:p>
          <a:p>
            <a:pPr lvl="0" marR="0" rtl="0" algn="l">
              <a:lnSpc>
                <a:spcPct val="115000"/>
              </a:lnSpc>
              <a:spcBef>
                <a:spcPts val="0"/>
              </a:spcBef>
              <a:spcAft>
                <a:spcPts val="0"/>
              </a:spcAft>
              <a:buClr>
                <a:schemeClr val="dk1"/>
              </a:buClr>
              <a:buSzPct val="61111"/>
              <a:buFont typeface="Arial"/>
              <a:buNone/>
            </a:pPr>
            <a:r>
              <a:rPr lang="en" sz="1800">
                <a:latin typeface="Consolas"/>
                <a:ea typeface="Consolas"/>
                <a:cs typeface="Consolas"/>
                <a:sym typeface="Consolas"/>
              </a:rPr>
              <a:t>}</a:t>
            </a:r>
          </a:p>
          <a:p>
            <a:pPr lvl="0" marR="0" rtl="0" algn="l">
              <a:lnSpc>
                <a:spcPct val="115000"/>
              </a:lnSpc>
              <a:spcBef>
                <a:spcPts val="0"/>
              </a:spcBef>
              <a:spcAft>
                <a:spcPts val="0"/>
              </a:spcAft>
              <a:buNone/>
            </a:pPr>
            <a:r>
              <a:t/>
            </a:r>
            <a:endParaRPr sz="1800">
              <a:latin typeface="Consolas"/>
              <a:ea typeface="Consolas"/>
              <a:cs typeface="Consolas"/>
              <a:sym typeface="Consolas"/>
            </a:endParaRPr>
          </a:p>
        </p:txBody>
      </p:sp>
      <p:sp>
        <p:nvSpPr>
          <p:cNvPr id="190" name="Shape 19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20</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Did You Find the Faults?</a:t>
            </a:r>
          </a:p>
        </p:txBody>
      </p:sp>
      <p:sp>
        <p:nvSpPr>
          <p:cNvPr id="196" name="Shape 19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15000"/>
              </a:lnSpc>
              <a:spcBef>
                <a:spcPts val="0"/>
              </a:spcBef>
              <a:spcAft>
                <a:spcPts val="0"/>
              </a:spcAft>
              <a:buNone/>
            </a:pPr>
            <a:r>
              <a:rPr lang="en"/>
              <a:t>5: We should be able to start and end a meeting in the same hour.</a:t>
            </a:r>
          </a:p>
          <a:p>
            <a:pPr lvl="0" marR="0" rtl="0" algn="l">
              <a:lnSpc>
                <a:spcPct val="115000"/>
              </a:lnSpc>
              <a:spcBef>
                <a:spcPts val="0"/>
              </a:spcBef>
              <a:spcAft>
                <a:spcPts val="0"/>
              </a:spcAft>
              <a:buNone/>
            </a:pPr>
            <a:r>
              <a:t/>
            </a:r>
            <a:endParaRPr sz="1200">
              <a:latin typeface="Consolas"/>
              <a:ea typeface="Consolas"/>
              <a:cs typeface="Consolas"/>
              <a:sym typeface="Consolas"/>
            </a:endParaRPr>
          </a:p>
          <a:p>
            <a:pPr lvl="0" marR="0" rtl="0" algn="l">
              <a:lnSpc>
                <a:spcPct val="115000"/>
              </a:lnSpc>
              <a:spcBef>
                <a:spcPts val="0"/>
              </a:spcBef>
              <a:spcAft>
                <a:spcPts val="0"/>
              </a:spcAft>
              <a:buNone/>
            </a:pPr>
            <a:r>
              <a:rPr lang="en" sz="1800">
                <a:latin typeface="Consolas"/>
                <a:ea typeface="Consolas"/>
                <a:cs typeface="Consolas"/>
                <a:sym typeface="Consolas"/>
              </a:rPr>
              <a:t>if(mStart</a:t>
            </a:r>
            <a:r>
              <a:rPr b="1" lang="en" sz="1800">
                <a:solidFill>
                  <a:srgbClr val="FF0000"/>
                </a:solidFill>
                <a:latin typeface="Consolas"/>
                <a:ea typeface="Consolas"/>
                <a:cs typeface="Consolas"/>
                <a:sym typeface="Consolas"/>
              </a:rPr>
              <a:t> &gt;=</a:t>
            </a:r>
            <a:r>
              <a:rPr lang="en" sz="1800">
                <a:latin typeface="Consolas"/>
                <a:ea typeface="Consolas"/>
                <a:cs typeface="Consolas"/>
                <a:sym typeface="Consolas"/>
              </a:rPr>
              <a:t> mEnd){</a:t>
            </a:r>
          </a:p>
          <a:p>
            <a:pPr lvl="0" marR="0" rtl="0" algn="l">
              <a:lnSpc>
                <a:spcPct val="115000"/>
              </a:lnSpc>
              <a:spcBef>
                <a:spcPts val="0"/>
              </a:spcBef>
              <a:spcAft>
                <a:spcPts val="0"/>
              </a:spcAft>
              <a:buNone/>
            </a:pPr>
            <a:r>
              <a:rPr lang="en" sz="1800">
                <a:latin typeface="Consolas"/>
                <a:ea typeface="Consolas"/>
                <a:cs typeface="Consolas"/>
                <a:sym typeface="Consolas"/>
              </a:rPr>
              <a:t>	throw new TimeConflictException("Meeting starts before it ends.");</a:t>
            </a:r>
          </a:p>
          <a:p>
            <a:pPr lvl="0" marR="0" rtl="0" algn="l">
              <a:lnSpc>
                <a:spcPct val="115000"/>
              </a:lnSpc>
              <a:spcBef>
                <a:spcPts val="0"/>
              </a:spcBef>
              <a:spcAft>
                <a:spcPts val="0"/>
              </a:spcAft>
              <a:buNone/>
            </a:pPr>
            <a:r>
              <a:rPr lang="en" sz="1800">
                <a:latin typeface="Consolas"/>
                <a:ea typeface="Consolas"/>
                <a:cs typeface="Consolas"/>
                <a:sym typeface="Consolas"/>
              </a:rPr>
              <a:t>}</a:t>
            </a:r>
          </a:p>
          <a:p>
            <a:pPr lvl="0" marR="0" rtl="0" algn="l">
              <a:lnSpc>
                <a:spcPct val="115000"/>
              </a:lnSpc>
              <a:spcBef>
                <a:spcPts val="0"/>
              </a:spcBef>
              <a:spcAft>
                <a:spcPts val="0"/>
              </a:spcAft>
              <a:buNone/>
            </a:pPr>
            <a:r>
              <a:t/>
            </a:r>
            <a:endParaRPr sz="1800">
              <a:latin typeface="Consolas"/>
              <a:ea typeface="Consolas"/>
              <a:cs typeface="Consolas"/>
              <a:sym typeface="Consolas"/>
            </a:endParaRPr>
          </a:p>
        </p:txBody>
      </p:sp>
      <p:sp>
        <p:nvSpPr>
          <p:cNvPr id="197" name="Shape 19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21</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idx="4294967295" type="title"/>
          </p:nvPr>
        </p:nvSpPr>
        <p:spPr>
          <a:xfrm>
            <a:off x="543450" y="2555975"/>
            <a:ext cx="7948499" cy="3027899"/>
          </a:xfrm>
          <a:prstGeom prst="rect">
            <a:avLst/>
          </a:prstGeom>
        </p:spPr>
        <p:txBody>
          <a:bodyPr anchorCtr="0" anchor="b" bIns="91425" lIns="91425" rIns="91425" tIns="91425">
            <a:noAutofit/>
          </a:bodyPr>
          <a:lstStyle/>
          <a:p>
            <a:pPr lvl="0" rtl="0">
              <a:spcBef>
                <a:spcPts val="0"/>
              </a:spcBef>
              <a:buNone/>
            </a:pPr>
            <a:r>
              <a:rPr lang="en" sz="4800"/>
              <a:t>What Other Faults Did You Find?</a:t>
            </a: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Code Coverage</a:t>
            </a:r>
          </a:p>
        </p:txBody>
      </p:sp>
      <p:sp>
        <p:nvSpPr>
          <p:cNvPr id="208" name="Shape 20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0"/>
              </a:spcAft>
            </a:pPr>
            <a:r>
              <a:rPr lang="en"/>
              <a:t>What level of coverage did our tests achieve over the system?</a:t>
            </a:r>
          </a:p>
          <a:p>
            <a:pPr indent="-228600" lvl="0" marL="457200" marR="0" rtl="0" algn="l">
              <a:lnSpc>
                <a:spcPct val="115000"/>
              </a:lnSpc>
              <a:spcBef>
                <a:spcPts val="0"/>
              </a:spcBef>
              <a:spcAft>
                <a:spcPts val="0"/>
              </a:spcAft>
            </a:pPr>
            <a:r>
              <a:rPr lang="en"/>
              <a:t>How can we cover the gaps?</a:t>
            </a:r>
          </a:p>
          <a:p>
            <a:pPr lvl="0" marR="0" rtl="0" algn="l">
              <a:lnSpc>
                <a:spcPct val="115000"/>
              </a:lnSpc>
              <a:spcBef>
                <a:spcPts val="0"/>
              </a:spcBef>
              <a:spcAft>
                <a:spcPts val="0"/>
              </a:spcAft>
              <a:buNone/>
            </a:pPr>
            <a:r>
              <a:t/>
            </a:r>
            <a:endParaRPr/>
          </a:p>
          <a:p>
            <a:pPr lvl="0" marR="0" rtl="0" algn="l">
              <a:lnSpc>
                <a:spcPct val="115000"/>
              </a:lnSpc>
              <a:spcBef>
                <a:spcPts val="0"/>
              </a:spcBef>
              <a:spcAft>
                <a:spcPts val="0"/>
              </a:spcAft>
              <a:buNone/>
            </a:pPr>
            <a:r>
              <a:t/>
            </a:r>
            <a:endParaRPr sz="1800">
              <a:latin typeface="Consolas"/>
              <a:ea typeface="Consolas"/>
              <a:cs typeface="Consolas"/>
              <a:sym typeface="Consolas"/>
            </a:endParaRPr>
          </a:p>
        </p:txBody>
      </p:sp>
      <p:sp>
        <p:nvSpPr>
          <p:cNvPr id="209" name="Shape 20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23</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215" name="Shape 215"/>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Fault-Based Testing</a:t>
            </a:r>
          </a:p>
          <a:p>
            <a:pPr indent="-228600" lvl="1" marL="914400" marR="0" rtl="0" algn="l">
              <a:lnSpc>
                <a:spcPct val="120000"/>
              </a:lnSpc>
              <a:spcBef>
                <a:spcPts val="0"/>
              </a:spcBef>
              <a:spcAft>
                <a:spcPts val="0"/>
              </a:spcAft>
            </a:pPr>
            <a:r>
              <a:rPr lang="en"/>
              <a:t>Using ideas about what could go wrong to guide testing.</a:t>
            </a:r>
          </a:p>
          <a:p>
            <a:pPr indent="-228600" lvl="1" marL="914400" marR="0" rtl="0" algn="l">
              <a:lnSpc>
                <a:spcPct val="120000"/>
              </a:lnSpc>
              <a:spcBef>
                <a:spcPts val="0"/>
              </a:spcBef>
              <a:spcAft>
                <a:spcPts val="0"/>
              </a:spcAft>
            </a:pPr>
            <a:r>
              <a:rPr lang="en"/>
              <a:t>Related reading - Chapter 16</a:t>
            </a:r>
          </a:p>
          <a:p>
            <a:pPr lvl="0" marR="0" rtl="0" algn="l">
              <a:lnSpc>
                <a:spcPct val="120000"/>
              </a:lnSpc>
              <a:spcBef>
                <a:spcPts val="0"/>
              </a:spcBef>
              <a:spcAft>
                <a:spcPts val="0"/>
              </a:spcAft>
              <a:buNone/>
            </a:pPr>
            <a:r>
              <a:t/>
            </a:r>
            <a:endParaRPr/>
          </a:p>
          <a:p>
            <a:pPr indent="-228600" lvl="0" marL="457200" marR="0" rtl="0" algn="l">
              <a:lnSpc>
                <a:spcPct val="120000"/>
              </a:lnSpc>
              <a:spcBef>
                <a:spcPts val="0"/>
              </a:spcBef>
              <a:spcAft>
                <a:spcPts val="0"/>
              </a:spcAft>
            </a:pPr>
            <a:r>
              <a:rPr lang="en"/>
              <a:t>Homework 3 - due tonight.</a:t>
            </a:r>
          </a:p>
          <a:p>
            <a:pPr indent="-228600" lvl="0" marL="457200" marR="0" rtl="0" algn="l">
              <a:lnSpc>
                <a:spcPct val="120000"/>
              </a:lnSpc>
              <a:spcBef>
                <a:spcPts val="0"/>
              </a:spcBef>
              <a:spcAft>
                <a:spcPts val="0"/>
              </a:spcAft>
            </a:pPr>
            <a:r>
              <a:rPr lang="en"/>
              <a:t>Reading assignment 4 - due next week.</a:t>
            </a:r>
          </a:p>
        </p:txBody>
      </p:sp>
      <p:sp>
        <p:nvSpPr>
          <p:cNvPr id="216" name="Shape 21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24</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Enter… The Planning System</a:t>
            </a:r>
          </a:p>
        </p:txBody>
      </p:sp>
      <p:sp>
        <p:nvSpPr>
          <p:cNvPr id="64" name="Shape 64"/>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419100" lvl="0" marL="457200" marR="0" rtl="0" algn="l">
              <a:lnSpc>
                <a:spcPct val="100000"/>
              </a:lnSpc>
              <a:spcBef>
                <a:spcPts val="0"/>
              </a:spcBef>
              <a:spcAft>
                <a:spcPts val="0"/>
              </a:spcAft>
              <a:buClr>
                <a:schemeClr val="dk1"/>
              </a:buClr>
              <a:buSzPct val="100000"/>
              <a:buFont typeface="Arial"/>
            </a:pPr>
            <a:r>
              <a:rPr lang="en"/>
              <a:t>Everybody likes meetings.</a:t>
            </a:r>
          </a:p>
          <a:p>
            <a:pPr indent="-228600" lvl="1" marL="914400" marR="0" rtl="0" algn="l">
              <a:lnSpc>
                <a:spcPct val="100000"/>
              </a:lnSpc>
              <a:spcBef>
                <a:spcPts val="0"/>
              </a:spcBef>
              <a:spcAft>
                <a:spcPts val="0"/>
              </a:spcAft>
            </a:pPr>
            <a:r>
              <a:rPr lang="en"/>
              <a:t>Not true - but we need to book them.</a:t>
            </a:r>
          </a:p>
          <a:p>
            <a:pPr indent="-228600" lvl="0" marL="457200" marR="0" rtl="0" algn="l">
              <a:lnSpc>
                <a:spcPct val="100000"/>
              </a:lnSpc>
              <a:spcBef>
                <a:spcPts val="0"/>
              </a:spcBef>
              <a:spcAft>
                <a:spcPts val="0"/>
              </a:spcAft>
            </a:pPr>
            <a:r>
              <a:rPr lang="en"/>
              <a:t>We don’t want to double-book rooms or employees for meetings.</a:t>
            </a:r>
          </a:p>
          <a:p>
            <a:pPr indent="-228600" lvl="0" marL="457200" marR="0" rtl="0" algn="l">
              <a:lnSpc>
                <a:spcPct val="100000"/>
              </a:lnSpc>
              <a:spcBef>
                <a:spcPts val="0"/>
              </a:spcBef>
              <a:spcAft>
                <a:spcPts val="0"/>
              </a:spcAft>
            </a:pPr>
            <a:r>
              <a:rPr lang="en"/>
              <a:t>System to manage schedules and meetings.</a:t>
            </a:r>
          </a:p>
        </p:txBody>
      </p:sp>
      <p:sp>
        <p:nvSpPr>
          <p:cNvPr id="65" name="Shape 6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a:t>
            </a:r>
          </a:p>
        </p:txBody>
      </p:sp>
      <p:pic>
        <p:nvPicPr>
          <p:cNvPr id="66" name="Shape 66"/>
          <p:cNvPicPr preferRelativeResize="0"/>
          <p:nvPr/>
        </p:nvPicPr>
        <p:blipFill>
          <a:blip r:embed="rId3">
            <a:alphaModFix/>
          </a:blip>
          <a:stretch>
            <a:fillRect/>
          </a:stretch>
        </p:blipFill>
        <p:spPr>
          <a:xfrm>
            <a:off x="4692300" y="2182025"/>
            <a:ext cx="3899274" cy="3899274"/>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Planning System</a:t>
            </a:r>
          </a:p>
        </p:txBody>
      </p:sp>
      <p:sp>
        <p:nvSpPr>
          <p:cNvPr id="72" name="Shape 7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0"/>
              </a:spcBef>
              <a:spcAft>
                <a:spcPts val="0"/>
              </a:spcAft>
              <a:buNone/>
            </a:pPr>
            <a:r>
              <a:rPr lang="en"/>
              <a:t>Offers the following high-level features:</a:t>
            </a:r>
          </a:p>
          <a:p>
            <a:pPr indent="-228600" lvl="0" marL="457200" rtl="0">
              <a:lnSpc>
                <a:spcPct val="115000"/>
              </a:lnSpc>
              <a:spcBef>
                <a:spcPts val="0"/>
              </a:spcBef>
              <a:buAutoNum type="arabicPeriod"/>
            </a:pPr>
            <a:r>
              <a:rPr lang="en"/>
              <a:t>Booking a meeting</a:t>
            </a:r>
          </a:p>
          <a:p>
            <a:pPr indent="-228600" lvl="0" marL="457200" rtl="0">
              <a:lnSpc>
                <a:spcPct val="115000"/>
              </a:lnSpc>
              <a:spcBef>
                <a:spcPts val="0"/>
              </a:spcBef>
              <a:buAutoNum type="arabicPeriod"/>
            </a:pPr>
            <a:r>
              <a:rPr lang="en"/>
              <a:t>Booking vacation time</a:t>
            </a:r>
          </a:p>
          <a:p>
            <a:pPr indent="-228600" lvl="0" marL="457200" rtl="0">
              <a:lnSpc>
                <a:spcPct val="115000"/>
              </a:lnSpc>
              <a:spcBef>
                <a:spcPts val="0"/>
              </a:spcBef>
              <a:buAutoNum type="arabicPeriod"/>
            </a:pPr>
            <a:r>
              <a:rPr lang="en"/>
              <a:t>Checking availability for a room</a:t>
            </a:r>
          </a:p>
          <a:p>
            <a:pPr indent="-228600" lvl="0" marL="457200" rtl="0">
              <a:lnSpc>
                <a:spcPct val="115000"/>
              </a:lnSpc>
              <a:spcBef>
                <a:spcPts val="0"/>
              </a:spcBef>
              <a:buAutoNum type="arabicPeriod"/>
            </a:pPr>
            <a:r>
              <a:rPr lang="en"/>
              <a:t>Checking availability for a person</a:t>
            </a:r>
          </a:p>
          <a:p>
            <a:pPr indent="-228600" lvl="0" marL="457200" rtl="0">
              <a:lnSpc>
                <a:spcPct val="115000"/>
              </a:lnSpc>
              <a:spcBef>
                <a:spcPts val="0"/>
              </a:spcBef>
              <a:buAutoNum type="arabicPeriod"/>
            </a:pPr>
            <a:r>
              <a:rPr lang="en"/>
              <a:t>Printing the agenda for a room</a:t>
            </a:r>
          </a:p>
          <a:p>
            <a:pPr indent="-228600" lvl="0" marL="457200" rtl="0">
              <a:lnSpc>
                <a:spcPct val="115000"/>
              </a:lnSpc>
              <a:spcBef>
                <a:spcPts val="0"/>
              </a:spcBef>
              <a:buAutoNum type="arabicPeriod"/>
            </a:pPr>
            <a:r>
              <a:rPr lang="en"/>
              <a:t>Printing the agenda for a person</a:t>
            </a:r>
          </a:p>
          <a:p>
            <a:pPr lvl="0" marR="0" rtl="0" algn="l">
              <a:lnSpc>
                <a:spcPct val="100000"/>
              </a:lnSpc>
              <a:spcBef>
                <a:spcPts val="0"/>
              </a:spcBef>
              <a:spcAft>
                <a:spcPts val="0"/>
              </a:spcAft>
              <a:buNone/>
            </a:pPr>
            <a:r>
              <a:t/>
            </a:r>
            <a:endParaRPr/>
          </a:p>
        </p:txBody>
      </p:sp>
      <p:sp>
        <p:nvSpPr>
          <p:cNvPr id="73" name="Shape 7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Your Task</a:t>
            </a:r>
          </a:p>
        </p:txBody>
      </p:sp>
      <p:sp>
        <p:nvSpPr>
          <p:cNvPr id="79" name="Shape 7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15000"/>
              </a:lnSpc>
              <a:spcBef>
                <a:spcPts val="0"/>
              </a:spcBef>
              <a:buNone/>
            </a:pPr>
            <a:r>
              <a:rPr lang="en"/>
              <a:t>In groups, come up with a test plan for this system.</a:t>
            </a:r>
          </a:p>
          <a:p>
            <a:pPr indent="-228600" lvl="0" marL="457200" rtl="0">
              <a:lnSpc>
                <a:spcPct val="115000"/>
              </a:lnSpc>
              <a:spcBef>
                <a:spcPts val="0"/>
              </a:spcBef>
            </a:pPr>
            <a:r>
              <a:rPr lang="en"/>
              <a:t>Given the above features and the code documentation, plan out a series of test cases to ensure that these features can be performed without error. </a:t>
            </a:r>
          </a:p>
        </p:txBody>
      </p:sp>
      <p:sp>
        <p:nvSpPr>
          <p:cNvPr id="80" name="Shape 8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5</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Food for Thought</a:t>
            </a:r>
          </a:p>
        </p:txBody>
      </p:sp>
      <p:sp>
        <p:nvSpPr>
          <p:cNvPr id="86" name="Shape 8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15000"/>
              </a:lnSpc>
              <a:spcBef>
                <a:spcPts val="0"/>
              </a:spcBef>
            </a:pPr>
            <a:r>
              <a:rPr lang="en"/>
              <a:t>What are the “testable units”?</a:t>
            </a:r>
          </a:p>
          <a:p>
            <a:pPr indent="-228600" lvl="1" marL="914400" rtl="0">
              <a:lnSpc>
                <a:spcPct val="115000"/>
              </a:lnSpc>
              <a:spcBef>
                <a:spcPts val="0"/>
              </a:spcBef>
            </a:pPr>
            <a:r>
              <a:rPr lang="en"/>
              <a:t>Your tests may use any of the classes in the system, and may be at the method, class, or system level.</a:t>
            </a:r>
          </a:p>
          <a:p>
            <a:pPr indent="-228600" lvl="0" marL="457200" rtl="0">
              <a:lnSpc>
                <a:spcPct val="115000"/>
              </a:lnSpc>
              <a:spcBef>
                <a:spcPts val="0"/>
              </a:spcBef>
            </a:pPr>
            <a:r>
              <a:rPr lang="en"/>
              <a:t>Think about both normal execution and illegal inputs/actions.</a:t>
            </a:r>
          </a:p>
          <a:p>
            <a:pPr indent="-228600" lvl="1" marL="914400" rtl="0">
              <a:lnSpc>
                <a:spcPct val="115000"/>
              </a:lnSpc>
              <a:spcBef>
                <a:spcPts val="0"/>
              </a:spcBef>
            </a:pPr>
            <a:r>
              <a:rPr lang="en"/>
              <a:t>How many things can go wrong? </a:t>
            </a:r>
          </a:p>
          <a:p>
            <a:pPr indent="-228600" lvl="1" marL="914400" rtl="0">
              <a:lnSpc>
                <a:spcPct val="115000"/>
              </a:lnSpc>
              <a:spcBef>
                <a:spcPts val="0"/>
              </a:spcBef>
            </a:pPr>
            <a:r>
              <a:rPr lang="en"/>
              <a:t>You will probably be able to add a normal meeting, but can you add a meeting for February 35th? </a:t>
            </a:r>
          </a:p>
          <a:p>
            <a:pPr indent="-228600" lvl="1" marL="914400" rtl="0">
              <a:lnSpc>
                <a:spcPct val="115000"/>
              </a:lnSpc>
              <a:spcBef>
                <a:spcPts val="0"/>
              </a:spcBef>
            </a:pPr>
            <a:r>
              <a:rPr lang="en"/>
              <a:t>Try it out - you have the code.</a:t>
            </a:r>
          </a:p>
        </p:txBody>
      </p:sp>
      <p:sp>
        <p:nvSpPr>
          <p:cNvPr id="87" name="Shape 8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6</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idx="4294967295" type="title"/>
          </p:nvPr>
        </p:nvSpPr>
        <p:spPr>
          <a:xfrm>
            <a:off x="543450" y="2555975"/>
            <a:ext cx="7948499" cy="3027899"/>
          </a:xfrm>
          <a:prstGeom prst="rect">
            <a:avLst/>
          </a:prstGeom>
        </p:spPr>
        <p:txBody>
          <a:bodyPr anchorCtr="0" anchor="b" bIns="91425" lIns="91425" rIns="91425" tIns="91425">
            <a:noAutofit/>
          </a:bodyPr>
          <a:lstStyle/>
          <a:p>
            <a:pPr lvl="0" rtl="0">
              <a:spcBef>
                <a:spcPts val="0"/>
              </a:spcBef>
              <a:buNone/>
            </a:pPr>
            <a:r>
              <a:rPr lang="en" sz="4800"/>
              <a:t>Unit Testing</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Writing a Unit Test</a:t>
            </a:r>
          </a:p>
        </p:txBody>
      </p:sp>
      <p:sp>
        <p:nvSpPr>
          <p:cNvPr id="98" name="Shape 98"/>
          <p:cNvSpPr txBox="1"/>
          <p:nvPr>
            <p:ph idx="1" type="body"/>
          </p:nvPr>
        </p:nvSpPr>
        <p:spPr>
          <a:xfrm>
            <a:off x="457200" y="1600200"/>
            <a:ext cx="39945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JUnit is a Java-based toolkit for writing executable tests.</a:t>
            </a:r>
            <a:r>
              <a:rPr lang="en"/>
              <a:t> </a:t>
            </a:r>
          </a:p>
          <a:p>
            <a:pPr indent="-381000" lvl="0" marL="457200" marR="0" rtl="0" algn="l">
              <a:lnSpc>
                <a:spcPct val="100000"/>
              </a:lnSpc>
              <a:spcBef>
                <a:spcPts val="600"/>
              </a:spcBef>
              <a:spcAft>
                <a:spcPts val="0"/>
              </a:spcAft>
              <a:buSzPct val="100000"/>
            </a:pPr>
            <a:r>
              <a:rPr lang="en" sz="2400"/>
              <a:t>Choose a target from the code base.</a:t>
            </a:r>
          </a:p>
          <a:p>
            <a:pPr indent="-381000" lvl="0" marL="457200" marR="0" rtl="0" algn="l">
              <a:lnSpc>
                <a:spcPct val="100000"/>
              </a:lnSpc>
              <a:spcBef>
                <a:spcPts val="600"/>
              </a:spcBef>
              <a:spcAft>
                <a:spcPts val="0"/>
              </a:spcAft>
              <a:buSzPct val="100000"/>
            </a:pPr>
            <a:r>
              <a:rPr lang="en" sz="2400"/>
              <a:t>Write a “testing class” containing a series of unit tests centered around testing that target.</a:t>
            </a:r>
          </a:p>
          <a:p>
            <a:pPr lvl="0" marR="0" rtl="0" algn="l">
              <a:lnSpc>
                <a:spcPct val="100000"/>
              </a:lnSpc>
              <a:spcBef>
                <a:spcPts val="600"/>
              </a:spcBef>
              <a:spcAft>
                <a:spcPts val="0"/>
              </a:spcAft>
              <a:buClr>
                <a:schemeClr val="dk1"/>
              </a:buClr>
              <a:buSzPct val="36666"/>
              <a:buFont typeface="Arial"/>
              <a:buNone/>
            </a:pPr>
            <a:r>
              <a:t/>
            </a:r>
            <a:endParaRPr/>
          </a:p>
          <a:p>
            <a:pPr lv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99" name="Shape 99"/>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lnSpc>
                <a:spcPct val="145000"/>
              </a:lnSpc>
              <a:spcBef>
                <a:spcPts val="0"/>
              </a:spcBef>
              <a:buNone/>
            </a:pPr>
            <a:r>
              <a:t/>
            </a:r>
            <a:endParaRPr sz="1400">
              <a:solidFill>
                <a:srgbClr val="A71D5D"/>
              </a:solidFill>
              <a:latin typeface="Consolas"/>
              <a:ea typeface="Consolas"/>
              <a:cs typeface="Consolas"/>
              <a:sym typeface="Consolas"/>
            </a:endParaRPr>
          </a:p>
          <a:p>
            <a:pPr lvl="0" rtl="0">
              <a:lnSpc>
                <a:spcPct val="145000"/>
              </a:lnSpc>
              <a:spcBef>
                <a:spcPts val="0"/>
              </a:spcBef>
              <a:buNone/>
            </a:pPr>
            <a:r>
              <a:t/>
            </a:r>
            <a:endParaRPr sz="1400">
              <a:solidFill>
                <a:srgbClr val="A71D5D"/>
              </a:solidFill>
              <a:latin typeface="Consolas"/>
              <a:ea typeface="Consolas"/>
              <a:cs typeface="Consolas"/>
              <a:sym typeface="Consolas"/>
            </a:endParaRPr>
          </a:p>
          <a:p>
            <a:pPr lvl="0" rtl="0">
              <a:lnSpc>
                <a:spcPct val="145000"/>
              </a:lnSpc>
              <a:spcBef>
                <a:spcPts val="0"/>
              </a:spcBef>
              <a:buClr>
                <a:schemeClr val="dk1"/>
              </a:buClr>
              <a:buSzPct val="78571"/>
              <a:buFont typeface="Arial"/>
              <a:buNone/>
            </a:pP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class</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Calculator</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int</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evaluate </a:t>
            </a:r>
            <a:r>
              <a:rPr lang="en" sz="1400">
                <a:solidFill>
                  <a:srgbClr val="333333"/>
                </a:solidFill>
                <a:latin typeface="Consolas"/>
                <a:ea typeface="Consolas"/>
                <a:cs typeface="Consolas"/>
                <a:sym typeface="Consolas"/>
              </a:rPr>
              <a:t>(String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ED6A43"/>
                </a:solidFill>
                <a:latin typeface="Consolas"/>
                <a:ea typeface="Consolas"/>
                <a:cs typeface="Consolas"/>
                <a:sym typeface="Consolas"/>
              </a:rPr>
              <a:t>expression</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int</a:t>
            </a:r>
            <a:r>
              <a:rPr lang="en" sz="1400">
                <a:solidFill>
                  <a:srgbClr val="333333"/>
                </a:solidFill>
                <a:latin typeface="Consolas"/>
                <a:ea typeface="Consolas"/>
                <a:cs typeface="Consolas"/>
                <a:sym typeface="Consolas"/>
              </a:rPr>
              <a:t> sum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r>
              <a:rPr lang="en" sz="1400">
                <a:solidFill>
                  <a:srgbClr val="0086B3"/>
                </a:solidFill>
                <a:latin typeface="Consolas"/>
                <a:ea typeface="Consolas"/>
                <a:cs typeface="Consolas"/>
                <a:sym typeface="Consolas"/>
              </a:rPr>
              <a:t>0</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for</a:t>
            </a:r>
            <a:r>
              <a:rPr lang="en" sz="1400">
                <a:solidFill>
                  <a:srgbClr val="333333"/>
                </a:solidFill>
                <a:latin typeface="Consolas"/>
                <a:ea typeface="Consolas"/>
                <a:cs typeface="Consolas"/>
                <a:sym typeface="Consolas"/>
              </a:rPr>
              <a:t> (String summand</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expression</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split(</a:t>
            </a:r>
            <a:r>
              <a:rPr lang="en" sz="1400">
                <a:solidFill>
                  <a:srgbClr val="183691"/>
                </a:solidFill>
                <a:latin typeface="Consolas"/>
                <a:ea typeface="Consolas"/>
                <a:cs typeface="Consolas"/>
                <a:sym typeface="Consolas"/>
              </a:rPr>
              <a:t>"\\+"</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sum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Integer</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valueOf(summand);</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return</a:t>
            </a:r>
            <a:r>
              <a:rPr lang="en" sz="1400">
                <a:solidFill>
                  <a:srgbClr val="333333"/>
                </a:solidFill>
                <a:latin typeface="Consolas"/>
                <a:ea typeface="Consolas"/>
                <a:cs typeface="Consolas"/>
                <a:sym typeface="Consolas"/>
              </a:rPr>
              <a:t> sum;</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a:t>
            </a:r>
          </a:p>
          <a:p>
            <a:pPr lvl="0" rtl="0">
              <a:spcBef>
                <a:spcPts val="0"/>
              </a:spcBef>
              <a:buNone/>
            </a:pPr>
            <a:r>
              <a:t/>
            </a:r>
            <a:endParaRPr/>
          </a:p>
        </p:txBody>
      </p:sp>
      <p:sp>
        <p:nvSpPr>
          <p:cNvPr id="100" name="Shape 10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8</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Writing a Unit Test</a:t>
            </a:r>
          </a:p>
        </p:txBody>
      </p:sp>
      <p:sp>
        <p:nvSpPr>
          <p:cNvPr id="106" name="Shape 106"/>
          <p:cNvSpPr txBox="1"/>
          <p:nvPr>
            <p:ph idx="1" type="body"/>
          </p:nvPr>
        </p:nvSpPr>
        <p:spPr>
          <a:xfrm>
            <a:off x="457200" y="1600200"/>
            <a:ext cx="3994500" cy="4967700"/>
          </a:xfrm>
          <a:prstGeom prst="rect">
            <a:avLst/>
          </a:prstGeom>
        </p:spPr>
        <p:txBody>
          <a:bodyPr anchorCtr="0" anchor="t" bIns="91425" lIns="91425" rIns="91425" tIns="91425">
            <a:noAutofit/>
          </a:bodyPr>
          <a:lstStyle/>
          <a:p>
            <a:pPr lvl="0" rtl="0">
              <a:lnSpc>
                <a:spcPct val="145000"/>
              </a:lnSpc>
              <a:spcBef>
                <a:spcPts val="0"/>
              </a:spcBef>
              <a:buNone/>
            </a:pPr>
            <a:r>
              <a:t/>
            </a:r>
            <a:endParaRPr sz="1400">
              <a:solidFill>
                <a:srgbClr val="A71D5D"/>
              </a:solidFill>
              <a:latin typeface="Consolas"/>
              <a:ea typeface="Consolas"/>
              <a:cs typeface="Consolas"/>
              <a:sym typeface="Consolas"/>
            </a:endParaRPr>
          </a:p>
          <a:p>
            <a:pPr lvl="0" rtl="0">
              <a:lnSpc>
                <a:spcPct val="145000"/>
              </a:lnSpc>
              <a:spcBef>
                <a:spcPts val="0"/>
              </a:spcBef>
              <a:buClr>
                <a:schemeClr val="dk1"/>
              </a:buClr>
              <a:buSzPct val="78571"/>
              <a:buFont typeface="Arial"/>
              <a:buNone/>
            </a:pPr>
            <a:r>
              <a:t/>
            </a:r>
            <a:endParaRPr sz="1400">
              <a:solidFill>
                <a:srgbClr val="A71D5D"/>
              </a:solidFill>
              <a:latin typeface="Consolas"/>
              <a:ea typeface="Consolas"/>
              <a:cs typeface="Consolas"/>
              <a:sym typeface="Consolas"/>
            </a:endParaRPr>
          </a:p>
          <a:p>
            <a:pPr lvl="0" rtl="0">
              <a:lnSpc>
                <a:spcPct val="145000"/>
              </a:lnSpc>
              <a:spcBef>
                <a:spcPts val="0"/>
              </a:spcBef>
              <a:buClr>
                <a:schemeClr val="dk1"/>
              </a:buClr>
              <a:buSzPct val="78571"/>
              <a:buFont typeface="Arial"/>
              <a:buNone/>
            </a:pP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class</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Calculator</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int</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evaluate </a:t>
            </a:r>
            <a:r>
              <a:rPr lang="en" sz="1400">
                <a:solidFill>
                  <a:srgbClr val="333333"/>
                </a:solidFill>
                <a:latin typeface="Consolas"/>
                <a:ea typeface="Consolas"/>
                <a:cs typeface="Consolas"/>
                <a:sym typeface="Consolas"/>
              </a:rPr>
              <a:t>(String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ED6A43"/>
                </a:solidFill>
                <a:latin typeface="Consolas"/>
                <a:ea typeface="Consolas"/>
                <a:cs typeface="Consolas"/>
                <a:sym typeface="Consolas"/>
              </a:rPr>
              <a:t>expression</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int</a:t>
            </a:r>
            <a:r>
              <a:rPr lang="en" sz="1400">
                <a:solidFill>
                  <a:srgbClr val="333333"/>
                </a:solidFill>
                <a:latin typeface="Consolas"/>
                <a:ea typeface="Consolas"/>
                <a:cs typeface="Consolas"/>
                <a:sym typeface="Consolas"/>
              </a:rPr>
              <a:t> sum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r>
              <a:rPr lang="en" sz="1400">
                <a:solidFill>
                  <a:srgbClr val="0086B3"/>
                </a:solidFill>
                <a:latin typeface="Consolas"/>
                <a:ea typeface="Consolas"/>
                <a:cs typeface="Consolas"/>
                <a:sym typeface="Consolas"/>
              </a:rPr>
              <a:t>0</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for</a:t>
            </a:r>
            <a:r>
              <a:rPr lang="en" sz="1400">
                <a:solidFill>
                  <a:srgbClr val="333333"/>
                </a:solidFill>
                <a:latin typeface="Consolas"/>
                <a:ea typeface="Consolas"/>
                <a:cs typeface="Consolas"/>
                <a:sym typeface="Consolas"/>
              </a:rPr>
              <a:t> (String summand</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expression</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split(</a:t>
            </a:r>
            <a:r>
              <a:rPr lang="en" sz="1400">
                <a:solidFill>
                  <a:srgbClr val="183691"/>
                </a:solidFill>
                <a:latin typeface="Consolas"/>
                <a:ea typeface="Consolas"/>
                <a:cs typeface="Consolas"/>
                <a:sym typeface="Consolas"/>
              </a:rPr>
              <a:t>"\\+"</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sum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Integer</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valueOf(summand);</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return</a:t>
            </a:r>
            <a:r>
              <a:rPr lang="en" sz="1400">
                <a:solidFill>
                  <a:srgbClr val="333333"/>
                </a:solidFill>
                <a:latin typeface="Consolas"/>
                <a:ea typeface="Consolas"/>
                <a:cs typeface="Consolas"/>
                <a:sym typeface="Consolas"/>
              </a:rPr>
              <a:t> sum;</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a:t>
            </a:r>
          </a:p>
        </p:txBody>
      </p:sp>
      <p:sp>
        <p:nvSpPr>
          <p:cNvPr id="107" name="Shape 107"/>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lnSpc>
                <a:spcPct val="145000"/>
              </a:lnSpc>
              <a:spcBef>
                <a:spcPts val="0"/>
              </a:spcBef>
              <a:buNone/>
            </a:pPr>
            <a:r>
              <a:rPr lang="en" sz="1400">
                <a:solidFill>
                  <a:srgbClr val="A71D5D"/>
                </a:solidFill>
                <a:latin typeface="Consolas"/>
                <a:ea typeface="Consolas"/>
                <a:cs typeface="Consolas"/>
                <a:sym typeface="Consolas"/>
              </a:rPr>
              <a:t>import static</a:t>
            </a:r>
            <a:r>
              <a:rPr lang="en" sz="1400">
                <a:solidFill>
                  <a:srgbClr val="333333"/>
                </a:solidFill>
                <a:latin typeface="Consolas"/>
                <a:ea typeface="Consolas"/>
                <a:cs typeface="Consolas"/>
                <a:sym typeface="Consolas"/>
              </a:rPr>
              <a:t> org.junit.Assert.assertEquals;</a:t>
            </a:r>
            <a:br>
              <a:rPr lang="en" sz="1400">
                <a:solidFill>
                  <a:srgbClr val="333333"/>
                </a:solidFill>
                <a:latin typeface="Consolas"/>
                <a:ea typeface="Consolas"/>
                <a:cs typeface="Consolas"/>
                <a:sym typeface="Consolas"/>
              </a:rPr>
            </a:br>
            <a:r>
              <a:rPr lang="en" sz="1400">
                <a:solidFill>
                  <a:srgbClr val="A71D5D"/>
                </a:solidFill>
                <a:latin typeface="Consolas"/>
                <a:ea typeface="Consolas"/>
                <a:cs typeface="Consolas"/>
                <a:sym typeface="Consolas"/>
              </a:rPr>
              <a:t>import</a:t>
            </a:r>
            <a:r>
              <a:rPr lang="en" sz="1400">
                <a:solidFill>
                  <a:srgbClr val="333333"/>
                </a:solidFill>
                <a:latin typeface="Consolas"/>
                <a:ea typeface="Consolas"/>
                <a:cs typeface="Consolas"/>
                <a:sym typeface="Consolas"/>
              </a:rPr>
              <a:t> org.junit.Test;</a:t>
            </a:r>
            <a:br>
              <a:rPr lang="en" sz="1400">
                <a:solidFill>
                  <a:srgbClr val="333333"/>
                </a:solidFill>
                <a:latin typeface="Consolas"/>
                <a:ea typeface="Consolas"/>
                <a:cs typeface="Consolas"/>
                <a:sym typeface="Consolas"/>
              </a:rPr>
            </a:br>
            <a:br>
              <a:rPr lang="en" sz="1400">
                <a:solidFill>
                  <a:srgbClr val="333333"/>
                </a:solidFill>
                <a:latin typeface="Consolas"/>
                <a:ea typeface="Consolas"/>
                <a:cs typeface="Consolas"/>
                <a:sym typeface="Consolas"/>
              </a:rPr>
            </a:b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class</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CalculatorTest</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@Test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void</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evaluatesExpression</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Calculator calculator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new</a:t>
            </a:r>
            <a:r>
              <a:rPr lang="en" sz="1400">
                <a:solidFill>
                  <a:srgbClr val="333333"/>
                </a:solidFill>
                <a:latin typeface="Consolas"/>
                <a:ea typeface="Consolas"/>
                <a:cs typeface="Consolas"/>
                <a:sym typeface="Consolas"/>
              </a:rPr>
              <a:t> Calculator();</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int</a:t>
            </a:r>
            <a:r>
              <a:rPr lang="en" sz="1400">
                <a:solidFill>
                  <a:srgbClr val="333333"/>
                </a:solidFill>
                <a:latin typeface="Consolas"/>
                <a:ea typeface="Consolas"/>
                <a:cs typeface="Consolas"/>
                <a:sym typeface="Consolas"/>
              </a:rPr>
              <a:t> sum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calculator</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evaluate(</a:t>
            </a:r>
            <a:r>
              <a:rPr lang="en" sz="1400">
                <a:solidFill>
                  <a:srgbClr val="183691"/>
                </a:solidFill>
                <a:latin typeface="Consolas"/>
                <a:ea typeface="Consolas"/>
                <a:cs typeface="Consolas"/>
                <a:sym typeface="Consolas"/>
              </a:rPr>
              <a:t>"1+2+3"</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assertEquals(</a:t>
            </a:r>
            <a:r>
              <a:rPr lang="en" sz="1400">
                <a:solidFill>
                  <a:srgbClr val="0086B3"/>
                </a:solidFill>
                <a:latin typeface="Consolas"/>
                <a:ea typeface="Consolas"/>
                <a:cs typeface="Consolas"/>
                <a:sym typeface="Consolas"/>
              </a:rPr>
              <a:t>6</a:t>
            </a:r>
            <a:r>
              <a:rPr lang="en" sz="1400">
                <a:solidFill>
                  <a:srgbClr val="333333"/>
                </a:solidFill>
                <a:latin typeface="Consolas"/>
                <a:ea typeface="Consolas"/>
                <a:cs typeface="Consolas"/>
                <a:sym typeface="Consolas"/>
              </a:rPr>
              <a:t>, sum);</a:t>
            </a:r>
          </a:p>
          <a:p>
            <a:pPr indent="457200" lvl="0" rtl="0">
              <a:lnSpc>
                <a:spcPct val="145000"/>
              </a:lnSpc>
              <a:spcBef>
                <a:spcPts val="0"/>
              </a:spcBef>
              <a:buNone/>
            </a:pPr>
            <a:r>
              <a:rPr lang="en" sz="1400">
                <a:solidFill>
                  <a:srgbClr val="333333"/>
                </a:solidFill>
                <a:latin typeface="Consolas"/>
                <a:ea typeface="Consolas"/>
                <a:cs typeface="Consolas"/>
                <a:sym typeface="Consolas"/>
              </a:rPr>
              <a:t>calculator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null;</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a:t>
            </a:r>
          </a:p>
          <a:p>
            <a:pPr lvl="0" rtl="0">
              <a:lnSpc>
                <a:spcPct val="145000"/>
              </a:lnSpc>
              <a:spcBef>
                <a:spcPts val="0"/>
              </a:spcBef>
              <a:buNone/>
            </a:pPr>
            <a:r>
              <a:t/>
            </a:r>
            <a:endParaRPr sz="1400">
              <a:solidFill>
                <a:srgbClr val="A71D5D"/>
              </a:solidFill>
              <a:latin typeface="Consolas"/>
              <a:ea typeface="Consolas"/>
              <a:cs typeface="Consolas"/>
              <a:sym typeface="Consolas"/>
            </a:endParaRPr>
          </a:p>
          <a:p>
            <a:pPr lvl="0" rtl="0">
              <a:spcBef>
                <a:spcPts val="0"/>
              </a:spcBef>
              <a:buNone/>
            </a:pPr>
            <a:r>
              <a:t/>
            </a:r>
            <a:endParaRPr/>
          </a:p>
        </p:txBody>
      </p:sp>
      <p:sp>
        <p:nvSpPr>
          <p:cNvPr id="108" name="Shape 10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9</a:t>
            </a:r>
          </a:p>
        </p:txBody>
      </p:sp>
      <p:sp>
        <p:nvSpPr>
          <p:cNvPr id="109" name="Shape 109"/>
          <p:cNvSpPr/>
          <p:nvPr/>
        </p:nvSpPr>
        <p:spPr>
          <a:xfrm>
            <a:off x="5680475" y="2061175"/>
            <a:ext cx="3006299" cy="793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Convention - name the test class after the class it is testing or the functionality being tested.</a:t>
            </a:r>
          </a:p>
        </p:txBody>
      </p:sp>
      <p:sp>
        <p:nvSpPr>
          <p:cNvPr id="110" name="Shape 110"/>
          <p:cNvSpPr/>
          <p:nvPr/>
        </p:nvSpPr>
        <p:spPr>
          <a:xfrm>
            <a:off x="1830250" y="3032400"/>
            <a:ext cx="3006299" cy="793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Each test is denoted with keyword </a:t>
            </a:r>
            <a:r>
              <a:rPr b="1" lang="en"/>
              <a:t>@test</a:t>
            </a:r>
            <a:r>
              <a:rPr lang="en"/>
              <a:t>.</a:t>
            </a:r>
          </a:p>
        </p:txBody>
      </p:sp>
      <p:sp>
        <p:nvSpPr>
          <p:cNvPr id="111" name="Shape 111"/>
          <p:cNvSpPr/>
          <p:nvPr/>
        </p:nvSpPr>
        <p:spPr>
          <a:xfrm>
            <a:off x="3739400" y="3885300"/>
            <a:ext cx="1262699" cy="397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Initialization</a:t>
            </a:r>
          </a:p>
        </p:txBody>
      </p:sp>
      <p:sp>
        <p:nvSpPr>
          <p:cNvPr id="112" name="Shape 112"/>
          <p:cNvSpPr/>
          <p:nvPr/>
        </p:nvSpPr>
        <p:spPr>
          <a:xfrm>
            <a:off x="3739400" y="4603000"/>
            <a:ext cx="1262699" cy="580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Test Steps</a:t>
            </a:r>
          </a:p>
        </p:txBody>
      </p:sp>
      <p:sp>
        <p:nvSpPr>
          <p:cNvPr id="113" name="Shape 113"/>
          <p:cNvSpPr/>
          <p:nvPr/>
        </p:nvSpPr>
        <p:spPr>
          <a:xfrm>
            <a:off x="7648075" y="4282800"/>
            <a:ext cx="660300" cy="397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Input</a:t>
            </a:r>
          </a:p>
        </p:txBody>
      </p:sp>
      <p:sp>
        <p:nvSpPr>
          <p:cNvPr id="114" name="Shape 114"/>
          <p:cNvSpPr/>
          <p:nvPr/>
        </p:nvSpPr>
        <p:spPr>
          <a:xfrm>
            <a:off x="7448500" y="4989825"/>
            <a:ext cx="774599" cy="397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Oracle</a:t>
            </a:r>
          </a:p>
        </p:txBody>
      </p:sp>
      <p:sp>
        <p:nvSpPr>
          <p:cNvPr id="115" name="Shape 115"/>
          <p:cNvSpPr/>
          <p:nvPr/>
        </p:nvSpPr>
        <p:spPr>
          <a:xfrm>
            <a:off x="5534325" y="5658875"/>
            <a:ext cx="1262699" cy="397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Tear Down</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09"/>
                                        </p:tgtEl>
                                      </p:cBhvr>
                                    </p:animEffect>
                                    <p:set>
                                      <p:cBhvr>
                                        <p:cTn dur="1" fill="hold">
                                          <p:stCondLst>
                                            <p:cond delay="0"/>
                                          </p:stCondLst>
                                        </p:cTn>
                                        <p:tgtEl>
                                          <p:spTgt spid="10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10"/>
                                        </p:tgtEl>
                                      </p:cBhvr>
                                    </p:animEffect>
                                    <p:set>
                                      <p:cBhvr>
                                        <p:cTn dur="1" fill="hold">
                                          <p:stCondLst>
                                            <p:cond delay="0"/>
                                          </p:stCondLst>
                                        </p:cTn>
                                        <p:tgtEl>
                                          <p:spTgt spid="11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