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Tend to be of the form X for Y replacement, where we choose an operand - one variable in an expression - and swap it out for another variable in different ways</a:t>
            </a:r>
          </a:p>
          <a:p>
            <a:pPr lvl="0" rtl="0">
              <a:spcBef>
                <a:spcPts val="0"/>
              </a:spcBef>
              <a:buNone/>
            </a:pPr>
            <a:r>
              <a:rPr lang="en">
                <a:solidFill>
                  <a:srgbClr val="252525"/>
                </a:solidFill>
                <a:highlight>
                  <a:srgbClr val="FFFFFF"/>
                </a:highlight>
              </a:rPr>
              <a:t>(go over)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Let’s step up one level. We’ve modified the operands, now we’re going to modify the operators. (2-4). We can mutate all three forms.</a:t>
            </a:r>
          </a:p>
          <a:p>
            <a:pPr lvl="0" rtl="0">
              <a:spcBef>
                <a:spcPts val="0"/>
              </a:spcBef>
              <a:buNone/>
            </a:pPr>
            <a:r>
              <a:rPr lang="en">
                <a:solidFill>
                  <a:srgbClr val="252525"/>
                </a:solidFill>
                <a:highlight>
                  <a:srgbClr val="FFFFFF"/>
                </a:highlight>
              </a:rPr>
              <a:t>(go over rest)</a:t>
            </a:r>
          </a:p>
          <a:p>
            <a:pPr lvl="0" rtl="0">
              <a:spcBef>
                <a:spcPts val="0"/>
              </a:spcBef>
              <a:buNone/>
            </a:pPr>
            <a:r>
              <a:rPr lang="en">
                <a:solidFill>
                  <a:srgbClr val="252525"/>
                </a:solidFill>
                <a:highlight>
                  <a:srgbClr val="FFFFFF"/>
                </a:highlight>
              </a:rPr>
              <a:t>(9) - including an operand if needed, x+y, then add +z, or change x+y to be x + --y</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 = bitwise xor</a:t>
            </a:r>
          </a:p>
          <a:p>
            <a:pPr lvl="0" rtl="0">
              <a:spcBef>
                <a:spcPts val="0"/>
              </a:spcBef>
              <a:buNone/>
            </a:pPr>
            <a:r>
              <a:rPr lang="en">
                <a:solidFill>
                  <a:srgbClr val="252525"/>
                </a:solidFill>
                <a:highlight>
                  <a:srgbClr val="FFFFFF"/>
                </a:highlight>
              </a:rPr>
              <a:t>~ inverts bit pattern, 1101 - 0010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(2) - now, how these shortcuts work is that they perform one operator using one operator. So, you can’t do insertion or deletion, but you can do replacement.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In OO languages, you can also perform mutations based on encapsulation and inheritance, and take advantage of common faults in handling those features.\</a:t>
            </a:r>
          </a:p>
          <a:p>
            <a:pPr lvl="0" rtl="0">
              <a:spcBef>
                <a:spcPts val="0"/>
              </a:spcBef>
              <a:buNone/>
            </a:pPr>
            <a:r>
              <a:rPr lang="en">
                <a:solidFill>
                  <a:srgbClr val="252525"/>
                </a:solidFill>
                <a:highlight>
                  <a:srgbClr val="FFFFFF"/>
                </a:highlight>
              </a:rPr>
              <a:t>(6 - to kill this mutant, you need a test case that can show that the reference to the parent is incorrect)</a:t>
            </a:r>
          </a:p>
          <a:p>
            <a:pPr lvl="0" rtl="0">
              <a:spcBef>
                <a:spcPts val="0"/>
              </a:spcBef>
              <a:buNone/>
            </a:pPr>
            <a:r>
              <a:rPr lang="en">
                <a:solidFill>
                  <a:srgbClr val="252525"/>
                </a:solidFill>
                <a:highlight>
                  <a:srgbClr val="FFFFFF"/>
                </a:highlight>
              </a:rPr>
              <a:t>(8) - this is the reverse case</a:t>
            </a:r>
          </a:p>
          <a:p>
            <a:pPr lvl="0" rtl="0">
              <a:spcBef>
                <a:spcPts val="0"/>
              </a:spcBef>
              <a:buNone/>
            </a:pPr>
            <a:r>
              <a:rPr lang="en">
                <a:solidFill>
                  <a:srgbClr val="252525"/>
                </a:solidFill>
                <a:highlight>
                  <a:srgbClr val="FFFFFF"/>
                </a:highlight>
              </a:rPr>
              <a:t>(9) - Newly defined and overridden methods in the child will reference the new varialbe instead of the parent.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(4) - such as when you need to access a private variable from the parent. A common mistake is to call the parent version at the wrong time, so (5)</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We can also induce mutations related to polymorphism. </a:t>
            </a:r>
          </a:p>
          <a:p>
            <a:pPr lvl="0" rtl="0">
              <a:spcBef>
                <a:spcPts val="0"/>
              </a:spcBef>
              <a:buNone/>
            </a:pPr>
            <a:r>
              <a:rPr lang="en">
                <a:solidFill>
                  <a:srgbClr val="252525"/>
                </a:solidFill>
                <a:highlight>
                  <a:srgbClr val="FFFFFF"/>
                </a:highlight>
              </a:rPr>
              <a:t>(6). To kill this mutant, a test case must cause the behavior of the object to be incorrect with its new declared type.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(3) This mutant shows different behavior when the object to be casted has hiding variables or overriding methods.</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2727"/>
              </a:lnSpc>
              <a:spcBef>
                <a:spcPts val="600"/>
              </a:spcBef>
              <a:spcAft>
                <a:spcPts val="600"/>
              </a:spcAft>
              <a:buNone/>
            </a:pPr>
            <a:r>
              <a:rPr lang="en" sz="1050">
                <a:solidFill>
                  <a:srgbClr val="252525"/>
                </a:solidFill>
                <a:highlight>
                  <a:srgbClr val="FFFFFF"/>
                </a:highlight>
              </a:rPr>
              <a:t>These picture are of the Space Shuttle </a:t>
            </a:r>
            <a:r>
              <a:rPr i="1" lang="en" sz="1050">
                <a:solidFill>
                  <a:srgbClr val="252525"/>
                </a:solidFill>
                <a:highlight>
                  <a:srgbClr val="FFFFFF"/>
                </a:highlight>
              </a:rPr>
              <a:t>Challenger</a:t>
            </a:r>
            <a:r>
              <a:rPr lang="en" sz="1050">
                <a:solidFill>
                  <a:srgbClr val="252525"/>
                </a:solidFill>
                <a:highlight>
                  <a:srgbClr val="FFFFFF"/>
                </a:highlight>
              </a:rPr>
              <a:t>,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en" sz="1050">
                <a:solidFill>
                  <a:srgbClr val="0B0080"/>
                </a:solidFill>
                <a:highlight>
                  <a:srgbClr val="FFFFFF"/>
                </a:highlight>
                <a:hlinkClick r:id="rId2"/>
              </a:rPr>
              <a:t>structural failure</a:t>
            </a:r>
            <a:r>
              <a:rPr lang="en" sz="1050">
                <a:solidFill>
                  <a:srgbClr val="252525"/>
                </a:solidFill>
                <a:highlight>
                  <a:srgbClr val="FFFFFF"/>
                </a:highlight>
              </a:rPr>
              <a:t> of the external fuel tank. All seven of its astronauts died.</a:t>
            </a:r>
          </a:p>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p>
          <a:p>
            <a:pPr lvl="0" rtl="0">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 It is important for testers to make sure that the correct version is called with the appropriate parameters.</a:t>
            </a:r>
          </a:p>
          <a:p>
            <a:pPr lvl="0" rtl="0">
              <a:spcBef>
                <a:spcPts val="0"/>
              </a:spcBef>
              <a:buNone/>
            </a:pPr>
            <a:r>
              <a:rPr lang="en">
                <a:solidFill>
                  <a:srgbClr val="252525"/>
                </a:solidFill>
                <a:highlight>
                  <a:srgbClr val="FFFFFF"/>
                </a:highlight>
              </a:rPr>
              <a:t>(3) Ensures that overloaded methods are invoked appropriately. </a:t>
            </a:r>
          </a:p>
          <a:p>
            <a:pPr lvl="0" rtl="0">
              <a:spcBef>
                <a:spcPts val="0"/>
              </a:spcBef>
              <a:buNone/>
            </a:pPr>
            <a:r>
              <a:rPr lang="en">
                <a:solidFill>
                  <a:srgbClr val="252525"/>
                </a:solidFill>
                <a:highlight>
                  <a:srgbClr val="FFFFFF"/>
                </a:highlight>
              </a:rPr>
              <a:t>(5)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(7) - with another call to a compatible type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(discuss)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p>
          <a:p>
            <a:pPr lvl="0" rtl="0">
              <a:spcBef>
                <a:spcPts val="0"/>
              </a:spcBef>
              <a:buNone/>
            </a:pPr>
            <a:r>
              <a:rPr lang="en">
                <a:solidFill>
                  <a:srgbClr val="252525"/>
                </a:solidFill>
              </a:rPr>
              <a:t>The first is what is called the Competant Programmer Hypothesis. Basically, that programmers aren’t stupid - they’ve made something that is almost right, and the fault is a fixable mistake that doesn’t underlie the entire program.</a:t>
            </a:r>
          </a:p>
          <a:p>
            <a:pPr lvl="0" rtl="0">
              <a:spcBef>
                <a:spcPts val="0"/>
              </a:spcBef>
              <a:buNone/>
            </a:pPr>
            <a:r>
              <a:rPr lang="en">
                <a:solidFill>
                  <a:srgbClr val="252525"/>
                </a:solidFill>
              </a:rPr>
              <a:t>(3-4) by selecting test cases for which the original or the variant fails.</a:t>
            </a:r>
          </a:p>
          <a:p>
            <a:pPr lvl="0" rtl="0">
              <a:spcBef>
                <a:spcPts val="0"/>
              </a:spcBef>
              <a:buNone/>
            </a:pPr>
            <a:r>
              <a:rPr lang="en">
                <a:solidFill>
                  <a:srgbClr val="252525"/>
                </a:solidFill>
              </a:rPr>
              <a:t>(5), at least in terms of textual differences - not always true, but most of the time, this seems reasonable.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The competant programmer hypothesis is often reasonable, as (1), and (2) - if I make a bad assumption, I might use the wrong version of a method.</a:t>
            </a:r>
          </a:p>
          <a:p>
            <a:pPr lvl="0" rtl="0">
              <a:spcBef>
                <a:spcPts val="0"/>
              </a:spcBef>
              <a:buNone/>
            </a:pPr>
            <a:r>
              <a:rPr lang="en">
                <a:solidFill>
                  <a:srgbClr val="252525"/>
                </a:solidFill>
              </a:rPr>
              <a:t>(3-4)</a:t>
            </a:r>
          </a:p>
          <a:p>
            <a:pPr lvl="0" rtl="0">
              <a:spcBef>
                <a:spcPts val="0"/>
              </a:spcBef>
              <a:buNone/>
            </a:pPr>
            <a:r>
              <a:rPr lang="en">
                <a:solidFill>
                  <a:srgbClr val="252525"/>
                </a:solidFill>
              </a:rPr>
              <a:t>Our second key assumption, called the (5)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To explain the coupling effect hypothesis, think about the process of changing any program - whether to fix it or not. (1)</a:t>
            </a:r>
          </a:p>
          <a:p>
            <a:pPr lvl="0" rtl="0">
              <a:spcBef>
                <a:spcPts val="0"/>
              </a:spcBef>
              <a:buNone/>
            </a:pPr>
            <a:r>
              <a:t/>
            </a:r>
            <a:endParaRPr>
              <a:solidFill>
                <a:srgbClr val="252525"/>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p>
          <a:p>
            <a:pPr indent="-228600" lvl="0" marL="457200" rtl="0">
              <a:spcBef>
                <a:spcPts val="0"/>
              </a:spcBef>
              <a:buClr>
                <a:srgbClr val="252525"/>
              </a:buClr>
              <a:buChar char="-"/>
            </a:pPr>
            <a:r>
              <a:rPr lang="en">
                <a:solidFill>
                  <a:srgbClr val="252525"/>
                </a:solidFill>
                <a:highlight>
                  <a:srgbClr val="FFFFFF"/>
                </a:highlight>
              </a:rPr>
              <a:t>that is, they need to be code that compiles and runs. If it can’t compile, it’s not valid to begin with. Every test fails automatically.</a:t>
            </a:r>
          </a:p>
          <a:p>
            <a:pPr indent="-228600" lvl="0" marL="457200" rtl="0">
              <a:spcBef>
                <a:spcPts val="0"/>
              </a:spcBef>
              <a:buClr>
                <a:srgbClr val="252525"/>
              </a:buClr>
              <a:buChar char="-"/>
            </a:pPr>
            <a:r>
              <a:rPr lang="en">
                <a:solidFill>
                  <a:srgbClr val="252525"/>
                </a:solidFill>
                <a:highlight>
                  <a:srgbClr val="FFFFFF"/>
                </a:highlight>
              </a:rPr>
              <a:t>(4)</a:t>
            </a:r>
          </a:p>
          <a:p>
            <a:pPr lvl="0" rtl="0">
              <a:spcBef>
                <a:spcPts val="0"/>
              </a:spcBef>
              <a:buNone/>
            </a:pPr>
            <a:r>
              <a:rPr lang="en">
                <a:solidFill>
                  <a:srgbClr val="252525"/>
                </a:solidFill>
                <a:highlight>
                  <a:srgbClr val="FFFFFF"/>
                </a:highlight>
              </a:rPr>
              <a:t>(read, discuss)</a:t>
            </a:r>
          </a:p>
          <a:p>
            <a:pPr indent="-228600" lvl="0" marL="457200" rtl="0">
              <a:spcBef>
                <a:spcPts val="0"/>
              </a:spcBef>
              <a:buClr>
                <a:srgbClr val="252525"/>
              </a:buClr>
              <a:buChar char="-"/>
            </a:pPr>
            <a:r>
              <a:rPr lang="en">
                <a:solidFill>
                  <a:srgbClr val="252525"/>
                </a:solidFill>
              </a:rPr>
              <a:t>constant crash, or equivalency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This is not the sole example. Regardless of what you are building, what you are doing, it is always worth understanding why others have failed. (1)</a:t>
            </a:r>
          </a:p>
          <a:p>
            <a:pPr lvl="0" rtl="0">
              <a:spcBef>
                <a:spcPts val="0"/>
              </a:spcBef>
              <a:buNone/>
            </a:pPr>
            <a:r>
              <a:t/>
            </a:r>
            <a:endParaRPr>
              <a:solidFill>
                <a:srgbClr val="252525"/>
              </a:solidFill>
              <a:highlight>
                <a:srgbClr val="FFFFFF"/>
              </a:highlight>
            </a:endParaRPr>
          </a:p>
          <a:p>
            <a:pPr lvl="0" rtl="0">
              <a:spcBef>
                <a:spcPts val="0"/>
              </a:spcBef>
              <a:buNone/>
            </a:pPr>
            <a:r>
              <a:rPr lang="en">
                <a:solidFill>
                  <a:srgbClr val="252525"/>
                </a:solidFill>
                <a:highlight>
                  <a:srgbClr val="FFFFFF"/>
                </a:highlight>
              </a:rPr>
              <a:t>So, if we want to test a system, we could use the specs, the system structure to derive test cases - (2)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p>
          <a:p>
            <a:pPr lvl="0" rtl="0">
              <a:spcBef>
                <a:spcPts val="0"/>
              </a:spcBef>
              <a:buNone/>
            </a:pPr>
            <a:r>
              <a:rPr lang="en">
                <a:solidFill>
                  <a:srgbClr val="252525"/>
                </a:solidFill>
                <a:highlight>
                  <a:srgbClr val="FFFFFF"/>
                </a:highlight>
              </a:rPr>
              <a:t>(1-2)</a:t>
            </a:r>
          </a:p>
          <a:p>
            <a:pPr lvl="0" rtl="0">
              <a:spcBef>
                <a:spcPts val="0"/>
              </a:spcBef>
              <a:buNone/>
            </a:pPr>
            <a:r>
              <a:rPr lang="en">
                <a:solidFill>
                  <a:srgbClr val="252525"/>
                </a:solidFill>
                <a:highlight>
                  <a:srgbClr val="FFFFFF"/>
                </a:highlight>
              </a:rPr>
              <a:t>Now, this does not ensure that your tests have found all of the real faults, but it does help establish that (3)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(1-4), so - to kill all statement deletion mutants, we must execute all statements.</a:t>
            </a:r>
          </a:p>
          <a:p>
            <a:pPr lvl="0" rtl="0">
              <a:spcBef>
                <a:spcPts val="0"/>
              </a:spcBef>
              <a:buNone/>
            </a:pPr>
            <a:r>
              <a:rPr lang="en">
                <a:solidFill>
                  <a:srgbClr val="252525"/>
                </a:solidFill>
                <a:highlight>
                  <a:srgbClr val="FFFFFF"/>
                </a:highlight>
              </a:rPr>
              <a:t>(5-7), so, to kill all of those mutants, you will need all branches to evaluate to true and false.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really expensive</a:t>
            </a:r>
          </a:p>
          <a:p>
            <a:pPr lvl="0" rtl="0">
              <a:spcBef>
                <a:spcPts val="0"/>
              </a:spcBef>
              <a:buNone/>
            </a:pPr>
            <a:r>
              <a:rPr lang="en">
                <a:solidFill>
                  <a:srgbClr val="252525"/>
                </a:solidFill>
                <a:highlight>
                  <a:srgbClr val="FFFFFF"/>
                </a:highlight>
              </a:rPr>
              <a:t>(2-4), so the time investment in running the tests increases exponentially.The time requirements for running all possible mutants can often be impractical. Usually, you select a small number of relevant mutation operators, or you randomly sample from the space of mutants. </a:t>
            </a:r>
          </a:p>
          <a:p>
            <a:pPr lvl="0" rtl="0">
              <a:spcBef>
                <a:spcPts val="0"/>
              </a:spcBef>
              <a:buNone/>
            </a:pPr>
            <a:r>
              <a:rPr lang="en">
                <a:solidFill>
                  <a:srgbClr val="252525"/>
                </a:solidFill>
                <a:highlight>
                  <a:srgbClr val="FFFFFF"/>
                </a:highlight>
              </a:rPr>
              <a:t>Another option</a:t>
            </a:r>
          </a:p>
          <a:p>
            <a:pPr lvl="0" rtl="0">
              <a:spcBef>
                <a:spcPts val="0"/>
              </a:spcBef>
              <a:buNone/>
            </a:pPr>
            <a:r>
              <a:rPr lang="en">
                <a:solidFill>
                  <a:srgbClr val="252525"/>
                </a:solidFill>
                <a:highlight>
                  <a:srgbClr val="FFFFFF"/>
                </a:highlight>
              </a:rPr>
              <a:t>(5-6)</a:t>
            </a:r>
          </a:p>
          <a:p>
            <a:pPr lvl="0" rtl="0">
              <a:spcBef>
                <a:spcPts val="0"/>
              </a:spcBef>
              <a:buNone/>
            </a:pPr>
            <a:r>
              <a:rPr lang="en">
                <a:solidFill>
                  <a:srgbClr val="252525"/>
                </a:solidFill>
                <a:highlight>
                  <a:srgbClr val="FFFFFF"/>
                </a:highlight>
              </a:rPr>
              <a:t>(weak mutation - trade-off involved. You get fewer mutants, but in exchange, you get more noise in the data. Those mutants are often easier to kill, and when you catch them, it’s harder to tell why they failed - what the exact fault was that caused the failure.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really expensive</a:t>
            </a:r>
          </a:p>
          <a:p>
            <a:pPr lvl="0" rtl="0">
              <a:spcBef>
                <a:spcPts val="0"/>
              </a:spcBef>
              <a:buNone/>
            </a:pPr>
            <a:r>
              <a:rPr lang="en">
                <a:solidFill>
                  <a:srgbClr val="252525"/>
                </a:solidFill>
                <a:highlight>
                  <a:srgbClr val="FFFFFF"/>
                </a:highlight>
              </a:rPr>
              <a:t>(2-4), so the time investment in running the tests increases exponentially.The time requirements for running all possible mutants can often be impractical. </a:t>
            </a:r>
          </a:p>
          <a:p>
            <a:pPr lvl="0" rtl="0">
              <a:spcBef>
                <a:spcPts val="0"/>
              </a:spcBef>
              <a:buNone/>
            </a:pPr>
            <a:r>
              <a:rPr lang="en">
                <a:solidFill>
                  <a:srgbClr val="252525"/>
                </a:solidFill>
                <a:highlight>
                  <a:srgbClr val="FFFFFF"/>
                </a:highlight>
              </a:rPr>
              <a:t>Two option</a:t>
            </a:r>
          </a:p>
          <a:p>
            <a:pPr lvl="0" rtl="0">
              <a:spcBef>
                <a:spcPts val="0"/>
              </a:spcBef>
              <a:buNone/>
            </a:pPr>
            <a:r>
              <a:rPr lang="en">
                <a:solidFill>
                  <a:srgbClr val="252525"/>
                </a:solidFill>
                <a:highlight>
                  <a:srgbClr val="FFFFFF"/>
                </a:highlight>
              </a:rPr>
              <a:t>(5-7)</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(1-3)</a:t>
            </a:r>
          </a:p>
          <a:p>
            <a:pPr lvl="0" rtl="0">
              <a:spcBef>
                <a:spcPts val="0"/>
              </a:spcBef>
              <a:buNone/>
            </a:pPr>
            <a:r>
              <a:rPr lang="en">
                <a:solidFill>
                  <a:srgbClr val="252525"/>
                </a:solidFill>
                <a:highlight>
                  <a:srgbClr val="FFFFFF"/>
                </a:highlight>
              </a:rPr>
              <a:t>(4). Execution is paused after each segment finishes and the state of the original and all of the meta-mutants is compared following that segment. If the state is equivalent, the next segment is executed. If not, execution stops immediately, and all detected mutants are discarded.</a:t>
            </a:r>
          </a:p>
          <a:p>
            <a:pPr lvl="0" rtl="0">
              <a:spcBef>
                <a:spcPts val="0"/>
              </a:spcBef>
              <a:buNone/>
            </a:pPr>
            <a:r>
              <a:rPr lang="en">
                <a:solidFill>
                  <a:srgbClr val="252525"/>
                </a:solidFill>
                <a:highlight>
                  <a:srgbClr val="FFFFFF"/>
                </a:highlight>
              </a:rPr>
              <a:t>This does not decrease the number of mutants. You can combine them into fewer files, but you should still only have one mutation per segment. Where this saves time is that it (5). You don’t need to execute the whole program for all mutants, just part of it.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(1-4) - they should match the distribution of mutant types given the mutation operators employed. </a:t>
            </a:r>
          </a:p>
          <a:p>
            <a:pPr lvl="0" rtl="0">
              <a:spcBef>
                <a:spcPts val="0"/>
              </a:spcBef>
              <a:buNone/>
            </a:pPr>
            <a:r>
              <a:rPr lang="en">
                <a:solidFill>
                  <a:srgbClr val="252525"/>
                </a:solidFill>
                <a:highlight>
                  <a:srgbClr val="FFFFFF"/>
                </a:highlight>
              </a:rPr>
              <a:t>As that is hard to ensure, you should (5)</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 go over formula.</a:t>
            </a:r>
          </a:p>
          <a:p>
            <a:pPr lvl="0" rtl="0">
              <a:spcBef>
                <a:spcPts val="0"/>
              </a:spcBef>
              <a:buNone/>
            </a:pPr>
            <a:r>
              <a:rPr lang="en">
                <a:solidFill>
                  <a:srgbClr val="252525"/>
                </a:solidFill>
                <a:highlight>
                  <a:srgbClr val="FFFFFF"/>
                </a:highlight>
              </a:rPr>
              <a:t>(2-5) - instead of taking this as the be-all-end-all, this can instead be used to help us establish some confidence in our tests. This can be part of a multi-variable collection of evidence that we’ve built effective tests.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a:t>
            </a:r>
          </a:p>
          <a:p>
            <a:pPr lvl="0" rtl="0">
              <a:spcBef>
                <a:spcPts val="0"/>
              </a:spcBef>
              <a:buNone/>
            </a:pPr>
            <a:r>
              <a:rPr lang="en">
                <a:solidFill>
                  <a:srgbClr val="252525"/>
                </a:solidFill>
                <a:highlight>
                  <a:srgbClr val="FFFFFF"/>
                </a:highlight>
              </a:rPr>
              <a:t>We now have automatic array bound checking. (4). This makes it unlikely that bad accesses escape testing, and just crashes the program rather than letting bad access take place. This eliminates a security risk - as bad accesses often lead to buffer overruns. </a:t>
            </a:r>
          </a:p>
          <a:p>
            <a:pPr lvl="0" rtl="0">
              <a:spcBef>
                <a:spcPts val="0"/>
              </a:spcBef>
              <a:buNone/>
            </a:pPr>
            <a:r>
              <a:rPr lang="en">
                <a:solidFill>
                  <a:srgbClr val="252525"/>
                </a:solidFill>
                <a:highlight>
                  <a:srgbClr val="FFFFFF"/>
                </a:highlight>
              </a:rPr>
              <a:t>Type checking, similarly, (6)</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Not all faults can be detected or prevented through static analysis of the source code, and so, they must be detected during testing. We can also use knowledge about faults to guide test case creation. Just as the specs can be the source of test cases, and just as the system structure can be a source of test cases, expected faults can be a source of test cases. </a:t>
            </a:r>
          </a:p>
          <a:p>
            <a:pPr lvl="0" rtl="0">
              <a:spcBef>
                <a:spcPts val="0"/>
              </a:spcBef>
              <a:buNone/>
            </a:pPr>
            <a:r>
              <a:rPr lang="en">
                <a:solidFill>
                  <a:srgbClr val="252525"/>
                </a:solidFill>
                <a:highlight>
                  <a:srgbClr val="FFFFFF"/>
                </a:highlight>
              </a:rPr>
              <a:t>So, the basic idea behind fault based testing is that we (1-3).</a:t>
            </a:r>
          </a:p>
          <a:p>
            <a:pPr lvl="0" rtl="0">
              <a:spcBef>
                <a:spcPts val="0"/>
              </a:spcBef>
              <a:buNone/>
            </a:pPr>
            <a:r>
              <a:rPr lang="en">
                <a:solidFill>
                  <a:srgbClr val="252525"/>
                </a:solidFill>
                <a:highlight>
                  <a:srgbClr val="FFFFFF"/>
                </a:highlight>
              </a:rPr>
              <a:t>This is known as fault seeding - (4)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(1-4)</a:t>
            </a:r>
          </a:p>
          <a:p>
            <a:pPr lvl="0" rtl="0">
              <a:spcBef>
                <a:spcPts val="0"/>
              </a:spcBef>
              <a:buNone/>
            </a:pPr>
            <a:r>
              <a:rPr lang="en">
                <a:solidFill>
                  <a:srgbClr val="252525"/>
                </a:solidFill>
                <a:highlight>
                  <a:srgbClr val="FFFFFF"/>
                </a:highlight>
              </a:rPr>
              <a:t>One of the most important aspects of this idea is that fault seeding can (5). The big dilemma in testing is that we can’t know whether we’ve removed all faults from a program. All we can do is sample from the behavior space until we’re content that nothing bad will happen - (6). Well, if you put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 Just like with code coverage - if you can catch the seeded faults, and those represent real faults, then your test suite is robust with regard to a few more sources of problems.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The most common form of fault-based testing is a practice that we call mutation testing. Mutation takes the process of inserting deliberate faults into a program and formally automates it. In mutation testing, you (1). </a:t>
            </a:r>
          </a:p>
          <a:p>
            <a:pPr lvl="0" rtl="0">
              <a:spcBef>
                <a:spcPts val="0"/>
              </a:spcBef>
              <a:buNone/>
            </a:pPr>
            <a:r>
              <a:rPr lang="en">
                <a:solidFill>
                  <a:srgbClr val="252525"/>
                </a:solidFill>
                <a:highlight>
                  <a:srgbClr val="FFFFFF"/>
                </a:highlight>
              </a:rPr>
              <a:t>You produce code that can read in your program, pull out all statements that could host the modeled fault, and then those functions transform the original code into a version with that fault.</a:t>
            </a:r>
          </a:p>
          <a:p>
            <a:pPr lvl="0" rtl="0">
              <a:spcBef>
                <a:spcPts val="0"/>
              </a:spcBef>
              <a:buNone/>
            </a:pPr>
            <a:r>
              <a:rPr lang="en">
                <a:solidFill>
                  <a:srgbClr val="252525"/>
                </a:solidFill>
                <a:highlight>
                  <a:srgbClr val="FFFFFF"/>
                </a:highlight>
              </a:rPr>
              <a:t>This (3) - (4)</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Fault-Based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19 - 03/22/2016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Operand Modifications</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Clr>
                <a:srgbClr val="333333"/>
              </a:buClr>
              <a:buSzPct val="80000"/>
            </a:pPr>
            <a:r>
              <a:rPr lang="en">
                <a:solidFill>
                  <a:srgbClr val="333333"/>
                </a:solidFill>
              </a:rPr>
              <a:t>X for Y replacement</a:t>
            </a:r>
          </a:p>
          <a:p>
            <a:pPr indent="-228600" lvl="1" marL="914400" rtl="0">
              <a:spcBef>
                <a:spcPts val="0"/>
              </a:spcBef>
              <a:buClr>
                <a:srgbClr val="333333"/>
              </a:buClr>
            </a:pPr>
            <a:r>
              <a:rPr lang="en">
                <a:solidFill>
                  <a:srgbClr val="333333"/>
                </a:solidFill>
              </a:rPr>
              <a:t>Replace constant </a:t>
            </a:r>
            <a:r>
              <a:rPr i="1" lang="en">
                <a:solidFill>
                  <a:srgbClr val="333333"/>
                </a:solidFill>
              </a:rPr>
              <a:t>C1</a:t>
            </a:r>
            <a:r>
              <a:rPr lang="en">
                <a:solidFill>
                  <a:srgbClr val="333333"/>
                </a:solidFill>
              </a:rPr>
              <a:t> with constant </a:t>
            </a:r>
            <a:r>
              <a:rPr i="1" lang="en">
                <a:solidFill>
                  <a:srgbClr val="333333"/>
                </a:solidFill>
              </a:rPr>
              <a:t>C2</a:t>
            </a:r>
            <a:r>
              <a:rPr lang="en">
                <a:solidFill>
                  <a:srgbClr val="333333"/>
                </a:solidFill>
              </a:rPr>
              <a:t>.</a:t>
            </a:r>
          </a:p>
          <a:p>
            <a:pPr indent="-228600" lvl="1" marL="914400" rtl="0">
              <a:spcBef>
                <a:spcPts val="0"/>
              </a:spcBef>
              <a:buClr>
                <a:srgbClr val="333333"/>
              </a:buClr>
            </a:pPr>
            <a:r>
              <a:rPr lang="en">
                <a:solidFill>
                  <a:srgbClr val="333333"/>
                </a:solidFill>
              </a:rPr>
              <a:t>Replace constant </a:t>
            </a:r>
            <a:r>
              <a:rPr i="1" lang="en">
                <a:solidFill>
                  <a:srgbClr val="333333"/>
                </a:solidFill>
              </a:rPr>
              <a:t>C</a:t>
            </a:r>
            <a:r>
              <a:rPr lang="en">
                <a:solidFill>
                  <a:srgbClr val="333333"/>
                </a:solidFill>
              </a:rPr>
              <a:t> with scalar variable </a:t>
            </a:r>
            <a:r>
              <a:rPr i="1" lang="en">
                <a:solidFill>
                  <a:srgbClr val="333333"/>
                </a:solidFill>
              </a:rPr>
              <a:t>S</a:t>
            </a:r>
            <a:r>
              <a:rPr lang="en">
                <a:solidFill>
                  <a:srgbClr val="333333"/>
                </a:solidFill>
              </a:rPr>
              <a:t>.</a:t>
            </a:r>
          </a:p>
          <a:p>
            <a:pPr indent="-228600" lvl="1" marL="914400" rtl="0">
              <a:spcBef>
                <a:spcPts val="0"/>
              </a:spcBef>
              <a:buClr>
                <a:srgbClr val="333333"/>
              </a:buClr>
            </a:pPr>
            <a:r>
              <a:rPr lang="en">
                <a:solidFill>
                  <a:srgbClr val="333333"/>
                </a:solidFill>
              </a:rPr>
              <a:t>Replace scalar </a:t>
            </a:r>
            <a:r>
              <a:rPr i="1" lang="en">
                <a:solidFill>
                  <a:srgbClr val="333333"/>
                </a:solidFill>
              </a:rPr>
              <a:t>S</a:t>
            </a:r>
            <a:r>
              <a:rPr lang="en">
                <a:solidFill>
                  <a:srgbClr val="333333"/>
                </a:solidFill>
              </a:rPr>
              <a:t> for constant </a:t>
            </a:r>
            <a:r>
              <a:rPr i="1" lang="en">
                <a:solidFill>
                  <a:srgbClr val="333333"/>
                </a:solidFill>
              </a:rPr>
              <a:t>C</a:t>
            </a:r>
            <a:r>
              <a:rPr lang="en">
                <a:solidFill>
                  <a:srgbClr val="333333"/>
                </a:solidFill>
              </a:rPr>
              <a:t>.</a:t>
            </a:r>
          </a:p>
          <a:p>
            <a:pPr indent="-228600" lvl="1" marL="914400" rtl="0">
              <a:spcBef>
                <a:spcPts val="0"/>
              </a:spcBef>
              <a:buClr>
                <a:srgbClr val="333333"/>
              </a:buClr>
            </a:pPr>
            <a:r>
              <a:rPr lang="en">
                <a:solidFill>
                  <a:srgbClr val="333333"/>
                </a:solidFill>
              </a:rPr>
              <a:t>Replace scalar </a:t>
            </a:r>
            <a:r>
              <a:rPr i="1" lang="en">
                <a:solidFill>
                  <a:srgbClr val="333333"/>
                </a:solidFill>
              </a:rPr>
              <a:t>S1</a:t>
            </a:r>
            <a:r>
              <a:rPr lang="en">
                <a:solidFill>
                  <a:srgbClr val="333333"/>
                </a:solidFill>
              </a:rPr>
              <a:t> with scalar </a:t>
            </a:r>
            <a:r>
              <a:rPr i="1" lang="en">
                <a:solidFill>
                  <a:srgbClr val="333333"/>
                </a:solidFill>
              </a:rPr>
              <a:t>S2</a:t>
            </a:r>
            <a:r>
              <a:rPr lang="en">
                <a:solidFill>
                  <a:srgbClr val="333333"/>
                </a:solidFill>
              </a:rPr>
              <a:t>.</a:t>
            </a:r>
          </a:p>
          <a:p>
            <a:pPr indent="-228600" lvl="1" marL="914400" rtl="0">
              <a:spcBef>
                <a:spcPts val="0"/>
              </a:spcBef>
              <a:buClr>
                <a:srgbClr val="333333"/>
              </a:buClr>
            </a:pPr>
            <a:r>
              <a:rPr lang="en">
                <a:solidFill>
                  <a:srgbClr val="333333"/>
                </a:solidFill>
              </a:rPr>
              <a:t>Replace scalar/constant with array reference </a:t>
            </a:r>
            <a:r>
              <a:rPr i="1" lang="en">
                <a:solidFill>
                  <a:srgbClr val="333333"/>
                </a:solidFill>
              </a:rPr>
              <a:t>A[I]</a:t>
            </a:r>
            <a:r>
              <a:rPr lang="en">
                <a:solidFill>
                  <a:srgbClr val="333333"/>
                </a:solidFill>
              </a:rPr>
              <a:t>.</a:t>
            </a:r>
          </a:p>
          <a:p>
            <a:pPr indent="-228600" lvl="1" marL="914400" rtl="0">
              <a:spcBef>
                <a:spcPts val="0"/>
              </a:spcBef>
              <a:buClr>
                <a:srgbClr val="333333"/>
              </a:buClr>
            </a:pPr>
            <a:r>
              <a:rPr lang="en">
                <a:solidFill>
                  <a:srgbClr val="333333"/>
                </a:solidFill>
              </a:rPr>
              <a:t>Replace array reference </a:t>
            </a:r>
            <a:r>
              <a:rPr i="1" lang="en">
                <a:solidFill>
                  <a:srgbClr val="333333"/>
                </a:solidFill>
              </a:rPr>
              <a:t>A[I]</a:t>
            </a:r>
            <a:r>
              <a:rPr lang="en">
                <a:solidFill>
                  <a:srgbClr val="333333"/>
                </a:solidFill>
              </a:rPr>
              <a:t> with scalar/constant.</a:t>
            </a:r>
          </a:p>
          <a:p>
            <a:pPr indent="-228600" lvl="1" marL="914400" rtl="0">
              <a:spcBef>
                <a:spcPts val="0"/>
              </a:spcBef>
              <a:buClr>
                <a:srgbClr val="333333"/>
              </a:buClr>
            </a:pPr>
            <a:r>
              <a:rPr lang="en">
                <a:solidFill>
                  <a:srgbClr val="333333"/>
                </a:solidFill>
              </a:rPr>
              <a:t>Replace array reference with another array reference.</a:t>
            </a:r>
          </a:p>
          <a:p>
            <a:pPr indent="-355600" lvl="2" marL="1371600" rtl="0">
              <a:spcBef>
                <a:spcPts val="0"/>
              </a:spcBef>
              <a:buClr>
                <a:srgbClr val="333333"/>
              </a:buClr>
              <a:buSzPct val="100000"/>
            </a:pPr>
            <a:r>
              <a:rPr lang="en" sz="2000">
                <a:solidFill>
                  <a:srgbClr val="333333"/>
                </a:solidFill>
              </a:rPr>
              <a:t>Either another array or another index in the same array.</a:t>
            </a: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Expression Modifications</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Arithmetic Operators</a:t>
            </a:r>
          </a:p>
          <a:p>
            <a:pPr indent="-228600" lvl="1" marL="914400" marR="0" rtl="0" algn="l">
              <a:lnSpc>
                <a:spcPct val="100000"/>
              </a:lnSpc>
              <a:spcBef>
                <a:spcPts val="600"/>
              </a:spcBef>
              <a:spcAft>
                <a:spcPts val="0"/>
              </a:spcAft>
              <a:buClr>
                <a:srgbClr val="333333"/>
              </a:buClr>
            </a:pPr>
            <a:r>
              <a:rPr lang="en">
                <a:solidFill>
                  <a:srgbClr val="333333"/>
                </a:solidFill>
              </a:rPr>
              <a:t>Binary operators:</a:t>
            </a:r>
            <a:r>
              <a:rPr i="1" lang="en">
                <a:solidFill>
                  <a:srgbClr val="333333"/>
                </a:solidFill>
              </a:rPr>
              <a:t> x (+, -, *, /, %) y</a:t>
            </a:r>
          </a:p>
          <a:p>
            <a:pPr indent="-228600" lvl="1" marL="914400" marR="0" rtl="0" algn="l">
              <a:lnSpc>
                <a:spcPct val="100000"/>
              </a:lnSpc>
              <a:spcBef>
                <a:spcPts val="600"/>
              </a:spcBef>
              <a:spcAft>
                <a:spcPts val="0"/>
              </a:spcAft>
              <a:buClr>
                <a:srgbClr val="333333"/>
              </a:buClr>
            </a:pPr>
            <a:r>
              <a:rPr lang="en">
                <a:solidFill>
                  <a:srgbClr val="333333"/>
                </a:solidFill>
              </a:rPr>
              <a:t>Unary operators: </a:t>
            </a:r>
            <a:r>
              <a:rPr i="1" lang="en">
                <a:solidFill>
                  <a:srgbClr val="333333"/>
                </a:solidFill>
              </a:rPr>
              <a:t>+x, -x</a:t>
            </a:r>
          </a:p>
          <a:p>
            <a:pPr indent="-228600" lvl="1" marL="914400" marR="0" rtl="0" algn="l">
              <a:lnSpc>
                <a:spcPct val="100000"/>
              </a:lnSpc>
              <a:spcBef>
                <a:spcPts val="600"/>
              </a:spcBef>
              <a:spcAft>
                <a:spcPts val="0"/>
              </a:spcAft>
              <a:buClr>
                <a:srgbClr val="333333"/>
              </a:buClr>
            </a:pPr>
            <a:r>
              <a:rPr lang="en">
                <a:solidFill>
                  <a:srgbClr val="333333"/>
                </a:solidFill>
              </a:rPr>
              <a:t>Shortcut operators: </a:t>
            </a:r>
            <a:r>
              <a:rPr i="1" lang="en">
                <a:solidFill>
                  <a:srgbClr val="333333"/>
                </a:solidFill>
              </a:rPr>
              <a:t>x++, ++x, x--, --x</a:t>
            </a:r>
          </a:p>
          <a:p>
            <a:pPr indent="-381000" lvl="0" marL="457200" marR="0" rtl="0" algn="l">
              <a:lnSpc>
                <a:spcPct val="100000"/>
              </a:lnSpc>
              <a:spcBef>
                <a:spcPts val="600"/>
              </a:spcBef>
              <a:spcAft>
                <a:spcPts val="0"/>
              </a:spcAft>
              <a:buClr>
                <a:srgbClr val="333333"/>
              </a:buClr>
              <a:buSzPct val="80000"/>
            </a:pPr>
            <a:r>
              <a:rPr lang="en">
                <a:solidFill>
                  <a:srgbClr val="333333"/>
                </a:solidFill>
              </a:rPr>
              <a:t>Arithmetic Operator Replacement</a:t>
            </a:r>
          </a:p>
          <a:p>
            <a:pPr indent="-228600" lvl="1" marL="914400" marR="0" rtl="0" algn="l">
              <a:lnSpc>
                <a:spcPct val="100000"/>
              </a:lnSpc>
              <a:spcBef>
                <a:spcPts val="600"/>
              </a:spcBef>
              <a:spcAft>
                <a:spcPts val="0"/>
              </a:spcAft>
              <a:buClr>
                <a:srgbClr val="333333"/>
              </a:buClr>
            </a:pPr>
            <a:r>
              <a:rPr lang="en">
                <a:solidFill>
                  <a:srgbClr val="333333"/>
                </a:solidFill>
              </a:rPr>
              <a:t>Replace binary/unary/shortcut operator with another.</a:t>
            </a:r>
          </a:p>
          <a:p>
            <a:pPr indent="-228600" lvl="1" marL="914400" marR="0" rtl="0" algn="l">
              <a:lnSpc>
                <a:spcPct val="100000"/>
              </a:lnSpc>
              <a:spcBef>
                <a:spcPts val="600"/>
              </a:spcBef>
              <a:spcAft>
                <a:spcPts val="0"/>
              </a:spcAft>
              <a:buClr>
                <a:srgbClr val="333333"/>
              </a:buClr>
            </a:pPr>
            <a:r>
              <a:rPr lang="en">
                <a:solidFill>
                  <a:srgbClr val="333333"/>
                </a:solidFill>
              </a:rPr>
              <a:t>Replace shortcut operator with a unary operator.</a:t>
            </a:r>
          </a:p>
          <a:p>
            <a:pPr indent="-381000" lvl="0" marL="457200" marR="0" rtl="0" algn="l">
              <a:lnSpc>
                <a:spcPct val="100000"/>
              </a:lnSpc>
              <a:spcBef>
                <a:spcPts val="600"/>
              </a:spcBef>
              <a:spcAft>
                <a:spcPts val="0"/>
              </a:spcAft>
              <a:buClr>
                <a:srgbClr val="333333"/>
              </a:buClr>
              <a:buSzPct val="80000"/>
            </a:pPr>
            <a:r>
              <a:rPr lang="en">
                <a:solidFill>
                  <a:srgbClr val="333333"/>
                </a:solidFill>
              </a:rPr>
              <a:t>Arithmetic Operator Insertion</a:t>
            </a:r>
          </a:p>
          <a:p>
            <a:pPr indent="-228600" lvl="1" marL="914400" marR="0" rtl="0" algn="l">
              <a:lnSpc>
                <a:spcPct val="100000"/>
              </a:lnSpc>
              <a:spcBef>
                <a:spcPts val="600"/>
              </a:spcBef>
              <a:spcAft>
                <a:spcPts val="0"/>
              </a:spcAft>
              <a:buClr>
                <a:srgbClr val="333333"/>
              </a:buClr>
            </a:pPr>
            <a:r>
              <a:rPr lang="en">
                <a:solidFill>
                  <a:srgbClr val="333333"/>
                </a:solidFill>
              </a:rPr>
              <a:t>Insert an additional operator into an expression.</a:t>
            </a:r>
          </a:p>
          <a:p>
            <a:pPr indent="-381000" lvl="0" marL="457200" marR="0" rtl="0" algn="l">
              <a:lnSpc>
                <a:spcPct val="100000"/>
              </a:lnSpc>
              <a:spcBef>
                <a:spcPts val="600"/>
              </a:spcBef>
              <a:spcAft>
                <a:spcPts val="0"/>
              </a:spcAft>
              <a:buClr>
                <a:srgbClr val="333333"/>
              </a:buClr>
              <a:buSzPct val="80000"/>
            </a:pPr>
            <a:r>
              <a:rPr lang="en">
                <a:solidFill>
                  <a:srgbClr val="333333"/>
                </a:solidFill>
              </a:rPr>
              <a:t>Arithmetic Operator Deletion</a:t>
            </a:r>
          </a:p>
          <a:p>
            <a:pPr indent="-228600" lvl="1" marL="914400" marR="0" rtl="0" algn="l">
              <a:lnSpc>
                <a:spcPct val="100000"/>
              </a:lnSpc>
              <a:spcBef>
                <a:spcPts val="600"/>
              </a:spcBef>
              <a:spcAft>
                <a:spcPts val="0"/>
              </a:spcAft>
              <a:buClr>
                <a:srgbClr val="333333"/>
              </a:buClr>
            </a:pPr>
            <a:r>
              <a:rPr lang="en">
                <a:solidFill>
                  <a:srgbClr val="333333"/>
                </a:solidFill>
              </a:rPr>
              <a:t>Remove an operator from an expression.</a:t>
            </a:r>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Expression Modifications</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Conditional Operators</a:t>
            </a:r>
          </a:p>
          <a:p>
            <a:pPr indent="-381000" lvl="1" marL="914400" marR="0" rtl="0" algn="l">
              <a:lnSpc>
                <a:spcPct val="100000"/>
              </a:lnSpc>
              <a:spcBef>
                <a:spcPts val="600"/>
              </a:spcBef>
              <a:spcAft>
                <a:spcPts val="0"/>
              </a:spcAft>
              <a:buClr>
                <a:srgbClr val="333333"/>
              </a:buClr>
              <a:buSzPct val="100000"/>
              <a:buFont typeface="Arial"/>
            </a:pPr>
            <a:r>
              <a:rPr lang="en">
                <a:solidFill>
                  <a:srgbClr val="333333"/>
                </a:solidFill>
              </a:rPr>
              <a:t>Binary: </a:t>
            </a:r>
            <a:r>
              <a:rPr i="1" lang="en">
                <a:solidFill>
                  <a:srgbClr val="333333"/>
                </a:solidFill>
              </a:rPr>
              <a:t>x (&amp;&amp;, ||, &amp;, |, ^) y</a:t>
            </a:r>
          </a:p>
          <a:p>
            <a:pPr indent="-228600" lvl="1" marL="914400" marR="0" rtl="0" algn="l">
              <a:lnSpc>
                <a:spcPct val="100000"/>
              </a:lnSpc>
              <a:spcBef>
                <a:spcPts val="600"/>
              </a:spcBef>
              <a:spcAft>
                <a:spcPts val="0"/>
              </a:spcAft>
              <a:buClr>
                <a:srgbClr val="333333"/>
              </a:buClr>
            </a:pPr>
            <a:r>
              <a:rPr lang="en">
                <a:solidFill>
                  <a:srgbClr val="333333"/>
                </a:solidFill>
              </a:rPr>
              <a:t>Unary: (~, </a:t>
            </a:r>
            <a:r>
              <a:rPr i="1" lang="en">
                <a:solidFill>
                  <a:srgbClr val="333333"/>
                </a:solidFill>
              </a:rPr>
              <a:t>!)x</a:t>
            </a:r>
          </a:p>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Relational Operators</a:t>
            </a:r>
          </a:p>
          <a:p>
            <a:pPr indent="-228600" lvl="1" marL="914400" marR="0" rtl="0" algn="l">
              <a:lnSpc>
                <a:spcPct val="100000"/>
              </a:lnSpc>
              <a:spcBef>
                <a:spcPts val="600"/>
              </a:spcBef>
              <a:spcAft>
                <a:spcPts val="0"/>
              </a:spcAft>
              <a:buClr>
                <a:srgbClr val="333333"/>
              </a:buClr>
            </a:pPr>
            <a:r>
              <a:rPr i="1" lang="en">
                <a:solidFill>
                  <a:srgbClr val="333333"/>
                </a:solidFill>
              </a:rPr>
              <a:t> x (&gt;, &gt;=, &lt;, &lt;=, ==, !=) y</a:t>
            </a:r>
          </a:p>
          <a:p>
            <a:pPr indent="-381000" lvl="0" marL="457200" marR="0" rtl="0" algn="l">
              <a:lnSpc>
                <a:spcPct val="100000"/>
              </a:lnSpc>
              <a:spcBef>
                <a:spcPts val="600"/>
              </a:spcBef>
              <a:spcAft>
                <a:spcPts val="0"/>
              </a:spcAft>
              <a:buClr>
                <a:srgbClr val="333333"/>
              </a:buClr>
              <a:buSzPct val="80000"/>
            </a:pPr>
            <a:r>
              <a:rPr lang="en">
                <a:solidFill>
                  <a:srgbClr val="333333"/>
                </a:solidFill>
              </a:rPr>
              <a:t>Shift Operators</a:t>
            </a:r>
          </a:p>
          <a:p>
            <a:pPr indent="-228600" lvl="1" marL="914400" marR="0" rtl="0" algn="l">
              <a:lnSpc>
                <a:spcPct val="100000"/>
              </a:lnSpc>
              <a:spcBef>
                <a:spcPts val="600"/>
              </a:spcBef>
              <a:spcAft>
                <a:spcPts val="0"/>
              </a:spcAft>
              <a:buClr>
                <a:srgbClr val="333333"/>
              </a:buClr>
            </a:pPr>
            <a:r>
              <a:rPr i="1" lang="en">
                <a:solidFill>
                  <a:srgbClr val="333333"/>
                </a:solidFill>
              </a:rPr>
              <a:t>x (&gt;&gt;, &lt;&lt;, &gt;&gt;&gt;&gt;) y</a:t>
            </a:r>
          </a:p>
          <a:p>
            <a:pPr indent="-381000" lvl="0" marL="457200" marR="0" rtl="0" algn="l">
              <a:lnSpc>
                <a:spcPct val="100000"/>
              </a:lnSpc>
              <a:spcBef>
                <a:spcPts val="600"/>
              </a:spcBef>
              <a:spcAft>
                <a:spcPts val="0"/>
              </a:spcAft>
              <a:buClr>
                <a:srgbClr val="333333"/>
              </a:buClr>
              <a:buSzPct val="80000"/>
            </a:pPr>
            <a:r>
              <a:rPr lang="en">
                <a:solidFill>
                  <a:srgbClr val="333333"/>
                </a:solidFill>
              </a:rPr>
              <a:t>(Conditional/Relational/Shift) Operator Replacement, Insertion Deletion</a:t>
            </a:r>
          </a:p>
          <a:p>
            <a:pPr lvl="0" marR="0" rtl="0" algn="l">
              <a:lnSpc>
                <a:spcPct val="100000"/>
              </a:lnSpc>
              <a:spcBef>
                <a:spcPts val="600"/>
              </a:spcBef>
              <a:spcAft>
                <a:spcPts val="0"/>
              </a:spcAft>
              <a:buNone/>
            </a:pPr>
            <a:r>
              <a:t/>
            </a:r>
            <a:endParaRPr>
              <a:solidFill>
                <a:srgbClr val="333333"/>
              </a:solidFill>
            </a:endParaRPr>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Expression Modifications</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Shortcut Operators</a:t>
            </a:r>
          </a:p>
          <a:p>
            <a:pPr indent="-228600" lvl="1" marL="914400" marR="0" rtl="0" algn="l">
              <a:lnSpc>
                <a:spcPct val="100000"/>
              </a:lnSpc>
              <a:spcBef>
                <a:spcPts val="600"/>
              </a:spcBef>
              <a:spcAft>
                <a:spcPts val="0"/>
              </a:spcAft>
              <a:buClr>
                <a:srgbClr val="333333"/>
              </a:buClr>
            </a:pPr>
            <a:r>
              <a:rPr i="1" lang="en">
                <a:solidFill>
                  <a:srgbClr val="333333"/>
                </a:solidFill>
              </a:rPr>
              <a:t>x (+=, -=, *=, /=, %=, &amp;=, |=, ^=, &lt;&lt;=, &gt;&gt;=) y</a:t>
            </a:r>
          </a:p>
          <a:p>
            <a:pPr indent="-228600" lvl="1" marL="914400" marR="0" rtl="0" algn="l">
              <a:lnSpc>
                <a:spcPct val="100000"/>
              </a:lnSpc>
              <a:spcBef>
                <a:spcPts val="600"/>
              </a:spcBef>
              <a:spcAft>
                <a:spcPts val="0"/>
              </a:spcAft>
              <a:buClr>
                <a:srgbClr val="333333"/>
              </a:buClr>
            </a:pPr>
            <a:r>
              <a:rPr lang="en">
                <a:solidFill>
                  <a:srgbClr val="333333"/>
                </a:solidFill>
              </a:rPr>
              <a:t>Shortcut Operator Replacement</a:t>
            </a:r>
          </a:p>
          <a:p>
            <a:pPr indent="-381000" lvl="0" marL="457200" marR="0" rtl="0" algn="l">
              <a:lnSpc>
                <a:spcPct val="100000"/>
              </a:lnSpc>
              <a:spcBef>
                <a:spcPts val="600"/>
              </a:spcBef>
              <a:spcAft>
                <a:spcPts val="0"/>
              </a:spcAft>
              <a:buClr>
                <a:srgbClr val="333333"/>
              </a:buClr>
              <a:buSzPct val="80000"/>
            </a:pPr>
            <a:r>
              <a:rPr lang="en">
                <a:solidFill>
                  <a:srgbClr val="333333"/>
                </a:solidFill>
              </a:rPr>
              <a:t>Absolute Value Insertion</a:t>
            </a:r>
          </a:p>
          <a:p>
            <a:pPr indent="-228600" lvl="1" marL="914400" marR="0" rtl="0" algn="l">
              <a:lnSpc>
                <a:spcPct val="100000"/>
              </a:lnSpc>
              <a:spcBef>
                <a:spcPts val="600"/>
              </a:spcBef>
              <a:spcAft>
                <a:spcPts val="0"/>
              </a:spcAft>
              <a:buClr>
                <a:srgbClr val="333333"/>
              </a:buClr>
            </a:pPr>
            <a:r>
              <a:rPr lang="en">
                <a:solidFill>
                  <a:srgbClr val="333333"/>
                </a:solidFill>
              </a:rPr>
              <a:t>Replace a subexpression with </a:t>
            </a:r>
            <a:r>
              <a:rPr i="1" lang="en">
                <a:solidFill>
                  <a:srgbClr val="333333"/>
                </a:solidFill>
              </a:rPr>
              <a:t>abs(e)</a:t>
            </a:r>
            <a:r>
              <a:rPr lang="en">
                <a:solidFill>
                  <a:srgbClr val="333333"/>
                </a:solidFill>
              </a:rPr>
              <a:t>.</a:t>
            </a:r>
          </a:p>
          <a:p>
            <a:pPr indent="-381000" lvl="0" marL="457200" marR="0" rtl="0" algn="l">
              <a:lnSpc>
                <a:spcPct val="100000"/>
              </a:lnSpc>
              <a:spcBef>
                <a:spcPts val="600"/>
              </a:spcBef>
              <a:spcAft>
                <a:spcPts val="0"/>
              </a:spcAft>
              <a:buClr>
                <a:srgbClr val="333333"/>
              </a:buClr>
              <a:buSzPct val="80000"/>
            </a:pPr>
            <a:r>
              <a:rPr lang="en">
                <a:solidFill>
                  <a:srgbClr val="333333"/>
                </a:solidFill>
              </a:rPr>
              <a:t>Constant for Predicate Replacement</a:t>
            </a:r>
          </a:p>
          <a:p>
            <a:pPr indent="-228600" lvl="1" marL="914400" marR="0" rtl="0" algn="l">
              <a:lnSpc>
                <a:spcPct val="100000"/>
              </a:lnSpc>
              <a:spcBef>
                <a:spcPts val="600"/>
              </a:spcBef>
              <a:spcAft>
                <a:spcPts val="0"/>
              </a:spcAft>
              <a:buClr>
                <a:srgbClr val="333333"/>
              </a:buClr>
            </a:pPr>
            <a:r>
              <a:rPr lang="en">
                <a:solidFill>
                  <a:srgbClr val="333333"/>
                </a:solidFill>
              </a:rPr>
              <a:t>Replace a predicate </a:t>
            </a:r>
            <a:r>
              <a:rPr i="1" lang="en">
                <a:solidFill>
                  <a:srgbClr val="333333"/>
                </a:solidFill>
              </a:rPr>
              <a:t>(a || b)</a:t>
            </a:r>
            <a:r>
              <a:rPr lang="en">
                <a:solidFill>
                  <a:srgbClr val="333333"/>
                </a:solidFill>
              </a:rPr>
              <a:t> with a constant truth value </a:t>
            </a:r>
            <a:r>
              <a:rPr i="1" lang="en">
                <a:solidFill>
                  <a:srgbClr val="333333"/>
                </a:solidFill>
              </a:rPr>
              <a:t>(true/false)</a:t>
            </a:r>
            <a:r>
              <a:rPr lang="en">
                <a:solidFill>
                  <a:srgbClr val="333333"/>
                </a:solidFill>
              </a:rPr>
              <a:t>.</a:t>
            </a:r>
          </a:p>
          <a:p>
            <a:pPr lvl="0" marR="0" rtl="0" algn="l">
              <a:lnSpc>
                <a:spcPct val="100000"/>
              </a:lnSpc>
              <a:spcBef>
                <a:spcPts val="600"/>
              </a:spcBef>
              <a:spcAft>
                <a:spcPts val="0"/>
              </a:spcAft>
              <a:buNone/>
            </a:pPr>
            <a:r>
              <a:t/>
            </a:r>
            <a:endParaRPr>
              <a:solidFill>
                <a:srgbClr val="333333"/>
              </a:solidFill>
            </a:endParaRP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Statement Modifications</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Statement Deletion</a:t>
            </a:r>
          </a:p>
          <a:p>
            <a:pPr indent="-228600" lvl="1" marL="914400" marR="0" rtl="0" algn="l">
              <a:lnSpc>
                <a:spcPct val="100000"/>
              </a:lnSpc>
              <a:spcBef>
                <a:spcPts val="600"/>
              </a:spcBef>
              <a:spcAft>
                <a:spcPts val="0"/>
              </a:spcAft>
              <a:buClr>
                <a:srgbClr val="333333"/>
              </a:buClr>
            </a:pPr>
            <a:r>
              <a:rPr lang="en">
                <a:solidFill>
                  <a:srgbClr val="333333"/>
                </a:solidFill>
              </a:rPr>
              <a:t>Remove a random statement from the program.</a:t>
            </a:r>
          </a:p>
          <a:p>
            <a:pPr indent="-381000" lvl="0" marL="457200" marR="0" rtl="0" algn="l">
              <a:lnSpc>
                <a:spcPct val="100000"/>
              </a:lnSpc>
              <a:spcBef>
                <a:spcPts val="600"/>
              </a:spcBef>
              <a:spcAft>
                <a:spcPts val="0"/>
              </a:spcAft>
              <a:buClr>
                <a:srgbClr val="333333"/>
              </a:buClr>
              <a:buSzPct val="80000"/>
            </a:pPr>
            <a:r>
              <a:rPr lang="en">
                <a:solidFill>
                  <a:srgbClr val="333333"/>
                </a:solidFill>
              </a:rPr>
              <a:t>Switch Case Replacement</a:t>
            </a:r>
          </a:p>
          <a:p>
            <a:pPr indent="-228600" lvl="1" marL="914400" marR="0" rtl="0" algn="l">
              <a:lnSpc>
                <a:spcPct val="100000"/>
              </a:lnSpc>
              <a:spcBef>
                <a:spcPts val="600"/>
              </a:spcBef>
              <a:spcAft>
                <a:spcPts val="0"/>
              </a:spcAft>
              <a:buClr>
                <a:srgbClr val="333333"/>
              </a:buClr>
            </a:pPr>
            <a:r>
              <a:rPr lang="en">
                <a:solidFill>
                  <a:srgbClr val="333333"/>
                </a:solidFill>
              </a:rPr>
              <a:t>Replace the label of one case with another.</a:t>
            </a:r>
          </a:p>
          <a:p>
            <a:pPr indent="-381000" lvl="0" marL="457200" marR="0" rtl="0" algn="l">
              <a:lnSpc>
                <a:spcPct val="100000"/>
              </a:lnSpc>
              <a:spcBef>
                <a:spcPts val="600"/>
              </a:spcBef>
              <a:spcAft>
                <a:spcPts val="0"/>
              </a:spcAft>
              <a:buClr>
                <a:srgbClr val="333333"/>
              </a:buClr>
              <a:buSzPct val="80000"/>
            </a:pPr>
            <a:r>
              <a:rPr lang="en">
                <a:solidFill>
                  <a:srgbClr val="333333"/>
                </a:solidFill>
              </a:rPr>
              <a:t>End Block Shift</a:t>
            </a:r>
          </a:p>
          <a:p>
            <a:pPr indent="-228600" lvl="1" marL="914400" marR="0" rtl="0" algn="l">
              <a:lnSpc>
                <a:spcPct val="100000"/>
              </a:lnSpc>
              <a:spcBef>
                <a:spcPts val="600"/>
              </a:spcBef>
              <a:spcAft>
                <a:spcPts val="0"/>
              </a:spcAft>
              <a:buClr>
                <a:srgbClr val="333333"/>
              </a:buClr>
            </a:pPr>
            <a:r>
              <a:rPr lang="en">
                <a:solidFill>
                  <a:srgbClr val="333333"/>
                </a:solidFill>
              </a:rPr>
              <a:t>Move closing brackets to an earlier or later location.</a:t>
            </a:r>
          </a:p>
          <a:p>
            <a:pPr lvl="0" marR="0" rtl="0" algn="l">
              <a:lnSpc>
                <a:spcPct val="100000"/>
              </a:lnSpc>
              <a:spcBef>
                <a:spcPts val="600"/>
              </a:spcBef>
              <a:spcAft>
                <a:spcPts val="0"/>
              </a:spcAft>
              <a:buNone/>
            </a:pPr>
            <a:r>
              <a:t/>
            </a:r>
            <a:endParaRPr>
              <a:solidFill>
                <a:srgbClr val="333333"/>
              </a:solidFill>
            </a:endParaRP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Encapsulation/Inheritance Modifications</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Access Modifier Change</a:t>
            </a:r>
          </a:p>
          <a:p>
            <a:pPr indent="-228600" lvl="1" marL="914400" marR="0" rtl="0" algn="l">
              <a:lnSpc>
                <a:spcPct val="100000"/>
              </a:lnSpc>
              <a:spcBef>
                <a:spcPts val="600"/>
              </a:spcBef>
              <a:spcAft>
                <a:spcPts val="0"/>
              </a:spcAft>
              <a:buClr>
                <a:srgbClr val="333333"/>
              </a:buClr>
            </a:pPr>
            <a:r>
              <a:rPr lang="en">
                <a:solidFill>
                  <a:srgbClr val="333333"/>
                </a:solidFill>
              </a:rPr>
              <a:t>Change a modifier to </a:t>
            </a:r>
            <a:r>
              <a:rPr i="1" lang="en">
                <a:solidFill>
                  <a:srgbClr val="333333"/>
                </a:solidFill>
              </a:rPr>
              <a:t>(public/protected/private)</a:t>
            </a:r>
          </a:p>
          <a:p>
            <a:pPr indent="-381000" lvl="0" marL="457200" marR="0" rtl="0" algn="l">
              <a:lnSpc>
                <a:spcPct val="100000"/>
              </a:lnSpc>
              <a:spcBef>
                <a:spcPts val="600"/>
              </a:spcBef>
              <a:spcAft>
                <a:spcPts val="0"/>
              </a:spcAft>
              <a:buClr>
                <a:srgbClr val="333333"/>
              </a:buClr>
              <a:buSzPct val="80000"/>
            </a:pPr>
            <a:r>
              <a:rPr lang="en">
                <a:solidFill>
                  <a:srgbClr val="333333"/>
                </a:solidFill>
              </a:rPr>
              <a:t>Hiding Variable Deletion</a:t>
            </a:r>
          </a:p>
          <a:p>
            <a:pPr indent="-228600" lvl="1" marL="914400" marR="0" rtl="0" algn="l">
              <a:lnSpc>
                <a:spcPct val="100000"/>
              </a:lnSpc>
              <a:spcBef>
                <a:spcPts val="600"/>
              </a:spcBef>
              <a:spcAft>
                <a:spcPts val="0"/>
              </a:spcAft>
              <a:buClr>
                <a:srgbClr val="333333"/>
              </a:buClr>
            </a:pPr>
            <a:r>
              <a:rPr lang="en">
                <a:solidFill>
                  <a:srgbClr val="333333"/>
                </a:solidFill>
              </a:rPr>
              <a:t>Hiding variable - a variable in a subclass that has the same name and type as a variable in the parent.</a:t>
            </a:r>
          </a:p>
          <a:p>
            <a:pPr indent="-228600" lvl="1" marL="914400" marR="0" rtl="0" algn="l">
              <a:lnSpc>
                <a:spcPct val="100000"/>
              </a:lnSpc>
              <a:spcBef>
                <a:spcPts val="600"/>
              </a:spcBef>
              <a:spcAft>
                <a:spcPts val="0"/>
              </a:spcAft>
              <a:buClr>
                <a:srgbClr val="333333"/>
              </a:buClr>
            </a:pPr>
            <a:r>
              <a:rPr lang="en">
                <a:solidFill>
                  <a:srgbClr val="333333"/>
                </a:solidFill>
              </a:rPr>
              <a:t>Delete a hiding variable.</a:t>
            </a:r>
          </a:p>
          <a:p>
            <a:pPr indent="-228600" lvl="1" marL="914400" marR="0" rtl="0" algn="l">
              <a:lnSpc>
                <a:spcPct val="100000"/>
              </a:lnSpc>
              <a:spcBef>
                <a:spcPts val="600"/>
              </a:spcBef>
              <a:spcAft>
                <a:spcPts val="0"/>
              </a:spcAft>
              <a:buClr>
                <a:srgbClr val="333333"/>
              </a:buClr>
            </a:pPr>
            <a:r>
              <a:rPr lang="en">
                <a:solidFill>
                  <a:srgbClr val="333333"/>
                </a:solidFill>
              </a:rPr>
              <a:t>Causes references to that variable to access the version in the parent instead.</a:t>
            </a:r>
          </a:p>
          <a:p>
            <a:pPr indent="-381000" lvl="0" marL="457200" marR="0" rtl="0" algn="l">
              <a:lnSpc>
                <a:spcPct val="100000"/>
              </a:lnSpc>
              <a:spcBef>
                <a:spcPts val="600"/>
              </a:spcBef>
              <a:spcAft>
                <a:spcPts val="0"/>
              </a:spcAft>
              <a:buClr>
                <a:srgbClr val="333333"/>
              </a:buClr>
              <a:buSzPct val="80000"/>
            </a:pPr>
            <a:r>
              <a:rPr lang="en">
                <a:solidFill>
                  <a:srgbClr val="333333"/>
                </a:solidFill>
              </a:rPr>
              <a:t>Hiding Variable Insertion</a:t>
            </a:r>
          </a:p>
          <a:p>
            <a:pPr indent="-228600" lvl="1" marL="914400" marR="0" rtl="0" algn="l">
              <a:lnSpc>
                <a:spcPct val="100000"/>
              </a:lnSpc>
              <a:spcBef>
                <a:spcPts val="600"/>
              </a:spcBef>
              <a:spcAft>
                <a:spcPts val="0"/>
              </a:spcAft>
              <a:buClr>
                <a:srgbClr val="333333"/>
              </a:buClr>
            </a:pPr>
            <a:r>
              <a:rPr lang="en">
                <a:solidFill>
                  <a:srgbClr val="333333"/>
                </a:solidFill>
              </a:rPr>
              <a:t>Insert a hiding variable into a subclass.</a:t>
            </a:r>
          </a:p>
          <a:p>
            <a:pPr indent="-228600" lvl="1" marL="914400" marR="0" rtl="0" algn="l">
              <a:lnSpc>
                <a:spcPct val="100000"/>
              </a:lnSpc>
              <a:spcBef>
                <a:spcPts val="600"/>
              </a:spcBef>
              <a:spcAft>
                <a:spcPts val="0"/>
              </a:spcAft>
              <a:buClr>
                <a:srgbClr val="333333"/>
              </a:buClr>
            </a:pPr>
            <a:r>
              <a:rPr lang="en">
                <a:solidFill>
                  <a:srgbClr val="333333"/>
                </a:solidFill>
              </a:rPr>
              <a:t>Now, two variables of the same name exist.</a:t>
            </a:r>
          </a:p>
          <a:p>
            <a:pPr lvl="0" marR="0" rtl="0" algn="l">
              <a:lnSpc>
                <a:spcPct val="100000"/>
              </a:lnSpc>
              <a:spcBef>
                <a:spcPts val="600"/>
              </a:spcBef>
              <a:spcAft>
                <a:spcPts val="0"/>
              </a:spcAft>
              <a:buNone/>
            </a:pPr>
            <a:r>
              <a:t/>
            </a:r>
            <a:endParaRPr>
              <a:solidFill>
                <a:srgbClr val="333333"/>
              </a:solidFill>
            </a:endParaRP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Modifications</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Overriding Method Deletion</a:t>
            </a:r>
          </a:p>
          <a:p>
            <a:pPr indent="-228600" lvl="1" marL="914400" marR="0" rtl="0" algn="l">
              <a:lnSpc>
                <a:spcPct val="100000"/>
              </a:lnSpc>
              <a:spcBef>
                <a:spcPts val="600"/>
              </a:spcBef>
              <a:spcAft>
                <a:spcPts val="0"/>
              </a:spcAft>
              <a:buClr>
                <a:srgbClr val="333333"/>
              </a:buClr>
            </a:pPr>
            <a:r>
              <a:rPr lang="en">
                <a:solidFill>
                  <a:srgbClr val="333333"/>
                </a:solidFill>
              </a:rPr>
              <a:t>Delete an overriden method from a subclass.</a:t>
            </a:r>
          </a:p>
          <a:p>
            <a:pPr indent="-228600" lvl="1" marL="914400" marR="0" rtl="0" algn="l">
              <a:lnSpc>
                <a:spcPct val="100000"/>
              </a:lnSpc>
              <a:spcBef>
                <a:spcPts val="600"/>
              </a:spcBef>
              <a:spcAft>
                <a:spcPts val="0"/>
              </a:spcAft>
              <a:buClr>
                <a:srgbClr val="333333"/>
              </a:buClr>
            </a:pPr>
            <a:r>
              <a:rPr lang="en">
                <a:solidFill>
                  <a:srgbClr val="333333"/>
                </a:solidFill>
              </a:rPr>
              <a:t>References call the version inherited from a parent.</a:t>
            </a:r>
          </a:p>
          <a:p>
            <a:pPr indent="-381000" lvl="0" marL="457200" marR="0" rtl="0" algn="l">
              <a:lnSpc>
                <a:spcPct val="100000"/>
              </a:lnSpc>
              <a:spcBef>
                <a:spcPts val="600"/>
              </a:spcBef>
              <a:spcAft>
                <a:spcPts val="0"/>
              </a:spcAft>
              <a:buClr>
                <a:srgbClr val="333333"/>
              </a:buClr>
              <a:buSzPct val="80000"/>
            </a:pPr>
            <a:r>
              <a:rPr lang="en">
                <a:solidFill>
                  <a:srgbClr val="333333"/>
                </a:solidFill>
              </a:rPr>
              <a:t>Overridden Method Calling Position Change</a:t>
            </a:r>
          </a:p>
          <a:p>
            <a:pPr indent="-228600" lvl="1" marL="914400" marR="0" rtl="0" algn="l">
              <a:lnSpc>
                <a:spcPct val="100000"/>
              </a:lnSpc>
              <a:spcBef>
                <a:spcPts val="600"/>
              </a:spcBef>
              <a:spcAft>
                <a:spcPts val="0"/>
              </a:spcAft>
              <a:buClr>
                <a:srgbClr val="333333"/>
              </a:buClr>
            </a:pPr>
            <a:r>
              <a:rPr lang="en">
                <a:solidFill>
                  <a:srgbClr val="333333"/>
                </a:solidFill>
              </a:rPr>
              <a:t>Overridden methods can call the parent method.</a:t>
            </a:r>
          </a:p>
          <a:p>
            <a:pPr indent="-228600" lvl="1" marL="914400" marR="0" rtl="0" algn="l">
              <a:lnSpc>
                <a:spcPct val="100000"/>
              </a:lnSpc>
              <a:spcBef>
                <a:spcPts val="600"/>
              </a:spcBef>
              <a:spcAft>
                <a:spcPts val="0"/>
              </a:spcAft>
              <a:buClr>
                <a:srgbClr val="333333"/>
              </a:buClr>
            </a:pPr>
            <a:r>
              <a:rPr lang="en">
                <a:solidFill>
                  <a:srgbClr val="333333"/>
                </a:solidFill>
              </a:rPr>
              <a:t>Moves calls to the parent version to other positions.</a:t>
            </a:r>
          </a:p>
          <a:p>
            <a:pPr indent="-381000" lvl="0" marL="457200" marR="0" rtl="0" algn="l">
              <a:lnSpc>
                <a:spcPct val="100000"/>
              </a:lnSpc>
              <a:spcBef>
                <a:spcPts val="600"/>
              </a:spcBef>
              <a:spcAft>
                <a:spcPts val="0"/>
              </a:spcAft>
              <a:buClr>
                <a:srgbClr val="333333"/>
              </a:buClr>
              <a:buSzPct val="80000"/>
            </a:pPr>
            <a:r>
              <a:rPr lang="en">
                <a:solidFill>
                  <a:srgbClr val="333333"/>
                </a:solidFill>
              </a:rPr>
              <a:t>Super Keyword Insertion/Deletion</a:t>
            </a:r>
          </a:p>
          <a:p>
            <a:pPr indent="-228600" lvl="1" marL="914400" marR="0" rtl="0" algn="l">
              <a:lnSpc>
                <a:spcPct val="100000"/>
              </a:lnSpc>
              <a:spcBef>
                <a:spcPts val="600"/>
              </a:spcBef>
              <a:spcAft>
                <a:spcPts val="0"/>
              </a:spcAft>
              <a:buClr>
                <a:srgbClr val="333333"/>
              </a:buClr>
            </a:pPr>
            <a:r>
              <a:rPr lang="en">
                <a:solidFill>
                  <a:srgbClr val="333333"/>
                </a:solidFill>
              </a:rPr>
              <a:t>Super keyword is used to access parent variables and methods within the child.</a:t>
            </a:r>
          </a:p>
          <a:p>
            <a:pPr indent="-228600" lvl="1" marL="914400" marR="0" rtl="0" algn="l">
              <a:lnSpc>
                <a:spcPct val="100000"/>
              </a:lnSpc>
              <a:spcBef>
                <a:spcPts val="600"/>
              </a:spcBef>
              <a:spcAft>
                <a:spcPts val="0"/>
              </a:spcAft>
              <a:buClr>
                <a:srgbClr val="333333"/>
              </a:buClr>
            </a:pPr>
            <a:r>
              <a:rPr lang="en">
                <a:solidFill>
                  <a:srgbClr val="333333"/>
                </a:solidFill>
              </a:rPr>
              <a:t>Inserts or deletes the keyword within methods.</a:t>
            </a:r>
          </a:p>
          <a:p>
            <a:pPr lvl="0" marR="0" rtl="0" algn="l">
              <a:lnSpc>
                <a:spcPct val="100000"/>
              </a:lnSpc>
              <a:spcBef>
                <a:spcPts val="600"/>
              </a:spcBef>
              <a:spcAft>
                <a:spcPts val="0"/>
              </a:spcAft>
              <a:buNone/>
            </a:pPr>
            <a:r>
              <a:t/>
            </a:r>
            <a:endParaRPr>
              <a:solidFill>
                <a:srgbClr val="333333"/>
              </a:solidFill>
            </a:endParaRP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Modifications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pPr>
            <a:r>
              <a:rPr lang="en">
                <a:solidFill>
                  <a:srgbClr val="333333"/>
                </a:solidFill>
              </a:rPr>
              <a:t>Overridden Method Renamed</a:t>
            </a:r>
          </a:p>
          <a:p>
            <a:pPr indent="-228600" lvl="1" marL="914400" rtl="0">
              <a:spcBef>
                <a:spcPts val="600"/>
              </a:spcBef>
              <a:buClr>
                <a:srgbClr val="333333"/>
              </a:buClr>
            </a:pPr>
            <a:r>
              <a:rPr lang="en">
                <a:solidFill>
                  <a:srgbClr val="333333"/>
                </a:solidFill>
              </a:rPr>
              <a:t>Rename a method in the parent class that was overridden by the child.</a:t>
            </a:r>
          </a:p>
          <a:p>
            <a:pPr indent="-228600" lvl="1" marL="914400" rtl="0">
              <a:spcBef>
                <a:spcPts val="600"/>
              </a:spcBef>
              <a:buClr>
                <a:srgbClr val="333333"/>
              </a:buClr>
            </a:pPr>
            <a:r>
              <a:rPr lang="en">
                <a:solidFill>
                  <a:srgbClr val="333333"/>
                </a:solidFill>
              </a:rPr>
              <a:t>Ensures that the overridden version is always called instead of the parent version.</a:t>
            </a:r>
          </a:p>
          <a:p>
            <a:pPr indent="-381000" lvl="0" marL="457200" marR="0" rtl="0" algn="l">
              <a:lnSpc>
                <a:spcPct val="100000"/>
              </a:lnSpc>
              <a:spcBef>
                <a:spcPts val="600"/>
              </a:spcBef>
              <a:spcAft>
                <a:spcPts val="0"/>
              </a:spcAft>
              <a:buClr>
                <a:srgbClr val="333333"/>
              </a:buClr>
              <a:buSzPct val="80000"/>
            </a:pPr>
            <a:r>
              <a:rPr lang="en">
                <a:solidFill>
                  <a:srgbClr val="333333"/>
                </a:solidFill>
              </a:rPr>
              <a:t>Explicit Parent Constructor Call Deletion</a:t>
            </a:r>
          </a:p>
          <a:p>
            <a:pPr indent="-228600" lvl="1" marL="914400" marR="0" rtl="0" algn="l">
              <a:lnSpc>
                <a:spcPct val="100000"/>
              </a:lnSpc>
              <a:spcBef>
                <a:spcPts val="600"/>
              </a:spcBef>
              <a:spcAft>
                <a:spcPts val="0"/>
              </a:spcAft>
              <a:buClr>
                <a:srgbClr val="333333"/>
              </a:buClr>
            </a:pPr>
            <a:r>
              <a:rPr lang="en">
                <a:solidFill>
                  <a:srgbClr val="333333"/>
                </a:solidFill>
              </a:rPr>
              <a:t>Deletes</a:t>
            </a:r>
            <a:r>
              <a:rPr i="1" lang="en">
                <a:solidFill>
                  <a:srgbClr val="333333"/>
                </a:solidFill>
              </a:rPr>
              <a:t> super(parent) </a:t>
            </a:r>
            <a:r>
              <a:rPr lang="en">
                <a:solidFill>
                  <a:srgbClr val="333333"/>
                </a:solidFill>
              </a:rPr>
              <a:t>constructor calls.</a:t>
            </a:r>
          </a:p>
          <a:p>
            <a:pPr indent="-228600" lvl="1" marL="914400" marR="0" rtl="0" algn="l">
              <a:lnSpc>
                <a:spcPct val="100000"/>
              </a:lnSpc>
              <a:spcBef>
                <a:spcPts val="600"/>
              </a:spcBef>
              <a:spcAft>
                <a:spcPts val="0"/>
              </a:spcAft>
              <a:buClr>
                <a:srgbClr val="333333"/>
              </a:buClr>
            </a:pPr>
            <a:r>
              <a:rPr lang="en">
                <a:solidFill>
                  <a:srgbClr val="333333"/>
                </a:solidFill>
              </a:rPr>
              <a:t>To kill, tests must cause and notice an incorrect initial state.</a:t>
            </a:r>
          </a:p>
          <a:p>
            <a:pPr indent="0" lvl="0" marL="0" rtl="0">
              <a:spcBef>
                <a:spcPts val="600"/>
              </a:spcBef>
              <a:buNone/>
            </a:pPr>
            <a:r>
              <a:t/>
            </a:r>
            <a:endParaRPr>
              <a:solidFill>
                <a:srgbClr val="333333"/>
              </a:solidFill>
            </a:endParaRPr>
          </a:p>
          <a:p>
            <a:pPr lvl="0" marR="0" rtl="0" algn="l">
              <a:lnSpc>
                <a:spcPct val="100000"/>
              </a:lnSpc>
              <a:spcBef>
                <a:spcPts val="600"/>
              </a:spcBef>
              <a:spcAft>
                <a:spcPts val="0"/>
              </a:spcAft>
              <a:buNone/>
            </a:pPr>
            <a:r>
              <a:t/>
            </a:r>
            <a:endParaRPr>
              <a:solidFill>
                <a:srgbClr val="333333"/>
              </a:solidFill>
            </a:endParaRP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Modifications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New Method Call with Child Class Type</a:t>
            </a:r>
          </a:p>
          <a:p>
            <a:pPr indent="-228600" lvl="1" marL="914400" marR="0" rtl="0" algn="l">
              <a:lnSpc>
                <a:spcPct val="100000"/>
              </a:lnSpc>
              <a:spcBef>
                <a:spcPts val="600"/>
              </a:spcBef>
              <a:spcAft>
                <a:spcPts val="0"/>
              </a:spcAft>
              <a:buClr>
                <a:srgbClr val="333333"/>
              </a:buClr>
            </a:pPr>
            <a:r>
              <a:rPr lang="en">
                <a:solidFill>
                  <a:srgbClr val="333333"/>
                </a:solidFill>
              </a:rPr>
              <a:t>Replace a declaration with a valid child instance.</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Parent a = new Parent();</a:t>
            </a:r>
            <a:r>
              <a:rPr lang="en" sz="2000">
                <a:solidFill>
                  <a:srgbClr val="333333"/>
                </a:solidFill>
              </a:rPr>
              <a:t> becomes </a:t>
            </a:r>
            <a:r>
              <a:rPr i="1" lang="en" sz="2000">
                <a:solidFill>
                  <a:srgbClr val="333333"/>
                </a:solidFill>
              </a:rPr>
              <a:t>Parent a = new Child();</a:t>
            </a:r>
          </a:p>
          <a:p>
            <a:pPr indent="-381000" lvl="0" marL="457200" marR="0" rtl="0" algn="l">
              <a:lnSpc>
                <a:spcPct val="100000"/>
              </a:lnSpc>
              <a:spcBef>
                <a:spcPts val="600"/>
              </a:spcBef>
              <a:spcAft>
                <a:spcPts val="0"/>
              </a:spcAft>
              <a:buClr>
                <a:srgbClr val="333333"/>
              </a:buClr>
              <a:buSzPct val="80000"/>
            </a:pPr>
            <a:r>
              <a:rPr lang="en">
                <a:solidFill>
                  <a:srgbClr val="333333"/>
                </a:solidFill>
              </a:rPr>
              <a:t>Variable/Parameter Declaration With Parent Class Type</a:t>
            </a:r>
          </a:p>
          <a:p>
            <a:pPr indent="-228600" lvl="1" marL="914400" marR="0" rtl="0" algn="l">
              <a:lnSpc>
                <a:spcPct val="100000"/>
              </a:lnSpc>
              <a:spcBef>
                <a:spcPts val="600"/>
              </a:spcBef>
              <a:spcAft>
                <a:spcPts val="0"/>
              </a:spcAft>
              <a:buClr>
                <a:srgbClr val="333333"/>
              </a:buClr>
            </a:pPr>
            <a:r>
              <a:rPr lang="en">
                <a:solidFill>
                  <a:srgbClr val="333333"/>
                </a:solidFill>
              </a:rPr>
              <a:t>Change the declared type of a variable to its parent.</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Child a = new Child();</a:t>
            </a:r>
            <a:r>
              <a:rPr lang="en" sz="2000">
                <a:solidFill>
                  <a:srgbClr val="333333"/>
                </a:solidFill>
              </a:rPr>
              <a:t> becomes </a:t>
            </a:r>
            <a:r>
              <a:rPr i="1" lang="en" sz="2000">
                <a:solidFill>
                  <a:srgbClr val="333333"/>
                </a:solidFill>
              </a:rPr>
              <a:t>Parent a = new Child();</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boolean equals(Child c){..} </a:t>
            </a:r>
            <a:r>
              <a:rPr lang="en" sz="2000">
                <a:solidFill>
                  <a:srgbClr val="333333"/>
                </a:solidFill>
              </a:rPr>
              <a:t>becomes </a:t>
            </a:r>
            <a:r>
              <a:rPr i="1" lang="en" sz="2000">
                <a:solidFill>
                  <a:srgbClr val="333333"/>
                </a:solidFill>
              </a:rPr>
              <a:t>boolean equals(Parent c){..}</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Modifications</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100000"/>
              <a:buFont typeface="Arial"/>
            </a:pPr>
            <a:r>
              <a:rPr lang="en" sz="2400">
                <a:solidFill>
                  <a:srgbClr val="333333"/>
                </a:solidFill>
              </a:rPr>
              <a:t>Type Case Operator Insertion/Deletion</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Change the actual type of an object reference to the parent or child of the original type.</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p.toString()</a:t>
            </a:r>
            <a:r>
              <a:rPr lang="en" sz="2000">
                <a:solidFill>
                  <a:srgbClr val="333333"/>
                </a:solidFill>
              </a:rPr>
              <a:t> becomes </a:t>
            </a:r>
            <a:r>
              <a:rPr i="1" lang="en" sz="2000">
                <a:solidFill>
                  <a:srgbClr val="333333"/>
                </a:solidFill>
              </a:rPr>
              <a:t>((Child) p).toString()</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Or delete a type cast operator.</a:t>
            </a:r>
          </a:p>
          <a:p>
            <a:pPr indent="-381000" lvl="0" marL="457200" marR="0" rtl="0" algn="l">
              <a:lnSpc>
                <a:spcPct val="100000"/>
              </a:lnSpc>
              <a:spcBef>
                <a:spcPts val="600"/>
              </a:spcBef>
              <a:spcAft>
                <a:spcPts val="0"/>
              </a:spcAft>
              <a:buClr>
                <a:srgbClr val="333333"/>
              </a:buClr>
              <a:buSzPct val="100000"/>
            </a:pPr>
            <a:r>
              <a:rPr lang="en" sz="2400">
                <a:solidFill>
                  <a:srgbClr val="333333"/>
                </a:solidFill>
              </a:rPr>
              <a:t>Cast Type Change</a:t>
            </a:r>
          </a:p>
          <a:p>
            <a:pPr indent="-355600" lvl="1" marL="914400" marR="0" rtl="0" algn="l">
              <a:lnSpc>
                <a:spcPct val="100000"/>
              </a:lnSpc>
              <a:spcBef>
                <a:spcPts val="600"/>
              </a:spcBef>
              <a:spcAft>
                <a:spcPts val="0"/>
              </a:spcAft>
              <a:buClr>
                <a:srgbClr val="333333"/>
              </a:buClr>
              <a:buSzPct val="100000"/>
            </a:pPr>
            <a:r>
              <a:rPr i="1" lang="en" sz="2000">
                <a:solidFill>
                  <a:srgbClr val="333333"/>
                </a:solidFill>
              </a:rPr>
              <a:t>((SomeChild) c).toString()</a:t>
            </a:r>
            <a:r>
              <a:rPr lang="en" sz="2000">
                <a:solidFill>
                  <a:srgbClr val="333333"/>
                </a:solidFill>
              </a:rPr>
              <a:t> becomes </a:t>
            </a:r>
            <a:r>
              <a:rPr i="1" lang="en" sz="2000">
                <a:solidFill>
                  <a:srgbClr val="333333"/>
                </a:solidFill>
              </a:rPr>
              <a:t>((OtherChild) c).toString()</a:t>
            </a:r>
          </a:p>
          <a:p>
            <a:pPr indent="-381000" lvl="0" marL="457200" marR="0" rtl="0" algn="l">
              <a:lnSpc>
                <a:spcPct val="100000"/>
              </a:lnSpc>
              <a:spcBef>
                <a:spcPts val="600"/>
              </a:spcBef>
              <a:spcAft>
                <a:spcPts val="0"/>
              </a:spcAft>
              <a:buClr>
                <a:srgbClr val="333333"/>
              </a:buClr>
              <a:buSzPct val="100000"/>
            </a:pPr>
            <a:r>
              <a:rPr lang="en" sz="2400">
                <a:solidFill>
                  <a:srgbClr val="333333"/>
                </a:solidFill>
              </a:rPr>
              <a:t>Reference Assignment with Other Compatible Type</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Change an object reference to point to another compatible variable.</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                                      becomes</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
        <p:nvSpPr>
          <p:cNvPr id="184" name="Shape 184"/>
          <p:cNvSpPr txBox="1"/>
          <p:nvPr/>
        </p:nvSpPr>
        <p:spPr>
          <a:xfrm>
            <a:off x="1452150" y="5013650"/>
            <a:ext cx="2480399" cy="1197900"/>
          </a:xfrm>
          <a:prstGeom prst="rect">
            <a:avLst/>
          </a:prstGeom>
          <a:noFill/>
          <a:ln>
            <a:noFill/>
          </a:ln>
        </p:spPr>
        <p:txBody>
          <a:bodyPr anchorCtr="0" anchor="t" bIns="91425" lIns="91425" rIns="91425" tIns="91425">
            <a:noAutofit/>
          </a:bodyPr>
          <a:lstStyle/>
          <a:p>
            <a:pPr lvl="0" rtl="0">
              <a:spcBef>
                <a:spcPts val="0"/>
              </a:spcBef>
              <a:buNone/>
            </a:pPr>
            <a:r>
              <a:rPr lang="en"/>
              <a:t>Object obj;</a:t>
            </a:r>
          </a:p>
          <a:p>
            <a:pPr lvl="0" rtl="0">
              <a:spcBef>
                <a:spcPts val="0"/>
              </a:spcBef>
              <a:buNone/>
            </a:pPr>
            <a:r>
              <a:rPr lang="en"/>
              <a:t>String s = “hello”;</a:t>
            </a:r>
          </a:p>
          <a:p>
            <a:pPr lvl="0" rtl="0">
              <a:spcBef>
                <a:spcPts val="0"/>
              </a:spcBef>
              <a:buNone/>
            </a:pPr>
            <a:r>
              <a:rPr lang="en"/>
              <a:t>Integer i = new Integer(4);</a:t>
            </a:r>
          </a:p>
          <a:p>
            <a:pPr lvl="0">
              <a:spcBef>
                <a:spcPts val="0"/>
              </a:spcBef>
              <a:buNone/>
            </a:pPr>
            <a:r>
              <a:rPr lang="en"/>
              <a:t>obj=s;</a:t>
            </a:r>
          </a:p>
        </p:txBody>
      </p:sp>
      <p:sp>
        <p:nvSpPr>
          <p:cNvPr id="185" name="Shape 185"/>
          <p:cNvSpPr txBox="1"/>
          <p:nvPr/>
        </p:nvSpPr>
        <p:spPr>
          <a:xfrm>
            <a:off x="5621825" y="5013650"/>
            <a:ext cx="2480399" cy="1197900"/>
          </a:xfrm>
          <a:prstGeom prst="rect">
            <a:avLst/>
          </a:prstGeom>
          <a:noFill/>
          <a:ln>
            <a:noFill/>
          </a:ln>
        </p:spPr>
        <p:txBody>
          <a:bodyPr anchorCtr="0" anchor="t" bIns="91425" lIns="91425" rIns="91425" tIns="91425">
            <a:noAutofit/>
          </a:bodyPr>
          <a:lstStyle/>
          <a:p>
            <a:pPr lvl="0" rtl="0">
              <a:spcBef>
                <a:spcPts val="0"/>
              </a:spcBef>
              <a:buNone/>
            </a:pPr>
            <a:r>
              <a:rPr lang="en"/>
              <a:t>Object obj;</a:t>
            </a:r>
          </a:p>
          <a:p>
            <a:pPr lvl="0" rtl="0">
              <a:spcBef>
                <a:spcPts val="0"/>
              </a:spcBef>
              <a:buNone/>
            </a:pPr>
            <a:r>
              <a:rPr lang="en"/>
              <a:t>String s = “hello”;</a:t>
            </a:r>
          </a:p>
          <a:p>
            <a:pPr lvl="0" rtl="0">
              <a:spcBef>
                <a:spcPts val="0"/>
              </a:spcBef>
              <a:buNone/>
            </a:pPr>
            <a:r>
              <a:rPr lang="en"/>
              <a:t>Integer i = new Integer(4);</a:t>
            </a:r>
          </a:p>
          <a:p>
            <a:pPr lvl="0" rtl="0">
              <a:spcBef>
                <a:spcPts val="0"/>
              </a:spcBef>
              <a:buNone/>
            </a:pPr>
            <a:r>
              <a:rPr lang="en"/>
              <a:t>obj=</a:t>
            </a:r>
            <a:r>
              <a:rPr b="1" lang="en">
                <a:solidFill>
                  <a:srgbClr val="FF0000"/>
                </a:solidFill>
              </a:rPr>
              <a:t>i</a:t>
            </a:r>
            <a:r>
              <a:rPr lang="en"/>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Space Shuttle Challenger</a:t>
            </a:r>
          </a:p>
        </p:txBody>
      </p:sp>
      <p:sp>
        <p:nvSpPr>
          <p:cNvPr id="57" name="Shape 5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January 28, 1986 - seal failure in a rocket booster causes the shuttle to explode, killing all seven astronauts.</a:t>
            </a:r>
          </a:p>
          <a:p>
            <a:pPr indent="-381000" lvl="0" marL="457200" marR="0" rtl="0" algn="l">
              <a:lnSpc>
                <a:spcPct val="100000"/>
              </a:lnSpc>
              <a:spcBef>
                <a:spcPts val="600"/>
              </a:spcBef>
              <a:spcAft>
                <a:spcPts val="0"/>
              </a:spcAft>
              <a:buSzPct val="100000"/>
            </a:pPr>
            <a:r>
              <a:rPr lang="en" sz="2400"/>
              <a:t>Three year investigation found technical and organizational issues.</a:t>
            </a:r>
          </a:p>
          <a:p>
            <a:pPr indent="-381000" lvl="0" marL="457200" marR="0" rtl="0" algn="l">
              <a:lnSpc>
                <a:spcPct val="100000"/>
              </a:lnSpc>
              <a:spcBef>
                <a:spcPts val="600"/>
              </a:spcBef>
              <a:spcAft>
                <a:spcPts val="0"/>
              </a:spcAft>
              <a:buSzPct val="100000"/>
            </a:pPr>
            <a:r>
              <a:rPr lang="en" sz="2400"/>
              <a:t>Became a case example studied in many forms of engineering.</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pic>
        <p:nvPicPr>
          <p:cNvPr id="59" name="Shape 59"/>
          <p:cNvPicPr preferRelativeResize="0"/>
          <p:nvPr/>
        </p:nvPicPr>
        <p:blipFill>
          <a:blip r:embed="rId3">
            <a:alphaModFix/>
          </a:blip>
          <a:stretch>
            <a:fillRect/>
          </a:stretch>
        </p:blipFill>
        <p:spPr>
          <a:xfrm>
            <a:off x="5533475" y="1670425"/>
            <a:ext cx="2841675" cy="48974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Modifications</a:t>
            </a:r>
          </a:p>
        </p:txBody>
      </p:sp>
      <p:sp>
        <p:nvSpPr>
          <p:cNvPr id="191" name="Shape 1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Overloading allows 2+ methods to have the same name if they have different signatures.</a:t>
            </a:r>
          </a:p>
          <a:p>
            <a:pPr indent="-381000" lvl="0" marL="457200" marR="0" rtl="0" algn="l">
              <a:lnSpc>
                <a:spcPct val="100000"/>
              </a:lnSpc>
              <a:spcBef>
                <a:spcPts val="600"/>
              </a:spcBef>
              <a:spcAft>
                <a:spcPts val="0"/>
              </a:spcAft>
              <a:buClr>
                <a:srgbClr val="333333"/>
              </a:buClr>
              <a:buSzPct val="80000"/>
            </a:pPr>
            <a:r>
              <a:rPr lang="en">
                <a:solidFill>
                  <a:srgbClr val="333333"/>
                </a:solidFill>
              </a:rPr>
              <a:t>Overloading Method Contents Change</a:t>
            </a:r>
          </a:p>
          <a:p>
            <a:pPr indent="-228600" lvl="1" marL="914400" marR="0" rtl="0" algn="l">
              <a:lnSpc>
                <a:spcPct val="100000"/>
              </a:lnSpc>
              <a:spcBef>
                <a:spcPts val="600"/>
              </a:spcBef>
              <a:spcAft>
                <a:spcPts val="0"/>
              </a:spcAft>
              <a:buClr>
                <a:srgbClr val="333333"/>
              </a:buClr>
            </a:pPr>
            <a:r>
              <a:rPr lang="en">
                <a:solidFill>
                  <a:srgbClr val="333333"/>
                </a:solidFill>
              </a:rPr>
              <a:t>Replace the body of a method with the body of another method with the same name.</a:t>
            </a:r>
          </a:p>
          <a:p>
            <a:pPr indent="-381000" lvl="0" marL="457200" marR="0" rtl="0" algn="l">
              <a:lnSpc>
                <a:spcPct val="100000"/>
              </a:lnSpc>
              <a:spcBef>
                <a:spcPts val="600"/>
              </a:spcBef>
              <a:spcAft>
                <a:spcPts val="0"/>
              </a:spcAft>
              <a:buClr>
                <a:srgbClr val="333333"/>
              </a:buClr>
              <a:buSzPct val="80000"/>
            </a:pPr>
            <a:r>
              <a:rPr lang="en">
                <a:solidFill>
                  <a:srgbClr val="333333"/>
                </a:solidFill>
              </a:rPr>
              <a:t>Overloading Method Deletion</a:t>
            </a:r>
          </a:p>
          <a:p>
            <a:pPr indent="-228600" lvl="1" marL="914400" marR="0" rtl="0" algn="l">
              <a:lnSpc>
                <a:spcPct val="100000"/>
              </a:lnSpc>
              <a:spcBef>
                <a:spcPts val="600"/>
              </a:spcBef>
              <a:spcAft>
                <a:spcPts val="0"/>
              </a:spcAft>
              <a:buClr>
                <a:srgbClr val="333333"/>
              </a:buClr>
            </a:pPr>
            <a:r>
              <a:rPr lang="en">
                <a:solidFill>
                  <a:srgbClr val="333333"/>
                </a:solidFill>
              </a:rPr>
              <a:t>Deletes one of the overloading methods.</a:t>
            </a:r>
          </a:p>
          <a:p>
            <a:pPr indent="-381000" lvl="0" marL="457200" marR="0" rtl="0" algn="l">
              <a:lnSpc>
                <a:spcPct val="100000"/>
              </a:lnSpc>
              <a:spcBef>
                <a:spcPts val="600"/>
              </a:spcBef>
              <a:spcAft>
                <a:spcPts val="0"/>
              </a:spcAft>
              <a:buClr>
                <a:srgbClr val="333333"/>
              </a:buClr>
              <a:buSzPct val="80000"/>
            </a:pPr>
            <a:r>
              <a:rPr lang="en">
                <a:solidFill>
                  <a:srgbClr val="333333"/>
                </a:solidFill>
              </a:rPr>
              <a:t>Argument of Overloading Method Change</a:t>
            </a:r>
          </a:p>
          <a:p>
            <a:pPr indent="-228600" lvl="1" marL="914400" marR="0" rtl="0" algn="l">
              <a:lnSpc>
                <a:spcPct val="100000"/>
              </a:lnSpc>
              <a:spcBef>
                <a:spcPts val="600"/>
              </a:spcBef>
              <a:spcAft>
                <a:spcPts val="0"/>
              </a:spcAft>
              <a:buClr>
                <a:srgbClr val="333333"/>
              </a:buClr>
            </a:pPr>
            <a:r>
              <a:rPr lang="en">
                <a:solidFill>
                  <a:srgbClr val="333333"/>
                </a:solidFill>
              </a:rPr>
              <a:t>Changes the order or number of arguments in an invocation, as long as there is a version that will accept the list.</a:t>
            </a:r>
          </a:p>
        </p:txBody>
      </p:sp>
      <p:sp>
        <p:nvSpPr>
          <p:cNvPr id="192" name="Shape 1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Language-Specific Modifications</a:t>
            </a:r>
          </a:p>
        </p:txBody>
      </p:sp>
      <p:sp>
        <p:nvSpPr>
          <p:cNvPr id="198" name="Shape 1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Mutation operators can be written for a particular language.</a:t>
            </a:r>
          </a:p>
          <a:p>
            <a:pPr indent="-381000" lvl="0" marL="457200" marR="0" rtl="0" algn="l">
              <a:lnSpc>
                <a:spcPct val="100000"/>
              </a:lnSpc>
              <a:spcBef>
                <a:spcPts val="600"/>
              </a:spcBef>
              <a:spcAft>
                <a:spcPts val="0"/>
              </a:spcAft>
              <a:buClr>
                <a:srgbClr val="333333"/>
              </a:buClr>
              <a:buSzPct val="80000"/>
            </a:pPr>
            <a:r>
              <a:rPr lang="en">
                <a:solidFill>
                  <a:srgbClr val="333333"/>
                </a:solidFill>
              </a:rPr>
              <a:t>Java:</a:t>
            </a:r>
          </a:p>
          <a:p>
            <a:pPr indent="-228600" lvl="1" marL="914400" marR="0" rtl="0" algn="l">
              <a:lnSpc>
                <a:spcPct val="100000"/>
              </a:lnSpc>
              <a:spcBef>
                <a:spcPts val="600"/>
              </a:spcBef>
              <a:spcAft>
                <a:spcPts val="0"/>
              </a:spcAft>
              <a:buClr>
                <a:srgbClr val="333333"/>
              </a:buClr>
            </a:pPr>
            <a:r>
              <a:rPr i="1" lang="en">
                <a:solidFill>
                  <a:srgbClr val="333333"/>
                </a:solidFill>
              </a:rPr>
              <a:t>this</a:t>
            </a:r>
            <a:r>
              <a:rPr lang="en">
                <a:solidFill>
                  <a:srgbClr val="333333"/>
                </a:solidFill>
              </a:rPr>
              <a:t> insertion/deletion</a:t>
            </a:r>
          </a:p>
          <a:p>
            <a:pPr indent="-228600" lvl="1" marL="914400" marR="0" rtl="0" algn="l">
              <a:lnSpc>
                <a:spcPct val="100000"/>
              </a:lnSpc>
              <a:spcBef>
                <a:spcPts val="600"/>
              </a:spcBef>
              <a:spcAft>
                <a:spcPts val="0"/>
              </a:spcAft>
              <a:buClr>
                <a:srgbClr val="333333"/>
              </a:buClr>
            </a:pPr>
            <a:r>
              <a:rPr lang="en">
                <a:solidFill>
                  <a:srgbClr val="333333"/>
                </a:solidFill>
              </a:rPr>
              <a:t>Static modifier insertion/deletion</a:t>
            </a:r>
          </a:p>
          <a:p>
            <a:pPr indent="-228600" lvl="1" marL="914400" marR="0" rtl="0" algn="l">
              <a:lnSpc>
                <a:spcPct val="100000"/>
              </a:lnSpc>
              <a:spcBef>
                <a:spcPts val="600"/>
              </a:spcBef>
              <a:spcAft>
                <a:spcPts val="0"/>
              </a:spcAft>
              <a:buClr>
                <a:srgbClr val="333333"/>
              </a:buClr>
            </a:pPr>
            <a:r>
              <a:rPr lang="en">
                <a:solidFill>
                  <a:srgbClr val="333333"/>
                </a:solidFill>
              </a:rPr>
              <a:t>Member variable initialization deletion</a:t>
            </a:r>
          </a:p>
          <a:p>
            <a:pPr indent="-228600" lvl="1" marL="914400" marR="0" rtl="0" algn="l">
              <a:lnSpc>
                <a:spcPct val="100000"/>
              </a:lnSpc>
              <a:spcBef>
                <a:spcPts val="600"/>
              </a:spcBef>
              <a:spcAft>
                <a:spcPts val="0"/>
              </a:spcAft>
              <a:buClr>
                <a:srgbClr val="333333"/>
              </a:buClr>
            </a:pPr>
            <a:r>
              <a:rPr lang="en">
                <a:solidFill>
                  <a:srgbClr val="333333"/>
                </a:solidFill>
              </a:rPr>
              <a:t>Default constructor deletion</a:t>
            </a:r>
          </a:p>
          <a:p>
            <a:pPr indent="-228600" lvl="1" marL="914400" marR="0" rtl="0" algn="l">
              <a:lnSpc>
                <a:spcPct val="100000"/>
              </a:lnSpc>
              <a:spcBef>
                <a:spcPts val="600"/>
              </a:spcBef>
              <a:spcAft>
                <a:spcPts val="0"/>
              </a:spcAft>
              <a:buClr>
                <a:srgbClr val="333333"/>
              </a:buClr>
            </a:pPr>
            <a:r>
              <a:rPr lang="en">
                <a:solidFill>
                  <a:srgbClr val="333333"/>
                </a:solidFill>
              </a:rPr>
              <a:t>Getter/Setter method replacement</a:t>
            </a:r>
          </a:p>
        </p:txBody>
      </p:sp>
      <p:sp>
        <p:nvSpPr>
          <p:cNvPr id="199" name="Shape 1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nvSpPr>
        <p:spPr>
          <a:xfrm>
            <a:off x="720775" y="2278925"/>
            <a:ext cx="6338700" cy="1717199"/>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Mutation Testing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210" name="Shape 2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b="1" lang="en">
                <a:solidFill>
                  <a:srgbClr val="333333"/>
                </a:solidFill>
              </a:rPr>
              <a:t>Select </a:t>
            </a:r>
            <a:r>
              <a:rPr b="1" i="1" lang="en">
                <a:solidFill>
                  <a:srgbClr val="333333"/>
                </a:solidFill>
              </a:rPr>
              <a:t>mutation operators</a:t>
            </a:r>
            <a:r>
              <a:rPr lang="en">
                <a:solidFill>
                  <a:srgbClr val="333333"/>
                </a:solidFill>
              </a:rPr>
              <a:t> - code transformations that represent classes of faults that we are interested in.</a:t>
            </a:r>
          </a:p>
          <a:p>
            <a:pPr indent="-228600" lvl="0" marL="457200" rtl="0">
              <a:spcBef>
                <a:spcPts val="0"/>
              </a:spcBef>
              <a:buClr>
                <a:srgbClr val="333333"/>
              </a:buClr>
            </a:pPr>
            <a:r>
              <a:rPr b="1" lang="en">
                <a:solidFill>
                  <a:srgbClr val="333333"/>
                </a:solidFill>
              </a:rPr>
              <a:t>Generate </a:t>
            </a:r>
            <a:r>
              <a:rPr b="1" i="1" lang="en">
                <a:solidFill>
                  <a:srgbClr val="333333"/>
                </a:solidFill>
              </a:rPr>
              <a:t>mutants</a:t>
            </a:r>
            <a:r>
              <a:rPr lang="en">
                <a:solidFill>
                  <a:srgbClr val="333333"/>
                </a:solidFill>
              </a:rPr>
              <a:t> by applying mutation operators to the program.</a:t>
            </a:r>
          </a:p>
          <a:p>
            <a:pPr indent="-228600" lvl="0" marL="457200" rtl="0">
              <a:spcBef>
                <a:spcPts val="0"/>
              </a:spcBef>
              <a:buClr>
                <a:srgbClr val="333333"/>
              </a:buClr>
            </a:pPr>
            <a:r>
              <a:rPr lang="en">
                <a:solidFill>
                  <a:srgbClr val="333333"/>
                </a:solidFill>
              </a:rPr>
              <a:t>Execute the same tests against the program and mutants to </a:t>
            </a:r>
            <a:r>
              <a:rPr b="1" i="1" lang="en">
                <a:solidFill>
                  <a:srgbClr val="333333"/>
                </a:solidFill>
              </a:rPr>
              <a:t>kill</a:t>
            </a:r>
            <a:r>
              <a:rPr b="1" lang="en">
                <a:solidFill>
                  <a:srgbClr val="333333"/>
                </a:solidFill>
              </a:rPr>
              <a:t> mutants</a:t>
            </a:r>
            <a:r>
              <a:rPr lang="en">
                <a:solidFill>
                  <a:srgbClr val="333333"/>
                </a:solidFill>
              </a:rPr>
              <a:t>. </a:t>
            </a:r>
          </a:p>
          <a:p>
            <a:pPr indent="-228600" lvl="1" marL="914400" rtl="0">
              <a:spcBef>
                <a:spcPts val="0"/>
              </a:spcBef>
              <a:buClr>
                <a:srgbClr val="333333"/>
              </a:buClr>
              <a:buChar char="○"/>
            </a:pPr>
            <a:r>
              <a:rPr lang="en">
                <a:solidFill>
                  <a:srgbClr val="333333"/>
                </a:solidFill>
              </a:rPr>
              <a:t>A mutant is killed if the test passes on the original program and fails on the mutant.</a:t>
            </a:r>
          </a:p>
          <a:p>
            <a:pPr indent="-228600" lvl="1" marL="914400" rtl="0">
              <a:spcBef>
                <a:spcPts val="0"/>
              </a:spcBef>
              <a:buClr>
                <a:srgbClr val="333333"/>
              </a:buClr>
              <a:buChar char="○"/>
            </a:pPr>
            <a:r>
              <a:rPr lang="en">
                <a:solidFill>
                  <a:srgbClr val="333333"/>
                </a:solidFill>
              </a:rPr>
              <a:t>A mutant not killed is considered </a:t>
            </a:r>
            <a:r>
              <a:rPr i="1" lang="en">
                <a:solidFill>
                  <a:srgbClr val="333333"/>
                </a:solidFill>
              </a:rPr>
              <a:t>live</a:t>
            </a:r>
            <a:r>
              <a:rPr lang="en">
                <a:solidFill>
                  <a:srgbClr val="333333"/>
                </a:solidFill>
              </a:rPr>
              <a:t>.</a:t>
            </a:r>
          </a:p>
          <a:p>
            <a:pPr lvl="0" rtl="0">
              <a:spcBef>
                <a:spcPts val="0"/>
              </a:spcBef>
              <a:buClr>
                <a:schemeClr val="dk1"/>
              </a:buClr>
              <a:buSzPct val="39285"/>
              <a:buFont typeface="Arial"/>
              <a:buNone/>
            </a:pPr>
            <a:r>
              <a:t/>
            </a:r>
            <a:endParaRPr sz="2800">
              <a:solidFill>
                <a:srgbClr val="333333"/>
              </a:solidFill>
            </a:endParaRPr>
          </a:p>
        </p:txBody>
      </p:sp>
      <p:sp>
        <p:nvSpPr>
          <p:cNvPr id="211" name="Shape 2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217" name="Shape 2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Most mutation operators reflect small syntactic mistakes.</a:t>
            </a:r>
          </a:p>
          <a:p>
            <a:pPr indent="-228600" lvl="0" marL="457200" rtl="0">
              <a:spcBef>
                <a:spcPts val="0"/>
              </a:spcBef>
              <a:buClr>
                <a:srgbClr val="333333"/>
              </a:buClr>
            </a:pPr>
            <a:r>
              <a:rPr lang="en">
                <a:solidFill>
                  <a:srgbClr val="333333"/>
                </a:solidFill>
              </a:rPr>
              <a:t>Programmers do make such mistakes. However, many faults are actually </a:t>
            </a:r>
            <a:r>
              <a:rPr b="1" lang="en">
                <a:solidFill>
                  <a:srgbClr val="333333"/>
                </a:solidFill>
              </a:rPr>
              <a:t>conceptual</a:t>
            </a:r>
            <a:r>
              <a:rPr lang="en">
                <a:solidFill>
                  <a:srgbClr val="333333"/>
                </a:solidFill>
              </a:rPr>
              <a:t> mistakes.</a:t>
            </a:r>
          </a:p>
          <a:p>
            <a:pPr indent="-228600" lvl="1" marL="914400" rtl="0">
              <a:spcBef>
                <a:spcPts val="0"/>
              </a:spcBef>
              <a:buClr>
                <a:srgbClr val="333333"/>
              </a:buClr>
            </a:pPr>
            <a:r>
              <a:rPr lang="en">
                <a:solidFill>
                  <a:srgbClr val="333333"/>
                </a:solidFill>
              </a:rPr>
              <a:t>Mistaken assumptions about requirements.</a:t>
            </a:r>
          </a:p>
          <a:p>
            <a:pPr indent="-228600" lvl="1" marL="914400" rtl="0">
              <a:spcBef>
                <a:spcPts val="0"/>
              </a:spcBef>
              <a:buClr>
                <a:srgbClr val="333333"/>
              </a:buClr>
            </a:pPr>
            <a:r>
              <a:rPr lang="en">
                <a:solidFill>
                  <a:srgbClr val="333333"/>
                </a:solidFill>
              </a:rPr>
              <a:t>Forgotten requirements.</a:t>
            </a:r>
          </a:p>
          <a:p>
            <a:pPr indent="-228600" lvl="0" marL="457200" rtl="0">
              <a:spcBef>
                <a:spcPts val="0"/>
              </a:spcBef>
              <a:buClr>
                <a:srgbClr val="333333"/>
              </a:buClr>
            </a:pPr>
            <a:r>
              <a:rPr lang="en">
                <a:solidFill>
                  <a:srgbClr val="333333"/>
                </a:solidFill>
              </a:rPr>
              <a:t>Is mutation testing a viable technique?</a:t>
            </a:r>
          </a:p>
        </p:txBody>
      </p:sp>
      <p:sp>
        <p:nvSpPr>
          <p:cNvPr id="218" name="Shape 2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Viability of Mutation Testing</a:t>
            </a:r>
          </a:p>
        </p:txBody>
      </p:sp>
      <p:sp>
        <p:nvSpPr>
          <p:cNvPr id="224" name="Shape 2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Mutation testing is valid if seeded faults are </a:t>
            </a:r>
            <a:r>
              <a:rPr i="1" lang="en">
                <a:solidFill>
                  <a:srgbClr val="333333"/>
                </a:solidFill>
              </a:rPr>
              <a:t>representative</a:t>
            </a:r>
            <a:r>
              <a:rPr lang="en">
                <a:solidFill>
                  <a:srgbClr val="333333"/>
                </a:solidFill>
              </a:rPr>
              <a:t> of real faults. </a:t>
            </a:r>
          </a:p>
          <a:p>
            <a:pPr lvl="0" rtl="0">
              <a:spcBef>
                <a:spcPts val="0"/>
              </a:spcBef>
              <a:buClr>
                <a:srgbClr val="000000"/>
              </a:buClr>
              <a:buSzPct val="100000"/>
              <a:buNone/>
            </a:pPr>
            <a:r>
              <a:t/>
            </a:r>
            <a:endParaRPr sz="1100">
              <a:solidFill>
                <a:srgbClr val="333333"/>
              </a:solidFill>
            </a:endParaRPr>
          </a:p>
          <a:p>
            <a:pPr indent="-228600" lvl="0" marL="457200" rtl="0">
              <a:spcBef>
                <a:spcPts val="0"/>
              </a:spcBef>
              <a:buClr>
                <a:srgbClr val="333333"/>
              </a:buClr>
            </a:pPr>
            <a:r>
              <a:rPr i="1" lang="en">
                <a:solidFill>
                  <a:srgbClr val="333333"/>
                </a:solidFill>
              </a:rPr>
              <a:t>Competent Programmer Hypothesis</a:t>
            </a:r>
          </a:p>
          <a:p>
            <a:pPr indent="-228600" lvl="1" marL="914400" rtl="0">
              <a:spcBef>
                <a:spcPts val="0"/>
              </a:spcBef>
              <a:buClr>
                <a:srgbClr val="333333"/>
              </a:buClr>
            </a:pPr>
            <a:r>
              <a:rPr lang="en">
                <a:solidFill>
                  <a:srgbClr val="333333"/>
                </a:solidFill>
              </a:rPr>
              <a:t>A faulty program differs from a correct program only by a small textual change.</a:t>
            </a:r>
          </a:p>
          <a:p>
            <a:pPr indent="-228600" lvl="1" marL="914400" rtl="0">
              <a:spcBef>
                <a:spcPts val="0"/>
              </a:spcBef>
              <a:buClr>
                <a:srgbClr val="333333"/>
              </a:buClr>
            </a:pPr>
            <a:r>
              <a:rPr lang="en">
                <a:solidFill>
                  <a:srgbClr val="333333"/>
                </a:solidFill>
              </a:rPr>
              <a:t>If so, we only have to distinguish the program from all such small variants.</a:t>
            </a:r>
          </a:p>
          <a:p>
            <a:pPr indent="-228600" lvl="1" marL="914400" rtl="0">
              <a:spcBef>
                <a:spcPts val="0"/>
              </a:spcBef>
              <a:buClr>
                <a:srgbClr val="333333"/>
              </a:buClr>
            </a:pPr>
            <a:r>
              <a:rPr lang="en">
                <a:solidFill>
                  <a:srgbClr val="333333"/>
                </a:solidFill>
              </a:rPr>
              <a:t>Assumption: the SUT is “close to” correct.</a:t>
            </a:r>
          </a:p>
          <a:p>
            <a:pPr lvl="0" rtl="0">
              <a:spcBef>
                <a:spcPts val="0"/>
              </a:spcBef>
              <a:buNone/>
            </a:pPr>
            <a:r>
              <a:t/>
            </a:r>
            <a:endParaRPr>
              <a:solidFill>
                <a:srgbClr val="333333"/>
              </a:solidFill>
            </a:endParaRPr>
          </a:p>
        </p:txBody>
      </p:sp>
      <p:sp>
        <p:nvSpPr>
          <p:cNvPr id="225" name="Shape 2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Coupling Effect</a:t>
            </a:r>
          </a:p>
        </p:txBody>
      </p:sp>
      <p:sp>
        <p:nvSpPr>
          <p:cNvPr id="231" name="Shape 2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Many faults are small syntactical errors.</a:t>
            </a:r>
          </a:p>
          <a:p>
            <a:pPr indent="-228600" lvl="0" marL="457200" rtl="0">
              <a:spcBef>
                <a:spcPts val="0"/>
              </a:spcBef>
              <a:buClr>
                <a:srgbClr val="333333"/>
              </a:buClr>
            </a:pPr>
            <a:r>
              <a:rPr lang="en">
                <a:solidFill>
                  <a:srgbClr val="333333"/>
                </a:solidFill>
              </a:rPr>
              <a:t>Conceptual faults often manifest as syntactical errors.</a:t>
            </a:r>
          </a:p>
          <a:p>
            <a:pPr indent="-228600" lvl="0" marL="457200" rtl="0">
              <a:spcBef>
                <a:spcPts val="0"/>
              </a:spcBef>
              <a:buClr>
                <a:srgbClr val="333333"/>
              </a:buClr>
            </a:pPr>
            <a:r>
              <a:rPr lang="en">
                <a:solidFill>
                  <a:srgbClr val="333333"/>
                </a:solidFill>
              </a:rPr>
              <a:t>Complex faults may result in larger textual differences.</a:t>
            </a:r>
          </a:p>
          <a:p>
            <a:pPr indent="-228600" lvl="1" marL="914400" rtl="0">
              <a:spcBef>
                <a:spcPts val="0"/>
              </a:spcBef>
              <a:buClr>
                <a:srgbClr val="333333"/>
              </a:buClr>
            </a:pPr>
            <a:r>
              <a:rPr lang="en">
                <a:solidFill>
                  <a:srgbClr val="333333"/>
                </a:solidFill>
              </a:rPr>
              <a:t>However, mutation testing is still valid if test cases for simple issues can detect complex issues.</a:t>
            </a:r>
          </a:p>
          <a:p>
            <a:pPr indent="-228600" lvl="1" marL="914400" rtl="0">
              <a:spcBef>
                <a:spcPts val="0"/>
              </a:spcBef>
              <a:buClr>
                <a:srgbClr val="333333"/>
              </a:buClr>
            </a:pPr>
            <a:r>
              <a:rPr i="1" lang="en">
                <a:solidFill>
                  <a:srgbClr val="333333"/>
                </a:solidFill>
              </a:rPr>
              <a:t>Coupling Effect Hypothesis</a:t>
            </a:r>
            <a:r>
              <a:rPr lang="en">
                <a:solidFill>
                  <a:srgbClr val="333333"/>
                </a:solidFill>
              </a:rPr>
              <a:t> - complex faults can be modeled as a set of small faults.</a:t>
            </a:r>
          </a:p>
        </p:txBody>
      </p:sp>
      <p:sp>
        <p:nvSpPr>
          <p:cNvPr id="232" name="Shape 2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Coupling Effect</a:t>
            </a:r>
          </a:p>
        </p:txBody>
      </p:sp>
      <p:sp>
        <p:nvSpPr>
          <p:cNvPr id="238" name="Shape 2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A complex change to a program is a series of small changes.</a:t>
            </a:r>
          </a:p>
          <a:p>
            <a:pPr indent="-228600" lvl="0" marL="457200" rtl="0">
              <a:spcBef>
                <a:spcPts val="0"/>
              </a:spcBef>
              <a:buClr>
                <a:srgbClr val="333333"/>
              </a:buClr>
            </a:pPr>
            <a:r>
              <a:rPr lang="en">
                <a:solidFill>
                  <a:srgbClr val="333333"/>
                </a:solidFill>
              </a:rPr>
              <a:t>If one of these small changes is not masked by the effects of other changes, then a test case that can notice that change may also detect a more complex change.</a:t>
            </a:r>
          </a:p>
          <a:p>
            <a:pPr indent="-228600" lvl="0" marL="457200" rtl="0">
              <a:spcBef>
                <a:spcPts val="0"/>
              </a:spcBef>
              <a:buClr>
                <a:srgbClr val="333333"/>
              </a:buClr>
            </a:pPr>
            <a:r>
              <a:rPr lang="en">
                <a:solidFill>
                  <a:srgbClr val="333333"/>
                </a:solidFill>
              </a:rPr>
              <a:t>Mutation testing is effective if both the competent programmer hypothesis and coupling effect hypothesis hold.</a:t>
            </a:r>
          </a:p>
        </p:txBody>
      </p:sp>
      <p:sp>
        <p:nvSpPr>
          <p:cNvPr id="239" name="Shape 2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Mutant Quality</a:t>
            </a:r>
          </a:p>
        </p:txBody>
      </p:sp>
      <p:sp>
        <p:nvSpPr>
          <p:cNvPr id="245" name="Shape 24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To be used in testing, mutants must be:</a:t>
            </a:r>
          </a:p>
          <a:p>
            <a:pPr indent="-228600" lvl="0" marL="457200" rtl="0">
              <a:spcBef>
                <a:spcPts val="0"/>
              </a:spcBef>
              <a:buClr>
                <a:srgbClr val="333333"/>
              </a:buClr>
            </a:pPr>
            <a:r>
              <a:rPr lang="en">
                <a:solidFill>
                  <a:srgbClr val="333333"/>
                </a:solidFill>
              </a:rPr>
              <a:t>Syntactically correct (</a:t>
            </a:r>
            <a:r>
              <a:rPr i="1" lang="en">
                <a:solidFill>
                  <a:srgbClr val="333333"/>
                </a:solidFill>
              </a:rPr>
              <a:t>valid</a:t>
            </a:r>
            <a:r>
              <a:rPr lang="en">
                <a:solidFill>
                  <a:srgbClr val="333333"/>
                </a:solidFill>
              </a:rPr>
              <a:t>)</a:t>
            </a:r>
          </a:p>
          <a:p>
            <a:pPr indent="-228600" lvl="1" marL="914400" rtl="0">
              <a:spcBef>
                <a:spcPts val="0"/>
              </a:spcBef>
              <a:buClr>
                <a:srgbClr val="333333"/>
              </a:buClr>
            </a:pPr>
            <a:r>
              <a:rPr lang="en">
                <a:solidFill>
                  <a:srgbClr val="333333"/>
                </a:solidFill>
              </a:rPr>
              <a:t>Mutants must compile and execute.</a:t>
            </a:r>
          </a:p>
          <a:p>
            <a:pPr indent="-228600" lvl="0" marL="457200" rtl="0">
              <a:spcBef>
                <a:spcPts val="0"/>
              </a:spcBef>
              <a:buClr>
                <a:srgbClr val="333333"/>
              </a:buClr>
            </a:pPr>
            <a:r>
              <a:rPr lang="en">
                <a:solidFill>
                  <a:srgbClr val="333333"/>
                </a:solidFill>
              </a:rPr>
              <a:t>Plausible (</a:t>
            </a:r>
            <a:r>
              <a:rPr i="1" lang="en">
                <a:solidFill>
                  <a:srgbClr val="333333"/>
                </a:solidFill>
              </a:rPr>
              <a:t>useful</a:t>
            </a:r>
            <a:r>
              <a:rPr lang="en">
                <a:solidFill>
                  <a:srgbClr val="333333"/>
                </a:solidFill>
              </a:rPr>
              <a:t>) </a:t>
            </a:r>
          </a:p>
          <a:p>
            <a:pPr indent="-228600" lvl="1" marL="914400" rtl="0">
              <a:spcBef>
                <a:spcPts val="0"/>
              </a:spcBef>
              <a:buClr>
                <a:srgbClr val="333333"/>
              </a:buClr>
            </a:pPr>
            <a:r>
              <a:rPr lang="en">
                <a:solidFill>
                  <a:srgbClr val="333333"/>
                </a:solidFill>
              </a:rPr>
              <a:t>Must provide information on how the system works.</a:t>
            </a:r>
          </a:p>
          <a:p>
            <a:pPr lvl="0" rtl="0">
              <a:spcBef>
                <a:spcPts val="0"/>
              </a:spcBef>
              <a:buClr>
                <a:srgbClr val="000000"/>
              </a:buClr>
              <a:buSzPct val="36666"/>
              <a:buNone/>
            </a:pPr>
            <a:r>
              <a:t/>
            </a:r>
            <a:endParaRPr>
              <a:solidFill>
                <a:srgbClr val="333333"/>
              </a:solidFill>
            </a:endParaRPr>
          </a:p>
          <a:p>
            <a:pPr lvl="0" rtl="0">
              <a:spcBef>
                <a:spcPts val="0"/>
              </a:spcBef>
              <a:buClr>
                <a:srgbClr val="000000"/>
              </a:buClr>
              <a:buSzPct val="36666"/>
              <a:buNone/>
            </a:pPr>
            <a:r>
              <a:rPr b="1" lang="en">
                <a:solidFill>
                  <a:srgbClr val="333333"/>
                </a:solidFill>
              </a:rPr>
              <a:t>Can a mutant be valid, but not useful?</a:t>
            </a:r>
          </a:p>
        </p:txBody>
      </p:sp>
      <p:sp>
        <p:nvSpPr>
          <p:cNvPr id="246" name="Shape 2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Mutant Quality</a:t>
            </a:r>
          </a:p>
        </p:txBody>
      </p:sp>
      <p:sp>
        <p:nvSpPr>
          <p:cNvPr id="252" name="Shape 2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Mutants might remain live if:</a:t>
            </a:r>
          </a:p>
          <a:p>
            <a:pPr indent="-228600" lvl="0" marL="457200" rtl="0">
              <a:spcBef>
                <a:spcPts val="0"/>
              </a:spcBef>
              <a:buClr>
                <a:srgbClr val="333333"/>
              </a:buClr>
            </a:pPr>
            <a:r>
              <a:rPr lang="en">
                <a:solidFill>
                  <a:srgbClr val="333333"/>
                </a:solidFill>
              </a:rPr>
              <a:t>They are </a:t>
            </a:r>
            <a:r>
              <a:rPr i="1" lang="en">
                <a:solidFill>
                  <a:srgbClr val="333333"/>
                </a:solidFill>
              </a:rPr>
              <a:t>equivalent</a:t>
            </a:r>
            <a:r>
              <a:rPr lang="en">
                <a:solidFill>
                  <a:srgbClr val="333333"/>
                </a:solidFill>
              </a:rPr>
              <a:t> to the original program.</a:t>
            </a:r>
          </a:p>
          <a:p>
            <a:pPr indent="-228600" lvl="1" marL="914400" rtl="0">
              <a:spcBef>
                <a:spcPts val="0"/>
              </a:spcBef>
              <a:buClr>
                <a:srgbClr val="333333"/>
              </a:buClr>
            </a:pPr>
            <a:r>
              <a:rPr lang="en">
                <a:solidFill>
                  <a:srgbClr val="333333"/>
                </a:solidFill>
              </a:rPr>
              <a:t>for(i=0; i &lt; 10; i++)</a:t>
            </a:r>
          </a:p>
          <a:p>
            <a:pPr indent="-228600" lvl="1" marL="914400" rtl="0">
              <a:spcBef>
                <a:spcPts val="0"/>
              </a:spcBef>
              <a:buClr>
                <a:srgbClr val="333333"/>
              </a:buClr>
            </a:pPr>
            <a:r>
              <a:rPr lang="en">
                <a:solidFill>
                  <a:srgbClr val="333333"/>
                </a:solidFill>
              </a:rPr>
              <a:t>for(i=0; i != 10; i++)</a:t>
            </a:r>
          </a:p>
          <a:p>
            <a:pPr indent="-228600" lvl="1" marL="914400" rtl="0">
              <a:spcBef>
                <a:spcPts val="0"/>
              </a:spcBef>
              <a:buClr>
                <a:srgbClr val="333333"/>
              </a:buClr>
            </a:pPr>
            <a:r>
              <a:rPr lang="en">
                <a:solidFill>
                  <a:srgbClr val="333333"/>
                </a:solidFill>
              </a:rPr>
              <a:t>Identifying equivalency is NP-hard.</a:t>
            </a:r>
          </a:p>
          <a:p>
            <a:pPr indent="-228600" lvl="0" marL="457200" rtl="0">
              <a:spcBef>
                <a:spcPts val="0"/>
              </a:spcBef>
              <a:buClr>
                <a:srgbClr val="333333"/>
              </a:buClr>
            </a:pPr>
            <a:r>
              <a:rPr lang="en">
                <a:solidFill>
                  <a:srgbClr val="333333"/>
                </a:solidFill>
              </a:rPr>
              <a:t>Test suite is </a:t>
            </a:r>
            <a:r>
              <a:rPr i="1" lang="en">
                <a:solidFill>
                  <a:srgbClr val="333333"/>
                </a:solidFill>
              </a:rPr>
              <a:t>inadequate </a:t>
            </a:r>
            <a:r>
              <a:rPr lang="en">
                <a:solidFill>
                  <a:srgbClr val="333333"/>
                </a:solidFill>
              </a:rPr>
              <a:t>for that mutation. </a:t>
            </a:r>
          </a:p>
          <a:p>
            <a:pPr indent="-228600" lvl="1" marL="914400" rtl="0">
              <a:spcBef>
                <a:spcPts val="0"/>
              </a:spcBef>
              <a:buClr>
                <a:srgbClr val="333333"/>
              </a:buClr>
            </a:pPr>
            <a:r>
              <a:rPr lang="en">
                <a:solidFill>
                  <a:srgbClr val="333333"/>
                </a:solidFill>
              </a:rPr>
              <a:t>(a &lt;= b) and (a &gt;= b) cannot be differentiated if a==b in the test case. </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Fault-Based Testing</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333333"/>
                </a:solidFill>
              </a:rPr>
              <a:t>By studying faults in previous designs, we can predict and prevent similar faults in future product designs.</a:t>
            </a:r>
          </a:p>
          <a:p>
            <a:pPr lvl="0" marR="0" rtl="0" algn="l">
              <a:lnSpc>
                <a:spcPct val="100000"/>
              </a:lnSpc>
              <a:spcBef>
                <a:spcPts val="600"/>
              </a:spcBef>
              <a:spcAft>
                <a:spcPts val="0"/>
              </a:spcAft>
              <a:buNone/>
            </a:pPr>
            <a:r>
              <a:t/>
            </a:r>
            <a:endParaRPr>
              <a:solidFill>
                <a:srgbClr val="333333"/>
              </a:solidFill>
            </a:endParaRPr>
          </a:p>
          <a:p>
            <a:pPr lvl="0" marR="0" rtl="0" algn="l">
              <a:lnSpc>
                <a:spcPct val="100000"/>
              </a:lnSpc>
              <a:spcBef>
                <a:spcPts val="600"/>
              </a:spcBef>
              <a:spcAft>
                <a:spcPts val="0"/>
              </a:spcAft>
              <a:buNone/>
            </a:pPr>
            <a:r>
              <a:rPr lang="en">
                <a:solidFill>
                  <a:srgbClr val="333333"/>
                </a:solidFill>
              </a:rPr>
              <a:t>Many testing techniques based on what we </a:t>
            </a:r>
            <a:r>
              <a:rPr i="1" lang="en">
                <a:solidFill>
                  <a:srgbClr val="333333"/>
                </a:solidFill>
              </a:rPr>
              <a:t>think should happen</a:t>
            </a:r>
            <a:r>
              <a:rPr lang="en">
                <a:solidFill>
                  <a:srgbClr val="333333"/>
                </a:solidFill>
              </a:rPr>
              <a:t>. We can also test based on knowledge of </a:t>
            </a:r>
            <a:r>
              <a:rPr i="1" lang="en">
                <a:solidFill>
                  <a:srgbClr val="333333"/>
                </a:solidFill>
              </a:rPr>
              <a:t>what has gone wrong before.</a:t>
            </a: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Coverage</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Adequacy of the suite can be measured as:</a:t>
            </a:r>
          </a:p>
          <a:p>
            <a:pPr indent="-69850" lvl="0" marL="2286000" rtl="0">
              <a:spcBef>
                <a:spcPts val="0"/>
              </a:spcBef>
              <a:buClr>
                <a:schemeClr val="dk1"/>
              </a:buClr>
              <a:buSzPct val="36666"/>
              <a:buFont typeface="Arial"/>
              <a:buNone/>
            </a:pPr>
            <a:r>
              <a:rPr lang="en">
                <a:solidFill>
                  <a:srgbClr val="333333"/>
                </a:solidFill>
              </a:rPr>
              <a:t> (# mutants killed)</a:t>
            </a:r>
          </a:p>
          <a:p>
            <a:pPr indent="387350" lvl="0" marL="2286000" rtl="0">
              <a:spcBef>
                <a:spcPts val="0"/>
              </a:spcBef>
              <a:buClr>
                <a:schemeClr val="dk1"/>
              </a:buClr>
              <a:buSzPct val="36666"/>
              <a:buFont typeface="Arial"/>
              <a:buNone/>
            </a:pPr>
            <a:r>
              <a:rPr lang="en">
                <a:solidFill>
                  <a:srgbClr val="333333"/>
                </a:solidFill>
              </a:rPr>
              <a:t>(total mutants)</a:t>
            </a:r>
          </a:p>
          <a:p>
            <a:pPr indent="-228600" lvl="0" marL="457200" rtl="0">
              <a:spcBef>
                <a:spcPts val="0"/>
              </a:spcBef>
              <a:buClr>
                <a:srgbClr val="333333"/>
              </a:buClr>
            </a:pPr>
            <a:r>
              <a:rPr lang="en">
                <a:solidFill>
                  <a:srgbClr val="333333"/>
                </a:solidFill>
              </a:rPr>
              <a:t>Mutants can be equivalent when both the original and the mutant are wrong.</a:t>
            </a:r>
          </a:p>
          <a:p>
            <a:pPr indent="-228600" lvl="0" marL="457200" rtl="0">
              <a:spcBef>
                <a:spcPts val="0"/>
              </a:spcBef>
              <a:buClr>
                <a:srgbClr val="333333"/>
              </a:buClr>
            </a:pPr>
            <a:r>
              <a:rPr lang="en">
                <a:solidFill>
                  <a:srgbClr val="333333"/>
                </a:solidFill>
              </a:rPr>
              <a:t>Helps ensure that the test suite is </a:t>
            </a:r>
            <a:r>
              <a:rPr i="1" lang="en">
                <a:solidFill>
                  <a:srgbClr val="333333"/>
                </a:solidFill>
              </a:rPr>
              <a:t>robust</a:t>
            </a:r>
            <a:r>
              <a:rPr lang="en">
                <a:solidFill>
                  <a:srgbClr val="333333"/>
                </a:solidFill>
              </a:rPr>
              <a:t> against the modeled mutation types.</a:t>
            </a:r>
          </a:p>
        </p:txBody>
      </p:sp>
      <p:cxnSp>
        <p:nvCxnSpPr>
          <p:cNvPr id="260" name="Shape 260"/>
          <p:cNvCxnSpPr/>
          <p:nvPr/>
        </p:nvCxnSpPr>
        <p:spPr>
          <a:xfrm>
            <a:off x="2831000" y="2800725"/>
            <a:ext cx="3209400" cy="0"/>
          </a:xfrm>
          <a:prstGeom prst="straightConnector1">
            <a:avLst/>
          </a:prstGeom>
          <a:noFill/>
          <a:ln cap="flat" cmpd="sng" w="19050">
            <a:solidFill>
              <a:srgbClr val="000000"/>
            </a:solidFill>
            <a:prstDash val="solid"/>
            <a:round/>
            <a:headEnd len="lg" w="lg" type="none"/>
            <a:tailEnd len="lg" w="lg" type="none"/>
          </a:ln>
        </p:spPr>
      </p:cxnSp>
      <p:sp>
        <p:nvSpPr>
          <p:cNvPr id="261" name="Shape 2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and Structural Coverage</a:t>
            </a:r>
          </a:p>
        </p:txBody>
      </p:sp>
      <p:sp>
        <p:nvSpPr>
          <p:cNvPr id="267" name="Shape 2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Mutation coverage can subsume structural coverage metrics.</a:t>
            </a:r>
          </a:p>
          <a:p>
            <a:pPr indent="-228600" lvl="0" marL="457200" rtl="0">
              <a:spcBef>
                <a:spcPts val="0"/>
              </a:spcBef>
              <a:buClr>
                <a:srgbClr val="333333"/>
              </a:buClr>
            </a:pPr>
            <a:r>
              <a:rPr lang="en">
                <a:solidFill>
                  <a:srgbClr val="333333"/>
                </a:solidFill>
              </a:rPr>
              <a:t>Statement Coverage</a:t>
            </a:r>
          </a:p>
          <a:p>
            <a:pPr indent="-228600" lvl="1" marL="914400" rtl="0">
              <a:spcBef>
                <a:spcPts val="0"/>
              </a:spcBef>
              <a:buClr>
                <a:srgbClr val="333333"/>
              </a:buClr>
            </a:pPr>
            <a:r>
              <a:rPr lang="en">
                <a:solidFill>
                  <a:srgbClr val="333333"/>
                </a:solidFill>
              </a:rPr>
              <a:t>Apply statement deletion to all statements.</a:t>
            </a:r>
          </a:p>
          <a:p>
            <a:pPr indent="-228600" lvl="1" marL="914400" rtl="0">
              <a:spcBef>
                <a:spcPts val="0"/>
              </a:spcBef>
              <a:buClr>
                <a:srgbClr val="333333"/>
              </a:buClr>
            </a:pPr>
            <a:r>
              <a:rPr lang="en">
                <a:solidFill>
                  <a:srgbClr val="333333"/>
                </a:solidFill>
              </a:rPr>
              <a:t>To kill a mutant where statement </a:t>
            </a:r>
            <a:r>
              <a:rPr i="1" lang="en">
                <a:solidFill>
                  <a:srgbClr val="333333"/>
                </a:solidFill>
              </a:rPr>
              <a:t>S</a:t>
            </a:r>
            <a:r>
              <a:rPr lang="en">
                <a:solidFill>
                  <a:srgbClr val="333333"/>
                </a:solidFill>
              </a:rPr>
              <a:t> has been deleted requires executing </a:t>
            </a:r>
            <a:r>
              <a:rPr i="1" lang="en">
                <a:solidFill>
                  <a:srgbClr val="333333"/>
                </a:solidFill>
              </a:rPr>
              <a:t>S</a:t>
            </a:r>
            <a:r>
              <a:rPr lang="en">
                <a:solidFill>
                  <a:srgbClr val="333333"/>
                </a:solidFill>
              </a:rPr>
              <a:t> in the original program.</a:t>
            </a:r>
          </a:p>
          <a:p>
            <a:pPr indent="-228600" lvl="0" marL="457200" rtl="0">
              <a:spcBef>
                <a:spcPts val="0"/>
              </a:spcBef>
              <a:buClr>
                <a:srgbClr val="333333"/>
              </a:buClr>
            </a:pPr>
            <a:r>
              <a:rPr lang="en">
                <a:solidFill>
                  <a:srgbClr val="333333"/>
                </a:solidFill>
              </a:rPr>
              <a:t>Branch Coverage</a:t>
            </a:r>
          </a:p>
          <a:p>
            <a:pPr indent="-228600" lvl="1" marL="914400" rtl="0">
              <a:spcBef>
                <a:spcPts val="0"/>
              </a:spcBef>
              <a:buClr>
                <a:srgbClr val="333333"/>
              </a:buClr>
            </a:pPr>
            <a:r>
              <a:rPr lang="en">
                <a:solidFill>
                  <a:srgbClr val="333333"/>
                </a:solidFill>
              </a:rPr>
              <a:t>Apply constant replacement to all predicates.</a:t>
            </a:r>
          </a:p>
          <a:p>
            <a:pPr indent="-228600" lvl="1" marL="914400" rtl="0">
              <a:spcBef>
                <a:spcPts val="0"/>
              </a:spcBef>
              <a:buClr>
                <a:srgbClr val="333333"/>
              </a:buClr>
            </a:pPr>
            <a:r>
              <a:rPr lang="en">
                <a:solidFill>
                  <a:srgbClr val="333333"/>
                </a:solidFill>
              </a:rPr>
              <a:t>To kill a mutant where a predicate is set to true, a test must execute the original with a false value.</a:t>
            </a:r>
          </a:p>
        </p:txBody>
      </p: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Practical Considerations</a:t>
            </a:r>
          </a:p>
        </p:txBody>
      </p:sp>
      <p:sp>
        <p:nvSpPr>
          <p:cNvPr id="274" name="Shape 27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Mutation testing is expensive.</a:t>
            </a:r>
          </a:p>
          <a:p>
            <a:pPr indent="-228600" lvl="0" marL="457200" rtl="0">
              <a:spcBef>
                <a:spcPts val="0"/>
              </a:spcBef>
              <a:buClr>
                <a:srgbClr val="333333"/>
              </a:buClr>
            </a:pPr>
            <a:r>
              <a:rPr lang="en">
                <a:solidFill>
                  <a:srgbClr val="333333"/>
                </a:solidFill>
              </a:rPr>
              <a:t>Must run </a:t>
            </a:r>
            <a:r>
              <a:rPr i="1" lang="en">
                <a:solidFill>
                  <a:srgbClr val="333333"/>
                </a:solidFill>
              </a:rPr>
              <a:t>all </a:t>
            </a:r>
            <a:r>
              <a:rPr lang="en">
                <a:solidFill>
                  <a:srgbClr val="333333"/>
                </a:solidFill>
              </a:rPr>
              <a:t>tests against </a:t>
            </a:r>
            <a:r>
              <a:rPr i="1" lang="en">
                <a:solidFill>
                  <a:srgbClr val="333333"/>
                </a:solidFill>
              </a:rPr>
              <a:t>all</a:t>
            </a:r>
            <a:r>
              <a:rPr lang="en">
                <a:solidFill>
                  <a:srgbClr val="333333"/>
                </a:solidFill>
              </a:rPr>
              <a:t> mutants.</a:t>
            </a:r>
          </a:p>
          <a:p>
            <a:pPr indent="-228600" lvl="0" marL="457200" rtl="0">
              <a:spcBef>
                <a:spcPts val="0"/>
              </a:spcBef>
              <a:buClr>
                <a:srgbClr val="333333"/>
              </a:buClr>
            </a:pPr>
            <a:r>
              <a:rPr lang="en">
                <a:solidFill>
                  <a:srgbClr val="333333"/>
                </a:solidFill>
              </a:rPr>
              <a:t>Many mutants typically generated.</a:t>
            </a:r>
          </a:p>
          <a:p>
            <a:pPr indent="-228600" lvl="1" marL="914400" rtl="0">
              <a:spcBef>
                <a:spcPts val="600"/>
              </a:spcBef>
              <a:buClr>
                <a:srgbClr val="333333"/>
              </a:buClr>
            </a:pPr>
            <a:r>
              <a:rPr lang="en">
                <a:solidFill>
                  <a:srgbClr val="333333"/>
                </a:solidFill>
              </a:rPr>
              <a:t>One mutation operator applied per mutant.</a:t>
            </a:r>
          </a:p>
          <a:p>
            <a:pPr lvl="0" rtl="0">
              <a:spcBef>
                <a:spcPts val="0"/>
              </a:spcBef>
              <a:buClr>
                <a:schemeClr val="dk1"/>
              </a:buClr>
              <a:buSzPct val="100000"/>
              <a:buFont typeface="Arial"/>
              <a:buNone/>
            </a:pPr>
            <a:r>
              <a:t/>
            </a:r>
            <a:endParaRPr sz="1100">
              <a:solidFill>
                <a:srgbClr val="333333"/>
              </a:solidFill>
            </a:endParaRPr>
          </a:p>
          <a:p>
            <a:pPr indent="-228600" lvl="0" marL="457200" rtl="0">
              <a:spcBef>
                <a:spcPts val="0"/>
              </a:spcBef>
              <a:buClr>
                <a:srgbClr val="333333"/>
              </a:buClr>
            </a:pPr>
            <a:r>
              <a:rPr lang="en">
                <a:solidFill>
                  <a:srgbClr val="333333"/>
                </a:solidFill>
              </a:rPr>
              <a:t>If cost is an issue, use “weak” mutation testing:</a:t>
            </a:r>
          </a:p>
          <a:p>
            <a:pPr indent="-381000" lvl="0" marL="914400" rtl="0">
              <a:spcBef>
                <a:spcPts val="0"/>
              </a:spcBef>
              <a:buClr>
                <a:srgbClr val="333333"/>
              </a:buClr>
              <a:buSzPct val="100000"/>
            </a:pPr>
            <a:r>
              <a:rPr lang="en" sz="2400">
                <a:solidFill>
                  <a:srgbClr val="333333"/>
                </a:solidFill>
              </a:rPr>
              <a:t>Apply multiple mutation operators per mutant.</a:t>
            </a:r>
          </a:p>
          <a:p>
            <a:pPr lvl="0" rtl="0">
              <a:spcBef>
                <a:spcPts val="0"/>
              </a:spcBef>
              <a:buClr>
                <a:srgbClr val="000000"/>
              </a:buClr>
              <a:buSzPct val="36666"/>
              <a:buNone/>
            </a:pPr>
            <a:r>
              <a:t/>
            </a:r>
            <a:endParaRPr>
              <a:solidFill>
                <a:srgbClr val="333333"/>
              </a:solidFill>
            </a:endParaRPr>
          </a:p>
        </p:txBody>
      </p: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Weak Mutation Testing</a:t>
            </a:r>
          </a:p>
        </p:txBody>
      </p:sp>
      <p:sp>
        <p:nvSpPr>
          <p:cNvPr id="281" name="Shape 28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Mutation testing is expensive.</a:t>
            </a:r>
          </a:p>
          <a:p>
            <a:pPr indent="-228600" lvl="0" marL="457200" rtl="0">
              <a:spcBef>
                <a:spcPts val="0"/>
              </a:spcBef>
              <a:buClr>
                <a:srgbClr val="333333"/>
              </a:buClr>
            </a:pPr>
            <a:r>
              <a:rPr lang="en">
                <a:solidFill>
                  <a:srgbClr val="333333"/>
                </a:solidFill>
              </a:rPr>
              <a:t>Must run </a:t>
            </a:r>
            <a:r>
              <a:rPr i="1" lang="en">
                <a:solidFill>
                  <a:srgbClr val="333333"/>
                </a:solidFill>
              </a:rPr>
              <a:t>all </a:t>
            </a:r>
            <a:r>
              <a:rPr lang="en">
                <a:solidFill>
                  <a:srgbClr val="333333"/>
                </a:solidFill>
              </a:rPr>
              <a:t>tests against </a:t>
            </a:r>
            <a:r>
              <a:rPr i="1" lang="en">
                <a:solidFill>
                  <a:srgbClr val="333333"/>
                </a:solidFill>
              </a:rPr>
              <a:t>all</a:t>
            </a:r>
            <a:r>
              <a:rPr lang="en">
                <a:solidFill>
                  <a:srgbClr val="333333"/>
                </a:solidFill>
              </a:rPr>
              <a:t> mutants.</a:t>
            </a:r>
          </a:p>
          <a:p>
            <a:pPr indent="-228600" lvl="0" marL="457200" rtl="0">
              <a:spcBef>
                <a:spcPts val="0"/>
              </a:spcBef>
              <a:buClr>
                <a:srgbClr val="333333"/>
              </a:buClr>
            </a:pPr>
            <a:r>
              <a:rPr lang="en">
                <a:solidFill>
                  <a:srgbClr val="333333"/>
                </a:solidFill>
              </a:rPr>
              <a:t>Many mutants typically generated.</a:t>
            </a:r>
          </a:p>
          <a:p>
            <a:pPr indent="-228600" lvl="1" marL="914400" rtl="0">
              <a:spcBef>
                <a:spcPts val="600"/>
              </a:spcBef>
              <a:buClr>
                <a:srgbClr val="333333"/>
              </a:buClr>
            </a:pPr>
            <a:r>
              <a:rPr lang="en">
                <a:solidFill>
                  <a:srgbClr val="333333"/>
                </a:solidFill>
              </a:rPr>
              <a:t>One mutation operator applied per mutant.</a:t>
            </a:r>
          </a:p>
          <a:p>
            <a:pPr lvl="0" rtl="0">
              <a:spcBef>
                <a:spcPts val="0"/>
              </a:spcBef>
              <a:buClr>
                <a:schemeClr val="dk1"/>
              </a:buClr>
              <a:buSzPct val="100000"/>
              <a:buFont typeface="Arial"/>
              <a:buNone/>
            </a:pPr>
            <a:r>
              <a:t/>
            </a:r>
            <a:endParaRPr sz="1100">
              <a:solidFill>
                <a:srgbClr val="333333"/>
              </a:solidFill>
            </a:endParaRPr>
          </a:p>
          <a:p>
            <a:pPr indent="-228600" lvl="0" marL="457200" rtl="0">
              <a:spcBef>
                <a:spcPts val="0"/>
              </a:spcBef>
              <a:buClr>
                <a:srgbClr val="333333"/>
              </a:buClr>
            </a:pPr>
            <a:r>
              <a:rPr lang="en">
                <a:solidFill>
                  <a:srgbClr val="333333"/>
                </a:solidFill>
              </a:rPr>
              <a:t>If cost is an issue:</a:t>
            </a:r>
          </a:p>
          <a:p>
            <a:pPr indent="-228600" lvl="1" marL="914400" rtl="0">
              <a:spcBef>
                <a:spcPts val="0"/>
              </a:spcBef>
              <a:buClr>
                <a:srgbClr val="333333"/>
              </a:buClr>
            </a:pPr>
            <a:r>
              <a:rPr lang="en">
                <a:solidFill>
                  <a:srgbClr val="333333"/>
                </a:solidFill>
              </a:rPr>
              <a:t>“weak” mutation testing - seed multiple faults per mutants.</a:t>
            </a:r>
          </a:p>
          <a:p>
            <a:pPr indent="-228600" lvl="1" marL="914400" rtl="0">
              <a:spcBef>
                <a:spcPts val="0"/>
              </a:spcBef>
              <a:buClr>
                <a:srgbClr val="333333"/>
              </a:buClr>
            </a:pPr>
            <a:r>
              <a:rPr lang="en">
                <a:solidFill>
                  <a:srgbClr val="333333"/>
                </a:solidFill>
              </a:rPr>
              <a:t>Sample from space of mutants until statistical significance is achieved.</a:t>
            </a:r>
          </a:p>
          <a:p>
            <a:pPr lvl="0" rtl="0">
              <a:spcBef>
                <a:spcPts val="0"/>
              </a:spcBef>
              <a:buClr>
                <a:srgbClr val="000000"/>
              </a:buClr>
              <a:buSzPct val="36666"/>
              <a:buNone/>
            </a:pPr>
            <a:r>
              <a:t/>
            </a:r>
            <a:endParaRPr>
              <a:solidFill>
                <a:srgbClr val="333333"/>
              </a:solidFill>
            </a:endParaRPr>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Weak Mutation Testing</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252525"/>
                </a:solidFill>
                <a:highlight>
                  <a:srgbClr val="FFFFFF"/>
                </a:highlight>
              </a:rPr>
              <a:t>Seed multiple faults into a single mutant.</a:t>
            </a:r>
          </a:p>
          <a:p>
            <a:pPr indent="-228600" lvl="1" marL="914400" rtl="0">
              <a:spcBef>
                <a:spcPts val="0"/>
              </a:spcBef>
              <a:buClr>
                <a:srgbClr val="252525"/>
              </a:buClr>
            </a:pPr>
            <a:r>
              <a:rPr lang="en">
                <a:solidFill>
                  <a:srgbClr val="252525"/>
                </a:solidFill>
                <a:highlight>
                  <a:srgbClr val="FFFFFF"/>
                </a:highlight>
              </a:rPr>
              <a:t>Called a “meta-mutant”</a:t>
            </a:r>
          </a:p>
          <a:p>
            <a:pPr indent="-228600" lvl="0" marL="457200" rtl="0">
              <a:spcBef>
                <a:spcPts val="0"/>
              </a:spcBef>
              <a:buClr>
                <a:srgbClr val="252525"/>
              </a:buClr>
            </a:pPr>
            <a:r>
              <a:rPr lang="en">
                <a:solidFill>
                  <a:srgbClr val="252525"/>
                </a:solidFill>
                <a:highlight>
                  <a:srgbClr val="FFFFFF"/>
                </a:highlight>
              </a:rPr>
              <a:t>Divide the program into segments and track internal state of both original and all mutants when executing a segment.</a:t>
            </a:r>
          </a:p>
          <a:p>
            <a:pPr indent="-228600" lvl="0" marL="457200" rtl="0">
              <a:spcBef>
                <a:spcPts val="0"/>
              </a:spcBef>
              <a:buClr>
                <a:srgbClr val="252525"/>
              </a:buClr>
            </a:pPr>
            <a:r>
              <a:rPr lang="en">
                <a:solidFill>
                  <a:srgbClr val="252525"/>
                </a:solidFill>
                <a:highlight>
                  <a:srgbClr val="FFFFFF"/>
                </a:highlight>
              </a:rPr>
              <a:t>Kill all detected mutants when intermediate state differs instead of waiting for output.</a:t>
            </a:r>
          </a:p>
          <a:p>
            <a:pPr indent="-228600" lvl="0" marL="457200" rtl="0">
              <a:spcBef>
                <a:spcPts val="0"/>
              </a:spcBef>
              <a:buClr>
                <a:srgbClr val="252525"/>
              </a:buClr>
            </a:pPr>
            <a:r>
              <a:rPr lang="en">
                <a:solidFill>
                  <a:srgbClr val="252525"/>
                </a:solidFill>
                <a:highlight>
                  <a:srgbClr val="FFFFFF"/>
                </a:highlight>
              </a:rPr>
              <a:t>Decreases the number of test executions.</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Statistical Mutation Testing</a:t>
            </a:r>
          </a:p>
        </p:txBody>
      </p:sp>
      <p:sp>
        <p:nvSpPr>
          <p:cNvPr id="295" name="Shape 2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252525"/>
              </a:buClr>
            </a:pPr>
            <a:r>
              <a:rPr lang="en">
                <a:solidFill>
                  <a:srgbClr val="252525"/>
                </a:solidFill>
                <a:highlight>
                  <a:srgbClr val="FFFFFF"/>
                </a:highlight>
              </a:rPr>
              <a:t>A test suite that kills </a:t>
            </a:r>
            <a:r>
              <a:rPr i="1" lang="en">
                <a:solidFill>
                  <a:srgbClr val="252525"/>
                </a:solidFill>
                <a:highlight>
                  <a:srgbClr val="FFFFFF"/>
                </a:highlight>
              </a:rPr>
              <a:t>some</a:t>
            </a:r>
            <a:r>
              <a:rPr lang="en">
                <a:solidFill>
                  <a:srgbClr val="252525"/>
                </a:solidFill>
                <a:highlight>
                  <a:srgbClr val="FFFFFF"/>
                </a:highlight>
              </a:rPr>
              <a:t> mutants may be as effective at finding real faults as one that kills </a:t>
            </a:r>
            <a:r>
              <a:rPr i="1" lang="en">
                <a:solidFill>
                  <a:srgbClr val="252525"/>
                </a:solidFill>
                <a:highlight>
                  <a:srgbClr val="FFFFFF"/>
                </a:highlight>
              </a:rPr>
              <a:t>all</a:t>
            </a:r>
            <a:r>
              <a:rPr lang="en">
                <a:solidFill>
                  <a:srgbClr val="252525"/>
                </a:solidFill>
                <a:highlight>
                  <a:srgbClr val="FFFFFF"/>
                </a:highlight>
              </a:rPr>
              <a:t> mutants.</a:t>
            </a:r>
          </a:p>
          <a:p>
            <a:pPr indent="-228600" lvl="0" marL="457200" rtl="0">
              <a:spcBef>
                <a:spcPts val="0"/>
              </a:spcBef>
              <a:buClr>
                <a:srgbClr val="252525"/>
              </a:buClr>
            </a:pPr>
            <a:r>
              <a:rPr lang="en">
                <a:solidFill>
                  <a:srgbClr val="252525"/>
                </a:solidFill>
                <a:highlight>
                  <a:srgbClr val="FFFFFF"/>
                </a:highlight>
              </a:rPr>
              <a:t>Mutation testing can be used to obtain a statistical estimate of the ability of the suite to detect mutations.</a:t>
            </a:r>
          </a:p>
          <a:p>
            <a:pPr indent="-228600" lvl="1" marL="914400" rtl="0">
              <a:spcBef>
                <a:spcPts val="0"/>
              </a:spcBef>
              <a:buClr>
                <a:srgbClr val="252525"/>
              </a:buClr>
            </a:pPr>
            <a:r>
              <a:rPr lang="en">
                <a:solidFill>
                  <a:srgbClr val="252525"/>
                </a:solidFill>
                <a:highlight>
                  <a:srgbClr val="FFFFFF"/>
                </a:highlight>
              </a:rPr>
              <a:t>Randomly generate </a:t>
            </a:r>
            <a:r>
              <a:rPr i="1" lang="en">
                <a:solidFill>
                  <a:srgbClr val="252525"/>
                </a:solidFill>
                <a:highlight>
                  <a:srgbClr val="FFFFFF"/>
                </a:highlight>
              </a:rPr>
              <a:t>N</a:t>
            </a:r>
            <a:r>
              <a:rPr lang="en">
                <a:solidFill>
                  <a:srgbClr val="252525"/>
                </a:solidFill>
                <a:highlight>
                  <a:srgbClr val="FFFFFF"/>
                </a:highlight>
              </a:rPr>
              <a:t> mutants.</a:t>
            </a:r>
          </a:p>
          <a:p>
            <a:pPr indent="-228600" lvl="1" marL="914400" rtl="0">
              <a:spcBef>
                <a:spcPts val="0"/>
              </a:spcBef>
              <a:buClr>
                <a:srgbClr val="252525"/>
              </a:buClr>
            </a:pPr>
            <a:r>
              <a:rPr lang="en">
                <a:solidFill>
                  <a:srgbClr val="252525"/>
                </a:solidFill>
                <a:highlight>
                  <a:srgbClr val="FFFFFF"/>
                </a:highlight>
              </a:rPr>
              <a:t>Samples must be a valid statistical model of occurrence frequencies of real faults. </a:t>
            </a:r>
          </a:p>
          <a:p>
            <a:pPr indent="-228600" lvl="1" marL="914400" rtl="0">
              <a:spcBef>
                <a:spcPts val="0"/>
              </a:spcBef>
              <a:buClr>
                <a:srgbClr val="252525"/>
              </a:buClr>
            </a:pPr>
            <a:r>
              <a:rPr lang="en">
                <a:solidFill>
                  <a:srgbClr val="252525"/>
                </a:solidFill>
                <a:highlight>
                  <a:srgbClr val="FFFFFF"/>
                </a:highlight>
              </a:rPr>
              <a:t>Target 100% coverage over the sample.</a:t>
            </a:r>
          </a:p>
        </p:txBody>
      </p:sp>
      <p:sp>
        <p:nvSpPr>
          <p:cNvPr id="296" name="Shape 2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Estimating Number of Real Faults</a:t>
            </a:r>
          </a:p>
        </p:txBody>
      </p:sp>
      <p:sp>
        <p:nvSpPr>
          <p:cNvPr id="302" name="Shape 3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252525"/>
              </a:buClr>
              <a:buSzPct val="100000"/>
              <a:buFont typeface="Arial"/>
            </a:pPr>
            <a:r>
              <a:rPr lang="en">
                <a:solidFill>
                  <a:srgbClr val="252525"/>
                </a:solidFill>
                <a:highlight>
                  <a:srgbClr val="FFFFFF"/>
                </a:highlight>
              </a:rPr>
              <a:t>Mutants can be used to estimate the number of remaining faults in a program.</a:t>
            </a:r>
          </a:p>
          <a:p>
            <a:pPr lvl="0" marR="0" rtl="0" algn="l">
              <a:lnSpc>
                <a:spcPct val="100000"/>
              </a:lnSpc>
              <a:spcBef>
                <a:spcPts val="600"/>
              </a:spcBef>
              <a:spcAft>
                <a:spcPts val="0"/>
              </a:spcAft>
              <a:buNone/>
            </a:pPr>
            <a:r>
              <a:t/>
            </a:r>
            <a:endParaRPr>
              <a:solidFill>
                <a:srgbClr val="252525"/>
              </a:solidFill>
              <a:highlight>
                <a:srgbClr val="FFFFFF"/>
              </a:highlight>
            </a:endParaRPr>
          </a:p>
          <a:p>
            <a:pPr lvl="0" marR="0" rtl="0" algn="l">
              <a:lnSpc>
                <a:spcPct val="100000"/>
              </a:lnSpc>
              <a:spcBef>
                <a:spcPts val="600"/>
              </a:spcBef>
              <a:spcAft>
                <a:spcPts val="0"/>
              </a:spcAft>
              <a:buNone/>
            </a:pPr>
            <a:r>
              <a:t/>
            </a:r>
            <a:endParaRPr>
              <a:solidFill>
                <a:srgbClr val="252525"/>
              </a:solidFill>
              <a:highlight>
                <a:srgbClr val="FFFFFF"/>
              </a:highlight>
            </a:endParaRPr>
          </a:p>
          <a:p>
            <a:pPr lvl="0" marR="0" rtl="0" algn="l">
              <a:lnSpc>
                <a:spcPct val="100000"/>
              </a:lnSpc>
              <a:spcBef>
                <a:spcPts val="600"/>
              </a:spcBef>
              <a:spcAft>
                <a:spcPts val="0"/>
              </a:spcAft>
              <a:buNone/>
            </a:pPr>
            <a:r>
              <a:t/>
            </a:r>
            <a:endParaRPr sz="1100">
              <a:solidFill>
                <a:srgbClr val="252525"/>
              </a:solidFill>
              <a:highlight>
                <a:srgbClr val="FFFFFF"/>
              </a:highlight>
            </a:endParaRPr>
          </a:p>
          <a:p>
            <a:pPr indent="-228600" lvl="0" marL="457200" marR="0" rtl="0" algn="l">
              <a:lnSpc>
                <a:spcPct val="100000"/>
              </a:lnSpc>
              <a:spcBef>
                <a:spcPts val="600"/>
              </a:spcBef>
              <a:spcAft>
                <a:spcPts val="0"/>
              </a:spcAft>
              <a:buClr>
                <a:srgbClr val="FF0000"/>
              </a:buClr>
            </a:pPr>
            <a:r>
              <a:rPr b="1" lang="en">
                <a:solidFill>
                  <a:srgbClr val="FF0000"/>
                </a:solidFill>
                <a:highlight>
                  <a:srgbClr val="FFFFFF"/>
                </a:highlight>
              </a:rPr>
              <a:t>Be careful! </a:t>
            </a:r>
          </a:p>
          <a:p>
            <a:pPr indent="-228600" lvl="1" marL="914400" marR="0" rtl="0" algn="l">
              <a:lnSpc>
                <a:spcPct val="100000"/>
              </a:lnSpc>
              <a:spcBef>
                <a:spcPts val="600"/>
              </a:spcBef>
              <a:spcAft>
                <a:spcPts val="0"/>
              </a:spcAft>
              <a:buClr>
                <a:srgbClr val="252525"/>
              </a:buClr>
            </a:pPr>
            <a:r>
              <a:rPr lang="en">
                <a:solidFill>
                  <a:srgbClr val="252525"/>
                </a:solidFill>
                <a:highlight>
                  <a:srgbClr val="FFFFFF"/>
                </a:highlight>
              </a:rPr>
              <a:t>We must have a reason to believe that our tests are as effective as real faults as seeded faults.</a:t>
            </a:r>
          </a:p>
          <a:p>
            <a:pPr indent="-228600" lvl="1" marL="914400" marR="0" rtl="0" algn="l">
              <a:lnSpc>
                <a:spcPct val="100000"/>
              </a:lnSpc>
              <a:spcBef>
                <a:spcPts val="600"/>
              </a:spcBef>
              <a:spcAft>
                <a:spcPts val="0"/>
              </a:spcAft>
              <a:buClr>
                <a:srgbClr val="252525"/>
              </a:buClr>
            </a:pPr>
            <a:r>
              <a:rPr lang="en">
                <a:solidFill>
                  <a:srgbClr val="252525"/>
                </a:solidFill>
                <a:highlight>
                  <a:srgbClr val="FFFFFF"/>
                </a:highlight>
              </a:rPr>
              <a:t>Fault model must reflect the real program.</a:t>
            </a:r>
          </a:p>
          <a:p>
            <a:pPr indent="-228600" lvl="1" marL="914400" marR="0" rtl="0" algn="l">
              <a:lnSpc>
                <a:spcPct val="100000"/>
              </a:lnSpc>
              <a:spcBef>
                <a:spcPts val="600"/>
              </a:spcBef>
              <a:spcAft>
                <a:spcPts val="0"/>
              </a:spcAft>
              <a:buClr>
                <a:srgbClr val="252525"/>
              </a:buClr>
            </a:pPr>
            <a:r>
              <a:rPr lang="en">
                <a:solidFill>
                  <a:srgbClr val="252525"/>
                </a:solidFill>
                <a:highlight>
                  <a:srgbClr val="FFFFFF"/>
                </a:highlight>
              </a:rPr>
              <a:t>These assumptions are rarely true.</a:t>
            </a:r>
          </a:p>
        </p:txBody>
      </p:sp>
      <p:sp>
        <p:nvSpPr>
          <p:cNvPr id="303" name="Shape 3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
        <p:nvSpPr>
          <p:cNvPr id="304" name="Shape 304"/>
          <p:cNvSpPr txBox="1"/>
          <p:nvPr/>
        </p:nvSpPr>
        <p:spPr>
          <a:xfrm>
            <a:off x="1187175" y="2946725"/>
            <a:ext cx="7154700" cy="1143299"/>
          </a:xfrm>
          <a:prstGeom prst="rect">
            <a:avLst/>
          </a:prstGeom>
          <a:noFill/>
          <a:ln>
            <a:noFill/>
          </a:ln>
        </p:spPr>
        <p:txBody>
          <a:bodyPr anchorCtr="0" anchor="t" bIns="91425" lIns="91425" rIns="91425" tIns="91425">
            <a:noAutofit/>
          </a:bodyPr>
          <a:lstStyle/>
          <a:p>
            <a:pPr lvl="0" rtl="0">
              <a:spcBef>
                <a:spcPts val="0"/>
              </a:spcBef>
              <a:buNone/>
            </a:pPr>
            <a:r>
              <a:rPr b="1" lang="en" sz="1800"/>
              <a:t>Number of Seeded Faults		Seeded Faults Detected</a:t>
            </a:r>
          </a:p>
          <a:p>
            <a:pPr lvl="0" rtl="0">
              <a:spcBef>
                <a:spcPts val="0"/>
              </a:spcBef>
              <a:buNone/>
            </a:pPr>
            <a:r>
              <a:rPr b="1" lang="en" sz="1800"/>
              <a:t>							</a:t>
            </a:r>
            <a:r>
              <a:rPr b="1" lang="en" sz="1800">
                <a:solidFill>
                  <a:schemeClr val="dk1"/>
                </a:solidFill>
              </a:rPr>
              <a:t>=</a:t>
            </a:r>
          </a:p>
          <a:p>
            <a:pPr lvl="0">
              <a:spcBef>
                <a:spcPts val="0"/>
              </a:spcBef>
              <a:buNone/>
            </a:pPr>
            <a:r>
              <a:rPr b="1" lang="en" sz="1800"/>
              <a:t>   Number of Real Faults			   Real Faults Detected</a:t>
            </a:r>
          </a:p>
        </p:txBody>
      </p:sp>
      <p:cxnSp>
        <p:nvCxnSpPr>
          <p:cNvPr id="305" name="Shape 305"/>
          <p:cNvCxnSpPr/>
          <p:nvPr/>
        </p:nvCxnSpPr>
        <p:spPr>
          <a:xfrm>
            <a:off x="1505075" y="3429000"/>
            <a:ext cx="2378400" cy="0"/>
          </a:xfrm>
          <a:prstGeom prst="straightConnector1">
            <a:avLst/>
          </a:prstGeom>
          <a:noFill/>
          <a:ln cap="flat" cmpd="sng" w="9525">
            <a:solidFill>
              <a:srgbClr val="000000"/>
            </a:solidFill>
            <a:prstDash val="solid"/>
            <a:round/>
            <a:headEnd len="lg" w="lg" type="none"/>
            <a:tailEnd len="lg" w="lg" type="none"/>
          </a:ln>
        </p:spPr>
      </p:cxnSp>
      <p:cxnSp>
        <p:nvCxnSpPr>
          <p:cNvPr id="306" name="Shape 306"/>
          <p:cNvCxnSpPr/>
          <p:nvPr/>
        </p:nvCxnSpPr>
        <p:spPr>
          <a:xfrm>
            <a:off x="5059975" y="3429000"/>
            <a:ext cx="2378400" cy="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312" name="Shape 31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rtl="0">
              <a:lnSpc>
                <a:spcPct val="115000"/>
              </a:lnSpc>
              <a:spcBef>
                <a:spcPts val="0"/>
              </a:spcBef>
              <a:buSzPct val="100000"/>
              <a:buAutoNum type="arabicPeriod"/>
            </a:pPr>
            <a:r>
              <a:rPr lang="en" sz="2000"/>
              <a:t>How many mutations are possible for Relational Operator Replacement, Arithmetic Operator Replacement</a:t>
            </a:r>
          </a:p>
          <a:p>
            <a:pPr indent="-355600" lvl="0" marL="457200" rtl="0">
              <a:lnSpc>
                <a:spcPct val="115000"/>
              </a:lnSpc>
              <a:spcBef>
                <a:spcPts val="0"/>
              </a:spcBef>
              <a:buSzPct val="100000"/>
              <a:buAutoNum type="arabicPeriod"/>
            </a:pPr>
            <a:r>
              <a:rPr lang="en" sz="2000"/>
              <a:t>Apply relational operator replacement operation to statement 4, design a test that would kill that mutant.</a:t>
            </a:r>
          </a:p>
          <a:p>
            <a:pPr indent="-355600" lvl="0" marL="457200" rtl="0">
              <a:lnSpc>
                <a:spcPct val="115000"/>
              </a:lnSpc>
              <a:spcBef>
                <a:spcPts val="0"/>
              </a:spcBef>
              <a:buSzPct val="100000"/>
              <a:buAutoNum type="arabicPeriod"/>
            </a:pPr>
            <a:r>
              <a:rPr lang="en" sz="2000"/>
              <a:t>Design an equivalent mutant. </a:t>
            </a:r>
          </a:p>
          <a:p>
            <a:pPr indent="-355600" lvl="0" marL="457200" rtl="0">
              <a:lnSpc>
                <a:spcPct val="115000"/>
              </a:lnSpc>
              <a:spcBef>
                <a:spcPts val="0"/>
              </a:spcBef>
              <a:buSzPct val="100000"/>
              <a:buAutoNum type="arabicPeriod"/>
            </a:pPr>
            <a:r>
              <a:rPr lang="en" sz="2000"/>
              <a:t>Design a valid, but useless mutant. </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
        <p:nvSpPr>
          <p:cNvPr id="314" name="Shape 31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15000"/>
              </a:lnSpc>
              <a:spcBef>
                <a:spcPts val="0"/>
              </a:spcBef>
              <a:buNone/>
            </a:pPr>
            <a:r>
              <a:rPr lang="en" sz="1400">
                <a:latin typeface="Consolas"/>
                <a:ea typeface="Consolas"/>
                <a:cs typeface="Consolas"/>
                <a:sym typeface="Consolas"/>
              </a:rPr>
              <a:t>public int[] makePositive(int[] a){</a:t>
            </a:r>
          </a:p>
          <a:p>
            <a:pPr indent="457200" lvl="0" rtl="0">
              <a:lnSpc>
                <a:spcPct val="115000"/>
              </a:lnSpc>
              <a:spcBef>
                <a:spcPts val="0"/>
              </a:spcBef>
              <a:buNone/>
            </a:pPr>
            <a:r>
              <a:rPr lang="en" sz="1400">
                <a:latin typeface="Consolas"/>
                <a:ea typeface="Consolas"/>
                <a:cs typeface="Consolas"/>
                <a:sym typeface="Consolas"/>
              </a:rPr>
              <a:t>int threshold = 0;</a:t>
            </a:r>
          </a:p>
          <a:p>
            <a:pPr indent="457200" lvl="0" rtl="0">
              <a:lnSpc>
                <a:spcPct val="115000"/>
              </a:lnSpc>
              <a:spcBef>
                <a:spcPts val="0"/>
              </a:spcBef>
              <a:buNone/>
            </a:pPr>
            <a:r>
              <a:rPr lang="en" sz="1400">
                <a:latin typeface="Consolas"/>
                <a:ea typeface="Consolas"/>
                <a:cs typeface="Consolas"/>
                <a:sym typeface="Consolas"/>
              </a:rPr>
              <a:t>for(int i=0; i &lt; a.length; i++){</a:t>
            </a:r>
          </a:p>
          <a:p>
            <a:pPr indent="457200" lvl="0" marL="457200" rtl="0">
              <a:lnSpc>
                <a:spcPct val="115000"/>
              </a:lnSpc>
              <a:spcBef>
                <a:spcPts val="0"/>
              </a:spcBef>
              <a:buNone/>
            </a:pPr>
            <a:r>
              <a:rPr lang="en" sz="1400">
                <a:latin typeface="Consolas"/>
                <a:ea typeface="Consolas"/>
                <a:cs typeface="Consolas"/>
                <a:sym typeface="Consolas"/>
              </a:rPr>
              <a:t>if(a[i] &lt; threshold){</a:t>
            </a:r>
          </a:p>
          <a:p>
            <a:pPr indent="457200" lvl="0" marL="914400" rtl="0">
              <a:lnSpc>
                <a:spcPct val="115000"/>
              </a:lnSpc>
              <a:spcBef>
                <a:spcPts val="0"/>
              </a:spcBef>
              <a:buNone/>
            </a:pPr>
            <a:r>
              <a:rPr lang="en" sz="1400">
                <a:latin typeface="Consolas"/>
                <a:ea typeface="Consolas"/>
                <a:cs typeface="Consolas"/>
                <a:sym typeface="Consolas"/>
              </a:rPr>
              <a:t>a[i]= -a[i];</a:t>
            </a:r>
          </a:p>
          <a:p>
            <a:pPr indent="457200" lvl="0" marL="457200" rtl="0">
              <a:lnSpc>
                <a:spcPct val="115000"/>
              </a:lnSpc>
              <a:spcBef>
                <a:spcPts val="0"/>
              </a:spcBef>
              <a:buNone/>
            </a:pPr>
            <a:r>
              <a:rPr lang="en" sz="1400">
                <a:latin typeface="Consolas"/>
                <a:ea typeface="Consolas"/>
                <a:cs typeface="Consolas"/>
                <a:sym typeface="Consolas"/>
              </a:rPr>
              <a:t>}</a:t>
            </a:r>
          </a:p>
          <a:p>
            <a:pPr indent="0" lvl="0" marL="457200" rtl="0">
              <a:lnSpc>
                <a:spcPct val="115000"/>
              </a:lnSpc>
              <a:spcBef>
                <a:spcPts val="0"/>
              </a:spcBef>
              <a:buNone/>
            </a:pPr>
            <a:r>
              <a:rPr lang="en" sz="1400">
                <a:latin typeface="Consolas"/>
                <a:ea typeface="Consolas"/>
                <a:cs typeface="Consolas"/>
                <a:sym typeface="Consolas"/>
              </a:rPr>
              <a:t>}</a:t>
            </a:r>
          </a:p>
          <a:p>
            <a:pPr indent="457200" lvl="0" rtl="0">
              <a:lnSpc>
                <a:spcPct val="115000"/>
              </a:lnSpc>
              <a:spcBef>
                <a:spcPts val="0"/>
              </a:spcBef>
              <a:buNone/>
            </a:pPr>
            <a:r>
              <a:rPr lang="en" sz="1400">
                <a:latin typeface="Consolas"/>
                <a:ea typeface="Consolas"/>
                <a:cs typeface="Consolas"/>
                <a:sym typeface="Consolas"/>
              </a:rPr>
              <a:t>return a;</a:t>
            </a:r>
          </a:p>
          <a:p>
            <a:pPr lvl="0">
              <a:lnSpc>
                <a:spcPct val="115000"/>
              </a:lnSpc>
              <a:spcBef>
                <a:spcPts val="0"/>
              </a:spcBef>
              <a:buNone/>
            </a:pPr>
            <a:r>
              <a:rPr lang="en" sz="1400">
                <a:latin typeface="Consolas"/>
                <a:ea typeface="Consolas"/>
                <a:cs typeface="Consolas"/>
                <a:sym typeface="Consolas"/>
              </a:rPr>
              <a:t>}</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How many mutations are possible:</a:t>
            </a:r>
          </a:p>
          <a:p>
            <a:pPr indent="-228600" lvl="1" marL="914400" rtl="0">
              <a:lnSpc>
                <a:spcPct val="115000"/>
              </a:lnSpc>
              <a:spcBef>
                <a:spcPts val="0"/>
              </a:spcBef>
            </a:pPr>
            <a:r>
              <a:rPr lang="en"/>
              <a:t>Relational Operator Replacement: </a:t>
            </a:r>
          </a:p>
          <a:p>
            <a:pPr indent="-355600" lvl="2" marL="1371600" rtl="0">
              <a:lnSpc>
                <a:spcPct val="115000"/>
              </a:lnSpc>
              <a:spcBef>
                <a:spcPts val="0"/>
              </a:spcBef>
              <a:buSzPct val="100000"/>
            </a:pPr>
            <a:r>
              <a:rPr lang="en" sz="2000">
                <a:latin typeface="Consolas"/>
                <a:ea typeface="Consolas"/>
                <a:cs typeface="Consolas"/>
                <a:sym typeface="Consolas"/>
              </a:rPr>
              <a:t>for(int i=0; </a:t>
            </a:r>
            <a:r>
              <a:rPr b="1" lang="en" sz="2000">
                <a:latin typeface="Consolas"/>
                <a:ea typeface="Consolas"/>
                <a:cs typeface="Consolas"/>
                <a:sym typeface="Consolas"/>
              </a:rPr>
              <a:t>i &lt; a.length</a:t>
            </a:r>
            <a:r>
              <a:rPr lang="en" sz="2000">
                <a:latin typeface="Consolas"/>
                <a:ea typeface="Consolas"/>
                <a:cs typeface="Consolas"/>
                <a:sym typeface="Consolas"/>
              </a:rPr>
              <a:t>; i++){</a:t>
            </a:r>
          </a:p>
          <a:p>
            <a:pPr indent="-355600" lvl="3" marL="1828800" rtl="0">
              <a:spcBef>
                <a:spcPts val="600"/>
              </a:spcBef>
              <a:buSzPct val="100000"/>
            </a:pPr>
            <a:r>
              <a:rPr lang="en" sz="2000">
                <a:solidFill>
                  <a:srgbClr val="333333"/>
                </a:solidFill>
              </a:rPr>
              <a:t> (&gt;=, &lt;, &lt;=, ==, !=), 5 mutations</a:t>
            </a:r>
          </a:p>
          <a:p>
            <a:pPr indent="-355600" lvl="2" marL="1371600" rtl="0">
              <a:lnSpc>
                <a:spcPct val="115000"/>
              </a:lnSpc>
              <a:spcBef>
                <a:spcPts val="0"/>
              </a:spcBef>
              <a:buSzPct val="100000"/>
            </a:pPr>
            <a:r>
              <a:rPr lang="en" sz="2000">
                <a:latin typeface="Consolas"/>
                <a:ea typeface="Consolas"/>
                <a:cs typeface="Consolas"/>
                <a:sym typeface="Consolas"/>
              </a:rPr>
              <a:t>if(</a:t>
            </a:r>
            <a:r>
              <a:rPr b="1" lang="en" sz="2000">
                <a:latin typeface="Consolas"/>
                <a:ea typeface="Consolas"/>
                <a:cs typeface="Consolas"/>
                <a:sym typeface="Consolas"/>
              </a:rPr>
              <a:t>a[i] &lt; threshold</a:t>
            </a:r>
            <a:r>
              <a:rPr lang="en" sz="2000">
                <a:latin typeface="Consolas"/>
                <a:ea typeface="Consolas"/>
                <a:cs typeface="Consolas"/>
                <a:sym typeface="Consolas"/>
              </a:rPr>
              <a:t>){</a:t>
            </a:r>
          </a:p>
          <a:p>
            <a:pPr indent="-355600" lvl="3" marL="1828800" rtl="0">
              <a:spcBef>
                <a:spcPts val="600"/>
              </a:spcBef>
              <a:buSzPct val="100000"/>
            </a:pPr>
            <a:r>
              <a:rPr lang="en" sz="2000">
                <a:solidFill>
                  <a:srgbClr val="333333"/>
                </a:solidFill>
              </a:rPr>
              <a:t> (&gt;, &gt;=, &lt;=, ==, !=), 5 mutations</a:t>
            </a:r>
          </a:p>
          <a:p>
            <a:pPr indent="-228600" lvl="1" marL="914400" rtl="0">
              <a:lnSpc>
                <a:spcPct val="115000"/>
              </a:lnSpc>
              <a:spcBef>
                <a:spcPts val="0"/>
              </a:spcBef>
            </a:pPr>
            <a:r>
              <a:rPr lang="en"/>
              <a:t>Arithmetic Operator Replacement</a:t>
            </a:r>
          </a:p>
          <a:p>
            <a:pPr indent="-355600" lvl="2" marL="1371600" rtl="0">
              <a:lnSpc>
                <a:spcPct val="115000"/>
              </a:lnSpc>
              <a:spcBef>
                <a:spcPts val="0"/>
              </a:spcBef>
              <a:buSzPct val="100000"/>
            </a:pPr>
            <a:r>
              <a:rPr lang="en" sz="2000">
                <a:latin typeface="Consolas"/>
                <a:ea typeface="Consolas"/>
                <a:cs typeface="Consolas"/>
                <a:sym typeface="Consolas"/>
              </a:rPr>
              <a:t>for(int i=0; i &lt; a.length; </a:t>
            </a:r>
            <a:r>
              <a:rPr b="1" lang="en" sz="2000">
                <a:latin typeface="Consolas"/>
                <a:ea typeface="Consolas"/>
                <a:cs typeface="Consolas"/>
                <a:sym typeface="Consolas"/>
              </a:rPr>
              <a:t>i++</a:t>
            </a:r>
            <a:r>
              <a:rPr lang="en" sz="2000">
                <a:latin typeface="Consolas"/>
                <a:ea typeface="Consolas"/>
                <a:cs typeface="Consolas"/>
                <a:sym typeface="Consolas"/>
              </a:rPr>
              <a:t>){</a:t>
            </a:r>
          </a:p>
          <a:p>
            <a:pPr indent="-355600" lvl="3" marL="1828800" rtl="0">
              <a:lnSpc>
                <a:spcPct val="115000"/>
              </a:lnSpc>
              <a:spcBef>
                <a:spcPts val="0"/>
              </a:spcBef>
              <a:buSzPct val="100000"/>
            </a:pPr>
            <a:r>
              <a:rPr lang="en" sz="2000"/>
              <a:t>Shortcut replacement, (</a:t>
            </a:r>
            <a:r>
              <a:rPr i="1" lang="en" sz="2000">
                <a:solidFill>
                  <a:srgbClr val="333333"/>
                </a:solidFill>
              </a:rPr>
              <a:t>++i, i--, --i</a:t>
            </a:r>
            <a:r>
              <a:rPr lang="en" sz="2000">
                <a:solidFill>
                  <a:srgbClr val="333333"/>
                </a:solidFill>
              </a:rPr>
              <a:t>), 3 mutations</a:t>
            </a:r>
          </a:p>
          <a:p>
            <a:pPr indent="-355600" lvl="2" marL="1371600" rtl="0">
              <a:lnSpc>
                <a:spcPct val="115000"/>
              </a:lnSpc>
              <a:spcBef>
                <a:spcPts val="0"/>
              </a:spcBef>
              <a:buSzPct val="100000"/>
            </a:pPr>
            <a:r>
              <a:rPr lang="en" sz="2000">
                <a:latin typeface="Consolas"/>
                <a:ea typeface="Consolas"/>
                <a:cs typeface="Consolas"/>
                <a:sym typeface="Consolas"/>
              </a:rPr>
              <a:t>a[i]= </a:t>
            </a:r>
            <a:r>
              <a:rPr b="1" lang="en" sz="2000">
                <a:latin typeface="Consolas"/>
                <a:ea typeface="Consolas"/>
                <a:cs typeface="Consolas"/>
                <a:sym typeface="Consolas"/>
              </a:rPr>
              <a:t>-a[i]</a:t>
            </a:r>
            <a:r>
              <a:rPr lang="en" sz="2000">
                <a:latin typeface="Consolas"/>
                <a:ea typeface="Consolas"/>
                <a:cs typeface="Consolas"/>
                <a:sym typeface="Consolas"/>
              </a:rPr>
              <a:t>;</a:t>
            </a:r>
          </a:p>
          <a:p>
            <a:pPr indent="-355600" lvl="3" marL="1828800" marR="0" rtl="0" algn="l">
              <a:lnSpc>
                <a:spcPct val="115000"/>
              </a:lnSpc>
              <a:spcBef>
                <a:spcPts val="0"/>
              </a:spcBef>
              <a:spcAft>
                <a:spcPts val="0"/>
              </a:spcAft>
              <a:buClr>
                <a:schemeClr val="dk1"/>
              </a:buClr>
              <a:buSzPct val="100000"/>
              <a:buFont typeface="Arial"/>
            </a:pPr>
            <a:r>
              <a:rPr lang="en" sz="2000"/>
              <a:t>Unary replacement, (+a[i]), 1 mutation</a:t>
            </a:r>
          </a:p>
          <a:p>
            <a:pPr indent="-355600" lvl="3" marL="1828800" marR="0" rtl="0" algn="l">
              <a:lnSpc>
                <a:spcPct val="115000"/>
              </a:lnSpc>
              <a:spcBef>
                <a:spcPts val="0"/>
              </a:spcBef>
              <a:spcAft>
                <a:spcPts val="0"/>
              </a:spcAft>
              <a:buClr>
                <a:schemeClr val="dk1"/>
              </a:buClr>
              <a:buSzPct val="100000"/>
              <a:buFont typeface="Arial"/>
            </a:pPr>
            <a:r>
              <a:rPr lang="en" sz="2000">
                <a:solidFill>
                  <a:srgbClr val="333333"/>
                </a:solidFill>
              </a:rPr>
              <a:t>Unary to shortcut replacement, </a:t>
            </a:r>
            <a:r>
              <a:rPr i="1" lang="en" sz="2000">
                <a:solidFill>
                  <a:srgbClr val="333333"/>
                </a:solidFill>
              </a:rPr>
              <a:t>(a[i]++, ++a[i], a[i]--, --a[i]</a:t>
            </a:r>
            <a:r>
              <a:rPr lang="en" sz="2000">
                <a:solidFill>
                  <a:srgbClr val="333333"/>
                </a:solidFill>
              </a:rPr>
              <a:t>), 4 mutations</a:t>
            </a:r>
          </a:p>
          <a:p>
            <a:pPr indent="0" lvl="0" marL="457200" rtl="0">
              <a:lnSpc>
                <a:spcPct val="115000"/>
              </a:lnSpc>
              <a:spcBef>
                <a:spcPts val="0"/>
              </a:spcBef>
              <a:buNone/>
            </a:pPr>
            <a:r>
              <a:t/>
            </a:r>
            <a:endParaRP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27" name="Shape 3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Apply the relational operator replacement operation to statement 4:</a:t>
            </a:r>
          </a:p>
          <a:p>
            <a:pPr indent="-228600" lvl="1" marL="914400" rtl="0">
              <a:lnSpc>
                <a:spcPct val="115000"/>
              </a:lnSpc>
              <a:spcBef>
                <a:spcPts val="0"/>
              </a:spcBef>
            </a:pPr>
            <a:r>
              <a:rPr lang="en">
                <a:latin typeface="Consolas"/>
                <a:ea typeface="Consolas"/>
                <a:cs typeface="Consolas"/>
                <a:sym typeface="Consolas"/>
              </a:rPr>
              <a:t>if(a[i] &lt; threshold){</a:t>
            </a:r>
            <a:r>
              <a:rPr lang="en"/>
              <a:t> becomes:</a:t>
            </a:r>
          </a:p>
          <a:p>
            <a:pPr indent="-228600" lvl="1" marL="914400" rtl="0">
              <a:lnSpc>
                <a:spcPct val="115000"/>
              </a:lnSpc>
              <a:spcBef>
                <a:spcPts val="0"/>
              </a:spcBef>
            </a:pPr>
            <a:r>
              <a:rPr lang="en">
                <a:latin typeface="Consolas"/>
                <a:ea typeface="Consolas"/>
                <a:cs typeface="Consolas"/>
                <a:sym typeface="Consolas"/>
              </a:rPr>
              <a:t>if(a[i] == threshold){</a:t>
            </a:r>
            <a:r>
              <a:rPr lang="en"/>
              <a:t> </a:t>
            </a:r>
          </a:p>
          <a:p>
            <a:pPr indent="-381000" lvl="0" marL="457200" rtl="0">
              <a:lnSpc>
                <a:spcPct val="115000"/>
              </a:lnSpc>
              <a:spcBef>
                <a:spcPts val="0"/>
              </a:spcBef>
              <a:buSzPct val="100000"/>
            </a:pPr>
            <a:r>
              <a:rPr lang="en" sz="2400"/>
              <a:t>Design a test case that would kill that mutant.</a:t>
            </a:r>
          </a:p>
          <a:p>
            <a:pPr indent="-381000" lvl="1" marL="914400" marR="0" rtl="0" algn="l">
              <a:lnSpc>
                <a:spcPct val="115000"/>
              </a:lnSpc>
              <a:spcBef>
                <a:spcPts val="0"/>
              </a:spcBef>
              <a:spcAft>
                <a:spcPts val="0"/>
              </a:spcAft>
              <a:buSzPct val="100000"/>
            </a:pPr>
            <a:r>
              <a:rPr lang="en"/>
              <a:t>a[-1,0,1]</a:t>
            </a:r>
          </a:p>
          <a:p>
            <a:pPr indent="-228600" lvl="1" marL="914400" marR="0" rtl="0" algn="l">
              <a:lnSpc>
                <a:spcPct val="115000"/>
              </a:lnSpc>
              <a:spcBef>
                <a:spcPts val="0"/>
              </a:spcBef>
              <a:spcAft>
                <a:spcPts val="0"/>
              </a:spcAft>
            </a:pPr>
            <a:r>
              <a:rPr lang="en"/>
              <a:t>-1 would not become positive.</a:t>
            </a:r>
          </a:p>
          <a:p>
            <a:pPr indent="0" lvl="0" marL="457200" rtl="0">
              <a:lnSpc>
                <a:spcPct val="115000"/>
              </a:lnSpc>
              <a:spcBef>
                <a:spcPts val="0"/>
              </a:spcBef>
              <a:buNone/>
            </a:pPr>
            <a:r>
              <a:t/>
            </a:r>
            <a:endParaRP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Used in Language Design</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333333"/>
              </a:buClr>
            </a:pPr>
            <a:r>
              <a:rPr lang="en">
                <a:solidFill>
                  <a:srgbClr val="333333"/>
                </a:solidFill>
              </a:rPr>
              <a:t>Automated Garbage Collection</a:t>
            </a:r>
          </a:p>
          <a:p>
            <a:pPr indent="-228600" lvl="1" marL="914400" marR="0" rtl="0" algn="l">
              <a:lnSpc>
                <a:spcPct val="100000"/>
              </a:lnSpc>
              <a:spcBef>
                <a:spcPts val="600"/>
              </a:spcBef>
              <a:spcAft>
                <a:spcPts val="0"/>
              </a:spcAft>
              <a:buClr>
                <a:srgbClr val="333333"/>
              </a:buClr>
            </a:pPr>
            <a:r>
              <a:rPr lang="en">
                <a:solidFill>
                  <a:srgbClr val="333333"/>
                </a:solidFill>
              </a:rPr>
              <a:t>Prevents dangling pointers, memory leaks, other memory management faults.</a:t>
            </a:r>
          </a:p>
          <a:p>
            <a:pPr indent="-228600" lvl="0" marL="457200" marR="0" rtl="0" algn="l">
              <a:lnSpc>
                <a:spcPct val="100000"/>
              </a:lnSpc>
              <a:spcBef>
                <a:spcPts val="600"/>
              </a:spcBef>
              <a:spcAft>
                <a:spcPts val="0"/>
              </a:spcAft>
              <a:buClr>
                <a:srgbClr val="333333"/>
              </a:buClr>
            </a:pPr>
            <a:r>
              <a:rPr lang="en">
                <a:solidFill>
                  <a:srgbClr val="333333"/>
                </a:solidFill>
              </a:rPr>
              <a:t>Automatic Array Bounds Checking</a:t>
            </a:r>
          </a:p>
          <a:p>
            <a:pPr indent="-228600" lvl="1" marL="914400" marR="0" rtl="0" algn="l">
              <a:lnSpc>
                <a:spcPct val="100000"/>
              </a:lnSpc>
              <a:spcBef>
                <a:spcPts val="600"/>
              </a:spcBef>
              <a:spcAft>
                <a:spcPts val="0"/>
              </a:spcAft>
              <a:buClr>
                <a:srgbClr val="333333"/>
              </a:buClr>
            </a:pPr>
            <a:r>
              <a:rPr lang="en">
                <a:solidFill>
                  <a:srgbClr val="333333"/>
                </a:solidFill>
              </a:rPr>
              <a:t>Does not prevent bad indexes from being used, but ensures they are noticed and limits damage.</a:t>
            </a:r>
          </a:p>
          <a:p>
            <a:pPr indent="-228600" lvl="0" marL="457200" marR="0" rtl="0" algn="l">
              <a:lnSpc>
                <a:spcPct val="100000"/>
              </a:lnSpc>
              <a:spcBef>
                <a:spcPts val="600"/>
              </a:spcBef>
              <a:spcAft>
                <a:spcPts val="0"/>
              </a:spcAft>
              <a:buClr>
                <a:srgbClr val="333333"/>
              </a:buClr>
            </a:pPr>
            <a:r>
              <a:rPr lang="en">
                <a:solidFill>
                  <a:srgbClr val="333333"/>
                </a:solidFill>
              </a:rPr>
              <a:t>Type Checking</a:t>
            </a:r>
          </a:p>
          <a:p>
            <a:pPr indent="-228600" lvl="1" marL="914400" marR="0" rtl="0" algn="l">
              <a:lnSpc>
                <a:spcPct val="100000"/>
              </a:lnSpc>
              <a:spcBef>
                <a:spcPts val="600"/>
              </a:spcBef>
              <a:spcAft>
                <a:spcPts val="0"/>
              </a:spcAft>
              <a:buClr>
                <a:srgbClr val="333333"/>
              </a:buClr>
            </a:pPr>
            <a:r>
              <a:rPr lang="en">
                <a:solidFill>
                  <a:srgbClr val="333333"/>
                </a:solidFill>
              </a:rPr>
              <a:t>Prevents malformed values from being used as input or in computations.</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34" name="Shape 3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b="1" lang="en" sz="2400"/>
              <a:t>Design an equivalent mutant. </a:t>
            </a:r>
          </a:p>
          <a:p>
            <a:pPr indent="-381000" lvl="1" marL="914400" rtl="0">
              <a:lnSpc>
                <a:spcPct val="115000"/>
              </a:lnSpc>
              <a:spcBef>
                <a:spcPts val="0"/>
              </a:spcBef>
              <a:buSzPct val="100000"/>
            </a:pPr>
            <a:r>
              <a:rPr lang="en" sz="2400"/>
              <a:t>C</a:t>
            </a:r>
            <a:r>
              <a:rPr lang="en"/>
              <a:t>an do so by a</a:t>
            </a:r>
            <a:r>
              <a:rPr lang="en" sz="2400"/>
              <a:t>pplying the relational operator replacement operation to statement 4:</a:t>
            </a:r>
          </a:p>
          <a:p>
            <a:pPr indent="-355600" lvl="2" marL="1371600" rtl="0">
              <a:lnSpc>
                <a:spcPct val="115000"/>
              </a:lnSpc>
              <a:spcBef>
                <a:spcPts val="0"/>
              </a:spcBef>
              <a:buSzPct val="83333"/>
            </a:pPr>
            <a:r>
              <a:rPr lang="en">
                <a:latin typeface="Consolas"/>
                <a:ea typeface="Consolas"/>
                <a:cs typeface="Consolas"/>
                <a:sym typeface="Consolas"/>
              </a:rPr>
              <a:t>if(a[i] &lt; threshold){</a:t>
            </a:r>
            <a:r>
              <a:rPr lang="en"/>
              <a:t> becomes:</a:t>
            </a:r>
          </a:p>
          <a:p>
            <a:pPr indent="-355600" lvl="2" marL="1371600" rtl="0">
              <a:lnSpc>
                <a:spcPct val="115000"/>
              </a:lnSpc>
              <a:spcBef>
                <a:spcPts val="0"/>
              </a:spcBef>
              <a:buSzPct val="83333"/>
            </a:pPr>
            <a:r>
              <a:rPr lang="en">
                <a:latin typeface="Consolas"/>
                <a:ea typeface="Consolas"/>
                <a:cs typeface="Consolas"/>
                <a:sym typeface="Consolas"/>
              </a:rPr>
              <a:t>if(a[i] &lt;= threshold){</a:t>
            </a:r>
            <a:r>
              <a:rPr lang="en"/>
              <a:t> </a:t>
            </a:r>
          </a:p>
          <a:p>
            <a:pPr indent="-228600" lvl="1" marL="914400" rtl="0">
              <a:lnSpc>
                <a:spcPct val="115000"/>
              </a:lnSpc>
              <a:spcBef>
                <a:spcPts val="0"/>
              </a:spcBef>
            </a:pPr>
            <a:r>
              <a:rPr lang="en"/>
              <a:t>Since threshold=0, and -0 = 0, no test would detect this fault.</a:t>
            </a:r>
          </a:p>
          <a:p>
            <a:pPr indent="-228600" lvl="1" marL="914400" rtl="0">
              <a:lnSpc>
                <a:spcPct val="115000"/>
              </a:lnSpc>
              <a:spcBef>
                <a:spcPts val="0"/>
              </a:spcBef>
            </a:pPr>
            <a:r>
              <a:rPr lang="en"/>
              <a:t>Does not help us test, as the fault cannot cause a failure.</a:t>
            </a:r>
          </a:p>
          <a:p>
            <a:pPr indent="0" lvl="0" marL="457200" rtl="0">
              <a:lnSpc>
                <a:spcPct val="115000"/>
              </a:lnSpc>
              <a:spcBef>
                <a:spcPts val="0"/>
              </a:spcBef>
              <a:buNone/>
            </a:pPr>
            <a:r>
              <a:t/>
            </a:r>
            <a:endParaRPr/>
          </a:p>
        </p:txBody>
      </p:sp>
      <p:sp>
        <p:nvSpPr>
          <p:cNvPr id="335" name="Shape 33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41" name="Shape 3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b="1" lang="en" sz="2400"/>
              <a:t>Design a valid, but useless mutant. </a:t>
            </a:r>
          </a:p>
          <a:p>
            <a:pPr indent="-228600" lvl="1" marL="914400" rtl="0">
              <a:lnSpc>
                <a:spcPct val="115000"/>
              </a:lnSpc>
              <a:spcBef>
                <a:spcPts val="0"/>
              </a:spcBef>
            </a:pPr>
            <a:r>
              <a:rPr lang="en"/>
              <a:t>For example: mutant that compiles, but trivially fails.</a:t>
            </a:r>
          </a:p>
          <a:p>
            <a:pPr indent="-228600" lvl="1" marL="914400" rtl="0">
              <a:lnSpc>
                <a:spcPct val="115000"/>
              </a:lnSpc>
              <a:spcBef>
                <a:spcPts val="0"/>
              </a:spcBef>
            </a:pPr>
            <a:r>
              <a:rPr lang="en"/>
              <a:t>Apply the relational operator replacement operation to statement 4:</a:t>
            </a:r>
          </a:p>
          <a:p>
            <a:pPr indent="-355600" lvl="2" marL="1371600" rtl="0">
              <a:lnSpc>
                <a:spcPct val="115000"/>
              </a:lnSpc>
              <a:spcBef>
                <a:spcPts val="0"/>
              </a:spcBef>
              <a:buSzPct val="100000"/>
            </a:pPr>
            <a:r>
              <a:rPr lang="en" sz="2000">
                <a:latin typeface="Consolas"/>
                <a:ea typeface="Consolas"/>
                <a:cs typeface="Consolas"/>
                <a:sym typeface="Consolas"/>
              </a:rPr>
              <a:t>if(a[i] &lt; threshold){</a:t>
            </a:r>
            <a:r>
              <a:rPr lang="en" sz="2000"/>
              <a:t> becomes:</a:t>
            </a:r>
          </a:p>
          <a:p>
            <a:pPr indent="-355600" lvl="2" marL="1371600" rtl="0">
              <a:lnSpc>
                <a:spcPct val="115000"/>
              </a:lnSpc>
              <a:spcBef>
                <a:spcPts val="0"/>
              </a:spcBef>
              <a:buSzPct val="100000"/>
            </a:pPr>
            <a:r>
              <a:rPr lang="en" sz="2000">
                <a:latin typeface="Consolas"/>
                <a:ea typeface="Consolas"/>
                <a:cs typeface="Consolas"/>
                <a:sym typeface="Consolas"/>
              </a:rPr>
              <a:t>if(a[i] &gt; threshold){</a:t>
            </a:r>
            <a:r>
              <a:rPr lang="en" sz="2000"/>
              <a:t> </a:t>
            </a:r>
          </a:p>
          <a:p>
            <a:pPr indent="-355600" lvl="2" marL="1371600" rtl="0">
              <a:lnSpc>
                <a:spcPct val="115000"/>
              </a:lnSpc>
              <a:spcBef>
                <a:spcPts val="0"/>
              </a:spcBef>
              <a:buSzPct val="100000"/>
            </a:pPr>
            <a:r>
              <a:rPr lang="en" sz="2000"/>
              <a:t>Any positive numbers are made negative, all negative remain negative. Almost any test would detect this.</a:t>
            </a:r>
          </a:p>
          <a:p>
            <a:pPr indent="-228600" lvl="1" marL="914400" rtl="0">
              <a:lnSpc>
                <a:spcPct val="115000"/>
              </a:lnSpc>
              <a:spcBef>
                <a:spcPts val="0"/>
              </a:spcBef>
            </a:pPr>
            <a:r>
              <a:rPr b="1" lang="en"/>
              <a:t>Many</a:t>
            </a:r>
            <a:r>
              <a:rPr lang="en"/>
              <a:t> mutants are useless for detecting real faults.</a:t>
            </a:r>
          </a:p>
          <a:p>
            <a:pPr indent="0" lvl="0" marL="457200" rtl="0">
              <a:lnSpc>
                <a:spcPct val="115000"/>
              </a:lnSpc>
              <a:spcBef>
                <a:spcPts val="0"/>
              </a:spcBef>
              <a:buNone/>
            </a:pPr>
            <a:r>
              <a:t/>
            </a:r>
            <a:endParaRPr/>
          </a:p>
        </p:txBody>
      </p:sp>
      <p:sp>
        <p:nvSpPr>
          <p:cNvPr id="342" name="Shape 3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48" name="Shape 3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Mutation testing is the process of inserting faults to help develop a test suite that can detect unknown real faults.</a:t>
            </a:r>
          </a:p>
          <a:p>
            <a:pPr indent="-228600" lvl="0" marL="457200" marR="0" rtl="0" algn="l">
              <a:lnSpc>
                <a:spcPct val="100000"/>
              </a:lnSpc>
              <a:spcBef>
                <a:spcPts val="600"/>
              </a:spcBef>
              <a:spcAft>
                <a:spcPts val="0"/>
              </a:spcAft>
            </a:pPr>
            <a:r>
              <a:rPr lang="en"/>
              <a:t>Mutation operators automatically create faulty versions of a program.</a:t>
            </a:r>
          </a:p>
          <a:p>
            <a:pPr indent="-228600" lvl="1" marL="914400" marR="0" rtl="0" algn="l">
              <a:lnSpc>
                <a:spcPct val="100000"/>
              </a:lnSpc>
              <a:spcBef>
                <a:spcPts val="600"/>
              </a:spcBef>
              <a:spcAft>
                <a:spcPts val="0"/>
              </a:spcAft>
            </a:pPr>
            <a:r>
              <a:rPr lang="en"/>
              <a:t>Operators model expected fault types.</a:t>
            </a:r>
          </a:p>
          <a:p>
            <a:pPr indent="-228600" lvl="0" marL="457200" marR="0" rtl="0" algn="l">
              <a:lnSpc>
                <a:spcPct val="100000"/>
              </a:lnSpc>
              <a:spcBef>
                <a:spcPts val="600"/>
              </a:spcBef>
              <a:spcAft>
                <a:spcPts val="0"/>
              </a:spcAft>
            </a:pPr>
            <a:r>
              <a:rPr lang="en"/>
              <a:t>Tests are judged according to their ability to detect faults.</a:t>
            </a:r>
          </a:p>
        </p:txBody>
      </p:sp>
      <p:sp>
        <p:nvSpPr>
          <p:cNvPr id="349" name="Shape 3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55" name="Shape 3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Automated Test Case Generation</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381000" lvl="1" marL="914400" marR="0" rtl="0" algn="l">
              <a:lnSpc>
                <a:spcPct val="100000"/>
              </a:lnSpc>
              <a:spcBef>
                <a:spcPts val="600"/>
              </a:spcBef>
              <a:spcAft>
                <a:spcPts val="0"/>
              </a:spcAft>
              <a:buClr>
                <a:schemeClr val="dk1"/>
              </a:buClr>
              <a:buSzPct val="100000"/>
              <a:buFont typeface="Arial"/>
            </a:pPr>
            <a:r>
              <a:rPr lang="en"/>
              <a:t>Reading Assignment 4 due Thursday.</a:t>
            </a:r>
          </a:p>
          <a:p>
            <a:pPr indent="-228600" lvl="1" marL="914400" marR="0" rtl="0" algn="l">
              <a:lnSpc>
                <a:spcPct val="100000"/>
              </a:lnSpc>
              <a:spcBef>
                <a:spcPts val="600"/>
              </a:spcBef>
              <a:spcAft>
                <a:spcPts val="0"/>
              </a:spcAft>
            </a:pPr>
            <a:r>
              <a:rPr lang="en"/>
              <a:t>Assignment 4 due on April 5th - any questions?</a:t>
            </a:r>
          </a:p>
        </p:txBody>
      </p:sp>
      <p:sp>
        <p:nvSpPr>
          <p:cNvPr id="356" name="Shape 3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Fault-Based Testing</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333333"/>
              </a:buClr>
              <a:buSzPct val="100000"/>
              <a:buFont typeface="Arial"/>
            </a:pPr>
            <a:r>
              <a:rPr lang="en">
                <a:solidFill>
                  <a:srgbClr val="333333"/>
                </a:solidFill>
              </a:rPr>
              <a:t>Model the type of faults we expect to see in a program.</a:t>
            </a:r>
          </a:p>
          <a:p>
            <a:pPr indent="-228600" lvl="1" marL="914400" marR="0" rtl="0" algn="l">
              <a:lnSpc>
                <a:spcPct val="100000"/>
              </a:lnSpc>
              <a:spcBef>
                <a:spcPts val="600"/>
              </a:spcBef>
              <a:spcAft>
                <a:spcPts val="0"/>
              </a:spcAft>
              <a:buClr>
                <a:srgbClr val="333333"/>
              </a:buClr>
            </a:pPr>
            <a:r>
              <a:rPr lang="en">
                <a:solidFill>
                  <a:srgbClr val="333333"/>
                </a:solidFill>
              </a:rPr>
              <a:t>Create alternate versions of the program with those faults.</a:t>
            </a:r>
          </a:p>
          <a:p>
            <a:pPr indent="-228600" lvl="1" marL="914400" marR="0" rtl="0" algn="l">
              <a:lnSpc>
                <a:spcPct val="100000"/>
              </a:lnSpc>
              <a:spcBef>
                <a:spcPts val="600"/>
              </a:spcBef>
              <a:spcAft>
                <a:spcPts val="0"/>
              </a:spcAft>
              <a:buClr>
                <a:srgbClr val="333333"/>
              </a:buClr>
            </a:pPr>
            <a:r>
              <a:rPr lang="en">
                <a:solidFill>
                  <a:srgbClr val="333333"/>
                </a:solidFill>
              </a:rPr>
              <a:t>Design tests that distinguish the real program from the faulty program.</a:t>
            </a:r>
          </a:p>
          <a:p>
            <a:pPr indent="-228600" lvl="0" marL="457200" marR="0" rtl="0" algn="l">
              <a:lnSpc>
                <a:spcPct val="100000"/>
              </a:lnSpc>
              <a:spcBef>
                <a:spcPts val="600"/>
              </a:spcBef>
              <a:spcAft>
                <a:spcPts val="0"/>
              </a:spcAft>
              <a:buClr>
                <a:srgbClr val="333333"/>
              </a:buClr>
            </a:pPr>
            <a:r>
              <a:rPr lang="en">
                <a:solidFill>
                  <a:srgbClr val="333333"/>
                </a:solidFill>
              </a:rPr>
              <a:t>Process of </a:t>
            </a:r>
            <a:r>
              <a:rPr i="1" lang="en">
                <a:solidFill>
                  <a:srgbClr val="333333"/>
                </a:solidFill>
              </a:rPr>
              <a:t>fault seeding</a:t>
            </a:r>
            <a:r>
              <a:rPr lang="en">
                <a:solidFill>
                  <a:srgbClr val="333333"/>
                </a:solidFill>
              </a:rPr>
              <a:t> - deliberately creating programs with faults to see if our tests can find those </a:t>
            </a:r>
            <a:r>
              <a:rPr i="1" lang="en">
                <a:solidFill>
                  <a:srgbClr val="333333"/>
                </a:solidFill>
              </a:rPr>
              <a:t>intentional</a:t>
            </a:r>
            <a:r>
              <a:rPr lang="en">
                <a:solidFill>
                  <a:srgbClr val="333333"/>
                </a:solidFill>
              </a:rPr>
              <a:t> faults. </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Fault Seeding</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i="1" lang="en">
                <a:solidFill>
                  <a:srgbClr val="333333"/>
                </a:solidFill>
              </a:rPr>
              <a:t>Fault seeding</a:t>
            </a:r>
            <a:r>
              <a:rPr lang="en">
                <a:solidFill>
                  <a:srgbClr val="333333"/>
                </a:solidFill>
              </a:rPr>
              <a:t> can be used to: </a:t>
            </a:r>
          </a:p>
          <a:p>
            <a:pPr indent="-228600" lvl="1" marL="914400" rtl="0">
              <a:spcBef>
                <a:spcPts val="600"/>
              </a:spcBef>
              <a:buClr>
                <a:srgbClr val="333333"/>
              </a:buClr>
            </a:pPr>
            <a:r>
              <a:rPr lang="en">
                <a:solidFill>
                  <a:srgbClr val="333333"/>
                </a:solidFill>
              </a:rPr>
              <a:t>Judge the adequacy of a test suite.</a:t>
            </a:r>
          </a:p>
          <a:p>
            <a:pPr indent="-228600" lvl="1" marL="914400" rtl="0">
              <a:spcBef>
                <a:spcPts val="600"/>
              </a:spcBef>
              <a:buClr>
                <a:srgbClr val="333333"/>
              </a:buClr>
            </a:pPr>
            <a:r>
              <a:rPr lang="en">
                <a:solidFill>
                  <a:srgbClr val="333333"/>
                </a:solidFill>
              </a:rPr>
              <a:t>Select test cases to augment a suite.</a:t>
            </a:r>
          </a:p>
          <a:p>
            <a:pPr indent="-228600" lvl="1" marL="914400" marR="0" rtl="0" algn="l">
              <a:lnSpc>
                <a:spcPct val="100000"/>
              </a:lnSpc>
              <a:spcBef>
                <a:spcPts val="600"/>
              </a:spcBef>
              <a:spcAft>
                <a:spcPts val="0"/>
              </a:spcAft>
              <a:buClr>
                <a:srgbClr val="333333"/>
              </a:buClr>
              <a:buFont typeface="Arial"/>
            </a:pPr>
            <a:r>
              <a:rPr lang="en" sz="2400">
                <a:solidFill>
                  <a:srgbClr val="333333"/>
                </a:solidFill>
              </a:rPr>
              <a:t>Estimate the number of faults in a program.</a:t>
            </a:r>
          </a:p>
          <a:p>
            <a:pPr indent="-419100" lvl="0" marL="457200" marR="0" rtl="0" algn="l">
              <a:lnSpc>
                <a:spcPct val="100000"/>
              </a:lnSpc>
              <a:spcBef>
                <a:spcPts val="600"/>
              </a:spcBef>
              <a:spcAft>
                <a:spcPts val="0"/>
              </a:spcAft>
              <a:buClr>
                <a:srgbClr val="333333"/>
              </a:buClr>
              <a:buSzPct val="100000"/>
              <a:buFont typeface="Arial"/>
            </a:pPr>
            <a:r>
              <a:rPr lang="en">
                <a:solidFill>
                  <a:srgbClr val="333333"/>
                </a:solidFill>
              </a:rPr>
              <a:t>Provides evidence that we have done a good job in testing.</a:t>
            </a:r>
          </a:p>
          <a:p>
            <a:pPr indent="-228600" lvl="1" marL="914400" marR="0" rtl="0" algn="l">
              <a:lnSpc>
                <a:spcPct val="100000"/>
              </a:lnSpc>
              <a:spcBef>
                <a:spcPts val="600"/>
              </a:spcBef>
              <a:spcAft>
                <a:spcPts val="0"/>
              </a:spcAft>
              <a:buClr>
                <a:srgbClr val="333333"/>
              </a:buClr>
            </a:pPr>
            <a:r>
              <a:rPr lang="en">
                <a:solidFill>
                  <a:srgbClr val="333333"/>
                </a:solidFill>
              </a:rPr>
              <a:t>If our tests have not found any new faults, have they found all major issues, or are they bad tests?</a:t>
            </a:r>
          </a:p>
          <a:p>
            <a:pPr indent="-228600" lvl="1" marL="914400" marR="0" rtl="0" algn="l">
              <a:lnSpc>
                <a:spcPct val="100000"/>
              </a:lnSpc>
              <a:spcBef>
                <a:spcPts val="600"/>
              </a:spcBef>
              <a:spcAft>
                <a:spcPts val="0"/>
              </a:spcAft>
              <a:buClr>
                <a:srgbClr val="333333"/>
              </a:buClr>
            </a:pPr>
            <a:r>
              <a:rPr lang="en">
                <a:solidFill>
                  <a:srgbClr val="333333"/>
                </a:solidFill>
              </a:rPr>
              <a:t>Fault seeding helps answer this question. </a:t>
            </a:r>
          </a:p>
          <a:p>
            <a:pPr indent="-228600" lvl="2" marL="1371600" marR="0" rtl="0" algn="l">
              <a:lnSpc>
                <a:spcPct val="100000"/>
              </a:lnSpc>
              <a:spcBef>
                <a:spcPts val="600"/>
              </a:spcBef>
              <a:spcAft>
                <a:spcPts val="0"/>
              </a:spcAft>
              <a:buClr>
                <a:srgbClr val="333333"/>
              </a:buClr>
            </a:pPr>
            <a:r>
              <a:rPr lang="en">
                <a:solidFill>
                  <a:srgbClr val="333333"/>
                </a:solidFill>
              </a:rPr>
              <a:t>Can the existing tests find the seeded faults?</a:t>
            </a:r>
          </a:p>
          <a:p>
            <a:pPr indent="0" lvl="0" marL="457200" marR="0" rtl="0" algn="l">
              <a:lnSpc>
                <a:spcPct val="100000"/>
              </a:lnSpc>
              <a:spcBef>
                <a:spcPts val="600"/>
              </a:spcBef>
              <a:spcAft>
                <a:spcPts val="0"/>
              </a:spcAft>
              <a:buNone/>
            </a:pPr>
            <a:r>
              <a:t/>
            </a:r>
            <a:endParaRPr>
              <a:solidFill>
                <a:srgbClr val="333333"/>
              </a:solidFill>
            </a:endParaRP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93" name="Shape 9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100000"/>
            </a:pPr>
            <a:r>
              <a:rPr lang="en" sz="2400">
                <a:solidFill>
                  <a:srgbClr val="333333"/>
                </a:solidFill>
              </a:rPr>
              <a:t>Encode common syntactic faults as </a:t>
            </a:r>
            <a:r>
              <a:rPr i="1" lang="en" sz="2400">
                <a:solidFill>
                  <a:srgbClr val="333333"/>
                </a:solidFill>
              </a:rPr>
              <a:t>mutation operators.</a:t>
            </a:r>
            <a:r>
              <a:rPr lang="en" sz="2400">
                <a:solidFill>
                  <a:srgbClr val="333333"/>
                </a:solidFill>
              </a:rPr>
              <a:t> </a:t>
            </a:r>
          </a:p>
          <a:p>
            <a:pPr indent="-368300" lvl="1" marL="914400" marR="0" rtl="0" algn="l">
              <a:lnSpc>
                <a:spcPct val="100000"/>
              </a:lnSpc>
              <a:spcBef>
                <a:spcPts val="600"/>
              </a:spcBef>
              <a:spcAft>
                <a:spcPts val="0"/>
              </a:spcAft>
              <a:buClr>
                <a:srgbClr val="333333"/>
              </a:buClr>
              <a:buSzPct val="100000"/>
            </a:pPr>
            <a:r>
              <a:rPr lang="en" sz="2200">
                <a:solidFill>
                  <a:srgbClr val="333333"/>
                </a:solidFill>
              </a:rPr>
              <a:t>Functions that take in candidate program statements and insert the modeled fault.</a:t>
            </a:r>
          </a:p>
          <a:p>
            <a:pPr indent="-381000" lvl="0" marL="457200" marR="0" rtl="0" algn="l">
              <a:lnSpc>
                <a:spcPct val="100000"/>
              </a:lnSpc>
              <a:spcBef>
                <a:spcPts val="600"/>
              </a:spcBef>
              <a:spcAft>
                <a:spcPts val="0"/>
              </a:spcAft>
              <a:buClr>
                <a:srgbClr val="333333"/>
              </a:buClr>
              <a:buSzPct val="100000"/>
            </a:pPr>
            <a:r>
              <a:rPr lang="en" sz="2400">
                <a:solidFill>
                  <a:srgbClr val="333333"/>
                </a:solidFill>
              </a:rPr>
              <a:t>Produces a </a:t>
            </a:r>
            <a:r>
              <a:rPr i="1" lang="en" sz="2400">
                <a:solidFill>
                  <a:srgbClr val="333333"/>
                </a:solidFill>
              </a:rPr>
              <a:t>mutant.</a:t>
            </a:r>
          </a:p>
          <a:p>
            <a:pPr indent="-368300" lvl="1" marL="914400" marR="0" rtl="0" algn="l">
              <a:lnSpc>
                <a:spcPct val="100000"/>
              </a:lnSpc>
              <a:spcBef>
                <a:spcPts val="600"/>
              </a:spcBef>
              <a:spcAft>
                <a:spcPts val="0"/>
              </a:spcAft>
              <a:buClr>
                <a:srgbClr val="333333"/>
              </a:buClr>
              <a:buSzPct val="100000"/>
            </a:pPr>
            <a:r>
              <a:rPr lang="en" sz="2200">
                <a:solidFill>
                  <a:srgbClr val="333333"/>
                </a:solidFill>
              </a:rPr>
              <a:t>A clone of the program with 1+ seeded faults. </a:t>
            </a: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
        <p:nvSpPr>
          <p:cNvPr id="95" name="Shape 95"/>
          <p:cNvSpPr/>
          <p:nvPr/>
        </p:nvSpPr>
        <p:spPr>
          <a:xfrm>
            <a:off x="5003050" y="1939750"/>
            <a:ext cx="710099" cy="826799"/>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SUT</a:t>
            </a:r>
          </a:p>
        </p:txBody>
      </p:sp>
      <p:sp>
        <p:nvSpPr>
          <p:cNvPr id="96" name="Shape 96"/>
          <p:cNvSpPr/>
          <p:nvPr/>
        </p:nvSpPr>
        <p:spPr>
          <a:xfrm>
            <a:off x="7381375" y="4593675"/>
            <a:ext cx="710099" cy="826799"/>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Mutant</a:t>
            </a:r>
          </a:p>
        </p:txBody>
      </p:sp>
      <p:sp>
        <p:nvSpPr>
          <p:cNvPr id="97" name="Shape 97"/>
          <p:cNvSpPr/>
          <p:nvPr/>
        </p:nvSpPr>
        <p:spPr>
          <a:xfrm>
            <a:off x="6020625" y="3116300"/>
            <a:ext cx="1409723" cy="1006991"/>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Mutation Operator</a:t>
            </a:r>
          </a:p>
        </p:txBody>
      </p:sp>
      <p:cxnSp>
        <p:nvCxnSpPr>
          <p:cNvPr id="98" name="Shape 98"/>
          <p:cNvCxnSpPr>
            <a:stCxn id="95" idx="3"/>
            <a:endCxn id="97" idx="2"/>
          </p:cNvCxnSpPr>
          <p:nvPr/>
        </p:nvCxnSpPr>
        <p:spPr>
          <a:xfrm>
            <a:off x="5358099" y="2766549"/>
            <a:ext cx="666900" cy="853199"/>
          </a:xfrm>
          <a:prstGeom prst="straightConnector1">
            <a:avLst/>
          </a:prstGeom>
          <a:noFill/>
          <a:ln cap="flat" cmpd="sng" w="19050">
            <a:solidFill>
              <a:schemeClr val="dk2"/>
            </a:solidFill>
            <a:prstDash val="solid"/>
            <a:round/>
            <a:headEnd len="lg" w="lg" type="none"/>
            <a:tailEnd len="lg" w="lg" type="triangle"/>
          </a:ln>
        </p:spPr>
      </p:cxnSp>
      <p:cxnSp>
        <p:nvCxnSpPr>
          <p:cNvPr id="99" name="Shape 99"/>
          <p:cNvCxnSpPr>
            <a:stCxn id="97" idx="1"/>
            <a:endCxn id="96" idx="2"/>
          </p:cNvCxnSpPr>
          <p:nvPr/>
        </p:nvCxnSpPr>
        <p:spPr>
          <a:xfrm>
            <a:off x="6725486" y="4122219"/>
            <a:ext cx="655800" cy="885000"/>
          </a:xfrm>
          <a:prstGeom prst="straightConnector1">
            <a:avLst/>
          </a:prstGeom>
          <a:noFill/>
          <a:ln cap="flat" cmpd="sng" w="19050">
            <a:solidFill>
              <a:schemeClr val="dk2"/>
            </a:solidFill>
            <a:prstDash val="solid"/>
            <a:round/>
            <a:headEnd len="lg" w="lg" type="none"/>
            <a:tailEnd len="lg" w="lg" type="triangle"/>
          </a:ln>
        </p:spPr>
      </p:cxnSp>
      <p:sp>
        <p:nvSpPr>
          <p:cNvPr id="100" name="Shape 100"/>
          <p:cNvSpPr/>
          <p:nvPr/>
        </p:nvSpPr>
        <p:spPr>
          <a:xfrm>
            <a:off x="5575425" y="2225925"/>
            <a:ext cx="1854900" cy="6464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if((a == 1) </a:t>
            </a:r>
            <a:r>
              <a:rPr b="1" lang="en"/>
              <a:t>&amp;&amp;</a:t>
            </a:r>
            <a:r>
              <a:rPr lang="en"/>
              <a:t> !b){ ...</a:t>
            </a:r>
          </a:p>
        </p:txBody>
      </p:sp>
      <p:sp>
        <p:nvSpPr>
          <p:cNvPr id="101" name="Shape 101"/>
          <p:cNvSpPr/>
          <p:nvPr/>
        </p:nvSpPr>
        <p:spPr>
          <a:xfrm>
            <a:off x="5575425" y="4836500"/>
            <a:ext cx="1854900" cy="6464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if((a == 1)</a:t>
            </a:r>
            <a:r>
              <a:rPr b="1" lang="en">
                <a:solidFill>
                  <a:srgbClr val="FF0000"/>
                </a:solidFill>
              </a:rPr>
              <a:t> || </a:t>
            </a:r>
            <a:r>
              <a:rPr lang="en"/>
              <a:t>!b){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nvSpPr>
        <p:spPr>
          <a:xfrm>
            <a:off x="720775" y="2278925"/>
            <a:ext cx="6338700" cy="1717199"/>
          </a:xfrm>
          <a:prstGeom prst="rect">
            <a:avLst/>
          </a:prstGeom>
          <a:noFill/>
          <a:ln>
            <a:noFill/>
          </a:ln>
        </p:spPr>
        <p:txBody>
          <a:bodyPr anchorCtr="0" anchor="t" bIns="91425" lIns="91425" rIns="91425" tIns="91425">
            <a:noAutofit/>
          </a:bodyPr>
          <a:lstStyle/>
          <a:p>
            <a:pPr lvl="0">
              <a:spcBef>
                <a:spcPts val="0"/>
              </a:spcBef>
              <a:buNone/>
            </a:pPr>
            <a:r>
              <a:rPr b="1" lang="en" sz="4800">
                <a:solidFill>
                  <a:srgbClr val="FFFFFF"/>
                </a:solidFill>
              </a:rPr>
              <a:t>Mutation Operators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Operators</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Clr>
                <a:srgbClr val="333333"/>
              </a:buClr>
              <a:buSzPct val="80000"/>
            </a:pPr>
            <a:r>
              <a:rPr lang="en">
                <a:solidFill>
                  <a:srgbClr val="333333"/>
                </a:solidFill>
              </a:rPr>
              <a:t>Intended to model common types of faults.</a:t>
            </a:r>
          </a:p>
          <a:p>
            <a:pPr indent="-381000" lvl="0" marL="457200" rtl="0">
              <a:spcBef>
                <a:spcPts val="0"/>
              </a:spcBef>
              <a:buClr>
                <a:srgbClr val="333333"/>
              </a:buClr>
              <a:buSzPct val="80000"/>
            </a:pPr>
            <a:r>
              <a:rPr lang="en">
                <a:solidFill>
                  <a:srgbClr val="333333"/>
                </a:solidFill>
              </a:rPr>
              <a:t>Designed to be applied to any type of code, without human intervention.</a:t>
            </a:r>
          </a:p>
          <a:p>
            <a:pPr indent="-381000" lvl="0" marL="457200" rtl="0">
              <a:spcBef>
                <a:spcPts val="0"/>
              </a:spcBef>
              <a:buClr>
                <a:srgbClr val="333333"/>
              </a:buClr>
              <a:buSzPct val="80000"/>
            </a:pPr>
            <a:r>
              <a:rPr lang="en">
                <a:solidFill>
                  <a:srgbClr val="333333"/>
                </a:solidFill>
              </a:rPr>
              <a:t>Tend to be simple syntactic faults.</a:t>
            </a:r>
          </a:p>
          <a:p>
            <a:pPr indent="-228600" lvl="1" marL="914400" rtl="0">
              <a:spcBef>
                <a:spcPts val="0"/>
              </a:spcBef>
              <a:buClr>
                <a:srgbClr val="333333"/>
              </a:buClr>
            </a:pPr>
            <a:r>
              <a:rPr lang="en">
                <a:solidFill>
                  <a:srgbClr val="333333"/>
                </a:solidFill>
              </a:rPr>
              <a:t>Replacing one variable reference with another.</a:t>
            </a:r>
          </a:p>
          <a:p>
            <a:pPr indent="-228600" lvl="1" marL="914400" rtl="0">
              <a:spcBef>
                <a:spcPts val="0"/>
              </a:spcBef>
              <a:buClr>
                <a:srgbClr val="333333"/>
              </a:buClr>
            </a:pPr>
            <a:r>
              <a:rPr lang="en">
                <a:solidFill>
                  <a:srgbClr val="333333"/>
                </a:solidFill>
              </a:rPr>
              <a:t>Changing a comparison from &lt; to &lt;=.</a:t>
            </a:r>
          </a:p>
          <a:p>
            <a:pPr indent="-228600" lvl="1" marL="914400" rtl="0">
              <a:spcBef>
                <a:spcPts val="0"/>
              </a:spcBef>
              <a:buClr>
                <a:srgbClr val="333333"/>
              </a:buClr>
            </a:pPr>
            <a:r>
              <a:rPr lang="en">
                <a:solidFill>
                  <a:srgbClr val="333333"/>
                </a:solidFill>
              </a:rPr>
              <a:t>Referencing a parent class instead of a child.</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