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simplest thing you can do is a random search.</a:t>
            </a:r>
          </a:p>
          <a:p>
            <a:pPr lvl="0" rtl="0">
              <a:lnSpc>
                <a:spcPct val="115000"/>
              </a:lnSpc>
              <a:spcBef>
                <a:spcPts val="0"/>
              </a:spcBef>
              <a:buNone/>
            </a:pPr>
            <a:r>
              <a:rPr lang="en"/>
              <a:t>(1-7). You get the point. Generate a unit test completely at random, try it</a:t>
            </a:r>
          </a:p>
          <a:p>
            <a:pPr lvl="0" rtl="0">
              <a:lnSpc>
                <a:spcPct val="115000"/>
              </a:lnSpc>
              <a:spcBef>
                <a:spcPts val="0"/>
              </a:spcBef>
              <a:buNone/>
            </a:pPr>
            <a:r>
              <a:rPr lang="en"/>
              <a:t>(8)Pretty straightforward.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Random search is actually one of the more popular methods of coming up with test inputs. </a:t>
            </a:r>
          </a:p>
          <a:p>
            <a:pPr lvl="0" rtl="0">
              <a:lnSpc>
                <a:spcPct val="115000"/>
              </a:lnSpc>
              <a:spcBef>
                <a:spcPts val="0"/>
              </a:spcBef>
              <a:buClr>
                <a:schemeClr val="dk1"/>
              </a:buClr>
              <a:buSzPct val="100000"/>
              <a:buFont typeface="Arial"/>
              <a:buNone/>
            </a:pPr>
            <a:r>
              <a:rPr lang="en">
                <a:solidFill>
                  <a:schemeClr val="dk1"/>
                </a:solidFill>
              </a:rPr>
              <a:t>(2-6)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a:t>
            </a:r>
          </a:p>
          <a:p>
            <a:pPr lvl="0" rtl="0">
              <a:lnSpc>
                <a:spcPct val="115000"/>
              </a:lnSpc>
              <a:spcBef>
                <a:spcPts val="0"/>
              </a:spcBef>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might have hundreds clustered in a small corner of that space. this is what you do in the absence of a plan, pray and try something. As a basic idea, it’s kind of appealing and a good starting place, but it isn’t the end of the search story either.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So, this class and next, we are going to discuss a range of search heuristics, and how they have been used in software test generation.</a:t>
            </a:r>
          </a:p>
          <a:p>
            <a:pPr lvl="0" rtl="0">
              <a:lnSpc>
                <a:spcPct val="115000"/>
              </a:lnSpc>
              <a:spcBef>
                <a:spcPts val="0"/>
              </a:spcBef>
              <a:buNone/>
            </a:pPr>
            <a:r>
              <a:rPr lang="en"/>
              <a:t>(go over)</a:t>
            </a:r>
          </a:p>
          <a:p>
            <a:pPr lvl="0" rtl="0">
              <a:lnSpc>
                <a:spcPct val="115000"/>
              </a:lnSpc>
              <a:spcBef>
                <a:spcPts val="0"/>
              </a:spcBef>
              <a:buNone/>
            </a:pPr>
            <a:r>
              <a:rPr lang="en"/>
              <a:t>These are families of techniques, and it is hard to compare them - some are better than others, but no one family is better than another. These are all different takes on the same core idea - how can we efficiently search for test cases that meet our goal.</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we test, we pass input into the software.</a:t>
            </a:r>
          </a:p>
          <a:p>
            <a:pPr lvl="0" rtl="0">
              <a:lnSpc>
                <a:spcPct val="115000"/>
              </a:lnSpc>
              <a:spcBef>
                <a:spcPts val="0"/>
              </a:spcBef>
              <a:buNone/>
            </a:pPr>
            <a:r>
              <a:rPr lang="en">
                <a:solidFill>
                  <a:schemeClr val="dk1"/>
                </a:solidFill>
              </a:rPr>
              <a:t>- We can think of that input space as a game of battleship. When we select input, we choose a spot. We don’t know what will happen when we run it, but there are two tesults.</a:t>
            </a:r>
          </a:p>
          <a:p>
            <a:pPr lvl="0" rtl="0">
              <a:lnSpc>
                <a:spcPct val="115000"/>
              </a:lnSpc>
              <a:spcBef>
                <a:spcPts val="0"/>
              </a:spcBef>
              <a:buNone/>
            </a:pPr>
            <a:r>
              <a:rPr lang="en">
                <a:solidFill>
                  <a:schemeClr val="dk1"/>
                </a:solidFill>
              </a:rPr>
              <a:t>- Some tests will pass.</a:t>
            </a:r>
          </a:p>
          <a:p>
            <a:pPr lvl="0" rtl="0">
              <a:lnSpc>
                <a:spcPct val="115000"/>
              </a:lnSpc>
              <a:spcBef>
                <a:spcPts val="0"/>
              </a:spcBef>
              <a:buNone/>
            </a:pPr>
            <a:r>
              <a:rPr lang="en">
                <a:solidFill>
                  <a:schemeClr val="dk1"/>
                </a:solidFill>
              </a:rPr>
              <a:t>- Others will fail.</a:t>
            </a:r>
          </a:p>
          <a:p>
            <a:pPr lvl="0" rtl="0">
              <a:lnSpc>
                <a:spcPct val="115000"/>
              </a:lnSpc>
              <a:spcBef>
                <a:spcPts val="0"/>
              </a:spcBef>
              <a:buNone/>
            </a:pPr>
            <a:r>
              <a:rPr lang="en">
                <a:solidFill>
                  <a:schemeClr val="dk1"/>
                </a:solidFill>
              </a:rPr>
              <a:t>- In truth, faults are pretty sparse in the input space as a whole - most tests are probably going to pass - but they are dense in the part of the input space in which they appear. </a:t>
            </a:r>
          </a:p>
          <a:p>
            <a:pPr lvl="0" rtl="0">
              <a:lnSpc>
                <a:spcPct val="115000"/>
              </a:lnSpc>
              <a:spcBef>
                <a:spcPts val="0"/>
              </a:spcBef>
              <a:buNone/>
            </a:pPr>
            <a:r>
              <a:rPr lang="en">
                <a:solidFill>
                  <a:schemeClr val="dk1"/>
                </a:solidFill>
              </a:rPr>
              <a:t>- So, you are likely to get these small clusters, where if input fails, and you try a similar input, that input will fail too.</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a:p>
            <a:pPr lvl="0" rtl="0">
              <a:lnSpc>
                <a:spcPct val="115000"/>
              </a:lnSpc>
              <a:spcBef>
                <a:spcPts val="0"/>
              </a:spcBef>
              <a:buNone/>
            </a:pPr>
            <a:r>
              <a:t/>
            </a:r>
            <a:endParaRPr>
              <a:solidFill>
                <a:schemeClr val="dk1"/>
              </a:solidFill>
            </a:endParaRPr>
          </a:p>
          <a:p>
            <a:pPr lvl="0" rtl="0">
              <a:lnSpc>
                <a:spcPct val="115000"/>
              </a:lnSpc>
              <a:spcBef>
                <a:spcPts val="0"/>
              </a:spcBef>
              <a:buClr>
                <a:schemeClr val="dk1"/>
              </a:buClr>
              <a:buSzPct val="100000"/>
              <a:buFont typeface="Arial"/>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t/>
            </a:r>
            <a:endParaRPr>
              <a:solidFill>
                <a:schemeClr val="dk1"/>
              </a:solidFill>
            </a:endParaRP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to make random testing effective. We shouldn’t just spam the system with input. We should use what has happened already to shape how we choose. We should - as a general strategy - favor different input over similar input. That’s a key idea. Try two very different things and you’re more likely to solve a goal than trying two very similar things. We should favor input diversity.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If we try something, and it doesn’t work, we should try something that is very different rather than something similar. In doing so, we can cover a wider range of the input space. (3)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(1) is the basis of almost all other ART approaches. It’s fairly easy to understand.</a:t>
            </a:r>
          </a:p>
          <a:p>
            <a:pPr lvl="0" rtl="0">
              <a:lnSpc>
                <a:spcPct val="115000"/>
              </a:lnSpc>
              <a:spcBef>
                <a:spcPts val="0"/>
              </a:spcBef>
              <a:buNone/>
            </a:pPr>
            <a:r>
              <a:rPr lang="en"/>
              <a:t>(2-3)</a:t>
            </a:r>
          </a:p>
          <a:p>
            <a:pPr lvl="0" rtl="0">
              <a:lnSpc>
                <a:spcPct val="115000"/>
              </a:lnSpc>
              <a:spcBef>
                <a:spcPts val="0"/>
              </a:spcBef>
              <a:buNone/>
            </a:pPr>
            <a:r>
              <a:rPr lang="en"/>
              <a:t>and the disjoint (4)</a:t>
            </a:r>
          </a:p>
          <a:p>
            <a:pPr lvl="0" rtl="0">
              <a:lnSpc>
                <a:spcPct val="115000"/>
              </a:lnSpc>
              <a:spcBef>
                <a:spcPts val="0"/>
              </a:spcBef>
              <a:buNone/>
            </a:pPr>
            <a:r>
              <a:rPr lang="en"/>
              <a:t>(5-7)</a:t>
            </a:r>
          </a:p>
          <a:p>
            <a:pPr lvl="0" rtl="0">
              <a:lnSpc>
                <a:spcPct val="115000"/>
              </a:lnSpc>
              <a:spcBef>
                <a:spcPts val="0"/>
              </a:spcBef>
              <a:buNone/>
            </a:pPr>
            <a:r>
              <a:rPr lang="en"/>
              <a:t>If there are multiple tests in the executed tests set, you calculate the distance to each and go with the one with the highest.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random testing, each round, you generate 1 test, then execute it. In ART, you might generate 10 or 100 and then you execute one of those. Now, this might make it seem like ART is far more expensive than RT, but the difference is negligible. The time cost is in test execution, not input generation. </a:t>
            </a:r>
          </a:p>
          <a:p>
            <a:pPr lvl="0" rtl="0">
              <a:lnSpc>
                <a:spcPct val="115000"/>
              </a:lnSpc>
              <a:spcBef>
                <a:spcPts val="0"/>
              </a:spcBef>
              <a:buNone/>
            </a:pPr>
            <a:r>
              <a:rPr lang="en"/>
              <a:t>(4-5). </a:t>
            </a:r>
          </a:p>
          <a:p>
            <a:pPr lvl="0" rtl="0">
              <a:lnSpc>
                <a:spcPct val="115000"/>
              </a:lnSpc>
              <a:spcBef>
                <a:spcPts val="0"/>
              </a:spcBef>
              <a:buNone/>
            </a:pPr>
            <a:r>
              <a:rPr lang="en"/>
              <a:t>(6) </a:t>
            </a:r>
            <a:r>
              <a:rPr lang="en">
                <a:solidFill>
                  <a:schemeClr val="dk1"/>
                </a:solidFill>
              </a:rPr>
              <a:t>- now, that also increases overhead (rest of 6)</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We’ve spent 19 classes now talking about software testing, and what we do when we test. Let’s step back a second. Fundamentally, the act of testing is picking input to some part of the software, trying it, and seeing what happens.</a:t>
            </a:r>
          </a:p>
          <a:p>
            <a:pPr lvl="0" rtl="0">
              <a:lnSpc>
                <a:spcPct val="115000"/>
              </a:lnSpc>
              <a:spcBef>
                <a:spcPts val="0"/>
              </a:spcBef>
              <a:buNone/>
            </a:pPr>
            <a:r>
              <a:rPr lang="en"/>
              <a:t>But, we don’t just toss any input at the system. That would just be a waste of time. We craft test cases, regardless of the technique, to do things like (go over list)</a:t>
            </a:r>
          </a:p>
          <a:p>
            <a:pPr lvl="0" rtl="0">
              <a:lnSpc>
                <a:spcPct val="115000"/>
              </a:lnSpc>
              <a:spcBef>
                <a:spcPts val="0"/>
              </a:spcBef>
              <a:buNone/>
            </a:pPr>
            <a:r>
              <a:rPr lang="en"/>
              <a:t>What do all of these have in common? (discuss)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Given (1), (2)</a:t>
            </a:r>
          </a:p>
          <a:p>
            <a:pPr lvl="0" rtl="0">
              <a:lnSpc>
                <a:spcPct val="115000"/>
              </a:lnSpc>
              <a:spcBef>
                <a:spcPts val="0"/>
              </a:spcBef>
              <a:buNone/>
            </a:pPr>
            <a:r>
              <a:rPr lang="en"/>
              <a:t>that is, we want to evenly spread the tests by maximizing the minimum distance between the next test case and the already executed test cases. </a:t>
            </a:r>
          </a:p>
          <a:p>
            <a:pPr lvl="0" rtl="0">
              <a:lnSpc>
                <a:spcPct val="115000"/>
              </a:lnSpc>
              <a:spcBef>
                <a:spcPts val="0"/>
              </a:spcBef>
              <a:buNone/>
            </a:pPr>
            <a:r>
              <a:rPr lang="en"/>
              <a:t>(3) - in this case, we go through and sum up the differences between each candidate and the other test cases, then choose the one with the highest combined distance. </a:t>
            </a:r>
          </a:p>
          <a:p>
            <a:pPr lvl="0" rtl="0">
              <a:lnSpc>
                <a:spcPct val="115000"/>
              </a:lnSpc>
              <a:spcBef>
                <a:spcPts val="0"/>
              </a:spcBef>
              <a:buNone/>
            </a:pPr>
            <a:r>
              <a:rPr lang="en"/>
              <a:t>(4)</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For numeric variables, comparing distance is simple - (1-2)</a:t>
            </a:r>
          </a:p>
          <a:p>
            <a:pPr lvl="0" rtl="0">
              <a:lnSpc>
                <a:spcPct val="115000"/>
              </a:lnSpc>
              <a:spcBef>
                <a:spcPts val="0"/>
              </a:spcBef>
              <a:buNone/>
            </a:pPr>
            <a:r>
              <a:rPr lang="en" sz="1050">
                <a:solidFill>
                  <a:srgbClr val="252525"/>
                </a:solidFill>
                <a:highlight>
                  <a:srgbClr val="FFFFFF"/>
                </a:highlight>
              </a:rPr>
              <a:t>the Levenshtein distance between two words is the minimum number of single-character edits ( insertions, deletions or substitutions) required to change one word into the other. For example, the Levenshtein distance between "kitten" and "sitting" is 3 - you need three edits, no fewer, to transform one word into the other.</a:t>
            </a:r>
          </a:p>
          <a:p>
            <a:pPr lvl="0" rtl="0">
              <a:lnSpc>
                <a:spcPct val="115000"/>
              </a:lnSpc>
              <a:spcBef>
                <a:spcPts val="0"/>
              </a:spcBef>
              <a:buNone/>
            </a:pPr>
            <a:r>
              <a:rPr lang="en" sz="1050">
                <a:solidFill>
                  <a:srgbClr val="252525"/>
                </a:solidFill>
                <a:highlight>
                  <a:srgbClr val="FFFFFF"/>
                </a:highlight>
              </a:rPr>
              <a:t>This gets more complicated when working with more complex input, like unit tests that call multiple methods, or for complex inputs like trees or documents.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Another strategy that can be used along with distance, or instead of, is the idea of exclusion zones.</a:t>
            </a:r>
          </a:p>
          <a:p>
            <a:pPr lvl="0" rtl="0">
              <a:lnSpc>
                <a:spcPct val="115000"/>
              </a:lnSpc>
              <a:spcBef>
                <a:spcPts val="0"/>
              </a:spcBef>
              <a:buNone/>
            </a:pPr>
            <a:r>
              <a:rPr lang="en"/>
              <a:t>(1 -3)</a:t>
            </a:r>
          </a:p>
          <a:p>
            <a:pPr lvl="0" rtl="0">
              <a:lnSpc>
                <a:spcPct val="115000"/>
              </a:lnSpc>
              <a:spcBef>
                <a:spcPts val="0"/>
              </a:spcBef>
              <a:buNone/>
            </a:pPr>
            <a:r>
              <a:rPr lang="en"/>
              <a:t>By employing a circular zone, a minimum distance - the radius of the exclusion zone - between all test cases is ensured. </a:t>
            </a:r>
          </a:p>
          <a:p>
            <a:pPr lvl="0" rtl="0">
              <a:lnSpc>
                <a:spcPct val="115000"/>
              </a:lnSpc>
              <a:spcBef>
                <a:spcPts val="0"/>
              </a:spcBef>
              <a:buNone/>
            </a:pPr>
            <a:r>
              <a:rPr lang="en"/>
              <a:t>(4)</a:t>
            </a:r>
          </a:p>
          <a:p>
            <a:pPr lvl="0" rtl="0">
              <a:lnSpc>
                <a:spcPct val="115000"/>
              </a:lnSpc>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(1-2)</a:t>
            </a:r>
          </a:p>
          <a:p>
            <a:pPr lvl="0" rtl="0">
              <a:lnSpc>
                <a:spcPct val="115000"/>
              </a:lnSpc>
              <a:spcBef>
                <a:spcPts val="0"/>
              </a:spcBef>
              <a:buNone/>
            </a:pPr>
            <a:r>
              <a:rPr lang="en"/>
              <a:t>- (bring in) (3)</a:t>
            </a:r>
          </a:p>
          <a:p>
            <a:pPr lvl="0" rtl="0">
              <a:lnSpc>
                <a:spcPct val="115000"/>
              </a:lnSpc>
              <a:spcBef>
                <a:spcPts val="0"/>
              </a:spcBef>
              <a:buNone/>
            </a:pPr>
            <a:r>
              <a:rPr lang="en"/>
              <a:t>- (4)</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A similar idea is to, rather than excluding areas, dynamically partition the input space and select the partition most likely to lead to a test that meets your goal.</a:t>
            </a:r>
          </a:p>
          <a:p>
            <a:pPr lvl="0" rtl="0">
              <a:lnSpc>
                <a:spcPct val="115000"/>
              </a:lnSpc>
              <a:spcBef>
                <a:spcPts val="0"/>
              </a:spcBef>
              <a:buNone/>
            </a:pPr>
            <a:r>
              <a:rPr lang="en"/>
              <a:t>(1-3), usually with that test as the middle point. </a:t>
            </a:r>
          </a:p>
          <a:p>
            <a:pPr lvl="0" rtl="0">
              <a:lnSpc>
                <a:spcPct val="115000"/>
              </a:lnSpc>
              <a:spcBef>
                <a:spcPts val="0"/>
              </a:spcBef>
              <a:buNone/>
            </a:pPr>
            <a:r>
              <a:rPr lang="en"/>
              <a:t>(4-6)</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Symbolic execution builds predicates that characterize the conditions under which execution paths can be taken and the effect of the execution on the program state.</a:t>
            </a:r>
          </a:p>
          <a:p>
            <a:pPr lvl="0" rtl="0">
              <a:lnSpc>
                <a:spcPct val="115000"/>
              </a:lnSpc>
              <a:spcBef>
                <a:spcPts val="0"/>
              </a:spcBef>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(1-2)</a:t>
            </a:r>
          </a:p>
          <a:p>
            <a:pPr lvl="0" rtl="0">
              <a:lnSpc>
                <a:spcPct val="115000"/>
              </a:lnSpc>
              <a:spcBef>
                <a:spcPts val="0"/>
              </a:spcBef>
              <a:buNone/>
            </a:pPr>
            <a:r>
              <a:rPr lang="en"/>
              <a:t>For each program location, the path constraint is an accumulation of the constraints that the inputs must satisfy for an execution to follow that path.</a:t>
            </a:r>
          </a:p>
          <a:p>
            <a:pPr lvl="0" rtl="0">
              <a:lnSpc>
                <a:spcPct val="115000"/>
              </a:lnSpc>
              <a:spcBef>
                <a:spcPts val="0"/>
              </a:spcBef>
              <a:buNone/>
            </a:pPr>
            <a:r>
              <a:rPr lang="en"/>
              <a:t>(4)</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 example</a:t>
            </a:r>
          </a:p>
          <a:p>
            <a:pPr lvl="0" rtl="0">
              <a:lnSpc>
                <a:spcPct val="115000"/>
              </a:lnSpc>
              <a:spcBef>
                <a:spcPts val="0"/>
              </a:spcBef>
              <a:buNone/>
            </a:pPr>
            <a:r>
              <a:rPr lang="en"/>
              <a:t>- go over paths (1-3) discuss why unsat</a:t>
            </a:r>
          </a:p>
          <a:p>
            <a:pPr lvl="0" rtl="0">
              <a:lnSpc>
                <a:spcPct val="115000"/>
              </a:lnSpc>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reason this works is that rather than worrying about the complexities of the entire program, we can extract a small, analyzable mathematical model describing conditions on the input space. </a:t>
            </a:r>
          </a:p>
          <a:p>
            <a:pPr lvl="0" rtl="0">
              <a:lnSpc>
                <a:spcPct val="115000"/>
              </a:lnSpc>
              <a:spcBef>
                <a:spcPts val="0"/>
              </a:spcBef>
              <a:buNone/>
            </a:pPr>
            <a:r>
              <a:rPr lang="en"/>
              <a:t>(3-5)</a:t>
            </a:r>
          </a:p>
          <a:p>
            <a:pPr lvl="0" rtl="0">
              <a:lnSpc>
                <a:spcPct val="115000"/>
              </a:lnSpc>
              <a:spcBef>
                <a:spcPts val="0"/>
              </a:spcBef>
              <a:buNone/>
            </a:pPr>
            <a:r>
              <a:rPr lang="en"/>
              <a:t>This is a (6- 7) - can we assign values in such a way that we can satisfy a boolean expression.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common thread is that we have a purpose in testing. We have a goal that we want to accomplish. And, if you have a goal, and if that (2) - if we can judge whether or not we’ve achieved it, then you have a search problem.</a:t>
            </a:r>
          </a:p>
          <a:p>
            <a:pPr lvl="0" rtl="0">
              <a:lnSpc>
                <a:spcPct val="115000"/>
              </a:lnSpc>
              <a:spcBef>
                <a:spcPts val="0"/>
              </a:spcBef>
              <a:buNone/>
            </a:pPr>
            <a:r>
              <a:rPr lang="en"/>
              <a:t>(4-8)</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(3) - this won’t tell you that you have 10% branch coverage, just whether a particular path can be covered or not. As a result (4). By targeting certain paths, we will cover combinations of structural elements along those paths.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sz="1000">
                <a:solidFill>
                  <a:srgbClr val="333333"/>
                </a:solidFill>
              </a:rPr>
              <a:t>SMT is a generalization of SAT, in with you (3) and attempt to solve them. (5) from a variety of underlying theories</a:t>
            </a:r>
          </a:p>
          <a:p>
            <a:pPr lvl="0" rtl="0">
              <a:spcBef>
                <a:spcPts val="600"/>
              </a:spcBef>
              <a:buClr>
                <a:schemeClr val="dk1"/>
              </a:buClr>
              <a:buSzPct val="110000"/>
              <a:buFont typeface="Arial"/>
              <a:buNone/>
            </a:pPr>
            <a:r>
              <a:rPr lang="en" sz="1000">
                <a:solidFill>
                  <a:srgbClr val="333333"/>
                </a:solidFill>
              </a:rPr>
              <a:t>This basically means that we can feed in relatively complex expressiosn to be solved, as long as (6). This does place some strict restrictions on what can be solved, but also means that we can conduct a powerful search.</a:t>
            </a:r>
          </a:p>
          <a:p>
            <a:pPr lvl="0" rtl="0">
              <a:lnSpc>
                <a:spcPct val="115000"/>
              </a:lnSpc>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Clr>
                <a:schemeClr val="dk1"/>
              </a:buClr>
              <a:buSzPct val="110000"/>
              <a:buFont typeface="Arial"/>
              <a:buNone/>
            </a:pPr>
            <a:r>
              <a:rPr lang="en" sz="1000">
                <a:solidFill>
                  <a:srgbClr val="333333"/>
                </a:solidFill>
              </a:rPr>
              <a:t>SMT is a NP-complete problem ,no ploynomial time algo known that can solve all instances, but many algorithms that can solve a large set of instances.</a:t>
            </a:r>
          </a:p>
          <a:p>
            <a:pPr lvl="0" rtl="0">
              <a:spcBef>
                <a:spcPts val="0"/>
              </a:spcBef>
              <a:buNone/>
            </a:pPr>
            <a:r>
              <a:rPr lang="en">
                <a:solidFill>
                  <a:schemeClr val="dk1"/>
                </a:solidFill>
              </a:rPr>
              <a:t>To check these properties, (read) - a conjunction of clauses - AND statement -, where each clause is a disjunction of boolean variables - OR statements. </a:t>
            </a:r>
          </a:p>
          <a:p>
            <a:pPr lvl="0" rtl="0">
              <a:spcBef>
                <a:spcPts val="0"/>
              </a:spcBef>
              <a:buNone/>
            </a:pPr>
            <a:r>
              <a:rPr lang="en">
                <a:solidFill>
                  <a:schemeClr val="dk1"/>
                </a:solidFill>
              </a:rPr>
              <a:t>(read rest)</a:t>
            </a:r>
          </a:p>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example of an exhaustive search algorithm is the branch-and-bound algorithm. We went over this before, but it’s worth bringing up again in the context of search algorithms.</a:t>
            </a:r>
          </a:p>
          <a:p>
            <a:pPr lvl="0" rtl="0">
              <a:spcBef>
                <a:spcPts val="0"/>
              </a:spcBef>
              <a:buNone/>
            </a:pPr>
            <a:r>
              <a:rPr lang="en">
                <a:solidFill>
                  <a:schemeClr val="dk1"/>
                </a:solidFill>
              </a:rPr>
              <a:t>This algorithm is conceptually simple: set a literal in the boolean formula to a particular value, apply that value to the formula, and check to see if the value satisfies all of the clauses that it appears in. If so, assign a value to the next variable. However, if setting a value unsatisfies a clause, then a backtracking step (a bound) is initiated and the other possible value is applied. This process prunes branches of the formed boolean decision tree</a:t>
            </a:r>
          </a:p>
          <a:p>
            <a:pPr lvl="0" rtl="0">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first set a value of zero to x1. This inserts a zero into clauses two and four, but does not satisfy or unsatisfy either clause yet. </a:t>
            </a:r>
          </a:p>
          <a:p>
            <a:pPr lvl="0" rtl="0">
              <a:spcBef>
                <a:spcPts val="0"/>
              </a:spcBef>
              <a:buNone/>
            </a:pPr>
            <a:r>
              <a:rPr lang="en">
                <a:solidFill>
                  <a:schemeClr val="dk1"/>
                </a:solidFill>
              </a:rPr>
              <a:t>-Next, we insert a value of zero for x2. This satisfies the first clause, but unsatisifies the fourth clause (as both x1 and x2 are set to zero). </a:t>
            </a:r>
          </a:p>
          <a:p>
            <a:pPr lvl="0" rtl="0">
              <a:spcBef>
                <a:spcPts val="0"/>
              </a:spcBef>
              <a:buNone/>
            </a:pPr>
            <a:r>
              <a:rPr lang="en">
                <a:solidFill>
                  <a:schemeClr val="dk1"/>
                </a:solidFill>
              </a:rPr>
              <a:t>-Therefore, we stop and backtrack, assigning a new value of one to x2. This satisifies the fourth clause. We can continue this process with all variables until the complete formula is satisified.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common complete method is the Davis-PutnamLogemann-Loveland, or DPLL, algorithm [13]. DPLL is conceptually similar to the branch-and-bound method, but a few key differences give it an edge on a number of SAT problems. Like with branch-and-bound, DPLL begins by selecting a variable and applying a value to it. If this value satisifies the clause, then that clause is removed from the formula. If the variable is made false due to negation, the algorithm instead remove that variable from any cause that it is negated in. This process is repeated recursively until a solution is found. This induces a domino effect—as more variables are removed from clauses, more clauses turn into unit clauses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9" name="Shape 3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-If we assign a value of zero to x2, the first clause is rendered true (¬x2 = ¬0 = 1). We can eliminate the first cause from the formula and x2 from clause four. This leaves the following: (read)</a:t>
            </a:r>
          </a:p>
          <a:p>
            <a:pPr lvl="0" rtl="0">
              <a:spcBef>
                <a:spcPts val="0"/>
              </a:spcBef>
              <a:buNone/>
            </a:pPr>
            <a:r>
              <a:rPr lang="en">
                <a:solidFill>
                  <a:schemeClr val="dk1"/>
                </a:solidFill>
              </a:rPr>
              <a:t>- As the third clause is now a unit clause, we assign x1 = 1. We can now remove both clauses one and three from the formula:(read)</a:t>
            </a:r>
          </a:p>
          <a:p>
            <a:pPr lvl="0" rtl="0">
              <a:spcBef>
                <a:spcPts val="0"/>
              </a:spcBef>
              <a:buNone/>
            </a:pPr>
            <a:r>
              <a:rPr lang="en">
                <a:solidFill>
                  <a:schemeClr val="dk1"/>
                </a:solidFill>
              </a:rPr>
              <a:t>- From this point, the example is trivially solved with x4 = 0 and x5 = 0 so that we have assigned everything.</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Symbolic execution is a potentially powerful technique, but also has some key limitations. </a:t>
            </a:r>
          </a:p>
          <a:p>
            <a:pPr lvl="0" rtl="0">
              <a:spcBef>
                <a:spcPts val="0"/>
              </a:spcBef>
              <a:buNone/>
            </a:pPr>
            <a:r>
              <a:rPr lang="en">
                <a:solidFill>
                  <a:schemeClr val="dk1"/>
                </a:solidFill>
              </a:rPr>
              <a:t>(1). To handle situations where there are potentially an infinite number of paths, like with loops, you need a way to summarize the effect of executing the loop, so that you can discard the current path conditions in favor of the summary. </a:t>
            </a:r>
          </a:p>
          <a:p>
            <a:pPr lvl="0" rtl="0">
              <a:spcBef>
                <a:spcPts val="0"/>
              </a:spcBef>
              <a:buNone/>
            </a:pPr>
            <a:r>
              <a:rPr lang="en">
                <a:solidFill>
                  <a:schemeClr val="dk1"/>
                </a:solidFill>
              </a:rPr>
              <a:t>(3-5), or mathematical functions like sin. These are impossible to definitely establish proofs for. This means that many real-world systems have path constraints that cannot be solved. </a:t>
            </a:r>
          </a:p>
          <a:p>
            <a:pPr lvl="0" rtl="0">
              <a:spcBef>
                <a:spcPts val="0"/>
              </a:spcBef>
              <a:buNone/>
            </a:pPr>
            <a:r>
              <a:rPr lang="en">
                <a:solidFill>
                  <a:schemeClr val="dk1"/>
                </a:solidFill>
              </a:rPr>
              <a:t>Similarly( 6-7). </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Dynamic symbolic execution techniques can, in many cases, overcome these limitations by (go over)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p>
          <a:p>
            <a:pPr lvl="0" rtl="0">
              <a:lnSpc>
                <a:spcPct val="115000"/>
              </a:lnSpc>
              <a:spcBef>
                <a:spcPts val="0"/>
              </a:spcBef>
              <a:buNone/>
            </a:pPr>
            <a:r>
              <a:rPr lang="en"/>
              <a:t>As it turns out, computers are very good at search problems (4-5)</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Consider the function testme. This has an error that can be reached given highly specific input that hits the true branch of these four nested if conditions. Our inputs are p - a pointer to a cell struct, and x, an integer.</a:t>
            </a:r>
          </a:p>
          <a:p>
            <a:pPr lvl="0" rtl="0">
              <a:spcBef>
                <a:spcPts val="0"/>
              </a:spcBef>
              <a:buNone/>
            </a:pPr>
            <a:r>
              <a:rPr lang="en">
                <a:solidFill>
                  <a:schemeClr val="dk1"/>
                </a:solidFill>
              </a:rPr>
              <a:t>- First, we will generate a random integer. The other input is a bit more complex, so rather than generating it randomly, we might set it to null and see what we can discover. We then run this concretely, where we take the true branch of the first if statement, then the false branch of the second.</a:t>
            </a:r>
          </a:p>
          <a:p>
            <a:pPr lvl="0" rtl="0">
              <a:spcBef>
                <a:spcPts val="0"/>
              </a:spcBef>
              <a:buNone/>
            </a:pPr>
            <a:r>
              <a:rPr lang="en">
                <a:solidFill>
                  <a:schemeClr val="dk1"/>
                </a:solidFill>
              </a:rPr>
              <a:t>- The symbolic execution takes this trace in and tries to extract path constraints from it. It learns the value of X must be &gt; 0. Simple enough. </a:t>
            </a:r>
          </a:p>
          <a:p>
            <a:pPr lvl="0" rtl="0">
              <a:spcBef>
                <a:spcPts val="0"/>
              </a:spcBef>
              <a:buNone/>
            </a:pPr>
            <a:r>
              <a:rPr lang="en">
                <a:solidFill>
                  <a:schemeClr val="dk1"/>
                </a:solidFill>
              </a:rPr>
              <a:t>- Then, it learns that the value of P must not be null.</a:t>
            </a:r>
          </a:p>
          <a:p>
            <a:pPr lvl="0" rtl="0">
              <a:spcBef>
                <a:spcPts val="0"/>
              </a:spcBef>
              <a:buNone/>
            </a:pPr>
            <a:r>
              <a:rPr lang="en">
                <a:solidFill>
                  <a:schemeClr val="dk1"/>
                </a:solidFill>
              </a:rPr>
              <a:t>- Now, to explore another path, we take this PC, (1). We then solve this to generate new concrete input. Now, as we have to generate a real instance of p instead of just null, we need to consider the variables that make up the struct, v and next. We can keep the value of x the same, we can randomly generate a value for p-&gt;v, and as p-&gt;next is a pointer - thus, a little more complex, we start by setting it to NULL.</a:t>
            </a:r>
          </a:p>
          <a:p>
            <a:pPr lvl="0" rtl="0">
              <a:spcBef>
                <a:spcPts val="0"/>
              </a:spcBef>
              <a:buNone/>
            </a:pPr>
            <a:r>
              <a:rPr lang="en">
                <a:solidFill>
                  <a:schemeClr val="dk1"/>
                </a:solidFill>
              </a:rPr>
              <a:t>- First two steps are the same in the new symbolic execution. </a:t>
            </a:r>
          </a:p>
          <a:p>
            <a:pPr lvl="0" rtl="0">
              <a:spcBef>
                <a:spcPts val="0"/>
              </a:spcBef>
              <a:buNone/>
            </a:pPr>
            <a:r>
              <a:rPr lang="en">
                <a:solidFill>
                  <a:schemeClr val="dk1"/>
                </a:solidFill>
              </a:rPr>
              <a:t>- Now, we get != null</a:t>
            </a:r>
          </a:p>
          <a:p>
            <a:pPr lvl="0" rtl="0">
              <a:spcBef>
                <a:spcPts val="0"/>
              </a:spcBef>
              <a:buNone/>
            </a:pPr>
            <a:r>
              <a:rPr lang="en">
                <a:solidFill>
                  <a:schemeClr val="dk1"/>
                </a:solidFill>
              </a:rPr>
              <a:t>- Then, we take the false branch here, and add constraint (go over)</a:t>
            </a:r>
          </a:p>
          <a:p>
            <a:pPr lvl="0" rtl="0">
              <a:spcBef>
                <a:spcPts val="0"/>
              </a:spcBef>
              <a:buNone/>
            </a:pPr>
            <a:r>
              <a:rPr lang="en">
                <a:solidFill>
                  <a:schemeClr val="dk1"/>
                </a:solidFill>
              </a:rPr>
              <a:t>- Now, again, we negate the last predicate and solve the PC. This has multiplication, but is still solvable, as it is multiplication by a constant - if this involved multiplying two variables, we would need to attempt more random generations, play with substitutions of concrete values, and learn a thory that could be used to solve this. You get the rough idea from here. We can continue this until we uncover the error. By combining the concrete and symbolic executions ,we guide exploration of paths, and can use information from the concrete execution to aid the symbolic execution.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rough idea of a search process is that you (1)</a:t>
            </a:r>
          </a:p>
          <a:p>
            <a:pPr lvl="0" rtl="0">
              <a:lnSpc>
                <a:spcPct val="115000"/>
              </a:lnSpc>
              <a:spcBef>
                <a:spcPts val="0"/>
              </a:spcBef>
              <a:buNone/>
            </a:pPr>
            <a:r>
              <a:rPr lang="en"/>
              <a:t>(2-6). If other solutions share properties with candidates already tried that rule them out as candidates, you can choose to ignore them in favor of other candidates. Heuristics determine the order that we explore the search space.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To give you an idea of the range of heuristics available to solve problems, consider something as simple as a graph search. We want to find a particular node of interst, and we aren’t sure where it is. </a:t>
            </a:r>
          </a:p>
          <a:p>
            <a:pPr lvl="0" rtl="0">
              <a:lnSpc>
                <a:spcPct val="115000"/>
              </a:lnSpc>
              <a:spcBef>
                <a:spcPts val="0"/>
              </a:spcBef>
              <a:buNone/>
            </a:pPr>
            <a:r>
              <a:rPr lang="en"/>
              <a:t>One approach is to arrange nodes into a hierarchy and just search using a universal strategy (2-4), it requires no domain-specific knowledge.</a:t>
            </a:r>
          </a:p>
          <a:p>
            <a:pPr lvl="0" rtl="0">
              <a:lnSpc>
                <a:spcPct val="115000"/>
              </a:lnSpc>
              <a:spcBef>
                <a:spcPts val="0"/>
              </a:spcBef>
              <a:buNone/>
            </a:pPr>
            <a:r>
              <a:rPr lang="en"/>
              <a:t>Other strategies attempt to estimate the shortest path using some cost function. (6-9), but if you choose a good cost function, you can get to a solution faster than when you just try to explore everything. A* is useful approach for things like robot pathfinding - hills are harder to climb than flat ground, so you can steer around them and get to a goal with more battery life left or at a faster speed.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Now, by default (1). With any real piece of software, this just isn’t happening. (2) You can’t sit there are try everything, you need to give up at some point. </a:t>
            </a:r>
          </a:p>
          <a:p>
            <a:pPr lvl="0" rtl="0">
              <a:lnSpc>
                <a:spcPct val="115000"/>
              </a:lnSpc>
              <a:spcBef>
                <a:spcPts val="0"/>
              </a:spcBef>
              <a:buNone/>
            </a:pPr>
            <a:r>
              <a:rPr lang="en"/>
              <a:t>(3 - 6)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t/F goals, like, does the program obey this property, or can I find a test that gets me to this state (1). You really need a third value, unknown, if operating under a budget - you must exhaustively search to answer false. What is commonly done,</a:t>
            </a:r>
          </a:p>
          <a:p>
            <a:pPr lvl="0" rtl="0">
              <a:lnSpc>
                <a:spcPct val="115000"/>
              </a:lnSpc>
              <a:spcBef>
                <a:spcPts val="0"/>
              </a:spcBef>
              <a:buNone/>
            </a:pPr>
            <a:r>
              <a:rPr lang="en"/>
              <a:t>in those cases, is that you limit the analysis to something that is solvable exhaustively by abstracting details and limiting the types of properties that can be explored. </a:t>
            </a:r>
          </a:p>
          <a:p>
            <a:pPr lvl="0" rtl="0">
              <a:lnSpc>
                <a:spcPct val="115000"/>
              </a:lnSpc>
              <a:spcBef>
                <a:spcPts val="0"/>
              </a:spcBef>
              <a:buNone/>
            </a:pPr>
            <a:r>
              <a:rPr lang="en"/>
              <a:t>(4-7). </a:t>
            </a:r>
          </a:p>
          <a:p>
            <a:pPr lvl="0" rtl="0">
              <a:lnSpc>
                <a:spcPct val="115000"/>
              </a:lnSpc>
              <a:spcBef>
                <a:spcPts val="0"/>
              </a:spcBef>
              <a:buNone/>
            </a:pPr>
            <a:r>
              <a:rPr lang="en"/>
              <a:t>There is no guarantee of an optimal solution - you need an exhaustive search to guarantee optimality - but (8)</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Automated Test Case Generation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20 - 03/24/2016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Search</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Randomly formulate a solution. </a:t>
            </a:r>
          </a:p>
          <a:p>
            <a:pPr indent="-228600" lvl="1" marL="914400" marR="0" rtl="0" algn="l">
              <a:lnSpc>
                <a:spcPct val="100000"/>
              </a:lnSpc>
              <a:spcBef>
                <a:spcPts val="600"/>
              </a:spcBef>
              <a:spcAft>
                <a:spcPts val="0"/>
              </a:spcAft>
            </a:pPr>
            <a:r>
              <a:rPr lang="en"/>
              <a:t>Choose a class in the system.</a:t>
            </a:r>
          </a:p>
          <a:p>
            <a:pPr indent="-228600" lvl="1" marL="914400" marR="0" rtl="0" algn="l">
              <a:lnSpc>
                <a:spcPct val="100000"/>
              </a:lnSpc>
              <a:spcBef>
                <a:spcPts val="600"/>
              </a:spcBef>
              <a:spcAft>
                <a:spcPts val="0"/>
              </a:spcAft>
            </a:pPr>
            <a:r>
              <a:rPr lang="en"/>
              <a:t>Generate a series of method calls to that class.</a:t>
            </a:r>
          </a:p>
          <a:p>
            <a:pPr indent="-355600" lvl="2" marL="1371600" marR="0" rtl="0" algn="l">
              <a:lnSpc>
                <a:spcPct val="100000"/>
              </a:lnSpc>
              <a:spcBef>
                <a:spcPts val="600"/>
              </a:spcBef>
              <a:spcAft>
                <a:spcPts val="0"/>
              </a:spcAft>
              <a:buSzPct val="100000"/>
            </a:pPr>
            <a:r>
              <a:rPr lang="en" sz="2000"/>
              <a:t>Random number of calls, range 1-(max test case size)</a:t>
            </a:r>
          </a:p>
          <a:p>
            <a:pPr indent="-355600" lvl="2" marL="1371600" marR="0" rtl="0" algn="l">
              <a:lnSpc>
                <a:spcPct val="100000"/>
              </a:lnSpc>
              <a:spcBef>
                <a:spcPts val="600"/>
              </a:spcBef>
              <a:spcAft>
                <a:spcPts val="0"/>
              </a:spcAft>
              <a:buSzPct val="100000"/>
            </a:pPr>
            <a:r>
              <a:rPr lang="en" sz="2000"/>
              <a:t>Methods to call chosen randomly from list of methods.</a:t>
            </a:r>
          </a:p>
          <a:p>
            <a:pPr indent="-355600" lvl="2" marL="1371600" marR="0" rtl="0" algn="l">
              <a:lnSpc>
                <a:spcPct val="100000"/>
              </a:lnSpc>
              <a:spcBef>
                <a:spcPts val="600"/>
              </a:spcBef>
              <a:spcAft>
                <a:spcPts val="0"/>
              </a:spcAft>
              <a:buSzPct val="100000"/>
            </a:pPr>
            <a:r>
              <a:rPr lang="en" sz="2000"/>
              <a:t>Method parameters generated randomly.</a:t>
            </a:r>
          </a:p>
          <a:p>
            <a:pPr indent="-355600" lvl="3" marL="1828800" marR="0" rtl="0" algn="l">
              <a:lnSpc>
                <a:spcPct val="100000"/>
              </a:lnSpc>
              <a:spcBef>
                <a:spcPts val="600"/>
              </a:spcBef>
              <a:spcAft>
                <a:spcPts val="0"/>
              </a:spcAft>
              <a:buSzPct val="100000"/>
            </a:pPr>
            <a:r>
              <a:rPr lang="en" sz="2000"/>
              <a:t>Random integer, random string, etc.</a:t>
            </a:r>
          </a:p>
          <a:p>
            <a:pPr indent="-228600" lvl="0" marL="457200" marR="0" rtl="0" algn="l">
              <a:lnSpc>
                <a:spcPct val="100000"/>
              </a:lnSpc>
              <a:spcBef>
                <a:spcPts val="600"/>
              </a:spcBef>
              <a:spcAft>
                <a:spcPts val="0"/>
              </a:spcAft>
            </a:pPr>
            <a:r>
              <a:rPr lang="en"/>
              <a:t>If it doesn’t work, try another solution. Keep trying until the goal is attained or budget expires.</a:t>
            </a:r>
          </a:p>
        </p:txBody>
      </p:sp>
      <p:sp>
        <p:nvSpPr>
          <p:cNvPr id="114" name="Shape 11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120" name="Shape 120"/>
          <p:cNvSpPr txBox="1"/>
          <p:nvPr>
            <p:ph idx="1" type="body"/>
          </p:nvPr>
        </p:nvSpPr>
        <p:spPr>
          <a:xfrm>
            <a:off x="457200" y="1600200"/>
            <a:ext cx="45384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Very popular test generation method.</a:t>
            </a:r>
          </a:p>
          <a:p>
            <a:pPr indent="-228600" lvl="1" marL="914400" marR="0" rtl="0" algn="l">
              <a:lnSpc>
                <a:spcPct val="100000"/>
              </a:lnSpc>
              <a:spcBef>
                <a:spcPts val="600"/>
              </a:spcBef>
              <a:spcAft>
                <a:spcPts val="0"/>
              </a:spcAft>
            </a:pPr>
            <a:r>
              <a:rPr lang="en"/>
              <a:t>Extremely fast.</a:t>
            </a:r>
          </a:p>
          <a:p>
            <a:pPr indent="-228600" lvl="1" marL="914400" marR="0" rtl="0" algn="l">
              <a:lnSpc>
                <a:spcPct val="100000"/>
              </a:lnSpc>
              <a:spcBef>
                <a:spcPts val="600"/>
              </a:spcBef>
              <a:spcAft>
                <a:spcPts val="0"/>
              </a:spcAft>
            </a:pPr>
            <a:r>
              <a:rPr lang="en"/>
              <a:t>Requires no planning.</a:t>
            </a:r>
          </a:p>
          <a:p>
            <a:pPr indent="-228600" lvl="1" marL="914400" marR="0" rtl="0" algn="l">
              <a:lnSpc>
                <a:spcPct val="100000"/>
              </a:lnSpc>
              <a:spcBef>
                <a:spcPts val="600"/>
              </a:spcBef>
              <a:spcAft>
                <a:spcPts val="0"/>
              </a:spcAft>
            </a:pPr>
            <a:r>
              <a:rPr lang="en"/>
              <a:t>Easy to implement.</a:t>
            </a:r>
          </a:p>
          <a:p>
            <a:pPr indent="-228600" lvl="1" marL="914400" marR="0" rtl="0" algn="l">
              <a:lnSpc>
                <a:spcPct val="100000"/>
              </a:lnSpc>
              <a:spcBef>
                <a:spcPts val="600"/>
              </a:spcBef>
              <a:spcAft>
                <a:spcPts val="0"/>
              </a:spcAft>
            </a:pPr>
            <a:r>
              <a:rPr lang="en"/>
              <a:t>Easy to understand.</a:t>
            </a:r>
          </a:p>
          <a:p>
            <a:pPr indent="-228600" lvl="1" marL="914400" marR="0" rtl="0" algn="l">
              <a:lnSpc>
                <a:spcPct val="100000"/>
              </a:lnSpc>
              <a:spcBef>
                <a:spcPts val="600"/>
              </a:spcBef>
              <a:spcAft>
                <a:spcPts val="0"/>
              </a:spcAft>
            </a:pPr>
            <a:r>
              <a:rPr lang="en"/>
              <a:t>All inputs considered equal, so no designer bias.</a:t>
            </a:r>
          </a:p>
        </p:txBody>
      </p:sp>
      <p:pic>
        <p:nvPicPr>
          <p:cNvPr id="121" name="Shape 121"/>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22" name="Shape 1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Why Not Random?</a:t>
            </a:r>
          </a:p>
        </p:txBody>
      </p:sp>
      <p:sp>
        <p:nvSpPr>
          <p:cNvPr id="128" name="Shape 1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pic>
        <p:nvPicPr>
          <p:cNvPr id="129" name="Shape 129"/>
          <p:cNvPicPr preferRelativeResize="0"/>
          <p:nvPr/>
        </p:nvPicPr>
        <p:blipFill>
          <a:blip r:embed="rId3">
            <a:alphaModFix/>
          </a:blip>
          <a:stretch>
            <a:fillRect/>
          </a:stretch>
        </p:blipFill>
        <p:spPr>
          <a:xfrm>
            <a:off x="1182400" y="2363700"/>
            <a:ext cx="7228150" cy="2397350"/>
          </a:xfrm>
          <a:prstGeom prst="rect">
            <a:avLst/>
          </a:prstGeom>
          <a:noFill/>
          <a:ln>
            <a:noFill/>
          </a:ln>
        </p:spPr>
      </p:pic>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Range of Search Techniques</a:t>
            </a:r>
          </a:p>
        </p:txBody>
      </p:sp>
      <p:sp>
        <p:nvSpPr>
          <p:cNvPr id="135" name="Shape 1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Adaptive Random Testing</a:t>
            </a:r>
          </a:p>
          <a:p>
            <a:pPr indent="-228600" lvl="1" marL="914400" marR="0" rtl="0" algn="l">
              <a:lnSpc>
                <a:spcPct val="100000"/>
              </a:lnSpc>
              <a:spcBef>
                <a:spcPts val="600"/>
              </a:spcBef>
              <a:spcAft>
                <a:spcPts val="0"/>
              </a:spcAft>
            </a:pPr>
            <a:r>
              <a:rPr lang="en"/>
              <a:t>Ensuring an even distribution of randomly-chosen inputs across the search space.</a:t>
            </a:r>
          </a:p>
          <a:p>
            <a:pPr indent="-228600" lvl="0" marL="457200" marR="0" rtl="0" algn="l">
              <a:lnSpc>
                <a:spcPct val="100000"/>
              </a:lnSpc>
              <a:spcBef>
                <a:spcPts val="600"/>
              </a:spcBef>
              <a:spcAft>
                <a:spcPts val="0"/>
              </a:spcAft>
            </a:pPr>
            <a:r>
              <a:rPr lang="en"/>
              <a:t>(Dynamic) Symbolic Execution</a:t>
            </a:r>
          </a:p>
          <a:p>
            <a:pPr indent="-228600" lvl="1" marL="914400" marR="0" rtl="0" algn="l">
              <a:lnSpc>
                <a:spcPct val="100000"/>
              </a:lnSpc>
              <a:spcBef>
                <a:spcPts val="600"/>
              </a:spcBef>
              <a:spcAft>
                <a:spcPts val="0"/>
              </a:spcAft>
            </a:pPr>
            <a:r>
              <a:rPr lang="en"/>
              <a:t>Combining targeted exhaustive search with a random search to generate test cases.</a:t>
            </a:r>
          </a:p>
          <a:p>
            <a:pPr indent="-228600" lvl="0" marL="457200" marR="0" rtl="0" algn="l">
              <a:lnSpc>
                <a:spcPct val="100000"/>
              </a:lnSpc>
              <a:spcBef>
                <a:spcPts val="600"/>
              </a:spcBef>
              <a:spcAft>
                <a:spcPts val="0"/>
              </a:spcAft>
            </a:pPr>
            <a:r>
              <a:rPr lang="en"/>
              <a:t>Metaheuristic Search</a:t>
            </a:r>
          </a:p>
          <a:p>
            <a:pPr indent="-228600" lvl="1" marL="914400" marR="0" rtl="0" algn="l">
              <a:lnSpc>
                <a:spcPct val="100000"/>
              </a:lnSpc>
              <a:spcBef>
                <a:spcPts val="600"/>
              </a:spcBef>
              <a:spcAft>
                <a:spcPts val="0"/>
              </a:spcAft>
            </a:pPr>
            <a:r>
              <a:rPr lang="en"/>
              <a:t>Using optimization techniques to intelligently converge on effective test cases.</a:t>
            </a:r>
          </a:p>
        </p:txBody>
      </p:sp>
      <p:sp>
        <p:nvSpPr>
          <p:cNvPr id="136" name="Shape 13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nvSpPr>
        <p:spPr>
          <a:xfrm>
            <a:off x="419900" y="2148475"/>
            <a:ext cx="8019900" cy="2282700"/>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Adaptive Random Testing</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Input Space</a:t>
            </a:r>
          </a:p>
        </p:txBody>
      </p:sp>
      <p:sp>
        <p:nvSpPr>
          <p:cNvPr id="147" name="Shape 147"/>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48" name="Shape 148"/>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49" name="Shape 149"/>
          <p:cNvSpPr/>
          <p:nvPr/>
        </p:nvSpPr>
        <p:spPr>
          <a:xfrm>
            <a:off x="5681944" y="3625660"/>
            <a:ext cx="1900500"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50" name="Shape 150"/>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151" name="Shape 151"/>
          <p:cNvCxnSpPr/>
          <p:nvPr/>
        </p:nvCxnSpPr>
        <p:spPr>
          <a:xfrm>
            <a:off x="6772567" y="2657595"/>
            <a:ext cx="92700" cy="983400"/>
          </a:xfrm>
          <a:prstGeom prst="straightConnector1">
            <a:avLst/>
          </a:prstGeom>
          <a:noFill/>
          <a:ln cap="flat" cmpd="sng" w="19050">
            <a:solidFill>
              <a:schemeClr val="dk2"/>
            </a:solidFill>
            <a:prstDash val="solid"/>
            <a:round/>
            <a:headEnd len="lg" w="lg" type="none"/>
            <a:tailEnd len="lg" w="lg" type="triangle"/>
          </a:ln>
        </p:spPr>
      </p:cxnSp>
      <p:cxnSp>
        <p:nvCxnSpPr>
          <p:cNvPr id="152" name="Shape 152"/>
          <p:cNvCxnSpPr/>
          <p:nvPr/>
        </p:nvCxnSpPr>
        <p:spPr>
          <a:xfrm flipH="1">
            <a:off x="7419310" y="2367866"/>
            <a:ext cx="524100" cy="1242300"/>
          </a:xfrm>
          <a:prstGeom prst="straightConnector1">
            <a:avLst/>
          </a:prstGeom>
          <a:noFill/>
          <a:ln cap="flat" cmpd="sng" w="19050">
            <a:solidFill>
              <a:schemeClr val="dk2"/>
            </a:solidFill>
            <a:prstDash val="solid"/>
            <a:round/>
            <a:headEnd len="lg" w="lg" type="none"/>
            <a:tailEnd len="lg" w="lg" type="triangle"/>
          </a:ln>
        </p:spPr>
      </p:cxnSp>
      <p:cxnSp>
        <p:nvCxnSpPr>
          <p:cNvPr id="153" name="Shape 153"/>
          <p:cNvCxnSpPr>
            <a:endCxn id="154"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155" name="Shape 155"/>
          <p:cNvCxnSpPr>
            <a:endCxn id="156"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157" name="Shape 157"/>
          <p:cNvCxnSpPr>
            <a:endCxn id="158"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159" name="Shape 159"/>
          <p:cNvSpPr/>
          <p:nvPr/>
        </p:nvSpPr>
        <p:spPr>
          <a:xfrm>
            <a:off x="7460724" y="1918658"/>
            <a:ext cx="9243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58" name="Shape 158"/>
          <p:cNvSpPr/>
          <p:nvPr/>
        </p:nvSpPr>
        <p:spPr>
          <a:xfrm>
            <a:off x="7368295" y="4997084"/>
            <a:ext cx="10167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60" name="Shape 160"/>
          <p:cNvSpPr/>
          <p:nvPr/>
        </p:nvSpPr>
        <p:spPr>
          <a:xfrm>
            <a:off x="6526066" y="212965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6" name="Shape 156"/>
          <p:cNvSpPr/>
          <p:nvPr/>
        </p:nvSpPr>
        <p:spPr>
          <a:xfrm>
            <a:off x="6397621"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5158035" y="2191825"/>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p:nvPr/>
        </p:nvSpPr>
        <p:spPr>
          <a:xfrm>
            <a:off x="5158035"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3" name="Shape 163"/>
          <p:cNvSpPr/>
          <p:nvPr/>
        </p:nvSpPr>
        <p:spPr>
          <a:xfrm>
            <a:off x="457200" y="1852025"/>
            <a:ext cx="4191300" cy="4333200"/>
          </a:xfrm>
          <a:prstGeom prst="roundRect">
            <a:avLst>
              <a:gd fmla="val 16667" name="adj"/>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4" name="Shape 164"/>
          <p:cNvCxnSpPr/>
          <p:nvPr/>
        </p:nvCxnSpPr>
        <p:spPr>
          <a:xfrm flipH="1">
            <a:off x="4052920" y="2450944"/>
            <a:ext cx="1080600" cy="374100"/>
          </a:xfrm>
          <a:prstGeom prst="straightConnector1">
            <a:avLst/>
          </a:prstGeom>
          <a:noFill/>
          <a:ln cap="flat" cmpd="sng" w="76200">
            <a:solidFill>
              <a:srgbClr val="980000"/>
            </a:solidFill>
            <a:prstDash val="solid"/>
            <a:round/>
            <a:headEnd len="lg" w="lg" type="none"/>
            <a:tailEnd len="lg" w="lg" type="triangle"/>
          </a:ln>
        </p:spPr>
      </p:cxnSp>
      <p:sp>
        <p:nvSpPr>
          <p:cNvPr id="165" name="Shape 165"/>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6" name="Shape 166"/>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9" name="Shape 169"/>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a:off x="4831825" y="3070525"/>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sp>
        <p:nvSpPr>
          <p:cNvPr id="171" name="Shape 171"/>
          <p:cNvSpPr/>
          <p:nvPr/>
        </p:nvSpPr>
        <p:spPr>
          <a:xfrm>
            <a:off x="4831825" y="1772500"/>
            <a:ext cx="3912600" cy="12423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Some tests will pass when executed. Others will fail.</a:t>
            </a:r>
          </a:p>
        </p:txBody>
      </p:sp>
      <p:sp>
        <p:nvSpPr>
          <p:cNvPr id="172" name="Shape 1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
        <p:nvSpPr>
          <p:cNvPr id="173" name="Shape 173"/>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4" name="Shape 174"/>
          <p:cNvSpPr/>
          <p:nvPr/>
        </p:nvSpPr>
        <p:spPr>
          <a:xfrm>
            <a:off x="4831825" y="4792362"/>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If an input causes a failure, a similar input is likely to also cause a failure.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Choosing Tests</a:t>
            </a:r>
          </a:p>
        </p:txBody>
      </p:sp>
      <p:sp>
        <p:nvSpPr>
          <p:cNvPr id="180" name="Shape 180"/>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1" name="Shape 181"/>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2" name="Shape 182"/>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4" name="Shape 184"/>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5" name="Shape 185"/>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6" name="Shape 1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
        <p:nvSpPr>
          <p:cNvPr id="187" name="Shape 187"/>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8" name="Shape 188"/>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Failing inputs form small contiguous regions in the input space. </a:t>
            </a:r>
          </a:p>
          <a:p>
            <a:pPr indent="-355600" lvl="1" marL="914400" rtl="0">
              <a:spcBef>
                <a:spcPts val="0"/>
              </a:spcBef>
              <a:buSzPct val="100000"/>
            </a:pPr>
            <a:r>
              <a:rPr lang="en" sz="2000"/>
              <a:t>If a test fails, similar input is also likely to fail.</a:t>
            </a:r>
          </a:p>
          <a:p>
            <a:pPr indent="-381000" lvl="0" marL="457200" rtl="0">
              <a:spcBef>
                <a:spcPts val="0"/>
              </a:spcBef>
              <a:buSzPct val="100000"/>
            </a:pPr>
            <a:r>
              <a:rPr lang="en" sz="2400"/>
              <a:t>Similar effect for most test goals.</a:t>
            </a:r>
          </a:p>
          <a:p>
            <a:pPr indent="-355600" lvl="1" marL="914400" rtl="0">
              <a:spcBef>
                <a:spcPts val="0"/>
              </a:spcBef>
              <a:buSzPct val="100000"/>
            </a:pPr>
            <a:r>
              <a:rPr lang="en" sz="2000"/>
              <a:t>If a test covers a branch, similar input is also likely to cover that branch.</a:t>
            </a:r>
          </a:p>
          <a:p>
            <a:pPr indent="-381000" lvl="0" marL="457200" rtl="0">
              <a:spcBef>
                <a:spcPts val="0"/>
              </a:spcBef>
              <a:buSzPct val="100000"/>
            </a:pPr>
            <a:r>
              <a:rPr lang="en" sz="2400"/>
              <a:t>We want to find the region that meets our goal.</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Adaptive Random Tests</a:t>
            </a:r>
          </a:p>
        </p:txBody>
      </p:sp>
      <p:sp>
        <p:nvSpPr>
          <p:cNvPr id="194" name="Shape 194"/>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198" name="Shape 198"/>
          <p:cNvSpPr/>
          <p:nvPr/>
        </p:nvSpPr>
        <p:spPr>
          <a:xfrm>
            <a:off x="2995275"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9" name="Shape 199"/>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Rather than choosing tests completely at random, favor </a:t>
            </a:r>
            <a:r>
              <a:rPr b="1" lang="en" sz="2400"/>
              <a:t>input diversity</a:t>
            </a:r>
            <a:r>
              <a:rPr lang="en" sz="2400"/>
              <a:t>. </a:t>
            </a:r>
          </a:p>
          <a:p>
            <a:pPr indent="-381000" lvl="1" marL="914400" rtl="0">
              <a:spcBef>
                <a:spcPts val="0"/>
              </a:spcBef>
              <a:buSzPct val="100000"/>
            </a:pPr>
            <a:r>
              <a:rPr lang="en" sz="2400"/>
              <a:t>If a test </a:t>
            </a:r>
            <a:r>
              <a:rPr lang="en"/>
              <a:t>does not meet a goal</a:t>
            </a:r>
            <a:r>
              <a:rPr lang="en" sz="2400"/>
              <a:t>, new </a:t>
            </a:r>
            <a:r>
              <a:rPr lang="en"/>
              <a:t>input </a:t>
            </a:r>
            <a:r>
              <a:rPr lang="en" sz="2400"/>
              <a:t>should be very differen</a:t>
            </a:r>
            <a:r>
              <a:rPr lang="en"/>
              <a:t>t from used input</a:t>
            </a:r>
            <a:r>
              <a:rPr lang="en" sz="2400"/>
              <a:t>.</a:t>
            </a:r>
          </a:p>
          <a:p>
            <a:pPr indent="-381000" lvl="0" marL="457200" rtl="0">
              <a:spcBef>
                <a:spcPts val="0"/>
              </a:spcBef>
              <a:buSzPct val="100000"/>
            </a:pPr>
            <a:r>
              <a:rPr lang="en" sz="2400"/>
              <a:t>Basis of </a:t>
            </a:r>
            <a:r>
              <a:rPr b="1" lang="en" sz="2400"/>
              <a:t>Adaptive Random Testing.</a:t>
            </a:r>
            <a:r>
              <a:rPr lang="en" sz="2400"/>
              <a:t> </a:t>
            </a:r>
          </a:p>
        </p:txBody>
      </p:sp>
      <p:sp>
        <p:nvSpPr>
          <p:cNvPr id="200" name="Shape 200"/>
          <p:cNvSpPr/>
          <p:nvPr/>
        </p:nvSpPr>
        <p:spPr>
          <a:xfrm>
            <a:off x="2921475" y="2576625"/>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3347400" y="220830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2" name="Shape 202"/>
          <p:cNvCxnSpPr>
            <a:stCxn id="198" idx="2"/>
            <a:endCxn id="195" idx="7"/>
          </p:cNvCxnSpPr>
          <p:nvPr/>
        </p:nvCxnSpPr>
        <p:spPr>
          <a:xfrm flipH="1">
            <a:off x="1200375" y="2337900"/>
            <a:ext cx="1794900" cy="13209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198" idx="3"/>
            <a:endCxn id="200" idx="0"/>
          </p:cNvCxnSpPr>
          <p:nvPr/>
        </p:nvCxnSpPr>
        <p:spPr>
          <a:xfrm>
            <a:off x="3026028" y="2429541"/>
            <a:ext cx="300" cy="147000"/>
          </a:xfrm>
          <a:prstGeom prst="straightConnector1">
            <a:avLst/>
          </a:prstGeom>
          <a:noFill/>
          <a:ln cap="flat" cmpd="sng" w="9525">
            <a:solidFill>
              <a:schemeClr val="dk2"/>
            </a:solidFill>
            <a:prstDash val="solid"/>
            <a:round/>
            <a:headEnd len="lg" w="lg" type="none"/>
            <a:tailEnd len="lg" w="lg" type="triangle"/>
          </a:ln>
        </p:spPr>
      </p:cxnSp>
      <p:cxnSp>
        <p:nvCxnSpPr>
          <p:cNvPr id="204" name="Shape 204"/>
          <p:cNvCxnSpPr>
            <a:stCxn id="198" idx="5"/>
            <a:endCxn id="196" idx="1"/>
          </p:cNvCxnSpPr>
          <p:nvPr/>
        </p:nvCxnSpPr>
        <p:spPr>
          <a:xfrm>
            <a:off x="3174521" y="2429541"/>
            <a:ext cx="453000" cy="2956800"/>
          </a:xfrm>
          <a:prstGeom prst="straightConnector1">
            <a:avLst/>
          </a:prstGeom>
          <a:noFill/>
          <a:ln cap="flat" cmpd="sng" w="9525">
            <a:solidFill>
              <a:schemeClr val="dk2"/>
            </a:solidFill>
            <a:prstDash val="solid"/>
            <a:round/>
            <a:headEnd len="lg" w="lg" type="none"/>
            <a:tailEnd len="lg" w="lg" type="triangle"/>
          </a:ln>
        </p:spPr>
      </p:cxnSp>
      <p:cxnSp>
        <p:nvCxnSpPr>
          <p:cNvPr id="205" name="Shape 205"/>
          <p:cNvCxnSpPr>
            <a:stCxn id="198" idx="7"/>
            <a:endCxn id="201" idx="2"/>
          </p:cNvCxnSpPr>
          <p:nvPr/>
        </p:nvCxnSpPr>
        <p:spPr>
          <a:xfrm>
            <a:off x="3174521" y="2246258"/>
            <a:ext cx="172800" cy="91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FSCS-ART Algorithm</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Fixed Size Candidate Set </a:t>
            </a:r>
            <a:r>
              <a:rPr lang="en"/>
              <a:t>algorithm.</a:t>
            </a:r>
          </a:p>
          <a:p>
            <a:pPr indent="-228600" lvl="0" marL="457200" marR="0" rtl="0" algn="l">
              <a:lnSpc>
                <a:spcPct val="100000"/>
              </a:lnSpc>
              <a:spcBef>
                <a:spcPts val="600"/>
              </a:spcBef>
              <a:spcAft>
                <a:spcPts val="0"/>
              </a:spcAft>
            </a:pPr>
            <a:r>
              <a:rPr lang="en"/>
              <a:t>Makes use of two sets of test cases:</a:t>
            </a:r>
          </a:p>
          <a:p>
            <a:pPr indent="-228600" lvl="1" marL="914400" marR="0" rtl="0" algn="l">
              <a:lnSpc>
                <a:spcPct val="100000"/>
              </a:lnSpc>
              <a:spcBef>
                <a:spcPts val="600"/>
              </a:spcBef>
              <a:spcAft>
                <a:spcPts val="0"/>
              </a:spcAft>
            </a:pPr>
            <a:r>
              <a:rPr lang="en"/>
              <a:t>Executed Set - the tests already executed that did not meet our goal.</a:t>
            </a:r>
          </a:p>
          <a:p>
            <a:pPr indent="-228600" lvl="1" marL="914400" marR="0" rtl="0" algn="l">
              <a:lnSpc>
                <a:spcPct val="100000"/>
              </a:lnSpc>
              <a:spcBef>
                <a:spcPts val="600"/>
              </a:spcBef>
              <a:spcAft>
                <a:spcPts val="0"/>
              </a:spcAft>
            </a:pPr>
            <a:r>
              <a:rPr lang="en"/>
              <a:t>Candidate Set - a set of random tests that have been generated, but not yet tried.</a:t>
            </a:r>
          </a:p>
          <a:p>
            <a:pPr indent="-228600" lvl="0" marL="457200" marR="0" rtl="0" algn="l">
              <a:lnSpc>
                <a:spcPct val="100000"/>
              </a:lnSpc>
              <a:spcBef>
                <a:spcPts val="600"/>
              </a:spcBef>
              <a:spcAft>
                <a:spcPts val="0"/>
              </a:spcAft>
            </a:pPr>
            <a:r>
              <a:rPr lang="en"/>
              <a:t>Initially, generate a test and execute it.</a:t>
            </a:r>
          </a:p>
          <a:p>
            <a:pPr indent="-228600" lvl="0" marL="457200" marR="0" rtl="0" algn="l">
              <a:lnSpc>
                <a:spcPct val="100000"/>
              </a:lnSpc>
              <a:spcBef>
                <a:spcPts val="600"/>
              </a:spcBef>
              <a:spcAft>
                <a:spcPts val="0"/>
              </a:spcAft>
            </a:pPr>
            <a:r>
              <a:rPr lang="en"/>
              <a:t>Then, generate N candidate tests.</a:t>
            </a:r>
          </a:p>
          <a:p>
            <a:pPr indent="-228600" lvl="0" marL="457200" marR="0" rtl="0" algn="l">
              <a:lnSpc>
                <a:spcPct val="100000"/>
              </a:lnSpc>
              <a:spcBef>
                <a:spcPts val="600"/>
              </a:spcBef>
              <a:spcAft>
                <a:spcPts val="0"/>
              </a:spcAft>
            </a:pPr>
            <a:r>
              <a:rPr lang="en"/>
              <a:t>Choose the test </a:t>
            </a:r>
            <a:r>
              <a:rPr i="1" lang="en"/>
              <a:t>furthest</a:t>
            </a:r>
            <a:r>
              <a:rPr lang="en"/>
              <a:t> from the executed test, and execute it. Add that to the set of executed tests.</a:t>
            </a:r>
          </a:p>
        </p:txBody>
      </p:sp>
      <p:sp>
        <p:nvSpPr>
          <p:cNvPr id="212" name="Shape 2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Performance vs Random Testing</a:t>
            </a:r>
          </a:p>
        </p:txBody>
      </p:sp>
      <p:sp>
        <p:nvSpPr>
          <p:cNvPr id="218" name="Shape 2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FSCS-ART generates many more tests than are executed.</a:t>
            </a:r>
          </a:p>
          <a:p>
            <a:pPr indent="-228600" lvl="1" marL="914400" marR="0" rtl="0" algn="l">
              <a:lnSpc>
                <a:spcPct val="100000"/>
              </a:lnSpc>
              <a:spcBef>
                <a:spcPts val="600"/>
              </a:spcBef>
              <a:spcAft>
                <a:spcPts val="0"/>
              </a:spcAft>
            </a:pPr>
            <a:r>
              <a:rPr lang="en"/>
              <a:t>In RT, all tests generated are executed.</a:t>
            </a:r>
          </a:p>
          <a:p>
            <a:pPr indent="-228600" lvl="1" marL="914400" marR="0" rtl="0" algn="l">
              <a:lnSpc>
                <a:spcPct val="100000"/>
              </a:lnSpc>
              <a:spcBef>
                <a:spcPts val="600"/>
              </a:spcBef>
              <a:spcAft>
                <a:spcPts val="0"/>
              </a:spcAft>
            </a:pPr>
            <a:r>
              <a:rPr lang="en"/>
              <a:t>Execution is more time consuming than generation.</a:t>
            </a:r>
          </a:p>
          <a:p>
            <a:pPr indent="-228600" lvl="0" marL="457200" marR="0" rtl="0" algn="l">
              <a:lnSpc>
                <a:spcPct val="100000"/>
              </a:lnSpc>
              <a:spcBef>
                <a:spcPts val="600"/>
              </a:spcBef>
              <a:spcAft>
                <a:spcPts val="0"/>
              </a:spcAft>
            </a:pPr>
            <a:r>
              <a:rPr lang="en"/>
              <a:t>In theory, ART should find a solution faster than pure random testing.</a:t>
            </a:r>
          </a:p>
          <a:p>
            <a:pPr indent="-228600" lvl="1" marL="914400" marR="0" rtl="0" algn="l">
              <a:lnSpc>
                <a:spcPct val="100000"/>
              </a:lnSpc>
              <a:spcBef>
                <a:spcPts val="600"/>
              </a:spcBef>
              <a:spcAft>
                <a:spcPts val="0"/>
              </a:spcAft>
            </a:pPr>
            <a:r>
              <a:rPr lang="en"/>
              <a:t>ART finds solutions in 50-60% of the time of RT.</a:t>
            </a:r>
          </a:p>
          <a:p>
            <a:pPr indent="-228600" lvl="1" marL="914400" marR="0" rtl="0" algn="l">
              <a:lnSpc>
                <a:spcPct val="100000"/>
              </a:lnSpc>
              <a:spcBef>
                <a:spcPts val="600"/>
              </a:spcBef>
              <a:spcAft>
                <a:spcPts val="0"/>
              </a:spcAft>
            </a:pPr>
            <a:r>
              <a:rPr lang="en"/>
              <a:t>More tests generated per round, the faster goals are attained. Original authors found n=10 to offer best effectiveness vs performance ratio.</a:t>
            </a:r>
          </a:p>
        </p:txBody>
      </p:sp>
      <p:sp>
        <p:nvSpPr>
          <p:cNvPr id="219" name="Shape 2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Fundamentally: Try input, see what happens.</a:t>
            </a:r>
          </a:p>
          <a:p>
            <a:pPr indent="-228600" lvl="0" marL="457200" marR="0" rtl="0" algn="l">
              <a:lnSpc>
                <a:spcPct val="100000"/>
              </a:lnSpc>
              <a:spcBef>
                <a:spcPts val="600"/>
              </a:spcBef>
              <a:spcAft>
                <a:spcPts val="0"/>
              </a:spcAft>
            </a:pPr>
            <a:r>
              <a:rPr lang="en"/>
              <a:t>We do not just try </a:t>
            </a:r>
            <a:r>
              <a:rPr i="1" lang="en"/>
              <a:t>any</a:t>
            </a:r>
            <a:r>
              <a:rPr lang="en"/>
              <a:t> input.</a:t>
            </a:r>
          </a:p>
          <a:p>
            <a:pPr indent="-228600" lvl="0" marL="457200" marR="0" rtl="0" algn="l">
              <a:lnSpc>
                <a:spcPct val="100000"/>
              </a:lnSpc>
              <a:spcBef>
                <a:spcPts val="600"/>
              </a:spcBef>
              <a:spcAft>
                <a:spcPts val="0"/>
              </a:spcAft>
            </a:pPr>
            <a:r>
              <a:rPr lang="en"/>
              <a:t>We create test cases to:</a:t>
            </a:r>
          </a:p>
          <a:p>
            <a:pPr indent="-228600" lvl="1" marL="914400" marR="0" rtl="0" algn="l">
              <a:lnSpc>
                <a:spcPct val="100000"/>
              </a:lnSpc>
              <a:spcBef>
                <a:spcPts val="600"/>
              </a:spcBef>
              <a:spcAft>
                <a:spcPts val="0"/>
              </a:spcAft>
            </a:pPr>
            <a:r>
              <a:rPr lang="en"/>
              <a:t>Find faults</a:t>
            </a:r>
          </a:p>
          <a:p>
            <a:pPr indent="-228600" lvl="1" marL="914400" marR="0" rtl="0" algn="l">
              <a:lnSpc>
                <a:spcPct val="100000"/>
              </a:lnSpc>
              <a:spcBef>
                <a:spcPts val="600"/>
              </a:spcBef>
              <a:spcAft>
                <a:spcPts val="0"/>
              </a:spcAft>
            </a:pPr>
            <a:r>
              <a:rPr lang="en"/>
              <a:t>Obtain coverage over structural elements</a:t>
            </a:r>
          </a:p>
          <a:p>
            <a:pPr indent="-228600" lvl="1" marL="914400" marR="0" rtl="0" algn="l">
              <a:lnSpc>
                <a:spcPct val="100000"/>
              </a:lnSpc>
              <a:spcBef>
                <a:spcPts val="600"/>
              </a:spcBef>
              <a:spcAft>
                <a:spcPts val="0"/>
              </a:spcAft>
            </a:pPr>
            <a:r>
              <a:rPr lang="en"/>
              <a:t>Cover combinations of representative values</a:t>
            </a:r>
          </a:p>
          <a:p>
            <a:pPr indent="-228600" lvl="1" marL="914400" marR="0" rtl="0" algn="l">
              <a:lnSpc>
                <a:spcPct val="100000"/>
              </a:lnSpc>
              <a:spcBef>
                <a:spcPts val="600"/>
              </a:spcBef>
              <a:spcAft>
                <a:spcPts val="0"/>
              </a:spcAft>
            </a:pPr>
            <a:r>
              <a:rPr lang="en"/>
              <a:t>Execute DU pairs</a:t>
            </a:r>
          </a:p>
          <a:p>
            <a:pPr indent="-228600" lvl="1" marL="914400" marR="0" rtl="0" algn="l">
              <a:lnSpc>
                <a:spcPct val="100000"/>
              </a:lnSpc>
              <a:spcBef>
                <a:spcPts val="600"/>
              </a:spcBef>
              <a:spcAft>
                <a:spcPts val="0"/>
              </a:spcAft>
            </a:pPr>
            <a:r>
              <a:rPr lang="en"/>
              <a:t>Model important use scenarios</a:t>
            </a:r>
          </a:p>
          <a:p>
            <a:pPr indent="-228600" lvl="1" marL="914400" marR="0" rtl="0" algn="l">
              <a:lnSpc>
                <a:spcPct val="100000"/>
              </a:lnSpc>
              <a:spcBef>
                <a:spcPts val="600"/>
              </a:spcBef>
              <a:spcAft>
                <a:spcPts val="0"/>
              </a:spcAft>
            </a:pPr>
            <a:r>
              <a:rPr lang="en"/>
              <a:t>Establish reliability measurements</a:t>
            </a:r>
          </a:p>
          <a:p>
            <a:pPr indent="-228600" lvl="1" marL="914400" marR="0" rtl="0" algn="l">
              <a:lnSpc>
                <a:spcPct val="100000"/>
              </a:lnSpc>
              <a:spcBef>
                <a:spcPts val="600"/>
              </a:spcBef>
              <a:spcAft>
                <a:spcPts val="0"/>
              </a:spcAft>
            </a:pPr>
            <a:r>
              <a:rPr b="1" lang="en"/>
              <a:t>What do all of these have in common?</a:t>
            </a:r>
          </a:p>
        </p:txBody>
      </p:sp>
      <p:sp>
        <p:nvSpPr>
          <p:cNvPr id="58" name="Shape 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Choosing a Candidate Test</a:t>
            </a:r>
          </a:p>
        </p:txBody>
      </p:sp>
      <p:sp>
        <p:nvSpPr>
          <p:cNvPr id="225" name="Shape 2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Executed set T = {t1,t2,...,tm}, Candidate set C = {c1,c2,...,cn}, C ∩ T = ∅</a:t>
            </a:r>
          </a:p>
          <a:p>
            <a:pPr indent="-228600" lvl="1" marL="914400" marR="0" rtl="0" algn="l">
              <a:lnSpc>
                <a:spcPct val="100000"/>
              </a:lnSpc>
              <a:spcBef>
                <a:spcPts val="600"/>
              </a:spcBef>
              <a:spcAft>
                <a:spcPts val="0"/>
              </a:spcAft>
            </a:pPr>
            <a:r>
              <a:rPr b="1" lang="en"/>
              <a:t>Maxi-min method:</a:t>
            </a:r>
            <a:r>
              <a:rPr lang="en"/>
              <a:t> We must choose candidate ci such that for all j ∈ {1,2,...,n}, </a:t>
            </a:r>
            <a:br>
              <a:rPr lang="en"/>
            </a:br>
            <a:r>
              <a:rPr lang="en"/>
              <a:t>min</a:t>
            </a:r>
            <a:r>
              <a:rPr baseline="-25000" lang="en"/>
              <a:t>i=1</a:t>
            </a:r>
            <a:r>
              <a:rPr baseline="30000" lang="en"/>
              <a:t>m</a:t>
            </a:r>
            <a:r>
              <a:rPr lang="en"/>
              <a:t> dist(ci,ti) &gt;= min</a:t>
            </a:r>
            <a:r>
              <a:rPr baseline="-25000" lang="en"/>
              <a:t>i=1</a:t>
            </a:r>
            <a:r>
              <a:rPr baseline="30000" lang="en"/>
              <a:t>m</a:t>
            </a:r>
            <a:r>
              <a:rPr lang="en"/>
              <a:t> dist(cj,ti)</a:t>
            </a:r>
          </a:p>
          <a:p>
            <a:pPr indent="-228600" lvl="1" marL="914400" rtl="0">
              <a:spcBef>
                <a:spcPts val="0"/>
              </a:spcBef>
            </a:pPr>
            <a:r>
              <a:rPr b="1" lang="en"/>
              <a:t>Maxi-sum method:</a:t>
            </a:r>
            <a:r>
              <a:rPr lang="en"/>
              <a:t> We must choose candidate ci such that for all j ∈ {1,2,...,n}, </a:t>
            </a:r>
            <a:br>
              <a:rPr lang="en"/>
            </a:br>
            <a:r>
              <a:rPr lang="en"/>
              <a:t>sum</a:t>
            </a:r>
            <a:r>
              <a:rPr baseline="-25000" lang="en"/>
              <a:t>i=1</a:t>
            </a:r>
            <a:r>
              <a:rPr baseline="30000" lang="en"/>
              <a:t>m</a:t>
            </a:r>
            <a:r>
              <a:rPr lang="en"/>
              <a:t> dist(ci,ti) &gt;= sum</a:t>
            </a:r>
            <a:r>
              <a:rPr baseline="-25000" lang="en"/>
              <a:t>i=1</a:t>
            </a:r>
            <a:r>
              <a:rPr baseline="30000" lang="en"/>
              <a:t>m</a:t>
            </a:r>
            <a:r>
              <a:rPr lang="en"/>
              <a:t> dist(cj,ti)</a:t>
            </a:r>
          </a:p>
          <a:p>
            <a:pPr indent="-228600" lvl="1" marL="914400" rtl="0">
              <a:spcBef>
                <a:spcPts val="0"/>
              </a:spcBef>
            </a:pPr>
            <a:r>
              <a:rPr lang="en"/>
              <a:t>Inputs near boundary of domain are more likely to be chosen with maxi-min. </a:t>
            </a:r>
          </a:p>
        </p:txBody>
      </p:sp>
      <p:sp>
        <p:nvSpPr>
          <p:cNvPr id="226" name="Shape 2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Distance Functions</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Important to choose a reliable distance function for your input type.</a:t>
            </a:r>
          </a:p>
          <a:p>
            <a:pPr indent="-419100" lvl="0" marL="457200" marR="0" rtl="0" algn="l">
              <a:lnSpc>
                <a:spcPct val="100000"/>
              </a:lnSpc>
              <a:spcBef>
                <a:spcPts val="600"/>
              </a:spcBef>
              <a:spcAft>
                <a:spcPts val="0"/>
              </a:spcAft>
              <a:buClr>
                <a:schemeClr val="dk1"/>
              </a:buClr>
              <a:buSzPct val="100000"/>
              <a:buFont typeface="Arial"/>
            </a:pPr>
            <a:r>
              <a:rPr lang="en"/>
              <a:t>For numeric values, Euclidean Distance</a:t>
            </a:r>
          </a:p>
          <a:p>
            <a:pPr indent="-419100" lvl="1" marL="914400" marR="0" rtl="0" algn="l">
              <a:lnSpc>
                <a:spcPct val="100000"/>
              </a:lnSpc>
              <a:spcBef>
                <a:spcPts val="600"/>
              </a:spcBef>
              <a:spcAft>
                <a:spcPts val="0"/>
              </a:spcAft>
              <a:buClr>
                <a:schemeClr val="dk1"/>
              </a:buClr>
              <a:buSzPct val="125000"/>
              <a:buFont typeface="Arial"/>
            </a:pPr>
            <a:r>
              <a:rPr lang="en"/>
              <a:t>Compare two vectors of numeric variables, a = (a1, a2, ... , am), b = (b1, b2, … , bm), </a:t>
            </a:r>
            <a:br>
              <a:rPr lang="en"/>
            </a:br>
            <a:r>
              <a:rPr lang="en"/>
              <a:t>dist(a,b) = root( sum</a:t>
            </a:r>
            <a:r>
              <a:rPr baseline="-25000" lang="en"/>
              <a:t>i=1</a:t>
            </a:r>
            <a:r>
              <a:rPr baseline="30000" lang="en"/>
              <a:t>m</a:t>
            </a:r>
            <a:r>
              <a:rPr lang="en"/>
              <a:t> (ai - bi)</a:t>
            </a:r>
            <a:r>
              <a:rPr baseline="30000" lang="en"/>
              <a:t>2</a:t>
            </a:r>
            <a:r>
              <a:rPr lang="en"/>
              <a:t>)</a:t>
            </a:r>
          </a:p>
          <a:p>
            <a:pPr indent="-419100" lvl="0" marL="457200" marR="0" rtl="0" algn="l">
              <a:lnSpc>
                <a:spcPct val="100000"/>
              </a:lnSpc>
              <a:spcBef>
                <a:spcPts val="600"/>
              </a:spcBef>
              <a:spcAft>
                <a:spcPts val="0"/>
              </a:spcAft>
              <a:buClr>
                <a:schemeClr val="dk1"/>
              </a:buClr>
              <a:buSzPct val="100000"/>
              <a:buFont typeface="Arial"/>
            </a:pPr>
            <a:r>
              <a:rPr lang="en"/>
              <a:t> For strings, Levenshtein Distance</a:t>
            </a:r>
          </a:p>
          <a:p>
            <a:pPr indent="-228600" lvl="1" marL="914400" marR="0" rtl="0" algn="l">
              <a:lnSpc>
                <a:spcPct val="100000"/>
              </a:lnSpc>
              <a:spcBef>
                <a:spcPts val="600"/>
              </a:spcBef>
              <a:spcAft>
                <a:spcPts val="0"/>
              </a:spcAft>
            </a:pPr>
            <a:r>
              <a:t/>
            </a:r>
            <a:endParaRPr/>
          </a:p>
        </p:txBody>
      </p:sp>
      <p:sp>
        <p:nvSpPr>
          <p:cNvPr id="233" name="Shape 2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pic>
        <p:nvPicPr>
          <p:cNvPr id="234" name="Shape 234"/>
          <p:cNvPicPr preferRelativeResize="0"/>
          <p:nvPr/>
        </p:nvPicPr>
        <p:blipFill>
          <a:blip r:embed="rId3">
            <a:alphaModFix/>
          </a:blip>
          <a:stretch>
            <a:fillRect/>
          </a:stretch>
        </p:blipFill>
        <p:spPr>
          <a:xfrm>
            <a:off x="1457675" y="4880625"/>
            <a:ext cx="5175125" cy="969775"/>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Exclusion Zones</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solidFill>
                  <a:srgbClr val="000000"/>
                </a:solidFill>
              </a:rPr>
              <a:t>Introduce </a:t>
            </a:r>
            <a:r>
              <a:rPr b="1" lang="en">
                <a:solidFill>
                  <a:srgbClr val="000000"/>
                </a:solidFill>
              </a:rPr>
              <a:t>exclusion zones</a:t>
            </a:r>
            <a:r>
              <a:rPr lang="en">
                <a:solidFill>
                  <a:srgbClr val="000000"/>
                </a:solidFill>
              </a:rPr>
              <a:t> - “bubbles” around tests that do not meet our goals.</a:t>
            </a:r>
          </a:p>
          <a:p>
            <a:pPr indent="-228600" lvl="1" marL="914400" marR="0" rtl="0" algn="l">
              <a:lnSpc>
                <a:spcPct val="100000"/>
              </a:lnSpc>
              <a:spcBef>
                <a:spcPts val="600"/>
              </a:spcBef>
              <a:spcAft>
                <a:spcPts val="0"/>
              </a:spcAft>
              <a:buClr>
                <a:srgbClr val="000000"/>
              </a:buClr>
            </a:pPr>
            <a:r>
              <a:rPr lang="en">
                <a:solidFill>
                  <a:srgbClr val="000000"/>
                </a:solidFill>
              </a:rPr>
              <a:t>Circular zone around that input.</a:t>
            </a:r>
          </a:p>
          <a:p>
            <a:pPr indent="-228600" lvl="0" marL="457200" marR="0" rtl="0" algn="l">
              <a:lnSpc>
                <a:spcPct val="100000"/>
              </a:lnSpc>
              <a:spcBef>
                <a:spcPts val="600"/>
              </a:spcBef>
              <a:spcAft>
                <a:spcPts val="0"/>
              </a:spcAft>
              <a:buClr>
                <a:schemeClr val="dk1"/>
              </a:buClr>
              <a:buFont typeface="Arial"/>
            </a:pPr>
            <a:r>
              <a:rPr lang="en">
                <a:solidFill>
                  <a:srgbClr val="000000"/>
                </a:solidFill>
              </a:rPr>
              <a:t>No inputs may be chosen from those zones.</a:t>
            </a:r>
          </a:p>
          <a:p>
            <a:pPr indent="-228600" lvl="0" marL="457200" marR="0" rtl="0" algn="l">
              <a:lnSpc>
                <a:spcPct val="100000"/>
              </a:lnSpc>
              <a:spcBef>
                <a:spcPts val="600"/>
              </a:spcBef>
              <a:spcAft>
                <a:spcPts val="0"/>
              </a:spcAft>
              <a:buClr>
                <a:schemeClr val="dk1"/>
              </a:buClr>
              <a:buFont typeface="Arial"/>
            </a:pPr>
            <a:r>
              <a:rPr lang="en">
                <a:solidFill>
                  <a:srgbClr val="000000"/>
                </a:solidFill>
              </a:rPr>
              <a:t>Does not require input to be “furthest” away, but ensures a minimum level of diversity in random choices. </a:t>
            </a:r>
          </a:p>
        </p:txBody>
      </p:sp>
      <p:sp>
        <p:nvSpPr>
          <p:cNvPr id="241" name="Shape 2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Exclusion Zones</a:t>
            </a:r>
          </a:p>
        </p:txBody>
      </p:sp>
      <p:sp>
        <p:nvSpPr>
          <p:cNvPr id="247" name="Shape 2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solidFill>
                  <a:srgbClr val="000000"/>
                </a:solidFill>
              </a:rPr>
              <a:t>Initially - exclusion zone is set to a user-defined size </a:t>
            </a:r>
            <a:r>
              <a:rPr i="1" lang="en" sz="2400">
                <a:solidFill>
                  <a:srgbClr val="000000"/>
                </a:solidFill>
              </a:rPr>
              <a:t>N</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All exclusion zones are of equal size.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Zones shrink as more tests are executed.</a:t>
            </a:r>
          </a:p>
          <a:p>
            <a:pPr indent="-355600" lvl="1" marL="914400" marR="0" rtl="0" algn="l">
              <a:lnSpc>
                <a:spcPct val="100000"/>
              </a:lnSpc>
              <a:spcBef>
                <a:spcPts val="600"/>
              </a:spcBef>
              <a:spcAft>
                <a:spcPts val="0"/>
              </a:spcAft>
              <a:buClr>
                <a:srgbClr val="000000"/>
              </a:buClr>
              <a:buSzPct val="100000"/>
            </a:pPr>
            <a:r>
              <a:rPr lang="en" sz="2000">
                <a:solidFill>
                  <a:srgbClr val="000000"/>
                </a:solidFill>
              </a:rPr>
              <a:t>If there are m zones, each will have an area of N/m, and radius root(N/(m𝛑))</a:t>
            </a:r>
          </a:p>
          <a:p>
            <a:pPr lvl="0" marR="0" rtl="0" algn="l">
              <a:lnSpc>
                <a:spcPct val="100000"/>
              </a:lnSpc>
              <a:spcBef>
                <a:spcPts val="600"/>
              </a:spcBef>
              <a:spcAft>
                <a:spcPts val="0"/>
              </a:spcAft>
              <a:buNone/>
            </a:pPr>
            <a:r>
              <a:t/>
            </a:r>
            <a:endParaRPr>
              <a:solidFill>
                <a:srgbClr val="000000"/>
              </a:solidFill>
            </a:endParaRPr>
          </a:p>
        </p:txBody>
      </p:sp>
      <p:sp>
        <p:nvSpPr>
          <p:cNvPr id="248" name="Shape 2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
        <p:nvSpPr>
          <p:cNvPr id="249" name="Shape 249"/>
          <p:cNvSpPr/>
          <p:nvPr/>
        </p:nvSpPr>
        <p:spPr>
          <a:xfrm>
            <a:off x="4495500" y="169777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0" name="Shape 250"/>
          <p:cNvSpPr/>
          <p:nvPr/>
        </p:nvSpPr>
        <p:spPr>
          <a:xfrm>
            <a:off x="6683200" y="2241450"/>
            <a:ext cx="1079700" cy="9870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1" name="Shape 251"/>
          <p:cNvSpPr/>
          <p:nvPr/>
        </p:nvSpPr>
        <p:spPr>
          <a:xfrm>
            <a:off x="6841075" y="2410200"/>
            <a:ext cx="735300" cy="6495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2" name="Shape 252"/>
          <p:cNvSpPr/>
          <p:nvPr/>
        </p:nvSpPr>
        <p:spPr>
          <a:xfrm>
            <a:off x="6986800" y="2507850"/>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3" name="Shape 253"/>
          <p:cNvSpPr/>
          <p:nvPr/>
        </p:nvSpPr>
        <p:spPr>
          <a:xfrm>
            <a:off x="7103725" y="260745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4" name="Shape 254"/>
          <p:cNvSpPr/>
          <p:nvPr/>
        </p:nvSpPr>
        <p:spPr>
          <a:xfrm>
            <a:off x="5317525" y="3539625"/>
            <a:ext cx="735300" cy="6495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5" name="Shape 255"/>
          <p:cNvSpPr/>
          <p:nvPr/>
        </p:nvSpPr>
        <p:spPr>
          <a:xfrm>
            <a:off x="5448925" y="3637275"/>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6" name="Shape 256"/>
          <p:cNvSpPr/>
          <p:nvPr/>
        </p:nvSpPr>
        <p:spPr>
          <a:xfrm>
            <a:off x="5580175" y="3734775"/>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7" name="Shape 257"/>
          <p:cNvSpPr/>
          <p:nvPr/>
        </p:nvSpPr>
        <p:spPr>
          <a:xfrm>
            <a:off x="7576375" y="4466450"/>
            <a:ext cx="472500" cy="454200"/>
          </a:xfrm>
          <a:prstGeom prst="ellipse">
            <a:avLst/>
          </a:prstGeom>
          <a:solidFill>
            <a:srgbClr val="D9D9D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58" name="Shape 258"/>
          <p:cNvSpPr/>
          <p:nvPr/>
        </p:nvSpPr>
        <p:spPr>
          <a:xfrm>
            <a:off x="7707625" y="4563950"/>
            <a:ext cx="210000" cy="2592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1"/>
                                        </p:tgtEl>
                                      </p:cBhvr>
                                    </p:animEffect>
                                    <p:set>
                                      <p:cBhvr>
                                        <p:cTn dur="1" fill="hold">
                                          <p:stCondLst>
                                            <p:cond delay="0"/>
                                          </p:stCondLst>
                                        </p:cTn>
                                        <p:tgtEl>
                                          <p:spTgt spid="2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4"/>
                                        </p:tgtEl>
                                      </p:cBhvr>
                                    </p:animEffec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Partitioning</a:t>
            </a:r>
          </a:p>
        </p:txBody>
      </p:sp>
      <p:sp>
        <p:nvSpPr>
          <p:cNvPr id="264" name="Shape 2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Break input space into regions, and chooses a test from the largest unexplored region. </a:t>
            </a:r>
          </a:p>
          <a:p>
            <a:pPr indent="-228600" lvl="1" marL="914400" marR="0" rtl="0" algn="l">
              <a:lnSpc>
                <a:spcPct val="100000"/>
              </a:lnSpc>
              <a:spcBef>
                <a:spcPts val="600"/>
              </a:spcBef>
              <a:spcAft>
                <a:spcPts val="0"/>
              </a:spcAft>
            </a:pPr>
            <a:r>
              <a:rPr lang="en"/>
              <a:t>Generate a random test t.</a:t>
            </a:r>
          </a:p>
          <a:p>
            <a:pPr indent="-228600" lvl="1" marL="914400" marR="0" rtl="0" algn="l">
              <a:lnSpc>
                <a:spcPct val="100000"/>
              </a:lnSpc>
              <a:spcBef>
                <a:spcPts val="600"/>
              </a:spcBef>
              <a:spcAft>
                <a:spcPts val="0"/>
              </a:spcAft>
            </a:pPr>
            <a:r>
              <a:rPr lang="en"/>
              <a:t>Divide the input space into two regions, with one containing t. </a:t>
            </a:r>
          </a:p>
          <a:p>
            <a:pPr indent="-228600" lvl="1" marL="914400" marR="0" rtl="0" algn="l">
              <a:lnSpc>
                <a:spcPct val="100000"/>
              </a:lnSpc>
              <a:spcBef>
                <a:spcPts val="600"/>
              </a:spcBef>
              <a:spcAft>
                <a:spcPts val="0"/>
              </a:spcAft>
            </a:pPr>
            <a:r>
              <a:rPr lang="en"/>
              <a:t>Choose the largest untested region and generate a test in that region.</a:t>
            </a:r>
          </a:p>
          <a:p>
            <a:pPr indent="-228600" lvl="1" marL="914400" marR="0" rtl="0" algn="l">
              <a:lnSpc>
                <a:spcPct val="100000"/>
              </a:lnSpc>
              <a:spcBef>
                <a:spcPts val="600"/>
              </a:spcBef>
              <a:spcAft>
                <a:spcPts val="0"/>
              </a:spcAft>
            </a:pPr>
            <a:r>
              <a:rPr lang="en"/>
              <a:t>Each time a test is executed, shrink that region, then generate a test from the largest remaining region.</a:t>
            </a:r>
          </a:p>
          <a:p>
            <a:pPr indent="-228600" lvl="0" marL="457200" marR="0" rtl="0" algn="l">
              <a:lnSpc>
                <a:spcPct val="100000"/>
              </a:lnSpc>
              <a:spcBef>
                <a:spcPts val="600"/>
              </a:spcBef>
              <a:spcAft>
                <a:spcPts val="0"/>
              </a:spcAft>
            </a:pPr>
            <a:r>
              <a:rPr lang="en"/>
              <a:t>Helps ensure even spread across the input space.</a:t>
            </a:r>
          </a:p>
        </p:txBody>
      </p:sp>
      <p:sp>
        <p:nvSpPr>
          <p:cNvPr id="265" name="Shape 2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nvSpPr>
        <p:spPr>
          <a:xfrm>
            <a:off x="430000" y="21282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(Dynamic) </a:t>
            </a:r>
            <a:br>
              <a:rPr b="1" lang="en" sz="4800">
                <a:solidFill>
                  <a:srgbClr val="FFFFFF"/>
                </a:solidFill>
              </a:rPr>
            </a:br>
            <a:r>
              <a:rPr b="1" lang="en" sz="4800">
                <a:solidFill>
                  <a:srgbClr val="FFFFFF"/>
                </a:solidFill>
              </a:rPr>
              <a:t>Symbolic Execution</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building predicates that describe which execution paths will be taken and their effect on program state.</a:t>
            </a:r>
          </a:p>
          <a:p>
            <a:pPr indent="-419100" lvl="1" marL="914400" marR="0" rtl="0" algn="l">
              <a:lnSpc>
                <a:spcPct val="100000"/>
              </a:lnSpc>
              <a:spcBef>
                <a:spcPts val="600"/>
              </a:spcBef>
              <a:spcAft>
                <a:spcPts val="0"/>
              </a:spcAft>
              <a:buClr>
                <a:schemeClr val="dk1"/>
              </a:buClr>
              <a:buSzPct val="125000"/>
              <a:buFont typeface="Arial"/>
            </a:pPr>
            <a:r>
              <a:rPr lang="en"/>
              <a:t>Determines the conditions under which a path can be taken.</a:t>
            </a:r>
          </a:p>
          <a:p>
            <a:pPr indent="-228600" lvl="1" marL="914400" marR="0" rtl="0" algn="l">
              <a:lnSpc>
                <a:spcPct val="100000"/>
              </a:lnSpc>
              <a:spcBef>
                <a:spcPts val="600"/>
              </a:spcBef>
              <a:spcAft>
                <a:spcPts val="0"/>
              </a:spcAft>
            </a:pPr>
            <a:r>
              <a:rPr lang="en"/>
              <a:t>Identifies infeasible paths and paths that can be taken when they shouldn’t.</a:t>
            </a:r>
          </a:p>
          <a:p>
            <a:pPr indent="-228600" lvl="1" marL="914400" marR="0" rtl="0" algn="l">
              <a:lnSpc>
                <a:spcPct val="100000"/>
              </a:lnSpc>
              <a:spcBef>
                <a:spcPts val="600"/>
              </a:spcBef>
              <a:spcAft>
                <a:spcPts val="0"/>
              </a:spcAft>
            </a:pPr>
            <a:r>
              <a:rPr lang="en"/>
              <a:t>Can be used to generate tests targeted at particular paths in the system.</a:t>
            </a:r>
          </a:p>
        </p:txBody>
      </p:sp>
      <p:sp>
        <p:nvSpPr>
          <p:cNvPr id="277" name="Shape 2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Symbolic execution builds a set of </a:t>
            </a:r>
            <a:r>
              <a:rPr b="1" lang="en"/>
              <a:t>path constraints</a:t>
            </a:r>
            <a:r>
              <a:rPr lang="en"/>
              <a:t>. </a:t>
            </a:r>
          </a:p>
          <a:p>
            <a:pPr indent="-228600" lvl="1" marL="914400" rtl="0">
              <a:spcBef>
                <a:spcPts val="600"/>
              </a:spcBef>
            </a:pPr>
            <a:r>
              <a:rPr lang="en"/>
              <a:t>Boolean formulas over the symbolic inputs.</a:t>
            </a:r>
          </a:p>
          <a:p>
            <a:pPr indent="-228600" lvl="1" marL="914400" rtl="0">
              <a:spcBef>
                <a:spcPts val="600"/>
              </a:spcBef>
            </a:pPr>
            <a:r>
              <a:rPr lang="en"/>
              <a:t>Describes the constraints on the input variables that must be satisfied to arrive at a program location.</a:t>
            </a:r>
          </a:p>
          <a:p>
            <a:pPr indent="-228600" lvl="1" marL="914400" rtl="0">
              <a:spcBef>
                <a:spcPts val="600"/>
              </a:spcBef>
            </a:pPr>
            <a:r>
              <a:rPr lang="en"/>
              <a:t>At each point, the path constraints are updated with any information that can inform the choice of input.</a:t>
            </a:r>
          </a:p>
          <a:p>
            <a:pPr indent="-228600" lvl="0" marL="457200" marR="0" rtl="0" algn="l">
              <a:lnSpc>
                <a:spcPct val="100000"/>
              </a:lnSpc>
              <a:spcBef>
                <a:spcPts val="600"/>
              </a:spcBef>
              <a:spcAft>
                <a:spcPts val="0"/>
              </a:spcAft>
            </a:pPr>
            <a:r>
              <a:rPr lang="en"/>
              <a:t>If a path constraint is unsatisfiable, that path is infeasible. </a:t>
            </a:r>
          </a:p>
          <a:p>
            <a:pPr indent="-228600" lvl="0" marL="457200" marR="0" rtl="0" algn="l">
              <a:lnSpc>
                <a:spcPct val="100000"/>
              </a:lnSpc>
              <a:spcBef>
                <a:spcPts val="600"/>
              </a:spcBef>
              <a:spcAft>
                <a:spcPts val="0"/>
              </a:spcAft>
            </a:pPr>
            <a:r>
              <a:rPr lang="en"/>
              <a:t>If it is satisfiable, any solution of that formula is a concrete test case.</a:t>
            </a:r>
          </a:p>
          <a:p>
            <a:pPr indent="0" lvl="0" marL="0" marR="0" rtl="0" algn="l">
              <a:lnSpc>
                <a:spcPct val="100000"/>
              </a:lnSpc>
              <a:spcBef>
                <a:spcPts val="600"/>
              </a:spcBef>
              <a:spcAft>
                <a:spcPts val="0"/>
              </a:spcAft>
              <a:buNone/>
            </a:pPr>
            <a:r>
              <a:t/>
            </a:r>
            <a:endParaRPr/>
          </a:p>
        </p:txBody>
      </p:sp>
      <p:sp>
        <p:nvSpPr>
          <p:cNvPr id="284" name="Shape 2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p:nvPr/>
        </p:nvSpPr>
        <p:spPr>
          <a:xfrm>
            <a:off x="5833750" y="3406725"/>
            <a:ext cx="1614300" cy="2215500"/>
          </a:xfrm>
          <a:custGeom>
            <a:pathLst>
              <a:path extrusionOk="0" h="88620" w="64572">
                <a:moveTo>
                  <a:pt x="445" y="77932"/>
                </a:moveTo>
                <a:lnTo>
                  <a:pt x="0" y="88620"/>
                </a:lnTo>
                <a:lnTo>
                  <a:pt x="64572" y="88175"/>
                </a:lnTo>
                <a:lnTo>
                  <a:pt x="57447" y="25829"/>
                </a:lnTo>
                <a:lnTo>
                  <a:pt x="32954" y="0"/>
                </a:lnTo>
              </a:path>
            </a:pathLst>
          </a:custGeom>
          <a:noFill/>
          <a:ln cap="flat" cmpd="sng" w="9525">
            <a:solidFill>
              <a:schemeClr val="dk2"/>
            </a:solidFill>
            <a:prstDash val="solid"/>
            <a:round/>
            <a:headEnd len="lg" w="lg" type="none"/>
            <a:tailEnd len="lg" w="lg" type="triangle"/>
          </a:ln>
        </p:spPr>
      </p:sp>
      <p:sp>
        <p:nvSpPr>
          <p:cNvPr id="290" name="Shape 29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 Example</a:t>
            </a:r>
          </a:p>
        </p:txBody>
      </p:sp>
      <p:sp>
        <p:nvSpPr>
          <p:cNvPr id="291" name="Shape 29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nsolas"/>
                <a:ea typeface="Consolas"/>
                <a:cs typeface="Consolas"/>
                <a:sym typeface="Consolas"/>
              </a:rPr>
              <a:t>1. void swap(int x, int y){</a:t>
            </a:r>
          </a:p>
          <a:p>
            <a:pPr lvl="0" marR="0" rtl="0" algn="l">
              <a:lnSpc>
                <a:spcPct val="100000"/>
              </a:lnSpc>
              <a:spcBef>
                <a:spcPts val="600"/>
              </a:spcBef>
              <a:spcAft>
                <a:spcPts val="0"/>
              </a:spcAft>
              <a:buNone/>
            </a:pPr>
            <a:r>
              <a:rPr lang="en" sz="1800">
                <a:latin typeface="Consolas"/>
                <a:ea typeface="Consolas"/>
                <a:cs typeface="Consolas"/>
                <a:sym typeface="Consolas"/>
              </a:rPr>
              <a:t>2.		if(x &gt; y){</a:t>
            </a:r>
          </a:p>
          <a:p>
            <a:pPr lvl="0" marR="0" rtl="0" algn="l">
              <a:lnSpc>
                <a:spcPct val="100000"/>
              </a:lnSpc>
              <a:spcBef>
                <a:spcPts val="600"/>
              </a:spcBef>
              <a:spcAft>
                <a:spcPts val="0"/>
              </a:spcAft>
              <a:buNone/>
            </a:pPr>
            <a:r>
              <a:rPr lang="en" sz="1800">
                <a:latin typeface="Consolas"/>
                <a:ea typeface="Consolas"/>
                <a:cs typeface="Consolas"/>
                <a:sym typeface="Consolas"/>
              </a:rPr>
              <a:t>3.			x = x + y;</a:t>
            </a:r>
          </a:p>
          <a:p>
            <a:pPr lvl="0" marR="0" rtl="0" algn="l">
              <a:lnSpc>
                <a:spcPct val="100000"/>
              </a:lnSpc>
              <a:spcBef>
                <a:spcPts val="600"/>
              </a:spcBef>
              <a:spcAft>
                <a:spcPts val="0"/>
              </a:spcAft>
              <a:buNone/>
            </a:pPr>
            <a:r>
              <a:rPr lang="en" sz="1800">
                <a:latin typeface="Consolas"/>
                <a:ea typeface="Consolas"/>
                <a:cs typeface="Consolas"/>
                <a:sym typeface="Consolas"/>
              </a:rPr>
              <a:t>4.			y = x - y;</a:t>
            </a:r>
          </a:p>
          <a:p>
            <a:pPr lvl="0" marR="0" rtl="0" algn="l">
              <a:lnSpc>
                <a:spcPct val="100000"/>
              </a:lnSpc>
              <a:spcBef>
                <a:spcPts val="600"/>
              </a:spcBef>
              <a:spcAft>
                <a:spcPts val="0"/>
              </a:spcAft>
              <a:buNone/>
            </a:pPr>
            <a:r>
              <a:rPr lang="en" sz="1800">
                <a:latin typeface="Consolas"/>
                <a:ea typeface="Consolas"/>
                <a:cs typeface="Consolas"/>
                <a:sym typeface="Consolas"/>
              </a:rPr>
              <a:t>5.			x = x - y;</a:t>
            </a:r>
          </a:p>
          <a:p>
            <a:pPr lvl="0" marR="0" rtl="0" algn="l">
              <a:lnSpc>
                <a:spcPct val="100000"/>
              </a:lnSpc>
              <a:spcBef>
                <a:spcPts val="600"/>
              </a:spcBef>
              <a:spcAft>
                <a:spcPts val="0"/>
              </a:spcAft>
              <a:buNone/>
            </a:pPr>
            <a:r>
              <a:rPr lang="en" sz="1800">
                <a:latin typeface="Consolas"/>
                <a:ea typeface="Consolas"/>
                <a:cs typeface="Consolas"/>
                <a:sym typeface="Consolas"/>
              </a:rPr>
              <a:t>6.			if (x - y &gt; 0){</a:t>
            </a:r>
          </a:p>
          <a:p>
            <a:pPr lvl="0" marR="0" rtl="0" algn="l">
              <a:lnSpc>
                <a:spcPct val="100000"/>
              </a:lnSpc>
              <a:spcBef>
                <a:spcPts val="600"/>
              </a:spcBef>
              <a:spcAft>
                <a:spcPts val="0"/>
              </a:spcAft>
              <a:buNone/>
            </a:pPr>
            <a:r>
              <a:rPr lang="en" sz="1800">
                <a:latin typeface="Consolas"/>
                <a:ea typeface="Consolas"/>
                <a:cs typeface="Consolas"/>
                <a:sym typeface="Consolas"/>
              </a:rPr>
              <a:t>7.				assert(false);</a:t>
            </a:r>
          </a:p>
          <a:p>
            <a:pPr lvl="0" marR="0" rtl="0" algn="l">
              <a:lnSpc>
                <a:spcPct val="100000"/>
              </a:lnSpc>
              <a:spcBef>
                <a:spcPts val="600"/>
              </a:spcBef>
              <a:spcAft>
                <a:spcPts val="0"/>
              </a:spcAft>
              <a:buNone/>
            </a:pPr>
            <a:r>
              <a:rPr lang="en" sz="1800">
                <a:latin typeface="Consolas"/>
                <a:ea typeface="Consolas"/>
                <a:cs typeface="Consolas"/>
                <a:sym typeface="Consolas"/>
              </a:rPr>
              <a:t>8.			}</a:t>
            </a:r>
          </a:p>
          <a:p>
            <a:pPr lvl="0" marR="0" rtl="0" algn="l">
              <a:lnSpc>
                <a:spcPct val="100000"/>
              </a:lnSpc>
              <a:spcBef>
                <a:spcPts val="600"/>
              </a:spcBef>
              <a:spcAft>
                <a:spcPts val="0"/>
              </a:spcAft>
              <a:buNone/>
            </a:pPr>
            <a:r>
              <a:rPr lang="en" sz="1800">
                <a:latin typeface="Consolas"/>
                <a:ea typeface="Consolas"/>
                <a:cs typeface="Consolas"/>
                <a:sym typeface="Consolas"/>
              </a:rPr>
              <a:t>9.		}</a:t>
            </a:r>
          </a:p>
          <a:p>
            <a:pPr lvl="0" marR="0" rtl="0" algn="l">
              <a:lnSpc>
                <a:spcPct val="100000"/>
              </a:lnSpc>
              <a:spcBef>
                <a:spcPts val="600"/>
              </a:spcBef>
              <a:spcAft>
                <a:spcPts val="0"/>
              </a:spcAft>
              <a:buNone/>
            </a:pPr>
            <a:r>
              <a:rPr lang="en" sz="1800">
                <a:latin typeface="Consolas"/>
                <a:ea typeface="Consolas"/>
                <a:cs typeface="Consolas"/>
                <a:sym typeface="Consolas"/>
              </a:rPr>
              <a:t>10. 	System.out.print(</a:t>
            </a:r>
          </a:p>
          <a:p>
            <a:pPr indent="457200" lvl="0" marL="914400" marR="0" rtl="0" algn="l">
              <a:lnSpc>
                <a:spcPct val="100000"/>
              </a:lnSpc>
              <a:spcBef>
                <a:spcPts val="600"/>
              </a:spcBef>
              <a:spcAft>
                <a:spcPts val="0"/>
              </a:spcAft>
              <a:buNone/>
            </a:pPr>
            <a:r>
              <a:rPr lang="en" sz="1800">
                <a:latin typeface="Consolas"/>
                <a:ea typeface="Consolas"/>
                <a:cs typeface="Consolas"/>
                <a:sym typeface="Consolas"/>
              </a:rPr>
              <a:t>x+”,”+y);</a:t>
            </a:r>
          </a:p>
          <a:p>
            <a:pPr lvl="0" marR="0" rtl="0" algn="l">
              <a:lnSpc>
                <a:spcPct val="100000"/>
              </a:lnSpc>
              <a:spcBef>
                <a:spcPts val="600"/>
              </a:spcBef>
              <a:spcAft>
                <a:spcPts val="0"/>
              </a:spcAft>
              <a:buNone/>
            </a:pPr>
            <a:r>
              <a:rPr lang="en" sz="1800">
                <a:latin typeface="Consolas"/>
                <a:ea typeface="Consolas"/>
                <a:cs typeface="Consolas"/>
                <a:sym typeface="Consolas"/>
              </a:rPr>
              <a:t>11. }</a:t>
            </a:r>
          </a:p>
        </p:txBody>
      </p:sp>
      <p:sp>
        <p:nvSpPr>
          <p:cNvPr id="292" name="Shape 2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
        <p:nvSpPr>
          <p:cNvPr id="293" name="Shape 293"/>
          <p:cNvSpPr/>
          <p:nvPr/>
        </p:nvSpPr>
        <p:spPr>
          <a:xfrm>
            <a:off x="5956225" y="17479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1</a:t>
            </a:r>
          </a:p>
        </p:txBody>
      </p:sp>
      <p:sp>
        <p:nvSpPr>
          <p:cNvPr id="294" name="Shape 294"/>
          <p:cNvSpPr/>
          <p:nvPr/>
        </p:nvSpPr>
        <p:spPr>
          <a:xfrm>
            <a:off x="5956225" y="23345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2</a:t>
            </a:r>
          </a:p>
        </p:txBody>
      </p:sp>
      <p:cxnSp>
        <p:nvCxnSpPr>
          <p:cNvPr id="295" name="Shape 295"/>
          <p:cNvCxnSpPr>
            <a:stCxn id="293" idx="2"/>
            <a:endCxn id="294" idx="0"/>
          </p:cNvCxnSpPr>
          <p:nvPr/>
        </p:nvCxnSpPr>
        <p:spPr>
          <a:xfrm>
            <a:off x="6184525" y="2104000"/>
            <a:ext cx="0" cy="230400"/>
          </a:xfrm>
          <a:prstGeom prst="straightConnector1">
            <a:avLst/>
          </a:prstGeom>
          <a:noFill/>
          <a:ln cap="flat" cmpd="sng" w="9525">
            <a:solidFill>
              <a:schemeClr val="dk2"/>
            </a:solidFill>
            <a:prstDash val="solid"/>
            <a:round/>
            <a:headEnd len="lg" w="lg" type="none"/>
            <a:tailEnd len="lg" w="lg" type="triangle"/>
          </a:ln>
        </p:spPr>
      </p:cxnSp>
      <p:sp>
        <p:nvSpPr>
          <p:cNvPr id="296" name="Shape 296"/>
          <p:cNvSpPr/>
          <p:nvPr/>
        </p:nvSpPr>
        <p:spPr>
          <a:xfrm>
            <a:off x="5607625" y="299902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3</a:t>
            </a:r>
          </a:p>
        </p:txBody>
      </p:sp>
      <p:sp>
        <p:nvSpPr>
          <p:cNvPr id="297" name="Shape 297"/>
          <p:cNvSpPr/>
          <p:nvPr/>
        </p:nvSpPr>
        <p:spPr>
          <a:xfrm>
            <a:off x="6350075" y="299902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10</a:t>
            </a:r>
          </a:p>
        </p:txBody>
      </p:sp>
      <p:sp>
        <p:nvSpPr>
          <p:cNvPr id="298" name="Shape 298"/>
          <p:cNvSpPr/>
          <p:nvPr/>
        </p:nvSpPr>
        <p:spPr>
          <a:xfrm>
            <a:off x="5607625" y="366355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4</a:t>
            </a:r>
          </a:p>
        </p:txBody>
      </p:sp>
      <p:sp>
        <p:nvSpPr>
          <p:cNvPr id="299" name="Shape 299"/>
          <p:cNvSpPr/>
          <p:nvPr/>
        </p:nvSpPr>
        <p:spPr>
          <a:xfrm>
            <a:off x="5607625" y="4328075"/>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5</a:t>
            </a:r>
          </a:p>
        </p:txBody>
      </p:sp>
      <p:sp>
        <p:nvSpPr>
          <p:cNvPr id="300" name="Shape 300"/>
          <p:cNvSpPr/>
          <p:nvPr/>
        </p:nvSpPr>
        <p:spPr>
          <a:xfrm>
            <a:off x="5607625" y="4992600"/>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6</a:t>
            </a:r>
          </a:p>
        </p:txBody>
      </p:sp>
      <p:sp>
        <p:nvSpPr>
          <p:cNvPr id="301" name="Shape 301"/>
          <p:cNvSpPr/>
          <p:nvPr/>
        </p:nvSpPr>
        <p:spPr>
          <a:xfrm>
            <a:off x="6700900" y="4756612"/>
            <a:ext cx="456600" cy="35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7</a:t>
            </a:r>
          </a:p>
        </p:txBody>
      </p:sp>
      <p:cxnSp>
        <p:nvCxnSpPr>
          <p:cNvPr id="302" name="Shape 302"/>
          <p:cNvCxnSpPr>
            <a:stCxn id="294" idx="2"/>
            <a:endCxn id="296" idx="0"/>
          </p:cNvCxnSpPr>
          <p:nvPr/>
        </p:nvCxnSpPr>
        <p:spPr>
          <a:xfrm flipH="1">
            <a:off x="5835925" y="2690600"/>
            <a:ext cx="348600" cy="308400"/>
          </a:xfrm>
          <a:prstGeom prst="straightConnector1">
            <a:avLst/>
          </a:prstGeom>
          <a:noFill/>
          <a:ln cap="flat" cmpd="sng" w="9525">
            <a:solidFill>
              <a:schemeClr val="dk2"/>
            </a:solidFill>
            <a:prstDash val="solid"/>
            <a:round/>
            <a:headEnd len="lg" w="lg" type="none"/>
            <a:tailEnd len="lg" w="lg" type="triangle"/>
          </a:ln>
        </p:spPr>
      </p:cxnSp>
      <p:cxnSp>
        <p:nvCxnSpPr>
          <p:cNvPr id="303" name="Shape 303"/>
          <p:cNvCxnSpPr>
            <a:stCxn id="294" idx="2"/>
            <a:endCxn id="297" idx="0"/>
          </p:cNvCxnSpPr>
          <p:nvPr/>
        </p:nvCxnSpPr>
        <p:spPr>
          <a:xfrm>
            <a:off x="6184525" y="2690600"/>
            <a:ext cx="393900" cy="308400"/>
          </a:xfrm>
          <a:prstGeom prst="straightConnector1">
            <a:avLst/>
          </a:prstGeom>
          <a:noFill/>
          <a:ln cap="flat" cmpd="sng" w="9525">
            <a:solidFill>
              <a:schemeClr val="dk2"/>
            </a:solidFill>
            <a:prstDash val="solid"/>
            <a:round/>
            <a:headEnd len="lg" w="lg" type="none"/>
            <a:tailEnd len="lg" w="lg" type="triangle"/>
          </a:ln>
        </p:spPr>
      </p:cxnSp>
      <p:cxnSp>
        <p:nvCxnSpPr>
          <p:cNvPr id="304" name="Shape 304"/>
          <p:cNvCxnSpPr>
            <a:stCxn id="296" idx="2"/>
            <a:endCxn id="298" idx="0"/>
          </p:cNvCxnSpPr>
          <p:nvPr/>
        </p:nvCxnSpPr>
        <p:spPr>
          <a:xfrm>
            <a:off x="5835925" y="3355125"/>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5" name="Shape 305"/>
          <p:cNvCxnSpPr>
            <a:stCxn id="298" idx="2"/>
            <a:endCxn id="299" idx="0"/>
          </p:cNvCxnSpPr>
          <p:nvPr/>
        </p:nvCxnSpPr>
        <p:spPr>
          <a:xfrm>
            <a:off x="5835925" y="4019650"/>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6" name="Shape 306"/>
          <p:cNvCxnSpPr>
            <a:stCxn id="299" idx="2"/>
            <a:endCxn id="300" idx="0"/>
          </p:cNvCxnSpPr>
          <p:nvPr/>
        </p:nvCxnSpPr>
        <p:spPr>
          <a:xfrm>
            <a:off x="5835925" y="4684175"/>
            <a:ext cx="0" cy="308400"/>
          </a:xfrm>
          <a:prstGeom prst="straightConnector1">
            <a:avLst/>
          </a:prstGeom>
          <a:noFill/>
          <a:ln cap="flat" cmpd="sng" w="9525">
            <a:solidFill>
              <a:schemeClr val="dk2"/>
            </a:solidFill>
            <a:prstDash val="solid"/>
            <a:round/>
            <a:headEnd len="lg" w="lg" type="none"/>
            <a:tailEnd len="lg" w="lg" type="triangle"/>
          </a:ln>
        </p:spPr>
      </p:cxnSp>
      <p:cxnSp>
        <p:nvCxnSpPr>
          <p:cNvPr id="307" name="Shape 307"/>
          <p:cNvCxnSpPr>
            <a:stCxn id="300" idx="3"/>
            <a:endCxn id="301" idx="1"/>
          </p:cNvCxnSpPr>
          <p:nvPr/>
        </p:nvCxnSpPr>
        <p:spPr>
          <a:xfrm flipH="1" rot="10800000">
            <a:off x="6064225" y="4934550"/>
            <a:ext cx="636600" cy="236100"/>
          </a:xfrm>
          <a:prstGeom prst="straightConnector1">
            <a:avLst/>
          </a:prstGeom>
          <a:noFill/>
          <a:ln cap="flat" cmpd="sng" w="9525">
            <a:solidFill>
              <a:schemeClr val="dk2"/>
            </a:solidFill>
            <a:prstDash val="solid"/>
            <a:round/>
            <a:headEnd len="lg" w="lg" type="none"/>
            <a:tailEnd len="lg" w="lg" type="triangle"/>
          </a:ln>
        </p:spPr>
      </p:cxnSp>
      <p:sp>
        <p:nvSpPr>
          <p:cNvPr id="308" name="Shape 308"/>
          <p:cNvSpPr txBox="1"/>
          <p:nvPr/>
        </p:nvSpPr>
        <p:spPr>
          <a:xfrm>
            <a:off x="6512875" y="1970550"/>
            <a:ext cx="1180200" cy="308400"/>
          </a:xfrm>
          <a:prstGeom prst="rect">
            <a:avLst/>
          </a:prstGeom>
          <a:noFill/>
          <a:ln>
            <a:noFill/>
          </a:ln>
        </p:spPr>
        <p:txBody>
          <a:bodyPr anchorCtr="0" anchor="t" bIns="91425" lIns="91425" rIns="91425" tIns="91425">
            <a:noAutofit/>
          </a:bodyPr>
          <a:lstStyle/>
          <a:p>
            <a:pPr lvl="0">
              <a:spcBef>
                <a:spcPts val="0"/>
              </a:spcBef>
              <a:buNone/>
            </a:pPr>
            <a:r>
              <a:rPr b="1" lang="en"/>
              <a:t>x=X, y = Y</a:t>
            </a:r>
          </a:p>
        </p:txBody>
      </p:sp>
      <p:sp>
        <p:nvSpPr>
          <p:cNvPr id="309" name="Shape 309"/>
          <p:cNvSpPr txBox="1"/>
          <p:nvPr/>
        </p:nvSpPr>
        <p:spPr>
          <a:xfrm>
            <a:off x="6512875" y="2639025"/>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 y = Y, </a:t>
            </a:r>
            <a:r>
              <a:rPr b="1" lang="en"/>
              <a:t>X &lt;= Y</a:t>
            </a:r>
          </a:p>
        </p:txBody>
      </p:sp>
      <p:sp>
        <p:nvSpPr>
          <p:cNvPr id="310" name="Shape 310"/>
          <p:cNvSpPr txBox="1"/>
          <p:nvPr/>
        </p:nvSpPr>
        <p:spPr>
          <a:xfrm>
            <a:off x="4305325" y="2575362"/>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 y = Y,</a:t>
            </a:r>
            <a:r>
              <a:rPr b="1" lang="en"/>
              <a:t> X &gt; Y</a:t>
            </a:r>
          </a:p>
        </p:txBody>
      </p:sp>
      <p:sp>
        <p:nvSpPr>
          <p:cNvPr id="311" name="Shape 311"/>
          <p:cNvSpPr txBox="1"/>
          <p:nvPr/>
        </p:nvSpPr>
        <p:spPr>
          <a:xfrm>
            <a:off x="4305325" y="3239887"/>
            <a:ext cx="1758900" cy="308400"/>
          </a:xfrm>
          <a:prstGeom prst="rect">
            <a:avLst/>
          </a:prstGeom>
          <a:noFill/>
          <a:ln>
            <a:noFill/>
          </a:ln>
        </p:spPr>
        <p:txBody>
          <a:bodyPr anchorCtr="0" anchor="t" bIns="91425" lIns="91425" rIns="91425" tIns="91425">
            <a:noAutofit/>
          </a:bodyPr>
          <a:lstStyle/>
          <a:p>
            <a:pPr lvl="0" rtl="0">
              <a:spcBef>
                <a:spcPts val="0"/>
              </a:spcBef>
              <a:buNone/>
            </a:pPr>
            <a:r>
              <a:rPr b="1" lang="en"/>
              <a:t>x=X+Y</a:t>
            </a:r>
            <a:r>
              <a:rPr lang="en"/>
              <a:t>, y = Y, </a:t>
            </a:r>
          </a:p>
          <a:p>
            <a:pPr lvl="0" rtl="0">
              <a:spcBef>
                <a:spcPts val="0"/>
              </a:spcBef>
              <a:buNone/>
            </a:pPr>
            <a:r>
              <a:rPr lang="en"/>
              <a:t>X &gt; Y</a:t>
            </a:r>
          </a:p>
        </p:txBody>
      </p:sp>
      <p:sp>
        <p:nvSpPr>
          <p:cNvPr id="312" name="Shape 312"/>
          <p:cNvSpPr txBox="1"/>
          <p:nvPr/>
        </p:nvSpPr>
        <p:spPr>
          <a:xfrm>
            <a:off x="4373775" y="3865450"/>
            <a:ext cx="1758900" cy="308400"/>
          </a:xfrm>
          <a:prstGeom prst="rect">
            <a:avLst/>
          </a:prstGeom>
          <a:noFill/>
          <a:ln>
            <a:noFill/>
          </a:ln>
        </p:spPr>
        <p:txBody>
          <a:bodyPr anchorCtr="0" anchor="t" bIns="91425" lIns="91425" rIns="91425" tIns="91425">
            <a:noAutofit/>
          </a:bodyPr>
          <a:lstStyle/>
          <a:p>
            <a:pPr lvl="0" rtl="0">
              <a:spcBef>
                <a:spcPts val="0"/>
              </a:spcBef>
              <a:buNone/>
            </a:pPr>
            <a:r>
              <a:rPr lang="en"/>
              <a:t>x=X+Y, </a:t>
            </a:r>
            <a:r>
              <a:rPr b="1" lang="en"/>
              <a:t>y = X</a:t>
            </a:r>
            <a:r>
              <a:rPr lang="en"/>
              <a:t>, </a:t>
            </a:r>
          </a:p>
          <a:p>
            <a:pPr lvl="0" rtl="0">
              <a:spcBef>
                <a:spcPts val="0"/>
              </a:spcBef>
              <a:buNone/>
            </a:pPr>
            <a:r>
              <a:rPr lang="en"/>
              <a:t>X &gt; Y</a:t>
            </a:r>
          </a:p>
        </p:txBody>
      </p:sp>
      <p:sp>
        <p:nvSpPr>
          <p:cNvPr id="313" name="Shape 313"/>
          <p:cNvSpPr txBox="1"/>
          <p:nvPr/>
        </p:nvSpPr>
        <p:spPr>
          <a:xfrm>
            <a:off x="4373775" y="4602387"/>
            <a:ext cx="1758900" cy="308400"/>
          </a:xfrm>
          <a:prstGeom prst="rect">
            <a:avLst/>
          </a:prstGeom>
          <a:noFill/>
          <a:ln>
            <a:noFill/>
          </a:ln>
        </p:spPr>
        <p:txBody>
          <a:bodyPr anchorCtr="0" anchor="t" bIns="91425" lIns="91425" rIns="91425" tIns="91425">
            <a:noAutofit/>
          </a:bodyPr>
          <a:lstStyle/>
          <a:p>
            <a:pPr lvl="0" rtl="0">
              <a:spcBef>
                <a:spcPts val="0"/>
              </a:spcBef>
              <a:buNone/>
            </a:pPr>
            <a:r>
              <a:rPr b="1" lang="en"/>
              <a:t>x=Y</a:t>
            </a:r>
            <a:r>
              <a:rPr lang="en"/>
              <a:t>, y = X, </a:t>
            </a:r>
          </a:p>
          <a:p>
            <a:pPr lvl="0" rtl="0">
              <a:spcBef>
                <a:spcPts val="0"/>
              </a:spcBef>
              <a:buNone/>
            </a:pPr>
            <a:r>
              <a:rPr lang="en"/>
              <a:t>X &gt; Y</a:t>
            </a:r>
          </a:p>
        </p:txBody>
      </p:sp>
      <p:sp>
        <p:nvSpPr>
          <p:cNvPr id="314" name="Shape 314"/>
          <p:cNvSpPr txBox="1"/>
          <p:nvPr/>
        </p:nvSpPr>
        <p:spPr>
          <a:xfrm>
            <a:off x="6231700" y="3786787"/>
            <a:ext cx="1038300" cy="308400"/>
          </a:xfrm>
          <a:prstGeom prst="rect">
            <a:avLst/>
          </a:prstGeom>
          <a:noFill/>
          <a:ln>
            <a:noFill/>
          </a:ln>
        </p:spPr>
        <p:txBody>
          <a:bodyPr anchorCtr="0" anchor="t" bIns="91425" lIns="91425" rIns="91425" tIns="91425">
            <a:noAutofit/>
          </a:bodyPr>
          <a:lstStyle/>
          <a:p>
            <a:pPr lvl="0" rtl="0">
              <a:spcBef>
                <a:spcPts val="0"/>
              </a:spcBef>
              <a:buNone/>
            </a:pPr>
            <a:r>
              <a:rPr lang="en"/>
              <a:t>x=Y, </a:t>
            </a:r>
          </a:p>
          <a:p>
            <a:pPr lvl="0" rtl="0">
              <a:spcBef>
                <a:spcPts val="0"/>
              </a:spcBef>
              <a:buNone/>
            </a:pPr>
            <a:r>
              <a:rPr lang="en"/>
              <a:t>y = X, </a:t>
            </a:r>
          </a:p>
          <a:p>
            <a:pPr lvl="0" rtl="0">
              <a:spcBef>
                <a:spcPts val="0"/>
              </a:spcBef>
              <a:buNone/>
            </a:pPr>
            <a:r>
              <a:rPr lang="en"/>
              <a:t>X &gt; Y </a:t>
            </a:r>
          </a:p>
          <a:p>
            <a:pPr lvl="0" rtl="0">
              <a:spcBef>
                <a:spcPts val="0"/>
              </a:spcBef>
              <a:buNone/>
            </a:pPr>
            <a:r>
              <a:rPr b="1" lang="en"/>
              <a:t>^ Y - X &lt; 0</a:t>
            </a:r>
          </a:p>
        </p:txBody>
      </p:sp>
      <p:sp>
        <p:nvSpPr>
          <p:cNvPr id="315" name="Shape 315"/>
          <p:cNvSpPr txBox="1"/>
          <p:nvPr/>
        </p:nvSpPr>
        <p:spPr>
          <a:xfrm>
            <a:off x="7448050" y="4360275"/>
            <a:ext cx="1238700" cy="308400"/>
          </a:xfrm>
          <a:prstGeom prst="rect">
            <a:avLst/>
          </a:prstGeom>
          <a:noFill/>
          <a:ln>
            <a:noFill/>
          </a:ln>
        </p:spPr>
        <p:txBody>
          <a:bodyPr anchorCtr="0" anchor="t" bIns="91425" lIns="91425" rIns="91425" tIns="91425">
            <a:noAutofit/>
          </a:bodyPr>
          <a:lstStyle/>
          <a:p>
            <a:pPr lvl="0" rtl="0">
              <a:spcBef>
                <a:spcPts val="0"/>
              </a:spcBef>
              <a:buNone/>
            </a:pPr>
            <a:r>
              <a:rPr lang="en"/>
              <a:t>x=Y, </a:t>
            </a:r>
          </a:p>
          <a:p>
            <a:pPr lvl="0" rtl="0">
              <a:spcBef>
                <a:spcPts val="0"/>
              </a:spcBef>
              <a:buNone/>
            </a:pPr>
            <a:r>
              <a:rPr lang="en"/>
              <a:t>y = X, </a:t>
            </a:r>
          </a:p>
          <a:p>
            <a:pPr lvl="0" rtl="0">
              <a:spcBef>
                <a:spcPts val="0"/>
              </a:spcBef>
              <a:buNone/>
            </a:pPr>
            <a:r>
              <a:rPr lang="en"/>
              <a:t>X &gt; Y </a:t>
            </a:r>
          </a:p>
          <a:p>
            <a:pPr lvl="0" rtl="0">
              <a:spcBef>
                <a:spcPts val="0"/>
              </a:spcBef>
              <a:buNone/>
            </a:pPr>
            <a:r>
              <a:rPr b="1" lang="en"/>
              <a:t>^ Y - X &gt;= 0</a:t>
            </a:r>
          </a:p>
        </p:txBody>
      </p:sp>
      <p:sp>
        <p:nvSpPr>
          <p:cNvPr id="316" name="Shape 316"/>
          <p:cNvSpPr/>
          <p:nvPr/>
        </p:nvSpPr>
        <p:spPr>
          <a:xfrm>
            <a:off x="457200" y="1647700"/>
            <a:ext cx="3573000" cy="4623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Three paths:</a:t>
            </a:r>
          </a:p>
          <a:p>
            <a:pPr indent="-342900" lvl="0" marL="457200" rtl="0">
              <a:spcBef>
                <a:spcPts val="0"/>
              </a:spcBef>
              <a:buSzPct val="100000"/>
              <a:buAutoNum type="arabicPeriod"/>
            </a:pPr>
            <a:r>
              <a:rPr lang="en" sz="1800"/>
              <a:t>1,2,10</a:t>
            </a:r>
          </a:p>
          <a:p>
            <a:pPr indent="-342900" lvl="1" marL="914400" rtl="0">
              <a:spcBef>
                <a:spcPts val="0"/>
              </a:spcBef>
              <a:buSzPct val="100000"/>
              <a:buAutoNum type="alphaLcPeriod"/>
            </a:pPr>
            <a:r>
              <a:rPr lang="en" sz="1800"/>
              <a:t>PC: </a:t>
            </a:r>
            <a:r>
              <a:rPr b="1" lang="en" sz="1800">
                <a:solidFill>
                  <a:schemeClr val="dk1"/>
                </a:solidFill>
              </a:rPr>
              <a:t>X &lt;= Y</a:t>
            </a:r>
          </a:p>
          <a:p>
            <a:pPr indent="-342900" lvl="0" marL="457200" rtl="0">
              <a:spcBef>
                <a:spcPts val="0"/>
              </a:spcBef>
              <a:buSzPct val="100000"/>
              <a:buAutoNum type="arabicPeriod"/>
            </a:pPr>
            <a:r>
              <a:rPr lang="en" sz="1800"/>
              <a:t>1,2,3,4,5,6,7</a:t>
            </a:r>
          </a:p>
          <a:p>
            <a:pPr indent="-342900" lvl="1" marL="914400" rtl="0">
              <a:spcBef>
                <a:spcPts val="0"/>
              </a:spcBef>
              <a:buSzPct val="100000"/>
              <a:buAutoNum type="alphaLcPeriod"/>
            </a:pPr>
            <a:r>
              <a:rPr lang="en" sz="1800"/>
              <a:t>PC: </a:t>
            </a:r>
            <a:r>
              <a:rPr b="1" lang="en" sz="1800">
                <a:solidFill>
                  <a:schemeClr val="dk1"/>
                </a:solidFill>
              </a:rPr>
              <a:t>X &gt; Y ^ Y - X &lt; 0</a:t>
            </a:r>
          </a:p>
          <a:p>
            <a:pPr indent="-342900" lvl="0" marL="457200" rtl="0">
              <a:spcBef>
                <a:spcPts val="0"/>
              </a:spcBef>
              <a:buSzPct val="100000"/>
              <a:buAutoNum type="arabicPeriod"/>
            </a:pPr>
            <a:r>
              <a:rPr lang="en" sz="1800"/>
              <a:t>1,2,3,4,5,6,10</a:t>
            </a:r>
          </a:p>
          <a:p>
            <a:pPr indent="-342900" lvl="1" marL="914400" rtl="0">
              <a:spcBef>
                <a:spcPts val="0"/>
              </a:spcBef>
              <a:buSzPct val="100000"/>
              <a:buAutoNum type="alphaLcPeriod"/>
            </a:pPr>
            <a:r>
              <a:rPr lang="en" sz="1800"/>
              <a:t>PC: </a:t>
            </a:r>
            <a:r>
              <a:rPr b="1" lang="en" sz="1800">
                <a:solidFill>
                  <a:schemeClr val="dk1"/>
                </a:solidFill>
              </a:rPr>
              <a:t>X &gt; Y ^ Y - X &gt;= 0</a:t>
            </a:r>
          </a:p>
          <a:p>
            <a:pPr indent="0" lvl="0" marL="0" rtl="0">
              <a:spcBef>
                <a:spcPts val="0"/>
              </a:spcBef>
              <a:buNone/>
            </a:pPr>
            <a:r>
              <a:t/>
            </a:r>
            <a:endParaRPr b="1" sz="1800">
              <a:solidFill>
                <a:schemeClr val="dk1"/>
              </a:solidFill>
            </a:endParaRPr>
          </a:p>
          <a:p>
            <a:pPr indent="-355600" lvl="0" marL="457200" rtl="0">
              <a:spcBef>
                <a:spcPts val="0"/>
              </a:spcBef>
              <a:buClr>
                <a:schemeClr val="dk1"/>
              </a:buClr>
              <a:buSzPct val="100000"/>
              <a:buChar char="●"/>
            </a:pPr>
            <a:r>
              <a:rPr lang="en" sz="2000">
                <a:solidFill>
                  <a:schemeClr val="dk1"/>
                </a:solidFill>
              </a:rPr>
              <a:t>Test case is obtained by finding a solution that satisfies the path constraint.</a:t>
            </a:r>
          </a:p>
          <a:p>
            <a:pPr indent="-355600" lvl="0" marL="457200" rtl="0">
              <a:spcBef>
                <a:spcPts val="0"/>
              </a:spcBef>
              <a:buClr>
                <a:schemeClr val="dk1"/>
              </a:buClr>
              <a:buSzPct val="100000"/>
              <a:buChar char="●"/>
            </a:pPr>
            <a:r>
              <a:rPr lang="en" sz="2000">
                <a:solidFill>
                  <a:schemeClr val="dk1"/>
                </a:solidFill>
              </a:rPr>
              <a:t>Path 2: </a:t>
            </a:r>
            <a:r>
              <a:rPr b="1" lang="en" sz="2000">
                <a:solidFill>
                  <a:schemeClr val="dk1"/>
                </a:solidFill>
              </a:rPr>
              <a:t>x=2, y=1</a:t>
            </a:r>
          </a:p>
          <a:p>
            <a:pPr indent="-355600" lvl="0" marL="457200" rtl="0">
              <a:spcBef>
                <a:spcPts val="0"/>
              </a:spcBef>
              <a:buClr>
                <a:schemeClr val="dk1"/>
              </a:buClr>
              <a:buSzPct val="100000"/>
              <a:buChar char="●"/>
            </a:pPr>
            <a:r>
              <a:rPr lang="en" sz="2000">
                <a:solidFill>
                  <a:schemeClr val="dk1"/>
                </a:solidFill>
              </a:rPr>
              <a:t>Path 3: </a:t>
            </a:r>
            <a:r>
              <a:rPr b="1" lang="en" sz="2000">
                <a:solidFill>
                  <a:schemeClr val="dk1"/>
                </a:solidFill>
              </a:rPr>
              <a:t>Unsatisfiable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322" name="Shape 3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Symbolic execution extracts a logical structure from the program.</a:t>
            </a:r>
          </a:p>
          <a:p>
            <a:pPr indent="-228600" lvl="1" marL="914400" marR="0" rtl="0" algn="l">
              <a:lnSpc>
                <a:spcPct val="100000"/>
              </a:lnSpc>
              <a:spcBef>
                <a:spcPts val="600"/>
              </a:spcBef>
              <a:spcAft>
                <a:spcPts val="0"/>
              </a:spcAft>
            </a:pPr>
            <a:r>
              <a:rPr lang="en"/>
              <a:t>Small, solvable mathematical model that can be exhaustively searched (in theory).</a:t>
            </a:r>
          </a:p>
          <a:p>
            <a:pPr indent="-228600" lvl="0" marL="457200" marR="0" rtl="0" algn="l">
              <a:lnSpc>
                <a:spcPct val="100000"/>
              </a:lnSpc>
              <a:spcBef>
                <a:spcPts val="600"/>
              </a:spcBef>
              <a:spcAft>
                <a:spcPts val="0"/>
              </a:spcAft>
            </a:pPr>
            <a:r>
              <a:rPr lang="en"/>
              <a:t>The search problem: </a:t>
            </a:r>
          </a:p>
          <a:p>
            <a:pPr indent="-228600" lvl="1" marL="914400" marR="0" rtl="0" algn="l">
              <a:lnSpc>
                <a:spcPct val="100000"/>
              </a:lnSpc>
              <a:spcBef>
                <a:spcPts val="600"/>
              </a:spcBef>
              <a:spcAft>
                <a:spcPts val="0"/>
              </a:spcAft>
            </a:pPr>
            <a:r>
              <a:rPr lang="en"/>
              <a:t>Choose a path constraint.</a:t>
            </a:r>
          </a:p>
          <a:p>
            <a:pPr indent="-228600" lvl="1" marL="914400" marR="0" rtl="0" algn="l">
              <a:lnSpc>
                <a:spcPct val="100000"/>
              </a:lnSpc>
              <a:spcBef>
                <a:spcPts val="600"/>
              </a:spcBef>
              <a:spcAft>
                <a:spcPts val="0"/>
              </a:spcAft>
            </a:pPr>
            <a:r>
              <a:rPr lang="en"/>
              <a:t>Find values for the input variables that satisfy the path constraint.</a:t>
            </a:r>
          </a:p>
          <a:p>
            <a:pPr indent="-228600" lvl="0" marL="457200" marR="0" rtl="0" algn="l">
              <a:lnSpc>
                <a:spcPct val="100000"/>
              </a:lnSpc>
              <a:spcBef>
                <a:spcPts val="600"/>
              </a:spcBef>
              <a:spcAft>
                <a:spcPts val="0"/>
              </a:spcAft>
            </a:pPr>
            <a:r>
              <a:rPr lang="en"/>
              <a:t>Exhaustive search, but limited in scope.</a:t>
            </a:r>
          </a:p>
          <a:p>
            <a:pPr indent="0" lvl="0" marL="0" marR="0" rtl="0" algn="l">
              <a:lnSpc>
                <a:spcPct val="100000"/>
              </a:lnSpc>
              <a:spcBef>
                <a:spcPts val="600"/>
              </a:spcBef>
              <a:spcAft>
                <a:spcPts val="0"/>
              </a:spcAft>
              <a:buNone/>
            </a:pPr>
            <a:r>
              <a:t/>
            </a:r>
            <a:endParaRPr/>
          </a:p>
        </p:txBody>
      </p:sp>
      <p:sp>
        <p:nvSpPr>
          <p:cNvPr id="323" name="Shape 3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 you have a </a:t>
            </a:r>
            <a:r>
              <a:rPr b="1" lang="en"/>
              <a:t>goal</a:t>
            </a:r>
            <a:r>
              <a:rPr lang="en"/>
              <a:t> in mind when testing?</a:t>
            </a:r>
          </a:p>
          <a:p>
            <a:pPr indent="-228600" lvl="0" marL="457200" marR="0" rtl="0" algn="l">
              <a:lnSpc>
                <a:spcPct val="100000"/>
              </a:lnSpc>
              <a:spcBef>
                <a:spcPts val="600"/>
              </a:spcBef>
              <a:spcAft>
                <a:spcPts val="0"/>
              </a:spcAft>
            </a:pPr>
            <a:r>
              <a:rPr lang="en"/>
              <a:t>Can that goal be </a:t>
            </a:r>
            <a:r>
              <a:rPr b="1" lang="en"/>
              <a:t>measured</a:t>
            </a:r>
            <a:r>
              <a:rPr lang="en"/>
              <a:t>?</a:t>
            </a:r>
          </a:p>
          <a:p>
            <a:pPr indent="-228600" lvl="0" marL="457200" marR="0" rtl="0" algn="l">
              <a:lnSpc>
                <a:spcPct val="100000"/>
              </a:lnSpc>
              <a:spcBef>
                <a:spcPts val="600"/>
              </a:spcBef>
              <a:spcAft>
                <a:spcPts val="0"/>
              </a:spcAft>
            </a:pPr>
            <a:r>
              <a:rPr lang="en"/>
              <a:t>Then you are </a:t>
            </a:r>
            <a:r>
              <a:rPr b="1" lang="en"/>
              <a:t>searching</a:t>
            </a:r>
            <a:r>
              <a:rPr lang="en"/>
              <a:t> for a test suite that achieves that goal. </a:t>
            </a:r>
          </a:p>
          <a:p>
            <a:pPr indent="-228600" lvl="1" marL="914400" marR="0" rtl="0" algn="l">
              <a:lnSpc>
                <a:spcPct val="100000"/>
              </a:lnSpc>
              <a:spcBef>
                <a:spcPts val="600"/>
              </a:spcBef>
              <a:spcAft>
                <a:spcPts val="0"/>
              </a:spcAft>
            </a:pPr>
            <a:r>
              <a:rPr lang="en"/>
              <a:t>Out of the near-infinite set of inputs, I would like a set of inputs that…</a:t>
            </a:r>
          </a:p>
          <a:p>
            <a:pPr indent="-228600" lvl="2" marL="1371600" marR="0" rtl="0" algn="l">
              <a:lnSpc>
                <a:spcPct val="100000"/>
              </a:lnSpc>
              <a:spcBef>
                <a:spcPts val="600"/>
              </a:spcBef>
              <a:spcAft>
                <a:spcPts val="0"/>
              </a:spcAft>
            </a:pPr>
            <a:r>
              <a:rPr lang="en"/>
              <a:t>obey those properties.</a:t>
            </a:r>
          </a:p>
          <a:p>
            <a:pPr indent="-228600" lvl="2" marL="1371600" marR="0" rtl="0" algn="l">
              <a:lnSpc>
                <a:spcPct val="100000"/>
              </a:lnSpc>
              <a:spcBef>
                <a:spcPts val="600"/>
              </a:spcBef>
              <a:spcAft>
                <a:spcPts val="0"/>
              </a:spcAft>
            </a:pPr>
            <a:r>
              <a:rPr lang="en"/>
              <a:t>cover all branches.</a:t>
            </a:r>
          </a:p>
          <a:p>
            <a:pPr indent="-228600" lvl="2" marL="1371600" marR="0" rtl="0" algn="l">
              <a:lnSpc>
                <a:spcPct val="100000"/>
              </a:lnSpc>
              <a:spcBef>
                <a:spcPts val="600"/>
              </a:spcBef>
              <a:spcAft>
                <a:spcPts val="0"/>
              </a:spcAft>
            </a:pPr>
            <a:r>
              <a:rPr lang="en"/>
              <a:t>try all 2-way pairs of representative values.</a:t>
            </a:r>
          </a:p>
          <a:p>
            <a:pPr indent="-228600" lvl="2" marL="1371600" marR="0" rtl="0" algn="l">
              <a:lnSpc>
                <a:spcPct val="100000"/>
              </a:lnSpc>
              <a:spcBef>
                <a:spcPts val="600"/>
              </a:spcBef>
              <a:spcAft>
                <a:spcPts val="0"/>
              </a:spcAft>
            </a:pPr>
            <a:r>
              <a:rPr lang="en"/>
              <a:t>(etc)</a:t>
            </a: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Symbolic Execution</a:t>
            </a:r>
          </a:p>
        </p:txBody>
      </p:sp>
      <p:sp>
        <p:nvSpPr>
          <p:cNvPr id="329" name="Shape 3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Exhaustive search, but limited in scope.</a:t>
            </a:r>
          </a:p>
          <a:p>
            <a:pPr indent="-228600" lvl="1" marL="914400" marR="0" rtl="0" algn="l">
              <a:lnSpc>
                <a:spcPct val="100000"/>
              </a:lnSpc>
              <a:spcBef>
                <a:spcPts val="600"/>
              </a:spcBef>
              <a:spcAft>
                <a:spcPts val="0"/>
              </a:spcAft>
            </a:pPr>
            <a:r>
              <a:rPr lang="en"/>
              <a:t>Can we find input that executes this path?</a:t>
            </a:r>
          </a:p>
          <a:p>
            <a:pPr indent="-228600" lvl="1" marL="914400" marR="0" rtl="0" algn="l">
              <a:lnSpc>
                <a:spcPct val="100000"/>
              </a:lnSpc>
              <a:spcBef>
                <a:spcPts val="600"/>
              </a:spcBef>
              <a:spcAft>
                <a:spcPts val="0"/>
              </a:spcAft>
            </a:pPr>
            <a:r>
              <a:rPr lang="en"/>
              <a:t>Boolean outcome - yes or no. No partial solutions.</a:t>
            </a:r>
          </a:p>
          <a:p>
            <a:pPr indent="-228600" lvl="2" marL="1371600" marR="0" rtl="0" algn="l">
              <a:lnSpc>
                <a:spcPct val="100000"/>
              </a:lnSpc>
              <a:spcBef>
                <a:spcPts val="600"/>
              </a:spcBef>
              <a:spcAft>
                <a:spcPts val="0"/>
              </a:spcAft>
            </a:pPr>
            <a:r>
              <a:rPr lang="en"/>
              <a:t>Or, “unknown” if algorithm is unable to solve.</a:t>
            </a:r>
          </a:p>
          <a:p>
            <a:pPr indent="-228600" lvl="1" marL="914400" marR="0" rtl="0" algn="l">
              <a:lnSpc>
                <a:spcPct val="100000"/>
              </a:lnSpc>
              <a:spcBef>
                <a:spcPts val="600"/>
              </a:spcBef>
              <a:spcAft>
                <a:spcPts val="0"/>
              </a:spcAft>
            </a:pPr>
            <a:r>
              <a:rPr lang="en"/>
              <a:t>Tends to be used to achieve coverage.</a:t>
            </a:r>
          </a:p>
          <a:p>
            <a:pPr indent="-228600" lvl="1" marL="914400" marR="0" rtl="0" algn="l">
              <a:lnSpc>
                <a:spcPct val="100000"/>
              </a:lnSpc>
              <a:spcBef>
                <a:spcPts val="600"/>
              </a:spcBef>
              <a:spcAft>
                <a:spcPts val="0"/>
              </a:spcAft>
            </a:pPr>
            <a:r>
              <a:rPr lang="en"/>
              <a:t>Can be tied to particular testing goals by changing how path constraint is formulated.</a:t>
            </a:r>
          </a:p>
          <a:p>
            <a:pPr indent="-228600" lvl="2" marL="1371600" marR="0" rtl="0" algn="l">
              <a:lnSpc>
                <a:spcPct val="100000"/>
              </a:lnSpc>
              <a:spcBef>
                <a:spcPts val="600"/>
              </a:spcBef>
              <a:spcAft>
                <a:spcPts val="0"/>
              </a:spcAft>
            </a:pPr>
            <a:r>
              <a:rPr lang="en"/>
              <a:t>i.e., MC/DC obligations</a:t>
            </a:r>
          </a:p>
          <a:p>
            <a:pPr indent="-228600" lvl="0" marL="457200" marR="0" rtl="0" algn="l">
              <a:lnSpc>
                <a:spcPct val="100000"/>
              </a:lnSpc>
              <a:spcBef>
                <a:spcPts val="600"/>
              </a:spcBef>
              <a:spcAft>
                <a:spcPts val="0"/>
              </a:spcAft>
            </a:pPr>
            <a:r>
              <a:rPr lang="en"/>
              <a:t>Searching for a solution to a satisfiability modulo theories (SMT) problem.</a:t>
            </a:r>
          </a:p>
          <a:p>
            <a:pPr indent="0" lvl="0" marL="0" marR="0" rtl="0" algn="l">
              <a:lnSpc>
                <a:spcPct val="100000"/>
              </a:lnSpc>
              <a:spcBef>
                <a:spcPts val="600"/>
              </a:spcBef>
              <a:spcAft>
                <a:spcPts val="0"/>
              </a:spcAft>
              <a:buNone/>
            </a:pPr>
            <a:r>
              <a:t/>
            </a:r>
            <a:endParaRPr/>
          </a:p>
        </p:txBody>
      </p:sp>
      <p:sp>
        <p:nvSpPr>
          <p:cNvPr id="330" name="Shape 3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Satisfiability Modulo Theories</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Searching for a solution to a satisfiability modulo theories (SMT) problem.</a:t>
            </a:r>
          </a:p>
          <a:p>
            <a:pPr indent="-228600" lvl="1" marL="914400" marR="0" rtl="0" algn="l">
              <a:lnSpc>
                <a:spcPct val="100000"/>
              </a:lnSpc>
              <a:spcBef>
                <a:spcPts val="600"/>
              </a:spcBef>
              <a:spcAft>
                <a:spcPts val="0"/>
              </a:spcAft>
            </a:pPr>
            <a:r>
              <a:rPr lang="en"/>
              <a:t>Generalization of Boolean Satisfiability (SAT)</a:t>
            </a:r>
          </a:p>
          <a:p>
            <a:pPr indent="-228600" lvl="0" marL="457200" rtl="0">
              <a:spcBef>
                <a:spcPts val="0"/>
              </a:spcBef>
            </a:pPr>
            <a:r>
              <a:rPr lang="en"/>
              <a:t>Express properties as conjunctive normal form expressions: </a:t>
            </a:r>
          </a:p>
          <a:p>
            <a:pPr indent="-228600" lvl="1" marL="914400" rtl="0">
              <a:spcBef>
                <a:spcPts val="600"/>
              </a:spcBef>
              <a:buFont typeface="Courier New"/>
            </a:pPr>
            <a:r>
              <a:rPr lang="en">
                <a:latin typeface="Courier New"/>
                <a:ea typeface="Courier New"/>
                <a:cs typeface="Courier New"/>
                <a:sym typeface="Courier New"/>
              </a:rPr>
              <a:t>f = (!x2 || x5) &amp;&amp; (x1 || !x3 || x4) &amp;&amp; (x4 || ! x5) &amp;&amp; (x1|| x2)</a:t>
            </a:r>
          </a:p>
          <a:p>
            <a:pPr indent="-228600" lvl="0" marL="457200" marR="0" rtl="0" algn="l">
              <a:lnSpc>
                <a:spcPct val="100000"/>
              </a:lnSpc>
              <a:spcBef>
                <a:spcPts val="600"/>
              </a:spcBef>
              <a:spcAft>
                <a:spcPts val="0"/>
              </a:spcAft>
            </a:pPr>
            <a:r>
              <a:rPr lang="en"/>
              <a:t>SAT: variables are boolean. SMT: predicates.</a:t>
            </a:r>
          </a:p>
          <a:p>
            <a:pPr indent="-228600" lvl="1" marL="914400" marR="0" rtl="0" algn="l">
              <a:lnSpc>
                <a:spcPct val="100000"/>
              </a:lnSpc>
              <a:spcBef>
                <a:spcPts val="600"/>
              </a:spcBef>
              <a:spcAft>
                <a:spcPts val="0"/>
              </a:spcAft>
            </a:pPr>
            <a:r>
              <a:rPr lang="en"/>
              <a:t>Can include numeric expressions, as long as a model of decidability exists.</a:t>
            </a:r>
          </a:p>
          <a:p>
            <a:pPr indent="0" lvl="0" marL="0" marR="0" rtl="0" algn="l">
              <a:lnSpc>
                <a:spcPct val="100000"/>
              </a:lnSpc>
              <a:spcBef>
                <a:spcPts val="600"/>
              </a:spcBef>
              <a:spcAft>
                <a:spcPts val="0"/>
              </a:spcAft>
              <a:buNone/>
            </a:pPr>
            <a:r>
              <a:t/>
            </a:r>
            <a:endParaRPr/>
          </a:p>
        </p:txBody>
      </p:sp>
      <p:sp>
        <p:nvSpPr>
          <p:cNvPr id="337" name="Shape 3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Based on SMT</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Express properties as conjunctive normal form expressions: </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f = (!x2 || x5) &amp;&amp; (x1 || !x3 || x4) &amp;&amp; (x4 || ! x5) &amp;&amp; (x1|| x2) </a:t>
            </a:r>
          </a:p>
          <a:p>
            <a:pPr indent="-228600" lvl="0" marL="457200" marR="0" rtl="0" algn="l">
              <a:lnSpc>
                <a:spcPct val="100000"/>
              </a:lnSpc>
              <a:spcBef>
                <a:spcPts val="600"/>
              </a:spcBef>
              <a:spcAft>
                <a:spcPts val="0"/>
              </a:spcAft>
            </a:pPr>
            <a:r>
              <a:rPr lang="en"/>
              <a:t>Choose a variable and attempt to assign a value based on how it affects the CNF expression.</a:t>
            </a:r>
          </a:p>
          <a:p>
            <a:pPr indent="-228600" lvl="1" marL="914400" marR="0" rtl="0" algn="l">
              <a:lnSpc>
                <a:spcPct val="100000"/>
              </a:lnSpc>
              <a:spcBef>
                <a:spcPts val="600"/>
              </a:spcBef>
              <a:spcAft>
                <a:spcPts val="0"/>
              </a:spcAft>
            </a:pPr>
            <a:r>
              <a:rPr lang="en"/>
              <a:t>If we want </a:t>
            </a:r>
            <a:r>
              <a:rPr lang="en">
                <a:latin typeface="Courier New"/>
                <a:ea typeface="Courier New"/>
                <a:cs typeface="Courier New"/>
                <a:sym typeface="Courier New"/>
              </a:rPr>
              <a:t>x2 </a:t>
            </a:r>
            <a:r>
              <a:rPr lang="en"/>
              <a:t>to be false, choose a value that imposes that change.</a:t>
            </a:r>
          </a:p>
          <a:p>
            <a:pPr indent="-228600" lvl="0" marL="457200" marR="0" rtl="0" algn="l">
              <a:lnSpc>
                <a:spcPct val="100000"/>
              </a:lnSpc>
              <a:spcBef>
                <a:spcPts val="600"/>
              </a:spcBef>
              <a:spcAft>
                <a:spcPts val="0"/>
              </a:spcAft>
            </a:pPr>
            <a:r>
              <a:rPr lang="en"/>
              <a:t>Continue until CNF expression is satisfied.</a:t>
            </a:r>
          </a:p>
        </p:txBody>
      </p:sp>
      <p:sp>
        <p:nvSpPr>
          <p:cNvPr id="344" name="Shape 34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a:t>
            </a:r>
          </a:p>
          <a:p>
            <a:pPr indent="-228600" lvl="1" marL="914400" marR="0" rtl="0" algn="l">
              <a:lnSpc>
                <a:spcPct val="100000"/>
              </a:lnSpc>
              <a:spcBef>
                <a:spcPts val="600"/>
              </a:spcBef>
              <a:spcAft>
                <a:spcPts val="0"/>
              </a:spcAft>
            </a:pPr>
            <a:r>
              <a:rPr lang="en"/>
              <a:t>true, false, a numeric value.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See whether that value satisfies all of the clauses that it appears in.</a:t>
            </a:r>
          </a:p>
          <a:p>
            <a:pPr indent="-228600" lvl="1" marL="914400" marR="0" rtl="0" algn="l">
              <a:lnSpc>
                <a:spcPct val="100000"/>
              </a:lnSpc>
              <a:spcBef>
                <a:spcPts val="600"/>
              </a:spcBef>
              <a:spcAft>
                <a:spcPts val="0"/>
              </a:spcAft>
            </a:pPr>
            <a:r>
              <a:rPr lang="en"/>
              <a:t>If so, assign a value to the next variable.</a:t>
            </a:r>
          </a:p>
          <a:p>
            <a:pPr indent="-228600" lvl="1" marL="914400" marR="0" rtl="0" algn="l">
              <a:lnSpc>
                <a:spcPct val="100000"/>
              </a:lnSpc>
              <a:spcBef>
                <a:spcPts val="600"/>
              </a:spcBef>
              <a:spcAft>
                <a:spcPts val="0"/>
              </a:spcAft>
            </a:pPr>
            <a:r>
              <a:rPr lang="en"/>
              <a:t>If not, backtrack (bound) and apply the other value.</a:t>
            </a:r>
          </a:p>
          <a:p>
            <a:pPr indent="-228600" lvl="0" marL="457200" marR="0" rtl="0" algn="l">
              <a:lnSpc>
                <a:spcPct val="100000"/>
              </a:lnSpc>
              <a:spcBef>
                <a:spcPts val="600"/>
              </a:spcBef>
              <a:spcAft>
                <a:spcPts val="0"/>
              </a:spcAft>
            </a:pPr>
            <a:r>
              <a:rPr lang="en"/>
              <a:t>Prune branches of the boolean decision tree as values are applies.</a:t>
            </a:r>
          </a:p>
        </p:txBody>
      </p:sp>
      <p:sp>
        <p:nvSpPr>
          <p:cNvPr id="351" name="Shape 35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&amp; Bound Algorithm</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58" name="Shape 358"/>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x1 to false.</a:t>
            </a:r>
            <a:br>
              <a:rPr lang="en" sz="2400"/>
            </a:br>
            <a:r>
              <a:rPr lang="en" sz="2400">
                <a:solidFill>
                  <a:schemeClr val="dk1"/>
                </a:solidFill>
                <a:latin typeface="Courier New"/>
                <a:ea typeface="Courier New"/>
                <a:cs typeface="Courier New"/>
                <a:sym typeface="Courier New"/>
              </a:rPr>
              <a:t>f = (!x2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x2) </a:t>
            </a:r>
          </a:p>
          <a:p>
            <a:pPr indent="-381000" lvl="0" marL="457200" rtl="0">
              <a:spcBef>
                <a:spcPts val="0"/>
              </a:spcBef>
              <a:buClr>
                <a:schemeClr val="dk1"/>
              </a:buClr>
              <a:buSzPct val="100000"/>
              <a:buAutoNum type="arabicPeriod"/>
            </a:pPr>
            <a:r>
              <a:rPr b="1" lang="en" sz="2400">
                <a:solidFill>
                  <a:schemeClr val="dk1"/>
                </a:solidFill>
              </a:rPr>
              <a:t>Set x2 to false.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a:t>
            </a:r>
          </a:p>
          <a:p>
            <a:pPr indent="-381000" lvl="0" marL="457200" rtl="0">
              <a:spcBef>
                <a:spcPts val="0"/>
              </a:spcBef>
              <a:buClr>
                <a:schemeClr val="dk1"/>
              </a:buClr>
              <a:buSzPct val="100000"/>
              <a:buAutoNum type="arabicPeriod"/>
            </a:pPr>
            <a:r>
              <a:rPr b="1" lang="en" sz="2400">
                <a:solidFill>
                  <a:schemeClr val="dk1"/>
                </a:solidFill>
              </a:rPr>
              <a:t>Backtrack and set x1 to true.</a:t>
            </a:r>
            <a:br>
              <a:rPr lang="en" sz="2400">
                <a:solidFill>
                  <a:schemeClr val="dk1"/>
                </a:solidFill>
              </a:rPr>
            </a:br>
            <a:r>
              <a:rPr lang="en" sz="2400">
                <a:solidFill>
                  <a:schemeClr val="dk1"/>
                </a:solidFill>
                <a:latin typeface="Courier New"/>
                <a:ea typeface="Courier New"/>
                <a:cs typeface="Courier New"/>
                <a:sym typeface="Courier New"/>
              </a:rPr>
              <a:t>f =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!x3 || x4) &amp;&amp; (x4 || ! x5) &amp;&amp; (</a:t>
            </a:r>
            <a:r>
              <a:rPr b="1" lang="en" sz="2400">
                <a:solidFill>
                  <a:srgbClr val="FF0000"/>
                </a:solidFill>
                <a:latin typeface="Courier New"/>
                <a:ea typeface="Courier New"/>
                <a:cs typeface="Courier New"/>
                <a:sym typeface="Courier New"/>
              </a:rPr>
              <a:t>0</a:t>
            </a:r>
            <a:r>
              <a:rPr lang="en" sz="2400">
                <a:solidFill>
                  <a:schemeClr val="dk1"/>
                </a:solidFill>
                <a:latin typeface="Courier New"/>
                <a:ea typeface="Courier New"/>
                <a:cs typeface="Courier New"/>
                <a:sym typeface="Courier New"/>
              </a:rPr>
              <a:t> || </a:t>
            </a:r>
            <a:r>
              <a:rPr b="1" lang="en" sz="2400">
                <a:solidFill>
                  <a:srgbClr val="0000FF"/>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 </a:t>
            </a:r>
          </a:p>
        </p:txBody>
      </p:sp>
      <p:sp>
        <p:nvSpPr>
          <p:cNvPr id="359" name="Shape 35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
                                        <p:tgtEl>
                                          <p:spTgt spid="3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65" name="Shape 3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Set a variable to a particular value </a:t>
            </a:r>
          </a:p>
          <a:p>
            <a:pPr indent="-228600" lvl="1" marL="914400" rtl="0">
              <a:spcBef>
                <a:spcPts val="600"/>
              </a:spcBef>
            </a:pPr>
            <a:r>
              <a:rPr lang="en"/>
              <a:t>true, false, a numeric value</a:t>
            </a:r>
          </a:p>
          <a:p>
            <a:pPr indent="-228600" lvl="0" marL="457200" marR="0" rtl="0" algn="l">
              <a:lnSpc>
                <a:spcPct val="100000"/>
              </a:lnSpc>
              <a:spcBef>
                <a:spcPts val="600"/>
              </a:spcBef>
              <a:spcAft>
                <a:spcPts val="0"/>
              </a:spcAft>
            </a:pPr>
            <a:r>
              <a:rPr lang="en"/>
              <a:t>Apply that value to the CNF expression.</a:t>
            </a:r>
          </a:p>
          <a:p>
            <a:pPr indent="-228600" lvl="0" marL="457200" marR="0" rtl="0" algn="l">
              <a:lnSpc>
                <a:spcPct val="100000"/>
              </a:lnSpc>
              <a:spcBef>
                <a:spcPts val="600"/>
              </a:spcBef>
              <a:spcAft>
                <a:spcPts val="0"/>
              </a:spcAft>
            </a:pPr>
            <a:r>
              <a:rPr lang="en"/>
              <a:t>If the value satisfies a clause, that clause is removed from the formula. </a:t>
            </a:r>
          </a:p>
          <a:p>
            <a:pPr indent="-228600" lvl="0" marL="457200" marR="0" rtl="0" algn="l">
              <a:lnSpc>
                <a:spcPct val="100000"/>
              </a:lnSpc>
              <a:spcBef>
                <a:spcPts val="600"/>
              </a:spcBef>
              <a:spcAft>
                <a:spcPts val="0"/>
              </a:spcAft>
            </a:pPr>
            <a:r>
              <a:rPr lang="en"/>
              <a:t>If the variable is negated, but does not satisfy a clause, then the variable is removed from that clause.</a:t>
            </a:r>
          </a:p>
          <a:p>
            <a:pPr indent="-228600" lvl="0" marL="457200" marR="0" rtl="0" algn="l">
              <a:lnSpc>
                <a:spcPct val="100000"/>
              </a:lnSpc>
              <a:spcBef>
                <a:spcPts val="600"/>
              </a:spcBef>
              <a:spcAft>
                <a:spcPts val="0"/>
              </a:spcAft>
            </a:pPr>
            <a:r>
              <a:rPr lang="en"/>
              <a:t>Repeat until a solution is found.</a:t>
            </a:r>
          </a:p>
        </p:txBody>
      </p:sp>
      <p:sp>
        <p:nvSpPr>
          <p:cNvPr id="366" name="Shape 3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DPLL Algorithm</a:t>
            </a:r>
          </a:p>
        </p:txBody>
      </p:sp>
      <p:sp>
        <p:nvSpPr>
          <p:cNvPr id="372" name="Shape 3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latin typeface="Courier New"/>
                <a:ea typeface="Courier New"/>
                <a:cs typeface="Courier New"/>
                <a:sym typeface="Courier New"/>
              </a:rPr>
              <a:t>f = (!x2 || x5) &amp;&amp; (x1 || !x3 || x4) &amp;&amp; (x4 || ! x5) &amp;&amp; (x1|| x2) </a:t>
            </a:r>
          </a:p>
        </p:txBody>
      </p:sp>
      <p:sp>
        <p:nvSpPr>
          <p:cNvPr id="373" name="Shape 373"/>
          <p:cNvSpPr txBox="1"/>
          <p:nvPr/>
        </p:nvSpPr>
        <p:spPr>
          <a:xfrm>
            <a:off x="522000" y="2646600"/>
            <a:ext cx="8100000" cy="3661200"/>
          </a:xfrm>
          <a:prstGeom prst="rect">
            <a:avLst/>
          </a:prstGeom>
          <a:noFill/>
          <a:ln>
            <a:noFill/>
          </a:ln>
        </p:spPr>
        <p:txBody>
          <a:bodyPr anchorCtr="0" anchor="t" bIns="91425" lIns="91425" rIns="91425" tIns="91425">
            <a:noAutofit/>
          </a:bodyPr>
          <a:lstStyle/>
          <a:p>
            <a:pPr indent="-381000" lvl="0" marL="457200" rtl="0">
              <a:spcBef>
                <a:spcPts val="0"/>
              </a:spcBef>
              <a:buSzPct val="100000"/>
              <a:buAutoNum type="arabicPeriod"/>
            </a:pPr>
            <a:r>
              <a:rPr b="1" lang="en" sz="2400"/>
              <a:t>Set x2 to false.</a:t>
            </a:r>
            <a:br>
              <a:rPr lang="en" sz="2400"/>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x5) &amp;&amp; (x1 || !x3 || x4) &amp;&amp; (x4 || ! x5) &amp;&amp; (x1|| </a:t>
            </a:r>
            <a:r>
              <a:rPr b="1" lang="en" sz="2000">
                <a:solidFill>
                  <a:srgbClr val="FF0000"/>
                </a:solidFill>
                <a:latin typeface="Courier New"/>
                <a:ea typeface="Courier New"/>
                <a:cs typeface="Courier New"/>
                <a:sym typeface="Courier New"/>
              </a:rPr>
              <a:t>0</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(x1 || !x3 || x4) &amp;&amp; (x4 || ! x5) &amp;&amp; (x1) </a:t>
            </a:r>
          </a:p>
          <a:p>
            <a:pPr indent="-381000" lvl="0" marL="457200" rtl="0">
              <a:spcBef>
                <a:spcPts val="0"/>
              </a:spcBef>
              <a:buClr>
                <a:schemeClr val="dk1"/>
              </a:buClr>
              <a:buSzPct val="100000"/>
              <a:buAutoNum type="arabicPeriod"/>
            </a:pPr>
            <a:r>
              <a:rPr b="1" lang="en" sz="2400">
                <a:solidFill>
                  <a:schemeClr val="dk1"/>
                </a:solidFill>
              </a:rPr>
              <a:t>Set x1 to true.</a:t>
            </a:r>
            <a:br>
              <a:rPr lang="en" sz="2400">
                <a:solidFill>
                  <a:schemeClr val="dk1"/>
                </a:solidFill>
              </a:rPr>
            </a:br>
            <a:r>
              <a:rPr lang="en" sz="2000">
                <a:solidFill>
                  <a:schemeClr val="dk1"/>
                </a:solidFill>
                <a:latin typeface="Courier New"/>
                <a:ea typeface="Courier New"/>
                <a:cs typeface="Courier New"/>
                <a:sym typeface="Courier New"/>
              </a:rPr>
              <a:t>f =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 !x3 || x4) &amp;&amp; (x4 || ! x5) &amp;&amp; (</a:t>
            </a:r>
            <a:r>
              <a:rPr b="1" lang="en" sz="2000">
                <a:solidFill>
                  <a:srgbClr val="0000FF"/>
                </a:solidFill>
                <a:latin typeface="Courier New"/>
                <a:ea typeface="Courier New"/>
                <a:cs typeface="Courier New"/>
                <a:sym typeface="Courier New"/>
              </a:rPr>
              <a:t>1</a:t>
            </a:r>
            <a:r>
              <a:rPr lang="en" sz="2000">
                <a:solidFill>
                  <a:schemeClr val="dk1"/>
                </a:solidFill>
                <a:latin typeface="Courier New"/>
                <a:ea typeface="Courier New"/>
                <a:cs typeface="Courier New"/>
                <a:sym typeface="Courier New"/>
              </a:rPr>
              <a:t>) </a:t>
            </a:r>
            <a:br>
              <a:rPr lang="en" sz="2000">
                <a:solidFill>
                  <a:schemeClr val="dk1"/>
                </a:solidFill>
                <a:latin typeface="Courier New"/>
                <a:ea typeface="Courier New"/>
                <a:cs typeface="Courier New"/>
                <a:sym typeface="Courier New"/>
              </a:rPr>
            </a:br>
            <a:r>
              <a:rPr lang="en" sz="2000">
                <a:solidFill>
                  <a:schemeClr val="dk1"/>
                </a:solidFill>
                <a:latin typeface="Courier New"/>
                <a:ea typeface="Courier New"/>
                <a:cs typeface="Courier New"/>
                <a:sym typeface="Courier New"/>
              </a:rPr>
              <a:t>f = (x4 || ! x5) </a:t>
            </a:r>
          </a:p>
          <a:p>
            <a:pPr indent="-381000" lvl="0" marL="457200" rtl="0">
              <a:spcBef>
                <a:spcPts val="0"/>
              </a:spcBef>
              <a:buClr>
                <a:schemeClr val="dk1"/>
              </a:buClr>
              <a:buSzPct val="100000"/>
              <a:buAutoNum type="arabicPeriod"/>
            </a:pPr>
            <a:r>
              <a:rPr b="1" lang="en" sz="2400">
                <a:solidFill>
                  <a:schemeClr val="dk1"/>
                </a:solidFill>
              </a:rPr>
              <a:t>Set x4 to false, then x5 to false.</a:t>
            </a:r>
          </a:p>
        </p:txBody>
      </p:sp>
      <p:sp>
        <p:nvSpPr>
          <p:cNvPr id="374" name="Shape 3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
                                        <p:tgtEl>
                                          <p:spTgt spid="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Effect filter="fade" transition="in">
                                      <p:cBhvr>
                                        <p:cTn dur="1"/>
                                        <p:tgtEl>
                                          <p:spTgt spid="3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Limitations</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Path explosion - too many paths to build constraints for.</a:t>
            </a:r>
          </a:p>
          <a:p>
            <a:pPr indent="-228600" lvl="1" marL="914400" marR="0" rtl="0" algn="l">
              <a:lnSpc>
                <a:spcPct val="100000"/>
              </a:lnSpc>
              <a:spcBef>
                <a:spcPts val="600"/>
              </a:spcBef>
              <a:spcAft>
                <a:spcPts val="0"/>
              </a:spcAft>
            </a:pPr>
            <a:r>
              <a:rPr lang="en"/>
              <a:t>To handle infinite path situations, constraints must be discarded in favor of summaries of execution.</a:t>
            </a:r>
          </a:p>
          <a:p>
            <a:pPr indent="-228600" lvl="0" marL="457200" marR="0" rtl="0" algn="l">
              <a:lnSpc>
                <a:spcPct val="100000"/>
              </a:lnSpc>
              <a:spcBef>
                <a:spcPts val="600"/>
              </a:spcBef>
              <a:spcAft>
                <a:spcPts val="0"/>
              </a:spcAft>
            </a:pPr>
            <a:r>
              <a:rPr lang="en"/>
              <a:t>Path complexity</a:t>
            </a:r>
          </a:p>
          <a:p>
            <a:pPr indent="-228600" lvl="1" marL="914400" marR="0" rtl="0" algn="l">
              <a:lnSpc>
                <a:spcPct val="100000"/>
              </a:lnSpc>
              <a:spcBef>
                <a:spcPts val="600"/>
              </a:spcBef>
              <a:spcAft>
                <a:spcPts val="0"/>
              </a:spcAft>
            </a:pPr>
            <a:r>
              <a:rPr lang="en"/>
              <a:t>Solvers are limited in the scope of the constraints they can solve.</a:t>
            </a:r>
          </a:p>
          <a:p>
            <a:pPr indent="-228600" lvl="2" marL="1371600" marR="0" rtl="0" algn="l">
              <a:lnSpc>
                <a:spcPct val="100000"/>
              </a:lnSpc>
              <a:spcBef>
                <a:spcPts val="600"/>
              </a:spcBef>
              <a:spcAft>
                <a:spcPts val="0"/>
              </a:spcAft>
            </a:pPr>
            <a:r>
              <a:rPr lang="en"/>
              <a:t>Cannot solve expressions with nonlinear operations such as multiplication, division, sin(x).</a:t>
            </a:r>
          </a:p>
          <a:p>
            <a:pPr indent="-228600" lvl="2" marL="1371600" marR="0" rtl="0" algn="l">
              <a:lnSpc>
                <a:spcPct val="100000"/>
              </a:lnSpc>
              <a:spcBef>
                <a:spcPts val="600"/>
              </a:spcBef>
              <a:spcAft>
                <a:spcPts val="0"/>
              </a:spcAft>
            </a:pPr>
            <a:r>
              <a:rPr lang="en"/>
              <a:t>Cannot solve for complex data structures such as trees or pointers.</a:t>
            </a:r>
          </a:p>
          <a:p>
            <a:pPr indent="-228600" lvl="3" marL="1828800" marR="0" rtl="0" algn="l">
              <a:lnSpc>
                <a:spcPct val="100000"/>
              </a:lnSpc>
              <a:spcBef>
                <a:spcPts val="600"/>
              </a:spcBef>
              <a:spcAft>
                <a:spcPts val="0"/>
              </a:spcAft>
            </a:pPr>
            <a:r>
              <a:rPr lang="en"/>
              <a:t>Inputs cannot be from an infinite set.</a:t>
            </a:r>
          </a:p>
        </p:txBody>
      </p:sp>
      <p:sp>
        <p:nvSpPr>
          <p:cNvPr id="381" name="Shape 3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Symbolic Execution</a:t>
            </a:r>
          </a:p>
        </p:txBody>
      </p:sp>
      <p:sp>
        <p:nvSpPr>
          <p:cNvPr id="387" name="Shape 3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parallel, execute symbolic and concrete executions.</a:t>
            </a:r>
          </a:p>
          <a:p>
            <a:pPr indent="-228600" lvl="1" marL="914400" marR="0" rtl="0" algn="l">
              <a:lnSpc>
                <a:spcPct val="100000"/>
              </a:lnSpc>
              <a:spcBef>
                <a:spcPts val="600"/>
              </a:spcBef>
              <a:spcAft>
                <a:spcPts val="0"/>
              </a:spcAft>
            </a:pPr>
            <a:r>
              <a:rPr lang="en"/>
              <a:t>In the concrete execution, log the results of each operation that can impact a path condition or the values of symbolic variables.</a:t>
            </a:r>
          </a:p>
          <a:p>
            <a:pPr indent="-228600" lvl="1" marL="914400" marR="0" rtl="0" algn="l">
              <a:lnSpc>
                <a:spcPct val="100000"/>
              </a:lnSpc>
              <a:spcBef>
                <a:spcPts val="600"/>
              </a:spcBef>
              <a:spcAft>
                <a:spcPts val="0"/>
              </a:spcAft>
            </a:pPr>
            <a:r>
              <a:rPr lang="en"/>
              <a:t>Choose random input for the initial concrete execution, and execute the program.</a:t>
            </a:r>
          </a:p>
          <a:p>
            <a:pPr indent="-228600" lvl="1" marL="914400" marR="0" rtl="0" algn="l">
              <a:lnSpc>
                <a:spcPct val="100000"/>
              </a:lnSpc>
              <a:spcBef>
                <a:spcPts val="600"/>
              </a:spcBef>
              <a:spcAft>
                <a:spcPts val="0"/>
              </a:spcAft>
            </a:pPr>
            <a:r>
              <a:rPr lang="en"/>
              <a:t>Symbolically re-execute the program on the path followed by the trace and generate path conditions.</a:t>
            </a:r>
          </a:p>
        </p:txBody>
      </p:sp>
      <p:sp>
        <p:nvSpPr>
          <p:cNvPr id="388" name="Shape 38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Dynamic Symbolic Execution</a:t>
            </a:r>
          </a:p>
        </p:txBody>
      </p:sp>
      <p:sp>
        <p:nvSpPr>
          <p:cNvPr id="394" name="Shape 3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600"/>
              </a:spcBef>
            </a:pPr>
            <a:r>
              <a:rPr lang="en"/>
              <a:t>Negate the last constraint and solve the PC to generate new input.</a:t>
            </a:r>
          </a:p>
          <a:p>
            <a:pPr indent="-228600" lvl="1" marL="914400" rtl="0">
              <a:spcBef>
                <a:spcPts val="600"/>
              </a:spcBef>
            </a:pPr>
            <a:r>
              <a:rPr lang="en"/>
              <a:t>If an individual predicate is unsolvable, substitute the concrete value from the trace.</a:t>
            </a:r>
          </a:p>
          <a:p>
            <a:pPr indent="-228600" lvl="1" marL="914400" rtl="0">
              <a:spcBef>
                <a:spcPts val="600"/>
              </a:spcBef>
            </a:pPr>
            <a:r>
              <a:rPr lang="en"/>
              <a:t>If the PC is unsolvable with the negated constraint, negate the next constraint.</a:t>
            </a:r>
          </a:p>
          <a:p>
            <a:pPr indent="-228600" lvl="0" marL="457200" rtl="0">
              <a:spcBef>
                <a:spcPts val="600"/>
              </a:spcBef>
            </a:pPr>
            <a:r>
              <a:rPr lang="en"/>
              <a:t>Continue negating one constraint at a time to explore new paths.</a:t>
            </a:r>
          </a:p>
          <a:p>
            <a:pPr indent="-228600" lvl="1" marL="914400" rtl="0">
              <a:spcBef>
                <a:spcPts val="600"/>
              </a:spcBef>
            </a:pPr>
            <a:r>
              <a:rPr lang="en"/>
              <a:t>Refine path conditions as new paths are taken.</a:t>
            </a:r>
          </a:p>
        </p:txBody>
      </p:sp>
      <p:sp>
        <p:nvSpPr>
          <p:cNvPr id="395" name="Shape 39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 want to find all faults” cannot be checked.</a:t>
            </a:r>
          </a:p>
          <a:p>
            <a:pPr indent="-228600" lvl="0" marL="457200" marR="0" rtl="0" algn="l">
              <a:lnSpc>
                <a:spcPct val="100000"/>
              </a:lnSpc>
              <a:spcBef>
                <a:spcPts val="600"/>
              </a:spcBef>
              <a:spcAft>
                <a:spcPts val="0"/>
              </a:spcAft>
            </a:pPr>
            <a:r>
              <a:rPr lang="en"/>
              <a:t>However, almost all testing goals can.</a:t>
            </a:r>
          </a:p>
          <a:p>
            <a:pPr indent="-228600" lvl="1" marL="914400" marR="0" rtl="0" algn="l">
              <a:lnSpc>
                <a:spcPct val="100000"/>
              </a:lnSpc>
              <a:spcBef>
                <a:spcPts val="600"/>
              </a:spcBef>
              <a:spcAft>
                <a:spcPts val="0"/>
              </a:spcAft>
            </a:pPr>
            <a:r>
              <a:rPr lang="en"/>
              <a:t>Boolean: Property Satisfied/Not Satisfied</a:t>
            </a:r>
          </a:p>
          <a:p>
            <a:pPr indent="-228600" lvl="1" marL="914400" marR="0" rtl="0" algn="l">
              <a:lnSpc>
                <a:spcPct val="100000"/>
              </a:lnSpc>
              <a:spcBef>
                <a:spcPts val="600"/>
              </a:spcBef>
              <a:spcAft>
                <a:spcPts val="0"/>
              </a:spcAft>
            </a:pPr>
            <a:r>
              <a:rPr lang="en"/>
              <a:t>Numeric: % Coverage Obtained</a:t>
            </a:r>
          </a:p>
          <a:p>
            <a:pPr indent="-228600" lvl="0" marL="457200" marR="0" rtl="0" algn="l">
              <a:lnSpc>
                <a:spcPct val="100000"/>
              </a:lnSpc>
              <a:spcBef>
                <a:spcPts val="600"/>
              </a:spcBef>
              <a:spcAft>
                <a:spcPts val="0"/>
              </a:spcAft>
            </a:pPr>
            <a:r>
              <a:rPr lang="en"/>
              <a:t>If we can take a candidate solution and check whether it meets our goal, then computers can search for a solution.</a:t>
            </a:r>
          </a:p>
          <a:p>
            <a:pPr indent="-228600" lvl="0" marL="457200" marR="0" rtl="0" algn="l">
              <a:lnSpc>
                <a:spcPct val="100000"/>
              </a:lnSpc>
              <a:spcBef>
                <a:spcPts val="600"/>
              </a:spcBef>
              <a:spcAft>
                <a:spcPts val="0"/>
              </a:spcAft>
            </a:pPr>
            <a:r>
              <a:rPr lang="en"/>
              <a:t>Many search techniques for automated test case generation.</a:t>
            </a:r>
          </a:p>
        </p:txBody>
      </p:sp>
      <p:sp>
        <p:nvSpPr>
          <p:cNvPr id="72" name="Shape 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DSE Example</a:t>
            </a:r>
          </a:p>
        </p:txBody>
      </p:sp>
      <p:sp>
        <p:nvSpPr>
          <p:cNvPr id="401" name="Shape 40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nsolas"/>
                <a:ea typeface="Consolas"/>
                <a:cs typeface="Consolas"/>
                <a:sym typeface="Consolas"/>
              </a:rPr>
              <a:t>typedef struct cell{</a:t>
            </a:r>
          </a:p>
          <a:p>
            <a:pPr lvl="0" marR="0" rtl="0" algn="l">
              <a:lnSpc>
                <a:spcPct val="100000"/>
              </a:lnSpc>
              <a:spcBef>
                <a:spcPts val="600"/>
              </a:spcBef>
              <a:spcAft>
                <a:spcPts val="0"/>
              </a:spcAft>
              <a:buNone/>
            </a:pPr>
            <a:r>
              <a:rPr lang="en" sz="1800">
                <a:latin typeface="Consolas"/>
                <a:ea typeface="Consolas"/>
                <a:cs typeface="Consolas"/>
                <a:sym typeface="Consolas"/>
              </a:rPr>
              <a:t>	int v;</a:t>
            </a:r>
          </a:p>
          <a:p>
            <a:pPr lvl="0" marR="0" rtl="0" algn="l">
              <a:lnSpc>
                <a:spcPct val="100000"/>
              </a:lnSpc>
              <a:spcBef>
                <a:spcPts val="600"/>
              </a:spcBef>
              <a:spcAft>
                <a:spcPts val="0"/>
              </a:spcAft>
              <a:buNone/>
            </a:pPr>
            <a:r>
              <a:rPr lang="en" sz="1800">
                <a:latin typeface="Consolas"/>
                <a:ea typeface="Consolas"/>
                <a:cs typeface="Consolas"/>
                <a:sym typeface="Consolas"/>
              </a:rPr>
              <a:t>	struct cell *next;</a:t>
            </a:r>
          </a:p>
          <a:p>
            <a:pPr lvl="0" marR="0" rtl="0" algn="l">
              <a:lnSpc>
                <a:spcPct val="100000"/>
              </a:lnSpc>
              <a:spcBef>
                <a:spcPts val="600"/>
              </a:spcBef>
              <a:spcAft>
                <a:spcPts val="0"/>
              </a:spcAft>
              <a:buNone/>
            </a:pPr>
            <a:r>
              <a:rPr lang="en" sz="1800">
                <a:latin typeface="Consolas"/>
                <a:ea typeface="Consolas"/>
                <a:cs typeface="Consolas"/>
                <a:sym typeface="Consolas"/>
              </a:rPr>
              <a:t>} cell;</a:t>
            </a:r>
          </a:p>
          <a:p>
            <a:pPr lvl="0" marR="0" rtl="0" algn="l">
              <a:lnSpc>
                <a:spcPct val="100000"/>
              </a:lnSpc>
              <a:spcBef>
                <a:spcPts val="600"/>
              </a:spcBef>
              <a:spcAft>
                <a:spcPts val="0"/>
              </a:spcAft>
              <a:buNone/>
            </a:pPr>
            <a:r>
              <a:t/>
            </a:r>
            <a:endParaRPr sz="1800">
              <a:latin typeface="Consolas"/>
              <a:ea typeface="Consolas"/>
              <a:cs typeface="Consolas"/>
              <a:sym typeface="Consolas"/>
            </a:endParaRPr>
          </a:p>
          <a:p>
            <a:pPr lvl="0" marR="0" rtl="0" algn="l">
              <a:lnSpc>
                <a:spcPct val="100000"/>
              </a:lnSpc>
              <a:spcBef>
                <a:spcPts val="600"/>
              </a:spcBef>
              <a:spcAft>
                <a:spcPts val="0"/>
              </a:spcAft>
              <a:buNone/>
            </a:pPr>
            <a:r>
              <a:rPr lang="en" sz="1800">
                <a:latin typeface="Consolas"/>
                <a:ea typeface="Consolas"/>
                <a:cs typeface="Consolas"/>
                <a:sym typeface="Consolas"/>
              </a:rPr>
              <a:t>int f(int v){</a:t>
            </a:r>
          </a:p>
          <a:p>
            <a:pPr lvl="0" marR="0" rtl="0" algn="l">
              <a:lnSpc>
                <a:spcPct val="100000"/>
              </a:lnSpc>
              <a:spcBef>
                <a:spcPts val="600"/>
              </a:spcBef>
              <a:spcAft>
                <a:spcPts val="0"/>
              </a:spcAft>
              <a:buNone/>
            </a:pPr>
            <a:r>
              <a:rPr lang="en" sz="1800">
                <a:latin typeface="Consolas"/>
                <a:ea typeface="Consolas"/>
                <a:cs typeface="Consolas"/>
                <a:sym typeface="Consolas"/>
              </a:rPr>
              <a:t>	return 2*v + 1;</a:t>
            </a:r>
          </a:p>
          <a:p>
            <a:pPr lv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402" name="Shape 40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
        <p:nvSpPr>
          <p:cNvPr id="403" name="Shape 403"/>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800">
                <a:latin typeface="Consolas"/>
                <a:ea typeface="Consolas"/>
                <a:cs typeface="Consolas"/>
                <a:sym typeface="Consolas"/>
              </a:rPr>
              <a:t>int textme(cell *p, int x){</a:t>
            </a:r>
          </a:p>
          <a:p>
            <a:pPr lvl="0" rtl="0">
              <a:spcBef>
                <a:spcPts val="0"/>
              </a:spcBef>
              <a:buNone/>
            </a:pPr>
            <a:r>
              <a:rPr lang="en" sz="1800">
                <a:latin typeface="Consolas"/>
                <a:ea typeface="Consolas"/>
                <a:cs typeface="Consolas"/>
                <a:sym typeface="Consolas"/>
              </a:rPr>
              <a:t>	if(x &gt; 0)</a:t>
            </a:r>
          </a:p>
          <a:p>
            <a:pPr lvl="0" rtl="0">
              <a:spcBef>
                <a:spcPts val="0"/>
              </a:spcBef>
              <a:buNone/>
            </a:pPr>
            <a:r>
              <a:rPr lang="en" sz="1800">
                <a:latin typeface="Consolas"/>
                <a:ea typeface="Consolas"/>
                <a:cs typeface="Consolas"/>
                <a:sym typeface="Consolas"/>
              </a:rPr>
              <a:t>		if (p != NULL)</a:t>
            </a:r>
          </a:p>
          <a:p>
            <a:pPr lvl="0" rtl="0">
              <a:spcBef>
                <a:spcPts val="0"/>
              </a:spcBef>
              <a:buNone/>
            </a:pPr>
            <a:r>
              <a:rPr lang="en" sz="1800">
                <a:latin typeface="Consolas"/>
                <a:ea typeface="Consolas"/>
                <a:cs typeface="Consolas"/>
                <a:sym typeface="Consolas"/>
              </a:rPr>
              <a:t>			if (f(x) == p-&gt;v)</a:t>
            </a:r>
          </a:p>
          <a:p>
            <a:pPr lvl="0" rtl="0">
              <a:spcBef>
                <a:spcPts val="0"/>
              </a:spcBef>
              <a:buNone/>
            </a:pPr>
            <a:r>
              <a:rPr lang="en" sz="1800">
                <a:latin typeface="Consolas"/>
                <a:ea typeface="Consolas"/>
                <a:cs typeface="Consolas"/>
                <a:sym typeface="Consolas"/>
              </a:rPr>
              <a:t>				if(p-&gt;next == p)</a:t>
            </a:r>
          </a:p>
          <a:p>
            <a:pPr lvl="0" rtl="0">
              <a:spcBef>
                <a:spcPts val="0"/>
              </a:spcBef>
              <a:buNone/>
            </a:pPr>
            <a:r>
              <a:rPr lang="en" sz="1800">
                <a:latin typeface="Consolas"/>
                <a:ea typeface="Consolas"/>
                <a:cs typeface="Consolas"/>
                <a:sym typeface="Consolas"/>
              </a:rPr>
              <a:t>					ERROR;</a:t>
            </a:r>
          </a:p>
          <a:p>
            <a:pPr lvl="0" rtl="0">
              <a:spcBef>
                <a:spcPts val="0"/>
              </a:spcBef>
              <a:buNone/>
            </a:pPr>
            <a:r>
              <a:rPr lang="en" sz="1800">
                <a:latin typeface="Consolas"/>
                <a:ea typeface="Consolas"/>
                <a:cs typeface="Consolas"/>
                <a:sym typeface="Consolas"/>
              </a:rPr>
              <a:t>	return 0;</a:t>
            </a:r>
          </a:p>
          <a:p>
            <a:pPr lvl="0">
              <a:spcBef>
                <a:spcPts val="0"/>
              </a:spcBef>
              <a:buNone/>
            </a:pPr>
            <a:r>
              <a:rPr lang="en" sz="1800">
                <a:latin typeface="Consolas"/>
                <a:ea typeface="Consolas"/>
                <a:cs typeface="Consolas"/>
                <a:sym typeface="Consolas"/>
              </a:rPr>
              <a:t>}</a:t>
            </a:r>
          </a:p>
        </p:txBody>
      </p:sp>
      <p:sp>
        <p:nvSpPr>
          <p:cNvPr id="404" name="Shape 404"/>
          <p:cNvSpPr/>
          <p:nvPr/>
        </p:nvSpPr>
        <p:spPr>
          <a:xfrm>
            <a:off x="395050" y="4781375"/>
            <a:ext cx="4235100" cy="79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Generate initial input: NULL, random int (236)</a:t>
            </a:r>
          </a:p>
          <a:p>
            <a:pPr lvl="0" rtl="0">
              <a:spcBef>
                <a:spcPts val="0"/>
              </a:spcBef>
              <a:buNone/>
            </a:pPr>
            <a:r>
              <a:rPr lang="en"/>
              <a:t>Takes T branch of first IF statement.</a:t>
            </a:r>
          </a:p>
          <a:p>
            <a:pPr lvl="0">
              <a:spcBef>
                <a:spcPts val="0"/>
              </a:spcBef>
              <a:buNone/>
            </a:pPr>
            <a:r>
              <a:rPr lang="en"/>
              <a:t>F branch of second IF statement.</a:t>
            </a:r>
          </a:p>
        </p:txBody>
      </p:sp>
      <p:sp>
        <p:nvSpPr>
          <p:cNvPr id="405" name="Shape 405"/>
          <p:cNvSpPr/>
          <p:nvPr/>
        </p:nvSpPr>
        <p:spPr>
          <a:xfrm>
            <a:off x="3758225" y="1701850"/>
            <a:ext cx="11400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 = P, x = X</a:t>
            </a:r>
          </a:p>
        </p:txBody>
      </p:sp>
      <p:sp>
        <p:nvSpPr>
          <p:cNvPr id="406" name="Shape 406"/>
          <p:cNvSpPr/>
          <p:nvPr/>
        </p:nvSpPr>
        <p:spPr>
          <a:xfrm>
            <a:off x="4102650" y="2167825"/>
            <a:ext cx="6993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a:t>
            </a:r>
          </a:p>
        </p:txBody>
      </p:sp>
      <p:sp>
        <p:nvSpPr>
          <p:cNvPr id="407" name="Shape 407"/>
          <p:cNvSpPr/>
          <p:nvPr/>
        </p:nvSpPr>
        <p:spPr>
          <a:xfrm>
            <a:off x="3657250" y="2552725"/>
            <a:ext cx="15900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p:txBody>
      </p:sp>
      <p:sp>
        <p:nvSpPr>
          <p:cNvPr id="408" name="Shape 408"/>
          <p:cNvSpPr/>
          <p:nvPr/>
        </p:nvSpPr>
        <p:spPr>
          <a:xfrm>
            <a:off x="395050" y="4781375"/>
            <a:ext cx="4235100" cy="100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Negate the last predicate, and solve the PC:</a:t>
            </a:r>
          </a:p>
          <a:p>
            <a:pPr lvl="0" rtl="0">
              <a:spcBef>
                <a:spcPts val="0"/>
              </a:spcBef>
              <a:buNone/>
            </a:pPr>
            <a:r>
              <a:rPr lang="en">
                <a:solidFill>
                  <a:schemeClr val="dk1"/>
                </a:solidFill>
              </a:rPr>
              <a:t>(X &gt; 0) ^ </a:t>
            </a:r>
            <a:r>
              <a:rPr b="1" lang="en">
                <a:solidFill>
                  <a:schemeClr val="dk1"/>
                </a:solidFill>
              </a:rPr>
              <a:t>!(P = NULL)</a:t>
            </a:r>
          </a:p>
          <a:p>
            <a:pPr lvl="0" rtl="0">
              <a:spcBef>
                <a:spcPts val="0"/>
              </a:spcBef>
              <a:buNone/>
            </a:pPr>
            <a:r>
              <a:rPr b="1" lang="en">
                <a:solidFill>
                  <a:schemeClr val="dk1"/>
                </a:solidFill>
              </a:rPr>
              <a:t>Generate new concrete input:</a:t>
            </a:r>
          </a:p>
          <a:p>
            <a:pPr lvl="0" rtl="0">
              <a:spcBef>
                <a:spcPts val="0"/>
              </a:spcBef>
              <a:buClr>
                <a:schemeClr val="dk1"/>
              </a:buClr>
              <a:buFont typeface="Arial"/>
              <a:buNone/>
            </a:pPr>
            <a:r>
              <a:rPr lang="en">
                <a:solidFill>
                  <a:schemeClr val="dk1"/>
                </a:solidFill>
              </a:rPr>
              <a:t>x = 236, p-&gt;v = 634, p-&gt;next = NULL</a:t>
            </a:r>
          </a:p>
        </p:txBody>
      </p:sp>
      <p:sp>
        <p:nvSpPr>
          <p:cNvPr id="409" name="Shape 409"/>
          <p:cNvSpPr/>
          <p:nvPr/>
        </p:nvSpPr>
        <p:spPr>
          <a:xfrm>
            <a:off x="3657250" y="2552725"/>
            <a:ext cx="16611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p:txBody>
      </p:sp>
      <p:sp>
        <p:nvSpPr>
          <p:cNvPr id="410" name="Shape 410"/>
          <p:cNvSpPr/>
          <p:nvPr/>
        </p:nvSpPr>
        <p:spPr>
          <a:xfrm>
            <a:off x="3758225" y="2937625"/>
            <a:ext cx="1753200" cy="607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&gt; 0 ^ P != NULL</a:t>
            </a:r>
          </a:p>
          <a:p>
            <a:pPr lvl="0" rtl="0">
              <a:spcBef>
                <a:spcPts val="0"/>
              </a:spcBef>
              <a:buNone/>
            </a:pPr>
            <a:r>
              <a:rPr lang="en"/>
              <a:t>^ ((2X+1) != V)</a:t>
            </a:r>
          </a:p>
        </p:txBody>
      </p:sp>
      <p:sp>
        <p:nvSpPr>
          <p:cNvPr id="411" name="Shape 411"/>
          <p:cNvSpPr/>
          <p:nvPr/>
        </p:nvSpPr>
        <p:spPr>
          <a:xfrm>
            <a:off x="3399675" y="1701850"/>
            <a:ext cx="1661100" cy="384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 = P, p-&gt;v = V, p-&gt;next = N, x = X</a:t>
            </a:r>
          </a:p>
        </p:txBody>
      </p:sp>
      <p:sp>
        <p:nvSpPr>
          <p:cNvPr id="412" name="Shape 412"/>
          <p:cNvSpPr/>
          <p:nvPr/>
        </p:nvSpPr>
        <p:spPr>
          <a:xfrm>
            <a:off x="395050" y="4781375"/>
            <a:ext cx="4235100" cy="1002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Negate the last predicate, and solve the PC:</a:t>
            </a:r>
          </a:p>
          <a:p>
            <a:pPr lvl="0" rtl="0">
              <a:spcBef>
                <a:spcPts val="0"/>
              </a:spcBef>
              <a:buNone/>
            </a:pPr>
            <a:r>
              <a:rPr lang="en">
                <a:solidFill>
                  <a:schemeClr val="dk1"/>
                </a:solidFill>
              </a:rPr>
              <a:t>(X &gt; 0) ^ !(P = NULL) ^ </a:t>
            </a:r>
            <a:r>
              <a:rPr b="1" lang="en">
                <a:solidFill>
                  <a:schemeClr val="dk1"/>
                </a:solidFill>
              </a:rPr>
              <a:t>!((2X+1) != V)</a:t>
            </a:r>
          </a:p>
          <a:p>
            <a:pPr lvl="0" rtl="0">
              <a:spcBef>
                <a:spcPts val="0"/>
              </a:spcBef>
              <a:buNone/>
            </a:pPr>
            <a:r>
              <a:rPr b="1" lang="en">
                <a:solidFill>
                  <a:schemeClr val="dk1"/>
                </a:solidFill>
              </a:rPr>
              <a:t>Generate new concrete input:</a:t>
            </a:r>
          </a:p>
          <a:p>
            <a:pPr lvl="0" rtl="0">
              <a:spcBef>
                <a:spcPts val="0"/>
              </a:spcBef>
              <a:buNone/>
            </a:pPr>
            <a:r>
              <a:rPr lang="en">
                <a:solidFill>
                  <a:schemeClr val="dk1"/>
                </a:solidFill>
              </a:rPr>
              <a:t>x = 1, p-&gt;v = 3, p-&gt;next = NULL</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404"/>
                                        </p:tgtEl>
                                      </p:cBhvr>
                                    </p:animEffect>
                                    <p:set>
                                      <p:cBhvr>
                                        <p:cTn dur="1" fill="hold">
                                          <p:stCondLst>
                                            <p:cond delay="1000"/>
                                          </p:stCondLst>
                                        </p:cTn>
                                        <p:tgtEl>
                                          <p:spTgt spid="4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7"/>
                                        </p:tgtEl>
                                      </p:cBhvr>
                                    </p:animEffect>
                                    <p:set>
                                      <p:cBhvr>
                                        <p:cTn dur="1" fill="hold">
                                          <p:stCondLst>
                                            <p:cond delay="0"/>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18" name="Shape 4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we create test cases, we are usually searching for tests that fulfill a goal.</a:t>
            </a:r>
          </a:p>
          <a:p>
            <a:pPr indent="-228600" lvl="1" marL="914400" marR="0" rtl="0" algn="l">
              <a:lnSpc>
                <a:spcPct val="100000"/>
              </a:lnSpc>
              <a:spcBef>
                <a:spcPts val="600"/>
              </a:spcBef>
              <a:spcAft>
                <a:spcPts val="0"/>
              </a:spcAft>
            </a:pPr>
            <a:r>
              <a:rPr lang="en"/>
              <a:t>Such as code coverage.</a:t>
            </a:r>
          </a:p>
          <a:p>
            <a:pPr indent="-228600" lvl="0" marL="457200" marR="0" rtl="0" algn="l">
              <a:lnSpc>
                <a:spcPct val="100000"/>
              </a:lnSpc>
              <a:spcBef>
                <a:spcPts val="600"/>
              </a:spcBef>
              <a:spcAft>
                <a:spcPts val="0"/>
              </a:spcAft>
            </a:pPr>
            <a:r>
              <a:rPr lang="en"/>
              <a:t>If we have a measurable goal, algorithms can perform a search process, automating the creation of test inputs.</a:t>
            </a:r>
          </a:p>
          <a:p>
            <a:pPr indent="-228600" lvl="0" marL="457200" marR="0" rtl="0" algn="l">
              <a:lnSpc>
                <a:spcPct val="100000"/>
              </a:lnSpc>
              <a:spcBef>
                <a:spcPts val="600"/>
              </a:spcBef>
              <a:spcAft>
                <a:spcPts val="0"/>
              </a:spcAft>
            </a:pPr>
            <a:r>
              <a:rPr lang="en"/>
              <a:t>Searches can be exhaustive, or bound by a search budget.</a:t>
            </a:r>
          </a:p>
        </p:txBody>
      </p:sp>
      <p:sp>
        <p:nvSpPr>
          <p:cNvPr id="419" name="Shape 4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25" name="Shape 4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Simple strategy: randomly generate input.</a:t>
            </a:r>
          </a:p>
          <a:p>
            <a:pPr indent="-228600" lvl="1" marL="914400" marR="0" rtl="0" algn="l">
              <a:lnSpc>
                <a:spcPct val="100000"/>
              </a:lnSpc>
              <a:spcBef>
                <a:spcPts val="600"/>
              </a:spcBef>
              <a:spcAft>
                <a:spcPts val="0"/>
              </a:spcAft>
            </a:pPr>
            <a:r>
              <a:rPr lang="en"/>
              <a:t>Fast, easy to understand, very bad at finding faults.</a:t>
            </a:r>
          </a:p>
          <a:p>
            <a:pPr indent="-228600" lvl="0" marL="457200" marR="0" rtl="0" algn="l">
              <a:lnSpc>
                <a:spcPct val="100000"/>
              </a:lnSpc>
              <a:spcBef>
                <a:spcPts val="600"/>
              </a:spcBef>
              <a:spcAft>
                <a:spcPts val="0"/>
              </a:spcAft>
            </a:pPr>
            <a:r>
              <a:rPr lang="en"/>
              <a:t>Adaptive random testing applies strategies to control the distribution of random test generation.</a:t>
            </a:r>
          </a:p>
          <a:p>
            <a:pPr indent="-228600" lvl="1" marL="914400" marR="0" rtl="0" algn="l">
              <a:lnSpc>
                <a:spcPct val="100000"/>
              </a:lnSpc>
              <a:spcBef>
                <a:spcPts val="600"/>
              </a:spcBef>
              <a:spcAft>
                <a:spcPts val="0"/>
              </a:spcAft>
            </a:pPr>
            <a:r>
              <a:rPr lang="en"/>
              <a:t>Retains benefits of RT, more likely to find faults.</a:t>
            </a:r>
          </a:p>
          <a:p>
            <a:pPr indent="-228600" lvl="0" marL="457200" marR="0" rtl="0" algn="l">
              <a:lnSpc>
                <a:spcPct val="100000"/>
              </a:lnSpc>
              <a:spcBef>
                <a:spcPts val="600"/>
              </a:spcBef>
              <a:spcAft>
                <a:spcPts val="0"/>
              </a:spcAft>
            </a:pPr>
            <a:r>
              <a:rPr lang="en"/>
              <a:t>Dynamic symbolic execution extracts logical expressions describing program paths, and generates input from those expressions.</a:t>
            </a:r>
          </a:p>
        </p:txBody>
      </p:sp>
      <p:sp>
        <p:nvSpPr>
          <p:cNvPr id="426" name="Shape 4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32" name="Shape 4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Metaheuristic Search</a:t>
            </a:r>
          </a:p>
          <a:p>
            <a:pPr indent="-228600" lvl="1" marL="914400" rtl="0">
              <a:spcBef>
                <a:spcPts val="0"/>
              </a:spcBef>
            </a:pPr>
            <a:r>
              <a:rPr lang="en"/>
              <a:t>Test Generation</a:t>
            </a:r>
          </a:p>
          <a:p>
            <a:pPr indent="-228600" lvl="1" marL="914400" rtl="0">
              <a:spcBef>
                <a:spcPts val="0"/>
              </a:spcBef>
            </a:pPr>
            <a:r>
              <a:rPr lang="en"/>
              <a:t>Genetic Programming</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Reading assignment 4 - due tonight.</a:t>
            </a:r>
          </a:p>
        </p:txBody>
      </p:sp>
      <p:sp>
        <p:nvSpPr>
          <p:cNvPr id="433" name="Shape 4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Process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solution. If it does not accomplish the goal, try another.</a:t>
            </a:r>
          </a:p>
          <a:p>
            <a:pPr indent="-228600" lvl="0" marL="457200" marR="0" rtl="0" algn="l">
              <a:lnSpc>
                <a:spcPct val="100000"/>
              </a:lnSpc>
              <a:spcBef>
                <a:spcPts val="600"/>
              </a:spcBef>
              <a:spcAft>
                <a:spcPts val="0"/>
              </a:spcAft>
            </a:pPr>
            <a:r>
              <a:rPr lang="en"/>
              <a:t>Keep trying new solutions until goal is achieved or all solutions are tried.</a:t>
            </a:r>
          </a:p>
          <a:p>
            <a:pPr indent="-228600" lvl="0" marL="457200" marR="0" rtl="0" algn="l">
              <a:lnSpc>
                <a:spcPct val="100000"/>
              </a:lnSpc>
              <a:spcBef>
                <a:spcPts val="600"/>
              </a:spcBef>
              <a:spcAft>
                <a:spcPts val="0"/>
              </a:spcAft>
            </a:pPr>
            <a:r>
              <a:rPr lang="en"/>
              <a:t>The order that solutions are tried is key to efficiently finding a solution.</a:t>
            </a:r>
          </a:p>
          <a:p>
            <a:pPr indent="-228600" lvl="0" marL="457200" marR="0" rtl="0" algn="l">
              <a:lnSpc>
                <a:spcPct val="100000"/>
              </a:lnSpc>
              <a:spcBef>
                <a:spcPts val="600"/>
              </a:spcBef>
              <a:spcAft>
                <a:spcPts val="0"/>
              </a:spcAft>
            </a:pPr>
            <a:r>
              <a:rPr lang="en"/>
              <a:t>A search follows some defined strategy. </a:t>
            </a:r>
          </a:p>
          <a:p>
            <a:pPr indent="-228600" lvl="1" marL="914400" marR="0" rtl="0" algn="l">
              <a:lnSpc>
                <a:spcPct val="100000"/>
              </a:lnSpc>
              <a:spcBef>
                <a:spcPts val="600"/>
              </a:spcBef>
              <a:spcAft>
                <a:spcPts val="0"/>
              </a:spcAft>
            </a:pPr>
            <a:r>
              <a:rPr lang="en"/>
              <a:t>Called a “</a:t>
            </a:r>
            <a:r>
              <a:rPr b="1" lang="en"/>
              <a:t>heuristic</a:t>
            </a:r>
            <a:r>
              <a:rPr lang="en"/>
              <a:t>”.</a:t>
            </a:r>
          </a:p>
          <a:p>
            <a:pPr indent="-228600" lvl="1" marL="914400" marR="0" rtl="0" algn="l">
              <a:lnSpc>
                <a:spcPct val="100000"/>
              </a:lnSpc>
              <a:spcBef>
                <a:spcPts val="600"/>
              </a:spcBef>
              <a:spcAft>
                <a:spcPts val="0"/>
              </a:spcAft>
            </a:pPr>
            <a:r>
              <a:rPr lang="en"/>
              <a:t>Heuristics are used to choose solutions and to ignore solutions known to be unviable.</a:t>
            </a:r>
          </a:p>
        </p:txBody>
      </p:sp>
      <p:sp>
        <p:nvSpPr>
          <p:cNvPr id="79" name="Shape 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Graph Search Heuristic Examples</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Arrange nodes into a hierarchy.</a:t>
            </a:r>
          </a:p>
          <a:p>
            <a:pPr indent="-228600" lvl="1" marL="914400" rtl="0">
              <a:spcBef>
                <a:spcPts val="600"/>
              </a:spcBef>
            </a:pPr>
            <a:r>
              <a:rPr lang="en"/>
              <a:t>Breadth-first search explores a graph by trying all nodes one level deeper than the current node.</a:t>
            </a:r>
          </a:p>
          <a:p>
            <a:pPr indent="-228600" lvl="1" marL="914400" rtl="0">
              <a:spcBef>
                <a:spcPts val="600"/>
              </a:spcBef>
            </a:pPr>
            <a:r>
              <a:rPr lang="en"/>
              <a:t>Depth-first search explores until backtracking must occur.</a:t>
            </a:r>
          </a:p>
          <a:p>
            <a:pPr indent="-228600" lvl="1" marL="914400" rtl="0">
              <a:spcBef>
                <a:spcPts val="600"/>
              </a:spcBef>
            </a:pPr>
            <a:r>
              <a:rPr lang="en"/>
              <a:t>Naive, but easy to understand and implement.</a:t>
            </a:r>
          </a:p>
          <a:p>
            <a:pPr indent="-228600" lvl="0" marL="457200" rtl="0">
              <a:spcBef>
                <a:spcPts val="0"/>
              </a:spcBef>
            </a:pPr>
            <a:r>
              <a:rPr lang="en"/>
              <a:t>Attempt to estimate shortest path.</a:t>
            </a:r>
          </a:p>
          <a:p>
            <a:pPr indent="-228600" lvl="1" marL="914400" rtl="0">
              <a:spcBef>
                <a:spcPts val="600"/>
              </a:spcBef>
            </a:pPr>
            <a:r>
              <a:rPr lang="en"/>
              <a:t>A* search finds a path through a graph by</a:t>
            </a:r>
          </a:p>
          <a:p>
            <a:pPr indent="-355600" lvl="2" marL="1371600" rtl="0">
              <a:spcBef>
                <a:spcPts val="600"/>
              </a:spcBef>
              <a:buSzPct val="100000"/>
            </a:pPr>
            <a:r>
              <a:rPr lang="en" sz="2000"/>
              <a:t>calculating the distance travelled</a:t>
            </a:r>
          </a:p>
          <a:p>
            <a:pPr indent="-355600" lvl="2" marL="1371600" rtl="0">
              <a:spcBef>
                <a:spcPts val="600"/>
              </a:spcBef>
              <a:buSzPct val="100000"/>
            </a:pPr>
            <a:r>
              <a:rPr lang="en" sz="2000"/>
              <a:t>examining all “next moves” and estimating which will get them closest to the goal.</a:t>
            </a:r>
          </a:p>
          <a:p>
            <a:pPr indent="-228600" lvl="1" marL="914400" rtl="0">
              <a:spcBef>
                <a:spcPts val="0"/>
              </a:spcBef>
            </a:pPr>
            <a:r>
              <a:rPr lang="en"/>
              <a:t>Requires domain-specific scoring function.</a:t>
            </a:r>
          </a:p>
        </p:txBody>
      </p:sp>
      <p:sp>
        <p:nvSpPr>
          <p:cNvPr id="86" name="Shape 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Default: all solutions will be attempted.</a:t>
            </a:r>
          </a:p>
          <a:p>
            <a:pPr indent="-228600" lvl="0" marL="457200" marR="0" rtl="0" algn="l">
              <a:lnSpc>
                <a:spcPct val="100000"/>
              </a:lnSpc>
              <a:spcBef>
                <a:spcPts val="600"/>
              </a:spcBef>
              <a:spcAft>
                <a:spcPts val="0"/>
              </a:spcAft>
            </a:pPr>
            <a:r>
              <a:rPr lang="en"/>
              <a:t>Most software has near-infinite number of inputs. We generally cannot try all solutions without constraining the problem.</a:t>
            </a:r>
          </a:p>
          <a:p>
            <a:pPr indent="-228600" lvl="0" marL="457200" marR="0" rtl="0" algn="l">
              <a:lnSpc>
                <a:spcPct val="100000"/>
              </a:lnSpc>
              <a:spcBef>
                <a:spcPts val="600"/>
              </a:spcBef>
              <a:spcAft>
                <a:spcPts val="0"/>
              </a:spcAft>
            </a:pPr>
            <a:r>
              <a:rPr lang="en"/>
              <a:t>Search can be bound by a </a:t>
            </a:r>
            <a:r>
              <a:rPr b="1" lang="en"/>
              <a:t>search budget</a:t>
            </a:r>
            <a:r>
              <a:rPr lang="en"/>
              <a:t>.</a:t>
            </a:r>
          </a:p>
          <a:p>
            <a:pPr indent="-228600" lvl="1" marL="914400" marR="0" rtl="0" algn="l">
              <a:lnSpc>
                <a:spcPct val="100000"/>
              </a:lnSpc>
              <a:spcBef>
                <a:spcPts val="600"/>
              </a:spcBef>
              <a:spcAft>
                <a:spcPts val="0"/>
              </a:spcAft>
            </a:pPr>
            <a:r>
              <a:rPr lang="en"/>
              <a:t>Number of attempts made.</a:t>
            </a:r>
          </a:p>
          <a:p>
            <a:pPr indent="-228600" lvl="1" marL="914400" marR="0" rtl="0" algn="l">
              <a:lnSpc>
                <a:spcPct val="100000"/>
              </a:lnSpc>
              <a:spcBef>
                <a:spcPts val="600"/>
              </a:spcBef>
              <a:spcAft>
                <a:spcPts val="0"/>
              </a:spcAft>
            </a:pPr>
            <a:r>
              <a:rPr lang="en"/>
              <a:t>Time allotted to the search.</a:t>
            </a:r>
          </a:p>
          <a:p>
            <a:pPr indent="-228600" lvl="0" marL="457200" marR="0" rtl="0" algn="l">
              <a:lnSpc>
                <a:spcPct val="100000"/>
              </a:lnSpc>
              <a:spcBef>
                <a:spcPts val="600"/>
              </a:spcBef>
              <a:spcAft>
                <a:spcPts val="0"/>
              </a:spcAft>
            </a:pPr>
            <a:r>
              <a:rPr lang="en"/>
              <a:t>Search techniques try to find a solution before the budget expires</a:t>
            </a:r>
          </a:p>
        </p:txBody>
      </p:sp>
      <p:sp>
        <p:nvSpPr>
          <p:cNvPr id="93" name="Shape 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T/F goals difficult to solve under a budget.</a:t>
            </a:r>
          </a:p>
          <a:p>
            <a:pPr indent="-228600" lvl="1" marL="914400" marR="0" rtl="0" algn="l">
              <a:lnSpc>
                <a:spcPct val="100000"/>
              </a:lnSpc>
              <a:spcBef>
                <a:spcPts val="600"/>
              </a:spcBef>
              <a:spcAft>
                <a:spcPts val="0"/>
              </a:spcAft>
            </a:pPr>
            <a:r>
              <a:rPr lang="en"/>
              <a:t>May return “unknown” if satisfying solution not found</a:t>
            </a:r>
          </a:p>
          <a:p>
            <a:pPr indent="-228600" lvl="1" marL="914400" marR="0" rtl="0" algn="l">
              <a:lnSpc>
                <a:spcPct val="100000"/>
              </a:lnSpc>
              <a:spcBef>
                <a:spcPts val="600"/>
              </a:spcBef>
              <a:spcAft>
                <a:spcPts val="0"/>
              </a:spcAft>
            </a:pPr>
            <a:r>
              <a:rPr lang="en"/>
              <a:t>Or, problem must be constrained to be exhaustively solvable.</a:t>
            </a:r>
          </a:p>
          <a:p>
            <a:pPr indent="-228600" lvl="0" marL="457200" marR="0" rtl="0" algn="l">
              <a:lnSpc>
                <a:spcPct val="100000"/>
              </a:lnSpc>
              <a:spcBef>
                <a:spcPts val="600"/>
              </a:spcBef>
              <a:spcAft>
                <a:spcPts val="0"/>
              </a:spcAft>
            </a:pPr>
            <a:r>
              <a:rPr lang="en"/>
              <a:t>Measurable goals transform a search into an </a:t>
            </a:r>
            <a:r>
              <a:rPr b="1" lang="en"/>
              <a:t>optimization</a:t>
            </a:r>
            <a:r>
              <a:rPr lang="en"/>
              <a:t> problem.</a:t>
            </a:r>
          </a:p>
          <a:p>
            <a:pPr indent="-228600" lvl="1" marL="914400" marR="0" rtl="0" algn="l">
              <a:lnSpc>
                <a:spcPct val="100000"/>
              </a:lnSpc>
              <a:spcBef>
                <a:spcPts val="600"/>
              </a:spcBef>
              <a:spcAft>
                <a:spcPts val="0"/>
              </a:spcAft>
            </a:pPr>
            <a:r>
              <a:rPr lang="en"/>
              <a:t>Partial solutions can be returned:</a:t>
            </a:r>
          </a:p>
          <a:p>
            <a:pPr indent="-355600" lvl="2" marL="1371600" marR="0" rtl="0" algn="l">
              <a:lnSpc>
                <a:spcPct val="100000"/>
              </a:lnSpc>
              <a:spcBef>
                <a:spcPts val="600"/>
              </a:spcBef>
              <a:spcAft>
                <a:spcPts val="0"/>
              </a:spcAft>
              <a:buSzPct val="100000"/>
            </a:pPr>
            <a:r>
              <a:rPr lang="en" sz="2000"/>
              <a:t>“This test suite obtained the highest  branch coverage.”</a:t>
            </a:r>
          </a:p>
          <a:p>
            <a:pPr indent="-228600" lvl="1" marL="914400" marR="0" rtl="0" algn="l">
              <a:lnSpc>
                <a:spcPct val="100000"/>
              </a:lnSpc>
              <a:spcBef>
                <a:spcPts val="600"/>
              </a:spcBef>
              <a:spcAft>
                <a:spcPts val="0"/>
              </a:spcAft>
            </a:pPr>
            <a:r>
              <a:rPr lang="en"/>
              <a:t>Search for the best solution possible given the search budget.</a:t>
            </a:r>
          </a:p>
        </p:txBody>
      </p:sp>
      <p:sp>
        <p:nvSpPr>
          <p:cNvPr id="100" name="Shape 1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Search for the best solution possible given the search budget.</a:t>
            </a:r>
          </a:p>
          <a:p>
            <a:pPr indent="-228600" lvl="0" marL="457200" rtl="0">
              <a:spcBef>
                <a:spcPts val="0"/>
              </a:spcBef>
            </a:pPr>
            <a:r>
              <a:rPr lang="en"/>
              <a:t>The search heuristic becomes important.</a:t>
            </a:r>
          </a:p>
          <a:p>
            <a:pPr indent="-228600" lvl="1" marL="914400" rtl="0">
              <a:spcBef>
                <a:spcPts val="0"/>
              </a:spcBef>
            </a:pPr>
            <a:r>
              <a:rPr lang="en"/>
              <a:t>If time bound, time to create, execute, and evaluate a solution is important.</a:t>
            </a:r>
          </a:p>
          <a:p>
            <a:pPr indent="-228600" lvl="1" marL="914400" rtl="0">
              <a:spcBef>
                <a:spcPts val="0"/>
              </a:spcBef>
            </a:pPr>
            <a:r>
              <a:rPr lang="en"/>
              <a:t>If attempt bound, the strategy used to choose solutions is important.</a:t>
            </a:r>
          </a:p>
          <a:p>
            <a:pPr indent="-228600" lvl="1" marL="914400" rtl="0">
              <a:spcBef>
                <a:spcPts val="0"/>
              </a:spcBef>
            </a:pPr>
            <a:r>
              <a:rPr lang="en"/>
              <a:t>In practice, efficiency in both categories is desired.</a:t>
            </a:r>
          </a:p>
          <a:p>
            <a:pPr indent="-228600" lvl="0" marL="457200" rtl="0">
              <a:spcBef>
                <a:spcPts val="0"/>
              </a:spcBef>
            </a:pPr>
            <a:r>
              <a:rPr lang="en"/>
              <a:t>Many search strategies are possible.</a:t>
            </a:r>
          </a:p>
        </p:txBody>
      </p:sp>
      <p:sp>
        <p:nvSpPr>
          <p:cNvPr id="107" name="Shape 1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