
<file path=[Content_Types].xml><?xml version="1.0" encoding="utf-8"?>
<Types xmlns="http://schemas.openxmlformats.org/package/2006/content-types">
  <Default ContentType="image/jpeg" Extension="jpg"/>
  <Default ContentType="image/gif" Extension="gif"/>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 name="Shape 2"/>
        <p:cNvGrpSpPr/>
        <p:nvPr/>
      </p:nvGrpSpPr>
      <p:grpSpPr>
        <a:xfrm>
          <a:off x="0" y="0"/>
          <a:ext cx="0" cy="0"/>
          <a:chOff x="0" y="0"/>
          <a:chExt cx="0" cy="0"/>
        </a:xfrm>
      </p:grpSpPr>
      <p:sp>
        <p:nvSpPr>
          <p:cNvPr id="3" name="Shape 3"/>
          <p:cNvSpPr/>
          <p:nvPr>
            <p:ph idx="2" type="sldImg"/>
          </p:nvPr>
        </p:nvSpPr>
        <p:spPr>
          <a:xfrm>
            <a:off x="1143309" y="685800"/>
            <a:ext cx="45720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lvl="0">
              <a:spcBef>
                <a:spcPts val="0"/>
              </a:spcBef>
              <a:defRPr sz="1100"/>
            </a:lvl1pPr>
            <a:lvl2pPr lvl="1">
              <a:spcBef>
                <a:spcPts val="0"/>
              </a:spcBef>
              <a:defRPr sz="1100"/>
            </a:lvl2pPr>
            <a:lvl3pPr lvl="2">
              <a:spcBef>
                <a:spcPts val="0"/>
              </a:spcBef>
              <a:defRPr sz="1100"/>
            </a:lvl3pPr>
            <a:lvl4pPr lvl="3">
              <a:spcBef>
                <a:spcPts val="0"/>
              </a:spcBef>
              <a:defRPr sz="1100"/>
            </a:lvl4pPr>
            <a:lvl5pPr lvl="4">
              <a:spcBef>
                <a:spcPts val="0"/>
              </a:spcBef>
              <a:defRPr sz="1100"/>
            </a:lvl5pPr>
            <a:lvl6pPr lvl="5">
              <a:spcBef>
                <a:spcPts val="0"/>
              </a:spcBef>
              <a:defRPr sz="1100"/>
            </a:lvl6pPr>
            <a:lvl7pPr lvl="6">
              <a:spcBef>
                <a:spcPts val="0"/>
              </a:spcBef>
              <a:defRPr sz="1100"/>
            </a:lvl7pPr>
            <a:lvl8pPr lvl="7">
              <a:spcBef>
                <a:spcPts val="0"/>
              </a:spcBef>
              <a:defRPr sz="1100"/>
            </a:lvl8pPr>
            <a:lvl9pPr lvl="8">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12" y="685800"/>
            <a:ext cx="4572299"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9" name="Shape 109"/>
        <p:cNvGrpSpPr/>
        <p:nvPr/>
      </p:nvGrpSpPr>
      <p:grpSpPr>
        <a:xfrm>
          <a:off x="0" y="0"/>
          <a:ext cx="0" cy="0"/>
          <a:chOff x="0" y="0"/>
          <a:chExt cx="0" cy="0"/>
        </a:xfrm>
      </p:grpSpPr>
      <p:sp>
        <p:nvSpPr>
          <p:cNvPr id="110" name="Shape 11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1" name="Shape 11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(go over)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6" name="Shape 116"/>
        <p:cNvGrpSpPr/>
        <p:nvPr/>
      </p:nvGrpSpPr>
      <p:grpSpPr>
        <a:xfrm>
          <a:off x="0" y="0"/>
          <a:ext cx="0" cy="0"/>
          <a:chOff x="0" y="0"/>
          <a:chExt cx="0" cy="0"/>
        </a:xfrm>
      </p:grpSpPr>
      <p:sp>
        <p:nvSpPr>
          <p:cNvPr id="117" name="Shape 11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8" name="Shape 11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 During inspections , rather than hide problems and sabotage the process. </a:t>
            </a:r>
          </a:p>
          <a:p>
            <a:pPr lvl="0" rtl="0">
              <a:spcBef>
                <a:spcPts val="0"/>
              </a:spcBef>
              <a:buNone/>
            </a:pPr>
            <a:r>
              <a:rPr lang="en">
                <a:solidFill>
                  <a:schemeClr val="dk1"/>
                </a:solidFill>
              </a:rPr>
              <a:t>(2) but (3)</a:t>
            </a:r>
          </a:p>
          <a:p>
            <a:pPr lvl="0" rtl="0">
              <a:spcBef>
                <a:spcPts val="0"/>
              </a:spcBef>
              <a:buNone/>
            </a:pPr>
            <a:r>
              <a:rPr lang="en">
                <a:solidFill>
                  <a:schemeClr val="dk1"/>
                </a:solidFill>
              </a:rPr>
              <a:t>For example, fault density is sometimes used to measure developer performance - faults per unit of code. An assessment of fault density that includes faults revealed (4) or to not participate as much in conversation - after all, there is an icentive there not to find faults if a higher fault density will result in punishment.</a:t>
            </a:r>
          </a:p>
          <a:p>
            <a:pPr lvl="0" rtl="0">
              <a:spcBef>
                <a:spcPts val="0"/>
              </a:spcBef>
              <a:buNone/>
            </a:pPr>
            <a:r>
              <a:rPr lang="en">
                <a:solidFill>
                  <a:schemeClr val="dk1"/>
                </a:solidFill>
              </a:rPr>
              <a:t>Similarly, (5)</a:t>
            </a:r>
          </a:p>
          <a:p>
            <a:pPr lvl="0" rtl="0">
              <a:spcBef>
                <a:spcPts val="0"/>
              </a:spcBef>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4" name="Shape 124"/>
        <p:cNvGrpSpPr/>
        <p:nvPr/>
      </p:nvGrpSpPr>
      <p:grpSpPr>
        <a:xfrm>
          <a:off x="0" y="0"/>
          <a:ext cx="0" cy="0"/>
          <a:chOff x="0" y="0"/>
          <a:chExt cx="0" cy="0"/>
        </a:xfrm>
      </p:grpSpPr>
      <p:sp>
        <p:nvSpPr>
          <p:cNvPr id="125" name="Shape 12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26" name="Shape 12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Inspection is not just reading the code, but a systematic process that emphasizes efficiency and repeatability. </a:t>
            </a:r>
          </a:p>
          <a:p>
            <a:pPr lvl="0" rtl="0">
              <a:spcBef>
                <a:spcPts val="0"/>
              </a:spcBef>
              <a:buNone/>
            </a:pPr>
            <a:r>
              <a:rPr lang="en">
                <a:solidFill>
                  <a:schemeClr val="dk1"/>
                </a:solidFill>
              </a:rPr>
              <a:t>It is (2), that is, (3) - you don’t get any savings for future inspections, you cant cache the results. As a result, (4) as early as possible. Consider source code inspection.</a:t>
            </a:r>
          </a:p>
          <a:p>
            <a:pPr lvl="0" rtl="0">
              <a:spcBef>
                <a:spcPts val="0"/>
              </a:spcBef>
              <a:buNone/>
            </a:pPr>
            <a:r>
              <a:rPr lang="en">
                <a:solidFill>
                  <a:schemeClr val="dk1"/>
                </a:solidFill>
              </a:rPr>
              <a:t>You (5) - you’ll waste effort if it’s all going to change, but the artifact (6) - you can work with classes that are finished but not integrated and not ready to run.</a:t>
            </a:r>
          </a:p>
          <a:p>
            <a:pPr lvl="0" rtl="0">
              <a:spcBef>
                <a:spcPts val="0"/>
              </a:spcBef>
              <a:buNone/>
            </a:pPr>
            <a:r>
              <a:rPr lang="en">
                <a:solidFill>
                  <a:schemeClr val="dk1"/>
                </a:solidFill>
              </a:rPr>
              <a:t>Different (7). For example, you could (8), then (9) - look for consistency in how code is written and particular constructs are used and constructed. That way, the semantic review can go forward without being distracted by simple faults.</a:t>
            </a:r>
          </a:p>
          <a:p>
            <a:pPr lvl="0" rtl="0">
              <a:spcBef>
                <a:spcPts val="0"/>
              </a:spcBef>
              <a:buNone/>
            </a:pPr>
            <a:r>
              <a:t/>
            </a:r>
            <a:endParaRPr>
              <a:solidFill>
                <a:schemeClr val="dk1"/>
              </a:solidFill>
            </a:endParaRPr>
          </a:p>
          <a:p>
            <a:pPr lvl="0" rtl="0">
              <a:spcBef>
                <a:spcPts val="0"/>
              </a:spcBef>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1" name="Shape 131"/>
        <p:cNvGrpSpPr/>
        <p:nvPr/>
      </p:nvGrpSpPr>
      <p:grpSpPr>
        <a:xfrm>
          <a:off x="0" y="0"/>
          <a:ext cx="0" cy="0"/>
          <a:chOff x="0" y="0"/>
          <a:chExt cx="0" cy="0"/>
        </a:xfrm>
      </p:grpSpPr>
      <p:sp>
        <p:nvSpPr>
          <p:cNvPr id="132" name="Shape 13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3" name="Shape 13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Go over</a:t>
            </a:r>
          </a:p>
          <a:p>
            <a:pPr lvl="0" rtl="0">
              <a:spcBef>
                <a:spcPts val="0"/>
              </a:spcBef>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8" name="Shape 138"/>
        <p:cNvGrpSpPr/>
        <p:nvPr/>
      </p:nvGrpSpPr>
      <p:grpSpPr>
        <a:xfrm>
          <a:off x="0" y="0"/>
          <a:ext cx="0" cy="0"/>
          <a:chOff x="0" y="0"/>
          <a:chExt cx="0" cy="0"/>
        </a:xfrm>
      </p:grpSpPr>
      <p:sp>
        <p:nvSpPr>
          <p:cNvPr id="139" name="Shape 13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0" name="Shape 14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Go over</a:t>
            </a:r>
          </a:p>
          <a:p>
            <a:pPr lvl="0" rtl="0">
              <a:spcBef>
                <a:spcPts val="0"/>
              </a:spcBef>
              <a:buNone/>
            </a:pPr>
            <a:r>
              <a:rPr lang="en">
                <a:solidFill>
                  <a:schemeClr val="dk1"/>
                </a:solidFill>
              </a:rPr>
              <a:t>1-5</a:t>
            </a:r>
          </a:p>
          <a:p>
            <a:pPr lvl="0" rtl="0">
              <a:spcBef>
                <a:spcPts val="0"/>
              </a:spcBef>
              <a:buNone/>
            </a:pPr>
            <a:r>
              <a:rPr lang="en">
                <a:solidFill>
                  <a:schemeClr val="dk1"/>
                </a:solidFill>
              </a:rPr>
              <a:t>6 of the inspection. (7). The team may (8). This can be as simple as confirming that the fix has been made, or as complex as a full re-inspection.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5" name="Shape 145"/>
        <p:cNvGrpSpPr/>
        <p:nvPr/>
      </p:nvGrpSpPr>
      <p:grpSpPr>
        <a:xfrm>
          <a:off x="0" y="0"/>
          <a:ext cx="0" cy="0"/>
          <a:chOff x="0" y="0"/>
          <a:chExt cx="0" cy="0"/>
        </a:xfrm>
      </p:grpSpPr>
      <p:sp>
        <p:nvSpPr>
          <p:cNvPr id="146" name="Shape 14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7" name="Shape 14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Checklists are a core element of inspection. They (1) and drive the review process. They (2) and ensure that the artifact meets compant standards, (3)</a:t>
            </a:r>
          </a:p>
          <a:p>
            <a:pPr lvl="0" rtl="0">
              <a:spcBef>
                <a:spcPts val="0"/>
              </a:spcBef>
              <a:buNone/>
            </a:pPr>
            <a:r>
              <a:rPr lang="en">
                <a:solidFill>
                  <a:schemeClr val="dk1"/>
                </a:solidFill>
              </a:rPr>
              <a:t>(4) expected use, they (5) - no longer than two hours. You might have a (6), where you’re examining what code was written, and (7) when you’re examining the meaning of that code.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2" name="Shape 152"/>
        <p:cNvGrpSpPr/>
        <p:nvPr/>
      </p:nvGrpSpPr>
      <p:grpSpPr>
        <a:xfrm>
          <a:off x="0" y="0"/>
          <a:ext cx="0" cy="0"/>
          <a:chOff x="0" y="0"/>
          <a:chExt cx="0" cy="0"/>
        </a:xfrm>
      </p:grpSpPr>
      <p:sp>
        <p:nvSpPr>
          <p:cNvPr id="153" name="Shape 1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4" name="Shape 1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1-2. The contents of checklists may vary greately to reflect the different properties that we want to see out a particular artifact, but they can be used to assess (3)</a:t>
            </a:r>
          </a:p>
          <a:p>
            <a:pPr lvl="0" rtl="0">
              <a:spcBef>
                <a:spcPts val="0"/>
              </a:spcBef>
              <a:buNone/>
            </a:pPr>
            <a:r>
              <a:rPr lang="en">
                <a:solidFill>
                  <a:schemeClr val="dk1"/>
                </a:solidFill>
              </a:rPr>
              <a:t>(4-5) in the early stages of inspection, while checklists with (6) in later inspection phases.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9" name="Shape 159"/>
        <p:cNvGrpSpPr/>
        <p:nvPr/>
      </p:nvGrpSpPr>
      <p:grpSpPr>
        <a:xfrm>
          <a:off x="0" y="0"/>
          <a:ext cx="0" cy="0"/>
          <a:chOff x="0" y="0"/>
          <a:chExt cx="0" cy="0"/>
        </a:xfrm>
      </p:grpSpPr>
      <p:sp>
        <p:nvSpPr>
          <p:cNvPr id="160" name="Shape 1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1" name="Shape 16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Let’s take a look at one of these. This is a checklist for Java programs. This is a simple checklist intended to be completed by one inspector.</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6" name="Shape 166"/>
        <p:cNvGrpSpPr/>
        <p:nvPr/>
      </p:nvGrpSpPr>
      <p:grpSpPr>
        <a:xfrm>
          <a:off x="0" y="0"/>
          <a:ext cx="0" cy="0"/>
          <a:chOff x="0" y="0"/>
          <a:chExt cx="0" cy="0"/>
        </a:xfrm>
      </p:grpSpPr>
      <p:sp>
        <p:nvSpPr>
          <p:cNvPr id="167" name="Shape 1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8" name="Shape 16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Let’s take a look at one of these. This is a checklist for Java programs. This is a simple checklist intended to be completed by one inspector.</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73" name="Shape 173"/>
        <p:cNvGrpSpPr/>
        <p:nvPr/>
      </p:nvGrpSpPr>
      <p:grpSpPr>
        <a:xfrm>
          <a:off x="0" y="0"/>
          <a:ext cx="0" cy="0"/>
          <a:chOff x="0" y="0"/>
          <a:chExt cx="0" cy="0"/>
        </a:xfrm>
      </p:grpSpPr>
      <p:sp>
        <p:nvSpPr>
          <p:cNvPr id="174" name="Shape 1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5" name="Shape 17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Let’s take a look at one of these. This is a checklist for Java programs. This is a simple checklist intended to be completed by one inspector.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12"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nSpc>
                <a:spcPct val="115000"/>
              </a:lnSpc>
              <a:spcBef>
                <a:spcPts val="0"/>
              </a:spcBef>
              <a:buNone/>
            </a:pPr>
            <a:r>
              <a:rPr lang="en"/>
              <a:t>What happens when we want to test our code before the system is complete, but we find that we can’t execute what we have? What happens when we want to apply an automated analysis technique, but the code is too complex to run through the tool? Hell, what if we want to inspect something other than code for correctness - like requirements or design? </a:t>
            </a:r>
          </a:p>
          <a:p>
            <a:pPr lvl="0" rtl="0">
              <a:lnSpc>
                <a:spcPct val="115000"/>
              </a:lnSpc>
              <a:spcBef>
                <a:spcPts val="0"/>
              </a:spcBef>
              <a:buNone/>
            </a:pPr>
            <a:r>
              <a:rPr lang="en"/>
              <a:t>What do we do?</a:t>
            </a:r>
          </a:p>
          <a:p>
            <a:pPr lvl="0" rtl="0">
              <a:lnSpc>
                <a:spcPct val="115000"/>
              </a:lnSpc>
              <a:spcBef>
                <a:spcPts val="0"/>
              </a:spcBef>
              <a:buNone/>
            </a:pPr>
            <a:r>
              <a:rPr lang="en"/>
              <a:t>Well, have you tried reading it?</a:t>
            </a:r>
          </a:p>
          <a:p>
            <a:pPr lvl="0" rtl="0">
              <a:lnSpc>
                <a:spcPct val="115000"/>
              </a:lnSpc>
              <a:spcBef>
                <a:spcPts val="0"/>
              </a:spcBef>
              <a:buNone/>
            </a:pPr>
            <a:r>
              <a:rPr lang="en"/>
              <a:t>(4)</a:t>
            </a:r>
          </a:p>
          <a:p>
            <a:pPr lvl="0" rtl="0">
              <a:lnSpc>
                <a:spcPct val="115000"/>
              </a:lnSpc>
              <a:spcBef>
                <a:spcPts val="0"/>
              </a:spcBef>
              <a:buNone/>
            </a:pPr>
            <a:r>
              <a:rPr lang="en"/>
              <a:t>Inspections are systematic, detailed reviews of project artifacts, intended to find defects and assess quality. This can benefit from tool support, but is still fundamentally a low-tech, person-driven activity that is - still - quite effective.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here is a more complex checklist intended to be completed by a team of inspectors.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87" name="Shape 187"/>
        <p:cNvGrpSpPr/>
        <p:nvPr/>
      </p:nvGrpSpPr>
      <p:grpSpPr>
        <a:xfrm>
          <a:off x="0" y="0"/>
          <a:ext cx="0" cy="0"/>
          <a:chOff x="0" y="0"/>
          <a:chExt cx="0" cy="0"/>
        </a:xfrm>
      </p:grpSpPr>
      <p:sp>
        <p:nvSpPr>
          <p:cNvPr id="188" name="Shape 1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9" name="Shape 18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here is a more complex checklist intended to be completed by a team of inspectors.</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4" name="Shape 194"/>
        <p:cNvGrpSpPr/>
        <p:nvPr/>
      </p:nvGrpSpPr>
      <p:grpSpPr>
        <a:xfrm>
          <a:off x="0" y="0"/>
          <a:ext cx="0" cy="0"/>
          <a:chOff x="0" y="0"/>
          <a:chExt cx="0" cy="0"/>
        </a:xfrm>
      </p:grpSpPr>
      <p:sp>
        <p:nvSpPr>
          <p:cNvPr id="195" name="Shape 1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6" name="Shape 19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As you can see from that, a common checklist organization consists of a set of features to be inspected, and a set of items to be checked for each feature. Organizing by feature like this, (2)</a:t>
            </a:r>
          </a:p>
          <a:p>
            <a:pPr lvl="0" rtl="0">
              <a:spcBef>
                <a:spcPts val="0"/>
              </a:spcBef>
              <a:buNone/>
            </a:pPr>
            <a:r>
              <a:rPr lang="en">
                <a:solidFill>
                  <a:schemeClr val="dk1"/>
                </a:solidFill>
              </a:rPr>
              <a:t>For example, that java list had checks for file headers, file footers, import sections, class declarations, classes, and methods. Inspectors would scan the Java file and select the right checks for each feature, working incrementally through the file.</a:t>
            </a:r>
          </a:p>
          <a:p>
            <a:pPr lvl="0" rtl="0">
              <a:spcBef>
                <a:spcPts val="0"/>
              </a:spcBef>
              <a:buNone/>
            </a:pPr>
            <a:r>
              <a:rPr lang="en">
                <a:solidFill>
                  <a:schemeClr val="dk1"/>
                </a:solidFill>
              </a:rPr>
              <a:t>(3), These should be structured so that (4). Does the file header have the author and maintainer listed? If yes, then we’re good.</a:t>
            </a:r>
          </a:p>
          <a:p>
            <a:pPr lvl="0" rtl="0">
              <a:spcBef>
                <a:spcPts val="0"/>
              </a:spcBef>
              <a:buNone/>
            </a:pPr>
            <a:r>
              <a:rPr lang="en">
                <a:solidFill>
                  <a:schemeClr val="dk1"/>
                </a:solidFill>
              </a:rPr>
              <a:t>This helps spot issues immediately, as you scan down the report, you can just look for any no answers.</a:t>
            </a:r>
          </a:p>
          <a:p>
            <a:pPr lvl="0" rtl="0">
              <a:spcBef>
                <a:spcPts val="0"/>
              </a:spcBef>
              <a:buNone/>
            </a:pPr>
            <a:r>
              <a:rPr lang="en">
                <a:solidFill>
                  <a:schemeClr val="dk1"/>
                </a:solidFill>
              </a:rPr>
              <a:t>(5), (6) - to help with localizing a problem. If a method is named incorrectly, the inspector should mark no and indicate the line number, variable name, and why it was named incorrectly. They should perhaps even include arecommended name to change it to.</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1" name="Shape 201"/>
        <p:cNvGrpSpPr/>
        <p:nvPr/>
      </p:nvGrpSpPr>
      <p:grpSpPr>
        <a:xfrm>
          <a:off x="0" y="0"/>
          <a:ext cx="0" cy="0"/>
          <a:chOff x="0" y="0"/>
          <a:chExt cx="0" cy="0"/>
        </a:xfrm>
      </p:grpSpPr>
      <p:sp>
        <p:nvSpPr>
          <p:cNvPr id="202" name="Shape 2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03" name="Shape 20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 For example, that Java checklist did not include a check for the presence of in the file header of the title, copyright statement, or list of classes. Those could be added automatically by the IDE, and their absense can be automatically detected by a code style compliance checking tool - same for things like bracket use, white space, spacing vs tabs, those kind of things. It does, however, ask for a check of things like the author and maintainer name, as those might not be added automatically (or the auto-added text could be incorrect and needs to be kept up to date). If we If we add a way to auto-insert of this, we can remove it from the checklist.</a:t>
            </a:r>
          </a:p>
          <a:p>
            <a:pPr lvl="0" rtl="0">
              <a:spcBef>
                <a:spcPts val="0"/>
              </a:spcBef>
              <a:buNone/>
            </a:pPr>
            <a:r>
              <a:rPr lang="en">
                <a:solidFill>
                  <a:schemeClr val="dk1"/>
                </a:solidFill>
              </a:rPr>
              <a:t>(4- 6), and addresses the purpose of the question more effectively. That’s an easy yes/no, and if the answer is no, it gives a clear indication of what is needed from the developer. </a:t>
            </a:r>
          </a:p>
          <a:p>
            <a:pPr lvl="0" rtl="0">
              <a:spcBef>
                <a:spcPts val="0"/>
              </a:spcBef>
              <a:buNone/>
            </a:pPr>
            <a:r>
              <a:t/>
            </a:r>
            <a:endParaRPr>
              <a:solidFill>
                <a:schemeClr val="dk1"/>
              </a:solidFill>
            </a:endParaRPr>
          </a:p>
          <a:p>
            <a:pPr lvl="0" rtl="0">
              <a:spcBef>
                <a:spcPts val="0"/>
              </a:spcBef>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8" name="Shape 208"/>
        <p:cNvGrpSpPr/>
        <p:nvPr/>
      </p:nvGrpSpPr>
      <p:grpSpPr>
        <a:xfrm>
          <a:off x="0" y="0"/>
          <a:ext cx="0" cy="0"/>
          <a:chOff x="0" y="0"/>
          <a:chExt cx="0" cy="0"/>
        </a:xfrm>
      </p:grpSpPr>
      <p:sp>
        <p:nvSpPr>
          <p:cNvPr id="209" name="Shape 20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0" name="Shape 21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Go over</a:t>
            </a:r>
          </a:p>
          <a:p>
            <a:pPr lvl="0" rtl="0">
              <a:spcBef>
                <a:spcPts val="0"/>
              </a:spcBef>
              <a:buNone/>
            </a:pPr>
            <a:r>
              <a:t/>
            </a:r>
            <a:endParaRPr>
              <a:solidFill>
                <a:schemeClr val="dk1"/>
              </a:solidFill>
            </a:endParaRPr>
          </a:p>
          <a:p>
            <a:pPr lvl="0" rtl="0">
              <a:spcBef>
                <a:spcPts val="0"/>
              </a:spcBef>
              <a:buNone/>
            </a:pPr>
            <a:r>
              <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5" name="Shape 215"/>
        <p:cNvGrpSpPr/>
        <p:nvPr/>
      </p:nvGrpSpPr>
      <p:grpSpPr>
        <a:xfrm>
          <a:off x="0" y="0"/>
          <a:ext cx="0" cy="0"/>
          <a:chOff x="0" y="0"/>
          <a:chExt cx="0" cy="0"/>
        </a:xfrm>
      </p:grpSpPr>
      <p:sp>
        <p:nvSpPr>
          <p:cNvPr id="216" name="Shape 21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7" name="Shape 21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Using natural language for the requirements statements can easily lead to ambiguous, confusing, and contradictory requirements. So, this second checklist deal with writing - how we’ve written the text for the requirements. By looking at the language of the requirements, we can reveal several common issues.</a:t>
            </a:r>
          </a:p>
          <a:p>
            <a:pPr lvl="0" rtl="0" algn="just">
              <a:lnSpc>
                <a:spcPct val="115000"/>
              </a:lnSpc>
              <a:spcBef>
                <a:spcPts val="0"/>
              </a:spcBef>
              <a:buNone/>
            </a:pPr>
            <a:r>
              <a:rPr lang="en">
                <a:solidFill>
                  <a:schemeClr val="dk1"/>
                </a:solidFill>
              </a:rPr>
              <a:t>(go through these)</a:t>
            </a:r>
          </a:p>
          <a:p>
            <a:pPr lvl="0" rtl="0" algn="just">
              <a:lnSpc>
                <a:spcPct val="115000"/>
              </a:lnSpc>
              <a:spcBef>
                <a:spcPts val="0"/>
              </a:spcBef>
              <a:buNone/>
            </a:pPr>
            <a:r>
              <a:rPr lang="en">
                <a:solidFill>
                  <a:schemeClr val="dk1"/>
                </a:solidFill>
              </a:rPr>
              <a:t>1 - how you write a sentence biases the interpretation - try different ways of writing the sentence to make sure there aren’t drastically different interpretations</a:t>
            </a:r>
          </a:p>
          <a:p>
            <a:pPr lvl="0" rtl="0" algn="just">
              <a:lnSpc>
                <a:spcPct val="115000"/>
              </a:lnSpc>
              <a:spcBef>
                <a:spcPts val="0"/>
              </a:spcBef>
              <a:buNone/>
            </a:pPr>
            <a:r>
              <a:rPr lang="en">
                <a:solidFill>
                  <a:schemeClr val="dk1"/>
                </a:solidFill>
              </a:rPr>
              <a:t>2 - could you build this? do you think it’d be straightforward to implement?</a:t>
            </a:r>
          </a:p>
          <a:p>
            <a:pPr lvl="0" rtl="0" algn="just">
              <a:lnSpc>
                <a:spcPct val="115000"/>
              </a:lnSpc>
              <a:spcBef>
                <a:spcPts val="0"/>
              </a:spcBef>
              <a:buNone/>
            </a:pPr>
            <a:r>
              <a:rPr lang="en">
                <a:solidFill>
                  <a:schemeClr val="dk1"/>
                </a:solidFill>
              </a:rPr>
              <a:t>3 -avoid jargon</a:t>
            </a:r>
          </a:p>
          <a:p>
            <a:pPr lvl="0" rtl="0" algn="just">
              <a:lnSpc>
                <a:spcPct val="115000"/>
              </a:lnSpc>
              <a:spcBef>
                <a:spcPts val="0"/>
              </a:spcBef>
              <a:buNone/>
            </a:pPr>
            <a:r>
              <a:rPr lang="en">
                <a:solidFill>
                  <a:schemeClr val="dk1"/>
                </a:solidFill>
              </a:rPr>
              <a:t>4 -you have to build it, can you imagine it at the right level of detail</a:t>
            </a:r>
          </a:p>
          <a:p>
            <a:pPr lvl="0" rtl="0" algn="just">
              <a:lnSpc>
                <a:spcPct val="115000"/>
              </a:lnSpc>
              <a:spcBef>
                <a:spcPts val="0"/>
              </a:spcBef>
              <a:buNone/>
            </a:pPr>
            <a:r>
              <a:rPr lang="en">
                <a:solidFill>
                  <a:schemeClr val="dk1"/>
                </a:solidFill>
              </a:rPr>
              <a:t>5 -like with language, drawings can be interpreted in many ways - even more so</a:t>
            </a:r>
          </a:p>
          <a:p>
            <a:pPr lvl="0" rtl="0" algn="just">
              <a:lnSpc>
                <a:spcPct val="115000"/>
              </a:lnSpc>
              <a:spcBef>
                <a:spcPts val="0"/>
              </a:spcBef>
              <a:buNone/>
            </a:pPr>
            <a:r>
              <a:rPr lang="en">
                <a:solidFill>
                  <a:schemeClr val="dk1"/>
                </a:solidFill>
              </a:rPr>
              <a:t>6- can you describe what the calculation does?</a:t>
            </a:r>
          </a:p>
          <a:p>
            <a:pPr lvl="0" rtl="0" algn="just">
              <a:lnSpc>
                <a:spcPct val="115000"/>
              </a:lnSpc>
              <a:spcBef>
                <a:spcPts val="0"/>
              </a:spcBef>
              <a:buNone/>
            </a:pPr>
            <a:r>
              <a:rPr lang="en">
                <a:solidFill>
                  <a:schemeClr val="dk1"/>
                </a:solidFill>
              </a:rPr>
              <a:t>7- If the calculation is just described in natural language, can you derive the actual equation from the description?</a:t>
            </a:r>
          </a:p>
          <a:p>
            <a:pPr lvl="0" rtl="0" algn="just">
              <a:lnSpc>
                <a:spcPct val="115000"/>
              </a:lnSpc>
              <a:spcBef>
                <a:spcPts val="0"/>
              </a:spcBef>
              <a:buNone/>
            </a:pPr>
            <a:r>
              <a:rPr lang="en">
                <a:solidFill>
                  <a:schemeClr val="dk1"/>
                </a:solidFill>
              </a:rPr>
              <a:t>8 - can you come up with concrete examples and actually try them out?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2" name="Shape 222"/>
        <p:cNvGrpSpPr/>
        <p:nvPr/>
      </p:nvGrpSpPr>
      <p:grpSpPr>
        <a:xfrm>
          <a:off x="0" y="0"/>
          <a:ext cx="0" cy="0"/>
          <a:chOff x="0" y="0"/>
          <a:chExt cx="0" cy="0"/>
        </a:xfrm>
      </p:grpSpPr>
      <p:sp>
        <p:nvSpPr>
          <p:cNvPr id="223" name="Shape 22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4" name="Shape 22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9) Look for words such as always, everywhere, all, nine, and never, Make sure these are backed up.</a:t>
            </a:r>
          </a:p>
          <a:p>
            <a:pPr lvl="0" rtl="0" algn="just">
              <a:lnSpc>
                <a:spcPct val="115000"/>
              </a:lnSpc>
              <a:spcBef>
                <a:spcPts val="0"/>
              </a:spcBef>
              <a:buNone/>
            </a:pPr>
            <a:r>
              <a:rPr lang="en">
                <a:solidFill>
                  <a:schemeClr val="dk1"/>
                </a:solidFill>
              </a:rPr>
              <a:t>Look out for phrases such as certainly, therefore, clearly, obviously, or “as any idiot can see”, because those might not be as self-evident as the author believes. Make sure the connected clauses are backed up.</a:t>
            </a:r>
          </a:p>
          <a:p>
            <a:pPr lvl="0" rtl="0" algn="just">
              <a:lnSpc>
                <a:spcPct val="115000"/>
              </a:lnSpc>
              <a:spcBef>
                <a:spcPts val="0"/>
              </a:spcBef>
              <a:buNone/>
            </a:pPr>
            <a:r>
              <a:rPr lang="en">
                <a:solidFill>
                  <a:schemeClr val="dk1"/>
                </a:solidFill>
              </a:rPr>
              <a:t>10) some, sometimes, often, usually, ordinarily, most, or mostly. These are vague, and will likely lead to missing outcomes or bad implementation. Get rid of them.</a:t>
            </a:r>
          </a:p>
          <a:p>
            <a:pPr lvl="0" rtl="0" algn="just">
              <a:lnSpc>
                <a:spcPct val="115000"/>
              </a:lnSpc>
              <a:spcBef>
                <a:spcPts val="0"/>
              </a:spcBef>
              <a:buNone/>
            </a:pPr>
            <a:r>
              <a:rPr lang="en">
                <a:solidFill>
                  <a:schemeClr val="dk1"/>
                </a:solidFill>
              </a:rPr>
              <a:t>11) similarly, watch for non-committal words such as should, ought to, preferred, desirable, and wanted. Do or do not, there is no try. Something will either happen or it won’t.</a:t>
            </a:r>
          </a:p>
          <a:p>
            <a:pPr lvl="0" rtl="0" algn="just">
              <a:lnSpc>
                <a:spcPct val="115000"/>
              </a:lnSpc>
              <a:spcBef>
                <a:spcPts val="0"/>
              </a:spcBef>
              <a:buNone/>
            </a:pPr>
            <a:r>
              <a:rPr lang="en">
                <a:solidFill>
                  <a:schemeClr val="dk1"/>
                </a:solidFill>
              </a:rPr>
              <a:t>12) watch out for incomplete lists - try not to end them with “etc” “and so forth” and the like. Make sure that if a list isn’t completed, there is a clear understanding of what else the list entails</a:t>
            </a:r>
          </a:p>
          <a:p>
            <a:pPr lvl="0" rtl="0" algn="just">
              <a:lnSpc>
                <a:spcPct val="115000"/>
              </a:lnSpc>
              <a:spcBef>
                <a:spcPts val="0"/>
              </a:spcBef>
              <a:buNone/>
            </a:pPr>
            <a:r>
              <a:rPr lang="en">
                <a:solidFill>
                  <a:schemeClr val="dk1"/>
                </a:solidFill>
              </a:rPr>
              <a:t>13) state a rule, “all items that are red” “all buttons in the upper menu”. Make sure thet your rule doesn’t contain unstated assumptions: “all buttons on the home row of the keyboard” might vary between countries, make your assumptions clear.</a:t>
            </a:r>
          </a:p>
          <a:p>
            <a:pPr lvl="0" rtl="0" algn="just">
              <a:lnSpc>
                <a:spcPct val="115000"/>
              </a:lnSpc>
              <a:spcBef>
                <a:spcPts val="0"/>
              </a:spcBef>
              <a:buNone/>
            </a:pPr>
            <a:r>
              <a:rPr lang="en">
                <a:solidFill>
                  <a:schemeClr val="dk1"/>
                </a:solidFill>
              </a:rPr>
              <a:t>14) Look out for requirements without examples - or, if there are examples, too few or examples that are too similar. Make sure you have a concrete idea of what is entailed.</a:t>
            </a:r>
          </a:p>
          <a:p>
            <a:pPr lvl="0" rtl="0" algn="just">
              <a:lnSpc>
                <a:spcPct val="115000"/>
              </a:lnSpc>
              <a:spcBef>
                <a:spcPts val="0"/>
              </a:spcBef>
              <a:buNone/>
            </a:pPr>
            <a:r>
              <a:rPr lang="en">
                <a:solidFill>
                  <a:schemeClr val="dk1"/>
                </a:solidFill>
              </a:rPr>
              <a:t>15) Avoid vague verbs (handled processed, rejected, skipped, or eliminated). Make sure actions are properly defined.</a:t>
            </a:r>
          </a:p>
          <a:p>
            <a:pPr lvl="0" rtl="0" algn="just">
              <a:lnSpc>
                <a:spcPct val="115000"/>
              </a:lnSpc>
              <a:spcBef>
                <a:spcPts val="0"/>
              </a:spcBef>
              <a:buNone/>
            </a:pPr>
            <a:r>
              <a:rPr lang="en">
                <a:solidFill>
                  <a:schemeClr val="dk1"/>
                </a:solidFill>
              </a:rPr>
              <a:t>16) So, you don’t know who is doing what</a:t>
            </a:r>
          </a:p>
          <a:p>
            <a:pPr lvl="0" rtl="0" algn="just">
              <a:lnSpc>
                <a:spcPct val="115000"/>
              </a:lnSpc>
              <a:spcBef>
                <a:spcPts val="0"/>
              </a:spcBef>
              <a:buNone/>
            </a:pPr>
            <a:r>
              <a:rPr lang="en">
                <a:solidFill>
                  <a:schemeClr val="dk1"/>
                </a:solidFill>
              </a:rPr>
              <a:t>17) Don’t compare two things without stating what those things are</a:t>
            </a:r>
          </a:p>
          <a:p>
            <a:pPr lvl="0" rtl="0" algn="just">
              <a:lnSpc>
                <a:spcPct val="115000"/>
              </a:lnSpc>
              <a:spcBef>
                <a:spcPts val="0"/>
              </a:spcBef>
              <a:buNone/>
            </a:pPr>
            <a:r>
              <a:rPr lang="en">
                <a:solidFill>
                  <a:schemeClr val="dk1"/>
                </a:solidFill>
              </a:rPr>
              <a:t>18) Make sure you define your pronouns. They are often clear to the writer, but not necessarly to the reader</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29" name="Shape 229"/>
        <p:cNvGrpSpPr/>
        <p:nvPr/>
      </p:nvGrpSpPr>
      <p:grpSpPr>
        <a:xfrm>
          <a:off x="0" y="0"/>
          <a:ext cx="0" cy="0"/>
          <a:chOff x="0" y="0"/>
          <a:chExt cx="0" cy="0"/>
        </a:xfrm>
      </p:grpSpPr>
      <p:sp>
        <p:nvSpPr>
          <p:cNvPr id="230" name="Shape 23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1" name="Shape 23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Here is an example for inspecting a test plan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36" name="Shape 236"/>
        <p:cNvGrpSpPr/>
        <p:nvPr/>
      </p:nvGrpSpPr>
      <p:grpSpPr>
        <a:xfrm>
          <a:off x="0" y="0"/>
          <a:ext cx="0" cy="0"/>
          <a:chOff x="0" y="0"/>
          <a:chExt cx="0" cy="0"/>
        </a:xfrm>
      </p:grpSpPr>
      <p:sp>
        <p:nvSpPr>
          <p:cNvPr id="237" name="Shape 23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8" name="Shape 23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Personnel, -loss or unavilability or qualified staff</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43" name="Shape 243"/>
        <p:cNvGrpSpPr/>
        <p:nvPr/>
      </p:nvGrpSpPr>
      <p:grpSpPr>
        <a:xfrm>
          <a:off x="0" y="0"/>
          <a:ext cx="0" cy="0"/>
          <a:chOff x="0" y="0"/>
          <a:chExt cx="0" cy="0"/>
        </a:xfrm>
      </p:grpSpPr>
      <p:sp>
        <p:nvSpPr>
          <p:cNvPr id="244" name="Shape 2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45" name="Shape 24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Personnel, -loss or unavilability or qualified staff</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0" name="Shape 60"/>
        <p:cNvGrpSpPr/>
        <p:nvPr/>
      </p:nvGrpSpPr>
      <p:grpSpPr>
        <a:xfrm>
          <a:off x="0" y="0"/>
          <a:ext cx="0" cy="0"/>
          <a:chOff x="0" y="0"/>
          <a:chExt cx="0" cy="0"/>
        </a:xfrm>
      </p:grpSpPr>
      <p:sp>
        <p:nvSpPr>
          <p:cNvPr id="61" name="Shape 6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2" name="Shape 6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Inspection complements testing and analysis, because it (1)</a:t>
            </a:r>
          </a:p>
          <a:p>
            <a:pPr lvl="0" rtl="0">
              <a:spcBef>
                <a:spcPts val="0"/>
              </a:spcBef>
              <a:buNone/>
            </a:pPr>
            <a:r>
              <a:rPr lang="en">
                <a:solidFill>
                  <a:schemeClr val="dk1"/>
                </a:solidFill>
              </a:rPr>
              <a:t>However, the real strength of inspection is its flexibility</a:t>
            </a:r>
          </a:p>
          <a:p>
            <a:pPr lvl="0" rtl="0">
              <a:spcBef>
                <a:spcPts val="0"/>
              </a:spcBef>
              <a:buNone/>
            </a:pPr>
            <a:r>
              <a:rPr lang="en">
                <a:solidFill>
                  <a:schemeClr val="dk1"/>
                </a:solidFill>
              </a:rPr>
              <a:t>(2). So, it can diagnose problems in non-functioning code. In fact (3). (4). Actually, while</a:t>
            </a:r>
          </a:p>
          <a:p>
            <a:pPr lvl="0" rtl="0">
              <a:spcBef>
                <a:spcPts val="0"/>
              </a:spcBef>
              <a:buNone/>
            </a:pPr>
            <a:r>
              <a:rPr lang="en">
                <a:solidFill>
                  <a:schemeClr val="dk1"/>
                </a:solidFill>
              </a:rPr>
              <a:t>Inspection is most commonly performed on source code, but can be applied to any project artifact. Your requirements, your design documents, your source code, your user manual, anything.</a:t>
            </a:r>
          </a:p>
          <a:p>
            <a:pPr lvl="0" rtl="0">
              <a:spcBef>
                <a:spcPts val="0"/>
              </a:spcBef>
              <a:buNone/>
            </a:pPr>
            <a:r>
              <a:rPr lang="en">
                <a:solidFill>
                  <a:schemeClr val="dk1"/>
                </a:solidFill>
              </a:rPr>
              <a:t>It can be applied throughout the development cycle to form a constant chain of verification from one step to the next throughout the entire development cycle.</a:t>
            </a:r>
          </a:p>
          <a:p>
            <a:pPr lvl="0" rtl="0">
              <a:spcBef>
                <a:spcPts val="0"/>
              </a:spcBef>
              <a:buNone/>
            </a:pPr>
            <a:r>
              <a:rPr lang="en">
                <a:solidFill>
                  <a:schemeClr val="dk1"/>
                </a:solidFill>
              </a:rPr>
              <a:t>This means that inspections can be effective at revealing faults that testing will never reveal, or that testing will reveal later - making the fault harder to fix.</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50" name="Shape 250"/>
        <p:cNvGrpSpPr/>
        <p:nvPr/>
      </p:nvGrpSpPr>
      <p:grpSpPr>
        <a:xfrm>
          <a:off x="0" y="0"/>
          <a:ext cx="0" cy="0"/>
          <a:chOff x="0" y="0"/>
          <a:chExt cx="0" cy="0"/>
        </a:xfrm>
      </p:grpSpPr>
      <p:sp>
        <p:nvSpPr>
          <p:cNvPr id="251" name="Shape 2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2" name="Shape 25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Those first two checklists are general - you can apply them to anything. But, many product domains have their own common sources of problems. This is where checklists can be really helpful. We can learn from prior experience and define checklists that let us avoid common pitfalls.</a:t>
            </a:r>
          </a:p>
          <a:p>
            <a:pPr lvl="0" rtl="0" algn="just">
              <a:lnSpc>
                <a:spcPct val="115000"/>
              </a:lnSpc>
              <a:spcBef>
                <a:spcPts val="0"/>
              </a:spcBef>
              <a:buNone/>
            </a:pPr>
            <a:r>
              <a:rPr lang="en">
                <a:solidFill>
                  <a:schemeClr val="dk1"/>
                </a:solidFill>
              </a:rPr>
              <a:t>We have an automated cooling system - an embedded system that monitors the temperature of the nuclear reactor and administers a cooling chemical in response to either manual human input or timed environment readings from sensors in the reactor. If we’re going to build this system, what kind of problems can we anticipate? What are some factors we should watch for?</a:t>
            </a:r>
          </a:p>
          <a:p>
            <a:pPr lvl="0" rtl="0" algn="just">
              <a:lnSpc>
                <a:spcPct val="115000"/>
              </a:lnSpc>
              <a:spcBef>
                <a:spcPts val="0"/>
              </a:spcBef>
              <a:buNone/>
            </a:pPr>
            <a:r>
              <a:rPr lang="en">
                <a:solidFill>
                  <a:schemeClr val="dk1"/>
                </a:solidFill>
              </a:rPr>
              <a:t>(discussion)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69" name="Shape 269"/>
        <p:cNvGrpSpPr/>
        <p:nvPr/>
      </p:nvGrpSpPr>
      <p:grpSpPr>
        <a:xfrm>
          <a:off x="0" y="0"/>
          <a:ext cx="0" cy="0"/>
          <a:chOff x="0" y="0"/>
          <a:chExt cx="0" cy="0"/>
        </a:xfrm>
      </p:grpSpPr>
      <p:sp>
        <p:nvSpPr>
          <p:cNvPr id="270" name="Shape 27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1" name="Shape 27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1 You plan system responses to input, but what if that input is malformed or out of the expected range? do you have a response? You need one - the last thing you want is a buffer overrun in a nuclear plant controller</a:t>
            </a:r>
          </a:p>
          <a:p>
            <a:pPr lvl="0" rtl="0" algn="just">
              <a:lnSpc>
                <a:spcPct val="115000"/>
              </a:lnSpc>
              <a:spcBef>
                <a:spcPts val="0"/>
              </a:spcBef>
              <a:buNone/>
            </a:pPr>
            <a:r>
              <a:rPr lang="en">
                <a:solidFill>
                  <a:schemeClr val="dk1"/>
                </a:solidFill>
              </a:rPr>
              <a:t>2 Is there a specified response to not receiving input? If we’re supposed to get another environment reading by a certain time, what do we do if that doesn’t arrive? Are timeouts provided? Did we specify the latency on the timeout - that is what point we ignore new inputs even if those come before output is issued?</a:t>
            </a:r>
          </a:p>
          <a:p>
            <a:pPr lvl="0" rtl="0" algn="just">
              <a:lnSpc>
                <a:spcPct val="115000"/>
              </a:lnSpc>
              <a:spcBef>
                <a:spcPts val="0"/>
              </a:spcBef>
              <a:buNone/>
            </a:pPr>
            <a:r>
              <a:rPr lang="en">
                <a:solidFill>
                  <a:schemeClr val="dk1"/>
                </a:solidFill>
              </a:rPr>
              <a:t>3 Similarly, what if you get input when you weren’t expecting it? Can you respond correctly?</a:t>
            </a:r>
          </a:p>
          <a:p>
            <a:pPr lvl="0" rtl="0" algn="just">
              <a:lnSpc>
                <a:spcPct val="115000"/>
              </a:lnSpc>
              <a:spcBef>
                <a:spcPts val="0"/>
              </a:spcBef>
              <a:buNone/>
            </a:pPr>
            <a:r>
              <a:rPr lang="en">
                <a:solidFill>
                  <a:schemeClr val="dk1"/>
                </a:solidFill>
              </a:rPr>
              <a:t>4 (read), that is, is the behavior deterministic? If you fed it the same input, will you get the same response? You might think that this is usually not a problem, but time-based systems will defy your expectations - if you get the same input, but a few ms later, you might get a different response based on any number of programmed factors.</a:t>
            </a:r>
          </a:p>
          <a:p>
            <a:pPr lvl="0" rtl="0" algn="just">
              <a:lnSpc>
                <a:spcPct val="115000"/>
              </a:lnSpc>
              <a:spcBef>
                <a:spcPts val="0"/>
              </a:spcBef>
              <a:buNone/>
            </a:pPr>
            <a:r>
              <a:rPr lang="en">
                <a:solidFill>
                  <a:schemeClr val="dk1"/>
                </a:solidFill>
              </a:rPr>
              <a:t>5 We don’t want to make decisions based on obsolete data, so can we bound each input in time? (read)</a:t>
            </a:r>
          </a:p>
          <a:p>
            <a:pPr lvl="0" rtl="0" algn="just">
              <a:lnSpc>
                <a:spcPct val="115000"/>
              </a:lnSpc>
              <a:spcBef>
                <a:spcPts val="0"/>
              </a:spcBef>
              <a:buNone/>
            </a:pPr>
            <a:r>
              <a:rPr lang="en">
                <a:solidFill>
                  <a:schemeClr val="dk1"/>
                </a:solidFill>
              </a:rPr>
              <a:t>6 Similarly, is there a minimum and maximum arrival rate on input? What if we get too many inputs? How many signals can we handle? how often can we address input and calculate an appropriate output?</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6" name="Shape 276"/>
        <p:cNvGrpSpPr/>
        <p:nvPr/>
      </p:nvGrpSpPr>
      <p:grpSpPr>
        <a:xfrm>
          <a:off x="0" y="0"/>
          <a:ext cx="0" cy="0"/>
          <a:chOff x="0" y="0"/>
          <a:chExt cx="0" cy="0"/>
        </a:xfrm>
      </p:grpSpPr>
      <p:sp>
        <p:nvSpPr>
          <p:cNvPr id="277" name="Shape 27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8" name="Shape 27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7) if interrupts are masked by another signal at the same time, or if they are disabled, can events be lost? will the system miss important information?</a:t>
            </a:r>
          </a:p>
          <a:p>
            <a:pPr lvl="0" rtl="0" algn="just">
              <a:lnSpc>
                <a:spcPct val="115000"/>
              </a:lnSpc>
              <a:spcBef>
                <a:spcPts val="0"/>
              </a:spcBef>
              <a:buNone/>
            </a:pPr>
            <a:r>
              <a:rPr lang="en">
                <a:solidFill>
                  <a:schemeClr val="dk1"/>
                </a:solidFill>
              </a:rPr>
              <a:t>8) can the software issue output faster than what the sensors, environment, or other systems can handle? Is overload behavior specified?</a:t>
            </a:r>
          </a:p>
          <a:p>
            <a:pPr lvl="0" rtl="0" algn="just">
              <a:lnSpc>
                <a:spcPct val="115000"/>
              </a:lnSpc>
              <a:spcBef>
                <a:spcPts val="0"/>
              </a:spcBef>
              <a:buNone/>
            </a:pPr>
            <a:r>
              <a:rPr lang="en">
                <a:solidFill>
                  <a:schemeClr val="dk1"/>
                </a:solidFill>
              </a:rPr>
              <a:t>9) can all of the outputs from the sensors be used in the software? if not ,why not? if the sensors are capturing data, it will probably be valuable, and if the software isn’t using that data, we’re probably missing requirements.</a:t>
            </a:r>
          </a:p>
          <a:p>
            <a:pPr lvl="0" rtl="0" algn="just">
              <a:lnSpc>
                <a:spcPct val="115000"/>
              </a:lnSpc>
              <a:spcBef>
                <a:spcPts val="0"/>
              </a:spcBef>
              <a:buNone/>
            </a:pPr>
            <a:r>
              <a:rPr lang="en">
                <a:solidFill>
                  <a:schemeClr val="dk1"/>
                </a:solidFill>
              </a:rPr>
              <a:t>10) (read) - the rest of the environment, other systems continue to operate - they might keep sending signals whether or not your software is currently responding. Do those signals do anything? do they store to a memory bus? do you do anything with them when back online? </a:t>
            </a:r>
          </a:p>
          <a:p>
            <a:pPr lvl="0" rtl="0" algn="just">
              <a:lnSpc>
                <a:spcPct val="115000"/>
              </a:lnSpc>
              <a:spcBef>
                <a:spcPts val="0"/>
              </a:spcBef>
              <a:buNone/>
            </a:pPr>
            <a:r>
              <a:rPr lang="en">
                <a:solidFill>
                  <a:schemeClr val="dk1"/>
                </a:solidFill>
              </a:rPr>
              <a:t>11) there is a trade-off between computation time and precision, same with power consumption and precision. In an embedded system, degrading performance - lowering accuracy, increasing response time - is a valid response to certain situations. In those cases, can you predict and control that degradation? Does this introduce non-determinism?</a:t>
            </a:r>
          </a:p>
          <a:p>
            <a:pPr lvl="0" rtl="0" algn="just">
              <a:lnSpc>
                <a:spcPct val="115000"/>
              </a:lnSpc>
              <a:spcBef>
                <a:spcPts val="0"/>
              </a:spcBef>
              <a:buNone/>
            </a:pPr>
            <a:r>
              <a:rPr lang="en">
                <a:solidFill>
                  <a:schemeClr val="dk1"/>
                </a:solidFill>
              </a:rPr>
              <a:t>12) (read) Do we wait long enough to return to normal operation? interact with a physical environment, changes take time to propagate. Do you give it enough time to return to normal?</a:t>
            </a:r>
          </a:p>
          <a:p>
            <a:pPr lvl="0" rtl="0" algn="just">
              <a:lnSpc>
                <a:spcPct val="115000"/>
              </a:lnSpc>
              <a:spcBef>
                <a:spcPts val="0"/>
              </a:spcBef>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83" name="Shape 283"/>
        <p:cNvGrpSpPr/>
        <p:nvPr/>
      </p:nvGrpSpPr>
      <p:grpSpPr>
        <a:xfrm>
          <a:off x="0" y="0"/>
          <a:ext cx="0" cy="0"/>
          <a:chOff x="0" y="0"/>
          <a:chExt cx="0" cy="0"/>
        </a:xfrm>
      </p:grpSpPr>
      <p:sp>
        <p:nvSpPr>
          <p:cNvPr id="284" name="Shape 28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5" name="Shape 285"/>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so I didn’t just read through those 12 items for fun, or because you need to be experts on embedded systems, but this gives a good example of the problems that you might see in developing embedded systems. People have gotten in trouble for screwing up these things, so why not learn from their mistakes? Come up with a checklist from your past work in a domain and make sure you don’t repeat mistakes and that you do repeat sucesses. - Now, these checklists can help set your expectations, but shouldn’t be a limiting factor - don’t expect them to solve all problems for you - but this is a good way to ensure that your code or requirements address problems people often don’t remember to look at.</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0" name="Shape 290"/>
        <p:cNvGrpSpPr/>
        <p:nvPr/>
      </p:nvGrpSpPr>
      <p:grpSpPr>
        <a:xfrm>
          <a:off x="0" y="0"/>
          <a:ext cx="0" cy="0"/>
          <a:chOff x="0" y="0"/>
          <a:chExt cx="0" cy="0"/>
        </a:xfrm>
      </p:grpSpPr>
      <p:sp>
        <p:nvSpPr>
          <p:cNvPr id="291" name="Shape 29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2" name="Shape 292"/>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lgn="just">
              <a:lnSpc>
                <a:spcPct val="115000"/>
              </a:lnSpc>
              <a:spcBef>
                <a:spcPts val="0"/>
              </a:spcBef>
              <a:buNone/>
            </a:pPr>
            <a:r>
              <a:rPr lang="en">
                <a:solidFill>
                  <a:schemeClr val="dk1"/>
                </a:solidFill>
              </a:rPr>
              <a:t>(read this)</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97" name="Shape 297"/>
        <p:cNvGrpSpPr/>
        <p:nvPr/>
      </p:nvGrpSpPr>
      <p:grpSpPr>
        <a:xfrm>
          <a:off x="0" y="0"/>
          <a:ext cx="0" cy="0"/>
          <a:chOff x="0" y="0"/>
          <a:chExt cx="0" cy="0"/>
        </a:xfrm>
      </p:grpSpPr>
      <p:sp>
        <p:nvSpPr>
          <p:cNvPr id="298" name="Shape 29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9" name="Shape 29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 similar idea is that of Pair programming. This is a (1)- ways to organize the development process so that the software can evolve cheaply and rapidly to incorporate customer feedback. It’s a mandatory practice in what is known as extreme programming - which is not just programming while riding a skateboard and chugging red bull.</a:t>
            </a:r>
          </a:p>
          <a:p>
            <a:pPr lvl="0" rtl="0">
              <a:spcBef>
                <a:spcPts val="0"/>
              </a:spcBef>
              <a:buNone/>
            </a:pPr>
            <a:r>
              <a:rPr lang="en">
                <a:solidFill>
                  <a:schemeClr val="dk1"/>
                </a:solidFill>
              </a:rPr>
              <a:t>(2-7) - at least in theory, this eliminates the gap between the programming and inspection phases. </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04" name="Shape 304"/>
        <p:cNvGrpSpPr/>
        <p:nvPr/>
      </p:nvGrpSpPr>
      <p:grpSpPr>
        <a:xfrm>
          <a:off x="0" y="0"/>
          <a:ext cx="0" cy="0"/>
          <a:chOff x="0" y="0"/>
          <a:chExt cx="0" cy="0"/>
        </a:xfrm>
      </p:grpSpPr>
      <p:sp>
        <p:nvSpPr>
          <p:cNvPr id="305" name="Shape 30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06" name="Shape 30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(1-2), but (3). So, there is no expertise bottleneck - no case where a single person is the only one to control and understand part of the system. At minimum, the pair will understand and can contribute to that part of the code.</a:t>
            </a:r>
          </a:p>
          <a:p>
            <a:pPr lvl="0" rtl="0">
              <a:spcBef>
                <a:spcPts val="0"/>
              </a:spcBef>
              <a:buNone/>
            </a:pPr>
            <a:r>
              <a:rPr lang="en">
                <a:solidFill>
                  <a:schemeClr val="dk1"/>
                </a:solidFill>
              </a:rPr>
              <a:t>This practice requires an attitude where artifacts are public documents that must conform to a group of standards. This is called (4)- where (5)</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1" name="Shape 311"/>
        <p:cNvGrpSpPr/>
        <p:nvPr/>
      </p:nvGrpSpPr>
      <p:grpSpPr>
        <a:xfrm>
          <a:off x="0" y="0"/>
          <a:ext cx="0" cy="0"/>
          <a:chOff x="0" y="0"/>
          <a:chExt cx="0" cy="0"/>
        </a:xfrm>
      </p:grpSpPr>
      <p:sp>
        <p:nvSpPr>
          <p:cNvPr id="312" name="Shape 31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13" name="Shape 31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18" name="Shape 318"/>
        <p:cNvGrpSpPr/>
        <p:nvPr/>
      </p:nvGrpSpPr>
      <p:grpSpPr>
        <a:xfrm>
          <a:off x="0" y="0"/>
          <a:ext cx="0" cy="0"/>
          <a:chOff x="0" y="0"/>
          <a:chExt cx="0" cy="0"/>
        </a:xfrm>
      </p:grpSpPr>
      <p:sp>
        <p:nvSpPr>
          <p:cNvPr id="319" name="Shape 31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0" name="Shape 32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Let’s take a look at one of these. This is a checklist for Java programs. This is a simple checklist intended to be completed by one inspector.</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27" name="Shape 32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Let’s take a look at one of these. This is a checklist for Java programs. This is a simple checklist intended to be completed by one inspector.</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7" name="Shape 67"/>
        <p:cNvGrpSpPr/>
        <p:nvPr/>
      </p:nvGrpSpPr>
      <p:grpSpPr>
        <a:xfrm>
          <a:off x="0" y="0"/>
          <a:ext cx="0" cy="0"/>
          <a:chOff x="0" y="0"/>
          <a:chExt cx="0" cy="0"/>
        </a:xfrm>
      </p:grpSpPr>
      <p:sp>
        <p:nvSpPr>
          <p:cNvPr id="68" name="Shape 6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9" name="Shape 69"/>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While the goal of an inspection is to reveal faults, the social and educational effects of inspections may be even more important.</a:t>
            </a:r>
          </a:p>
          <a:p>
            <a:pPr lvl="0" rtl="0">
              <a:spcBef>
                <a:spcPts val="0"/>
              </a:spcBef>
              <a:buNone/>
            </a:pPr>
            <a:r>
              <a:rPr lang="en">
                <a:solidFill>
                  <a:schemeClr val="dk1"/>
                </a:solidFill>
              </a:rPr>
              <a:t>Inspection creates a powerful social incentive to build higher quality work products. Even when there is no direct tie to compensation or performance evaluation, seeing your work picked apart will create a desire to do better next time. </a:t>
            </a:r>
          </a:p>
          <a:p>
            <a:pPr lvl="0" rtl="0">
              <a:spcBef>
                <a:spcPts val="0"/>
              </a:spcBef>
              <a:buNone/>
            </a:pPr>
            <a:r>
              <a:rPr lang="en">
                <a:solidFill>
                  <a:schemeClr val="dk1"/>
                </a:solidFill>
              </a:rPr>
              <a:t>In the classis group inspection process, the author of the artifact is expected to be a passive participant - you get to answer questions, but otherwise, are supposed to sit there and not offer any justification or explanations that aren’t asked for.</a:t>
            </a:r>
          </a:p>
          <a:p>
            <a:pPr lvl="0" rtl="0">
              <a:spcBef>
                <a:spcPts val="0"/>
              </a:spcBef>
              <a:buNone/>
            </a:pPr>
            <a:r>
              <a:rPr lang="en">
                <a:solidFill>
                  <a:schemeClr val="dk1"/>
                </a:solidFill>
              </a:rPr>
              <a:t>Accident or not, it’s embarrassing to see somebody find mistakes in your work, and it’s hard to sit quietly while people discuss those mistakes.</a:t>
            </a:r>
          </a:p>
          <a:p>
            <a:pPr lvl="0" rtl="0">
              <a:spcBef>
                <a:spcPts val="0"/>
              </a:spcBef>
              <a:buNone/>
            </a:pPr>
            <a:r>
              <a:rPr lang="en">
                <a:solidFill>
                  <a:schemeClr val="dk1"/>
                </a:solidFill>
              </a:rPr>
              <a:t>(3)</a:t>
            </a:r>
          </a:p>
          <a:p>
            <a:pPr lvl="0" rtl="0">
              <a:spcBef>
                <a:spcPts val="0"/>
              </a:spcBef>
              <a:buNone/>
            </a:pPr>
            <a:r>
              <a:rPr lang="en">
                <a:solidFill>
                  <a:schemeClr val="dk1"/>
                </a:solidFill>
              </a:rPr>
              <a:t>Inspection is also an (5). Given the opportunity, engineers tend to (6), (7)</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2" name="Shape 332"/>
        <p:cNvGrpSpPr/>
        <p:nvPr/>
      </p:nvGrpSpPr>
      <p:grpSpPr>
        <a:xfrm>
          <a:off x="0" y="0"/>
          <a:ext cx="0" cy="0"/>
          <a:chOff x="0" y="0"/>
          <a:chExt cx="0" cy="0"/>
        </a:xfrm>
      </p:grpSpPr>
      <p:sp>
        <p:nvSpPr>
          <p:cNvPr id="333" name="Shape 3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34" name="Shape 33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Now, here is a more complex checklist intended to be completed by a team of inspectors.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39" name="Shape 339"/>
        <p:cNvGrpSpPr/>
        <p:nvPr/>
      </p:nvGrpSpPr>
      <p:grpSpPr>
        <a:xfrm>
          <a:off x="0" y="0"/>
          <a:ext cx="0" cy="0"/>
          <a:chOff x="0" y="0"/>
          <a:chExt cx="0" cy="0"/>
        </a:xfrm>
      </p:grpSpPr>
      <p:sp>
        <p:nvSpPr>
          <p:cNvPr id="340" name="Shape 34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1" name="Shape 341"/>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46" name="Shape 346"/>
        <p:cNvGrpSpPr/>
        <p:nvPr/>
      </p:nvGrpSpPr>
      <p:grpSpPr>
        <a:xfrm>
          <a:off x="0" y="0"/>
          <a:ext cx="0" cy="0"/>
          <a:chOff x="0" y="0"/>
          <a:chExt cx="0" cy="0"/>
        </a:xfrm>
      </p:grpSpPr>
      <p:sp>
        <p:nvSpPr>
          <p:cNvPr id="347" name="Shape 3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8" name="Shape 348"/>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4" name="Shape 74"/>
        <p:cNvGrpSpPr/>
        <p:nvPr/>
      </p:nvGrpSpPr>
      <p:grpSpPr>
        <a:xfrm>
          <a:off x="0" y="0"/>
          <a:ext cx="0" cy="0"/>
          <a:chOff x="0" y="0"/>
          <a:chExt cx="0" cy="0"/>
        </a:xfrm>
      </p:grpSpPr>
      <p:sp>
        <p:nvSpPr>
          <p:cNvPr id="75" name="Shape 7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6" name="Shape 76"/>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Another benefit is that (1), (2), getting them up to speed on organizational standards and practices, and making them aware of pitfalls they may not have experienced yet.</a:t>
            </a:r>
          </a:p>
          <a:p>
            <a:pPr lvl="0" rtl="0">
              <a:spcBef>
                <a:spcPts val="0"/>
              </a:spcBef>
              <a:buNone/>
            </a:pPr>
            <a:r>
              <a:rPr lang="en">
                <a:solidFill>
                  <a:schemeClr val="dk1"/>
                </a:solidFill>
              </a:rPr>
              <a:t>And, while it takes some experience to be an effective member of an inspection group, taking part in them early can (3)</a:t>
            </a:r>
          </a:p>
          <a:p>
            <a:pPr lvl="0" rtl="0">
              <a:spcBef>
                <a:spcPts val="0"/>
              </a:spcBef>
              <a:buNone/>
            </a:pPr>
            <a:r>
              <a:rPr lang="en">
                <a:solidFill>
                  <a:schemeClr val="dk1"/>
                </a:solidFill>
              </a:rPr>
              <a:t>(4). These dimensions are as important in many cases, if nor more so, than the fault-finding effectivness of the inspection. Even if swapping an experienced team member for the new guy might result in missing a couple of things during the review, but it might make that new member more effective at his own job, leading to more benefit in the end.</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1" name="Shape 81"/>
        <p:cNvGrpSpPr/>
        <p:nvPr/>
      </p:nvGrpSpPr>
      <p:grpSpPr>
        <a:xfrm>
          <a:off x="0" y="0"/>
          <a:ext cx="0" cy="0"/>
          <a:chOff x="0" y="0"/>
          <a:chExt cx="0" cy="0"/>
        </a:xfrm>
      </p:grpSpPr>
      <p:sp>
        <p:nvSpPr>
          <p:cNvPr id="82" name="Shape 8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3" name="Shape 83"/>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Go over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8" name="Shape 88"/>
        <p:cNvGrpSpPr/>
        <p:nvPr/>
      </p:nvGrpSpPr>
      <p:grpSpPr>
        <a:xfrm>
          <a:off x="0" y="0"/>
          <a:ext cx="0" cy="0"/>
          <a:chOff x="0" y="0"/>
          <a:chExt cx="0" cy="0"/>
        </a:xfrm>
      </p:grpSpPr>
      <p:sp>
        <p:nvSpPr>
          <p:cNvPr id="89" name="Shape 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0" name="Shape 90"/>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Since inspection is not a full time job, inspectors are usually borrowed from other roles. Your inspection team is (1-2). </a:t>
            </a:r>
          </a:p>
          <a:p>
            <a:pPr lvl="0" rtl="0">
              <a:spcBef>
                <a:spcPts val="0"/>
              </a:spcBef>
              <a:buNone/>
            </a:pPr>
            <a:r>
              <a:rPr lang="en">
                <a:solidFill>
                  <a:schemeClr val="dk1"/>
                </a:solidFill>
              </a:rPr>
              <a:t>By the nature of inspection, there is a delicate relationship between inspectors and developers - the efficacy inspection can vanish if (3). (4)</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5" name="Shape 95"/>
        <p:cNvGrpSpPr/>
        <p:nvPr/>
      </p:nvGrpSpPr>
      <p:grpSpPr>
        <a:xfrm>
          <a:off x="0" y="0"/>
          <a:ext cx="0" cy="0"/>
          <a:chOff x="0" y="0"/>
          <a:chExt cx="0" cy="0"/>
        </a:xfrm>
      </p:grpSpPr>
      <p:sp>
        <p:nvSpPr>
          <p:cNvPr id="96" name="Shape 9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97" name="Shape 97"/>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The inspectors must be selected in a way that balances the perspectives - what kind of role they serve, their background knowledge of the project, and the cost. </a:t>
            </a:r>
          </a:p>
          <a:p>
            <a:pPr lvl="0" rtl="0">
              <a:spcBef>
                <a:spcPts val="0"/>
              </a:spcBef>
              <a:buNone/>
            </a:pPr>
            <a:r>
              <a:rPr lang="en">
                <a:solidFill>
                  <a:schemeClr val="dk1"/>
                </a:solidFill>
              </a:rPr>
              <a:t>A developer is going to be the most knowedgeable source of information on their own work, obviously, but they cant forget about all of the work they’ve been doing. They won’t clearly see the details that might be apparent to someone reading an artifact for the first time. (3)</a:t>
            </a:r>
          </a:p>
          <a:p>
            <a:pPr lvl="0" rtl="0">
              <a:spcBef>
                <a:spcPts val="0"/>
              </a:spcBef>
              <a:buNone/>
            </a:pPr>
            <a:r>
              <a:rPr lang="en">
                <a:solidFill>
                  <a:schemeClr val="dk1"/>
                </a:solidFill>
              </a:rPr>
              <a:t>(4). Classicly, inspections were done be groups of four to six people. Modern research suggests that pairs are often just as effective. In modern use, the team size depends on the level of inspection. (6)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2" name="Shape 102"/>
        <p:cNvGrpSpPr/>
        <p:nvPr/>
      </p:nvGrpSpPr>
      <p:grpSpPr>
        <a:xfrm>
          <a:off x="0" y="0"/>
          <a:ext cx="0" cy="0"/>
          <a:chOff x="0" y="0"/>
          <a:chExt cx="0" cy="0"/>
        </a:xfrm>
      </p:grpSpPr>
      <p:sp>
        <p:nvSpPr>
          <p:cNvPr id="103" name="Shape 10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4" name="Shape 104"/>
          <p:cNvSpPr txBox="1"/>
          <p:nvPr>
            <p:ph idx="1" type="body"/>
          </p:nvPr>
        </p:nvSpPr>
        <p:spPr>
          <a:xfrm>
            <a:off x="685800" y="4343400"/>
            <a:ext cx="5486400" cy="4114800"/>
          </a:xfrm>
          <a:prstGeom prst="rect">
            <a:avLst/>
          </a:prstGeom>
        </p:spPr>
        <p:txBody>
          <a:bodyPr anchorCtr="0" anchor="t" bIns="91425" lIns="91425" rIns="91425" tIns="91425">
            <a:noAutofit/>
          </a:bodyPr>
          <a:lstStyle/>
          <a:p>
            <a:pPr lvl="0" rtl="0">
              <a:spcBef>
                <a:spcPts val="0"/>
              </a:spcBef>
              <a:buNone/>
            </a:pPr>
            <a:r>
              <a:rPr lang="en">
                <a:solidFill>
                  <a:schemeClr val="dk1"/>
                </a:solidFill>
              </a:rPr>
              <a:t>1-2, or a mix of internal and external team members.</a:t>
            </a:r>
          </a:p>
          <a:p>
            <a:pPr lvl="0" rtl="0">
              <a:spcBef>
                <a:spcPts val="0"/>
              </a:spcBef>
              <a:buNone/>
            </a:pPr>
            <a:r>
              <a:rPr lang="en">
                <a:solidFill>
                  <a:schemeClr val="dk1"/>
                </a:solidFill>
              </a:rPr>
              <a:t>If conducting a simple inspection, you usually have one junior envineer. This (5) - learning basic standard for specification and programming by checking artifacts against these standards. </a:t>
            </a:r>
          </a:p>
          <a:p>
            <a:pPr lvl="0" rtl="0">
              <a:spcBef>
                <a:spcPts val="0"/>
              </a:spcBef>
              <a:buNone/>
            </a:pPr>
            <a:r>
              <a:rPr lang="en">
                <a:solidFill>
                  <a:schemeClr val="dk1"/>
                </a:solidFill>
              </a:rPr>
              <a:t>In (6), (7-9), while the junior engineer participates in the inspection and the discussion.</a:t>
            </a:r>
          </a:p>
          <a:p>
            <a:pPr lvl="0" rtl="0">
              <a:spcBef>
                <a:spcPts val="0"/>
              </a:spcBef>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099"/>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11" name="Shape 11"/>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5"/>
            <a:ext cx="7772400" cy="1032299"/>
          </a:xfrm>
          <a:prstGeom prst="rect">
            <a:avLst/>
          </a:prstGeom>
        </p:spPr>
        <p:txBody>
          <a:bodyPr anchorCtr="0" anchor="t" bIns="91425" lIns="91425" rIns="91425"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17" name="Shape 17"/>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2700"/>
          </a:xfrm>
          <a:prstGeom prst="rect">
            <a:avLst/>
          </a:prstGeom>
          <a:solidFill>
            <a:schemeClr val="dk2"/>
          </a:solidFill>
          <a:ln>
            <a:noFill/>
          </a:ln>
        </p:spPr>
        <p:txBody>
          <a:bodyPr anchorCtr="0" anchor="ctr" bIns="45700" lIns="91425" rIns="91425" tIns="45700">
            <a:noAutofit/>
          </a:bodyPr>
          <a:lstStyle/>
          <a:p>
            <a:pPr lvl="0">
              <a:spcBef>
                <a:spcPts val="0"/>
              </a:spcBef>
              <a:buNone/>
            </a:pPr>
            <a:r>
              <a:t/>
            </a:r>
            <a:endParaRPr/>
          </a:p>
        </p:txBody>
      </p:sp>
      <p:cxnSp>
        <p:nvCxnSpPr>
          <p:cNvPr id="23" name="Shape 23"/>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3" y="1600200"/>
            <a:ext cx="3994500" cy="4967700"/>
          </a:xfrm>
          <a:prstGeom prst="rect">
            <a:avLst/>
          </a:prstGeom>
        </p:spPr>
        <p:txBody>
          <a:bodyPr anchorCtr="0" anchor="t"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27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0" name="Shape 30"/>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7"/>
            <a:ext cx="8229600" cy="1143299"/>
          </a:xfrm>
          <a:prstGeom prst="rect">
            <a:avLst/>
          </a:prstGeom>
        </p:spPr>
        <p:txBody>
          <a:bodyPr anchorCtr="0" anchor="b" bIns="91425" lIns="91425" rIns="91425"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8"/>
            <a:ext cx="8229600" cy="692700"/>
          </a:xfrm>
          <a:prstGeom prst="rect">
            <a:avLst/>
          </a:prstGeom>
        </p:spPr>
        <p:txBody>
          <a:bodyPr anchorCtr="0" anchor="t" bIns="91425" lIns="91425" rIns="91425"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699" cy="524699"/>
          </a:xfrm>
          <a:prstGeom prst="rect">
            <a:avLst/>
          </a:prstGeom>
        </p:spPr>
        <p:txBody>
          <a:bodyPr anchorCtr="0" anchor="ctr" bIns="91425" lIns="91425" rIns="91425"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7"/>
            <a:ext cx="8229600" cy="1252800"/>
          </a:xfrm>
          <a:prstGeom prst="rect">
            <a:avLst/>
          </a:prstGeom>
          <a:noFill/>
          <a:ln>
            <a:noFill/>
          </a:ln>
        </p:spPr>
        <p:txBody>
          <a:bodyPr anchorCtr="0" anchor="ctr" bIns="91425" lIns="91425" rIns="91425" tIns="91425"/>
          <a:lstStyle>
            <a:lvl1pPr lvl="0" rtl="0" algn="l">
              <a:spcBef>
                <a:spcPts val="0"/>
              </a:spcBef>
              <a:buClr>
                <a:srgbClr val="F34E26"/>
              </a:buClr>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lvl="0"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8"/>
            <a:ext cx="21336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8"/>
            <a:ext cx="5507700" cy="273900"/>
          </a:xfrm>
          <a:prstGeom prst="rect">
            <a:avLst/>
          </a:prstGeom>
          <a:noFill/>
          <a:ln>
            <a:noFill/>
          </a:ln>
        </p:spPr>
        <p:txBody>
          <a:bodyPr anchorCtr="0" anchor="b" bIns="91425" lIns="91425" rIns="91425" tIns="91425"/>
          <a:lstStyle>
            <a:lvl1pPr indent="0" lvl="0" marL="0" marR="0" rtl="0" algn="l">
              <a:spcBef>
                <a:spcPts val="0"/>
              </a:spcBef>
              <a:defRPr b="0" i="0" sz="1200" u="none" cap="none" strike="noStrike">
                <a:solidFill>
                  <a:srgbClr val="414141"/>
                </a:solidFill>
                <a:latin typeface="Arial"/>
                <a:ea typeface="Arial"/>
                <a:cs typeface="Arial"/>
                <a:sym typeface="Arial"/>
              </a:defRPr>
            </a:lvl1pPr>
            <a:lvl2pPr indent="0" lvl="1" marL="457200" marR="0" rtl="0" algn="l">
              <a:spcBef>
                <a:spcPts val="0"/>
              </a:spcBef>
              <a:defRPr b="0" i="0" sz="1800" u="none" cap="none" strike="noStrike">
                <a:solidFill>
                  <a:schemeClr val="dk1"/>
                </a:solidFill>
                <a:latin typeface="Arial"/>
                <a:ea typeface="Arial"/>
                <a:cs typeface="Arial"/>
                <a:sym typeface="Arial"/>
              </a:defRPr>
            </a:lvl2pPr>
            <a:lvl3pPr indent="0" lvl="2" marL="914400" marR="0" rtl="0" algn="l">
              <a:spcBef>
                <a:spcPts val="0"/>
              </a:spcBef>
              <a:defRPr b="0" i="0" sz="1800" u="none" cap="none" strike="noStrike">
                <a:solidFill>
                  <a:schemeClr val="dk1"/>
                </a:solidFill>
                <a:latin typeface="Arial"/>
                <a:ea typeface="Arial"/>
                <a:cs typeface="Arial"/>
                <a:sym typeface="Arial"/>
              </a:defRPr>
            </a:lvl3pPr>
            <a:lvl4pPr indent="0" lvl="3" marL="1371600" marR="0" rtl="0" algn="l">
              <a:spcBef>
                <a:spcPts val="0"/>
              </a:spcBef>
              <a:defRPr b="0" i="0" sz="1800" u="none" cap="none" strike="noStrike">
                <a:solidFill>
                  <a:schemeClr val="dk1"/>
                </a:solidFill>
                <a:latin typeface="Arial"/>
                <a:ea typeface="Arial"/>
                <a:cs typeface="Arial"/>
                <a:sym typeface="Arial"/>
              </a:defRPr>
            </a:lvl4pPr>
            <a:lvl5pPr indent="0" lvl="4" marL="1828800" marR="0" rtl="0" algn="l">
              <a:spcBef>
                <a:spcPts val="0"/>
              </a:spcBef>
              <a:defRPr b="0" i="0" sz="1800" u="none" cap="none" strike="noStrike">
                <a:solidFill>
                  <a:schemeClr val="dk1"/>
                </a:solidFill>
                <a:latin typeface="Arial"/>
                <a:ea typeface="Arial"/>
                <a:cs typeface="Arial"/>
                <a:sym typeface="Arial"/>
              </a:defRPr>
            </a:lvl5pPr>
            <a:lvl6pPr indent="0" lvl="5" marL="2286000" marR="0" rtl="0" algn="l">
              <a:spcBef>
                <a:spcPts val="0"/>
              </a:spcBef>
              <a:defRPr b="0" i="0" sz="1800" u="none" cap="none" strike="noStrike">
                <a:solidFill>
                  <a:schemeClr val="dk1"/>
                </a:solidFill>
                <a:latin typeface="Arial"/>
                <a:ea typeface="Arial"/>
                <a:cs typeface="Arial"/>
                <a:sym typeface="Arial"/>
              </a:defRPr>
            </a:lvl6pPr>
            <a:lvl7pPr indent="0" lvl="6" marL="2743200" marR="0" rtl="0" algn="l">
              <a:spcBef>
                <a:spcPts val="0"/>
              </a:spcBef>
              <a:defRPr b="0" i="0" sz="1800" u="none" cap="none" strike="noStrike">
                <a:solidFill>
                  <a:schemeClr val="dk1"/>
                </a:solidFill>
                <a:latin typeface="Arial"/>
                <a:ea typeface="Arial"/>
                <a:cs typeface="Arial"/>
                <a:sym typeface="Arial"/>
              </a:defRPr>
            </a:lvl7pPr>
            <a:lvl8pPr indent="0" lvl="7" marL="3200400" marR="0" rtl="0" algn="l">
              <a:spcBef>
                <a:spcPts val="0"/>
              </a:spcBef>
              <a:defRPr b="0" i="0" sz="1800" u="none" cap="none" strike="noStrike">
                <a:solidFill>
                  <a:schemeClr val="dk1"/>
                </a:solidFill>
                <a:latin typeface="Arial"/>
                <a:ea typeface="Arial"/>
                <a:cs typeface="Arial"/>
                <a:sym typeface="Arial"/>
              </a:defRPr>
            </a:lvl8pPr>
            <a:lvl9pPr indent="0" lvl="8" marL="3657600" marR="0" rtl="0" algn="l">
              <a:spcBef>
                <a:spcPts val="0"/>
              </a:spcBef>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8"/>
            <a:ext cx="733800" cy="273900"/>
          </a:xfrm>
          <a:prstGeom prst="rect">
            <a:avLst/>
          </a:prstGeom>
          <a:noFill/>
          <a:ln>
            <a:noFill/>
          </a:ln>
        </p:spPr>
        <p:txBody>
          <a:bodyPr anchorCtr="0" anchor="b" bIns="91425" lIns="91425" rIns="91425" tIns="91425">
            <a:noAutofit/>
          </a:bodyPr>
          <a:lstStyle/>
          <a:p>
            <a:pPr indent="0" lvl="0" marL="0" marR="0" rtl="0" algn="r">
              <a:spcBef>
                <a:spcPts val="0"/>
              </a:spcBef>
            </a:pPr>
            <a:r>
              <a:t/>
            </a:r>
            <a:endParaRPr b="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i="0" sz="1800" u="none" cap="none" strike="noStrike">
              <a:solidFill>
                <a:schemeClr val="dk1"/>
              </a:solidFill>
              <a:latin typeface="Arial"/>
              <a:ea typeface="Arial"/>
              <a:cs typeface="Arial"/>
              <a:sym typeface="Arial"/>
            </a:endParaRPr>
          </a:p>
          <a:p>
            <a:pPr indent="0" lvl="2" marL="914400" marR="0" rtl="0" algn="l">
              <a:spcBef>
                <a:spcPts val="0"/>
              </a:spcBef>
            </a:pPr>
            <a:r>
              <a:t/>
            </a:r>
            <a:endParaRPr b="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7"/>
            <a:ext cx="8229600" cy="1143299"/>
          </a:xfrm>
          <a:prstGeom prst="rect">
            <a:avLst/>
          </a:prstGeom>
          <a:noFill/>
          <a:ln>
            <a:noFill/>
          </a:ln>
        </p:spPr>
        <p:txBody>
          <a:bodyPr anchorCtr="0" anchor="b" bIns="91425" lIns="91425" rIns="91425"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lvl="0">
              <a:spcBef>
                <a:spcPts val="600"/>
              </a:spcBef>
              <a:buClr>
                <a:schemeClr val="dk1"/>
              </a:buClr>
              <a:buSzPct val="100000"/>
              <a:defRPr sz="3000">
                <a:solidFill>
                  <a:schemeClr val="dk1"/>
                </a:solidFill>
              </a:defRPr>
            </a:lvl1pPr>
            <a:lvl2pPr lvl="1">
              <a:spcBef>
                <a:spcPts val="480"/>
              </a:spcBef>
              <a:buClr>
                <a:schemeClr val="dk1"/>
              </a:buClr>
              <a:buSzPct val="100000"/>
              <a:defRPr sz="2400">
                <a:solidFill>
                  <a:schemeClr val="dk1"/>
                </a:solidFill>
              </a:defRPr>
            </a:lvl2pPr>
            <a:lvl3pPr lvl="2">
              <a:spcBef>
                <a:spcPts val="480"/>
              </a:spcBef>
              <a:buClr>
                <a:schemeClr val="dk1"/>
              </a:buClr>
              <a:buSzPct val="100000"/>
              <a:defRPr sz="2400">
                <a:solidFill>
                  <a:schemeClr val="dk1"/>
                </a:solidFill>
              </a:defRPr>
            </a:lvl3pPr>
            <a:lvl4pPr lvl="3">
              <a:spcBef>
                <a:spcPts val="360"/>
              </a:spcBef>
              <a:buClr>
                <a:schemeClr val="dk1"/>
              </a:buClr>
              <a:buSzPct val="100000"/>
              <a:defRPr sz="1800">
                <a:solidFill>
                  <a:schemeClr val="dk1"/>
                </a:solidFill>
              </a:defRPr>
            </a:lvl4pPr>
            <a:lvl5pPr lvl="4">
              <a:spcBef>
                <a:spcPts val="360"/>
              </a:spcBef>
              <a:buClr>
                <a:schemeClr val="dk1"/>
              </a:buClr>
              <a:buSzPct val="100000"/>
              <a:defRPr sz="1800">
                <a:solidFill>
                  <a:schemeClr val="dk1"/>
                </a:solidFill>
              </a:defRPr>
            </a:lvl5pPr>
            <a:lvl6pPr lvl="5">
              <a:spcBef>
                <a:spcPts val="360"/>
              </a:spcBef>
              <a:buClr>
                <a:schemeClr val="dk1"/>
              </a:buClr>
              <a:buSzPct val="100000"/>
              <a:defRPr sz="1800">
                <a:solidFill>
                  <a:schemeClr val="dk1"/>
                </a:solidFill>
              </a:defRPr>
            </a:lvl6pPr>
            <a:lvl7pPr lvl="6">
              <a:spcBef>
                <a:spcPts val="360"/>
              </a:spcBef>
              <a:buClr>
                <a:schemeClr val="dk1"/>
              </a:buClr>
              <a:buSzPct val="100000"/>
              <a:defRPr sz="1800">
                <a:solidFill>
                  <a:schemeClr val="dk1"/>
                </a:solidFill>
              </a:defRPr>
            </a:lvl7pPr>
            <a:lvl8pPr lvl="7">
              <a:spcBef>
                <a:spcPts val="360"/>
              </a:spcBef>
              <a:buClr>
                <a:schemeClr val="dk1"/>
              </a:buClr>
              <a:buSzPct val="100000"/>
              <a:defRPr sz="1800">
                <a:solidFill>
                  <a:schemeClr val="dk1"/>
                </a:solidFill>
              </a:defRPr>
            </a:lvl8pPr>
            <a:lvl9pPr lvl="8">
              <a:spcBef>
                <a:spcPts val="360"/>
              </a:spcBef>
              <a:buClr>
                <a:schemeClr val="dk1"/>
              </a:buClr>
              <a:buSzPct val="100000"/>
              <a:defRPr sz="1800">
                <a:solidFill>
                  <a:schemeClr val="dk1"/>
                </a:solidFill>
              </a:defRPr>
            </a:lvl9pPr>
          </a:lstStyle>
          <a:p/>
        </p:txBody>
      </p:sp>
      <p:sp>
        <p:nvSpPr>
          <p:cNvPr id="8" name="Shape 8"/>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01.gi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00.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8164200" cy="2198400"/>
          </a:xfrm>
          <a:prstGeom prst="rect">
            <a:avLst/>
          </a:prstGeom>
        </p:spPr>
        <p:txBody>
          <a:bodyPr anchorCtr="0" anchor="b" bIns="91425" lIns="91425" rIns="91425" tIns="91425">
            <a:noAutofit/>
          </a:bodyPr>
          <a:lstStyle/>
          <a:p>
            <a:pPr lvl="0" rtl="0">
              <a:spcBef>
                <a:spcPts val="0"/>
              </a:spcBef>
              <a:buNone/>
            </a:pPr>
            <a:r>
              <a:rPr lang="en" sz="5600"/>
              <a:t>Software Inspections</a:t>
            </a:r>
          </a:p>
        </p:txBody>
      </p:sp>
      <p:sp>
        <p:nvSpPr>
          <p:cNvPr id="51" name="Shape 51"/>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747 - Lecture 22 - 03/31/2016</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2" name="Shape 112"/>
        <p:cNvGrpSpPr/>
        <p:nvPr/>
      </p:nvGrpSpPr>
      <p:grpSpPr>
        <a:xfrm>
          <a:off x="0" y="0"/>
          <a:ext cx="0" cy="0"/>
          <a:chOff x="0" y="0"/>
          <a:chExt cx="0" cy="0"/>
        </a:xfrm>
      </p:grpSpPr>
      <p:sp>
        <p:nvSpPr>
          <p:cNvPr id="113" name="Shape 11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Inspection Team Make-up</a:t>
            </a:r>
          </a:p>
        </p:txBody>
      </p:sp>
      <p:sp>
        <p:nvSpPr>
          <p:cNvPr id="114" name="Shape 11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Larger groups (four to six) used for complex modules, looking for integration problems.</a:t>
            </a:r>
          </a:p>
          <a:p>
            <a:pPr indent="-228600" lvl="1" marL="914400" marR="0" rtl="0" algn="l">
              <a:lnSpc>
                <a:spcPct val="100000"/>
              </a:lnSpc>
              <a:spcBef>
                <a:spcPts val="600"/>
              </a:spcBef>
              <a:spcAft>
                <a:spcPts val="0"/>
              </a:spcAft>
            </a:pPr>
            <a:r>
              <a:rPr lang="en"/>
              <a:t>A senior engineer or manager organizes the process and assembles final results.</a:t>
            </a:r>
          </a:p>
          <a:p>
            <a:pPr indent="-228600" lvl="1" marL="914400" marR="0" rtl="0" algn="l">
              <a:lnSpc>
                <a:spcPct val="100000"/>
              </a:lnSpc>
              <a:spcBef>
                <a:spcPts val="600"/>
              </a:spcBef>
              <a:spcAft>
                <a:spcPts val="0"/>
              </a:spcAft>
            </a:pPr>
            <a:r>
              <a:rPr lang="en"/>
              <a:t>Mix of senior and junior engineers read and inspect the artifact, discuss possible issues.</a:t>
            </a:r>
          </a:p>
          <a:p>
            <a:pPr indent="-228600" lvl="1" marL="914400" marR="0" rtl="0" algn="l">
              <a:lnSpc>
                <a:spcPct val="100000"/>
              </a:lnSpc>
              <a:spcBef>
                <a:spcPts val="600"/>
              </a:spcBef>
              <a:spcAft>
                <a:spcPts val="0"/>
              </a:spcAft>
            </a:pPr>
            <a:r>
              <a:rPr lang="en"/>
              <a:t>Developer of the artifact is often present to answer questions or explain design choices.</a:t>
            </a:r>
          </a:p>
          <a:p>
            <a:pPr indent="-228600" lvl="1" marL="914400" marR="0" rtl="0" algn="l">
              <a:lnSpc>
                <a:spcPct val="100000"/>
              </a:lnSpc>
              <a:spcBef>
                <a:spcPts val="600"/>
              </a:spcBef>
              <a:spcAft>
                <a:spcPts val="0"/>
              </a:spcAft>
            </a:pPr>
            <a:r>
              <a:rPr lang="en"/>
              <a:t>Often used when particular specialties are needed to understand parts of the module.</a:t>
            </a:r>
          </a:p>
        </p:txBody>
      </p:sp>
      <p:sp>
        <p:nvSpPr>
          <p:cNvPr id="115" name="Shape 11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9" name="Shape 119"/>
        <p:cNvGrpSpPr/>
        <p:nvPr/>
      </p:nvGrpSpPr>
      <p:grpSpPr>
        <a:xfrm>
          <a:off x="0" y="0"/>
          <a:ext cx="0" cy="0"/>
          <a:chOff x="0" y="0"/>
          <a:chExt cx="0" cy="0"/>
        </a:xfrm>
      </p:grpSpPr>
      <p:sp>
        <p:nvSpPr>
          <p:cNvPr id="120" name="Shape 12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Reward Mechanisms</a:t>
            </a:r>
          </a:p>
        </p:txBody>
      </p:sp>
      <p:sp>
        <p:nvSpPr>
          <p:cNvPr id="121" name="Shape 121"/>
          <p:cNvSpPr txBox="1"/>
          <p:nvPr>
            <p:ph idx="1" type="body"/>
          </p:nvPr>
        </p:nvSpPr>
        <p:spPr>
          <a:xfrm>
            <a:off x="457200" y="3690250"/>
            <a:ext cx="8229600" cy="28776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Developers must be motivated to collaborate.</a:t>
            </a:r>
          </a:p>
          <a:p>
            <a:pPr indent="-381000" lvl="0" marL="457200" marR="0" rtl="0" algn="l">
              <a:lnSpc>
                <a:spcPct val="100000"/>
              </a:lnSpc>
              <a:spcBef>
                <a:spcPts val="600"/>
              </a:spcBef>
              <a:spcAft>
                <a:spcPts val="0"/>
              </a:spcAft>
              <a:buClr>
                <a:schemeClr val="dk1"/>
              </a:buClr>
              <a:buSzPct val="100000"/>
              <a:buFont typeface="Arial"/>
            </a:pPr>
            <a:r>
              <a:rPr lang="en" sz="2400"/>
              <a:t>Reward mechanisms can influence attitude.</a:t>
            </a:r>
          </a:p>
          <a:p>
            <a:pPr indent="-228600" lvl="1" marL="914400" marR="0" rtl="0" algn="l">
              <a:lnSpc>
                <a:spcPct val="100000"/>
              </a:lnSpc>
              <a:spcBef>
                <a:spcPts val="600"/>
              </a:spcBef>
              <a:spcAft>
                <a:spcPts val="0"/>
              </a:spcAft>
            </a:pPr>
            <a:r>
              <a:rPr lang="en"/>
              <a:t>Must be carefully designed to avoid negative effects.</a:t>
            </a:r>
          </a:p>
          <a:p>
            <a:pPr indent="-355600" lvl="2" marL="1371600" marR="0" rtl="0" algn="l">
              <a:lnSpc>
                <a:spcPct val="100000"/>
              </a:lnSpc>
              <a:spcBef>
                <a:spcPts val="600"/>
              </a:spcBef>
              <a:spcAft>
                <a:spcPts val="0"/>
              </a:spcAft>
              <a:buSzPct val="100000"/>
            </a:pPr>
            <a:r>
              <a:rPr lang="en" sz="2000"/>
              <a:t>Assessment of fault density that includes faults revealed by inspection might encourage developers to hide faults.</a:t>
            </a:r>
          </a:p>
          <a:p>
            <a:pPr indent="-355600" lvl="2" marL="1371600" marR="0" rtl="0" algn="l">
              <a:lnSpc>
                <a:spcPct val="100000"/>
              </a:lnSpc>
              <a:spcBef>
                <a:spcPts val="600"/>
              </a:spcBef>
              <a:spcAft>
                <a:spcPts val="0"/>
              </a:spcAft>
              <a:buSzPct val="100000"/>
            </a:pPr>
            <a:r>
              <a:rPr lang="en" sz="2000"/>
              <a:t>Incentives that naively reward faults found can also punish developers that bring high-quality code. </a:t>
            </a:r>
          </a:p>
        </p:txBody>
      </p:sp>
      <p:sp>
        <p:nvSpPr>
          <p:cNvPr id="122" name="Shape 12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11</a:t>
            </a:r>
          </a:p>
        </p:txBody>
      </p:sp>
      <p:pic>
        <p:nvPicPr>
          <p:cNvPr id="123" name="Shape 123"/>
          <p:cNvPicPr preferRelativeResize="0"/>
          <p:nvPr/>
        </p:nvPicPr>
        <p:blipFill>
          <a:blip r:embed="rId3">
            <a:alphaModFix/>
          </a:blip>
          <a:stretch>
            <a:fillRect/>
          </a:stretch>
        </p:blipFill>
        <p:spPr>
          <a:xfrm>
            <a:off x="1164775" y="1567550"/>
            <a:ext cx="6814449" cy="2065625"/>
          </a:xfrm>
          <a:prstGeom prst="rect">
            <a:avLst/>
          </a:prstGeom>
          <a:noFill/>
          <a:ln>
            <a:noFill/>
          </a:ln>
        </p:spPr>
      </p:pic>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7" name="Shape 127"/>
        <p:cNvGrpSpPr/>
        <p:nvPr/>
      </p:nvGrpSpPr>
      <p:grpSpPr>
        <a:xfrm>
          <a:off x="0" y="0"/>
          <a:ext cx="0" cy="0"/>
          <a:chOff x="0" y="0"/>
          <a:chExt cx="0" cy="0"/>
        </a:xfrm>
      </p:grpSpPr>
      <p:sp>
        <p:nvSpPr>
          <p:cNvPr id="128" name="Shape 12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Inspection Process</a:t>
            </a:r>
          </a:p>
        </p:txBody>
      </p:sp>
      <p:sp>
        <p:nvSpPr>
          <p:cNvPr id="129" name="Shape 12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Systematic, efficient, repeatable process.</a:t>
            </a:r>
          </a:p>
          <a:p>
            <a:pPr indent="-228600" lvl="0" marL="457200" marR="0" rtl="0" algn="l">
              <a:lnSpc>
                <a:spcPct val="100000"/>
              </a:lnSpc>
              <a:spcBef>
                <a:spcPts val="600"/>
              </a:spcBef>
              <a:spcAft>
                <a:spcPts val="0"/>
              </a:spcAft>
            </a:pPr>
            <a:r>
              <a:rPr lang="en"/>
              <a:t>Expensive and not incremental.</a:t>
            </a:r>
          </a:p>
          <a:p>
            <a:pPr indent="-228600" lvl="1" marL="914400" marR="0" rtl="0" algn="l">
              <a:lnSpc>
                <a:spcPct val="100000"/>
              </a:lnSpc>
              <a:spcBef>
                <a:spcPts val="600"/>
              </a:spcBef>
              <a:spcAft>
                <a:spcPts val="0"/>
              </a:spcAft>
            </a:pPr>
            <a:r>
              <a:rPr lang="en"/>
              <a:t>Reinspection costs as much as initial inspection.</a:t>
            </a:r>
          </a:p>
          <a:p>
            <a:pPr indent="-228600" lvl="1" marL="914400" marR="0" rtl="0" algn="l">
              <a:lnSpc>
                <a:spcPct val="100000"/>
              </a:lnSpc>
              <a:spcBef>
                <a:spcPts val="600"/>
              </a:spcBef>
              <a:spcAft>
                <a:spcPts val="0"/>
              </a:spcAft>
            </a:pPr>
            <a:r>
              <a:rPr lang="en"/>
              <a:t>Should be placed to reveal faults early.</a:t>
            </a:r>
          </a:p>
          <a:p>
            <a:pPr indent="-228600" lvl="2" marL="1371600" marR="0" rtl="0" algn="l">
              <a:lnSpc>
                <a:spcPct val="100000"/>
              </a:lnSpc>
              <a:spcBef>
                <a:spcPts val="600"/>
              </a:spcBef>
              <a:spcAft>
                <a:spcPts val="0"/>
              </a:spcAft>
            </a:pPr>
            <a:r>
              <a:rPr lang="en"/>
              <a:t>Do not inspect if still under active construction.</a:t>
            </a:r>
          </a:p>
          <a:p>
            <a:pPr indent="-228600" lvl="2" marL="1371600" marR="0" rtl="0" algn="l">
              <a:lnSpc>
                <a:spcPct val="100000"/>
              </a:lnSpc>
              <a:spcBef>
                <a:spcPts val="600"/>
              </a:spcBef>
              <a:spcAft>
                <a:spcPts val="0"/>
              </a:spcAft>
            </a:pPr>
            <a:r>
              <a:rPr lang="en"/>
              <a:t>But does not need to be completely finished.</a:t>
            </a:r>
          </a:p>
          <a:p>
            <a:pPr indent="-228600" lvl="0" marL="457200" marR="0" rtl="0" algn="l">
              <a:lnSpc>
                <a:spcPct val="100000"/>
              </a:lnSpc>
              <a:spcBef>
                <a:spcPts val="600"/>
              </a:spcBef>
              <a:spcAft>
                <a:spcPts val="0"/>
              </a:spcAft>
            </a:pPr>
            <a:r>
              <a:rPr lang="en"/>
              <a:t>Activities can take place at different phases:</a:t>
            </a:r>
          </a:p>
          <a:p>
            <a:pPr indent="-228600" lvl="1" marL="914400" marR="0" rtl="0" algn="l">
              <a:lnSpc>
                <a:spcPct val="100000"/>
              </a:lnSpc>
              <a:spcBef>
                <a:spcPts val="600"/>
              </a:spcBef>
              <a:spcAft>
                <a:spcPts val="0"/>
              </a:spcAft>
            </a:pPr>
            <a:r>
              <a:rPr lang="en"/>
              <a:t>Check consistency and completeness of comments before testing.</a:t>
            </a:r>
          </a:p>
          <a:p>
            <a:pPr indent="-228600" lvl="1" marL="914400" marR="0" rtl="0" algn="l">
              <a:lnSpc>
                <a:spcPct val="100000"/>
              </a:lnSpc>
              <a:spcBef>
                <a:spcPts val="600"/>
              </a:spcBef>
              <a:spcAft>
                <a:spcPts val="0"/>
              </a:spcAft>
            </a:pPr>
            <a:r>
              <a:rPr lang="en"/>
              <a:t>Check for semantic consistency of code after testing.</a:t>
            </a:r>
          </a:p>
        </p:txBody>
      </p:sp>
      <p:sp>
        <p:nvSpPr>
          <p:cNvPr id="130" name="Shape 13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4" name="Shape 134"/>
        <p:cNvGrpSpPr/>
        <p:nvPr/>
      </p:nvGrpSpPr>
      <p:grpSpPr>
        <a:xfrm>
          <a:off x="0" y="0"/>
          <a:ext cx="0" cy="0"/>
          <a:chOff x="0" y="0"/>
          <a:chExt cx="0" cy="0"/>
        </a:xfrm>
      </p:grpSpPr>
      <p:sp>
        <p:nvSpPr>
          <p:cNvPr id="135" name="Shape 13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Inspection Process</a:t>
            </a:r>
          </a:p>
        </p:txBody>
      </p:sp>
      <p:sp>
        <p:nvSpPr>
          <p:cNvPr id="136" name="Shape 13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Three main phases - preparation, review, follow-up. </a:t>
            </a:r>
          </a:p>
          <a:p>
            <a:pPr indent="-419100" lvl="0" marL="457200" marR="0" rtl="0" algn="l">
              <a:lnSpc>
                <a:spcPct val="100000"/>
              </a:lnSpc>
              <a:spcBef>
                <a:spcPts val="600"/>
              </a:spcBef>
              <a:spcAft>
                <a:spcPts val="0"/>
              </a:spcAft>
              <a:buClr>
                <a:schemeClr val="dk1"/>
              </a:buClr>
              <a:buSzPct val="100000"/>
              <a:buFont typeface="Arial"/>
            </a:pPr>
            <a:r>
              <a:rPr b="1" lang="en"/>
              <a:t>Preparatory Phase</a:t>
            </a:r>
          </a:p>
          <a:p>
            <a:pPr indent="-419100" lvl="1" marL="914400" marR="0" rtl="0" algn="l">
              <a:lnSpc>
                <a:spcPct val="100000"/>
              </a:lnSpc>
              <a:spcBef>
                <a:spcPts val="600"/>
              </a:spcBef>
              <a:spcAft>
                <a:spcPts val="0"/>
              </a:spcAft>
              <a:buClr>
                <a:schemeClr val="dk1"/>
              </a:buClr>
              <a:buSzPct val="125000"/>
              <a:buFont typeface="Arial"/>
            </a:pPr>
            <a:r>
              <a:rPr lang="en"/>
              <a:t>Inspectors check that artifacts to be inspected are ready.</a:t>
            </a:r>
          </a:p>
          <a:p>
            <a:pPr indent="-419100" lvl="1" marL="914400" marR="0" rtl="0" algn="l">
              <a:lnSpc>
                <a:spcPct val="100000"/>
              </a:lnSpc>
              <a:spcBef>
                <a:spcPts val="600"/>
              </a:spcBef>
              <a:spcAft>
                <a:spcPts val="0"/>
              </a:spcAft>
              <a:buClr>
                <a:schemeClr val="dk1"/>
              </a:buClr>
              <a:buSzPct val="125000"/>
              <a:buFont typeface="Arial"/>
            </a:pPr>
            <a:r>
              <a:rPr lang="en"/>
              <a:t>Assign inspection roles.</a:t>
            </a:r>
          </a:p>
          <a:p>
            <a:pPr indent="-419100" lvl="1" marL="914400" marR="0" rtl="0" algn="l">
              <a:lnSpc>
                <a:spcPct val="100000"/>
              </a:lnSpc>
              <a:spcBef>
                <a:spcPts val="600"/>
              </a:spcBef>
              <a:spcAft>
                <a:spcPts val="0"/>
              </a:spcAft>
              <a:buClr>
                <a:schemeClr val="dk1"/>
              </a:buClr>
              <a:buSzPct val="125000"/>
              <a:buFont typeface="Arial"/>
            </a:pPr>
            <a:r>
              <a:rPr lang="en"/>
              <a:t>Acquire information needed for inspections.</a:t>
            </a:r>
          </a:p>
          <a:p>
            <a:pPr indent="-419100" lvl="1" marL="914400" marR="0" rtl="0" algn="l">
              <a:lnSpc>
                <a:spcPct val="100000"/>
              </a:lnSpc>
              <a:spcBef>
                <a:spcPts val="600"/>
              </a:spcBef>
              <a:spcAft>
                <a:spcPts val="0"/>
              </a:spcAft>
              <a:buClr>
                <a:schemeClr val="dk1"/>
              </a:buClr>
              <a:buSzPct val="125000"/>
              <a:buFont typeface="Arial"/>
            </a:pPr>
            <a:r>
              <a:rPr lang="en"/>
              <a:t>Plan individual inspection activities.</a:t>
            </a:r>
          </a:p>
          <a:p>
            <a:pPr indent="-419100" lvl="1" marL="914400" marR="0" rtl="0" algn="l">
              <a:lnSpc>
                <a:spcPct val="100000"/>
              </a:lnSpc>
              <a:spcBef>
                <a:spcPts val="600"/>
              </a:spcBef>
              <a:spcAft>
                <a:spcPts val="0"/>
              </a:spcAft>
              <a:buClr>
                <a:schemeClr val="dk1"/>
              </a:buClr>
              <a:buSzPct val="125000"/>
              <a:buFont typeface="Arial"/>
            </a:pPr>
            <a:r>
              <a:rPr lang="en"/>
              <a:t>Schedule inspection meetings.</a:t>
            </a:r>
          </a:p>
        </p:txBody>
      </p:sp>
      <p:sp>
        <p:nvSpPr>
          <p:cNvPr id="137" name="Shape 13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1" name="Shape 141"/>
        <p:cNvGrpSpPr/>
        <p:nvPr/>
      </p:nvGrpSpPr>
      <p:grpSpPr>
        <a:xfrm>
          <a:off x="0" y="0"/>
          <a:ext cx="0" cy="0"/>
          <a:chOff x="0" y="0"/>
          <a:chExt cx="0" cy="0"/>
        </a:xfrm>
      </p:grpSpPr>
      <p:sp>
        <p:nvSpPr>
          <p:cNvPr id="142" name="Shape 14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Inspection Process</a:t>
            </a:r>
          </a:p>
        </p:txBody>
      </p:sp>
      <p:sp>
        <p:nvSpPr>
          <p:cNvPr id="143" name="Shape 14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b="1" lang="en"/>
              <a:t>Review Phase:</a:t>
            </a:r>
          </a:p>
          <a:p>
            <a:pPr indent="-228600" lvl="1" marL="914400" marR="0" rtl="0" algn="l">
              <a:lnSpc>
                <a:spcPct val="100000"/>
              </a:lnSpc>
              <a:spcBef>
                <a:spcPts val="600"/>
              </a:spcBef>
              <a:spcAft>
                <a:spcPts val="0"/>
              </a:spcAft>
            </a:pPr>
            <a:r>
              <a:rPr lang="en"/>
              <a:t>Artifact reviewed individually, then in teams.</a:t>
            </a:r>
          </a:p>
          <a:p>
            <a:pPr indent="-228600" lvl="1" marL="914400" marR="0" rtl="0" algn="l">
              <a:lnSpc>
                <a:spcPct val="100000"/>
              </a:lnSpc>
              <a:spcBef>
                <a:spcPts val="600"/>
              </a:spcBef>
              <a:spcAft>
                <a:spcPts val="0"/>
              </a:spcAft>
            </a:pPr>
            <a:r>
              <a:rPr lang="en"/>
              <a:t>Artifact closely examined for issues by checking the contents against one or more checklists.</a:t>
            </a:r>
          </a:p>
          <a:p>
            <a:pPr indent="-228600" lvl="2" marL="1371600" marR="0" rtl="0" algn="l">
              <a:lnSpc>
                <a:spcPct val="100000"/>
              </a:lnSpc>
              <a:spcBef>
                <a:spcPts val="600"/>
              </a:spcBef>
              <a:spcAft>
                <a:spcPts val="0"/>
              </a:spcAft>
            </a:pPr>
            <a:r>
              <a:rPr lang="en"/>
              <a:t>Based on fault types, style expectations, regulations, practices, etc.</a:t>
            </a:r>
          </a:p>
          <a:p>
            <a:pPr indent="-228600" lvl="0" marL="457200" marR="0" rtl="0" algn="l">
              <a:lnSpc>
                <a:spcPct val="100000"/>
              </a:lnSpc>
              <a:spcBef>
                <a:spcPts val="600"/>
              </a:spcBef>
              <a:spcAft>
                <a:spcPts val="0"/>
              </a:spcAft>
            </a:pPr>
            <a:r>
              <a:rPr b="1" lang="en"/>
              <a:t>Follow-Up Phase:</a:t>
            </a:r>
          </a:p>
          <a:p>
            <a:pPr indent="-228600" lvl="1" marL="914400" marR="0" rtl="0" algn="l">
              <a:lnSpc>
                <a:spcPct val="100000"/>
              </a:lnSpc>
              <a:spcBef>
                <a:spcPts val="600"/>
              </a:spcBef>
              <a:spcAft>
                <a:spcPts val="0"/>
              </a:spcAft>
            </a:pPr>
            <a:r>
              <a:rPr lang="en"/>
              <a:t>Developers notified of results.</a:t>
            </a:r>
          </a:p>
          <a:p>
            <a:pPr indent="-228600" lvl="1" marL="914400" marR="0" rtl="0" algn="l">
              <a:lnSpc>
                <a:spcPct val="100000"/>
              </a:lnSpc>
              <a:spcBef>
                <a:spcPts val="600"/>
              </a:spcBef>
              <a:spcAft>
                <a:spcPts val="0"/>
              </a:spcAft>
            </a:pPr>
            <a:r>
              <a:rPr lang="en"/>
              <a:t>Developers and test engineers identify faults to fix, and create a schedule for making changes.</a:t>
            </a:r>
          </a:p>
          <a:p>
            <a:pPr indent="-228600" lvl="1" marL="914400" marR="0" rtl="0" algn="l">
              <a:lnSpc>
                <a:spcPct val="100000"/>
              </a:lnSpc>
              <a:spcBef>
                <a:spcPts val="600"/>
              </a:spcBef>
              <a:spcAft>
                <a:spcPts val="0"/>
              </a:spcAft>
            </a:pPr>
            <a:r>
              <a:rPr lang="en"/>
              <a:t>Follow up checks may be scheduled.</a:t>
            </a:r>
          </a:p>
        </p:txBody>
      </p:sp>
      <p:sp>
        <p:nvSpPr>
          <p:cNvPr id="144" name="Shape 14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8" name="Shape 148"/>
        <p:cNvGrpSpPr/>
        <p:nvPr/>
      </p:nvGrpSpPr>
      <p:grpSpPr>
        <a:xfrm>
          <a:off x="0" y="0"/>
          <a:ext cx="0" cy="0"/>
          <a:chOff x="0" y="0"/>
          <a:chExt cx="0" cy="0"/>
        </a:xfrm>
      </p:grpSpPr>
      <p:sp>
        <p:nvSpPr>
          <p:cNvPr id="149" name="Shape 14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Checklists</a:t>
            </a:r>
          </a:p>
        </p:txBody>
      </p:sp>
      <p:sp>
        <p:nvSpPr>
          <p:cNvPr id="150" name="Shape 15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Summarize experience accumulated in previous projects.</a:t>
            </a:r>
          </a:p>
          <a:p>
            <a:pPr indent="-228600" lvl="0" marL="457200" marR="0" rtl="0" algn="l">
              <a:lnSpc>
                <a:spcPct val="100000"/>
              </a:lnSpc>
              <a:spcBef>
                <a:spcPts val="600"/>
              </a:spcBef>
              <a:spcAft>
                <a:spcPts val="0"/>
              </a:spcAft>
            </a:pPr>
            <a:r>
              <a:rPr lang="en"/>
              <a:t>Contains a set of questions that help identify faults in the artifact.</a:t>
            </a:r>
          </a:p>
          <a:p>
            <a:pPr indent="-228600" lvl="1" marL="914400" marR="0" rtl="0" algn="l">
              <a:lnSpc>
                <a:spcPct val="100000"/>
              </a:lnSpc>
              <a:spcBef>
                <a:spcPts val="600"/>
              </a:spcBef>
              <a:spcAft>
                <a:spcPts val="0"/>
              </a:spcAft>
            </a:pPr>
            <a:r>
              <a:rPr lang="en"/>
              <a:t>Updated regularly to add new checks and remove obsolete elements.</a:t>
            </a:r>
          </a:p>
          <a:p>
            <a:pPr indent="-228600" lvl="0" marL="457200" marR="0" rtl="0" algn="l">
              <a:lnSpc>
                <a:spcPct val="100000"/>
              </a:lnSpc>
              <a:spcBef>
                <a:spcPts val="600"/>
              </a:spcBef>
              <a:spcAft>
                <a:spcPts val="0"/>
              </a:spcAft>
            </a:pPr>
            <a:r>
              <a:rPr lang="en"/>
              <a:t>Length and complexity depends on use.</a:t>
            </a:r>
          </a:p>
          <a:p>
            <a:pPr indent="-228600" lvl="1" marL="914400" marR="0" rtl="0" algn="l">
              <a:lnSpc>
                <a:spcPct val="100000"/>
              </a:lnSpc>
              <a:spcBef>
                <a:spcPts val="600"/>
              </a:spcBef>
              <a:spcAft>
                <a:spcPts val="0"/>
              </a:spcAft>
            </a:pPr>
            <a:r>
              <a:rPr lang="en"/>
              <a:t>Should be completable in one review session.</a:t>
            </a:r>
          </a:p>
          <a:p>
            <a:pPr indent="-228600" lvl="1" marL="914400" marR="0" rtl="0" algn="l">
              <a:lnSpc>
                <a:spcPct val="100000"/>
              </a:lnSpc>
              <a:spcBef>
                <a:spcPts val="600"/>
              </a:spcBef>
              <a:spcAft>
                <a:spcPts val="0"/>
              </a:spcAft>
            </a:pPr>
            <a:r>
              <a:rPr lang="en"/>
              <a:t>Long list of simple questions for syntactic review.</a:t>
            </a:r>
          </a:p>
          <a:p>
            <a:pPr indent="-228600" lvl="1" marL="914400" marR="0" rtl="0" algn="l">
              <a:lnSpc>
                <a:spcPct val="100000"/>
              </a:lnSpc>
              <a:spcBef>
                <a:spcPts val="600"/>
              </a:spcBef>
              <a:spcAft>
                <a:spcPts val="0"/>
              </a:spcAft>
            </a:pPr>
            <a:r>
              <a:rPr lang="en"/>
              <a:t>Short list with complex questions for semantic review.</a:t>
            </a:r>
          </a:p>
        </p:txBody>
      </p:sp>
      <p:sp>
        <p:nvSpPr>
          <p:cNvPr id="151" name="Shape 15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5" name="Shape 155"/>
        <p:cNvGrpSpPr/>
        <p:nvPr/>
      </p:nvGrpSpPr>
      <p:grpSpPr>
        <a:xfrm>
          <a:off x="0" y="0"/>
          <a:ext cx="0" cy="0"/>
          <a:chOff x="0" y="0"/>
          <a:chExt cx="0" cy="0"/>
        </a:xfrm>
      </p:grpSpPr>
      <p:sp>
        <p:nvSpPr>
          <p:cNvPr id="156" name="Shape 15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Checklists</a:t>
            </a:r>
          </a:p>
        </p:txBody>
      </p:sp>
      <p:sp>
        <p:nvSpPr>
          <p:cNvPr id="157" name="Shape 15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Can be applied to a variety of artifacts.</a:t>
            </a:r>
          </a:p>
          <a:p>
            <a:pPr indent="-228600" lvl="1" marL="914400" marR="0" rtl="0" algn="l">
              <a:lnSpc>
                <a:spcPct val="100000"/>
              </a:lnSpc>
              <a:spcBef>
                <a:spcPts val="600"/>
              </a:spcBef>
              <a:spcAft>
                <a:spcPts val="0"/>
              </a:spcAft>
            </a:pPr>
            <a:r>
              <a:rPr lang="en"/>
              <a:t>Source code, requirement specification, design description, test suites, reports.</a:t>
            </a:r>
          </a:p>
          <a:p>
            <a:pPr indent="-228600" lvl="0" marL="457200" marR="0" rtl="0" algn="l">
              <a:lnSpc>
                <a:spcPct val="100000"/>
              </a:lnSpc>
              <a:spcBef>
                <a:spcPts val="600"/>
              </a:spcBef>
              <a:spcAft>
                <a:spcPts val="0"/>
              </a:spcAft>
            </a:pPr>
            <a:r>
              <a:rPr lang="en"/>
              <a:t>Can assess functional correctness, consistency, completeness, ambiguity of natural language, compliance with regulations, etc.</a:t>
            </a:r>
          </a:p>
          <a:p>
            <a:pPr indent="-228600" lvl="0" marL="457200" marR="0" rtl="0" algn="l">
              <a:lnSpc>
                <a:spcPct val="100000"/>
              </a:lnSpc>
              <a:spcBef>
                <a:spcPts val="600"/>
              </a:spcBef>
              <a:spcAft>
                <a:spcPts val="0"/>
              </a:spcAft>
            </a:pPr>
            <a:r>
              <a:rPr lang="en"/>
              <a:t>Structured hierarchically, used incrementally.</a:t>
            </a:r>
          </a:p>
          <a:p>
            <a:pPr indent="-228600" lvl="1" marL="914400" marR="0" rtl="0" algn="l">
              <a:lnSpc>
                <a:spcPct val="100000"/>
              </a:lnSpc>
              <a:spcBef>
                <a:spcPts val="600"/>
              </a:spcBef>
              <a:spcAft>
                <a:spcPts val="0"/>
              </a:spcAft>
            </a:pPr>
            <a:r>
              <a:rPr lang="en"/>
              <a:t>Simple checks conducted by single inspectors.</a:t>
            </a:r>
          </a:p>
          <a:p>
            <a:pPr indent="-228600" lvl="1" marL="914400" marR="0" rtl="0" algn="l">
              <a:lnSpc>
                <a:spcPct val="100000"/>
              </a:lnSpc>
              <a:spcBef>
                <a:spcPts val="600"/>
              </a:spcBef>
              <a:spcAft>
                <a:spcPts val="0"/>
              </a:spcAft>
            </a:pPr>
            <a:r>
              <a:rPr lang="en"/>
              <a:t>Complex checks conducted in group reviews.</a:t>
            </a:r>
          </a:p>
        </p:txBody>
      </p:sp>
      <p:sp>
        <p:nvSpPr>
          <p:cNvPr id="158" name="Shape 15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16</a:t>
            </a:r>
          </a:p>
        </p:txBody>
      </p:sp>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2" name="Shape 162"/>
        <p:cNvGrpSpPr/>
        <p:nvPr/>
      </p:nvGrpSpPr>
      <p:grpSpPr>
        <a:xfrm>
          <a:off x="0" y="0"/>
          <a:ext cx="0" cy="0"/>
          <a:chOff x="0" y="0"/>
          <a:chExt cx="0" cy="0"/>
        </a:xfrm>
      </p:grpSpPr>
      <p:sp>
        <p:nvSpPr>
          <p:cNvPr id="163" name="Shape 16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Java Checklist - Single Inspector</a:t>
            </a:r>
          </a:p>
        </p:txBody>
      </p:sp>
      <p:sp>
        <p:nvSpPr>
          <p:cNvPr id="164" name="Shape 16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File Header</a:t>
            </a:r>
          </a:p>
          <a:p>
            <a:pPr indent="-355600" lvl="1" marL="914400" rtl="0">
              <a:spcBef>
                <a:spcPts val="600"/>
              </a:spcBef>
              <a:buSzPct val="100000"/>
            </a:pPr>
            <a:r>
              <a:rPr lang="en" sz="2000"/>
              <a:t>Are the following included and consistent?</a:t>
            </a:r>
          </a:p>
          <a:p>
            <a:pPr indent="-355600" lvl="2" marL="1371600" rtl="0">
              <a:spcBef>
                <a:spcPts val="600"/>
              </a:spcBef>
              <a:buSzPct val="100000"/>
            </a:pPr>
            <a:r>
              <a:rPr lang="en" sz="2000"/>
              <a:t>Author and current maintainer.</a:t>
            </a:r>
          </a:p>
          <a:p>
            <a:pPr indent="-355600" lvl="2" marL="1371600" rtl="0">
              <a:spcBef>
                <a:spcPts val="600"/>
              </a:spcBef>
              <a:buSzPct val="100000"/>
            </a:pPr>
            <a:r>
              <a:rPr lang="en" sz="2000"/>
              <a:t>Cross-reference to design entity.</a:t>
            </a:r>
          </a:p>
          <a:p>
            <a:pPr indent="-355600" lvl="2" marL="1371600" rtl="0">
              <a:spcBef>
                <a:spcPts val="600"/>
              </a:spcBef>
              <a:buSzPct val="100000"/>
            </a:pPr>
            <a:r>
              <a:rPr lang="en" sz="2000"/>
              <a:t>Overview of package structure, if the class is the entry point of the package.</a:t>
            </a:r>
          </a:p>
          <a:p>
            <a:pPr indent="-381000" lvl="0" marL="457200" marR="0" rtl="0" algn="l">
              <a:lnSpc>
                <a:spcPct val="100000"/>
              </a:lnSpc>
              <a:spcBef>
                <a:spcPts val="600"/>
              </a:spcBef>
              <a:spcAft>
                <a:spcPts val="0"/>
              </a:spcAft>
              <a:buSzPct val="100000"/>
            </a:pPr>
            <a:r>
              <a:rPr lang="en" sz="2400"/>
              <a:t>File Footer</a:t>
            </a:r>
          </a:p>
          <a:p>
            <a:pPr indent="-355600" lvl="1" marL="914400" marR="0" rtl="0" algn="l">
              <a:lnSpc>
                <a:spcPct val="100000"/>
              </a:lnSpc>
              <a:spcBef>
                <a:spcPts val="600"/>
              </a:spcBef>
              <a:spcAft>
                <a:spcPts val="0"/>
              </a:spcAft>
              <a:buSzPct val="100000"/>
            </a:pPr>
            <a:r>
              <a:rPr lang="en" sz="2000"/>
              <a:t>Is there a revision log to minimum of one year or most recent point release?</a:t>
            </a:r>
          </a:p>
          <a:p>
            <a:pPr indent="-381000" lvl="0" marL="457200" marR="0" rtl="0" algn="l">
              <a:lnSpc>
                <a:spcPct val="100000"/>
              </a:lnSpc>
              <a:spcBef>
                <a:spcPts val="600"/>
              </a:spcBef>
              <a:spcAft>
                <a:spcPts val="0"/>
              </a:spcAft>
              <a:buSzPct val="100000"/>
            </a:pPr>
            <a:r>
              <a:rPr lang="en" sz="2400"/>
              <a:t>Import Section</a:t>
            </a:r>
          </a:p>
          <a:p>
            <a:pPr indent="-355600" lvl="1" marL="914400" marR="0" rtl="0" algn="l">
              <a:lnSpc>
                <a:spcPct val="100000"/>
              </a:lnSpc>
              <a:spcBef>
                <a:spcPts val="600"/>
              </a:spcBef>
              <a:spcAft>
                <a:spcPts val="0"/>
              </a:spcAft>
              <a:buSzPct val="100000"/>
            </a:pPr>
            <a:r>
              <a:rPr lang="en" sz="2000"/>
              <a:t>Is there a brief comment on each import with the exception of standard java.io.* or java.util.*?</a:t>
            </a:r>
          </a:p>
          <a:p>
            <a:pPr indent="-355600" lvl="1" marL="914400" marR="0" rtl="0" algn="l">
              <a:lnSpc>
                <a:spcPct val="100000"/>
              </a:lnSpc>
              <a:spcBef>
                <a:spcPts val="600"/>
              </a:spcBef>
              <a:spcAft>
                <a:spcPts val="0"/>
              </a:spcAft>
              <a:buSzPct val="100000"/>
            </a:pPr>
            <a:r>
              <a:rPr lang="en" sz="2000"/>
              <a:t>Does each imported package correspond to a dependence in the design documentation?</a:t>
            </a:r>
          </a:p>
        </p:txBody>
      </p:sp>
      <p:sp>
        <p:nvSpPr>
          <p:cNvPr id="165" name="Shape 16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9" name="Shape 169"/>
        <p:cNvGrpSpPr/>
        <p:nvPr/>
      </p:nvGrpSpPr>
      <p:grpSpPr>
        <a:xfrm>
          <a:off x="0" y="0"/>
          <a:ext cx="0" cy="0"/>
          <a:chOff x="0" y="0"/>
          <a:chExt cx="0" cy="0"/>
        </a:xfrm>
      </p:grpSpPr>
      <p:sp>
        <p:nvSpPr>
          <p:cNvPr id="170" name="Shape 17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Java Checklist - Single Inspector</a:t>
            </a:r>
          </a:p>
        </p:txBody>
      </p:sp>
      <p:sp>
        <p:nvSpPr>
          <p:cNvPr id="171" name="Shape 17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Class Declaration</a:t>
            </a:r>
          </a:p>
          <a:p>
            <a:pPr indent="-355600" lvl="1" marL="914400" marR="0" rtl="0" algn="l">
              <a:lnSpc>
                <a:spcPct val="100000"/>
              </a:lnSpc>
              <a:spcBef>
                <a:spcPts val="600"/>
              </a:spcBef>
              <a:spcAft>
                <a:spcPts val="0"/>
              </a:spcAft>
              <a:buSzPct val="100000"/>
            </a:pPr>
            <a:r>
              <a:rPr lang="en" sz="2000"/>
              <a:t>Is the constructor explicit?</a:t>
            </a:r>
          </a:p>
          <a:p>
            <a:pPr indent="-355600" lvl="1" marL="914400" marR="0" rtl="0" algn="l">
              <a:lnSpc>
                <a:spcPct val="100000"/>
              </a:lnSpc>
              <a:spcBef>
                <a:spcPts val="600"/>
              </a:spcBef>
              <a:spcAft>
                <a:spcPts val="0"/>
              </a:spcAft>
              <a:buSzPct val="100000"/>
            </a:pPr>
            <a:r>
              <a:rPr lang="en" sz="2000"/>
              <a:t>Is the visibility of the class consistent with the design document? </a:t>
            </a:r>
          </a:p>
          <a:p>
            <a:pPr indent="-355600" lvl="1" marL="914400" marR="0" rtl="0" algn="l">
              <a:lnSpc>
                <a:spcPct val="100000"/>
              </a:lnSpc>
              <a:spcBef>
                <a:spcPts val="600"/>
              </a:spcBef>
              <a:spcAft>
                <a:spcPts val="0"/>
              </a:spcAft>
              <a:buSzPct val="100000"/>
            </a:pPr>
            <a:r>
              <a:rPr lang="en" sz="2000"/>
              <a:t>Does the JavaDoc header include:</a:t>
            </a:r>
          </a:p>
          <a:p>
            <a:pPr indent="-355600" lvl="2" marL="1371600" marR="0" rtl="0" algn="l">
              <a:lnSpc>
                <a:spcPct val="100000"/>
              </a:lnSpc>
              <a:spcBef>
                <a:spcPts val="600"/>
              </a:spcBef>
              <a:spcAft>
                <a:spcPts val="0"/>
              </a:spcAft>
              <a:buSzPct val="100000"/>
            </a:pPr>
            <a:r>
              <a:rPr lang="en" sz="2000"/>
              <a:t>A one sentence summary of class functionality?</a:t>
            </a:r>
          </a:p>
          <a:p>
            <a:pPr indent="-355600" lvl="2" marL="1371600" marR="0" rtl="0" algn="l">
              <a:lnSpc>
                <a:spcPct val="100000"/>
              </a:lnSpc>
              <a:spcBef>
                <a:spcPts val="600"/>
              </a:spcBef>
              <a:spcAft>
                <a:spcPts val="0"/>
              </a:spcAft>
              <a:buSzPct val="100000"/>
            </a:pPr>
            <a:r>
              <a:rPr lang="en" sz="2000"/>
              <a:t>Guaranteed invariants (for data structures)?</a:t>
            </a:r>
          </a:p>
          <a:p>
            <a:pPr indent="-355600" lvl="2" marL="1371600" marR="0" rtl="0" algn="l">
              <a:lnSpc>
                <a:spcPct val="100000"/>
              </a:lnSpc>
              <a:spcBef>
                <a:spcPts val="600"/>
              </a:spcBef>
              <a:spcAft>
                <a:spcPts val="0"/>
              </a:spcAft>
              <a:buSzPct val="100000"/>
            </a:pPr>
            <a:r>
              <a:rPr lang="en" sz="2000"/>
              <a:t>Usage instructions?</a:t>
            </a:r>
          </a:p>
          <a:p>
            <a:pPr indent="-381000" lvl="0" marL="457200" marR="0" rtl="0" algn="l">
              <a:lnSpc>
                <a:spcPct val="100000"/>
              </a:lnSpc>
              <a:spcBef>
                <a:spcPts val="600"/>
              </a:spcBef>
              <a:spcAft>
                <a:spcPts val="0"/>
              </a:spcAft>
              <a:buSzPct val="100000"/>
            </a:pPr>
            <a:r>
              <a:rPr lang="en" sz="2400"/>
              <a:t>Class</a:t>
            </a:r>
          </a:p>
          <a:p>
            <a:pPr indent="-355600" lvl="1" marL="914400" marR="0" rtl="0" algn="l">
              <a:lnSpc>
                <a:spcPct val="100000"/>
              </a:lnSpc>
              <a:spcBef>
                <a:spcPts val="600"/>
              </a:spcBef>
              <a:spcAft>
                <a:spcPts val="0"/>
              </a:spcAft>
              <a:buSzPct val="100000"/>
            </a:pPr>
            <a:r>
              <a:rPr lang="en" sz="2000"/>
              <a:t>Are names compliant with the following rules?</a:t>
            </a:r>
          </a:p>
          <a:p>
            <a:pPr indent="-355600" lvl="2" marL="1371600" marR="0" rtl="0" algn="l">
              <a:lnSpc>
                <a:spcPct val="100000"/>
              </a:lnSpc>
              <a:spcBef>
                <a:spcPts val="600"/>
              </a:spcBef>
              <a:spcAft>
                <a:spcPts val="0"/>
              </a:spcAft>
              <a:buSzPct val="100000"/>
            </a:pPr>
            <a:r>
              <a:rPr lang="en" sz="2000"/>
              <a:t>Class or interface: CapitalizedWithEachWord</a:t>
            </a:r>
          </a:p>
          <a:p>
            <a:pPr indent="-355600" lvl="2" marL="1371600" marR="0" rtl="0" algn="l">
              <a:lnSpc>
                <a:spcPct val="100000"/>
              </a:lnSpc>
              <a:spcBef>
                <a:spcPts val="600"/>
              </a:spcBef>
              <a:spcAft>
                <a:spcPts val="0"/>
              </a:spcAft>
              <a:buSzPct val="100000"/>
            </a:pPr>
            <a:r>
              <a:rPr lang="en" sz="2000"/>
              <a:t>Exception: ClassNameEndsWithException</a:t>
            </a:r>
          </a:p>
          <a:p>
            <a:pPr indent="-355600" lvl="2" marL="1371600" marR="0" rtl="0" algn="l">
              <a:lnSpc>
                <a:spcPct val="100000"/>
              </a:lnSpc>
              <a:spcBef>
                <a:spcPts val="600"/>
              </a:spcBef>
              <a:spcAft>
                <a:spcPts val="0"/>
              </a:spcAft>
              <a:buSzPct val="100000"/>
            </a:pPr>
            <a:r>
              <a:rPr lang="en" sz="2000"/>
              <a:t>Constants (final): ALL_CAPS_UNDERSCORES</a:t>
            </a:r>
          </a:p>
          <a:p>
            <a:pPr indent="-355600" lvl="2" marL="1371600" marR="0" rtl="0" algn="l">
              <a:lnSpc>
                <a:spcPct val="100000"/>
              </a:lnSpc>
              <a:spcBef>
                <a:spcPts val="600"/>
              </a:spcBef>
              <a:spcAft>
                <a:spcPts val="0"/>
              </a:spcAft>
              <a:buSzPct val="100000"/>
            </a:pPr>
            <a:r>
              <a:rPr lang="en" sz="2000"/>
              <a:t>Field Name: capsAfterFirstWord</a:t>
            </a:r>
          </a:p>
          <a:p>
            <a:pPr indent="-355600" lvl="3" marL="1828800" marR="0" rtl="0" algn="l">
              <a:lnSpc>
                <a:spcPct val="100000"/>
              </a:lnSpc>
              <a:spcBef>
                <a:spcPts val="600"/>
              </a:spcBef>
              <a:spcAft>
                <a:spcPts val="0"/>
              </a:spcAft>
              <a:buSzPct val="100000"/>
            </a:pPr>
            <a:r>
              <a:rPr lang="en" sz="2000"/>
              <a:t>Must be meaningful outside of context.</a:t>
            </a:r>
          </a:p>
        </p:txBody>
      </p:sp>
      <p:sp>
        <p:nvSpPr>
          <p:cNvPr id="172" name="Shape 17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18</a:t>
            </a:r>
          </a:p>
        </p:txBody>
      </p:sp>
    </p:spTree>
  </p:cSld>
  <p:clrMapOvr>
    <a:masterClrMapping/>
  </p:clrMapOvr>
  <p:transition spd="slow">
    <p:cut/>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76" name="Shape 176"/>
        <p:cNvGrpSpPr/>
        <p:nvPr/>
      </p:nvGrpSpPr>
      <p:grpSpPr>
        <a:xfrm>
          <a:off x="0" y="0"/>
          <a:ext cx="0" cy="0"/>
          <a:chOff x="0" y="0"/>
          <a:chExt cx="0" cy="0"/>
        </a:xfrm>
      </p:grpSpPr>
      <p:sp>
        <p:nvSpPr>
          <p:cNvPr id="177" name="Shape 17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Java Checklist - Single Inspector</a:t>
            </a:r>
          </a:p>
        </p:txBody>
      </p:sp>
      <p:sp>
        <p:nvSpPr>
          <p:cNvPr id="178" name="Shape 17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Methods</a:t>
            </a:r>
          </a:p>
          <a:p>
            <a:pPr indent="-381000" lvl="1" marL="914400" marR="0" rtl="0" algn="l">
              <a:lnSpc>
                <a:spcPct val="100000"/>
              </a:lnSpc>
              <a:spcBef>
                <a:spcPts val="600"/>
              </a:spcBef>
              <a:spcAft>
                <a:spcPts val="0"/>
              </a:spcAft>
              <a:buSzPct val="100000"/>
            </a:pPr>
            <a:r>
              <a:rPr lang="en"/>
              <a:t>Are names compliant with the following rules?</a:t>
            </a:r>
          </a:p>
          <a:p>
            <a:pPr indent="-228600" lvl="2" marL="1371600" marR="0" rtl="0" algn="l">
              <a:lnSpc>
                <a:spcPct val="100000"/>
              </a:lnSpc>
              <a:spcBef>
                <a:spcPts val="600"/>
              </a:spcBef>
              <a:spcAft>
                <a:spcPts val="0"/>
              </a:spcAft>
            </a:pPr>
            <a:r>
              <a:rPr lang="en"/>
              <a:t>Method name: capsAfterFirstWord</a:t>
            </a:r>
          </a:p>
          <a:p>
            <a:pPr indent="-228600" lvl="2" marL="1371600" marR="0" rtl="0" algn="l">
              <a:lnSpc>
                <a:spcPct val="100000"/>
              </a:lnSpc>
              <a:spcBef>
                <a:spcPts val="600"/>
              </a:spcBef>
              <a:spcAft>
                <a:spcPts val="0"/>
              </a:spcAft>
            </a:pPr>
            <a:r>
              <a:rPr lang="en"/>
              <a:t>Local variables: capsAfterFirstWord</a:t>
            </a:r>
          </a:p>
          <a:p>
            <a:pPr indent="-228600" lvl="3" marL="1828800" marR="0" rtl="0" algn="l">
              <a:lnSpc>
                <a:spcPct val="100000"/>
              </a:lnSpc>
              <a:spcBef>
                <a:spcPts val="600"/>
              </a:spcBef>
              <a:spcAft>
                <a:spcPts val="0"/>
              </a:spcAft>
            </a:pPr>
            <a:r>
              <a:rPr lang="en"/>
              <a:t>Names may be short (e.g., i for integer) if scope of declaration and use is less than 30 lines.</a:t>
            </a:r>
          </a:p>
          <a:p>
            <a:pPr indent="-228600" lvl="2" marL="1371600" marR="0" rtl="0" algn="l">
              <a:lnSpc>
                <a:spcPct val="100000"/>
              </a:lnSpc>
              <a:spcBef>
                <a:spcPts val="600"/>
              </a:spcBef>
              <a:spcAft>
                <a:spcPts val="0"/>
              </a:spcAft>
            </a:pPr>
            <a:r>
              <a:rPr lang="en"/>
              <a:t>Factory method for X: newX</a:t>
            </a:r>
          </a:p>
          <a:p>
            <a:pPr indent="-228600" lvl="2" marL="1371600" marR="0" rtl="0" algn="l">
              <a:lnSpc>
                <a:spcPct val="100000"/>
              </a:lnSpc>
              <a:spcBef>
                <a:spcPts val="600"/>
              </a:spcBef>
              <a:spcAft>
                <a:spcPts val="0"/>
              </a:spcAft>
            </a:pPr>
            <a:r>
              <a:rPr lang="en"/>
              <a:t>Converter to X: toX</a:t>
            </a:r>
          </a:p>
          <a:p>
            <a:pPr indent="-228600" lvl="2" marL="1371600" marR="0" rtl="0" algn="l">
              <a:lnSpc>
                <a:spcPct val="100000"/>
              </a:lnSpc>
              <a:spcBef>
                <a:spcPts val="600"/>
              </a:spcBef>
              <a:spcAft>
                <a:spcPts val="0"/>
              </a:spcAft>
            </a:pPr>
            <a:r>
              <a:rPr lang="en"/>
              <a:t>Getter for attribute X: getX();</a:t>
            </a:r>
          </a:p>
          <a:p>
            <a:pPr indent="-228600" lvl="2" marL="1371600" marR="0" rtl="0" algn="l">
              <a:lnSpc>
                <a:spcPct val="100000"/>
              </a:lnSpc>
              <a:spcBef>
                <a:spcPts val="600"/>
              </a:spcBef>
              <a:spcAft>
                <a:spcPts val="0"/>
              </a:spcAft>
            </a:pPr>
            <a:r>
              <a:rPr lang="en"/>
              <a:t>Setter for attribute X: void setX;</a:t>
            </a:r>
          </a:p>
        </p:txBody>
      </p:sp>
      <p:sp>
        <p:nvSpPr>
          <p:cNvPr id="179" name="Shape 17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19</a:t>
            </a:r>
          </a:p>
        </p:txBody>
      </p:sp>
    </p:spTree>
  </p:cSld>
  <p:clrMapOvr>
    <a:masterClrMapping/>
  </p:clrMapOvr>
  <p:transition spd="slow">
    <p:cut/>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Low Tech Approach to a High Tech Problem</a:t>
            </a:r>
          </a:p>
        </p:txBody>
      </p:sp>
      <p:sp>
        <p:nvSpPr>
          <p:cNvPr id="57" name="Shape 57"/>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Too many dependencies to test the existing  classes?</a:t>
            </a:r>
          </a:p>
          <a:p>
            <a:pPr indent="-381000" lvl="0" marL="457200" marR="0" rtl="0" algn="l">
              <a:lnSpc>
                <a:spcPct val="100000"/>
              </a:lnSpc>
              <a:spcBef>
                <a:spcPts val="600"/>
              </a:spcBef>
              <a:spcAft>
                <a:spcPts val="0"/>
              </a:spcAft>
              <a:buSzPct val="100000"/>
            </a:pPr>
            <a:r>
              <a:rPr lang="en" sz="2400"/>
              <a:t>Code too complex to apply analysis?</a:t>
            </a:r>
          </a:p>
          <a:p>
            <a:pPr indent="-381000" lvl="0" marL="457200" marR="0" rtl="0" algn="l">
              <a:lnSpc>
                <a:spcPct val="100000"/>
              </a:lnSpc>
              <a:spcBef>
                <a:spcPts val="600"/>
              </a:spcBef>
              <a:spcAft>
                <a:spcPts val="0"/>
              </a:spcAft>
              <a:buSzPct val="100000"/>
            </a:pPr>
            <a:r>
              <a:rPr lang="en" sz="2400"/>
              <a:t>Have you tried reading the source code? </a:t>
            </a:r>
          </a:p>
          <a:p>
            <a:pPr indent="-228600" lvl="1" marL="914400" marR="0" rtl="0" algn="l">
              <a:lnSpc>
                <a:spcPct val="100000"/>
              </a:lnSpc>
              <a:spcBef>
                <a:spcPts val="600"/>
              </a:spcBef>
              <a:spcAft>
                <a:spcPts val="0"/>
              </a:spcAft>
            </a:pPr>
            <a:r>
              <a:rPr lang="en"/>
              <a:t>That is - have you performed an </a:t>
            </a:r>
            <a:r>
              <a:rPr b="1" lang="en"/>
              <a:t>inspection</a:t>
            </a:r>
            <a:r>
              <a:rPr lang="en"/>
              <a:t>?</a:t>
            </a:r>
          </a:p>
          <a:p>
            <a:pPr indent="-355600" lvl="2" marL="1371600" marR="0" rtl="0" algn="l">
              <a:lnSpc>
                <a:spcPct val="100000"/>
              </a:lnSpc>
              <a:spcBef>
                <a:spcPts val="600"/>
              </a:spcBef>
              <a:spcAft>
                <a:spcPts val="0"/>
              </a:spcAft>
              <a:buSzPct val="100000"/>
            </a:pPr>
            <a:r>
              <a:rPr lang="en" sz="2000"/>
              <a:t>Manual, collaborative review of project artifacts.</a:t>
            </a:r>
          </a:p>
        </p:txBody>
      </p:sp>
      <p:sp>
        <p:nvSpPr>
          <p:cNvPr id="58" name="Shape 5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a:t>
            </a:r>
          </a:p>
        </p:txBody>
      </p:sp>
      <p:pic>
        <p:nvPicPr>
          <p:cNvPr id="59" name="Shape 59"/>
          <p:cNvPicPr preferRelativeResize="0"/>
          <p:nvPr/>
        </p:nvPicPr>
        <p:blipFill>
          <a:blip r:embed="rId3">
            <a:alphaModFix/>
          </a:blip>
          <a:stretch>
            <a:fillRect/>
          </a:stretch>
        </p:blipFill>
        <p:spPr>
          <a:xfrm>
            <a:off x="4780175" y="2383975"/>
            <a:ext cx="4184175" cy="2789450"/>
          </a:xfrm>
          <a:prstGeom prst="rect">
            <a:avLst/>
          </a:prstGeom>
          <a:noFill/>
          <a:ln>
            <a:noFill/>
          </a:ln>
        </p:spPr>
      </p:pic>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Java Checklist - Inspection Team</a:t>
            </a:r>
          </a:p>
        </p:txBody>
      </p:sp>
      <p:sp>
        <p:nvSpPr>
          <p:cNvPr id="185" name="Shape 18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Data Structure Classes:</a:t>
            </a:r>
          </a:p>
          <a:p>
            <a:pPr indent="-355600" lvl="1" marL="914400" marR="0" rtl="0" algn="l">
              <a:lnSpc>
                <a:spcPct val="100000"/>
              </a:lnSpc>
              <a:spcBef>
                <a:spcPts val="600"/>
              </a:spcBef>
              <a:spcAft>
                <a:spcPts val="0"/>
              </a:spcAft>
              <a:buSzPct val="100000"/>
            </a:pPr>
            <a:r>
              <a:rPr lang="en" sz="2000"/>
              <a:t>Does the class keep a design secret?</a:t>
            </a:r>
          </a:p>
          <a:p>
            <a:pPr indent="-355600" lvl="1" marL="914400" marR="0" rtl="0" algn="l">
              <a:lnSpc>
                <a:spcPct val="100000"/>
              </a:lnSpc>
              <a:spcBef>
                <a:spcPts val="600"/>
              </a:spcBef>
              <a:spcAft>
                <a:spcPts val="0"/>
              </a:spcAft>
              <a:buSzPct val="100000"/>
            </a:pPr>
            <a:r>
              <a:rPr lang="en" sz="2000"/>
              <a:t>Is the substitution principle respected?</a:t>
            </a:r>
          </a:p>
          <a:p>
            <a:pPr indent="-342900" lvl="2" marL="1371600" marR="0" rtl="0" algn="l">
              <a:lnSpc>
                <a:spcPct val="100000"/>
              </a:lnSpc>
              <a:spcBef>
                <a:spcPts val="600"/>
              </a:spcBef>
              <a:spcAft>
                <a:spcPts val="0"/>
              </a:spcAft>
              <a:buSzPct val="100000"/>
            </a:pPr>
            <a:r>
              <a:rPr lang="en" sz="1800"/>
              <a:t>Instance of class can be used in any context allowing an instance of superclass or interface.</a:t>
            </a:r>
          </a:p>
          <a:p>
            <a:pPr indent="-355600" lvl="1" marL="914400" marR="0" rtl="0" algn="l">
              <a:lnSpc>
                <a:spcPct val="100000"/>
              </a:lnSpc>
              <a:spcBef>
                <a:spcPts val="600"/>
              </a:spcBef>
              <a:spcAft>
                <a:spcPts val="0"/>
              </a:spcAft>
              <a:buSzPct val="100000"/>
            </a:pPr>
            <a:r>
              <a:rPr lang="en" sz="2000"/>
              <a:t>Are methods correctly classified as constructors, modifiers, and observers?</a:t>
            </a:r>
          </a:p>
          <a:p>
            <a:pPr indent="-355600" lvl="1" marL="914400" marR="0" rtl="0" algn="l">
              <a:lnSpc>
                <a:spcPct val="100000"/>
              </a:lnSpc>
              <a:spcBef>
                <a:spcPts val="600"/>
              </a:spcBef>
              <a:spcAft>
                <a:spcPts val="0"/>
              </a:spcAft>
              <a:buSzPct val="100000"/>
            </a:pPr>
            <a:r>
              <a:rPr lang="en" sz="2000"/>
              <a:t>Is there an abstract model for understanding behavior?</a:t>
            </a:r>
          </a:p>
          <a:p>
            <a:pPr indent="-355600" lvl="1" marL="914400" marR="0" rtl="0" algn="l">
              <a:lnSpc>
                <a:spcPct val="100000"/>
              </a:lnSpc>
              <a:spcBef>
                <a:spcPts val="600"/>
              </a:spcBef>
              <a:spcAft>
                <a:spcPts val="0"/>
              </a:spcAft>
              <a:buSzPct val="100000"/>
            </a:pPr>
            <a:r>
              <a:rPr lang="en" sz="2000"/>
              <a:t>Are the structural invariants documented?</a:t>
            </a:r>
          </a:p>
          <a:p>
            <a:pPr indent="-381000" lvl="0" marL="457200" marR="0" rtl="0" algn="l">
              <a:lnSpc>
                <a:spcPct val="100000"/>
              </a:lnSpc>
              <a:spcBef>
                <a:spcPts val="600"/>
              </a:spcBef>
              <a:spcAft>
                <a:spcPts val="0"/>
              </a:spcAft>
              <a:buSzPct val="100000"/>
            </a:pPr>
            <a:r>
              <a:rPr lang="en" sz="2400"/>
              <a:t>Methods:</a:t>
            </a:r>
          </a:p>
          <a:p>
            <a:pPr indent="-355600" lvl="1" marL="914400" marR="0" rtl="0" algn="l">
              <a:lnSpc>
                <a:spcPct val="100000"/>
              </a:lnSpc>
              <a:spcBef>
                <a:spcPts val="600"/>
              </a:spcBef>
              <a:spcAft>
                <a:spcPts val="0"/>
              </a:spcAft>
              <a:buSzPct val="100000"/>
            </a:pPr>
            <a:r>
              <a:rPr lang="en" sz="2000"/>
              <a:t>Are method semantics consistent with similarly named methods?</a:t>
            </a:r>
          </a:p>
          <a:p>
            <a:pPr indent="-342900" lvl="2" marL="1371600" rtl="0">
              <a:spcBef>
                <a:spcPts val="600"/>
              </a:spcBef>
              <a:buSzPct val="100000"/>
            </a:pPr>
            <a:r>
              <a:rPr lang="en" sz="1800"/>
              <a:t>(put(O) matches put(O) use for other classes)</a:t>
            </a:r>
          </a:p>
          <a:p>
            <a:pPr indent="-355600" lvl="1" marL="914400" marR="0" rtl="0" algn="l">
              <a:lnSpc>
                <a:spcPct val="100000"/>
              </a:lnSpc>
              <a:spcBef>
                <a:spcPts val="600"/>
              </a:spcBef>
              <a:spcAft>
                <a:spcPts val="0"/>
              </a:spcAft>
              <a:buSzPct val="100000"/>
            </a:pPr>
            <a:r>
              <a:rPr lang="en" sz="2000"/>
              <a:t>Are usage examples provided for nontrivial methods?</a:t>
            </a:r>
          </a:p>
        </p:txBody>
      </p:sp>
      <p:sp>
        <p:nvSpPr>
          <p:cNvPr id="186" name="Shape 18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0" name="Shape 190"/>
        <p:cNvGrpSpPr/>
        <p:nvPr/>
      </p:nvGrpSpPr>
      <p:grpSpPr>
        <a:xfrm>
          <a:off x="0" y="0"/>
          <a:ext cx="0" cy="0"/>
          <a:chOff x="0" y="0"/>
          <a:chExt cx="0" cy="0"/>
        </a:xfrm>
      </p:grpSpPr>
      <p:sp>
        <p:nvSpPr>
          <p:cNvPr id="191" name="Shape 19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Java Checklist - Inspection Team</a:t>
            </a:r>
          </a:p>
        </p:txBody>
      </p:sp>
      <p:sp>
        <p:nvSpPr>
          <p:cNvPr id="192" name="Shape 19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Fields</a:t>
            </a:r>
          </a:p>
          <a:p>
            <a:pPr indent="-355600" lvl="1" marL="914400" marR="0" rtl="0" algn="l">
              <a:lnSpc>
                <a:spcPct val="100000"/>
              </a:lnSpc>
              <a:spcBef>
                <a:spcPts val="600"/>
              </a:spcBef>
              <a:spcAft>
                <a:spcPts val="0"/>
              </a:spcAft>
              <a:buSzPct val="100000"/>
            </a:pPr>
            <a:r>
              <a:rPr lang="en" sz="2000"/>
              <a:t>Is the field necessary (cannot be a local variable)?</a:t>
            </a:r>
          </a:p>
          <a:p>
            <a:pPr indent="-355600" lvl="1" marL="914400" marR="0" rtl="0" algn="l">
              <a:lnSpc>
                <a:spcPct val="100000"/>
              </a:lnSpc>
              <a:spcBef>
                <a:spcPts val="600"/>
              </a:spcBef>
              <a:spcAft>
                <a:spcPts val="0"/>
              </a:spcAft>
              <a:buSzPct val="100000"/>
            </a:pPr>
            <a:r>
              <a:rPr lang="en" sz="2000"/>
              <a:t>Is the field protected or private?</a:t>
            </a:r>
          </a:p>
          <a:p>
            <a:pPr indent="-342900" lvl="2" marL="1371600" marR="0" rtl="0" algn="l">
              <a:lnSpc>
                <a:spcPct val="100000"/>
              </a:lnSpc>
              <a:spcBef>
                <a:spcPts val="600"/>
              </a:spcBef>
              <a:spcAft>
                <a:spcPts val="0"/>
              </a:spcAft>
              <a:buSzPct val="100000"/>
            </a:pPr>
            <a:r>
              <a:rPr lang="en" sz="1800"/>
              <a:t>If not, is there justification for public access?</a:t>
            </a:r>
          </a:p>
          <a:p>
            <a:pPr indent="-355600" lvl="1" marL="914400" marR="0" rtl="0" algn="l">
              <a:lnSpc>
                <a:spcPct val="100000"/>
              </a:lnSpc>
              <a:spcBef>
                <a:spcPts val="600"/>
              </a:spcBef>
              <a:spcAft>
                <a:spcPts val="0"/>
              </a:spcAft>
              <a:buSzPct val="100000"/>
            </a:pPr>
            <a:r>
              <a:rPr lang="en" sz="2000"/>
              <a:t>Are there comments describing the purpose of the field?</a:t>
            </a:r>
          </a:p>
          <a:p>
            <a:pPr indent="-355600" lvl="1" marL="914400" marR="0" rtl="0" algn="l">
              <a:lnSpc>
                <a:spcPct val="100000"/>
              </a:lnSpc>
              <a:spcBef>
                <a:spcPts val="600"/>
              </a:spcBef>
              <a:spcAft>
                <a:spcPts val="0"/>
              </a:spcAft>
              <a:buSzPct val="100000"/>
            </a:pPr>
            <a:r>
              <a:rPr lang="en" sz="2000"/>
              <a:t>Are there any constraints or invariants documented in the field or class comment header?</a:t>
            </a:r>
          </a:p>
          <a:p>
            <a:pPr indent="-381000" lvl="0" marL="457200" marR="0" rtl="0" algn="l">
              <a:lnSpc>
                <a:spcPct val="100000"/>
              </a:lnSpc>
              <a:spcBef>
                <a:spcPts val="600"/>
              </a:spcBef>
              <a:spcAft>
                <a:spcPts val="0"/>
              </a:spcAft>
              <a:buSzPct val="100000"/>
            </a:pPr>
            <a:r>
              <a:rPr lang="en" sz="2400"/>
              <a:t>Design Decisions:</a:t>
            </a:r>
          </a:p>
          <a:p>
            <a:pPr indent="-355600" lvl="1" marL="914400" marR="0" rtl="0" algn="l">
              <a:lnSpc>
                <a:spcPct val="100000"/>
              </a:lnSpc>
              <a:spcBef>
                <a:spcPts val="600"/>
              </a:spcBef>
              <a:spcAft>
                <a:spcPts val="0"/>
              </a:spcAft>
              <a:buSzPct val="100000"/>
            </a:pPr>
            <a:r>
              <a:rPr lang="en" sz="2000"/>
              <a:t>Is each design decision hidden in one class or a minimum number of closely-related classes?</a:t>
            </a:r>
          </a:p>
          <a:p>
            <a:pPr indent="-355600" lvl="1" marL="914400" marR="0" rtl="0" algn="l">
              <a:lnSpc>
                <a:spcPct val="100000"/>
              </a:lnSpc>
              <a:spcBef>
                <a:spcPts val="600"/>
              </a:spcBef>
              <a:spcAft>
                <a:spcPts val="0"/>
              </a:spcAft>
              <a:buSzPct val="100000"/>
            </a:pPr>
            <a:r>
              <a:rPr lang="en" sz="2000"/>
              <a:t>Do classes encapsulating a design decision unnecessarily depend on other design decisions?</a:t>
            </a:r>
          </a:p>
          <a:p>
            <a:pPr indent="-355600" lvl="1" marL="914400" marR="0" rtl="0" algn="l">
              <a:lnSpc>
                <a:spcPct val="100000"/>
              </a:lnSpc>
              <a:spcBef>
                <a:spcPts val="600"/>
              </a:spcBef>
              <a:spcAft>
                <a:spcPts val="0"/>
              </a:spcAft>
              <a:buSzPct val="100000"/>
            </a:pPr>
            <a:r>
              <a:rPr lang="en" sz="2000"/>
              <a:t>Are adequate usage examples provided?</a:t>
            </a:r>
          </a:p>
          <a:p>
            <a:pPr indent="-355600" lvl="1" marL="914400" marR="0" rtl="0" algn="l">
              <a:lnSpc>
                <a:spcPct val="100000"/>
              </a:lnSpc>
              <a:spcBef>
                <a:spcPts val="600"/>
              </a:spcBef>
              <a:spcAft>
                <a:spcPts val="0"/>
              </a:spcAft>
              <a:buSzPct val="100000"/>
            </a:pPr>
            <a:r>
              <a:rPr lang="en" sz="2000"/>
              <a:t>Are design patterns reference and used when appropriate?</a:t>
            </a:r>
          </a:p>
          <a:p>
            <a:pPr indent="-355600" lvl="2" marL="1371600" marR="0" rtl="0" algn="l">
              <a:lnSpc>
                <a:spcPct val="100000"/>
              </a:lnSpc>
              <a:spcBef>
                <a:spcPts val="600"/>
              </a:spcBef>
              <a:spcAft>
                <a:spcPts val="0"/>
              </a:spcAft>
              <a:buSzPct val="100000"/>
            </a:pPr>
            <a:r>
              <a:rPr lang="en" sz="2000"/>
              <a:t>If so, does the code match the pattern?</a:t>
            </a:r>
          </a:p>
        </p:txBody>
      </p:sp>
      <p:sp>
        <p:nvSpPr>
          <p:cNvPr id="193" name="Shape 19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97" name="Shape 197"/>
        <p:cNvGrpSpPr/>
        <p:nvPr/>
      </p:nvGrpSpPr>
      <p:grpSpPr>
        <a:xfrm>
          <a:off x="0" y="0"/>
          <a:ext cx="0" cy="0"/>
          <a:chOff x="0" y="0"/>
          <a:chExt cx="0" cy="0"/>
        </a:xfrm>
      </p:grpSpPr>
      <p:sp>
        <p:nvSpPr>
          <p:cNvPr id="198" name="Shape 19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Checklist Organization</a:t>
            </a:r>
          </a:p>
        </p:txBody>
      </p:sp>
      <p:sp>
        <p:nvSpPr>
          <p:cNvPr id="199" name="Shape 19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Consists of a set of features, and items to be checked for each feature.</a:t>
            </a:r>
          </a:p>
          <a:p>
            <a:pPr indent="-228600" lvl="1" marL="914400" marR="0" rtl="0" algn="l">
              <a:lnSpc>
                <a:spcPct val="100000"/>
              </a:lnSpc>
              <a:spcBef>
                <a:spcPts val="600"/>
              </a:spcBef>
              <a:spcAft>
                <a:spcPts val="0"/>
              </a:spcAft>
            </a:pPr>
            <a:r>
              <a:rPr lang="en"/>
              <a:t>Directs the reviewers’ attention to the right set of checks during review.</a:t>
            </a:r>
          </a:p>
          <a:p>
            <a:pPr indent="-228600" lvl="1" marL="914400" marR="0" rtl="0" algn="l">
              <a:lnSpc>
                <a:spcPct val="100000"/>
              </a:lnSpc>
              <a:spcBef>
                <a:spcPts val="600"/>
              </a:spcBef>
              <a:spcAft>
                <a:spcPts val="0"/>
              </a:spcAft>
            </a:pPr>
            <a:r>
              <a:rPr lang="en"/>
              <a:t>Items to be checked ask whether certain properties hold over the artifact.</a:t>
            </a:r>
          </a:p>
          <a:p>
            <a:pPr indent="-228600" lvl="2" marL="1371600" marR="0" rtl="0" algn="l">
              <a:lnSpc>
                <a:spcPct val="100000"/>
              </a:lnSpc>
              <a:spcBef>
                <a:spcPts val="600"/>
              </a:spcBef>
              <a:spcAft>
                <a:spcPts val="0"/>
              </a:spcAft>
            </a:pPr>
            <a:r>
              <a:rPr lang="en"/>
              <a:t>A positive answer should indicate compliance.</a:t>
            </a:r>
          </a:p>
          <a:p>
            <a:pPr indent="-228600" lvl="1" marL="914400" marR="0" rtl="0" algn="l">
              <a:lnSpc>
                <a:spcPct val="100000"/>
              </a:lnSpc>
              <a:spcBef>
                <a:spcPts val="600"/>
              </a:spcBef>
              <a:spcAft>
                <a:spcPts val="0"/>
              </a:spcAft>
            </a:pPr>
            <a:r>
              <a:rPr lang="en"/>
              <a:t>Inspectors check “yes” or “no”, and add comments explaining their decision.</a:t>
            </a:r>
          </a:p>
          <a:p>
            <a:pPr indent="-228600" lvl="2" marL="1371600" marR="0" rtl="0" algn="l">
              <a:lnSpc>
                <a:spcPct val="100000"/>
              </a:lnSpc>
              <a:spcBef>
                <a:spcPts val="600"/>
              </a:spcBef>
              <a:spcAft>
                <a:spcPts val="0"/>
              </a:spcAft>
            </a:pPr>
            <a:r>
              <a:rPr lang="en"/>
              <a:t>Should include the location where a violation occurs.</a:t>
            </a:r>
          </a:p>
        </p:txBody>
      </p:sp>
      <p:sp>
        <p:nvSpPr>
          <p:cNvPr id="200" name="Shape 20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4" name="Shape 204"/>
        <p:cNvGrpSpPr/>
        <p:nvPr/>
      </p:nvGrpSpPr>
      <p:grpSpPr>
        <a:xfrm>
          <a:off x="0" y="0"/>
          <a:ext cx="0" cy="0"/>
          <a:chOff x="0" y="0"/>
          <a:chExt cx="0" cy="0"/>
        </a:xfrm>
      </p:grpSpPr>
      <p:sp>
        <p:nvSpPr>
          <p:cNvPr id="205" name="Shape 20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Checklist Items</a:t>
            </a:r>
          </a:p>
        </p:txBody>
      </p:sp>
      <p:sp>
        <p:nvSpPr>
          <p:cNvPr id="206" name="Shape 20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Should not include items that can be easily checked with automated analyses.</a:t>
            </a:r>
          </a:p>
          <a:p>
            <a:pPr indent="-228600" lvl="1" marL="914400" marR="0" rtl="0" algn="l">
              <a:lnSpc>
                <a:spcPct val="100000"/>
              </a:lnSpc>
              <a:spcBef>
                <a:spcPts val="600"/>
              </a:spcBef>
              <a:spcAft>
                <a:spcPts val="0"/>
              </a:spcAft>
            </a:pPr>
            <a:r>
              <a:rPr lang="en"/>
              <a:t>A copyright statement could be automatically included, and doesn’t need to be checked.</a:t>
            </a:r>
          </a:p>
          <a:p>
            <a:pPr indent="-228600" lvl="1" marL="914400" marR="0" rtl="0" algn="l">
              <a:lnSpc>
                <a:spcPct val="100000"/>
              </a:lnSpc>
              <a:spcBef>
                <a:spcPts val="600"/>
              </a:spcBef>
              <a:spcAft>
                <a:spcPts val="0"/>
              </a:spcAft>
            </a:pPr>
            <a:r>
              <a:rPr lang="en"/>
              <a:t>Maintainer name might not be auto-inserted and can be out of date.</a:t>
            </a:r>
          </a:p>
          <a:p>
            <a:pPr indent="-228600" lvl="0" marL="457200" marR="0" rtl="0" algn="l">
              <a:lnSpc>
                <a:spcPct val="100000"/>
              </a:lnSpc>
              <a:spcBef>
                <a:spcPts val="600"/>
              </a:spcBef>
              <a:spcAft>
                <a:spcPts val="0"/>
              </a:spcAft>
            </a:pPr>
            <a:r>
              <a:rPr lang="en"/>
              <a:t>Properties should be objective and unambiguous.</a:t>
            </a:r>
          </a:p>
          <a:p>
            <a:pPr indent="-228600" lvl="1" marL="914400" marR="0" rtl="0" algn="l">
              <a:lnSpc>
                <a:spcPct val="100000"/>
              </a:lnSpc>
              <a:spcBef>
                <a:spcPts val="600"/>
              </a:spcBef>
              <a:spcAft>
                <a:spcPts val="0"/>
              </a:spcAft>
            </a:pPr>
            <a:r>
              <a:rPr lang="en"/>
              <a:t>“Are comments well-written?” is subjective.</a:t>
            </a:r>
          </a:p>
          <a:p>
            <a:pPr indent="-228600" lvl="1" marL="914400" marR="0" rtl="0" algn="l">
              <a:lnSpc>
                <a:spcPct val="100000"/>
              </a:lnSpc>
              <a:spcBef>
                <a:spcPts val="600"/>
              </a:spcBef>
              <a:spcAft>
                <a:spcPts val="0"/>
              </a:spcAft>
            </a:pPr>
            <a:r>
              <a:rPr lang="en"/>
              <a:t>“Is there a one sentence description of class functionality?” is not. </a:t>
            </a:r>
          </a:p>
        </p:txBody>
      </p:sp>
      <p:sp>
        <p:nvSpPr>
          <p:cNvPr id="207" name="Shape 20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1" name="Shape 211"/>
        <p:cNvGrpSpPr/>
        <p:nvPr/>
      </p:nvGrpSpPr>
      <p:grpSpPr>
        <a:xfrm>
          <a:off x="0" y="0"/>
          <a:ext cx="0" cy="0"/>
          <a:chOff x="0" y="0"/>
          <a:chExt cx="0" cy="0"/>
        </a:xfrm>
      </p:grpSpPr>
      <p:sp>
        <p:nvSpPr>
          <p:cNvPr id="212" name="Shape 21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Checklist Items</a:t>
            </a:r>
          </a:p>
        </p:txBody>
      </p:sp>
      <p:sp>
        <p:nvSpPr>
          <p:cNvPr id="213" name="Shape 21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The items should be tuned to the type of artifact being inspected.</a:t>
            </a:r>
          </a:p>
          <a:p>
            <a:pPr indent="-419100" lvl="0" marL="457200" marR="0" rtl="0" algn="l">
              <a:lnSpc>
                <a:spcPct val="100000"/>
              </a:lnSpc>
              <a:spcBef>
                <a:spcPts val="600"/>
              </a:spcBef>
              <a:spcAft>
                <a:spcPts val="0"/>
              </a:spcAft>
              <a:buClr>
                <a:schemeClr val="dk1"/>
              </a:buClr>
              <a:buSzPct val="100000"/>
              <a:buFont typeface="Arial"/>
            </a:pPr>
            <a:r>
              <a:rPr lang="en"/>
              <a:t>What kind of “faults” can be inserted in that artifact?</a:t>
            </a:r>
          </a:p>
          <a:p>
            <a:pPr indent="-419100" lvl="1" marL="914400" marR="0" rtl="0" algn="l">
              <a:lnSpc>
                <a:spcPct val="100000"/>
              </a:lnSpc>
              <a:spcBef>
                <a:spcPts val="600"/>
              </a:spcBef>
              <a:spcAft>
                <a:spcPts val="0"/>
              </a:spcAft>
              <a:buClr>
                <a:schemeClr val="dk1"/>
              </a:buClr>
              <a:buSzPct val="125000"/>
              <a:buFont typeface="Arial"/>
            </a:pPr>
            <a:r>
              <a:rPr lang="en"/>
              <a:t>In requirements, a specification can be wrong.</a:t>
            </a:r>
          </a:p>
          <a:p>
            <a:pPr indent="-419100" lvl="2" marL="1371600" marR="0" rtl="0" algn="l">
              <a:lnSpc>
                <a:spcPct val="100000"/>
              </a:lnSpc>
              <a:spcBef>
                <a:spcPts val="600"/>
              </a:spcBef>
              <a:spcAft>
                <a:spcPts val="0"/>
              </a:spcAft>
              <a:buClr>
                <a:schemeClr val="dk1"/>
              </a:buClr>
              <a:buSzPct val="125000"/>
              <a:buFont typeface="Arial"/>
            </a:pPr>
            <a:r>
              <a:rPr lang="en"/>
              <a:t>It can also be inconsistent, written ambiguously, incomplete, unrealistic to implement.</a:t>
            </a:r>
          </a:p>
          <a:p>
            <a:pPr indent="-228600" lvl="2" marL="1371600" marR="0" rtl="0" algn="l">
              <a:lnSpc>
                <a:spcPct val="100000"/>
              </a:lnSpc>
              <a:spcBef>
                <a:spcPts val="600"/>
              </a:spcBef>
              <a:spcAft>
                <a:spcPts val="0"/>
              </a:spcAft>
            </a:pPr>
            <a:r>
              <a:rPr lang="en"/>
              <a:t>Could have a checklist to evaluate the writing style used to draft the specification.</a:t>
            </a:r>
          </a:p>
        </p:txBody>
      </p:sp>
      <p:sp>
        <p:nvSpPr>
          <p:cNvPr id="214" name="Shape 21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8" name="Shape 218"/>
        <p:cNvGrpSpPr/>
        <p:nvPr/>
      </p:nvGrpSpPr>
      <p:grpSpPr>
        <a:xfrm>
          <a:off x="0" y="0"/>
          <a:ext cx="0" cy="0"/>
          <a:chOff x="0" y="0"/>
          <a:chExt cx="0" cy="0"/>
        </a:xfrm>
      </p:grpSpPr>
      <p:sp>
        <p:nvSpPr>
          <p:cNvPr id="219" name="Shape 21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Specification Writing Style Checklist</a:t>
            </a:r>
          </a:p>
        </p:txBody>
      </p:sp>
      <p:sp>
        <p:nvSpPr>
          <p:cNvPr id="220" name="Shape 22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SzPct val="100000"/>
              <a:buAutoNum type="arabicPeriod"/>
            </a:pPr>
            <a:r>
              <a:rPr lang="en" sz="2000"/>
              <a:t>Have you varied the stress pattern in a sentence to reveal alternative meanings?</a:t>
            </a:r>
          </a:p>
          <a:p>
            <a:pPr indent="-355600" lvl="0" marL="457200" marR="0" rtl="0" algn="l">
              <a:lnSpc>
                <a:spcPct val="100000"/>
              </a:lnSpc>
              <a:spcBef>
                <a:spcPts val="600"/>
              </a:spcBef>
              <a:spcAft>
                <a:spcPts val="0"/>
              </a:spcAft>
              <a:buSzPct val="100000"/>
              <a:buAutoNum type="arabicPeriod"/>
            </a:pPr>
            <a:r>
              <a:rPr lang="en" sz="2000"/>
              <a:t>Could you commit to implementing this requirement within a week?</a:t>
            </a:r>
          </a:p>
          <a:p>
            <a:pPr indent="-355600" lvl="0" marL="457200" marR="0" rtl="0" algn="l">
              <a:lnSpc>
                <a:spcPct val="100000"/>
              </a:lnSpc>
              <a:spcBef>
                <a:spcPts val="600"/>
              </a:spcBef>
              <a:spcAft>
                <a:spcPts val="0"/>
              </a:spcAft>
              <a:buSzPct val="100000"/>
              <a:buAutoNum type="arabicPeriod"/>
            </a:pPr>
            <a:r>
              <a:rPr lang="en" sz="2000"/>
              <a:t>If a term is defined elsewhere, can you substitute the term for its definition?</a:t>
            </a:r>
          </a:p>
          <a:p>
            <a:pPr indent="-355600" lvl="0" marL="457200" marR="0" rtl="0" algn="l">
              <a:lnSpc>
                <a:spcPct val="100000"/>
              </a:lnSpc>
              <a:spcBef>
                <a:spcPts val="600"/>
              </a:spcBef>
              <a:spcAft>
                <a:spcPts val="0"/>
              </a:spcAft>
              <a:buSzPct val="100000"/>
              <a:buAutoNum type="arabicPeriod"/>
            </a:pPr>
            <a:r>
              <a:rPr lang="en" sz="2000"/>
              <a:t>When a graphical element is described in words, can you sketch a picture of it?</a:t>
            </a:r>
          </a:p>
          <a:p>
            <a:pPr indent="-355600" lvl="0" marL="457200" marR="0" rtl="0" algn="l">
              <a:lnSpc>
                <a:spcPct val="100000"/>
              </a:lnSpc>
              <a:spcBef>
                <a:spcPts val="600"/>
              </a:spcBef>
              <a:spcAft>
                <a:spcPts val="0"/>
              </a:spcAft>
              <a:buSzPct val="100000"/>
              <a:buAutoNum type="arabicPeriod"/>
            </a:pPr>
            <a:r>
              <a:rPr lang="en" sz="2000"/>
              <a:t>When a picture describes a graphical element, can you redraw the picture in a form that emphasizes different aspects?</a:t>
            </a:r>
          </a:p>
          <a:p>
            <a:pPr indent="-355600" lvl="0" marL="457200" marR="0" rtl="0" algn="l">
              <a:lnSpc>
                <a:spcPct val="100000"/>
              </a:lnSpc>
              <a:spcBef>
                <a:spcPts val="600"/>
              </a:spcBef>
              <a:spcAft>
                <a:spcPts val="0"/>
              </a:spcAft>
              <a:buSzPct val="100000"/>
              <a:buAutoNum type="arabicPeriod"/>
            </a:pPr>
            <a:r>
              <a:rPr lang="en" sz="2000"/>
              <a:t>When there is an equation, can you expressing the meaning of the equation in words?</a:t>
            </a:r>
          </a:p>
          <a:p>
            <a:pPr indent="-355600" lvl="0" marL="457200" marR="0" rtl="0" algn="l">
              <a:lnSpc>
                <a:spcPct val="100000"/>
              </a:lnSpc>
              <a:spcBef>
                <a:spcPts val="600"/>
              </a:spcBef>
              <a:spcAft>
                <a:spcPts val="0"/>
              </a:spcAft>
              <a:buSzPct val="100000"/>
              <a:buAutoNum type="arabicPeriod"/>
            </a:pPr>
            <a:r>
              <a:rPr lang="en" sz="2000"/>
              <a:t>When a calculation is specified or implied in words, can you expressing it in an equation?</a:t>
            </a:r>
          </a:p>
          <a:p>
            <a:pPr indent="-355600" lvl="0" marL="457200" marR="0" rtl="0" algn="l">
              <a:lnSpc>
                <a:spcPct val="100000"/>
              </a:lnSpc>
              <a:spcBef>
                <a:spcPts val="600"/>
              </a:spcBef>
              <a:spcAft>
                <a:spcPts val="0"/>
              </a:spcAft>
              <a:buSzPct val="100000"/>
              <a:buAutoNum type="arabicPeriod"/>
            </a:pPr>
            <a:r>
              <a:rPr lang="en" sz="2000"/>
              <a:t>When a calculation is specified, can you work through at least two concrete examples by hand?</a:t>
            </a:r>
          </a:p>
          <a:p>
            <a:pPr lvl="0" marR="0" rtl="0" algn="l">
              <a:lnSpc>
                <a:spcPct val="100000"/>
              </a:lnSpc>
              <a:spcBef>
                <a:spcPts val="600"/>
              </a:spcBef>
              <a:spcAft>
                <a:spcPts val="0"/>
              </a:spcAft>
              <a:buNone/>
            </a:pPr>
            <a:r>
              <a:t/>
            </a:r>
            <a:endParaRPr sz="2000"/>
          </a:p>
        </p:txBody>
      </p:sp>
      <p:sp>
        <p:nvSpPr>
          <p:cNvPr id="221" name="Shape 22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25</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25" name="Shape 225"/>
        <p:cNvGrpSpPr/>
        <p:nvPr/>
      </p:nvGrpSpPr>
      <p:grpSpPr>
        <a:xfrm>
          <a:off x="0" y="0"/>
          <a:ext cx="0" cy="0"/>
          <a:chOff x="0" y="0"/>
          <a:chExt cx="0" cy="0"/>
        </a:xfrm>
      </p:grpSpPr>
      <p:sp>
        <p:nvSpPr>
          <p:cNvPr id="226" name="Shape 22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Specification Writing Style Checklist</a:t>
            </a:r>
          </a:p>
        </p:txBody>
      </p:sp>
      <p:sp>
        <p:nvSpPr>
          <p:cNvPr id="227" name="Shape 22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SzPct val="100000"/>
              <a:buAutoNum type="arabicPeriod" startAt="9"/>
            </a:pPr>
            <a:r>
              <a:rPr lang="en" sz="2000"/>
              <a:t>If there are statements that imply certainty or are used to persuade the reader, is evidence provided to back those assertions?</a:t>
            </a:r>
          </a:p>
          <a:p>
            <a:pPr indent="-355600" lvl="0" marL="457200" marR="0" rtl="0" algn="l">
              <a:lnSpc>
                <a:spcPct val="100000"/>
              </a:lnSpc>
              <a:spcBef>
                <a:spcPts val="600"/>
              </a:spcBef>
              <a:spcAft>
                <a:spcPts val="0"/>
              </a:spcAft>
              <a:buSzPct val="100000"/>
              <a:buAutoNum type="arabicPeriod" startAt="9"/>
            </a:pPr>
            <a:r>
              <a:rPr lang="en" sz="2000"/>
              <a:t>Are vague words used that need clarification? </a:t>
            </a:r>
          </a:p>
          <a:p>
            <a:pPr indent="-355600" lvl="0" marL="457200" marR="0" rtl="0" algn="l">
              <a:lnSpc>
                <a:spcPct val="100000"/>
              </a:lnSpc>
              <a:spcBef>
                <a:spcPts val="600"/>
              </a:spcBef>
              <a:spcAft>
                <a:spcPts val="0"/>
              </a:spcAft>
              <a:buSzPct val="100000"/>
              <a:buAutoNum type="arabicPeriod" startAt="9"/>
            </a:pPr>
            <a:r>
              <a:rPr lang="en" sz="2000"/>
              <a:t>Are non-committal words used?</a:t>
            </a:r>
          </a:p>
          <a:p>
            <a:pPr indent="-355600" lvl="0" marL="457200" marR="0" rtl="0" algn="l">
              <a:lnSpc>
                <a:spcPct val="100000"/>
              </a:lnSpc>
              <a:spcBef>
                <a:spcPts val="600"/>
              </a:spcBef>
              <a:spcAft>
                <a:spcPts val="0"/>
              </a:spcAft>
              <a:buSzPct val="100000"/>
              <a:buAutoNum type="arabicPeriod" startAt="9"/>
            </a:pPr>
            <a:r>
              <a:rPr lang="en" sz="2000"/>
              <a:t>Are lists complete? </a:t>
            </a:r>
          </a:p>
          <a:p>
            <a:pPr indent="-355600" lvl="1" marL="914400" marR="0" rtl="0" algn="l">
              <a:lnSpc>
                <a:spcPct val="100000"/>
              </a:lnSpc>
              <a:spcBef>
                <a:spcPts val="600"/>
              </a:spcBef>
              <a:spcAft>
                <a:spcPts val="0"/>
              </a:spcAft>
              <a:buSzPct val="100000"/>
              <a:buAutoNum type="alphaLcPeriod"/>
            </a:pPr>
            <a:r>
              <a:rPr lang="en" sz="2000"/>
              <a:t>If “etc” is used, is the meaning clear?</a:t>
            </a:r>
          </a:p>
          <a:p>
            <a:pPr indent="-355600" lvl="0" marL="457200" marR="0" rtl="0" algn="l">
              <a:lnSpc>
                <a:spcPct val="100000"/>
              </a:lnSpc>
              <a:spcBef>
                <a:spcPts val="600"/>
              </a:spcBef>
              <a:spcAft>
                <a:spcPts val="0"/>
              </a:spcAft>
              <a:buSzPct val="100000"/>
              <a:buAutoNum type="arabicPeriod" startAt="9"/>
            </a:pPr>
            <a:r>
              <a:rPr lang="en" sz="2000"/>
              <a:t>If assertions are made,  do they contain unstated assumptions?</a:t>
            </a:r>
          </a:p>
          <a:p>
            <a:pPr indent="-355600" lvl="0" marL="457200" marR="0" rtl="0" algn="l">
              <a:lnSpc>
                <a:spcPct val="100000"/>
              </a:lnSpc>
              <a:spcBef>
                <a:spcPts val="600"/>
              </a:spcBef>
              <a:spcAft>
                <a:spcPts val="0"/>
              </a:spcAft>
              <a:buSzPct val="100000"/>
              <a:buAutoNum type="arabicPeriod" startAt="9"/>
            </a:pPr>
            <a:r>
              <a:rPr lang="en" sz="2000"/>
              <a:t>Are there requirements without examples (or too few/too similar examples)?</a:t>
            </a:r>
          </a:p>
          <a:p>
            <a:pPr indent="-355600" lvl="0" marL="457200" marR="0" rtl="0" algn="l">
              <a:lnSpc>
                <a:spcPct val="100000"/>
              </a:lnSpc>
              <a:spcBef>
                <a:spcPts val="600"/>
              </a:spcBef>
              <a:spcAft>
                <a:spcPts val="0"/>
              </a:spcAft>
              <a:buSzPct val="100000"/>
              <a:buAutoNum type="arabicPeriod" startAt="9"/>
            </a:pPr>
            <a:r>
              <a:rPr lang="en" sz="2000"/>
              <a:t>Are vague verbs used?</a:t>
            </a:r>
          </a:p>
          <a:p>
            <a:pPr indent="-355600" lvl="0" marL="457200" marR="0" rtl="0" algn="l">
              <a:lnSpc>
                <a:spcPct val="100000"/>
              </a:lnSpc>
              <a:spcBef>
                <a:spcPts val="600"/>
              </a:spcBef>
              <a:spcAft>
                <a:spcPts val="0"/>
              </a:spcAft>
              <a:buSzPct val="100000"/>
              <a:buAutoNum type="arabicPeriod" startAt="9"/>
            </a:pPr>
            <a:r>
              <a:rPr lang="en" sz="2000"/>
              <a:t>Is passive voice used? Passive voice does not name an actor.</a:t>
            </a:r>
          </a:p>
          <a:p>
            <a:pPr indent="-355600" lvl="0" marL="457200" marR="0" rtl="0" algn="l">
              <a:lnSpc>
                <a:spcPct val="100000"/>
              </a:lnSpc>
              <a:spcBef>
                <a:spcPts val="600"/>
              </a:spcBef>
              <a:spcAft>
                <a:spcPts val="0"/>
              </a:spcAft>
              <a:buSzPct val="100000"/>
              <a:buAutoNum type="arabicPeriod" startAt="9"/>
            </a:pPr>
            <a:r>
              <a:rPr lang="en" sz="2000"/>
              <a:t>Are comparisons made without clearly stating what is being referred to?</a:t>
            </a:r>
          </a:p>
          <a:p>
            <a:pPr indent="-355600" lvl="0" marL="457200" marR="0" rtl="0" algn="l">
              <a:lnSpc>
                <a:spcPct val="100000"/>
              </a:lnSpc>
              <a:spcBef>
                <a:spcPts val="600"/>
              </a:spcBef>
              <a:spcAft>
                <a:spcPts val="0"/>
              </a:spcAft>
              <a:buSzPct val="100000"/>
              <a:buAutoNum type="arabicPeriod" startAt="9"/>
            </a:pPr>
            <a:r>
              <a:rPr lang="en" sz="2000"/>
              <a:t>Are pronouns clear to both the writer and the reader?</a:t>
            </a:r>
          </a:p>
          <a:p>
            <a:pPr lvl="0" marR="0" rtl="0" algn="l">
              <a:lnSpc>
                <a:spcPct val="100000"/>
              </a:lnSpc>
              <a:spcBef>
                <a:spcPts val="600"/>
              </a:spcBef>
              <a:spcAft>
                <a:spcPts val="0"/>
              </a:spcAft>
              <a:buNone/>
            </a:pPr>
            <a:r>
              <a:t/>
            </a:r>
            <a:endParaRPr sz="2000"/>
          </a:p>
        </p:txBody>
      </p:sp>
      <p:sp>
        <p:nvSpPr>
          <p:cNvPr id="228" name="Shape 22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2" name="Shape 232"/>
        <p:cNvGrpSpPr/>
        <p:nvPr/>
      </p:nvGrpSpPr>
      <p:grpSpPr>
        <a:xfrm>
          <a:off x="0" y="0"/>
          <a:ext cx="0" cy="0"/>
          <a:chOff x="0" y="0"/>
          <a:chExt cx="0" cy="0"/>
        </a:xfrm>
      </p:grpSpPr>
      <p:sp>
        <p:nvSpPr>
          <p:cNvPr id="233" name="Shape 23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Test Plan Checklist</a:t>
            </a:r>
          </a:p>
        </p:txBody>
      </p:sp>
      <p:sp>
        <p:nvSpPr>
          <p:cNvPr id="234" name="Shape 23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Items to be tested or analyzed:</a:t>
            </a:r>
          </a:p>
          <a:p>
            <a:pPr indent="-355600" lvl="1" marL="914400" marR="0" rtl="0" algn="l">
              <a:lnSpc>
                <a:spcPct val="100000"/>
              </a:lnSpc>
              <a:spcBef>
                <a:spcPts val="600"/>
              </a:spcBef>
              <a:spcAft>
                <a:spcPts val="0"/>
              </a:spcAft>
              <a:buSzPct val="100000"/>
            </a:pPr>
            <a:r>
              <a:rPr lang="en" sz="2000"/>
              <a:t>For each item, does the plan include a reference to the specification for that item?</a:t>
            </a:r>
          </a:p>
          <a:p>
            <a:pPr indent="-355600" lvl="1" marL="914400" marR="0" rtl="0" algn="l">
              <a:lnSpc>
                <a:spcPct val="100000"/>
              </a:lnSpc>
              <a:spcBef>
                <a:spcPts val="600"/>
              </a:spcBef>
              <a:spcAft>
                <a:spcPts val="0"/>
              </a:spcAft>
              <a:buSzPct val="100000"/>
            </a:pPr>
            <a:r>
              <a:rPr lang="en" sz="2000"/>
              <a:t>For each item, does the plan include a reference to installation procedures for the item, if any?</a:t>
            </a:r>
          </a:p>
          <a:p>
            <a:pPr indent="-381000" lvl="0" marL="457200" marR="0" rtl="0" algn="l">
              <a:lnSpc>
                <a:spcPct val="100000"/>
              </a:lnSpc>
              <a:spcBef>
                <a:spcPts val="600"/>
              </a:spcBef>
              <a:spcAft>
                <a:spcPts val="0"/>
              </a:spcAft>
              <a:buSzPct val="100000"/>
            </a:pPr>
            <a:r>
              <a:rPr lang="en" sz="2400"/>
              <a:t>Test and analysis approach:</a:t>
            </a:r>
          </a:p>
          <a:p>
            <a:pPr indent="-355600" lvl="1" marL="914400" marR="0" rtl="0" algn="l">
              <a:lnSpc>
                <a:spcPct val="100000"/>
              </a:lnSpc>
              <a:spcBef>
                <a:spcPts val="600"/>
              </a:spcBef>
              <a:spcAft>
                <a:spcPts val="0"/>
              </a:spcAft>
              <a:buSzPct val="100000"/>
            </a:pPr>
            <a:r>
              <a:rPr lang="en" sz="2000"/>
              <a:t>Are the techniques to be applied cost-effective for items of this type?</a:t>
            </a:r>
          </a:p>
          <a:p>
            <a:pPr indent="-355600" lvl="1" marL="914400" marR="0" rtl="0" algn="l">
              <a:lnSpc>
                <a:spcPct val="100000"/>
              </a:lnSpc>
              <a:spcBef>
                <a:spcPts val="600"/>
              </a:spcBef>
              <a:spcAft>
                <a:spcPts val="0"/>
              </a:spcAft>
              <a:buSzPct val="100000"/>
            </a:pPr>
            <a:r>
              <a:rPr lang="en" sz="2000"/>
              <a:t>Do the techniques to be applied cover the relevant properties cost-effectively?</a:t>
            </a:r>
          </a:p>
          <a:p>
            <a:pPr indent="-355600" lvl="1" marL="914400" marR="0" rtl="0" algn="l">
              <a:lnSpc>
                <a:spcPct val="100000"/>
              </a:lnSpc>
              <a:spcBef>
                <a:spcPts val="600"/>
              </a:spcBef>
              <a:spcAft>
                <a:spcPts val="0"/>
              </a:spcAft>
              <a:buSzPct val="100000"/>
            </a:pPr>
            <a:r>
              <a:rPr lang="en" sz="2000"/>
              <a:t>Is the description sufficiently detailed to identify major testing and analysis tasks and estimate time and resources?</a:t>
            </a:r>
          </a:p>
        </p:txBody>
      </p:sp>
      <p:sp>
        <p:nvSpPr>
          <p:cNvPr id="235" name="Shape 23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39" name="Shape 239"/>
        <p:cNvGrpSpPr/>
        <p:nvPr/>
      </p:nvGrpSpPr>
      <p:grpSpPr>
        <a:xfrm>
          <a:off x="0" y="0"/>
          <a:ext cx="0" cy="0"/>
          <a:chOff x="0" y="0"/>
          <a:chExt cx="0" cy="0"/>
        </a:xfrm>
      </p:grpSpPr>
      <p:sp>
        <p:nvSpPr>
          <p:cNvPr id="240" name="Shape 24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Test Plan Checklist</a:t>
            </a:r>
          </a:p>
        </p:txBody>
      </p:sp>
      <p:sp>
        <p:nvSpPr>
          <p:cNvPr id="241" name="Shape 24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Pass/Fail Criteria:</a:t>
            </a:r>
          </a:p>
          <a:p>
            <a:pPr indent="-355600" lvl="1" marL="914400" marR="0" rtl="0" algn="l">
              <a:lnSpc>
                <a:spcPct val="100000"/>
              </a:lnSpc>
              <a:spcBef>
                <a:spcPts val="600"/>
              </a:spcBef>
              <a:spcAft>
                <a:spcPts val="0"/>
              </a:spcAft>
              <a:buSzPct val="100000"/>
            </a:pPr>
            <a:r>
              <a:rPr lang="en" sz="2000"/>
              <a:t>Do the criteria clearly indicate the pass/fail conditions?</a:t>
            </a:r>
          </a:p>
          <a:p>
            <a:pPr indent="-355600" lvl="1" marL="914400" marR="0" rtl="0" algn="l">
              <a:lnSpc>
                <a:spcPct val="100000"/>
              </a:lnSpc>
              <a:spcBef>
                <a:spcPts val="600"/>
              </a:spcBef>
              <a:spcAft>
                <a:spcPts val="0"/>
              </a:spcAft>
              <a:buSzPct val="100000"/>
            </a:pPr>
            <a:r>
              <a:rPr lang="en" sz="2000"/>
              <a:t>Are the criteria consistent with quality standards specified in the test and analysis strategy?</a:t>
            </a:r>
          </a:p>
          <a:p>
            <a:pPr indent="-381000" lvl="0" marL="457200" marR="0" rtl="0" algn="l">
              <a:lnSpc>
                <a:spcPct val="100000"/>
              </a:lnSpc>
              <a:spcBef>
                <a:spcPts val="600"/>
              </a:spcBef>
              <a:spcAft>
                <a:spcPts val="0"/>
              </a:spcAft>
              <a:buSzPct val="100000"/>
            </a:pPr>
            <a:r>
              <a:rPr lang="en" sz="2400"/>
              <a:t>Suspend/Resume Criteria:</a:t>
            </a:r>
          </a:p>
          <a:p>
            <a:pPr indent="-355600" lvl="1" marL="914400" marR="0" rtl="0" algn="l">
              <a:lnSpc>
                <a:spcPct val="100000"/>
              </a:lnSpc>
              <a:spcBef>
                <a:spcPts val="600"/>
              </a:spcBef>
              <a:spcAft>
                <a:spcPts val="0"/>
              </a:spcAft>
              <a:buSzPct val="100000"/>
            </a:pPr>
            <a:r>
              <a:rPr lang="en" sz="2000"/>
              <a:t>Do the criteria clearly indicate threshold conditions for suspending test and analysis due to excessive defects?</a:t>
            </a:r>
          </a:p>
          <a:p>
            <a:pPr indent="-355600" lvl="1" marL="914400" marR="0" rtl="0" algn="l">
              <a:lnSpc>
                <a:spcPct val="100000"/>
              </a:lnSpc>
              <a:spcBef>
                <a:spcPts val="600"/>
              </a:spcBef>
              <a:spcAft>
                <a:spcPts val="0"/>
              </a:spcAft>
              <a:buSzPct val="100000"/>
            </a:pPr>
            <a:r>
              <a:rPr lang="en" sz="2000"/>
              <a:t>Do the criteria clearly indicate conditions for resuming test and analysis after suspension and rework?</a:t>
            </a:r>
          </a:p>
          <a:p>
            <a:pPr indent="-381000" lvl="0" marL="457200" marR="0" rtl="0" algn="l">
              <a:lnSpc>
                <a:spcPct val="100000"/>
              </a:lnSpc>
              <a:spcBef>
                <a:spcPts val="600"/>
              </a:spcBef>
              <a:spcAft>
                <a:spcPts val="0"/>
              </a:spcAft>
              <a:buSzPct val="100000"/>
            </a:pPr>
            <a:r>
              <a:rPr lang="en" sz="2400"/>
              <a:t>Risks and Contingencies:</a:t>
            </a:r>
          </a:p>
          <a:p>
            <a:pPr indent="-355600" lvl="1" marL="914400" marR="0" rtl="0" algn="l">
              <a:lnSpc>
                <a:spcPct val="100000"/>
              </a:lnSpc>
              <a:spcBef>
                <a:spcPts val="600"/>
              </a:spcBef>
              <a:spcAft>
                <a:spcPts val="0"/>
              </a:spcAft>
              <a:buSzPct val="100000"/>
            </a:pPr>
            <a:r>
              <a:rPr lang="en" sz="2000"/>
              <a:t>Are the following risks addressed?</a:t>
            </a:r>
          </a:p>
          <a:p>
            <a:pPr indent="-355600" lvl="2" marL="1371600" marR="0" rtl="0" algn="l">
              <a:lnSpc>
                <a:spcPct val="100000"/>
              </a:lnSpc>
              <a:spcBef>
                <a:spcPts val="600"/>
              </a:spcBef>
              <a:spcAft>
                <a:spcPts val="0"/>
              </a:spcAft>
              <a:buSzPct val="100000"/>
            </a:pPr>
            <a:r>
              <a:rPr lang="en" sz="2000"/>
              <a:t>Personnel risks, technology risks, schedule risks, development risks, execution risks, risks from critical requirements.</a:t>
            </a:r>
          </a:p>
        </p:txBody>
      </p:sp>
      <p:sp>
        <p:nvSpPr>
          <p:cNvPr id="242" name="Shape 24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46" name="Shape 246"/>
        <p:cNvGrpSpPr/>
        <p:nvPr/>
      </p:nvGrpSpPr>
      <p:grpSpPr>
        <a:xfrm>
          <a:off x="0" y="0"/>
          <a:ext cx="0" cy="0"/>
          <a:chOff x="0" y="0"/>
          <a:chExt cx="0" cy="0"/>
        </a:xfrm>
      </p:grpSpPr>
      <p:sp>
        <p:nvSpPr>
          <p:cNvPr id="247" name="Shape 24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Test Plan Checklist</a:t>
            </a:r>
          </a:p>
        </p:txBody>
      </p:sp>
      <p:sp>
        <p:nvSpPr>
          <p:cNvPr id="248" name="Shape 248"/>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Contingency Plan:</a:t>
            </a:r>
          </a:p>
          <a:p>
            <a:pPr indent="-355600" lvl="1" marL="914400" marR="0" rtl="0" algn="l">
              <a:lnSpc>
                <a:spcPct val="100000"/>
              </a:lnSpc>
              <a:spcBef>
                <a:spcPts val="600"/>
              </a:spcBef>
              <a:spcAft>
                <a:spcPts val="0"/>
              </a:spcAft>
              <a:buClr>
                <a:schemeClr val="dk1"/>
              </a:buClr>
              <a:buSzPct val="100000"/>
              <a:buFont typeface="Arial"/>
            </a:pPr>
            <a:r>
              <a:rPr lang="en" sz="2000"/>
              <a:t>Is each identified risk adequately considered in the contingency plan?</a:t>
            </a:r>
          </a:p>
          <a:p>
            <a:pPr indent="-381000" lvl="0" marL="457200" marR="0" rtl="0" algn="l">
              <a:lnSpc>
                <a:spcPct val="100000"/>
              </a:lnSpc>
              <a:spcBef>
                <a:spcPts val="600"/>
              </a:spcBef>
              <a:spcAft>
                <a:spcPts val="0"/>
              </a:spcAft>
              <a:buClr>
                <a:schemeClr val="dk1"/>
              </a:buClr>
              <a:buSzPct val="100000"/>
              <a:buFont typeface="Arial"/>
            </a:pPr>
            <a:r>
              <a:rPr lang="en" sz="2400"/>
              <a:t> Tasks and Schedule:</a:t>
            </a:r>
          </a:p>
          <a:p>
            <a:pPr indent="-355600" lvl="1" marL="914400" marR="0" rtl="0" algn="l">
              <a:lnSpc>
                <a:spcPct val="100000"/>
              </a:lnSpc>
              <a:spcBef>
                <a:spcPts val="600"/>
              </a:spcBef>
              <a:spcAft>
                <a:spcPts val="0"/>
              </a:spcAft>
              <a:buSzPct val="100000"/>
            </a:pPr>
            <a:r>
              <a:rPr lang="en" sz="2000"/>
              <a:t>Do the tasks cover all aspects that need to be tested?</a:t>
            </a:r>
          </a:p>
          <a:p>
            <a:pPr indent="-355600" lvl="1" marL="914400" marR="0" rtl="0" algn="l">
              <a:lnSpc>
                <a:spcPct val="100000"/>
              </a:lnSpc>
              <a:spcBef>
                <a:spcPts val="600"/>
              </a:spcBef>
              <a:spcAft>
                <a:spcPts val="0"/>
              </a:spcAft>
              <a:buSzPct val="100000"/>
            </a:pPr>
            <a:r>
              <a:rPr lang="en" sz="2000"/>
              <a:t>Is the description of the tasks complete?</a:t>
            </a:r>
          </a:p>
          <a:p>
            <a:pPr indent="-355600" lvl="1" marL="914400" marR="0" rtl="0" algn="l">
              <a:lnSpc>
                <a:spcPct val="100000"/>
              </a:lnSpc>
              <a:spcBef>
                <a:spcPts val="600"/>
              </a:spcBef>
              <a:spcAft>
                <a:spcPts val="0"/>
              </a:spcAft>
              <a:buSzPct val="100000"/>
            </a:pPr>
            <a:r>
              <a:rPr lang="en" sz="2000"/>
              <a:t>Are the relations among tasks complete and consistent?</a:t>
            </a:r>
          </a:p>
          <a:p>
            <a:pPr indent="-355600" lvl="1" marL="914400" marR="0" rtl="0" algn="l">
              <a:lnSpc>
                <a:spcPct val="100000"/>
              </a:lnSpc>
              <a:spcBef>
                <a:spcPts val="600"/>
              </a:spcBef>
              <a:spcAft>
                <a:spcPts val="0"/>
              </a:spcAft>
              <a:buSzPct val="100000"/>
            </a:pPr>
            <a:r>
              <a:rPr lang="en" sz="2000"/>
              <a:t>Is the resource allocation and constraint list adequate?</a:t>
            </a:r>
          </a:p>
          <a:p>
            <a:pPr indent="-355600" lvl="1" marL="914400" marR="0" rtl="0" algn="l">
              <a:lnSpc>
                <a:spcPct val="100000"/>
              </a:lnSpc>
              <a:spcBef>
                <a:spcPts val="600"/>
              </a:spcBef>
              <a:spcAft>
                <a:spcPts val="0"/>
              </a:spcAft>
              <a:buSzPct val="100000"/>
            </a:pPr>
            <a:r>
              <a:rPr lang="en" sz="2000"/>
              <a:t>Does the schedule satisfy all milestones?</a:t>
            </a:r>
          </a:p>
          <a:p>
            <a:pPr indent="-355600" lvl="1" marL="914400" marR="0" rtl="0" algn="l">
              <a:lnSpc>
                <a:spcPct val="100000"/>
              </a:lnSpc>
              <a:spcBef>
                <a:spcPts val="600"/>
              </a:spcBef>
              <a:spcAft>
                <a:spcPts val="0"/>
              </a:spcAft>
              <a:buSzPct val="100000"/>
            </a:pPr>
            <a:r>
              <a:rPr lang="en" sz="2000"/>
              <a:t>Are critical paths minimized?</a:t>
            </a:r>
          </a:p>
        </p:txBody>
      </p:sp>
      <p:sp>
        <p:nvSpPr>
          <p:cNvPr id="249" name="Shape 24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3" name="Shape 63"/>
        <p:cNvGrpSpPr/>
        <p:nvPr/>
      </p:nvGrpSpPr>
      <p:grpSpPr>
        <a:xfrm>
          <a:off x="0" y="0"/>
          <a:ext cx="0" cy="0"/>
          <a:chOff x="0" y="0"/>
          <a:chExt cx="0" cy="0"/>
        </a:xfrm>
      </p:grpSpPr>
      <p:sp>
        <p:nvSpPr>
          <p:cNvPr id="64" name="Shape 6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Software Inspections</a:t>
            </a:r>
          </a:p>
        </p:txBody>
      </p:sp>
      <p:sp>
        <p:nvSpPr>
          <p:cNvPr id="65" name="Shape 65"/>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Can check properties that are hard to verify dynamically.</a:t>
            </a:r>
          </a:p>
          <a:p>
            <a:pPr indent="-228600" lvl="0" marL="457200" marR="0" rtl="0" algn="l">
              <a:lnSpc>
                <a:spcPct val="100000"/>
              </a:lnSpc>
              <a:spcBef>
                <a:spcPts val="600"/>
              </a:spcBef>
              <a:spcAft>
                <a:spcPts val="0"/>
              </a:spcAft>
            </a:pPr>
            <a:r>
              <a:rPr lang="en"/>
              <a:t>Flexible approach:</a:t>
            </a:r>
          </a:p>
          <a:p>
            <a:pPr indent="-228600" lvl="1" marL="914400" marR="0" rtl="0" algn="l">
              <a:lnSpc>
                <a:spcPct val="100000"/>
              </a:lnSpc>
              <a:spcBef>
                <a:spcPts val="600"/>
              </a:spcBef>
              <a:spcAft>
                <a:spcPts val="0"/>
              </a:spcAft>
            </a:pPr>
            <a:r>
              <a:rPr lang="en"/>
              <a:t>Code does not need to execute.</a:t>
            </a:r>
          </a:p>
          <a:p>
            <a:pPr indent="-228600" lvl="2" marL="1371600" marR="0" rtl="0" algn="l">
              <a:lnSpc>
                <a:spcPct val="100000"/>
              </a:lnSpc>
              <a:spcBef>
                <a:spcPts val="600"/>
              </a:spcBef>
              <a:spcAft>
                <a:spcPts val="0"/>
              </a:spcAft>
            </a:pPr>
            <a:r>
              <a:rPr lang="en"/>
              <a:t>Can be applied before code is complete.</a:t>
            </a:r>
          </a:p>
          <a:p>
            <a:pPr indent="-228600" lvl="1" marL="914400" marR="0" rtl="0" algn="l">
              <a:lnSpc>
                <a:spcPct val="100000"/>
              </a:lnSpc>
              <a:spcBef>
                <a:spcPts val="600"/>
              </a:spcBef>
              <a:spcAft>
                <a:spcPts val="0"/>
              </a:spcAft>
            </a:pPr>
            <a:r>
              <a:rPr lang="en"/>
              <a:t>No limitations regarding scalability, data structures used, pointers, etc.</a:t>
            </a:r>
          </a:p>
          <a:p>
            <a:pPr indent="-228600" lvl="1" marL="914400" marR="0" rtl="0" algn="l">
              <a:lnSpc>
                <a:spcPct val="100000"/>
              </a:lnSpc>
              <a:spcBef>
                <a:spcPts val="600"/>
              </a:spcBef>
              <a:spcAft>
                <a:spcPts val="0"/>
              </a:spcAft>
            </a:pPr>
            <a:r>
              <a:rPr lang="en"/>
              <a:t>Can be applied to </a:t>
            </a:r>
            <a:r>
              <a:rPr i="1" lang="en"/>
              <a:t>any project artifact</a:t>
            </a:r>
            <a:r>
              <a:rPr lang="en"/>
              <a:t>.</a:t>
            </a:r>
          </a:p>
          <a:p>
            <a:pPr indent="-228600" lvl="0" marL="457200" marR="0" rtl="0" algn="l">
              <a:lnSpc>
                <a:spcPct val="100000"/>
              </a:lnSpc>
              <a:spcBef>
                <a:spcPts val="600"/>
              </a:spcBef>
              <a:spcAft>
                <a:spcPts val="0"/>
              </a:spcAft>
            </a:pPr>
            <a:r>
              <a:rPr lang="en"/>
              <a:t>Effective in revealing faults earlier in development than testing.</a:t>
            </a:r>
          </a:p>
        </p:txBody>
      </p:sp>
      <p:sp>
        <p:nvSpPr>
          <p:cNvPr id="66" name="Shape 6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53" name="Shape 253"/>
        <p:cNvGrpSpPr/>
        <p:nvPr/>
      </p:nvGrpSpPr>
      <p:grpSpPr>
        <a:xfrm>
          <a:off x="0" y="0"/>
          <a:ext cx="0" cy="0"/>
          <a:chOff x="0" y="0"/>
          <a:chExt cx="0" cy="0"/>
        </a:xfrm>
      </p:grpSpPr>
      <p:sp>
        <p:nvSpPr>
          <p:cNvPr id="254" name="Shape 254"/>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Domain-Specific Checklists</a:t>
            </a:r>
          </a:p>
        </p:txBody>
      </p:sp>
      <p:sp>
        <p:nvSpPr>
          <p:cNvPr id="255" name="Shape 255"/>
          <p:cNvSpPr txBox="1"/>
          <p:nvPr>
            <p:ph idx="1" type="body"/>
          </p:nvPr>
        </p:nvSpPr>
        <p:spPr>
          <a:xfrm>
            <a:off x="753276" y="1600200"/>
            <a:ext cx="79335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b="1" lang="en"/>
              <a:t>What problems and test scenarios can we anticipate in the automated cooling system?</a:t>
            </a:r>
          </a:p>
          <a:p>
            <a:pPr lvl="0" marR="0" rtl="0" algn="l">
              <a:lnSpc>
                <a:spcPct val="100000"/>
              </a:lnSpc>
              <a:spcBef>
                <a:spcPts val="600"/>
              </a:spcBef>
              <a:spcAft>
                <a:spcPts val="0"/>
              </a:spcAft>
              <a:buNone/>
            </a:pPr>
            <a:r>
              <a:t/>
            </a:r>
            <a:endParaRPr sz="2800"/>
          </a:p>
          <a:p>
            <a:pPr lvl="0" marR="0" rtl="0" algn="l">
              <a:lnSpc>
                <a:spcPct val="100000"/>
              </a:lnSpc>
              <a:spcBef>
                <a:spcPts val="600"/>
              </a:spcBef>
              <a:spcAft>
                <a:spcPts val="0"/>
              </a:spcAft>
              <a:buNone/>
            </a:pPr>
            <a:r>
              <a:t/>
            </a:r>
            <a:endParaRPr sz="2800"/>
          </a:p>
        </p:txBody>
      </p:sp>
      <p:sp>
        <p:nvSpPr>
          <p:cNvPr id="256" name="Shape 256"/>
          <p:cNvSpPr/>
          <p:nvPr/>
        </p:nvSpPr>
        <p:spPr>
          <a:xfrm>
            <a:off x="1762924" y="3512550"/>
            <a:ext cx="1238400" cy="11430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Control Panel</a:t>
            </a:r>
          </a:p>
        </p:txBody>
      </p:sp>
      <p:sp>
        <p:nvSpPr>
          <p:cNvPr id="257" name="Shape 257"/>
          <p:cNvSpPr/>
          <p:nvPr/>
        </p:nvSpPr>
        <p:spPr>
          <a:xfrm>
            <a:off x="457124" y="3649050"/>
            <a:ext cx="780600" cy="870000"/>
          </a:xfrm>
          <a:prstGeom prst="smileyFace">
            <a:avLst>
              <a:gd fmla="val 4653"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a:spcBef>
                <a:spcPts val="0"/>
              </a:spcBef>
              <a:buNone/>
            </a:pPr>
            <a:r>
              <a:t/>
            </a:r>
            <a:endParaRPr/>
          </a:p>
        </p:txBody>
      </p:sp>
      <p:cxnSp>
        <p:nvCxnSpPr>
          <p:cNvPr id="258" name="Shape 258"/>
          <p:cNvCxnSpPr>
            <a:stCxn id="257" idx="6"/>
            <a:endCxn id="256" idx="1"/>
          </p:cNvCxnSpPr>
          <p:nvPr/>
        </p:nvCxnSpPr>
        <p:spPr>
          <a:xfrm>
            <a:off x="1237724" y="4084050"/>
            <a:ext cx="525300" cy="0"/>
          </a:xfrm>
          <a:prstGeom prst="straightConnector1">
            <a:avLst/>
          </a:prstGeom>
          <a:noFill/>
          <a:ln cap="flat" cmpd="sng" w="19050">
            <a:solidFill>
              <a:schemeClr val="dk2"/>
            </a:solidFill>
            <a:prstDash val="solid"/>
            <a:round/>
            <a:headEnd len="lg" w="lg" type="none"/>
            <a:tailEnd len="lg" w="lg" type="triangle"/>
          </a:ln>
        </p:spPr>
      </p:cxnSp>
      <p:sp>
        <p:nvSpPr>
          <p:cNvPr id="259" name="Shape 259"/>
          <p:cNvSpPr/>
          <p:nvPr/>
        </p:nvSpPr>
        <p:spPr>
          <a:xfrm>
            <a:off x="4563036" y="4365525"/>
            <a:ext cx="1844316" cy="1725516"/>
          </a:xfrm>
          <a:prstGeom prst="clou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Cooling Software</a:t>
            </a:r>
          </a:p>
        </p:txBody>
      </p:sp>
      <p:sp>
        <p:nvSpPr>
          <p:cNvPr id="260" name="Shape 260"/>
          <p:cNvSpPr/>
          <p:nvPr/>
        </p:nvSpPr>
        <p:spPr>
          <a:xfrm>
            <a:off x="4744759" y="2857500"/>
            <a:ext cx="1480800" cy="1143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Reactor</a:t>
            </a:r>
          </a:p>
        </p:txBody>
      </p:sp>
      <p:sp>
        <p:nvSpPr>
          <p:cNvPr id="261" name="Shape 261"/>
          <p:cNvSpPr/>
          <p:nvPr/>
        </p:nvSpPr>
        <p:spPr>
          <a:xfrm>
            <a:off x="6959024" y="4656800"/>
            <a:ext cx="1727700" cy="11430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800"/>
              <a:t>Chemical Tank</a:t>
            </a:r>
          </a:p>
        </p:txBody>
      </p:sp>
      <p:cxnSp>
        <p:nvCxnSpPr>
          <p:cNvPr id="262" name="Shape 262"/>
          <p:cNvCxnSpPr>
            <a:stCxn id="259" idx="0"/>
            <a:endCxn id="261" idx="2"/>
          </p:cNvCxnSpPr>
          <p:nvPr/>
        </p:nvCxnSpPr>
        <p:spPr>
          <a:xfrm>
            <a:off x="6405815" y="5228283"/>
            <a:ext cx="553200" cy="0"/>
          </a:xfrm>
          <a:prstGeom prst="straightConnector1">
            <a:avLst/>
          </a:prstGeom>
          <a:noFill/>
          <a:ln cap="flat" cmpd="sng" w="19050">
            <a:solidFill>
              <a:schemeClr val="dk2"/>
            </a:solidFill>
            <a:prstDash val="solid"/>
            <a:round/>
            <a:headEnd len="lg" w="lg" type="none"/>
            <a:tailEnd len="lg" w="lg" type="triangle"/>
          </a:ln>
        </p:spPr>
      </p:cxnSp>
      <p:cxnSp>
        <p:nvCxnSpPr>
          <p:cNvPr id="263" name="Shape 263"/>
          <p:cNvCxnSpPr>
            <a:stCxn id="261" idx="3"/>
          </p:cNvCxnSpPr>
          <p:nvPr/>
        </p:nvCxnSpPr>
        <p:spPr>
          <a:xfrm flipH="1">
            <a:off x="6112240" y="5632411"/>
            <a:ext cx="1099800" cy="16200"/>
          </a:xfrm>
          <a:prstGeom prst="straightConnector1">
            <a:avLst/>
          </a:prstGeom>
          <a:noFill/>
          <a:ln cap="flat" cmpd="sng" w="19050">
            <a:solidFill>
              <a:schemeClr val="dk2"/>
            </a:solidFill>
            <a:prstDash val="solid"/>
            <a:round/>
            <a:headEnd len="lg" w="lg" type="none"/>
            <a:tailEnd len="lg" w="lg" type="triangle"/>
          </a:ln>
        </p:spPr>
      </p:cxnSp>
      <p:cxnSp>
        <p:nvCxnSpPr>
          <p:cNvPr id="264" name="Shape 264"/>
          <p:cNvCxnSpPr>
            <a:stCxn id="260" idx="4"/>
            <a:endCxn id="259" idx="3"/>
          </p:cNvCxnSpPr>
          <p:nvPr/>
        </p:nvCxnSpPr>
        <p:spPr>
          <a:xfrm>
            <a:off x="5485159" y="4000500"/>
            <a:ext cx="0" cy="463800"/>
          </a:xfrm>
          <a:prstGeom prst="straightConnector1">
            <a:avLst/>
          </a:prstGeom>
          <a:noFill/>
          <a:ln cap="flat" cmpd="sng" w="19050">
            <a:solidFill>
              <a:schemeClr val="dk2"/>
            </a:solidFill>
            <a:prstDash val="solid"/>
            <a:round/>
            <a:headEnd len="lg" w="lg" type="none"/>
            <a:tailEnd len="lg" w="lg" type="triangle"/>
          </a:ln>
        </p:spPr>
      </p:cxnSp>
      <p:cxnSp>
        <p:nvCxnSpPr>
          <p:cNvPr id="265" name="Shape 265"/>
          <p:cNvCxnSpPr>
            <a:stCxn id="261" idx="0"/>
            <a:endCxn id="260" idx="6"/>
          </p:cNvCxnSpPr>
          <p:nvPr/>
        </p:nvCxnSpPr>
        <p:spPr>
          <a:xfrm rot="10800000">
            <a:off x="6225674" y="3428900"/>
            <a:ext cx="1597200" cy="1227900"/>
          </a:xfrm>
          <a:prstGeom prst="straightConnector1">
            <a:avLst/>
          </a:prstGeom>
          <a:noFill/>
          <a:ln cap="flat" cmpd="sng" w="19050">
            <a:solidFill>
              <a:schemeClr val="dk2"/>
            </a:solidFill>
            <a:prstDash val="solid"/>
            <a:round/>
            <a:headEnd len="lg" w="lg" type="none"/>
            <a:tailEnd len="lg" w="lg" type="triangle"/>
          </a:ln>
        </p:spPr>
      </p:cxnSp>
      <p:cxnSp>
        <p:nvCxnSpPr>
          <p:cNvPr id="266" name="Shape 266"/>
          <p:cNvCxnSpPr>
            <a:stCxn id="256" idx="3"/>
            <a:endCxn id="259" idx="2"/>
          </p:cNvCxnSpPr>
          <p:nvPr/>
        </p:nvCxnSpPr>
        <p:spPr>
          <a:xfrm>
            <a:off x="3001324" y="4084050"/>
            <a:ext cx="1567499" cy="1144200"/>
          </a:xfrm>
          <a:prstGeom prst="straightConnector1">
            <a:avLst/>
          </a:prstGeom>
          <a:noFill/>
          <a:ln cap="flat" cmpd="sng" w="19050">
            <a:solidFill>
              <a:schemeClr val="dk2"/>
            </a:solidFill>
            <a:prstDash val="solid"/>
            <a:round/>
            <a:headEnd len="lg" w="lg" type="none"/>
            <a:tailEnd len="lg" w="lg" type="triangle"/>
          </a:ln>
        </p:spPr>
      </p:cxnSp>
      <p:cxnSp>
        <p:nvCxnSpPr>
          <p:cNvPr id="267" name="Shape 267"/>
          <p:cNvCxnSpPr>
            <a:endCxn id="260" idx="5"/>
          </p:cNvCxnSpPr>
          <p:nvPr/>
        </p:nvCxnSpPr>
        <p:spPr>
          <a:xfrm flipH="1" rot="10800000">
            <a:off x="5855401" y="3833111"/>
            <a:ext cx="153300" cy="621000"/>
          </a:xfrm>
          <a:prstGeom prst="straightConnector1">
            <a:avLst/>
          </a:prstGeom>
          <a:noFill/>
          <a:ln cap="flat" cmpd="sng" w="19050">
            <a:solidFill>
              <a:schemeClr val="dk2"/>
            </a:solidFill>
            <a:prstDash val="solid"/>
            <a:round/>
            <a:headEnd len="lg" w="lg" type="none"/>
            <a:tailEnd len="lg" w="lg" type="triangle"/>
          </a:ln>
        </p:spPr>
      </p:cxnSp>
      <p:sp>
        <p:nvSpPr>
          <p:cNvPr id="268" name="Shape 26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2" name="Shape 272"/>
        <p:cNvGrpSpPr/>
        <p:nvPr/>
      </p:nvGrpSpPr>
      <p:grpSpPr>
        <a:xfrm>
          <a:off x="0" y="0"/>
          <a:ext cx="0" cy="0"/>
          <a:chOff x="0" y="0"/>
          <a:chExt cx="0" cy="0"/>
        </a:xfrm>
      </p:grpSpPr>
      <p:sp>
        <p:nvSpPr>
          <p:cNvPr id="273" name="Shape 27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Checklist for Embedded Systems</a:t>
            </a:r>
          </a:p>
        </p:txBody>
      </p:sp>
      <p:sp>
        <p:nvSpPr>
          <p:cNvPr id="274" name="Shape 27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SzPct val="100000"/>
              <a:buAutoNum type="arabicPeriod"/>
            </a:pPr>
            <a:r>
              <a:rPr lang="en" sz="2000"/>
              <a:t>Is the software’s response to out-of-range values specified for every input?</a:t>
            </a:r>
          </a:p>
          <a:p>
            <a:pPr indent="-355600" lvl="0" marL="457200" marR="0" rtl="0" algn="l">
              <a:lnSpc>
                <a:spcPct val="100000"/>
              </a:lnSpc>
              <a:spcBef>
                <a:spcPts val="600"/>
              </a:spcBef>
              <a:spcAft>
                <a:spcPts val="0"/>
              </a:spcAft>
              <a:buSzPct val="100000"/>
              <a:buAutoNum type="arabicPeriod"/>
            </a:pPr>
            <a:r>
              <a:rPr lang="en" sz="2000"/>
              <a:t>Is the software’s response to not receiving an expected input specified?</a:t>
            </a:r>
          </a:p>
          <a:p>
            <a:pPr indent="-355600" lvl="1" marL="914400" marR="0" rtl="0" algn="l">
              <a:lnSpc>
                <a:spcPct val="100000"/>
              </a:lnSpc>
              <a:spcBef>
                <a:spcPts val="600"/>
              </a:spcBef>
              <a:spcAft>
                <a:spcPts val="0"/>
              </a:spcAft>
              <a:buSzPct val="100000"/>
              <a:buAutoNum type="alphaLcPeriod"/>
            </a:pPr>
            <a:r>
              <a:rPr lang="en" sz="2000"/>
              <a:t>Are timeouts provided?</a:t>
            </a:r>
          </a:p>
          <a:p>
            <a:pPr indent="-355600" lvl="1" marL="914400" marR="0" rtl="0" algn="l">
              <a:lnSpc>
                <a:spcPct val="100000"/>
              </a:lnSpc>
              <a:spcBef>
                <a:spcPts val="600"/>
              </a:spcBef>
              <a:spcAft>
                <a:spcPts val="0"/>
              </a:spcAft>
              <a:buSzPct val="100000"/>
              <a:buAutoNum type="alphaLcPeriod"/>
            </a:pPr>
            <a:r>
              <a:rPr lang="en" sz="2000"/>
              <a:t>Does the software specify the latency of the timeout?</a:t>
            </a:r>
          </a:p>
          <a:p>
            <a:pPr indent="-355600" lvl="0" marL="457200" marR="0" rtl="0" algn="l">
              <a:lnSpc>
                <a:spcPct val="100000"/>
              </a:lnSpc>
              <a:spcBef>
                <a:spcPts val="600"/>
              </a:spcBef>
              <a:spcAft>
                <a:spcPts val="0"/>
              </a:spcAft>
              <a:buSzPct val="100000"/>
              <a:buAutoNum type="arabicPeriod"/>
            </a:pPr>
            <a:r>
              <a:rPr lang="en" sz="2000"/>
              <a:t>If input arrives when it shouldn’t, is a response specified?</a:t>
            </a:r>
          </a:p>
          <a:p>
            <a:pPr indent="-355600" lvl="0" marL="457200" marR="0" rtl="0" algn="l">
              <a:lnSpc>
                <a:spcPct val="100000"/>
              </a:lnSpc>
              <a:spcBef>
                <a:spcPts val="600"/>
              </a:spcBef>
              <a:spcAft>
                <a:spcPts val="0"/>
              </a:spcAft>
              <a:buSzPct val="100000"/>
              <a:buAutoNum type="arabicPeriod"/>
            </a:pPr>
            <a:r>
              <a:rPr lang="en" sz="2000"/>
              <a:t>On a given input, will the software always follow the same path through the source code?</a:t>
            </a:r>
          </a:p>
          <a:p>
            <a:pPr indent="-355600" lvl="0" marL="457200" marR="0" rtl="0" algn="l">
              <a:lnSpc>
                <a:spcPct val="100000"/>
              </a:lnSpc>
              <a:spcBef>
                <a:spcPts val="600"/>
              </a:spcBef>
              <a:spcAft>
                <a:spcPts val="0"/>
              </a:spcAft>
              <a:buSzPct val="100000"/>
              <a:buAutoNum type="arabicPeriod"/>
            </a:pPr>
            <a:r>
              <a:rPr lang="en" sz="2000"/>
              <a:t>Is each input bound in time? </a:t>
            </a:r>
          </a:p>
          <a:p>
            <a:pPr indent="-355600" lvl="1" marL="914400" marR="0" rtl="0" algn="l">
              <a:lnSpc>
                <a:spcPct val="100000"/>
              </a:lnSpc>
              <a:spcBef>
                <a:spcPts val="600"/>
              </a:spcBef>
              <a:spcAft>
                <a:spcPts val="0"/>
              </a:spcAft>
              <a:buSzPct val="100000"/>
              <a:buAutoNum type="alphaLcPeriod"/>
            </a:pPr>
            <a:r>
              <a:rPr lang="en" sz="2000"/>
              <a:t>Does the specification include the earliest time at which it will be accepted and the latest time it will be considered valid?</a:t>
            </a:r>
          </a:p>
          <a:p>
            <a:pPr indent="-355600" lvl="0" marL="457200" marR="0" rtl="0" algn="l">
              <a:lnSpc>
                <a:spcPct val="100000"/>
              </a:lnSpc>
              <a:spcBef>
                <a:spcPts val="600"/>
              </a:spcBef>
              <a:spcAft>
                <a:spcPts val="0"/>
              </a:spcAft>
              <a:buSzPct val="100000"/>
              <a:buAutoNum type="arabicPeriod"/>
            </a:pPr>
            <a:r>
              <a:rPr lang="en" sz="2000"/>
              <a:t>Is a minimum and maximum arrival rate specified for each input?</a:t>
            </a:r>
          </a:p>
          <a:p>
            <a:pPr indent="-355600" lvl="1" marL="914400" marR="0" rtl="0" algn="l">
              <a:lnSpc>
                <a:spcPct val="100000"/>
              </a:lnSpc>
              <a:spcBef>
                <a:spcPts val="600"/>
              </a:spcBef>
              <a:spcAft>
                <a:spcPts val="0"/>
              </a:spcAft>
              <a:buSzPct val="100000"/>
              <a:buAutoNum type="alphaLcPeriod"/>
            </a:pPr>
            <a:r>
              <a:rPr lang="en" sz="2000"/>
              <a:t>What if input arrives too often? </a:t>
            </a:r>
          </a:p>
          <a:p>
            <a:pPr indent="-355600" lvl="1" marL="914400" marR="0" rtl="0" algn="l">
              <a:lnSpc>
                <a:spcPct val="100000"/>
              </a:lnSpc>
              <a:spcBef>
                <a:spcPts val="600"/>
              </a:spcBef>
              <a:spcAft>
                <a:spcPts val="0"/>
              </a:spcAft>
              <a:buSzPct val="100000"/>
              <a:buAutoNum type="alphaLcPeriod"/>
            </a:pPr>
            <a:r>
              <a:rPr lang="en" sz="2000"/>
              <a:t>Is there a capacity limit on interrupts? </a:t>
            </a:r>
          </a:p>
        </p:txBody>
      </p:sp>
      <p:sp>
        <p:nvSpPr>
          <p:cNvPr id="275" name="Shape 27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9" name="Shape 279"/>
        <p:cNvGrpSpPr/>
        <p:nvPr/>
      </p:nvGrpSpPr>
      <p:grpSpPr>
        <a:xfrm>
          <a:off x="0" y="0"/>
          <a:ext cx="0" cy="0"/>
          <a:chOff x="0" y="0"/>
          <a:chExt cx="0" cy="0"/>
        </a:xfrm>
      </p:grpSpPr>
      <p:sp>
        <p:nvSpPr>
          <p:cNvPr id="280" name="Shape 28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Checklist for Embedded Systems</a:t>
            </a:r>
          </a:p>
        </p:txBody>
      </p:sp>
      <p:sp>
        <p:nvSpPr>
          <p:cNvPr id="281" name="Shape 28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55600" lvl="0" marL="457200" marR="0" rtl="0" algn="l">
              <a:lnSpc>
                <a:spcPct val="100000"/>
              </a:lnSpc>
              <a:spcBef>
                <a:spcPts val="600"/>
              </a:spcBef>
              <a:spcAft>
                <a:spcPts val="0"/>
              </a:spcAft>
              <a:buClr>
                <a:schemeClr val="dk1"/>
              </a:buClr>
              <a:buSzPct val="100000"/>
              <a:buFont typeface="Arial"/>
              <a:buAutoNum type="arabicPeriod" startAt="7"/>
            </a:pPr>
            <a:r>
              <a:rPr lang="en" sz="2000"/>
              <a:t>If interrupts are masked or disabled, can events be lost?</a:t>
            </a:r>
          </a:p>
          <a:p>
            <a:pPr indent="-355600" lvl="0" marL="457200" marR="0" rtl="0" algn="l">
              <a:lnSpc>
                <a:spcPct val="100000"/>
              </a:lnSpc>
              <a:spcBef>
                <a:spcPts val="600"/>
              </a:spcBef>
              <a:spcAft>
                <a:spcPts val="0"/>
              </a:spcAft>
              <a:buClr>
                <a:schemeClr val="dk1"/>
              </a:buClr>
              <a:buSzPct val="100000"/>
              <a:buFont typeface="Arial"/>
              <a:buAutoNum type="arabicPeriod" startAt="7"/>
            </a:pPr>
            <a:r>
              <a:rPr lang="en" sz="2000"/>
              <a:t>Can software output be produced faster than it can be used by the receiving system? </a:t>
            </a:r>
          </a:p>
          <a:p>
            <a:pPr indent="-355600" lvl="1" marL="914400" marR="0" rtl="0" algn="l">
              <a:lnSpc>
                <a:spcPct val="100000"/>
              </a:lnSpc>
              <a:spcBef>
                <a:spcPts val="600"/>
              </a:spcBef>
              <a:spcAft>
                <a:spcPts val="0"/>
              </a:spcAft>
              <a:buClr>
                <a:schemeClr val="dk1"/>
              </a:buClr>
              <a:buSzPct val="100000"/>
              <a:buFont typeface="Arial"/>
              <a:buAutoNum type="alphaLcPeriod"/>
            </a:pPr>
            <a:r>
              <a:rPr lang="en" sz="2000"/>
              <a:t>Is overload behavior specified?</a:t>
            </a:r>
          </a:p>
          <a:p>
            <a:pPr indent="-355600" lvl="0" marL="457200" marR="0" rtl="0" algn="l">
              <a:lnSpc>
                <a:spcPct val="100000"/>
              </a:lnSpc>
              <a:spcBef>
                <a:spcPts val="600"/>
              </a:spcBef>
              <a:spcAft>
                <a:spcPts val="0"/>
              </a:spcAft>
              <a:buClr>
                <a:schemeClr val="dk1"/>
              </a:buClr>
              <a:buSzPct val="100000"/>
              <a:buFont typeface="Arial"/>
              <a:buAutoNum type="arabicPeriod" startAt="7"/>
            </a:pPr>
            <a:r>
              <a:rPr lang="en" sz="2000"/>
              <a:t>Can all of the outputs from the sensors be used by the software?</a:t>
            </a:r>
          </a:p>
          <a:p>
            <a:pPr indent="-355600" lvl="0" marL="457200" marR="0" rtl="0" algn="l">
              <a:lnSpc>
                <a:spcPct val="100000"/>
              </a:lnSpc>
              <a:spcBef>
                <a:spcPts val="600"/>
              </a:spcBef>
              <a:spcAft>
                <a:spcPts val="0"/>
              </a:spcAft>
              <a:buClr>
                <a:schemeClr val="dk1"/>
              </a:buClr>
              <a:buSzPct val="100000"/>
              <a:buFont typeface="Arial"/>
              <a:buAutoNum type="arabicPeriod" startAt="7"/>
            </a:pPr>
            <a:r>
              <a:rPr lang="en" sz="2000"/>
              <a:t>Can input received before startup, while offline, or after shutdown influence the software’s startup behavior? </a:t>
            </a:r>
          </a:p>
          <a:p>
            <a:pPr indent="-355600" lvl="1" marL="914400" marR="0" rtl="0" algn="l">
              <a:lnSpc>
                <a:spcPct val="100000"/>
              </a:lnSpc>
              <a:spcBef>
                <a:spcPts val="600"/>
              </a:spcBef>
              <a:spcAft>
                <a:spcPts val="0"/>
              </a:spcAft>
              <a:buSzPct val="100000"/>
              <a:buAutoNum type="alphaLcPeriod"/>
            </a:pPr>
            <a:r>
              <a:rPr lang="en" sz="2000"/>
              <a:t>Are the values of any counters/timers/signals retained following shutdown? Is the earliest or most recent value retained?</a:t>
            </a:r>
          </a:p>
          <a:p>
            <a:pPr indent="-355600" lvl="0" marL="457200" marR="0" rtl="0" algn="l">
              <a:lnSpc>
                <a:spcPct val="100000"/>
              </a:lnSpc>
              <a:spcBef>
                <a:spcPts val="600"/>
              </a:spcBef>
              <a:spcAft>
                <a:spcPts val="0"/>
              </a:spcAft>
              <a:buSzPct val="100000"/>
              <a:buAutoNum type="arabicPeriod" startAt="7"/>
            </a:pPr>
            <a:r>
              <a:rPr lang="en" sz="2000"/>
              <a:t>In cases where performance degradation is the chosen error response, is the degradation predictable?</a:t>
            </a:r>
          </a:p>
          <a:p>
            <a:pPr indent="-355600" lvl="0" marL="457200" marR="0" rtl="0" algn="l">
              <a:lnSpc>
                <a:spcPct val="100000"/>
              </a:lnSpc>
              <a:spcBef>
                <a:spcPts val="600"/>
              </a:spcBef>
              <a:spcAft>
                <a:spcPts val="0"/>
              </a:spcAft>
              <a:buSzPct val="100000"/>
              <a:buAutoNum type="arabicPeriod" startAt="7"/>
            </a:pPr>
            <a:r>
              <a:rPr lang="en" sz="2000"/>
              <a:t>Are there sufficient delays incorporates into error-recovery responses?</a:t>
            </a:r>
          </a:p>
        </p:txBody>
      </p:sp>
      <p:sp>
        <p:nvSpPr>
          <p:cNvPr id="282" name="Shape 28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86" name="Shape 286"/>
        <p:cNvGrpSpPr/>
        <p:nvPr/>
      </p:nvGrpSpPr>
      <p:grpSpPr>
        <a:xfrm>
          <a:off x="0" y="0"/>
          <a:ext cx="0" cy="0"/>
          <a:chOff x="0" y="0"/>
          <a:chExt cx="0" cy="0"/>
        </a:xfrm>
      </p:grpSpPr>
      <p:sp>
        <p:nvSpPr>
          <p:cNvPr id="287" name="Shape 287"/>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Generality of Checklists</a:t>
            </a:r>
          </a:p>
        </p:txBody>
      </p:sp>
      <p:sp>
        <p:nvSpPr>
          <p:cNvPr id="288" name="Shape 288"/>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Domain-specific checklists focus on common pitfalls of one domain, but hold important lessons for other problems.</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rPr lang="en"/>
              <a:t>Use checklists to set expectations, but not to limit analysis of an artifact. </a:t>
            </a:r>
          </a:p>
        </p:txBody>
      </p:sp>
      <p:sp>
        <p:nvSpPr>
          <p:cNvPr id="289" name="Shape 289"/>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93" name="Shape 293"/>
        <p:cNvGrpSpPr/>
        <p:nvPr/>
      </p:nvGrpSpPr>
      <p:grpSpPr>
        <a:xfrm>
          <a:off x="0" y="0"/>
          <a:ext cx="0" cy="0"/>
          <a:chOff x="0" y="0"/>
          <a:chExt cx="0" cy="0"/>
        </a:xfrm>
      </p:grpSpPr>
      <p:sp>
        <p:nvSpPr>
          <p:cNvPr id="294" name="Shape 294"/>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Checklists are Effective</a:t>
            </a:r>
          </a:p>
        </p:txBody>
      </p:sp>
      <p:sp>
        <p:nvSpPr>
          <p:cNvPr id="295" name="Shape 295"/>
          <p:cNvSpPr txBox="1"/>
          <p:nvPr>
            <p:ph idx="1" type="body"/>
          </p:nvPr>
        </p:nvSpPr>
        <p:spPr>
          <a:xfrm>
            <a:off x="457200" y="1600200"/>
            <a:ext cx="8229600" cy="4967700"/>
          </a:xfrm>
          <a:prstGeom prst="rect">
            <a:avLst/>
          </a:prstGeom>
        </p:spPr>
        <p:txBody>
          <a:bodyPr anchorCtr="0" anchor="t" bIns="91425" lIns="91425" rIns="91425" tIns="91425">
            <a:noAutofit/>
          </a:bodyPr>
          <a:lstStyle/>
          <a:p>
            <a:pPr lvl="0" marR="0" rtl="0" algn="l">
              <a:lnSpc>
                <a:spcPct val="100000"/>
              </a:lnSpc>
              <a:spcBef>
                <a:spcPts val="600"/>
              </a:spcBef>
              <a:spcAft>
                <a:spcPts val="0"/>
              </a:spcAft>
              <a:buNone/>
            </a:pPr>
            <a:r>
              <a:rPr lang="en"/>
              <a:t>On two NASA spacecraft projects, 192 critical errors were found during integration and testing. </a:t>
            </a:r>
          </a:p>
          <a:p>
            <a:pPr indent="-228600" lvl="0" marL="457200" marR="0" rtl="0" algn="l">
              <a:lnSpc>
                <a:spcPct val="100000"/>
              </a:lnSpc>
              <a:spcBef>
                <a:spcPts val="600"/>
              </a:spcBef>
              <a:spcAft>
                <a:spcPts val="0"/>
              </a:spcAft>
            </a:pPr>
            <a:r>
              <a:rPr lang="en"/>
              <a:t>142 of those were found and addressed after using a simple safety checklist.</a:t>
            </a:r>
          </a:p>
          <a:p>
            <a:pPr indent="-228600" lvl="0" marL="457200" marR="0" rtl="0" algn="l">
              <a:lnSpc>
                <a:spcPct val="100000"/>
              </a:lnSpc>
              <a:spcBef>
                <a:spcPts val="600"/>
              </a:spcBef>
              <a:spcAft>
                <a:spcPts val="0"/>
              </a:spcAft>
            </a:pPr>
            <a:r>
              <a:rPr lang="en"/>
              <a:t>Most were problems with unexpected input.</a:t>
            </a:r>
          </a:p>
          <a:p>
            <a:pPr indent="-406400" lvl="1" marL="914400" marR="0" rtl="0" algn="l">
              <a:lnSpc>
                <a:spcPct val="100000"/>
              </a:lnSpc>
              <a:spcBef>
                <a:spcPts val="600"/>
              </a:spcBef>
              <a:spcAft>
                <a:spcPts val="0"/>
              </a:spcAft>
              <a:buSzPct val="100000"/>
            </a:pPr>
            <a:r>
              <a:rPr lang="en" sz="2800"/>
              <a:t>Unexpected values, and more importantly, unexpected timing (recall the embedded system checklist).</a:t>
            </a:r>
          </a:p>
        </p:txBody>
      </p:sp>
      <p:sp>
        <p:nvSpPr>
          <p:cNvPr id="296" name="Shape 296"/>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0" name="Shape 300"/>
        <p:cNvGrpSpPr/>
        <p:nvPr/>
      </p:nvGrpSpPr>
      <p:grpSpPr>
        <a:xfrm>
          <a:off x="0" y="0"/>
          <a:ext cx="0" cy="0"/>
          <a:chOff x="0" y="0"/>
          <a:chExt cx="0" cy="0"/>
        </a:xfrm>
      </p:grpSpPr>
      <p:sp>
        <p:nvSpPr>
          <p:cNvPr id="301" name="Shape 30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Pair Programming</a:t>
            </a:r>
          </a:p>
        </p:txBody>
      </p:sp>
      <p:sp>
        <p:nvSpPr>
          <p:cNvPr id="302" name="Shape 30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Practice associated with agile processes.</a:t>
            </a:r>
          </a:p>
          <a:p>
            <a:pPr indent="-228600" lvl="0" marL="457200" marR="0" rtl="0" algn="l">
              <a:lnSpc>
                <a:spcPct val="100000"/>
              </a:lnSpc>
              <a:spcBef>
                <a:spcPts val="600"/>
              </a:spcBef>
              <a:spcAft>
                <a:spcPts val="0"/>
              </a:spcAft>
            </a:pPr>
            <a:r>
              <a:rPr lang="en"/>
              <a:t>Two programmers work together at the same computer.</a:t>
            </a:r>
          </a:p>
          <a:p>
            <a:pPr indent="-228600" lvl="1" marL="914400" marR="0" rtl="0" algn="l">
              <a:lnSpc>
                <a:spcPct val="100000"/>
              </a:lnSpc>
              <a:spcBef>
                <a:spcPts val="600"/>
              </a:spcBef>
              <a:spcAft>
                <a:spcPts val="0"/>
              </a:spcAft>
            </a:pPr>
            <a:r>
              <a:rPr lang="en"/>
              <a:t>While one types, the other inspects the code.</a:t>
            </a:r>
          </a:p>
          <a:p>
            <a:pPr indent="-228600" lvl="1" marL="914400" marR="0" rtl="0" algn="l">
              <a:lnSpc>
                <a:spcPct val="100000"/>
              </a:lnSpc>
              <a:spcBef>
                <a:spcPts val="600"/>
              </a:spcBef>
              <a:spcAft>
                <a:spcPts val="0"/>
              </a:spcAft>
            </a:pPr>
            <a:r>
              <a:rPr lang="en"/>
              <a:t>The pair actively discuss implementation decisions.</a:t>
            </a:r>
          </a:p>
          <a:p>
            <a:pPr indent="-228600" lvl="1" marL="914400" marR="0" rtl="0" algn="l">
              <a:lnSpc>
                <a:spcPct val="100000"/>
              </a:lnSpc>
              <a:spcBef>
                <a:spcPts val="600"/>
              </a:spcBef>
              <a:spcAft>
                <a:spcPts val="0"/>
              </a:spcAft>
            </a:pPr>
            <a:r>
              <a:rPr lang="en"/>
              <a:t>The developer not typing can also plan ahead and think about design alternatives.</a:t>
            </a:r>
          </a:p>
          <a:p>
            <a:pPr indent="-228600" lvl="1" marL="914400" marR="0" rtl="0" algn="l">
              <a:lnSpc>
                <a:spcPct val="100000"/>
              </a:lnSpc>
              <a:spcBef>
                <a:spcPts val="600"/>
              </a:spcBef>
              <a:spcAft>
                <a:spcPts val="0"/>
              </a:spcAft>
            </a:pPr>
            <a:r>
              <a:rPr lang="en"/>
              <a:t>Merges development and inspection.</a:t>
            </a:r>
          </a:p>
          <a:p>
            <a:pPr indent="-228600" lvl="2" marL="1371600" marR="0" rtl="0" algn="l">
              <a:lnSpc>
                <a:spcPct val="100000"/>
              </a:lnSpc>
              <a:spcBef>
                <a:spcPts val="600"/>
              </a:spcBef>
              <a:spcAft>
                <a:spcPts val="0"/>
              </a:spcAft>
            </a:pPr>
            <a:r>
              <a:rPr lang="en"/>
              <a:t>Less code written, but can be more effective by producing higher quality code.</a:t>
            </a:r>
          </a:p>
        </p:txBody>
      </p:sp>
      <p:sp>
        <p:nvSpPr>
          <p:cNvPr id="303" name="Shape 30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07" name="Shape 307"/>
        <p:cNvGrpSpPr/>
        <p:nvPr/>
      </p:nvGrpSpPr>
      <p:grpSpPr>
        <a:xfrm>
          <a:off x="0" y="0"/>
          <a:ext cx="0" cy="0"/>
          <a:chOff x="0" y="0"/>
          <a:chExt cx="0" cy="0"/>
        </a:xfrm>
      </p:grpSpPr>
      <p:sp>
        <p:nvSpPr>
          <p:cNvPr id="308" name="Shape 30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Pair Programming</a:t>
            </a:r>
          </a:p>
        </p:txBody>
      </p:sp>
      <p:sp>
        <p:nvSpPr>
          <p:cNvPr id="309" name="Shape 30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Inspection not driven by checklists, but based on shared programming practice and style ideas.</a:t>
            </a:r>
          </a:p>
          <a:p>
            <a:pPr indent="-228600" lvl="0" marL="457200" marR="0" rtl="0" algn="l">
              <a:lnSpc>
                <a:spcPct val="100000"/>
              </a:lnSpc>
              <a:spcBef>
                <a:spcPts val="600"/>
              </a:spcBef>
              <a:spcAft>
                <a:spcPts val="0"/>
              </a:spcAft>
            </a:pPr>
            <a:r>
              <a:rPr lang="en"/>
              <a:t>Inspector and coder swap roles, and take leadership on parts of the system.</a:t>
            </a:r>
          </a:p>
          <a:p>
            <a:pPr indent="-228600" lvl="1" marL="914400" marR="0" rtl="0" algn="l">
              <a:lnSpc>
                <a:spcPct val="100000"/>
              </a:lnSpc>
              <a:spcBef>
                <a:spcPts val="600"/>
              </a:spcBef>
              <a:spcAft>
                <a:spcPts val="0"/>
              </a:spcAft>
            </a:pPr>
            <a:r>
              <a:rPr lang="en"/>
              <a:t>Code is “owned” by the team, rather than by individual programmers.</a:t>
            </a:r>
          </a:p>
          <a:p>
            <a:pPr indent="-228600" lvl="1" marL="914400" marR="0" rtl="0" algn="l">
              <a:lnSpc>
                <a:spcPct val="100000"/>
              </a:lnSpc>
              <a:spcBef>
                <a:spcPts val="600"/>
              </a:spcBef>
              <a:spcAft>
                <a:spcPts val="0"/>
              </a:spcAft>
            </a:pPr>
            <a:r>
              <a:rPr lang="en"/>
              <a:t>Requires attitude of “egoless programming”</a:t>
            </a:r>
          </a:p>
          <a:p>
            <a:pPr indent="-228600" lvl="2" marL="1371600" marR="0" rtl="0" algn="l">
              <a:lnSpc>
                <a:spcPct val="100000"/>
              </a:lnSpc>
              <a:spcBef>
                <a:spcPts val="600"/>
              </a:spcBef>
              <a:spcAft>
                <a:spcPts val="0"/>
              </a:spcAft>
            </a:pPr>
            <a:r>
              <a:rPr lang="en"/>
              <a:t>Criticism of artifacts is not regarded as criticism of authors.</a:t>
            </a:r>
          </a:p>
        </p:txBody>
      </p:sp>
      <p:sp>
        <p:nvSpPr>
          <p:cNvPr id="310" name="Shape 31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14" name="Shape 314"/>
        <p:cNvGrpSpPr/>
        <p:nvPr/>
      </p:nvGrpSpPr>
      <p:grpSpPr>
        <a:xfrm>
          <a:off x="0" y="0"/>
          <a:ext cx="0" cy="0"/>
          <a:chOff x="0" y="0"/>
          <a:chExt cx="0" cy="0"/>
        </a:xfrm>
      </p:grpSpPr>
      <p:sp>
        <p:nvSpPr>
          <p:cNvPr id="315" name="Shape 31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Activity</a:t>
            </a:r>
          </a:p>
        </p:txBody>
      </p:sp>
      <p:sp>
        <p:nvSpPr>
          <p:cNvPr id="316" name="Shape 31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42900" lvl="0" marL="457200" rtl="0">
              <a:lnSpc>
                <a:spcPct val="115000"/>
              </a:lnSpc>
              <a:spcBef>
                <a:spcPts val="0"/>
              </a:spcBef>
              <a:buSzPct val="100000"/>
            </a:pPr>
            <a:r>
              <a:rPr lang="en" sz="1800"/>
              <a:t>You are inspecting the source code for the Graduate Record and Data System (GRADS). </a:t>
            </a:r>
          </a:p>
          <a:p>
            <a:pPr indent="-342900" lvl="1" marL="914400" rtl="0">
              <a:lnSpc>
                <a:spcPct val="115000"/>
              </a:lnSpc>
              <a:spcBef>
                <a:spcPts val="0"/>
              </a:spcBef>
              <a:buSzPct val="100000"/>
            </a:pPr>
            <a:r>
              <a:rPr lang="en" sz="1800"/>
              <a:t>A system that graduate students can log into and use to view their transcript or a summary of their progress towards graduation. </a:t>
            </a:r>
          </a:p>
          <a:p>
            <a:pPr indent="-342900" lvl="0" marL="457200" rtl="0">
              <a:lnSpc>
                <a:spcPct val="115000"/>
              </a:lnSpc>
              <a:spcBef>
                <a:spcPts val="0"/>
              </a:spcBef>
              <a:buSzPct val="100000"/>
            </a:pPr>
            <a:r>
              <a:rPr lang="en" sz="1800"/>
              <a:t>Your current task is to inspect the class “Session”. </a:t>
            </a:r>
          </a:p>
          <a:p>
            <a:pPr indent="-342900" lvl="1" marL="914400" rtl="0">
              <a:lnSpc>
                <a:spcPct val="115000"/>
              </a:lnSpc>
              <a:spcBef>
                <a:spcPts val="0"/>
              </a:spcBef>
              <a:buSzPct val="100000"/>
            </a:pPr>
            <a:r>
              <a:rPr lang="en" sz="1800"/>
              <a:t>A class used to track information about a user of the system, as well as to store the contents of databases in memory. </a:t>
            </a:r>
          </a:p>
          <a:p>
            <a:pPr indent="-342900" lvl="0" marL="457200" rtl="0">
              <a:lnSpc>
                <a:spcPct val="115000"/>
              </a:lnSpc>
              <a:spcBef>
                <a:spcPts val="0"/>
              </a:spcBef>
              <a:buSzPct val="100000"/>
            </a:pPr>
            <a:r>
              <a:rPr lang="en" sz="1800"/>
              <a:t>You have been provided with a checklist of common Java code style issues, and are to inspect the Session class against that list.</a:t>
            </a:r>
          </a:p>
          <a:p>
            <a:pPr lvl="0" rtl="0">
              <a:lnSpc>
                <a:spcPct val="115000"/>
              </a:lnSpc>
              <a:spcBef>
                <a:spcPts val="0"/>
              </a:spcBef>
              <a:buNone/>
            </a:pPr>
            <a:r>
              <a:t/>
            </a:r>
            <a:endParaRPr sz="1800"/>
          </a:p>
          <a:p>
            <a:pPr indent="-342900" lvl="0" marL="457200" rtl="0">
              <a:lnSpc>
                <a:spcPct val="115000"/>
              </a:lnSpc>
              <a:spcBef>
                <a:spcPts val="0"/>
              </a:spcBef>
              <a:buSzPct val="100000"/>
            </a:pPr>
            <a:r>
              <a:rPr b="1" lang="en" sz="1800"/>
              <a:t>Working in pairs, document below which checklist items were not met, and why they were not met. Provide advice on how to address that shortcoming.</a:t>
            </a:r>
          </a:p>
        </p:txBody>
      </p:sp>
      <p:sp>
        <p:nvSpPr>
          <p:cNvPr id="317" name="Shape 31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1" name="Shape 321"/>
        <p:cNvGrpSpPr/>
        <p:nvPr/>
      </p:nvGrpSpPr>
      <p:grpSpPr>
        <a:xfrm>
          <a:off x="0" y="0"/>
          <a:ext cx="0" cy="0"/>
          <a:chOff x="0" y="0"/>
          <a:chExt cx="0" cy="0"/>
        </a:xfrm>
      </p:grpSpPr>
      <p:sp>
        <p:nvSpPr>
          <p:cNvPr id="322" name="Shape 32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Activity - Failed Checklist Items</a:t>
            </a:r>
          </a:p>
        </p:txBody>
      </p:sp>
      <p:sp>
        <p:nvSpPr>
          <p:cNvPr id="323" name="Shape 32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File Header</a:t>
            </a:r>
          </a:p>
          <a:p>
            <a:pPr indent="-355600" lvl="1" marL="914400" rtl="0">
              <a:spcBef>
                <a:spcPts val="600"/>
              </a:spcBef>
              <a:buSzPct val="100000"/>
            </a:pPr>
            <a:r>
              <a:rPr lang="en" sz="2000"/>
              <a:t>Are the following included and consistent?</a:t>
            </a:r>
          </a:p>
          <a:p>
            <a:pPr indent="-355600" lvl="2" marL="1371600" rtl="0">
              <a:spcBef>
                <a:spcPts val="600"/>
              </a:spcBef>
              <a:buSzPct val="100000"/>
            </a:pPr>
            <a:r>
              <a:rPr lang="en" sz="2000"/>
              <a:t>Author and current maintainer.</a:t>
            </a:r>
          </a:p>
          <a:p>
            <a:pPr indent="-355600" lvl="3" marL="1828800" rtl="0">
              <a:spcBef>
                <a:spcPts val="600"/>
              </a:spcBef>
              <a:buSzPct val="100000"/>
            </a:pPr>
            <a:r>
              <a:rPr b="1" lang="en" sz="2000"/>
              <a:t>No - maintainer is not included.</a:t>
            </a:r>
          </a:p>
          <a:p>
            <a:pPr indent="-381000" lvl="0" marL="457200" marR="0" rtl="0" algn="l">
              <a:lnSpc>
                <a:spcPct val="100000"/>
              </a:lnSpc>
              <a:spcBef>
                <a:spcPts val="600"/>
              </a:spcBef>
              <a:spcAft>
                <a:spcPts val="0"/>
              </a:spcAft>
              <a:buSzPct val="100000"/>
            </a:pPr>
            <a:r>
              <a:rPr lang="en" sz="2400"/>
              <a:t>Import Section</a:t>
            </a:r>
          </a:p>
          <a:p>
            <a:pPr indent="-355600" lvl="1" marL="914400" marR="0" rtl="0" algn="l">
              <a:lnSpc>
                <a:spcPct val="100000"/>
              </a:lnSpc>
              <a:spcBef>
                <a:spcPts val="600"/>
              </a:spcBef>
              <a:spcAft>
                <a:spcPts val="0"/>
              </a:spcAft>
              <a:buSzPct val="100000"/>
            </a:pPr>
            <a:r>
              <a:rPr lang="en" sz="2000"/>
              <a:t>Is there a brief comment on each import with the exception of standard java.io.* or java.util.*?</a:t>
            </a:r>
          </a:p>
          <a:p>
            <a:pPr indent="-355600" lvl="2" marL="1371600" marR="0" rtl="0" algn="l">
              <a:lnSpc>
                <a:spcPct val="100000"/>
              </a:lnSpc>
              <a:spcBef>
                <a:spcPts val="600"/>
              </a:spcBef>
              <a:spcAft>
                <a:spcPts val="0"/>
              </a:spcAft>
              <a:buSzPct val="100000"/>
            </a:pPr>
            <a:r>
              <a:rPr b="1" lang="en" sz="2000"/>
              <a:t>Imported class CourseTaken has no comment.</a:t>
            </a:r>
          </a:p>
          <a:p>
            <a:pPr indent="-381000" lvl="0" marL="457200" rtl="0">
              <a:spcBef>
                <a:spcPts val="0"/>
              </a:spcBef>
              <a:buSzPct val="100000"/>
            </a:pPr>
            <a:r>
              <a:rPr lang="en" sz="2400"/>
              <a:t>Class Declaration</a:t>
            </a:r>
          </a:p>
          <a:p>
            <a:pPr indent="-355600" lvl="1" marL="914400" rtl="0">
              <a:spcBef>
                <a:spcPts val="600"/>
              </a:spcBef>
              <a:buSzPct val="100000"/>
            </a:pPr>
            <a:r>
              <a:rPr lang="en" sz="2000"/>
              <a:t>Is the constructor explicit?</a:t>
            </a:r>
          </a:p>
          <a:p>
            <a:pPr indent="-355600" lvl="2" marL="1371600" rtl="0">
              <a:spcBef>
                <a:spcPts val="600"/>
              </a:spcBef>
              <a:buSzPct val="100000"/>
            </a:pPr>
            <a:r>
              <a:rPr b="1" lang="en" sz="2000"/>
              <a:t>No constructor is included.</a:t>
            </a:r>
          </a:p>
          <a:p>
            <a:pPr indent="-355600" lvl="1" marL="914400" rtl="0">
              <a:spcBef>
                <a:spcPts val="600"/>
              </a:spcBef>
              <a:buSzPct val="100000"/>
            </a:pPr>
            <a:r>
              <a:rPr lang="en" sz="2000"/>
              <a:t>Is the class protected or private?</a:t>
            </a:r>
          </a:p>
          <a:p>
            <a:pPr indent="-355600" lvl="2" marL="1371600" rtl="0">
              <a:spcBef>
                <a:spcPts val="600"/>
              </a:spcBef>
              <a:buSzPct val="100000"/>
            </a:pPr>
            <a:r>
              <a:rPr lang="en" sz="2000"/>
              <a:t>If not, is there justification for public access?</a:t>
            </a:r>
          </a:p>
          <a:p>
            <a:pPr indent="-355600" lvl="3" marL="1828800" rtl="0">
              <a:spcBef>
                <a:spcPts val="600"/>
              </a:spcBef>
              <a:buSzPct val="100000"/>
            </a:pPr>
            <a:r>
              <a:rPr b="1" lang="en" sz="2000"/>
              <a:t>No justification provided. Perhaps this should be at least protected.</a:t>
            </a:r>
          </a:p>
        </p:txBody>
      </p:sp>
      <p:sp>
        <p:nvSpPr>
          <p:cNvPr id="324" name="Shape 32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38</a:t>
            </a:r>
          </a:p>
        </p:txBody>
      </p:sp>
    </p:spTree>
  </p:cSld>
  <p:clrMapOvr>
    <a:masterClrMapping/>
  </p:clrMapOvr>
  <p:transition spd="slow">
    <p:cut/>
  </p:transition>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Activity - Failed Checklist Items</a:t>
            </a:r>
          </a:p>
        </p:txBody>
      </p:sp>
      <p:sp>
        <p:nvSpPr>
          <p:cNvPr id="330" name="Shape 33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Methods</a:t>
            </a:r>
          </a:p>
          <a:p>
            <a:pPr indent="-381000" lvl="1" marL="914400" marR="0" rtl="0" algn="l">
              <a:lnSpc>
                <a:spcPct val="100000"/>
              </a:lnSpc>
              <a:spcBef>
                <a:spcPts val="600"/>
              </a:spcBef>
              <a:spcAft>
                <a:spcPts val="0"/>
              </a:spcAft>
              <a:buSzPct val="100000"/>
            </a:pPr>
            <a:r>
              <a:rPr lang="en"/>
              <a:t>Are names compliant with the following rules?</a:t>
            </a:r>
          </a:p>
          <a:p>
            <a:pPr indent="-228600" lvl="2" marL="1371600" marR="0" rtl="0" algn="l">
              <a:lnSpc>
                <a:spcPct val="100000"/>
              </a:lnSpc>
              <a:spcBef>
                <a:spcPts val="600"/>
              </a:spcBef>
              <a:spcAft>
                <a:spcPts val="0"/>
              </a:spcAft>
            </a:pPr>
            <a:r>
              <a:rPr lang="en"/>
              <a:t>Local variables: capsAfterFirstWord</a:t>
            </a:r>
          </a:p>
          <a:p>
            <a:pPr indent="-355600" lvl="3" marL="1828800" marR="0" rtl="0" algn="l">
              <a:lnSpc>
                <a:spcPct val="100000"/>
              </a:lnSpc>
              <a:spcBef>
                <a:spcPts val="600"/>
              </a:spcBef>
              <a:spcAft>
                <a:spcPts val="0"/>
              </a:spcAft>
              <a:buSzPct val="100000"/>
            </a:pPr>
            <a:r>
              <a:rPr b="1" lang="en" sz="2000"/>
              <a:t>Variable “toreturn” violates naming convention.</a:t>
            </a:r>
          </a:p>
          <a:p>
            <a:pPr indent="-228600" lvl="2" marL="1371600" marR="0" rtl="0" algn="l">
              <a:lnSpc>
                <a:spcPct val="100000"/>
              </a:lnSpc>
              <a:spcBef>
                <a:spcPts val="600"/>
              </a:spcBef>
              <a:spcAft>
                <a:spcPts val="0"/>
              </a:spcAft>
            </a:pPr>
            <a:r>
              <a:rPr lang="en"/>
              <a:t>Getter for attribute X: getX();</a:t>
            </a:r>
          </a:p>
          <a:p>
            <a:pPr indent="-228600" lvl="2" marL="1371600" marR="0" rtl="0" algn="l">
              <a:lnSpc>
                <a:spcPct val="100000"/>
              </a:lnSpc>
              <a:spcBef>
                <a:spcPts val="600"/>
              </a:spcBef>
              <a:spcAft>
                <a:spcPts val="0"/>
              </a:spcAft>
            </a:pPr>
            <a:r>
              <a:rPr lang="en"/>
              <a:t>Setter for attribute X: void setX;</a:t>
            </a:r>
          </a:p>
          <a:p>
            <a:pPr indent="-355600" lvl="3" marL="1828800" marR="0" rtl="0" algn="l">
              <a:lnSpc>
                <a:spcPct val="100000"/>
              </a:lnSpc>
              <a:spcBef>
                <a:spcPts val="600"/>
              </a:spcBef>
              <a:spcAft>
                <a:spcPts val="0"/>
              </a:spcAft>
              <a:buSzPct val="100000"/>
            </a:pPr>
            <a:r>
              <a:rPr b="1" lang="en" sz="2000"/>
              <a:t>getUser and setUser should be getCurrentUser and setCurrentUser.</a:t>
            </a:r>
          </a:p>
        </p:txBody>
      </p:sp>
      <p:sp>
        <p:nvSpPr>
          <p:cNvPr id="331" name="Shape 33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39</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0" name="Shape 70"/>
        <p:cNvGrpSpPr/>
        <p:nvPr/>
      </p:nvGrpSpPr>
      <p:grpSpPr>
        <a:xfrm>
          <a:off x="0" y="0"/>
          <a:ext cx="0" cy="0"/>
          <a:chOff x="0" y="0"/>
          <a:chExt cx="0" cy="0"/>
        </a:xfrm>
      </p:grpSpPr>
      <p:sp>
        <p:nvSpPr>
          <p:cNvPr id="71" name="Shape 71"/>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Social and Educational Benefits</a:t>
            </a:r>
          </a:p>
        </p:txBody>
      </p:sp>
      <p:sp>
        <p:nvSpPr>
          <p:cNvPr id="72" name="Shape 72"/>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Creates incentive to build better artifacts.</a:t>
            </a:r>
          </a:p>
          <a:p>
            <a:pPr indent="-228600" lvl="1" marL="914400" marR="0" rtl="0" algn="l">
              <a:lnSpc>
                <a:spcPct val="100000"/>
              </a:lnSpc>
              <a:spcBef>
                <a:spcPts val="600"/>
              </a:spcBef>
              <a:spcAft>
                <a:spcPts val="0"/>
              </a:spcAft>
            </a:pPr>
            <a:r>
              <a:rPr lang="en"/>
              <a:t>It is embarrassing when others find and discuss flaws in your work.</a:t>
            </a:r>
          </a:p>
          <a:p>
            <a:pPr indent="-228600" lvl="2" marL="1371600" marR="0" rtl="0" algn="l">
              <a:lnSpc>
                <a:spcPct val="100000"/>
              </a:lnSpc>
              <a:spcBef>
                <a:spcPts val="600"/>
              </a:spcBef>
              <a:spcAft>
                <a:spcPts val="0"/>
              </a:spcAft>
            </a:pPr>
            <a:r>
              <a:rPr lang="en"/>
              <a:t>Goal should not be to embarass, but that is a common side-effect.</a:t>
            </a:r>
          </a:p>
          <a:p>
            <a:pPr indent="-228600" lvl="0" marL="457200" marR="0" rtl="0" algn="l">
              <a:lnSpc>
                <a:spcPct val="100000"/>
              </a:lnSpc>
              <a:spcBef>
                <a:spcPts val="600"/>
              </a:spcBef>
              <a:spcAft>
                <a:spcPts val="0"/>
              </a:spcAft>
            </a:pPr>
            <a:r>
              <a:rPr lang="en"/>
              <a:t>Effective way to form and communicate organizational standards.</a:t>
            </a:r>
          </a:p>
          <a:p>
            <a:pPr indent="-228600" lvl="1" marL="914400" marR="0" rtl="0" algn="l">
              <a:lnSpc>
                <a:spcPct val="100000"/>
              </a:lnSpc>
              <a:spcBef>
                <a:spcPts val="600"/>
              </a:spcBef>
              <a:spcAft>
                <a:spcPts val="0"/>
              </a:spcAft>
            </a:pPr>
            <a:r>
              <a:rPr lang="en"/>
              <a:t>Engineers tend to be quick to share experience and knowledge relevant to a shared problem.</a:t>
            </a:r>
          </a:p>
          <a:p>
            <a:pPr indent="-228600" lvl="1" marL="914400" marR="0" rtl="0" algn="l">
              <a:lnSpc>
                <a:spcPct val="100000"/>
              </a:lnSpc>
              <a:spcBef>
                <a:spcPts val="600"/>
              </a:spcBef>
              <a:spcAft>
                <a:spcPts val="0"/>
              </a:spcAft>
            </a:pPr>
            <a:r>
              <a:rPr lang="en"/>
              <a:t>When a new practice is introduced, inspections are a quick way to share awareness of it.</a:t>
            </a:r>
          </a:p>
        </p:txBody>
      </p:sp>
      <p:sp>
        <p:nvSpPr>
          <p:cNvPr id="73" name="Shape 73"/>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a:t>
            </a:r>
          </a:p>
        </p:txBody>
      </p:sp>
    </p:spTree>
  </p:cSld>
  <p:clrMapOvr>
    <a:masterClrMapping/>
  </p:clrMapOvr>
  <p:transition spd="slow">
    <p:cut/>
  </p:transition>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35" name="Shape 335"/>
        <p:cNvGrpSpPr/>
        <p:nvPr/>
      </p:nvGrpSpPr>
      <p:grpSpPr>
        <a:xfrm>
          <a:off x="0" y="0"/>
          <a:ext cx="0" cy="0"/>
          <a:chOff x="0" y="0"/>
          <a:chExt cx="0" cy="0"/>
        </a:xfrm>
      </p:grpSpPr>
      <p:sp>
        <p:nvSpPr>
          <p:cNvPr id="336" name="Shape 33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Activity - Failed Checklist Items</a:t>
            </a:r>
          </a:p>
        </p:txBody>
      </p:sp>
      <p:sp>
        <p:nvSpPr>
          <p:cNvPr id="337" name="Shape 33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381000" lvl="0" marL="457200" marR="0" rtl="0" algn="l">
              <a:lnSpc>
                <a:spcPct val="100000"/>
              </a:lnSpc>
              <a:spcBef>
                <a:spcPts val="600"/>
              </a:spcBef>
              <a:spcAft>
                <a:spcPts val="0"/>
              </a:spcAft>
              <a:buClr>
                <a:schemeClr val="dk1"/>
              </a:buClr>
              <a:buSzPct val="100000"/>
              <a:buFont typeface="Arial"/>
            </a:pPr>
            <a:r>
              <a:rPr lang="en" sz="2400"/>
              <a:t>Fields</a:t>
            </a:r>
          </a:p>
          <a:p>
            <a:pPr indent="-355600" lvl="1" marL="914400" marR="0" rtl="0" algn="l">
              <a:lnSpc>
                <a:spcPct val="100000"/>
              </a:lnSpc>
              <a:spcBef>
                <a:spcPts val="600"/>
              </a:spcBef>
              <a:spcAft>
                <a:spcPts val="0"/>
              </a:spcAft>
              <a:buSzPct val="100000"/>
            </a:pPr>
            <a:r>
              <a:rPr lang="en" sz="2000"/>
              <a:t>Is the field necessary (cannot be a local variable)?</a:t>
            </a:r>
          </a:p>
          <a:p>
            <a:pPr indent="-355600" lvl="2" marL="1371600" marR="0" rtl="0" algn="l">
              <a:lnSpc>
                <a:spcPct val="100000"/>
              </a:lnSpc>
              <a:spcBef>
                <a:spcPts val="600"/>
              </a:spcBef>
              <a:spcAft>
                <a:spcPts val="0"/>
              </a:spcAft>
              <a:buSzPct val="100000"/>
            </a:pPr>
            <a:r>
              <a:rPr b="1" lang="en" sz="2000"/>
              <a:t>userId can just be a local variable (or eliminated entirely - it is passed into each method that uses it.</a:t>
            </a:r>
          </a:p>
          <a:p>
            <a:pPr indent="-355600" lvl="1" marL="914400" marR="0" rtl="0" algn="l">
              <a:lnSpc>
                <a:spcPct val="100000"/>
              </a:lnSpc>
              <a:spcBef>
                <a:spcPts val="600"/>
              </a:spcBef>
              <a:spcAft>
                <a:spcPts val="0"/>
              </a:spcAft>
              <a:buSzPct val="100000"/>
            </a:pPr>
            <a:r>
              <a:rPr lang="en" sz="2000"/>
              <a:t>Are there any constraints or invariants documented in the field or class comment header?</a:t>
            </a:r>
          </a:p>
          <a:p>
            <a:pPr indent="-355600" lvl="2" marL="1371600" marR="0" rtl="0" algn="l">
              <a:lnSpc>
                <a:spcPct val="100000"/>
              </a:lnSpc>
              <a:spcBef>
                <a:spcPts val="600"/>
              </a:spcBef>
              <a:spcAft>
                <a:spcPts val="0"/>
              </a:spcAft>
              <a:buSzPct val="100000"/>
            </a:pPr>
            <a:r>
              <a:rPr b="1" lang="en" sz="2000"/>
              <a:t>No, but does there need to be? </a:t>
            </a:r>
          </a:p>
          <a:p>
            <a:pPr indent="-355600" lvl="3" marL="1828800" marR="0" rtl="0" algn="l">
              <a:lnSpc>
                <a:spcPct val="100000"/>
              </a:lnSpc>
              <a:spcBef>
                <a:spcPts val="600"/>
              </a:spcBef>
              <a:spcAft>
                <a:spcPts val="0"/>
              </a:spcAft>
              <a:buSzPct val="100000"/>
            </a:pPr>
            <a:r>
              <a:rPr b="1" lang="en" sz="2000"/>
              <a:t>I.e., do not blindly apply checklist criteria.</a:t>
            </a:r>
          </a:p>
        </p:txBody>
      </p:sp>
      <p:sp>
        <p:nvSpPr>
          <p:cNvPr id="338" name="Shape 33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40</a:t>
            </a:r>
          </a:p>
        </p:txBody>
      </p:sp>
    </p:spTree>
  </p:cSld>
  <p:clrMapOvr>
    <a:masterClrMapping/>
  </p:clrMapOvr>
  <p:transition spd="slow">
    <p:cut/>
  </p:transition>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2" name="Shape 342"/>
        <p:cNvGrpSpPr/>
        <p:nvPr/>
      </p:nvGrpSpPr>
      <p:grpSpPr>
        <a:xfrm>
          <a:off x="0" y="0"/>
          <a:ext cx="0" cy="0"/>
          <a:chOff x="0" y="0"/>
          <a:chExt cx="0" cy="0"/>
        </a:xfrm>
      </p:grpSpPr>
      <p:sp>
        <p:nvSpPr>
          <p:cNvPr id="343" name="Shape 343"/>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We Have Learned</a:t>
            </a:r>
          </a:p>
        </p:txBody>
      </p:sp>
      <p:sp>
        <p:nvSpPr>
          <p:cNvPr id="344" name="Shape 344"/>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Inspections are one of the most flexible analysis techniques.</a:t>
            </a:r>
          </a:p>
          <a:p>
            <a:pPr indent="-228600" lvl="1" marL="914400" marR="0" rtl="0" algn="l">
              <a:lnSpc>
                <a:spcPct val="100000"/>
              </a:lnSpc>
              <a:spcBef>
                <a:spcPts val="600"/>
              </a:spcBef>
              <a:spcAft>
                <a:spcPts val="0"/>
              </a:spcAft>
            </a:pPr>
            <a:r>
              <a:rPr lang="en"/>
              <a:t>All documents can be inspected.</a:t>
            </a:r>
          </a:p>
          <a:p>
            <a:pPr indent="-228600" lvl="1" marL="914400" marR="0" rtl="0" algn="l">
              <a:lnSpc>
                <a:spcPct val="100000"/>
              </a:lnSpc>
              <a:spcBef>
                <a:spcPts val="600"/>
              </a:spcBef>
              <a:spcAft>
                <a:spcPts val="0"/>
              </a:spcAft>
            </a:pPr>
            <a:r>
              <a:rPr lang="en"/>
              <a:t>Inspection can take place before code can execute.</a:t>
            </a:r>
          </a:p>
          <a:p>
            <a:pPr indent="-228600" lvl="1" marL="914400" marR="0" rtl="0" algn="l">
              <a:lnSpc>
                <a:spcPct val="100000"/>
              </a:lnSpc>
              <a:spcBef>
                <a:spcPts val="600"/>
              </a:spcBef>
              <a:spcAft>
                <a:spcPts val="0"/>
              </a:spcAft>
            </a:pPr>
            <a:r>
              <a:rPr lang="en"/>
              <a:t>Can “scale” to any complexity and has no limitations on the type of programs that can be studied.</a:t>
            </a:r>
          </a:p>
          <a:p>
            <a:pPr indent="-228600" lvl="0" marL="457200" marR="0" rtl="0" algn="l">
              <a:lnSpc>
                <a:spcPct val="100000"/>
              </a:lnSpc>
              <a:spcBef>
                <a:spcPts val="600"/>
              </a:spcBef>
              <a:spcAft>
                <a:spcPts val="0"/>
              </a:spcAft>
            </a:pPr>
            <a:r>
              <a:rPr lang="en"/>
              <a:t>Teams compare artifacts to document-specific checklists.</a:t>
            </a:r>
          </a:p>
          <a:p>
            <a:pPr indent="-228600" lvl="1" marL="914400" marR="0" rtl="0" algn="l">
              <a:lnSpc>
                <a:spcPct val="100000"/>
              </a:lnSpc>
              <a:spcBef>
                <a:spcPts val="600"/>
              </a:spcBef>
              <a:spcAft>
                <a:spcPts val="0"/>
              </a:spcAft>
            </a:pPr>
            <a:r>
              <a:rPr lang="en"/>
              <a:t>Can check functional correctness, writing style, completeness, consistency, regulatory compliance, etc.</a:t>
            </a:r>
          </a:p>
        </p:txBody>
      </p:sp>
      <p:sp>
        <p:nvSpPr>
          <p:cNvPr id="345" name="Shape 345"/>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41</a:t>
            </a:r>
          </a:p>
        </p:txBody>
      </p:sp>
    </p:spTree>
  </p:cSld>
  <p:clrMapOvr>
    <a:masterClrMapping/>
  </p:clrMapOvr>
  <p:transition spd="slow">
    <p:cut/>
  </p:transition>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49" name="Shape 349"/>
        <p:cNvGrpSpPr/>
        <p:nvPr/>
      </p:nvGrpSpPr>
      <p:grpSpPr>
        <a:xfrm>
          <a:off x="0" y="0"/>
          <a:ext cx="0" cy="0"/>
          <a:chOff x="0" y="0"/>
          <a:chExt cx="0" cy="0"/>
        </a:xfrm>
      </p:grpSpPr>
      <p:sp>
        <p:nvSpPr>
          <p:cNvPr id="350" name="Shape 350"/>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Next Time</a:t>
            </a:r>
          </a:p>
        </p:txBody>
      </p:sp>
      <p:sp>
        <p:nvSpPr>
          <p:cNvPr id="351" name="Shape 351"/>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Testing as we near release.</a:t>
            </a:r>
          </a:p>
          <a:p>
            <a:pPr indent="-228600" lvl="1" marL="914400" marR="0" rtl="0" algn="l">
              <a:lnSpc>
                <a:spcPct val="100000"/>
              </a:lnSpc>
              <a:spcBef>
                <a:spcPts val="600"/>
              </a:spcBef>
              <a:spcAft>
                <a:spcPts val="0"/>
              </a:spcAft>
            </a:pPr>
            <a:r>
              <a:rPr lang="en"/>
              <a:t>System, acceptance, and regression testing.</a:t>
            </a:r>
          </a:p>
          <a:p>
            <a:pPr indent="-228600" lvl="1" marL="914400" marR="0" rtl="0" algn="l">
              <a:lnSpc>
                <a:spcPct val="100000"/>
              </a:lnSpc>
              <a:spcBef>
                <a:spcPts val="600"/>
              </a:spcBef>
              <a:spcAft>
                <a:spcPts val="0"/>
              </a:spcAft>
            </a:pPr>
            <a:r>
              <a:rPr lang="en"/>
              <a:t>Chapter 22</a:t>
            </a:r>
          </a:p>
          <a:p>
            <a:pPr indent="-69850" lvl="0" marL="457200" rtl="0">
              <a:spcBef>
                <a:spcPts val="0"/>
              </a:spcBef>
              <a:buClr>
                <a:srgbClr val="000000"/>
              </a:buClr>
              <a:buSzPct val="36666"/>
              <a:buNone/>
            </a:pPr>
            <a:r>
              <a:t/>
            </a:r>
            <a:endParaRPr/>
          </a:p>
          <a:p>
            <a:pPr indent="-228600" lvl="0" marL="457200" rtl="0">
              <a:spcBef>
                <a:spcPts val="0"/>
              </a:spcBef>
            </a:pPr>
            <a:r>
              <a:rPr lang="en"/>
              <a:t>Homework:</a:t>
            </a:r>
          </a:p>
          <a:p>
            <a:pPr indent="-228600" lvl="1" marL="914400" rtl="0">
              <a:spcBef>
                <a:spcPts val="600"/>
              </a:spcBef>
            </a:pPr>
            <a:r>
              <a:rPr lang="en"/>
              <a:t>Assignment 4 - due April 5!</a:t>
            </a:r>
          </a:p>
        </p:txBody>
      </p:sp>
      <p:sp>
        <p:nvSpPr>
          <p:cNvPr id="352" name="Shape 352"/>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42</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7" name="Shape 77"/>
        <p:cNvGrpSpPr/>
        <p:nvPr/>
      </p:nvGrpSpPr>
      <p:grpSpPr>
        <a:xfrm>
          <a:off x="0" y="0"/>
          <a:ext cx="0" cy="0"/>
          <a:chOff x="0" y="0"/>
          <a:chExt cx="0" cy="0"/>
        </a:xfrm>
      </p:grpSpPr>
      <p:sp>
        <p:nvSpPr>
          <p:cNvPr id="78" name="Shape 78"/>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Social and Educational Benefits</a:t>
            </a:r>
          </a:p>
        </p:txBody>
      </p:sp>
      <p:sp>
        <p:nvSpPr>
          <p:cNvPr id="79" name="Shape 79"/>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New staff can be immediately productive. </a:t>
            </a:r>
          </a:p>
          <a:p>
            <a:pPr indent="-228600" lvl="1" marL="914400" marR="0" rtl="0" algn="l">
              <a:lnSpc>
                <a:spcPct val="100000"/>
              </a:lnSpc>
              <a:spcBef>
                <a:spcPts val="600"/>
              </a:spcBef>
              <a:spcAft>
                <a:spcPts val="0"/>
              </a:spcAft>
            </a:pPr>
            <a:r>
              <a:rPr lang="en"/>
              <a:t>Can self-inspect against the checklists used in inspection.</a:t>
            </a:r>
          </a:p>
          <a:p>
            <a:pPr indent="-228600" lvl="1" marL="914400" marR="0" rtl="0" algn="l">
              <a:lnSpc>
                <a:spcPct val="100000"/>
              </a:lnSpc>
              <a:spcBef>
                <a:spcPts val="600"/>
              </a:spcBef>
              <a:spcAft>
                <a:spcPts val="0"/>
              </a:spcAft>
            </a:pPr>
            <a:r>
              <a:rPr lang="en"/>
              <a:t>Taking part in a group inspection can be a fast training method.</a:t>
            </a:r>
          </a:p>
          <a:p>
            <a:pPr indent="-228600" lvl="0" marL="457200" marR="0" rtl="0" algn="l">
              <a:lnSpc>
                <a:spcPct val="100000"/>
              </a:lnSpc>
              <a:spcBef>
                <a:spcPts val="600"/>
              </a:spcBef>
              <a:spcAft>
                <a:spcPts val="0"/>
              </a:spcAft>
            </a:pPr>
            <a:r>
              <a:rPr lang="en"/>
              <a:t>Social and educational benefits should be taken into account when designing inspection process and forming teams.</a:t>
            </a:r>
          </a:p>
        </p:txBody>
      </p:sp>
      <p:sp>
        <p:nvSpPr>
          <p:cNvPr id="80" name="Shape 80"/>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4" name="Shape 84"/>
        <p:cNvGrpSpPr/>
        <p:nvPr/>
      </p:nvGrpSpPr>
      <p:grpSpPr>
        <a:xfrm>
          <a:off x="0" y="0"/>
          <a:ext cx="0" cy="0"/>
          <a:chOff x="0" y="0"/>
          <a:chExt cx="0" cy="0"/>
        </a:xfrm>
      </p:grpSpPr>
      <p:sp>
        <p:nvSpPr>
          <p:cNvPr id="85" name="Shape 85"/>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Software Inspections</a:t>
            </a:r>
          </a:p>
        </p:txBody>
      </p:sp>
      <p:sp>
        <p:nvSpPr>
          <p:cNvPr id="86" name="Shape 86"/>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228600" lvl="0" marL="457200" marR="0" rtl="0" algn="l">
              <a:lnSpc>
                <a:spcPct val="100000"/>
              </a:lnSpc>
              <a:spcBef>
                <a:spcPts val="600"/>
              </a:spcBef>
              <a:spcAft>
                <a:spcPts val="0"/>
              </a:spcAft>
            </a:pPr>
            <a:r>
              <a:rPr lang="en"/>
              <a:t>Characterized by:</a:t>
            </a:r>
          </a:p>
          <a:p>
            <a:pPr indent="-228600" lvl="1" marL="914400" marR="0" rtl="0" algn="l">
              <a:lnSpc>
                <a:spcPct val="100000"/>
              </a:lnSpc>
              <a:spcBef>
                <a:spcPts val="600"/>
              </a:spcBef>
              <a:spcAft>
                <a:spcPts val="0"/>
              </a:spcAft>
            </a:pPr>
            <a:r>
              <a:rPr b="1" lang="en"/>
              <a:t>Roles</a:t>
            </a:r>
            <a:r>
              <a:rPr lang="en"/>
              <a:t> - who are the inspectors?</a:t>
            </a:r>
          </a:p>
          <a:p>
            <a:pPr indent="-228600" lvl="1" marL="914400" marR="0" rtl="0" algn="l">
              <a:lnSpc>
                <a:spcPct val="100000"/>
              </a:lnSpc>
              <a:spcBef>
                <a:spcPts val="600"/>
              </a:spcBef>
              <a:spcAft>
                <a:spcPts val="0"/>
              </a:spcAft>
            </a:pPr>
            <a:r>
              <a:rPr b="1" lang="en"/>
              <a:t>Process</a:t>
            </a:r>
            <a:r>
              <a:rPr lang="en"/>
              <a:t> - how the inspectors organize and synchronize their work.</a:t>
            </a:r>
          </a:p>
          <a:p>
            <a:pPr indent="-228600" lvl="1" marL="914400" marR="0" rtl="0" algn="l">
              <a:lnSpc>
                <a:spcPct val="100000"/>
              </a:lnSpc>
              <a:spcBef>
                <a:spcPts val="600"/>
              </a:spcBef>
              <a:spcAft>
                <a:spcPts val="0"/>
              </a:spcAft>
            </a:pPr>
            <a:r>
              <a:rPr b="1" lang="en"/>
              <a:t>Reading Techniques</a:t>
            </a:r>
            <a:r>
              <a:rPr lang="en"/>
              <a:t> - how inspectors examine an artifact. </a:t>
            </a:r>
          </a:p>
          <a:p>
            <a:pPr indent="-228600" lvl="0" marL="457200" marR="0" rtl="0" algn="l">
              <a:lnSpc>
                <a:spcPct val="100000"/>
              </a:lnSpc>
              <a:spcBef>
                <a:spcPts val="600"/>
              </a:spcBef>
              <a:spcAft>
                <a:spcPts val="0"/>
              </a:spcAft>
            </a:pPr>
            <a:r>
              <a:rPr lang="en"/>
              <a:t>Not a full-time job:</a:t>
            </a:r>
          </a:p>
          <a:p>
            <a:pPr indent="-228600" lvl="1" marL="914400" marR="0" rtl="0" algn="l">
              <a:lnSpc>
                <a:spcPct val="100000"/>
              </a:lnSpc>
              <a:spcBef>
                <a:spcPts val="600"/>
              </a:spcBef>
              <a:spcAft>
                <a:spcPts val="0"/>
              </a:spcAft>
            </a:pPr>
            <a:r>
              <a:rPr lang="en"/>
              <a:t>Productivity drops after two hours of work.</a:t>
            </a:r>
          </a:p>
          <a:p>
            <a:pPr indent="-228600" lvl="1" marL="914400" marR="0" rtl="0" algn="l">
              <a:lnSpc>
                <a:spcPct val="100000"/>
              </a:lnSpc>
              <a:spcBef>
                <a:spcPts val="600"/>
              </a:spcBef>
              <a:spcAft>
                <a:spcPts val="0"/>
              </a:spcAft>
            </a:pPr>
            <a:r>
              <a:rPr lang="en"/>
              <a:t>No more than two inspection sessions per day.</a:t>
            </a:r>
          </a:p>
        </p:txBody>
      </p:sp>
      <p:sp>
        <p:nvSpPr>
          <p:cNvPr id="87" name="Shape 87"/>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1" name="Shape 91"/>
        <p:cNvGrpSpPr/>
        <p:nvPr/>
      </p:nvGrpSpPr>
      <p:grpSpPr>
        <a:xfrm>
          <a:off x="0" y="0"/>
          <a:ext cx="0" cy="0"/>
          <a:chOff x="0" y="0"/>
          <a:chExt cx="0" cy="0"/>
        </a:xfrm>
      </p:grpSpPr>
      <p:sp>
        <p:nvSpPr>
          <p:cNvPr id="92" name="Shape 92"/>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The Inspection Team</a:t>
            </a:r>
          </a:p>
        </p:txBody>
      </p:sp>
      <p:sp>
        <p:nvSpPr>
          <p:cNvPr id="93" name="Shape 93"/>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Inspectors are usually a combination of existing team members:</a:t>
            </a:r>
          </a:p>
          <a:p>
            <a:pPr indent="-228600" lvl="1" marL="914400" marR="0" rtl="0" algn="l">
              <a:lnSpc>
                <a:spcPct val="100000"/>
              </a:lnSpc>
              <a:spcBef>
                <a:spcPts val="600"/>
              </a:spcBef>
              <a:spcAft>
                <a:spcPts val="0"/>
              </a:spcAft>
            </a:pPr>
            <a:r>
              <a:rPr lang="en"/>
              <a:t>Junior and senior engineers, test engineers, project managers, analysts, architects, technical writers.</a:t>
            </a:r>
          </a:p>
          <a:p>
            <a:pPr indent="-228600" lvl="0" marL="457200" marR="0" rtl="0" algn="l">
              <a:lnSpc>
                <a:spcPct val="100000"/>
              </a:lnSpc>
              <a:spcBef>
                <a:spcPts val="600"/>
              </a:spcBef>
              <a:spcAft>
                <a:spcPts val="0"/>
              </a:spcAft>
            </a:pPr>
            <a:r>
              <a:rPr lang="en"/>
              <a:t>Efficacy lower if developers feel like they are being judged.</a:t>
            </a:r>
          </a:p>
          <a:p>
            <a:pPr indent="-228600" lvl="1" marL="914400" marR="0" rtl="0" algn="l">
              <a:lnSpc>
                <a:spcPct val="100000"/>
              </a:lnSpc>
              <a:spcBef>
                <a:spcPts val="600"/>
              </a:spcBef>
              <a:spcAft>
                <a:spcPts val="0"/>
              </a:spcAft>
            </a:pPr>
            <a:r>
              <a:rPr lang="en"/>
              <a:t>Senior engineers and managers usually pulled from unrelated projects to ensure unbiased inspection. </a:t>
            </a:r>
          </a:p>
        </p:txBody>
      </p:sp>
      <p:sp>
        <p:nvSpPr>
          <p:cNvPr id="94" name="Shape 94"/>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8" name="Shape 98"/>
        <p:cNvGrpSpPr/>
        <p:nvPr/>
      </p:nvGrpSpPr>
      <p:grpSpPr>
        <a:xfrm>
          <a:off x="0" y="0"/>
          <a:ext cx="0" cy="0"/>
          <a:chOff x="0" y="0"/>
          <a:chExt cx="0" cy="0"/>
        </a:xfrm>
      </p:grpSpPr>
      <p:sp>
        <p:nvSpPr>
          <p:cNvPr id="99" name="Shape 99"/>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The Inspection Team</a:t>
            </a:r>
          </a:p>
        </p:txBody>
      </p:sp>
      <p:sp>
        <p:nvSpPr>
          <p:cNvPr id="100" name="Shape 100"/>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Inspection team should balance perspectives, knowledge, and cost.</a:t>
            </a:r>
          </a:p>
          <a:p>
            <a:pPr indent="-228600" lvl="1" marL="914400" marR="0" rtl="0" algn="l">
              <a:lnSpc>
                <a:spcPct val="100000"/>
              </a:lnSpc>
              <a:spcBef>
                <a:spcPts val="600"/>
              </a:spcBef>
              <a:spcAft>
                <a:spcPts val="0"/>
              </a:spcAft>
            </a:pPr>
            <a:r>
              <a:rPr lang="en"/>
              <a:t>A developer is most knowledgeable about their own work, but may be blind to weaknesses in their work.</a:t>
            </a:r>
          </a:p>
          <a:p>
            <a:pPr indent="-228600" lvl="1" marL="914400" marR="0" rtl="0" algn="l">
              <a:lnSpc>
                <a:spcPct val="100000"/>
              </a:lnSpc>
              <a:spcBef>
                <a:spcPts val="600"/>
              </a:spcBef>
              <a:spcAft>
                <a:spcPts val="0"/>
              </a:spcAft>
            </a:pPr>
            <a:r>
              <a:rPr lang="en"/>
              <a:t>Inspection benefits from differing perspectives and expertise. </a:t>
            </a:r>
          </a:p>
          <a:p>
            <a:pPr indent="-228600" lvl="0" marL="457200" marR="0" rtl="0" algn="l">
              <a:lnSpc>
                <a:spcPct val="100000"/>
              </a:lnSpc>
              <a:spcBef>
                <a:spcPts val="600"/>
              </a:spcBef>
              <a:spcAft>
                <a:spcPts val="0"/>
              </a:spcAft>
            </a:pPr>
            <a:r>
              <a:rPr lang="en"/>
              <a:t>Cost grows with the size of the team.</a:t>
            </a:r>
          </a:p>
          <a:p>
            <a:pPr indent="-228600" lvl="1" marL="914400" marR="0" rtl="0" algn="l">
              <a:lnSpc>
                <a:spcPct val="100000"/>
              </a:lnSpc>
              <a:spcBef>
                <a:spcPts val="600"/>
              </a:spcBef>
              <a:spcAft>
                <a:spcPts val="0"/>
              </a:spcAft>
            </a:pPr>
            <a:r>
              <a:rPr lang="en"/>
              <a:t>Classic - 4 to 6 people. Modern - pairs may be best.</a:t>
            </a:r>
          </a:p>
          <a:p>
            <a:pPr indent="-228600" lvl="1" marL="914400" marR="0" rtl="0" algn="l">
              <a:lnSpc>
                <a:spcPct val="100000"/>
              </a:lnSpc>
              <a:spcBef>
                <a:spcPts val="600"/>
              </a:spcBef>
              <a:spcAft>
                <a:spcPts val="0"/>
              </a:spcAft>
            </a:pPr>
            <a:r>
              <a:rPr lang="en"/>
              <a:t>Levels of inspection: simple with one inspector, complex with two, larger groups for special occasions that need particular expertise.</a:t>
            </a:r>
          </a:p>
        </p:txBody>
      </p:sp>
      <p:sp>
        <p:nvSpPr>
          <p:cNvPr id="101" name="Shape 101"/>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5" name="Shape 105"/>
        <p:cNvGrpSpPr/>
        <p:nvPr/>
      </p:nvGrpSpPr>
      <p:grpSpPr>
        <a:xfrm>
          <a:off x="0" y="0"/>
          <a:ext cx="0" cy="0"/>
          <a:chOff x="0" y="0"/>
          <a:chExt cx="0" cy="0"/>
        </a:xfrm>
      </p:grpSpPr>
      <p:sp>
        <p:nvSpPr>
          <p:cNvPr id="106" name="Shape 106"/>
          <p:cNvSpPr txBox="1"/>
          <p:nvPr>
            <p:ph type="title"/>
          </p:nvPr>
        </p:nvSpPr>
        <p:spPr>
          <a:xfrm>
            <a:off x="457200" y="274637"/>
            <a:ext cx="8229600" cy="1143300"/>
          </a:xfrm>
          <a:prstGeom prst="rect">
            <a:avLst/>
          </a:prstGeom>
        </p:spPr>
        <p:txBody>
          <a:bodyPr anchorCtr="0" anchor="b" bIns="91425" lIns="91425" rIns="91425" tIns="91425">
            <a:noAutofit/>
          </a:bodyPr>
          <a:lstStyle/>
          <a:p>
            <a:pPr lvl="0" rtl="0">
              <a:spcBef>
                <a:spcPts val="0"/>
              </a:spcBef>
              <a:buNone/>
            </a:pPr>
            <a:r>
              <a:rPr lang="en"/>
              <a:t>Inspection Team Sizes</a:t>
            </a:r>
          </a:p>
        </p:txBody>
      </p:sp>
      <p:sp>
        <p:nvSpPr>
          <p:cNvPr id="107" name="Shape 107"/>
          <p:cNvSpPr txBox="1"/>
          <p:nvPr>
            <p:ph idx="1" type="body"/>
          </p:nvPr>
        </p:nvSpPr>
        <p:spPr>
          <a:xfrm>
            <a:off x="457200" y="1600200"/>
            <a:ext cx="8229600" cy="4967700"/>
          </a:xfrm>
          <a:prstGeom prst="rect">
            <a:avLst/>
          </a:prstGeom>
        </p:spPr>
        <p:txBody>
          <a:bodyPr anchorCtr="0" anchor="t" bIns="91425" lIns="91425" rIns="91425" tIns="91425">
            <a:noAutofit/>
          </a:bodyPr>
          <a:lstStyle/>
          <a:p>
            <a:pPr indent="-419100" lvl="0" marL="457200" marR="0" rtl="0" algn="l">
              <a:lnSpc>
                <a:spcPct val="100000"/>
              </a:lnSpc>
              <a:spcBef>
                <a:spcPts val="600"/>
              </a:spcBef>
              <a:spcAft>
                <a:spcPts val="0"/>
              </a:spcAft>
              <a:buClr>
                <a:schemeClr val="dk1"/>
              </a:buClr>
              <a:buSzPct val="100000"/>
              <a:buFont typeface="Arial"/>
            </a:pPr>
            <a:r>
              <a:rPr lang="en"/>
              <a:t>Inspection team members should never be responsible for the artifact being inspected.</a:t>
            </a:r>
          </a:p>
          <a:p>
            <a:pPr indent="-228600" lvl="1" marL="914400" marR="0" rtl="0" algn="l">
              <a:lnSpc>
                <a:spcPct val="100000"/>
              </a:lnSpc>
              <a:spcBef>
                <a:spcPts val="600"/>
              </a:spcBef>
              <a:spcAft>
                <a:spcPts val="0"/>
              </a:spcAft>
            </a:pPr>
            <a:r>
              <a:rPr lang="en"/>
              <a:t>Often borrowed from another team entirely.</a:t>
            </a:r>
          </a:p>
          <a:p>
            <a:pPr indent="-419100" lvl="0" marL="457200" marR="0" rtl="0" algn="l">
              <a:lnSpc>
                <a:spcPct val="100000"/>
              </a:lnSpc>
              <a:spcBef>
                <a:spcPts val="600"/>
              </a:spcBef>
              <a:spcAft>
                <a:spcPts val="0"/>
              </a:spcAft>
              <a:buClr>
                <a:schemeClr val="dk1"/>
              </a:buClr>
              <a:buSzPct val="100000"/>
              <a:buFont typeface="Arial"/>
            </a:pPr>
            <a:r>
              <a:rPr lang="en"/>
              <a:t>Simple inspections:</a:t>
            </a:r>
          </a:p>
          <a:p>
            <a:pPr indent="-228600" lvl="1" marL="914400" marR="0" rtl="0" algn="l">
              <a:lnSpc>
                <a:spcPct val="100000"/>
              </a:lnSpc>
              <a:spcBef>
                <a:spcPts val="600"/>
              </a:spcBef>
              <a:spcAft>
                <a:spcPts val="0"/>
              </a:spcAft>
            </a:pPr>
            <a:r>
              <a:rPr lang="en"/>
              <a:t>Single junior engineer. </a:t>
            </a:r>
          </a:p>
          <a:p>
            <a:pPr indent="-228600" lvl="1" marL="914400" marR="0" rtl="0" algn="l">
              <a:lnSpc>
                <a:spcPct val="100000"/>
              </a:lnSpc>
              <a:spcBef>
                <a:spcPts val="600"/>
              </a:spcBef>
              <a:spcAft>
                <a:spcPts val="0"/>
              </a:spcAft>
            </a:pPr>
            <a:r>
              <a:rPr lang="en"/>
              <a:t>Combines inspection and training.</a:t>
            </a:r>
          </a:p>
          <a:p>
            <a:pPr indent="-228600" lvl="0" marL="457200" marR="0" rtl="0" algn="l">
              <a:lnSpc>
                <a:spcPct val="100000"/>
              </a:lnSpc>
              <a:spcBef>
                <a:spcPts val="600"/>
              </a:spcBef>
              <a:spcAft>
                <a:spcPts val="0"/>
              </a:spcAft>
            </a:pPr>
            <a:r>
              <a:rPr lang="en"/>
              <a:t>“Standard” inspections:</a:t>
            </a:r>
          </a:p>
          <a:p>
            <a:pPr indent="-228600" lvl="1" marL="914400" marR="0" rtl="0" algn="l">
              <a:lnSpc>
                <a:spcPct val="100000"/>
              </a:lnSpc>
              <a:spcBef>
                <a:spcPts val="600"/>
              </a:spcBef>
              <a:spcAft>
                <a:spcPts val="0"/>
              </a:spcAft>
            </a:pPr>
            <a:r>
              <a:rPr lang="en"/>
              <a:t>Pair of a junior and a senior engineer.</a:t>
            </a:r>
          </a:p>
          <a:p>
            <a:pPr indent="-228600" lvl="1" marL="914400" marR="0" rtl="0" algn="l">
              <a:lnSpc>
                <a:spcPct val="100000"/>
              </a:lnSpc>
              <a:spcBef>
                <a:spcPts val="600"/>
              </a:spcBef>
              <a:spcAft>
                <a:spcPts val="0"/>
              </a:spcAft>
            </a:pPr>
            <a:r>
              <a:rPr lang="en"/>
              <a:t>Senior engineer acts as a moderator. </a:t>
            </a:r>
          </a:p>
          <a:p>
            <a:pPr indent="-228600" lvl="2" marL="1371600" marR="0" rtl="0" algn="l">
              <a:lnSpc>
                <a:spcPct val="100000"/>
              </a:lnSpc>
              <a:spcBef>
                <a:spcPts val="600"/>
              </a:spcBef>
              <a:spcAft>
                <a:spcPts val="0"/>
              </a:spcAft>
            </a:pPr>
            <a:r>
              <a:rPr lang="en"/>
              <a:t>Organizes the inspection.</a:t>
            </a:r>
          </a:p>
          <a:p>
            <a:pPr indent="-228600" lvl="2" marL="1371600" marR="0" rtl="0" algn="l">
              <a:lnSpc>
                <a:spcPct val="100000"/>
              </a:lnSpc>
              <a:spcBef>
                <a:spcPts val="600"/>
              </a:spcBef>
              <a:spcAft>
                <a:spcPts val="0"/>
              </a:spcAft>
            </a:pPr>
            <a:r>
              <a:rPr lang="en"/>
              <a:t>Responsible for final results.</a:t>
            </a:r>
          </a:p>
        </p:txBody>
      </p:sp>
      <p:sp>
        <p:nvSpPr>
          <p:cNvPr id="108" name="Shape 108"/>
          <p:cNvSpPr txBox="1"/>
          <p:nvPr/>
        </p:nvSpPr>
        <p:spPr>
          <a:xfrm>
            <a:off x="226200" y="6514200"/>
            <a:ext cx="8691600" cy="271500"/>
          </a:xfrm>
          <a:prstGeom prst="rect">
            <a:avLst/>
          </a:prstGeom>
          <a:noFill/>
          <a:ln>
            <a:noFill/>
          </a:ln>
        </p:spPr>
        <p:txBody>
          <a:bodyPr anchorCtr="0" anchor="t" bIns="91425" lIns="91425" rIns="91425" tIns="91425">
            <a:noAutofit/>
          </a:bodyPr>
          <a:lstStyle/>
          <a:p>
            <a:pPr lvl="0" rtl="0">
              <a:spcBef>
                <a:spcPts val="0"/>
              </a:spcBef>
              <a:buNone/>
            </a:pPr>
            <a:r>
              <a:rPr lang="en"/>
              <a:t>Gregory Gay					CSCE 747 - Spring 2016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