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36B49D9-811C-4235-871C-ED55F450707A}">
  <a:tblStyle styleId="{F36B49D9-811C-4235-871C-ED55F450707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System testing, right or wrong, is often seen as (1-3)</a:t>
            </a:r>
          </a:p>
          <a:p>
            <a:pPr lvl="0" rtl="0">
              <a:spcBef>
                <a:spcPts val="0"/>
              </a:spcBef>
              <a:buNone/>
            </a:pPr>
            <a:r>
              <a:rPr lang="en"/>
              <a:t>As this is the case, this is a situation where (4). While you could reuse elements of existing tests, you shouldn’t here. The idea of independence is essential, as this is your last chance to really dig in and notice issues.</a:t>
            </a:r>
          </a:p>
          <a:p>
            <a:pPr lvl="0" rtl="0">
              <a:spcBef>
                <a:spcPts val="0"/>
              </a:spcBef>
              <a:buNone/>
            </a:pPr>
            <a:r>
              <a:rPr lang="en"/>
              <a:t>By designing test cases at the same time you are actively designing and building the code, you introduce an unconscious bias. Unit tests - by definition - are based on small pieces of your design. As a result, you have to base them on your current idea of what constitutes a correct system. You can easily get lost in the weeds this way, and build a correct, but bad system. Something that technically works, but is potentially inefficient, missing features, has security flaws. It’s easy to get lost in the weeds and lose sight of the big picture. (3), as System testing is your chance to get in there and expose those kind of issues.</a:t>
            </a:r>
          </a:p>
          <a:p>
            <a:pPr lvl="0" rtl="0">
              <a:spcBef>
                <a:spcPts val="0"/>
              </a:spcBef>
              <a:buNone/>
            </a:pPr>
            <a:r>
              <a:rPr lang="en"/>
              <a:t>(6-7)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That raises an important, related, question. Who should test the code? (discuss)</a:t>
            </a:r>
          </a:p>
          <a:p>
            <a:pPr lvl="0" rtl="0">
              <a:spcBef>
                <a:spcPts val="0"/>
              </a:spcBef>
              <a:buNone/>
            </a:pPr>
            <a:r>
              <a:rPr lang="en"/>
              <a:t>(bring in)</a:t>
            </a:r>
          </a:p>
          <a:p>
            <a:pPr lvl="0" rtl="0">
              <a:spcBef>
                <a:spcPts val="0"/>
              </a:spcBef>
              <a:buNone/>
            </a:pPr>
            <a:r>
              <a:rPr lang="en"/>
              <a:t>( dev - read, if they need to both code and test, there are always going to be looming deadlines - if the question is finishing the code or ensuring that the existing code works perfectly, they are going to have to cut corners to get the system done in some form.)</a:t>
            </a:r>
          </a:p>
          <a:p>
            <a:pPr lvl="0" rtl="0">
              <a:spcBef>
                <a:spcPts val="0"/>
              </a:spcBef>
              <a:buNone/>
            </a:pPr>
            <a:r>
              <a:rPr lang="en"/>
              <a:t>(tester - if they aren’t responsible for both code and testing, then they are better able to focus on the testing part.)</a:t>
            </a:r>
          </a:p>
          <a:p>
            <a:pPr lvl="0" rtl="0">
              <a:spcBef>
                <a:spcPts val="0"/>
              </a:spcBef>
              <a:buNone/>
            </a:pPr>
            <a:r>
              <a:rPr lang="en"/>
              <a:t>So, while the developers should assist with testing, at some point - definitely by the time of system testing - it is a good idea to get an independent testing team involved. Many companies employ armies of testers to take charge in this effort, and at some point in development, testing shifts from the development team to an independent verification and validation team that is - somewhat - isolated from the developers. Sometimes this is a gradual shift. Sometimes, this is at a set time. It is generally a good idea to have the developers conduct unit testing and subsystem testing, but for the final system testing, some separation should occur. It’s a good plan to have independent testers take over for the final system testing.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explain functional correctness. </a:t>
            </a:r>
          </a:p>
          <a:p>
            <a:pPr lvl="0" rtl="0">
              <a:spcBef>
                <a:spcPts val="0"/>
              </a:spcBef>
              <a:buNone/>
            </a:pPr>
            <a:r>
              <a:rPr lang="en"/>
              <a:t>(2) - give examples</a:t>
            </a:r>
          </a:p>
          <a:p>
            <a:pPr lvl="0" rtl="0">
              <a:spcBef>
                <a:spcPts val="0"/>
              </a:spcBef>
              <a:buNone/>
            </a:pPr>
            <a:r>
              <a:rPr lang="en"/>
              <a:t>(3). This can be hard, as it (4). In some cases, (5) - for example, next class, we’ll discuss reliability measurements like MTBF. (6)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 </a:t>
            </a:r>
          </a:p>
          <a:p>
            <a:pPr lvl="0" rtl="0">
              <a:spcBef>
                <a:spcPts val="0"/>
              </a:spcBef>
              <a:buNone/>
            </a:pPr>
            <a:r>
              <a:rPr lang="en"/>
              <a:t>What does reasonably safeguard mean? What is the difference - if any -between intentional and unintentional use and how you handle it. What point does disclosure protection 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(1-5). If those parameters change, then reasonably, the system’s performance might differ. If you expect a certain threshold, do you expect that in all circumstances? There’s probably going to be some case where it is not. (6) - you can’t try all configurations. So, you need to establish bounds on the promises you make.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lv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We’re getting close to the end of the semester, so fittingly, we’re going to spend the last two lectures from me talking about what happens as you near the end of initial development and release the system, and how you perform verification at those levels. The idea of today’s class to to talk about the testing of the system as a whole. </a:t>
            </a:r>
          </a:p>
          <a:p>
            <a:pPr lvl="0" rtl="0">
              <a:lnSpc>
                <a:spcPct val="115000"/>
              </a:lnSpc>
              <a:spcBef>
                <a:spcPts val="0"/>
              </a:spcBef>
              <a:buNone/>
            </a:pPr>
            <a:r>
              <a:rPr lang="en">
                <a:solidFill>
                  <a:schemeClr val="dk1"/>
                </a:solidFill>
              </a:rPr>
              <a:t>As we develop a system, we test it in pieces. We test the units - the individual classes. We integrate together pairs or small groups of classes into subsystems and test their integration. Finally, we get to combine those subsystems into the whole system. This can be a satisfying moment for developers - finally being able to put these parts together. It can be frustraitng too, if it doesn’t work as expected, and even though the components have been tested already, we need to test them as a whole. So, today, we’re going to talk about three forms of testing that are about testing the system as a final unit, but for three different purposes.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a:t>
            </a:r>
          </a:p>
          <a:p>
            <a:pPr lv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lv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alpha testing, (1) to test a system as it is being developed. The ideas is that (2) - (3 to requitements) - these are their expectations of what will happen. (rest of 3). So, users can provide information about the practice of using the software that the developers are often unable to see from their own perspective.</a:t>
            </a:r>
          </a:p>
          <a:p>
            <a:pPr lvl="0" rtl="0">
              <a:spcBef>
                <a:spcPts val="0"/>
              </a:spcBef>
              <a:buNone/>
            </a:pPr>
            <a:r>
              <a:rPr lang="en"/>
              <a:t>(4) - often on site or on very controlled hardware and software configurations and with experienced and highly-interested users. This typically takes place early, so (5) </a:t>
            </a:r>
          </a:p>
          <a:p>
            <a:pPr lvl="0" rtl="0">
              <a:spcBef>
                <a:spcPts val="0"/>
              </a:spcBef>
              <a:buNone/>
            </a:pPr>
            <a:r>
              <a:rPr lang="en"/>
              <a:t>Your users are (6) - usually volunteers who want to get their hands on the software early, either for planning purposes or because they want to have a chance to provide feedback on a product that could have a great effect on their workflow.</a:t>
            </a:r>
          </a:p>
          <a:p>
            <a:pPr lvl="0" rtl="0">
              <a:spcBef>
                <a:spcPts val="0"/>
              </a:spcBef>
              <a:buNone/>
            </a:pPr>
            <a:r>
              <a:rPr lang="en"/>
              <a:t>Many agile processes advocate for alpha testing as part of the mandate for the customer as a team member, getting early feedback while you can make requirement changes. If you give them a system without alpha testing, you risk producing a product that they don’t want, and at release time, it is too late for a complete redesign.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Beta testing takes place when an early build of the (1) </a:t>
            </a:r>
          </a:p>
          <a:p>
            <a:pPr lvl="0" rtl="0">
              <a:spcBef>
                <a:spcPts val="0"/>
              </a:spcBef>
              <a:buNone/>
            </a:pPr>
            <a:r>
              <a:rPr lang="en"/>
              <a:t>In this case, (2) - on customers home or office machines, without direct supervision, on unplanned hardware configurations. This is where you get to find out just how fragile your software is. </a:t>
            </a:r>
          </a:p>
          <a:p>
            <a:pPr lvl="0" rtl="0">
              <a:spcBef>
                <a:spcPts val="0"/>
              </a:spcBef>
              <a:buNone/>
            </a:pPr>
            <a:r>
              <a:rPr lang="en"/>
              <a:t>(3) - as opposed to something that is being custom-built for one company with a limited number of workstation configurations.</a:t>
            </a:r>
          </a:p>
          <a:p>
            <a:pPr lvl="0" rtl="0">
              <a:spcBef>
                <a:spcPts val="0"/>
              </a:spcBef>
              <a:buNone/>
            </a:pPr>
            <a:r>
              <a:rPr lang="en"/>
              <a:t>(4) between your software, and the hardware and other pieces of software on the customers machines.</a:t>
            </a:r>
          </a:p>
          <a:p>
            <a:pPr lvl="0" rtl="0">
              <a:spcBef>
                <a:spcPts val="0"/>
              </a:spcBef>
              <a:buNone/>
            </a:pPr>
            <a:r>
              <a:rPr lang="en"/>
              <a:t>(5) - it allows your most interested customers a chance to try the software for themselves early - if they like it, they’ll go on to evangelize the product to their friends.</a:t>
            </a:r>
          </a:p>
          <a:p>
            <a:pPr lvl="0" rtl="0">
              <a:spcBef>
                <a:spcPts val="0"/>
              </a:spcBef>
              <a:buNone/>
            </a:pPr>
            <a:r>
              <a:rPr lang="en"/>
              <a:t>However, (6) - too often, the burden of testing is passed off to your user base, either in a beta test, or worse - post-release. You should not leave fault disvoery to your user base. Sometimes that works, but it can also get you in trouble, as a terrible experience will drive away customers just as surely as a goofd experience will get them advertising for you.</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Then, acceptance testing itself is a formal validation process (1) - usually something you conduct when you have a particular customer that has contracted you to develop the software. Someone you have to please to get paid. </a:t>
            </a:r>
          </a:p>
          <a:p>
            <a:pPr lvl="0" rtl="0">
              <a:spcBef>
                <a:spcPts val="0"/>
              </a:spcBef>
              <a:buNone/>
            </a:pPr>
            <a:r>
              <a:rPr lang="en"/>
              <a:t>(2)-4)</a:t>
            </a:r>
          </a:p>
          <a:p>
            <a:pPr lvl="0" rtl="0">
              <a:spcBef>
                <a:spcPts val="0"/>
              </a:spcBef>
              <a:buNone/>
            </a:pPr>
            <a:r>
              <a:rPr lang="en"/>
              <a:t>(5 - 6), if the user feels the software is flawed, but is good enough to accept without rework.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Acceptance testing typically follows six stages.</a:t>
            </a:r>
          </a:p>
          <a:p>
            <a:pPr lvl="0" rtl="0">
              <a:spcBef>
                <a:spcPts val="0"/>
              </a:spcBef>
              <a:buNone/>
            </a:pPr>
            <a:r>
              <a:rPr lang="en"/>
              <a:t>- Early in the development process, ideally when signing the contract to build the software, you should (read)</a:t>
            </a:r>
          </a:p>
          <a:p>
            <a:pPr lvl="0"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Ultiamtely, acceptance testing is a qualitative process - (1). They may come in with a preconcieved verdict (2-3). In general, (4) - they should have a general knowledge of how the system will be used, but are ideally neither tech-illiterate or already experts. In practice, this is hard to do - (5), which implies they already have a vested interest in this system. They are likely experts in the area of interest, or at least are excited to get their hands on the system. These are probably not your typical users. </a:t>
            </a:r>
          </a:p>
          <a:p>
            <a:pPr lvl="0" rtl="0">
              <a:spcBef>
                <a:spcPts val="0"/>
              </a:spcBef>
              <a:buNone/>
            </a:pPr>
            <a:r>
              <a:rPr lang="en"/>
              <a:t>(6-7)</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 if web-based product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purpose of exploratory testing is to (1). This consists of (2). Discuss the features with the user, and work with them to sketch out ideas for interfaces. </a:t>
            </a:r>
          </a:p>
          <a:p>
            <a:pPr lvl="0" rtl="0">
              <a:spcBef>
                <a:spcPts val="0"/>
              </a:spcBef>
              <a:buNone/>
            </a:pPr>
            <a:r>
              <a:rPr lang="en"/>
              <a:t>(3) - you want to build an interface that pleases the majority of the users. (4), to meet both in the middle. Ultimately, you want to design an interface that makes most people happy, so (5) - you are more likely to converge at a set of commonly-chosen options. It’s expensive to poll a huge group, so the thing to do is (6) and choose a small number of representatives from each group. This will maintain diversity and allow you to consider the largest variety of opinions. (7)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purpose of validation testing, then is to (1-3). This is usually divided into preparation, execution, and analysis phases</a:t>
            </a:r>
          </a:p>
          <a:p>
            <a:pPr lvl="0" rtl="0">
              <a:spcBef>
                <a:spcPts val="0"/>
              </a:spcBef>
              <a:buNone/>
            </a:pPr>
            <a:r>
              <a:rPr lang="en"/>
              <a:t>During the preparation phase, test designers (4)</a:t>
            </a:r>
          </a:p>
          <a:p>
            <a:pPr lvl="0" rtl="0">
              <a:spcBef>
                <a:spcPts val="0"/>
              </a:spcBef>
              <a:buNone/>
            </a:pPr>
            <a:r>
              <a:rPr lang="en"/>
              <a:t>During (5), (6) in a controlled environment.</a:t>
            </a:r>
          </a:p>
          <a:p>
            <a:pPr lvl="0" rtl="0">
              <a:spcBef>
                <a:spcPts val="0"/>
              </a:spcBef>
              <a:buNone/>
            </a:pPr>
            <a:r>
              <a:rPr lang="en"/>
              <a:t>Then, during (7, 8)</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(2). This is different from typical testing. You don’t want any surprises here - you should already be operating without issues most of the time. You want to make sure this is a smooth experience for users.</a:t>
            </a:r>
          </a:p>
          <a:p>
            <a:pPr lvl="0" rtl="0">
              <a:spcBef>
                <a:spcPts val="0"/>
              </a:spcBef>
              <a:buNone/>
            </a:pPr>
            <a:r>
              <a:rPr lang="en"/>
              <a:t>(3) without help or influence from the developers.</a:t>
            </a:r>
          </a:p>
          <a:p>
            <a:pPr lvl="0" rtl="0">
              <a:spcBef>
                <a:spcPts val="0"/>
              </a:spcBef>
              <a:buNone/>
            </a:pPr>
            <a:r>
              <a:rPr lang="en"/>
              <a:t>(4), such as something that keeps a video of their interactions or logs mouse and keyboard use. Timing should also be recorded so that the time to perform an action can be tracked.</a:t>
            </a:r>
          </a:p>
          <a:p>
            <a:pPr lvl="0" rtl="0">
              <a:spcBef>
                <a:spcPts val="0"/>
              </a:spcBef>
              <a:buNone/>
            </a:pPr>
            <a:r>
              <a:rPr lang="en"/>
              <a:t>(5)</a:t>
            </a:r>
          </a:p>
          <a:p>
            <a:pPr lvl="0" rtl="0">
              <a:spcBef>
                <a:spcPts val="0"/>
              </a:spcBef>
              <a:buNone/>
            </a:pPr>
            <a:r>
              <a:rPr lang="en"/>
              <a:t>This is a good time to (6)</a:t>
            </a:r>
          </a:p>
          <a:p>
            <a:pPr lvl="0" rtl="0">
              <a:spcBef>
                <a:spcPts val="0"/>
              </a:spcBef>
              <a:buNone/>
            </a:pPr>
            <a:r>
              <a:rPr lang="en"/>
              <a:t>(7, go over each)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p>
          <a:p>
            <a:pPr lvl="0" rtl="0">
              <a:lnSpc>
                <a:spcPct val="120000"/>
              </a:lnSpc>
              <a:spcBef>
                <a:spcPts val="0"/>
              </a:spcBef>
              <a:buNone/>
            </a:pPr>
            <a:r>
              <a:rPr lang="en">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The point is that testing is not done when the software is released.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p>
          <a:p>
            <a:pPr lvl="0" rtl="0">
              <a:lnSpc>
                <a:spcPct val="120000"/>
              </a:lnSpc>
              <a:spcBef>
                <a:spcPts val="0"/>
              </a:spcBef>
              <a:buNone/>
            </a:pPr>
            <a:r>
              <a:rPr lang="en">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p>
          <a:p>
            <a:pPr lvl="0" rtl="0">
              <a:lnSpc>
                <a:spcPct val="120000"/>
              </a:lnSpc>
              <a:spcBef>
                <a:spcPts val="0"/>
              </a:spcBef>
              <a:buNone/>
            </a:pPr>
            <a:r>
              <a:rPr lang="en">
                <a:solidFill>
                  <a:schemeClr val="dk1"/>
                </a:solidFill>
              </a:rPr>
              <a:t>- (read)/ The environment changes, so we change too. (read description). </a:t>
            </a:r>
          </a:p>
          <a:p>
            <a:pPr lvl="0" rtl="0">
              <a:lnSpc>
                <a:spcPct val="120000"/>
              </a:lnSpc>
              <a:spcBef>
                <a:spcPts val="0"/>
              </a:spcBef>
              <a:buNone/>
            </a:pPr>
            <a:r>
              <a:rPr lang="en">
                <a:solidFill>
                  <a:schemeClr val="dk1"/>
                </a:solidFill>
              </a:rPr>
              <a:t>- (read). The scale of these changes tends to be greater than the others - you’re adding entirely new functionality! And these may introduce new faults.</a:t>
            </a:r>
          </a:p>
          <a:p>
            <a:pPr lvl="0" rtl="0">
              <a:lnSpc>
                <a:spcPct val="120000"/>
              </a:lnSpc>
              <a:spcBef>
                <a:spcPts val="0"/>
              </a:spcBef>
              <a:buNone/>
            </a:pPr>
            <a:r>
              <a:rPr lang="en">
                <a:solidFill>
                  <a:schemeClr val="dk1"/>
                </a:solidFill>
              </a:rPr>
              <a:t>- In practice, these categories aren’t completely distinct. You might mix all three in a new release. You might add new features to take advantage of environmental changes, you might fix bugs when you port to the new OS, etc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maintenance is hard. </a:t>
            </a:r>
          </a:p>
          <a:p>
            <a:pPr lvl="0" rtl="0">
              <a:lnSpc>
                <a:spcPct val="120000"/>
              </a:lnSpc>
              <a:spcBef>
                <a:spcPts val="0"/>
              </a:spcBef>
              <a:buNone/>
            </a:pPr>
            <a:r>
              <a:rPr lang="en">
                <a:solidFill>
                  <a:schemeClr val="dk1"/>
                </a:solidFill>
              </a:rPr>
              <a:t>(read 1-2) Don’t touch it. If you poke the system too hard, it will break. It’s fragile, and we don’t quite understand it, yet we keep bolting new patches onto it. </a:t>
            </a:r>
          </a:p>
          <a:p>
            <a:pPr lvl="0" rtl="0">
              <a:lnSpc>
                <a:spcPct val="120000"/>
              </a:lnSpc>
              <a:spcBef>
                <a:spcPts val="0"/>
              </a:spcBef>
              <a:buNone/>
            </a:pPr>
            <a:r>
              <a:rPr lang="en">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p>
          <a:p>
            <a:pPr lvl="0" rtl="0">
              <a:lnSpc>
                <a:spcPct val="120000"/>
              </a:lnSpc>
              <a:spcBef>
                <a:spcPts val="0"/>
              </a:spcBef>
              <a:buNone/>
            </a:pPr>
            <a:r>
              <a:rPr lang="en">
                <a:solidFill>
                  <a:schemeClr val="dk1"/>
                </a:solidFill>
              </a:rPr>
              <a:t>The key to smooth (read last point)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that lead to new failures. Sometimes even a tiny change might produce new faults. For example, adding a guard to a data structure to prevent a buffer overrun might cause a failure when that data structure is used in other contexts. Or, porting software to a new platform may expose a latent fault in code designed for a specific filesystem. </a:t>
            </a:r>
          </a:p>
          <a:p>
            <a:pPr lvl="0" rtl="0">
              <a:lnSpc>
                <a:spcPct val="115000"/>
              </a:lnSpc>
              <a:spcBef>
                <a:spcPts val="0"/>
              </a:spcBef>
              <a:buNone/>
            </a:pPr>
            <a:r>
              <a:rPr lang="en"/>
              <a:t>(2-3)</a:t>
            </a:r>
          </a:p>
          <a:p>
            <a:pPr lvl="0" rtl="0">
              <a:lnSpc>
                <a:spcPct val="115000"/>
              </a:lnSpc>
              <a:spcBef>
                <a:spcPts val="0"/>
              </a:spcBef>
              <a:buNone/>
            </a:pPr>
            <a:r>
              <a:rPr lang="en"/>
              <a:t>Good design techniques - document reviews, verification of code to specification, and refactoring - small-scale frequent design improvements - prevent regression. Then, the technique of (4)</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 This is called the “retest all” scenario. You take all of the unit, integration, and system tests that you’ve built up and execute them each time you perform regression testing. Regression testing isn’t as simple as it sounds though. Even the retest all scenario raises several problems and costs. </a:t>
            </a:r>
          </a:p>
          <a:p>
            <a:pPr lvl="0" rtl="0">
              <a:lnSpc>
                <a:spcPct val="115000"/>
              </a:lnSpc>
              <a:spcBef>
                <a:spcPts val="0"/>
              </a:spcBef>
              <a:buNone/>
            </a:pPr>
            <a:r>
              <a:rPr lang="en"/>
              <a:t>The first is when - (3-4)</a:t>
            </a:r>
          </a:p>
          <a:p>
            <a:pPr lvl="0" rtl="0">
              <a:lnSpc>
                <a:spcPct val="115000"/>
              </a:lnSpc>
              <a:spcBef>
                <a:spcPts val="0"/>
              </a:spcBef>
              <a:buNone/>
            </a:pPr>
            <a:r>
              <a:rPr lang="en"/>
              <a:t>Then, (5-6)</a:t>
            </a:r>
          </a:p>
          <a:p>
            <a:pPr lvl="0" rtl="0">
              <a:lnSpc>
                <a:spcPct val="115000"/>
              </a:lnSpc>
              <a:spcBef>
                <a:spcPts val="0"/>
              </a:spcBef>
              <a:buNone/>
            </a:pPr>
            <a:r>
              <a:rPr lang="en"/>
              <a:t>On a fundamental level, (7-9) - are some tests designed for features or interfaces - or even classes and methods - that no longer exist? Can they be executed without modification? Are they designed around requirements that have changed or been removed? These are non-trivial questions.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Just as code is maintained, your pool of test cases must be maintained as the system evolves. </a:t>
            </a:r>
          </a:p>
          <a:p>
            <a:pPr lvl="0" rtl="0">
              <a:lnSpc>
                <a:spcPct val="115000"/>
              </a:lnSpc>
              <a:spcBef>
                <a:spcPts val="0"/>
              </a:spcBef>
              <a:buNone/>
            </a:pPr>
            <a:r>
              <a:rPr lang="en"/>
              <a:t>(2-3). If something was updated, you presumably update the tests as well, or wrote new tests. Tests that are no longer relevant should be removed.</a:t>
            </a:r>
          </a:p>
          <a:p>
            <a:pPr lvl="0" rtl="0">
              <a:lnSpc>
                <a:spcPct val="115000"/>
              </a:lnSpc>
              <a:spcBef>
                <a:spcPts val="0"/>
              </a:spcBef>
              <a:buNone/>
            </a:pPr>
            <a:r>
              <a:rPr lang="en"/>
              <a:t>(4-7), having redundant tests does not reduce the effectiveness of testing, but they’re unlikely to reveal new faults either. They impact the cost-benefits trade-off. Especially in the case of regression, where we want a compact set of tests to re-execute. We remove obsolete tests, but keep redundant ones. They may still be useful - we just want to track the fact that they are redundant with respect to some testing goal.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Even after removing obsolete tests, (1). Executing all test cases may require hours or days of execution, it might require use of specialized test equipment in the case of cyber-physical systems, and this might be a task you need to perform often depending on when you choose to test changes. </a:t>
            </a:r>
          </a:p>
          <a:p>
            <a:pPr lvl="0" rtl="0">
              <a:lnSpc>
                <a:spcPct val="115000"/>
              </a:lnSpc>
              <a:spcBef>
                <a:spcPts val="0"/>
              </a:spcBef>
              <a:buNone/>
            </a:pPr>
            <a:r>
              <a:rPr lang="en"/>
              <a:t>(2) when the system is changed.</a:t>
            </a:r>
          </a:p>
          <a:p>
            <a:pPr lvl="0" rtl="0">
              <a:lnSpc>
                <a:spcPct val="115000"/>
              </a:lnSpc>
              <a:spcBef>
                <a:spcPts val="0"/>
              </a:spcBef>
              <a:buNone/>
            </a:pPr>
            <a:r>
              <a:rPr lang="en"/>
              <a:t>(3). A test of file system code is probably not going to help expose faults introduced by updates to the window manager. </a:t>
            </a:r>
          </a:p>
          <a:p>
            <a:pPr lvl="0" rtl="0">
              <a:lnSpc>
                <a:spcPct val="115000"/>
              </a:lnSpc>
              <a:spcBef>
                <a:spcPts val="0"/>
              </a:spcBef>
              <a:buNone/>
            </a:pPr>
            <a:r>
              <a:rPr lang="en"/>
              <a:t>(4-6)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Testing is performed to assess verfication, and every testing activity we’ve discussed is in service - to some extent - of this goal. </a:t>
            </a:r>
          </a:p>
          <a:p>
            <a:pPr lvl="0" rtl="0" algn="just">
              <a:lnSpc>
                <a:spcPct val="115000"/>
              </a:lnSpc>
              <a:spcBef>
                <a:spcPts val="0"/>
              </a:spcBef>
              <a:buNone/>
            </a:pPr>
            <a:r>
              <a:rPr lang="en">
                <a:solidFill>
                  <a:schemeClr val="dk1"/>
                </a:solidFill>
              </a:rPr>
              <a:t>System and Acceptance Testing are the point where both of these are essentially decided.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take the good ol’ cgi_decode. We’ve made a couple of small changes between version 1 and version 2. </a:t>
            </a:r>
          </a:p>
          <a:p>
            <a:pPr lvl="0" rtl="0">
              <a:lnSpc>
                <a:spcPct val="115000"/>
              </a:lnSpc>
              <a:spcBef>
                <a:spcPts val="0"/>
              </a:spcBef>
              <a:buNone/>
            </a:pPr>
            <a:r>
              <a:rPr lang="en"/>
              <a:t>In version 2, we’ve fixed handling of incorrect escape sequences. Version 1 read pase the end of the input buffer with bad input. Version 2 doesn’t. We’ve also added an additional check on malformed strings to see whether a string is ascii formatted.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the CFG, we can mark what has changed in version 2. We want to keep track of not just the new or removed nodes and edges, but also lines of code in the nodes that have changed.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say we had these 9 test cases previously. With a little bit of instrumentation, we can record the paths taken by these test cases and store that information for later. These are the paths over version 1 of the code, so they do not include the new nodes X, Y ,Z, W. Regression techniques look over both versions of the program and identify a subset of tests that traverse parts of the program that have been modified. If the path is impacted by new or removed edges or new, removed, or modified nodes, then it will be marked for re-execution. </a:t>
            </a:r>
          </a:p>
          <a:p>
            <a:pPr lvl="0" rtl="0">
              <a:lnSpc>
                <a:spcPct val="115000"/>
              </a:lnSpc>
              <a:spcBef>
                <a:spcPts val="0"/>
              </a:spcBef>
              <a:buNone/>
            </a:pPr>
            <a:r>
              <a:rPr lang="en"/>
              <a:t>- (bring in) In this example (read). So, all tests except TC1. In this example, this technique isn’t very effective in the base case because modified statements impact almost all paths. </a:t>
            </a:r>
          </a:p>
          <a:p>
            <a:pPr lvl="0" rtl="0">
              <a:lnSpc>
                <a:spcPct val="115000"/>
              </a:lnSpc>
              <a:spcBef>
                <a:spcPts val="0"/>
              </a:spcBef>
              <a:buNone/>
            </a:pPr>
            <a:r>
              <a:rPr lang="en"/>
              <a:t>- Another technique is to only consider (read) - so, in this case, nodes x and y. In this case we care aboput paths that traverse the edge between D and G. So, we would select test cases traversing those nodes. In this case, that’s tests 2,3,4,5,8, and 9. In this case, the size of the test suite to be re-executed is about two-thirds of the number of tests in the original suite.</a:t>
            </a:r>
          </a:p>
          <a:p>
            <a:pPr lvl="0" rtl="0">
              <a:lnSpc>
                <a:spcPct val="115000"/>
              </a:lnSpc>
              <a:spcBef>
                <a:spcPts val="0"/>
              </a:spcBef>
              <a:buNone/>
            </a:pPr>
            <a:r>
              <a:rPr lang="en"/>
              <a:t>In general, this is an effective technique only whern the changes impact a relatively small subset of the paths of the original program. If everything is impacted, you should just rerun everything.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this case, the new nodes add a number of DU pairs. By introducing new nodes into existing paths, we are also likely to impact existing pairs. We have new definitions for *dptr and ok, and in both cases, those could interrupt old DU pairs by adding a new definition in the path. So, we want to select tests that execute DU pairs from the old code likely to be gone or modified in the new version.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These prioritization techniques can still select a large portion of the test suite to be re-executed. (1). </a:t>
            </a:r>
          </a:p>
          <a:p>
            <a:pPr lvl="0" rtl="0">
              <a:lnSpc>
                <a:spcPct val="115000"/>
              </a:lnSpc>
              <a:spcBef>
                <a:spcPts val="0"/>
              </a:spcBef>
              <a:buNone/>
            </a:pPr>
            <a:r>
              <a:rPr lang="en"/>
              <a:t>(2-4)</a:t>
            </a:r>
          </a:p>
          <a:p>
            <a:pPr lvl="0" rtl="0">
              <a:lnSpc>
                <a:spcPct val="115000"/>
              </a:lnSpc>
              <a:spcBef>
                <a:spcPts val="0"/>
              </a:spcBef>
              <a:buNone/>
            </a:pPr>
            <a:r>
              <a:rPr lang="en"/>
              <a:t>As the product evolves, high-priority test cases will be selected more often than low-priority test cases.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Priorities can be assigned in a number of different ways. A simple strategy is to consider the history of test execution (3-4). This is often used to narrow the set chosen based on control flow paths affected by changes. It makes sure you eventually return to a test and try it again.</a:t>
            </a:r>
          </a:p>
          <a:p>
            <a:pPr lvl="0" rtl="0">
              <a:lnSpc>
                <a:spcPct val="115000"/>
              </a:lnSpc>
              <a:spcBef>
                <a:spcPts val="0"/>
              </a:spcBef>
              <a:buNone/>
            </a:pPr>
            <a:r>
              <a:rPr lang="en"/>
              <a:t>Another history-based shcema involves predicting fault-finding usefulness. </a:t>
            </a:r>
          </a:p>
          <a:p>
            <a:pPr lvl="0" rtl="0">
              <a:lnSpc>
                <a:spcPct val="115000"/>
              </a:lnSpc>
              <a:spcBef>
                <a:spcPts val="0"/>
              </a:spcBef>
              <a:buNone/>
            </a:pPr>
            <a:r>
              <a:rPr lang="en"/>
              <a:t>(7). The idea is that (8). Something with an issue (9), but might still have a few issues to be knocked out. So, make sure you pay attention to those areas.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Structural coverage is another way to prioritize test cases. (go over)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System testing is a check of consistency between the system and the requirement specification. In some ways, it is moreso than any other testing activity, as the requirements are not written with units in mind. They are usually formed before a design is, so individual classes and methods are not really part of the original specification. The spec is written about a system as a black box, and so, to really verify the system, you need to complete that box and compare it to the original specification. Like with unit and integration testing, the idea is to uncover faults, but those are at finer granularity levels. Here, you are focused on system-level properties. </a:t>
            </a:r>
          </a:p>
          <a:p>
            <a:pPr lvl="0" rtl="0">
              <a:lnSpc>
                <a:spcPct val="115000"/>
              </a:lnSpc>
              <a:spcBef>
                <a:spcPts val="0"/>
              </a:spcBef>
              <a:buNone/>
            </a:pPr>
            <a:r>
              <a:rPr lang="en"/>
              <a:t>System testing and acceptance testing work together to assess whether the product is ready for release. No matter how robust, no matter how correct the system is with respect to its specification, it is useless if that system doesn’t meet the needs of its customers. If you wrote a specificaition that doesn’t match what the customer wanted, or if the customers’ needs changed during development, then your system is fundamentally flawed. Acceptance testing is a way to assess validation - whether you built the system the customer actually wanted. Acceptance testing judges actual usefulness and usability rather than conformance to a specification. </a:t>
            </a:r>
          </a:p>
          <a:p>
            <a:pPr lvl="0" rtl="0">
              <a:lnSpc>
                <a:spcPct val="115000"/>
              </a:lnSpc>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(1-4). If the system can change, we can never assume that those changes haven’t introduced new faults. The code has changed, and even if it passed testing before, it might not now. Regression testing is intended to efficiently check for unintended effects of software changes. New functionality or patches may introduce unexpected interactions or expose faults that were prevented from being activated before. (6)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Testing Close to and Post-Release:</a:t>
            </a:r>
          </a:p>
          <a:p>
            <a:pPr lvl="0" rtl="0">
              <a:spcBef>
                <a:spcPts val="0"/>
              </a:spcBef>
              <a:buNone/>
            </a:pPr>
            <a:r>
              <a:rPr lang="en" sz="3600"/>
              <a:t>System, Acceptance, and Regression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23 - 04/05/2016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136" name="Shape 1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 cases derived from requirement specification.</a:t>
            </a:r>
          </a:p>
          <a:p>
            <a:pPr indent="-228600" lvl="1" marL="914400" marR="0" rtl="0" algn="l">
              <a:lnSpc>
                <a:spcPct val="100000"/>
              </a:lnSpc>
              <a:spcBef>
                <a:spcPts val="600"/>
              </a:spcBef>
              <a:spcAft>
                <a:spcPts val="0"/>
              </a:spcAft>
            </a:pPr>
            <a:r>
              <a:rPr lang="en"/>
              <a:t>Requires no detail of the code.</a:t>
            </a:r>
          </a:p>
          <a:p>
            <a:pPr indent="-228600" lvl="1" marL="914400" marR="0" rtl="0" algn="l">
              <a:lnSpc>
                <a:spcPct val="100000"/>
              </a:lnSpc>
              <a:spcBef>
                <a:spcPts val="600"/>
              </a:spcBef>
              <a:spcAft>
                <a:spcPts val="0"/>
              </a:spcAft>
            </a:pPr>
            <a:r>
              <a:rPr lang="en"/>
              <a:t>Tests should be designed before code is written. </a:t>
            </a:r>
          </a:p>
          <a:p>
            <a:pPr indent="-228600" lvl="0" marL="457200" marR="0" rtl="0" algn="l">
              <a:lnSpc>
                <a:spcPct val="100000"/>
              </a:lnSpc>
              <a:spcBef>
                <a:spcPts val="600"/>
              </a:spcBef>
              <a:spcAft>
                <a:spcPts val="0"/>
              </a:spcAft>
            </a:pPr>
            <a:r>
              <a:rPr lang="en"/>
              <a:t>Does not need scaffolding, except for oracles. Sometimes operates in a simulated environment.</a:t>
            </a:r>
          </a:p>
          <a:p>
            <a:pPr indent="-228600" lvl="0" marL="457200" marR="0" rtl="0" algn="l">
              <a:lnSpc>
                <a:spcPct val="100000"/>
              </a:lnSpc>
              <a:spcBef>
                <a:spcPts val="600"/>
              </a:spcBef>
              <a:spcAft>
                <a:spcPts val="0"/>
              </a:spcAft>
            </a:pPr>
            <a:r>
              <a:rPr lang="en"/>
              <a:t>Focus on system functionality and further integration errors. </a:t>
            </a:r>
          </a:p>
          <a:p>
            <a:pPr indent="0" lvl="0" marL="457200" marR="0" rtl="0" algn="l">
              <a:lnSpc>
                <a:spcPct val="100000"/>
              </a:lnSpc>
              <a:spcBef>
                <a:spcPts val="600"/>
              </a:spcBef>
              <a:spcAft>
                <a:spcPts val="0"/>
              </a:spcAft>
              <a:buNone/>
            </a:pPr>
            <a:r>
              <a:t/>
            </a:r>
            <a:endParaRPr/>
          </a:p>
        </p:txBody>
      </p:sp>
      <p:sp>
        <p:nvSpPr>
          <p:cNvPr id="137" name="Shape 13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143" name="Shape 1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“Last hurdle” before releasing a system.</a:t>
            </a:r>
          </a:p>
          <a:p>
            <a:pPr indent="-228600" lvl="1" marL="914400" marR="0" rtl="0" algn="l">
              <a:lnSpc>
                <a:spcPct val="100000"/>
              </a:lnSpc>
              <a:spcBef>
                <a:spcPts val="600"/>
              </a:spcBef>
              <a:spcAft>
                <a:spcPts val="0"/>
              </a:spcAft>
            </a:pPr>
            <a:r>
              <a:rPr lang="en"/>
              <a:t>Final chance to find faults.</a:t>
            </a:r>
          </a:p>
          <a:p>
            <a:pPr indent="-228600" lvl="1" marL="914400" marR="0" rtl="0" algn="l">
              <a:lnSpc>
                <a:spcPct val="100000"/>
              </a:lnSpc>
              <a:spcBef>
                <a:spcPts val="600"/>
              </a:spcBef>
              <a:spcAft>
                <a:spcPts val="0"/>
              </a:spcAft>
            </a:pPr>
            <a:r>
              <a:rPr lang="en"/>
              <a:t>If all tests pass, the system is “free of faults.”</a:t>
            </a:r>
          </a:p>
          <a:p>
            <a:pPr indent="-228600" lvl="0" marL="457200" marR="0" rtl="0" algn="l">
              <a:lnSpc>
                <a:spcPct val="100000"/>
              </a:lnSpc>
              <a:spcBef>
                <a:spcPts val="600"/>
              </a:spcBef>
              <a:spcAft>
                <a:spcPts val="0"/>
              </a:spcAft>
            </a:pPr>
            <a:r>
              <a:rPr lang="en"/>
              <a:t>Test cases should be developed independently of unit and subsystem tests.</a:t>
            </a:r>
          </a:p>
          <a:p>
            <a:pPr indent="-228600" lvl="1" marL="914400" marR="0" rtl="0" algn="l">
              <a:lnSpc>
                <a:spcPct val="100000"/>
              </a:lnSpc>
              <a:spcBef>
                <a:spcPts val="600"/>
              </a:spcBef>
              <a:spcAft>
                <a:spcPts val="0"/>
              </a:spcAft>
            </a:pPr>
            <a:r>
              <a:rPr lang="en"/>
              <a:t>Design errors often infect unit test design.</a:t>
            </a:r>
          </a:p>
          <a:p>
            <a:pPr indent="-228600" lvl="1" marL="914400" marR="0" rtl="0" algn="l">
              <a:lnSpc>
                <a:spcPct val="100000"/>
              </a:lnSpc>
              <a:spcBef>
                <a:spcPts val="600"/>
              </a:spcBef>
              <a:spcAft>
                <a:spcPts val="0"/>
              </a:spcAft>
            </a:pPr>
            <a:r>
              <a:rPr lang="en"/>
              <a:t>Introduces a source of blindness. </a:t>
            </a:r>
          </a:p>
          <a:p>
            <a:pPr indent="-228600" lvl="0" marL="457200" marR="0" rtl="0" algn="l">
              <a:lnSpc>
                <a:spcPct val="100000"/>
              </a:lnSpc>
              <a:spcBef>
                <a:spcPts val="600"/>
              </a:spcBef>
              <a:spcAft>
                <a:spcPts val="0"/>
              </a:spcAft>
            </a:pPr>
            <a:r>
              <a:rPr lang="en"/>
              <a:t>System tests do not require details of the source code.</a:t>
            </a:r>
          </a:p>
          <a:p>
            <a:pPr indent="-228600" lvl="1" marL="914400" marR="0" rtl="0" algn="l">
              <a:lnSpc>
                <a:spcPct val="100000"/>
              </a:lnSpc>
              <a:spcBef>
                <a:spcPts val="600"/>
              </a:spcBef>
              <a:spcAft>
                <a:spcPts val="0"/>
              </a:spcAft>
            </a:pPr>
            <a:r>
              <a:rPr lang="en"/>
              <a:t>And are able to detect design flaws as a result.</a:t>
            </a:r>
          </a:p>
        </p:txBody>
      </p:sp>
      <p:sp>
        <p:nvSpPr>
          <p:cNvPr id="144" name="Shape 14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Who Should Test?</a:t>
            </a:r>
          </a:p>
        </p:txBody>
      </p:sp>
      <p:sp>
        <p:nvSpPr>
          <p:cNvPr id="150" name="Shape 150"/>
          <p:cNvSpPr txBox="1"/>
          <p:nvPr>
            <p:ph idx="1" type="body"/>
          </p:nvPr>
        </p:nvSpPr>
        <p:spPr>
          <a:xfrm>
            <a:off x="457200" y="1600200"/>
            <a:ext cx="3994500" cy="23793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Developer</a:t>
            </a:r>
          </a:p>
          <a:p>
            <a:pPr indent="-381000" lvl="0" marL="457200" marR="0" rtl="0" algn="l">
              <a:lnSpc>
                <a:spcPct val="100000"/>
              </a:lnSpc>
              <a:spcBef>
                <a:spcPts val="600"/>
              </a:spcBef>
              <a:spcAft>
                <a:spcPts val="0"/>
              </a:spcAft>
              <a:buSzPct val="100000"/>
            </a:pPr>
            <a:r>
              <a:rPr lang="en" sz="2400"/>
              <a:t>Understands the system, but…</a:t>
            </a:r>
          </a:p>
          <a:p>
            <a:pPr indent="-381000" lvl="0" marL="457200" marR="0" rtl="0" algn="l">
              <a:lnSpc>
                <a:spcPct val="100000"/>
              </a:lnSpc>
              <a:spcBef>
                <a:spcPts val="600"/>
              </a:spcBef>
              <a:spcAft>
                <a:spcPts val="0"/>
              </a:spcAft>
              <a:buSzPct val="100000"/>
            </a:pPr>
            <a:r>
              <a:rPr lang="en" sz="2400"/>
              <a:t>Tends to test gently and is driven by deadlines.</a:t>
            </a:r>
          </a:p>
        </p:txBody>
      </p:sp>
      <p:sp>
        <p:nvSpPr>
          <p:cNvPr id="151" name="Shape 151"/>
          <p:cNvSpPr txBox="1"/>
          <p:nvPr>
            <p:ph idx="2" type="body"/>
          </p:nvPr>
        </p:nvSpPr>
        <p:spPr>
          <a:xfrm>
            <a:off x="4692275" y="1600200"/>
            <a:ext cx="3994500" cy="2684700"/>
          </a:xfrm>
          <a:prstGeom prst="rect">
            <a:avLst/>
          </a:prstGeom>
        </p:spPr>
        <p:txBody>
          <a:bodyPr anchorCtr="0" anchor="t" bIns="91425" lIns="91425" rIns="91425" tIns="91425">
            <a:noAutofit/>
          </a:bodyPr>
          <a:lstStyle/>
          <a:p>
            <a:pPr lvl="0" rtl="0">
              <a:spcBef>
                <a:spcPts val="0"/>
              </a:spcBef>
              <a:buNone/>
            </a:pPr>
            <a:r>
              <a:rPr lang="en"/>
              <a:t>Independent Tester</a:t>
            </a:r>
          </a:p>
          <a:p>
            <a:pPr indent="-381000" lvl="0" marL="457200" rtl="0">
              <a:spcBef>
                <a:spcPts val="0"/>
              </a:spcBef>
              <a:buSzPct val="100000"/>
            </a:pPr>
            <a:r>
              <a:rPr lang="en" sz="2400"/>
              <a:t>Needs to learn the system, but…</a:t>
            </a:r>
          </a:p>
          <a:p>
            <a:pPr indent="-381000" lvl="0" marL="457200" rtl="0">
              <a:spcBef>
                <a:spcPts val="0"/>
              </a:spcBef>
              <a:buSzPct val="100000"/>
            </a:pPr>
            <a:r>
              <a:rPr lang="en" sz="2400"/>
              <a:t>Will attempt to break it.</a:t>
            </a:r>
          </a:p>
          <a:p>
            <a:pPr indent="-381000" lvl="0" marL="457200" rtl="0">
              <a:spcBef>
                <a:spcPts val="0"/>
              </a:spcBef>
              <a:buSzPct val="100000"/>
            </a:pPr>
            <a:r>
              <a:rPr lang="en" sz="2400"/>
              <a:t>Better able to focus on quality.</a:t>
            </a:r>
          </a:p>
        </p:txBody>
      </p:sp>
      <p:pic>
        <p:nvPicPr>
          <p:cNvPr id="152" name="Shape 152"/>
          <p:cNvPicPr preferRelativeResize="0"/>
          <p:nvPr/>
        </p:nvPicPr>
        <p:blipFill>
          <a:blip r:embed="rId3">
            <a:alphaModFix/>
          </a:blip>
          <a:stretch>
            <a:fillRect/>
          </a:stretch>
        </p:blipFill>
        <p:spPr>
          <a:xfrm>
            <a:off x="1400175" y="4103850"/>
            <a:ext cx="6343650" cy="2286000"/>
          </a:xfrm>
          <a:prstGeom prst="rect">
            <a:avLst/>
          </a:prstGeom>
          <a:noFill/>
          <a:ln>
            <a:noFill/>
          </a:ln>
        </p:spPr>
      </p:pic>
      <p:sp>
        <p:nvSpPr>
          <p:cNvPr id="153" name="Shape 1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159" name="Shape 1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ct val="100000"/>
            </a:pPr>
            <a:r>
              <a:rPr lang="en" sz="2400"/>
              <a:t>Advice about interface testing still important here (you interact with a system through some interface).</a:t>
            </a:r>
          </a:p>
          <a:p>
            <a:pPr indent="-381000" lvl="0" marL="457200" marR="0" rtl="0" algn="l">
              <a:lnSpc>
                <a:spcPct val="100000"/>
              </a:lnSpc>
              <a:spcBef>
                <a:spcPts val="600"/>
              </a:spcBef>
              <a:spcAft>
                <a:spcPts val="0"/>
              </a:spcAft>
              <a:buSzPct val="100000"/>
            </a:pPr>
            <a:r>
              <a:rPr lang="en" sz="2400"/>
              <a:t>Two important differences from subsystem testing:</a:t>
            </a:r>
          </a:p>
          <a:p>
            <a:pPr indent="-228600" lvl="1" marL="914400" marR="0" rtl="0" algn="l">
              <a:lnSpc>
                <a:spcPct val="100000"/>
              </a:lnSpc>
              <a:spcBef>
                <a:spcPts val="600"/>
              </a:spcBef>
              <a:spcAft>
                <a:spcPts val="0"/>
              </a:spcAft>
            </a:pPr>
            <a:r>
              <a:rPr lang="en"/>
              <a:t>Reusable components (off-the-shelf systems) need to be integrated with the newly-developed components.</a:t>
            </a:r>
          </a:p>
          <a:p>
            <a:pPr indent="-2286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160" name="Shape 1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66" name="Shape 1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desired of the final system not related to functional correctness (f(a) = b) must be tested at the system level.</a:t>
            </a:r>
          </a:p>
          <a:p>
            <a:pPr indent="-228600" lvl="1" marL="914400" marR="0" rtl="0" algn="l">
              <a:lnSpc>
                <a:spcPct val="100000"/>
              </a:lnSpc>
              <a:spcBef>
                <a:spcPts val="600"/>
              </a:spcBef>
              <a:spcAft>
                <a:spcPts val="0"/>
              </a:spcAft>
            </a:pPr>
            <a:r>
              <a:rPr lang="en"/>
              <a:t>Performance, reliability, safety, security.</a:t>
            </a:r>
          </a:p>
          <a:p>
            <a:pPr indent="-228600" lvl="0" marL="457200" marR="0" rtl="0" algn="l">
              <a:lnSpc>
                <a:spcPct val="100000"/>
              </a:lnSpc>
              <a:spcBef>
                <a:spcPts val="600"/>
              </a:spcBef>
              <a:spcAft>
                <a:spcPts val="0"/>
              </a:spcAft>
            </a:pPr>
            <a:r>
              <a:rPr lang="en"/>
              <a:t>Requires ability to measure and assess fulfillment of the property.</a:t>
            </a:r>
          </a:p>
          <a:p>
            <a:pPr indent="-228600" lvl="1" marL="914400" marR="0" rtl="0" algn="l">
              <a:lnSpc>
                <a:spcPct val="100000"/>
              </a:lnSpc>
              <a:spcBef>
                <a:spcPts val="600"/>
              </a:spcBef>
              <a:spcAft>
                <a:spcPts val="0"/>
              </a:spcAft>
            </a:pPr>
            <a:r>
              <a:rPr lang="en"/>
              <a:t>Depends on both the system and its environment and use.</a:t>
            </a:r>
          </a:p>
          <a:p>
            <a:pPr indent="-228600" lvl="1" marL="914400" marR="0" rtl="0" algn="l">
              <a:lnSpc>
                <a:spcPct val="100000"/>
              </a:lnSpc>
              <a:spcBef>
                <a:spcPts val="600"/>
              </a:spcBef>
              <a:spcAft>
                <a:spcPts val="0"/>
              </a:spcAft>
            </a:pPr>
            <a:r>
              <a:rPr lang="en"/>
              <a:t>In some cases, standard measurements exist.</a:t>
            </a:r>
          </a:p>
          <a:p>
            <a:pPr indent="-228600" lvl="1" marL="914400" marR="0" rtl="0" algn="l">
              <a:lnSpc>
                <a:spcPct val="100000"/>
              </a:lnSpc>
              <a:spcBef>
                <a:spcPts val="600"/>
              </a:spcBef>
              <a:spcAft>
                <a:spcPts val="0"/>
              </a:spcAft>
            </a:pPr>
            <a:r>
              <a:rPr lang="en"/>
              <a:t>In others, more difficult to capture the requirement in a test. </a:t>
            </a:r>
          </a:p>
        </p:txBody>
      </p:sp>
      <p:sp>
        <p:nvSpPr>
          <p:cNvPr id="167" name="Shape 1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US HIPAA regulations on software using medical records:</a:t>
            </a:r>
          </a:p>
          <a:p>
            <a:pPr indent="-228600" lvl="1" marL="914400" marR="0" rtl="0" algn="l">
              <a:lnSpc>
                <a:spcPct val="100000"/>
              </a:lnSpc>
              <a:spcBef>
                <a:spcPts val="600"/>
              </a:spcBef>
              <a:spcAft>
                <a:spcPts val="0"/>
              </a:spcAft>
            </a:pPr>
            <a:r>
              <a:rPr lang="en"/>
              <a:t>“A covered entity must reasonably safeguard protected health information from any intentional or unintentional use or disclosure that is in violation of the standards, implementation specifications, or other requirements of this subpart.”</a:t>
            </a:r>
          </a:p>
          <a:p>
            <a:pPr indent="-228600" lvl="0" marL="457200" marR="0" rtl="0" algn="l">
              <a:lnSpc>
                <a:spcPct val="100000"/>
              </a:lnSpc>
              <a:spcBef>
                <a:spcPts val="600"/>
              </a:spcBef>
              <a:spcAft>
                <a:spcPts val="0"/>
              </a:spcAft>
            </a:pPr>
            <a:r>
              <a:rPr lang="en"/>
              <a:t>Hard to measure satisfaction. Requires context:</a:t>
            </a:r>
          </a:p>
          <a:p>
            <a:pPr indent="-228600" lvl="1" marL="914400" marR="0" rtl="0" algn="l">
              <a:lnSpc>
                <a:spcPct val="100000"/>
              </a:lnSpc>
              <a:spcBef>
                <a:spcPts val="600"/>
              </a:spcBef>
              <a:spcAft>
                <a:spcPts val="0"/>
              </a:spcAft>
            </a:pPr>
            <a:r>
              <a:rPr lang="en"/>
              <a:t>Personnel that have access, how unauthorized personnel are prevented from gaining access. </a:t>
            </a:r>
          </a:p>
        </p:txBody>
      </p:sp>
      <p:sp>
        <p:nvSpPr>
          <p:cNvPr id="174" name="Shape 1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80" name="Shape 1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Properties must be defined in context.</a:t>
            </a:r>
          </a:p>
          <a:p>
            <a:pPr indent="-228600" lvl="1" marL="914400" marR="0" rtl="0" algn="l">
              <a:lnSpc>
                <a:spcPct val="100000"/>
              </a:lnSpc>
              <a:spcBef>
                <a:spcPts val="600"/>
              </a:spcBef>
              <a:spcAft>
                <a:spcPts val="0"/>
              </a:spcAft>
            </a:pPr>
            <a:r>
              <a:rPr lang="en"/>
              <a:t>Performance standards must consider the operating environment.</a:t>
            </a:r>
          </a:p>
          <a:p>
            <a:pPr indent="-228600" lvl="1" marL="914400" marR="0" rtl="0" algn="l">
              <a:lnSpc>
                <a:spcPct val="100000"/>
              </a:lnSpc>
              <a:spcBef>
                <a:spcPts val="600"/>
              </a:spcBef>
              <a:spcAft>
                <a:spcPts val="0"/>
              </a:spcAft>
            </a:pPr>
            <a:r>
              <a:rPr lang="en"/>
              <a:t>Under what circumstances must a particular threshold be met?</a:t>
            </a:r>
          </a:p>
          <a:p>
            <a:pPr indent="-228600" lvl="2" marL="1371600" marR="0" rtl="0" algn="l">
              <a:lnSpc>
                <a:spcPct val="100000"/>
              </a:lnSpc>
              <a:spcBef>
                <a:spcPts val="600"/>
              </a:spcBef>
              <a:spcAft>
                <a:spcPts val="0"/>
              </a:spcAft>
            </a:pPr>
            <a:r>
              <a:rPr lang="en"/>
              <a:t>Real-time system must meet computation and response deadlines.</a:t>
            </a:r>
          </a:p>
          <a:p>
            <a:pPr indent="-228600" lvl="2" marL="1371600" marR="0" rtl="0" algn="l">
              <a:lnSpc>
                <a:spcPct val="100000"/>
              </a:lnSpc>
              <a:spcBef>
                <a:spcPts val="600"/>
              </a:spcBef>
              <a:spcAft>
                <a:spcPts val="0"/>
              </a:spcAft>
            </a:pPr>
            <a:r>
              <a:rPr lang="en"/>
              <a:t>Requires definition of event frequency and minimum input arrival times. </a:t>
            </a:r>
          </a:p>
          <a:p>
            <a:pPr indent="-228600" lvl="0" marL="457200" marR="0" rtl="0" algn="l">
              <a:lnSpc>
                <a:spcPct val="100000"/>
              </a:lnSpc>
              <a:spcBef>
                <a:spcPts val="600"/>
              </a:spcBef>
              <a:spcAft>
                <a:spcPts val="0"/>
              </a:spcAft>
            </a:pPr>
            <a:r>
              <a:rPr lang="en"/>
              <a:t>Generally cannot use testing to show that a property is met in all configurations.</a:t>
            </a:r>
          </a:p>
        </p:txBody>
      </p:sp>
      <p:sp>
        <p:nvSpPr>
          <p:cNvPr id="181" name="Shape 18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Properties</a:t>
            </a:r>
          </a:p>
        </p:txBody>
      </p:sp>
      <p:sp>
        <p:nvSpPr>
          <p:cNvPr id="187" name="Shape 1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all properties are amenable to traditional testing techniques.</a:t>
            </a:r>
          </a:p>
          <a:p>
            <a:pPr indent="-228600" lvl="0" marL="457200" marR="0" rtl="0" algn="l">
              <a:lnSpc>
                <a:spcPct val="100000"/>
              </a:lnSpc>
              <a:spcBef>
                <a:spcPts val="600"/>
              </a:spcBef>
              <a:spcAft>
                <a:spcPts val="0"/>
              </a:spcAft>
            </a:pPr>
            <a:r>
              <a:rPr lang="en"/>
              <a:t>Inspection and analysis can help with some.</a:t>
            </a:r>
          </a:p>
          <a:p>
            <a:pPr indent="-228600" lvl="0" marL="457200" marR="0" rtl="0" algn="l">
              <a:lnSpc>
                <a:spcPct val="100000"/>
              </a:lnSpc>
              <a:spcBef>
                <a:spcPts val="600"/>
              </a:spcBef>
              <a:spcAft>
                <a:spcPts val="0"/>
              </a:spcAft>
            </a:pPr>
            <a:r>
              <a:rPr lang="en"/>
              <a:t>Security properties are assessed by teams of users that attempt to gain access.</a:t>
            </a:r>
          </a:p>
          <a:p>
            <a:pPr indent="-228600" lvl="1" marL="914400" marR="0" rtl="0" algn="l">
              <a:lnSpc>
                <a:spcPct val="100000"/>
              </a:lnSpc>
              <a:spcBef>
                <a:spcPts val="600"/>
              </a:spcBef>
              <a:spcAft>
                <a:spcPts val="0"/>
              </a:spcAft>
            </a:pPr>
            <a:r>
              <a:rPr lang="en"/>
              <a:t>Security is a property of a larger system and environment that one piece of software is a small part of. </a:t>
            </a:r>
          </a:p>
          <a:p>
            <a:pPr indent="-228600" lvl="1" marL="914400" marR="0" rtl="0" algn="l">
              <a:lnSpc>
                <a:spcPct val="100000"/>
              </a:lnSpc>
              <a:spcBef>
                <a:spcPts val="600"/>
              </a:spcBef>
              <a:spcAft>
                <a:spcPts val="0"/>
              </a:spcAft>
            </a:pPr>
            <a:r>
              <a:rPr lang="en"/>
              <a:t>Consider safety of the whole system, and how this piece of software fits into that environment. Look for vulnerabilities in each piece of software.</a:t>
            </a:r>
          </a:p>
        </p:txBody>
      </p:sp>
      <p:sp>
        <p:nvSpPr>
          <p:cNvPr id="188" name="Shape 18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Acceptance Testing</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199" name="Shape 1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228600" lvl="0" marL="457200" marR="0" rtl="0" algn="l">
              <a:lnSpc>
                <a:spcPct val="100000"/>
              </a:lnSpc>
              <a:spcBef>
                <a:spcPts val="600"/>
              </a:spcBef>
              <a:spcAft>
                <a:spcPts val="0"/>
              </a:spcAft>
            </a:pPr>
            <a:r>
              <a:rPr lang="en"/>
              <a:t>Users must ultimately approve the system.</a:t>
            </a:r>
          </a:p>
          <a:p>
            <a:pPr indent="-228600" lvl="0" marL="457200" marR="0" rtl="0" algn="l">
              <a:lnSpc>
                <a:spcPct val="100000"/>
              </a:lnSpc>
              <a:spcBef>
                <a:spcPts val="600"/>
              </a:spcBef>
              <a:spcAft>
                <a:spcPts val="0"/>
              </a:spcAft>
            </a:pPr>
            <a:r>
              <a:rPr lang="en"/>
              <a:t>Many faults do not emerge until the system is used in the wild.</a:t>
            </a:r>
          </a:p>
          <a:p>
            <a:pPr indent="-381000" lvl="1" marL="914400" rtl="0">
              <a:spcBef>
                <a:spcPts val="0"/>
              </a:spcBef>
              <a:buSzPct val="100000"/>
            </a:pPr>
            <a:r>
              <a:rPr lang="en" sz="2400"/>
              <a:t>Alternative operating environments.</a:t>
            </a:r>
          </a:p>
          <a:p>
            <a:pPr indent="-381000" lvl="1" marL="914400" rtl="0">
              <a:spcBef>
                <a:spcPts val="0"/>
              </a:spcBef>
              <a:buSzPct val="100000"/>
            </a:pPr>
            <a:r>
              <a:rPr lang="en" sz="2400"/>
              <a:t>More eyes on the system.</a:t>
            </a:r>
          </a:p>
          <a:p>
            <a:pPr indent="-381000" lvl="1" marL="914400" rtl="0">
              <a:spcBef>
                <a:spcPts val="0"/>
              </a:spcBef>
              <a:buSzPct val="100000"/>
            </a:pPr>
            <a:r>
              <a:rPr lang="en" sz="2400"/>
              <a:t>Wide variety of usage types. </a:t>
            </a:r>
          </a:p>
          <a:p>
            <a:pPr indent="-2286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200" name="Shape 2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57" name="Shape 57"/>
          <p:cNvSpPr/>
          <p:nvPr/>
        </p:nvSpPr>
        <p:spPr>
          <a:xfrm>
            <a:off x="457200" y="1953651"/>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58" name="Shape 58"/>
          <p:cNvSpPr/>
          <p:nvPr/>
        </p:nvSpPr>
        <p:spPr>
          <a:xfrm>
            <a:off x="1138488" y="2868563"/>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59" name="Shape 59"/>
          <p:cNvSpPr/>
          <p:nvPr/>
        </p:nvSpPr>
        <p:spPr>
          <a:xfrm>
            <a:off x="1902583" y="3783475"/>
            <a:ext cx="1445399"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60" name="Shape 60"/>
          <p:cNvSpPr/>
          <p:nvPr/>
        </p:nvSpPr>
        <p:spPr>
          <a:xfrm>
            <a:off x="2867229" y="4698375"/>
            <a:ext cx="1445399"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61" name="Shape 61"/>
          <p:cNvSpPr/>
          <p:nvPr/>
        </p:nvSpPr>
        <p:spPr>
          <a:xfrm>
            <a:off x="3934401" y="5601937"/>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62" name="Shape 62"/>
          <p:cNvSpPr/>
          <p:nvPr/>
        </p:nvSpPr>
        <p:spPr>
          <a:xfrm>
            <a:off x="4993705" y="4698375"/>
            <a:ext cx="1445400" cy="70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63" name="Shape 63"/>
          <p:cNvSpPr/>
          <p:nvPr/>
        </p:nvSpPr>
        <p:spPr>
          <a:xfrm>
            <a:off x="5792393" y="3783463"/>
            <a:ext cx="1445399" cy="7005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64" name="Shape 64"/>
          <p:cNvSpPr/>
          <p:nvPr/>
        </p:nvSpPr>
        <p:spPr>
          <a:xfrm>
            <a:off x="6439088" y="2868551"/>
            <a:ext cx="1445400" cy="7005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65" name="Shape 65"/>
          <p:cNvSpPr/>
          <p:nvPr/>
        </p:nvSpPr>
        <p:spPr>
          <a:xfrm>
            <a:off x="7103043" y="1953638"/>
            <a:ext cx="1445400" cy="7005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66" name="Shape 66"/>
          <p:cNvCxnSpPr>
            <a:endCxn id="58" idx="1"/>
          </p:cNvCxnSpPr>
          <p:nvPr/>
        </p:nvCxnSpPr>
        <p:spPr>
          <a:xfrm>
            <a:off x="734088" y="2642513"/>
            <a:ext cx="404400" cy="576300"/>
          </a:xfrm>
          <a:prstGeom prst="straightConnector1">
            <a:avLst/>
          </a:prstGeom>
          <a:noFill/>
          <a:ln cap="flat" cmpd="sng" w="19050">
            <a:solidFill>
              <a:schemeClr val="dk2"/>
            </a:solidFill>
            <a:prstDash val="solid"/>
            <a:round/>
            <a:headEnd len="lg" w="lg" type="none"/>
            <a:tailEnd len="lg" w="lg" type="triangle"/>
          </a:ln>
        </p:spPr>
      </p:cxnSp>
      <p:cxnSp>
        <p:nvCxnSpPr>
          <p:cNvPr id="67" name="Shape 67"/>
          <p:cNvCxnSpPr>
            <a:endCxn id="59" idx="1"/>
          </p:cNvCxnSpPr>
          <p:nvPr/>
        </p:nvCxnSpPr>
        <p:spPr>
          <a:xfrm>
            <a:off x="1473583" y="3573025"/>
            <a:ext cx="429000" cy="560700"/>
          </a:xfrm>
          <a:prstGeom prst="straightConnector1">
            <a:avLst/>
          </a:prstGeom>
          <a:noFill/>
          <a:ln cap="flat" cmpd="sng" w="19050">
            <a:solidFill>
              <a:schemeClr val="dk2"/>
            </a:solidFill>
            <a:prstDash val="solid"/>
            <a:round/>
            <a:headEnd len="lg" w="lg" type="none"/>
            <a:tailEnd len="lg" w="lg" type="triangle"/>
          </a:ln>
        </p:spPr>
      </p:cxnSp>
      <p:cxnSp>
        <p:nvCxnSpPr>
          <p:cNvPr id="68" name="Shape 68"/>
          <p:cNvCxnSpPr>
            <a:endCxn id="60" idx="1"/>
          </p:cNvCxnSpPr>
          <p:nvPr/>
        </p:nvCxnSpPr>
        <p:spPr>
          <a:xfrm>
            <a:off x="2257929" y="4488825"/>
            <a:ext cx="609300" cy="559800"/>
          </a:xfrm>
          <a:prstGeom prst="straightConnector1">
            <a:avLst/>
          </a:prstGeom>
          <a:noFill/>
          <a:ln cap="flat" cmpd="sng" w="19050">
            <a:solidFill>
              <a:schemeClr val="dk2"/>
            </a:solidFill>
            <a:prstDash val="solid"/>
            <a:round/>
            <a:headEnd len="lg" w="lg" type="none"/>
            <a:tailEnd len="lg" w="lg" type="triangle"/>
          </a:ln>
        </p:spPr>
      </p:cxnSp>
      <p:cxnSp>
        <p:nvCxnSpPr>
          <p:cNvPr id="69" name="Shape 69"/>
          <p:cNvCxnSpPr>
            <a:endCxn id="61" idx="1"/>
          </p:cNvCxnSpPr>
          <p:nvPr/>
        </p:nvCxnSpPr>
        <p:spPr>
          <a:xfrm>
            <a:off x="3193701" y="5404987"/>
            <a:ext cx="740700" cy="547200"/>
          </a:xfrm>
          <a:prstGeom prst="straightConnector1">
            <a:avLst/>
          </a:prstGeom>
          <a:noFill/>
          <a:ln cap="flat" cmpd="sng" w="19050">
            <a:solidFill>
              <a:schemeClr val="dk2"/>
            </a:solidFill>
            <a:prstDash val="solid"/>
            <a:round/>
            <a:headEnd len="lg" w="lg" type="none"/>
            <a:tailEnd len="lg" w="lg" type="triangle"/>
          </a:ln>
        </p:spPr>
      </p:cxnSp>
      <p:cxnSp>
        <p:nvCxnSpPr>
          <p:cNvPr id="70" name="Shape 70"/>
          <p:cNvCxnSpPr>
            <a:stCxn id="61" idx="3"/>
          </p:cNvCxnSpPr>
          <p:nvPr/>
        </p:nvCxnSpPr>
        <p:spPr>
          <a:xfrm flipH="1" rot="10800000">
            <a:off x="5379801" y="5434687"/>
            <a:ext cx="695700" cy="517500"/>
          </a:xfrm>
          <a:prstGeom prst="straightConnector1">
            <a:avLst/>
          </a:prstGeom>
          <a:noFill/>
          <a:ln cap="flat" cmpd="sng" w="19050">
            <a:solidFill>
              <a:schemeClr val="dk2"/>
            </a:solidFill>
            <a:prstDash val="solid"/>
            <a:round/>
            <a:headEnd len="lg" w="lg" type="none"/>
            <a:tailEnd len="lg" w="lg" type="triangle"/>
          </a:ln>
        </p:spPr>
      </p:cxnSp>
      <p:cxnSp>
        <p:nvCxnSpPr>
          <p:cNvPr id="71" name="Shape 71"/>
          <p:cNvCxnSpPr>
            <a:stCxn id="62" idx="3"/>
          </p:cNvCxnSpPr>
          <p:nvPr/>
        </p:nvCxnSpPr>
        <p:spPr>
          <a:xfrm flipH="1" rot="10800000">
            <a:off x="6439105" y="4503825"/>
            <a:ext cx="496200" cy="544800"/>
          </a:xfrm>
          <a:prstGeom prst="straightConnector1">
            <a:avLst/>
          </a:prstGeom>
          <a:noFill/>
          <a:ln cap="flat" cmpd="sng" w="19050">
            <a:solidFill>
              <a:schemeClr val="dk2"/>
            </a:solidFill>
            <a:prstDash val="solid"/>
            <a:round/>
            <a:headEnd len="lg" w="lg" type="none"/>
            <a:tailEnd len="lg" w="lg" type="triangle"/>
          </a:ln>
        </p:spPr>
      </p:cxnSp>
      <p:cxnSp>
        <p:nvCxnSpPr>
          <p:cNvPr id="72" name="Shape 72"/>
          <p:cNvCxnSpPr>
            <a:stCxn id="63" idx="3"/>
          </p:cNvCxnSpPr>
          <p:nvPr/>
        </p:nvCxnSpPr>
        <p:spPr>
          <a:xfrm flipH="1" rot="10800000">
            <a:off x="7237793" y="3603313"/>
            <a:ext cx="361800" cy="530400"/>
          </a:xfrm>
          <a:prstGeom prst="straightConnector1">
            <a:avLst/>
          </a:prstGeom>
          <a:noFill/>
          <a:ln cap="flat" cmpd="sng" w="19050">
            <a:solidFill>
              <a:schemeClr val="dk2"/>
            </a:solidFill>
            <a:prstDash val="solid"/>
            <a:round/>
            <a:headEnd len="lg" w="lg" type="none"/>
            <a:tailEnd len="lg" w="lg" type="triangle"/>
          </a:ln>
        </p:spPr>
      </p:cxnSp>
      <p:cxnSp>
        <p:nvCxnSpPr>
          <p:cNvPr id="73" name="Shape 73"/>
          <p:cNvCxnSpPr>
            <a:stCxn id="64" idx="3"/>
          </p:cNvCxnSpPr>
          <p:nvPr/>
        </p:nvCxnSpPr>
        <p:spPr>
          <a:xfrm flipH="1" rot="10800000">
            <a:off x="7884488" y="2687501"/>
            <a:ext cx="393900" cy="531300"/>
          </a:xfrm>
          <a:prstGeom prst="straightConnector1">
            <a:avLst/>
          </a:prstGeom>
          <a:noFill/>
          <a:ln cap="flat" cmpd="sng" w="19050">
            <a:solidFill>
              <a:schemeClr val="dk2"/>
            </a:solidFill>
            <a:prstDash val="solid"/>
            <a:round/>
            <a:headEnd len="lg" w="lg" type="none"/>
            <a:tailEnd len="lg" w="lg" type="triangle"/>
          </a:ln>
        </p:spPr>
      </p:cxnSp>
      <p:sp>
        <p:nvSpPr>
          <p:cNvPr id="74" name="Shape 74"/>
          <p:cNvSpPr/>
          <p:nvPr/>
        </p:nvSpPr>
        <p:spPr>
          <a:xfrm>
            <a:off x="3872492" y="1786949"/>
            <a:ext cx="1445400" cy="7005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75" name="Shape 75"/>
          <p:cNvSpPr/>
          <p:nvPr/>
        </p:nvSpPr>
        <p:spPr>
          <a:xfrm>
            <a:off x="3872492" y="2580462"/>
            <a:ext cx="1445400" cy="7005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cxnSp>
        <p:nvCxnSpPr>
          <p:cNvPr id="76" name="Shape 76"/>
          <p:cNvCxnSpPr>
            <a:stCxn id="57" idx="3"/>
            <a:endCxn id="74" idx="1"/>
          </p:cNvCxnSpPr>
          <p:nvPr/>
        </p:nvCxnSpPr>
        <p:spPr>
          <a:xfrm flipH="1" rot="10800000">
            <a:off x="1902600" y="2137101"/>
            <a:ext cx="1969800" cy="166800"/>
          </a:xfrm>
          <a:prstGeom prst="straightConnector1">
            <a:avLst/>
          </a:prstGeom>
          <a:noFill/>
          <a:ln cap="flat" cmpd="sng" w="19050">
            <a:solidFill>
              <a:srgbClr val="980000"/>
            </a:solidFill>
            <a:prstDash val="dash"/>
            <a:round/>
            <a:headEnd len="lg" w="lg" type="none"/>
            <a:tailEnd len="lg" w="lg" type="triangle"/>
          </a:ln>
        </p:spPr>
      </p:cxnSp>
      <p:cxnSp>
        <p:nvCxnSpPr>
          <p:cNvPr id="77" name="Shape 77"/>
          <p:cNvCxnSpPr>
            <a:stCxn id="58" idx="3"/>
            <a:endCxn id="74" idx="1"/>
          </p:cNvCxnSpPr>
          <p:nvPr/>
        </p:nvCxnSpPr>
        <p:spPr>
          <a:xfrm flipH="1" rot="10800000">
            <a:off x="2583888" y="2137313"/>
            <a:ext cx="1288499" cy="1081500"/>
          </a:xfrm>
          <a:prstGeom prst="straightConnector1">
            <a:avLst/>
          </a:prstGeom>
          <a:noFill/>
          <a:ln cap="flat" cmpd="sng" w="19050">
            <a:solidFill>
              <a:srgbClr val="980000"/>
            </a:solidFill>
            <a:prstDash val="dash"/>
            <a:round/>
            <a:headEnd len="lg" w="lg" type="none"/>
            <a:tailEnd len="lg" w="lg" type="triangle"/>
          </a:ln>
        </p:spPr>
      </p:cxnSp>
      <p:cxnSp>
        <p:nvCxnSpPr>
          <p:cNvPr id="78" name="Shape 78"/>
          <p:cNvCxnSpPr>
            <a:stCxn id="58" idx="3"/>
            <a:endCxn id="75" idx="1"/>
          </p:cNvCxnSpPr>
          <p:nvPr/>
        </p:nvCxnSpPr>
        <p:spPr>
          <a:xfrm flipH="1" rot="10800000">
            <a:off x="2583888" y="2930813"/>
            <a:ext cx="1288499" cy="288000"/>
          </a:xfrm>
          <a:prstGeom prst="straightConnector1">
            <a:avLst/>
          </a:prstGeom>
          <a:noFill/>
          <a:ln cap="flat" cmpd="sng" w="19050">
            <a:solidFill>
              <a:srgbClr val="9900FF"/>
            </a:solidFill>
            <a:prstDash val="dash"/>
            <a:round/>
            <a:headEnd len="lg" w="lg" type="none"/>
            <a:tailEnd len="lg" w="lg" type="triangle"/>
          </a:ln>
        </p:spPr>
      </p:cxnSp>
      <p:cxnSp>
        <p:nvCxnSpPr>
          <p:cNvPr id="79" name="Shape 79"/>
          <p:cNvCxnSpPr>
            <a:stCxn id="59" idx="3"/>
            <a:endCxn id="75" idx="1"/>
          </p:cNvCxnSpPr>
          <p:nvPr/>
        </p:nvCxnSpPr>
        <p:spPr>
          <a:xfrm flipH="1" rot="10800000">
            <a:off x="3347983" y="2930725"/>
            <a:ext cx="524400" cy="1203000"/>
          </a:xfrm>
          <a:prstGeom prst="straightConnector1">
            <a:avLst/>
          </a:prstGeom>
          <a:noFill/>
          <a:ln cap="flat" cmpd="sng" w="19050">
            <a:solidFill>
              <a:srgbClr val="9900FF"/>
            </a:solidFill>
            <a:prstDash val="dash"/>
            <a:round/>
            <a:headEnd len="lg" w="lg" type="none"/>
            <a:tailEnd len="lg" w="lg" type="triangle"/>
          </a:ln>
        </p:spPr>
      </p:cxnSp>
      <p:cxnSp>
        <p:nvCxnSpPr>
          <p:cNvPr id="80" name="Shape 80"/>
          <p:cNvCxnSpPr>
            <a:stCxn id="74" idx="3"/>
            <a:endCxn id="64" idx="1"/>
          </p:cNvCxnSpPr>
          <p:nvPr/>
        </p:nvCxnSpPr>
        <p:spPr>
          <a:xfrm>
            <a:off x="5317892" y="2137199"/>
            <a:ext cx="1121100" cy="1081500"/>
          </a:xfrm>
          <a:prstGeom prst="straightConnector1">
            <a:avLst/>
          </a:prstGeom>
          <a:noFill/>
          <a:ln cap="flat" cmpd="sng" w="19050">
            <a:solidFill>
              <a:srgbClr val="980000"/>
            </a:solidFill>
            <a:prstDash val="dash"/>
            <a:round/>
            <a:headEnd len="lg" w="lg" type="none"/>
            <a:tailEnd len="lg" w="lg" type="triangle"/>
          </a:ln>
        </p:spPr>
      </p:cxnSp>
      <p:cxnSp>
        <p:nvCxnSpPr>
          <p:cNvPr id="81" name="Shape 81"/>
          <p:cNvCxnSpPr>
            <a:stCxn id="75" idx="3"/>
            <a:endCxn id="63" idx="1"/>
          </p:cNvCxnSpPr>
          <p:nvPr/>
        </p:nvCxnSpPr>
        <p:spPr>
          <a:xfrm>
            <a:off x="5317892" y="2930712"/>
            <a:ext cx="474600" cy="1203000"/>
          </a:xfrm>
          <a:prstGeom prst="straightConnector1">
            <a:avLst/>
          </a:prstGeom>
          <a:noFill/>
          <a:ln cap="flat" cmpd="sng" w="19050">
            <a:solidFill>
              <a:srgbClr val="9900FF"/>
            </a:solidFill>
            <a:prstDash val="dash"/>
            <a:round/>
            <a:headEnd len="lg" w="lg" type="none"/>
            <a:tailEnd len="lg" w="lg" type="triangle"/>
          </a:ln>
        </p:spPr>
      </p:cxnSp>
      <p:sp>
        <p:nvSpPr>
          <p:cNvPr id="82" name="Shape 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
        <p:nvSpPr>
          <p:cNvPr id="83" name="Shape 83"/>
          <p:cNvSpPr/>
          <p:nvPr/>
        </p:nvSpPr>
        <p:spPr>
          <a:xfrm>
            <a:off x="5792392" y="1603474"/>
            <a:ext cx="1445400" cy="7005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Regression Test Plan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User-Based Testing Types</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Three types of user-based testing:</a:t>
            </a:r>
          </a:p>
          <a:p>
            <a:pPr indent="-228600" lvl="0" marL="457200" marR="0" rtl="0" algn="l">
              <a:lnSpc>
                <a:spcPct val="100000"/>
              </a:lnSpc>
              <a:spcBef>
                <a:spcPts val="600"/>
              </a:spcBef>
              <a:spcAft>
                <a:spcPts val="0"/>
              </a:spcAft>
            </a:pPr>
            <a:r>
              <a:rPr lang="en"/>
              <a:t>Alpha Testing</a:t>
            </a:r>
          </a:p>
          <a:p>
            <a:pPr indent="-228600" lvl="1" marL="914400" marR="0" rtl="0" algn="l">
              <a:lnSpc>
                <a:spcPct val="100000"/>
              </a:lnSpc>
              <a:spcBef>
                <a:spcPts val="600"/>
              </a:spcBef>
              <a:spcAft>
                <a:spcPts val="0"/>
              </a:spcAft>
            </a:pPr>
            <a:r>
              <a:rPr lang="en"/>
              <a:t>A small group of users work closely with development team to test the software.</a:t>
            </a:r>
          </a:p>
          <a:p>
            <a:pPr indent="-228600" lvl="0" marL="457200" marR="0" rtl="0" algn="l">
              <a:lnSpc>
                <a:spcPct val="100000"/>
              </a:lnSpc>
              <a:spcBef>
                <a:spcPts val="600"/>
              </a:spcBef>
              <a:spcAft>
                <a:spcPts val="0"/>
              </a:spcAft>
            </a:pPr>
            <a:r>
              <a:rPr lang="en"/>
              <a:t>Beta Testing</a:t>
            </a:r>
          </a:p>
          <a:p>
            <a:pPr indent="-228600" lvl="1" marL="914400" marR="0" rtl="0" algn="l">
              <a:lnSpc>
                <a:spcPct val="100000"/>
              </a:lnSpc>
              <a:spcBef>
                <a:spcPts val="600"/>
              </a:spcBef>
              <a:spcAft>
                <a:spcPts val="0"/>
              </a:spcAft>
            </a:pPr>
            <a:r>
              <a:rPr lang="en"/>
              <a:t>A release of the software is made available to a larger group of interested users. </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207" name="Shape 2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Alpha Testing</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Users and developers work together.</a:t>
            </a:r>
          </a:p>
          <a:p>
            <a:pPr indent="-228600" lvl="1" marL="914400" marR="0" rtl="0" algn="l">
              <a:lnSpc>
                <a:spcPct val="100000"/>
              </a:lnSpc>
              <a:spcBef>
                <a:spcPts val="600"/>
              </a:spcBef>
              <a:spcAft>
                <a:spcPts val="0"/>
              </a:spcAft>
            </a:pPr>
            <a:r>
              <a:rPr lang="en"/>
              <a:t>Users can identify problems not apparent to the development team.</a:t>
            </a:r>
          </a:p>
          <a:p>
            <a:pPr indent="-228600" lvl="2" marL="1371600" marR="0" rtl="0" algn="l">
              <a:lnSpc>
                <a:spcPct val="100000"/>
              </a:lnSpc>
              <a:spcBef>
                <a:spcPts val="600"/>
              </a:spcBef>
              <a:spcAft>
                <a:spcPts val="0"/>
              </a:spcAft>
            </a:pPr>
            <a:r>
              <a:rPr lang="en"/>
              <a:t>Developers work from requirements, users have their own expectations.</a:t>
            </a:r>
          </a:p>
          <a:p>
            <a:pPr indent="-228600" lvl="0" marL="457200" marR="0" rtl="0" algn="l">
              <a:lnSpc>
                <a:spcPct val="100000"/>
              </a:lnSpc>
              <a:spcBef>
                <a:spcPts val="600"/>
              </a:spcBef>
              <a:spcAft>
                <a:spcPts val="0"/>
              </a:spcAft>
            </a:pPr>
            <a:r>
              <a:rPr lang="en"/>
              <a:t>Takes place under controlled conditions.</a:t>
            </a:r>
          </a:p>
          <a:p>
            <a:pPr indent="-228600" lvl="1" marL="914400" marR="0" rtl="0" algn="l">
              <a:lnSpc>
                <a:spcPct val="100000"/>
              </a:lnSpc>
              <a:spcBef>
                <a:spcPts val="600"/>
              </a:spcBef>
              <a:spcAft>
                <a:spcPts val="0"/>
              </a:spcAft>
            </a:pPr>
            <a:r>
              <a:rPr lang="en"/>
              <a:t>Software is usually incomplete or untested.</a:t>
            </a:r>
          </a:p>
          <a:p>
            <a:pPr indent="-228600" lvl="0" marL="457200" marR="0" rtl="0" algn="l">
              <a:lnSpc>
                <a:spcPct val="100000"/>
              </a:lnSpc>
              <a:spcBef>
                <a:spcPts val="600"/>
              </a:spcBef>
              <a:spcAft>
                <a:spcPts val="0"/>
              </a:spcAft>
            </a:pPr>
            <a:r>
              <a:rPr lang="en"/>
              <a:t>“Power users” and customers who want early information about system features.</a:t>
            </a:r>
          </a:p>
          <a:p>
            <a:pPr indent="-228600" lvl="1" marL="914400" marR="0" rtl="0" algn="l">
              <a:lnSpc>
                <a:spcPct val="100000"/>
              </a:lnSpc>
              <a:spcBef>
                <a:spcPts val="600"/>
              </a:spcBef>
              <a:spcAft>
                <a:spcPts val="0"/>
              </a:spcAft>
            </a:pPr>
            <a:r>
              <a:rPr lang="en"/>
              <a:t>Agile processes advocate for “customer as a team member”</a:t>
            </a:r>
          </a:p>
          <a:p>
            <a:pPr indent="0" lvl="0" marL="457200" marR="0" rtl="0" algn="l">
              <a:lnSpc>
                <a:spcPct val="100000"/>
              </a:lnSpc>
              <a:spcBef>
                <a:spcPts val="600"/>
              </a:spcBef>
              <a:spcAft>
                <a:spcPts val="0"/>
              </a:spcAft>
              <a:buNone/>
            </a:pPr>
            <a:r>
              <a:t/>
            </a:r>
            <a:endParaRPr/>
          </a:p>
        </p:txBody>
      </p:sp>
      <p:sp>
        <p:nvSpPr>
          <p:cNvPr id="214" name="Shape 21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Beta Testing</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Early build made available to a larger group of volunteers and customers. </a:t>
            </a:r>
          </a:p>
          <a:p>
            <a:pPr indent="-228600" lvl="0" marL="457200" marR="0" rtl="0" algn="l">
              <a:lnSpc>
                <a:spcPct val="100000"/>
              </a:lnSpc>
              <a:spcBef>
                <a:spcPts val="600"/>
              </a:spcBef>
              <a:spcAft>
                <a:spcPts val="0"/>
              </a:spcAft>
            </a:pPr>
            <a:r>
              <a:rPr lang="en"/>
              <a:t>Software is used under uncontrolled conditions, hardware configurations.</a:t>
            </a:r>
          </a:p>
          <a:p>
            <a:pPr indent="-228600" lvl="1" marL="914400" marR="0" rtl="0" algn="l">
              <a:lnSpc>
                <a:spcPct val="100000"/>
              </a:lnSpc>
              <a:spcBef>
                <a:spcPts val="600"/>
              </a:spcBef>
              <a:spcAft>
                <a:spcPts val="0"/>
              </a:spcAft>
            </a:pPr>
            <a:r>
              <a:rPr lang="en"/>
              <a:t>Important if the system will be sold to any customer.</a:t>
            </a:r>
          </a:p>
          <a:p>
            <a:pPr indent="-228600" lvl="1" marL="914400" marR="0" rtl="0" algn="l">
              <a:lnSpc>
                <a:spcPct val="100000"/>
              </a:lnSpc>
              <a:spcBef>
                <a:spcPts val="600"/>
              </a:spcBef>
              <a:spcAft>
                <a:spcPts val="0"/>
              </a:spcAft>
            </a:pPr>
            <a:r>
              <a:rPr lang="en"/>
              <a:t>Discovers interaction problems.</a:t>
            </a:r>
          </a:p>
          <a:p>
            <a:pPr indent="-228600" lvl="0" marL="457200" marR="0" rtl="0" algn="l">
              <a:lnSpc>
                <a:spcPct val="100000"/>
              </a:lnSpc>
              <a:spcBef>
                <a:spcPts val="600"/>
              </a:spcBef>
              <a:spcAft>
                <a:spcPts val="0"/>
              </a:spcAft>
            </a:pPr>
            <a:r>
              <a:rPr lang="en"/>
              <a:t>Can be a form of marketing.</a:t>
            </a:r>
          </a:p>
          <a:p>
            <a:pPr indent="-228600" lvl="0" marL="457200" marR="0" rtl="0" algn="l">
              <a:lnSpc>
                <a:spcPct val="100000"/>
              </a:lnSpc>
              <a:spcBef>
                <a:spcPts val="600"/>
              </a:spcBef>
              <a:spcAft>
                <a:spcPts val="0"/>
              </a:spcAft>
            </a:pPr>
            <a:r>
              <a:rPr lang="en"/>
              <a:t>Should not replace traditional testing.</a:t>
            </a:r>
          </a:p>
        </p:txBody>
      </p:sp>
      <p:sp>
        <p:nvSpPr>
          <p:cNvPr id="221" name="Shape 22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Formal validation activity between developer and customer.</a:t>
            </a:r>
          </a:p>
          <a:p>
            <a:pPr indent="-228600" lvl="0" marL="457200" marR="0" rtl="0" algn="l">
              <a:lnSpc>
                <a:spcPct val="100000"/>
              </a:lnSpc>
              <a:spcBef>
                <a:spcPts val="600"/>
              </a:spcBef>
              <a:spcAft>
                <a:spcPts val="0"/>
              </a:spcAft>
            </a:pPr>
            <a:r>
              <a:rPr lang="en"/>
              <a:t>Software is taken to a group of users that try a set of scenarios under supervision.</a:t>
            </a:r>
          </a:p>
          <a:p>
            <a:pPr indent="-228600" lvl="1" marL="914400" marR="0" rtl="0" algn="l">
              <a:lnSpc>
                <a:spcPct val="100000"/>
              </a:lnSpc>
              <a:spcBef>
                <a:spcPts val="600"/>
              </a:spcBef>
              <a:spcAft>
                <a:spcPts val="0"/>
              </a:spcAft>
            </a:pPr>
            <a:r>
              <a:rPr lang="en"/>
              <a:t>Scenarios mirror the typical system use cases.</a:t>
            </a:r>
          </a:p>
          <a:p>
            <a:pPr indent="-228600" lvl="1" marL="914400" marR="0" rtl="0" algn="l">
              <a:lnSpc>
                <a:spcPct val="100000"/>
              </a:lnSpc>
              <a:spcBef>
                <a:spcPts val="600"/>
              </a:spcBef>
              <a:spcAft>
                <a:spcPts val="0"/>
              </a:spcAft>
            </a:pPr>
            <a:r>
              <a:rPr lang="en"/>
              <a:t>Users provide feedback and decide whether the software is acceptable for each scenario.</a:t>
            </a:r>
          </a:p>
          <a:p>
            <a:pPr indent="-228600" lvl="0" marL="457200" marR="0" rtl="0" algn="l">
              <a:lnSpc>
                <a:spcPct val="100000"/>
              </a:lnSpc>
              <a:spcBef>
                <a:spcPts val="600"/>
              </a:spcBef>
              <a:spcAft>
                <a:spcPts val="0"/>
              </a:spcAft>
            </a:pPr>
            <a:r>
              <a:rPr lang="en"/>
              <a:t>Users ultimately decide whether the software is ready for release.</a:t>
            </a:r>
          </a:p>
          <a:p>
            <a:pPr indent="-228600" lvl="1" marL="914400" marR="0" rtl="0" algn="l">
              <a:lnSpc>
                <a:spcPct val="100000"/>
              </a:lnSpc>
              <a:spcBef>
                <a:spcPts val="600"/>
              </a:spcBef>
              <a:spcAft>
                <a:spcPts val="0"/>
              </a:spcAft>
            </a:pPr>
            <a:r>
              <a:rPr lang="en"/>
              <a:t>Developers may negotiate with users.</a:t>
            </a:r>
          </a:p>
        </p:txBody>
      </p:sp>
      <p:sp>
        <p:nvSpPr>
          <p:cNvPr id="228" name="Shape 22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acceptance criteria</a:t>
            </a:r>
          </a:p>
          <a:p>
            <a:pPr indent="-3683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228600" lvl="0" marL="457200" marR="0" rtl="0" algn="l">
              <a:lnSpc>
                <a:spcPct val="100000"/>
              </a:lnSpc>
              <a:spcBef>
                <a:spcPts val="600"/>
              </a:spcBef>
              <a:spcAft>
                <a:spcPts val="0"/>
              </a:spcAft>
            </a:pPr>
            <a:r>
              <a:rPr lang="en"/>
              <a:t>Plan acceptance testing</a:t>
            </a:r>
          </a:p>
          <a:p>
            <a:pPr indent="-3683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228600" lvl="0" marL="457200" marR="0" rtl="0" algn="l">
              <a:lnSpc>
                <a:spcPct val="100000"/>
              </a:lnSpc>
              <a:spcBef>
                <a:spcPts val="600"/>
              </a:spcBef>
              <a:spcAft>
                <a:spcPts val="0"/>
              </a:spcAft>
            </a:pPr>
            <a:r>
              <a:rPr lang="en"/>
              <a:t>Derive acceptance tests.</a:t>
            </a:r>
          </a:p>
          <a:p>
            <a:pPr indent="-3683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235" name="Shape 23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Run acceptance tests</a:t>
            </a:r>
          </a:p>
          <a:p>
            <a:pPr indent="-228600" lvl="1" marL="914400" marR="0" rtl="0" algn="l">
              <a:lnSpc>
                <a:spcPct val="100000"/>
              </a:lnSpc>
              <a:spcBef>
                <a:spcPts val="600"/>
              </a:spcBef>
              <a:spcAft>
                <a:spcPts val="0"/>
              </a:spcAft>
            </a:pPr>
            <a:r>
              <a:rPr lang="en"/>
              <a:t>Users complete the set of tests. Should take place in the same environment that they will use the software. Some training may be required.</a:t>
            </a:r>
          </a:p>
          <a:p>
            <a:pPr indent="-228600" lvl="0" marL="457200" marR="0" rtl="0" algn="l">
              <a:lnSpc>
                <a:spcPct val="100000"/>
              </a:lnSpc>
              <a:spcBef>
                <a:spcPts val="600"/>
              </a:spcBef>
              <a:spcAft>
                <a:spcPts val="0"/>
              </a:spcAft>
            </a:pPr>
            <a:r>
              <a:rPr lang="en"/>
              <a:t>Negotiate test results</a:t>
            </a:r>
          </a:p>
          <a:p>
            <a:pPr indent="-228600" lvl="1" marL="914400" marR="0" rtl="0" algn="l">
              <a:lnSpc>
                <a:spcPct val="100000"/>
              </a:lnSpc>
              <a:spcBef>
                <a:spcPts val="600"/>
              </a:spcBef>
              <a:spcAft>
                <a:spcPts val="0"/>
              </a:spcAft>
            </a:pPr>
            <a:r>
              <a:rPr lang="en"/>
              <a:t>It is unlikely that all of the tests will pass the first time. Developer and customer negotiate to decide if the system is good enough or if it needs more work.</a:t>
            </a:r>
          </a:p>
          <a:p>
            <a:pPr indent="-228600" lvl="0" marL="457200" marR="0" rtl="0" algn="l">
              <a:lnSpc>
                <a:spcPct val="100000"/>
              </a:lnSpc>
              <a:spcBef>
                <a:spcPts val="600"/>
              </a:spcBef>
              <a:spcAft>
                <a:spcPts val="0"/>
              </a:spcAft>
            </a:pPr>
            <a:r>
              <a:rPr lang="en"/>
              <a:t>Reject or accept the system</a:t>
            </a:r>
          </a:p>
          <a:p>
            <a:pPr indent="-2286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242" name="Shape 2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Qualitative Process</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Results may vary based on the user surveyed and environmental factors.</a:t>
            </a:r>
          </a:p>
          <a:p>
            <a:pPr indent="-228600" lvl="1" marL="914400" marR="0" rtl="0" algn="l">
              <a:lnSpc>
                <a:spcPct val="100000"/>
              </a:lnSpc>
              <a:spcBef>
                <a:spcPts val="600"/>
              </a:spcBef>
              <a:spcAft>
                <a:spcPts val="0"/>
              </a:spcAft>
            </a:pPr>
            <a:r>
              <a:rPr lang="en"/>
              <a:t>Software may need to be accepted regardless of users’ preferences if deadline is strict.</a:t>
            </a:r>
          </a:p>
          <a:p>
            <a:pPr indent="-228600" lvl="1" marL="914400" marR="0" rtl="0" algn="l">
              <a:lnSpc>
                <a:spcPct val="100000"/>
              </a:lnSpc>
              <a:spcBef>
                <a:spcPts val="600"/>
              </a:spcBef>
              <a:spcAft>
                <a:spcPts val="0"/>
              </a:spcAft>
            </a:pPr>
            <a:r>
              <a:rPr lang="en"/>
              <a:t>May be used as an “excuse” to reject a project.</a:t>
            </a:r>
          </a:p>
          <a:p>
            <a:pPr indent="-228600" lvl="0" marL="457200" marR="0" rtl="0" algn="l">
              <a:lnSpc>
                <a:spcPct val="100000"/>
              </a:lnSpc>
              <a:spcBef>
                <a:spcPts val="600"/>
              </a:spcBef>
              <a:spcAft>
                <a:spcPts val="0"/>
              </a:spcAft>
            </a:pPr>
            <a:r>
              <a:rPr lang="en"/>
              <a:t>Users should be “typical”</a:t>
            </a:r>
          </a:p>
          <a:p>
            <a:pPr indent="-228600" lvl="1" marL="914400" marR="0" rtl="0" algn="l">
              <a:lnSpc>
                <a:spcPct val="100000"/>
              </a:lnSpc>
              <a:spcBef>
                <a:spcPts val="600"/>
              </a:spcBef>
              <a:spcAft>
                <a:spcPts val="0"/>
              </a:spcAft>
            </a:pPr>
            <a:r>
              <a:rPr lang="en"/>
              <a:t>Usually interested volunteers.</a:t>
            </a:r>
          </a:p>
          <a:p>
            <a:pPr indent="-228600" lvl="1" marL="914400" marR="0" rtl="0" algn="l">
              <a:lnSpc>
                <a:spcPct val="100000"/>
              </a:lnSpc>
              <a:spcBef>
                <a:spcPts val="600"/>
              </a:spcBef>
              <a:spcAft>
                <a:spcPts val="0"/>
              </a:spcAft>
            </a:pPr>
            <a:r>
              <a:rPr lang="en"/>
              <a:t>How users interact with a beta may not match the real system.</a:t>
            </a:r>
          </a:p>
          <a:p>
            <a:pPr indent="-228600" lvl="1" marL="914400" marR="0" rtl="0" algn="l">
              <a:lnSpc>
                <a:spcPct val="100000"/>
              </a:lnSpc>
              <a:spcBef>
                <a:spcPts val="600"/>
              </a:spcBef>
              <a:spcAft>
                <a:spcPts val="0"/>
              </a:spcAft>
            </a:pPr>
            <a:r>
              <a:rPr lang="en"/>
              <a:t>May not catch faults that normal users will see.</a:t>
            </a:r>
          </a:p>
        </p:txBody>
      </p:sp>
      <p:sp>
        <p:nvSpPr>
          <p:cNvPr id="249" name="Shape 24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Usability</a:t>
            </a:r>
          </a:p>
        </p:txBody>
      </p:sp>
      <p:sp>
        <p:nvSpPr>
          <p:cNvPr id="255" name="Shape 2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solidFill>
                  <a:srgbClr val="000000"/>
                </a:solidFill>
              </a:rPr>
              <a:t>A </a:t>
            </a:r>
            <a:r>
              <a:rPr b="1" lang="en">
                <a:solidFill>
                  <a:srgbClr val="000000"/>
                </a:solidFill>
              </a:rPr>
              <a:t>usable</a:t>
            </a:r>
            <a:r>
              <a:rPr lang="en">
                <a:solidFill>
                  <a:srgbClr val="000000"/>
                </a:solidFill>
              </a:rPr>
              <a:t> product is quickly learned, allows users to work efficiently, and can be used without frustration.</a:t>
            </a:r>
          </a:p>
          <a:p>
            <a:pPr indent="-228600" lvl="1" marL="914400" marR="0" rtl="0" algn="l">
              <a:lnSpc>
                <a:spcPct val="100000"/>
              </a:lnSpc>
              <a:spcBef>
                <a:spcPts val="600"/>
              </a:spcBef>
              <a:spcAft>
                <a:spcPts val="0"/>
              </a:spcAft>
              <a:buClr>
                <a:srgbClr val="000000"/>
              </a:buClr>
            </a:pPr>
            <a:r>
              <a:rPr lang="en">
                <a:solidFill>
                  <a:srgbClr val="000000"/>
                </a:solidFill>
              </a:rPr>
              <a:t>Must be evaluated through user-based testing.</a:t>
            </a:r>
          </a:p>
          <a:p>
            <a:pPr indent="-228600" lvl="1" marL="914400" marR="0" rtl="0" algn="l">
              <a:lnSpc>
                <a:spcPct val="100000"/>
              </a:lnSpc>
              <a:spcBef>
                <a:spcPts val="600"/>
              </a:spcBef>
              <a:spcAft>
                <a:spcPts val="0"/>
              </a:spcAft>
              <a:buClr>
                <a:srgbClr val="000000"/>
              </a:buClr>
            </a:pPr>
            <a:r>
              <a:rPr lang="en">
                <a:solidFill>
                  <a:srgbClr val="000000"/>
                </a:solidFill>
              </a:rPr>
              <a:t>Objective criteria: </a:t>
            </a:r>
          </a:p>
          <a:p>
            <a:pPr indent="-228600" lvl="2" marL="1371600" marR="0" rtl="0" algn="l">
              <a:lnSpc>
                <a:spcPct val="100000"/>
              </a:lnSpc>
              <a:spcBef>
                <a:spcPts val="600"/>
              </a:spcBef>
              <a:spcAft>
                <a:spcPts val="0"/>
              </a:spcAft>
              <a:buClr>
                <a:srgbClr val="000000"/>
              </a:buClr>
            </a:pPr>
            <a:r>
              <a:rPr lang="en">
                <a:solidFill>
                  <a:srgbClr val="000000"/>
                </a:solidFill>
              </a:rPr>
              <a:t>Time and number of operations to perform tasks.</a:t>
            </a:r>
          </a:p>
          <a:p>
            <a:pPr indent="-228600" lvl="2" marL="1371600" marR="0" rtl="0" algn="l">
              <a:lnSpc>
                <a:spcPct val="100000"/>
              </a:lnSpc>
              <a:spcBef>
                <a:spcPts val="600"/>
              </a:spcBef>
              <a:spcAft>
                <a:spcPts val="0"/>
              </a:spcAft>
              <a:buClr>
                <a:srgbClr val="000000"/>
              </a:buClr>
            </a:pPr>
            <a:r>
              <a:rPr lang="en">
                <a:solidFill>
                  <a:srgbClr val="000000"/>
                </a:solidFill>
              </a:rPr>
              <a:t>Frequency of user error.</a:t>
            </a:r>
          </a:p>
          <a:p>
            <a:pPr indent="-228600" lvl="1" marL="914400" marR="0" rtl="0" algn="l">
              <a:lnSpc>
                <a:spcPct val="100000"/>
              </a:lnSpc>
              <a:spcBef>
                <a:spcPts val="600"/>
              </a:spcBef>
              <a:spcAft>
                <a:spcPts val="0"/>
              </a:spcAft>
              <a:buClr>
                <a:srgbClr val="000000"/>
              </a:buClr>
            </a:pPr>
            <a:r>
              <a:rPr lang="en">
                <a:solidFill>
                  <a:srgbClr val="000000"/>
                </a:solidFill>
              </a:rPr>
              <a:t>Subjective criteria:</a:t>
            </a:r>
          </a:p>
          <a:p>
            <a:pPr indent="-228600" lvl="2" marL="1371600" marR="0" rtl="0" algn="l">
              <a:lnSpc>
                <a:spcPct val="100000"/>
              </a:lnSpc>
              <a:spcBef>
                <a:spcPts val="600"/>
              </a:spcBef>
              <a:spcAft>
                <a:spcPts val="0"/>
              </a:spcAft>
              <a:buClr>
                <a:srgbClr val="000000"/>
              </a:buClr>
            </a:pPr>
            <a:r>
              <a:rPr lang="en">
                <a:solidFill>
                  <a:srgbClr val="000000"/>
                </a:solidFill>
              </a:rPr>
              <a:t>Satisfaction of users.</a:t>
            </a:r>
          </a:p>
          <a:p>
            <a:pPr indent="-228600" lvl="1" marL="914400" marR="0" rtl="0" algn="l">
              <a:lnSpc>
                <a:spcPct val="100000"/>
              </a:lnSpc>
              <a:spcBef>
                <a:spcPts val="600"/>
              </a:spcBef>
              <a:spcAft>
                <a:spcPts val="0"/>
              </a:spcAft>
              <a:buClr>
                <a:srgbClr val="000000"/>
              </a:buClr>
            </a:pPr>
            <a:r>
              <a:rPr lang="en">
                <a:solidFill>
                  <a:srgbClr val="000000"/>
                </a:solidFill>
              </a:rPr>
              <a:t>Can be evaluated throughout lifecycle.</a:t>
            </a:r>
          </a:p>
        </p:txBody>
      </p:sp>
      <p:sp>
        <p:nvSpPr>
          <p:cNvPr id="256" name="Shape 25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Usability Testing Steps</a:t>
            </a:r>
          </a:p>
        </p:txBody>
      </p:sp>
      <p:sp>
        <p:nvSpPr>
          <p:cNvPr id="262" name="Shape 2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Inspecting specifications:</a:t>
            </a:r>
          </a:p>
          <a:p>
            <a:pPr indent="-228600" lvl="1" marL="914400" marR="0" rtl="0" algn="l">
              <a:lnSpc>
                <a:spcPct val="100000"/>
              </a:lnSpc>
              <a:spcBef>
                <a:spcPts val="600"/>
              </a:spcBef>
              <a:spcAft>
                <a:spcPts val="0"/>
              </a:spcAft>
              <a:buClr>
                <a:srgbClr val="000000"/>
              </a:buClr>
            </a:pPr>
            <a:r>
              <a:rPr lang="en">
                <a:solidFill>
                  <a:srgbClr val="000000"/>
                </a:solidFill>
              </a:rPr>
              <a:t>Checklists based on prior experience.</a:t>
            </a:r>
          </a:p>
          <a:p>
            <a:pPr indent="-228600" lvl="0" marL="457200" marR="0" rtl="0" algn="l">
              <a:lnSpc>
                <a:spcPct val="100000"/>
              </a:lnSpc>
              <a:spcBef>
                <a:spcPts val="600"/>
              </a:spcBef>
              <a:spcAft>
                <a:spcPts val="0"/>
              </a:spcAft>
              <a:buClr>
                <a:srgbClr val="000000"/>
              </a:buClr>
            </a:pPr>
            <a:r>
              <a:rPr lang="en">
                <a:solidFill>
                  <a:srgbClr val="000000"/>
                </a:solidFill>
              </a:rPr>
              <a:t>Testing early prototypes:</a:t>
            </a:r>
          </a:p>
          <a:p>
            <a:pPr indent="-228600" lvl="1" marL="914400" marR="0" rtl="0" algn="l">
              <a:lnSpc>
                <a:spcPct val="100000"/>
              </a:lnSpc>
              <a:spcBef>
                <a:spcPts val="600"/>
              </a:spcBef>
              <a:spcAft>
                <a:spcPts val="0"/>
              </a:spcAft>
              <a:buClr>
                <a:srgbClr val="000000"/>
              </a:buClr>
            </a:pPr>
            <a:r>
              <a:rPr lang="en">
                <a:solidFill>
                  <a:srgbClr val="000000"/>
                </a:solidFill>
              </a:rPr>
              <a:t>Bring in end users to:</a:t>
            </a:r>
          </a:p>
          <a:p>
            <a:pPr indent="-228600" lvl="2" marL="1371600" marR="0" rtl="0" algn="l">
              <a:lnSpc>
                <a:spcPct val="100000"/>
              </a:lnSpc>
              <a:spcBef>
                <a:spcPts val="600"/>
              </a:spcBef>
              <a:spcAft>
                <a:spcPts val="0"/>
              </a:spcAft>
              <a:buClr>
                <a:srgbClr val="000000"/>
              </a:buClr>
            </a:pPr>
            <a:r>
              <a:rPr lang="en">
                <a:solidFill>
                  <a:srgbClr val="000000"/>
                </a:solidFill>
              </a:rPr>
              <a:t>Explore mental models (exploratory testing)</a:t>
            </a:r>
          </a:p>
          <a:p>
            <a:pPr indent="-228600" lvl="2" marL="1371600" marR="0" rtl="0" algn="l">
              <a:lnSpc>
                <a:spcPct val="100000"/>
              </a:lnSpc>
              <a:spcBef>
                <a:spcPts val="600"/>
              </a:spcBef>
              <a:spcAft>
                <a:spcPts val="0"/>
              </a:spcAft>
              <a:buClr>
                <a:srgbClr val="000000"/>
              </a:buClr>
            </a:pPr>
            <a:r>
              <a:rPr lang="en">
                <a:solidFill>
                  <a:srgbClr val="000000"/>
                </a:solidFill>
              </a:rPr>
              <a:t>Evaluate alternatives (comparison testing)</a:t>
            </a:r>
          </a:p>
          <a:p>
            <a:pPr indent="-228600" lvl="2" marL="1371600" marR="0" rtl="0" algn="l">
              <a:lnSpc>
                <a:spcPct val="100000"/>
              </a:lnSpc>
              <a:spcBef>
                <a:spcPts val="600"/>
              </a:spcBef>
              <a:spcAft>
                <a:spcPts val="0"/>
              </a:spcAft>
              <a:buClr>
                <a:srgbClr val="000000"/>
              </a:buClr>
            </a:pPr>
            <a:r>
              <a:rPr lang="en">
                <a:solidFill>
                  <a:srgbClr val="000000"/>
                </a:solidFill>
              </a:rPr>
              <a:t>Validate usability.</a:t>
            </a:r>
          </a:p>
          <a:p>
            <a:pPr indent="-228600" lvl="1" marL="914400" marR="0" rtl="0" algn="l">
              <a:lnSpc>
                <a:spcPct val="100000"/>
              </a:lnSpc>
              <a:spcBef>
                <a:spcPts val="600"/>
              </a:spcBef>
              <a:spcAft>
                <a:spcPts val="0"/>
              </a:spcAft>
              <a:buClr>
                <a:srgbClr val="000000"/>
              </a:buClr>
            </a:pPr>
            <a:r>
              <a:rPr lang="en">
                <a:solidFill>
                  <a:srgbClr val="000000"/>
                </a:solidFill>
              </a:rPr>
              <a:t>May involve mockup GUIs, not working software.</a:t>
            </a:r>
          </a:p>
          <a:p>
            <a:pPr indent="-228600" lvl="0" marL="457200" marR="0" rtl="0" algn="l">
              <a:lnSpc>
                <a:spcPct val="100000"/>
              </a:lnSpc>
              <a:spcBef>
                <a:spcPts val="600"/>
              </a:spcBef>
              <a:spcAft>
                <a:spcPts val="0"/>
              </a:spcAft>
              <a:buClr>
                <a:srgbClr val="000000"/>
              </a:buClr>
            </a:pPr>
            <a:r>
              <a:rPr lang="en">
                <a:solidFill>
                  <a:srgbClr val="000000"/>
                </a:solidFill>
              </a:rPr>
              <a:t>System and Acceptance Testing:</a:t>
            </a:r>
          </a:p>
          <a:p>
            <a:pPr indent="-228600" lvl="1" marL="914400" marR="0" rtl="0" algn="l">
              <a:lnSpc>
                <a:spcPct val="100000"/>
              </a:lnSpc>
              <a:spcBef>
                <a:spcPts val="600"/>
              </a:spcBef>
              <a:spcAft>
                <a:spcPts val="0"/>
              </a:spcAft>
              <a:buClr>
                <a:srgbClr val="000000"/>
              </a:buClr>
            </a:pPr>
            <a:r>
              <a:rPr lang="en">
                <a:solidFill>
                  <a:srgbClr val="000000"/>
                </a:solidFill>
              </a:rPr>
              <a:t>Evaluate incremental builds, compare against competitors, check against compatibility guidelines.</a:t>
            </a:r>
          </a:p>
        </p:txBody>
      </p:sp>
      <p:sp>
        <p:nvSpPr>
          <p:cNvPr id="263" name="Shape 2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Exploratory Testing</a:t>
            </a:r>
          </a:p>
        </p:txBody>
      </p:sp>
      <p:sp>
        <p:nvSpPr>
          <p:cNvPr id="269" name="Shape 2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Explore the mental model of end users.</a:t>
            </a:r>
          </a:p>
          <a:p>
            <a:pPr indent="-228600" lvl="1" marL="914400" marR="0" rtl="0" algn="l">
              <a:lnSpc>
                <a:spcPct val="100000"/>
              </a:lnSpc>
              <a:spcBef>
                <a:spcPts val="600"/>
              </a:spcBef>
              <a:spcAft>
                <a:spcPts val="0"/>
              </a:spcAft>
              <a:buClr>
                <a:srgbClr val="000000"/>
              </a:buClr>
            </a:pPr>
            <a:r>
              <a:rPr lang="en">
                <a:solidFill>
                  <a:srgbClr val="000000"/>
                </a:solidFill>
              </a:rPr>
              <a:t>Early in design stage, ask users how they would like to interact with the system. </a:t>
            </a:r>
          </a:p>
          <a:p>
            <a:pPr indent="-228600" lvl="0" marL="457200" marR="0" rtl="0" algn="l">
              <a:lnSpc>
                <a:spcPct val="100000"/>
              </a:lnSpc>
              <a:spcBef>
                <a:spcPts val="600"/>
              </a:spcBef>
              <a:spcAft>
                <a:spcPts val="0"/>
              </a:spcAft>
              <a:buClr>
                <a:srgbClr val="000000"/>
              </a:buClr>
            </a:pPr>
            <a:r>
              <a:rPr lang="en">
                <a:solidFill>
                  <a:srgbClr val="000000"/>
                </a:solidFill>
              </a:rPr>
              <a:t>Look for common answers from users.</a:t>
            </a:r>
          </a:p>
          <a:p>
            <a:pPr indent="-228600" lvl="1" marL="914400" marR="0" rtl="0" algn="l">
              <a:lnSpc>
                <a:spcPct val="100000"/>
              </a:lnSpc>
              <a:spcBef>
                <a:spcPts val="600"/>
              </a:spcBef>
              <a:spcAft>
                <a:spcPts val="0"/>
              </a:spcAft>
              <a:buClr>
                <a:srgbClr val="000000"/>
              </a:buClr>
            </a:pPr>
            <a:r>
              <a:rPr lang="en">
                <a:solidFill>
                  <a:srgbClr val="000000"/>
                </a:solidFill>
              </a:rPr>
              <a:t>If conflicts, try to combine elements of answers.</a:t>
            </a:r>
          </a:p>
          <a:p>
            <a:pPr indent="-228600" lvl="1" marL="914400" marR="0" rtl="0" algn="l">
              <a:lnSpc>
                <a:spcPct val="100000"/>
              </a:lnSpc>
              <a:spcBef>
                <a:spcPts val="600"/>
              </a:spcBef>
              <a:spcAft>
                <a:spcPts val="0"/>
              </a:spcAft>
              <a:buClr>
                <a:srgbClr val="000000"/>
              </a:buClr>
            </a:pPr>
            <a:r>
              <a:rPr lang="en">
                <a:solidFill>
                  <a:srgbClr val="000000"/>
                </a:solidFill>
              </a:rPr>
              <a:t>Larger sample sizes will yield better results.</a:t>
            </a:r>
          </a:p>
          <a:p>
            <a:pPr indent="-228600" lvl="1" marL="914400" marR="0" rtl="0" algn="l">
              <a:lnSpc>
                <a:spcPct val="100000"/>
              </a:lnSpc>
              <a:spcBef>
                <a:spcPts val="600"/>
              </a:spcBef>
              <a:spcAft>
                <a:spcPts val="0"/>
              </a:spcAft>
              <a:buClr>
                <a:srgbClr val="000000"/>
              </a:buClr>
            </a:pPr>
            <a:r>
              <a:rPr lang="en">
                <a:solidFill>
                  <a:srgbClr val="000000"/>
                </a:solidFill>
              </a:rPr>
              <a:t>Consider all groups of stakeholders.</a:t>
            </a:r>
          </a:p>
          <a:p>
            <a:pPr indent="-228600" lvl="2" marL="1371600" marR="0" rtl="0" algn="l">
              <a:lnSpc>
                <a:spcPct val="100000"/>
              </a:lnSpc>
              <a:spcBef>
                <a:spcPts val="600"/>
              </a:spcBef>
              <a:spcAft>
                <a:spcPts val="0"/>
              </a:spcAft>
              <a:buClr>
                <a:srgbClr val="000000"/>
              </a:buClr>
            </a:pPr>
            <a:r>
              <a:rPr lang="en">
                <a:solidFill>
                  <a:srgbClr val="000000"/>
                </a:solidFill>
              </a:rPr>
              <a:t>Some stakeholders will have different usage patterns from others.</a:t>
            </a:r>
          </a:p>
        </p:txBody>
      </p:sp>
      <p:sp>
        <p:nvSpPr>
          <p:cNvPr id="270" name="Shape 2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“Final” Testing Stages</a:t>
            </a:r>
          </a:p>
        </p:txBody>
      </p:sp>
      <p:sp>
        <p:nvSpPr>
          <p:cNvPr id="89" name="Shape 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All concerned with behavior of the system as a whole, but for different purposes.</a:t>
            </a:r>
          </a:p>
          <a:p>
            <a:pPr indent="-419100" lvl="0" marL="457200" marR="0" rtl="0" algn="l">
              <a:lnSpc>
                <a:spcPct val="100000"/>
              </a:lnSpc>
              <a:spcBef>
                <a:spcPts val="600"/>
              </a:spcBef>
              <a:spcAft>
                <a:spcPts val="0"/>
              </a:spcAft>
              <a:buClr>
                <a:schemeClr val="dk1"/>
              </a:buClr>
              <a:buSzPct val="100000"/>
              <a:buFont typeface="Arial"/>
            </a:pPr>
            <a:r>
              <a:rPr lang="en"/>
              <a:t>System Testing</a:t>
            </a:r>
          </a:p>
          <a:p>
            <a:pPr indent="-228600" lvl="1" marL="914400" marR="0" rtl="0" algn="l">
              <a:lnSpc>
                <a:spcPct val="100000"/>
              </a:lnSpc>
              <a:spcBef>
                <a:spcPts val="600"/>
              </a:spcBef>
              <a:spcAft>
                <a:spcPts val="0"/>
              </a:spcAft>
            </a:pPr>
            <a:r>
              <a:rPr lang="en"/>
              <a:t>Verification of the completed system against the specifications.</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Validation against the user’s expectations. </a:t>
            </a:r>
          </a:p>
          <a:p>
            <a:pPr indent="-228600" lvl="0" marL="457200" marR="0" rtl="0" algn="l">
              <a:lnSpc>
                <a:spcPct val="100000"/>
              </a:lnSpc>
              <a:spcBef>
                <a:spcPts val="600"/>
              </a:spcBef>
              <a:spcAft>
                <a:spcPts val="0"/>
              </a:spcAft>
            </a:pPr>
            <a:r>
              <a:rPr lang="en"/>
              <a:t>Regression Testing</a:t>
            </a:r>
          </a:p>
          <a:p>
            <a:pPr indent="-228600" lvl="1" marL="914400" marR="0" rtl="0" algn="l">
              <a:lnSpc>
                <a:spcPct val="100000"/>
              </a:lnSpc>
              <a:spcBef>
                <a:spcPts val="600"/>
              </a:spcBef>
              <a:spcAft>
                <a:spcPts val="0"/>
              </a:spcAft>
            </a:pPr>
            <a:r>
              <a:rPr lang="en"/>
              <a:t>Ensuring that the system continues to work as expected when it evolves.</a:t>
            </a:r>
          </a:p>
        </p:txBody>
      </p:sp>
      <p:sp>
        <p:nvSpPr>
          <p:cNvPr id="90" name="Shape 9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Validation Testing</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Used to assess overall usability.</a:t>
            </a:r>
          </a:p>
          <a:p>
            <a:pPr indent="-228600" lvl="1" marL="914400" marR="0" rtl="0" algn="l">
              <a:lnSpc>
                <a:spcPct val="100000"/>
              </a:lnSpc>
              <a:spcBef>
                <a:spcPts val="600"/>
              </a:spcBef>
              <a:spcAft>
                <a:spcPts val="0"/>
              </a:spcAft>
              <a:buClr>
                <a:srgbClr val="000000"/>
              </a:buClr>
            </a:pPr>
            <a:r>
              <a:rPr lang="en">
                <a:solidFill>
                  <a:srgbClr val="000000"/>
                </a:solidFill>
              </a:rPr>
              <a:t>Identifies difficulties and obstacles encountered while using the system. </a:t>
            </a:r>
          </a:p>
          <a:p>
            <a:pPr indent="-228600" lvl="1" marL="914400" marR="0" rtl="0" algn="l">
              <a:lnSpc>
                <a:spcPct val="100000"/>
              </a:lnSpc>
              <a:spcBef>
                <a:spcPts val="600"/>
              </a:spcBef>
              <a:spcAft>
                <a:spcPts val="0"/>
              </a:spcAft>
              <a:buClr>
                <a:srgbClr val="000000"/>
              </a:buClr>
            </a:pPr>
            <a:r>
              <a:rPr lang="en">
                <a:solidFill>
                  <a:srgbClr val="000000"/>
                </a:solidFill>
              </a:rPr>
              <a:t>Measures error rate, clicks/time to perform a task.</a:t>
            </a:r>
          </a:p>
          <a:p>
            <a:pPr indent="-228600" lvl="0" marL="457200" marR="0" rtl="0" algn="l">
              <a:lnSpc>
                <a:spcPct val="100000"/>
              </a:lnSpc>
              <a:spcBef>
                <a:spcPts val="600"/>
              </a:spcBef>
              <a:spcAft>
                <a:spcPts val="0"/>
              </a:spcAft>
              <a:buClr>
                <a:srgbClr val="000000"/>
              </a:buClr>
            </a:pPr>
            <a:r>
              <a:rPr lang="en">
                <a:solidFill>
                  <a:srgbClr val="000000"/>
                </a:solidFill>
              </a:rPr>
              <a:t>Preparation phase:</a:t>
            </a:r>
          </a:p>
          <a:p>
            <a:pPr indent="-228600" lvl="1" marL="914400" marR="0" rtl="0" algn="l">
              <a:lnSpc>
                <a:spcPct val="100000"/>
              </a:lnSpc>
              <a:spcBef>
                <a:spcPts val="600"/>
              </a:spcBef>
              <a:spcAft>
                <a:spcPts val="0"/>
              </a:spcAft>
              <a:buClr>
                <a:srgbClr val="000000"/>
              </a:buClr>
            </a:pPr>
            <a:r>
              <a:rPr lang="en">
                <a:solidFill>
                  <a:srgbClr val="000000"/>
                </a:solidFill>
              </a:rPr>
              <a:t>Define objectives for the session, identify items to be tested, select population, plan actions.</a:t>
            </a:r>
          </a:p>
          <a:p>
            <a:pPr indent="-228600" lvl="0" marL="457200" marR="0" rtl="0" algn="l">
              <a:lnSpc>
                <a:spcPct val="100000"/>
              </a:lnSpc>
              <a:spcBef>
                <a:spcPts val="600"/>
              </a:spcBef>
              <a:spcAft>
                <a:spcPts val="0"/>
              </a:spcAft>
              <a:buClr>
                <a:srgbClr val="000000"/>
              </a:buClr>
            </a:pPr>
            <a:r>
              <a:rPr lang="en">
                <a:solidFill>
                  <a:srgbClr val="000000"/>
                </a:solidFill>
              </a:rPr>
              <a:t>Execution phase:</a:t>
            </a:r>
          </a:p>
          <a:p>
            <a:pPr indent="-228600" lvl="1" marL="914400" marR="0" rtl="0" algn="l">
              <a:lnSpc>
                <a:spcPct val="100000"/>
              </a:lnSpc>
              <a:spcBef>
                <a:spcPts val="600"/>
              </a:spcBef>
              <a:spcAft>
                <a:spcPts val="0"/>
              </a:spcAft>
              <a:buClr>
                <a:srgbClr val="000000"/>
              </a:buClr>
            </a:pPr>
            <a:r>
              <a:rPr lang="en">
                <a:solidFill>
                  <a:srgbClr val="000000"/>
                </a:solidFill>
              </a:rPr>
              <a:t>Users monitored as they execute planned actions.</a:t>
            </a:r>
          </a:p>
          <a:p>
            <a:pPr indent="-228600" lvl="0" marL="457200" marR="0" rtl="0" algn="l">
              <a:lnSpc>
                <a:spcPct val="100000"/>
              </a:lnSpc>
              <a:spcBef>
                <a:spcPts val="600"/>
              </a:spcBef>
              <a:spcAft>
                <a:spcPts val="0"/>
              </a:spcAft>
              <a:buClr>
                <a:srgbClr val="000000"/>
              </a:buClr>
            </a:pPr>
            <a:r>
              <a:rPr lang="en">
                <a:solidFill>
                  <a:srgbClr val="000000"/>
                </a:solidFill>
              </a:rPr>
              <a:t>Analysis phase:</a:t>
            </a:r>
          </a:p>
          <a:p>
            <a:pPr indent="-228600" lvl="1" marL="914400" marR="0" rtl="0" algn="l">
              <a:lnSpc>
                <a:spcPct val="100000"/>
              </a:lnSpc>
              <a:spcBef>
                <a:spcPts val="600"/>
              </a:spcBef>
              <a:spcAft>
                <a:spcPts val="0"/>
              </a:spcAft>
              <a:buClr>
                <a:srgbClr val="000000"/>
              </a:buClr>
            </a:pPr>
            <a:r>
              <a:rPr lang="en">
                <a:solidFill>
                  <a:srgbClr val="000000"/>
                </a:solidFill>
              </a:rPr>
              <a:t>Results evaluated, software changes planned.</a:t>
            </a:r>
          </a:p>
        </p:txBody>
      </p:sp>
      <p:sp>
        <p:nvSpPr>
          <p:cNvPr id="277" name="Shape 2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Validation Testing</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Activities should be based on typical use cases of expected features.</a:t>
            </a:r>
          </a:p>
          <a:p>
            <a:pPr indent="-228600" lvl="1" marL="914400" marR="0" rtl="0" algn="l">
              <a:lnSpc>
                <a:spcPct val="100000"/>
              </a:lnSpc>
              <a:spcBef>
                <a:spcPts val="600"/>
              </a:spcBef>
              <a:spcAft>
                <a:spcPts val="0"/>
              </a:spcAft>
              <a:buClr>
                <a:srgbClr val="000000"/>
              </a:buClr>
            </a:pPr>
            <a:r>
              <a:rPr lang="en">
                <a:solidFill>
                  <a:srgbClr val="000000"/>
                </a:solidFill>
              </a:rPr>
              <a:t>Intent is to ensure “normal use” is optimal, not to search for new faults.</a:t>
            </a:r>
          </a:p>
          <a:p>
            <a:pPr indent="-228600" lvl="0" marL="457200" marR="0" rtl="0" algn="l">
              <a:lnSpc>
                <a:spcPct val="100000"/>
              </a:lnSpc>
              <a:spcBef>
                <a:spcPts val="600"/>
              </a:spcBef>
              <a:spcAft>
                <a:spcPts val="0"/>
              </a:spcAft>
              <a:buClr>
                <a:srgbClr val="000000"/>
              </a:buClr>
            </a:pPr>
            <a:r>
              <a:rPr lang="en">
                <a:solidFill>
                  <a:srgbClr val="000000"/>
                </a:solidFill>
              </a:rPr>
              <a:t>Users should perform tasks independently.</a:t>
            </a:r>
          </a:p>
          <a:p>
            <a:pPr indent="-228600" lvl="1" marL="914400" marR="0" rtl="0" algn="l">
              <a:lnSpc>
                <a:spcPct val="100000"/>
              </a:lnSpc>
              <a:spcBef>
                <a:spcPts val="600"/>
              </a:spcBef>
              <a:spcAft>
                <a:spcPts val="0"/>
              </a:spcAft>
              <a:buClr>
                <a:srgbClr val="000000"/>
              </a:buClr>
            </a:pPr>
            <a:r>
              <a:rPr lang="en">
                <a:solidFill>
                  <a:srgbClr val="000000"/>
                </a:solidFill>
              </a:rPr>
              <a:t>Actions are recorded through tracking software.</a:t>
            </a:r>
          </a:p>
          <a:p>
            <a:pPr indent="-228600" lvl="1" marL="914400" marR="0" rtl="0" algn="l">
              <a:lnSpc>
                <a:spcPct val="100000"/>
              </a:lnSpc>
              <a:spcBef>
                <a:spcPts val="600"/>
              </a:spcBef>
              <a:spcAft>
                <a:spcPts val="0"/>
              </a:spcAft>
              <a:buClr>
                <a:srgbClr val="000000"/>
              </a:buClr>
            </a:pPr>
            <a:r>
              <a:rPr lang="en">
                <a:solidFill>
                  <a:srgbClr val="000000"/>
                </a:solidFill>
              </a:rPr>
              <a:t>Comments and impressions are collected with post-activity questionnaires.  </a:t>
            </a:r>
          </a:p>
          <a:p>
            <a:pPr indent="-228600" lvl="0" marL="457200" marR="0" rtl="0" algn="l">
              <a:lnSpc>
                <a:spcPct val="100000"/>
              </a:lnSpc>
              <a:spcBef>
                <a:spcPts val="600"/>
              </a:spcBef>
              <a:spcAft>
                <a:spcPts val="0"/>
              </a:spcAft>
              <a:buClr>
                <a:srgbClr val="000000"/>
              </a:buClr>
            </a:pPr>
            <a:r>
              <a:rPr lang="en">
                <a:solidFill>
                  <a:srgbClr val="000000"/>
                </a:solidFill>
              </a:rPr>
              <a:t>Consider accessibility needs.</a:t>
            </a:r>
          </a:p>
          <a:p>
            <a:pPr indent="-228600" lvl="1" marL="914400" marR="0" rtl="0" algn="l">
              <a:lnSpc>
                <a:spcPct val="100000"/>
              </a:lnSpc>
              <a:spcBef>
                <a:spcPts val="600"/>
              </a:spcBef>
              <a:spcAft>
                <a:spcPts val="0"/>
              </a:spcAft>
              <a:buClr>
                <a:srgbClr val="000000"/>
              </a:buClr>
            </a:pPr>
            <a:r>
              <a:rPr lang="en">
                <a:solidFill>
                  <a:srgbClr val="000000"/>
                </a:solidFill>
              </a:rPr>
              <a:t>Font size, color choices, audio guidance. </a:t>
            </a:r>
          </a:p>
        </p:txBody>
      </p:sp>
      <p:sp>
        <p:nvSpPr>
          <p:cNvPr id="284" name="Shape 2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Regression Testing</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Lifecycle</a:t>
            </a:r>
          </a:p>
        </p:txBody>
      </p:sp>
      <p:pic>
        <p:nvPicPr>
          <p:cNvPr id="295" name="Shape 295"/>
          <p:cNvPicPr preferRelativeResize="0"/>
          <p:nvPr/>
        </p:nvPicPr>
        <p:blipFill>
          <a:blip r:embed="rId3">
            <a:alphaModFix/>
          </a:blip>
          <a:stretch>
            <a:fillRect/>
          </a:stretch>
        </p:blipFill>
        <p:spPr>
          <a:xfrm>
            <a:off x="226200" y="1678600"/>
            <a:ext cx="4572000" cy="4276725"/>
          </a:xfrm>
          <a:prstGeom prst="rect">
            <a:avLst/>
          </a:prstGeom>
          <a:noFill/>
          <a:ln>
            <a:noFill/>
          </a:ln>
        </p:spPr>
      </p:pic>
      <p:sp>
        <p:nvSpPr>
          <p:cNvPr id="296" name="Shape 296"/>
          <p:cNvSpPr/>
          <p:nvPr/>
        </p:nvSpPr>
        <p:spPr>
          <a:xfrm>
            <a:off x="3301200" y="5729200"/>
            <a:ext cx="2012700" cy="521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7" name="Shape 297"/>
          <p:cNvCxnSpPr>
            <a:stCxn id="298" idx="3"/>
            <a:endCxn id="299" idx="1"/>
          </p:cNvCxnSpPr>
          <p:nvPr/>
        </p:nvCxnSpPr>
        <p:spPr>
          <a:xfrm>
            <a:off x="194400" y="3586025"/>
            <a:ext cx="4635600" cy="0"/>
          </a:xfrm>
          <a:prstGeom prst="straightConnector1">
            <a:avLst/>
          </a:prstGeom>
          <a:noFill/>
          <a:ln cap="flat" cmpd="sng" w="19050">
            <a:solidFill>
              <a:schemeClr val="dk2"/>
            </a:solidFill>
            <a:prstDash val="solid"/>
            <a:round/>
            <a:headEnd len="lg" w="lg" type="none"/>
            <a:tailEnd len="lg" w="lg" type="none"/>
          </a:ln>
        </p:spPr>
      </p:cxnSp>
      <p:cxnSp>
        <p:nvCxnSpPr>
          <p:cNvPr id="300" name="Shape 300"/>
          <p:cNvCxnSpPr>
            <a:stCxn id="301" idx="2"/>
            <a:endCxn id="302" idx="0"/>
          </p:cNvCxnSpPr>
          <p:nvPr/>
        </p:nvCxnSpPr>
        <p:spPr>
          <a:xfrm>
            <a:off x="2658950" y="1783650"/>
            <a:ext cx="0" cy="4268700"/>
          </a:xfrm>
          <a:prstGeom prst="straightConnector1">
            <a:avLst/>
          </a:prstGeom>
          <a:noFill/>
          <a:ln cap="flat" cmpd="sng" w="19050">
            <a:solidFill>
              <a:schemeClr val="dk2"/>
            </a:solidFill>
            <a:prstDash val="solid"/>
            <a:round/>
            <a:headEnd len="lg" w="lg" type="none"/>
            <a:tailEnd len="lg" w="lg" type="none"/>
          </a:ln>
        </p:spPr>
      </p:cxnSp>
      <p:sp>
        <p:nvSpPr>
          <p:cNvPr id="303" name="Shape 303"/>
          <p:cNvSpPr/>
          <p:nvPr/>
        </p:nvSpPr>
        <p:spPr>
          <a:xfrm>
            <a:off x="660250" y="2417350"/>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Specification</a:t>
            </a:r>
          </a:p>
        </p:txBody>
      </p:sp>
      <p:sp>
        <p:nvSpPr>
          <p:cNvPr id="304" name="Shape 304"/>
          <p:cNvSpPr/>
          <p:nvPr/>
        </p:nvSpPr>
        <p:spPr>
          <a:xfrm>
            <a:off x="3134850" y="2417350"/>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Implementation</a:t>
            </a:r>
          </a:p>
        </p:txBody>
      </p:sp>
      <p:sp>
        <p:nvSpPr>
          <p:cNvPr id="305" name="Shape 305"/>
          <p:cNvSpPr/>
          <p:nvPr/>
        </p:nvSpPr>
        <p:spPr>
          <a:xfrm>
            <a:off x="3134850" y="4319525"/>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Verification &amp; Validation</a:t>
            </a:r>
          </a:p>
        </p:txBody>
      </p:sp>
      <p:sp>
        <p:nvSpPr>
          <p:cNvPr id="306" name="Shape 306"/>
          <p:cNvSpPr/>
          <p:nvPr/>
        </p:nvSpPr>
        <p:spPr>
          <a:xfrm>
            <a:off x="660250" y="4319525"/>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Operation</a:t>
            </a:r>
          </a:p>
        </p:txBody>
      </p:sp>
      <p:sp>
        <p:nvSpPr>
          <p:cNvPr id="307" name="Shape 307"/>
          <p:cNvSpPr txBox="1"/>
          <p:nvPr/>
        </p:nvSpPr>
        <p:spPr>
          <a:xfrm>
            <a:off x="2097875" y="3631325"/>
            <a:ext cx="561000" cy="181200"/>
          </a:xfrm>
          <a:prstGeom prst="rect">
            <a:avLst/>
          </a:prstGeom>
          <a:noFill/>
          <a:ln>
            <a:noFill/>
          </a:ln>
        </p:spPr>
        <p:txBody>
          <a:bodyPr anchorCtr="0" anchor="t" bIns="91425" lIns="91425" rIns="91425" tIns="91425">
            <a:noAutofit/>
          </a:bodyPr>
          <a:lstStyle/>
          <a:p>
            <a:pPr lvl="0" rtl="0">
              <a:spcBef>
                <a:spcPts val="0"/>
              </a:spcBef>
              <a:buNone/>
            </a:pPr>
            <a:r>
              <a:rPr lang="en"/>
              <a:t>R1</a:t>
            </a:r>
          </a:p>
        </p:txBody>
      </p:sp>
      <p:sp>
        <p:nvSpPr>
          <p:cNvPr id="308" name="Shape 308"/>
          <p:cNvSpPr txBox="1"/>
          <p:nvPr/>
        </p:nvSpPr>
        <p:spPr>
          <a:xfrm>
            <a:off x="1451600" y="3631312"/>
            <a:ext cx="561000" cy="181200"/>
          </a:xfrm>
          <a:prstGeom prst="rect">
            <a:avLst/>
          </a:prstGeom>
          <a:noFill/>
          <a:ln>
            <a:noFill/>
          </a:ln>
        </p:spPr>
        <p:txBody>
          <a:bodyPr anchorCtr="0" anchor="t" bIns="91425" lIns="91425" rIns="91425" tIns="91425">
            <a:noAutofit/>
          </a:bodyPr>
          <a:lstStyle/>
          <a:p>
            <a:pPr lvl="0" rtl="0">
              <a:spcBef>
                <a:spcPts val="0"/>
              </a:spcBef>
              <a:buNone/>
            </a:pPr>
            <a:r>
              <a:rPr lang="en"/>
              <a:t>R2</a:t>
            </a:r>
          </a:p>
        </p:txBody>
      </p:sp>
      <p:sp>
        <p:nvSpPr>
          <p:cNvPr id="309" name="Shape 309"/>
          <p:cNvSpPr txBox="1"/>
          <p:nvPr/>
        </p:nvSpPr>
        <p:spPr>
          <a:xfrm>
            <a:off x="890600" y="3631312"/>
            <a:ext cx="561000" cy="181200"/>
          </a:xfrm>
          <a:prstGeom prst="rect">
            <a:avLst/>
          </a:prstGeom>
          <a:noFill/>
          <a:ln>
            <a:noFill/>
          </a:ln>
        </p:spPr>
        <p:txBody>
          <a:bodyPr anchorCtr="0" anchor="t" bIns="91425" lIns="91425" rIns="91425" tIns="91425">
            <a:noAutofit/>
          </a:bodyPr>
          <a:lstStyle/>
          <a:p>
            <a:pPr lvl="0" rtl="0">
              <a:spcBef>
                <a:spcPts val="0"/>
              </a:spcBef>
              <a:buNone/>
            </a:pPr>
            <a:r>
              <a:rPr lang="en"/>
              <a:t>R3</a:t>
            </a:r>
          </a:p>
        </p:txBody>
      </p:sp>
      <p:sp>
        <p:nvSpPr>
          <p:cNvPr id="310" name="Shape 310"/>
          <p:cNvSpPr txBox="1"/>
          <p:nvPr/>
        </p:nvSpPr>
        <p:spPr>
          <a:xfrm>
            <a:off x="329600" y="3631325"/>
            <a:ext cx="561000" cy="181200"/>
          </a:xfrm>
          <a:prstGeom prst="rect">
            <a:avLst/>
          </a:prstGeom>
          <a:noFill/>
          <a:ln>
            <a:noFill/>
          </a:ln>
        </p:spPr>
        <p:txBody>
          <a:bodyPr anchorCtr="0" anchor="t" bIns="91425" lIns="91425" rIns="91425" tIns="91425">
            <a:noAutofit/>
          </a:bodyPr>
          <a:lstStyle/>
          <a:p>
            <a:pPr lvl="0" rtl="0">
              <a:spcBef>
                <a:spcPts val="0"/>
              </a:spcBef>
              <a:buNone/>
            </a:pPr>
            <a:r>
              <a:rPr lang="en"/>
              <a:t>R4</a:t>
            </a:r>
          </a:p>
        </p:txBody>
      </p:sp>
      <p:sp>
        <p:nvSpPr>
          <p:cNvPr id="311" name="Shape 311"/>
          <p:cNvSpPr/>
          <p:nvPr/>
        </p:nvSpPr>
        <p:spPr>
          <a:xfrm>
            <a:off x="6602425" y="19807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Initial Development</a:t>
            </a:r>
          </a:p>
        </p:txBody>
      </p:sp>
      <p:sp>
        <p:nvSpPr>
          <p:cNvPr id="312" name="Shape 312"/>
          <p:cNvSpPr/>
          <p:nvPr/>
        </p:nvSpPr>
        <p:spPr>
          <a:xfrm>
            <a:off x="6602425" y="29390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Evolution</a:t>
            </a:r>
          </a:p>
        </p:txBody>
      </p:sp>
      <p:sp>
        <p:nvSpPr>
          <p:cNvPr id="313" name="Shape 313"/>
          <p:cNvSpPr/>
          <p:nvPr/>
        </p:nvSpPr>
        <p:spPr>
          <a:xfrm>
            <a:off x="6602425" y="38973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Servicing</a:t>
            </a:r>
          </a:p>
        </p:txBody>
      </p:sp>
      <p:sp>
        <p:nvSpPr>
          <p:cNvPr id="314" name="Shape 314"/>
          <p:cNvSpPr/>
          <p:nvPr/>
        </p:nvSpPr>
        <p:spPr>
          <a:xfrm>
            <a:off x="6602425" y="4908550"/>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Phaseout</a:t>
            </a:r>
          </a:p>
        </p:txBody>
      </p:sp>
      <p:cxnSp>
        <p:nvCxnSpPr>
          <p:cNvPr id="315" name="Shape 315"/>
          <p:cNvCxnSpPr>
            <a:stCxn id="311" idx="2"/>
            <a:endCxn id="312" idx="0"/>
          </p:cNvCxnSpPr>
          <p:nvPr/>
        </p:nvCxnSpPr>
        <p:spPr>
          <a:xfrm>
            <a:off x="7305325" y="2502450"/>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316" name="Shape 316"/>
          <p:cNvCxnSpPr>
            <a:stCxn id="312" idx="2"/>
            <a:endCxn id="313" idx="0"/>
          </p:cNvCxnSpPr>
          <p:nvPr/>
        </p:nvCxnSpPr>
        <p:spPr>
          <a:xfrm>
            <a:off x="7305325" y="3460750"/>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317" name="Shape 317"/>
          <p:cNvCxnSpPr>
            <a:stCxn id="313" idx="2"/>
            <a:endCxn id="314" idx="0"/>
          </p:cNvCxnSpPr>
          <p:nvPr/>
        </p:nvCxnSpPr>
        <p:spPr>
          <a:xfrm>
            <a:off x="7305325" y="4419050"/>
            <a:ext cx="0" cy="489600"/>
          </a:xfrm>
          <a:prstGeom prst="straightConnector1">
            <a:avLst/>
          </a:prstGeom>
          <a:noFill/>
          <a:ln cap="flat" cmpd="sng" w="19050">
            <a:solidFill>
              <a:schemeClr val="dk2"/>
            </a:solidFill>
            <a:prstDash val="solid"/>
            <a:round/>
            <a:headEnd len="lg" w="lg" type="none"/>
            <a:tailEnd len="lg" w="lg" type="triangle"/>
          </a:ln>
        </p:spPr>
      </p:cxnSp>
      <p:sp>
        <p:nvSpPr>
          <p:cNvPr id="318" name="Shape 318"/>
          <p:cNvSpPr/>
          <p:nvPr/>
        </p:nvSpPr>
        <p:spPr>
          <a:xfrm>
            <a:off x="8008100" y="2811350"/>
            <a:ext cx="489850" cy="734800"/>
          </a:xfrm>
          <a:custGeom>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lg" w="lg" type="none"/>
            <a:tailEnd len="lg" w="lg" type="triangle"/>
          </a:ln>
        </p:spPr>
      </p:sp>
      <p:sp>
        <p:nvSpPr>
          <p:cNvPr id="319" name="Shape 319"/>
          <p:cNvSpPr/>
          <p:nvPr/>
        </p:nvSpPr>
        <p:spPr>
          <a:xfrm>
            <a:off x="7997450" y="3854975"/>
            <a:ext cx="479200" cy="692175"/>
          </a:xfrm>
          <a:custGeom>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lg" w="lg" type="none"/>
            <a:tailEnd len="lg" w="lg" type="triangle"/>
          </a:ln>
        </p:spPr>
      </p:sp>
      <p:sp>
        <p:nvSpPr>
          <p:cNvPr id="320" name="Shape 32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Maintenance</a:t>
            </a:r>
          </a:p>
        </p:txBody>
      </p:sp>
      <p:sp>
        <p:nvSpPr>
          <p:cNvPr id="326" name="Shape 326"/>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Fault Repairs</a:t>
            </a:r>
          </a:p>
          <a:p>
            <a:pPr indent="-228600" lvl="1" marL="914400" marR="0" rtl="0" algn="l">
              <a:lnSpc>
                <a:spcPct val="120000"/>
              </a:lnSpc>
              <a:spcBef>
                <a:spcPts val="0"/>
              </a:spcBef>
              <a:spcAft>
                <a:spcPts val="0"/>
              </a:spcAft>
            </a:pPr>
            <a:r>
              <a:rPr lang="en"/>
              <a:t>Changes made in order to correct coding, design, or requirements errors.</a:t>
            </a:r>
          </a:p>
          <a:p>
            <a:pPr indent="-228600" lvl="0" marL="457200" marR="0" rtl="0" algn="l">
              <a:lnSpc>
                <a:spcPct val="120000"/>
              </a:lnSpc>
              <a:spcBef>
                <a:spcPts val="0"/>
              </a:spcBef>
              <a:spcAft>
                <a:spcPts val="0"/>
              </a:spcAft>
            </a:pPr>
            <a:r>
              <a:rPr lang="en"/>
              <a:t>Environmental Adaptations</a:t>
            </a:r>
          </a:p>
          <a:p>
            <a:pPr indent="-228600" lvl="1" marL="914400" marR="0" rtl="0" algn="l">
              <a:lnSpc>
                <a:spcPct val="120000"/>
              </a:lnSpc>
              <a:spcBef>
                <a:spcPts val="0"/>
              </a:spcBef>
              <a:spcAft>
                <a:spcPts val="0"/>
              </a:spcAft>
            </a:pPr>
            <a:r>
              <a:rPr lang="en"/>
              <a:t>Changes made to accommodate changes to the hardware, OS platform, or external systems.</a:t>
            </a:r>
          </a:p>
          <a:p>
            <a:pPr indent="-228600" lvl="0" marL="457200" marR="0" rtl="0" algn="l">
              <a:lnSpc>
                <a:spcPct val="120000"/>
              </a:lnSpc>
              <a:spcBef>
                <a:spcPts val="0"/>
              </a:spcBef>
              <a:spcAft>
                <a:spcPts val="0"/>
              </a:spcAft>
            </a:pPr>
            <a:r>
              <a:rPr lang="en"/>
              <a:t>Functionality Addition</a:t>
            </a:r>
          </a:p>
          <a:p>
            <a:pPr indent="-228600" lvl="1" marL="914400" marR="0" rtl="0" algn="l">
              <a:lnSpc>
                <a:spcPct val="120000"/>
              </a:lnSpc>
              <a:spcBef>
                <a:spcPts val="0"/>
              </a:spcBef>
              <a:spcAft>
                <a:spcPts val="0"/>
              </a:spcAft>
            </a:pPr>
            <a:r>
              <a:rPr lang="en"/>
              <a:t>New features are added to the system to meet new user requirements.</a:t>
            </a:r>
          </a:p>
        </p:txBody>
      </p:sp>
      <p:sp>
        <p:nvSpPr>
          <p:cNvPr id="327" name="Shape 3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Maintenance is Hard</a:t>
            </a:r>
          </a:p>
        </p:txBody>
      </p:sp>
      <p:sp>
        <p:nvSpPr>
          <p:cNvPr id="333" name="Shape 333"/>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It is harder to maintain than to write new code.</a:t>
            </a:r>
          </a:p>
          <a:p>
            <a:pPr indent="-228600" lvl="0" marL="457200" marR="0" rtl="0" algn="l">
              <a:lnSpc>
                <a:spcPct val="120000"/>
              </a:lnSpc>
              <a:spcBef>
                <a:spcPts val="0"/>
              </a:spcBef>
              <a:spcAft>
                <a:spcPts val="0"/>
              </a:spcAft>
            </a:pPr>
            <a:r>
              <a:rPr lang="en"/>
              <a:t>Must understand code written by another developer, or code that you wrote long ago.</a:t>
            </a:r>
          </a:p>
          <a:p>
            <a:pPr indent="-228600" lvl="0" marL="457200" marR="0" rtl="0" algn="l">
              <a:lnSpc>
                <a:spcPct val="120000"/>
              </a:lnSpc>
              <a:spcBef>
                <a:spcPts val="0"/>
              </a:spcBef>
              <a:spcAft>
                <a:spcPts val="0"/>
              </a:spcAft>
            </a:pPr>
            <a:r>
              <a:rPr lang="en"/>
              <a:t>Creates a “house of cards” effect.</a:t>
            </a:r>
          </a:p>
          <a:p>
            <a:pPr indent="-228600" lvl="0" marL="457200" marR="0" rtl="0" algn="l">
              <a:lnSpc>
                <a:spcPct val="120000"/>
              </a:lnSpc>
              <a:spcBef>
                <a:spcPts val="0"/>
              </a:spcBef>
              <a:spcAft>
                <a:spcPts val="0"/>
              </a:spcAft>
            </a:pPr>
            <a:r>
              <a:rPr lang="en"/>
              <a:t>Developers tend to prioritize new development.</a:t>
            </a:r>
          </a:p>
          <a:p>
            <a:pPr lvl="0" marR="0" rtl="0" algn="l">
              <a:lnSpc>
                <a:spcPct val="120000"/>
              </a:lnSpc>
              <a:spcBef>
                <a:spcPts val="0"/>
              </a:spcBef>
              <a:spcAft>
                <a:spcPts val="0"/>
              </a:spcAft>
              <a:buNone/>
            </a:pPr>
            <a:r>
              <a:t/>
            </a:r>
            <a:endParaRPr sz="1100"/>
          </a:p>
          <a:p>
            <a:pPr lvl="0" marR="0" rtl="0" algn="l">
              <a:lnSpc>
                <a:spcPct val="120000"/>
              </a:lnSpc>
              <a:spcBef>
                <a:spcPts val="0"/>
              </a:spcBef>
              <a:spcAft>
                <a:spcPts val="0"/>
              </a:spcAft>
              <a:buNone/>
            </a:pPr>
            <a:r>
              <a:rPr lang="en"/>
              <a:t>New code must be tested. Existing code must also be </a:t>
            </a:r>
            <a:r>
              <a:rPr i="1" lang="en"/>
              <a:t>retested</a:t>
            </a:r>
            <a:r>
              <a:rPr lang="en"/>
              <a:t>.</a:t>
            </a:r>
          </a:p>
        </p:txBody>
      </p:sp>
      <p:sp>
        <p:nvSpPr>
          <p:cNvPr id="334" name="Shape 33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Regression</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evolution may change existing functionality in unforeseen ways. </a:t>
            </a:r>
          </a:p>
          <a:p>
            <a:pPr indent="-228600" lvl="0" marL="457200" marR="0" rtl="0" algn="l">
              <a:lnSpc>
                <a:spcPct val="100000"/>
              </a:lnSpc>
              <a:spcBef>
                <a:spcPts val="600"/>
              </a:spcBef>
              <a:spcAft>
                <a:spcPts val="0"/>
              </a:spcAft>
            </a:pPr>
            <a:r>
              <a:rPr lang="en"/>
              <a:t>When a new version no longer works as expected, it </a:t>
            </a:r>
            <a:r>
              <a:rPr i="1" lang="en"/>
              <a:t>regresses</a:t>
            </a:r>
            <a:r>
              <a:rPr lang="en"/>
              <a:t> with respect to tested functionality.</a:t>
            </a:r>
          </a:p>
          <a:p>
            <a:pPr indent="-228600" lvl="1" marL="914400" marR="0" rtl="0" algn="l">
              <a:lnSpc>
                <a:spcPct val="100000"/>
              </a:lnSpc>
              <a:spcBef>
                <a:spcPts val="600"/>
              </a:spcBef>
              <a:spcAft>
                <a:spcPts val="0"/>
              </a:spcAft>
            </a:pPr>
            <a:r>
              <a:rPr lang="en"/>
              <a:t>A basic quality requirement is that new versions are </a:t>
            </a:r>
            <a:r>
              <a:rPr i="1" lang="en"/>
              <a:t>non-regressive</a:t>
            </a:r>
            <a:r>
              <a:rPr lang="en"/>
              <a:t> - if we tested it and it works, it should continue to work.</a:t>
            </a:r>
          </a:p>
          <a:p>
            <a:pPr indent="-228600" lvl="0" marL="457200" marR="0" rtl="0" algn="l">
              <a:lnSpc>
                <a:spcPct val="100000"/>
              </a:lnSpc>
              <a:spcBef>
                <a:spcPts val="600"/>
              </a:spcBef>
              <a:spcAft>
                <a:spcPts val="0"/>
              </a:spcAft>
            </a:pPr>
            <a:r>
              <a:rPr lang="en"/>
              <a:t>Regression testing is used to detect regressive code. </a:t>
            </a:r>
          </a:p>
        </p:txBody>
      </p:sp>
      <p:sp>
        <p:nvSpPr>
          <p:cNvPr id="341" name="Shape 34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347" name="Shape 3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Basic idea: when changes have been made, re-execute tests that were used to verify the original code.</a:t>
            </a:r>
          </a:p>
          <a:p>
            <a:pPr indent="-228600" lvl="0" marL="457200" marR="0" rtl="0" algn="l">
              <a:lnSpc>
                <a:spcPct val="100000"/>
              </a:lnSpc>
              <a:spcBef>
                <a:spcPts val="600"/>
              </a:spcBef>
              <a:spcAft>
                <a:spcPts val="0"/>
              </a:spcAft>
            </a:pPr>
            <a:r>
              <a:rPr lang="en"/>
              <a:t>Not as simple as it sounds:</a:t>
            </a:r>
          </a:p>
          <a:p>
            <a:pPr indent="-228600" lvl="1" marL="914400" marR="0" rtl="0" algn="l">
              <a:lnSpc>
                <a:spcPct val="100000"/>
              </a:lnSpc>
              <a:spcBef>
                <a:spcPts val="600"/>
              </a:spcBef>
              <a:spcAft>
                <a:spcPts val="0"/>
              </a:spcAft>
            </a:pPr>
            <a:r>
              <a:rPr lang="en"/>
              <a:t>When do you execute regression tests?</a:t>
            </a:r>
          </a:p>
          <a:p>
            <a:pPr indent="-228600" lvl="2" marL="1371600" marR="0" rtl="0" algn="l">
              <a:lnSpc>
                <a:spcPct val="100000"/>
              </a:lnSpc>
              <a:spcBef>
                <a:spcPts val="600"/>
              </a:spcBef>
              <a:spcAft>
                <a:spcPts val="0"/>
              </a:spcAft>
            </a:pPr>
            <a:r>
              <a:rPr lang="en"/>
              <a:t>On check-in? Before patch is publicly released?</a:t>
            </a:r>
          </a:p>
          <a:p>
            <a:pPr indent="-228600" lvl="1" marL="914400" marR="0" rtl="0" algn="l">
              <a:lnSpc>
                <a:spcPct val="100000"/>
              </a:lnSpc>
              <a:spcBef>
                <a:spcPts val="600"/>
              </a:spcBef>
              <a:spcAft>
                <a:spcPts val="0"/>
              </a:spcAft>
            </a:pPr>
            <a:r>
              <a:rPr lang="en"/>
              <a:t>Can you afford to execute all tests?</a:t>
            </a:r>
          </a:p>
          <a:p>
            <a:pPr indent="-228600" lvl="2" marL="1371600" marR="0" rtl="0" algn="l">
              <a:lnSpc>
                <a:spcPct val="100000"/>
              </a:lnSpc>
              <a:spcBef>
                <a:spcPts val="600"/>
              </a:spcBef>
              <a:spcAft>
                <a:spcPts val="0"/>
              </a:spcAft>
            </a:pPr>
            <a:r>
              <a:rPr lang="en"/>
              <a:t>The number will grow as the system expands.</a:t>
            </a:r>
          </a:p>
          <a:p>
            <a:pPr indent="-228600" lvl="1" marL="914400" marR="0" rtl="0" algn="l">
              <a:lnSpc>
                <a:spcPct val="100000"/>
              </a:lnSpc>
              <a:spcBef>
                <a:spcPts val="600"/>
              </a:spcBef>
              <a:spcAft>
                <a:spcPts val="0"/>
              </a:spcAft>
            </a:pPr>
            <a:r>
              <a:rPr lang="en"/>
              <a:t>Can you actually execute all tests?</a:t>
            </a:r>
          </a:p>
          <a:p>
            <a:pPr indent="-228600" lvl="2" marL="1371600" marR="0" rtl="0" algn="l">
              <a:lnSpc>
                <a:spcPct val="100000"/>
              </a:lnSpc>
              <a:spcBef>
                <a:spcPts val="600"/>
              </a:spcBef>
              <a:spcAft>
                <a:spcPts val="0"/>
              </a:spcAft>
            </a:pPr>
            <a:r>
              <a:rPr lang="en"/>
              <a:t>Do you need to?</a:t>
            </a:r>
          </a:p>
          <a:p>
            <a:pPr indent="-228600" lvl="2" marL="1371600" marR="0" rtl="0" algn="l">
              <a:lnSpc>
                <a:spcPct val="100000"/>
              </a:lnSpc>
              <a:spcBef>
                <a:spcPts val="600"/>
              </a:spcBef>
              <a:spcAft>
                <a:spcPts val="0"/>
              </a:spcAft>
            </a:pPr>
            <a:r>
              <a:rPr lang="en"/>
              <a:t>Are some tests obsolete?</a:t>
            </a:r>
          </a:p>
        </p:txBody>
      </p:sp>
      <p:sp>
        <p:nvSpPr>
          <p:cNvPr id="348" name="Shape 3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Case Maintenance</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suites must be maintained over time.</a:t>
            </a:r>
          </a:p>
          <a:p>
            <a:pPr indent="-228600" lvl="0" marL="457200" marR="0" rtl="0" algn="l">
              <a:lnSpc>
                <a:spcPct val="100000"/>
              </a:lnSpc>
              <a:spcBef>
                <a:spcPts val="600"/>
              </a:spcBef>
              <a:spcAft>
                <a:spcPts val="0"/>
              </a:spcAft>
            </a:pPr>
            <a:r>
              <a:rPr lang="en"/>
              <a:t>Obsolete tests should be removed.</a:t>
            </a:r>
          </a:p>
          <a:p>
            <a:pPr indent="-228600" lvl="1" marL="914400" marR="0" rtl="0" algn="l">
              <a:lnSpc>
                <a:spcPct val="100000"/>
              </a:lnSpc>
              <a:spcBef>
                <a:spcPts val="600"/>
              </a:spcBef>
              <a:spcAft>
                <a:spcPts val="0"/>
              </a:spcAft>
            </a:pPr>
            <a:r>
              <a:rPr lang="en"/>
              <a:t>Tests involving requirements, features, classes, or interfaces that no longer exist or have been modified.</a:t>
            </a:r>
          </a:p>
          <a:p>
            <a:pPr indent="-228600" lvl="0" marL="457200" marR="0" rtl="0" algn="l">
              <a:lnSpc>
                <a:spcPct val="100000"/>
              </a:lnSpc>
              <a:spcBef>
                <a:spcPts val="600"/>
              </a:spcBef>
              <a:spcAft>
                <a:spcPts val="0"/>
              </a:spcAft>
            </a:pPr>
            <a:r>
              <a:rPr lang="en"/>
              <a:t>Redundant tests should be identified.</a:t>
            </a:r>
          </a:p>
          <a:p>
            <a:pPr indent="-228600" lvl="1" marL="914400" marR="0" rtl="0" algn="l">
              <a:lnSpc>
                <a:spcPct val="100000"/>
              </a:lnSpc>
              <a:spcBef>
                <a:spcPts val="600"/>
              </a:spcBef>
              <a:spcAft>
                <a:spcPts val="0"/>
              </a:spcAft>
            </a:pPr>
            <a:r>
              <a:rPr lang="en"/>
              <a:t>Tests that cover the same structural elements, input partitions, other test goals.</a:t>
            </a:r>
          </a:p>
          <a:p>
            <a:pPr indent="-228600" lvl="1" marL="914400" marR="0" rtl="0" algn="l">
              <a:lnSpc>
                <a:spcPct val="100000"/>
              </a:lnSpc>
              <a:spcBef>
                <a:spcPts val="600"/>
              </a:spcBef>
              <a:spcAft>
                <a:spcPts val="0"/>
              </a:spcAft>
            </a:pPr>
            <a:r>
              <a:rPr lang="en"/>
              <a:t>May be introduced to test changed code, or by concurrently-working testers.</a:t>
            </a:r>
          </a:p>
          <a:p>
            <a:pPr indent="-228600" lvl="1" marL="914400" marR="0" rtl="0" algn="l">
              <a:lnSpc>
                <a:spcPct val="100000"/>
              </a:lnSpc>
              <a:spcBef>
                <a:spcPts val="600"/>
              </a:spcBef>
              <a:spcAft>
                <a:spcPts val="0"/>
              </a:spcAft>
            </a:pPr>
            <a:r>
              <a:rPr lang="en"/>
              <a:t>Can still be executed, but may not be needed. </a:t>
            </a:r>
          </a:p>
        </p:txBody>
      </p:sp>
      <p:sp>
        <p:nvSpPr>
          <p:cNvPr id="355" name="Shape 3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Regression Test Selection</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number of tests to reexecute may be very large (and grows over time).</a:t>
            </a:r>
          </a:p>
          <a:p>
            <a:pPr indent="-228600" lvl="0" marL="457200" marR="0" rtl="0" algn="l">
              <a:lnSpc>
                <a:spcPct val="100000"/>
              </a:lnSpc>
              <a:spcBef>
                <a:spcPts val="600"/>
              </a:spcBef>
              <a:spcAft>
                <a:spcPts val="0"/>
              </a:spcAft>
            </a:pPr>
            <a:r>
              <a:rPr lang="en"/>
              <a:t>Not all tests </a:t>
            </a:r>
            <a:r>
              <a:rPr i="1" lang="en"/>
              <a:t>need</a:t>
            </a:r>
            <a:r>
              <a:rPr lang="en"/>
              <a:t> to be re-executed.</a:t>
            </a:r>
          </a:p>
          <a:p>
            <a:pPr indent="-228600" lvl="1" marL="914400" marR="0" rtl="0" algn="l">
              <a:lnSpc>
                <a:spcPct val="100000"/>
              </a:lnSpc>
              <a:spcBef>
                <a:spcPts val="600"/>
              </a:spcBef>
              <a:spcAft>
                <a:spcPts val="0"/>
              </a:spcAft>
            </a:pPr>
            <a:r>
              <a:rPr lang="en"/>
              <a:t>Changes only affect part of the system.</a:t>
            </a:r>
          </a:p>
          <a:p>
            <a:pPr indent="-228600" lvl="1" marL="914400" marR="0" rtl="0" algn="l">
              <a:lnSpc>
                <a:spcPct val="100000"/>
              </a:lnSpc>
              <a:spcBef>
                <a:spcPts val="600"/>
              </a:spcBef>
              <a:spcAft>
                <a:spcPts val="0"/>
              </a:spcAft>
            </a:pPr>
            <a:r>
              <a:rPr lang="en"/>
              <a:t>Regression testing costs can be reduced by </a:t>
            </a:r>
            <a:r>
              <a:rPr i="1" lang="en"/>
              <a:t>prioritizing</a:t>
            </a:r>
            <a:r>
              <a:rPr lang="en"/>
              <a:t> the set of test cases. </a:t>
            </a:r>
          </a:p>
          <a:p>
            <a:pPr indent="-228600" lvl="1" marL="914400" marR="0" rtl="0" algn="l">
              <a:lnSpc>
                <a:spcPct val="100000"/>
              </a:lnSpc>
              <a:spcBef>
                <a:spcPts val="600"/>
              </a:spcBef>
              <a:spcAft>
                <a:spcPts val="0"/>
              </a:spcAft>
            </a:pPr>
            <a:r>
              <a:rPr lang="en"/>
              <a:t>Select a subset of tests relevant to the changes introduced. Weigh those tests higher than those unlikely to expose faults. </a:t>
            </a:r>
          </a:p>
          <a:p>
            <a:pPr indent="-228600" lvl="2" marL="1371600" marR="0" rtl="0" algn="l">
              <a:lnSpc>
                <a:spcPct val="100000"/>
              </a:lnSpc>
              <a:spcBef>
                <a:spcPts val="600"/>
              </a:spcBef>
              <a:spcAft>
                <a:spcPts val="0"/>
              </a:spcAft>
            </a:pPr>
            <a:r>
              <a:rPr lang="en"/>
              <a:t>Techniques based on code and specifications.</a:t>
            </a:r>
          </a:p>
          <a:p>
            <a:pPr indent="-228600" lvl="1" marL="914400" marR="0" rtl="0" algn="l">
              <a:lnSpc>
                <a:spcPct val="100000"/>
              </a:lnSpc>
              <a:spcBef>
                <a:spcPts val="600"/>
              </a:spcBef>
              <a:spcAft>
                <a:spcPts val="0"/>
              </a:spcAft>
            </a:pPr>
            <a:r>
              <a:rPr lang="en"/>
              <a:t>Choose a cut-off based on testing budget.</a:t>
            </a:r>
          </a:p>
        </p:txBody>
      </p:sp>
      <p:sp>
        <p:nvSpPr>
          <p:cNvPr id="362" name="Shape 36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96" name="Shape 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97" name="Shape 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Code-Based Test Selection</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Select a test case for execution if it exercises a portion of the code modified (or likely to be affected by a change).</a:t>
            </a:r>
          </a:p>
          <a:p>
            <a:pPr indent="-228600" lvl="0" marL="457200" marR="0" rtl="0" algn="l">
              <a:lnSpc>
                <a:spcPct val="100000"/>
              </a:lnSpc>
              <a:spcBef>
                <a:spcPts val="600"/>
              </a:spcBef>
              <a:spcAft>
                <a:spcPts val="0"/>
              </a:spcAft>
            </a:pPr>
            <a:r>
              <a:rPr lang="en"/>
              <a:t>Control-based selection:</a:t>
            </a:r>
          </a:p>
          <a:p>
            <a:pPr indent="-228600" lvl="1" marL="914400" marR="0" rtl="0" algn="l">
              <a:lnSpc>
                <a:spcPct val="100000"/>
              </a:lnSpc>
              <a:spcBef>
                <a:spcPts val="600"/>
              </a:spcBef>
              <a:spcAft>
                <a:spcPts val="0"/>
              </a:spcAft>
            </a:pPr>
            <a:r>
              <a:rPr lang="en"/>
              <a:t>Maintain a record of the CFG blocks executed by each test.</a:t>
            </a:r>
          </a:p>
          <a:p>
            <a:pPr indent="-228600" lvl="1" marL="914400" marR="0" rtl="0" algn="l">
              <a:lnSpc>
                <a:spcPct val="100000"/>
              </a:lnSpc>
              <a:spcBef>
                <a:spcPts val="600"/>
              </a:spcBef>
              <a:spcAft>
                <a:spcPts val="0"/>
              </a:spcAft>
            </a:pPr>
            <a:r>
              <a:rPr lang="en"/>
              <a:t>Compare the structure of the old and new versions.</a:t>
            </a:r>
          </a:p>
          <a:p>
            <a:pPr indent="-228600" lvl="1" marL="914400" marR="0" rtl="0" algn="l">
              <a:lnSpc>
                <a:spcPct val="100000"/>
              </a:lnSpc>
              <a:spcBef>
                <a:spcPts val="600"/>
              </a:spcBef>
              <a:spcAft>
                <a:spcPts val="0"/>
              </a:spcAft>
            </a:pPr>
            <a:r>
              <a:rPr lang="en"/>
              <a:t>Tests that exercise added, modified, or deleted elements are prioritized. </a:t>
            </a:r>
          </a:p>
          <a:p>
            <a:pPr indent="-228600" lvl="1" marL="914400" marR="0" rtl="0" algn="l">
              <a:lnSpc>
                <a:spcPct val="100000"/>
              </a:lnSpc>
              <a:spcBef>
                <a:spcPts val="600"/>
              </a:spcBef>
              <a:spcAft>
                <a:spcPts val="0"/>
              </a:spcAft>
            </a:pPr>
            <a:r>
              <a:rPr lang="en"/>
              <a:t>Can be based on control or data flow. </a:t>
            </a:r>
          </a:p>
        </p:txBody>
      </p:sp>
      <p:sp>
        <p:nvSpPr>
          <p:cNvPr id="369" name="Shape 36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375" name="Shape 37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Version 1:</a:t>
            </a:r>
          </a:p>
          <a:p>
            <a:pPr lvl="0" marR="0" rtl="0" algn="l">
              <a:lnSpc>
                <a:spcPct val="100000"/>
              </a:lnSpc>
              <a:spcBef>
                <a:spcPts val="600"/>
              </a:spcBef>
              <a:spcAft>
                <a:spcPts val="0"/>
              </a:spcAft>
              <a:buNone/>
            </a:pPr>
            <a:r>
              <a:t/>
            </a:r>
            <a:endParaRPr sz="1800">
              <a:latin typeface="Consolas"/>
              <a:ea typeface="Consolas"/>
              <a:cs typeface="Consolas"/>
              <a:sym typeface="Consolas"/>
            </a:endParaRPr>
          </a:p>
          <a:p>
            <a:pPr lvl="0" marR="0" rtl="0" algn="l">
              <a:lnSpc>
                <a:spcPct val="100000"/>
              </a:lnSpc>
              <a:spcBef>
                <a:spcPts val="600"/>
              </a:spcBef>
              <a:spcAft>
                <a:spcPts val="0"/>
              </a:spcAft>
              <a:buNone/>
            </a:pPr>
            <a:r>
              <a:rPr lang="en" sz="1800">
                <a:latin typeface="Consolas"/>
                <a:ea typeface="Consolas"/>
                <a:cs typeface="Consolas"/>
                <a:sym typeface="Consolas"/>
              </a:rPr>
              <a:t>} else if (c == ‘%’){</a:t>
            </a:r>
          </a:p>
          <a:p>
            <a:pPr lvl="0" marR="0" rtl="0" algn="l">
              <a:lnSpc>
                <a:spcPct val="100000"/>
              </a:lnSpc>
              <a:spcBef>
                <a:spcPts val="600"/>
              </a:spcBef>
              <a:spcAft>
                <a:spcPts val="0"/>
              </a:spcAft>
              <a:buNone/>
            </a:pPr>
            <a:r>
              <a:rPr lang="en" sz="1800">
                <a:latin typeface="Consolas"/>
                <a:ea typeface="Consolas"/>
                <a:cs typeface="Consolas"/>
                <a:sym typeface="Consolas"/>
              </a:rPr>
              <a:t>	int digit_high = ..</a:t>
            </a:r>
          </a:p>
          <a:p>
            <a:pPr lvl="0" marR="0" rtl="0" algn="l">
              <a:lnSpc>
                <a:spcPct val="100000"/>
              </a:lnSpc>
              <a:spcBef>
                <a:spcPts val="600"/>
              </a:spcBef>
              <a:spcAft>
                <a:spcPts val="0"/>
              </a:spcAft>
              <a:buNone/>
            </a:pPr>
            <a:r>
              <a:rPr lang="en" sz="1800">
                <a:latin typeface="Consolas"/>
                <a:ea typeface="Consolas"/>
                <a:cs typeface="Consolas"/>
                <a:sym typeface="Consolas"/>
              </a:rPr>
              <a:t>}</a:t>
            </a:r>
          </a:p>
          <a:p>
            <a:pPr lvl="0" marR="0" rtl="0" algn="l">
              <a:lnSpc>
                <a:spcPct val="100000"/>
              </a:lnSpc>
              <a:spcBef>
                <a:spcPts val="600"/>
              </a:spcBef>
              <a:spcAft>
                <a:spcPts val="0"/>
              </a:spcAft>
              <a:buNone/>
            </a:pPr>
            <a:r>
              <a:rPr lang="en" sz="1800">
                <a:latin typeface="Consolas"/>
                <a:ea typeface="Consolas"/>
                <a:cs typeface="Consolas"/>
                <a:sym typeface="Consolas"/>
              </a:rPr>
              <a:t> …</a:t>
            </a:r>
          </a:p>
          <a:p>
            <a:pPr lvl="0" marR="0" rtl="0" algn="l">
              <a:lnSpc>
                <a:spcPct val="100000"/>
              </a:lnSpc>
              <a:spcBef>
                <a:spcPts val="600"/>
              </a:spcBef>
              <a:spcAft>
                <a:spcPts val="0"/>
              </a:spcAft>
              <a:buNone/>
            </a:pPr>
            <a:r>
              <a:t/>
            </a:r>
            <a:endParaRPr sz="1800">
              <a:latin typeface="Consolas"/>
              <a:ea typeface="Consolas"/>
              <a:cs typeface="Consolas"/>
              <a:sym typeface="Consolas"/>
            </a:endParaRPr>
          </a:p>
          <a:p>
            <a:pPr lvl="0" marR="0" rtl="0" algn="l">
              <a:lnSpc>
                <a:spcPct val="100000"/>
              </a:lnSpc>
              <a:spcBef>
                <a:spcPts val="600"/>
              </a:spcBef>
              <a:spcAft>
                <a:spcPts val="0"/>
              </a:spcAft>
              <a:buNone/>
            </a:pPr>
            <a:r>
              <a:rPr lang="en" sz="1800">
                <a:latin typeface="Consolas"/>
                <a:ea typeface="Consolas"/>
                <a:cs typeface="Consolas"/>
                <a:sym typeface="Consolas"/>
              </a:rPr>
              <a:t>++dptr;</a:t>
            </a:r>
          </a:p>
          <a:p>
            <a:pPr lvl="0" marR="0" rtl="0" algn="l">
              <a:lnSpc>
                <a:spcPct val="100000"/>
              </a:lnSpc>
              <a:spcBef>
                <a:spcPts val="600"/>
              </a:spcBef>
              <a:spcAft>
                <a:spcPts val="0"/>
              </a:spcAft>
              <a:buNone/>
            </a:pPr>
            <a:r>
              <a:rPr lang="en" sz="1800">
                <a:latin typeface="Consolas"/>
                <a:ea typeface="Consolas"/>
                <a:cs typeface="Consolas"/>
                <a:sym typeface="Consolas"/>
              </a:rPr>
              <a:t>++eptr;</a:t>
            </a:r>
          </a:p>
          <a:p>
            <a:pPr lvl="0" marR="0" rtl="0" algn="l">
              <a:lnSpc>
                <a:spcPct val="100000"/>
              </a:lnSpc>
              <a:spcBef>
                <a:spcPts val="600"/>
              </a:spcBef>
              <a:spcAft>
                <a:spcPts val="0"/>
              </a:spcAft>
              <a:buNone/>
            </a:pPr>
            <a:r>
              <a:rPr lang="en" sz="1800">
                <a:latin typeface="Consolas"/>
                <a:ea typeface="Consolas"/>
                <a:cs typeface="Consolas"/>
                <a:sym typeface="Consolas"/>
              </a:rPr>
              <a:t>}</a:t>
            </a:r>
          </a:p>
        </p:txBody>
      </p:sp>
      <p:sp>
        <p:nvSpPr>
          <p:cNvPr id="376" name="Shape 3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
        <p:nvSpPr>
          <p:cNvPr id="377" name="Shape 37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Version 2:</a:t>
            </a:r>
          </a:p>
          <a:p>
            <a:pPr lvl="0" rtl="0">
              <a:spcBef>
                <a:spcPts val="0"/>
              </a:spcBef>
              <a:buNone/>
            </a:pPr>
            <a:r>
              <a:t/>
            </a:r>
            <a:endParaRPr sz="1800">
              <a:latin typeface="Consolas"/>
              <a:ea typeface="Consolas"/>
              <a:cs typeface="Consolas"/>
              <a:sym typeface="Consolas"/>
            </a:endParaRPr>
          </a:p>
          <a:p>
            <a:pPr lvl="0" rtl="0">
              <a:spcBef>
                <a:spcPts val="0"/>
              </a:spcBef>
              <a:buNone/>
            </a:pPr>
            <a:r>
              <a:rPr lang="en" sz="1400">
                <a:latin typeface="Consolas"/>
                <a:ea typeface="Consolas"/>
                <a:cs typeface="Consolas"/>
                <a:sym typeface="Consolas"/>
              </a:rPr>
              <a:t>} else if (c == ‘%’){</a:t>
            </a:r>
          </a:p>
          <a:p>
            <a:pPr lvl="0" rtl="0">
              <a:spcBef>
                <a:spcPts val="0"/>
              </a:spcBef>
              <a:buNone/>
            </a:pPr>
            <a:r>
              <a:rPr lang="en" sz="1400">
                <a:latin typeface="Consolas"/>
                <a:ea typeface="Consolas"/>
                <a:cs typeface="Consolas"/>
                <a:sym typeface="Consolas"/>
              </a:rPr>
              <a:t>	</a:t>
            </a:r>
            <a:r>
              <a:rPr b="1" lang="en" sz="1400">
                <a:latin typeface="Consolas"/>
                <a:ea typeface="Consolas"/>
                <a:cs typeface="Consolas"/>
                <a:sym typeface="Consolas"/>
              </a:rPr>
              <a:t>if(!*(eptr + 1) &amp;&amp; *(eptr + 2)){</a:t>
            </a:r>
          </a:p>
          <a:p>
            <a:pPr lvl="0" rtl="0">
              <a:spcBef>
                <a:spcPts val="0"/>
              </a:spcBef>
              <a:buNone/>
            </a:pPr>
            <a:r>
              <a:rPr b="1" lang="en" sz="1400">
                <a:latin typeface="Consolas"/>
                <a:ea typeface="Consolas"/>
                <a:cs typeface="Consolas"/>
                <a:sym typeface="Consolas"/>
              </a:rPr>
              <a:t>		ok = 1; return;</a:t>
            </a:r>
          </a:p>
          <a:p>
            <a:pPr lvl="0" rtl="0">
              <a:spcBef>
                <a:spcPts val="0"/>
              </a:spcBef>
              <a:buClr>
                <a:schemeClr val="dk1"/>
              </a:buClr>
              <a:buSzPct val="78571"/>
              <a:buFont typeface="Arial"/>
              <a:buNone/>
            </a:pPr>
            <a:r>
              <a:rPr b="1" lang="en" sz="1400">
                <a:latin typeface="Consolas"/>
                <a:ea typeface="Consolas"/>
                <a:cs typeface="Consolas"/>
                <a:sym typeface="Consolas"/>
              </a:rPr>
              <a:t>	}</a:t>
            </a:r>
          </a:p>
          <a:p>
            <a:pPr lvl="0" rtl="0">
              <a:spcBef>
                <a:spcPts val="0"/>
              </a:spcBef>
              <a:buClr>
                <a:schemeClr val="dk1"/>
              </a:buClr>
              <a:buSzPct val="78571"/>
              <a:buFont typeface="Arial"/>
              <a:buNone/>
            </a:pPr>
            <a:r>
              <a:rPr lang="en" sz="1400">
                <a:latin typeface="Consolas"/>
                <a:ea typeface="Consolas"/>
                <a:cs typeface="Consolas"/>
                <a:sym typeface="Consolas"/>
              </a:rPr>
              <a:t>	int digit_high = ..</a:t>
            </a:r>
          </a:p>
          <a:p>
            <a:pPr lvl="0" rtl="0">
              <a:spcBef>
                <a:spcPts val="0"/>
              </a:spcBef>
              <a:buClr>
                <a:schemeClr val="dk1"/>
              </a:buClr>
              <a:buSzPct val="78571"/>
              <a:buFont typeface="Arial"/>
              <a:buNone/>
            </a:pPr>
            <a:r>
              <a:rPr lang="en" sz="1400">
                <a:latin typeface="Consolas"/>
                <a:ea typeface="Consolas"/>
                <a:cs typeface="Consolas"/>
                <a:sym typeface="Consolas"/>
              </a:rPr>
              <a:t>}</a:t>
            </a:r>
          </a:p>
          <a:p>
            <a:pPr lvl="0" rtl="0">
              <a:spcBef>
                <a:spcPts val="0"/>
              </a:spcBef>
              <a:buNone/>
            </a:pPr>
            <a:r>
              <a:rPr lang="en" sz="1400">
                <a:latin typeface="Consolas"/>
                <a:ea typeface="Consolas"/>
                <a:cs typeface="Consolas"/>
                <a:sym typeface="Consolas"/>
              </a:rPr>
              <a:t> …</a:t>
            </a:r>
          </a:p>
          <a:p>
            <a:pPr lvl="0" rtl="0">
              <a:spcBef>
                <a:spcPts val="0"/>
              </a:spcBef>
              <a:buNone/>
            </a:pPr>
            <a:r>
              <a:rPr b="1" lang="en" sz="1400">
                <a:latin typeface="Consolas"/>
                <a:ea typeface="Consolas"/>
                <a:cs typeface="Consolas"/>
                <a:sym typeface="Consolas"/>
              </a:rPr>
              <a:t>if(! isascii(*dptr)){</a:t>
            </a:r>
          </a:p>
          <a:p>
            <a:pPr lvl="0" rtl="0">
              <a:spcBef>
                <a:spcPts val="0"/>
              </a:spcBef>
              <a:buNone/>
            </a:pPr>
            <a:r>
              <a:rPr b="1" lang="en" sz="1400">
                <a:latin typeface="Consolas"/>
                <a:ea typeface="Consolas"/>
                <a:cs typeface="Consolas"/>
                <a:sym typeface="Consolas"/>
              </a:rPr>
              <a:t>		*dptr = ‘?’; ok=1;</a:t>
            </a:r>
          </a:p>
          <a:p>
            <a:pPr lvl="0" rtl="0">
              <a:spcBef>
                <a:spcPts val="0"/>
              </a:spcBef>
              <a:buClr>
                <a:schemeClr val="dk1"/>
              </a:buClr>
              <a:buSzPct val="78571"/>
              <a:buFont typeface="Arial"/>
              <a:buNone/>
            </a:pPr>
            <a:r>
              <a:rPr b="1" lang="en" sz="1400">
                <a:latin typeface="Consolas"/>
                <a:ea typeface="Consolas"/>
                <a:cs typeface="Consolas"/>
                <a:sym typeface="Consolas"/>
              </a:rPr>
              <a:t>}</a:t>
            </a:r>
          </a:p>
          <a:p>
            <a:pPr lvl="0" rtl="0">
              <a:spcBef>
                <a:spcPts val="0"/>
              </a:spcBef>
              <a:buClr>
                <a:schemeClr val="dk1"/>
              </a:buClr>
              <a:buSzPct val="78571"/>
              <a:buFont typeface="Arial"/>
              <a:buNone/>
            </a:pPr>
            <a:r>
              <a:rPr lang="en" sz="1400">
                <a:latin typeface="Consolas"/>
                <a:ea typeface="Consolas"/>
                <a:cs typeface="Consolas"/>
                <a:sym typeface="Consolas"/>
              </a:rPr>
              <a:t>++dptr;</a:t>
            </a:r>
          </a:p>
          <a:p>
            <a:pPr lvl="0" rtl="0">
              <a:spcBef>
                <a:spcPts val="0"/>
              </a:spcBef>
              <a:buClr>
                <a:schemeClr val="dk1"/>
              </a:buClr>
              <a:buSzPct val="78571"/>
              <a:buFont typeface="Arial"/>
              <a:buNone/>
            </a:pPr>
            <a:r>
              <a:rPr lang="en" sz="1400">
                <a:latin typeface="Consolas"/>
                <a:ea typeface="Consolas"/>
                <a:cs typeface="Consolas"/>
                <a:sym typeface="Consolas"/>
              </a:rPr>
              <a:t>++eptr;</a:t>
            </a:r>
          </a:p>
          <a:p>
            <a:pPr lvl="0" rtl="0">
              <a:spcBef>
                <a:spcPts val="0"/>
              </a:spcBef>
              <a:buClr>
                <a:schemeClr val="dk1"/>
              </a:buClr>
              <a:buSzPct val="78571"/>
              <a:buFont typeface="Arial"/>
              <a:buNone/>
            </a:pPr>
            <a:r>
              <a:rPr lang="en" sz="1400">
                <a:latin typeface="Consolas"/>
                <a:ea typeface="Consolas"/>
                <a:cs typeface="Consolas"/>
                <a:sym typeface="Consolas"/>
              </a:rPr>
              <a:t>}</a:t>
            </a:r>
          </a:p>
          <a:p>
            <a:pPr lvl="0">
              <a:spcBef>
                <a:spcPts val="0"/>
              </a:spcBef>
              <a:buNone/>
            </a:pPr>
            <a:r>
              <a:t/>
            </a:r>
            <a:endParaRPr sz="1400"/>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383" name="Shape 38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
        <p:nvSpPr>
          <p:cNvPr id="384" name="Shape 384"/>
          <p:cNvSpPr/>
          <p:nvPr/>
        </p:nvSpPr>
        <p:spPr>
          <a:xfrm>
            <a:off x="1595025" y="16428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A</a:t>
            </a:r>
          </a:p>
        </p:txBody>
      </p:sp>
      <p:sp>
        <p:nvSpPr>
          <p:cNvPr id="385" name="Shape 385"/>
          <p:cNvSpPr/>
          <p:nvPr/>
        </p:nvSpPr>
        <p:spPr>
          <a:xfrm>
            <a:off x="1595025" y="2269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386" name="Shape 386"/>
          <p:cNvSpPr/>
          <p:nvPr/>
        </p:nvSpPr>
        <p:spPr>
          <a:xfrm>
            <a:off x="3388300" y="2269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t>
            </a:r>
          </a:p>
        </p:txBody>
      </p:sp>
      <p:cxnSp>
        <p:nvCxnSpPr>
          <p:cNvPr id="387" name="Shape 387"/>
          <p:cNvCxnSpPr>
            <a:stCxn id="385" idx="3"/>
            <a:endCxn id="386" idx="1"/>
          </p:cNvCxnSpPr>
          <p:nvPr/>
        </p:nvCxnSpPr>
        <p:spPr>
          <a:xfrm>
            <a:off x="2587425" y="2495375"/>
            <a:ext cx="801000" cy="0"/>
          </a:xfrm>
          <a:prstGeom prst="straightConnector1">
            <a:avLst/>
          </a:prstGeom>
          <a:noFill/>
          <a:ln cap="flat" cmpd="sng" w="9525">
            <a:solidFill>
              <a:schemeClr val="dk2"/>
            </a:solidFill>
            <a:prstDash val="solid"/>
            <a:round/>
            <a:headEnd len="lg" w="lg" type="none"/>
            <a:tailEnd len="lg" w="lg" type="triangle"/>
          </a:ln>
        </p:spPr>
      </p:cxnSp>
      <p:cxnSp>
        <p:nvCxnSpPr>
          <p:cNvPr id="388" name="Shape 388"/>
          <p:cNvCxnSpPr>
            <a:endCxn id="385" idx="0"/>
          </p:cNvCxnSpPr>
          <p:nvPr/>
        </p:nvCxnSpPr>
        <p:spPr>
          <a:xfrm>
            <a:off x="2091225" y="2095025"/>
            <a:ext cx="0" cy="174300"/>
          </a:xfrm>
          <a:prstGeom prst="straightConnector1">
            <a:avLst/>
          </a:prstGeom>
          <a:noFill/>
          <a:ln cap="flat" cmpd="sng" w="9525">
            <a:solidFill>
              <a:schemeClr val="dk2"/>
            </a:solidFill>
            <a:prstDash val="solid"/>
            <a:round/>
            <a:headEnd len="lg" w="lg" type="none"/>
            <a:tailEnd len="lg" w="lg" type="triangle"/>
          </a:ln>
        </p:spPr>
      </p:cxnSp>
      <p:sp>
        <p:nvSpPr>
          <p:cNvPr id="389" name="Shape 389"/>
          <p:cNvSpPr/>
          <p:nvPr/>
        </p:nvSpPr>
        <p:spPr>
          <a:xfrm>
            <a:off x="1595025" y="28958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390" name="Shape 390"/>
          <p:cNvSpPr/>
          <p:nvPr/>
        </p:nvSpPr>
        <p:spPr>
          <a:xfrm>
            <a:off x="1595025" y="3522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391" name="Shape 391"/>
          <p:cNvSpPr/>
          <p:nvPr/>
        </p:nvSpPr>
        <p:spPr>
          <a:xfrm>
            <a:off x="3388300" y="352232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cxnSp>
        <p:nvCxnSpPr>
          <p:cNvPr id="392" name="Shape 392"/>
          <p:cNvCxnSpPr>
            <a:stCxn id="385" idx="2"/>
            <a:endCxn id="389" idx="0"/>
          </p:cNvCxnSpPr>
          <p:nvPr/>
        </p:nvCxnSpPr>
        <p:spPr>
          <a:xfrm>
            <a:off x="2091225" y="2721425"/>
            <a:ext cx="0" cy="174300"/>
          </a:xfrm>
          <a:prstGeom prst="straightConnector1">
            <a:avLst/>
          </a:prstGeom>
          <a:noFill/>
          <a:ln cap="flat" cmpd="sng" w="9525">
            <a:solidFill>
              <a:schemeClr val="dk2"/>
            </a:solidFill>
            <a:prstDash val="solid"/>
            <a:round/>
            <a:headEnd len="lg" w="lg" type="none"/>
            <a:tailEnd len="lg" w="lg" type="triangle"/>
          </a:ln>
        </p:spPr>
      </p:cxnSp>
      <p:cxnSp>
        <p:nvCxnSpPr>
          <p:cNvPr id="393" name="Shape 393"/>
          <p:cNvCxnSpPr>
            <a:stCxn id="389" idx="2"/>
            <a:endCxn id="390" idx="0"/>
          </p:cNvCxnSpPr>
          <p:nvPr/>
        </p:nvCxnSpPr>
        <p:spPr>
          <a:xfrm>
            <a:off x="2091225" y="3347925"/>
            <a:ext cx="0" cy="174300"/>
          </a:xfrm>
          <a:prstGeom prst="straightConnector1">
            <a:avLst/>
          </a:prstGeom>
          <a:noFill/>
          <a:ln cap="flat" cmpd="sng" w="9525">
            <a:solidFill>
              <a:schemeClr val="dk2"/>
            </a:solidFill>
            <a:prstDash val="solid"/>
            <a:round/>
            <a:headEnd len="lg" w="lg" type="none"/>
            <a:tailEnd len="lg" w="lg" type="triangle"/>
          </a:ln>
        </p:spPr>
      </p:cxnSp>
      <p:cxnSp>
        <p:nvCxnSpPr>
          <p:cNvPr id="394" name="Shape 394"/>
          <p:cNvCxnSpPr>
            <a:stCxn id="389" idx="2"/>
            <a:endCxn id="391" idx="0"/>
          </p:cNvCxnSpPr>
          <p:nvPr/>
        </p:nvCxnSpPr>
        <p:spPr>
          <a:xfrm>
            <a:off x="2091225" y="3347925"/>
            <a:ext cx="1793400" cy="174300"/>
          </a:xfrm>
          <a:prstGeom prst="straightConnector1">
            <a:avLst/>
          </a:prstGeom>
          <a:noFill/>
          <a:ln cap="flat" cmpd="sng" w="9525">
            <a:solidFill>
              <a:schemeClr val="dk2"/>
            </a:solidFill>
            <a:prstDash val="solid"/>
            <a:round/>
            <a:headEnd len="lg" w="lg" type="none"/>
            <a:tailEnd len="lg" w="lg" type="triangle"/>
          </a:ln>
        </p:spPr>
      </p:cxnSp>
      <p:sp>
        <p:nvSpPr>
          <p:cNvPr id="395" name="Shape 395"/>
          <p:cNvSpPr/>
          <p:nvPr/>
        </p:nvSpPr>
        <p:spPr>
          <a:xfrm>
            <a:off x="799225" y="432525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cxnSp>
        <p:nvCxnSpPr>
          <p:cNvPr id="396" name="Shape 396"/>
          <p:cNvCxnSpPr>
            <a:stCxn id="390" idx="2"/>
            <a:endCxn id="395" idx="0"/>
          </p:cNvCxnSpPr>
          <p:nvPr/>
        </p:nvCxnSpPr>
        <p:spPr>
          <a:xfrm flipH="1">
            <a:off x="1295325" y="3974425"/>
            <a:ext cx="795900" cy="350700"/>
          </a:xfrm>
          <a:prstGeom prst="straightConnector1">
            <a:avLst/>
          </a:prstGeom>
          <a:noFill/>
          <a:ln cap="flat" cmpd="sng" w="9525">
            <a:solidFill>
              <a:schemeClr val="dk2"/>
            </a:solidFill>
            <a:prstDash val="solid"/>
            <a:round/>
            <a:headEnd len="lg" w="lg" type="none"/>
            <a:tailEnd len="lg" w="lg" type="triangle"/>
          </a:ln>
        </p:spPr>
      </p:cxnSp>
      <p:sp>
        <p:nvSpPr>
          <p:cNvPr id="397" name="Shape 397"/>
          <p:cNvSpPr/>
          <p:nvPr/>
        </p:nvSpPr>
        <p:spPr>
          <a:xfrm>
            <a:off x="2587425" y="4391775"/>
            <a:ext cx="1525200" cy="779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Clr>
                <a:schemeClr val="dk1"/>
              </a:buClr>
              <a:buFont typeface="Arial"/>
              <a:buNone/>
            </a:pPr>
            <a:r>
              <a:rPr b="1" lang="en">
                <a:solidFill>
                  <a:schemeClr val="dk1"/>
                </a:solidFill>
                <a:latin typeface="Consolas"/>
                <a:ea typeface="Consolas"/>
                <a:cs typeface="Consolas"/>
                <a:sym typeface="Consolas"/>
              </a:rPr>
              <a:t>X: if(!*(eptr + 1) &amp;&amp; *(eptr + 2)){</a:t>
            </a:r>
          </a:p>
          <a:p>
            <a:pPr lvl="0" rtl="0" algn="ctr">
              <a:spcBef>
                <a:spcPts val="0"/>
              </a:spcBef>
              <a:buNone/>
            </a:pPr>
            <a:r>
              <a:t/>
            </a:r>
            <a:endParaRPr b="1"/>
          </a:p>
        </p:txBody>
      </p:sp>
      <p:cxnSp>
        <p:nvCxnSpPr>
          <p:cNvPr id="398" name="Shape 398"/>
          <p:cNvCxnSpPr>
            <a:stCxn id="390" idx="2"/>
            <a:endCxn id="397" idx="0"/>
          </p:cNvCxnSpPr>
          <p:nvPr/>
        </p:nvCxnSpPr>
        <p:spPr>
          <a:xfrm>
            <a:off x="2091225" y="3974425"/>
            <a:ext cx="1258800" cy="417300"/>
          </a:xfrm>
          <a:prstGeom prst="straightConnector1">
            <a:avLst/>
          </a:prstGeom>
          <a:noFill/>
          <a:ln cap="flat" cmpd="sng" w="9525">
            <a:solidFill>
              <a:schemeClr val="dk2"/>
            </a:solidFill>
            <a:prstDash val="solid"/>
            <a:round/>
            <a:headEnd len="lg" w="lg" type="none"/>
            <a:tailEnd len="lg" w="lg" type="triangle"/>
          </a:ln>
        </p:spPr>
      </p:cxnSp>
      <p:sp>
        <p:nvSpPr>
          <p:cNvPr id="399" name="Shape 399"/>
          <p:cNvSpPr/>
          <p:nvPr/>
        </p:nvSpPr>
        <p:spPr>
          <a:xfrm>
            <a:off x="4744475" y="4325250"/>
            <a:ext cx="1352700" cy="452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Clr>
                <a:schemeClr val="dk1"/>
              </a:buClr>
              <a:buFont typeface="Arial"/>
              <a:buNone/>
            </a:pPr>
            <a:r>
              <a:rPr b="1" lang="en">
                <a:solidFill>
                  <a:schemeClr val="dk1"/>
                </a:solidFill>
                <a:latin typeface="Consolas"/>
                <a:ea typeface="Consolas"/>
                <a:cs typeface="Consolas"/>
                <a:sym typeface="Consolas"/>
              </a:rPr>
              <a:t>Y: ok = 1; return;</a:t>
            </a:r>
          </a:p>
        </p:txBody>
      </p:sp>
      <p:cxnSp>
        <p:nvCxnSpPr>
          <p:cNvPr id="400" name="Shape 400"/>
          <p:cNvCxnSpPr>
            <a:stCxn id="397" idx="3"/>
            <a:endCxn id="399" idx="1"/>
          </p:cNvCxnSpPr>
          <p:nvPr/>
        </p:nvCxnSpPr>
        <p:spPr>
          <a:xfrm flipH="1" rot="10800000">
            <a:off x="4112625" y="4551375"/>
            <a:ext cx="631800" cy="230100"/>
          </a:xfrm>
          <a:prstGeom prst="straightConnector1">
            <a:avLst/>
          </a:prstGeom>
          <a:noFill/>
          <a:ln cap="flat" cmpd="sng" w="9525">
            <a:solidFill>
              <a:schemeClr val="dk2"/>
            </a:solidFill>
            <a:prstDash val="solid"/>
            <a:round/>
            <a:headEnd len="lg" w="lg" type="none"/>
            <a:tailEnd len="lg" w="lg" type="triangle"/>
          </a:ln>
        </p:spPr>
      </p:cxnSp>
      <p:sp>
        <p:nvSpPr>
          <p:cNvPr id="401" name="Shape 401"/>
          <p:cNvSpPr/>
          <p:nvPr/>
        </p:nvSpPr>
        <p:spPr>
          <a:xfrm>
            <a:off x="4854725" y="505100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402" name="Shape 402"/>
          <p:cNvCxnSpPr>
            <a:stCxn id="397" idx="3"/>
            <a:endCxn id="401" idx="1"/>
          </p:cNvCxnSpPr>
          <p:nvPr/>
        </p:nvCxnSpPr>
        <p:spPr>
          <a:xfrm>
            <a:off x="4112625" y="4781475"/>
            <a:ext cx="742200" cy="495600"/>
          </a:xfrm>
          <a:prstGeom prst="straightConnector1">
            <a:avLst/>
          </a:prstGeom>
          <a:noFill/>
          <a:ln cap="flat" cmpd="sng" w="9525">
            <a:solidFill>
              <a:schemeClr val="dk2"/>
            </a:solidFill>
            <a:prstDash val="solid"/>
            <a:round/>
            <a:headEnd len="lg" w="lg" type="none"/>
            <a:tailEnd len="lg" w="lg" type="triangle"/>
          </a:ln>
        </p:spPr>
      </p:cxnSp>
      <p:sp>
        <p:nvSpPr>
          <p:cNvPr id="403" name="Shape 403"/>
          <p:cNvSpPr/>
          <p:nvPr/>
        </p:nvSpPr>
        <p:spPr>
          <a:xfrm>
            <a:off x="6253025" y="4824975"/>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a:t>
            </a:r>
          </a:p>
        </p:txBody>
      </p:sp>
      <p:sp>
        <p:nvSpPr>
          <p:cNvPr id="404" name="Shape 404"/>
          <p:cNvSpPr/>
          <p:nvPr/>
        </p:nvSpPr>
        <p:spPr>
          <a:xfrm>
            <a:off x="6253025" y="550310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a:t>
            </a:r>
          </a:p>
        </p:txBody>
      </p:sp>
      <p:cxnSp>
        <p:nvCxnSpPr>
          <p:cNvPr id="405" name="Shape 405"/>
          <p:cNvCxnSpPr>
            <a:stCxn id="401" idx="3"/>
            <a:endCxn id="403" idx="1"/>
          </p:cNvCxnSpPr>
          <p:nvPr/>
        </p:nvCxnSpPr>
        <p:spPr>
          <a:xfrm flipH="1" rot="10800000">
            <a:off x="5847125" y="5051150"/>
            <a:ext cx="405900" cy="225900"/>
          </a:xfrm>
          <a:prstGeom prst="straightConnector1">
            <a:avLst/>
          </a:prstGeom>
          <a:noFill/>
          <a:ln cap="flat" cmpd="sng" w="9525">
            <a:solidFill>
              <a:schemeClr val="dk2"/>
            </a:solidFill>
            <a:prstDash val="solid"/>
            <a:round/>
            <a:headEnd len="lg" w="lg" type="none"/>
            <a:tailEnd len="lg" w="lg" type="triangle"/>
          </a:ln>
        </p:spPr>
      </p:cxnSp>
      <p:cxnSp>
        <p:nvCxnSpPr>
          <p:cNvPr id="406" name="Shape 406"/>
          <p:cNvCxnSpPr>
            <a:stCxn id="401" idx="3"/>
            <a:endCxn id="404" idx="1"/>
          </p:cNvCxnSpPr>
          <p:nvPr/>
        </p:nvCxnSpPr>
        <p:spPr>
          <a:xfrm>
            <a:off x="5847125" y="5277050"/>
            <a:ext cx="405900" cy="452100"/>
          </a:xfrm>
          <a:prstGeom prst="straightConnector1">
            <a:avLst/>
          </a:prstGeom>
          <a:noFill/>
          <a:ln cap="flat" cmpd="sng" w="9525">
            <a:solidFill>
              <a:schemeClr val="dk2"/>
            </a:solidFill>
            <a:prstDash val="solid"/>
            <a:round/>
            <a:headEnd len="lg" w="lg" type="none"/>
            <a:tailEnd len="lg" w="lg" type="triangle"/>
          </a:ln>
        </p:spPr>
      </p:cxnSp>
      <p:sp>
        <p:nvSpPr>
          <p:cNvPr id="407" name="Shape 407"/>
          <p:cNvSpPr/>
          <p:nvPr/>
        </p:nvSpPr>
        <p:spPr>
          <a:xfrm>
            <a:off x="6396375" y="3676700"/>
            <a:ext cx="1884000" cy="452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b="1" lang="en">
                <a:solidFill>
                  <a:schemeClr val="dk1"/>
                </a:solidFill>
                <a:latin typeface="Consolas"/>
                <a:ea typeface="Consolas"/>
                <a:cs typeface="Consolas"/>
                <a:sym typeface="Consolas"/>
              </a:rPr>
              <a:t>W: if(! isascii(*dptr)){</a:t>
            </a:r>
          </a:p>
        </p:txBody>
      </p:sp>
      <p:cxnSp>
        <p:nvCxnSpPr>
          <p:cNvPr id="408" name="Shape 408"/>
          <p:cNvCxnSpPr>
            <a:stCxn id="403" idx="0"/>
            <a:endCxn id="407" idx="2"/>
          </p:cNvCxnSpPr>
          <p:nvPr/>
        </p:nvCxnSpPr>
        <p:spPr>
          <a:xfrm flipH="1" rot="10800000">
            <a:off x="6749225" y="4128675"/>
            <a:ext cx="589200" cy="696300"/>
          </a:xfrm>
          <a:prstGeom prst="straightConnector1">
            <a:avLst/>
          </a:prstGeom>
          <a:noFill/>
          <a:ln cap="flat" cmpd="sng" w="9525">
            <a:solidFill>
              <a:schemeClr val="dk2"/>
            </a:solidFill>
            <a:prstDash val="solid"/>
            <a:round/>
            <a:headEnd len="lg" w="lg" type="none"/>
            <a:tailEnd len="lg" w="lg" type="triangle"/>
          </a:ln>
        </p:spPr>
      </p:cxnSp>
      <p:sp>
        <p:nvSpPr>
          <p:cNvPr id="409" name="Shape 409"/>
          <p:cNvSpPr/>
          <p:nvPr/>
        </p:nvSpPr>
        <p:spPr>
          <a:xfrm>
            <a:off x="1124625" y="4200800"/>
            <a:ext cx="7376574" cy="1984625"/>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lg" w="lg" type="none"/>
            <a:tailEnd len="lg" w="lg" type="triangle"/>
          </a:ln>
        </p:spPr>
      </p:sp>
      <p:cxnSp>
        <p:nvCxnSpPr>
          <p:cNvPr id="410" name="Shape 410"/>
          <p:cNvCxnSpPr>
            <a:stCxn id="404" idx="3"/>
          </p:cNvCxnSpPr>
          <p:nvPr/>
        </p:nvCxnSpPr>
        <p:spPr>
          <a:xfrm flipH="1" rot="10800000">
            <a:off x="7245425" y="4189850"/>
            <a:ext cx="472500" cy="1539300"/>
          </a:xfrm>
          <a:prstGeom prst="straightConnector1">
            <a:avLst/>
          </a:prstGeom>
          <a:noFill/>
          <a:ln cap="flat" cmpd="sng" w="9525">
            <a:solidFill>
              <a:schemeClr val="dk2"/>
            </a:solidFill>
            <a:prstDash val="solid"/>
            <a:round/>
            <a:headEnd len="lg" w="lg" type="none"/>
            <a:tailEnd len="lg" w="lg" type="triangle"/>
          </a:ln>
        </p:spPr>
      </p:cxnSp>
      <p:cxnSp>
        <p:nvCxnSpPr>
          <p:cNvPr id="411" name="Shape 411"/>
          <p:cNvCxnSpPr>
            <a:stCxn id="391" idx="3"/>
            <a:endCxn id="407" idx="1"/>
          </p:cNvCxnSpPr>
          <p:nvPr/>
        </p:nvCxnSpPr>
        <p:spPr>
          <a:xfrm>
            <a:off x="4380700" y="3748375"/>
            <a:ext cx="2015700" cy="154500"/>
          </a:xfrm>
          <a:prstGeom prst="straightConnector1">
            <a:avLst/>
          </a:prstGeom>
          <a:noFill/>
          <a:ln cap="flat" cmpd="sng" w="9525">
            <a:solidFill>
              <a:schemeClr val="dk2"/>
            </a:solidFill>
            <a:prstDash val="solid"/>
            <a:round/>
            <a:headEnd len="lg" w="lg" type="none"/>
            <a:tailEnd len="lg" w="lg" type="triangle"/>
          </a:ln>
        </p:spPr>
      </p:cxnSp>
      <p:sp>
        <p:nvSpPr>
          <p:cNvPr id="412" name="Shape 412"/>
          <p:cNvSpPr/>
          <p:nvPr/>
        </p:nvSpPr>
        <p:spPr>
          <a:xfrm>
            <a:off x="5525350" y="2998350"/>
            <a:ext cx="1352700" cy="4521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b="1" lang="en">
                <a:solidFill>
                  <a:schemeClr val="dk1"/>
                </a:solidFill>
                <a:latin typeface="Consolas"/>
                <a:ea typeface="Consolas"/>
                <a:cs typeface="Consolas"/>
                <a:sym typeface="Consolas"/>
              </a:rPr>
              <a:t>Z: *dptr = ‘?’; ok=1;</a:t>
            </a:r>
          </a:p>
        </p:txBody>
      </p:sp>
      <p:cxnSp>
        <p:nvCxnSpPr>
          <p:cNvPr id="413" name="Shape 413"/>
          <p:cNvCxnSpPr>
            <a:stCxn id="407" idx="0"/>
            <a:endCxn id="412" idx="2"/>
          </p:cNvCxnSpPr>
          <p:nvPr/>
        </p:nvCxnSpPr>
        <p:spPr>
          <a:xfrm rot="10800000">
            <a:off x="6201675" y="3450500"/>
            <a:ext cx="1136700" cy="226200"/>
          </a:xfrm>
          <a:prstGeom prst="straightConnector1">
            <a:avLst/>
          </a:prstGeom>
          <a:noFill/>
          <a:ln cap="flat" cmpd="sng" w="9525">
            <a:solidFill>
              <a:schemeClr val="dk2"/>
            </a:solidFill>
            <a:prstDash val="solid"/>
            <a:round/>
            <a:headEnd len="lg" w="lg" type="none"/>
            <a:tailEnd len="lg" w="lg" type="triangle"/>
          </a:ln>
        </p:spPr>
      </p:cxnSp>
      <p:sp>
        <p:nvSpPr>
          <p:cNvPr id="414" name="Shape 414"/>
          <p:cNvSpPr/>
          <p:nvPr/>
        </p:nvSpPr>
        <p:spPr>
          <a:xfrm>
            <a:off x="7124150" y="2547250"/>
            <a:ext cx="992400" cy="4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a:t>
            </a:r>
          </a:p>
        </p:txBody>
      </p:sp>
      <p:cxnSp>
        <p:nvCxnSpPr>
          <p:cNvPr id="415" name="Shape 415"/>
          <p:cNvCxnSpPr>
            <a:stCxn id="412" idx="0"/>
            <a:endCxn id="414" idx="1"/>
          </p:cNvCxnSpPr>
          <p:nvPr/>
        </p:nvCxnSpPr>
        <p:spPr>
          <a:xfrm flipH="1" rot="10800000">
            <a:off x="6201700" y="2773350"/>
            <a:ext cx="922500" cy="225000"/>
          </a:xfrm>
          <a:prstGeom prst="straightConnector1">
            <a:avLst/>
          </a:prstGeom>
          <a:noFill/>
          <a:ln cap="flat" cmpd="sng" w="9525">
            <a:solidFill>
              <a:schemeClr val="dk2"/>
            </a:solidFill>
            <a:prstDash val="solid"/>
            <a:round/>
            <a:headEnd len="lg" w="lg" type="none"/>
            <a:tailEnd len="lg" w="lg" type="triangle"/>
          </a:ln>
        </p:spPr>
      </p:cxnSp>
      <p:cxnSp>
        <p:nvCxnSpPr>
          <p:cNvPr id="416" name="Shape 416"/>
          <p:cNvCxnSpPr>
            <a:stCxn id="407" idx="0"/>
            <a:endCxn id="414" idx="2"/>
          </p:cNvCxnSpPr>
          <p:nvPr/>
        </p:nvCxnSpPr>
        <p:spPr>
          <a:xfrm flipH="1" rot="10800000">
            <a:off x="7338375" y="2999300"/>
            <a:ext cx="282000" cy="677400"/>
          </a:xfrm>
          <a:prstGeom prst="straightConnector1">
            <a:avLst/>
          </a:prstGeom>
          <a:noFill/>
          <a:ln cap="flat" cmpd="sng" w="9525">
            <a:solidFill>
              <a:schemeClr val="dk2"/>
            </a:solidFill>
            <a:prstDash val="solid"/>
            <a:round/>
            <a:headEnd len="lg" w="lg" type="none"/>
            <a:tailEnd len="lg" w="lg" type="triangle"/>
          </a:ln>
        </p:spPr>
      </p:cxnSp>
      <p:sp>
        <p:nvSpPr>
          <p:cNvPr id="417" name="Shape 417"/>
          <p:cNvSpPr/>
          <p:nvPr/>
        </p:nvSpPr>
        <p:spPr>
          <a:xfrm>
            <a:off x="2591050" y="2083850"/>
            <a:ext cx="4950550" cy="474125"/>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lg" w="lg" type="none"/>
            <a:tailEnd len="lg" w="lg" type="triangle"/>
          </a:ln>
        </p:spPr>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p:nvPr/>
        </p:nvSpPr>
        <p:spPr>
          <a:xfrm>
            <a:off x="783291" y="2886607"/>
            <a:ext cx="2888112" cy="939323"/>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lg" w="lg" type="none"/>
            <a:tailEnd len="lg" w="lg" type="triangle"/>
          </a:ln>
        </p:spPr>
      </p:sp>
      <p:sp>
        <p:nvSpPr>
          <p:cNvPr id="423" name="Shape 42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424" name="Shape 4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
        <p:nvSpPr>
          <p:cNvPr id="425" name="Shape 425"/>
          <p:cNvSpPr/>
          <p:nvPr/>
        </p:nvSpPr>
        <p:spPr>
          <a:xfrm>
            <a:off x="967485" y="167590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426" name="Shape 426"/>
          <p:cNvSpPr/>
          <p:nvPr/>
        </p:nvSpPr>
        <p:spPr>
          <a:xfrm>
            <a:off x="967485" y="197242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427" name="Shape 427"/>
          <p:cNvSpPr/>
          <p:nvPr/>
        </p:nvSpPr>
        <p:spPr>
          <a:xfrm>
            <a:off x="1669676" y="197242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t>
            </a:r>
          </a:p>
        </p:txBody>
      </p:sp>
      <p:cxnSp>
        <p:nvCxnSpPr>
          <p:cNvPr id="428" name="Shape 428"/>
          <p:cNvCxnSpPr>
            <a:stCxn id="426" idx="3"/>
            <a:endCxn id="427" idx="1"/>
          </p:cNvCxnSpPr>
          <p:nvPr/>
        </p:nvCxnSpPr>
        <p:spPr>
          <a:xfrm>
            <a:off x="1356285" y="2079376"/>
            <a:ext cx="313499" cy="0"/>
          </a:xfrm>
          <a:prstGeom prst="straightConnector1">
            <a:avLst/>
          </a:prstGeom>
          <a:noFill/>
          <a:ln cap="flat" cmpd="sng" w="9525">
            <a:solidFill>
              <a:schemeClr val="dk2"/>
            </a:solidFill>
            <a:prstDash val="solid"/>
            <a:round/>
            <a:headEnd len="lg" w="lg" type="none"/>
            <a:tailEnd len="lg" w="lg" type="triangle"/>
          </a:ln>
        </p:spPr>
      </p:cxnSp>
      <p:cxnSp>
        <p:nvCxnSpPr>
          <p:cNvPr id="429" name="Shape 429"/>
          <p:cNvCxnSpPr>
            <a:endCxn id="426" idx="0"/>
          </p:cNvCxnSpPr>
          <p:nvPr/>
        </p:nvCxnSpPr>
        <p:spPr>
          <a:xfrm>
            <a:off x="1161885" y="1889926"/>
            <a:ext cx="0" cy="82500"/>
          </a:xfrm>
          <a:prstGeom prst="straightConnector1">
            <a:avLst/>
          </a:prstGeom>
          <a:noFill/>
          <a:ln cap="flat" cmpd="sng" w="9525">
            <a:solidFill>
              <a:schemeClr val="dk2"/>
            </a:solidFill>
            <a:prstDash val="solid"/>
            <a:round/>
            <a:headEnd len="lg" w="lg" type="none"/>
            <a:tailEnd len="lg" w="lg" type="triangle"/>
          </a:ln>
        </p:spPr>
      </p:cxnSp>
      <p:sp>
        <p:nvSpPr>
          <p:cNvPr id="430" name="Shape 430"/>
          <p:cNvSpPr/>
          <p:nvPr/>
        </p:nvSpPr>
        <p:spPr>
          <a:xfrm>
            <a:off x="967485" y="226895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431" name="Shape 431"/>
          <p:cNvSpPr/>
          <p:nvPr/>
        </p:nvSpPr>
        <p:spPr>
          <a:xfrm>
            <a:off x="967485" y="256548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432" name="Shape 432"/>
          <p:cNvSpPr/>
          <p:nvPr/>
        </p:nvSpPr>
        <p:spPr>
          <a:xfrm>
            <a:off x="1669676" y="256548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cxnSp>
        <p:nvCxnSpPr>
          <p:cNvPr id="433" name="Shape 433"/>
          <p:cNvCxnSpPr>
            <a:stCxn id="426" idx="2"/>
            <a:endCxn id="430" idx="0"/>
          </p:cNvCxnSpPr>
          <p:nvPr/>
        </p:nvCxnSpPr>
        <p:spPr>
          <a:xfrm>
            <a:off x="1161885" y="2186326"/>
            <a:ext cx="0" cy="82500"/>
          </a:xfrm>
          <a:prstGeom prst="straightConnector1">
            <a:avLst/>
          </a:prstGeom>
          <a:noFill/>
          <a:ln cap="flat" cmpd="sng" w="9525">
            <a:solidFill>
              <a:schemeClr val="dk2"/>
            </a:solidFill>
            <a:prstDash val="solid"/>
            <a:round/>
            <a:headEnd len="lg" w="lg" type="none"/>
            <a:tailEnd len="lg" w="lg" type="triangle"/>
          </a:ln>
        </p:spPr>
      </p:cxnSp>
      <p:cxnSp>
        <p:nvCxnSpPr>
          <p:cNvPr id="434" name="Shape 434"/>
          <p:cNvCxnSpPr>
            <a:stCxn id="430" idx="2"/>
            <a:endCxn id="431" idx="0"/>
          </p:cNvCxnSpPr>
          <p:nvPr/>
        </p:nvCxnSpPr>
        <p:spPr>
          <a:xfrm>
            <a:off x="1161885" y="2482853"/>
            <a:ext cx="0" cy="82500"/>
          </a:xfrm>
          <a:prstGeom prst="straightConnector1">
            <a:avLst/>
          </a:prstGeom>
          <a:noFill/>
          <a:ln cap="flat" cmpd="sng" w="9525">
            <a:solidFill>
              <a:schemeClr val="dk2"/>
            </a:solidFill>
            <a:prstDash val="solid"/>
            <a:round/>
            <a:headEnd len="lg" w="lg" type="none"/>
            <a:tailEnd len="lg" w="lg" type="triangle"/>
          </a:ln>
        </p:spPr>
      </p:cxnSp>
      <p:cxnSp>
        <p:nvCxnSpPr>
          <p:cNvPr id="435" name="Shape 435"/>
          <p:cNvCxnSpPr>
            <a:stCxn id="430" idx="2"/>
            <a:endCxn id="432" idx="0"/>
          </p:cNvCxnSpPr>
          <p:nvPr/>
        </p:nvCxnSpPr>
        <p:spPr>
          <a:xfrm>
            <a:off x="1161885" y="2482853"/>
            <a:ext cx="702299" cy="82500"/>
          </a:xfrm>
          <a:prstGeom prst="straightConnector1">
            <a:avLst/>
          </a:prstGeom>
          <a:noFill/>
          <a:ln cap="flat" cmpd="sng" w="9525">
            <a:solidFill>
              <a:schemeClr val="dk2"/>
            </a:solidFill>
            <a:prstDash val="solid"/>
            <a:round/>
            <a:headEnd len="lg" w="lg" type="none"/>
            <a:tailEnd len="lg" w="lg" type="triangle"/>
          </a:ln>
        </p:spPr>
      </p:cxnSp>
      <p:sp>
        <p:nvSpPr>
          <p:cNvPr id="436" name="Shape 436"/>
          <p:cNvSpPr/>
          <p:nvPr/>
        </p:nvSpPr>
        <p:spPr>
          <a:xfrm>
            <a:off x="655875" y="294551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cxnSp>
        <p:nvCxnSpPr>
          <p:cNvPr id="437" name="Shape 437"/>
          <p:cNvCxnSpPr>
            <a:stCxn id="431" idx="2"/>
            <a:endCxn id="436" idx="0"/>
          </p:cNvCxnSpPr>
          <p:nvPr/>
        </p:nvCxnSpPr>
        <p:spPr>
          <a:xfrm flipH="1">
            <a:off x="850185" y="2779380"/>
            <a:ext cx="311700" cy="166200"/>
          </a:xfrm>
          <a:prstGeom prst="straightConnector1">
            <a:avLst/>
          </a:prstGeom>
          <a:noFill/>
          <a:ln cap="flat" cmpd="sng" w="9525">
            <a:solidFill>
              <a:schemeClr val="dk2"/>
            </a:solidFill>
            <a:prstDash val="solid"/>
            <a:round/>
            <a:headEnd len="lg" w="lg" type="none"/>
            <a:tailEnd len="lg" w="lg" type="triangle"/>
          </a:ln>
        </p:spPr>
      </p:cxnSp>
      <p:sp>
        <p:nvSpPr>
          <p:cNvPr id="438" name="Shape 438"/>
          <p:cNvSpPr/>
          <p:nvPr/>
        </p:nvSpPr>
        <p:spPr>
          <a:xfrm>
            <a:off x="1508203" y="2976997"/>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X</a:t>
            </a:r>
          </a:p>
        </p:txBody>
      </p:sp>
      <p:cxnSp>
        <p:nvCxnSpPr>
          <p:cNvPr id="439" name="Shape 439"/>
          <p:cNvCxnSpPr>
            <a:stCxn id="431" idx="2"/>
            <a:endCxn id="438" idx="0"/>
          </p:cNvCxnSpPr>
          <p:nvPr/>
        </p:nvCxnSpPr>
        <p:spPr>
          <a:xfrm>
            <a:off x="1161885" y="2779380"/>
            <a:ext cx="569099" cy="197700"/>
          </a:xfrm>
          <a:prstGeom prst="straightConnector1">
            <a:avLst/>
          </a:prstGeom>
          <a:noFill/>
          <a:ln cap="flat" cmpd="sng" w="9525">
            <a:solidFill>
              <a:schemeClr val="dk2"/>
            </a:solidFill>
            <a:prstDash val="solid"/>
            <a:round/>
            <a:headEnd len="lg" w="lg" type="none"/>
            <a:tailEnd len="lg" w="lg" type="triangle"/>
          </a:ln>
        </p:spPr>
      </p:cxnSp>
      <p:sp>
        <p:nvSpPr>
          <p:cNvPr id="440" name="Shape 440"/>
          <p:cNvSpPr/>
          <p:nvPr/>
        </p:nvSpPr>
        <p:spPr>
          <a:xfrm>
            <a:off x="2200712" y="2945510"/>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Y</a:t>
            </a:r>
          </a:p>
        </p:txBody>
      </p:sp>
      <p:cxnSp>
        <p:nvCxnSpPr>
          <p:cNvPr id="441" name="Shape 441"/>
          <p:cNvCxnSpPr>
            <a:stCxn id="438" idx="3"/>
            <a:endCxn id="440" idx="1"/>
          </p:cNvCxnSpPr>
          <p:nvPr/>
        </p:nvCxnSpPr>
        <p:spPr>
          <a:xfrm flipH="1" rot="10800000">
            <a:off x="1953703" y="3044197"/>
            <a:ext cx="246900" cy="31500"/>
          </a:xfrm>
          <a:prstGeom prst="straightConnector1">
            <a:avLst/>
          </a:prstGeom>
          <a:noFill/>
          <a:ln cap="flat" cmpd="sng" w="9525">
            <a:solidFill>
              <a:schemeClr val="dk2"/>
            </a:solidFill>
            <a:prstDash val="solid"/>
            <a:round/>
            <a:headEnd len="lg" w="lg" type="none"/>
            <a:tailEnd len="lg" w="lg" type="triangle"/>
          </a:ln>
        </p:spPr>
      </p:cxnSp>
      <p:sp>
        <p:nvSpPr>
          <p:cNvPr id="442" name="Shape 442"/>
          <p:cNvSpPr/>
          <p:nvPr/>
        </p:nvSpPr>
        <p:spPr>
          <a:xfrm>
            <a:off x="2243883" y="328901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443" name="Shape 443"/>
          <p:cNvCxnSpPr>
            <a:stCxn id="438" idx="3"/>
            <a:endCxn id="442" idx="1"/>
          </p:cNvCxnSpPr>
          <p:nvPr/>
        </p:nvCxnSpPr>
        <p:spPr>
          <a:xfrm>
            <a:off x="1953703" y="3075697"/>
            <a:ext cx="290100" cy="320400"/>
          </a:xfrm>
          <a:prstGeom prst="straightConnector1">
            <a:avLst/>
          </a:prstGeom>
          <a:noFill/>
          <a:ln cap="flat" cmpd="sng" w="9525">
            <a:solidFill>
              <a:schemeClr val="dk2"/>
            </a:solidFill>
            <a:prstDash val="solid"/>
            <a:round/>
            <a:headEnd len="lg" w="lg" type="none"/>
            <a:tailEnd len="lg" w="lg" type="triangle"/>
          </a:ln>
        </p:spPr>
      </p:cxnSp>
      <p:sp>
        <p:nvSpPr>
          <p:cNvPr id="444" name="Shape 444"/>
          <p:cNvSpPr/>
          <p:nvPr/>
        </p:nvSpPr>
        <p:spPr>
          <a:xfrm>
            <a:off x="2791413" y="3182033"/>
            <a:ext cx="388800" cy="21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a:t>
            </a:r>
          </a:p>
        </p:txBody>
      </p:sp>
      <p:sp>
        <p:nvSpPr>
          <p:cNvPr id="445" name="Shape 445"/>
          <p:cNvSpPr/>
          <p:nvPr/>
        </p:nvSpPr>
        <p:spPr>
          <a:xfrm>
            <a:off x="2791413" y="3502995"/>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a:t>
            </a:r>
          </a:p>
        </p:txBody>
      </p:sp>
      <p:cxnSp>
        <p:nvCxnSpPr>
          <p:cNvPr id="446" name="Shape 446"/>
          <p:cNvCxnSpPr>
            <a:stCxn id="442" idx="3"/>
            <a:endCxn id="444" idx="1"/>
          </p:cNvCxnSpPr>
          <p:nvPr/>
        </p:nvCxnSpPr>
        <p:spPr>
          <a:xfrm flipH="1" rot="10800000">
            <a:off x="2632683" y="3288863"/>
            <a:ext cx="158700" cy="107100"/>
          </a:xfrm>
          <a:prstGeom prst="straightConnector1">
            <a:avLst/>
          </a:prstGeom>
          <a:noFill/>
          <a:ln cap="flat" cmpd="sng" w="9525">
            <a:solidFill>
              <a:schemeClr val="dk2"/>
            </a:solidFill>
            <a:prstDash val="solid"/>
            <a:round/>
            <a:headEnd len="lg" w="lg" type="none"/>
            <a:tailEnd len="lg" w="lg" type="triangle"/>
          </a:ln>
        </p:spPr>
      </p:cxnSp>
      <p:cxnSp>
        <p:nvCxnSpPr>
          <p:cNvPr id="447" name="Shape 447"/>
          <p:cNvCxnSpPr>
            <a:stCxn id="442" idx="3"/>
            <a:endCxn id="445" idx="1"/>
          </p:cNvCxnSpPr>
          <p:nvPr/>
        </p:nvCxnSpPr>
        <p:spPr>
          <a:xfrm>
            <a:off x="2632683" y="3395963"/>
            <a:ext cx="158700" cy="213900"/>
          </a:xfrm>
          <a:prstGeom prst="straightConnector1">
            <a:avLst/>
          </a:prstGeom>
          <a:noFill/>
          <a:ln cap="flat" cmpd="sng" w="9525">
            <a:solidFill>
              <a:schemeClr val="dk2"/>
            </a:solidFill>
            <a:prstDash val="solid"/>
            <a:round/>
            <a:headEnd len="lg" w="lg" type="none"/>
            <a:tailEnd len="lg" w="lg" type="triangle"/>
          </a:ln>
        </p:spPr>
      </p:cxnSp>
      <p:sp>
        <p:nvSpPr>
          <p:cNvPr id="448" name="Shape 448"/>
          <p:cNvSpPr/>
          <p:nvPr/>
        </p:nvSpPr>
        <p:spPr>
          <a:xfrm>
            <a:off x="2847545" y="2638547"/>
            <a:ext cx="7377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W</a:t>
            </a:r>
          </a:p>
        </p:txBody>
      </p:sp>
      <p:cxnSp>
        <p:nvCxnSpPr>
          <p:cNvPr id="449" name="Shape 449"/>
          <p:cNvCxnSpPr>
            <a:stCxn id="444" idx="0"/>
            <a:endCxn id="448" idx="2"/>
          </p:cNvCxnSpPr>
          <p:nvPr/>
        </p:nvCxnSpPr>
        <p:spPr>
          <a:xfrm flipH="1" rot="10800000">
            <a:off x="2985813" y="2852333"/>
            <a:ext cx="230700" cy="329700"/>
          </a:xfrm>
          <a:prstGeom prst="straightConnector1">
            <a:avLst/>
          </a:prstGeom>
          <a:noFill/>
          <a:ln cap="flat" cmpd="sng" w="9525">
            <a:solidFill>
              <a:schemeClr val="dk2"/>
            </a:solidFill>
            <a:prstDash val="solid"/>
            <a:round/>
            <a:headEnd len="lg" w="lg" type="none"/>
            <a:tailEnd len="lg" w="lg" type="triangle"/>
          </a:ln>
        </p:spPr>
      </p:cxnSp>
      <p:cxnSp>
        <p:nvCxnSpPr>
          <p:cNvPr id="450" name="Shape 450"/>
          <p:cNvCxnSpPr>
            <a:stCxn id="445" idx="3"/>
          </p:cNvCxnSpPr>
          <p:nvPr/>
        </p:nvCxnSpPr>
        <p:spPr>
          <a:xfrm flipH="1" rot="10800000">
            <a:off x="3180213" y="2881545"/>
            <a:ext cx="185100" cy="728400"/>
          </a:xfrm>
          <a:prstGeom prst="straightConnector1">
            <a:avLst/>
          </a:prstGeom>
          <a:noFill/>
          <a:ln cap="flat" cmpd="sng" w="9525">
            <a:solidFill>
              <a:schemeClr val="dk2"/>
            </a:solidFill>
            <a:prstDash val="solid"/>
            <a:round/>
            <a:headEnd len="lg" w="lg" type="none"/>
            <a:tailEnd len="lg" w="lg" type="triangle"/>
          </a:ln>
        </p:spPr>
      </p:cxnSp>
      <p:cxnSp>
        <p:nvCxnSpPr>
          <p:cNvPr id="451" name="Shape 451"/>
          <p:cNvCxnSpPr>
            <a:stCxn id="432" idx="3"/>
            <a:endCxn id="448" idx="1"/>
          </p:cNvCxnSpPr>
          <p:nvPr/>
        </p:nvCxnSpPr>
        <p:spPr>
          <a:xfrm>
            <a:off x="2058476" y="2672430"/>
            <a:ext cx="789000" cy="73200"/>
          </a:xfrm>
          <a:prstGeom prst="straightConnector1">
            <a:avLst/>
          </a:prstGeom>
          <a:noFill/>
          <a:ln cap="flat" cmpd="sng" w="9525">
            <a:solidFill>
              <a:schemeClr val="dk2"/>
            </a:solidFill>
            <a:prstDash val="solid"/>
            <a:round/>
            <a:headEnd len="lg" w="lg" type="none"/>
            <a:tailEnd len="lg" w="lg" type="triangle"/>
          </a:ln>
        </p:spPr>
      </p:cxnSp>
      <p:sp>
        <p:nvSpPr>
          <p:cNvPr id="452" name="Shape 452"/>
          <p:cNvSpPr/>
          <p:nvPr/>
        </p:nvSpPr>
        <p:spPr>
          <a:xfrm>
            <a:off x="2506478" y="2317479"/>
            <a:ext cx="5298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Z</a:t>
            </a:r>
          </a:p>
        </p:txBody>
      </p:sp>
      <p:cxnSp>
        <p:nvCxnSpPr>
          <p:cNvPr id="453" name="Shape 453"/>
          <p:cNvCxnSpPr>
            <a:stCxn id="448" idx="0"/>
            <a:endCxn id="452" idx="2"/>
          </p:cNvCxnSpPr>
          <p:nvPr/>
        </p:nvCxnSpPr>
        <p:spPr>
          <a:xfrm rot="10800000">
            <a:off x="2771495" y="2531447"/>
            <a:ext cx="444900" cy="107100"/>
          </a:xfrm>
          <a:prstGeom prst="straightConnector1">
            <a:avLst/>
          </a:prstGeom>
          <a:noFill/>
          <a:ln cap="flat" cmpd="sng" w="9525">
            <a:solidFill>
              <a:schemeClr val="dk2"/>
            </a:solidFill>
            <a:prstDash val="solid"/>
            <a:round/>
            <a:headEnd len="lg" w="lg" type="none"/>
            <a:tailEnd len="lg" w="lg" type="triangle"/>
          </a:ln>
        </p:spPr>
      </p:cxnSp>
      <p:sp>
        <p:nvSpPr>
          <p:cNvPr id="454" name="Shape 454"/>
          <p:cNvSpPr/>
          <p:nvPr/>
        </p:nvSpPr>
        <p:spPr>
          <a:xfrm>
            <a:off x="3132519" y="210397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a:t>
            </a:r>
          </a:p>
        </p:txBody>
      </p:sp>
      <p:cxnSp>
        <p:nvCxnSpPr>
          <p:cNvPr id="455" name="Shape 455"/>
          <p:cNvCxnSpPr>
            <a:stCxn id="452" idx="0"/>
            <a:endCxn id="454" idx="1"/>
          </p:cNvCxnSpPr>
          <p:nvPr/>
        </p:nvCxnSpPr>
        <p:spPr>
          <a:xfrm flipH="1" rot="10800000">
            <a:off x="2771378" y="2210979"/>
            <a:ext cx="361200" cy="106500"/>
          </a:xfrm>
          <a:prstGeom prst="straightConnector1">
            <a:avLst/>
          </a:prstGeom>
          <a:noFill/>
          <a:ln cap="flat" cmpd="sng" w="9525">
            <a:solidFill>
              <a:schemeClr val="dk2"/>
            </a:solidFill>
            <a:prstDash val="solid"/>
            <a:round/>
            <a:headEnd len="lg" w="lg" type="none"/>
            <a:tailEnd len="lg" w="lg" type="triangle"/>
          </a:ln>
        </p:spPr>
      </p:cxnSp>
      <p:cxnSp>
        <p:nvCxnSpPr>
          <p:cNvPr id="456" name="Shape 456"/>
          <p:cNvCxnSpPr>
            <a:stCxn id="448" idx="0"/>
            <a:endCxn id="454" idx="2"/>
          </p:cNvCxnSpPr>
          <p:nvPr/>
        </p:nvCxnSpPr>
        <p:spPr>
          <a:xfrm flipH="1" rot="10800000">
            <a:off x="3216395" y="2317847"/>
            <a:ext cx="110400" cy="320700"/>
          </a:xfrm>
          <a:prstGeom prst="straightConnector1">
            <a:avLst/>
          </a:prstGeom>
          <a:noFill/>
          <a:ln cap="flat" cmpd="sng" w="9525">
            <a:solidFill>
              <a:schemeClr val="dk2"/>
            </a:solidFill>
            <a:prstDash val="solid"/>
            <a:round/>
            <a:headEnd len="lg" w="lg" type="none"/>
            <a:tailEnd len="lg" w="lg" type="triangle"/>
          </a:ln>
        </p:spPr>
      </p:cxnSp>
      <p:sp>
        <p:nvSpPr>
          <p:cNvPr id="457" name="Shape 457"/>
          <p:cNvSpPr/>
          <p:nvPr/>
        </p:nvSpPr>
        <p:spPr>
          <a:xfrm>
            <a:off x="1357498" y="1884640"/>
            <a:ext cx="1938140" cy="224403"/>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lg" w="lg" type="none"/>
            <a:tailEnd len="lg" w="lg" type="triangle"/>
          </a:ln>
        </p:spPr>
      </p:sp>
      <p:graphicFrame>
        <p:nvGraphicFramePr>
          <p:cNvPr id="458" name="Shape 458"/>
          <p:cNvGraphicFramePr/>
          <p:nvPr/>
        </p:nvGraphicFramePr>
        <p:xfrm>
          <a:off x="3753325" y="1591100"/>
          <a:ext cx="3000000" cy="3000000"/>
        </p:xfrm>
        <a:graphic>
          <a:graphicData uri="http://schemas.openxmlformats.org/drawingml/2006/table">
            <a:tbl>
              <a:tblPr>
                <a:noFill/>
                <a:tableStyleId>{F36B49D9-811C-4235-871C-ED55F450707A}</a:tableStyleId>
              </a:tblPr>
              <a:tblGrid>
                <a:gridCol w="382850"/>
                <a:gridCol w="2297375"/>
                <a:gridCol w="1962175"/>
              </a:tblGrid>
              <a:tr h="378825">
                <a:tc>
                  <a:txBody>
                    <a:bodyPr>
                      <a:noAutofit/>
                    </a:bodyPr>
                    <a:lstStyle/>
                    <a:p>
                      <a:pPr lvl="0">
                        <a:spcBef>
                          <a:spcPts val="0"/>
                        </a:spcBef>
                        <a:buNone/>
                      </a:pPr>
                      <a:r>
                        <a:rPr b="1" lang="en"/>
                        <a:t>ID</a:t>
                      </a:r>
                    </a:p>
                  </a:txBody>
                  <a:tcPr marT="91425" marB="91425" marR="91425" marL="91425"/>
                </a:tc>
                <a:tc>
                  <a:txBody>
                    <a:bodyPr>
                      <a:noAutofit/>
                    </a:bodyPr>
                    <a:lstStyle/>
                    <a:p>
                      <a:pPr lvl="0">
                        <a:spcBef>
                          <a:spcPts val="0"/>
                        </a:spcBef>
                        <a:buNone/>
                      </a:pPr>
                      <a:r>
                        <a:rPr b="1" lang="en"/>
                        <a:t>Input</a:t>
                      </a:r>
                    </a:p>
                  </a:txBody>
                  <a:tcPr marT="91425" marB="91425" marR="91425" marL="91425"/>
                </a:tc>
                <a:tc>
                  <a:txBody>
                    <a:bodyPr>
                      <a:noAutofit/>
                    </a:bodyPr>
                    <a:lstStyle/>
                    <a:p>
                      <a:pPr lvl="0">
                        <a:spcBef>
                          <a:spcPts val="0"/>
                        </a:spcBef>
                        <a:buNone/>
                      </a:pPr>
                      <a:r>
                        <a:rPr b="1" lang="en"/>
                        <a:t>Path</a:t>
                      </a:r>
                    </a:p>
                  </a:txBody>
                  <a:tcPr marT="91425" marB="91425" marR="91425" marL="91425"/>
                </a:tc>
              </a:tr>
              <a:tr h="378825">
                <a:tc>
                  <a:txBody>
                    <a:bodyPr>
                      <a:noAutofit/>
                    </a:bodyPr>
                    <a:lstStyle/>
                    <a:p>
                      <a:pPr lvl="0">
                        <a:spcBef>
                          <a:spcPts val="0"/>
                        </a:spcBef>
                        <a:buNone/>
                      </a:pPr>
                      <a:r>
                        <a:rPr lang="en"/>
                        <a:t>1</a:t>
                      </a:r>
                    </a:p>
                  </a:txBody>
                  <a:tcPr marT="91425" marB="91425" marR="91425" marL="91425"/>
                </a:tc>
                <a:tc>
                  <a:txBody>
                    <a:bodyPr>
                      <a:noAutofit/>
                    </a:bodyPr>
                    <a:lstStyle/>
                    <a:p>
                      <a:pPr lvl="0">
                        <a:spcBef>
                          <a:spcPts val="0"/>
                        </a:spcBef>
                        <a:buNone/>
                      </a:pPr>
                      <a:r>
                        <a:rPr lang="en"/>
                        <a:t>“ “</a:t>
                      </a:r>
                    </a:p>
                  </a:txBody>
                  <a:tcPr marT="91425" marB="91425" marR="91425" marL="91425"/>
                </a:tc>
                <a:tc>
                  <a:txBody>
                    <a:bodyPr>
                      <a:noAutofit/>
                    </a:bodyPr>
                    <a:lstStyle/>
                    <a:p>
                      <a:pPr lvl="0">
                        <a:spcBef>
                          <a:spcPts val="0"/>
                        </a:spcBef>
                        <a:buNone/>
                      </a:pPr>
                      <a:r>
                        <a:rPr lang="en"/>
                        <a:t>A B M</a:t>
                      </a:r>
                    </a:p>
                  </a:txBody>
                  <a:tcPr marT="91425" marB="91425" marR="91425" marL="91425"/>
                </a:tc>
              </a:tr>
              <a:tr h="378825">
                <a:tc>
                  <a:txBody>
                    <a:bodyPr>
                      <a:noAutofit/>
                    </a:bodyPr>
                    <a:lstStyle/>
                    <a:p>
                      <a:pPr lvl="0">
                        <a:spcBef>
                          <a:spcPts val="0"/>
                        </a:spcBef>
                        <a:buNone/>
                      </a:pPr>
                      <a:r>
                        <a:rPr lang="en"/>
                        <a:t>2</a:t>
                      </a:r>
                    </a:p>
                  </a:txBody>
                  <a:tcPr marT="91425" marB="91425" marR="91425" marL="91425"/>
                </a:tc>
                <a:tc>
                  <a:txBody>
                    <a:bodyPr>
                      <a:noAutofit/>
                    </a:bodyPr>
                    <a:lstStyle/>
                    <a:p>
                      <a:pPr lvl="0">
                        <a:spcBef>
                          <a:spcPts val="0"/>
                        </a:spcBef>
                        <a:buNone/>
                      </a:pPr>
                      <a:r>
                        <a:rPr lang="en"/>
                        <a:t>“test+case%1Dadequacy”</a:t>
                      </a:r>
                    </a:p>
                  </a:txBody>
                  <a:tcPr marT="91425" marB="91425" marR="91425" marL="91425"/>
                </a:tc>
                <a:tc>
                  <a:txBody>
                    <a:bodyPr>
                      <a:noAutofit/>
                    </a:bodyPr>
                    <a:lstStyle/>
                    <a:p>
                      <a:pPr lvl="0">
                        <a:spcBef>
                          <a:spcPts val="0"/>
                        </a:spcBef>
                        <a:buNone/>
                      </a:pPr>
                      <a:r>
                        <a:rPr lang="en"/>
                        <a:t>A B C D F L … B M</a:t>
                      </a:r>
                    </a:p>
                  </a:txBody>
                  <a:tcPr marT="91425" marB="91425" marR="91425" marL="91425"/>
                </a:tc>
              </a:tr>
              <a:tr h="581150">
                <a:tc>
                  <a:txBody>
                    <a:bodyPr>
                      <a:noAutofit/>
                    </a:bodyPr>
                    <a:lstStyle/>
                    <a:p>
                      <a:pPr lvl="0">
                        <a:spcBef>
                          <a:spcPts val="0"/>
                        </a:spcBef>
                        <a:buNone/>
                      </a:pPr>
                      <a:r>
                        <a:rPr lang="en"/>
                        <a:t>3</a:t>
                      </a:r>
                    </a:p>
                  </a:txBody>
                  <a:tcPr marT="91425" marB="91425" marR="91425" marL="91425"/>
                </a:tc>
                <a:tc>
                  <a:txBody>
                    <a:bodyPr>
                      <a:noAutofit/>
                    </a:bodyPr>
                    <a:lstStyle/>
                    <a:p>
                      <a:pPr lvl="0">
                        <a:spcBef>
                          <a:spcPts val="0"/>
                        </a:spcBef>
                        <a:buNone/>
                      </a:pPr>
                      <a:r>
                        <a:rPr lang="en"/>
                        <a:t>“adequate+test%0Dexecution%7U”</a:t>
                      </a:r>
                    </a:p>
                  </a:txBody>
                  <a:tcPr marT="91425" marB="91425" marR="91425" marL="91425"/>
                </a:tc>
                <a:tc>
                  <a:txBody>
                    <a:bodyPr>
                      <a:noAutofit/>
                    </a:bodyPr>
                    <a:lstStyle/>
                    <a:p>
                      <a:pPr lvl="0">
                        <a:spcBef>
                          <a:spcPts val="0"/>
                        </a:spcBef>
                        <a:buNone/>
                      </a:pPr>
                      <a:r>
                        <a:rPr lang="en"/>
                        <a:t>A B C D F L … B M</a:t>
                      </a:r>
                    </a:p>
                  </a:txBody>
                  <a:tcPr marT="91425" marB="91425" marR="91425" marL="91425"/>
                </a:tc>
              </a:tr>
              <a:tr h="378825">
                <a:tc>
                  <a:txBody>
                    <a:bodyPr>
                      <a:noAutofit/>
                    </a:bodyPr>
                    <a:lstStyle/>
                    <a:p>
                      <a:pPr lvl="0">
                        <a:spcBef>
                          <a:spcPts val="0"/>
                        </a:spcBef>
                        <a:buNone/>
                      </a:pPr>
                      <a:r>
                        <a:rPr lang="en"/>
                        <a:t>4</a:t>
                      </a:r>
                    </a:p>
                  </a:txBody>
                  <a:tcPr marT="91425" marB="91425" marR="91425" marL="91425"/>
                </a:tc>
                <a:tc>
                  <a:txBody>
                    <a:bodyPr>
                      <a:noAutofit/>
                    </a:bodyPr>
                    <a:lstStyle/>
                    <a:p>
                      <a:pPr lvl="0">
                        <a:spcBef>
                          <a:spcPts val="0"/>
                        </a:spcBef>
                        <a:buNone/>
                      </a:pPr>
                      <a:r>
                        <a:rPr lang="en"/>
                        <a:t>“%3D”</a:t>
                      </a:r>
                    </a:p>
                  </a:txBody>
                  <a:tcPr marT="91425" marB="91425" marR="91425" marL="91425"/>
                </a:tc>
                <a:tc>
                  <a:txBody>
                    <a:bodyPr>
                      <a:noAutofit/>
                    </a:bodyPr>
                    <a:lstStyle/>
                    <a:p>
                      <a:pPr lvl="0">
                        <a:spcBef>
                          <a:spcPts val="0"/>
                        </a:spcBef>
                        <a:buNone/>
                      </a:pPr>
                      <a:r>
                        <a:rPr lang="en"/>
                        <a:t>A B C D G H L B M</a:t>
                      </a:r>
                    </a:p>
                  </a:txBody>
                  <a:tcPr marT="91425" marB="91425" marR="91425" marL="91425"/>
                </a:tc>
              </a:tr>
              <a:tr h="378825">
                <a:tc>
                  <a:txBody>
                    <a:bodyPr>
                      <a:noAutofit/>
                    </a:bodyPr>
                    <a:lstStyle/>
                    <a:p>
                      <a:pPr lvl="0">
                        <a:spcBef>
                          <a:spcPts val="0"/>
                        </a:spcBef>
                        <a:buNone/>
                      </a:pPr>
                      <a:r>
                        <a:rPr lang="en"/>
                        <a:t>5</a:t>
                      </a:r>
                    </a:p>
                  </a:txBody>
                  <a:tcPr marT="91425" marB="91425" marR="91425" marL="91425"/>
                </a:tc>
                <a:tc>
                  <a:txBody>
                    <a:bodyPr>
                      <a:noAutofit/>
                    </a:bodyPr>
                    <a:lstStyle/>
                    <a:p>
                      <a:pPr lvl="0">
                        <a:spcBef>
                          <a:spcPts val="0"/>
                        </a:spcBef>
                        <a:buNone/>
                      </a:pPr>
                      <a:r>
                        <a:rPr lang="en"/>
                        <a:t>“%A”</a:t>
                      </a:r>
                    </a:p>
                  </a:txBody>
                  <a:tcPr marT="91425" marB="91425" marR="91425" marL="91425"/>
                </a:tc>
                <a:tc>
                  <a:txBody>
                    <a:bodyPr>
                      <a:noAutofit/>
                    </a:bodyPr>
                    <a:lstStyle/>
                    <a:p>
                      <a:pPr lvl="0">
                        <a:spcBef>
                          <a:spcPts val="0"/>
                        </a:spcBef>
                        <a:buNone/>
                      </a:pPr>
                      <a:r>
                        <a:rPr lang="en"/>
                        <a:t>A B C D G I L B M</a:t>
                      </a:r>
                    </a:p>
                  </a:txBody>
                  <a:tcPr marT="91425" marB="91425" marR="91425" marL="91425"/>
                </a:tc>
              </a:tr>
              <a:tr h="581150">
                <a:tc>
                  <a:txBody>
                    <a:bodyPr>
                      <a:noAutofit/>
                    </a:bodyPr>
                    <a:lstStyle/>
                    <a:p>
                      <a:pPr lvl="0">
                        <a:spcBef>
                          <a:spcPts val="0"/>
                        </a:spcBef>
                        <a:buNone/>
                      </a:pPr>
                      <a:r>
                        <a:rPr lang="en"/>
                        <a:t>6</a:t>
                      </a:r>
                    </a:p>
                  </a:txBody>
                  <a:tcPr marT="91425" marB="91425" marR="91425" marL="91425"/>
                </a:tc>
                <a:tc>
                  <a:txBody>
                    <a:bodyPr>
                      <a:noAutofit/>
                    </a:bodyPr>
                    <a:lstStyle/>
                    <a:p>
                      <a:pPr lvl="0">
                        <a:spcBef>
                          <a:spcPts val="0"/>
                        </a:spcBef>
                        <a:buNone/>
                      </a:pPr>
                      <a:r>
                        <a:rPr lang="en"/>
                        <a:t>“a+b”</a:t>
                      </a:r>
                    </a:p>
                  </a:txBody>
                  <a:tcPr marT="91425" marB="91425" marR="91425" marL="91425"/>
                </a:tc>
                <a:tc>
                  <a:txBody>
                    <a:bodyPr>
                      <a:noAutofit/>
                    </a:bodyPr>
                    <a:lstStyle/>
                    <a:p>
                      <a:pPr lvl="0">
                        <a:spcBef>
                          <a:spcPts val="0"/>
                        </a:spcBef>
                        <a:buNone/>
                      </a:pPr>
                      <a:r>
                        <a:rPr lang="en"/>
                        <a:t>A B C D F L B C E L B C D F L B M</a:t>
                      </a:r>
                    </a:p>
                  </a:txBody>
                  <a:tcPr marT="91425" marB="91425" marR="91425" marL="91425"/>
                </a:tc>
              </a:tr>
              <a:tr h="581150">
                <a:tc>
                  <a:txBody>
                    <a:bodyPr>
                      <a:noAutofit/>
                    </a:bodyPr>
                    <a:lstStyle/>
                    <a:p>
                      <a:pPr lvl="0">
                        <a:spcBef>
                          <a:spcPts val="0"/>
                        </a:spcBef>
                        <a:buNone/>
                      </a:pPr>
                      <a:r>
                        <a:rPr lang="en"/>
                        <a:t>7</a:t>
                      </a:r>
                    </a:p>
                  </a:txBody>
                  <a:tcPr marT="91425" marB="91425" marR="91425" marL="91425"/>
                </a:tc>
                <a:tc>
                  <a:txBody>
                    <a:bodyPr>
                      <a:noAutofit/>
                    </a:bodyPr>
                    <a:lstStyle/>
                    <a:p>
                      <a:pPr lvl="0">
                        <a:spcBef>
                          <a:spcPts val="0"/>
                        </a:spcBef>
                        <a:buNone/>
                      </a:pPr>
                      <a:r>
                        <a:rPr lang="en"/>
                        <a:t>“test”</a:t>
                      </a:r>
                    </a:p>
                  </a:txBody>
                  <a:tcPr marT="91425" marB="91425" marR="91425" marL="91425"/>
                </a:tc>
                <a:tc>
                  <a:txBody>
                    <a:bodyPr>
                      <a:noAutofit/>
                    </a:bodyPr>
                    <a:lstStyle/>
                    <a:p>
                      <a:pPr lvl="0">
                        <a:spcBef>
                          <a:spcPts val="0"/>
                        </a:spcBef>
                        <a:buNone/>
                      </a:pPr>
                      <a:r>
                        <a:rPr lang="en"/>
                        <a:t>A B C D F L B C D F L B C D F L B M</a:t>
                      </a:r>
                    </a:p>
                  </a:txBody>
                  <a:tcPr marT="91425" marB="91425" marR="91425" marL="91425"/>
                </a:tc>
              </a:tr>
              <a:tr h="581150">
                <a:tc>
                  <a:txBody>
                    <a:bodyPr>
                      <a:noAutofit/>
                    </a:bodyPr>
                    <a:lstStyle/>
                    <a:p>
                      <a:pPr lvl="0">
                        <a:spcBef>
                          <a:spcPts val="0"/>
                        </a:spcBef>
                        <a:buNone/>
                      </a:pPr>
                      <a:r>
                        <a:rPr lang="en"/>
                        <a:t>8</a:t>
                      </a:r>
                    </a:p>
                  </a:txBody>
                  <a:tcPr marT="91425" marB="91425" marR="91425" marL="91425"/>
                </a:tc>
                <a:tc>
                  <a:txBody>
                    <a:bodyPr>
                      <a:noAutofit/>
                    </a:bodyPr>
                    <a:lstStyle/>
                    <a:p>
                      <a:pPr lvl="0">
                        <a:spcBef>
                          <a:spcPts val="0"/>
                        </a:spcBef>
                        <a:buNone/>
                      </a:pPr>
                      <a:r>
                        <a:rPr lang="en"/>
                        <a:t>“+%0D+%4J”</a:t>
                      </a:r>
                    </a:p>
                  </a:txBody>
                  <a:tcPr marT="91425" marB="91425" marR="91425" marL="91425"/>
                </a:tc>
                <a:tc>
                  <a:txBody>
                    <a:bodyPr>
                      <a:noAutofit/>
                    </a:bodyPr>
                    <a:lstStyle/>
                    <a:p>
                      <a:pPr lvl="0">
                        <a:spcBef>
                          <a:spcPts val="0"/>
                        </a:spcBef>
                        <a:buNone/>
                      </a:pPr>
                      <a:r>
                        <a:rPr lang="en"/>
                        <a:t>A B C E L B C D G I L … B M</a:t>
                      </a:r>
                    </a:p>
                  </a:txBody>
                  <a:tcPr marT="91425" marB="91425" marR="91425" marL="91425"/>
                </a:tc>
              </a:tr>
              <a:tr h="553300">
                <a:tc>
                  <a:txBody>
                    <a:bodyPr>
                      <a:noAutofit/>
                    </a:bodyPr>
                    <a:lstStyle/>
                    <a:p>
                      <a:pPr lvl="0">
                        <a:spcBef>
                          <a:spcPts val="0"/>
                        </a:spcBef>
                        <a:buNone/>
                      </a:pPr>
                      <a:r>
                        <a:rPr lang="en"/>
                        <a:t>9</a:t>
                      </a:r>
                    </a:p>
                  </a:txBody>
                  <a:tcPr marT="91425" marB="91425" marR="91425" marL="91425"/>
                </a:tc>
                <a:tc>
                  <a:txBody>
                    <a:bodyPr>
                      <a:noAutofit/>
                    </a:bodyPr>
                    <a:lstStyle/>
                    <a:p>
                      <a:pPr lvl="0">
                        <a:spcBef>
                          <a:spcPts val="0"/>
                        </a:spcBef>
                        <a:buNone/>
                      </a:pPr>
                      <a:r>
                        <a:rPr lang="en"/>
                        <a:t>“first+test%9Ktest%K9”</a:t>
                      </a:r>
                    </a:p>
                  </a:txBody>
                  <a:tcPr marT="91425" marB="91425" marR="91425" marL="91425"/>
                </a:tc>
                <a:tc>
                  <a:txBody>
                    <a:bodyPr>
                      <a:noAutofit/>
                    </a:bodyPr>
                    <a:lstStyle/>
                    <a:p>
                      <a:pPr lvl="0">
                        <a:spcBef>
                          <a:spcPts val="0"/>
                        </a:spcBef>
                        <a:buNone/>
                      </a:pPr>
                      <a:r>
                        <a:rPr lang="en"/>
                        <a:t>A B C D F L … B M</a:t>
                      </a:r>
                    </a:p>
                  </a:txBody>
                  <a:tcPr marT="91425" marB="91425" marR="91425" marL="91425"/>
                </a:tc>
              </a:tr>
            </a:tbl>
          </a:graphicData>
        </a:graphic>
      </p:graphicFrame>
      <p:sp>
        <p:nvSpPr>
          <p:cNvPr id="459" name="Shape 459"/>
          <p:cNvSpPr/>
          <p:nvPr/>
        </p:nvSpPr>
        <p:spPr>
          <a:xfrm>
            <a:off x="639500" y="4101575"/>
            <a:ext cx="2888100" cy="102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Base case: Re-execute all tests that pass through node D and proceed towards G, and all tests that reach node L.</a:t>
            </a:r>
          </a:p>
        </p:txBody>
      </p:sp>
      <p:sp>
        <p:nvSpPr>
          <p:cNvPr id="460" name="Shape 460"/>
          <p:cNvSpPr/>
          <p:nvPr/>
        </p:nvSpPr>
        <p:spPr>
          <a:xfrm>
            <a:off x="633000" y="4117687"/>
            <a:ext cx="2888100" cy="102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Corrective Changes Only:</a:t>
            </a:r>
          </a:p>
          <a:p>
            <a:pPr lvl="0" rtl="0">
              <a:spcBef>
                <a:spcPts val="0"/>
              </a:spcBef>
              <a:buNone/>
            </a:pPr>
            <a:r>
              <a:rPr b="1" lang="en"/>
              <a:t>Ignores new features, and only considers corrective patches.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9"/>
                                        </p:tgtEl>
                                      </p:cBhvr>
                                    </p:animEffect>
                                    <p:set>
                                      <p:cBhvr>
                                        <p:cTn dur="1" fill="hold">
                                          <p:stCondLst>
                                            <p:cond delay="0"/>
                                          </p:stCondLst>
                                        </p:cTn>
                                        <p:tgtEl>
                                          <p:spTgt spid="4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Data-Based Test Selection</a:t>
            </a:r>
          </a:p>
        </p:txBody>
      </p:sp>
      <p:sp>
        <p:nvSpPr>
          <p:cNvPr id="466" name="Shape 4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New code can introduce new DU pairs and remove existing pairs.</a:t>
            </a:r>
          </a:p>
          <a:p>
            <a:pPr indent="-228600" lvl="0" marL="457200" marR="0" rtl="0" algn="l">
              <a:lnSpc>
                <a:spcPct val="100000"/>
              </a:lnSpc>
              <a:spcBef>
                <a:spcPts val="600"/>
              </a:spcBef>
              <a:spcAft>
                <a:spcPts val="0"/>
              </a:spcAft>
            </a:pPr>
            <a:r>
              <a:rPr lang="en"/>
              <a:t>Re-execute test cases that execute DU pairs in the original program that were deleted or modified in the revised program.</a:t>
            </a:r>
          </a:p>
          <a:p>
            <a:pPr indent="-228600" lvl="1" marL="914400" marR="0" rtl="0" algn="l">
              <a:lnSpc>
                <a:spcPct val="100000"/>
              </a:lnSpc>
              <a:spcBef>
                <a:spcPts val="600"/>
              </a:spcBef>
              <a:spcAft>
                <a:spcPts val="0"/>
              </a:spcAft>
            </a:pPr>
            <a:r>
              <a:rPr lang="en"/>
              <a:t>Also select test cases that execute a conditional statements modified in the revision.</a:t>
            </a:r>
          </a:p>
          <a:p>
            <a:pPr indent="-228600" lvl="2" marL="1371600" marR="0" rtl="0" algn="l">
              <a:lnSpc>
                <a:spcPct val="100000"/>
              </a:lnSpc>
              <a:spcBef>
                <a:spcPts val="600"/>
              </a:spcBef>
              <a:spcAft>
                <a:spcPts val="0"/>
              </a:spcAft>
            </a:pPr>
            <a:r>
              <a:rPr lang="en"/>
              <a:t>Changed predicates can affect DU paths. </a:t>
            </a:r>
          </a:p>
        </p:txBody>
      </p:sp>
      <p:sp>
        <p:nvSpPr>
          <p:cNvPr id="467" name="Shape 4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p:nvPr/>
        </p:nvSpPr>
        <p:spPr>
          <a:xfrm>
            <a:off x="838416" y="3402757"/>
            <a:ext cx="2888112" cy="939323"/>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lg" w="lg" type="none"/>
            <a:tailEnd len="lg" w="lg" type="triangle"/>
          </a:ln>
        </p:spPr>
      </p:sp>
      <p:sp>
        <p:nvSpPr>
          <p:cNvPr id="473" name="Shape 4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474" name="Shape 4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45</a:t>
            </a:r>
          </a:p>
        </p:txBody>
      </p:sp>
      <p:sp>
        <p:nvSpPr>
          <p:cNvPr id="475" name="Shape 475"/>
          <p:cNvSpPr/>
          <p:nvPr/>
        </p:nvSpPr>
        <p:spPr>
          <a:xfrm>
            <a:off x="1022610" y="219205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476" name="Shape 476"/>
          <p:cNvSpPr/>
          <p:nvPr/>
        </p:nvSpPr>
        <p:spPr>
          <a:xfrm>
            <a:off x="1022610" y="248857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477" name="Shape 477"/>
          <p:cNvSpPr/>
          <p:nvPr/>
        </p:nvSpPr>
        <p:spPr>
          <a:xfrm>
            <a:off x="1724801" y="2488576"/>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t>
            </a:r>
          </a:p>
        </p:txBody>
      </p:sp>
      <p:cxnSp>
        <p:nvCxnSpPr>
          <p:cNvPr id="478" name="Shape 478"/>
          <p:cNvCxnSpPr>
            <a:stCxn id="476" idx="3"/>
            <a:endCxn id="477" idx="1"/>
          </p:cNvCxnSpPr>
          <p:nvPr/>
        </p:nvCxnSpPr>
        <p:spPr>
          <a:xfrm>
            <a:off x="1411410" y="2595526"/>
            <a:ext cx="313499" cy="0"/>
          </a:xfrm>
          <a:prstGeom prst="straightConnector1">
            <a:avLst/>
          </a:prstGeom>
          <a:noFill/>
          <a:ln cap="flat" cmpd="sng" w="9525">
            <a:solidFill>
              <a:schemeClr val="dk2"/>
            </a:solidFill>
            <a:prstDash val="solid"/>
            <a:round/>
            <a:headEnd len="lg" w="lg" type="none"/>
            <a:tailEnd len="lg" w="lg" type="triangle"/>
          </a:ln>
        </p:spPr>
      </p:cxnSp>
      <p:cxnSp>
        <p:nvCxnSpPr>
          <p:cNvPr id="479" name="Shape 479"/>
          <p:cNvCxnSpPr>
            <a:endCxn id="476" idx="0"/>
          </p:cNvCxnSpPr>
          <p:nvPr/>
        </p:nvCxnSpPr>
        <p:spPr>
          <a:xfrm>
            <a:off x="1217010" y="2406076"/>
            <a:ext cx="0" cy="82500"/>
          </a:xfrm>
          <a:prstGeom prst="straightConnector1">
            <a:avLst/>
          </a:prstGeom>
          <a:noFill/>
          <a:ln cap="flat" cmpd="sng" w="9525">
            <a:solidFill>
              <a:schemeClr val="dk2"/>
            </a:solidFill>
            <a:prstDash val="solid"/>
            <a:round/>
            <a:headEnd len="lg" w="lg" type="none"/>
            <a:tailEnd len="lg" w="lg" type="triangle"/>
          </a:ln>
        </p:spPr>
      </p:cxnSp>
      <p:sp>
        <p:nvSpPr>
          <p:cNvPr id="480" name="Shape 480"/>
          <p:cNvSpPr/>
          <p:nvPr/>
        </p:nvSpPr>
        <p:spPr>
          <a:xfrm>
            <a:off x="1022610" y="278510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481" name="Shape 481"/>
          <p:cNvSpPr/>
          <p:nvPr/>
        </p:nvSpPr>
        <p:spPr>
          <a:xfrm>
            <a:off x="1022610" y="308163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482" name="Shape 482"/>
          <p:cNvSpPr/>
          <p:nvPr/>
        </p:nvSpPr>
        <p:spPr>
          <a:xfrm>
            <a:off x="1724801" y="308163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cxnSp>
        <p:nvCxnSpPr>
          <p:cNvPr id="483" name="Shape 483"/>
          <p:cNvCxnSpPr>
            <a:stCxn id="476" idx="2"/>
            <a:endCxn id="480" idx="0"/>
          </p:cNvCxnSpPr>
          <p:nvPr/>
        </p:nvCxnSpPr>
        <p:spPr>
          <a:xfrm>
            <a:off x="1217010" y="2702476"/>
            <a:ext cx="0" cy="82500"/>
          </a:xfrm>
          <a:prstGeom prst="straightConnector1">
            <a:avLst/>
          </a:prstGeom>
          <a:noFill/>
          <a:ln cap="flat" cmpd="sng" w="9525">
            <a:solidFill>
              <a:schemeClr val="dk2"/>
            </a:solidFill>
            <a:prstDash val="solid"/>
            <a:round/>
            <a:headEnd len="lg" w="lg" type="none"/>
            <a:tailEnd len="lg" w="lg" type="triangle"/>
          </a:ln>
        </p:spPr>
      </p:cxnSp>
      <p:cxnSp>
        <p:nvCxnSpPr>
          <p:cNvPr id="484" name="Shape 484"/>
          <p:cNvCxnSpPr>
            <a:stCxn id="480" idx="2"/>
            <a:endCxn id="481" idx="0"/>
          </p:cNvCxnSpPr>
          <p:nvPr/>
        </p:nvCxnSpPr>
        <p:spPr>
          <a:xfrm>
            <a:off x="1217010" y="2999003"/>
            <a:ext cx="0" cy="82500"/>
          </a:xfrm>
          <a:prstGeom prst="straightConnector1">
            <a:avLst/>
          </a:prstGeom>
          <a:noFill/>
          <a:ln cap="flat" cmpd="sng" w="9525">
            <a:solidFill>
              <a:schemeClr val="dk2"/>
            </a:solidFill>
            <a:prstDash val="solid"/>
            <a:round/>
            <a:headEnd len="lg" w="lg" type="none"/>
            <a:tailEnd len="lg" w="lg" type="triangle"/>
          </a:ln>
        </p:spPr>
      </p:cxnSp>
      <p:cxnSp>
        <p:nvCxnSpPr>
          <p:cNvPr id="485" name="Shape 485"/>
          <p:cNvCxnSpPr>
            <a:stCxn id="480" idx="2"/>
            <a:endCxn id="482" idx="0"/>
          </p:cNvCxnSpPr>
          <p:nvPr/>
        </p:nvCxnSpPr>
        <p:spPr>
          <a:xfrm>
            <a:off x="1217010" y="2999003"/>
            <a:ext cx="702299" cy="82500"/>
          </a:xfrm>
          <a:prstGeom prst="straightConnector1">
            <a:avLst/>
          </a:prstGeom>
          <a:noFill/>
          <a:ln cap="flat" cmpd="sng" w="9525">
            <a:solidFill>
              <a:schemeClr val="dk2"/>
            </a:solidFill>
            <a:prstDash val="solid"/>
            <a:round/>
            <a:headEnd len="lg" w="lg" type="none"/>
            <a:tailEnd len="lg" w="lg" type="triangle"/>
          </a:ln>
        </p:spPr>
      </p:cxnSp>
      <p:sp>
        <p:nvSpPr>
          <p:cNvPr id="486" name="Shape 486"/>
          <p:cNvSpPr/>
          <p:nvPr/>
        </p:nvSpPr>
        <p:spPr>
          <a:xfrm>
            <a:off x="711000" y="346166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cxnSp>
        <p:nvCxnSpPr>
          <p:cNvPr id="487" name="Shape 487"/>
          <p:cNvCxnSpPr>
            <a:stCxn id="481" idx="2"/>
            <a:endCxn id="486" idx="0"/>
          </p:cNvCxnSpPr>
          <p:nvPr/>
        </p:nvCxnSpPr>
        <p:spPr>
          <a:xfrm flipH="1">
            <a:off x="905310" y="3295530"/>
            <a:ext cx="311700" cy="166200"/>
          </a:xfrm>
          <a:prstGeom prst="straightConnector1">
            <a:avLst/>
          </a:prstGeom>
          <a:noFill/>
          <a:ln cap="flat" cmpd="sng" w="9525">
            <a:solidFill>
              <a:schemeClr val="dk2"/>
            </a:solidFill>
            <a:prstDash val="solid"/>
            <a:round/>
            <a:headEnd len="lg" w="lg" type="none"/>
            <a:tailEnd len="lg" w="lg" type="triangle"/>
          </a:ln>
        </p:spPr>
      </p:cxnSp>
      <p:sp>
        <p:nvSpPr>
          <p:cNvPr id="488" name="Shape 488"/>
          <p:cNvSpPr/>
          <p:nvPr/>
        </p:nvSpPr>
        <p:spPr>
          <a:xfrm>
            <a:off x="1563328" y="3493147"/>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X</a:t>
            </a:r>
          </a:p>
        </p:txBody>
      </p:sp>
      <p:cxnSp>
        <p:nvCxnSpPr>
          <p:cNvPr id="489" name="Shape 489"/>
          <p:cNvCxnSpPr>
            <a:stCxn id="481" idx="2"/>
            <a:endCxn id="488" idx="0"/>
          </p:cNvCxnSpPr>
          <p:nvPr/>
        </p:nvCxnSpPr>
        <p:spPr>
          <a:xfrm>
            <a:off x="1217010" y="3295530"/>
            <a:ext cx="569099" cy="197700"/>
          </a:xfrm>
          <a:prstGeom prst="straightConnector1">
            <a:avLst/>
          </a:prstGeom>
          <a:noFill/>
          <a:ln cap="flat" cmpd="sng" w="9525">
            <a:solidFill>
              <a:schemeClr val="dk2"/>
            </a:solidFill>
            <a:prstDash val="solid"/>
            <a:round/>
            <a:headEnd len="lg" w="lg" type="none"/>
            <a:tailEnd len="lg" w="lg" type="triangle"/>
          </a:ln>
        </p:spPr>
      </p:cxnSp>
      <p:sp>
        <p:nvSpPr>
          <p:cNvPr id="490" name="Shape 490"/>
          <p:cNvSpPr/>
          <p:nvPr/>
        </p:nvSpPr>
        <p:spPr>
          <a:xfrm>
            <a:off x="2255837" y="3461660"/>
            <a:ext cx="445500" cy="1974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Y</a:t>
            </a:r>
          </a:p>
        </p:txBody>
      </p:sp>
      <p:cxnSp>
        <p:nvCxnSpPr>
          <p:cNvPr id="491" name="Shape 491"/>
          <p:cNvCxnSpPr>
            <a:stCxn id="488" idx="3"/>
            <a:endCxn id="490" idx="1"/>
          </p:cNvCxnSpPr>
          <p:nvPr/>
        </p:nvCxnSpPr>
        <p:spPr>
          <a:xfrm flipH="1" rot="10800000">
            <a:off x="2008828" y="3560347"/>
            <a:ext cx="246900" cy="31500"/>
          </a:xfrm>
          <a:prstGeom prst="straightConnector1">
            <a:avLst/>
          </a:prstGeom>
          <a:noFill/>
          <a:ln cap="flat" cmpd="sng" w="9525">
            <a:solidFill>
              <a:schemeClr val="dk2"/>
            </a:solidFill>
            <a:prstDash val="solid"/>
            <a:round/>
            <a:headEnd len="lg" w="lg" type="none"/>
            <a:tailEnd len="lg" w="lg" type="triangle"/>
          </a:ln>
        </p:spPr>
      </p:cxnSp>
      <p:sp>
        <p:nvSpPr>
          <p:cNvPr id="492" name="Shape 492"/>
          <p:cNvSpPr/>
          <p:nvPr/>
        </p:nvSpPr>
        <p:spPr>
          <a:xfrm>
            <a:off x="2299008" y="380516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493" name="Shape 493"/>
          <p:cNvCxnSpPr>
            <a:stCxn id="488" idx="3"/>
            <a:endCxn id="492" idx="1"/>
          </p:cNvCxnSpPr>
          <p:nvPr/>
        </p:nvCxnSpPr>
        <p:spPr>
          <a:xfrm>
            <a:off x="2008828" y="3591847"/>
            <a:ext cx="290100" cy="320400"/>
          </a:xfrm>
          <a:prstGeom prst="straightConnector1">
            <a:avLst/>
          </a:prstGeom>
          <a:noFill/>
          <a:ln cap="flat" cmpd="sng" w="9525">
            <a:solidFill>
              <a:schemeClr val="dk2"/>
            </a:solidFill>
            <a:prstDash val="solid"/>
            <a:round/>
            <a:headEnd len="lg" w="lg" type="none"/>
            <a:tailEnd len="lg" w="lg" type="triangle"/>
          </a:ln>
        </p:spPr>
      </p:cxnSp>
      <p:sp>
        <p:nvSpPr>
          <p:cNvPr id="494" name="Shape 494"/>
          <p:cNvSpPr/>
          <p:nvPr/>
        </p:nvSpPr>
        <p:spPr>
          <a:xfrm>
            <a:off x="2846538" y="3698183"/>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a:t>
            </a:r>
          </a:p>
        </p:txBody>
      </p:sp>
      <p:sp>
        <p:nvSpPr>
          <p:cNvPr id="495" name="Shape 495"/>
          <p:cNvSpPr/>
          <p:nvPr/>
        </p:nvSpPr>
        <p:spPr>
          <a:xfrm>
            <a:off x="2846538" y="4019145"/>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a:t>
            </a:r>
          </a:p>
        </p:txBody>
      </p:sp>
      <p:cxnSp>
        <p:nvCxnSpPr>
          <p:cNvPr id="496" name="Shape 496"/>
          <p:cNvCxnSpPr>
            <a:stCxn id="492" idx="3"/>
            <a:endCxn id="494" idx="1"/>
          </p:cNvCxnSpPr>
          <p:nvPr/>
        </p:nvCxnSpPr>
        <p:spPr>
          <a:xfrm flipH="1" rot="10800000">
            <a:off x="2687808" y="3805013"/>
            <a:ext cx="158700" cy="107100"/>
          </a:xfrm>
          <a:prstGeom prst="straightConnector1">
            <a:avLst/>
          </a:prstGeom>
          <a:noFill/>
          <a:ln cap="flat" cmpd="sng" w="9525">
            <a:solidFill>
              <a:schemeClr val="dk2"/>
            </a:solidFill>
            <a:prstDash val="solid"/>
            <a:round/>
            <a:headEnd len="lg" w="lg" type="none"/>
            <a:tailEnd len="lg" w="lg" type="triangle"/>
          </a:ln>
        </p:spPr>
      </p:cxnSp>
      <p:cxnSp>
        <p:nvCxnSpPr>
          <p:cNvPr id="497" name="Shape 497"/>
          <p:cNvCxnSpPr>
            <a:stCxn id="492" idx="3"/>
            <a:endCxn id="495" idx="1"/>
          </p:cNvCxnSpPr>
          <p:nvPr/>
        </p:nvCxnSpPr>
        <p:spPr>
          <a:xfrm>
            <a:off x="2687808" y="3912113"/>
            <a:ext cx="158700" cy="213900"/>
          </a:xfrm>
          <a:prstGeom prst="straightConnector1">
            <a:avLst/>
          </a:prstGeom>
          <a:noFill/>
          <a:ln cap="flat" cmpd="sng" w="9525">
            <a:solidFill>
              <a:schemeClr val="dk2"/>
            </a:solidFill>
            <a:prstDash val="solid"/>
            <a:round/>
            <a:headEnd len="lg" w="lg" type="none"/>
            <a:tailEnd len="lg" w="lg" type="triangle"/>
          </a:ln>
        </p:spPr>
      </p:cxnSp>
      <p:sp>
        <p:nvSpPr>
          <p:cNvPr id="498" name="Shape 498"/>
          <p:cNvSpPr/>
          <p:nvPr/>
        </p:nvSpPr>
        <p:spPr>
          <a:xfrm>
            <a:off x="2902670" y="3154697"/>
            <a:ext cx="7377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W</a:t>
            </a:r>
          </a:p>
        </p:txBody>
      </p:sp>
      <p:cxnSp>
        <p:nvCxnSpPr>
          <p:cNvPr id="499" name="Shape 499"/>
          <p:cNvCxnSpPr>
            <a:stCxn id="494" idx="0"/>
            <a:endCxn id="498" idx="2"/>
          </p:cNvCxnSpPr>
          <p:nvPr/>
        </p:nvCxnSpPr>
        <p:spPr>
          <a:xfrm flipH="1" rot="10800000">
            <a:off x="3040938" y="3368483"/>
            <a:ext cx="230700" cy="329700"/>
          </a:xfrm>
          <a:prstGeom prst="straightConnector1">
            <a:avLst/>
          </a:prstGeom>
          <a:noFill/>
          <a:ln cap="flat" cmpd="sng" w="9525">
            <a:solidFill>
              <a:schemeClr val="dk2"/>
            </a:solidFill>
            <a:prstDash val="solid"/>
            <a:round/>
            <a:headEnd len="lg" w="lg" type="none"/>
            <a:tailEnd len="lg" w="lg" type="triangle"/>
          </a:ln>
        </p:spPr>
      </p:cxnSp>
      <p:cxnSp>
        <p:nvCxnSpPr>
          <p:cNvPr id="500" name="Shape 500"/>
          <p:cNvCxnSpPr>
            <a:stCxn id="495" idx="3"/>
          </p:cNvCxnSpPr>
          <p:nvPr/>
        </p:nvCxnSpPr>
        <p:spPr>
          <a:xfrm flipH="1" rot="10800000">
            <a:off x="3235338" y="3397695"/>
            <a:ext cx="185100" cy="728400"/>
          </a:xfrm>
          <a:prstGeom prst="straightConnector1">
            <a:avLst/>
          </a:prstGeom>
          <a:noFill/>
          <a:ln cap="flat" cmpd="sng" w="9525">
            <a:solidFill>
              <a:schemeClr val="dk2"/>
            </a:solidFill>
            <a:prstDash val="solid"/>
            <a:round/>
            <a:headEnd len="lg" w="lg" type="none"/>
            <a:tailEnd len="lg" w="lg" type="triangle"/>
          </a:ln>
        </p:spPr>
      </p:cxnSp>
      <p:cxnSp>
        <p:nvCxnSpPr>
          <p:cNvPr id="501" name="Shape 501"/>
          <p:cNvCxnSpPr>
            <a:stCxn id="482" idx="3"/>
            <a:endCxn id="498" idx="1"/>
          </p:cNvCxnSpPr>
          <p:nvPr/>
        </p:nvCxnSpPr>
        <p:spPr>
          <a:xfrm>
            <a:off x="2113601" y="3188580"/>
            <a:ext cx="789000" cy="73200"/>
          </a:xfrm>
          <a:prstGeom prst="straightConnector1">
            <a:avLst/>
          </a:prstGeom>
          <a:noFill/>
          <a:ln cap="flat" cmpd="sng" w="9525">
            <a:solidFill>
              <a:schemeClr val="dk2"/>
            </a:solidFill>
            <a:prstDash val="solid"/>
            <a:round/>
            <a:headEnd len="lg" w="lg" type="none"/>
            <a:tailEnd len="lg" w="lg" type="triangle"/>
          </a:ln>
        </p:spPr>
      </p:cxnSp>
      <p:sp>
        <p:nvSpPr>
          <p:cNvPr id="502" name="Shape 502"/>
          <p:cNvSpPr/>
          <p:nvPr/>
        </p:nvSpPr>
        <p:spPr>
          <a:xfrm>
            <a:off x="2561603" y="2833629"/>
            <a:ext cx="529800" cy="2139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600"/>
              </a:spcBef>
              <a:buNone/>
            </a:pPr>
            <a:r>
              <a:rPr b="1" lang="en">
                <a:solidFill>
                  <a:schemeClr val="dk1"/>
                </a:solidFill>
              </a:rPr>
              <a:t>Z</a:t>
            </a:r>
          </a:p>
        </p:txBody>
      </p:sp>
      <p:cxnSp>
        <p:nvCxnSpPr>
          <p:cNvPr id="503" name="Shape 503"/>
          <p:cNvCxnSpPr>
            <a:stCxn id="498" idx="0"/>
            <a:endCxn id="502" idx="2"/>
          </p:cNvCxnSpPr>
          <p:nvPr/>
        </p:nvCxnSpPr>
        <p:spPr>
          <a:xfrm rot="10800000">
            <a:off x="2826620" y="3047597"/>
            <a:ext cx="444900" cy="107100"/>
          </a:xfrm>
          <a:prstGeom prst="straightConnector1">
            <a:avLst/>
          </a:prstGeom>
          <a:noFill/>
          <a:ln cap="flat" cmpd="sng" w="9525">
            <a:solidFill>
              <a:schemeClr val="dk2"/>
            </a:solidFill>
            <a:prstDash val="solid"/>
            <a:round/>
            <a:headEnd len="lg" w="lg" type="none"/>
            <a:tailEnd len="lg" w="lg" type="triangle"/>
          </a:ln>
        </p:spPr>
      </p:cxnSp>
      <p:sp>
        <p:nvSpPr>
          <p:cNvPr id="504" name="Shape 504"/>
          <p:cNvSpPr/>
          <p:nvPr/>
        </p:nvSpPr>
        <p:spPr>
          <a:xfrm>
            <a:off x="3187644" y="2620120"/>
            <a:ext cx="388800" cy="21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a:t>
            </a:r>
          </a:p>
        </p:txBody>
      </p:sp>
      <p:cxnSp>
        <p:nvCxnSpPr>
          <p:cNvPr id="505" name="Shape 505"/>
          <p:cNvCxnSpPr>
            <a:stCxn id="502" idx="0"/>
            <a:endCxn id="504" idx="1"/>
          </p:cNvCxnSpPr>
          <p:nvPr/>
        </p:nvCxnSpPr>
        <p:spPr>
          <a:xfrm flipH="1" rot="10800000">
            <a:off x="2826503" y="2727129"/>
            <a:ext cx="361200" cy="106500"/>
          </a:xfrm>
          <a:prstGeom prst="straightConnector1">
            <a:avLst/>
          </a:prstGeom>
          <a:noFill/>
          <a:ln cap="flat" cmpd="sng" w="9525">
            <a:solidFill>
              <a:schemeClr val="dk2"/>
            </a:solidFill>
            <a:prstDash val="solid"/>
            <a:round/>
            <a:headEnd len="lg" w="lg" type="none"/>
            <a:tailEnd len="lg" w="lg" type="triangle"/>
          </a:ln>
        </p:spPr>
      </p:cxnSp>
      <p:cxnSp>
        <p:nvCxnSpPr>
          <p:cNvPr id="506" name="Shape 506"/>
          <p:cNvCxnSpPr>
            <a:stCxn id="498" idx="0"/>
            <a:endCxn id="504" idx="2"/>
          </p:cNvCxnSpPr>
          <p:nvPr/>
        </p:nvCxnSpPr>
        <p:spPr>
          <a:xfrm flipH="1" rot="10800000">
            <a:off x="3271520" y="2833997"/>
            <a:ext cx="110400" cy="320700"/>
          </a:xfrm>
          <a:prstGeom prst="straightConnector1">
            <a:avLst/>
          </a:prstGeom>
          <a:noFill/>
          <a:ln cap="flat" cmpd="sng" w="9525">
            <a:solidFill>
              <a:schemeClr val="dk2"/>
            </a:solidFill>
            <a:prstDash val="solid"/>
            <a:round/>
            <a:headEnd len="lg" w="lg" type="none"/>
            <a:tailEnd len="lg" w="lg" type="triangle"/>
          </a:ln>
        </p:spPr>
      </p:cxnSp>
      <p:sp>
        <p:nvSpPr>
          <p:cNvPr id="507" name="Shape 507"/>
          <p:cNvSpPr/>
          <p:nvPr/>
        </p:nvSpPr>
        <p:spPr>
          <a:xfrm>
            <a:off x="1412623" y="2400790"/>
            <a:ext cx="1938140" cy="224403"/>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lg" w="lg" type="none"/>
            <a:tailEnd len="lg" w="lg" type="triangle"/>
          </a:ln>
        </p:spPr>
      </p:sp>
      <p:graphicFrame>
        <p:nvGraphicFramePr>
          <p:cNvPr id="508" name="Shape 508"/>
          <p:cNvGraphicFramePr/>
          <p:nvPr/>
        </p:nvGraphicFramePr>
        <p:xfrm>
          <a:off x="4356875" y="2040350"/>
          <a:ext cx="3000000" cy="3000000"/>
        </p:xfrm>
        <a:graphic>
          <a:graphicData uri="http://schemas.openxmlformats.org/drawingml/2006/table">
            <a:tbl>
              <a:tblPr>
                <a:noFill/>
                <a:tableStyleId>{F36B49D9-811C-4235-871C-ED55F450707A}</a:tableStyleId>
              </a:tblPr>
              <a:tblGrid>
                <a:gridCol w="949150"/>
                <a:gridCol w="1373350"/>
                <a:gridCol w="1222825"/>
              </a:tblGrid>
              <a:tr h="378825">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Definitions</a:t>
                      </a:r>
                    </a:p>
                  </a:txBody>
                  <a:tcPr marT="91425" marB="91425" marR="91425" marL="91425"/>
                </a:tc>
                <a:tc>
                  <a:txBody>
                    <a:bodyPr>
                      <a:noAutofit/>
                    </a:bodyPr>
                    <a:lstStyle/>
                    <a:p>
                      <a:pPr lvl="0" rtl="0">
                        <a:spcBef>
                          <a:spcPts val="0"/>
                        </a:spcBef>
                        <a:buNone/>
                      </a:pPr>
                      <a:r>
                        <a:rPr b="1" lang="en"/>
                        <a:t>Uses</a:t>
                      </a:r>
                    </a:p>
                  </a:txBody>
                  <a:tcPr marT="91425" marB="91425" marR="91425" marL="91425"/>
                </a:tc>
              </a:tr>
              <a:tr h="3962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X</a:t>
                      </a:r>
                    </a:p>
                  </a:txBody>
                  <a:tcPr marT="91425" marB="91425" marR="91425" marL="91425"/>
                </a:tc>
              </a:tr>
              <a:tr h="3962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X</a:t>
                      </a:r>
                    </a:p>
                  </a:txBody>
                  <a:tcPr marT="91425" marB="91425" marR="91425" marL="91425"/>
                </a:tc>
              </a:tr>
              <a:tr h="378825">
                <a:tc>
                  <a:txBody>
                    <a:bodyPr>
                      <a:noAutofit/>
                    </a:bodyPr>
                    <a:lstStyle/>
                    <a:p>
                      <a:pPr lvl="0" rtl="0">
                        <a:spcBef>
                          <a:spcPts val="0"/>
                        </a:spcBef>
                        <a:buNone/>
                      </a:pPr>
                      <a:r>
                        <a:rPr lang="en"/>
                        <a:t>*dptr</a:t>
                      </a:r>
                    </a:p>
                  </a:txBody>
                  <a:tcPr marT="91425" marB="91425" marR="91425" marL="91425"/>
                </a:tc>
                <a:tc>
                  <a:txBody>
                    <a:bodyPr>
                      <a:noAutofit/>
                    </a:bodyPr>
                    <a:lstStyle/>
                    <a:p>
                      <a:pPr lvl="0" rtl="0">
                        <a:spcBef>
                          <a:spcPts val="0"/>
                        </a:spcBef>
                        <a:buNone/>
                      </a:pPr>
                      <a:r>
                        <a:rPr b="1" lang="en"/>
                        <a:t>Z</a:t>
                      </a:r>
                    </a:p>
                  </a:txBody>
                  <a:tcPr marT="91425" marB="91425" marR="91425" marL="91425"/>
                </a:tc>
                <a:tc>
                  <a:txBody>
                    <a:bodyPr>
                      <a:noAutofit/>
                    </a:bodyPr>
                    <a:lstStyle/>
                    <a:p>
                      <a:pPr lvl="0" rtl="0">
                        <a:spcBef>
                          <a:spcPts val="0"/>
                        </a:spcBef>
                        <a:buNone/>
                      </a:pPr>
                      <a:r>
                        <a:rPr b="1" lang="en"/>
                        <a:t>W</a:t>
                      </a:r>
                    </a:p>
                  </a:txBody>
                  <a:tcPr marT="91425" marB="91425" marR="91425" marL="91425"/>
                </a:tc>
              </a:tr>
              <a:tr h="396200">
                <a:tc>
                  <a:txBody>
                    <a:bodyPr>
                      <a:noAutofit/>
                    </a:bodyPr>
                    <a:lstStyle/>
                    <a:p>
                      <a:pPr lvl="0" rtl="0">
                        <a:spcBef>
                          <a:spcPts val="0"/>
                        </a:spcBef>
                        <a:buNone/>
                      </a:pPr>
                      <a:r>
                        <a:rPr lang="en"/>
                        <a:t>dptr</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Z, W</a:t>
                      </a:r>
                    </a:p>
                  </a:txBody>
                  <a:tcPr marT="91425" marB="91425" marR="91425" marL="91425"/>
                </a:tc>
              </a:tr>
              <a:tr h="396200">
                <a:tc>
                  <a:txBody>
                    <a:bodyPr>
                      <a:noAutofit/>
                    </a:bodyPr>
                    <a:lstStyle/>
                    <a:p>
                      <a:pPr lvl="0" rtl="0">
                        <a:spcBef>
                          <a:spcPts val="0"/>
                        </a:spcBef>
                        <a:buNone/>
                      </a:pPr>
                      <a:r>
                        <a:rPr lang="en"/>
                        <a:t>ok</a:t>
                      </a:r>
                    </a:p>
                  </a:txBody>
                  <a:tcPr marT="91425" marB="91425" marR="91425" marL="91425"/>
                </a:tc>
                <a:tc>
                  <a:txBody>
                    <a:bodyPr>
                      <a:noAutofit/>
                    </a:bodyPr>
                    <a:lstStyle/>
                    <a:p>
                      <a:pPr lvl="0" rtl="0">
                        <a:spcBef>
                          <a:spcPts val="0"/>
                        </a:spcBef>
                        <a:buNone/>
                      </a:pPr>
                      <a:r>
                        <a:rPr b="1" lang="en"/>
                        <a:t>Y, Z</a:t>
                      </a:r>
                    </a:p>
                  </a:txBody>
                  <a:tcPr marT="91425" marB="91425" marR="91425" marL="91425"/>
                </a:tc>
                <a:tc>
                  <a:txBody>
                    <a:bodyPr>
                      <a:noAutofit/>
                    </a:bodyPr>
                    <a:lstStyle/>
                    <a:p>
                      <a:pPr lvl="0" rtl="0">
                        <a:spcBef>
                          <a:spcPts val="0"/>
                        </a:spcBef>
                        <a:buNone/>
                      </a:pPr>
                      <a:r>
                        <a:t/>
                      </a:r>
                      <a:endParaRPr b="1"/>
                    </a:p>
                  </a:txBody>
                  <a:tcPr marT="91425" marB="91425" marR="91425" marL="91425"/>
                </a:tc>
              </a:tr>
            </a:tbl>
          </a:graphicData>
        </a:graphic>
      </p:graphicFrame>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Selective Execution</a:t>
            </a:r>
          </a:p>
        </p:txBody>
      </p:sp>
      <p:sp>
        <p:nvSpPr>
          <p:cNvPr id="514" name="Shape 5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a regression suite is too large, we must reduce the number of tests executed.</a:t>
            </a:r>
          </a:p>
          <a:p>
            <a:pPr indent="-228600" lvl="0" marL="457200" marR="0" rtl="0" algn="l">
              <a:lnSpc>
                <a:spcPct val="100000"/>
              </a:lnSpc>
              <a:spcBef>
                <a:spcPts val="600"/>
              </a:spcBef>
              <a:spcAft>
                <a:spcPts val="0"/>
              </a:spcAft>
            </a:pPr>
            <a:r>
              <a:rPr lang="en"/>
              <a:t>Techniques predict “usefulness” of tests:</a:t>
            </a:r>
          </a:p>
          <a:p>
            <a:pPr indent="-228600" lvl="1" marL="914400" marR="0" rtl="0" algn="l">
              <a:lnSpc>
                <a:spcPct val="100000"/>
              </a:lnSpc>
              <a:spcBef>
                <a:spcPts val="600"/>
              </a:spcBef>
              <a:spcAft>
                <a:spcPts val="0"/>
              </a:spcAft>
            </a:pPr>
            <a:r>
              <a:rPr lang="en"/>
              <a:t>Elements covered.</a:t>
            </a:r>
          </a:p>
          <a:p>
            <a:pPr indent="-228600" lvl="1" marL="914400" marR="0" rtl="0" algn="l">
              <a:lnSpc>
                <a:spcPct val="100000"/>
              </a:lnSpc>
              <a:spcBef>
                <a:spcPts val="600"/>
              </a:spcBef>
              <a:spcAft>
                <a:spcPts val="0"/>
              </a:spcAft>
            </a:pPr>
            <a:r>
              <a:rPr lang="en"/>
              <a:t>History of effectiveness. </a:t>
            </a:r>
          </a:p>
          <a:p>
            <a:pPr indent="-228600" lvl="0" marL="457200" marR="0" rtl="0" algn="l">
              <a:lnSpc>
                <a:spcPct val="100000"/>
              </a:lnSpc>
              <a:spcBef>
                <a:spcPts val="600"/>
              </a:spcBef>
              <a:spcAft>
                <a:spcPts val="0"/>
              </a:spcAft>
            </a:pPr>
            <a:r>
              <a:rPr lang="en"/>
              <a:t>High priority tests will be selected more often than low priority tests.</a:t>
            </a:r>
          </a:p>
          <a:p>
            <a:pPr indent="-228600" lvl="1" marL="914400" marR="0" rtl="0" algn="l">
              <a:lnSpc>
                <a:spcPct val="100000"/>
              </a:lnSpc>
              <a:spcBef>
                <a:spcPts val="600"/>
              </a:spcBef>
              <a:spcAft>
                <a:spcPts val="0"/>
              </a:spcAft>
            </a:pPr>
            <a:r>
              <a:rPr lang="en"/>
              <a:t>Eventually, all tests will be selected.</a:t>
            </a:r>
          </a:p>
          <a:p>
            <a:pPr indent="-228600" lvl="1" marL="914400" marR="0" rtl="0" algn="l">
              <a:lnSpc>
                <a:spcPct val="100000"/>
              </a:lnSpc>
              <a:spcBef>
                <a:spcPts val="600"/>
              </a:spcBef>
              <a:spcAft>
                <a:spcPts val="0"/>
              </a:spcAft>
            </a:pPr>
            <a:r>
              <a:rPr lang="en"/>
              <a:t>However, at varying frequencies. </a:t>
            </a:r>
          </a:p>
          <a:p>
            <a:pPr indent="-228600" lvl="1" marL="914400" marR="0" rtl="0" algn="l">
              <a:lnSpc>
                <a:spcPct val="100000"/>
              </a:lnSpc>
              <a:spcBef>
                <a:spcPts val="600"/>
              </a:spcBef>
              <a:spcAft>
                <a:spcPts val="0"/>
              </a:spcAft>
            </a:pPr>
            <a:r>
              <a:rPr lang="en"/>
              <a:t>Efficient rotation in which the cases most likely to reveal faults will be selected more often.</a:t>
            </a:r>
          </a:p>
        </p:txBody>
      </p:sp>
      <p:sp>
        <p:nvSpPr>
          <p:cNvPr id="515" name="Shape 5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Selective Execution Schema</a:t>
            </a:r>
          </a:p>
        </p:txBody>
      </p:sp>
      <p:sp>
        <p:nvSpPr>
          <p:cNvPr id="521" name="Shape 5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Execution History Schema:</a:t>
            </a:r>
          </a:p>
          <a:p>
            <a:pPr indent="-228600" lvl="1" marL="914400" marR="0" rtl="0" algn="l">
              <a:lnSpc>
                <a:spcPct val="100000"/>
              </a:lnSpc>
              <a:spcBef>
                <a:spcPts val="600"/>
              </a:spcBef>
              <a:spcAft>
                <a:spcPts val="0"/>
              </a:spcAft>
            </a:pPr>
            <a:r>
              <a:rPr lang="en"/>
              <a:t>Simple strategy.</a:t>
            </a:r>
          </a:p>
          <a:p>
            <a:pPr indent="-228600" lvl="1" marL="914400" marR="0" rtl="0" algn="l">
              <a:lnSpc>
                <a:spcPct val="100000"/>
              </a:lnSpc>
              <a:spcBef>
                <a:spcPts val="600"/>
              </a:spcBef>
              <a:spcAft>
                <a:spcPts val="0"/>
              </a:spcAft>
            </a:pPr>
            <a:r>
              <a:rPr lang="en"/>
              <a:t>Recently executed tests are given low priority.</a:t>
            </a:r>
          </a:p>
          <a:p>
            <a:pPr indent="-228600" lvl="1" marL="914400" marR="0" rtl="0" algn="l">
              <a:lnSpc>
                <a:spcPct val="100000"/>
              </a:lnSpc>
              <a:spcBef>
                <a:spcPts val="600"/>
              </a:spcBef>
              <a:spcAft>
                <a:spcPts val="0"/>
              </a:spcAft>
            </a:pPr>
            <a:r>
              <a:rPr lang="en"/>
              <a:t>Cases not recently executed are given high priority.</a:t>
            </a:r>
          </a:p>
          <a:p>
            <a:pPr indent="-228600" lvl="1" marL="914400" marR="0" rtl="0" algn="l">
              <a:lnSpc>
                <a:spcPct val="100000"/>
              </a:lnSpc>
              <a:spcBef>
                <a:spcPts val="600"/>
              </a:spcBef>
              <a:spcAft>
                <a:spcPts val="0"/>
              </a:spcAft>
            </a:pPr>
            <a:r>
              <a:rPr lang="en"/>
              <a:t>Often used to weight along with correlation to changed elements.</a:t>
            </a:r>
          </a:p>
          <a:p>
            <a:pPr indent="-228600" lvl="0" marL="457200" marR="0" rtl="0" algn="l">
              <a:lnSpc>
                <a:spcPct val="100000"/>
              </a:lnSpc>
              <a:spcBef>
                <a:spcPts val="600"/>
              </a:spcBef>
              <a:spcAft>
                <a:spcPts val="0"/>
              </a:spcAft>
            </a:pPr>
            <a:r>
              <a:rPr lang="en"/>
              <a:t>Fault-Revealing Priority Schema:</a:t>
            </a:r>
          </a:p>
          <a:p>
            <a:pPr indent="-228600" lvl="1" marL="914400" marR="0" rtl="0" algn="l">
              <a:lnSpc>
                <a:spcPct val="100000"/>
              </a:lnSpc>
              <a:spcBef>
                <a:spcPts val="600"/>
              </a:spcBef>
              <a:spcAft>
                <a:spcPts val="0"/>
              </a:spcAft>
            </a:pPr>
            <a:r>
              <a:rPr lang="en"/>
              <a:t>Test cases that have recently revealed faults are prioritized.</a:t>
            </a:r>
          </a:p>
          <a:p>
            <a:pPr indent="-228600" lvl="1" marL="914400" marR="0" rtl="0" algn="l">
              <a:lnSpc>
                <a:spcPct val="100000"/>
              </a:lnSpc>
              <a:spcBef>
                <a:spcPts val="600"/>
              </a:spcBef>
              <a:spcAft>
                <a:spcPts val="0"/>
              </a:spcAft>
            </a:pPr>
            <a:r>
              <a:rPr lang="en"/>
              <a:t>Faults are not evenly distributed, but tend to cluster around particular functionality/units in the code.</a:t>
            </a:r>
          </a:p>
          <a:p>
            <a:pPr indent="-228600" lvl="1" marL="914400" marR="0" rtl="0" algn="l">
              <a:lnSpc>
                <a:spcPct val="100000"/>
              </a:lnSpc>
              <a:spcBef>
                <a:spcPts val="600"/>
              </a:spcBef>
              <a:spcAft>
                <a:spcPts val="0"/>
              </a:spcAft>
            </a:pPr>
            <a:r>
              <a:rPr lang="en"/>
              <a:t>Not all faults may have been fixed.</a:t>
            </a:r>
          </a:p>
        </p:txBody>
      </p:sp>
      <p:sp>
        <p:nvSpPr>
          <p:cNvPr id="522" name="Shape 5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Selective Execution Schema</a:t>
            </a:r>
          </a:p>
        </p:txBody>
      </p:sp>
      <p:sp>
        <p:nvSpPr>
          <p:cNvPr id="528" name="Shape 5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Structural Priority Schema:</a:t>
            </a:r>
          </a:p>
          <a:p>
            <a:pPr indent="-228600" lvl="1" marL="914400" marR="0" rtl="0" algn="l">
              <a:lnSpc>
                <a:spcPct val="100000"/>
              </a:lnSpc>
              <a:spcBef>
                <a:spcPts val="600"/>
              </a:spcBef>
              <a:spcAft>
                <a:spcPts val="0"/>
              </a:spcAft>
            </a:pPr>
            <a:r>
              <a:rPr lang="en"/>
              <a:t>Weight tests by the number of elements covered.</a:t>
            </a:r>
          </a:p>
          <a:p>
            <a:pPr indent="-228600" lvl="2" marL="1371600" marR="0" rtl="0" algn="l">
              <a:lnSpc>
                <a:spcPct val="100000"/>
              </a:lnSpc>
              <a:spcBef>
                <a:spcPts val="600"/>
              </a:spcBef>
              <a:spcAft>
                <a:spcPts val="0"/>
              </a:spcAft>
            </a:pPr>
            <a:r>
              <a:rPr lang="en"/>
              <a:t>Statements, branches, conditions, etc.</a:t>
            </a:r>
          </a:p>
          <a:p>
            <a:pPr indent="-228600" lvl="1" marL="914400" marR="0" rtl="0" algn="l">
              <a:lnSpc>
                <a:spcPct val="100000"/>
              </a:lnSpc>
              <a:spcBef>
                <a:spcPts val="600"/>
              </a:spcBef>
              <a:spcAft>
                <a:spcPts val="0"/>
              </a:spcAft>
            </a:pPr>
            <a:r>
              <a:rPr lang="en"/>
              <a:t>Weight each element by when it was last executed. </a:t>
            </a:r>
          </a:p>
          <a:p>
            <a:pPr indent="-228600" lvl="1" marL="914400" marR="0" rtl="0" algn="l">
              <a:lnSpc>
                <a:spcPct val="100000"/>
              </a:lnSpc>
              <a:spcBef>
                <a:spcPts val="600"/>
              </a:spcBef>
              <a:spcAft>
                <a:spcPts val="0"/>
              </a:spcAft>
            </a:pPr>
            <a:r>
              <a:rPr lang="en"/>
              <a:t>Prioritize tests that cover a large number of elements that have not recently been executed. </a:t>
            </a:r>
          </a:p>
          <a:p>
            <a:pPr indent="-228600" lvl="1" marL="914400" marR="0" rtl="0" algn="l">
              <a:lnSpc>
                <a:spcPct val="100000"/>
              </a:lnSpc>
              <a:spcBef>
                <a:spcPts val="600"/>
              </a:spcBef>
              <a:spcAft>
                <a:spcPts val="0"/>
              </a:spcAft>
            </a:pPr>
            <a:r>
              <a:rPr lang="en"/>
              <a:t>Ensures that all structural elements are eventually recovered, especially if they have not recently been tested. </a:t>
            </a:r>
          </a:p>
        </p:txBody>
      </p:sp>
      <p:sp>
        <p:nvSpPr>
          <p:cNvPr id="529" name="Shape 52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35" name="Shape 5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Late-stage testing techniques are concerned with behavior of the system as a whole, but for different purposes.</a:t>
            </a:r>
          </a:p>
          <a:p>
            <a:pPr indent="-228600" lvl="0" marL="457200" rtl="0">
              <a:spcBef>
                <a:spcPts val="0"/>
              </a:spcBef>
            </a:pPr>
            <a:r>
              <a:rPr lang="en"/>
              <a:t>System Testing</a:t>
            </a:r>
          </a:p>
          <a:p>
            <a:pPr indent="-228600" lvl="1" marL="914400" rtl="0">
              <a:spcBef>
                <a:spcPts val="600"/>
              </a:spcBef>
            </a:pPr>
            <a:r>
              <a:rPr lang="en"/>
              <a:t>Verification of the completed system against the specifications.</a:t>
            </a:r>
          </a:p>
          <a:p>
            <a:pPr indent="-228600" lvl="0" marL="457200" rtl="0">
              <a:spcBef>
                <a:spcPts val="0"/>
              </a:spcBef>
            </a:pPr>
            <a:r>
              <a:rPr lang="en"/>
              <a:t>Acceptance Testing</a:t>
            </a:r>
          </a:p>
          <a:p>
            <a:pPr indent="-228600" lvl="1" marL="914400" rtl="0">
              <a:spcBef>
                <a:spcPts val="600"/>
              </a:spcBef>
            </a:pPr>
            <a:r>
              <a:rPr lang="en"/>
              <a:t>Validation against the user's expectations. </a:t>
            </a:r>
          </a:p>
          <a:p>
            <a:pPr indent="-228600" lvl="0" marL="457200" rtl="0">
              <a:spcBef>
                <a:spcPts val="0"/>
              </a:spcBef>
            </a:pPr>
            <a:r>
              <a:rPr lang="en"/>
              <a:t>Regression Testing</a:t>
            </a:r>
          </a:p>
          <a:p>
            <a:pPr indent="-228600" lvl="1" marL="914400" rtl="0">
              <a:spcBef>
                <a:spcPts val="600"/>
              </a:spcBef>
            </a:pPr>
            <a:r>
              <a:rPr lang="en"/>
              <a:t>Ensuring that the system continues to work as expected when it evolves.</a:t>
            </a:r>
          </a:p>
        </p:txBody>
      </p:sp>
      <p:sp>
        <p:nvSpPr>
          <p:cNvPr id="536" name="Shape 53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System and Acceptance Testing</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Testing</a:t>
            </a:r>
          </a:p>
          <a:p>
            <a:pPr indent="-228600" lvl="1" marL="914400" marR="0" rtl="0" algn="l">
              <a:lnSpc>
                <a:spcPct val="100000"/>
              </a:lnSpc>
              <a:spcBef>
                <a:spcPts val="600"/>
              </a:spcBef>
              <a:spcAft>
                <a:spcPts val="0"/>
              </a:spcAft>
            </a:pPr>
            <a:r>
              <a:rPr lang="en"/>
              <a:t>Checks system against specification.</a:t>
            </a:r>
          </a:p>
          <a:p>
            <a:pPr indent="-228600" lvl="1" marL="914400" marR="0" rtl="0" algn="l">
              <a:lnSpc>
                <a:spcPct val="100000"/>
              </a:lnSpc>
              <a:spcBef>
                <a:spcPts val="600"/>
              </a:spcBef>
              <a:spcAft>
                <a:spcPts val="0"/>
              </a:spcAft>
            </a:pPr>
            <a:r>
              <a:rPr lang="en"/>
              <a:t>Performed by developers and professional testers.</a:t>
            </a:r>
          </a:p>
          <a:p>
            <a:pPr indent="-228600" lvl="1" marL="914400" marR="0" rtl="0" algn="l">
              <a:lnSpc>
                <a:spcPct val="100000"/>
              </a:lnSpc>
              <a:spcBef>
                <a:spcPts val="600"/>
              </a:spcBef>
              <a:spcAft>
                <a:spcPts val="0"/>
              </a:spcAft>
            </a:pPr>
            <a:r>
              <a:rPr lang="en"/>
              <a:t>Verifies correctness and completion of the product.</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Checks system against user needs.</a:t>
            </a:r>
          </a:p>
          <a:p>
            <a:pPr indent="-228600" lvl="1" marL="914400" marR="0" rtl="0" algn="l">
              <a:lnSpc>
                <a:spcPct val="100000"/>
              </a:lnSpc>
              <a:spcBef>
                <a:spcPts val="600"/>
              </a:spcBef>
              <a:spcAft>
                <a:spcPts val="0"/>
              </a:spcAft>
            </a:pPr>
            <a:r>
              <a:rPr lang="en"/>
              <a:t>Performed by customers, with developer supervision</a:t>
            </a:r>
          </a:p>
          <a:p>
            <a:pPr indent="-228600" lvl="1" marL="914400" marR="0" rtl="0" algn="l">
              <a:lnSpc>
                <a:spcPct val="100000"/>
              </a:lnSpc>
              <a:spcBef>
                <a:spcPts val="600"/>
              </a:spcBef>
              <a:spcAft>
                <a:spcPts val="0"/>
              </a:spcAft>
            </a:pPr>
            <a:r>
              <a:rPr lang="en"/>
              <a:t>Validates usefulness and satisfaction with the product.</a:t>
            </a:r>
          </a:p>
        </p:txBody>
      </p:sp>
      <p:sp>
        <p:nvSpPr>
          <p:cNvPr id="104" name="Shape 10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42" name="Shape 5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is software ready for release?</a:t>
            </a:r>
          </a:p>
          <a:p>
            <a:pPr indent="-228600" lvl="1" marL="914400" marR="0" rtl="0" algn="l">
              <a:lnSpc>
                <a:spcPct val="100000"/>
              </a:lnSpc>
              <a:spcBef>
                <a:spcPts val="600"/>
              </a:spcBef>
              <a:spcAft>
                <a:spcPts val="0"/>
              </a:spcAft>
            </a:pPr>
            <a:r>
              <a:rPr lang="en"/>
              <a:t>Measuring dependability</a:t>
            </a:r>
          </a:p>
          <a:p>
            <a:pPr indent="-228600" lvl="1" marL="914400" marR="0" rtl="0" algn="l">
              <a:lnSpc>
                <a:spcPct val="100000"/>
              </a:lnSpc>
              <a:spcBef>
                <a:spcPts val="600"/>
              </a:spcBef>
              <a:spcAft>
                <a:spcPts val="0"/>
              </a:spcAft>
            </a:pPr>
            <a:r>
              <a:rPr lang="en"/>
              <a:t>Some material in Chapter 4</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4 - due tonight!</a:t>
            </a:r>
          </a:p>
          <a:p>
            <a:pPr indent="-228600" lvl="1" marL="914400" rtl="0">
              <a:spcBef>
                <a:spcPts val="600"/>
              </a:spcBef>
            </a:pPr>
            <a:r>
              <a:rPr lang="en"/>
              <a:t>Assignment 5 is out!</a:t>
            </a:r>
          </a:p>
          <a:p>
            <a:pPr indent="-228600" lvl="1" marL="914400" rtl="0">
              <a:spcBef>
                <a:spcPts val="600"/>
              </a:spcBef>
            </a:pPr>
            <a:r>
              <a:rPr lang="en"/>
              <a:t>Presentations - April 19, 21, </a:t>
            </a:r>
            <a:r>
              <a:rPr b="1" lang="en"/>
              <a:t>26</a:t>
            </a:r>
            <a:r>
              <a:rPr lang="en"/>
              <a:t>, May 3</a:t>
            </a:r>
          </a:p>
        </p:txBody>
      </p:sp>
      <p:sp>
        <p:nvSpPr>
          <p:cNvPr id="543" name="Shape 5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50</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110" name="Shape 1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Systems continue to evolve post-release.</a:t>
            </a:r>
          </a:p>
          <a:p>
            <a:pPr indent="-228600" lvl="1" marL="914400" marR="0" rtl="0" algn="l">
              <a:lnSpc>
                <a:spcPct val="100000"/>
              </a:lnSpc>
              <a:spcBef>
                <a:spcPts val="600"/>
              </a:spcBef>
              <a:spcAft>
                <a:spcPts val="0"/>
              </a:spcAft>
            </a:pPr>
            <a:r>
              <a:rPr lang="en"/>
              <a:t>Patches to newly-discovered faults.</a:t>
            </a:r>
          </a:p>
          <a:p>
            <a:pPr indent="-228600" lvl="1" marL="914400" marR="0" rtl="0" algn="l">
              <a:lnSpc>
                <a:spcPct val="100000"/>
              </a:lnSpc>
              <a:spcBef>
                <a:spcPts val="600"/>
              </a:spcBef>
              <a:spcAft>
                <a:spcPts val="0"/>
              </a:spcAft>
            </a:pPr>
            <a:r>
              <a:rPr lang="en"/>
              <a:t>New features.</a:t>
            </a:r>
          </a:p>
          <a:p>
            <a:pPr indent="-228600" lvl="1" marL="914400" marR="0" rtl="0" algn="l">
              <a:lnSpc>
                <a:spcPct val="100000"/>
              </a:lnSpc>
              <a:spcBef>
                <a:spcPts val="600"/>
              </a:spcBef>
              <a:spcAft>
                <a:spcPts val="0"/>
              </a:spcAft>
            </a:pPr>
            <a:r>
              <a:rPr lang="en"/>
              <a:t>Adaptations to new hardware/software dependencies (OS).</a:t>
            </a:r>
          </a:p>
          <a:p>
            <a:pPr indent="-419100" lvl="0" marL="457200" marR="0" rtl="0" algn="l">
              <a:lnSpc>
                <a:spcPct val="100000"/>
              </a:lnSpc>
              <a:spcBef>
                <a:spcPts val="600"/>
              </a:spcBef>
              <a:spcAft>
                <a:spcPts val="0"/>
              </a:spcAft>
              <a:buClr>
                <a:schemeClr val="dk1"/>
              </a:buClr>
              <a:buSzPct val="100000"/>
              <a:buFont typeface="Arial"/>
            </a:pPr>
            <a:r>
              <a:rPr lang="en"/>
              <a:t>Rechecks test cases passed by previous production systems.</a:t>
            </a:r>
          </a:p>
          <a:p>
            <a:pPr indent="-228600" lvl="0" marL="457200" marR="0" rtl="0" algn="l">
              <a:lnSpc>
                <a:spcPct val="100000"/>
              </a:lnSpc>
              <a:spcBef>
                <a:spcPts val="600"/>
              </a:spcBef>
              <a:spcAft>
                <a:spcPts val="0"/>
              </a:spcAft>
            </a:pPr>
            <a:r>
              <a:rPr lang="en"/>
              <a:t>Guards against unintended changes.</a:t>
            </a:r>
          </a:p>
        </p:txBody>
      </p:sp>
      <p:sp>
        <p:nvSpPr>
          <p:cNvPr id="111" name="Shape 11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System Testing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122" name="Shape 1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 cases derived from module specifications in design documents.</a:t>
            </a:r>
          </a:p>
          <a:p>
            <a:pPr indent="-228600" lvl="0" marL="457200" marR="0" rtl="0" algn="l">
              <a:lnSpc>
                <a:spcPct val="100000"/>
              </a:lnSpc>
              <a:spcBef>
                <a:spcPts val="600"/>
              </a:spcBef>
              <a:spcAft>
                <a:spcPts val="0"/>
              </a:spcAft>
            </a:pPr>
            <a:r>
              <a:rPr lang="en"/>
              <a:t>Requires complex scaffolding to execute incomplete dependencies (stubs), simulate execution environment (drivers), and judge test results (oracles).</a:t>
            </a:r>
          </a:p>
          <a:p>
            <a:pPr indent="-228600" lvl="0" marL="457200" marR="0" rtl="0" algn="l">
              <a:lnSpc>
                <a:spcPct val="100000"/>
              </a:lnSpc>
              <a:spcBef>
                <a:spcPts val="600"/>
              </a:spcBef>
              <a:spcAft>
                <a:spcPts val="0"/>
              </a:spcAft>
            </a:pPr>
            <a:r>
              <a:rPr lang="en"/>
              <a:t>Focus is on behavior of individual modules.</a:t>
            </a:r>
          </a:p>
          <a:p>
            <a:pPr indent="0" lvl="0" marL="457200" marR="0" rtl="0" algn="l">
              <a:lnSpc>
                <a:spcPct val="100000"/>
              </a:lnSpc>
              <a:spcBef>
                <a:spcPts val="600"/>
              </a:spcBef>
              <a:spcAft>
                <a:spcPts val="0"/>
              </a:spcAft>
              <a:buNone/>
            </a:pPr>
            <a:r>
              <a:t/>
            </a:r>
            <a:endParaRPr/>
          </a:p>
        </p:txBody>
      </p:sp>
      <p:sp>
        <p:nvSpPr>
          <p:cNvPr id="123" name="Shape 1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Integration/Subsystem Testing</a:t>
            </a:r>
          </a:p>
        </p:txBody>
      </p:sp>
      <p:sp>
        <p:nvSpPr>
          <p:cNvPr id="129" name="Shape 1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 cases derived from architecture and design specifications.</a:t>
            </a:r>
          </a:p>
          <a:p>
            <a:pPr indent="-228600" lvl="0" marL="457200" marR="0" rtl="0" algn="l">
              <a:lnSpc>
                <a:spcPct val="100000"/>
              </a:lnSpc>
              <a:spcBef>
                <a:spcPts val="600"/>
              </a:spcBef>
              <a:spcAft>
                <a:spcPts val="0"/>
              </a:spcAft>
            </a:pPr>
            <a:r>
              <a:rPr lang="en"/>
              <a:t>Requires scaffolding, but can reuse some from unit testing. Fewer stubs and drivers required, as classes are tested together. </a:t>
            </a:r>
          </a:p>
          <a:p>
            <a:pPr indent="-228600" lvl="1" marL="914400" marR="0" rtl="0" algn="l">
              <a:lnSpc>
                <a:spcPct val="100000"/>
              </a:lnSpc>
              <a:spcBef>
                <a:spcPts val="600"/>
              </a:spcBef>
              <a:spcAft>
                <a:spcPts val="0"/>
              </a:spcAft>
            </a:pPr>
            <a:r>
              <a:rPr lang="en"/>
              <a:t>(depends on integration order and architecture)</a:t>
            </a:r>
          </a:p>
          <a:p>
            <a:pPr indent="-228600" lvl="0" marL="457200" marR="0" rtl="0" algn="l">
              <a:lnSpc>
                <a:spcPct val="100000"/>
              </a:lnSpc>
              <a:spcBef>
                <a:spcPts val="600"/>
              </a:spcBef>
              <a:spcAft>
                <a:spcPts val="0"/>
              </a:spcAft>
            </a:pPr>
            <a:r>
              <a:rPr lang="en"/>
              <a:t>Focus is on module integration and interactions.</a:t>
            </a:r>
          </a:p>
          <a:p>
            <a:pPr indent="0" lvl="0" marL="457200" marR="0" rtl="0" algn="l">
              <a:lnSpc>
                <a:spcPct val="100000"/>
              </a:lnSpc>
              <a:spcBef>
                <a:spcPts val="600"/>
              </a:spcBef>
              <a:spcAft>
                <a:spcPts val="0"/>
              </a:spcAft>
              <a:buNone/>
            </a:pPr>
            <a:r>
              <a:t/>
            </a:r>
            <a:endParaRPr/>
          </a:p>
        </p:txBody>
      </p:sp>
      <p:sp>
        <p:nvSpPr>
          <p:cNvPr id="130" name="Shape 1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