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equence" TargetMode="External"/><Relationship Id="rId3" Type="http://schemas.openxmlformats.org/officeDocument/2006/relationships/hyperlink" Target="http://en.wikipedia.org/wiki/Design" TargetMode="External"/><Relationship Id="rId4" Type="http://schemas.openxmlformats.org/officeDocument/2006/relationships/hyperlink" Target="http://en.wikipedia.org/wiki/Waterfall"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(1-3). The appropriate class of faults depends on the application domain, the organization, and the technologies employed - memory leaks are important if working in C++, but not as big of a deal in Java. However, in Java, you might be more concerned with concurrency faults than in C. </a:t>
            </a:r>
          </a:p>
          <a:p>
            <a:pPr lvl="0" rtl="0">
              <a:spcBef>
                <a:spcPts val="0"/>
              </a:spcBef>
              <a:buNone/>
            </a:pPr>
            <a:r>
              <a:rPr lang="en"/>
              <a:t>(4-5). The longer a fault exists, the more expensive it will be to remove.</a:t>
            </a:r>
          </a:p>
          <a:p>
            <a:pPr lvl="0" rtl="0">
              <a:spcBef>
                <a:spcPts val="0"/>
              </a:spcBef>
              <a:buNone/>
            </a:pPr>
            <a:r>
              <a:rPr lang="en"/>
              <a:t>(6-7). What gives you the most bang for your buck? Cost needs to be considered over the whole development cycle and product life, so a dominant factor here is often the cost of repeating an activity as changes occur in the project.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Activities that one would consider as being part of quality (1). For example,  (2-4)</a:t>
            </a:r>
          </a:p>
          <a:p>
            <a:pPr lvl="0" rtl="0">
              <a:spcBef>
                <a:spcPts val="0"/>
              </a:spcBef>
              <a:buNone/>
            </a:pPr>
            <a:r>
              <a:rPr lang="en"/>
              <a:t>This intertwining suggests that  (5)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effect of performing quality activities along with other development activities not only benefits quality activities, but performing quality activities will benefit other activities as well. </a:t>
            </a:r>
          </a:p>
          <a:p>
            <a:pPr lvl="0" rtl="0">
              <a:spcBef>
                <a:spcPts val="0"/>
              </a:spcBef>
              <a:buNone/>
            </a:pPr>
            <a:r>
              <a:rPr lang="en"/>
              <a:t>(2-3)</a:t>
            </a:r>
          </a:p>
          <a:p>
            <a:pPr lvl="0" rtl="0">
              <a:spcBef>
                <a:spcPts val="0"/>
              </a:spcBef>
              <a:buNone/>
            </a:pPr>
            <a:r>
              <a:rPr lang="en"/>
              <a:t>The biggest reason to mix the two - to perform quality assurance early - is that the single biggest predictor of the cost of repairing a fault is the time between its introduction and its detection. A fault introduced during coding is cheap to repair during unit testing thand during integration or system testing, and that’s cheaper than once the software is released. A fault introduced in the requirements is cheap to remove while still specifying requirements. It may require throwing out the system if you discover it during system testing.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 illustrate that.. A rough rule of thumb is that is costs about a dollar to fix a requirements problem during the requirements phase, and that cost increases exponentially as we progress into other phases. Going back and fixing problems in later stages gets prohibitively costly because the number of changes, the number of documents, and the time to change all of those keeps piling up. By the design phase, it costs three times as much to fix the best problems, ten times when coding, up to 40 times the cost for the easiest problems to solve. 1000x times more expensive for the worst problems. This gives a pretty clear picture of the importance of getting requirements right.</a:t>
            </a:r>
          </a:p>
          <a:p>
            <a:pPr lvl="0" rtl="0">
              <a:spcBef>
                <a:spcPts val="0"/>
              </a:spcBef>
              <a:buNone/>
            </a:pPr>
            <a:r>
              <a:rPr lang="en"/>
              <a:t>Unfortunately, this exponential curve also roughly corresponds to the rate of discovery of problems. If we don’t spend enough time analyzing the requirements, we don’t tend to find these problems until they kick you in the butt. This is why it is important to have a good process in place.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It is not enough to just state that you want a “quality” system - you need a clear idea of that quality means. A good quality process relies on a clear specification of quality goals. </a:t>
            </a:r>
          </a:p>
          <a:p>
            <a:pPr lvl="0" rtl="0">
              <a:spcBef>
                <a:spcPts val="0"/>
              </a:spcBef>
              <a:buNone/>
            </a:pPr>
            <a:r>
              <a:rPr lang="en"/>
              <a:t>These are (1). These qualities (2). But, that isn’t enough - they must be attainable under a realistic budget and schedule. (3). Saying you will accept nothing less than 100% reliability is not setting a tough goal, it’s more like setting no goal at all, and choosing not to make reasonable trade-offs or balancing limited resources across activities. Instead, you must enter with a reasonable plan - a set of stages that should result in a robust product.</a:t>
            </a:r>
          </a:p>
          <a:p>
            <a:pPr lvl="0" rtl="0">
              <a:spcBef>
                <a:spcPts val="0"/>
              </a:spcBef>
              <a:buNone/>
            </a:pPr>
            <a:r>
              <a:rPr lang="en"/>
              <a:t>(5)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(1-4). These goals, like maintainabiity, mainly impact the development team, but can indirectly impact the client as well. Software that isn’t maintainable will need a longer period of development between patches, slowing down bug fixes and new feature delivery.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External quality goals are those that are (1)</a:t>
            </a:r>
          </a:p>
          <a:p>
            <a:pPr lvl="0" rtl="0">
              <a:spcBef>
                <a:spcPts val="0"/>
              </a:spcBef>
              <a:buNone/>
            </a:pPr>
            <a:r>
              <a:rPr lang="en"/>
              <a:t>(2-6)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 a rule of thumb is that (2), resulting from an undesirable behavior or failure.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Remember, making a high quality product is expensive, and the more of each of these attributes you want, the more it costs you. You can’t build software that works, that is dependable, that is highly efficient, and is highly maintainable all at the same time.There is a trade-off game here - if you need to be highly dependable, you might have to sacrifice some level of efficiency, or you must be prepared to pay for both - increased budget to hire people, increased development time to refine and optimize.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And, it isn’t easy to choose these attributes. You have to balance the needs of the people that are involved in every aspect of your software. What makes your software high-quality depends on who you ask.</a:t>
            </a:r>
          </a:p>
          <a:p>
            <a:pPr lvl="0" rtl="0">
              <a:spcBef>
                <a:spcPts val="0"/>
              </a:spcBef>
              <a:buNone/>
            </a:pPr>
            <a:r>
              <a:rPr lang="en"/>
              <a:t>(read off a bit)</a:t>
            </a:r>
          </a:p>
          <a:p>
            <a:pPr lvl="0" rtl="0">
              <a:spcBef>
                <a:spcPts val="0"/>
              </a:spcBef>
              <a:buNone/>
            </a:pPr>
            <a:r>
              <a:rPr lang="en"/>
              <a:t>You’re going to have to prioritize. You’ll have to look at what everybody finds important and put that first, then figure out who to appease and who to piss off. </a:t>
            </a:r>
          </a:p>
          <a:p>
            <a:pPr lvl="0" rtl="0">
              <a:spcBef>
                <a:spcPts val="600"/>
              </a:spcBef>
              <a:buNone/>
            </a:pPr>
            <a:r>
              <a:rPr lang="en">
                <a:solidFill>
                  <a:schemeClr val="dk1"/>
                </a:solidFill>
              </a:rPr>
              <a:t>And in some domains, what people want doesn’t matter, certain attributes must dominate: for instance, in a safety-critical system - an airplane autopilot system for instance, dependability and efficiency are more important than anything.</a:t>
            </a:r>
          </a:p>
          <a:p>
            <a:pPr lvl="0" rtl="0">
              <a:spcBef>
                <a:spcPts val="0"/>
              </a:spcBef>
              <a:buNone/>
            </a:pPr>
            <a:r>
              <a:rPr lang="en"/>
              <a:t>However, having a good quality process in place - with sufficient procedures in place for planning and monitoring the process - will allow you to navigate these trade-offs and deliver promised quality attributes.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Any product - software included - has a life cycle - a timeline from conception to retirement that can be broken into several necessary phases. The things we need to do to bring the software to the public and things we need to do once it is out there. can be broken down, but broadly: reqs, design, implementation, testing, release, operation/maintenance</a:t>
            </a:r>
          </a:p>
          <a:p>
            <a:pPr indent="-228600" lvl="0" marL="457200" rtl="0">
              <a:spcBef>
                <a:spcPts val="0"/>
              </a:spcBef>
              <a:buChar char="-"/>
            </a:pPr>
            <a:r>
              <a:rPr lang="en"/>
              <a:t>Something is missing here - and this is part of the reason we get in trouble.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Any complex process requires planning and monitoring. The quality process (1) over a period spanning the full development cycle and beyond. Planning is needed (2)</a:t>
            </a:r>
          </a:p>
          <a:p>
            <a:pPr lvl="0" rtl="0">
              <a:spcBef>
                <a:spcPts val="0"/>
              </a:spcBef>
              <a:buNone/>
            </a:pPr>
            <a:r>
              <a:rPr lang="en"/>
              <a:t>Monitoring is then how we ak how we’re doing - (3). We will talk about each, in turn.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To give you a starting position, This is our typical development process. We come up with an idea, we elicit requirements and specify the details of how we make them happen, we design the software, we write the code, we test it, then we release and maintain it. Each of these phases can be structured in different ways and encompasses a series of activities, but this give you the rough outline of development.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 - observable, unambiguous milestones against which progress can be measured. </a:t>
            </a:r>
          </a:p>
          <a:p>
            <a:pPr lvl="0" rtl="0">
              <a:spcBef>
                <a:spcPts val="0"/>
              </a:spcBef>
              <a:buNone/>
            </a:pPr>
            <a:r>
              <a:rPr lang="en"/>
              <a:t>Quality planning is one aspect of overall project planning, and the quality process must be closely coordinated with other development processes. </a:t>
            </a:r>
          </a:p>
          <a:p>
            <a:pPr lvl="0" rtl="0">
              <a:spcBef>
                <a:spcPts val="0"/>
              </a:spcBef>
              <a:buNone/>
            </a:pPr>
            <a:r>
              <a:rPr lang="en"/>
              <a:t>This coordination might constrain ordering - (3) - you can’t write and run unit tests until the units have been planned.</a:t>
            </a:r>
          </a:p>
          <a:p>
            <a:pPr lvl="0" rtl="0">
              <a:spcBef>
                <a:spcPts val="0"/>
              </a:spcBef>
              <a:buNone/>
            </a:pPr>
            <a:r>
              <a:rPr lang="en"/>
              <a:t>It might shape tasks (4) - system delivery might be broken into smaller increments to allow early testing. </a:t>
            </a:r>
          </a:p>
          <a:p>
            <a:pPr lvl="0" rtl="0">
              <a:spcBef>
                <a:spcPts val="0"/>
              </a:spcBef>
              <a:buNone/>
            </a:pPr>
            <a:r>
              <a:rPr lang="en"/>
              <a:t>(5), incremental cycles, where plan formulation involves risk analysis and contingency planning. Then, execution involves monitoring, corrective action, and planning for subsequent phases and releases.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 - and we’ll go over examples of each of these. </a:t>
            </a:r>
          </a:p>
          <a:p>
            <a:pPr lvl="0" rtl="0">
              <a:spcBef>
                <a:spcPts val="0"/>
              </a:spcBef>
              <a:buNone/>
            </a:pPr>
            <a:r>
              <a:rPr lang="en"/>
              <a:t>(2) - system testing will only begin *after* subsystem testing is done, and subsystem testing will only begin once unit testing is done. </a:t>
            </a:r>
          </a:p>
          <a:p>
            <a:pPr lvl="0" rtl="0">
              <a:spcBef>
                <a:spcPts val="0"/>
              </a:spcBef>
              <a:buNone/>
            </a:pPr>
            <a:r>
              <a:rPr lang="en"/>
              <a:t>(3) - so unit, subsystem, and system testing are all conducted together, and a cycle of test design and execution are wrapped around each small-grain incremental step.</a:t>
            </a:r>
          </a:p>
          <a:p>
            <a:pPr lvl="0" rtl="0">
              <a:spcBef>
                <a:spcPts val="0"/>
              </a:spcBef>
              <a:buNone/>
            </a:pPr>
            <a:r>
              <a:rPr lang="en"/>
              <a:t>A middle ground would be something like a spiral model, where development proceeds in increments, but each increment is made up of distinct specification, design, and implementation steps. Test activities would follow a similar unfolding.</a:t>
            </a:r>
          </a:p>
          <a:p>
            <a:pPr lvl="0" rtl="0">
              <a:spcBef>
                <a:spcPts val="0"/>
              </a:spcBef>
              <a:buNone/>
            </a:pPr>
            <a:r>
              <a:rPr lang="en"/>
              <a:t>(6)</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solidFill>
                  <a:srgbClr val="252525"/>
                </a:solidFill>
                <a:highlight>
                  <a:srgbClr val="FFFFFF"/>
                </a:highlight>
              </a:rPr>
              <a:t>The </a:t>
            </a:r>
            <a:r>
              <a:rPr b="1" lang="en">
                <a:solidFill>
                  <a:srgbClr val="252525"/>
                </a:solidFill>
                <a:highlight>
                  <a:srgbClr val="FFFFFF"/>
                </a:highlight>
              </a:rPr>
              <a:t>waterfall model</a:t>
            </a:r>
            <a:r>
              <a:rPr lang="en">
                <a:solidFill>
                  <a:srgbClr val="252525"/>
                </a:solidFill>
                <a:highlight>
                  <a:srgbClr val="FFFFFF"/>
                </a:highlight>
              </a:rPr>
              <a:t> is an example of a traditional process - a </a:t>
            </a:r>
            <a:r>
              <a:rPr lang="en">
                <a:solidFill>
                  <a:srgbClr val="0B0080"/>
                </a:solidFill>
                <a:highlight>
                  <a:srgbClr val="FFFFFF"/>
                </a:highlight>
                <a:hlinkClick r:id="rId2"/>
              </a:rPr>
              <a:t>sequential</a:t>
            </a:r>
            <a:r>
              <a:rPr lang="en">
                <a:solidFill>
                  <a:srgbClr val="252525"/>
                </a:solidFill>
                <a:highlight>
                  <a:srgbClr val="FFFFFF"/>
                </a:highlight>
              </a:rPr>
              <a:t> </a:t>
            </a:r>
            <a:r>
              <a:rPr lang="en">
                <a:solidFill>
                  <a:srgbClr val="0B0080"/>
                </a:solidFill>
                <a:highlight>
                  <a:srgbClr val="FFFFFF"/>
                </a:highlight>
                <a:hlinkClick r:id="rId3"/>
              </a:rPr>
              <a:t>design</a:t>
            </a:r>
            <a:r>
              <a:rPr lang="en">
                <a:solidFill>
                  <a:srgbClr val="252525"/>
                </a:solidFill>
                <a:highlight>
                  <a:srgbClr val="FFFFFF"/>
                </a:highlight>
              </a:rPr>
              <a:t> process originates from the engineering process we talked about earlier, adapted to software. Each phase flows sequentially -progress is seen as flowing steadily downthe  </a:t>
            </a:r>
            <a:r>
              <a:rPr lang="en">
                <a:solidFill>
                  <a:srgbClr val="0B0080"/>
                </a:solidFill>
                <a:highlight>
                  <a:srgbClr val="FFFFFF"/>
                </a:highlight>
                <a:hlinkClick r:id="rId4"/>
              </a:rPr>
              <a:t>waterfall</a:t>
            </a:r>
            <a:r>
              <a:rPr lang="en">
                <a:solidFill>
                  <a:srgbClr val="252525"/>
                </a:solidFill>
                <a:highlight>
                  <a:srgbClr val="FFFFFF"/>
                </a:highlight>
              </a:rPr>
              <a:t> through the phases (read)</a:t>
            </a:r>
          </a:p>
          <a:p>
            <a:pPr lvl="0" rtl="0">
              <a:lnSpc>
                <a:spcPct val="150000"/>
              </a:lnSpc>
              <a:spcBef>
                <a:spcPts val="600"/>
              </a:spcBef>
              <a:spcAft>
                <a:spcPts val="600"/>
              </a:spcAft>
              <a:buNone/>
            </a:pPr>
            <a:r>
              <a:rPr lang="en">
                <a:solidFill>
                  <a:srgbClr val="252525"/>
                </a:solidFill>
                <a:highlight>
                  <a:srgbClr val="FFFFFF"/>
                </a:highlight>
              </a:rPr>
              <a:t>You only move to a new phase once another phase is done. In engineering, after-the-fact changes are prohibitively costly, if not impossible. Changes are never impossible in software, but the reasoning behind waterfall is that after-the-fact changes are bad - they are costly, they will cause problems. You need to make sure you have finished the current activity before starting the next. You must finish requirements, then design, then implementation, then integration. If not, you will make mistakes, you will end up with a poorly-developed system.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I’ve shown you this image a couple of times, this is basically a waterfall process with testing activities mixed in. Development proceeds in strict phases (point them out). </a:t>
            </a:r>
          </a:p>
          <a:p>
            <a:pPr lvl="0" rtl="0">
              <a:lnSpc>
                <a:spcPct val="115000"/>
              </a:lnSpc>
              <a:spcBef>
                <a:spcPts val="0"/>
              </a:spcBef>
              <a:buNone/>
            </a:pPr>
            <a:r>
              <a:rPr lang="en">
                <a:solidFill>
                  <a:schemeClr val="dk1"/>
                </a:solidFill>
              </a:rPr>
              <a:t>As we work through these, we would integrate testing activities. </a:t>
            </a:r>
          </a:p>
          <a:p>
            <a:pPr lvl="0" rtl="0">
              <a:lnSpc>
                <a:spcPct val="115000"/>
              </a:lnSpc>
              <a:spcBef>
                <a:spcPts val="0"/>
              </a:spcBef>
              <a:buNone/>
            </a:pPr>
            <a:r>
              <a:rPr lang="en">
                <a:solidFill>
                  <a:schemeClr val="dk1"/>
                </a:solidFill>
              </a:rPr>
              <a:t>We start early - during requirements elicitation and system specification - we form a plan for how we can perform validation - how can we get acceptance from the users?</a:t>
            </a:r>
          </a:p>
          <a:p>
            <a:pPr lvl="0" rtl="0">
              <a:lnSpc>
                <a:spcPct val="115000"/>
              </a:lnSpc>
              <a:spcBef>
                <a:spcPts val="0"/>
              </a:spcBef>
              <a:buNone/>
            </a:pPr>
            <a:r>
              <a:rPr lang="en">
                <a:solidFill>
                  <a:schemeClr val="dk1"/>
                </a:solidFill>
              </a:rPr>
              <a:t>During system specification, we figure out what behaviors we should see from the system as a whole - if we’re looking at that black box</a:t>
            </a:r>
          </a:p>
          <a:p>
            <a:pPr lvl="0" rtl="0">
              <a:lnSpc>
                <a:spcPct val="115000"/>
              </a:lnSpc>
              <a:spcBef>
                <a:spcPts val="0"/>
              </a:spcBef>
              <a:buNone/>
            </a:pPr>
            <a:r>
              <a:rPr lang="en">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p>
          <a:p>
            <a:pPr lvl="0" rtl="0">
              <a:lnSpc>
                <a:spcPct val="115000"/>
              </a:lnSpc>
              <a:spcBef>
                <a:spcPts val="0"/>
              </a:spcBef>
              <a:buNone/>
            </a:pPr>
            <a:r>
              <a:rPr lang="en">
                <a:solidFill>
                  <a:schemeClr val="dk1"/>
                </a:solidFill>
              </a:rPr>
              <a:t>During detailed class design - we figure what classes belong to each subsystem and how to test their integration.</a:t>
            </a:r>
          </a:p>
          <a:p>
            <a:pPr lvl="0" rtl="0">
              <a:lnSpc>
                <a:spcPct val="115000"/>
              </a:lnSpc>
              <a:spcBef>
                <a:spcPts val="0"/>
              </a:spcBef>
              <a:buNone/>
            </a:pPr>
            <a:r>
              <a:rPr lang="en">
                <a:solidFill>
                  <a:schemeClr val="dk1"/>
                </a:solidFill>
              </a:rPr>
              <a:t>Then, during design and development, we both design and execute tests on the individual software units - individual methods of a particular class.</a:t>
            </a:r>
          </a:p>
          <a:p>
            <a:pPr lvl="0" rtl="0">
              <a:lnSpc>
                <a:spcPct val="115000"/>
              </a:lnSpc>
              <a:spcBef>
                <a:spcPts val="0"/>
              </a:spcBef>
              <a:buNone/>
            </a:pPr>
            <a:r>
              <a:rPr lang="en">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t>This is what we call the incremental model. This is really no different from the waterfall process. We come up with our requirements, design, code, test, and integrate. The difference is that we do this one distinct feature at a time. As each feature is complete, we can offer the user a progressively more complete system.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One incremental process was the cleanroom model, introduced by IBM in the later 1980s, and designed to promote quality. </a:t>
            </a:r>
          </a:p>
          <a:p>
            <a:pPr lvl="0" rtl="0">
              <a:spcBef>
                <a:spcPts val="0"/>
              </a:spcBef>
              <a:buNone/>
            </a:pPr>
            <a:r>
              <a:rPr lang="en"/>
              <a:t>(go over)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This process is illustrated here, with development team activities in white and quality team activities in blue.</a:t>
            </a:r>
          </a:p>
          <a:p>
            <a:pPr lvl="0" rtl="0">
              <a:spcBef>
                <a:spcPts val="0"/>
              </a:spcBef>
              <a:buNone/>
            </a:pPr>
            <a:r>
              <a:rPr lang="en"/>
              <a:t>During specification, the development team defines the required behavior of the system, while the quality team defines a series of usage scenarios that are later used for deriving system test suites.</a:t>
            </a:r>
          </a:p>
          <a:p>
            <a:pPr lvl="0" rtl="0">
              <a:spcBef>
                <a:spcPts val="0"/>
              </a:spcBef>
              <a:buNone/>
            </a:pPr>
            <a:r>
              <a:rPr lang="en"/>
              <a:t>The planning activity splits development into a series of incremental design and certification steps. </a:t>
            </a:r>
          </a:p>
          <a:p>
            <a:pPr lvl="0" rtl="0">
              <a:spcBef>
                <a:spcPts val="0"/>
              </a:spcBef>
              <a:buNone/>
            </a:pPr>
            <a:r>
              <a:rPr lang="en"/>
              <a:t>After planning, all activities are iterated to produce incremental releases of the system. Each system increment is fully deployed and certified before the following step. Design and code undergo formal inspection - the correctness verification - before release. The big idea here is that rigorous design and formal inspection will produce nearly fault-free software. </a:t>
            </a:r>
          </a:p>
          <a:p>
            <a:pPr lvl="0" rtl="0">
              <a:spcBef>
                <a:spcPts val="0"/>
              </a:spcBef>
              <a:buNone/>
            </a:pPr>
            <a:r>
              <a:rPr lang="en"/>
              <a:t>The quality team, during specification, will produce usage profiles, covering how they expect the software to be used. These are applied during statistical testing to judge the quality of the software. This is like what we talked about last time, with dependability testing. Reliability is measured in terms of MTBF and is constantly controlled after each release. Failures are reported to the development team for correction, and if reliability falls below a defined threshold, failure data is used to improve the process before the next incremental release.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Why do we get stuck?</a:t>
            </a:r>
          </a:p>
          <a:p>
            <a:pPr indent="-228600" lvl="0" marL="457200" rtl="0">
              <a:spcBef>
                <a:spcPts val="0"/>
              </a:spcBef>
              <a:buChar char="-"/>
            </a:pPr>
            <a:r>
              <a:rPr lang="en"/>
              <a:t>We know the phases conceptually. We know there are activites that must be performed. These vary by domain and organization, but we know that at some point, we need to specify, design, validate or test, and evolve the system post-release. At some level we get this, but...</a:t>
            </a:r>
          </a:p>
          <a:p>
            <a:pPr indent="-228600" lvl="0" marL="457200" rtl="0">
              <a:spcBef>
                <a:spcPts val="0"/>
              </a:spcBef>
              <a:buChar char="-"/>
            </a:pPr>
            <a:r>
              <a:rPr lang="en"/>
              <a:t>We lack structure - management often lacks technical chops - understanding of software - and aren’t sure how to guide the team. Developers not sure when they’re done - not sure when or how to move forward. Without answers to these questions, of course projects go off-track. Of course projects are late and over budget, of course they fail. We need structure.</a:t>
            </a:r>
          </a:p>
          <a:p>
            <a:pPr indent="-228600" lvl="0" marL="457200" rtl="0">
              <a:spcBef>
                <a:spcPts val="0"/>
              </a:spcBef>
              <a:buChar char="-"/>
            </a:pPr>
            <a:r>
              <a:rPr lang="en"/>
              <a:t>Activities need to be modeled if they are to be managed - We need to follow a to-do list, a set of sets. Need organization and feedback.</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Another incremental process is SRET, or (1)</a:t>
            </a:r>
          </a:p>
          <a:p>
            <a:pPr lvl="0" rtl="0">
              <a:spcBef>
                <a:spcPts val="0"/>
              </a:spcBef>
              <a:buNone/>
            </a:pPr>
            <a:r>
              <a:rPr lang="en"/>
              <a:t>(2-3), which are employed based on whether the software was built locally, by your own engineers, or whether it was oursourced</a:t>
            </a:r>
          </a:p>
          <a:p>
            <a:pPr lvl="0" rtl="0">
              <a:spcBef>
                <a:spcPts val="0"/>
              </a:spcBef>
              <a:buNone/>
            </a:pPr>
            <a:r>
              <a:rPr lang="en"/>
              <a:t>(4-5)</a:t>
            </a:r>
          </a:p>
          <a:p>
            <a:pPr lvl="0" rtl="0">
              <a:spcBef>
                <a:spcPts val="0"/>
              </a:spcBef>
              <a:buNone/>
            </a:pPr>
            <a:r>
              <a:rPr lang="en"/>
              <a:t>Two initial, quick decision making steps determine which systems require separate testing and which type of testing is used. The remaining five (7)</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five core steps of SRET are</a:t>
            </a:r>
          </a:p>
          <a:p>
            <a:pPr lvl="0" rtl="0">
              <a:spcBef>
                <a:spcPts val="0"/>
              </a:spcBef>
              <a:buNone/>
            </a:pPr>
            <a:r>
              <a:rPr lang="en"/>
              <a:t>Define necessary reliability - determine usage patterns that require separate testing, classify failures according to their severity, and engineer the reliability strategy with fault prevention, fault removal, and fault tolerance activities.</a:t>
            </a:r>
          </a:p>
          <a:p>
            <a:pPr lvl="0" rtl="0">
              <a:spcBef>
                <a:spcPts val="0"/>
              </a:spcBef>
              <a:buNone/>
            </a:pPr>
            <a:r>
              <a:rPr lang="en"/>
              <a:t>Develop operational profiles - develop both overall profiles that span usage patterns and profiles within single usage patterns.</a:t>
            </a:r>
          </a:p>
          <a:p>
            <a:pPr lvl="0" rtl="0">
              <a:spcBef>
                <a:spcPts val="0"/>
              </a:spcBef>
              <a:buNone/>
            </a:pPr>
            <a:r>
              <a:rPr lang="en"/>
              <a:t>Prepare for testing - specify test cases and procedures</a:t>
            </a:r>
          </a:p>
          <a:p>
            <a:pPr lvl="0" rtl="0">
              <a:spcBef>
                <a:spcPts val="0"/>
              </a:spcBef>
              <a:buNone/>
            </a:pPr>
            <a:r>
              <a:rPr lang="en"/>
              <a:t>Execute tests</a:t>
            </a:r>
          </a:p>
          <a:p>
            <a:pPr lvl="0" rtl="0">
              <a:spcBef>
                <a:spcPts val="0"/>
              </a:spcBef>
              <a:buNone/>
            </a:pPr>
            <a:r>
              <a:rPr lang="en"/>
              <a:t>Interpret failure data - interpretation of failure data depends on the type of testing. In development testing, the goal is to track progress and compare present failure rates with objectives. In certification testing, the goal is to determine if a software component or system should be accepted or rejected.</a:t>
            </a:r>
          </a:p>
          <a:p>
            <a:pPr lvl="0" rtl="0">
              <a:spcBef>
                <a:spcPts val="0"/>
              </a:spcBef>
              <a:buNone/>
            </a:pPr>
            <a:r>
              <a:rPr lang="en"/>
              <a:t>(point out stages of development these are mixed with)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practice, incremental development is almost a half-step. It’s a little less rigid and plan-driven than waterfall - you get partially complete builds that change over time - but still requires a fixed and carefully-defined plan. There’s a very interesting idea at the root of it - this concept of handing off multiple builds of the system as the project progresses. That’s a powerful idea, that you can offer the customer something to play with before the entire project comes to an end. It’s a nice form of insurance - no matter what happens, no matter what goes wrong, we’ll at least have something to show off. That idea is at the heart of our next process, what we call the iterative (or evolutionary) model of development.</a:t>
            </a:r>
          </a:p>
          <a:p>
            <a:pPr lvl="0" rtl="0">
              <a:spcBef>
                <a:spcPts val="0"/>
              </a:spcBef>
              <a:buNone/>
            </a:pPr>
            <a:r>
              <a:rPr lang="en"/>
              <a:t>Here, development progresses in cycles. You come up with an initial concept, create a core set of requirements or refine existing requirements, design the software, build and test it, then you deliver a product to the customer. Now, where this differs from waterfall is that the intent is not to come up with the final software before presenting it. Instead, you plan out a functioning prototype. You treat this as the first or second or whatever draft of the software, deliver a working version to the customer, and get their feedback. You then take that feedback and incorporate it into the next cycle, as you simultaneously fix bugs, improve functionality, and add features. Each cycle, you end up with a progressively more complete piece of software while constantly keeping the customer informed and - ideally -happy with your progress. Unlike waterfall, during each cycle, you are free to cycle through the requirements and design stages. You’re encouraged to revisit the early stages to improve what you had before. Rather than requiring a theoretical perfect design, you try to come up with something good enough that can be changed later.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These processes sound pretty similar at first - (read read). Isn’t this essentially the same thing? </a:t>
            </a:r>
          </a:p>
          <a:p>
            <a:pPr lvl="0" rtl="0">
              <a:spcBef>
                <a:spcPts val="0"/>
              </a:spcBef>
              <a:buNone/>
            </a:pPr>
            <a:r>
              <a:rPr lang="en"/>
              <a:t>The practice is a little different. Say we were writing an essay, (read). In iterative development, we don’t care about individual features as much as we care about getting the customer some version of the whole thing to try. We can have non-working or buggy features, and we could simulate their outcome (or just tell the customer that it’s not working perfectly yet), but we can give the customer an idea of what to expect, then work on getting the real functionality in there or work out the bugs over time.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There is no one single agile process, but in the abstract, the agile idea is a more general form of the iterative model. Rather than a prescribed series of steps, development continues in cycles, where each cycle results in a new version of the system. Before development, you come up with an initial set of requirements - this can be a huge formal list like in a traditional waterfall or, more commonly, an informal set of scenarios or user requests - prioritize them, and select a set of the next iteration. Then, you perform a work cycle and product a new system version.</a:t>
            </a:r>
          </a:p>
          <a:p>
            <a:pPr lvl="0" rtl="0">
              <a:spcBef>
                <a:spcPts val="0"/>
              </a:spcBef>
              <a:buNone/>
            </a:pPr>
            <a:r>
              <a:rPr lang="en"/>
              <a:t>-(bring in and read). This is not like a code-and-fix with iterative releases. Agile does not prescribe one style of working during an iteration, but does mandate that you have some planned process during that cycle. </a:t>
            </a:r>
          </a:p>
          <a:p>
            <a:pPr lvl="0" rtl="0">
              <a:spcBef>
                <a:spcPts val="0"/>
              </a:spcBef>
              <a:buNone/>
            </a:pPr>
            <a:r>
              <a:rPr lang="en"/>
              <a:t>-(bring in) That can be fairly traditional and formalized like in the iterative model, with interleaved requirements and design, then coding and testing, or it can be far more informal, but agile processes take on this form.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(1-7)</a:t>
            </a:r>
          </a:p>
          <a:p>
            <a:pPr lvl="0" rtl="0">
              <a:spcBef>
                <a:spcPts val="0"/>
              </a:spcBef>
              <a:buNone/>
            </a:pPr>
            <a:r>
              <a:rPr lang="en"/>
              <a:t>A major tenant of many agile processes, including XP, is that the customer is an important part of the team. Customers are involved in requirements analysis - they develop, refine, and prioritize user stories, lightweight natural language requirements - and they are involved in acceptance testing of very frequent, iterative releases.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Planning in XP is based on prioritization of user stories, which are implemented in short iterations. Test cases correspond to scenarios in user stories, which serve as partial specifications. </a:t>
            </a:r>
          </a:p>
          <a:p>
            <a:pPr lvl="0" rtl="0">
              <a:spcBef>
                <a:spcPts val="0"/>
              </a:spcBef>
              <a:buNone/>
            </a:pPr>
            <a:r>
              <a:rPr lang="en"/>
              <a:t>Executable test cases are built before the code they test is built - this is called “test first development”. Developers work in pairs, developing and testing a module together. This basically correlates a code inspection with the actual coding. Each release is checked by running all tests designed up to that point in development, merging unit, subsystem, and system testing. A failed acceptance test is viewed as an indication that more unit tests are needed.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It is not sufficient to just set up a quality assurance plan and let it run. A quality manager must monitor (1), including results as well as the schedule, to (2)</a:t>
            </a:r>
          </a:p>
          <a:p>
            <a:pPr lvl="0" rtl="0">
              <a:lnSpc>
                <a:spcPct val="115000"/>
              </a:lnSpc>
              <a:spcBef>
                <a:spcPts val="0"/>
              </a:spcBef>
              <a:buNone/>
            </a:pPr>
            <a:r>
              <a:rPr lang="en"/>
              <a:t>This (3), with (4). The process employed must be visible (5) You must be able to clearly judge progress, understand where you stand with development, and be able to assess the risks and take action.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To ensure process visibility, (1), as otherwise, it is tempting to meet a deadline by skipping planned activities. Skipping actitivies or addressing them with a bare minimum of work is obviously going to cause issues - it can accelerate release, but may cost more time later by making the software harder to fix. </a:t>
            </a:r>
          </a:p>
          <a:p>
            <a:pPr lvl="0" rtl="0">
              <a:lnSpc>
                <a:spcPct val="115000"/>
              </a:lnSpc>
              <a:spcBef>
                <a:spcPts val="0"/>
              </a:spcBef>
              <a:buNone/>
            </a:pPr>
            <a:r>
              <a:rPr lang="en"/>
              <a:t>(2)</a:t>
            </a:r>
          </a:p>
          <a:p>
            <a:pPr lvl="0" rtl="0">
              <a:lnSpc>
                <a:spcPct val="115000"/>
              </a:lnSpc>
              <a:spcBef>
                <a:spcPts val="0"/>
              </a:spcBef>
              <a:buNone/>
            </a:pPr>
            <a:r>
              <a:rPr lang="en"/>
              <a:t>Managers (3), so (4)</a:t>
            </a:r>
          </a:p>
          <a:p>
            <a:pPr lvl="0" rtl="0">
              <a:lnSpc>
                <a:spcPct val="115000"/>
              </a:lnSpc>
              <a:spcBef>
                <a:spcPts val="0"/>
              </a:spcBef>
              <a:buNone/>
            </a:pPr>
            <a:r>
              <a:rPr lang="en"/>
              <a:t>(5) The number of faults revealed per time unit tends to grow across several system builds, then decrease at a much lower rate (usually half the growth rate) as it stabilizes. (6), to detect anomalies. </a:t>
            </a:r>
          </a:p>
          <a:p>
            <a:pPr lvl="0" rtl="0">
              <a:lnSpc>
                <a:spcPct val="115000"/>
              </a:lnSpc>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principle task of a manager - what almost every organizational activity works towards - is to minimize risk, either by avoiding or mitigating risk factors.</a:t>
            </a:r>
          </a:p>
          <a:p>
            <a:pPr indent="-228600" lvl="0" marL="457200" rtl="0">
              <a:spcBef>
                <a:spcPts val="0"/>
              </a:spcBef>
              <a:buChar char="-"/>
            </a:pPr>
            <a:r>
              <a:rPr lang="en"/>
              <a:t>Risk in an activity is a measure of the uncertainty of the outcome of that activity. How much information do you have? The less information, the higher the risk.</a:t>
            </a:r>
          </a:p>
          <a:p>
            <a:pPr indent="-228600" lvl="0" marL="457200" rtl="0">
              <a:spcBef>
                <a:spcPts val="0"/>
              </a:spcBef>
              <a:buChar char="-"/>
            </a:pPr>
            <a:r>
              <a:rPr lang="en"/>
              <a:t>When planning, you need to think about what risk factors you have, how likely they are to be an issue, and how severe of an impact those factors can have.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 If detected faults stop growing earlier than expected, one might hope it indicated really great quality, but usually (2)</a:t>
            </a:r>
          </a:p>
          <a:p>
            <a:pPr lvl="0" rtl="0">
              <a:lnSpc>
                <a:spcPct val="115000"/>
              </a:lnSpc>
              <a:spcBef>
                <a:spcPts val="0"/>
              </a:spcBef>
              <a:buNone/>
            </a:pPr>
            <a:r>
              <a:rPr lang="en"/>
              <a:t>A growth rate that remains high through more than half of the system builds (3)</a:t>
            </a:r>
          </a:p>
          <a:p>
            <a:pPr lvl="0" rtl="0">
              <a:lnSpc>
                <a:spcPct val="115000"/>
              </a:lnSpc>
              <a:spcBef>
                <a:spcPts val="0"/>
              </a:spcBef>
              <a:buNone/>
            </a:pPr>
            <a:r>
              <a:rPr lang="en"/>
              <a:t>(4), such as a rush to add new features before delivery with a deemphasis on quality control. </a:t>
            </a:r>
          </a:p>
          <a:p>
            <a:pPr lvl="0" rtl="0">
              <a:lnSpc>
                <a:spcPct val="115000"/>
              </a:lnSpc>
              <a:spcBef>
                <a:spcPts val="0"/>
              </a:spcBef>
              <a:buNone/>
            </a:pPr>
            <a:r>
              <a:rPr lang="en"/>
              <a:t>(5-6)</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 For example, lack of experience with an IDE can lead to misunderstandings between analysts and programmers, with can result in faults in exception handling. A performance assessment system based on speed of coding witll result in low quality code.</a:t>
            </a:r>
          </a:p>
          <a:p>
            <a:pPr lvl="0" rtl="0">
              <a:lnSpc>
                <a:spcPct val="115000"/>
              </a:lnSpc>
              <a:spcBef>
                <a:spcPts val="0"/>
              </a:spcBef>
              <a:buNone/>
            </a:pPr>
            <a:r>
              <a:rPr lang="en"/>
              <a:t>(2) - faults attributed to inexperience with the development environment can be prevented with training sessions. Persistently poor programming practices can be prevented by modifying a reward system to take into account quality as well as speed.</a:t>
            </a:r>
          </a:p>
          <a:p>
            <a:pPr lvl="0" rtl="0">
              <a:lnSpc>
                <a:spcPct val="115000"/>
              </a:lnSpc>
              <a:spcBef>
                <a:spcPts val="0"/>
              </a:spcBef>
              <a:buNone/>
            </a:pPr>
            <a:r>
              <a:rPr lang="en"/>
              <a:t>Unfortunately, it’s hard to figure out the weak aspects of a process - often, the results of process analysis surprise managers. However, the analysis of fault histories can help engineers build a feedback mechanism to track faults to their root causes, providing information that can be used to improve the process and prevent such faults in future projects.</a:t>
            </a:r>
          </a:p>
          <a:p>
            <a:pPr lvl="0" rtl="0">
              <a:lnSpc>
                <a:spcPct val="115000"/>
              </a:lnSpc>
              <a:spcBef>
                <a:spcPts val="0"/>
              </a:spcBef>
              <a:buNone/>
            </a:pPr>
            <a:r>
              <a:rPr lang="en"/>
              <a:t>(3)- it was developed in the nuclear power industry, but has been extended to software analysis.</a:t>
            </a:r>
          </a:p>
          <a:p>
            <a:pPr lvl="0" rtl="0">
              <a:lnSpc>
                <a:spcPct val="115000"/>
              </a:lnSpc>
              <a:spcBef>
                <a:spcPts val="0"/>
              </a:spcBef>
              <a:buNone/>
            </a:pPr>
            <a:r>
              <a:rPr lang="en"/>
              <a:t>(4-5)</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a:t>
            </a:r>
          </a:p>
          <a:p>
            <a:pPr lvl="0" rtl="0">
              <a:lnSpc>
                <a:spcPct val="115000"/>
              </a:lnSpc>
              <a:spcBef>
                <a:spcPts val="0"/>
              </a:spcBef>
              <a:buNone/>
            </a:pPr>
            <a:r>
              <a:rPr lang="en"/>
              <a:t>(2). The severity characterizes the impact of the fault on the project, ranging from cosmetic - minor inconvenience, to moderate - some features require workarounds to use and reduce efficienct, usability, or reliability - to severe - some features cannot be used and there is no workaround, to critical - the product is unusable.</a:t>
            </a:r>
          </a:p>
          <a:p>
            <a:pPr lvl="0" rtl="0">
              <a:lnSpc>
                <a:spcPct val="115000"/>
              </a:lnSpc>
              <a:spcBef>
                <a:spcPts val="0"/>
              </a:spcBef>
              <a:buNone/>
            </a:pPr>
            <a:r>
              <a:rPr lang="en"/>
              <a:t>(4-end)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85" name="Shape 5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1-3 - a cyclical examination until we are satisfied. One rule of thump is to ask why six times before you stop - there is no precise stopping rule, but instead the suggestion that several steps may be needed to find a cause in common among a large fraction of the fault class under consideration.</a:t>
            </a:r>
          </a:p>
          <a:p>
            <a:pPr lvl="0" rtl="0">
              <a:lnSpc>
                <a:spcPct val="115000"/>
              </a:lnSpc>
              <a:spcBef>
                <a:spcPts val="0"/>
              </a:spcBef>
              <a:buNone/>
            </a:pPr>
            <a:r>
              <a:rPr lang="en"/>
              <a:t>(4-6)</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To give an example, let’s say that in our project (1) (2)</a:t>
            </a:r>
          </a:p>
          <a:p>
            <a:pPr lvl="0" rtl="0">
              <a:lnSpc>
                <a:spcPct val="115000"/>
              </a:lnSpc>
              <a:spcBef>
                <a:spcPts val="0"/>
              </a:spcBef>
              <a:buNone/>
            </a:pPr>
            <a:r>
              <a:rPr lang="en"/>
              <a:t>The group carrying out RCA will try to find the source of these memory leak faults, and might conclude that (3)</a:t>
            </a:r>
          </a:p>
          <a:p>
            <a:pPr lvl="0" rtl="0">
              <a:lnSpc>
                <a:spcPct val="115000"/>
              </a:lnSpc>
              <a:spcBef>
                <a:spcPts val="0"/>
              </a:spcBef>
              <a:buNone/>
            </a:pPr>
            <a:r>
              <a:rPr lang="en"/>
              <a:t>Fine, now they trace this to a lack of information (4)</a:t>
            </a:r>
          </a:p>
          <a:p>
            <a:pPr lvl="0" rtl="0">
              <a:lnSpc>
                <a:spcPct val="115000"/>
              </a:lnSpc>
              <a:spcBef>
                <a:spcPts val="0"/>
              </a:spcBef>
              <a:buNone/>
            </a:pPr>
            <a:r>
              <a:rPr lang="en"/>
              <a:t>The group will ask why one more time and go back to a design error (5), and thus, it does not provide enough information to guide implementation of exception handlers.</a:t>
            </a:r>
          </a:p>
          <a:p>
            <a:pPr lvl="0" rtl="0">
              <a:lnSpc>
                <a:spcPct val="115000"/>
              </a:lnSpc>
              <a:spcBef>
                <a:spcPts val="0"/>
              </a:spcBef>
              <a:buNone/>
            </a:pPr>
            <a:r>
              <a:rPr lang="en"/>
              <a:t>Finally, the RCA group can figureo ut the root problem in an early design problem (6)</a:t>
            </a:r>
          </a:p>
          <a:p>
            <a:pPr lvl="0" rtl="0">
              <a:lnSpc>
                <a:spcPct val="115000"/>
              </a:lnSpc>
              <a:spcBef>
                <a:spcPts val="0"/>
              </a:spcBef>
              <a:buNone/>
            </a:pPr>
            <a:r>
              <a:rPr lang="en"/>
              <a:t>We can address this in the next project.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7" name="Shape 597"/>
        <p:cNvGrpSpPr/>
        <p:nvPr/>
      </p:nvGrpSpPr>
      <p:grpSpPr>
        <a:xfrm>
          <a:off x="0" y="0"/>
          <a:ext cx="0" cy="0"/>
          <a:chOff x="0" y="0"/>
          <a:chExt cx="0" cy="0"/>
        </a:xfrm>
      </p:grpSpPr>
      <p:sp>
        <p:nvSpPr>
          <p:cNvPr id="598" name="Shape 59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99" name="Shape 5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final step of RCA is intended to (1-5), (6) - keeping in mind that the goal is not perfection, but cost-effective improvement.</a:t>
            </a:r>
          </a:p>
          <a:p>
            <a:pPr lvl="0" rtl="0">
              <a:lnSpc>
                <a:spcPct val="115000"/>
              </a:lnSpc>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point of all of this is to arrive at a process that we can use to structure the entire development of our product. </a:t>
            </a:r>
          </a:p>
          <a:p>
            <a:pPr lvl="0" rtl="0">
              <a:spcBef>
                <a:spcPts val="0"/>
              </a:spcBef>
              <a:buNone/>
            </a:pPr>
            <a:r>
              <a:rPr lang="en"/>
              <a:t>(Read)</a:t>
            </a:r>
          </a:p>
          <a:p>
            <a:pPr lvl="0" rtl="0">
              <a:spcBef>
                <a:spcPts val="0"/>
              </a:spcBef>
              <a:buNone/>
            </a:pPr>
            <a:r>
              <a:rPr lang="en"/>
              <a:t>(read)</a:t>
            </a:r>
          </a:p>
          <a:p>
            <a:pPr lvl="0" rtl="0">
              <a:spcBef>
                <a:spcPts val="0"/>
              </a:spcBef>
              <a:buNone/>
            </a:pPr>
            <a:r>
              <a:rPr lang="en"/>
              <a:t>Defines roles and responsibilities - (read)</a:t>
            </a:r>
          </a:p>
          <a:p>
            <a:pPr lvl="0" rtl="0">
              <a:spcBef>
                <a:spcPts val="0"/>
              </a:spcBef>
              <a:buNone/>
            </a:pPr>
            <a:r>
              <a:rPr lang="en"/>
              <a:t>Provide the organization we need, give guidelines on how to manage a project, ensure that schedule is met, and make sure that team members can communicate and know their responsibilities.</a:t>
            </a:r>
          </a:p>
          <a:p>
            <a:pPr lvl="0" rtl="0">
              <a:spcBef>
                <a:spcPts val="0"/>
              </a:spcBef>
              <a:buNone/>
            </a:pPr>
            <a:r>
              <a:rPr lang="en"/>
              <a:t>There are many different development processes, but broadly, these tend to be either more traditional - based on engineering of physical goods (5) - emphasis on planning before we act. This is good if you’re building a project where failures are risky, but can run into issues because it is hard to go back and make changes once you’ve moved on, and requirements are rarely finished early on.</a:t>
            </a:r>
          </a:p>
          <a:p>
            <a:pPr lvl="0" rtl="0">
              <a:spcBef>
                <a:spcPts val="0"/>
              </a:spcBef>
              <a:buNone/>
            </a:pPr>
            <a:r>
              <a:rPr lang="en"/>
              <a:t>This is contrasted against agile processes, which emphasize (6). ?The idea is to complete more and more complete builds over time, focuses on one new feature or set of requirements at a time.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bad stuff - read</a:t>
            </a:r>
          </a:p>
          <a:p>
            <a:pPr lvl="0" rtl="0">
              <a:spcBef>
                <a:spcPts val="0"/>
              </a:spcBef>
              <a:buNone/>
            </a:pPr>
            <a:r>
              <a:t/>
            </a:r>
            <a:endParaRPr/>
          </a:p>
          <a:p>
            <a:pPr lvl="0" rtl="0">
              <a:spcBef>
                <a:spcPts val="0"/>
              </a:spcBef>
              <a:buNone/>
            </a:pPr>
            <a:r>
              <a:rPr lang="en"/>
              <a:t>This is key. A process gives you the tools to track, assess, and mitigate risk. Gives you knowledge of where you are in development, lets you plan and adjust your schedule, gives you foresight. There’s a bit of a who cares here - almost all of you will be developers/engineers, not managers, why does this matter? Well, this also empowers the engineer. You know what you’re doing, where you are in the timeline, what needs to be done, when you can expect feedback. That’s all really important stuff. No matter how good you are at coding or wriitng tests, unless you are proactive at organizing the development lifecycle, the whole project can still go off the rails.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a:t>
            </a:r>
          </a:p>
          <a:p>
            <a:pPr lvl="0" rtl="0">
              <a:spcBef>
                <a:spcPts val="0"/>
              </a:spcBef>
              <a:buNone/>
            </a:pPr>
            <a:r>
              <a:rPr lang="en"/>
              <a:t>You often hear about a testing phase as part of the lifecycle, but testing is not something that occurs all at once - that’s just when a lot of test execution occurs. If you want to build a high quality system, (3)</a:t>
            </a:r>
          </a:p>
          <a:p>
            <a:pPr lvl="0" rtl="0">
              <a:spcBef>
                <a:spcPts val="0"/>
              </a:spcBef>
              <a:buNone/>
            </a:pPr>
            <a:r>
              <a:rPr lang="en"/>
              <a:t>(4). An essential feature of software processes that result in good, robust software is that testing and analysis is thoroughly integrated, and not an afterthought.</a:t>
            </a:r>
          </a:p>
          <a:p>
            <a:pPr lvl="0" rtl="0">
              <a:spcBef>
                <a:spcPts val="0"/>
              </a:spcBef>
              <a:buNone/>
            </a:pPr>
            <a:r>
              <a:rPr lang="en"/>
              <a:t>You can identify activities and responsibilities in a process that are focused primarily on ensuring the quality of the software, just as you can encounter activities focused on usability or schedule. WE can call this subset of activities the “quality process” - something that is intertwined and inseparable from the full process, but concerned with delivering certain quality attributes in the product.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quality process provides (1), while (2)</a:t>
            </a:r>
          </a:p>
          <a:p>
            <a:pPr lvl="0" rtl="0">
              <a:spcBef>
                <a:spcPts val="0"/>
              </a:spcBef>
              <a:buNone/>
            </a:pPr>
            <a:r>
              <a:rPr lang="en"/>
              <a:t>(3). For example, (4). The more dependable, the slower to develop. In general, (5). But, (6). You can choose the right trade-off between time to market and dependability - finding a way to attain high dependability on a tight schedule, instead of ultra-high dependability on a much longer schedule.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0.jpg"/><Relationship Id="rId4" Type="http://schemas.openxmlformats.org/officeDocument/2006/relationships/image" Target="../media/image01.jpg"/><Relationship Id="rId5" Type="http://schemas.openxmlformats.org/officeDocument/2006/relationships/image" Target="../media/image03.png"/><Relationship Id="rId6" Type="http://schemas.openxmlformats.org/officeDocument/2006/relationships/image" Target="../media/image04.jpg"/><Relationship Id="rId7" Type="http://schemas.openxmlformats.org/officeDocument/2006/relationships/image" Target="../media/image0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4800"/>
              <a:t>Verification as Part of the Development Process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25 - 04/12/2016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Quality Process Structure</a:t>
            </a:r>
          </a:p>
        </p:txBody>
      </p:sp>
      <p:sp>
        <p:nvSpPr>
          <p:cNvPr id="115" name="Shape 1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Should be structured for:</a:t>
            </a:r>
          </a:p>
          <a:p>
            <a:pPr indent="-228600" lvl="1" marL="914400" marR="0" rtl="0" algn="l">
              <a:lnSpc>
                <a:spcPct val="100000"/>
              </a:lnSpc>
              <a:spcBef>
                <a:spcPts val="600"/>
              </a:spcBef>
              <a:spcAft>
                <a:spcPts val="0"/>
              </a:spcAft>
            </a:pPr>
            <a:r>
              <a:rPr b="1" lang="en"/>
              <a:t>Completeness</a:t>
            </a:r>
          </a:p>
          <a:p>
            <a:pPr indent="-228600" lvl="2" marL="1371600" marR="0" rtl="0" algn="l">
              <a:lnSpc>
                <a:spcPct val="100000"/>
              </a:lnSpc>
              <a:spcBef>
                <a:spcPts val="600"/>
              </a:spcBef>
              <a:spcAft>
                <a:spcPts val="0"/>
              </a:spcAft>
            </a:pPr>
            <a:r>
              <a:rPr lang="en"/>
              <a:t>Appropriate activities are planned to detect each important class of faults.</a:t>
            </a:r>
          </a:p>
          <a:p>
            <a:pPr indent="-228600" lvl="1" marL="914400" marR="0" rtl="0" algn="l">
              <a:lnSpc>
                <a:spcPct val="100000"/>
              </a:lnSpc>
              <a:spcBef>
                <a:spcPts val="600"/>
              </a:spcBef>
              <a:spcAft>
                <a:spcPts val="0"/>
              </a:spcAft>
            </a:pPr>
            <a:r>
              <a:rPr b="1" lang="en"/>
              <a:t>Timeliness</a:t>
            </a:r>
          </a:p>
          <a:p>
            <a:pPr indent="-228600" lvl="2" marL="1371600" marR="0" rtl="0" algn="l">
              <a:lnSpc>
                <a:spcPct val="100000"/>
              </a:lnSpc>
              <a:spcBef>
                <a:spcPts val="600"/>
              </a:spcBef>
              <a:spcAft>
                <a:spcPts val="0"/>
              </a:spcAft>
            </a:pPr>
            <a:r>
              <a:rPr lang="en"/>
              <a:t>Faults are detected as early as possible.</a:t>
            </a:r>
          </a:p>
          <a:p>
            <a:pPr indent="-228600" lvl="1" marL="914400" marR="0" rtl="0" algn="l">
              <a:lnSpc>
                <a:spcPct val="100000"/>
              </a:lnSpc>
              <a:spcBef>
                <a:spcPts val="600"/>
              </a:spcBef>
              <a:spcAft>
                <a:spcPts val="0"/>
              </a:spcAft>
            </a:pPr>
            <a:r>
              <a:rPr b="1" lang="en"/>
              <a:t>Cost-effectiveness</a:t>
            </a:r>
          </a:p>
          <a:p>
            <a:pPr indent="-228600" lvl="2" marL="1371600" marR="0" rtl="0" algn="l">
              <a:lnSpc>
                <a:spcPct val="100000"/>
              </a:lnSpc>
              <a:spcBef>
                <a:spcPts val="600"/>
              </a:spcBef>
              <a:spcAft>
                <a:spcPts val="0"/>
              </a:spcAft>
            </a:pPr>
            <a:r>
              <a:rPr lang="en"/>
              <a:t>Choose activities based on their balance of cost versus effectiveness. </a:t>
            </a:r>
          </a:p>
        </p:txBody>
      </p:sp>
      <p:sp>
        <p:nvSpPr>
          <p:cNvPr id="116" name="Shape 11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Quality as Part of Overall Process</a:t>
            </a:r>
          </a:p>
        </p:txBody>
      </p:sp>
      <p:sp>
        <p:nvSpPr>
          <p:cNvPr id="122" name="Shape 1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Quality activities intertwine with other development activities.</a:t>
            </a:r>
          </a:p>
          <a:p>
            <a:pPr indent="-228600" lvl="1" marL="914400" marR="0" rtl="0" algn="l">
              <a:lnSpc>
                <a:spcPct val="100000"/>
              </a:lnSpc>
              <a:spcBef>
                <a:spcPts val="600"/>
              </a:spcBef>
              <a:spcAft>
                <a:spcPts val="0"/>
              </a:spcAft>
            </a:pPr>
            <a:r>
              <a:rPr lang="en"/>
              <a:t>Architectural design has an impact on the cost and types of testing possible.</a:t>
            </a:r>
          </a:p>
          <a:p>
            <a:pPr indent="-228600" lvl="2" marL="1371600" marR="0" rtl="0" algn="l">
              <a:lnSpc>
                <a:spcPct val="100000"/>
              </a:lnSpc>
              <a:spcBef>
                <a:spcPts val="600"/>
              </a:spcBef>
              <a:spcAft>
                <a:spcPts val="0"/>
              </a:spcAft>
            </a:pPr>
            <a:r>
              <a:rPr lang="en"/>
              <a:t>… and integration tests can be planned once the architectural design is available.</a:t>
            </a:r>
          </a:p>
          <a:p>
            <a:pPr indent="-228600" lvl="1" marL="914400" marR="0" rtl="0" algn="l">
              <a:lnSpc>
                <a:spcPct val="100000"/>
              </a:lnSpc>
              <a:spcBef>
                <a:spcPts val="600"/>
              </a:spcBef>
              <a:spcAft>
                <a:spcPts val="0"/>
              </a:spcAft>
            </a:pPr>
            <a:r>
              <a:rPr lang="en"/>
              <a:t>An architectural model can be analyzed before code is written, used to perform verification.</a:t>
            </a:r>
          </a:p>
          <a:p>
            <a:pPr indent="-228600" lvl="0" marL="457200" marR="0" rtl="0" algn="l">
              <a:lnSpc>
                <a:spcPct val="100000"/>
              </a:lnSpc>
              <a:spcBef>
                <a:spcPts val="600"/>
              </a:spcBef>
              <a:spcAft>
                <a:spcPts val="0"/>
              </a:spcAft>
            </a:pPr>
            <a:r>
              <a:rPr lang="en"/>
              <a:t>Quality activities should not be reserved for later in the development process.</a:t>
            </a:r>
          </a:p>
        </p:txBody>
      </p:sp>
      <p:sp>
        <p:nvSpPr>
          <p:cNvPr id="123" name="Shape 12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Quality as Part of Overall Process</a:t>
            </a:r>
          </a:p>
        </p:txBody>
      </p:sp>
      <p:sp>
        <p:nvSpPr>
          <p:cNvPr id="129" name="Shape 1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Mutual benefits between quality and other activities.</a:t>
            </a:r>
          </a:p>
          <a:p>
            <a:pPr indent="-228600" lvl="1" marL="914400" rtl="0">
              <a:spcBef>
                <a:spcPts val="600"/>
              </a:spcBef>
            </a:pPr>
            <a:r>
              <a:rPr lang="en"/>
              <a:t>Planning tests while specifying requirements identifies faults in requirements, allows refinement of vague or contradictory requirements.</a:t>
            </a:r>
          </a:p>
          <a:p>
            <a:pPr indent="-228600" lvl="1" marL="914400" rtl="0">
              <a:spcBef>
                <a:spcPts val="600"/>
              </a:spcBef>
            </a:pPr>
            <a:r>
              <a:rPr lang="en"/>
              <a:t>Planning tests during design suggests interfaces and structures, identifies optimizations to structural dependencies.</a:t>
            </a:r>
          </a:p>
          <a:p>
            <a:pPr indent="-228600" lvl="0" marL="457200" marR="0" rtl="0" algn="l">
              <a:lnSpc>
                <a:spcPct val="100000"/>
              </a:lnSpc>
              <a:spcBef>
                <a:spcPts val="600"/>
              </a:spcBef>
              <a:spcAft>
                <a:spcPts val="0"/>
              </a:spcAft>
            </a:pPr>
            <a:r>
              <a:rPr lang="en"/>
              <a:t>Best predictor of cost to repair a fault is time between introduction and detection.</a:t>
            </a:r>
          </a:p>
        </p:txBody>
      </p:sp>
      <p:sp>
        <p:nvSpPr>
          <p:cNvPr id="130" name="Shape 13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50"/>
            <a:ext cx="8691600" cy="1143300"/>
          </a:xfrm>
          <a:prstGeom prst="rect">
            <a:avLst/>
          </a:prstGeom>
        </p:spPr>
        <p:txBody>
          <a:bodyPr anchorCtr="0" anchor="b" bIns="91425" lIns="91425" rIns="91425" tIns="91425">
            <a:noAutofit/>
          </a:bodyPr>
          <a:lstStyle/>
          <a:p>
            <a:pPr lvl="0" rtl="0">
              <a:spcBef>
                <a:spcPts val="0"/>
              </a:spcBef>
              <a:buNone/>
            </a:pPr>
            <a:r>
              <a:rPr lang="en"/>
              <a:t>The Cost of Requirement Faults</a:t>
            </a:r>
          </a:p>
        </p:txBody>
      </p:sp>
      <p:cxnSp>
        <p:nvCxnSpPr>
          <p:cNvPr id="136" name="Shape 136"/>
          <p:cNvCxnSpPr/>
          <p:nvPr/>
        </p:nvCxnSpPr>
        <p:spPr>
          <a:xfrm flipH="1" rot="10800000">
            <a:off x="1180150" y="2239925"/>
            <a:ext cx="9000" cy="3516600"/>
          </a:xfrm>
          <a:prstGeom prst="straightConnector1">
            <a:avLst/>
          </a:prstGeom>
          <a:noFill/>
          <a:ln cap="flat" cmpd="sng" w="38100">
            <a:solidFill>
              <a:schemeClr val="dk2"/>
            </a:solidFill>
            <a:prstDash val="solid"/>
            <a:round/>
            <a:headEnd len="lg" w="lg" type="none"/>
            <a:tailEnd len="lg" w="lg" type="triangle"/>
          </a:ln>
        </p:spPr>
      </p:cxnSp>
      <p:sp>
        <p:nvSpPr>
          <p:cNvPr id="137" name="Shape 137"/>
          <p:cNvSpPr txBox="1"/>
          <p:nvPr/>
        </p:nvSpPr>
        <p:spPr>
          <a:xfrm>
            <a:off x="537175" y="1959275"/>
            <a:ext cx="1154400" cy="465300"/>
          </a:xfrm>
          <a:prstGeom prst="rect">
            <a:avLst/>
          </a:prstGeom>
          <a:noFill/>
          <a:ln>
            <a:noFill/>
          </a:ln>
        </p:spPr>
        <p:txBody>
          <a:bodyPr anchorCtr="0" anchor="t" bIns="91425" lIns="91425" rIns="91425" tIns="91425">
            <a:noAutofit/>
          </a:bodyPr>
          <a:lstStyle/>
          <a:p>
            <a:pPr lvl="0" rtl="0">
              <a:spcBef>
                <a:spcPts val="0"/>
              </a:spcBef>
              <a:buNone/>
            </a:pPr>
            <a:r>
              <a:rPr b="1" lang="en" sz="1800"/>
              <a:t>Cost ($)</a:t>
            </a:r>
          </a:p>
        </p:txBody>
      </p:sp>
      <p:cxnSp>
        <p:nvCxnSpPr>
          <p:cNvPr id="138" name="Shape 138"/>
          <p:cNvCxnSpPr/>
          <p:nvPr/>
        </p:nvCxnSpPr>
        <p:spPr>
          <a:xfrm>
            <a:off x="1180150" y="5756525"/>
            <a:ext cx="7067700" cy="0"/>
          </a:xfrm>
          <a:prstGeom prst="straightConnector1">
            <a:avLst/>
          </a:prstGeom>
          <a:noFill/>
          <a:ln cap="flat" cmpd="sng" w="38100">
            <a:solidFill>
              <a:schemeClr val="dk2"/>
            </a:solidFill>
            <a:prstDash val="solid"/>
            <a:round/>
            <a:headEnd len="lg" w="lg" type="none"/>
            <a:tailEnd len="lg" w="lg" type="none"/>
          </a:ln>
        </p:spPr>
      </p:cxnSp>
      <p:sp>
        <p:nvSpPr>
          <p:cNvPr id="139" name="Shape 139"/>
          <p:cNvSpPr txBox="1"/>
          <p:nvPr/>
        </p:nvSpPr>
        <p:spPr>
          <a:xfrm>
            <a:off x="1167050" y="5822100"/>
            <a:ext cx="7198800" cy="380400"/>
          </a:xfrm>
          <a:prstGeom prst="rect">
            <a:avLst/>
          </a:prstGeom>
          <a:noFill/>
          <a:ln>
            <a:noFill/>
          </a:ln>
        </p:spPr>
        <p:txBody>
          <a:bodyPr anchorCtr="0" anchor="t" bIns="91425" lIns="91425" rIns="91425" tIns="91425">
            <a:noAutofit/>
          </a:bodyPr>
          <a:lstStyle/>
          <a:p>
            <a:pPr lvl="0" rtl="0">
              <a:spcBef>
                <a:spcPts val="0"/>
              </a:spcBef>
              <a:buNone/>
            </a:pPr>
            <a:r>
              <a:rPr b="1" lang="en"/>
              <a:t>Requirements     Design     Coding     Unit Test     Acceptance Test    Operation</a:t>
            </a:r>
          </a:p>
        </p:txBody>
      </p:sp>
      <p:sp>
        <p:nvSpPr>
          <p:cNvPr id="140" name="Shape 140"/>
          <p:cNvSpPr/>
          <p:nvPr/>
        </p:nvSpPr>
        <p:spPr>
          <a:xfrm>
            <a:off x="1416175" y="5559825"/>
            <a:ext cx="275400" cy="196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1691575" y="5559800"/>
            <a:ext cx="275400" cy="1968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1513000" y="2874900"/>
            <a:ext cx="275400" cy="23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1513000" y="3111000"/>
            <a:ext cx="275400" cy="2361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txBox="1"/>
          <p:nvPr/>
        </p:nvSpPr>
        <p:spPr>
          <a:xfrm>
            <a:off x="1719475" y="2819250"/>
            <a:ext cx="891600" cy="465300"/>
          </a:xfrm>
          <a:prstGeom prst="rect">
            <a:avLst/>
          </a:prstGeom>
          <a:noFill/>
          <a:ln>
            <a:noFill/>
          </a:ln>
        </p:spPr>
        <p:txBody>
          <a:bodyPr anchorCtr="0" anchor="t" bIns="91425" lIns="91425" rIns="91425" tIns="91425">
            <a:noAutofit/>
          </a:bodyPr>
          <a:lstStyle/>
          <a:p>
            <a:pPr lvl="0" rtl="0">
              <a:spcBef>
                <a:spcPts val="0"/>
              </a:spcBef>
              <a:buNone/>
            </a:pPr>
            <a:r>
              <a:rPr lang="en"/>
              <a:t>Easiest</a:t>
            </a:r>
          </a:p>
          <a:p>
            <a:pPr lvl="0" rtl="0">
              <a:spcBef>
                <a:spcPts val="0"/>
              </a:spcBef>
              <a:buNone/>
            </a:pPr>
            <a:r>
              <a:rPr lang="en"/>
              <a:t>Worst</a:t>
            </a:r>
          </a:p>
        </p:txBody>
      </p:sp>
      <p:sp>
        <p:nvSpPr>
          <p:cNvPr id="145" name="Shape 145"/>
          <p:cNvSpPr txBox="1"/>
          <p:nvPr/>
        </p:nvSpPr>
        <p:spPr>
          <a:xfrm>
            <a:off x="1363725" y="5205775"/>
            <a:ext cx="760500" cy="236100"/>
          </a:xfrm>
          <a:prstGeom prst="rect">
            <a:avLst/>
          </a:prstGeom>
          <a:noFill/>
          <a:ln>
            <a:noFill/>
          </a:ln>
        </p:spPr>
        <p:txBody>
          <a:bodyPr anchorCtr="0" anchor="t" bIns="91425" lIns="91425" rIns="91425" tIns="91425">
            <a:noAutofit/>
          </a:bodyPr>
          <a:lstStyle/>
          <a:p>
            <a:pPr lvl="0" rtl="0">
              <a:spcBef>
                <a:spcPts val="0"/>
              </a:spcBef>
              <a:buNone/>
            </a:pPr>
            <a:r>
              <a:rPr lang="en"/>
              <a:t>$1  $1</a:t>
            </a:r>
          </a:p>
        </p:txBody>
      </p:sp>
      <p:sp>
        <p:nvSpPr>
          <p:cNvPr id="146" name="Shape 146"/>
          <p:cNvSpPr/>
          <p:nvPr/>
        </p:nvSpPr>
        <p:spPr>
          <a:xfrm>
            <a:off x="2696275" y="5485100"/>
            <a:ext cx="275400" cy="27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2971675" y="5291200"/>
            <a:ext cx="275400" cy="4653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txBox="1"/>
          <p:nvPr/>
        </p:nvSpPr>
        <p:spPr>
          <a:xfrm>
            <a:off x="2611075" y="5148100"/>
            <a:ext cx="445800" cy="271500"/>
          </a:xfrm>
          <a:prstGeom prst="rect">
            <a:avLst/>
          </a:prstGeom>
          <a:noFill/>
          <a:ln>
            <a:noFill/>
          </a:ln>
        </p:spPr>
        <p:txBody>
          <a:bodyPr anchorCtr="0" anchor="t" bIns="91425" lIns="91425" rIns="91425" tIns="91425">
            <a:noAutofit/>
          </a:bodyPr>
          <a:lstStyle/>
          <a:p>
            <a:pPr lvl="0" rtl="0">
              <a:spcBef>
                <a:spcPts val="0"/>
              </a:spcBef>
              <a:buNone/>
            </a:pPr>
            <a:r>
              <a:rPr lang="en"/>
              <a:t>$3</a:t>
            </a:r>
          </a:p>
        </p:txBody>
      </p:sp>
      <p:sp>
        <p:nvSpPr>
          <p:cNvPr id="149" name="Shape 149"/>
          <p:cNvSpPr txBox="1"/>
          <p:nvPr/>
        </p:nvSpPr>
        <p:spPr>
          <a:xfrm>
            <a:off x="2886475" y="4954100"/>
            <a:ext cx="445800" cy="271500"/>
          </a:xfrm>
          <a:prstGeom prst="rect">
            <a:avLst/>
          </a:prstGeom>
          <a:noFill/>
          <a:ln>
            <a:noFill/>
          </a:ln>
        </p:spPr>
        <p:txBody>
          <a:bodyPr anchorCtr="0" anchor="t" bIns="91425" lIns="91425" rIns="91425" tIns="91425">
            <a:noAutofit/>
          </a:bodyPr>
          <a:lstStyle/>
          <a:p>
            <a:pPr lvl="0" rtl="0">
              <a:spcBef>
                <a:spcPts val="0"/>
              </a:spcBef>
              <a:buNone/>
            </a:pPr>
            <a:r>
              <a:rPr lang="en"/>
              <a:t>$6</a:t>
            </a:r>
          </a:p>
        </p:txBody>
      </p:sp>
      <p:sp>
        <p:nvSpPr>
          <p:cNvPr id="150" name="Shape 150"/>
          <p:cNvSpPr/>
          <p:nvPr/>
        </p:nvSpPr>
        <p:spPr>
          <a:xfrm>
            <a:off x="3583000" y="5035325"/>
            <a:ext cx="275400" cy="72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3858400" y="5035325"/>
            <a:ext cx="275400" cy="7212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txBox="1"/>
          <p:nvPr/>
        </p:nvSpPr>
        <p:spPr>
          <a:xfrm>
            <a:off x="3396200" y="4698250"/>
            <a:ext cx="996600" cy="271500"/>
          </a:xfrm>
          <a:prstGeom prst="rect">
            <a:avLst/>
          </a:prstGeom>
          <a:noFill/>
          <a:ln>
            <a:noFill/>
          </a:ln>
        </p:spPr>
        <p:txBody>
          <a:bodyPr anchorCtr="0" anchor="t" bIns="91425" lIns="91425" rIns="91425" tIns="91425">
            <a:noAutofit/>
          </a:bodyPr>
          <a:lstStyle/>
          <a:p>
            <a:pPr lvl="0" rtl="0">
              <a:spcBef>
                <a:spcPts val="0"/>
              </a:spcBef>
              <a:buNone/>
            </a:pPr>
            <a:r>
              <a:rPr lang="en"/>
              <a:t>$10 $10</a:t>
            </a:r>
          </a:p>
        </p:txBody>
      </p:sp>
      <p:sp>
        <p:nvSpPr>
          <p:cNvPr id="153" name="Shape 153"/>
          <p:cNvSpPr/>
          <p:nvPr/>
        </p:nvSpPr>
        <p:spPr>
          <a:xfrm>
            <a:off x="4576300" y="4698250"/>
            <a:ext cx="275400" cy="105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4851700" y="3658500"/>
            <a:ext cx="275400" cy="20982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txBox="1"/>
          <p:nvPr/>
        </p:nvSpPr>
        <p:spPr>
          <a:xfrm>
            <a:off x="4438750" y="4327225"/>
            <a:ext cx="550500" cy="271500"/>
          </a:xfrm>
          <a:prstGeom prst="rect">
            <a:avLst/>
          </a:prstGeom>
          <a:noFill/>
          <a:ln>
            <a:noFill/>
          </a:ln>
        </p:spPr>
        <p:txBody>
          <a:bodyPr anchorCtr="0" anchor="t" bIns="91425" lIns="91425" rIns="91425" tIns="91425">
            <a:noAutofit/>
          </a:bodyPr>
          <a:lstStyle/>
          <a:p>
            <a:pPr lvl="0" rtl="0">
              <a:spcBef>
                <a:spcPts val="0"/>
              </a:spcBef>
              <a:buNone/>
            </a:pPr>
            <a:r>
              <a:rPr lang="en"/>
              <a:t>$15</a:t>
            </a:r>
          </a:p>
        </p:txBody>
      </p:sp>
      <p:sp>
        <p:nvSpPr>
          <p:cNvPr id="156" name="Shape 156"/>
          <p:cNvSpPr txBox="1"/>
          <p:nvPr/>
        </p:nvSpPr>
        <p:spPr>
          <a:xfrm>
            <a:off x="4714150" y="3321600"/>
            <a:ext cx="550500" cy="271500"/>
          </a:xfrm>
          <a:prstGeom prst="rect">
            <a:avLst/>
          </a:prstGeom>
          <a:noFill/>
          <a:ln>
            <a:noFill/>
          </a:ln>
        </p:spPr>
        <p:txBody>
          <a:bodyPr anchorCtr="0" anchor="t" bIns="91425" lIns="91425" rIns="91425" tIns="91425">
            <a:noAutofit/>
          </a:bodyPr>
          <a:lstStyle/>
          <a:p>
            <a:pPr lvl="0" rtl="0">
              <a:spcBef>
                <a:spcPts val="0"/>
              </a:spcBef>
              <a:buNone/>
            </a:pPr>
            <a:r>
              <a:rPr lang="en"/>
              <a:t>$40</a:t>
            </a:r>
          </a:p>
        </p:txBody>
      </p:sp>
      <p:sp>
        <p:nvSpPr>
          <p:cNvPr id="157" name="Shape 157"/>
          <p:cNvSpPr/>
          <p:nvPr/>
        </p:nvSpPr>
        <p:spPr>
          <a:xfrm>
            <a:off x="5867975" y="4123800"/>
            <a:ext cx="275400" cy="163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6138400" y="2819250"/>
            <a:ext cx="275400" cy="29373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txBox="1"/>
          <p:nvPr/>
        </p:nvSpPr>
        <p:spPr>
          <a:xfrm>
            <a:off x="5730425" y="3786900"/>
            <a:ext cx="550500" cy="271500"/>
          </a:xfrm>
          <a:prstGeom prst="rect">
            <a:avLst/>
          </a:prstGeom>
          <a:noFill/>
          <a:ln>
            <a:noFill/>
          </a:ln>
        </p:spPr>
        <p:txBody>
          <a:bodyPr anchorCtr="0" anchor="t" bIns="91425" lIns="91425" rIns="91425" tIns="91425">
            <a:noAutofit/>
          </a:bodyPr>
          <a:lstStyle/>
          <a:p>
            <a:pPr lvl="0" rtl="0">
              <a:spcBef>
                <a:spcPts val="0"/>
              </a:spcBef>
              <a:buNone/>
            </a:pPr>
            <a:r>
              <a:rPr lang="en"/>
              <a:t>$30</a:t>
            </a:r>
          </a:p>
        </p:txBody>
      </p:sp>
      <p:sp>
        <p:nvSpPr>
          <p:cNvPr id="160" name="Shape 160"/>
          <p:cNvSpPr txBox="1"/>
          <p:nvPr/>
        </p:nvSpPr>
        <p:spPr>
          <a:xfrm>
            <a:off x="6000850" y="2488387"/>
            <a:ext cx="550500" cy="271500"/>
          </a:xfrm>
          <a:prstGeom prst="rect">
            <a:avLst/>
          </a:prstGeom>
          <a:noFill/>
          <a:ln>
            <a:noFill/>
          </a:ln>
        </p:spPr>
        <p:txBody>
          <a:bodyPr anchorCtr="0" anchor="t" bIns="91425" lIns="91425" rIns="91425" tIns="91425">
            <a:noAutofit/>
          </a:bodyPr>
          <a:lstStyle/>
          <a:p>
            <a:pPr lvl="0" rtl="0">
              <a:spcBef>
                <a:spcPts val="0"/>
              </a:spcBef>
              <a:buNone/>
            </a:pPr>
            <a:r>
              <a:rPr lang="en"/>
              <a:t>$70</a:t>
            </a:r>
          </a:p>
        </p:txBody>
      </p:sp>
      <p:sp>
        <p:nvSpPr>
          <p:cNvPr id="161" name="Shape 161"/>
          <p:cNvSpPr/>
          <p:nvPr/>
        </p:nvSpPr>
        <p:spPr>
          <a:xfrm>
            <a:off x="7252125" y="3658500"/>
            <a:ext cx="275400" cy="209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7562950" y="0"/>
            <a:ext cx="275400" cy="5756400"/>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txBox="1"/>
          <p:nvPr/>
        </p:nvSpPr>
        <p:spPr>
          <a:xfrm>
            <a:off x="7012450" y="3321600"/>
            <a:ext cx="550500" cy="271500"/>
          </a:xfrm>
          <a:prstGeom prst="rect">
            <a:avLst/>
          </a:prstGeom>
          <a:noFill/>
          <a:ln>
            <a:noFill/>
          </a:ln>
        </p:spPr>
        <p:txBody>
          <a:bodyPr anchorCtr="0" anchor="t" bIns="91425" lIns="91425" rIns="91425" tIns="91425">
            <a:noAutofit/>
          </a:bodyPr>
          <a:lstStyle/>
          <a:p>
            <a:pPr lvl="0" rtl="0">
              <a:spcBef>
                <a:spcPts val="0"/>
              </a:spcBef>
              <a:buNone/>
            </a:pPr>
            <a:r>
              <a:rPr lang="en"/>
              <a:t>$40</a:t>
            </a:r>
          </a:p>
        </p:txBody>
      </p:sp>
      <p:sp>
        <p:nvSpPr>
          <p:cNvPr id="164" name="Shape 164"/>
          <p:cNvSpPr txBox="1"/>
          <p:nvPr/>
        </p:nvSpPr>
        <p:spPr>
          <a:xfrm>
            <a:off x="7884275" y="1895525"/>
            <a:ext cx="826200" cy="592800"/>
          </a:xfrm>
          <a:prstGeom prst="rect">
            <a:avLst/>
          </a:prstGeom>
          <a:noFill/>
          <a:ln>
            <a:noFill/>
          </a:ln>
        </p:spPr>
        <p:txBody>
          <a:bodyPr anchorCtr="0" anchor="t" bIns="91425" lIns="91425" rIns="91425" tIns="91425">
            <a:noAutofit/>
          </a:bodyPr>
          <a:lstStyle/>
          <a:p>
            <a:pPr lvl="0" rtl="0">
              <a:spcBef>
                <a:spcPts val="0"/>
              </a:spcBef>
              <a:buNone/>
            </a:pPr>
            <a:r>
              <a:rPr b="1" lang="en" sz="1800"/>
              <a:t>$1000</a:t>
            </a:r>
          </a:p>
        </p:txBody>
      </p:sp>
      <p:cxnSp>
        <p:nvCxnSpPr>
          <p:cNvPr id="165" name="Shape 165"/>
          <p:cNvCxnSpPr/>
          <p:nvPr/>
        </p:nvCxnSpPr>
        <p:spPr>
          <a:xfrm flipH="1" rot="10800000">
            <a:off x="1199375" y="1722175"/>
            <a:ext cx="5135700" cy="3967200"/>
          </a:xfrm>
          <a:prstGeom prst="straightConnector1">
            <a:avLst/>
          </a:prstGeom>
          <a:noFill/>
          <a:ln cap="flat" cmpd="sng" w="76200">
            <a:solidFill>
              <a:srgbClr val="FF00FF"/>
            </a:solidFill>
            <a:prstDash val="solid"/>
            <a:round/>
            <a:headEnd len="lg" w="lg" type="none"/>
            <a:tailEnd len="lg" w="lg" type="none"/>
          </a:ln>
        </p:spPr>
      </p:cxnSp>
      <p:cxnSp>
        <p:nvCxnSpPr>
          <p:cNvPr id="166" name="Shape 166"/>
          <p:cNvCxnSpPr/>
          <p:nvPr/>
        </p:nvCxnSpPr>
        <p:spPr>
          <a:xfrm flipH="1" rot="10800000">
            <a:off x="6335075" y="1337875"/>
            <a:ext cx="1414800" cy="384300"/>
          </a:xfrm>
          <a:prstGeom prst="straightConnector1">
            <a:avLst/>
          </a:prstGeom>
          <a:noFill/>
          <a:ln cap="flat" cmpd="sng" w="76200">
            <a:solidFill>
              <a:srgbClr val="FF00FF"/>
            </a:solidFill>
            <a:prstDash val="solid"/>
            <a:round/>
            <a:headEnd len="lg" w="lg" type="none"/>
            <a:tailEnd len="lg" w="lg" type="none"/>
          </a:ln>
        </p:spPr>
      </p:cxnSp>
      <p:sp>
        <p:nvSpPr>
          <p:cNvPr id="167" name="Shape 167"/>
          <p:cNvSpPr txBox="1"/>
          <p:nvPr/>
        </p:nvSpPr>
        <p:spPr>
          <a:xfrm>
            <a:off x="457200" y="6202500"/>
            <a:ext cx="4254300" cy="384300"/>
          </a:xfrm>
          <a:prstGeom prst="rect">
            <a:avLst/>
          </a:prstGeom>
          <a:noFill/>
          <a:ln>
            <a:noFill/>
          </a:ln>
        </p:spPr>
        <p:txBody>
          <a:bodyPr anchorCtr="0" anchor="t" bIns="91425" lIns="91425" rIns="91425" tIns="91425">
            <a:noAutofit/>
          </a:bodyPr>
          <a:lstStyle/>
          <a:p>
            <a:pPr lvl="0" rtl="0">
              <a:spcBef>
                <a:spcPts val="0"/>
              </a:spcBef>
              <a:buNone/>
            </a:pPr>
            <a:r>
              <a:rPr lang="en"/>
              <a:t>(From “Extra Time Saves Money”, Warren Kuffel)</a:t>
            </a:r>
          </a:p>
        </p:txBody>
      </p:sp>
      <p:sp>
        <p:nvSpPr>
          <p:cNvPr id="168" name="Shape 16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5"/>
                                        </p:tgtEl>
                                      </p:cBhvr>
                                    </p:animEffect>
                                    <p:set>
                                      <p:cBhvr>
                                        <p:cTn dur="1" fill="hold">
                                          <p:stCondLst>
                                            <p:cond delay="0"/>
                                          </p:stCondLst>
                                        </p:cTn>
                                        <p:tgtEl>
                                          <p:spTgt spid="1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66"/>
                                        </p:tgtEl>
                                      </p:cBhvr>
                                    </p:animEffect>
                                    <p:set>
                                      <p:cBhvr>
                                        <p:cTn dur="1" fill="hold">
                                          <p:stCondLst>
                                            <p:cond delay="0"/>
                                          </p:stCondLst>
                                        </p:cTn>
                                        <p:tgtEl>
                                          <p:spTgt spid="1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Quality Goals</a:t>
            </a:r>
          </a:p>
        </p:txBody>
      </p:sp>
      <p:sp>
        <p:nvSpPr>
          <p:cNvPr id="174" name="Shape 1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Properties that the software must exhibit to be “high quality.”</a:t>
            </a:r>
          </a:p>
          <a:p>
            <a:pPr indent="-228600" lvl="0" marL="457200" marR="0" rtl="0" algn="l">
              <a:lnSpc>
                <a:spcPct val="100000"/>
              </a:lnSpc>
              <a:spcBef>
                <a:spcPts val="600"/>
              </a:spcBef>
              <a:spcAft>
                <a:spcPts val="0"/>
              </a:spcAft>
            </a:pPr>
            <a:r>
              <a:rPr lang="en"/>
              <a:t>Must be measurable.</a:t>
            </a:r>
          </a:p>
          <a:p>
            <a:pPr indent="-228600" lvl="0" marL="457200" marR="0" rtl="0" algn="l">
              <a:lnSpc>
                <a:spcPct val="100000"/>
              </a:lnSpc>
              <a:spcBef>
                <a:spcPts val="600"/>
              </a:spcBef>
              <a:spcAft>
                <a:spcPts val="0"/>
              </a:spcAft>
            </a:pPr>
            <a:r>
              <a:rPr lang="en"/>
              <a:t>Must also be broken down into a set of reasonable tasks that can be completed.</a:t>
            </a:r>
          </a:p>
          <a:p>
            <a:pPr indent="-228600" lvl="1" marL="914400" marR="0" rtl="0" algn="l">
              <a:lnSpc>
                <a:spcPct val="100000"/>
              </a:lnSpc>
              <a:spcBef>
                <a:spcPts val="600"/>
              </a:spcBef>
              <a:spcAft>
                <a:spcPts val="0"/>
              </a:spcAft>
            </a:pPr>
            <a:r>
              <a:rPr lang="en"/>
              <a:t>Balancing cost against attainment.</a:t>
            </a:r>
          </a:p>
          <a:p>
            <a:pPr indent="-228600" lvl="0" marL="457200" marR="0" rtl="0" algn="l">
              <a:lnSpc>
                <a:spcPct val="100000"/>
              </a:lnSpc>
              <a:spcBef>
                <a:spcPts val="600"/>
              </a:spcBef>
              <a:spcAft>
                <a:spcPts val="0"/>
              </a:spcAft>
            </a:pPr>
            <a:r>
              <a:rPr lang="en"/>
              <a:t>Can be divided into </a:t>
            </a:r>
            <a:r>
              <a:rPr b="1" lang="en"/>
              <a:t>external </a:t>
            </a:r>
            <a:r>
              <a:rPr lang="en"/>
              <a:t>and </a:t>
            </a:r>
            <a:r>
              <a:rPr b="1" lang="en"/>
              <a:t>internal</a:t>
            </a:r>
            <a:r>
              <a:rPr lang="en"/>
              <a:t> qualities. </a:t>
            </a:r>
          </a:p>
        </p:txBody>
      </p:sp>
      <p:sp>
        <p:nvSpPr>
          <p:cNvPr id="175" name="Shape 17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Internal Quality Goals</a:t>
            </a:r>
          </a:p>
        </p:txBody>
      </p:sp>
      <p:sp>
        <p:nvSpPr>
          <p:cNvPr id="181" name="Shape 1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Primarily affect the development organization.</a:t>
            </a:r>
          </a:p>
          <a:p>
            <a:pPr indent="-228600" lvl="1" marL="914400" marR="0" rtl="0" algn="l">
              <a:lnSpc>
                <a:spcPct val="100000"/>
              </a:lnSpc>
              <a:spcBef>
                <a:spcPts val="600"/>
              </a:spcBef>
              <a:spcAft>
                <a:spcPts val="0"/>
              </a:spcAft>
            </a:pPr>
            <a:r>
              <a:rPr lang="en"/>
              <a:t>Maintainability - the software can be updated over time without degradation.</a:t>
            </a:r>
          </a:p>
          <a:p>
            <a:pPr indent="-228600" lvl="1" marL="914400" marR="0" rtl="0" algn="l">
              <a:lnSpc>
                <a:spcPct val="100000"/>
              </a:lnSpc>
              <a:spcBef>
                <a:spcPts val="600"/>
              </a:spcBef>
              <a:spcAft>
                <a:spcPts val="0"/>
              </a:spcAft>
            </a:pPr>
            <a:r>
              <a:rPr lang="en"/>
              <a:t>Reusability - parts of the software can be reused in future projects with minimal changes.</a:t>
            </a:r>
          </a:p>
          <a:p>
            <a:pPr indent="-228600" lvl="1" marL="914400" marR="0" rtl="0" algn="l">
              <a:lnSpc>
                <a:spcPct val="100000"/>
              </a:lnSpc>
              <a:spcBef>
                <a:spcPts val="600"/>
              </a:spcBef>
              <a:spcAft>
                <a:spcPts val="0"/>
              </a:spcAft>
            </a:pPr>
            <a:r>
              <a:rPr lang="en"/>
              <a:t>Traceability - developers can trace code to related requirements.</a:t>
            </a:r>
          </a:p>
          <a:p>
            <a:pPr indent="-228600" lvl="0" marL="457200" marR="0" rtl="0" algn="l">
              <a:lnSpc>
                <a:spcPct val="100000"/>
              </a:lnSpc>
              <a:spcBef>
                <a:spcPts val="600"/>
              </a:spcBef>
              <a:spcAft>
                <a:spcPts val="0"/>
              </a:spcAft>
            </a:pPr>
            <a:r>
              <a:rPr lang="en"/>
              <a:t>Can impact external customers as well.</a:t>
            </a:r>
          </a:p>
        </p:txBody>
      </p:sp>
      <p:sp>
        <p:nvSpPr>
          <p:cNvPr id="182" name="Shape 18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External Quality Goals</a:t>
            </a:r>
          </a:p>
        </p:txBody>
      </p:sp>
      <p:sp>
        <p:nvSpPr>
          <p:cNvPr id="188" name="Shape 1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Visible to the customer.</a:t>
            </a:r>
          </a:p>
          <a:p>
            <a:pPr indent="-228600" lvl="1" marL="914400" marR="0" rtl="0" algn="l">
              <a:lnSpc>
                <a:spcPct val="100000"/>
              </a:lnSpc>
              <a:spcBef>
                <a:spcPts val="600"/>
              </a:spcBef>
              <a:spcAft>
                <a:spcPts val="0"/>
              </a:spcAft>
            </a:pPr>
            <a:r>
              <a:rPr lang="en"/>
              <a:t>Dependability - how regularly does the system function without crashing?</a:t>
            </a:r>
          </a:p>
          <a:p>
            <a:pPr indent="-228600" lvl="1" marL="914400" marR="0" rtl="0" algn="l">
              <a:lnSpc>
                <a:spcPct val="100000"/>
              </a:lnSpc>
              <a:spcBef>
                <a:spcPts val="600"/>
              </a:spcBef>
              <a:spcAft>
                <a:spcPts val="0"/>
              </a:spcAft>
            </a:pPr>
            <a:r>
              <a:rPr lang="en"/>
              <a:t>Latency - how long does it take to get output?</a:t>
            </a:r>
          </a:p>
          <a:p>
            <a:pPr indent="-228600" lvl="1" marL="914400" marR="0" rtl="0" algn="l">
              <a:lnSpc>
                <a:spcPct val="100000"/>
              </a:lnSpc>
              <a:spcBef>
                <a:spcPts val="600"/>
              </a:spcBef>
              <a:spcAft>
                <a:spcPts val="0"/>
              </a:spcAft>
            </a:pPr>
            <a:r>
              <a:rPr lang="en"/>
              <a:t>Usability - how easy is the software to use?</a:t>
            </a:r>
          </a:p>
          <a:p>
            <a:pPr indent="-228600" lvl="1" marL="914400" marR="0" rtl="0" algn="l">
              <a:lnSpc>
                <a:spcPct val="100000"/>
              </a:lnSpc>
              <a:spcBef>
                <a:spcPts val="600"/>
              </a:spcBef>
              <a:spcAft>
                <a:spcPts val="0"/>
              </a:spcAft>
            </a:pPr>
            <a:r>
              <a:rPr lang="en"/>
              <a:t>Safety - is the software able to avoid situations where critical losses could occur?</a:t>
            </a:r>
          </a:p>
          <a:p>
            <a:pPr indent="-228600" lvl="0" marL="457200" marR="0" rtl="0" algn="l">
              <a:lnSpc>
                <a:spcPct val="100000"/>
              </a:lnSpc>
              <a:spcBef>
                <a:spcPts val="600"/>
              </a:spcBef>
              <a:spcAft>
                <a:spcPts val="0"/>
              </a:spcAft>
            </a:pPr>
            <a:r>
              <a:rPr lang="en"/>
              <a:t>Can be divided into</a:t>
            </a:r>
            <a:r>
              <a:rPr b="1" lang="en"/>
              <a:t> dependability</a:t>
            </a:r>
            <a:r>
              <a:rPr lang="en"/>
              <a:t> and </a:t>
            </a:r>
            <a:r>
              <a:rPr b="1" lang="en"/>
              <a:t>usefulness </a:t>
            </a:r>
            <a:r>
              <a:rPr lang="en"/>
              <a:t>properties.</a:t>
            </a:r>
          </a:p>
          <a:p>
            <a:pPr indent="0" lvl="0" marL="0" marR="0" rtl="0" algn="l">
              <a:lnSpc>
                <a:spcPct val="100000"/>
              </a:lnSpc>
              <a:spcBef>
                <a:spcPts val="600"/>
              </a:spcBef>
              <a:spcAft>
                <a:spcPts val="0"/>
              </a:spcAft>
              <a:buNone/>
            </a:pPr>
            <a:r>
              <a:t/>
            </a:r>
            <a:endParaRPr/>
          </a:p>
        </p:txBody>
      </p:sp>
      <p:sp>
        <p:nvSpPr>
          <p:cNvPr id="189" name="Shape 18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External Quality Goals</a:t>
            </a:r>
          </a:p>
        </p:txBody>
      </p:sp>
      <p:sp>
        <p:nvSpPr>
          <p:cNvPr id="195" name="Shape 1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Dependability</a:t>
            </a:r>
            <a:r>
              <a:rPr lang="en"/>
              <a:t> - does the software do what it was intended to do?</a:t>
            </a:r>
          </a:p>
          <a:p>
            <a:pPr indent="-228600" lvl="1" marL="914400" marR="0" rtl="0" algn="l">
              <a:lnSpc>
                <a:spcPct val="100000"/>
              </a:lnSpc>
              <a:spcBef>
                <a:spcPts val="600"/>
              </a:spcBef>
              <a:spcAft>
                <a:spcPts val="0"/>
              </a:spcAft>
            </a:pPr>
            <a:r>
              <a:rPr lang="en"/>
              <a:t>If it is not dependable, it has a fault.</a:t>
            </a:r>
          </a:p>
          <a:p>
            <a:pPr indent="-228600" lvl="0" marL="457200" marR="0" rtl="0" algn="l">
              <a:lnSpc>
                <a:spcPct val="100000"/>
              </a:lnSpc>
              <a:spcBef>
                <a:spcPts val="600"/>
              </a:spcBef>
              <a:spcAft>
                <a:spcPts val="0"/>
              </a:spcAft>
            </a:pPr>
            <a:r>
              <a:rPr b="1" lang="en"/>
              <a:t>Usefulness</a:t>
            </a:r>
            <a:r>
              <a:rPr lang="en"/>
              <a:t> - can the software be used for its intended job?</a:t>
            </a:r>
          </a:p>
          <a:p>
            <a:pPr indent="-228600" lvl="1" marL="914400" marR="0" rtl="0" algn="l">
              <a:lnSpc>
                <a:spcPct val="100000"/>
              </a:lnSpc>
              <a:spcBef>
                <a:spcPts val="600"/>
              </a:spcBef>
              <a:spcAft>
                <a:spcPts val="0"/>
              </a:spcAft>
            </a:pPr>
            <a:r>
              <a:rPr lang="en"/>
              <a:t>The software can be reliable and useless.</a:t>
            </a:r>
          </a:p>
          <a:p>
            <a:pPr indent="-228600" lvl="1" marL="914400" marR="0" rtl="0" algn="l">
              <a:lnSpc>
                <a:spcPct val="100000"/>
              </a:lnSpc>
              <a:spcBef>
                <a:spcPts val="600"/>
              </a:spcBef>
              <a:spcAft>
                <a:spcPts val="0"/>
              </a:spcAft>
            </a:pPr>
            <a:r>
              <a:rPr lang="en"/>
              <a:t>May be slow, have a bad interface, be missing documentation or features.</a:t>
            </a:r>
          </a:p>
          <a:p>
            <a:pPr indent="0" lvl="0" marL="0" marR="0" rtl="0" algn="l">
              <a:lnSpc>
                <a:spcPct val="100000"/>
              </a:lnSpc>
              <a:spcBef>
                <a:spcPts val="600"/>
              </a:spcBef>
              <a:spcAft>
                <a:spcPts val="0"/>
              </a:spcAft>
              <a:buNone/>
            </a:pPr>
            <a:r>
              <a:t/>
            </a:r>
            <a:endParaRPr/>
          </a:p>
        </p:txBody>
      </p:sp>
      <p:sp>
        <p:nvSpPr>
          <p:cNvPr id="196" name="Shape 19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Expensive to Maximize Goals</a:t>
            </a:r>
          </a:p>
        </p:txBody>
      </p:sp>
      <p:sp>
        <p:nvSpPr>
          <p:cNvPr id="202" name="Shape 20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Costs rise exponentially if very high levels of an goal are required.</a:t>
            </a:r>
          </a:p>
          <a:p>
            <a:pPr lvl="0" rtl="0">
              <a:spcBef>
                <a:spcPts val="0"/>
              </a:spcBef>
              <a:buNone/>
            </a:pPr>
            <a:r>
              <a:t/>
            </a:r>
            <a:endParaRPr/>
          </a:p>
        </p:txBody>
      </p:sp>
      <p:cxnSp>
        <p:nvCxnSpPr>
          <p:cNvPr id="203" name="Shape 203"/>
          <p:cNvCxnSpPr/>
          <p:nvPr/>
        </p:nvCxnSpPr>
        <p:spPr>
          <a:xfrm flipH="1" rot="10800000">
            <a:off x="2524325" y="2706375"/>
            <a:ext cx="300" cy="3315300"/>
          </a:xfrm>
          <a:prstGeom prst="straightConnector1">
            <a:avLst/>
          </a:prstGeom>
          <a:noFill/>
          <a:ln cap="flat" cmpd="sng" w="38100">
            <a:solidFill>
              <a:srgbClr val="2388DB"/>
            </a:solidFill>
            <a:prstDash val="solid"/>
            <a:round/>
            <a:headEnd len="lg" w="lg" type="none"/>
            <a:tailEnd len="lg" w="lg" type="triangle"/>
          </a:ln>
        </p:spPr>
      </p:cxnSp>
      <p:cxnSp>
        <p:nvCxnSpPr>
          <p:cNvPr id="204" name="Shape 204"/>
          <p:cNvCxnSpPr/>
          <p:nvPr/>
        </p:nvCxnSpPr>
        <p:spPr>
          <a:xfrm flipH="1" rot="10800000">
            <a:off x="2540575" y="6021725"/>
            <a:ext cx="4079100" cy="16200"/>
          </a:xfrm>
          <a:prstGeom prst="straightConnector1">
            <a:avLst/>
          </a:prstGeom>
          <a:noFill/>
          <a:ln cap="flat" cmpd="sng" w="38100">
            <a:solidFill>
              <a:srgbClr val="2388DB"/>
            </a:solidFill>
            <a:prstDash val="solid"/>
            <a:round/>
            <a:headEnd len="lg" w="lg" type="none"/>
            <a:tailEnd len="lg" w="lg" type="triangle"/>
          </a:ln>
        </p:spPr>
      </p:cxnSp>
      <p:sp>
        <p:nvSpPr>
          <p:cNvPr id="205" name="Shape 205"/>
          <p:cNvSpPr txBox="1"/>
          <p:nvPr/>
        </p:nvSpPr>
        <p:spPr>
          <a:xfrm>
            <a:off x="1226275" y="3071400"/>
            <a:ext cx="1476000" cy="715200"/>
          </a:xfrm>
          <a:prstGeom prst="rect">
            <a:avLst/>
          </a:prstGeom>
          <a:noFill/>
          <a:ln>
            <a:noFill/>
          </a:ln>
        </p:spPr>
        <p:txBody>
          <a:bodyPr anchorCtr="0" anchor="t" bIns="91425" lIns="91425" rIns="91425" tIns="91425">
            <a:noAutofit/>
          </a:bodyPr>
          <a:lstStyle/>
          <a:p>
            <a:pPr lvl="0" rtl="0">
              <a:spcBef>
                <a:spcPts val="0"/>
              </a:spcBef>
              <a:buNone/>
            </a:pPr>
            <a:r>
              <a:rPr b="1" lang="en" sz="1800"/>
              <a:t>Cost</a:t>
            </a:r>
          </a:p>
        </p:txBody>
      </p:sp>
      <p:sp>
        <p:nvSpPr>
          <p:cNvPr id="206" name="Shape 206"/>
          <p:cNvSpPr txBox="1"/>
          <p:nvPr/>
        </p:nvSpPr>
        <p:spPr>
          <a:xfrm>
            <a:off x="6681150" y="5449250"/>
            <a:ext cx="2314500" cy="715200"/>
          </a:xfrm>
          <a:prstGeom prst="rect">
            <a:avLst/>
          </a:prstGeom>
          <a:noFill/>
          <a:ln>
            <a:noFill/>
          </a:ln>
        </p:spPr>
        <p:txBody>
          <a:bodyPr anchorCtr="0" anchor="t" bIns="91425" lIns="91425" rIns="91425" tIns="91425">
            <a:noAutofit/>
          </a:bodyPr>
          <a:lstStyle/>
          <a:p>
            <a:pPr lvl="0" rtl="0">
              <a:spcBef>
                <a:spcPts val="0"/>
              </a:spcBef>
              <a:buNone/>
            </a:pPr>
            <a:r>
              <a:rPr b="1" lang="en" sz="1800"/>
              <a:t>Dependability</a:t>
            </a:r>
          </a:p>
          <a:p>
            <a:pPr lvl="0" rtl="0">
              <a:spcBef>
                <a:spcPts val="0"/>
              </a:spcBef>
              <a:buNone/>
            </a:pPr>
            <a:r>
              <a:rPr b="1" lang="en" sz="1800"/>
              <a:t>(Efficiency)</a:t>
            </a:r>
          </a:p>
          <a:p>
            <a:pPr lvl="0" rtl="0">
              <a:spcBef>
                <a:spcPts val="0"/>
              </a:spcBef>
              <a:buNone/>
            </a:pPr>
            <a:r>
              <a:rPr b="1" lang="en" sz="1800"/>
              <a:t>(Maintainability)</a:t>
            </a:r>
          </a:p>
          <a:p>
            <a:pPr lvl="0" rtl="0">
              <a:spcBef>
                <a:spcPts val="0"/>
              </a:spcBef>
              <a:buNone/>
            </a:pPr>
            <a:r>
              <a:rPr b="1" lang="en" sz="1800"/>
              <a:t>(etc.)</a:t>
            </a:r>
          </a:p>
        </p:txBody>
      </p:sp>
      <p:sp>
        <p:nvSpPr>
          <p:cNvPr id="207" name="Shape 207"/>
          <p:cNvSpPr/>
          <p:nvPr/>
        </p:nvSpPr>
        <p:spPr>
          <a:xfrm>
            <a:off x="2520650" y="2736375"/>
            <a:ext cx="3690150" cy="3315475"/>
          </a:xfrm>
          <a:custGeom>
            <a:pathLst>
              <a:path extrusionOk="0" h="132619" w="147606">
                <a:moveTo>
                  <a:pt x="0" y="132619"/>
                </a:moveTo>
                <a:cubicBezTo>
                  <a:pt x="50747" y="126275"/>
                  <a:pt x="101483" y="91827"/>
                  <a:pt x="128077" y="48143"/>
                </a:cubicBezTo>
                <a:cubicBezTo>
                  <a:pt x="134450" y="37673"/>
                  <a:pt x="139850" y="26530"/>
                  <a:pt x="143973" y="14988"/>
                </a:cubicBezTo>
                <a:cubicBezTo>
                  <a:pt x="145702" y="10146"/>
                  <a:pt x="145309" y="4598"/>
                  <a:pt x="147606" y="0"/>
                </a:cubicBezTo>
              </a:path>
            </a:pathLst>
          </a:custGeom>
          <a:noFill/>
          <a:ln cap="flat" cmpd="sng" w="19050">
            <a:solidFill>
              <a:srgbClr val="FF0000"/>
            </a:solidFill>
            <a:prstDash val="solid"/>
            <a:round/>
            <a:headEnd len="lg" w="lg" type="none"/>
            <a:tailEnd len="lg" w="lg" type="none"/>
          </a:ln>
        </p:spPr>
      </p:sp>
      <p:sp>
        <p:nvSpPr>
          <p:cNvPr id="208" name="Shape 208"/>
          <p:cNvSpPr/>
          <p:nvPr/>
        </p:nvSpPr>
        <p:spPr>
          <a:xfrm>
            <a:off x="6051850" y="2520650"/>
            <a:ext cx="760800" cy="6018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50"/>
            <a:ext cx="8538600" cy="1143300"/>
          </a:xfrm>
          <a:prstGeom prst="rect">
            <a:avLst/>
          </a:prstGeom>
        </p:spPr>
        <p:txBody>
          <a:bodyPr anchorCtr="0" anchor="b" bIns="91425" lIns="91425" rIns="91425" tIns="91425">
            <a:noAutofit/>
          </a:bodyPr>
          <a:lstStyle/>
          <a:p>
            <a:pPr lvl="0" rtl="0">
              <a:spcBef>
                <a:spcPts val="0"/>
              </a:spcBef>
              <a:buNone/>
            </a:pPr>
            <a:r>
              <a:rPr lang="en"/>
              <a:t>Quality is in the Eyes of Beholders</a:t>
            </a:r>
          </a:p>
        </p:txBody>
      </p:sp>
      <p:sp>
        <p:nvSpPr>
          <p:cNvPr id="215" name="Shape 215"/>
          <p:cNvSpPr/>
          <p:nvPr/>
        </p:nvSpPr>
        <p:spPr>
          <a:xfrm>
            <a:off x="3192450" y="1884850"/>
            <a:ext cx="2759100" cy="2429700"/>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Good Documentation</a:t>
            </a:r>
          </a:p>
          <a:p>
            <a:pPr lvl="0" rtl="0">
              <a:spcBef>
                <a:spcPts val="0"/>
              </a:spcBef>
              <a:buNone/>
            </a:pPr>
            <a:r>
              <a:rPr b="1" lang="en"/>
              <a:t>Readable Code</a:t>
            </a:r>
          </a:p>
          <a:p>
            <a:pPr lvl="0" rtl="0">
              <a:spcBef>
                <a:spcPts val="0"/>
              </a:spcBef>
              <a:buNone/>
            </a:pPr>
            <a:r>
              <a:rPr b="1" lang="en"/>
              <a:t>Good Design</a:t>
            </a:r>
          </a:p>
          <a:p>
            <a:pPr lvl="0" rtl="0">
              <a:spcBef>
                <a:spcPts val="0"/>
              </a:spcBef>
              <a:buNone/>
            </a:pPr>
            <a:r>
              <a:rPr b="1" lang="en"/>
              <a:t>Reusability</a:t>
            </a:r>
          </a:p>
          <a:p>
            <a:pPr lvl="0" rtl="0">
              <a:spcBef>
                <a:spcPts val="0"/>
              </a:spcBef>
              <a:buNone/>
            </a:pPr>
            <a:r>
              <a:t/>
            </a:r>
            <a:endParaRPr b="1">
              <a:solidFill>
                <a:srgbClr val="274E13"/>
              </a:solidFill>
            </a:endParaRPr>
          </a:p>
          <a:p>
            <a:pPr lvl="0" rtl="0">
              <a:spcBef>
                <a:spcPts val="0"/>
              </a:spcBef>
              <a:buNone/>
            </a:pPr>
            <a:r>
              <a:rPr b="1" lang="en">
                <a:solidFill>
                  <a:srgbClr val="274E13"/>
                </a:solidFill>
              </a:rPr>
              <a:t>Reliability</a:t>
            </a:r>
          </a:p>
          <a:p>
            <a:pPr lvl="0" rtl="0">
              <a:spcBef>
                <a:spcPts val="0"/>
              </a:spcBef>
              <a:buNone/>
            </a:pPr>
            <a:r>
              <a:rPr b="1" lang="en">
                <a:solidFill>
                  <a:srgbClr val="274E13"/>
                </a:solidFill>
              </a:rPr>
              <a:t>Correctness</a:t>
            </a:r>
          </a:p>
          <a:p>
            <a:pPr lvl="0" rtl="0">
              <a:spcBef>
                <a:spcPts val="0"/>
              </a:spcBef>
              <a:buNone/>
            </a:pPr>
            <a:r>
              <a:rPr b="1" lang="en">
                <a:solidFill>
                  <a:srgbClr val="274E13"/>
                </a:solidFill>
              </a:rPr>
              <a:t>Efficiency</a:t>
            </a:r>
          </a:p>
        </p:txBody>
      </p:sp>
      <p:sp>
        <p:nvSpPr>
          <p:cNvPr id="216" name="Shape 216"/>
          <p:cNvSpPr/>
          <p:nvPr/>
        </p:nvSpPr>
        <p:spPr>
          <a:xfrm>
            <a:off x="749375" y="3099725"/>
            <a:ext cx="4257900" cy="2043900"/>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Functionality</a:t>
            </a:r>
          </a:p>
          <a:p>
            <a:pPr lvl="0" rtl="0">
              <a:spcBef>
                <a:spcPts val="0"/>
              </a:spcBef>
              <a:buNone/>
            </a:pPr>
            <a:r>
              <a:rPr b="1" lang="en"/>
              <a:t>Ease of Use</a:t>
            </a:r>
          </a:p>
          <a:p>
            <a:pPr lvl="0" rtl="0">
              <a:spcBef>
                <a:spcPts val="0"/>
              </a:spcBef>
              <a:buNone/>
            </a:pPr>
            <a:r>
              <a:rPr b="1" lang="en"/>
              <a:t>Ease of Learning</a:t>
            </a:r>
          </a:p>
        </p:txBody>
      </p:sp>
      <p:sp>
        <p:nvSpPr>
          <p:cNvPr id="217" name="Shape 217"/>
          <p:cNvSpPr/>
          <p:nvPr/>
        </p:nvSpPr>
        <p:spPr>
          <a:xfrm>
            <a:off x="3042950" y="3122425"/>
            <a:ext cx="5143500" cy="1706700"/>
          </a:xfrm>
          <a:prstGeom prst="roundRect">
            <a:avLst>
              <a:gd fmla="val 16667" name="adj"/>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b="1" lang="en"/>
              <a:t>Low Cost</a:t>
            </a:r>
          </a:p>
          <a:p>
            <a:pPr lvl="0" rtl="0" algn="r">
              <a:spcBef>
                <a:spcPts val="0"/>
              </a:spcBef>
              <a:buNone/>
            </a:pPr>
            <a:r>
              <a:rPr b="1" lang="en"/>
              <a:t>Portability</a:t>
            </a:r>
          </a:p>
          <a:p>
            <a:pPr lvl="0" rtl="0" algn="r">
              <a:spcBef>
                <a:spcPts val="0"/>
              </a:spcBef>
              <a:buNone/>
            </a:pPr>
            <a:r>
              <a:rPr b="1" lang="en"/>
              <a:t>Increased Productivity</a:t>
            </a:r>
          </a:p>
        </p:txBody>
      </p:sp>
      <p:sp>
        <p:nvSpPr>
          <p:cNvPr id="218" name="Shape 218"/>
          <p:cNvSpPr txBox="1"/>
          <p:nvPr/>
        </p:nvSpPr>
        <p:spPr>
          <a:xfrm>
            <a:off x="2407125" y="5223000"/>
            <a:ext cx="1941600" cy="510900"/>
          </a:xfrm>
          <a:prstGeom prst="rect">
            <a:avLst/>
          </a:prstGeom>
          <a:noFill/>
          <a:ln>
            <a:noFill/>
          </a:ln>
        </p:spPr>
        <p:txBody>
          <a:bodyPr anchorCtr="0" anchor="t" bIns="91425" lIns="91425" rIns="91425" tIns="91425">
            <a:noAutofit/>
          </a:bodyPr>
          <a:lstStyle/>
          <a:p>
            <a:pPr lvl="0" rtl="0">
              <a:spcBef>
                <a:spcPts val="0"/>
              </a:spcBef>
              <a:buNone/>
            </a:pPr>
            <a:r>
              <a:rPr b="1" lang="en" sz="1800"/>
              <a:t>User</a:t>
            </a:r>
          </a:p>
        </p:txBody>
      </p:sp>
      <p:sp>
        <p:nvSpPr>
          <p:cNvPr id="219" name="Shape 219"/>
          <p:cNvSpPr txBox="1"/>
          <p:nvPr/>
        </p:nvSpPr>
        <p:spPr>
          <a:xfrm>
            <a:off x="6454050" y="4978000"/>
            <a:ext cx="1941600" cy="510900"/>
          </a:xfrm>
          <a:prstGeom prst="rect">
            <a:avLst/>
          </a:prstGeom>
          <a:noFill/>
          <a:ln>
            <a:noFill/>
          </a:ln>
        </p:spPr>
        <p:txBody>
          <a:bodyPr anchorCtr="0" anchor="t" bIns="91425" lIns="91425" rIns="91425" tIns="91425">
            <a:noAutofit/>
          </a:bodyPr>
          <a:lstStyle/>
          <a:p>
            <a:pPr lvl="0" rtl="0">
              <a:spcBef>
                <a:spcPts val="0"/>
              </a:spcBef>
              <a:buNone/>
            </a:pPr>
            <a:r>
              <a:rPr b="1" lang="en" sz="1800"/>
              <a:t>Customer</a:t>
            </a:r>
          </a:p>
        </p:txBody>
      </p:sp>
      <p:sp>
        <p:nvSpPr>
          <p:cNvPr id="220" name="Shape 220"/>
          <p:cNvSpPr txBox="1"/>
          <p:nvPr/>
        </p:nvSpPr>
        <p:spPr>
          <a:xfrm>
            <a:off x="5951550" y="1610575"/>
            <a:ext cx="1941600" cy="510900"/>
          </a:xfrm>
          <a:prstGeom prst="rect">
            <a:avLst/>
          </a:prstGeom>
          <a:noFill/>
          <a:ln>
            <a:noFill/>
          </a:ln>
        </p:spPr>
        <p:txBody>
          <a:bodyPr anchorCtr="0" anchor="t" bIns="91425" lIns="91425" rIns="91425" tIns="91425">
            <a:noAutofit/>
          </a:bodyPr>
          <a:lstStyle/>
          <a:p>
            <a:pPr lvl="0" rtl="0">
              <a:spcBef>
                <a:spcPts val="0"/>
              </a:spcBef>
              <a:buNone/>
            </a:pPr>
            <a:r>
              <a:rPr b="1" lang="en" sz="1800"/>
              <a:t>Maintainer</a:t>
            </a:r>
          </a:p>
        </p:txBody>
      </p:sp>
      <p:sp>
        <p:nvSpPr>
          <p:cNvPr id="221" name="Shape 22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Life Cycle of Software</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Any product - software included - has a life cycle: a timeline that can be split into the required phases of existence.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What are the phases of a software lifecycle?</a:t>
            </a:r>
          </a:p>
          <a:p>
            <a:pPr lvl="0" rtl="0">
              <a:spcBef>
                <a:spcPts val="0"/>
              </a:spcBef>
              <a:buNone/>
            </a:pPr>
            <a:r>
              <a:t/>
            </a:r>
            <a:endParaRPr/>
          </a:p>
        </p:txBody>
      </p:sp>
      <p:sp>
        <p:nvSpPr>
          <p:cNvPr id="58" name="Shape 58"/>
          <p:cNvSpPr txBox="1"/>
          <p:nvPr>
            <p:ph idx="1" type="body"/>
          </p:nvPr>
        </p:nvSpPr>
        <p:spPr>
          <a:xfrm>
            <a:off x="457200" y="4287300"/>
            <a:ext cx="4285200" cy="1926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Requirements Definition</a:t>
            </a:r>
          </a:p>
          <a:p>
            <a:pPr lvl="0" marR="0" rtl="0" algn="l">
              <a:lnSpc>
                <a:spcPct val="100000"/>
              </a:lnSpc>
              <a:spcBef>
                <a:spcPts val="600"/>
              </a:spcBef>
              <a:spcAft>
                <a:spcPts val="0"/>
              </a:spcAft>
              <a:buNone/>
            </a:pPr>
            <a:r>
              <a:rPr lang="en"/>
              <a:t>Software Design</a:t>
            </a:r>
          </a:p>
          <a:p>
            <a:pPr lvl="0" marR="0" rtl="0" algn="l">
              <a:lnSpc>
                <a:spcPct val="100000"/>
              </a:lnSpc>
              <a:spcBef>
                <a:spcPts val="600"/>
              </a:spcBef>
              <a:spcAft>
                <a:spcPts val="0"/>
              </a:spcAft>
              <a:buNone/>
            </a:pPr>
            <a:r>
              <a:rPr lang="en"/>
              <a:t>Implementation</a:t>
            </a:r>
          </a:p>
          <a:p>
            <a:pPr lvl="0" rtl="0">
              <a:spcBef>
                <a:spcPts val="0"/>
              </a:spcBef>
              <a:buNone/>
            </a:pPr>
            <a:r>
              <a:t/>
            </a:r>
            <a:endParaRPr/>
          </a:p>
        </p:txBody>
      </p:sp>
      <p:sp>
        <p:nvSpPr>
          <p:cNvPr id="59" name="Shape 59"/>
          <p:cNvSpPr txBox="1"/>
          <p:nvPr>
            <p:ph idx="1" type="body"/>
          </p:nvPr>
        </p:nvSpPr>
        <p:spPr>
          <a:xfrm>
            <a:off x="4858800" y="4287300"/>
            <a:ext cx="4285200" cy="1926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Testing</a:t>
            </a:r>
          </a:p>
          <a:p>
            <a:pPr lvl="0" marR="0" rtl="0" algn="l">
              <a:lnSpc>
                <a:spcPct val="100000"/>
              </a:lnSpc>
              <a:spcBef>
                <a:spcPts val="600"/>
              </a:spcBef>
              <a:spcAft>
                <a:spcPts val="0"/>
              </a:spcAft>
              <a:buNone/>
            </a:pPr>
            <a:r>
              <a:rPr lang="en"/>
              <a:t>Release</a:t>
            </a:r>
          </a:p>
          <a:p>
            <a:pPr lvl="0" marR="0" rtl="0" algn="l">
              <a:lnSpc>
                <a:spcPct val="100000"/>
              </a:lnSpc>
              <a:spcBef>
                <a:spcPts val="600"/>
              </a:spcBef>
              <a:spcAft>
                <a:spcPts val="0"/>
              </a:spcAft>
              <a:buNone/>
            </a:pPr>
            <a:r>
              <a:rPr lang="en"/>
              <a:t>Operation/</a:t>
            </a:r>
            <a:br>
              <a:rPr lang="en"/>
            </a:br>
            <a:r>
              <a:rPr lang="en"/>
              <a:t>Maintenance</a:t>
            </a:r>
          </a:p>
          <a:p>
            <a:pPr lvl="0" rtl="0">
              <a:spcBef>
                <a:spcPts val="0"/>
              </a:spcBef>
              <a:buNone/>
            </a:pPr>
            <a:r>
              <a:t/>
            </a:r>
            <a:endParaRPr/>
          </a:p>
        </p:txBody>
      </p:sp>
      <p:sp>
        <p:nvSpPr>
          <p:cNvPr id="60" name="Shape 60"/>
          <p:cNvSpPr/>
          <p:nvPr/>
        </p:nvSpPr>
        <p:spPr>
          <a:xfrm>
            <a:off x="510475" y="3981400"/>
            <a:ext cx="4285200" cy="500400"/>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Project Planning</a:t>
            </a:r>
          </a:p>
        </p:txBody>
      </p:sp>
      <p:sp>
        <p:nvSpPr>
          <p:cNvPr id="61" name="Shape 6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Planning and Monitoring</a:t>
            </a:r>
          </a:p>
        </p:txBody>
      </p:sp>
      <p:sp>
        <p:nvSpPr>
          <p:cNvPr id="227" name="Shape 2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Quality process requires coordination of many different activities.</a:t>
            </a:r>
          </a:p>
          <a:p>
            <a:pPr indent="-228600" lvl="0" marL="457200" rtl="0">
              <a:spcBef>
                <a:spcPts val="0"/>
              </a:spcBef>
            </a:pPr>
            <a:r>
              <a:rPr lang="en"/>
              <a:t>Planning is needed to order, provision, and coordinate all activities supporting a goal.</a:t>
            </a:r>
          </a:p>
          <a:p>
            <a:pPr indent="-228600" lvl="0" marL="457200" rtl="0">
              <a:spcBef>
                <a:spcPts val="0"/>
              </a:spcBef>
            </a:pPr>
            <a:r>
              <a:rPr lang="en"/>
              <a:t>Monitoring of a process is needed to measure completion of a plan and to steer and adjust the process.</a:t>
            </a:r>
          </a:p>
        </p:txBody>
      </p:sp>
      <p:sp>
        <p:nvSpPr>
          <p:cNvPr id="228" name="Shape 22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000">
                <a:solidFill>
                  <a:srgbClr val="FFFFFF"/>
                </a:solidFill>
              </a:rPr>
              <a:t>Planning the Process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Software Lifecycle</a:t>
            </a:r>
          </a:p>
        </p:txBody>
      </p:sp>
      <p:pic>
        <p:nvPicPr>
          <p:cNvPr id="239" name="Shape 239"/>
          <p:cNvPicPr preferRelativeResize="0"/>
          <p:nvPr/>
        </p:nvPicPr>
        <p:blipFill>
          <a:blip r:embed="rId3">
            <a:alphaModFix/>
          </a:blip>
          <a:stretch>
            <a:fillRect/>
          </a:stretch>
        </p:blipFill>
        <p:spPr>
          <a:xfrm>
            <a:off x="6790031" y="4940539"/>
            <a:ext cx="1896767" cy="1351011"/>
          </a:xfrm>
          <a:prstGeom prst="rect">
            <a:avLst/>
          </a:prstGeom>
          <a:noFill/>
          <a:ln>
            <a:noFill/>
          </a:ln>
        </p:spPr>
      </p:pic>
      <p:pic>
        <p:nvPicPr>
          <p:cNvPr id="240" name="Shape 240"/>
          <p:cNvPicPr preferRelativeResize="0"/>
          <p:nvPr/>
        </p:nvPicPr>
        <p:blipFill>
          <a:blip r:embed="rId4">
            <a:alphaModFix/>
          </a:blip>
          <a:stretch>
            <a:fillRect/>
          </a:stretch>
        </p:blipFill>
        <p:spPr>
          <a:xfrm>
            <a:off x="457199" y="1652837"/>
            <a:ext cx="2224226" cy="1447433"/>
          </a:xfrm>
          <a:prstGeom prst="rect">
            <a:avLst/>
          </a:prstGeom>
          <a:noFill/>
          <a:ln>
            <a:noFill/>
          </a:ln>
        </p:spPr>
      </p:pic>
      <p:pic>
        <p:nvPicPr>
          <p:cNvPr id="241" name="Shape 241"/>
          <p:cNvPicPr preferRelativeResize="0"/>
          <p:nvPr/>
        </p:nvPicPr>
        <p:blipFill>
          <a:blip r:embed="rId5">
            <a:alphaModFix/>
          </a:blip>
          <a:stretch>
            <a:fillRect/>
          </a:stretch>
        </p:blipFill>
        <p:spPr>
          <a:xfrm>
            <a:off x="2428630" y="2424118"/>
            <a:ext cx="1836326" cy="1634946"/>
          </a:xfrm>
          <a:prstGeom prst="rect">
            <a:avLst/>
          </a:prstGeom>
          <a:noFill/>
          <a:ln>
            <a:noFill/>
          </a:ln>
        </p:spPr>
      </p:pic>
      <p:sp>
        <p:nvSpPr>
          <p:cNvPr id="242" name="Shape 242"/>
          <p:cNvSpPr/>
          <p:nvPr/>
        </p:nvSpPr>
        <p:spPr>
          <a:xfrm>
            <a:off x="1983350" y="1797875"/>
            <a:ext cx="1465200" cy="7761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sp>
        <p:nvSpPr>
          <p:cNvPr id="243" name="Shape 243"/>
          <p:cNvSpPr/>
          <p:nvPr/>
        </p:nvSpPr>
        <p:spPr>
          <a:xfrm>
            <a:off x="1405074" y="3469875"/>
            <a:ext cx="1836300" cy="8661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244" name="Shape 244"/>
          <p:cNvCxnSpPr/>
          <p:nvPr/>
        </p:nvCxnSpPr>
        <p:spPr>
          <a:xfrm>
            <a:off x="2348097" y="2634646"/>
            <a:ext cx="682200" cy="516300"/>
          </a:xfrm>
          <a:prstGeom prst="straightConnector1">
            <a:avLst/>
          </a:prstGeom>
          <a:noFill/>
          <a:ln cap="flat" cmpd="sng" w="76200">
            <a:solidFill>
              <a:srgbClr val="2388DB"/>
            </a:solidFill>
            <a:prstDash val="solid"/>
            <a:round/>
            <a:headEnd len="lg" w="lg" type="none"/>
            <a:tailEnd len="lg" w="lg" type="triangle"/>
          </a:ln>
        </p:spPr>
      </p:cxnSp>
      <p:pic>
        <p:nvPicPr>
          <p:cNvPr id="245" name="Shape 245"/>
          <p:cNvPicPr preferRelativeResize="0"/>
          <p:nvPr/>
        </p:nvPicPr>
        <p:blipFill>
          <a:blip r:embed="rId6">
            <a:alphaModFix/>
          </a:blip>
          <a:stretch>
            <a:fillRect/>
          </a:stretch>
        </p:blipFill>
        <p:spPr>
          <a:xfrm>
            <a:off x="3976075" y="3707814"/>
            <a:ext cx="1411729" cy="991249"/>
          </a:xfrm>
          <a:prstGeom prst="rect">
            <a:avLst/>
          </a:prstGeom>
          <a:noFill/>
          <a:ln>
            <a:noFill/>
          </a:ln>
        </p:spPr>
      </p:pic>
      <p:sp>
        <p:nvSpPr>
          <p:cNvPr id="246" name="Shape 246"/>
          <p:cNvSpPr/>
          <p:nvPr/>
        </p:nvSpPr>
        <p:spPr>
          <a:xfrm>
            <a:off x="3281993" y="4607666"/>
            <a:ext cx="1271400" cy="6498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247" name="Shape 247"/>
          <p:cNvCxnSpPr/>
          <p:nvPr/>
        </p:nvCxnSpPr>
        <p:spPr>
          <a:xfrm>
            <a:off x="3871066" y="3641449"/>
            <a:ext cx="682200" cy="516300"/>
          </a:xfrm>
          <a:prstGeom prst="straightConnector1">
            <a:avLst/>
          </a:prstGeom>
          <a:noFill/>
          <a:ln cap="flat" cmpd="sng" w="76200">
            <a:solidFill>
              <a:srgbClr val="2388DB"/>
            </a:solidFill>
            <a:prstDash val="solid"/>
            <a:round/>
            <a:headEnd len="lg" w="lg" type="none"/>
            <a:tailEnd len="lg" w="lg" type="triangle"/>
          </a:ln>
        </p:spPr>
      </p:cxnSp>
      <p:pic>
        <p:nvPicPr>
          <p:cNvPr id="248" name="Shape 248"/>
          <p:cNvPicPr preferRelativeResize="0"/>
          <p:nvPr/>
        </p:nvPicPr>
        <p:blipFill>
          <a:blip r:embed="rId7">
            <a:alphaModFix/>
          </a:blip>
          <a:stretch>
            <a:fillRect/>
          </a:stretch>
        </p:blipFill>
        <p:spPr>
          <a:xfrm>
            <a:off x="5069806" y="4391022"/>
            <a:ext cx="1627897" cy="1083309"/>
          </a:xfrm>
          <a:prstGeom prst="rect">
            <a:avLst/>
          </a:prstGeom>
          <a:noFill/>
          <a:ln>
            <a:noFill/>
          </a:ln>
        </p:spPr>
      </p:pic>
      <p:cxnSp>
        <p:nvCxnSpPr>
          <p:cNvPr id="249" name="Shape 249"/>
          <p:cNvCxnSpPr/>
          <p:nvPr/>
        </p:nvCxnSpPr>
        <p:spPr>
          <a:xfrm>
            <a:off x="5018793" y="4336212"/>
            <a:ext cx="682200" cy="516300"/>
          </a:xfrm>
          <a:prstGeom prst="straightConnector1">
            <a:avLst/>
          </a:prstGeom>
          <a:noFill/>
          <a:ln cap="flat" cmpd="sng" w="76200">
            <a:solidFill>
              <a:srgbClr val="2388DB"/>
            </a:solidFill>
            <a:prstDash val="solid"/>
            <a:round/>
            <a:headEnd len="lg" w="lg" type="none"/>
            <a:tailEnd len="lg" w="lg" type="triangle"/>
          </a:ln>
        </p:spPr>
      </p:cxnSp>
      <p:sp>
        <p:nvSpPr>
          <p:cNvPr id="250" name="Shape 250"/>
          <p:cNvSpPr/>
          <p:nvPr/>
        </p:nvSpPr>
        <p:spPr>
          <a:xfrm>
            <a:off x="4553274" y="5474350"/>
            <a:ext cx="1917600" cy="7761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cxnSp>
        <p:nvCxnSpPr>
          <p:cNvPr id="251" name="Shape 251"/>
          <p:cNvCxnSpPr/>
          <p:nvPr/>
        </p:nvCxnSpPr>
        <p:spPr>
          <a:xfrm>
            <a:off x="5542639" y="3413938"/>
            <a:ext cx="682200" cy="516300"/>
          </a:xfrm>
          <a:prstGeom prst="straightConnector1">
            <a:avLst/>
          </a:prstGeom>
          <a:noFill/>
          <a:ln cap="flat" cmpd="sng" w="76200">
            <a:solidFill>
              <a:srgbClr val="2388DB"/>
            </a:solidFill>
            <a:prstDash val="solid"/>
            <a:round/>
            <a:headEnd len="lg" w="lg" type="triangle"/>
            <a:tailEnd len="lg" w="lg" type="none"/>
          </a:ln>
        </p:spPr>
      </p:cxnSp>
      <p:cxnSp>
        <p:nvCxnSpPr>
          <p:cNvPr id="252" name="Shape 252"/>
          <p:cNvCxnSpPr/>
          <p:nvPr/>
        </p:nvCxnSpPr>
        <p:spPr>
          <a:xfrm>
            <a:off x="4183386" y="2277199"/>
            <a:ext cx="682200" cy="516300"/>
          </a:xfrm>
          <a:prstGeom prst="straightConnector1">
            <a:avLst/>
          </a:prstGeom>
          <a:noFill/>
          <a:ln cap="flat" cmpd="sng" w="76200">
            <a:solidFill>
              <a:srgbClr val="2388DB"/>
            </a:solidFill>
            <a:prstDash val="solid"/>
            <a:round/>
            <a:headEnd len="lg" w="lg" type="triangle"/>
            <a:tailEnd len="lg" w="lg" type="none"/>
          </a:ln>
        </p:spPr>
      </p:cxnSp>
      <p:sp>
        <p:nvSpPr>
          <p:cNvPr id="253" name="Shape 253"/>
          <p:cNvSpPr/>
          <p:nvPr/>
        </p:nvSpPr>
        <p:spPr>
          <a:xfrm>
            <a:off x="7005874" y="4391025"/>
            <a:ext cx="1680900" cy="6498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Release and Maintenance</a:t>
            </a:r>
          </a:p>
        </p:txBody>
      </p:sp>
      <p:cxnSp>
        <p:nvCxnSpPr>
          <p:cNvPr id="254" name="Shape 254"/>
          <p:cNvCxnSpPr/>
          <p:nvPr/>
        </p:nvCxnSpPr>
        <p:spPr>
          <a:xfrm>
            <a:off x="6323635" y="5041066"/>
            <a:ext cx="682200" cy="516300"/>
          </a:xfrm>
          <a:prstGeom prst="straightConnector1">
            <a:avLst/>
          </a:prstGeom>
          <a:noFill/>
          <a:ln cap="flat" cmpd="sng" w="76200">
            <a:solidFill>
              <a:srgbClr val="2388DB"/>
            </a:solidFill>
            <a:prstDash val="solid"/>
            <a:round/>
            <a:headEnd len="lg" w="lg" type="none"/>
            <a:tailEnd len="lg" w="lg" type="triangle"/>
          </a:ln>
        </p:spPr>
      </p:cxnSp>
      <p:sp>
        <p:nvSpPr>
          <p:cNvPr id="255" name="Shape 25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Planning the Process</a:t>
            </a:r>
          </a:p>
        </p:txBody>
      </p:sp>
      <p:sp>
        <p:nvSpPr>
          <p:cNvPr id="261" name="Shape 2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Planning involves scheduling activities, allocating resources, and devising milestones.</a:t>
            </a:r>
          </a:p>
          <a:p>
            <a:pPr indent="-228600" lvl="0" marL="457200" rtl="0">
              <a:spcBef>
                <a:spcPts val="0"/>
              </a:spcBef>
            </a:pPr>
            <a:r>
              <a:rPr lang="en"/>
              <a:t>Quality activities must be coordinated with other development processes.</a:t>
            </a:r>
          </a:p>
          <a:p>
            <a:pPr indent="-381000" lvl="1" marL="914400" rtl="0">
              <a:spcBef>
                <a:spcPts val="480"/>
              </a:spcBef>
              <a:buSzPct val="100000"/>
            </a:pPr>
            <a:r>
              <a:rPr lang="en" sz="2400"/>
              <a:t>May constrain order that activities are completed.</a:t>
            </a:r>
          </a:p>
          <a:p>
            <a:pPr indent="-381000" lvl="1" marL="914400" rtl="0">
              <a:spcBef>
                <a:spcPts val="480"/>
              </a:spcBef>
              <a:buSzPct val="100000"/>
            </a:pPr>
            <a:r>
              <a:rPr lang="en" sz="2400"/>
              <a:t>May shape tasks to facilitate coordination.</a:t>
            </a:r>
          </a:p>
          <a:p>
            <a:pPr indent="-228600" lvl="0" marL="457200" rtl="0">
              <a:spcBef>
                <a:spcPts val="0"/>
              </a:spcBef>
            </a:pPr>
            <a:r>
              <a:rPr lang="en"/>
              <a:t>Quality planning begins at project inception and follows cycles of formulation and execution.</a:t>
            </a:r>
          </a:p>
        </p:txBody>
      </p:sp>
      <p:sp>
        <p:nvSpPr>
          <p:cNvPr id="262" name="Shape 26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Planning the Process</a:t>
            </a:r>
          </a:p>
        </p:txBody>
      </p:sp>
      <p:sp>
        <p:nvSpPr>
          <p:cNvPr id="268" name="Shape 2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The quality process should follow a form similar to the overall process:</a:t>
            </a:r>
          </a:p>
          <a:p>
            <a:pPr indent="-228600" lvl="1" marL="914400" rtl="0">
              <a:spcBef>
                <a:spcPts val="0"/>
              </a:spcBef>
            </a:pPr>
            <a:r>
              <a:rPr lang="en"/>
              <a:t>Traditional - strictly separated phases, where an activity only begins once the previous one is “done”.</a:t>
            </a:r>
          </a:p>
          <a:p>
            <a:pPr indent="-228600" lvl="1" marL="914400" rtl="0">
              <a:spcBef>
                <a:spcPts val="0"/>
              </a:spcBef>
            </a:pPr>
            <a:r>
              <a:rPr lang="en"/>
              <a:t>Agile - development proceeds incrementally, and activities are mixed. </a:t>
            </a:r>
          </a:p>
          <a:p>
            <a:pPr indent="-228600" lvl="2" marL="1371600" rtl="0">
              <a:spcBef>
                <a:spcPts val="0"/>
              </a:spcBef>
            </a:pPr>
            <a:r>
              <a:rPr lang="en"/>
              <a:t>(but focused on the current increment)</a:t>
            </a:r>
          </a:p>
          <a:p>
            <a:pPr indent="-228600" lvl="1" marL="914400" rtl="0">
              <a:spcBef>
                <a:spcPts val="0"/>
              </a:spcBef>
            </a:pPr>
            <a:r>
              <a:rPr lang="en"/>
              <a:t>Mixed - increments or spirals with distinct phases.</a:t>
            </a:r>
          </a:p>
          <a:p>
            <a:pPr indent="-228600" lvl="1" marL="914400" rtl="0">
              <a:spcBef>
                <a:spcPts val="0"/>
              </a:spcBef>
            </a:pPr>
            <a:r>
              <a:rPr lang="en"/>
              <a:t>As faults are cheaper to fix when detected earlier, each development step in the process should be paired with a verification step. </a:t>
            </a:r>
          </a:p>
        </p:txBody>
      </p:sp>
      <p:sp>
        <p:nvSpPr>
          <p:cNvPr id="269" name="Shape 26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275" name="Shape 275"/>
          <p:cNvSpPr/>
          <p:nvPr/>
        </p:nvSpPr>
        <p:spPr>
          <a:xfrm>
            <a:off x="457199" y="2066675"/>
            <a:ext cx="1421400" cy="651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Definition</a:t>
            </a:r>
          </a:p>
        </p:txBody>
      </p:sp>
      <p:sp>
        <p:nvSpPr>
          <p:cNvPr id="276" name="Shape 276"/>
          <p:cNvSpPr txBox="1"/>
          <p:nvPr>
            <p:ph idx="1" type="body"/>
          </p:nvPr>
        </p:nvSpPr>
        <p:spPr>
          <a:xfrm>
            <a:off x="4836600" y="1584400"/>
            <a:ext cx="3850200" cy="43890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Adaptation of engineering manufacturing process to software.</a:t>
            </a:r>
          </a:p>
          <a:p>
            <a:pPr indent="-381000" lvl="0" marL="457200" marR="0" rtl="0" algn="l">
              <a:lnSpc>
                <a:spcPct val="100000"/>
              </a:lnSpc>
              <a:spcBef>
                <a:spcPts val="600"/>
              </a:spcBef>
              <a:spcAft>
                <a:spcPts val="0"/>
              </a:spcAft>
              <a:buSzPct val="100000"/>
            </a:pPr>
            <a:r>
              <a:rPr lang="en" sz="2400"/>
              <a:t>Only move on to another phase when the current phase is complete.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77" name="Shape 277"/>
          <p:cNvSpPr/>
          <p:nvPr/>
        </p:nvSpPr>
        <p:spPr>
          <a:xfrm>
            <a:off x="1571252" y="2834310"/>
            <a:ext cx="1421400" cy="651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Design</a:t>
            </a:r>
          </a:p>
        </p:txBody>
      </p:sp>
      <p:sp>
        <p:nvSpPr>
          <p:cNvPr id="278" name="Shape 278"/>
          <p:cNvSpPr/>
          <p:nvPr/>
        </p:nvSpPr>
        <p:spPr>
          <a:xfrm>
            <a:off x="2580850" y="3642675"/>
            <a:ext cx="1545000" cy="651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Implementation and Unit Testing</a:t>
            </a:r>
          </a:p>
        </p:txBody>
      </p:sp>
      <p:sp>
        <p:nvSpPr>
          <p:cNvPr id="279" name="Shape 279"/>
          <p:cNvSpPr/>
          <p:nvPr/>
        </p:nvSpPr>
        <p:spPr>
          <a:xfrm>
            <a:off x="3816302" y="4429515"/>
            <a:ext cx="1421400" cy="651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Integration and System Testing</a:t>
            </a:r>
          </a:p>
        </p:txBody>
      </p:sp>
      <p:sp>
        <p:nvSpPr>
          <p:cNvPr id="280" name="Shape 280"/>
          <p:cNvSpPr/>
          <p:nvPr/>
        </p:nvSpPr>
        <p:spPr>
          <a:xfrm>
            <a:off x="4937035" y="5214176"/>
            <a:ext cx="1421400" cy="651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Release and Maintenance</a:t>
            </a:r>
          </a:p>
        </p:txBody>
      </p:sp>
      <p:cxnSp>
        <p:nvCxnSpPr>
          <p:cNvPr id="281" name="Shape 281"/>
          <p:cNvCxnSpPr>
            <a:stCxn id="275" idx="3"/>
            <a:endCxn id="277" idx="0"/>
          </p:cNvCxnSpPr>
          <p:nvPr/>
        </p:nvCxnSpPr>
        <p:spPr>
          <a:xfrm>
            <a:off x="1878599" y="2392325"/>
            <a:ext cx="403500" cy="441900"/>
          </a:xfrm>
          <a:prstGeom prst="straightConnector1">
            <a:avLst/>
          </a:prstGeom>
          <a:noFill/>
          <a:ln cap="flat" cmpd="sng" w="38100">
            <a:solidFill>
              <a:schemeClr val="dk2"/>
            </a:solidFill>
            <a:prstDash val="solid"/>
            <a:round/>
            <a:headEnd len="lg" w="lg" type="none"/>
            <a:tailEnd len="lg" w="lg" type="triangle"/>
          </a:ln>
        </p:spPr>
      </p:cxnSp>
      <p:cxnSp>
        <p:nvCxnSpPr>
          <p:cNvPr id="282" name="Shape 282"/>
          <p:cNvCxnSpPr>
            <a:stCxn id="277" idx="3"/>
            <a:endCxn id="278" idx="0"/>
          </p:cNvCxnSpPr>
          <p:nvPr/>
        </p:nvCxnSpPr>
        <p:spPr>
          <a:xfrm>
            <a:off x="2992652" y="3159960"/>
            <a:ext cx="360600" cy="482700"/>
          </a:xfrm>
          <a:prstGeom prst="straightConnector1">
            <a:avLst/>
          </a:prstGeom>
          <a:noFill/>
          <a:ln cap="flat" cmpd="sng" w="38100">
            <a:solidFill>
              <a:schemeClr val="dk2"/>
            </a:solidFill>
            <a:prstDash val="solid"/>
            <a:round/>
            <a:headEnd len="lg" w="lg" type="none"/>
            <a:tailEnd len="lg" w="lg" type="triangle"/>
          </a:ln>
        </p:spPr>
      </p:cxnSp>
      <p:cxnSp>
        <p:nvCxnSpPr>
          <p:cNvPr id="283" name="Shape 283"/>
          <p:cNvCxnSpPr>
            <a:stCxn id="278" idx="3"/>
            <a:endCxn id="279" idx="0"/>
          </p:cNvCxnSpPr>
          <p:nvPr/>
        </p:nvCxnSpPr>
        <p:spPr>
          <a:xfrm>
            <a:off x="4125850" y="3968325"/>
            <a:ext cx="401100" cy="461100"/>
          </a:xfrm>
          <a:prstGeom prst="straightConnector1">
            <a:avLst/>
          </a:prstGeom>
          <a:noFill/>
          <a:ln cap="flat" cmpd="sng" w="38100">
            <a:solidFill>
              <a:schemeClr val="dk2"/>
            </a:solidFill>
            <a:prstDash val="solid"/>
            <a:round/>
            <a:headEnd len="lg" w="lg" type="none"/>
            <a:tailEnd len="lg" w="lg" type="triangle"/>
          </a:ln>
        </p:spPr>
      </p:cxnSp>
      <p:cxnSp>
        <p:nvCxnSpPr>
          <p:cNvPr id="284" name="Shape 284"/>
          <p:cNvCxnSpPr>
            <a:stCxn id="279" idx="3"/>
            <a:endCxn id="280" idx="0"/>
          </p:cNvCxnSpPr>
          <p:nvPr/>
        </p:nvCxnSpPr>
        <p:spPr>
          <a:xfrm>
            <a:off x="5237702" y="4755165"/>
            <a:ext cx="410100" cy="459000"/>
          </a:xfrm>
          <a:prstGeom prst="straightConnector1">
            <a:avLst/>
          </a:prstGeom>
          <a:noFill/>
          <a:ln cap="flat" cmpd="sng" w="38100">
            <a:solidFill>
              <a:schemeClr val="dk2"/>
            </a:solidFill>
            <a:prstDash val="solid"/>
            <a:round/>
            <a:headEnd len="lg" w="lg" type="none"/>
            <a:tailEnd len="lg" w="lg" type="triangle"/>
          </a:ln>
        </p:spPr>
      </p:cxnSp>
      <p:sp>
        <p:nvSpPr>
          <p:cNvPr id="285" name="Shape 285"/>
          <p:cNvSpPr/>
          <p:nvPr/>
        </p:nvSpPr>
        <p:spPr>
          <a:xfrm>
            <a:off x="1009269" y="2737378"/>
            <a:ext cx="3931598" cy="2844390"/>
          </a:xfrm>
          <a:custGeom>
            <a:pathLst>
              <a:path extrusionOk="0" h="138245" w="203026">
                <a:moveTo>
                  <a:pt x="203026" y="138245"/>
                </a:moveTo>
                <a:lnTo>
                  <a:pt x="1448" y="137160"/>
                </a:lnTo>
                <a:lnTo>
                  <a:pt x="0" y="0"/>
                </a:lnTo>
              </a:path>
            </a:pathLst>
          </a:custGeom>
          <a:noFill/>
          <a:ln cap="flat" cmpd="sng" w="38100">
            <a:solidFill>
              <a:schemeClr val="dk2"/>
            </a:solidFill>
            <a:prstDash val="solid"/>
            <a:round/>
            <a:headEnd len="lg" w="lg" type="none"/>
            <a:tailEnd len="lg" w="lg" type="triangle"/>
          </a:ln>
        </p:spPr>
      </p:sp>
      <p:sp>
        <p:nvSpPr>
          <p:cNvPr id="286" name="Shape 2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V-Model of Development</a:t>
            </a:r>
          </a:p>
        </p:txBody>
      </p:sp>
      <p:sp>
        <p:nvSpPr>
          <p:cNvPr id="292" name="Shape 292"/>
          <p:cNvSpPr/>
          <p:nvPr/>
        </p:nvSpPr>
        <p:spPr>
          <a:xfrm>
            <a:off x="457200" y="1978682"/>
            <a:ext cx="1441800" cy="7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293" name="Shape 293"/>
          <p:cNvSpPr/>
          <p:nvPr/>
        </p:nvSpPr>
        <p:spPr>
          <a:xfrm>
            <a:off x="1136835" y="2902271"/>
            <a:ext cx="1441800" cy="7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Specification</a:t>
            </a:r>
          </a:p>
        </p:txBody>
      </p:sp>
      <p:sp>
        <p:nvSpPr>
          <p:cNvPr id="294" name="Shape 294"/>
          <p:cNvSpPr/>
          <p:nvPr/>
        </p:nvSpPr>
        <p:spPr>
          <a:xfrm>
            <a:off x="1899077" y="3825861"/>
            <a:ext cx="1441800" cy="7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Architectural Design</a:t>
            </a:r>
          </a:p>
        </p:txBody>
      </p:sp>
      <p:sp>
        <p:nvSpPr>
          <p:cNvPr id="295" name="Shape 295"/>
          <p:cNvSpPr/>
          <p:nvPr/>
        </p:nvSpPr>
        <p:spPr>
          <a:xfrm>
            <a:off x="2861383" y="4749438"/>
            <a:ext cx="1441800" cy="7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Detailed Design</a:t>
            </a:r>
          </a:p>
        </p:txBody>
      </p:sp>
      <p:sp>
        <p:nvSpPr>
          <p:cNvPr id="296" name="Shape 296"/>
          <p:cNvSpPr/>
          <p:nvPr/>
        </p:nvSpPr>
        <p:spPr>
          <a:xfrm>
            <a:off x="3925966" y="5661570"/>
            <a:ext cx="1441800" cy="7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Development and Testing</a:t>
            </a:r>
          </a:p>
        </p:txBody>
      </p:sp>
      <p:sp>
        <p:nvSpPr>
          <p:cNvPr id="297" name="Shape 297"/>
          <p:cNvSpPr/>
          <p:nvPr/>
        </p:nvSpPr>
        <p:spPr>
          <a:xfrm>
            <a:off x="4982700" y="4749438"/>
            <a:ext cx="1441800" cy="7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Testing</a:t>
            </a:r>
          </a:p>
        </p:txBody>
      </p:sp>
      <p:sp>
        <p:nvSpPr>
          <p:cNvPr id="298" name="Shape 298"/>
          <p:cNvSpPr/>
          <p:nvPr/>
        </p:nvSpPr>
        <p:spPr>
          <a:xfrm>
            <a:off x="5779451" y="3825849"/>
            <a:ext cx="1441800" cy="7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Testing</a:t>
            </a:r>
          </a:p>
        </p:txBody>
      </p:sp>
      <p:sp>
        <p:nvSpPr>
          <p:cNvPr id="299" name="Shape 299"/>
          <p:cNvSpPr/>
          <p:nvPr/>
        </p:nvSpPr>
        <p:spPr>
          <a:xfrm>
            <a:off x="6424578" y="2902259"/>
            <a:ext cx="1441799" cy="7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300" name="Shape 300"/>
          <p:cNvSpPr/>
          <p:nvPr/>
        </p:nvSpPr>
        <p:spPr>
          <a:xfrm>
            <a:off x="7086922" y="1978669"/>
            <a:ext cx="1441800" cy="7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Operation and Maintenance</a:t>
            </a:r>
          </a:p>
        </p:txBody>
      </p:sp>
      <p:cxnSp>
        <p:nvCxnSpPr>
          <p:cNvPr id="301" name="Shape 301"/>
          <p:cNvCxnSpPr>
            <a:endCxn id="293" idx="1"/>
          </p:cNvCxnSpPr>
          <p:nvPr/>
        </p:nvCxnSpPr>
        <p:spPr>
          <a:xfrm>
            <a:off x="733335" y="2674271"/>
            <a:ext cx="403500" cy="581700"/>
          </a:xfrm>
          <a:prstGeom prst="straightConnector1">
            <a:avLst/>
          </a:prstGeom>
          <a:noFill/>
          <a:ln cap="flat" cmpd="sng" w="19050">
            <a:solidFill>
              <a:schemeClr val="dk2"/>
            </a:solidFill>
            <a:prstDash val="solid"/>
            <a:round/>
            <a:headEnd len="lg" w="lg" type="none"/>
            <a:tailEnd len="lg" w="lg" type="triangle"/>
          </a:ln>
        </p:spPr>
      </p:cxnSp>
      <p:cxnSp>
        <p:nvCxnSpPr>
          <p:cNvPr id="302" name="Shape 302"/>
          <p:cNvCxnSpPr>
            <a:endCxn id="294" idx="1"/>
          </p:cNvCxnSpPr>
          <p:nvPr/>
        </p:nvCxnSpPr>
        <p:spPr>
          <a:xfrm>
            <a:off x="1470977" y="3613461"/>
            <a:ext cx="428100" cy="566100"/>
          </a:xfrm>
          <a:prstGeom prst="straightConnector1">
            <a:avLst/>
          </a:prstGeom>
          <a:noFill/>
          <a:ln cap="flat" cmpd="sng" w="19050">
            <a:solidFill>
              <a:schemeClr val="dk2"/>
            </a:solidFill>
            <a:prstDash val="solid"/>
            <a:round/>
            <a:headEnd len="lg" w="lg" type="none"/>
            <a:tailEnd len="lg" w="lg" type="triangle"/>
          </a:ln>
        </p:spPr>
      </p:cxnSp>
      <p:cxnSp>
        <p:nvCxnSpPr>
          <p:cNvPr id="303" name="Shape 303"/>
          <p:cNvCxnSpPr>
            <a:endCxn id="295" idx="1"/>
          </p:cNvCxnSpPr>
          <p:nvPr/>
        </p:nvCxnSpPr>
        <p:spPr>
          <a:xfrm>
            <a:off x="2253583" y="4537938"/>
            <a:ext cx="607800" cy="565200"/>
          </a:xfrm>
          <a:prstGeom prst="straightConnector1">
            <a:avLst/>
          </a:prstGeom>
          <a:noFill/>
          <a:ln cap="flat" cmpd="sng" w="19050">
            <a:solidFill>
              <a:schemeClr val="dk2"/>
            </a:solidFill>
            <a:prstDash val="solid"/>
            <a:round/>
            <a:headEnd len="lg" w="lg" type="none"/>
            <a:tailEnd len="lg" w="lg" type="triangle"/>
          </a:ln>
        </p:spPr>
      </p:cxnSp>
      <p:cxnSp>
        <p:nvCxnSpPr>
          <p:cNvPr id="304" name="Shape 304"/>
          <p:cNvCxnSpPr>
            <a:endCxn id="296" idx="1"/>
          </p:cNvCxnSpPr>
          <p:nvPr/>
        </p:nvCxnSpPr>
        <p:spPr>
          <a:xfrm>
            <a:off x="3187066" y="5462670"/>
            <a:ext cx="738899" cy="552600"/>
          </a:xfrm>
          <a:prstGeom prst="straightConnector1">
            <a:avLst/>
          </a:prstGeom>
          <a:noFill/>
          <a:ln cap="flat" cmpd="sng" w="19050">
            <a:solidFill>
              <a:schemeClr val="dk2"/>
            </a:solidFill>
            <a:prstDash val="solid"/>
            <a:round/>
            <a:headEnd len="lg" w="lg" type="none"/>
            <a:tailEnd len="lg" w="lg" type="triangle"/>
          </a:ln>
        </p:spPr>
      </p:cxnSp>
      <p:cxnSp>
        <p:nvCxnSpPr>
          <p:cNvPr id="305" name="Shape 305"/>
          <p:cNvCxnSpPr>
            <a:stCxn id="296" idx="3"/>
          </p:cNvCxnSpPr>
          <p:nvPr/>
        </p:nvCxnSpPr>
        <p:spPr>
          <a:xfrm flipH="1" rot="10800000">
            <a:off x="5367766" y="5492970"/>
            <a:ext cx="693900" cy="522300"/>
          </a:xfrm>
          <a:prstGeom prst="straightConnector1">
            <a:avLst/>
          </a:prstGeom>
          <a:noFill/>
          <a:ln cap="flat" cmpd="sng" w="19050">
            <a:solidFill>
              <a:schemeClr val="dk2"/>
            </a:solidFill>
            <a:prstDash val="solid"/>
            <a:round/>
            <a:headEnd len="lg" w="lg" type="none"/>
            <a:tailEnd len="lg" w="lg" type="triangle"/>
          </a:ln>
        </p:spPr>
      </p:cxnSp>
      <p:cxnSp>
        <p:nvCxnSpPr>
          <p:cNvPr id="306" name="Shape 306"/>
          <p:cNvCxnSpPr>
            <a:stCxn id="297" idx="3"/>
          </p:cNvCxnSpPr>
          <p:nvPr/>
        </p:nvCxnSpPr>
        <p:spPr>
          <a:xfrm flipH="1" rot="10800000">
            <a:off x="6424500" y="4553238"/>
            <a:ext cx="495000" cy="549900"/>
          </a:xfrm>
          <a:prstGeom prst="straightConnector1">
            <a:avLst/>
          </a:prstGeom>
          <a:noFill/>
          <a:ln cap="flat" cmpd="sng" w="19050">
            <a:solidFill>
              <a:schemeClr val="dk2"/>
            </a:solidFill>
            <a:prstDash val="solid"/>
            <a:round/>
            <a:headEnd len="lg" w="lg" type="none"/>
            <a:tailEnd len="lg" w="lg" type="triangle"/>
          </a:ln>
        </p:spPr>
      </p:cxnSp>
      <p:cxnSp>
        <p:nvCxnSpPr>
          <p:cNvPr id="307" name="Shape 307"/>
          <p:cNvCxnSpPr>
            <a:stCxn id="298" idx="3"/>
          </p:cNvCxnSpPr>
          <p:nvPr/>
        </p:nvCxnSpPr>
        <p:spPr>
          <a:xfrm flipH="1" rot="10800000">
            <a:off x="7221251" y="3644049"/>
            <a:ext cx="360900" cy="535500"/>
          </a:xfrm>
          <a:prstGeom prst="straightConnector1">
            <a:avLst/>
          </a:prstGeom>
          <a:noFill/>
          <a:ln cap="flat" cmpd="sng" w="19050">
            <a:solidFill>
              <a:schemeClr val="dk2"/>
            </a:solidFill>
            <a:prstDash val="solid"/>
            <a:round/>
            <a:headEnd len="lg" w="lg" type="none"/>
            <a:tailEnd len="lg" w="lg" type="triangle"/>
          </a:ln>
        </p:spPr>
      </p:cxnSp>
      <p:cxnSp>
        <p:nvCxnSpPr>
          <p:cNvPr id="308" name="Shape 308"/>
          <p:cNvCxnSpPr>
            <a:stCxn id="299" idx="3"/>
          </p:cNvCxnSpPr>
          <p:nvPr/>
        </p:nvCxnSpPr>
        <p:spPr>
          <a:xfrm flipH="1" rot="10800000">
            <a:off x="7866378" y="2719559"/>
            <a:ext cx="393000" cy="536400"/>
          </a:xfrm>
          <a:prstGeom prst="straightConnector1">
            <a:avLst/>
          </a:prstGeom>
          <a:noFill/>
          <a:ln cap="flat" cmpd="sng" w="19050">
            <a:solidFill>
              <a:schemeClr val="dk2"/>
            </a:solidFill>
            <a:prstDash val="solid"/>
            <a:round/>
            <a:headEnd len="lg" w="lg" type="none"/>
            <a:tailEnd len="lg" w="lg" type="triangle"/>
          </a:ln>
        </p:spPr>
      </p:cxnSp>
      <p:sp>
        <p:nvSpPr>
          <p:cNvPr id="309" name="Shape 309"/>
          <p:cNvSpPr/>
          <p:nvPr/>
        </p:nvSpPr>
        <p:spPr>
          <a:xfrm>
            <a:off x="3864208" y="1810400"/>
            <a:ext cx="1441800" cy="7074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 Plan</a:t>
            </a:r>
          </a:p>
        </p:txBody>
      </p:sp>
      <p:sp>
        <p:nvSpPr>
          <p:cNvPr id="310" name="Shape 310"/>
          <p:cNvSpPr/>
          <p:nvPr/>
        </p:nvSpPr>
        <p:spPr>
          <a:xfrm>
            <a:off x="3864208" y="2611438"/>
            <a:ext cx="1441800" cy="7074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 Plan</a:t>
            </a:r>
          </a:p>
        </p:txBody>
      </p:sp>
      <p:sp>
        <p:nvSpPr>
          <p:cNvPr id="311" name="Shape 311"/>
          <p:cNvSpPr/>
          <p:nvPr/>
        </p:nvSpPr>
        <p:spPr>
          <a:xfrm>
            <a:off x="3839264" y="3412477"/>
            <a:ext cx="1441800" cy="7074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 Plan</a:t>
            </a:r>
          </a:p>
        </p:txBody>
      </p:sp>
      <p:cxnSp>
        <p:nvCxnSpPr>
          <p:cNvPr id="312" name="Shape 312"/>
          <p:cNvCxnSpPr>
            <a:stCxn id="292" idx="3"/>
            <a:endCxn id="309" idx="1"/>
          </p:cNvCxnSpPr>
          <p:nvPr/>
        </p:nvCxnSpPr>
        <p:spPr>
          <a:xfrm flipH="1" rot="10800000">
            <a:off x="1899000" y="2164082"/>
            <a:ext cx="1965300" cy="168300"/>
          </a:xfrm>
          <a:prstGeom prst="straightConnector1">
            <a:avLst/>
          </a:prstGeom>
          <a:noFill/>
          <a:ln cap="flat" cmpd="sng" w="19050">
            <a:solidFill>
              <a:srgbClr val="980000"/>
            </a:solidFill>
            <a:prstDash val="dash"/>
            <a:round/>
            <a:headEnd len="lg" w="lg" type="none"/>
            <a:tailEnd len="lg" w="lg" type="triangle"/>
          </a:ln>
        </p:spPr>
      </p:cxnSp>
      <p:cxnSp>
        <p:nvCxnSpPr>
          <p:cNvPr id="313" name="Shape 313"/>
          <p:cNvCxnSpPr>
            <a:stCxn id="293" idx="3"/>
            <a:endCxn id="309" idx="1"/>
          </p:cNvCxnSpPr>
          <p:nvPr/>
        </p:nvCxnSpPr>
        <p:spPr>
          <a:xfrm flipH="1" rot="10800000">
            <a:off x="2578635" y="2163971"/>
            <a:ext cx="1285499" cy="1092000"/>
          </a:xfrm>
          <a:prstGeom prst="straightConnector1">
            <a:avLst/>
          </a:prstGeom>
          <a:noFill/>
          <a:ln cap="flat" cmpd="sng" w="19050">
            <a:solidFill>
              <a:srgbClr val="980000"/>
            </a:solidFill>
            <a:prstDash val="dash"/>
            <a:round/>
            <a:headEnd len="lg" w="lg" type="none"/>
            <a:tailEnd len="lg" w="lg" type="triangle"/>
          </a:ln>
        </p:spPr>
      </p:cxnSp>
      <p:cxnSp>
        <p:nvCxnSpPr>
          <p:cNvPr id="314" name="Shape 314"/>
          <p:cNvCxnSpPr>
            <a:stCxn id="293" idx="3"/>
            <a:endCxn id="310" idx="1"/>
          </p:cNvCxnSpPr>
          <p:nvPr/>
        </p:nvCxnSpPr>
        <p:spPr>
          <a:xfrm flipH="1" rot="10800000">
            <a:off x="2578635" y="2965271"/>
            <a:ext cx="1285499" cy="290700"/>
          </a:xfrm>
          <a:prstGeom prst="straightConnector1">
            <a:avLst/>
          </a:prstGeom>
          <a:noFill/>
          <a:ln cap="flat" cmpd="sng" w="19050">
            <a:solidFill>
              <a:srgbClr val="9900FF"/>
            </a:solidFill>
            <a:prstDash val="dash"/>
            <a:round/>
            <a:headEnd len="lg" w="lg" type="none"/>
            <a:tailEnd len="lg" w="lg" type="triangle"/>
          </a:ln>
        </p:spPr>
      </p:cxnSp>
      <p:cxnSp>
        <p:nvCxnSpPr>
          <p:cNvPr id="315" name="Shape 315"/>
          <p:cNvCxnSpPr>
            <a:stCxn id="294" idx="3"/>
            <a:endCxn id="310" idx="1"/>
          </p:cNvCxnSpPr>
          <p:nvPr/>
        </p:nvCxnSpPr>
        <p:spPr>
          <a:xfrm flipH="1" rot="10800000">
            <a:off x="3340877" y="2965161"/>
            <a:ext cx="523200" cy="1214400"/>
          </a:xfrm>
          <a:prstGeom prst="straightConnector1">
            <a:avLst/>
          </a:prstGeom>
          <a:noFill/>
          <a:ln cap="flat" cmpd="sng" w="19050">
            <a:solidFill>
              <a:srgbClr val="9900FF"/>
            </a:solidFill>
            <a:prstDash val="dash"/>
            <a:round/>
            <a:headEnd len="lg" w="lg" type="none"/>
            <a:tailEnd len="lg" w="lg" type="triangle"/>
          </a:ln>
        </p:spPr>
      </p:cxnSp>
      <p:cxnSp>
        <p:nvCxnSpPr>
          <p:cNvPr id="316" name="Shape 316"/>
          <p:cNvCxnSpPr>
            <a:stCxn id="294" idx="3"/>
            <a:endCxn id="311" idx="1"/>
          </p:cNvCxnSpPr>
          <p:nvPr/>
        </p:nvCxnSpPr>
        <p:spPr>
          <a:xfrm flipH="1" rot="10800000">
            <a:off x="3340877" y="3766161"/>
            <a:ext cx="498300" cy="413400"/>
          </a:xfrm>
          <a:prstGeom prst="straightConnector1">
            <a:avLst/>
          </a:prstGeom>
          <a:noFill/>
          <a:ln cap="flat" cmpd="sng" w="19050">
            <a:solidFill>
              <a:srgbClr val="FF00FF"/>
            </a:solidFill>
            <a:prstDash val="dash"/>
            <a:round/>
            <a:headEnd len="lg" w="lg" type="none"/>
            <a:tailEnd len="lg" w="lg" type="triangle"/>
          </a:ln>
        </p:spPr>
      </p:cxnSp>
      <p:cxnSp>
        <p:nvCxnSpPr>
          <p:cNvPr id="317" name="Shape 317"/>
          <p:cNvCxnSpPr>
            <a:stCxn id="295" idx="3"/>
            <a:endCxn id="311" idx="2"/>
          </p:cNvCxnSpPr>
          <p:nvPr/>
        </p:nvCxnSpPr>
        <p:spPr>
          <a:xfrm flipH="1" rot="10800000">
            <a:off x="4303183" y="4119738"/>
            <a:ext cx="257100" cy="983400"/>
          </a:xfrm>
          <a:prstGeom prst="straightConnector1">
            <a:avLst/>
          </a:prstGeom>
          <a:noFill/>
          <a:ln cap="flat" cmpd="sng" w="19050">
            <a:solidFill>
              <a:srgbClr val="FF00FF"/>
            </a:solidFill>
            <a:prstDash val="dash"/>
            <a:round/>
            <a:headEnd len="lg" w="lg" type="none"/>
            <a:tailEnd len="lg" w="lg" type="triangle"/>
          </a:ln>
        </p:spPr>
      </p:cxnSp>
      <p:cxnSp>
        <p:nvCxnSpPr>
          <p:cNvPr id="318" name="Shape 318"/>
          <p:cNvCxnSpPr>
            <a:stCxn id="309" idx="3"/>
            <a:endCxn id="299" idx="1"/>
          </p:cNvCxnSpPr>
          <p:nvPr/>
        </p:nvCxnSpPr>
        <p:spPr>
          <a:xfrm>
            <a:off x="5306008" y="2164100"/>
            <a:ext cx="1118700" cy="1092000"/>
          </a:xfrm>
          <a:prstGeom prst="straightConnector1">
            <a:avLst/>
          </a:prstGeom>
          <a:noFill/>
          <a:ln cap="flat" cmpd="sng" w="19050">
            <a:solidFill>
              <a:srgbClr val="980000"/>
            </a:solidFill>
            <a:prstDash val="dash"/>
            <a:round/>
            <a:headEnd len="lg" w="lg" type="none"/>
            <a:tailEnd len="lg" w="lg" type="triangle"/>
          </a:ln>
        </p:spPr>
      </p:cxnSp>
      <p:cxnSp>
        <p:nvCxnSpPr>
          <p:cNvPr id="319" name="Shape 319"/>
          <p:cNvCxnSpPr>
            <a:stCxn id="310" idx="3"/>
            <a:endCxn id="298" idx="1"/>
          </p:cNvCxnSpPr>
          <p:nvPr/>
        </p:nvCxnSpPr>
        <p:spPr>
          <a:xfrm>
            <a:off x="5306008" y="2965138"/>
            <a:ext cx="473400" cy="1214400"/>
          </a:xfrm>
          <a:prstGeom prst="straightConnector1">
            <a:avLst/>
          </a:prstGeom>
          <a:noFill/>
          <a:ln cap="flat" cmpd="sng" w="19050">
            <a:solidFill>
              <a:srgbClr val="9900FF"/>
            </a:solidFill>
            <a:prstDash val="dash"/>
            <a:round/>
            <a:headEnd len="lg" w="lg" type="none"/>
            <a:tailEnd len="lg" w="lg" type="triangle"/>
          </a:ln>
        </p:spPr>
      </p:cxnSp>
      <p:cxnSp>
        <p:nvCxnSpPr>
          <p:cNvPr id="320" name="Shape 320"/>
          <p:cNvCxnSpPr>
            <a:stCxn id="311" idx="3"/>
            <a:endCxn id="297" idx="0"/>
          </p:cNvCxnSpPr>
          <p:nvPr/>
        </p:nvCxnSpPr>
        <p:spPr>
          <a:xfrm>
            <a:off x="5281064" y="3766177"/>
            <a:ext cx="422400" cy="983400"/>
          </a:xfrm>
          <a:prstGeom prst="straightConnector1">
            <a:avLst/>
          </a:prstGeom>
          <a:noFill/>
          <a:ln cap="flat" cmpd="sng" w="19050">
            <a:solidFill>
              <a:srgbClr val="FF00FF"/>
            </a:solidFill>
            <a:prstDash val="dash"/>
            <a:round/>
            <a:headEnd len="lg" w="lg" type="none"/>
            <a:tailEnd len="lg" w="lg" type="triangle"/>
          </a:ln>
        </p:spPr>
      </p:cxnSp>
      <p:sp>
        <p:nvSpPr>
          <p:cNvPr id="321" name="Shape 321"/>
          <p:cNvSpPr/>
          <p:nvPr/>
        </p:nvSpPr>
        <p:spPr>
          <a:xfrm>
            <a:off x="733321" y="5561922"/>
            <a:ext cx="1441800" cy="7074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Test Plan</a:t>
            </a:r>
          </a:p>
        </p:txBody>
      </p:sp>
      <p:cxnSp>
        <p:nvCxnSpPr>
          <p:cNvPr id="322" name="Shape 322"/>
          <p:cNvCxnSpPr>
            <a:stCxn id="321" idx="3"/>
          </p:cNvCxnSpPr>
          <p:nvPr/>
        </p:nvCxnSpPr>
        <p:spPr>
          <a:xfrm>
            <a:off x="2175121" y="5915622"/>
            <a:ext cx="1740900" cy="331200"/>
          </a:xfrm>
          <a:prstGeom prst="straightConnector1">
            <a:avLst/>
          </a:prstGeom>
          <a:noFill/>
          <a:ln cap="flat" cmpd="sng" w="19050">
            <a:solidFill>
              <a:srgbClr val="274E13"/>
            </a:solidFill>
            <a:prstDash val="dash"/>
            <a:round/>
            <a:headEnd len="lg" w="lg" type="triangle"/>
            <a:tailEnd len="lg" w="lg" type="triangle"/>
          </a:ln>
        </p:spPr>
      </p:cxnSp>
      <p:cxnSp>
        <p:nvCxnSpPr>
          <p:cNvPr id="323" name="Shape 323"/>
          <p:cNvCxnSpPr>
            <a:stCxn id="295" idx="1"/>
          </p:cNvCxnSpPr>
          <p:nvPr/>
        </p:nvCxnSpPr>
        <p:spPr>
          <a:xfrm flipH="1">
            <a:off x="2225983" y="5103138"/>
            <a:ext cx="635400" cy="540600"/>
          </a:xfrm>
          <a:prstGeom prst="straightConnector1">
            <a:avLst/>
          </a:prstGeom>
          <a:noFill/>
          <a:ln cap="flat" cmpd="sng" w="19050">
            <a:solidFill>
              <a:srgbClr val="274E13"/>
            </a:solidFill>
            <a:prstDash val="dash"/>
            <a:round/>
            <a:headEnd len="lg" w="lg" type="none"/>
            <a:tailEnd len="lg" w="lg" type="triangle"/>
          </a:ln>
        </p:spPr>
      </p:cxnSp>
      <p:sp>
        <p:nvSpPr>
          <p:cNvPr id="324" name="Shape 32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p:nvPr/>
        </p:nvSpPr>
        <p:spPr>
          <a:xfrm>
            <a:off x="467762" y="1610336"/>
            <a:ext cx="3945300" cy="29616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0" name="Shape 33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Incremental Model</a:t>
            </a:r>
          </a:p>
        </p:txBody>
      </p:sp>
      <p:sp>
        <p:nvSpPr>
          <p:cNvPr id="331" name="Shape 331"/>
          <p:cNvSpPr/>
          <p:nvPr/>
        </p:nvSpPr>
        <p:spPr>
          <a:xfrm>
            <a:off x="548133" y="1709370"/>
            <a:ext cx="1111800" cy="589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Requirements Definition</a:t>
            </a:r>
          </a:p>
        </p:txBody>
      </p:sp>
      <p:sp>
        <p:nvSpPr>
          <p:cNvPr id="332" name="Shape 332"/>
          <p:cNvSpPr txBox="1"/>
          <p:nvPr>
            <p:ph idx="1" type="body"/>
          </p:nvPr>
        </p:nvSpPr>
        <p:spPr>
          <a:xfrm>
            <a:off x="457200" y="4510991"/>
            <a:ext cx="4089300" cy="1850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lang="en" sz="1800"/>
              <a:t>Like waterfall, we only move on to another phase when the current phase is complete.</a:t>
            </a:r>
          </a:p>
          <a:p>
            <a:pPr indent="-342900" lvl="0" marL="457200" marR="0" rtl="0" algn="l">
              <a:lnSpc>
                <a:spcPct val="100000"/>
              </a:lnSpc>
              <a:spcBef>
                <a:spcPts val="600"/>
              </a:spcBef>
              <a:spcAft>
                <a:spcPts val="0"/>
              </a:spcAft>
              <a:buSzPct val="100000"/>
            </a:pPr>
            <a:r>
              <a:rPr lang="en" sz="1800"/>
              <a:t>Unlike waterfall, we produce progressively more complete builds of a system.</a:t>
            </a:r>
          </a:p>
          <a:p>
            <a:pPr lvl="0" marR="0" rtl="0" algn="l">
              <a:lnSpc>
                <a:spcPct val="100000"/>
              </a:lnSpc>
              <a:spcBef>
                <a:spcPts val="600"/>
              </a:spcBef>
              <a:spcAft>
                <a:spcPts val="0"/>
              </a:spcAft>
              <a:buNone/>
            </a:pPr>
            <a:r>
              <a:t/>
            </a:r>
            <a:endParaRPr sz="1800"/>
          </a:p>
          <a:p>
            <a:pPr lvl="0" rtl="0">
              <a:spcBef>
                <a:spcPts val="0"/>
              </a:spcBef>
              <a:buNone/>
            </a:pPr>
            <a:r>
              <a:t/>
            </a:r>
            <a:endParaRPr sz="1800"/>
          </a:p>
        </p:txBody>
      </p:sp>
      <p:sp>
        <p:nvSpPr>
          <p:cNvPr id="333" name="Shape 333"/>
          <p:cNvSpPr/>
          <p:nvPr/>
        </p:nvSpPr>
        <p:spPr>
          <a:xfrm>
            <a:off x="1419263" y="2403657"/>
            <a:ext cx="1111800" cy="589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Feature Design</a:t>
            </a:r>
          </a:p>
        </p:txBody>
      </p:sp>
      <p:sp>
        <p:nvSpPr>
          <p:cNvPr id="334" name="Shape 334"/>
          <p:cNvSpPr/>
          <p:nvPr/>
        </p:nvSpPr>
        <p:spPr>
          <a:xfrm>
            <a:off x="2206224" y="3134775"/>
            <a:ext cx="1211100" cy="589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Implementation and Unit Testing</a:t>
            </a:r>
          </a:p>
        </p:txBody>
      </p:sp>
      <p:sp>
        <p:nvSpPr>
          <p:cNvPr id="335" name="Shape 335"/>
          <p:cNvSpPr/>
          <p:nvPr/>
        </p:nvSpPr>
        <p:spPr>
          <a:xfrm>
            <a:off x="3174773" y="3846443"/>
            <a:ext cx="1111800" cy="589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Integration and System Testing</a:t>
            </a:r>
          </a:p>
        </p:txBody>
      </p:sp>
      <p:cxnSp>
        <p:nvCxnSpPr>
          <p:cNvPr id="336" name="Shape 336"/>
          <p:cNvCxnSpPr>
            <a:stCxn id="331" idx="3"/>
            <a:endCxn id="333" idx="0"/>
          </p:cNvCxnSpPr>
          <p:nvPr/>
        </p:nvCxnSpPr>
        <p:spPr>
          <a:xfrm>
            <a:off x="1659933" y="2003970"/>
            <a:ext cx="315300" cy="399600"/>
          </a:xfrm>
          <a:prstGeom prst="straightConnector1">
            <a:avLst/>
          </a:prstGeom>
          <a:noFill/>
          <a:ln cap="flat" cmpd="sng" w="38100">
            <a:solidFill>
              <a:schemeClr val="dk2"/>
            </a:solidFill>
            <a:prstDash val="solid"/>
            <a:round/>
            <a:headEnd len="lg" w="lg" type="none"/>
            <a:tailEnd len="lg" w="lg" type="triangle"/>
          </a:ln>
        </p:spPr>
      </p:cxnSp>
      <p:cxnSp>
        <p:nvCxnSpPr>
          <p:cNvPr id="337" name="Shape 337"/>
          <p:cNvCxnSpPr>
            <a:stCxn id="333" idx="3"/>
            <a:endCxn id="334" idx="0"/>
          </p:cNvCxnSpPr>
          <p:nvPr/>
        </p:nvCxnSpPr>
        <p:spPr>
          <a:xfrm>
            <a:off x="2531063" y="2698257"/>
            <a:ext cx="280800" cy="436500"/>
          </a:xfrm>
          <a:prstGeom prst="straightConnector1">
            <a:avLst/>
          </a:prstGeom>
          <a:noFill/>
          <a:ln cap="flat" cmpd="sng" w="38100">
            <a:solidFill>
              <a:schemeClr val="dk2"/>
            </a:solidFill>
            <a:prstDash val="solid"/>
            <a:round/>
            <a:headEnd len="lg" w="lg" type="none"/>
            <a:tailEnd len="lg" w="lg" type="triangle"/>
          </a:ln>
        </p:spPr>
      </p:cxnSp>
      <p:cxnSp>
        <p:nvCxnSpPr>
          <p:cNvPr id="338" name="Shape 338"/>
          <p:cNvCxnSpPr>
            <a:stCxn id="334" idx="3"/>
            <a:endCxn id="335" idx="0"/>
          </p:cNvCxnSpPr>
          <p:nvPr/>
        </p:nvCxnSpPr>
        <p:spPr>
          <a:xfrm>
            <a:off x="3417324" y="3429375"/>
            <a:ext cx="313200" cy="417000"/>
          </a:xfrm>
          <a:prstGeom prst="straightConnector1">
            <a:avLst/>
          </a:prstGeom>
          <a:noFill/>
          <a:ln cap="flat" cmpd="sng" w="38100">
            <a:solidFill>
              <a:schemeClr val="dk2"/>
            </a:solidFill>
            <a:prstDash val="solid"/>
            <a:round/>
            <a:headEnd len="lg" w="lg" type="none"/>
            <a:tailEnd len="lg" w="lg" type="triangle"/>
          </a:ln>
        </p:spPr>
      </p:cxnSp>
      <p:sp>
        <p:nvSpPr>
          <p:cNvPr id="339" name="Shape 339"/>
          <p:cNvSpPr/>
          <p:nvPr/>
        </p:nvSpPr>
        <p:spPr>
          <a:xfrm>
            <a:off x="5276506" y="1556775"/>
            <a:ext cx="1334699" cy="11982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5666118" y="1762932"/>
            <a:ext cx="555300" cy="301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cxnSp>
        <p:nvCxnSpPr>
          <p:cNvPr id="341" name="Shape 341"/>
          <p:cNvCxnSpPr/>
          <p:nvPr/>
        </p:nvCxnSpPr>
        <p:spPr>
          <a:xfrm>
            <a:off x="4413142" y="1987263"/>
            <a:ext cx="837600" cy="0"/>
          </a:xfrm>
          <a:prstGeom prst="straightConnector1">
            <a:avLst/>
          </a:prstGeom>
          <a:noFill/>
          <a:ln cap="flat" cmpd="sng" w="38100">
            <a:solidFill>
              <a:schemeClr val="dk2"/>
            </a:solidFill>
            <a:prstDash val="solid"/>
            <a:round/>
            <a:headEnd len="lg" w="lg" type="none"/>
            <a:tailEnd len="lg" w="lg" type="triangle"/>
          </a:ln>
        </p:spPr>
      </p:cxnSp>
      <p:sp>
        <p:nvSpPr>
          <p:cNvPr id="342" name="Shape 342"/>
          <p:cNvSpPr/>
          <p:nvPr/>
        </p:nvSpPr>
        <p:spPr>
          <a:xfrm>
            <a:off x="4897288" y="2965808"/>
            <a:ext cx="1395900" cy="13443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4925721" y="3010761"/>
            <a:ext cx="393300" cy="26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344" name="Shape 344"/>
          <p:cNvSpPr/>
          <p:nvPr/>
        </p:nvSpPr>
        <p:spPr>
          <a:xfrm>
            <a:off x="5233901" y="3325910"/>
            <a:ext cx="393300" cy="26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345" name="Shape 345"/>
          <p:cNvSpPr/>
          <p:nvPr/>
        </p:nvSpPr>
        <p:spPr>
          <a:xfrm>
            <a:off x="5547412" y="3657781"/>
            <a:ext cx="393300" cy="26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346" name="Shape 346"/>
          <p:cNvSpPr/>
          <p:nvPr/>
        </p:nvSpPr>
        <p:spPr>
          <a:xfrm>
            <a:off x="5854949" y="3980816"/>
            <a:ext cx="393300" cy="26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347" name="Shape 347"/>
          <p:cNvCxnSpPr>
            <a:stCxn id="343" idx="3"/>
            <a:endCxn id="344" idx="0"/>
          </p:cNvCxnSpPr>
          <p:nvPr/>
        </p:nvCxnSpPr>
        <p:spPr>
          <a:xfrm>
            <a:off x="5319021" y="3144411"/>
            <a:ext cx="111600" cy="181500"/>
          </a:xfrm>
          <a:prstGeom prst="straightConnector1">
            <a:avLst/>
          </a:prstGeom>
          <a:noFill/>
          <a:ln cap="flat" cmpd="sng" w="19050">
            <a:solidFill>
              <a:schemeClr val="dk2"/>
            </a:solidFill>
            <a:prstDash val="solid"/>
            <a:round/>
            <a:headEnd len="lg" w="lg" type="none"/>
            <a:tailEnd len="lg" w="lg" type="triangle"/>
          </a:ln>
        </p:spPr>
      </p:cxnSp>
      <p:cxnSp>
        <p:nvCxnSpPr>
          <p:cNvPr id="348" name="Shape 348"/>
          <p:cNvCxnSpPr>
            <a:stCxn id="344" idx="3"/>
            <a:endCxn id="345" idx="0"/>
          </p:cNvCxnSpPr>
          <p:nvPr/>
        </p:nvCxnSpPr>
        <p:spPr>
          <a:xfrm>
            <a:off x="5627201" y="3459560"/>
            <a:ext cx="117000" cy="198300"/>
          </a:xfrm>
          <a:prstGeom prst="straightConnector1">
            <a:avLst/>
          </a:prstGeom>
          <a:noFill/>
          <a:ln cap="flat" cmpd="sng" w="19050">
            <a:solidFill>
              <a:schemeClr val="dk2"/>
            </a:solidFill>
            <a:prstDash val="solid"/>
            <a:round/>
            <a:headEnd len="lg" w="lg" type="none"/>
            <a:tailEnd len="lg" w="lg" type="triangle"/>
          </a:ln>
        </p:spPr>
      </p:cxnSp>
      <p:cxnSp>
        <p:nvCxnSpPr>
          <p:cNvPr id="349" name="Shape 349"/>
          <p:cNvCxnSpPr>
            <a:stCxn id="345" idx="3"/>
            <a:endCxn id="346" idx="0"/>
          </p:cNvCxnSpPr>
          <p:nvPr/>
        </p:nvCxnSpPr>
        <p:spPr>
          <a:xfrm>
            <a:off x="5940712" y="3791431"/>
            <a:ext cx="111000" cy="189300"/>
          </a:xfrm>
          <a:prstGeom prst="straightConnector1">
            <a:avLst/>
          </a:prstGeom>
          <a:noFill/>
          <a:ln cap="flat" cmpd="sng" w="19050">
            <a:solidFill>
              <a:schemeClr val="dk2"/>
            </a:solidFill>
            <a:prstDash val="solid"/>
            <a:round/>
            <a:headEnd len="lg" w="lg" type="none"/>
            <a:tailEnd len="lg" w="lg" type="triangle"/>
          </a:ln>
        </p:spPr>
      </p:cxnSp>
      <p:sp>
        <p:nvSpPr>
          <p:cNvPr id="350" name="Shape 350"/>
          <p:cNvSpPr/>
          <p:nvPr/>
        </p:nvSpPr>
        <p:spPr>
          <a:xfrm>
            <a:off x="7352180" y="3038840"/>
            <a:ext cx="1334700" cy="11981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1" name="Shape 351"/>
          <p:cNvCxnSpPr>
            <a:stCxn id="342" idx="3"/>
            <a:endCxn id="350" idx="1"/>
          </p:cNvCxnSpPr>
          <p:nvPr/>
        </p:nvCxnSpPr>
        <p:spPr>
          <a:xfrm>
            <a:off x="6293188" y="3637958"/>
            <a:ext cx="1058999" cy="0"/>
          </a:xfrm>
          <a:prstGeom prst="straightConnector1">
            <a:avLst/>
          </a:prstGeom>
          <a:noFill/>
          <a:ln cap="flat" cmpd="sng" w="38100">
            <a:solidFill>
              <a:schemeClr val="dk2"/>
            </a:solidFill>
            <a:prstDash val="solid"/>
            <a:round/>
            <a:headEnd len="lg" w="lg" type="none"/>
            <a:tailEnd len="lg" w="lg" type="triangle"/>
          </a:ln>
        </p:spPr>
      </p:cxnSp>
      <p:sp>
        <p:nvSpPr>
          <p:cNvPr id="352" name="Shape 352"/>
          <p:cNvSpPr/>
          <p:nvPr/>
        </p:nvSpPr>
        <p:spPr>
          <a:xfrm>
            <a:off x="4897276" y="4631655"/>
            <a:ext cx="1395900" cy="13443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3" name="Shape 353"/>
          <p:cNvSpPr/>
          <p:nvPr/>
        </p:nvSpPr>
        <p:spPr>
          <a:xfrm>
            <a:off x="4925709" y="4676608"/>
            <a:ext cx="393300" cy="26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354" name="Shape 354"/>
          <p:cNvSpPr/>
          <p:nvPr/>
        </p:nvSpPr>
        <p:spPr>
          <a:xfrm>
            <a:off x="5233889" y="4991758"/>
            <a:ext cx="393300" cy="26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355" name="Shape 355"/>
          <p:cNvSpPr/>
          <p:nvPr/>
        </p:nvSpPr>
        <p:spPr>
          <a:xfrm>
            <a:off x="5547400" y="5323629"/>
            <a:ext cx="393300" cy="26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356" name="Shape 356"/>
          <p:cNvSpPr/>
          <p:nvPr/>
        </p:nvSpPr>
        <p:spPr>
          <a:xfrm>
            <a:off x="5854937" y="5646664"/>
            <a:ext cx="393300" cy="26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357" name="Shape 357"/>
          <p:cNvCxnSpPr>
            <a:stCxn id="353" idx="3"/>
            <a:endCxn id="354" idx="0"/>
          </p:cNvCxnSpPr>
          <p:nvPr/>
        </p:nvCxnSpPr>
        <p:spPr>
          <a:xfrm>
            <a:off x="5319009" y="4810258"/>
            <a:ext cx="111600" cy="181500"/>
          </a:xfrm>
          <a:prstGeom prst="straightConnector1">
            <a:avLst/>
          </a:prstGeom>
          <a:noFill/>
          <a:ln cap="flat" cmpd="sng" w="19050">
            <a:solidFill>
              <a:schemeClr val="dk2"/>
            </a:solidFill>
            <a:prstDash val="solid"/>
            <a:round/>
            <a:headEnd len="lg" w="lg" type="none"/>
            <a:tailEnd len="lg" w="lg" type="triangle"/>
          </a:ln>
        </p:spPr>
      </p:cxnSp>
      <p:cxnSp>
        <p:nvCxnSpPr>
          <p:cNvPr id="358" name="Shape 358"/>
          <p:cNvCxnSpPr>
            <a:stCxn id="354" idx="3"/>
            <a:endCxn id="355" idx="0"/>
          </p:cNvCxnSpPr>
          <p:nvPr/>
        </p:nvCxnSpPr>
        <p:spPr>
          <a:xfrm>
            <a:off x="5627189" y="5125408"/>
            <a:ext cx="117000" cy="198300"/>
          </a:xfrm>
          <a:prstGeom prst="straightConnector1">
            <a:avLst/>
          </a:prstGeom>
          <a:noFill/>
          <a:ln cap="flat" cmpd="sng" w="19050">
            <a:solidFill>
              <a:schemeClr val="dk2"/>
            </a:solidFill>
            <a:prstDash val="solid"/>
            <a:round/>
            <a:headEnd len="lg" w="lg" type="none"/>
            <a:tailEnd len="lg" w="lg" type="triangle"/>
          </a:ln>
        </p:spPr>
      </p:cxnSp>
      <p:cxnSp>
        <p:nvCxnSpPr>
          <p:cNvPr id="359" name="Shape 359"/>
          <p:cNvCxnSpPr>
            <a:stCxn id="355" idx="3"/>
            <a:endCxn id="356" idx="0"/>
          </p:cNvCxnSpPr>
          <p:nvPr/>
        </p:nvCxnSpPr>
        <p:spPr>
          <a:xfrm>
            <a:off x="5940700" y="5457279"/>
            <a:ext cx="111000" cy="189300"/>
          </a:xfrm>
          <a:prstGeom prst="straightConnector1">
            <a:avLst/>
          </a:prstGeom>
          <a:noFill/>
          <a:ln cap="flat" cmpd="sng" w="19050">
            <a:solidFill>
              <a:schemeClr val="dk2"/>
            </a:solidFill>
            <a:prstDash val="solid"/>
            <a:round/>
            <a:headEnd len="lg" w="lg" type="none"/>
            <a:tailEnd len="lg" w="lg" type="triangle"/>
          </a:ln>
        </p:spPr>
      </p:cxnSp>
      <p:sp>
        <p:nvSpPr>
          <p:cNvPr id="360" name="Shape 360"/>
          <p:cNvSpPr/>
          <p:nvPr/>
        </p:nvSpPr>
        <p:spPr>
          <a:xfrm>
            <a:off x="7352168" y="4704688"/>
            <a:ext cx="1334700" cy="11982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1" name="Shape 361"/>
          <p:cNvCxnSpPr>
            <a:stCxn id="352" idx="3"/>
            <a:endCxn id="360" idx="1"/>
          </p:cNvCxnSpPr>
          <p:nvPr/>
        </p:nvCxnSpPr>
        <p:spPr>
          <a:xfrm>
            <a:off x="6293176" y="5303805"/>
            <a:ext cx="1059000" cy="0"/>
          </a:xfrm>
          <a:prstGeom prst="straightConnector1">
            <a:avLst/>
          </a:prstGeom>
          <a:noFill/>
          <a:ln cap="flat" cmpd="sng" w="38100">
            <a:solidFill>
              <a:schemeClr val="dk2"/>
            </a:solidFill>
            <a:prstDash val="solid"/>
            <a:round/>
            <a:headEnd len="lg" w="lg" type="none"/>
            <a:tailEnd len="lg" w="lg" type="triangle"/>
          </a:ln>
        </p:spPr>
      </p:cxnSp>
      <p:sp>
        <p:nvSpPr>
          <p:cNvPr id="362" name="Shape 362"/>
          <p:cNvSpPr/>
          <p:nvPr/>
        </p:nvSpPr>
        <p:spPr>
          <a:xfrm>
            <a:off x="7741792" y="3183777"/>
            <a:ext cx="555300" cy="301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363" name="Shape 363"/>
          <p:cNvSpPr/>
          <p:nvPr/>
        </p:nvSpPr>
        <p:spPr>
          <a:xfrm>
            <a:off x="7579010" y="3699542"/>
            <a:ext cx="555300" cy="301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cxnSp>
        <p:nvCxnSpPr>
          <p:cNvPr id="364" name="Shape 364"/>
          <p:cNvCxnSpPr>
            <a:stCxn id="362" idx="2"/>
            <a:endCxn id="363" idx="0"/>
          </p:cNvCxnSpPr>
          <p:nvPr/>
        </p:nvCxnSpPr>
        <p:spPr>
          <a:xfrm flipH="1">
            <a:off x="7856542" y="3485577"/>
            <a:ext cx="162900" cy="213900"/>
          </a:xfrm>
          <a:prstGeom prst="straightConnector1">
            <a:avLst/>
          </a:prstGeom>
          <a:noFill/>
          <a:ln cap="flat" cmpd="sng" w="19050">
            <a:solidFill>
              <a:schemeClr val="dk2"/>
            </a:solidFill>
            <a:prstDash val="solid"/>
            <a:round/>
            <a:headEnd len="lg" w="lg" type="triangle"/>
            <a:tailEnd len="lg" w="lg" type="triangle"/>
          </a:ln>
        </p:spPr>
      </p:cxnSp>
      <p:sp>
        <p:nvSpPr>
          <p:cNvPr id="365" name="Shape 365"/>
          <p:cNvSpPr/>
          <p:nvPr/>
        </p:nvSpPr>
        <p:spPr>
          <a:xfrm>
            <a:off x="7719263" y="4858436"/>
            <a:ext cx="555300" cy="301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366" name="Shape 366"/>
          <p:cNvSpPr/>
          <p:nvPr/>
        </p:nvSpPr>
        <p:spPr>
          <a:xfrm>
            <a:off x="7445526" y="5374201"/>
            <a:ext cx="555300" cy="301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cxnSp>
        <p:nvCxnSpPr>
          <p:cNvPr id="367" name="Shape 367"/>
          <p:cNvCxnSpPr>
            <a:stCxn id="365" idx="2"/>
            <a:endCxn id="366" idx="0"/>
          </p:cNvCxnSpPr>
          <p:nvPr/>
        </p:nvCxnSpPr>
        <p:spPr>
          <a:xfrm flipH="1">
            <a:off x="7723313" y="5160236"/>
            <a:ext cx="273600" cy="213900"/>
          </a:xfrm>
          <a:prstGeom prst="straightConnector1">
            <a:avLst/>
          </a:prstGeom>
          <a:noFill/>
          <a:ln cap="flat" cmpd="sng" w="19050">
            <a:solidFill>
              <a:schemeClr val="dk2"/>
            </a:solidFill>
            <a:prstDash val="solid"/>
            <a:round/>
            <a:headEnd len="lg" w="lg" type="triangle"/>
            <a:tailEnd len="lg" w="lg" type="triangle"/>
          </a:ln>
        </p:spPr>
      </p:cxnSp>
      <p:sp>
        <p:nvSpPr>
          <p:cNvPr id="368" name="Shape 368"/>
          <p:cNvSpPr/>
          <p:nvPr/>
        </p:nvSpPr>
        <p:spPr>
          <a:xfrm>
            <a:off x="8092407" y="5374201"/>
            <a:ext cx="555300" cy="301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cxnSp>
        <p:nvCxnSpPr>
          <p:cNvPr id="369" name="Shape 369"/>
          <p:cNvCxnSpPr>
            <a:stCxn id="365" idx="2"/>
            <a:endCxn id="368" idx="0"/>
          </p:cNvCxnSpPr>
          <p:nvPr/>
        </p:nvCxnSpPr>
        <p:spPr>
          <a:xfrm>
            <a:off x="7996913" y="5160236"/>
            <a:ext cx="373200" cy="213900"/>
          </a:xfrm>
          <a:prstGeom prst="straightConnector1">
            <a:avLst/>
          </a:prstGeom>
          <a:noFill/>
          <a:ln cap="flat" cmpd="sng" w="19050">
            <a:solidFill>
              <a:schemeClr val="dk2"/>
            </a:solidFill>
            <a:prstDash val="solid"/>
            <a:round/>
            <a:headEnd len="lg" w="lg" type="triangle"/>
            <a:tailEnd len="lg" w="lg" type="triangle"/>
          </a:ln>
        </p:spPr>
      </p:cxnSp>
      <p:sp>
        <p:nvSpPr>
          <p:cNvPr id="370" name="Shape 37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Cleanroom Process</a:t>
            </a:r>
          </a:p>
        </p:txBody>
      </p:sp>
      <p:sp>
        <p:nvSpPr>
          <p:cNvPr id="376" name="Shape 3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Incremental process that pairs development and verification activities.</a:t>
            </a:r>
          </a:p>
          <a:p>
            <a:pPr indent="-228600" lvl="1" marL="914400" rtl="0">
              <a:spcBef>
                <a:spcPts val="0"/>
              </a:spcBef>
            </a:pPr>
            <a:r>
              <a:rPr lang="en"/>
              <a:t>Stresses analysis over testing in earlier phases.</a:t>
            </a:r>
          </a:p>
          <a:p>
            <a:pPr indent="-228600" lvl="1" marL="914400" rtl="0">
              <a:spcBef>
                <a:spcPts val="0"/>
              </a:spcBef>
            </a:pPr>
            <a:r>
              <a:rPr lang="en"/>
              <a:t>Testing is left for a near-release “certification” stage.</a:t>
            </a:r>
          </a:p>
          <a:p>
            <a:pPr indent="-228600" lvl="0" marL="457200" rtl="0">
              <a:spcBef>
                <a:spcPts val="0"/>
              </a:spcBef>
            </a:pPr>
            <a:r>
              <a:rPr lang="en"/>
              <a:t>Two cooperative teams - development and quality assurance.</a:t>
            </a:r>
          </a:p>
          <a:p>
            <a:pPr indent="-228600" lvl="0" marL="457200" rtl="0">
              <a:spcBef>
                <a:spcPts val="0"/>
              </a:spcBef>
            </a:pPr>
            <a:r>
              <a:rPr lang="en"/>
              <a:t>Five major activities: specification, planning, design and verification, quality certification, and feedback.</a:t>
            </a:r>
          </a:p>
        </p:txBody>
      </p:sp>
      <p:sp>
        <p:nvSpPr>
          <p:cNvPr id="377" name="Shape 3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Cleanroom Process</a:t>
            </a:r>
          </a:p>
        </p:txBody>
      </p:sp>
      <p:sp>
        <p:nvSpPr>
          <p:cNvPr id="383" name="Shape 38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
        <p:nvSpPr>
          <p:cNvPr id="384" name="Shape 384"/>
          <p:cNvSpPr/>
          <p:nvPr/>
        </p:nvSpPr>
        <p:spPr>
          <a:xfrm>
            <a:off x="3590300" y="1644250"/>
            <a:ext cx="1893900" cy="3435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Specification</a:t>
            </a:r>
          </a:p>
        </p:txBody>
      </p:sp>
      <p:sp>
        <p:nvSpPr>
          <p:cNvPr id="385" name="Shape 385"/>
          <p:cNvSpPr/>
          <p:nvPr/>
        </p:nvSpPr>
        <p:spPr>
          <a:xfrm>
            <a:off x="3590300" y="1987750"/>
            <a:ext cx="957300" cy="3435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Function</a:t>
            </a:r>
          </a:p>
        </p:txBody>
      </p:sp>
      <p:sp>
        <p:nvSpPr>
          <p:cNvPr id="386" name="Shape 386"/>
          <p:cNvSpPr/>
          <p:nvPr/>
        </p:nvSpPr>
        <p:spPr>
          <a:xfrm>
            <a:off x="4547600" y="1987750"/>
            <a:ext cx="936600" cy="343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Usage</a:t>
            </a:r>
          </a:p>
        </p:txBody>
      </p:sp>
      <p:sp>
        <p:nvSpPr>
          <p:cNvPr id="387" name="Shape 387"/>
          <p:cNvSpPr/>
          <p:nvPr/>
        </p:nvSpPr>
        <p:spPr>
          <a:xfrm>
            <a:off x="3590300" y="2611312"/>
            <a:ext cx="1893900" cy="5940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Incremental Development Planning</a:t>
            </a:r>
          </a:p>
        </p:txBody>
      </p:sp>
      <p:cxnSp>
        <p:nvCxnSpPr>
          <p:cNvPr id="388" name="Shape 388"/>
          <p:cNvCxnSpPr>
            <a:stCxn id="386" idx="1"/>
            <a:endCxn id="387" idx="0"/>
          </p:cNvCxnSpPr>
          <p:nvPr/>
        </p:nvCxnSpPr>
        <p:spPr>
          <a:xfrm flipH="1">
            <a:off x="4537100" y="2159500"/>
            <a:ext cx="10500" cy="451800"/>
          </a:xfrm>
          <a:prstGeom prst="straightConnector1">
            <a:avLst/>
          </a:prstGeom>
          <a:noFill/>
          <a:ln cap="flat" cmpd="sng" w="9525">
            <a:solidFill>
              <a:schemeClr val="dk2"/>
            </a:solidFill>
            <a:prstDash val="solid"/>
            <a:round/>
            <a:headEnd len="lg" w="lg" type="none"/>
            <a:tailEnd len="lg" w="lg" type="triangle"/>
          </a:ln>
        </p:spPr>
      </p:cxnSp>
      <p:sp>
        <p:nvSpPr>
          <p:cNvPr id="389" name="Shape 389"/>
          <p:cNvSpPr txBox="1"/>
          <p:nvPr/>
        </p:nvSpPr>
        <p:spPr>
          <a:xfrm>
            <a:off x="1862800" y="1680250"/>
            <a:ext cx="1311600" cy="271500"/>
          </a:xfrm>
          <a:prstGeom prst="rect">
            <a:avLst/>
          </a:prstGeom>
          <a:noFill/>
          <a:ln>
            <a:noFill/>
          </a:ln>
        </p:spPr>
        <p:txBody>
          <a:bodyPr anchorCtr="0" anchor="t" bIns="91425" lIns="91425" rIns="91425" tIns="91425">
            <a:noAutofit/>
          </a:bodyPr>
          <a:lstStyle/>
          <a:p>
            <a:pPr lvl="0">
              <a:spcBef>
                <a:spcPts val="0"/>
              </a:spcBef>
              <a:buNone/>
            </a:pPr>
            <a:r>
              <a:rPr lang="en"/>
              <a:t>Requirements</a:t>
            </a:r>
          </a:p>
        </p:txBody>
      </p:sp>
      <p:cxnSp>
        <p:nvCxnSpPr>
          <p:cNvPr id="390" name="Shape 390"/>
          <p:cNvCxnSpPr>
            <a:stCxn id="389" idx="3"/>
            <a:endCxn id="384" idx="1"/>
          </p:cNvCxnSpPr>
          <p:nvPr/>
        </p:nvCxnSpPr>
        <p:spPr>
          <a:xfrm>
            <a:off x="3174400" y="1816000"/>
            <a:ext cx="415800" cy="0"/>
          </a:xfrm>
          <a:prstGeom prst="straightConnector1">
            <a:avLst/>
          </a:prstGeom>
          <a:noFill/>
          <a:ln cap="flat" cmpd="sng" w="9525">
            <a:solidFill>
              <a:schemeClr val="dk2"/>
            </a:solidFill>
            <a:prstDash val="solid"/>
            <a:round/>
            <a:headEnd len="lg" w="lg" type="none"/>
            <a:tailEnd len="lg" w="lg" type="triangle"/>
          </a:ln>
        </p:spPr>
      </p:cxnSp>
      <p:sp>
        <p:nvSpPr>
          <p:cNvPr id="391" name="Shape 391"/>
          <p:cNvSpPr/>
          <p:nvPr/>
        </p:nvSpPr>
        <p:spPr>
          <a:xfrm>
            <a:off x="2435350" y="3572500"/>
            <a:ext cx="1893900" cy="4617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Verification</a:t>
            </a:r>
          </a:p>
        </p:txBody>
      </p:sp>
      <p:sp>
        <p:nvSpPr>
          <p:cNvPr id="392" name="Shape 392"/>
          <p:cNvSpPr/>
          <p:nvPr/>
        </p:nvSpPr>
        <p:spPr>
          <a:xfrm>
            <a:off x="4752325" y="3572500"/>
            <a:ext cx="1893900" cy="461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Statistical Test Case Generation</a:t>
            </a:r>
          </a:p>
        </p:txBody>
      </p:sp>
      <p:cxnSp>
        <p:nvCxnSpPr>
          <p:cNvPr id="393" name="Shape 393"/>
          <p:cNvCxnSpPr>
            <a:stCxn id="387" idx="2"/>
            <a:endCxn id="391" idx="0"/>
          </p:cNvCxnSpPr>
          <p:nvPr/>
        </p:nvCxnSpPr>
        <p:spPr>
          <a:xfrm flipH="1">
            <a:off x="3382250" y="3205312"/>
            <a:ext cx="1155000" cy="367200"/>
          </a:xfrm>
          <a:prstGeom prst="straightConnector1">
            <a:avLst/>
          </a:prstGeom>
          <a:noFill/>
          <a:ln cap="flat" cmpd="sng" w="9525">
            <a:solidFill>
              <a:schemeClr val="dk2"/>
            </a:solidFill>
            <a:prstDash val="solid"/>
            <a:round/>
            <a:headEnd len="lg" w="lg" type="none"/>
            <a:tailEnd len="lg" w="lg" type="triangle"/>
          </a:ln>
        </p:spPr>
      </p:cxnSp>
      <p:cxnSp>
        <p:nvCxnSpPr>
          <p:cNvPr id="394" name="Shape 394"/>
          <p:cNvCxnSpPr>
            <a:stCxn id="387" idx="2"/>
            <a:endCxn id="392" idx="0"/>
          </p:cNvCxnSpPr>
          <p:nvPr/>
        </p:nvCxnSpPr>
        <p:spPr>
          <a:xfrm>
            <a:off x="4537250" y="3205312"/>
            <a:ext cx="1161900" cy="367200"/>
          </a:xfrm>
          <a:prstGeom prst="straightConnector1">
            <a:avLst/>
          </a:prstGeom>
          <a:noFill/>
          <a:ln cap="flat" cmpd="sng" w="9525">
            <a:solidFill>
              <a:schemeClr val="dk2"/>
            </a:solidFill>
            <a:prstDash val="solid"/>
            <a:round/>
            <a:headEnd len="lg" w="lg" type="none"/>
            <a:tailEnd len="lg" w="lg" type="triangle"/>
          </a:ln>
        </p:spPr>
      </p:cxnSp>
      <p:sp>
        <p:nvSpPr>
          <p:cNvPr id="395" name="Shape 395"/>
          <p:cNvSpPr txBox="1"/>
          <p:nvPr/>
        </p:nvSpPr>
        <p:spPr>
          <a:xfrm>
            <a:off x="2195850" y="2945100"/>
            <a:ext cx="1269600" cy="218400"/>
          </a:xfrm>
          <a:prstGeom prst="rect">
            <a:avLst/>
          </a:prstGeom>
          <a:noFill/>
          <a:ln>
            <a:noFill/>
          </a:ln>
        </p:spPr>
        <p:txBody>
          <a:bodyPr anchorCtr="0" anchor="t" bIns="91425" lIns="91425" rIns="91425" tIns="91425">
            <a:noAutofit/>
          </a:bodyPr>
          <a:lstStyle/>
          <a:p>
            <a:pPr lvl="0">
              <a:spcBef>
                <a:spcPts val="0"/>
              </a:spcBef>
              <a:buNone/>
            </a:pPr>
            <a:r>
              <a:rPr lang="en"/>
              <a:t>Functional Specification</a:t>
            </a:r>
          </a:p>
        </p:txBody>
      </p:sp>
      <p:sp>
        <p:nvSpPr>
          <p:cNvPr id="396" name="Shape 396"/>
          <p:cNvSpPr txBox="1"/>
          <p:nvPr/>
        </p:nvSpPr>
        <p:spPr>
          <a:xfrm>
            <a:off x="5609050" y="2945100"/>
            <a:ext cx="1269600" cy="218400"/>
          </a:xfrm>
          <a:prstGeom prst="rect">
            <a:avLst/>
          </a:prstGeom>
          <a:noFill/>
          <a:ln>
            <a:noFill/>
          </a:ln>
        </p:spPr>
        <p:txBody>
          <a:bodyPr anchorCtr="0" anchor="t" bIns="91425" lIns="91425" rIns="91425" tIns="91425">
            <a:noAutofit/>
          </a:bodyPr>
          <a:lstStyle/>
          <a:p>
            <a:pPr lvl="0" rtl="0">
              <a:spcBef>
                <a:spcPts val="0"/>
              </a:spcBef>
              <a:buNone/>
            </a:pPr>
            <a:r>
              <a:rPr lang="en"/>
              <a:t>Usage Specification</a:t>
            </a:r>
          </a:p>
        </p:txBody>
      </p:sp>
      <p:sp>
        <p:nvSpPr>
          <p:cNvPr id="397" name="Shape 397"/>
          <p:cNvSpPr/>
          <p:nvPr/>
        </p:nvSpPr>
        <p:spPr>
          <a:xfrm>
            <a:off x="3625050" y="4398050"/>
            <a:ext cx="1893900" cy="461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Statistical Testing</a:t>
            </a:r>
          </a:p>
        </p:txBody>
      </p:sp>
      <p:cxnSp>
        <p:nvCxnSpPr>
          <p:cNvPr id="398" name="Shape 398"/>
          <p:cNvCxnSpPr>
            <a:stCxn id="391" idx="2"/>
            <a:endCxn id="397" idx="0"/>
          </p:cNvCxnSpPr>
          <p:nvPr/>
        </p:nvCxnSpPr>
        <p:spPr>
          <a:xfrm>
            <a:off x="3382300" y="4034200"/>
            <a:ext cx="1189800" cy="363900"/>
          </a:xfrm>
          <a:prstGeom prst="straightConnector1">
            <a:avLst/>
          </a:prstGeom>
          <a:noFill/>
          <a:ln cap="flat" cmpd="sng" w="9525">
            <a:solidFill>
              <a:schemeClr val="dk2"/>
            </a:solidFill>
            <a:prstDash val="solid"/>
            <a:round/>
            <a:headEnd len="lg" w="lg" type="none"/>
            <a:tailEnd len="lg" w="lg" type="triangle"/>
          </a:ln>
        </p:spPr>
      </p:cxnSp>
      <p:cxnSp>
        <p:nvCxnSpPr>
          <p:cNvPr id="399" name="Shape 399"/>
          <p:cNvCxnSpPr>
            <a:stCxn id="392" idx="2"/>
            <a:endCxn id="397" idx="0"/>
          </p:cNvCxnSpPr>
          <p:nvPr/>
        </p:nvCxnSpPr>
        <p:spPr>
          <a:xfrm flipH="1">
            <a:off x="4571875" y="4034200"/>
            <a:ext cx="1127400" cy="363900"/>
          </a:xfrm>
          <a:prstGeom prst="straightConnector1">
            <a:avLst/>
          </a:prstGeom>
          <a:noFill/>
          <a:ln cap="flat" cmpd="sng" w="9525">
            <a:solidFill>
              <a:schemeClr val="dk2"/>
            </a:solidFill>
            <a:prstDash val="solid"/>
            <a:round/>
            <a:headEnd len="lg" w="lg" type="none"/>
            <a:tailEnd len="lg" w="lg" type="triangle"/>
          </a:ln>
        </p:spPr>
      </p:cxnSp>
      <p:sp>
        <p:nvSpPr>
          <p:cNvPr id="400" name="Shape 400"/>
          <p:cNvSpPr txBox="1"/>
          <p:nvPr/>
        </p:nvSpPr>
        <p:spPr>
          <a:xfrm>
            <a:off x="2435350" y="4055900"/>
            <a:ext cx="1269600" cy="218400"/>
          </a:xfrm>
          <a:prstGeom prst="rect">
            <a:avLst/>
          </a:prstGeom>
          <a:noFill/>
          <a:ln>
            <a:noFill/>
          </a:ln>
        </p:spPr>
        <p:txBody>
          <a:bodyPr anchorCtr="0" anchor="t" bIns="91425" lIns="91425" rIns="91425" tIns="91425">
            <a:noAutofit/>
          </a:bodyPr>
          <a:lstStyle/>
          <a:p>
            <a:pPr lvl="0" rtl="0">
              <a:spcBef>
                <a:spcPts val="0"/>
              </a:spcBef>
              <a:buNone/>
            </a:pPr>
            <a:r>
              <a:rPr lang="en"/>
              <a:t>Source Code</a:t>
            </a:r>
          </a:p>
        </p:txBody>
      </p:sp>
      <p:sp>
        <p:nvSpPr>
          <p:cNvPr id="401" name="Shape 401"/>
          <p:cNvSpPr txBox="1"/>
          <p:nvPr/>
        </p:nvSpPr>
        <p:spPr>
          <a:xfrm>
            <a:off x="5518950" y="4106950"/>
            <a:ext cx="1269600" cy="218400"/>
          </a:xfrm>
          <a:prstGeom prst="rect">
            <a:avLst/>
          </a:prstGeom>
          <a:noFill/>
          <a:ln>
            <a:noFill/>
          </a:ln>
        </p:spPr>
        <p:txBody>
          <a:bodyPr anchorCtr="0" anchor="t" bIns="91425" lIns="91425" rIns="91425" tIns="91425">
            <a:noAutofit/>
          </a:bodyPr>
          <a:lstStyle/>
          <a:p>
            <a:pPr lvl="0" rtl="0">
              <a:spcBef>
                <a:spcPts val="0"/>
              </a:spcBef>
              <a:buNone/>
            </a:pPr>
            <a:r>
              <a:rPr lang="en"/>
              <a:t>Test Cases</a:t>
            </a:r>
          </a:p>
        </p:txBody>
      </p:sp>
      <p:sp>
        <p:nvSpPr>
          <p:cNvPr id="402" name="Shape 402"/>
          <p:cNvSpPr/>
          <p:nvPr/>
        </p:nvSpPr>
        <p:spPr>
          <a:xfrm>
            <a:off x="3625050" y="5225300"/>
            <a:ext cx="1893900" cy="461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Quality Certification Model</a:t>
            </a:r>
          </a:p>
        </p:txBody>
      </p:sp>
      <p:cxnSp>
        <p:nvCxnSpPr>
          <p:cNvPr id="403" name="Shape 403"/>
          <p:cNvCxnSpPr>
            <a:stCxn id="397" idx="2"/>
            <a:endCxn id="402" idx="0"/>
          </p:cNvCxnSpPr>
          <p:nvPr/>
        </p:nvCxnSpPr>
        <p:spPr>
          <a:xfrm>
            <a:off x="4572000" y="4859750"/>
            <a:ext cx="0" cy="365700"/>
          </a:xfrm>
          <a:prstGeom prst="straightConnector1">
            <a:avLst/>
          </a:prstGeom>
          <a:noFill/>
          <a:ln cap="flat" cmpd="sng" w="9525">
            <a:solidFill>
              <a:schemeClr val="dk2"/>
            </a:solidFill>
            <a:prstDash val="solid"/>
            <a:round/>
            <a:headEnd len="lg" w="lg" type="none"/>
            <a:tailEnd len="lg" w="lg" type="triangle"/>
          </a:ln>
        </p:spPr>
      </p:cxnSp>
      <p:sp>
        <p:nvSpPr>
          <p:cNvPr id="404" name="Shape 404"/>
          <p:cNvSpPr txBox="1"/>
          <p:nvPr/>
        </p:nvSpPr>
        <p:spPr>
          <a:xfrm>
            <a:off x="4963725" y="4859725"/>
            <a:ext cx="1384200" cy="218400"/>
          </a:xfrm>
          <a:prstGeom prst="rect">
            <a:avLst/>
          </a:prstGeom>
          <a:noFill/>
          <a:ln>
            <a:noFill/>
          </a:ln>
        </p:spPr>
        <p:txBody>
          <a:bodyPr anchorCtr="0" anchor="t" bIns="91425" lIns="91425" rIns="91425" tIns="91425">
            <a:noAutofit/>
          </a:bodyPr>
          <a:lstStyle/>
          <a:p>
            <a:pPr lvl="0" rtl="0">
              <a:spcBef>
                <a:spcPts val="0"/>
              </a:spcBef>
              <a:buNone/>
            </a:pPr>
            <a:r>
              <a:rPr lang="en"/>
              <a:t>Interfail Times</a:t>
            </a:r>
          </a:p>
        </p:txBody>
      </p:sp>
      <p:sp>
        <p:nvSpPr>
          <p:cNvPr id="405" name="Shape 405"/>
          <p:cNvSpPr txBox="1"/>
          <p:nvPr/>
        </p:nvSpPr>
        <p:spPr>
          <a:xfrm>
            <a:off x="3843450" y="5991400"/>
            <a:ext cx="1457100" cy="218400"/>
          </a:xfrm>
          <a:prstGeom prst="rect">
            <a:avLst/>
          </a:prstGeom>
          <a:noFill/>
          <a:ln>
            <a:noFill/>
          </a:ln>
        </p:spPr>
        <p:txBody>
          <a:bodyPr anchorCtr="0" anchor="t" bIns="91425" lIns="91425" rIns="91425" tIns="91425">
            <a:noAutofit/>
          </a:bodyPr>
          <a:lstStyle/>
          <a:p>
            <a:pPr lvl="0" rtl="0">
              <a:spcBef>
                <a:spcPts val="0"/>
              </a:spcBef>
              <a:buNone/>
            </a:pPr>
            <a:r>
              <a:rPr lang="en"/>
              <a:t>MTBF Statistics</a:t>
            </a:r>
          </a:p>
        </p:txBody>
      </p:sp>
      <p:cxnSp>
        <p:nvCxnSpPr>
          <p:cNvPr id="406" name="Shape 406"/>
          <p:cNvCxnSpPr>
            <a:stCxn id="402" idx="2"/>
            <a:endCxn id="405" idx="0"/>
          </p:cNvCxnSpPr>
          <p:nvPr/>
        </p:nvCxnSpPr>
        <p:spPr>
          <a:xfrm>
            <a:off x="4572000" y="5687000"/>
            <a:ext cx="0" cy="304500"/>
          </a:xfrm>
          <a:prstGeom prst="straightConnector1">
            <a:avLst/>
          </a:prstGeom>
          <a:noFill/>
          <a:ln cap="flat" cmpd="sng" w="9525">
            <a:solidFill>
              <a:schemeClr val="dk2"/>
            </a:solidFill>
            <a:prstDash val="solid"/>
            <a:round/>
            <a:headEnd len="lg" w="lg" type="none"/>
            <a:tailEnd len="lg" w="lg" type="triangle"/>
          </a:ln>
        </p:spPr>
      </p:cxnSp>
      <p:sp>
        <p:nvSpPr>
          <p:cNvPr id="407" name="Shape 407"/>
          <p:cNvSpPr/>
          <p:nvPr/>
        </p:nvSpPr>
        <p:spPr>
          <a:xfrm>
            <a:off x="1259200" y="1675475"/>
            <a:ext cx="2383125" cy="3788025"/>
          </a:xfrm>
          <a:custGeom>
            <a:pathLst>
              <a:path extrusionOk="0" h="151521" w="95325">
                <a:moveTo>
                  <a:pt x="95325" y="151105"/>
                </a:moveTo>
                <a:lnTo>
                  <a:pt x="0" y="151521"/>
                </a:lnTo>
                <a:lnTo>
                  <a:pt x="417" y="833"/>
                </a:lnTo>
                <a:lnTo>
                  <a:pt x="91579" y="0"/>
                </a:lnTo>
              </a:path>
            </a:pathLst>
          </a:custGeom>
          <a:noFill/>
          <a:ln cap="flat" cmpd="sng" w="9525">
            <a:solidFill>
              <a:schemeClr val="dk2"/>
            </a:solidFill>
            <a:prstDash val="solid"/>
            <a:round/>
            <a:headEnd len="lg" w="lg" type="none"/>
            <a:tailEnd len="lg" w="lg" type="triangle"/>
          </a:ln>
        </p:spPr>
      </p:sp>
      <p:cxnSp>
        <p:nvCxnSpPr>
          <p:cNvPr id="408" name="Shape 408"/>
          <p:cNvCxnSpPr/>
          <p:nvPr/>
        </p:nvCxnSpPr>
        <p:spPr>
          <a:xfrm flipH="1" rot="10800000">
            <a:off x="1269625" y="2757800"/>
            <a:ext cx="2310300" cy="62400"/>
          </a:xfrm>
          <a:prstGeom prst="straightConnector1">
            <a:avLst/>
          </a:prstGeom>
          <a:noFill/>
          <a:ln cap="flat" cmpd="sng" w="9525">
            <a:solidFill>
              <a:schemeClr val="dk2"/>
            </a:solidFill>
            <a:prstDash val="solid"/>
            <a:round/>
            <a:headEnd len="lg" w="lg" type="none"/>
            <a:tailEnd len="lg" w="lg" type="triangle"/>
          </a:ln>
        </p:spPr>
      </p:cxnSp>
      <p:cxnSp>
        <p:nvCxnSpPr>
          <p:cNvPr id="409" name="Shape 409"/>
          <p:cNvCxnSpPr>
            <a:endCxn id="391" idx="1"/>
          </p:cNvCxnSpPr>
          <p:nvPr/>
        </p:nvCxnSpPr>
        <p:spPr>
          <a:xfrm>
            <a:off x="1280050" y="3788050"/>
            <a:ext cx="1155300" cy="15300"/>
          </a:xfrm>
          <a:prstGeom prst="straightConnector1">
            <a:avLst/>
          </a:prstGeom>
          <a:noFill/>
          <a:ln cap="flat" cmpd="sng" w="9525">
            <a:solidFill>
              <a:schemeClr val="dk2"/>
            </a:solidFill>
            <a:prstDash val="solid"/>
            <a:round/>
            <a:headEnd len="lg" w="lg" type="none"/>
            <a:tailEnd len="lg" w="lg" type="triangle"/>
          </a:ln>
        </p:spPr>
      </p:cxnSp>
      <p:sp>
        <p:nvSpPr>
          <p:cNvPr id="410" name="Shape 410"/>
          <p:cNvSpPr txBox="1"/>
          <p:nvPr/>
        </p:nvSpPr>
        <p:spPr>
          <a:xfrm>
            <a:off x="1259200" y="5382500"/>
            <a:ext cx="1560900" cy="304500"/>
          </a:xfrm>
          <a:prstGeom prst="rect">
            <a:avLst/>
          </a:prstGeom>
          <a:noFill/>
          <a:ln>
            <a:noFill/>
          </a:ln>
        </p:spPr>
        <p:txBody>
          <a:bodyPr anchorCtr="0" anchor="t" bIns="91425" lIns="91425" rIns="91425" tIns="91425">
            <a:noAutofit/>
          </a:bodyPr>
          <a:lstStyle/>
          <a:p>
            <a:pPr lvl="0">
              <a:spcBef>
                <a:spcPts val="0"/>
              </a:spcBef>
              <a:buNone/>
            </a:pPr>
            <a:r>
              <a:rPr lang="en"/>
              <a:t>Improvement Feedback</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Need for Planning</a:t>
            </a:r>
          </a:p>
        </p:txBody>
      </p:sp>
      <p:sp>
        <p:nvSpPr>
          <p:cNvPr id="67" name="Shape 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t>Why do we get stuck in the code &amp; fix loop?</a:t>
            </a:r>
          </a:p>
        </p:txBody>
      </p:sp>
      <p:sp>
        <p:nvSpPr>
          <p:cNvPr id="68" name="Shape 68"/>
          <p:cNvSpPr txBox="1"/>
          <p:nvPr>
            <p:ph idx="1" type="body"/>
          </p:nvPr>
        </p:nvSpPr>
        <p:spPr>
          <a:xfrm>
            <a:off x="457200" y="2335150"/>
            <a:ext cx="8229600" cy="3715500"/>
          </a:xfrm>
          <a:prstGeom prst="rect">
            <a:avLst/>
          </a:prstGeom>
        </p:spPr>
        <p:txBody>
          <a:bodyPr anchorCtr="0" anchor="t" bIns="91425" lIns="91425" rIns="91425" tIns="91425">
            <a:noAutofit/>
          </a:bodyPr>
          <a:lstStyle/>
          <a:p>
            <a:pPr lvl="0" rtl="0">
              <a:spcBef>
                <a:spcPts val="0"/>
              </a:spcBef>
              <a:buNone/>
            </a:pPr>
            <a:r>
              <a:rPr lang="en"/>
              <a:t>We know the phases of the lifecycle. We know there are activities that must be performed:</a:t>
            </a:r>
          </a:p>
          <a:p>
            <a:pPr indent="-381000" lvl="0" marL="457200" rtl="0">
              <a:spcBef>
                <a:spcPts val="0"/>
              </a:spcBef>
              <a:buSzPct val="100000"/>
            </a:pPr>
            <a:r>
              <a:rPr lang="en" sz="2400"/>
              <a:t>Specification, Design, Coding, Testing, Evolution</a:t>
            </a:r>
          </a:p>
          <a:p>
            <a:pPr lvl="0" rtl="0">
              <a:spcBef>
                <a:spcPts val="0"/>
              </a:spcBef>
              <a:buNone/>
            </a:pPr>
            <a:r>
              <a:t/>
            </a:r>
            <a:endParaRPr sz="1100"/>
          </a:p>
          <a:p>
            <a:pPr lvl="0" rtl="0">
              <a:spcBef>
                <a:spcPts val="0"/>
              </a:spcBef>
              <a:buNone/>
            </a:pPr>
            <a:r>
              <a:rPr lang="en"/>
              <a:t>Lack structure and guidance:</a:t>
            </a:r>
          </a:p>
          <a:p>
            <a:pPr indent="-381000" lvl="0" marL="457200" rtl="0">
              <a:spcBef>
                <a:spcPts val="0"/>
              </a:spcBef>
              <a:buSzPct val="100000"/>
            </a:pPr>
            <a:r>
              <a:rPr lang="en" sz="2400"/>
              <a:t>When are we done? When do we move on?</a:t>
            </a:r>
          </a:p>
          <a:p>
            <a:pPr indent="-381000" lvl="0" marL="457200" rtl="0">
              <a:spcBef>
                <a:spcPts val="0"/>
              </a:spcBef>
              <a:buSzPct val="100000"/>
            </a:pPr>
            <a:r>
              <a:rPr lang="en" sz="2400"/>
              <a:t>Activities must be planned and modeled if they are to be managed.</a:t>
            </a:r>
          </a:p>
        </p:txBody>
      </p:sp>
      <p:sp>
        <p:nvSpPr>
          <p:cNvPr id="69" name="Shape 6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SRET Process</a:t>
            </a:r>
          </a:p>
        </p:txBody>
      </p:sp>
      <p:sp>
        <p:nvSpPr>
          <p:cNvPr id="416" name="Shape 4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Software Reliability Engineered Testing </a:t>
            </a:r>
          </a:p>
          <a:p>
            <a:pPr indent="-228600" lvl="0" marL="457200" rtl="0">
              <a:spcBef>
                <a:spcPts val="0"/>
              </a:spcBef>
            </a:pPr>
            <a:r>
              <a:rPr lang="en"/>
              <a:t>Incremental process. Augments each increment with testing activities.</a:t>
            </a:r>
          </a:p>
          <a:p>
            <a:pPr indent="-228600" lvl="0" marL="457200" rtl="0">
              <a:spcBef>
                <a:spcPts val="0"/>
              </a:spcBef>
            </a:pPr>
            <a:r>
              <a:rPr lang="en"/>
              <a:t>Defines two types of testing:</a:t>
            </a:r>
          </a:p>
          <a:p>
            <a:pPr indent="-228600" lvl="1" marL="914400" rtl="0">
              <a:spcBef>
                <a:spcPts val="0"/>
              </a:spcBef>
            </a:pPr>
            <a:r>
              <a:rPr lang="en"/>
              <a:t>Development testing - used to find and remove faults in software built on-site.</a:t>
            </a:r>
          </a:p>
          <a:p>
            <a:pPr indent="-228600" lvl="1" marL="914400" rtl="0">
              <a:spcBef>
                <a:spcPts val="0"/>
              </a:spcBef>
            </a:pPr>
            <a:r>
              <a:rPr lang="en"/>
              <a:t>Certification testing - used to either accept or reject outsourced software. </a:t>
            </a:r>
          </a:p>
          <a:p>
            <a:pPr indent="-228600" lvl="0" marL="457200" rtl="0">
              <a:spcBef>
                <a:spcPts val="0"/>
              </a:spcBef>
            </a:pPr>
            <a:r>
              <a:rPr lang="en"/>
              <a:t>Two planning, five core steps. </a:t>
            </a:r>
          </a:p>
          <a:p>
            <a:pPr indent="-228600" lvl="1" marL="914400" rtl="0">
              <a:spcBef>
                <a:spcPts val="0"/>
              </a:spcBef>
            </a:pPr>
            <a:r>
              <a:rPr lang="en"/>
              <a:t>Executed in parallel with each increment.</a:t>
            </a:r>
          </a:p>
        </p:txBody>
      </p:sp>
      <p:sp>
        <p:nvSpPr>
          <p:cNvPr id="417" name="Shape 41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SRET Process</a:t>
            </a:r>
          </a:p>
        </p:txBody>
      </p:sp>
      <p:sp>
        <p:nvSpPr>
          <p:cNvPr id="423" name="Shape 42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
        <p:nvSpPr>
          <p:cNvPr id="424" name="Shape 424"/>
          <p:cNvSpPr/>
          <p:nvPr/>
        </p:nvSpPr>
        <p:spPr>
          <a:xfrm>
            <a:off x="1342475" y="1696300"/>
            <a:ext cx="2081400" cy="71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Define “Necessary” Reliability</a:t>
            </a:r>
          </a:p>
        </p:txBody>
      </p:sp>
      <p:sp>
        <p:nvSpPr>
          <p:cNvPr id="425" name="Shape 425"/>
          <p:cNvSpPr/>
          <p:nvPr/>
        </p:nvSpPr>
        <p:spPr>
          <a:xfrm>
            <a:off x="2712450" y="2560100"/>
            <a:ext cx="2900100" cy="71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Develop Operational Profiles</a:t>
            </a:r>
          </a:p>
        </p:txBody>
      </p:sp>
      <p:cxnSp>
        <p:nvCxnSpPr>
          <p:cNvPr id="426" name="Shape 426"/>
          <p:cNvCxnSpPr>
            <a:endCxn id="425" idx="1"/>
          </p:cNvCxnSpPr>
          <p:nvPr/>
        </p:nvCxnSpPr>
        <p:spPr>
          <a:xfrm>
            <a:off x="1862850" y="2403800"/>
            <a:ext cx="849600" cy="515400"/>
          </a:xfrm>
          <a:prstGeom prst="straightConnector1">
            <a:avLst/>
          </a:prstGeom>
          <a:noFill/>
          <a:ln cap="flat" cmpd="sng" w="9525">
            <a:solidFill>
              <a:schemeClr val="dk2"/>
            </a:solidFill>
            <a:prstDash val="solid"/>
            <a:round/>
            <a:headEnd len="lg" w="lg" type="none"/>
            <a:tailEnd len="lg" w="lg" type="triangle"/>
          </a:ln>
        </p:spPr>
      </p:cxnSp>
      <p:sp>
        <p:nvSpPr>
          <p:cNvPr id="427" name="Shape 427"/>
          <p:cNvSpPr/>
          <p:nvPr/>
        </p:nvSpPr>
        <p:spPr>
          <a:xfrm>
            <a:off x="3531300" y="3412725"/>
            <a:ext cx="2081400" cy="71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Prepare for Testing</a:t>
            </a:r>
          </a:p>
        </p:txBody>
      </p:sp>
      <p:sp>
        <p:nvSpPr>
          <p:cNvPr id="428" name="Shape 428"/>
          <p:cNvSpPr/>
          <p:nvPr/>
        </p:nvSpPr>
        <p:spPr>
          <a:xfrm>
            <a:off x="1449900" y="5181850"/>
            <a:ext cx="2081400" cy="71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 Specification</a:t>
            </a:r>
          </a:p>
        </p:txBody>
      </p:sp>
      <p:sp>
        <p:nvSpPr>
          <p:cNvPr id="429" name="Shape 429"/>
          <p:cNvSpPr/>
          <p:nvPr/>
        </p:nvSpPr>
        <p:spPr>
          <a:xfrm>
            <a:off x="3531300" y="5181850"/>
            <a:ext cx="2081400" cy="71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and Implementation</a:t>
            </a:r>
          </a:p>
        </p:txBody>
      </p:sp>
      <p:sp>
        <p:nvSpPr>
          <p:cNvPr id="430" name="Shape 430"/>
          <p:cNvSpPr/>
          <p:nvPr/>
        </p:nvSpPr>
        <p:spPr>
          <a:xfrm>
            <a:off x="5612700" y="5181850"/>
            <a:ext cx="2081400" cy="71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and Acceptance Testing</a:t>
            </a:r>
          </a:p>
        </p:txBody>
      </p:sp>
      <p:cxnSp>
        <p:nvCxnSpPr>
          <p:cNvPr id="431" name="Shape 431"/>
          <p:cNvCxnSpPr>
            <a:endCxn id="427" idx="1"/>
          </p:cNvCxnSpPr>
          <p:nvPr/>
        </p:nvCxnSpPr>
        <p:spPr>
          <a:xfrm>
            <a:off x="2830500" y="3267825"/>
            <a:ext cx="700800" cy="504000"/>
          </a:xfrm>
          <a:prstGeom prst="straightConnector1">
            <a:avLst/>
          </a:prstGeom>
          <a:noFill/>
          <a:ln cap="flat" cmpd="sng" w="9525">
            <a:solidFill>
              <a:schemeClr val="dk2"/>
            </a:solidFill>
            <a:prstDash val="solid"/>
            <a:round/>
            <a:headEnd len="lg" w="lg" type="none"/>
            <a:tailEnd len="lg" w="lg" type="triangle"/>
          </a:ln>
        </p:spPr>
      </p:cxnSp>
      <p:sp>
        <p:nvSpPr>
          <p:cNvPr id="432" name="Shape 432"/>
          <p:cNvSpPr/>
          <p:nvPr/>
        </p:nvSpPr>
        <p:spPr>
          <a:xfrm>
            <a:off x="5612700" y="4265350"/>
            <a:ext cx="2081400" cy="718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Execute Tests and Interpret Failure Data</a:t>
            </a:r>
          </a:p>
        </p:txBody>
      </p:sp>
      <p:cxnSp>
        <p:nvCxnSpPr>
          <p:cNvPr id="433" name="Shape 433"/>
          <p:cNvCxnSpPr>
            <a:stCxn id="427" idx="2"/>
            <a:endCxn id="432" idx="1"/>
          </p:cNvCxnSpPr>
          <p:nvPr/>
        </p:nvCxnSpPr>
        <p:spPr>
          <a:xfrm>
            <a:off x="4572000" y="4130925"/>
            <a:ext cx="1040700" cy="4935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Iterative/Evolutionary Model</a:t>
            </a:r>
          </a:p>
        </p:txBody>
      </p:sp>
      <p:sp>
        <p:nvSpPr>
          <p:cNvPr id="439" name="Shape 439"/>
          <p:cNvSpPr/>
          <p:nvPr/>
        </p:nvSpPr>
        <p:spPr>
          <a:xfrm>
            <a:off x="1038700" y="214060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Initial Concept</a:t>
            </a:r>
          </a:p>
        </p:txBody>
      </p:sp>
      <p:sp>
        <p:nvSpPr>
          <p:cNvPr id="440" name="Shape 440"/>
          <p:cNvSpPr/>
          <p:nvPr/>
        </p:nvSpPr>
        <p:spPr>
          <a:xfrm>
            <a:off x="2467625" y="2394250"/>
            <a:ext cx="13815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Requirements</a:t>
            </a:r>
          </a:p>
        </p:txBody>
      </p:sp>
      <p:sp>
        <p:nvSpPr>
          <p:cNvPr id="441" name="Shape 441"/>
          <p:cNvSpPr/>
          <p:nvPr/>
        </p:nvSpPr>
        <p:spPr>
          <a:xfrm>
            <a:off x="3940650" y="274930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Iteration</a:t>
            </a:r>
          </a:p>
        </p:txBody>
      </p:sp>
      <p:sp>
        <p:nvSpPr>
          <p:cNvPr id="442" name="Shape 442"/>
          <p:cNvSpPr/>
          <p:nvPr/>
        </p:nvSpPr>
        <p:spPr>
          <a:xfrm>
            <a:off x="5391625" y="300295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and Test Iteration</a:t>
            </a:r>
          </a:p>
        </p:txBody>
      </p:sp>
      <p:sp>
        <p:nvSpPr>
          <p:cNvPr id="443" name="Shape 443"/>
          <p:cNvSpPr/>
          <p:nvPr/>
        </p:nvSpPr>
        <p:spPr>
          <a:xfrm>
            <a:off x="2398000" y="222177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444" name="Shape 444"/>
          <p:cNvSpPr/>
          <p:nvPr/>
        </p:nvSpPr>
        <p:spPr>
          <a:xfrm>
            <a:off x="3848975" y="257682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445" name="Shape 445"/>
          <p:cNvSpPr/>
          <p:nvPr/>
        </p:nvSpPr>
        <p:spPr>
          <a:xfrm>
            <a:off x="5299950" y="283047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446" name="Shape 446"/>
          <p:cNvSpPr/>
          <p:nvPr/>
        </p:nvSpPr>
        <p:spPr>
          <a:xfrm>
            <a:off x="1688000" y="2779725"/>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447" name="Shape 447"/>
          <p:cNvSpPr/>
          <p:nvPr/>
        </p:nvSpPr>
        <p:spPr>
          <a:xfrm>
            <a:off x="3118300" y="3002950"/>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448" name="Shape 448"/>
          <p:cNvSpPr/>
          <p:nvPr/>
        </p:nvSpPr>
        <p:spPr>
          <a:xfrm>
            <a:off x="7086050" y="3875625"/>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Deliver Latest Version</a:t>
            </a:r>
          </a:p>
        </p:txBody>
      </p:sp>
      <p:sp>
        <p:nvSpPr>
          <p:cNvPr id="449" name="Shape 449"/>
          <p:cNvSpPr/>
          <p:nvPr/>
        </p:nvSpPr>
        <p:spPr>
          <a:xfrm>
            <a:off x="6750925" y="3297350"/>
            <a:ext cx="984050" cy="578275"/>
          </a:xfrm>
          <a:custGeom>
            <a:pathLst>
              <a:path extrusionOk="0" h="23131" w="39362">
                <a:moveTo>
                  <a:pt x="0" y="0"/>
                </a:moveTo>
                <a:lnTo>
                  <a:pt x="36927" y="0"/>
                </a:lnTo>
                <a:lnTo>
                  <a:pt x="39362" y="23131"/>
                </a:lnTo>
              </a:path>
            </a:pathLst>
          </a:custGeom>
          <a:noFill/>
          <a:ln cap="flat" cmpd="sng" w="28575">
            <a:solidFill>
              <a:schemeClr val="dk2"/>
            </a:solidFill>
            <a:prstDash val="solid"/>
            <a:round/>
            <a:headEnd len="lg" w="lg" type="none"/>
            <a:tailEnd len="lg" w="lg" type="triangle"/>
          </a:ln>
        </p:spPr>
      </p:sp>
      <p:sp>
        <p:nvSpPr>
          <p:cNvPr id="450" name="Shape 450"/>
          <p:cNvSpPr/>
          <p:nvPr/>
        </p:nvSpPr>
        <p:spPr>
          <a:xfrm>
            <a:off x="5463100" y="4991800"/>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Elicit Customer Feedback</a:t>
            </a:r>
          </a:p>
        </p:txBody>
      </p:sp>
      <p:sp>
        <p:nvSpPr>
          <p:cNvPr id="451" name="Shape 451"/>
          <p:cNvSpPr/>
          <p:nvPr/>
        </p:nvSpPr>
        <p:spPr>
          <a:xfrm>
            <a:off x="6861925" y="4484075"/>
            <a:ext cx="984075" cy="852175"/>
          </a:xfrm>
          <a:custGeom>
            <a:pathLst>
              <a:path extrusionOk="0" h="34087" w="39363">
                <a:moveTo>
                  <a:pt x="39363" y="0"/>
                </a:moveTo>
                <a:lnTo>
                  <a:pt x="39363" y="34087"/>
                </a:lnTo>
                <a:lnTo>
                  <a:pt x="0" y="33681"/>
                </a:lnTo>
              </a:path>
            </a:pathLst>
          </a:custGeom>
          <a:noFill/>
          <a:ln cap="flat" cmpd="sng" w="28575">
            <a:solidFill>
              <a:schemeClr val="dk2"/>
            </a:solidFill>
            <a:prstDash val="solid"/>
            <a:round/>
            <a:headEnd len="lg" w="lg" type="none"/>
            <a:tailEnd len="lg" w="lg" type="triangle"/>
          </a:ln>
        </p:spPr>
      </p:sp>
      <p:sp>
        <p:nvSpPr>
          <p:cNvPr id="452" name="Shape 452"/>
          <p:cNvSpPr/>
          <p:nvPr/>
        </p:nvSpPr>
        <p:spPr>
          <a:xfrm>
            <a:off x="2398175" y="4915750"/>
            <a:ext cx="1542300" cy="760800"/>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Done?</a:t>
            </a:r>
          </a:p>
        </p:txBody>
      </p:sp>
      <p:cxnSp>
        <p:nvCxnSpPr>
          <p:cNvPr id="453" name="Shape 453"/>
          <p:cNvCxnSpPr>
            <a:endCxn id="452" idx="3"/>
          </p:cNvCxnSpPr>
          <p:nvPr/>
        </p:nvCxnSpPr>
        <p:spPr>
          <a:xfrm rot="10800000">
            <a:off x="3940475" y="5296150"/>
            <a:ext cx="1522500" cy="0"/>
          </a:xfrm>
          <a:prstGeom prst="straightConnector1">
            <a:avLst/>
          </a:prstGeom>
          <a:noFill/>
          <a:ln cap="flat" cmpd="sng" w="28575">
            <a:solidFill>
              <a:schemeClr val="dk2"/>
            </a:solidFill>
            <a:prstDash val="solid"/>
            <a:round/>
            <a:headEnd len="lg" w="lg" type="none"/>
            <a:tailEnd len="lg" w="lg" type="triangle"/>
          </a:ln>
        </p:spPr>
      </p:cxnSp>
      <p:cxnSp>
        <p:nvCxnSpPr>
          <p:cNvPr id="454" name="Shape 454"/>
          <p:cNvCxnSpPr>
            <a:stCxn id="452" idx="0"/>
          </p:cNvCxnSpPr>
          <p:nvPr/>
        </p:nvCxnSpPr>
        <p:spPr>
          <a:xfrm rot="10800000">
            <a:off x="2834525" y="3013150"/>
            <a:ext cx="334800" cy="1902600"/>
          </a:xfrm>
          <a:prstGeom prst="straightConnector1">
            <a:avLst/>
          </a:prstGeom>
          <a:noFill/>
          <a:ln cap="flat" cmpd="sng" w="28575">
            <a:solidFill>
              <a:schemeClr val="dk2"/>
            </a:solidFill>
            <a:prstDash val="solid"/>
            <a:round/>
            <a:headEnd len="lg" w="lg" type="none"/>
            <a:tailEnd len="lg" w="lg" type="triangle"/>
          </a:ln>
        </p:spPr>
      </p:cxnSp>
      <p:sp>
        <p:nvSpPr>
          <p:cNvPr id="455" name="Shape 455"/>
          <p:cNvSpPr/>
          <p:nvPr/>
        </p:nvSpPr>
        <p:spPr>
          <a:xfrm>
            <a:off x="613300" y="5006950"/>
            <a:ext cx="588300" cy="578400"/>
          </a:xfrm>
          <a:prstGeom prst="ellipse">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6" name="Shape 456"/>
          <p:cNvSpPr/>
          <p:nvPr/>
        </p:nvSpPr>
        <p:spPr>
          <a:xfrm>
            <a:off x="689350" y="5077900"/>
            <a:ext cx="436200" cy="436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7" name="Shape 457"/>
          <p:cNvCxnSpPr>
            <a:stCxn id="452" idx="1"/>
            <a:endCxn id="455" idx="6"/>
          </p:cNvCxnSpPr>
          <p:nvPr/>
        </p:nvCxnSpPr>
        <p:spPr>
          <a:xfrm rot="10800000">
            <a:off x="1201475" y="5296150"/>
            <a:ext cx="1196700" cy="0"/>
          </a:xfrm>
          <a:prstGeom prst="straightConnector1">
            <a:avLst/>
          </a:prstGeom>
          <a:noFill/>
          <a:ln cap="flat" cmpd="sng" w="28575">
            <a:solidFill>
              <a:schemeClr val="dk2"/>
            </a:solidFill>
            <a:prstDash val="solid"/>
            <a:round/>
            <a:headEnd len="lg" w="lg" type="none"/>
            <a:tailEnd len="lg" w="lg" type="triangle"/>
          </a:ln>
        </p:spPr>
      </p:cxnSp>
      <p:sp>
        <p:nvSpPr>
          <p:cNvPr id="458" name="Shape 458"/>
          <p:cNvSpPr txBox="1"/>
          <p:nvPr/>
        </p:nvSpPr>
        <p:spPr>
          <a:xfrm>
            <a:off x="1657550" y="4808725"/>
            <a:ext cx="720300" cy="436500"/>
          </a:xfrm>
          <a:prstGeom prst="rect">
            <a:avLst/>
          </a:prstGeom>
          <a:noFill/>
          <a:ln>
            <a:noFill/>
          </a:ln>
        </p:spPr>
        <p:txBody>
          <a:bodyPr anchorCtr="0" anchor="t" bIns="91425" lIns="91425" rIns="91425" tIns="91425">
            <a:noAutofit/>
          </a:bodyPr>
          <a:lstStyle/>
          <a:p>
            <a:pPr lvl="0" rtl="0">
              <a:spcBef>
                <a:spcPts val="0"/>
              </a:spcBef>
              <a:buNone/>
            </a:pPr>
            <a:r>
              <a:rPr lang="en"/>
              <a:t>Yes</a:t>
            </a:r>
          </a:p>
        </p:txBody>
      </p:sp>
      <p:sp>
        <p:nvSpPr>
          <p:cNvPr id="459" name="Shape 459"/>
          <p:cNvSpPr txBox="1"/>
          <p:nvPr/>
        </p:nvSpPr>
        <p:spPr>
          <a:xfrm>
            <a:off x="3250325" y="4575375"/>
            <a:ext cx="486900" cy="271500"/>
          </a:xfrm>
          <a:prstGeom prst="rect">
            <a:avLst/>
          </a:prstGeom>
          <a:noFill/>
          <a:ln>
            <a:noFill/>
          </a:ln>
        </p:spPr>
        <p:txBody>
          <a:bodyPr anchorCtr="0" anchor="t" bIns="91425" lIns="91425" rIns="91425" tIns="91425">
            <a:noAutofit/>
          </a:bodyPr>
          <a:lstStyle/>
          <a:p>
            <a:pPr lvl="0" rtl="0">
              <a:spcBef>
                <a:spcPts val="0"/>
              </a:spcBef>
              <a:buNone/>
            </a:pPr>
            <a:r>
              <a:rPr lang="en"/>
              <a:t>No</a:t>
            </a:r>
          </a:p>
        </p:txBody>
      </p:sp>
      <p:sp>
        <p:nvSpPr>
          <p:cNvPr id="460" name="Shape 46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Wait… Aren’t incremental and iterative the same thing?</a:t>
            </a:r>
          </a:p>
        </p:txBody>
      </p:sp>
      <p:sp>
        <p:nvSpPr>
          <p:cNvPr id="466" name="Shape 4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b="1" lang="en" sz="2400"/>
              <a:t>Incremental:</a:t>
            </a:r>
            <a:r>
              <a:rPr lang="en" sz="2400"/>
              <a:t> Add new features to build a progressively more complete system over time.</a:t>
            </a:r>
          </a:p>
          <a:p>
            <a:pPr indent="-381000" lvl="0" marL="457200" marR="0" rtl="0" algn="l">
              <a:lnSpc>
                <a:spcPct val="100000"/>
              </a:lnSpc>
              <a:spcBef>
                <a:spcPts val="600"/>
              </a:spcBef>
              <a:spcAft>
                <a:spcPts val="0"/>
              </a:spcAft>
              <a:buSzPct val="100000"/>
            </a:pPr>
            <a:r>
              <a:rPr b="1" lang="en" sz="2400"/>
              <a:t>Iterative:</a:t>
            </a:r>
            <a:r>
              <a:rPr lang="en" sz="2400"/>
              <a:t> Deliver a series of progressively more complete prototypes over time.</a:t>
            </a:r>
          </a:p>
          <a:p>
            <a:pPr indent="-381000" lvl="0" marL="457200" marR="0" rtl="0" algn="l">
              <a:lnSpc>
                <a:spcPct val="100000"/>
              </a:lnSpc>
              <a:spcBef>
                <a:spcPts val="600"/>
              </a:spcBef>
              <a:spcAft>
                <a:spcPts val="0"/>
              </a:spcAft>
              <a:buSzPct val="100000"/>
            </a:pPr>
            <a:r>
              <a:rPr i="1" lang="en" sz="2400"/>
              <a:t>Aren’t these the same thing?</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Incremental is writing an essay one “perfect” sentence at a time. Iterative is writing a complete rough draft, then improving it through a complete revision.</a:t>
            </a:r>
          </a:p>
        </p:txBody>
      </p:sp>
      <p:sp>
        <p:nvSpPr>
          <p:cNvPr id="467" name="Shape 46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Agile Model</a:t>
            </a:r>
          </a:p>
        </p:txBody>
      </p:sp>
      <p:sp>
        <p:nvSpPr>
          <p:cNvPr id="473" name="Shape 473"/>
          <p:cNvSpPr txBox="1"/>
          <p:nvPr/>
        </p:nvSpPr>
        <p:spPr>
          <a:xfrm>
            <a:off x="944150" y="3623075"/>
            <a:ext cx="1369500" cy="755100"/>
          </a:xfrm>
          <a:prstGeom prst="rect">
            <a:avLst/>
          </a:prstGeom>
          <a:noFill/>
          <a:ln>
            <a:noFill/>
          </a:ln>
        </p:spPr>
        <p:txBody>
          <a:bodyPr anchorCtr="0" anchor="t" bIns="91425" lIns="91425" rIns="91425" tIns="91425">
            <a:noAutofit/>
          </a:bodyPr>
          <a:lstStyle/>
          <a:p>
            <a:pPr lvl="0" rtl="0" algn="ctr">
              <a:spcBef>
                <a:spcPts val="0"/>
              </a:spcBef>
              <a:buNone/>
            </a:pPr>
            <a:r>
              <a:rPr lang="en"/>
              <a:t>Product Requirements</a:t>
            </a:r>
          </a:p>
        </p:txBody>
      </p:sp>
      <p:sp>
        <p:nvSpPr>
          <p:cNvPr id="474" name="Shape 474"/>
          <p:cNvSpPr/>
          <p:nvPr/>
        </p:nvSpPr>
        <p:spPr>
          <a:xfrm>
            <a:off x="1126775" y="4201350"/>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3</a:t>
            </a:r>
          </a:p>
        </p:txBody>
      </p:sp>
      <p:sp>
        <p:nvSpPr>
          <p:cNvPr id="475" name="Shape 475"/>
          <p:cNvSpPr/>
          <p:nvPr/>
        </p:nvSpPr>
        <p:spPr>
          <a:xfrm>
            <a:off x="1126775" y="4597225"/>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1</a:t>
            </a:r>
          </a:p>
        </p:txBody>
      </p:sp>
      <p:sp>
        <p:nvSpPr>
          <p:cNvPr id="476" name="Shape 476"/>
          <p:cNvSpPr/>
          <p:nvPr/>
        </p:nvSpPr>
        <p:spPr>
          <a:xfrm>
            <a:off x="1126775" y="4993100"/>
            <a:ext cx="953700" cy="32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4</a:t>
            </a:r>
          </a:p>
        </p:txBody>
      </p:sp>
      <p:sp>
        <p:nvSpPr>
          <p:cNvPr id="477" name="Shape 477"/>
          <p:cNvSpPr/>
          <p:nvPr/>
        </p:nvSpPr>
        <p:spPr>
          <a:xfrm>
            <a:off x="1126775" y="5383800"/>
            <a:ext cx="953700" cy="324600"/>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2</a:t>
            </a:r>
          </a:p>
        </p:txBody>
      </p:sp>
      <p:cxnSp>
        <p:nvCxnSpPr>
          <p:cNvPr id="478" name="Shape 478"/>
          <p:cNvCxnSpPr/>
          <p:nvPr/>
        </p:nvCxnSpPr>
        <p:spPr>
          <a:xfrm rot="10800000">
            <a:off x="741250" y="4313075"/>
            <a:ext cx="0" cy="1359300"/>
          </a:xfrm>
          <a:prstGeom prst="straightConnector1">
            <a:avLst/>
          </a:prstGeom>
          <a:noFill/>
          <a:ln cap="flat" cmpd="sng" w="19050">
            <a:solidFill>
              <a:schemeClr val="dk2"/>
            </a:solidFill>
            <a:prstDash val="solid"/>
            <a:round/>
            <a:headEnd len="lg" w="lg" type="none"/>
            <a:tailEnd len="lg" w="lg" type="triangle"/>
          </a:ln>
        </p:spPr>
      </p:cxnSp>
      <p:sp>
        <p:nvSpPr>
          <p:cNvPr id="479" name="Shape 479"/>
          <p:cNvSpPr txBox="1"/>
          <p:nvPr/>
        </p:nvSpPr>
        <p:spPr>
          <a:xfrm>
            <a:off x="457200" y="5708400"/>
            <a:ext cx="781200" cy="376200"/>
          </a:xfrm>
          <a:prstGeom prst="rect">
            <a:avLst/>
          </a:prstGeom>
          <a:noFill/>
          <a:ln>
            <a:noFill/>
          </a:ln>
        </p:spPr>
        <p:txBody>
          <a:bodyPr anchorCtr="0" anchor="t" bIns="91425" lIns="91425" rIns="91425" tIns="91425">
            <a:noAutofit/>
          </a:bodyPr>
          <a:lstStyle/>
          <a:p>
            <a:pPr lvl="0" rtl="0">
              <a:spcBef>
                <a:spcPts val="0"/>
              </a:spcBef>
              <a:buNone/>
            </a:pPr>
            <a:r>
              <a:rPr lang="en"/>
              <a:t>Priority</a:t>
            </a:r>
          </a:p>
        </p:txBody>
      </p:sp>
      <p:sp>
        <p:nvSpPr>
          <p:cNvPr id="480" name="Shape 480"/>
          <p:cNvSpPr/>
          <p:nvPr/>
        </p:nvSpPr>
        <p:spPr>
          <a:xfrm>
            <a:off x="3237150" y="3968000"/>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1" name="Shape 481"/>
          <p:cNvSpPr/>
          <p:nvPr/>
        </p:nvSpPr>
        <p:spPr>
          <a:xfrm>
            <a:off x="3237150" y="4363875"/>
            <a:ext cx="953700" cy="324600"/>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2" name="Shape 482"/>
          <p:cNvSpPr txBox="1"/>
          <p:nvPr/>
        </p:nvSpPr>
        <p:spPr>
          <a:xfrm>
            <a:off x="3029250" y="4769887"/>
            <a:ext cx="1369500" cy="547800"/>
          </a:xfrm>
          <a:prstGeom prst="rect">
            <a:avLst/>
          </a:prstGeom>
          <a:noFill/>
          <a:ln>
            <a:noFill/>
          </a:ln>
        </p:spPr>
        <p:txBody>
          <a:bodyPr anchorCtr="0" anchor="t" bIns="91425" lIns="91425" rIns="91425" tIns="91425">
            <a:noAutofit/>
          </a:bodyPr>
          <a:lstStyle/>
          <a:p>
            <a:pPr lvl="0" rtl="0" algn="ctr">
              <a:spcBef>
                <a:spcPts val="0"/>
              </a:spcBef>
              <a:buNone/>
            </a:pPr>
            <a:r>
              <a:rPr lang="en"/>
              <a:t>Requirements Scheduled for Iteration</a:t>
            </a:r>
          </a:p>
        </p:txBody>
      </p:sp>
      <p:sp>
        <p:nvSpPr>
          <p:cNvPr id="483" name="Shape 483"/>
          <p:cNvSpPr/>
          <p:nvPr/>
        </p:nvSpPr>
        <p:spPr>
          <a:xfrm>
            <a:off x="7414200" y="3815700"/>
            <a:ext cx="953700" cy="1095900"/>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4" name="Shape 484"/>
          <p:cNvSpPr txBox="1"/>
          <p:nvPr/>
        </p:nvSpPr>
        <p:spPr>
          <a:xfrm>
            <a:off x="6982500" y="4993100"/>
            <a:ext cx="1704300" cy="659400"/>
          </a:xfrm>
          <a:prstGeom prst="rect">
            <a:avLst/>
          </a:prstGeom>
          <a:noFill/>
          <a:ln>
            <a:noFill/>
          </a:ln>
        </p:spPr>
        <p:txBody>
          <a:bodyPr anchorCtr="0" anchor="t" bIns="91425" lIns="91425" rIns="91425" tIns="91425">
            <a:noAutofit/>
          </a:bodyPr>
          <a:lstStyle/>
          <a:p>
            <a:pPr lvl="0" rtl="0" algn="ctr">
              <a:spcBef>
                <a:spcPts val="0"/>
              </a:spcBef>
              <a:buNone/>
            </a:pPr>
            <a:r>
              <a:rPr lang="en"/>
              <a:t>New Software Release</a:t>
            </a:r>
          </a:p>
        </p:txBody>
      </p:sp>
      <p:sp>
        <p:nvSpPr>
          <p:cNvPr id="485" name="Shape 485"/>
          <p:cNvSpPr/>
          <p:nvPr/>
        </p:nvSpPr>
        <p:spPr>
          <a:xfrm>
            <a:off x="4992000" y="2821675"/>
            <a:ext cx="1704300" cy="1704300"/>
          </a:xfrm>
          <a:prstGeom prst="ellipse">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6" name="Shape 486"/>
          <p:cNvSpPr/>
          <p:nvPr/>
        </p:nvSpPr>
        <p:spPr>
          <a:xfrm>
            <a:off x="5235900" y="4089750"/>
            <a:ext cx="517200" cy="4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87" name="Shape 487"/>
          <p:cNvCxnSpPr/>
          <p:nvPr/>
        </p:nvCxnSpPr>
        <p:spPr>
          <a:xfrm>
            <a:off x="4565925" y="4525975"/>
            <a:ext cx="2790000" cy="0"/>
          </a:xfrm>
          <a:prstGeom prst="straightConnector1">
            <a:avLst/>
          </a:prstGeom>
          <a:noFill/>
          <a:ln cap="flat" cmpd="sng" w="38100">
            <a:solidFill>
              <a:schemeClr val="dk2"/>
            </a:solidFill>
            <a:prstDash val="solid"/>
            <a:round/>
            <a:headEnd len="lg" w="lg" type="none"/>
            <a:tailEnd len="lg" w="lg" type="triangle"/>
          </a:ln>
        </p:spPr>
      </p:cxnSp>
      <p:cxnSp>
        <p:nvCxnSpPr>
          <p:cNvPr id="488" name="Shape 488"/>
          <p:cNvCxnSpPr>
            <a:stCxn id="486" idx="1"/>
          </p:cNvCxnSpPr>
          <p:nvPr/>
        </p:nvCxnSpPr>
        <p:spPr>
          <a:xfrm rot="10800000">
            <a:off x="5214300" y="4004850"/>
            <a:ext cx="21600" cy="303000"/>
          </a:xfrm>
          <a:prstGeom prst="straightConnector1">
            <a:avLst/>
          </a:prstGeom>
          <a:noFill/>
          <a:ln cap="flat" cmpd="sng" w="38100">
            <a:solidFill>
              <a:schemeClr val="dk2"/>
            </a:solidFill>
            <a:prstDash val="solid"/>
            <a:round/>
            <a:headEnd len="lg" w="lg" type="none"/>
            <a:tailEnd len="lg" w="lg" type="none"/>
          </a:ln>
        </p:spPr>
      </p:cxnSp>
      <p:cxnSp>
        <p:nvCxnSpPr>
          <p:cNvPr id="489" name="Shape 489"/>
          <p:cNvCxnSpPr>
            <a:stCxn id="486" idx="1"/>
          </p:cNvCxnSpPr>
          <p:nvPr/>
        </p:nvCxnSpPr>
        <p:spPr>
          <a:xfrm rot="10800000">
            <a:off x="4992000" y="4108650"/>
            <a:ext cx="243900" cy="199200"/>
          </a:xfrm>
          <a:prstGeom prst="straightConnector1">
            <a:avLst/>
          </a:prstGeom>
          <a:noFill/>
          <a:ln cap="flat" cmpd="sng" w="38100">
            <a:solidFill>
              <a:schemeClr val="dk2"/>
            </a:solidFill>
            <a:prstDash val="solid"/>
            <a:round/>
            <a:headEnd len="lg" w="lg" type="none"/>
            <a:tailEnd len="lg" w="lg" type="none"/>
          </a:ln>
        </p:spPr>
      </p:cxnSp>
      <p:sp>
        <p:nvSpPr>
          <p:cNvPr id="490" name="Shape 490"/>
          <p:cNvSpPr txBox="1"/>
          <p:nvPr/>
        </p:nvSpPr>
        <p:spPr>
          <a:xfrm>
            <a:off x="5347075" y="3075250"/>
            <a:ext cx="1024800" cy="436200"/>
          </a:xfrm>
          <a:prstGeom prst="rect">
            <a:avLst/>
          </a:prstGeom>
          <a:noFill/>
          <a:ln>
            <a:noFill/>
          </a:ln>
        </p:spPr>
        <p:txBody>
          <a:bodyPr anchorCtr="0" anchor="t" bIns="91425" lIns="91425" rIns="91425" tIns="91425">
            <a:noAutofit/>
          </a:bodyPr>
          <a:lstStyle/>
          <a:p>
            <a:pPr lvl="0" rtl="0">
              <a:spcBef>
                <a:spcPts val="0"/>
              </a:spcBef>
              <a:buNone/>
            </a:pPr>
            <a:r>
              <a:rPr lang="en"/>
              <a:t>Iteration</a:t>
            </a:r>
          </a:p>
        </p:txBody>
      </p:sp>
      <p:sp>
        <p:nvSpPr>
          <p:cNvPr id="491" name="Shape 491"/>
          <p:cNvSpPr/>
          <p:nvPr/>
        </p:nvSpPr>
        <p:spPr>
          <a:xfrm>
            <a:off x="4870250" y="1623125"/>
            <a:ext cx="3816600" cy="1095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Agile is not ad-hoc.</a:t>
            </a:r>
            <a:r>
              <a:rPr lang="en" sz="2400"/>
              <a:t> An iteration should have some kind of structure.</a:t>
            </a:r>
          </a:p>
        </p:txBody>
      </p:sp>
      <p:sp>
        <p:nvSpPr>
          <p:cNvPr id="492" name="Shape 492"/>
          <p:cNvSpPr/>
          <p:nvPr/>
        </p:nvSpPr>
        <p:spPr>
          <a:xfrm>
            <a:off x="781850" y="1948000"/>
            <a:ext cx="4453500" cy="2080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During Iteration</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93" name="Shape 493"/>
          <p:cNvSpPr/>
          <p:nvPr/>
        </p:nvSpPr>
        <p:spPr>
          <a:xfrm>
            <a:off x="914400" y="2308225"/>
            <a:ext cx="14511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Requirements</a:t>
            </a:r>
          </a:p>
        </p:txBody>
      </p:sp>
      <p:sp>
        <p:nvSpPr>
          <p:cNvPr id="494" name="Shape 494"/>
          <p:cNvSpPr/>
          <p:nvPr/>
        </p:nvSpPr>
        <p:spPr>
          <a:xfrm>
            <a:off x="2365375" y="2663275"/>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Iteration</a:t>
            </a:r>
          </a:p>
        </p:txBody>
      </p:sp>
      <p:sp>
        <p:nvSpPr>
          <p:cNvPr id="495" name="Shape 495"/>
          <p:cNvSpPr/>
          <p:nvPr/>
        </p:nvSpPr>
        <p:spPr>
          <a:xfrm>
            <a:off x="3816350" y="2916925"/>
            <a:ext cx="1359300"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and Test Iteration</a:t>
            </a:r>
          </a:p>
        </p:txBody>
      </p:sp>
      <p:sp>
        <p:nvSpPr>
          <p:cNvPr id="496" name="Shape 496"/>
          <p:cNvSpPr/>
          <p:nvPr/>
        </p:nvSpPr>
        <p:spPr>
          <a:xfrm>
            <a:off x="2273700" y="2490800"/>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497" name="Shape 497"/>
          <p:cNvSpPr/>
          <p:nvPr/>
        </p:nvSpPr>
        <p:spPr>
          <a:xfrm>
            <a:off x="3724675" y="2744450"/>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498" name="Shape 498"/>
          <p:cNvSpPr/>
          <p:nvPr/>
        </p:nvSpPr>
        <p:spPr>
          <a:xfrm>
            <a:off x="1543025" y="2916925"/>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499" name="Shape 49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Extreme Programming</a:t>
            </a:r>
          </a:p>
        </p:txBody>
      </p:sp>
      <p:sp>
        <p:nvSpPr>
          <p:cNvPr id="505" name="Shape 5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Extreme Programming model emphasizes:</a:t>
            </a:r>
          </a:p>
          <a:p>
            <a:pPr indent="-228600" lvl="1" marL="914400" rtl="0">
              <a:spcBef>
                <a:spcPts val="600"/>
              </a:spcBef>
            </a:pPr>
            <a:r>
              <a:rPr lang="en"/>
              <a:t>Simplicity over generality.</a:t>
            </a:r>
          </a:p>
          <a:p>
            <a:pPr indent="-228600" lvl="1" marL="914400" rtl="0">
              <a:spcBef>
                <a:spcPts val="600"/>
              </a:spcBef>
            </a:pPr>
            <a:r>
              <a:rPr lang="en"/>
              <a:t>Communication over structured organization.</a:t>
            </a:r>
          </a:p>
          <a:p>
            <a:pPr indent="-228600" lvl="1" marL="914400" rtl="0">
              <a:spcBef>
                <a:spcPts val="600"/>
              </a:spcBef>
            </a:pPr>
            <a:r>
              <a:rPr lang="en"/>
              <a:t>Frequent changes over big releases. </a:t>
            </a:r>
          </a:p>
          <a:p>
            <a:pPr indent="-228600" lvl="1" marL="914400" rtl="0">
              <a:spcBef>
                <a:spcPts val="600"/>
              </a:spcBef>
            </a:pPr>
            <a:r>
              <a:rPr lang="en"/>
              <a:t>Continuous testing over separation of roles and responsibilities.</a:t>
            </a:r>
          </a:p>
          <a:p>
            <a:pPr indent="-228600" lvl="1" marL="914400" rtl="0">
              <a:spcBef>
                <a:spcPts val="600"/>
              </a:spcBef>
            </a:pPr>
            <a:r>
              <a:rPr lang="en"/>
              <a:t>Continuous feedback over traditional planning.</a:t>
            </a:r>
          </a:p>
          <a:p>
            <a:pPr indent="-228600" lvl="0" marL="457200" marR="0" rtl="0" algn="l">
              <a:lnSpc>
                <a:spcPct val="100000"/>
              </a:lnSpc>
              <a:spcBef>
                <a:spcPts val="600"/>
              </a:spcBef>
              <a:spcAft>
                <a:spcPts val="0"/>
              </a:spcAft>
            </a:pPr>
            <a:r>
              <a:rPr lang="en"/>
              <a:t>Prescribes rules regarding planning, managing, designing, coding, and testing.</a:t>
            </a:r>
          </a:p>
          <a:p>
            <a:pPr indent="-228600" lvl="0" marL="457200" marR="0" rtl="0" algn="l">
              <a:lnSpc>
                <a:spcPct val="100000"/>
              </a:lnSpc>
              <a:spcBef>
                <a:spcPts val="600"/>
              </a:spcBef>
              <a:spcAft>
                <a:spcPts val="0"/>
              </a:spcAft>
            </a:pPr>
            <a:r>
              <a:rPr lang="en"/>
              <a:t>Customers involved in requirement specification and acceptance testing.</a:t>
            </a:r>
          </a:p>
        </p:txBody>
      </p:sp>
      <p:sp>
        <p:nvSpPr>
          <p:cNvPr id="506" name="Shape 50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 in Extreme Programming</a:t>
            </a:r>
          </a:p>
        </p:txBody>
      </p:sp>
      <p:sp>
        <p:nvSpPr>
          <p:cNvPr id="512" name="Shape 51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
        <p:nvSpPr>
          <p:cNvPr id="513" name="Shape 513"/>
          <p:cNvSpPr/>
          <p:nvPr/>
        </p:nvSpPr>
        <p:spPr>
          <a:xfrm>
            <a:off x="1019850" y="2476800"/>
            <a:ext cx="1373700" cy="8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Generate User Stories</a:t>
            </a:r>
          </a:p>
        </p:txBody>
      </p:sp>
      <p:sp>
        <p:nvSpPr>
          <p:cNvPr id="514" name="Shape 514"/>
          <p:cNvSpPr/>
          <p:nvPr/>
        </p:nvSpPr>
        <p:spPr>
          <a:xfrm>
            <a:off x="2941375" y="2476800"/>
            <a:ext cx="1373700" cy="8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Create Unit Tests</a:t>
            </a:r>
          </a:p>
        </p:txBody>
      </p:sp>
      <p:sp>
        <p:nvSpPr>
          <p:cNvPr id="515" name="Shape 515"/>
          <p:cNvSpPr/>
          <p:nvPr/>
        </p:nvSpPr>
        <p:spPr>
          <a:xfrm>
            <a:off x="2941375" y="3499650"/>
            <a:ext cx="1373700" cy="8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Create Acceptance Tests</a:t>
            </a:r>
          </a:p>
        </p:txBody>
      </p:sp>
      <p:cxnSp>
        <p:nvCxnSpPr>
          <p:cNvPr id="516" name="Shape 516"/>
          <p:cNvCxnSpPr>
            <a:stCxn id="513" idx="3"/>
            <a:endCxn id="514" idx="1"/>
          </p:cNvCxnSpPr>
          <p:nvPr/>
        </p:nvCxnSpPr>
        <p:spPr>
          <a:xfrm>
            <a:off x="2393550" y="2877450"/>
            <a:ext cx="547800" cy="0"/>
          </a:xfrm>
          <a:prstGeom prst="straightConnector1">
            <a:avLst/>
          </a:prstGeom>
          <a:noFill/>
          <a:ln cap="flat" cmpd="sng" w="9525">
            <a:solidFill>
              <a:schemeClr val="dk2"/>
            </a:solidFill>
            <a:prstDash val="solid"/>
            <a:round/>
            <a:headEnd len="lg" w="lg" type="none"/>
            <a:tailEnd len="lg" w="lg" type="triangle"/>
          </a:ln>
        </p:spPr>
      </p:cxnSp>
      <p:cxnSp>
        <p:nvCxnSpPr>
          <p:cNvPr id="517" name="Shape 517"/>
          <p:cNvCxnSpPr>
            <a:stCxn id="513" idx="2"/>
            <a:endCxn id="515" idx="1"/>
          </p:cNvCxnSpPr>
          <p:nvPr/>
        </p:nvCxnSpPr>
        <p:spPr>
          <a:xfrm>
            <a:off x="1706700" y="3278100"/>
            <a:ext cx="1234800" cy="622200"/>
          </a:xfrm>
          <a:prstGeom prst="straightConnector1">
            <a:avLst/>
          </a:prstGeom>
          <a:noFill/>
          <a:ln cap="flat" cmpd="sng" w="9525">
            <a:solidFill>
              <a:schemeClr val="dk2"/>
            </a:solidFill>
            <a:prstDash val="solid"/>
            <a:round/>
            <a:headEnd len="lg" w="lg" type="none"/>
            <a:tailEnd len="lg" w="lg" type="triangle"/>
          </a:ln>
        </p:spPr>
      </p:cxnSp>
      <p:sp>
        <p:nvSpPr>
          <p:cNvPr id="518" name="Shape 518"/>
          <p:cNvSpPr/>
          <p:nvPr/>
        </p:nvSpPr>
        <p:spPr>
          <a:xfrm>
            <a:off x="4779650" y="2476800"/>
            <a:ext cx="1537200" cy="8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Implementation and Unit Testing</a:t>
            </a:r>
          </a:p>
        </p:txBody>
      </p:sp>
      <p:cxnSp>
        <p:nvCxnSpPr>
          <p:cNvPr id="519" name="Shape 519"/>
          <p:cNvCxnSpPr>
            <a:stCxn id="514" idx="3"/>
            <a:endCxn id="518" idx="1"/>
          </p:cNvCxnSpPr>
          <p:nvPr/>
        </p:nvCxnSpPr>
        <p:spPr>
          <a:xfrm>
            <a:off x="4315075" y="2877450"/>
            <a:ext cx="464700" cy="0"/>
          </a:xfrm>
          <a:prstGeom prst="straightConnector1">
            <a:avLst/>
          </a:prstGeom>
          <a:noFill/>
          <a:ln cap="flat" cmpd="sng" w="9525">
            <a:solidFill>
              <a:schemeClr val="dk2"/>
            </a:solidFill>
            <a:prstDash val="solid"/>
            <a:round/>
            <a:headEnd len="lg" w="lg" type="none"/>
            <a:tailEnd len="lg" w="lg" type="triangle"/>
          </a:ln>
        </p:spPr>
      </p:cxnSp>
      <p:sp>
        <p:nvSpPr>
          <p:cNvPr id="520" name="Shape 520"/>
          <p:cNvSpPr txBox="1"/>
          <p:nvPr/>
        </p:nvSpPr>
        <p:spPr>
          <a:xfrm>
            <a:off x="1373850" y="1550600"/>
            <a:ext cx="1019700" cy="443700"/>
          </a:xfrm>
          <a:prstGeom prst="rect">
            <a:avLst/>
          </a:prstGeom>
          <a:noFill/>
          <a:ln>
            <a:noFill/>
          </a:ln>
        </p:spPr>
        <p:txBody>
          <a:bodyPr anchorCtr="0" anchor="t" bIns="91425" lIns="91425" rIns="91425" tIns="91425">
            <a:noAutofit/>
          </a:bodyPr>
          <a:lstStyle/>
          <a:p>
            <a:pPr lvl="0">
              <a:spcBef>
                <a:spcPts val="0"/>
              </a:spcBef>
              <a:buNone/>
            </a:pPr>
            <a:r>
              <a:rPr lang="en"/>
              <a:t>Review, refine, prioritize</a:t>
            </a:r>
          </a:p>
        </p:txBody>
      </p:sp>
      <p:cxnSp>
        <p:nvCxnSpPr>
          <p:cNvPr id="521" name="Shape 521"/>
          <p:cNvCxnSpPr/>
          <p:nvPr/>
        </p:nvCxnSpPr>
        <p:spPr>
          <a:xfrm flipH="1" rot="10800000">
            <a:off x="1071900" y="1987625"/>
            <a:ext cx="322500" cy="405900"/>
          </a:xfrm>
          <a:prstGeom prst="straightConnector1">
            <a:avLst/>
          </a:prstGeom>
          <a:noFill/>
          <a:ln cap="flat" cmpd="sng" w="9525">
            <a:solidFill>
              <a:schemeClr val="dk2"/>
            </a:solidFill>
            <a:prstDash val="solid"/>
            <a:round/>
            <a:headEnd len="lg" w="lg" type="none"/>
            <a:tailEnd len="lg" w="lg" type="triangle"/>
          </a:ln>
        </p:spPr>
      </p:cxnSp>
      <p:cxnSp>
        <p:nvCxnSpPr>
          <p:cNvPr id="522" name="Shape 522"/>
          <p:cNvCxnSpPr/>
          <p:nvPr/>
        </p:nvCxnSpPr>
        <p:spPr>
          <a:xfrm>
            <a:off x="2112550" y="2008500"/>
            <a:ext cx="124800" cy="405900"/>
          </a:xfrm>
          <a:prstGeom prst="straightConnector1">
            <a:avLst/>
          </a:prstGeom>
          <a:noFill/>
          <a:ln cap="flat" cmpd="sng" w="9525">
            <a:solidFill>
              <a:schemeClr val="dk2"/>
            </a:solidFill>
            <a:prstDash val="solid"/>
            <a:round/>
            <a:headEnd len="lg" w="lg" type="none"/>
            <a:tailEnd len="lg" w="lg" type="triangle"/>
          </a:ln>
        </p:spPr>
      </p:cxnSp>
      <p:sp>
        <p:nvSpPr>
          <p:cNvPr id="523" name="Shape 523"/>
          <p:cNvSpPr/>
          <p:nvPr/>
        </p:nvSpPr>
        <p:spPr>
          <a:xfrm>
            <a:off x="6392675" y="3499650"/>
            <a:ext cx="1373700" cy="8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524" name="Shape 524"/>
          <p:cNvSpPr/>
          <p:nvPr/>
        </p:nvSpPr>
        <p:spPr>
          <a:xfrm>
            <a:off x="6392675" y="4779675"/>
            <a:ext cx="1373700" cy="8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New Release</a:t>
            </a:r>
          </a:p>
        </p:txBody>
      </p:sp>
      <p:sp>
        <p:nvSpPr>
          <p:cNvPr id="525" name="Shape 525"/>
          <p:cNvSpPr/>
          <p:nvPr/>
        </p:nvSpPr>
        <p:spPr>
          <a:xfrm>
            <a:off x="2362325" y="2008500"/>
            <a:ext cx="2799375" cy="478700"/>
          </a:xfrm>
          <a:custGeom>
            <a:pathLst>
              <a:path extrusionOk="0" h="19148" w="111975">
                <a:moveTo>
                  <a:pt x="111975" y="19148"/>
                </a:moveTo>
                <a:lnTo>
                  <a:pt x="64521" y="0"/>
                </a:lnTo>
                <a:lnTo>
                  <a:pt x="0" y="18315"/>
                </a:lnTo>
              </a:path>
            </a:pathLst>
          </a:custGeom>
          <a:noFill/>
          <a:ln cap="flat" cmpd="sng" w="9525">
            <a:solidFill>
              <a:schemeClr val="dk2"/>
            </a:solidFill>
            <a:prstDash val="solid"/>
            <a:round/>
            <a:headEnd len="lg" w="lg" type="none"/>
            <a:tailEnd len="lg" w="lg" type="triangle"/>
          </a:ln>
        </p:spPr>
      </p:sp>
      <p:sp>
        <p:nvSpPr>
          <p:cNvPr id="526" name="Shape 526"/>
          <p:cNvSpPr txBox="1"/>
          <p:nvPr/>
        </p:nvSpPr>
        <p:spPr>
          <a:xfrm>
            <a:off x="3069975" y="1696300"/>
            <a:ext cx="2445600" cy="312300"/>
          </a:xfrm>
          <a:prstGeom prst="rect">
            <a:avLst/>
          </a:prstGeom>
          <a:noFill/>
          <a:ln>
            <a:noFill/>
          </a:ln>
        </p:spPr>
        <p:txBody>
          <a:bodyPr anchorCtr="0" anchor="t" bIns="91425" lIns="91425" rIns="91425" tIns="91425">
            <a:noAutofit/>
          </a:bodyPr>
          <a:lstStyle/>
          <a:p>
            <a:pPr lvl="0">
              <a:spcBef>
                <a:spcPts val="0"/>
              </a:spcBef>
              <a:buNone/>
            </a:pPr>
            <a:r>
              <a:rPr lang="en"/>
              <a:t>Passed all unit tests.</a:t>
            </a:r>
          </a:p>
        </p:txBody>
      </p:sp>
      <p:cxnSp>
        <p:nvCxnSpPr>
          <p:cNvPr id="527" name="Shape 527"/>
          <p:cNvCxnSpPr>
            <a:stCxn id="515" idx="3"/>
            <a:endCxn id="523" idx="1"/>
          </p:cNvCxnSpPr>
          <p:nvPr/>
        </p:nvCxnSpPr>
        <p:spPr>
          <a:xfrm>
            <a:off x="4315075" y="3900300"/>
            <a:ext cx="2077500" cy="0"/>
          </a:xfrm>
          <a:prstGeom prst="straightConnector1">
            <a:avLst/>
          </a:prstGeom>
          <a:noFill/>
          <a:ln cap="flat" cmpd="sng" w="9525">
            <a:solidFill>
              <a:schemeClr val="dk2"/>
            </a:solidFill>
            <a:prstDash val="solid"/>
            <a:round/>
            <a:headEnd len="lg" w="lg" type="none"/>
            <a:tailEnd len="lg" w="lg" type="triangle"/>
          </a:ln>
        </p:spPr>
      </p:cxnSp>
      <p:cxnSp>
        <p:nvCxnSpPr>
          <p:cNvPr id="528" name="Shape 528"/>
          <p:cNvCxnSpPr>
            <a:stCxn id="518" idx="3"/>
            <a:endCxn id="523" idx="0"/>
          </p:cNvCxnSpPr>
          <p:nvPr/>
        </p:nvCxnSpPr>
        <p:spPr>
          <a:xfrm>
            <a:off x="6316850" y="2877450"/>
            <a:ext cx="762600" cy="622200"/>
          </a:xfrm>
          <a:prstGeom prst="straightConnector1">
            <a:avLst/>
          </a:prstGeom>
          <a:noFill/>
          <a:ln cap="flat" cmpd="sng" w="9525">
            <a:solidFill>
              <a:schemeClr val="dk2"/>
            </a:solidFill>
            <a:prstDash val="solid"/>
            <a:round/>
            <a:headEnd len="lg" w="lg" type="none"/>
            <a:tailEnd len="lg" w="lg" type="triangle"/>
          </a:ln>
        </p:spPr>
      </p:cxnSp>
      <p:sp>
        <p:nvSpPr>
          <p:cNvPr id="529" name="Shape 529"/>
          <p:cNvSpPr txBox="1"/>
          <p:nvPr/>
        </p:nvSpPr>
        <p:spPr>
          <a:xfrm>
            <a:off x="6701300" y="2741700"/>
            <a:ext cx="1234800" cy="271500"/>
          </a:xfrm>
          <a:prstGeom prst="rect">
            <a:avLst/>
          </a:prstGeom>
          <a:noFill/>
          <a:ln>
            <a:noFill/>
          </a:ln>
        </p:spPr>
        <p:txBody>
          <a:bodyPr anchorCtr="0" anchor="t" bIns="91425" lIns="91425" rIns="91425" tIns="91425">
            <a:noAutofit/>
          </a:bodyPr>
          <a:lstStyle/>
          <a:p>
            <a:pPr lvl="0">
              <a:spcBef>
                <a:spcPts val="0"/>
              </a:spcBef>
              <a:buNone/>
            </a:pPr>
            <a:r>
              <a:rPr lang="en"/>
              <a:t>Passed all unit tests</a:t>
            </a:r>
          </a:p>
        </p:txBody>
      </p:sp>
      <p:cxnSp>
        <p:nvCxnSpPr>
          <p:cNvPr id="530" name="Shape 530"/>
          <p:cNvCxnSpPr>
            <a:stCxn id="523" idx="1"/>
          </p:cNvCxnSpPr>
          <p:nvPr/>
        </p:nvCxnSpPr>
        <p:spPr>
          <a:xfrm rot="10800000">
            <a:off x="4360475" y="3288600"/>
            <a:ext cx="2032200" cy="611700"/>
          </a:xfrm>
          <a:prstGeom prst="straightConnector1">
            <a:avLst/>
          </a:prstGeom>
          <a:noFill/>
          <a:ln cap="flat" cmpd="sng" w="9525">
            <a:solidFill>
              <a:schemeClr val="dk2"/>
            </a:solidFill>
            <a:prstDash val="solid"/>
            <a:round/>
            <a:headEnd len="lg" w="lg" type="none"/>
            <a:tailEnd len="lg" w="lg" type="triangle"/>
          </a:ln>
        </p:spPr>
      </p:cxnSp>
      <p:sp>
        <p:nvSpPr>
          <p:cNvPr id="531" name="Shape 531"/>
          <p:cNvSpPr txBox="1"/>
          <p:nvPr/>
        </p:nvSpPr>
        <p:spPr>
          <a:xfrm>
            <a:off x="4672000" y="3288600"/>
            <a:ext cx="1537200" cy="148800"/>
          </a:xfrm>
          <a:prstGeom prst="rect">
            <a:avLst/>
          </a:prstGeom>
          <a:noFill/>
          <a:ln>
            <a:noFill/>
          </a:ln>
        </p:spPr>
        <p:txBody>
          <a:bodyPr anchorCtr="0" anchor="t" bIns="91425" lIns="91425" rIns="91425" tIns="91425">
            <a:noAutofit/>
          </a:bodyPr>
          <a:lstStyle/>
          <a:p>
            <a:pPr lvl="0">
              <a:spcBef>
                <a:spcPts val="0"/>
              </a:spcBef>
              <a:buNone/>
            </a:pPr>
            <a:r>
              <a:rPr lang="en"/>
              <a:t>Failed acceptance tests</a:t>
            </a:r>
          </a:p>
        </p:txBody>
      </p:sp>
      <p:cxnSp>
        <p:nvCxnSpPr>
          <p:cNvPr id="532" name="Shape 532"/>
          <p:cNvCxnSpPr>
            <a:stCxn id="523" idx="2"/>
            <a:endCxn id="524" idx="0"/>
          </p:cNvCxnSpPr>
          <p:nvPr/>
        </p:nvCxnSpPr>
        <p:spPr>
          <a:xfrm>
            <a:off x="7079525" y="4300950"/>
            <a:ext cx="0" cy="478800"/>
          </a:xfrm>
          <a:prstGeom prst="straightConnector1">
            <a:avLst/>
          </a:prstGeom>
          <a:noFill/>
          <a:ln cap="flat" cmpd="sng" w="9525">
            <a:solidFill>
              <a:schemeClr val="dk2"/>
            </a:solidFill>
            <a:prstDash val="solid"/>
            <a:round/>
            <a:headEnd len="lg" w="lg" type="none"/>
            <a:tailEnd len="lg" w="lg" type="triangle"/>
          </a:ln>
        </p:spPr>
      </p:cxnSp>
      <p:sp>
        <p:nvSpPr>
          <p:cNvPr id="533" name="Shape 533"/>
          <p:cNvSpPr txBox="1"/>
          <p:nvPr/>
        </p:nvSpPr>
        <p:spPr>
          <a:xfrm>
            <a:off x="7211825" y="4402025"/>
            <a:ext cx="762600" cy="242400"/>
          </a:xfrm>
          <a:prstGeom prst="rect">
            <a:avLst/>
          </a:prstGeom>
          <a:noFill/>
          <a:ln>
            <a:noFill/>
          </a:ln>
        </p:spPr>
        <p:txBody>
          <a:bodyPr anchorCtr="0" anchor="t" bIns="91425" lIns="91425" rIns="91425" tIns="91425">
            <a:noAutofit/>
          </a:bodyPr>
          <a:lstStyle/>
          <a:p>
            <a:pPr lvl="0">
              <a:spcBef>
                <a:spcPts val="0"/>
              </a:spcBef>
              <a:buNone/>
            </a:pPr>
            <a:r>
              <a:rPr lang="en"/>
              <a:t>Pass</a:t>
            </a:r>
          </a:p>
        </p:txBody>
      </p:sp>
      <p:sp>
        <p:nvSpPr>
          <p:cNvPr id="534" name="Shape 534"/>
          <p:cNvSpPr/>
          <p:nvPr/>
        </p:nvSpPr>
        <p:spPr>
          <a:xfrm>
            <a:off x="1228000" y="3298925"/>
            <a:ext cx="5172100" cy="2070925"/>
          </a:xfrm>
          <a:custGeom>
            <a:pathLst>
              <a:path extrusionOk="0" h="82837" w="206884">
                <a:moveTo>
                  <a:pt x="206884" y="82837"/>
                </a:moveTo>
                <a:lnTo>
                  <a:pt x="35382" y="69100"/>
                </a:lnTo>
                <a:lnTo>
                  <a:pt x="0" y="0"/>
                </a:lnTo>
              </a:path>
            </a:pathLst>
          </a:custGeom>
          <a:noFill/>
          <a:ln cap="flat" cmpd="sng" w="9525">
            <a:solidFill>
              <a:schemeClr val="dk2"/>
            </a:solidFill>
            <a:prstDash val="solid"/>
            <a:round/>
            <a:headEnd len="lg" w="lg" type="none"/>
            <a:tailEnd len="lg" w="lg" type="triangle"/>
          </a:ln>
        </p:spPr>
      </p:sp>
      <p:sp>
        <p:nvSpPr>
          <p:cNvPr id="535" name="Shape 535"/>
          <p:cNvSpPr txBox="1"/>
          <p:nvPr/>
        </p:nvSpPr>
        <p:spPr>
          <a:xfrm>
            <a:off x="1071900" y="4336950"/>
            <a:ext cx="1071900" cy="83400"/>
          </a:xfrm>
          <a:prstGeom prst="rect">
            <a:avLst/>
          </a:prstGeom>
          <a:noFill/>
          <a:ln>
            <a:noFill/>
          </a:ln>
        </p:spPr>
        <p:txBody>
          <a:bodyPr anchorCtr="0" anchor="t" bIns="91425" lIns="91425" rIns="91425" tIns="91425">
            <a:noAutofit/>
          </a:bodyPr>
          <a:lstStyle/>
          <a:p>
            <a:pPr lvl="0">
              <a:spcBef>
                <a:spcPts val="0"/>
              </a:spcBef>
              <a:buNone/>
            </a:pPr>
            <a:r>
              <a:rPr lang="en"/>
              <a:t>Next version</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000">
                <a:solidFill>
                  <a:srgbClr val="FFFFFF"/>
                </a:solidFill>
              </a:rPr>
              <a:t>Monitoring and Improving the Process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Monitoring the Process</a:t>
            </a:r>
          </a:p>
        </p:txBody>
      </p:sp>
      <p:sp>
        <p:nvSpPr>
          <p:cNvPr id="546" name="Shape 5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Must monitor progress of all quality activities.</a:t>
            </a:r>
          </a:p>
          <a:p>
            <a:pPr indent="-228600" lvl="0" marL="457200" marR="0" rtl="0" algn="l">
              <a:lnSpc>
                <a:spcPct val="100000"/>
              </a:lnSpc>
              <a:spcBef>
                <a:spcPts val="600"/>
              </a:spcBef>
              <a:spcAft>
                <a:spcPts val="0"/>
              </a:spcAft>
            </a:pPr>
            <a:r>
              <a:rPr lang="en"/>
              <a:t>Identify deviations from the plan as early as possible and take corrective action.</a:t>
            </a:r>
          </a:p>
          <a:p>
            <a:pPr indent="-228600" lvl="0" marL="457200" marR="0" rtl="0" algn="l">
              <a:lnSpc>
                <a:spcPct val="100000"/>
              </a:lnSpc>
              <a:spcBef>
                <a:spcPts val="600"/>
              </a:spcBef>
              <a:spcAft>
                <a:spcPts val="0"/>
              </a:spcAft>
            </a:pPr>
            <a:r>
              <a:rPr lang="en"/>
              <a:t>Relies on a plan that is realistic, organized, and detailed.</a:t>
            </a:r>
          </a:p>
          <a:p>
            <a:pPr indent="-228600" lvl="1" marL="914400" marR="0" rtl="0" algn="l">
              <a:lnSpc>
                <a:spcPct val="100000"/>
              </a:lnSpc>
              <a:spcBef>
                <a:spcPts val="600"/>
              </a:spcBef>
              <a:spcAft>
                <a:spcPts val="0"/>
              </a:spcAft>
            </a:pPr>
            <a:r>
              <a:rPr lang="en"/>
              <a:t>Clear, unambiguous milestones.</a:t>
            </a:r>
          </a:p>
          <a:p>
            <a:pPr indent="-228600" lvl="0" marL="457200" marR="0" rtl="0" algn="l">
              <a:lnSpc>
                <a:spcPct val="100000"/>
              </a:lnSpc>
              <a:spcBef>
                <a:spcPts val="600"/>
              </a:spcBef>
              <a:spcAft>
                <a:spcPts val="0"/>
              </a:spcAft>
            </a:pPr>
            <a:r>
              <a:rPr lang="en"/>
              <a:t>Process must be </a:t>
            </a:r>
            <a:r>
              <a:rPr b="1" lang="en"/>
              <a:t>visible</a:t>
            </a:r>
            <a:r>
              <a:rPr lang="en"/>
              <a:t> - able to be monitored and assessed.</a:t>
            </a:r>
          </a:p>
        </p:txBody>
      </p:sp>
      <p:sp>
        <p:nvSpPr>
          <p:cNvPr id="547" name="Shape 54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Process Visibility</a:t>
            </a:r>
          </a:p>
        </p:txBody>
      </p:sp>
      <p:sp>
        <p:nvSpPr>
          <p:cNvPr id="553" name="Shape 5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Activity completion must be distinguished from activity termination.</a:t>
            </a:r>
          </a:p>
          <a:p>
            <a:pPr indent="-228600" lvl="1" marL="914400" marR="0" rtl="0" algn="l">
              <a:lnSpc>
                <a:spcPct val="100000"/>
              </a:lnSpc>
              <a:spcBef>
                <a:spcPts val="600"/>
              </a:spcBef>
              <a:spcAft>
                <a:spcPts val="0"/>
              </a:spcAft>
            </a:pPr>
            <a:r>
              <a:rPr lang="en"/>
              <a:t>Must include metrics of the thoroughness or completeness of an activity.</a:t>
            </a:r>
          </a:p>
          <a:p>
            <a:pPr indent="-228600" lvl="0" marL="457200" marR="0" rtl="0" algn="l">
              <a:lnSpc>
                <a:spcPct val="100000"/>
              </a:lnSpc>
              <a:spcBef>
                <a:spcPts val="600"/>
              </a:spcBef>
              <a:spcAft>
                <a:spcPts val="0"/>
              </a:spcAft>
            </a:pPr>
            <a:r>
              <a:rPr lang="en"/>
              <a:t>Must make decisions based on overall picture of project progression.</a:t>
            </a:r>
          </a:p>
          <a:p>
            <a:pPr indent="-228600" lvl="1" marL="914400" marR="0" rtl="0" algn="l">
              <a:lnSpc>
                <a:spcPct val="100000"/>
              </a:lnSpc>
              <a:spcBef>
                <a:spcPts val="600"/>
              </a:spcBef>
              <a:spcAft>
                <a:spcPts val="0"/>
              </a:spcAft>
            </a:pPr>
            <a:r>
              <a:rPr lang="en"/>
              <a:t>Monitoring must collect aggregate measures about activity results.</a:t>
            </a:r>
          </a:p>
          <a:p>
            <a:pPr indent="-228600" lvl="1" marL="914400" marR="0" rtl="0" algn="l">
              <a:lnSpc>
                <a:spcPct val="100000"/>
              </a:lnSpc>
              <a:spcBef>
                <a:spcPts val="600"/>
              </a:spcBef>
              <a:spcAft>
                <a:spcPts val="0"/>
              </a:spcAft>
            </a:pPr>
            <a:r>
              <a:rPr lang="en"/>
              <a:t>One measure - </a:t>
            </a:r>
            <a:r>
              <a:rPr b="1" lang="en"/>
              <a:t>number of faults revealed and removed</a:t>
            </a:r>
            <a:r>
              <a:rPr lang="en"/>
              <a:t>, tracked against time.</a:t>
            </a:r>
          </a:p>
          <a:p>
            <a:pPr indent="-228600" lvl="2" marL="1371600" marR="0" rtl="0" algn="l">
              <a:lnSpc>
                <a:spcPct val="100000"/>
              </a:lnSpc>
              <a:spcBef>
                <a:spcPts val="600"/>
              </a:spcBef>
              <a:spcAft>
                <a:spcPts val="0"/>
              </a:spcAft>
            </a:pPr>
            <a:r>
              <a:rPr lang="en"/>
              <a:t>Can be compared to past projects.</a:t>
            </a:r>
          </a:p>
        </p:txBody>
      </p:sp>
      <p:sp>
        <p:nvSpPr>
          <p:cNvPr id="554" name="Shape 55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75" name="Shape 75"/>
          <p:cNvSpPr txBox="1"/>
          <p:nvPr>
            <p:ph idx="1" type="body"/>
          </p:nvPr>
        </p:nvSpPr>
        <p:spPr>
          <a:xfrm>
            <a:off x="457200" y="1600200"/>
            <a:ext cx="8538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principle task of a manager is to minimize (avoid or mitigate) risk.</a:t>
            </a:r>
          </a:p>
          <a:p>
            <a:pPr indent="-228600" lvl="0" marL="457200" marR="0" rtl="0" algn="l">
              <a:lnSpc>
                <a:spcPct val="100000"/>
              </a:lnSpc>
              <a:spcBef>
                <a:spcPts val="600"/>
              </a:spcBef>
              <a:spcAft>
                <a:spcPts val="0"/>
              </a:spcAft>
            </a:pPr>
            <a:r>
              <a:rPr lang="en"/>
              <a:t>The “risk” in an activity is a measure of the uncertainty of the outcome of that activity.</a:t>
            </a:r>
          </a:p>
          <a:p>
            <a:pPr indent="-228600" lvl="1" marL="914400" marR="0" rtl="0" algn="l">
              <a:lnSpc>
                <a:spcPct val="100000"/>
              </a:lnSpc>
              <a:spcBef>
                <a:spcPts val="600"/>
              </a:spcBef>
              <a:spcAft>
                <a:spcPts val="0"/>
              </a:spcAft>
            </a:pPr>
            <a:r>
              <a:rPr lang="en"/>
              <a:t>Risk is related to the amount and quality of available information.</a:t>
            </a:r>
          </a:p>
          <a:p>
            <a:pPr indent="-228600" lvl="1" marL="914400" marR="0" rtl="0" algn="l">
              <a:lnSpc>
                <a:spcPct val="100000"/>
              </a:lnSpc>
              <a:spcBef>
                <a:spcPts val="600"/>
              </a:spcBef>
              <a:spcAft>
                <a:spcPts val="0"/>
              </a:spcAft>
            </a:pPr>
            <a:r>
              <a:rPr lang="en"/>
              <a:t>What are the risk factors? What will be their impact? How likely are they to arise?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76" name="Shape 7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Detecting Anomalies</a:t>
            </a:r>
          </a:p>
        </p:txBody>
      </p:sp>
      <p:sp>
        <p:nvSpPr>
          <p:cNvPr id="560" name="Shape 5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Unexpected pattern in fault detection implies problems in process.</a:t>
            </a:r>
          </a:p>
          <a:p>
            <a:pPr indent="-228600" lvl="1" marL="914400" marR="0" rtl="0" algn="l">
              <a:lnSpc>
                <a:spcPct val="100000"/>
              </a:lnSpc>
              <a:spcBef>
                <a:spcPts val="600"/>
              </a:spcBef>
              <a:spcAft>
                <a:spcPts val="0"/>
              </a:spcAft>
            </a:pPr>
            <a:r>
              <a:rPr lang="en"/>
              <a:t>Early decline in growth of fault detection usually implies ineffective quality assurance efforts.</a:t>
            </a:r>
          </a:p>
          <a:p>
            <a:pPr indent="-228600" lvl="1" marL="914400" marR="0" rtl="0" algn="l">
              <a:lnSpc>
                <a:spcPct val="100000"/>
              </a:lnSpc>
              <a:spcBef>
                <a:spcPts val="600"/>
              </a:spcBef>
              <a:spcAft>
                <a:spcPts val="0"/>
              </a:spcAft>
            </a:pPr>
            <a:r>
              <a:rPr lang="en"/>
              <a:t>Growth rate that remains high implies that quality goals may be met late or not at all.</a:t>
            </a:r>
          </a:p>
          <a:p>
            <a:pPr indent="-355600" lvl="2" marL="1371600" marR="0" rtl="0" algn="l">
              <a:lnSpc>
                <a:spcPct val="100000"/>
              </a:lnSpc>
              <a:spcBef>
                <a:spcPts val="600"/>
              </a:spcBef>
              <a:spcAft>
                <a:spcPts val="0"/>
              </a:spcAft>
              <a:buSzPct val="100000"/>
            </a:pPr>
            <a:r>
              <a:rPr lang="en" sz="2000"/>
              <a:t>May indicate weaknesses in fault removal, lack of discipline in development.</a:t>
            </a:r>
          </a:p>
          <a:p>
            <a:pPr indent="-228600" lvl="0" marL="457200" marR="0" rtl="0" algn="l">
              <a:lnSpc>
                <a:spcPct val="100000"/>
              </a:lnSpc>
              <a:spcBef>
                <a:spcPts val="600"/>
              </a:spcBef>
              <a:spcAft>
                <a:spcPts val="0"/>
              </a:spcAft>
            </a:pPr>
            <a:r>
              <a:rPr lang="en"/>
              <a:t>If faults remain open longer than expected, there are process issues.</a:t>
            </a:r>
          </a:p>
          <a:p>
            <a:pPr indent="-228600" lvl="1" marL="914400" marR="0" rtl="0" algn="l">
              <a:lnSpc>
                <a:spcPct val="100000"/>
              </a:lnSpc>
              <a:spcBef>
                <a:spcPts val="600"/>
              </a:spcBef>
              <a:spcAft>
                <a:spcPts val="0"/>
              </a:spcAft>
            </a:pPr>
            <a:r>
              <a:rPr lang="en"/>
              <a:t>Confirmed when number of open faults does not stabilize at acceptable level.</a:t>
            </a:r>
          </a:p>
        </p:txBody>
      </p:sp>
      <p:sp>
        <p:nvSpPr>
          <p:cNvPr id="561" name="Shape 56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Improving the Process</a:t>
            </a:r>
          </a:p>
        </p:txBody>
      </p:sp>
      <p:sp>
        <p:nvSpPr>
          <p:cNvPr id="567" name="Shape 5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Many faults are rooted in process flaws.</a:t>
            </a:r>
          </a:p>
          <a:p>
            <a:pPr indent="-228600" lvl="0" marL="457200" marR="0" rtl="0" algn="l">
              <a:lnSpc>
                <a:spcPct val="100000"/>
              </a:lnSpc>
              <a:spcBef>
                <a:spcPts val="600"/>
              </a:spcBef>
              <a:spcAft>
                <a:spcPts val="0"/>
              </a:spcAft>
            </a:pPr>
            <a:r>
              <a:rPr lang="en"/>
              <a:t>Such faults can be prevented by improving the process.</a:t>
            </a:r>
          </a:p>
          <a:p>
            <a:pPr indent="-228600" lvl="0" marL="457200" marR="0" rtl="0" algn="l">
              <a:lnSpc>
                <a:spcPct val="100000"/>
              </a:lnSpc>
              <a:spcBef>
                <a:spcPts val="600"/>
              </a:spcBef>
              <a:spcAft>
                <a:spcPts val="0"/>
              </a:spcAft>
            </a:pPr>
            <a:r>
              <a:rPr lang="en"/>
              <a:t>Root cause analysis (RCA) is a technique for identifying and removing process faults.</a:t>
            </a:r>
          </a:p>
          <a:p>
            <a:pPr indent="-228600" lvl="1" marL="914400" marR="0" rtl="0" algn="l">
              <a:lnSpc>
                <a:spcPct val="100000"/>
              </a:lnSpc>
              <a:spcBef>
                <a:spcPts val="600"/>
              </a:spcBef>
              <a:spcAft>
                <a:spcPts val="0"/>
              </a:spcAft>
            </a:pPr>
            <a:r>
              <a:rPr lang="en"/>
              <a:t>Selects significant classes of faults and traces them to their original causes.</a:t>
            </a:r>
          </a:p>
          <a:p>
            <a:pPr indent="-228600" lvl="1" marL="914400" marR="0" rtl="0" algn="l">
              <a:lnSpc>
                <a:spcPct val="100000"/>
              </a:lnSpc>
              <a:spcBef>
                <a:spcPts val="600"/>
              </a:spcBef>
              <a:spcAft>
                <a:spcPts val="0"/>
              </a:spcAft>
            </a:pPr>
            <a:r>
              <a:rPr lang="en"/>
              <a:t>Four steps: What, When, Why, and How</a:t>
            </a:r>
          </a:p>
        </p:txBody>
      </p:sp>
      <p:sp>
        <p:nvSpPr>
          <p:cNvPr id="568" name="Shape 56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What are the Faults?</a:t>
            </a:r>
          </a:p>
        </p:txBody>
      </p:sp>
      <p:sp>
        <p:nvSpPr>
          <p:cNvPr id="574" name="Shape 5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Identify a class of important faults. </a:t>
            </a:r>
          </a:p>
          <a:p>
            <a:pPr indent="-228600" lvl="0" marL="457200" marR="0" rtl="0" algn="l">
              <a:lnSpc>
                <a:spcPct val="100000"/>
              </a:lnSpc>
              <a:spcBef>
                <a:spcPts val="600"/>
              </a:spcBef>
              <a:spcAft>
                <a:spcPts val="0"/>
              </a:spcAft>
            </a:pPr>
            <a:r>
              <a:rPr lang="en"/>
              <a:t>Faults classified by severity and type.</a:t>
            </a:r>
          </a:p>
          <a:p>
            <a:pPr indent="-228600" lvl="1" marL="914400" marR="0" rtl="0" algn="l">
              <a:lnSpc>
                <a:spcPct val="100000"/>
              </a:lnSpc>
              <a:spcBef>
                <a:spcPts val="600"/>
              </a:spcBef>
              <a:spcAft>
                <a:spcPts val="0"/>
              </a:spcAft>
            </a:pPr>
            <a:r>
              <a:rPr lang="en"/>
              <a:t>Severity: cosmetic, moderate, severe, critical</a:t>
            </a:r>
          </a:p>
          <a:p>
            <a:pPr indent="-228600" lvl="1" marL="914400" marR="0" rtl="0" algn="l">
              <a:lnSpc>
                <a:spcPct val="100000"/>
              </a:lnSpc>
              <a:spcBef>
                <a:spcPts val="600"/>
              </a:spcBef>
              <a:spcAft>
                <a:spcPts val="0"/>
              </a:spcAft>
            </a:pPr>
            <a:r>
              <a:rPr lang="en"/>
              <a:t>Type does not use a predefined set of categories.</a:t>
            </a:r>
          </a:p>
          <a:p>
            <a:pPr indent="-228600" lvl="2" marL="1371600" marR="0" rtl="0" algn="l">
              <a:lnSpc>
                <a:spcPct val="100000"/>
              </a:lnSpc>
              <a:spcBef>
                <a:spcPts val="600"/>
              </a:spcBef>
              <a:spcAft>
                <a:spcPts val="0"/>
              </a:spcAft>
            </a:pPr>
            <a:r>
              <a:rPr lang="en"/>
              <a:t>Categorization based on the project type and expected sources of faults.</a:t>
            </a:r>
          </a:p>
          <a:p>
            <a:pPr indent="-228600" lvl="2" marL="1371600" marR="0" rtl="0" algn="l">
              <a:lnSpc>
                <a:spcPct val="100000"/>
              </a:lnSpc>
              <a:spcBef>
                <a:spcPts val="600"/>
              </a:spcBef>
              <a:spcAft>
                <a:spcPts val="0"/>
              </a:spcAft>
            </a:pPr>
            <a:r>
              <a:rPr lang="en"/>
              <a:t>Granularity based on focus of development.</a:t>
            </a:r>
          </a:p>
          <a:p>
            <a:pPr indent="-228600" lvl="3" marL="1828800" marR="0" rtl="0" algn="l">
              <a:lnSpc>
                <a:spcPct val="100000"/>
              </a:lnSpc>
              <a:spcBef>
                <a:spcPts val="600"/>
              </a:spcBef>
              <a:spcAft>
                <a:spcPts val="0"/>
              </a:spcAft>
            </a:pPr>
            <a:r>
              <a:rPr lang="en"/>
              <a:t>If interface issues are the focus, apply finer classifications to interface faults, and coarser to other types. </a:t>
            </a:r>
          </a:p>
          <a:p>
            <a:pPr indent="-228600" lvl="2" marL="1371600" marR="0" rtl="0" algn="l">
              <a:lnSpc>
                <a:spcPct val="100000"/>
              </a:lnSpc>
              <a:spcBef>
                <a:spcPts val="600"/>
              </a:spcBef>
              <a:spcAft>
                <a:spcPts val="0"/>
              </a:spcAft>
            </a:pPr>
            <a:r>
              <a:rPr lang="en"/>
              <a:t>Classification scheme altered after identifying and removing the cause of a fault type.</a:t>
            </a:r>
          </a:p>
        </p:txBody>
      </p:sp>
      <p:sp>
        <p:nvSpPr>
          <p:cNvPr id="575" name="Shape 57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When?</a:t>
            </a:r>
          </a:p>
        </p:txBody>
      </p:sp>
      <p:sp>
        <p:nvSpPr>
          <p:cNvPr id="581" name="Shape 5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When did faults occur?</a:t>
            </a:r>
          </a:p>
          <a:p>
            <a:pPr indent="-419100" lvl="1" marL="914400" marR="0" rtl="0" algn="l">
              <a:lnSpc>
                <a:spcPct val="100000"/>
              </a:lnSpc>
              <a:spcBef>
                <a:spcPts val="600"/>
              </a:spcBef>
              <a:spcAft>
                <a:spcPts val="0"/>
              </a:spcAft>
              <a:buClr>
                <a:schemeClr val="dk1"/>
              </a:buClr>
              <a:buSzPct val="125000"/>
              <a:buFont typeface="Arial"/>
            </a:pPr>
            <a:r>
              <a:rPr lang="en"/>
              <a:t>Can we determine when a fault was introduced?</a:t>
            </a:r>
          </a:p>
          <a:p>
            <a:pPr indent="-419100" lvl="1" marL="914400" marR="0" rtl="0" algn="l">
              <a:lnSpc>
                <a:spcPct val="100000"/>
              </a:lnSpc>
              <a:spcBef>
                <a:spcPts val="600"/>
              </a:spcBef>
              <a:spcAft>
                <a:spcPts val="0"/>
              </a:spcAft>
              <a:buClr>
                <a:schemeClr val="dk1"/>
              </a:buClr>
              <a:buSzPct val="125000"/>
              <a:buFont typeface="Arial"/>
            </a:pPr>
            <a:r>
              <a:rPr lang="en"/>
              <a:t>During coding, design, specification, etc. </a:t>
            </a:r>
          </a:p>
          <a:p>
            <a:pPr indent="-419100" lvl="0" marL="457200" marR="0" rtl="0" algn="l">
              <a:lnSpc>
                <a:spcPct val="100000"/>
              </a:lnSpc>
              <a:spcBef>
                <a:spcPts val="600"/>
              </a:spcBef>
              <a:spcAft>
                <a:spcPts val="0"/>
              </a:spcAft>
              <a:buClr>
                <a:schemeClr val="dk1"/>
              </a:buClr>
              <a:buSzPct val="100000"/>
              <a:buFont typeface="Arial"/>
            </a:pPr>
            <a:r>
              <a:rPr lang="en"/>
              <a:t>When were the faults found?</a:t>
            </a:r>
          </a:p>
          <a:p>
            <a:pPr indent="-228600" lvl="1" marL="914400" marR="0" rtl="0" algn="l">
              <a:lnSpc>
                <a:spcPct val="100000"/>
              </a:lnSpc>
              <a:spcBef>
                <a:spcPts val="600"/>
              </a:spcBef>
              <a:spcAft>
                <a:spcPts val="0"/>
              </a:spcAft>
            </a:pPr>
            <a:r>
              <a:rPr lang="en"/>
              <a:t>Can we determine when the fault was found by a quality process?</a:t>
            </a:r>
          </a:p>
          <a:p>
            <a:pPr indent="-228600" lvl="2" marL="1371600" marR="0" rtl="0" algn="l">
              <a:lnSpc>
                <a:spcPct val="100000"/>
              </a:lnSpc>
              <a:spcBef>
                <a:spcPts val="600"/>
              </a:spcBef>
              <a:spcAft>
                <a:spcPts val="0"/>
              </a:spcAft>
            </a:pPr>
            <a:r>
              <a:rPr lang="en"/>
              <a:t>Integration testing, design inspection, etc.</a:t>
            </a:r>
          </a:p>
        </p:txBody>
      </p:sp>
      <p:sp>
        <p:nvSpPr>
          <p:cNvPr id="582" name="Shape 58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6" name="Shape 586"/>
        <p:cNvGrpSpPr/>
        <p:nvPr/>
      </p:nvGrpSpPr>
      <p:grpSpPr>
        <a:xfrm>
          <a:off x="0" y="0"/>
          <a:ext cx="0" cy="0"/>
          <a:chOff x="0" y="0"/>
          <a:chExt cx="0" cy="0"/>
        </a:xfrm>
      </p:grpSpPr>
      <p:sp>
        <p:nvSpPr>
          <p:cNvPr id="587" name="Shape 58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Why did the Fault Occur?</a:t>
            </a:r>
          </a:p>
        </p:txBody>
      </p:sp>
      <p:sp>
        <p:nvSpPr>
          <p:cNvPr id="588" name="Shape 5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Trace representative faults back to causes.</a:t>
            </a:r>
          </a:p>
          <a:p>
            <a:pPr indent="-228600" lvl="1" marL="914400" marR="0" rtl="0" algn="l">
              <a:lnSpc>
                <a:spcPct val="100000"/>
              </a:lnSpc>
              <a:spcBef>
                <a:spcPts val="600"/>
              </a:spcBef>
              <a:spcAft>
                <a:spcPts val="0"/>
              </a:spcAft>
            </a:pPr>
            <a:r>
              <a:rPr lang="en"/>
              <a:t>Identify the “root” cause associated with most faults in this class.</a:t>
            </a:r>
          </a:p>
          <a:p>
            <a:pPr indent="-228600" lvl="0" marL="457200" marR="0" rtl="0" algn="l">
              <a:lnSpc>
                <a:spcPct val="100000"/>
              </a:lnSpc>
              <a:spcBef>
                <a:spcPts val="600"/>
              </a:spcBef>
              <a:spcAft>
                <a:spcPts val="0"/>
              </a:spcAft>
            </a:pPr>
            <a:r>
              <a:rPr lang="en"/>
              <a:t>Analysis attempts to explain the error that led to the fault, then the cause of the error, the cause of the cause, and so on.</a:t>
            </a:r>
          </a:p>
          <a:p>
            <a:pPr indent="-228600" lvl="1" marL="914400" marR="0" rtl="0" algn="l">
              <a:lnSpc>
                <a:spcPct val="100000"/>
              </a:lnSpc>
              <a:spcBef>
                <a:spcPts val="600"/>
              </a:spcBef>
              <a:spcAft>
                <a:spcPts val="0"/>
              </a:spcAft>
            </a:pPr>
            <a:r>
              <a:rPr lang="en"/>
              <a:t>Tracing is a manual process, requires experience and judgement.</a:t>
            </a:r>
          </a:p>
          <a:p>
            <a:pPr indent="-228600" lvl="1" marL="914400" marR="0" rtl="0" algn="l">
              <a:lnSpc>
                <a:spcPct val="100000"/>
              </a:lnSpc>
              <a:spcBef>
                <a:spcPts val="600"/>
              </a:spcBef>
              <a:spcAft>
                <a:spcPts val="0"/>
              </a:spcAft>
            </a:pPr>
            <a:r>
              <a:rPr lang="en"/>
              <a:t>Each step requires information about the class of fault and the process.</a:t>
            </a:r>
          </a:p>
          <a:p>
            <a:pPr indent="-228600" lvl="2" marL="1371600" marR="0" rtl="0" algn="l">
              <a:lnSpc>
                <a:spcPct val="100000"/>
              </a:lnSpc>
              <a:spcBef>
                <a:spcPts val="600"/>
              </a:spcBef>
              <a:spcAft>
                <a:spcPts val="0"/>
              </a:spcAft>
            </a:pPr>
            <a:r>
              <a:rPr lang="en"/>
              <a:t>Acquired through inspection of documentation and interviewing developers.</a:t>
            </a:r>
          </a:p>
        </p:txBody>
      </p:sp>
      <p:sp>
        <p:nvSpPr>
          <p:cNvPr id="589" name="Shape 58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44</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3" name="Shape 593"/>
        <p:cNvGrpSpPr/>
        <p:nvPr/>
      </p:nvGrpSpPr>
      <p:grpSpPr>
        <a:xfrm>
          <a:off x="0" y="0"/>
          <a:ext cx="0" cy="0"/>
          <a:chOff x="0" y="0"/>
          <a:chExt cx="0" cy="0"/>
        </a:xfrm>
      </p:grpSpPr>
      <p:sp>
        <p:nvSpPr>
          <p:cNvPr id="594" name="Shape 59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595" name="Shape 5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Memory leaks are the most significant class of faults.</a:t>
            </a:r>
          </a:p>
          <a:p>
            <a:pPr indent="-228600" lvl="1" marL="914400" marR="0" rtl="0" algn="l">
              <a:lnSpc>
                <a:spcPct val="100000"/>
              </a:lnSpc>
              <a:spcBef>
                <a:spcPts val="600"/>
              </a:spcBef>
              <a:spcAft>
                <a:spcPts val="0"/>
              </a:spcAft>
            </a:pPr>
            <a:r>
              <a:rPr lang="en"/>
              <a:t>Moderate frequency, severe impact, high cost to diagnose and repair.</a:t>
            </a:r>
          </a:p>
          <a:p>
            <a:pPr indent="-228600" lvl="1" marL="914400" marR="0" rtl="0" algn="l">
              <a:lnSpc>
                <a:spcPct val="100000"/>
              </a:lnSpc>
              <a:spcBef>
                <a:spcPts val="600"/>
              </a:spcBef>
              <a:spcAft>
                <a:spcPts val="0"/>
              </a:spcAft>
            </a:pPr>
            <a:r>
              <a:rPr lang="en"/>
              <a:t>Result of forgetting to release memory in exception handlers.</a:t>
            </a:r>
          </a:p>
          <a:p>
            <a:pPr indent="-228600" lvl="1" marL="914400" marR="0" rtl="0" algn="l">
              <a:lnSpc>
                <a:spcPct val="100000"/>
              </a:lnSpc>
              <a:spcBef>
                <a:spcPts val="600"/>
              </a:spcBef>
              <a:spcAft>
                <a:spcPts val="0"/>
              </a:spcAft>
            </a:pPr>
            <a:r>
              <a:rPr lang="en"/>
              <a:t>Result of being unable to determine what needs to be cleaned up in exception handlers.</a:t>
            </a:r>
          </a:p>
          <a:p>
            <a:pPr indent="-228600" lvl="1" marL="914400" marR="0" rtl="0" algn="l">
              <a:lnSpc>
                <a:spcPct val="100000"/>
              </a:lnSpc>
              <a:spcBef>
                <a:spcPts val="600"/>
              </a:spcBef>
              <a:spcAft>
                <a:spcPts val="0"/>
              </a:spcAft>
            </a:pPr>
            <a:r>
              <a:rPr lang="en"/>
              <a:t>Result of the resource management scheme assuming normal flow of control.</a:t>
            </a:r>
          </a:p>
          <a:p>
            <a:pPr indent="-228600" lvl="1" marL="914400" marR="0" rtl="0" algn="l">
              <a:lnSpc>
                <a:spcPct val="100000"/>
              </a:lnSpc>
              <a:spcBef>
                <a:spcPts val="600"/>
              </a:spcBef>
              <a:spcAft>
                <a:spcPts val="0"/>
              </a:spcAft>
            </a:pPr>
            <a:r>
              <a:rPr b="1" lang="en"/>
              <a:t>Root problem: </a:t>
            </a:r>
            <a:r>
              <a:rPr lang="en"/>
              <a:t>exceptional conditions were an afterthought dealt with late in design.</a:t>
            </a:r>
          </a:p>
        </p:txBody>
      </p:sp>
      <p:sp>
        <p:nvSpPr>
          <p:cNvPr id="596" name="Shape 59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45</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0" name="Shape 600"/>
        <p:cNvGrpSpPr/>
        <p:nvPr/>
      </p:nvGrpSpPr>
      <p:grpSpPr>
        <a:xfrm>
          <a:off x="0" y="0"/>
          <a:ext cx="0" cy="0"/>
          <a:chOff x="0" y="0"/>
          <a:chExt cx="0" cy="0"/>
        </a:xfrm>
      </p:grpSpPr>
      <p:sp>
        <p:nvSpPr>
          <p:cNvPr id="601" name="Shape 60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How Could Faults be Prevented?</a:t>
            </a:r>
          </a:p>
        </p:txBody>
      </p:sp>
      <p:sp>
        <p:nvSpPr>
          <p:cNvPr id="602" name="Shape 6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Improve the process by removing root causes or making early detection likely.</a:t>
            </a:r>
          </a:p>
          <a:p>
            <a:pPr indent="-228600" lvl="0" marL="457200" marR="0" rtl="0" algn="l">
              <a:lnSpc>
                <a:spcPct val="100000"/>
              </a:lnSpc>
              <a:spcBef>
                <a:spcPts val="600"/>
              </a:spcBef>
              <a:spcAft>
                <a:spcPts val="0"/>
              </a:spcAft>
            </a:pPr>
            <a:r>
              <a:rPr lang="en"/>
              <a:t>Can involve minor tweaks to process…</a:t>
            </a:r>
          </a:p>
          <a:p>
            <a:pPr indent="-228600" lvl="1" marL="914400" marR="0" rtl="0" algn="l">
              <a:lnSpc>
                <a:spcPct val="100000"/>
              </a:lnSpc>
              <a:spcBef>
                <a:spcPts val="600"/>
              </a:spcBef>
              <a:spcAft>
                <a:spcPts val="0"/>
              </a:spcAft>
            </a:pPr>
            <a:r>
              <a:rPr lang="en"/>
              <a:t>Adding consideration of exceptional conditions to design checklists.</a:t>
            </a:r>
          </a:p>
          <a:p>
            <a:pPr indent="-228600" lvl="0" marL="457200" marR="0" rtl="0" algn="l">
              <a:lnSpc>
                <a:spcPct val="100000"/>
              </a:lnSpc>
              <a:spcBef>
                <a:spcPts val="600"/>
              </a:spcBef>
              <a:spcAft>
                <a:spcPts val="0"/>
              </a:spcAft>
            </a:pPr>
            <a:r>
              <a:rPr lang="en"/>
              <a:t>Or major overhaul…</a:t>
            </a:r>
          </a:p>
          <a:p>
            <a:pPr indent="-228600" lvl="1" marL="914400" marR="0" rtl="0" algn="l">
              <a:lnSpc>
                <a:spcPct val="100000"/>
              </a:lnSpc>
              <a:spcBef>
                <a:spcPts val="600"/>
              </a:spcBef>
              <a:spcAft>
                <a:spcPts val="0"/>
              </a:spcAft>
            </a:pPr>
            <a:r>
              <a:rPr lang="en"/>
              <a:t>Making explicit consideration of exceptional conditions a part of all analysis and design steps.</a:t>
            </a:r>
          </a:p>
          <a:p>
            <a:pPr indent="-228600" lvl="0" marL="457200" marR="0" rtl="0" algn="l">
              <a:lnSpc>
                <a:spcPct val="100000"/>
              </a:lnSpc>
              <a:spcBef>
                <a:spcPts val="600"/>
              </a:spcBef>
              <a:spcAft>
                <a:spcPts val="0"/>
              </a:spcAft>
            </a:pPr>
            <a:r>
              <a:rPr lang="en"/>
              <a:t>Requires judgement, should be followed-up on in future projects.</a:t>
            </a:r>
          </a:p>
        </p:txBody>
      </p:sp>
      <p:sp>
        <p:nvSpPr>
          <p:cNvPr id="603" name="Shape 60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46</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7" name="Shape 607"/>
        <p:cNvGrpSpPr/>
        <p:nvPr/>
      </p:nvGrpSpPr>
      <p:grpSpPr>
        <a:xfrm>
          <a:off x="0" y="0"/>
          <a:ext cx="0" cy="0"/>
          <a:chOff x="0" y="0"/>
          <a:chExt cx="0" cy="0"/>
        </a:xfrm>
      </p:grpSpPr>
      <p:sp>
        <p:nvSpPr>
          <p:cNvPr id="608" name="Shape 60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609" name="Shape 6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Quality must be a part of all development stages and must be planned for.</a:t>
            </a:r>
          </a:p>
          <a:p>
            <a:pPr indent="-228600" lvl="0" marL="457200" marR="0" rtl="0" algn="l">
              <a:lnSpc>
                <a:spcPct val="100000"/>
              </a:lnSpc>
              <a:spcBef>
                <a:spcPts val="600"/>
              </a:spcBef>
              <a:spcAft>
                <a:spcPts val="0"/>
              </a:spcAft>
            </a:pPr>
            <a:r>
              <a:rPr lang="en"/>
              <a:t>Verification activities can be integrated into all development processes, and planned as part of each phase.</a:t>
            </a:r>
          </a:p>
          <a:p>
            <a:pPr indent="-228600" lvl="0" marL="457200" marR="0" rtl="0" algn="l">
              <a:lnSpc>
                <a:spcPct val="100000"/>
              </a:lnSpc>
              <a:spcBef>
                <a:spcPts val="600"/>
              </a:spcBef>
              <a:spcAft>
                <a:spcPts val="0"/>
              </a:spcAft>
            </a:pPr>
            <a:r>
              <a:rPr lang="en"/>
              <a:t>The quality process must be monitored as it executes to detect issues and correct them.</a:t>
            </a:r>
          </a:p>
          <a:p>
            <a:pPr indent="-228600" lvl="0" marL="457200" marR="0" rtl="0" algn="l">
              <a:lnSpc>
                <a:spcPct val="100000"/>
              </a:lnSpc>
              <a:spcBef>
                <a:spcPts val="600"/>
              </a:spcBef>
              <a:spcAft>
                <a:spcPts val="0"/>
              </a:spcAft>
            </a:pPr>
            <a:r>
              <a:rPr lang="en"/>
              <a:t>RCA can be used to diagnose process issues, and prevent them in future projects.</a:t>
            </a:r>
          </a:p>
        </p:txBody>
      </p:sp>
      <p:sp>
        <p:nvSpPr>
          <p:cNvPr id="610" name="Shape 61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47</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616" name="Shape 6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Presentations Begin</a:t>
            </a:r>
          </a:p>
          <a:p>
            <a:pPr indent="-228600" lvl="1" marL="914400" rtl="0">
              <a:spcBef>
                <a:spcPts val="600"/>
              </a:spcBef>
            </a:pPr>
            <a:r>
              <a:rPr lang="en"/>
              <a:t>April 19, 21, </a:t>
            </a:r>
            <a:r>
              <a:rPr b="1" lang="en"/>
              <a:t>26</a:t>
            </a:r>
            <a:r>
              <a:rPr lang="en"/>
              <a:t>, May 3</a:t>
            </a:r>
          </a:p>
          <a:p>
            <a:pPr indent="-228600" lvl="1" marL="914400" rtl="0">
              <a:lnSpc>
                <a:spcPct val="120000"/>
              </a:lnSpc>
              <a:spcBef>
                <a:spcPts val="0"/>
              </a:spcBef>
            </a:pPr>
            <a:r>
              <a:rPr lang="en"/>
              <a:t>12 minute talk.</a:t>
            </a:r>
          </a:p>
          <a:p>
            <a:pPr indent="-228600" lvl="1" marL="914400" rtl="0">
              <a:lnSpc>
                <a:spcPct val="120000"/>
              </a:lnSpc>
              <a:spcBef>
                <a:spcPts val="0"/>
              </a:spcBef>
            </a:pPr>
            <a:r>
              <a:rPr lang="en"/>
              <a:t>Not much room for problems, so be prepared.</a:t>
            </a:r>
          </a:p>
          <a:p>
            <a:pPr indent="-228600" lvl="2" marL="1371600" rtl="0">
              <a:lnSpc>
                <a:spcPct val="120000"/>
              </a:lnSpc>
              <a:spcBef>
                <a:spcPts val="0"/>
              </a:spcBef>
            </a:pPr>
            <a:r>
              <a:rPr lang="en"/>
              <a:t> </a:t>
            </a:r>
            <a:r>
              <a:rPr lang="en" sz="2000"/>
              <a:t>Bring slides on a thumb drive or e-mail them to me.</a:t>
            </a:r>
          </a:p>
          <a:p>
            <a:pPr indent="-228600" lvl="1" marL="914400" rtl="0">
              <a:lnSpc>
                <a:spcPct val="120000"/>
              </a:lnSpc>
              <a:spcBef>
                <a:spcPts val="0"/>
              </a:spcBef>
            </a:pPr>
            <a:r>
              <a:rPr lang="en"/>
              <a:t>Attendance will be taken on all presentation dates.</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Assignment 5 - April 25.</a:t>
            </a:r>
          </a:p>
        </p:txBody>
      </p:sp>
      <p:sp>
        <p:nvSpPr>
          <p:cNvPr id="617" name="Shape 6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48</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Defining a Process</a:t>
            </a:r>
          </a:p>
        </p:txBody>
      </p:sp>
      <p:sp>
        <p:nvSpPr>
          <p:cNvPr id="82" name="Shape 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t>Process: </a:t>
            </a:r>
            <a:r>
              <a:rPr lang="en"/>
              <a:t>a flow of events that describes how something works.</a:t>
            </a:r>
          </a:p>
          <a:p>
            <a:pPr indent="-406400" lvl="0" marL="457200" rtl="0">
              <a:spcBef>
                <a:spcPts val="0"/>
              </a:spcBef>
              <a:buSzPct val="100000"/>
            </a:pPr>
            <a:r>
              <a:rPr lang="en" sz="2800"/>
              <a:t>In our case - defines a timeline of human activities required to build software. </a:t>
            </a:r>
          </a:p>
          <a:p>
            <a:pPr indent="-406400" lvl="0" marL="457200" rtl="0">
              <a:spcBef>
                <a:spcPts val="0"/>
              </a:spcBef>
              <a:buSzPct val="100000"/>
            </a:pPr>
            <a:r>
              <a:rPr lang="en" sz="2800"/>
              <a:t>Structures who is doing what, when, and how. </a:t>
            </a:r>
          </a:p>
          <a:p>
            <a:pPr indent="-406400" lvl="0" marL="457200" rtl="0">
              <a:spcBef>
                <a:spcPts val="0"/>
              </a:spcBef>
              <a:buSzPct val="100000"/>
            </a:pPr>
            <a:r>
              <a:rPr lang="en" sz="2800"/>
              <a:t>Many different software processes:</a:t>
            </a:r>
          </a:p>
          <a:p>
            <a:pPr indent="-228600" lvl="1" marL="914400" rtl="0">
              <a:spcBef>
                <a:spcPts val="0"/>
              </a:spcBef>
            </a:pPr>
            <a:r>
              <a:rPr lang="en"/>
              <a:t>Traditional: Strict, regimented phases. We move to a new phase only once one is done. </a:t>
            </a:r>
          </a:p>
          <a:p>
            <a:pPr indent="-228600" lvl="1" marL="914400" rtl="0">
              <a:spcBef>
                <a:spcPts val="0"/>
              </a:spcBef>
            </a:pPr>
            <a:r>
              <a:rPr lang="en"/>
              <a:t>Agile: Short bursts of development where specification, design, testing, and coding are mixed.</a:t>
            </a:r>
          </a:p>
        </p:txBody>
      </p:sp>
      <p:sp>
        <p:nvSpPr>
          <p:cNvPr id="83" name="Shape 8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89" name="Shape 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High-risk activities cause schedule and cost overruns. </a:t>
            </a:r>
          </a:p>
          <a:p>
            <a:pPr lvl="0" marR="0" rtl="0" algn="l">
              <a:lnSpc>
                <a:spcPct val="100000"/>
              </a:lnSpc>
              <a:spcBef>
                <a:spcPts val="600"/>
              </a:spcBef>
              <a:spcAft>
                <a:spcPts val="0"/>
              </a:spcAft>
              <a:buNone/>
            </a:pPr>
            <a:r>
              <a:t/>
            </a:r>
            <a:endParaRPr sz="1100"/>
          </a:p>
          <a:p>
            <a:pPr lvl="0" rtl="0">
              <a:spcBef>
                <a:spcPts val="0"/>
              </a:spcBef>
              <a:buNone/>
            </a:pPr>
            <a:r>
              <a:rPr b="1" lang="en"/>
              <a:t>A visible process provides the means to track, assess, and mitigate risk.</a:t>
            </a:r>
          </a:p>
          <a:p>
            <a:pPr lvl="0" rtl="0">
              <a:spcBef>
                <a:spcPts val="0"/>
              </a:spcBef>
              <a:buNone/>
            </a:pPr>
            <a:r>
              <a:t/>
            </a:r>
            <a:endParaRPr b="1" sz="1100"/>
          </a:p>
          <a:p>
            <a:pPr lvl="0" rtl="0">
              <a:spcBef>
                <a:spcPts val="0"/>
              </a:spcBef>
              <a:buNone/>
            </a:pPr>
            <a:r>
              <a:rPr lang="en"/>
              <a:t>Processes provide quality and predictability by removing risk.</a:t>
            </a:r>
          </a:p>
        </p:txBody>
      </p:sp>
      <p:sp>
        <p:nvSpPr>
          <p:cNvPr id="90" name="Shape 9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The Quality Process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Quality Process</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“Quality” is not something that can be added in a final step before delivery.</a:t>
            </a:r>
          </a:p>
          <a:p>
            <a:pPr indent="-228600" lvl="0" marL="457200" rtl="0">
              <a:spcBef>
                <a:spcPts val="0"/>
              </a:spcBef>
            </a:pPr>
            <a:r>
              <a:rPr lang="en"/>
              <a:t>A testing phase is part of development... </a:t>
            </a:r>
          </a:p>
          <a:p>
            <a:pPr indent="-228600" lvl="1" marL="914400" rtl="0">
              <a:spcBef>
                <a:spcPts val="0"/>
              </a:spcBef>
            </a:pPr>
            <a:r>
              <a:rPr lang="en"/>
              <a:t>… but quality-assuring activities (testing, verification) should be part of all stages of the life cycle. </a:t>
            </a:r>
          </a:p>
          <a:p>
            <a:pPr indent="-228600" lvl="1" marL="914400" rtl="0">
              <a:spcBef>
                <a:spcPts val="0"/>
              </a:spcBef>
            </a:pPr>
            <a:r>
              <a:rPr lang="en"/>
              <a:t>Quality must be a part of all development phases, not just during analysis and testing.</a:t>
            </a:r>
          </a:p>
          <a:p>
            <a:pPr indent="-228600" lvl="0" marL="457200" rtl="0">
              <a:spcBef>
                <a:spcPts val="0"/>
              </a:spcBef>
            </a:pPr>
            <a:r>
              <a:rPr lang="en"/>
              <a:t>Quality process is our plan for ensuring quality in the final release.</a:t>
            </a:r>
          </a:p>
          <a:p>
            <a:pPr indent="-228600" lvl="1" marL="914400" rtl="0">
              <a:spcBef>
                <a:spcPts val="0"/>
              </a:spcBef>
            </a:pPr>
            <a:r>
              <a:rPr lang="en"/>
              <a:t>Intertwined with the overall process.</a:t>
            </a:r>
          </a:p>
        </p:txBody>
      </p:sp>
      <p:sp>
        <p:nvSpPr>
          <p:cNvPr id="102" name="Shape 10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Quality Process</a:t>
            </a:r>
          </a:p>
        </p:txBody>
      </p:sp>
      <p:sp>
        <p:nvSpPr>
          <p:cNvPr id="108" name="Shape 1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framework for selecting and scheduling activities towards a particular goal.</a:t>
            </a:r>
          </a:p>
          <a:p>
            <a:pPr indent="-228600" lvl="1" marL="914400" marR="0" rtl="0" algn="l">
              <a:lnSpc>
                <a:spcPct val="100000"/>
              </a:lnSpc>
              <a:spcBef>
                <a:spcPts val="600"/>
              </a:spcBef>
              <a:spcAft>
                <a:spcPts val="0"/>
              </a:spcAft>
            </a:pPr>
            <a:r>
              <a:rPr lang="en"/>
              <a:t>Considers trade-offs and interactions with other important goals.</a:t>
            </a:r>
          </a:p>
          <a:p>
            <a:pPr indent="-228600" lvl="0" marL="457200" marR="0" rtl="0" algn="l">
              <a:lnSpc>
                <a:spcPct val="100000"/>
              </a:lnSpc>
              <a:spcBef>
                <a:spcPts val="600"/>
              </a:spcBef>
              <a:spcAft>
                <a:spcPts val="0"/>
              </a:spcAft>
            </a:pPr>
            <a:r>
              <a:rPr lang="en"/>
              <a:t>All activities involve trade-offs and impose constraints on development.</a:t>
            </a:r>
          </a:p>
          <a:p>
            <a:pPr indent="-228600" lvl="1" marL="914400" marR="0" rtl="0" algn="l">
              <a:lnSpc>
                <a:spcPct val="100000"/>
              </a:lnSpc>
              <a:spcBef>
                <a:spcPts val="600"/>
              </a:spcBef>
              <a:spcAft>
                <a:spcPts val="0"/>
              </a:spcAft>
            </a:pPr>
            <a:r>
              <a:rPr lang="en"/>
              <a:t>Dependability vs time-to-market.</a:t>
            </a:r>
          </a:p>
          <a:p>
            <a:pPr indent="-228600" lvl="1" marL="914400" marR="0" rtl="0" algn="l">
              <a:lnSpc>
                <a:spcPct val="100000"/>
              </a:lnSpc>
              <a:spcBef>
                <a:spcPts val="600"/>
              </a:spcBef>
              <a:spcAft>
                <a:spcPts val="0"/>
              </a:spcAft>
            </a:pPr>
            <a:r>
              <a:rPr lang="en"/>
              <a:t>Better, faster, cheaper - pick two.</a:t>
            </a:r>
          </a:p>
          <a:p>
            <a:pPr indent="-228600" lvl="1" marL="914400" marR="0" rtl="0" algn="l">
              <a:lnSpc>
                <a:spcPct val="100000"/>
              </a:lnSpc>
              <a:spcBef>
                <a:spcPts val="600"/>
              </a:spcBef>
              <a:spcAft>
                <a:spcPts val="0"/>
              </a:spcAft>
            </a:pPr>
            <a:r>
              <a:rPr lang="en"/>
              <a:t>A good process allows planners to choose optimal trade-offs.</a:t>
            </a:r>
          </a:p>
        </p:txBody>
      </p:sp>
      <p:sp>
        <p:nvSpPr>
          <p:cNvPr id="109" name="Shape 10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