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slide" Target="slides/slide.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Last time, we covered broadly, the topic of verification - the practice of ensuring that an implementation matches with its specification. This is essentially a way of gathering evidence that we are building robust, dependable software. It allows us to answer the question of whether the software we built functions correctly, at least according to our understanding of how it should work. Validation, on the other hand, asks the broader question of whether the software works in the real world - does it meet the needs of its users. We will spend this semester studying these two sets of activities, with a focus on verification - as a good V&amp;V process is how we can produce software that is dependable. As it turns out, if you spend time ensuring the implementation works correctly, it ends up working correctly. </a:t>
            </a:r>
          </a:p>
          <a:p>
            <a:pPr lvl="0" rtl="0">
              <a:lnSpc>
                <a:spcPct val="115000"/>
              </a:lnSpc>
              <a:spcBef>
                <a:spcPts val="0"/>
              </a:spcBef>
              <a:buNone/>
            </a:pPr>
            <a:r>
              <a:rPr lang="en">
                <a:solidFill>
                  <a:schemeClr val="dk1"/>
                </a:solidFill>
              </a:rPr>
              <a:t>Testing is the primary verification activity.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Where do those test cases come from? Typically, Testing efforts can basically be divided into two groups. </a:t>
            </a:r>
          </a:p>
          <a:p>
            <a:pPr lvl="0" rtl="0">
              <a:spcBef>
                <a:spcPts val="0"/>
              </a:spcBef>
              <a:buNone/>
            </a:pPr>
            <a:r>
              <a:rPr lang="en">
                <a:solidFill>
                  <a:schemeClr val="dk1"/>
                </a:solidFill>
              </a:rPr>
              <a:t>Black box testing is designed without knowledge of the program’s internal structure and design. The system is a black box that we can’t tamper with or look inside of. Instead, tests are based off of things we know about how the software should act - usually the functional requirements (what should the output look like) or the non-functional requirements (how should the system perform in terms of speed, security, reliability, and so on. We have a document stating what the system should do, let’s make sure it does that. Black-box testing is often the basis of verification - these tests allow us to prove to the customer that the system does what we asked it to. We don’t need the source code - we can write tests before a line of code has been written.</a:t>
            </a:r>
          </a:p>
          <a:p>
            <a:pPr lvl="0" rtl="0">
              <a:spcBef>
                <a:spcPts val="0"/>
              </a:spcBef>
              <a:buNone/>
            </a:pPr>
            <a:r>
              <a:rPr lang="en"/>
              <a:t>White box methods are based on detailed knowledge of the structure of the source code. They require knowing which classes comprise the system and what methods are accessible. They can test down to the granularity of a single line of code. Typically, white box testing is based on coverage of some part of the source code as a measure of testing adequacy. We’ve done a good job if we’ve executed every statement at least once, all condition combinations have been tried, all branches of execution have been taken. These are often the basis of fault testing - trying to find bugs in the code by hitting different extreme execution outcomes, trying out different combinations of conditional behavior, looking for ways we can exploit that code.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break testing into independent stages that we stagger throughout the development process. </a:t>
            </a:r>
          </a:p>
          <a:p>
            <a:pPr lvl="0" rtl="0">
              <a:spcBef>
                <a:spcPts val="0"/>
              </a:spcBef>
              <a:buNone/>
            </a:pPr>
            <a:r>
              <a:rPr lang="en"/>
              <a:t>- (read). This is where we tend to spend most of our testing time - we take small pieces of the system - units - and test those in isolation from the rest of the system. this is often at the method level. We take a class, and come up with tests for each of its methods. We try to isolate these units as much as possible - even faking the results passed from pieces of the system that we aren’t currently testing. </a:t>
            </a:r>
          </a:p>
          <a:p>
            <a:pPr lvl="0" rtl="0">
              <a:spcBef>
                <a:spcPts val="0"/>
              </a:spcBef>
              <a:buNone/>
            </a:pPr>
            <a:r>
              <a:rPr lang="en"/>
              <a:t>- Now, you often have methods that can’t be tested completely independently, as they depend closely on other methods. So, after unit testing, we enter into module testing (read). As soon as we have everything we need to perform this function completed, we test it in isolation from everything that isn’t absolutely necessary.</a:t>
            </a:r>
          </a:p>
          <a:p>
            <a:pPr lvl="0" rtl="0">
              <a:spcBef>
                <a:spcPts val="0"/>
              </a:spcBef>
              <a:buNone/>
            </a:pPr>
            <a:r>
              <a:rPr lang="en"/>
              <a:t>- So, we’ve tested out independent units, and the modules made up of dependent units, now - we probably have broken our system down into multiple independent subsystems. Each of those are made up of multiple classes or modules of classes and methods. Even if we’ve tested the individual units, faults can emerge from their combination, so we integrate the modules together and test their combination and whether they can perform the functions that we stated in the specification. While this testing can’t take place until the modules are completed, the tests can be designed and written earlier - the specifications outline what the correct functionality should be, so we can use the requirements and our architectural design to start to design subsystem tests.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once the subsystems seem to work, we need to combine them to complete our product. We need to test their combination to ensure that therre aren’t integration errors and that the product as a whole meets the requirements. So, we conduct system testing. With system testing, the tests can be prepared early - and they should. This is the requirements-based testing you worked on earlier in the semester. As soon as the specification is ready, we can come up with tests. These tests help refine the specifications, and they help inform design and coding. We finally can run them once the subsystems have been tested and make that argument for verification.</a:t>
            </a:r>
          </a:p>
          <a:p>
            <a:pPr lvl="0" rtl="0">
              <a:spcBef>
                <a:spcPts val="0"/>
              </a:spcBef>
              <a:buNone/>
            </a:pPr>
            <a:r>
              <a:rPr lang="en"/>
              <a:t>Finally, you han d off your product to some users and ask them to use it. This is called acceptance testing, or commonly, ab or alpha/beta testing. This is essentially part of both verification and validation - do the users like it? does it meet their needs? does it do what you promised? But, it can also expose more errors that the other forms of testing didn’t. Users will find new and interesting ways to break your system.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Testing is something we work on throughout every stage of development. If we take that standard timeline of a project that we’ve looked over a few times now and flesh out the testing portion, here is what we’re left with.</a:t>
            </a:r>
          </a:p>
          <a:p>
            <a:pPr lvl="0" rtl="0">
              <a:lnSpc>
                <a:spcPct val="115000"/>
              </a:lnSpc>
              <a:spcBef>
                <a:spcPts val="0"/>
              </a:spcBef>
              <a:buNone/>
            </a:pPr>
            <a:r>
              <a:rPr lang="en">
                <a:solidFill>
                  <a:schemeClr val="dk1"/>
                </a:solidFill>
              </a:rPr>
              <a:t>We start early - during requirements elicitation and system specification - we form a plan for how we can perform validation - how can we get acceptance from the users?</a:t>
            </a:r>
          </a:p>
          <a:p>
            <a:pPr lvl="0" rtl="0">
              <a:lnSpc>
                <a:spcPct val="115000"/>
              </a:lnSpc>
              <a:spcBef>
                <a:spcPts val="0"/>
              </a:spcBef>
              <a:buNone/>
            </a:pPr>
            <a:r>
              <a:rPr lang="en">
                <a:solidFill>
                  <a:schemeClr val="dk1"/>
                </a:solidFill>
              </a:rPr>
              <a:t>During system specification, we figure out what behaviors we should see from the system as a whole - if we’re looking at that black box</a:t>
            </a:r>
          </a:p>
          <a:p>
            <a:pPr lvl="0" rtl="0">
              <a:lnSpc>
                <a:spcPct val="115000"/>
              </a:lnSpc>
              <a:spcBef>
                <a:spcPts val="0"/>
              </a:spcBef>
              <a:buNone/>
            </a:pPr>
            <a:r>
              <a:rPr lang="en">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p>
          <a:p>
            <a:pPr lvl="0" rtl="0">
              <a:lnSpc>
                <a:spcPct val="115000"/>
              </a:lnSpc>
              <a:spcBef>
                <a:spcPts val="0"/>
              </a:spcBef>
              <a:buNone/>
            </a:pPr>
            <a:r>
              <a:rPr lang="en">
                <a:solidFill>
                  <a:schemeClr val="dk1"/>
                </a:solidFill>
              </a:rPr>
              <a:t>During detailed class design - we figure what classes belong to each subsystem and how to test their integration.</a:t>
            </a:r>
          </a:p>
          <a:p>
            <a:pPr lvl="0" rtl="0">
              <a:lnSpc>
                <a:spcPct val="115000"/>
              </a:lnSpc>
              <a:spcBef>
                <a:spcPts val="0"/>
              </a:spcBef>
              <a:buNone/>
            </a:pPr>
            <a:r>
              <a:rPr lang="en">
                <a:solidFill>
                  <a:schemeClr val="dk1"/>
                </a:solidFill>
              </a:rPr>
              <a:t>Then, during design and development, we both design and execute tests on the individual software units - individual methods of a particular class.</a:t>
            </a:r>
          </a:p>
          <a:p>
            <a:pPr lvl="0" rtl="0">
              <a:lnSpc>
                <a:spcPct val="115000"/>
              </a:lnSpc>
              <a:spcBef>
                <a:spcPts val="0"/>
              </a:spcBef>
              <a:buNone/>
            </a:pPr>
            <a:r>
              <a:rPr lang="en">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small units of code, tested in isolation from the rest of the system </a:t>
            </a:r>
          </a:p>
          <a:p>
            <a:pPr lvl="0" rtl="0">
              <a:spcBef>
                <a:spcPts val="0"/>
              </a:spcBef>
              <a:buNone/>
            </a:pPr>
            <a:r>
              <a:rPr lang="en"/>
              <a:t>If writing unit tests for classes, your Tests should:</a:t>
            </a:r>
          </a:p>
          <a:p>
            <a:pPr lvl="0" rtl="0">
              <a:spcBef>
                <a:spcPts val="0"/>
              </a:spcBef>
              <a:buNone/>
            </a:pPr>
            <a:r>
              <a:rPr lang="en"/>
              <a:t>(read) - so try every function that is offered by that class</a:t>
            </a:r>
          </a:p>
          <a:p>
            <a:pPr lvl="0" rtl="0">
              <a:spcBef>
                <a:spcPts val="0"/>
              </a:spcBef>
              <a:buNone/>
            </a:pPr>
            <a:r>
              <a:rPr lang="en"/>
              <a:t>(read) - make sure you can set values properly</a:t>
            </a:r>
          </a:p>
          <a:p>
            <a:pPr lvl="0" rtl="0">
              <a:spcBef>
                <a:spcPts val="0"/>
              </a:spcBef>
              <a:buNone/>
            </a:pPr>
            <a:r>
              <a:rPr lang="en"/>
              <a:t>(read) - every outcome of each function should be hit at least once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(read)</a:t>
            </a:r>
          </a:p>
          <a:p>
            <a:pPr lvl="0" rtl="0">
              <a:spcBef>
                <a:spcPts val="0"/>
              </a:spcBef>
              <a:buNone/>
            </a:pPr>
            <a:r>
              <a:rPr lang="en"/>
              <a:t>(read). Now, you have often inherited methods from parent classes. You need to test those in the child as well.</a:t>
            </a:r>
          </a:p>
          <a:p>
            <a:pPr lvl="0" rtl="0">
              <a:spcBef>
                <a:spcPts val="0"/>
              </a:spcBef>
              <a:buNone/>
            </a:pPr>
            <a:r>
              <a:rPr lang="en"/>
              <a:t>Inheritance makes testing of classes a little more complicated.. You can’t test a function in the parent class and assume it also works in any subclasses. You make assumptions in the parent that may not be true in the child, and the outcome of a function might depend on other functions that are different or have been overridden in the child. So, anytime that a function is inherited, you still need to test it in the context of the class that has inherited that function.</a:t>
            </a:r>
          </a:p>
          <a:p>
            <a:pPr lvl="0" rtl="0">
              <a:spcBef>
                <a:spcPts val="0"/>
              </a:spcBef>
              <a:buNone/>
            </a:pPr>
            <a:r>
              <a:rPr lang="en"/>
              <a:t>(read).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lvl="0" rtl="0">
              <a:spcBef>
                <a:spcPts val="0"/>
              </a:spcBef>
              <a:buNone/>
            </a:pPr>
            <a:r>
              <a:rPr lang="en"/>
              <a:t>may need to mock (read)</a:t>
            </a:r>
          </a:p>
          <a:p>
            <a:pPr lvl="0"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lvl="0" rtl="0">
              <a:spcBef>
                <a:spcPts val="0"/>
              </a:spcBef>
              <a:buNone/>
            </a:pPr>
            <a:r>
              <a:rPr lang="en"/>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a:t>
            </a:r>
          </a:p>
          <a:p>
            <a:pPr lvl="0" rtl="0">
              <a:spcBef>
                <a:spcPts val="0"/>
              </a:spcBef>
              <a:buNone/>
            </a:pPr>
            <a:r>
              <a:rPr lang="en"/>
              <a:t>(read) - we have some contract defined by which you access a subsystem, some top-level class or defined set of methods</a:t>
            </a:r>
          </a:p>
          <a:p>
            <a:pPr lvl="0" rtl="0">
              <a:spcBef>
                <a:spcPts val="0"/>
              </a:spcBef>
              <a:buNone/>
            </a:pPr>
            <a:r>
              <a:rPr lang="en"/>
              <a:t>(read)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 read)</a:t>
            </a:r>
          </a:p>
          <a:p>
            <a:pPr lvl="0" rtl="0">
              <a:spcBef>
                <a:spcPts val="0"/>
              </a:spcBef>
              <a:buNone/>
            </a:pPr>
            <a:r>
              <a:rPr lang="en"/>
              <a:t>Errors in their combined behavior - errors in the interface these combined objects form - are not caught by unit testing because they only emerge when you combine these objects together, when they interact at runtime.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I say interface, I don’t always mean a piece of java code labeled interface, I mean that we have some clearly defined way to access the functionality offered by a subsystems or even the system as a whole. How these combined units are accessed from the outside. There are four main types of interfaces</a:t>
            </a:r>
          </a:p>
          <a:p>
            <a:pPr lvl="0" rtl="0">
              <a:spcBef>
                <a:spcPts val="0"/>
              </a:spcBef>
              <a:buNone/>
            </a:pPr>
            <a:r>
              <a:rPr lang="en"/>
              <a:t>(read) - that is, what arguments do you pass to a function? </a:t>
            </a:r>
          </a:p>
          <a:p>
            <a:pPr lvl="0" rtl="0">
              <a:spcBef>
                <a:spcPts val="0"/>
              </a:spcBef>
              <a:buNone/>
            </a:pPr>
            <a:r>
              <a:rPr lang="en"/>
              <a:t>(read 2-4)</a:t>
            </a:r>
          </a:p>
          <a:p>
            <a:pPr lvl="0" rtl="0">
              <a:spcBef>
                <a:spcPts val="0"/>
              </a:spcBef>
              <a:buNone/>
            </a:pPr>
            <a:r>
              <a:rPr lang="en"/>
              <a:t>(read 5) - when you have a class that acts as the door to a subsystem -(read 6-8)</a:t>
            </a: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 we are going to continue out lay out the foundations that this class is based on, introducing the fundamentals of testing.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1 -2) the different subsystems don’t talk directly, but instead make changes and read from the central data.</a:t>
            </a:r>
          </a:p>
          <a:p>
            <a:pPr lvl="0" rtl="0">
              <a:spcBef>
                <a:spcPts val="0"/>
              </a:spcBef>
              <a:buNone/>
            </a:pPr>
            <a:r>
              <a:rPr lang="en"/>
              <a:t>(read 3-4). It’s important to look at how you can corrupt that data </a:t>
            </a:r>
          </a:p>
          <a:p>
            <a:pPr lvl="0" rtl="0">
              <a:spcBef>
                <a:spcPts val="0"/>
              </a:spcBef>
              <a:buNone/>
            </a:pPr>
            <a:r>
              <a:rPr lang="en"/>
              <a:t>(read 5-7)</a:t>
            </a:r>
          </a:p>
          <a:p>
            <a:pPr lvl="0" rtl="0">
              <a:spcBef>
                <a:spcPts val="0"/>
              </a:spcBef>
              <a:buNone/>
            </a:pPr>
            <a:r>
              <a:rPr lang="en"/>
              <a:t>Common when you have multiple processes that need to synchronize from time to time, but mostly run independently and can’t be expected to immediately respond to a method call.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Interface errors are one of the most common forms of error in complex systems. These usually fall into three types.</a:t>
            </a:r>
          </a:p>
          <a:p>
            <a:pPr lvl="0" rtl="0">
              <a:spcBef>
                <a:spcPts val="0"/>
              </a:spcBef>
              <a:buNone/>
            </a:pPr>
            <a:r>
              <a:rPr lang="en"/>
              <a:t>(read)</a:t>
            </a:r>
          </a:p>
          <a:p>
            <a:pPr lvl="0" rtl="0">
              <a:spcBef>
                <a:spcPts val="0"/>
              </a:spcBef>
              <a:buNone/>
            </a:pPr>
            <a:r>
              <a:rPr lang="en"/>
              <a:t>(read).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a:t>
            </a:r>
          </a:p>
          <a:p>
            <a:pPr lvl="0" rtl="0">
              <a:spcBef>
                <a:spcPts val="0"/>
              </a:spcBef>
              <a:buNone/>
            </a:pPr>
            <a:r>
              <a:rPr lang="en"/>
              <a:t>(read)</a:t>
            </a:r>
          </a:p>
          <a:p>
            <a:pPr lvl="0" rtl="0">
              <a:spcBef>
                <a:spcPts val="0"/>
              </a:spcBef>
              <a:buNone/>
            </a:pPr>
            <a:r>
              <a:rPr lang="en"/>
              <a:t>You need to watch out for all three of these, and write tests to account for them.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p>
          <a:p>
            <a:pPr lvl="0" rtl="0">
              <a:spcBef>
                <a:spcPts val="0"/>
              </a:spcBef>
              <a:buNone/>
            </a:pPr>
            <a:r>
              <a:rPr lang="en"/>
              <a:t>Acceptance testing is essential. Not only should they have an opportunity for feedback, but also because all sorts of faults only emerge in the wild. Users will put your system through more scenarios than you’d ever expect, they will (read)</a:t>
            </a:r>
          </a:p>
          <a:p>
            <a:pPr lvl="0" rtl="0">
              <a:spcBef>
                <a:spcPts val="0"/>
              </a:spcBef>
              <a:buNone/>
            </a:pPr>
            <a:r>
              <a:rPr lang="en"/>
              <a:t>(read last point)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t>
            </a:r>
          </a:p>
          <a:p>
            <a:pPr lvl="0" rtl="0">
              <a:spcBef>
                <a:spcPts val="0"/>
              </a:spcBef>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p>
          <a:p>
            <a:pPr lvl="0" rtl="0">
              <a:spcBef>
                <a:spcPts val="0"/>
              </a:spcBef>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p>
          <a:p>
            <a:pPr lvl="0" rtl="0">
              <a:spcBef>
                <a:spcPts val="0"/>
              </a:spcBef>
              <a:buNone/>
            </a:pPr>
            <a:r>
              <a:rPr lang="en"/>
              <a:t>acceptance- read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Acceptance testing typically follows six stages.</a:t>
            </a:r>
          </a:p>
          <a:p>
            <a:pPr lvl="0" rtl="0">
              <a:spcBef>
                <a:spcPts val="0"/>
              </a:spcBef>
              <a:buNone/>
            </a:pPr>
            <a:r>
              <a:rPr lang="en"/>
              <a:t>- Early in the development process, ideally when signing the contract to build the software, you should (read)</a:t>
            </a:r>
          </a:p>
          <a:p>
            <a:pPr lvl="0" rtl="0">
              <a:spcBef>
                <a:spcPts val="0"/>
              </a:spcBef>
              <a:buNone/>
            </a:pPr>
            <a:r>
              <a:rPr lang="en"/>
              <a:t>- (read) risks- system crashes, or inadequate performance - and how those can be mitigated.</a:t>
            </a:r>
          </a:p>
          <a:p>
            <a:pPr lvl="0" rtl="0">
              <a:spcBef>
                <a:spcPts val="0"/>
              </a:spcBef>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p>
          <a:p>
            <a:pPr lvl="0" rtl="0">
              <a:spcBef>
                <a:spcPts val="0"/>
              </a:spcBef>
              <a:buNone/>
            </a:pPr>
            <a:r>
              <a:rPr lang="en"/>
              <a:t>(read rest)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Instead, we often aim for reliability as an approximation of acceptable correctness. </a:t>
            </a:r>
          </a:p>
          <a:p>
            <a:pPr lvl="0" rtl="0">
              <a:spcBef>
                <a:spcPts val="0"/>
              </a:spcBef>
              <a:buNone/>
            </a:pPr>
            <a:r>
              <a:rPr lang="en"/>
              <a:t>(read 2-5)</a:t>
            </a:r>
          </a:p>
          <a:p>
            <a:pPr lvl="0" rtl="0">
              <a:spcBef>
                <a:spcPts val="0"/>
              </a:spcBef>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Testing is the central activity of verification. Software testing is fundamentally a process conducted to assess the quality of the system being developed - the search for deviations from an expected set of behaviors. </a:t>
            </a:r>
          </a:p>
          <a:p>
            <a:pPr lvl="0" rtl="0">
              <a:spcBef>
                <a:spcPts val="0"/>
              </a:spcBef>
              <a:buClr>
                <a:schemeClr val="dk1"/>
              </a:buClr>
              <a:buSzPct val="100000"/>
              <a:buFont typeface="Arial"/>
              <a:buNone/>
            </a:pPr>
            <a:r>
              <a:rPr lang="en">
                <a:solidFill>
                  <a:schemeClr val="dk1"/>
                </a:solidFill>
              </a:rPr>
              <a:t>(read 2-3) we pass input to methods, or create environmental conditions that the system must react to. We poke it and see what it does</a:t>
            </a:r>
          </a:p>
          <a:p>
            <a:pPr lvl="0" rtl="0">
              <a:spcBef>
                <a:spcPts val="0"/>
              </a:spcBef>
              <a:buClr>
                <a:schemeClr val="dk1"/>
              </a:buClr>
              <a:buSzPct val="100000"/>
              <a:buFont typeface="Arial"/>
              <a:buNone/>
            </a:pPr>
            <a:r>
              <a:rPr lang="en">
                <a:solidFill>
                  <a:schemeClr val="dk1"/>
                </a:solidFill>
              </a:rPr>
              <a:t>(read 4). We mark down the output, actions taken, internal state, power consumption values, anything that we can use to analyze the system behavior, then we use that to</a:t>
            </a:r>
          </a:p>
          <a:p>
            <a:pPr lvl="0" rtl="0">
              <a:spcBef>
                <a:spcPts val="0"/>
              </a:spcBef>
              <a:buClr>
                <a:schemeClr val="dk1"/>
              </a:buClr>
              <a:buSzPct val="100000"/>
              <a:buFont typeface="Arial"/>
              <a:buNone/>
            </a:pPr>
            <a:r>
              <a:rPr lang="en">
                <a:solidFill>
                  <a:schemeClr val="dk1"/>
                </a:solidFill>
              </a:rPr>
              <a:t>(read 5)</a:t>
            </a: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p>
          <a:p>
            <a:pPr lvl="0" rtl="0">
              <a:spcBef>
                <a:spcPts val="0"/>
              </a:spcBef>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p>
          <a:p>
            <a:pPr lvl="0" rtl="0">
              <a:spcBef>
                <a:spcPts val="0"/>
              </a:spcBef>
              <a:buNone/>
            </a:pPr>
            <a:r>
              <a:rPr lang="en"/>
              <a:t>(read 6-7)</a:t>
            </a:r>
          </a:p>
          <a:p>
            <a:pPr lvl="0" rtl="0">
              <a:spcBef>
                <a:spcPts val="0"/>
              </a:spcBef>
              <a:buNone/>
            </a:pPr>
            <a:r>
              <a:rPr lang="en"/>
              <a:t>By ignoring other elements, a safety specification is often easier to analyze. And, by looking at it in isolation, you can better think through hazards and how to avoid them.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p>
          <a:p>
            <a:pPr lvl="0" rtl="0">
              <a:spcBef>
                <a:spcPts val="0"/>
              </a:spcBef>
              <a:buNone/>
            </a:pPr>
            <a:r>
              <a:rPr lang="en"/>
              <a:t>(read 3)</a:t>
            </a:r>
          </a:p>
          <a:p>
            <a:pPr lvl="0" rtl="0">
              <a:spcBef>
                <a:spcPts val="0"/>
              </a:spcBef>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Any mature engineering discipline, from mechanical to electircal to even software engineering, (read)</a:t>
            </a:r>
          </a:p>
          <a:p>
            <a:pPr lvl="0" rtl="0">
              <a:spcBef>
                <a:spcPts val="0"/>
              </a:spcBef>
              <a:buNone/>
            </a:pPr>
            <a:r>
              <a:rPr lang="en"/>
              <a:t>(read 2)</a:t>
            </a:r>
          </a:p>
          <a:p>
            <a:pPr lvl="0" rtl="0">
              <a:spcBef>
                <a:spcPts val="0"/>
              </a:spcBef>
              <a:buNone/>
            </a:pPr>
            <a:r>
              <a:rPr lang="en"/>
              <a:t>These are common ideas that can be used to guide the creation of new approaches to a problem, and can be used to help select the ideal solution to your needs. </a:t>
            </a:r>
          </a:p>
          <a:p>
            <a:pPr lvl="0" rtl="0">
              <a:spcBef>
                <a:spcPts val="0"/>
              </a:spcBef>
              <a:buNone/>
            </a:pPr>
            <a:r>
              <a:rPr lang="en"/>
              <a:t>This is true of testing as well, and in discussing approaches to testing and verification, there are six principles that we need to consider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1-2)</a:t>
            </a:r>
          </a:p>
          <a:p>
            <a:pPr lvl="0" rtl="0">
              <a:spcBef>
                <a:spcPts val="0"/>
              </a:spcBef>
              <a:buNone/>
            </a:pPr>
            <a:r>
              <a:rPr lang="en"/>
              <a:t>The idea is that (3 -4)</a:t>
            </a:r>
          </a:p>
          <a:p>
            <a:pPr lvl="0" rtl="0">
              <a:spcBef>
                <a:spcPts val="0"/>
              </a:spcBef>
              <a:buNone/>
            </a:pPr>
            <a:r>
              <a:rPr lang="en"/>
              <a:t>(read 5). Almost all faults that survive until later share one characteristic - they only trigger failures rarely, or in combination with circumstances that are unrelated or hard to control. They might only result in failure randomly - like a race condition that occasionally corrupts data - or might require particular hardware configurations to fail. In those cases, the faults might not be detected until the product is out the door, and might be extremely hard to recreate and fix.</a:t>
            </a:r>
          </a:p>
          <a:p>
            <a:pPr lvl="0" rtl="0">
              <a:spcBef>
                <a:spcPts val="0"/>
              </a:spcBef>
              <a:buNone/>
            </a:pPr>
            <a:r>
              <a:rPr lang="en"/>
              <a:t>So, the goal of sensitivity (read 6)</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when writing code, you can apply the sensitivity principle by choosing operations that are more likely to result in a failure when used improperly. If multiple options are available, choose the one that is more sensitive. A good example of this is when working with memory manipulation in C. C has an operation that copies the value of one string to another. However, if you copy a string into a memory location that is too small, then you can potentially cause a failure. You’re not guaranteed to, however. So, you could instead write your own, more sensitive version or string copy that actually checks the length of the string and fails if it is too long. </a:t>
            </a:r>
          </a:p>
          <a:p>
            <a:pPr lvl="0" rtl="0">
              <a:spcBef>
                <a:spcPts val="0"/>
              </a:spcBef>
              <a:buNone/>
            </a:pPr>
            <a:r>
              <a:rPr lang="en"/>
              <a:t>Java’s iterators are written to be sensitive - if you write your own code to iterate over  collection and modify it, you might introduce a fault that is fairly obscure - that only happens in rare situations. Java’s iterators are designed to be sensitive to how the collection is manipulated and throws an exception immediately if any illegal modifications are detected. This means that, if there is a fault, you are far more likely to notice it because Java’s iterator throws that exception that your own code does not.</a:t>
            </a:r>
          </a:p>
          <a:p>
            <a:pPr lvl="0" rtl="0">
              <a:spcBef>
                <a:spcPts val="0"/>
              </a:spcBef>
              <a:buNone/>
            </a:pPr>
            <a:r>
              <a:rPr lang="en"/>
              <a:t>So, in working with operations that could be fault-prone, try to make sure that any faults actually trigger an observable failure such as an exception.</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testing and analysis, we can embrace sensitivity by (read)</a:t>
            </a:r>
          </a:p>
          <a:p>
            <a:pPr lvl="0" rtl="0">
              <a:spcBef>
                <a:spcPts val="0"/>
              </a:spcBef>
              <a:buNone/>
            </a:pPr>
            <a:r>
              <a:rPr lang="en"/>
              <a:t>For example, take deadlocks and race conditions. Testing doesn’t do well at identifying these. If we only try one system configuration, we aren’t likely to hit the right set of specific circumstances to trigger a failure. Even if we try different system configurations, it is hard to predict or control the circumstances in which the system will fail. However, other techniques might be more sensitive to these issues. Specifically, model checking and reachability analysis are quite good at detecting potential deadlock or race conditions. These techniques exhaustively explore a model of how a system executed. They’re limited in terms of what kind of faults they can detect, because they can only handle a certain level of complexity in the models they analyze, but if you can model solely the process interactions or concurrent behaviors in your system, these techniques can attain independence from any particular execution environment by trying all combinations of process interaction. Similarly (read5-6).</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second principle, redundancy, explores the idea of dependence between software artifacts. (read) - they are dependent on each other. </a:t>
            </a:r>
          </a:p>
          <a:p>
            <a:pPr lvl="0" rtl="0">
              <a:spcBef>
                <a:spcPts val="0"/>
              </a:spcBef>
              <a:buNone/>
            </a:pPr>
            <a:r>
              <a:rPr lang="en"/>
              <a:t>So, the idea of redundancy comes from information theory - </a:t>
            </a:r>
            <a:r>
              <a:rPr lang="en">
                <a:solidFill>
                  <a:schemeClr val="dk1"/>
                </a:solidFill>
              </a:rPr>
              <a:t>In communication, redundancy can be introduced into messages in the form of error-detecting and error-correcting codes to guard against transmission errors. We protect against information loss through transmission by adding redundancy - by building in a declaration of how this message should be interpreted and a test to ensure that it is interpreted correctly. </a:t>
            </a:r>
          </a:p>
          <a:p>
            <a:pPr lvl="0" rtl="0">
              <a:spcBef>
                <a:spcPts val="0"/>
              </a:spcBef>
              <a:buNone/>
            </a:pPr>
            <a:r>
              <a:rPr lang="en">
                <a:solidFill>
                  <a:schemeClr val="dk1"/>
                </a:solidFill>
              </a:rPr>
              <a:t>In testing and analysis, this idea manifests in a similar way (read 2). </a:t>
            </a:r>
            <a:r>
              <a:rPr lang="en"/>
              <a:t>We can make our intentions clear in the program code, and potentially prevent issues by ensuring that the code is used in the way it was intended to be used.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during testing, we take the system that we’re developing - the system under test - and we run test cases. To test, you need two key things - the inputs - how we poke the system and the test oracle - which is how we make sense of the behavior we observe following those inputs. The oracle takes the output of the system under test, compares it to the expected output, and makes a judgment - does the test pass or fail. We make that judgement, clean up, and run the next test.</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example (read 1-3). Some languages don’t require a type declaration, they just detect  the type from its use. However, it is still useful to declare a data type, as (read 4) - to ensure that the code uses that variable in the way that its type states it can be used.</a:t>
            </a:r>
          </a:p>
          <a:p>
            <a:pPr lvl="0" rtl="0">
              <a:spcBef>
                <a:spcPts val="0"/>
              </a:spcBef>
              <a:buNone/>
            </a:pPr>
            <a:r>
              <a:rPr lang="en"/>
              <a:t>Another example is that (read 5). This is redundant - you could figure this out from analyzing the code - but by making it clear what exceptions can be thrown, we can again apply a consistency check - we can ensure that other declarations are not thrown. This limits how the program can misbehave. </a:t>
            </a:r>
          </a:p>
          <a:p>
            <a:pPr lvl="0" rtl="0">
              <a:spcBef>
                <a:spcPts val="0"/>
              </a:spcBef>
              <a:buNone/>
            </a:pPr>
            <a:r>
              <a:rPr lang="en"/>
              <a:t>(read 6) - Requirements clearly constrain the code you’re building, so you can take your requirements as statements of intent. By making your assumptions clear about the program, we can more easily find violations of those assumptions.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third principle is one that we talked about a little bit last class. </a:t>
            </a:r>
            <a:r>
              <a:rPr lang="en">
                <a:solidFill>
                  <a:schemeClr val="dk1"/>
                </a:solidFill>
              </a:rPr>
              <a:t>Verification takes a set of properties and checks whether they hold over the implementation.</a:t>
            </a:r>
          </a:p>
          <a:p>
            <a:pPr lvl="0" rtl="0">
              <a:spcBef>
                <a:spcPts val="0"/>
              </a:spcBef>
              <a:buNone/>
            </a:pPr>
            <a:r>
              <a:rPr lang="en"/>
              <a:t>(read)</a:t>
            </a:r>
          </a:p>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 discuss)</a:t>
            </a:r>
          </a:p>
          <a:p>
            <a:pPr lvl="0" rtl="0">
              <a:spcBef>
                <a:spcPts val="0"/>
              </a:spcBef>
              <a:buNone/>
            </a:pPr>
            <a:r>
              <a:rPr lang="en"/>
              <a:t>if someCondition(0) is always true, then k is always intialized to 0 on the first loop iteration, but what if that isn’t true? In practice, that is an undecidable property. We can’t ensure that k is always intialized. Java’s compiler solves this by enforcing a simpler , stricter condition - a program is not permitted to have any control paths on which an uninitialized reference could occur, regardless of whether those paths could be executed or not. This program has such a path, so Java’s compiler just rejects it automatically. By instead enforcing a simpler, more restrictive property, we can ensure that a bad situation doesn’t occur. We’re being possibly overprotective - it might be that sondition(0) is alwasy true - but we don’t want the potential that it is not true.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1-2)</a:t>
            </a:r>
          </a:p>
          <a:p>
            <a:pPr lvl="0" rtl="0">
              <a:spcBef>
                <a:spcPts val="0"/>
              </a:spcBef>
              <a:buNone/>
            </a:pPr>
            <a:r>
              <a:rPr lang="en"/>
              <a:t>For example, as we talked about, testing is often broken into stages - in doing this, we can focus on different types of faults at different steps, and at each step, we can take advantage of the efforts in the previous stage. We can use units that have been tested at the integration phase. </a:t>
            </a:r>
          </a:p>
          <a:p>
            <a:pPr lvl="0" rtl="0">
              <a:spcBef>
                <a:spcPts val="0"/>
              </a:spcBef>
              <a:buNone/>
            </a:pPr>
            <a:r>
              <a:rPr lang="en"/>
              <a:t>Similarly (read 4). This takes the task of proving a property and decomposes it into two subtasks - (read 5-6). So, the question “does this program have the desired property?” is partitioned into two questions - “does this model thave the desired property?” and “is this an accurate model of the program?”</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fifth property is that of visibility and observability. (Read 1-3)</a:t>
            </a:r>
          </a:p>
          <a:p>
            <a:pPr lvl="0" rtl="0">
              <a:spcBef>
                <a:spcPts val="0"/>
              </a:spcBef>
              <a:buNone/>
            </a:pPr>
            <a:r>
              <a:rPr lang="en"/>
              <a:t>Closely related is the idea of (read 4 -6)</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 test case is made up of a little more than just the inputs and oracle, generally, you want to consider - at minimum - these things when testing (read)</a:t>
            </a:r>
          </a:p>
          <a:p>
            <a:pPr lvl="0" rtl="0">
              <a:lnSpc>
                <a:spcPct val="115000"/>
              </a:lnSpc>
              <a:spcBef>
                <a:spcPts val="0"/>
              </a:spcBef>
              <a:buNone/>
            </a:pPr>
            <a:r>
              <a:rPr lang="en">
                <a:solidFill>
                  <a:schemeClr val="dk1"/>
                </a:solidFill>
              </a:rPr>
              <a:t>We’ll look at some examples of these later in this class.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 at this point, there are a lot of terms floating around for “there’s something wrong with the software”. Defect, fault, bug. We need to be exact in what we’re talking about. We use the term bug when talking about bad software behavior, but what exactly is a bug? What is that referring to? (read)</a:t>
            </a:r>
          </a:p>
          <a:p>
            <a:pPr lvl="0" rtl="0">
              <a:lnSpc>
                <a:spcPct val="115000"/>
              </a:lnSpc>
              <a:spcBef>
                <a:spcPts val="0"/>
              </a:spcBef>
              <a:buNone/>
            </a:pPr>
            <a:r>
              <a:rPr lang="en">
                <a:solidFill>
                  <a:schemeClr val="dk1"/>
                </a:solidFill>
              </a:rPr>
              <a:t>Instead, to be clear about our meaning, there are two concepts that we reason about in testing - faults and failures.</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So, when we test, we don’t try to find failures. We want to witness failures, then from there, try to find the fault that caused it. Testing is intended to expose faults. We generally learn about faults after witnessing failures. Keep this distinction in mind - its important to differentiate the problem we witness from the code mistake that caused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So, of course, the goal of testing (read)</a:t>
            </a:r>
          </a:p>
          <a:p>
            <a:pPr lvl="0" rtl="0">
              <a:spcBef>
                <a:spcPts val="0"/>
              </a:spcBef>
              <a:buNone/>
            </a:pPr>
            <a:r>
              <a:rPr lang="en">
                <a:solidFill>
                  <a:schemeClr val="dk1"/>
                </a:solidFill>
              </a:rPr>
              <a:t>There are many ways to design tests, but generally, you start from one of two points of view - you want to design tests that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So, your current goal shapes the kind of scenarios we cover when designing tests.</a:t>
            </a:r>
          </a:p>
          <a:p>
            <a:pPr lvl="0" rtl="0">
              <a:lnSpc>
                <a:spcPct val="115000"/>
              </a:lnSpc>
              <a:spcBef>
                <a:spcPts val="0"/>
              </a:spcBef>
              <a:buClr>
                <a:schemeClr val="dk1"/>
              </a:buClr>
              <a:buSzPct val="100000"/>
              <a:buFont typeface="Arial"/>
              <a:buNone/>
            </a:pPr>
            <a:r>
              <a:rPr lang="en">
                <a:solidFill>
                  <a:schemeClr val="dk1"/>
                </a:solidFill>
              </a:rPr>
              <a:t>Tests can be used as a form of verification - to demonstrate to the developer and the customer that the software meets the requirement specification. The implementation meets all of the properties stated in the requirements. In this case, your tests tend to reflect how uses will generally interact with the system. You take the features of the system, connect categories of input to the different outcomes of those features, and make sure you hit each broad outcome. You take the properties specified of a feature - what its solution should look like, what constraints that solution should obey, and you design tests to show those outcomes. </a:t>
            </a:r>
          </a:p>
          <a:p>
            <a:pPr lvl="0" rtl="0">
              <a:lnSpc>
                <a:spcPct val="115000"/>
              </a:lnSpc>
              <a:spcBef>
                <a:spcPts val="0"/>
              </a:spcBef>
              <a:buClr>
                <a:schemeClr val="dk1"/>
              </a:buClr>
              <a:buSzPct val="100000"/>
              <a:buFont typeface="Arial"/>
              <a:buNone/>
            </a:pPr>
            <a:r>
              <a:rPr lang="en">
                <a:solidFill>
                  <a:schemeClr val="dk1"/>
                </a:solidFill>
              </a:rPr>
              <a:t>In the second case, you’re apporaching testing with the goal of tearing this system apart. Solely from the idea that you want to find faults. In that case, you tend to force the system to react to extreme situations - things that most users might never try, or corner cases, or malformed inputs, or malicious use scenarios. Fault testing is concerned with rooting out undesirable system behavior such as system crashes, unwanted interactions with other systems, incorrect computations, and data corruption.</a:t>
            </a:r>
          </a:p>
          <a:p>
            <a:pPr lvl="0" rtl="0">
              <a:lnSpc>
                <a:spcPct val="115000"/>
              </a:lnSpc>
              <a:spcBef>
                <a:spcPts val="0"/>
              </a:spcBef>
              <a:buClr>
                <a:schemeClr val="dk1"/>
              </a:buClr>
              <a:buSzPct val="100000"/>
              <a:buFont typeface="Arial"/>
              <a:buNone/>
            </a:pPr>
            <a:r>
              <a:rPr lang="en">
                <a:solidFill>
                  <a:schemeClr val="dk1"/>
                </a:solidFill>
              </a:rPr>
              <a:t>There is no boundary between the two forms of test design -  you will find faults  during verification testing, of course, because any violation of the specifications is a fault. The specifications define correct behavior, and if the system violates those, it is incorrect. You might see fewer crashes or buffer overruns, but you will see the bulk of your incorrect computations there. In the latter case, tests designed solely for fault detection can still be used to show that the specifications are met.</a:t>
            </a:r>
          </a:p>
          <a:p>
            <a:pPr lvl="0" rtl="0">
              <a:lnSpc>
                <a:spcPct val="115000"/>
              </a:lnSpc>
              <a:spcBef>
                <a:spcPts val="0"/>
              </a:spcBef>
              <a:buClr>
                <a:schemeClr val="dk1"/>
              </a:buClr>
              <a:buSzPct val="100000"/>
              <a:buFont typeface="Arial"/>
              <a:buNone/>
            </a:pPr>
            <a:r>
              <a:rPr lang="en">
                <a:solidFill>
                  <a:schemeClr val="dk1"/>
                </a:solidFill>
              </a:rPr>
              <a:t>But, you will need tests for both goals, and they’ll look a little different.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the real limitation of testing, the real thing to keep in mind is that (read). </a:t>
            </a:r>
          </a:p>
          <a:p>
            <a:pPr lvl="0" rtl="0">
              <a:spcBef>
                <a:spcPts val="0"/>
              </a:spcBef>
              <a:buNone/>
            </a:pPr>
            <a:r>
              <a:rPr lang="en">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is the best we can do? Can we make the system act up? Can we find problems and make enough of an argument that the system is ready to deploy? </a:t>
            </a:r>
          </a:p>
          <a:p>
            <a:pPr lvl="0" rtl="0">
              <a:spcBef>
                <a:spcPts val="0"/>
              </a:spcBef>
              <a:buNone/>
            </a:pPr>
            <a:r>
              <a:t/>
            </a:r>
            <a:endParaRPr>
              <a:solidFill>
                <a:schemeClr val="dk1"/>
              </a:solidFill>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0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4800"/>
              <a:t>Testing Fundamentals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2 - 01/14/2016</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Verification - the process of ensuring that an implementation conforms to its specification.</a:t>
            </a:r>
          </a:p>
          <a:p>
            <a:pPr indent="-228600" lvl="1" marL="914400" marR="0" rtl="0" algn="l">
              <a:lnSpc>
                <a:spcPct val="100000"/>
              </a:lnSpc>
              <a:spcBef>
                <a:spcPts val="600"/>
              </a:spcBef>
              <a:spcAft>
                <a:spcPts val="0"/>
              </a:spcAft>
            </a:pPr>
            <a:r>
              <a:rPr lang="en"/>
              <a:t>AKA: Under these conditions, does the software work?</a:t>
            </a:r>
          </a:p>
          <a:p>
            <a:pPr indent="-228600" lvl="0" marL="457200" marR="0" rtl="0" algn="l">
              <a:lnSpc>
                <a:spcPct val="100000"/>
              </a:lnSpc>
              <a:spcBef>
                <a:spcPts val="600"/>
              </a:spcBef>
              <a:spcAft>
                <a:spcPts val="0"/>
              </a:spcAft>
            </a:pPr>
            <a:r>
              <a:rPr lang="en"/>
              <a:t>Validation - the process of ensuring that an implementation meets the users’ goals.</a:t>
            </a:r>
          </a:p>
          <a:p>
            <a:pPr indent="-228600" lvl="1" marL="914400" marR="0" rtl="0" algn="l">
              <a:lnSpc>
                <a:spcPct val="100000"/>
              </a:lnSpc>
              <a:spcBef>
                <a:spcPts val="600"/>
              </a:spcBef>
              <a:spcAft>
                <a:spcPts val="0"/>
              </a:spcAft>
            </a:pPr>
            <a:r>
              <a:rPr lang="en"/>
              <a:t>AKA: Does the software work in the real world?</a:t>
            </a:r>
          </a:p>
          <a:p>
            <a:pPr indent="-228600" lvl="0" marL="457200" marR="0" rtl="0" algn="l">
              <a:lnSpc>
                <a:spcPct val="100000"/>
              </a:lnSpc>
              <a:spcBef>
                <a:spcPts val="600"/>
              </a:spcBef>
              <a:spcAft>
                <a:spcPts val="0"/>
              </a:spcAft>
            </a:pPr>
            <a:r>
              <a:rPr lang="en"/>
              <a:t>Proper V&amp;V is the key to producing </a:t>
            </a:r>
            <a:r>
              <a:rPr i="1" lang="en"/>
              <a:t>dependable </a:t>
            </a:r>
            <a:r>
              <a:rPr lang="en"/>
              <a:t>software.</a:t>
            </a:r>
          </a:p>
          <a:p>
            <a:pPr indent="-228600" lvl="1" marL="914400" marR="0" rtl="0" algn="l">
              <a:lnSpc>
                <a:spcPct val="100000"/>
              </a:lnSpc>
              <a:spcBef>
                <a:spcPts val="600"/>
              </a:spcBef>
              <a:spcAft>
                <a:spcPts val="0"/>
              </a:spcAft>
            </a:pPr>
            <a:r>
              <a:rPr lang="en"/>
              <a:t>Testing is the primary verification activity.</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Black and White Box Testing</a:t>
            </a:r>
          </a:p>
        </p:txBody>
      </p:sp>
      <p:sp>
        <p:nvSpPr>
          <p:cNvPr id="128" name="Shape 1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Black Box (Functional) Testing</a:t>
            </a:r>
          </a:p>
          <a:p>
            <a:pPr indent="-228600" lvl="1" marL="914400" rtl="0">
              <a:spcBef>
                <a:spcPts val="0"/>
              </a:spcBef>
            </a:pPr>
            <a:r>
              <a:rPr lang="en"/>
              <a:t>Designed without knowledge of the program’s internal structure and design.</a:t>
            </a:r>
          </a:p>
          <a:p>
            <a:pPr indent="-228600" lvl="1" marL="914400" rtl="0">
              <a:spcBef>
                <a:spcPts val="0"/>
              </a:spcBef>
            </a:pPr>
            <a:r>
              <a:rPr lang="en"/>
              <a:t>Based on functional and non-functional requirement specifications. </a:t>
            </a:r>
          </a:p>
          <a:p>
            <a:pPr indent="0" lvl="0" marL="457200" rtl="0">
              <a:spcBef>
                <a:spcPts val="0"/>
              </a:spcBef>
              <a:buNone/>
            </a:pPr>
            <a:r>
              <a:t/>
            </a:r>
            <a:endParaRPr sz="1100"/>
          </a:p>
          <a:p>
            <a:pPr indent="-419100" lvl="0" marL="457200" marR="0" rtl="0" algn="l">
              <a:lnSpc>
                <a:spcPct val="100000"/>
              </a:lnSpc>
              <a:spcBef>
                <a:spcPts val="600"/>
              </a:spcBef>
              <a:spcAft>
                <a:spcPts val="0"/>
              </a:spcAft>
              <a:buClr>
                <a:schemeClr val="dk1"/>
              </a:buClr>
              <a:buSzPct val="100000"/>
              <a:buFont typeface="Arial"/>
            </a:pPr>
            <a:r>
              <a:rPr lang="en"/>
              <a:t>White Box (Structural) Testing</a:t>
            </a:r>
          </a:p>
          <a:p>
            <a:pPr indent="-228600" lvl="1" marL="914400" marR="0" rtl="0" algn="l">
              <a:lnSpc>
                <a:spcPct val="100000"/>
              </a:lnSpc>
              <a:spcBef>
                <a:spcPts val="600"/>
              </a:spcBef>
              <a:spcAft>
                <a:spcPts val="0"/>
              </a:spcAft>
            </a:pPr>
            <a:r>
              <a:rPr lang="en"/>
              <a:t>Examines the internal design of the program. </a:t>
            </a:r>
          </a:p>
          <a:p>
            <a:pPr indent="-228600" lvl="1" marL="914400" marR="0" rtl="0" algn="l">
              <a:lnSpc>
                <a:spcPct val="100000"/>
              </a:lnSpc>
              <a:spcBef>
                <a:spcPts val="600"/>
              </a:spcBef>
              <a:spcAft>
                <a:spcPts val="0"/>
              </a:spcAft>
            </a:pPr>
            <a:r>
              <a:rPr lang="en"/>
              <a:t>Requires detailed knowledge of its structure.</a:t>
            </a:r>
          </a:p>
          <a:p>
            <a:pPr indent="-228600" lvl="1" marL="914400" marR="0" rtl="0" algn="l">
              <a:lnSpc>
                <a:spcPct val="100000"/>
              </a:lnSpc>
              <a:spcBef>
                <a:spcPts val="600"/>
              </a:spcBef>
              <a:spcAft>
                <a:spcPts val="0"/>
              </a:spcAft>
            </a:pPr>
            <a:r>
              <a:rPr lang="en"/>
              <a:t>Tests typically based on coverage of the source code (all statements/conditions/branches have been executed)</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Stages</a:t>
            </a:r>
          </a:p>
        </p:txBody>
      </p:sp>
      <p:sp>
        <p:nvSpPr>
          <p:cNvPr id="135" name="Shape 1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Unit Testing</a:t>
            </a:r>
          </a:p>
          <a:p>
            <a:pPr indent="-228600" lvl="1" marL="914400" marR="0" rtl="0" algn="l">
              <a:lnSpc>
                <a:spcPct val="100000"/>
              </a:lnSpc>
              <a:spcBef>
                <a:spcPts val="600"/>
              </a:spcBef>
              <a:spcAft>
                <a:spcPts val="0"/>
              </a:spcAft>
            </a:pPr>
            <a:r>
              <a:rPr lang="en"/>
              <a:t>Testing of individual methods of a class. </a:t>
            </a:r>
          </a:p>
          <a:p>
            <a:pPr indent="-228600" lvl="1" marL="914400" marR="0" rtl="0" algn="l">
              <a:lnSpc>
                <a:spcPct val="100000"/>
              </a:lnSpc>
              <a:spcBef>
                <a:spcPts val="600"/>
              </a:spcBef>
              <a:spcAft>
                <a:spcPts val="0"/>
              </a:spcAft>
            </a:pPr>
            <a:r>
              <a:rPr lang="en"/>
              <a:t>Requires design to be final, so usually written and executed simultaneously with coding of the units.</a:t>
            </a:r>
          </a:p>
          <a:p>
            <a:pPr indent="-228600" lvl="0" marL="457200" marR="0" rtl="0" algn="l">
              <a:lnSpc>
                <a:spcPct val="100000"/>
              </a:lnSpc>
              <a:spcBef>
                <a:spcPts val="600"/>
              </a:spcBef>
              <a:spcAft>
                <a:spcPts val="0"/>
              </a:spcAft>
            </a:pPr>
            <a:r>
              <a:rPr lang="en"/>
              <a:t>Module Testing</a:t>
            </a:r>
          </a:p>
          <a:p>
            <a:pPr indent="-228600" lvl="1" marL="914400" marR="0" rtl="0" algn="l">
              <a:lnSpc>
                <a:spcPct val="100000"/>
              </a:lnSpc>
              <a:spcBef>
                <a:spcPts val="600"/>
              </a:spcBef>
              <a:spcAft>
                <a:spcPts val="0"/>
              </a:spcAft>
            </a:pPr>
            <a:r>
              <a:rPr lang="en"/>
              <a:t>Testing of collections of dependent units.</a:t>
            </a:r>
          </a:p>
          <a:p>
            <a:pPr indent="-228600" lvl="1" marL="914400" marR="0" rtl="0" algn="l">
              <a:lnSpc>
                <a:spcPct val="100000"/>
              </a:lnSpc>
              <a:spcBef>
                <a:spcPts val="600"/>
              </a:spcBef>
              <a:spcAft>
                <a:spcPts val="0"/>
              </a:spcAft>
            </a:pPr>
            <a:r>
              <a:rPr lang="en"/>
              <a:t>Takes place at same time as unit testing, as soon as all dependent units complete.</a:t>
            </a:r>
          </a:p>
          <a:p>
            <a:pPr indent="-228600" lvl="0" marL="457200" marR="0" rtl="0" algn="l">
              <a:lnSpc>
                <a:spcPct val="100000"/>
              </a:lnSpc>
              <a:spcBef>
                <a:spcPts val="600"/>
              </a:spcBef>
              <a:spcAft>
                <a:spcPts val="0"/>
              </a:spcAft>
            </a:pPr>
            <a:r>
              <a:rPr lang="en"/>
              <a:t>Subsystem Integration Testing</a:t>
            </a:r>
          </a:p>
          <a:p>
            <a:pPr indent="-228600" lvl="1" marL="914400" marR="0" rtl="0" algn="l">
              <a:lnSpc>
                <a:spcPct val="100000"/>
              </a:lnSpc>
              <a:spcBef>
                <a:spcPts val="600"/>
              </a:spcBef>
              <a:spcAft>
                <a:spcPts val="0"/>
              </a:spcAft>
            </a:pPr>
            <a:r>
              <a:rPr lang="en"/>
              <a:t>Testing modules integrated into subsystems.</a:t>
            </a:r>
          </a:p>
          <a:p>
            <a:pPr indent="-228600" lvl="1" marL="914400" marR="0" rtl="0" algn="l">
              <a:lnSpc>
                <a:spcPct val="100000"/>
              </a:lnSpc>
              <a:spcBef>
                <a:spcPts val="600"/>
              </a:spcBef>
              <a:spcAft>
                <a:spcPts val="0"/>
              </a:spcAft>
            </a:pPr>
            <a:r>
              <a:rPr lang="en"/>
              <a:t>Tests can be written once design is finalized, using SRS document.</a:t>
            </a:r>
          </a:p>
        </p:txBody>
      </p:sp>
      <p:sp>
        <p:nvSpPr>
          <p:cNvPr id="136" name="Shape 1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Stages</a:t>
            </a:r>
          </a:p>
        </p:txBody>
      </p:sp>
      <p:sp>
        <p:nvSpPr>
          <p:cNvPr id="142" name="Shape 1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 Integration Testing</a:t>
            </a:r>
          </a:p>
          <a:p>
            <a:pPr indent="-228600" lvl="1" marL="914400" marR="0" rtl="0" algn="l">
              <a:lnSpc>
                <a:spcPct val="100000"/>
              </a:lnSpc>
              <a:spcBef>
                <a:spcPts val="600"/>
              </a:spcBef>
              <a:spcAft>
                <a:spcPts val="0"/>
              </a:spcAft>
            </a:pPr>
            <a:r>
              <a:rPr lang="en"/>
              <a:t>Integrate subsystems into a complete system, then test the entire product.</a:t>
            </a:r>
          </a:p>
          <a:p>
            <a:pPr indent="-228600" lvl="1" marL="914400" marR="0" rtl="0" algn="l">
              <a:lnSpc>
                <a:spcPct val="100000"/>
              </a:lnSpc>
              <a:spcBef>
                <a:spcPts val="600"/>
              </a:spcBef>
              <a:spcAft>
                <a:spcPts val="0"/>
              </a:spcAft>
            </a:pPr>
            <a:r>
              <a:rPr lang="en"/>
              <a:t>Tests can be written as soon as specification is finalized, executed after subsystem testing.</a:t>
            </a:r>
          </a:p>
          <a:p>
            <a:pPr indent="-419100" lvl="0" marL="457200" marR="0" rtl="0" algn="l">
              <a:lnSpc>
                <a:spcPct val="100000"/>
              </a:lnSpc>
              <a:spcBef>
                <a:spcPts val="600"/>
              </a:spcBef>
              <a:spcAft>
                <a:spcPts val="0"/>
              </a:spcAft>
              <a:buClr>
                <a:schemeClr val="dk1"/>
              </a:buClr>
              <a:buSzPct val="100000"/>
              <a:buFont typeface="Arial"/>
            </a:pPr>
            <a:r>
              <a:rPr lang="en"/>
              <a:t>Acceptance Testing</a:t>
            </a:r>
          </a:p>
          <a:p>
            <a:pPr indent="-228600" lvl="1" marL="914400" marR="0" rtl="0" algn="l">
              <a:lnSpc>
                <a:spcPct val="100000"/>
              </a:lnSpc>
              <a:spcBef>
                <a:spcPts val="600"/>
              </a:spcBef>
              <a:spcAft>
                <a:spcPts val="0"/>
              </a:spcAft>
            </a:pPr>
            <a:r>
              <a:rPr lang="en"/>
              <a:t>Give product to a set of users to check whether it meets their needs. Can also expose more faults.</a:t>
            </a:r>
          </a:p>
          <a:p>
            <a:pPr indent="-228600" lvl="1" marL="914400" marR="0" rtl="0" algn="l">
              <a:lnSpc>
                <a:spcPct val="100000"/>
              </a:lnSpc>
              <a:spcBef>
                <a:spcPts val="600"/>
              </a:spcBef>
              <a:spcAft>
                <a:spcPts val="0"/>
              </a:spcAft>
            </a:pPr>
            <a:r>
              <a:rPr lang="en"/>
              <a:t>Also called alpha/beta testing.</a:t>
            </a:r>
          </a:p>
          <a:p>
            <a:pPr indent="-228600" lvl="1" marL="914400" marR="0" rtl="0" algn="l">
              <a:lnSpc>
                <a:spcPct val="100000"/>
              </a:lnSpc>
              <a:spcBef>
                <a:spcPts val="600"/>
              </a:spcBef>
              <a:spcAft>
                <a:spcPts val="0"/>
              </a:spcAft>
            </a:pPr>
            <a:r>
              <a:rPr lang="en"/>
              <a:t>Acceptance planning can take place during requirements elicitation.</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143" name="Shape 1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V-Model of Development</a:t>
            </a:r>
          </a:p>
        </p:txBody>
      </p:sp>
      <p:sp>
        <p:nvSpPr>
          <p:cNvPr id="149" name="Shape 149"/>
          <p:cNvSpPr/>
          <p:nvPr/>
        </p:nvSpPr>
        <p:spPr>
          <a:xfrm>
            <a:off x="301450" y="1980775"/>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150" name="Shape 150"/>
          <p:cNvSpPr/>
          <p:nvPr/>
        </p:nvSpPr>
        <p:spPr>
          <a:xfrm>
            <a:off x="994200" y="2915850"/>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Specification</a:t>
            </a:r>
          </a:p>
        </p:txBody>
      </p:sp>
      <p:sp>
        <p:nvSpPr>
          <p:cNvPr id="151" name="Shape 151"/>
          <p:cNvSpPr/>
          <p:nvPr/>
        </p:nvSpPr>
        <p:spPr>
          <a:xfrm>
            <a:off x="1771150" y="3850925"/>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Architectural Design</a:t>
            </a:r>
          </a:p>
        </p:txBody>
      </p:sp>
      <p:sp>
        <p:nvSpPr>
          <p:cNvPr id="152" name="Shape 152"/>
          <p:cNvSpPr/>
          <p:nvPr/>
        </p:nvSpPr>
        <p:spPr>
          <a:xfrm>
            <a:off x="2752025" y="4785987"/>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Detailed Design</a:t>
            </a:r>
          </a:p>
        </p:txBody>
      </p:sp>
      <p:sp>
        <p:nvSpPr>
          <p:cNvPr id="153" name="Shape 153"/>
          <p:cNvSpPr/>
          <p:nvPr/>
        </p:nvSpPr>
        <p:spPr>
          <a:xfrm>
            <a:off x="3837150" y="5709462"/>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Development and Testing</a:t>
            </a:r>
          </a:p>
        </p:txBody>
      </p:sp>
      <p:sp>
        <p:nvSpPr>
          <p:cNvPr id="154" name="Shape 154"/>
          <p:cNvSpPr/>
          <p:nvPr/>
        </p:nvSpPr>
        <p:spPr>
          <a:xfrm>
            <a:off x="4914275" y="4785987"/>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Testing</a:t>
            </a:r>
          </a:p>
        </p:txBody>
      </p:sp>
      <p:sp>
        <p:nvSpPr>
          <p:cNvPr id="155" name="Shape 155"/>
          <p:cNvSpPr/>
          <p:nvPr/>
        </p:nvSpPr>
        <p:spPr>
          <a:xfrm>
            <a:off x="5726400" y="3850912"/>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Testing</a:t>
            </a:r>
          </a:p>
        </p:txBody>
      </p:sp>
      <p:sp>
        <p:nvSpPr>
          <p:cNvPr id="156" name="Shape 156"/>
          <p:cNvSpPr/>
          <p:nvPr/>
        </p:nvSpPr>
        <p:spPr>
          <a:xfrm>
            <a:off x="6383975" y="2915837"/>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157" name="Shape 157"/>
          <p:cNvSpPr/>
          <p:nvPr/>
        </p:nvSpPr>
        <p:spPr>
          <a:xfrm>
            <a:off x="7059100" y="1980762"/>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Operation and Maintenance</a:t>
            </a:r>
          </a:p>
        </p:txBody>
      </p:sp>
      <p:cxnSp>
        <p:nvCxnSpPr>
          <p:cNvPr id="158" name="Shape 158"/>
          <p:cNvCxnSpPr>
            <a:endCxn id="150" idx="1"/>
          </p:cNvCxnSpPr>
          <p:nvPr/>
        </p:nvCxnSpPr>
        <p:spPr>
          <a:xfrm>
            <a:off x="582900" y="2685000"/>
            <a:ext cx="411299" cy="588900"/>
          </a:xfrm>
          <a:prstGeom prst="straightConnector1">
            <a:avLst/>
          </a:prstGeom>
          <a:noFill/>
          <a:ln cap="flat" cmpd="sng" w="19050">
            <a:solidFill>
              <a:schemeClr val="dk2"/>
            </a:solidFill>
            <a:prstDash val="solid"/>
            <a:round/>
            <a:headEnd len="lg" w="lg" type="none"/>
            <a:tailEnd len="lg" w="lg" type="triangle"/>
          </a:ln>
        </p:spPr>
      </p:cxnSp>
      <p:cxnSp>
        <p:nvCxnSpPr>
          <p:cNvPr id="159" name="Shape 159"/>
          <p:cNvCxnSpPr>
            <a:endCxn id="151" idx="1"/>
          </p:cNvCxnSpPr>
          <p:nvPr/>
        </p:nvCxnSpPr>
        <p:spPr>
          <a:xfrm>
            <a:off x="1334649" y="3635975"/>
            <a:ext cx="436500" cy="573000"/>
          </a:xfrm>
          <a:prstGeom prst="straightConnector1">
            <a:avLst/>
          </a:prstGeom>
          <a:noFill/>
          <a:ln cap="flat" cmpd="sng" w="19050">
            <a:solidFill>
              <a:schemeClr val="dk2"/>
            </a:solidFill>
            <a:prstDash val="solid"/>
            <a:round/>
            <a:headEnd len="lg" w="lg" type="none"/>
            <a:tailEnd len="lg" w="lg" type="triangle"/>
          </a:ln>
        </p:spPr>
      </p:cxnSp>
      <p:cxnSp>
        <p:nvCxnSpPr>
          <p:cNvPr id="160" name="Shape 160"/>
          <p:cNvCxnSpPr>
            <a:endCxn id="152" idx="1"/>
          </p:cNvCxnSpPr>
          <p:nvPr/>
        </p:nvCxnSpPr>
        <p:spPr>
          <a:xfrm>
            <a:off x="2132525" y="4571937"/>
            <a:ext cx="619500" cy="572100"/>
          </a:xfrm>
          <a:prstGeom prst="straightConnector1">
            <a:avLst/>
          </a:prstGeom>
          <a:noFill/>
          <a:ln cap="flat" cmpd="sng" w="19050">
            <a:solidFill>
              <a:schemeClr val="dk2"/>
            </a:solidFill>
            <a:prstDash val="solid"/>
            <a:round/>
            <a:headEnd len="lg" w="lg" type="none"/>
            <a:tailEnd len="lg" w="lg" type="triangle"/>
          </a:ln>
        </p:spPr>
      </p:cxnSp>
      <p:cxnSp>
        <p:nvCxnSpPr>
          <p:cNvPr id="161" name="Shape 161"/>
          <p:cNvCxnSpPr>
            <a:endCxn id="153" idx="1"/>
          </p:cNvCxnSpPr>
          <p:nvPr/>
        </p:nvCxnSpPr>
        <p:spPr>
          <a:xfrm>
            <a:off x="3083849" y="5508012"/>
            <a:ext cx="753299" cy="559500"/>
          </a:xfrm>
          <a:prstGeom prst="straightConnector1">
            <a:avLst/>
          </a:prstGeom>
          <a:noFill/>
          <a:ln cap="flat" cmpd="sng" w="19050">
            <a:solidFill>
              <a:schemeClr val="dk2"/>
            </a:solidFill>
            <a:prstDash val="solid"/>
            <a:round/>
            <a:headEnd len="lg" w="lg" type="none"/>
            <a:tailEnd len="lg" w="lg" type="triangle"/>
          </a:ln>
        </p:spPr>
      </p:cxnSp>
      <p:cxnSp>
        <p:nvCxnSpPr>
          <p:cNvPr id="162" name="Shape 162"/>
          <p:cNvCxnSpPr>
            <a:stCxn id="153" idx="3"/>
          </p:cNvCxnSpPr>
          <p:nvPr/>
        </p:nvCxnSpPr>
        <p:spPr>
          <a:xfrm flipH="1" rot="10800000">
            <a:off x="5306849" y="5538612"/>
            <a:ext cx="707400" cy="528900"/>
          </a:xfrm>
          <a:prstGeom prst="straightConnector1">
            <a:avLst/>
          </a:prstGeom>
          <a:noFill/>
          <a:ln cap="flat" cmpd="sng" w="19050">
            <a:solidFill>
              <a:schemeClr val="dk2"/>
            </a:solidFill>
            <a:prstDash val="solid"/>
            <a:round/>
            <a:headEnd len="lg" w="lg" type="none"/>
            <a:tailEnd len="lg" w="lg" type="triangle"/>
          </a:ln>
        </p:spPr>
      </p:cxnSp>
      <p:cxnSp>
        <p:nvCxnSpPr>
          <p:cNvPr id="163" name="Shape 163"/>
          <p:cNvCxnSpPr>
            <a:stCxn id="154" idx="3"/>
          </p:cNvCxnSpPr>
          <p:nvPr/>
        </p:nvCxnSpPr>
        <p:spPr>
          <a:xfrm flipH="1" rot="10800000">
            <a:off x="6383974" y="4587237"/>
            <a:ext cx="504599" cy="556800"/>
          </a:xfrm>
          <a:prstGeom prst="straightConnector1">
            <a:avLst/>
          </a:prstGeom>
          <a:noFill/>
          <a:ln cap="flat" cmpd="sng" w="19050">
            <a:solidFill>
              <a:schemeClr val="dk2"/>
            </a:solidFill>
            <a:prstDash val="solid"/>
            <a:round/>
            <a:headEnd len="lg" w="lg" type="none"/>
            <a:tailEnd len="lg" w="lg" type="triangle"/>
          </a:ln>
        </p:spPr>
      </p:cxnSp>
      <p:cxnSp>
        <p:nvCxnSpPr>
          <p:cNvPr id="164" name="Shape 164"/>
          <p:cNvCxnSpPr>
            <a:stCxn id="155" idx="3"/>
          </p:cNvCxnSpPr>
          <p:nvPr/>
        </p:nvCxnSpPr>
        <p:spPr>
          <a:xfrm flipH="1" rot="10800000">
            <a:off x="7196099" y="3666862"/>
            <a:ext cx="367800" cy="542100"/>
          </a:xfrm>
          <a:prstGeom prst="straightConnector1">
            <a:avLst/>
          </a:prstGeom>
          <a:noFill/>
          <a:ln cap="flat" cmpd="sng" w="19050">
            <a:solidFill>
              <a:schemeClr val="dk2"/>
            </a:solidFill>
            <a:prstDash val="solid"/>
            <a:round/>
            <a:headEnd len="lg" w="lg" type="none"/>
            <a:tailEnd len="lg" w="lg" type="triangle"/>
          </a:ln>
        </p:spPr>
      </p:cxnSp>
      <p:cxnSp>
        <p:nvCxnSpPr>
          <p:cNvPr id="165" name="Shape 165"/>
          <p:cNvCxnSpPr>
            <a:stCxn id="156" idx="3"/>
          </p:cNvCxnSpPr>
          <p:nvPr/>
        </p:nvCxnSpPr>
        <p:spPr>
          <a:xfrm flipH="1" rot="10800000">
            <a:off x="7853674" y="2730887"/>
            <a:ext cx="400500" cy="543000"/>
          </a:xfrm>
          <a:prstGeom prst="straightConnector1">
            <a:avLst/>
          </a:prstGeom>
          <a:noFill/>
          <a:ln cap="flat" cmpd="sng" w="19050">
            <a:solidFill>
              <a:schemeClr val="dk2"/>
            </a:solidFill>
            <a:prstDash val="solid"/>
            <a:round/>
            <a:headEnd len="lg" w="lg" type="none"/>
            <a:tailEnd len="lg" w="lg" type="triangle"/>
          </a:ln>
        </p:spPr>
      </p:cxnSp>
      <p:sp>
        <p:nvSpPr>
          <p:cNvPr id="166" name="Shape 166"/>
          <p:cNvSpPr/>
          <p:nvPr/>
        </p:nvSpPr>
        <p:spPr>
          <a:xfrm>
            <a:off x="3774200" y="1810400"/>
            <a:ext cx="1469699"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 Plan</a:t>
            </a:r>
          </a:p>
        </p:txBody>
      </p:sp>
      <p:sp>
        <p:nvSpPr>
          <p:cNvPr id="167" name="Shape 167"/>
          <p:cNvSpPr/>
          <p:nvPr/>
        </p:nvSpPr>
        <p:spPr>
          <a:xfrm>
            <a:off x="3774200" y="2621400"/>
            <a:ext cx="1469699"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 Plan</a:t>
            </a:r>
          </a:p>
        </p:txBody>
      </p:sp>
      <p:sp>
        <p:nvSpPr>
          <p:cNvPr id="168" name="Shape 168"/>
          <p:cNvSpPr/>
          <p:nvPr/>
        </p:nvSpPr>
        <p:spPr>
          <a:xfrm>
            <a:off x="3748775" y="3432400"/>
            <a:ext cx="1469699"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 Plan</a:t>
            </a:r>
          </a:p>
        </p:txBody>
      </p:sp>
      <p:cxnSp>
        <p:nvCxnSpPr>
          <p:cNvPr id="169" name="Shape 169"/>
          <p:cNvCxnSpPr>
            <a:stCxn id="149" idx="3"/>
            <a:endCxn id="166" idx="1"/>
          </p:cNvCxnSpPr>
          <p:nvPr/>
        </p:nvCxnSpPr>
        <p:spPr>
          <a:xfrm flipH="1" rot="10800000">
            <a:off x="1771149" y="2168425"/>
            <a:ext cx="2003100" cy="170400"/>
          </a:xfrm>
          <a:prstGeom prst="straightConnector1">
            <a:avLst/>
          </a:prstGeom>
          <a:noFill/>
          <a:ln cap="flat" cmpd="sng" w="19050">
            <a:solidFill>
              <a:srgbClr val="980000"/>
            </a:solidFill>
            <a:prstDash val="dash"/>
            <a:round/>
            <a:headEnd len="lg" w="lg" type="none"/>
            <a:tailEnd len="lg" w="lg" type="triangle"/>
          </a:ln>
        </p:spPr>
      </p:cxnSp>
      <p:cxnSp>
        <p:nvCxnSpPr>
          <p:cNvPr id="170" name="Shape 170"/>
          <p:cNvCxnSpPr>
            <a:stCxn id="150" idx="3"/>
            <a:endCxn id="166" idx="1"/>
          </p:cNvCxnSpPr>
          <p:nvPr/>
        </p:nvCxnSpPr>
        <p:spPr>
          <a:xfrm flipH="1" rot="10800000">
            <a:off x="2463899" y="2168400"/>
            <a:ext cx="1310400" cy="1105500"/>
          </a:xfrm>
          <a:prstGeom prst="straightConnector1">
            <a:avLst/>
          </a:prstGeom>
          <a:noFill/>
          <a:ln cap="flat" cmpd="sng" w="19050">
            <a:solidFill>
              <a:srgbClr val="980000"/>
            </a:solidFill>
            <a:prstDash val="dash"/>
            <a:round/>
            <a:headEnd len="lg" w="lg" type="none"/>
            <a:tailEnd len="lg" w="lg" type="triangle"/>
          </a:ln>
        </p:spPr>
      </p:cxnSp>
      <p:cxnSp>
        <p:nvCxnSpPr>
          <p:cNvPr id="171" name="Shape 171"/>
          <p:cNvCxnSpPr>
            <a:stCxn id="150" idx="3"/>
            <a:endCxn id="167" idx="1"/>
          </p:cNvCxnSpPr>
          <p:nvPr/>
        </p:nvCxnSpPr>
        <p:spPr>
          <a:xfrm flipH="1" rot="10800000">
            <a:off x="2463899" y="2979600"/>
            <a:ext cx="1310400" cy="294300"/>
          </a:xfrm>
          <a:prstGeom prst="straightConnector1">
            <a:avLst/>
          </a:prstGeom>
          <a:noFill/>
          <a:ln cap="flat" cmpd="sng" w="19050">
            <a:solidFill>
              <a:srgbClr val="9900FF"/>
            </a:solidFill>
            <a:prstDash val="dash"/>
            <a:round/>
            <a:headEnd len="lg" w="lg" type="none"/>
            <a:tailEnd len="lg" w="lg" type="triangle"/>
          </a:ln>
        </p:spPr>
      </p:cxnSp>
      <p:cxnSp>
        <p:nvCxnSpPr>
          <p:cNvPr id="172" name="Shape 172"/>
          <p:cNvCxnSpPr>
            <a:stCxn id="151" idx="3"/>
            <a:endCxn id="167" idx="1"/>
          </p:cNvCxnSpPr>
          <p:nvPr/>
        </p:nvCxnSpPr>
        <p:spPr>
          <a:xfrm flipH="1" rot="10800000">
            <a:off x="3240849" y="2979575"/>
            <a:ext cx="533400" cy="1229400"/>
          </a:xfrm>
          <a:prstGeom prst="straightConnector1">
            <a:avLst/>
          </a:prstGeom>
          <a:noFill/>
          <a:ln cap="flat" cmpd="sng" w="19050">
            <a:solidFill>
              <a:srgbClr val="9900FF"/>
            </a:solidFill>
            <a:prstDash val="dash"/>
            <a:round/>
            <a:headEnd len="lg" w="lg" type="none"/>
            <a:tailEnd len="lg" w="lg" type="triangle"/>
          </a:ln>
        </p:spPr>
      </p:cxnSp>
      <p:cxnSp>
        <p:nvCxnSpPr>
          <p:cNvPr id="173" name="Shape 173"/>
          <p:cNvCxnSpPr>
            <a:stCxn id="151" idx="3"/>
            <a:endCxn id="168" idx="1"/>
          </p:cNvCxnSpPr>
          <p:nvPr/>
        </p:nvCxnSpPr>
        <p:spPr>
          <a:xfrm flipH="1" rot="10800000">
            <a:off x="3240849" y="3790475"/>
            <a:ext cx="507900" cy="418500"/>
          </a:xfrm>
          <a:prstGeom prst="straightConnector1">
            <a:avLst/>
          </a:prstGeom>
          <a:noFill/>
          <a:ln cap="flat" cmpd="sng" w="19050">
            <a:solidFill>
              <a:srgbClr val="FF00FF"/>
            </a:solidFill>
            <a:prstDash val="dash"/>
            <a:round/>
            <a:headEnd len="lg" w="lg" type="none"/>
            <a:tailEnd len="lg" w="lg" type="triangle"/>
          </a:ln>
        </p:spPr>
      </p:cxnSp>
      <p:cxnSp>
        <p:nvCxnSpPr>
          <p:cNvPr id="174" name="Shape 174"/>
          <p:cNvCxnSpPr>
            <a:stCxn id="152" idx="3"/>
            <a:endCxn id="168" idx="2"/>
          </p:cNvCxnSpPr>
          <p:nvPr/>
        </p:nvCxnSpPr>
        <p:spPr>
          <a:xfrm flipH="1" rot="10800000">
            <a:off x="4221724" y="4148637"/>
            <a:ext cx="261900" cy="995400"/>
          </a:xfrm>
          <a:prstGeom prst="straightConnector1">
            <a:avLst/>
          </a:prstGeom>
          <a:noFill/>
          <a:ln cap="flat" cmpd="sng" w="19050">
            <a:solidFill>
              <a:srgbClr val="FF00FF"/>
            </a:solidFill>
            <a:prstDash val="dash"/>
            <a:round/>
            <a:headEnd len="lg" w="lg" type="none"/>
            <a:tailEnd len="lg" w="lg" type="triangle"/>
          </a:ln>
        </p:spPr>
      </p:cxnSp>
      <p:cxnSp>
        <p:nvCxnSpPr>
          <p:cNvPr id="175" name="Shape 175"/>
          <p:cNvCxnSpPr>
            <a:stCxn id="166" idx="3"/>
            <a:endCxn id="156" idx="1"/>
          </p:cNvCxnSpPr>
          <p:nvPr/>
        </p:nvCxnSpPr>
        <p:spPr>
          <a:xfrm>
            <a:off x="5243899" y="2168450"/>
            <a:ext cx="1140000" cy="1105500"/>
          </a:xfrm>
          <a:prstGeom prst="straightConnector1">
            <a:avLst/>
          </a:prstGeom>
          <a:noFill/>
          <a:ln cap="flat" cmpd="sng" w="19050">
            <a:solidFill>
              <a:srgbClr val="980000"/>
            </a:solidFill>
            <a:prstDash val="dash"/>
            <a:round/>
            <a:headEnd len="lg" w="lg" type="none"/>
            <a:tailEnd len="lg" w="lg" type="triangle"/>
          </a:ln>
        </p:spPr>
      </p:cxnSp>
      <p:cxnSp>
        <p:nvCxnSpPr>
          <p:cNvPr id="176" name="Shape 176"/>
          <p:cNvCxnSpPr>
            <a:stCxn id="167" idx="3"/>
            <a:endCxn id="155" idx="1"/>
          </p:cNvCxnSpPr>
          <p:nvPr/>
        </p:nvCxnSpPr>
        <p:spPr>
          <a:xfrm>
            <a:off x="5243899" y="2979450"/>
            <a:ext cx="482400" cy="1229400"/>
          </a:xfrm>
          <a:prstGeom prst="straightConnector1">
            <a:avLst/>
          </a:prstGeom>
          <a:noFill/>
          <a:ln cap="flat" cmpd="sng" w="19050">
            <a:solidFill>
              <a:srgbClr val="9900FF"/>
            </a:solidFill>
            <a:prstDash val="dash"/>
            <a:round/>
            <a:headEnd len="lg" w="lg" type="none"/>
            <a:tailEnd len="lg" w="lg" type="triangle"/>
          </a:ln>
        </p:spPr>
      </p:cxnSp>
      <p:cxnSp>
        <p:nvCxnSpPr>
          <p:cNvPr id="177" name="Shape 177"/>
          <p:cNvCxnSpPr>
            <a:stCxn id="168" idx="3"/>
            <a:endCxn id="154" idx="0"/>
          </p:cNvCxnSpPr>
          <p:nvPr/>
        </p:nvCxnSpPr>
        <p:spPr>
          <a:xfrm>
            <a:off x="5218474" y="3790450"/>
            <a:ext cx="430800" cy="995400"/>
          </a:xfrm>
          <a:prstGeom prst="straightConnector1">
            <a:avLst/>
          </a:prstGeom>
          <a:noFill/>
          <a:ln cap="flat" cmpd="sng" w="19050">
            <a:solidFill>
              <a:srgbClr val="FF00FF"/>
            </a:solidFill>
            <a:prstDash val="dash"/>
            <a:round/>
            <a:headEnd len="lg" w="lg" type="none"/>
            <a:tailEnd len="lg" w="lg" type="triangle"/>
          </a:ln>
        </p:spPr>
      </p:cxnSp>
      <p:sp>
        <p:nvSpPr>
          <p:cNvPr id="178" name="Shape 178"/>
          <p:cNvSpPr/>
          <p:nvPr/>
        </p:nvSpPr>
        <p:spPr>
          <a:xfrm>
            <a:off x="582900" y="5608575"/>
            <a:ext cx="1469699"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Test Plan</a:t>
            </a:r>
          </a:p>
        </p:txBody>
      </p:sp>
      <p:cxnSp>
        <p:nvCxnSpPr>
          <p:cNvPr id="179" name="Shape 179"/>
          <p:cNvCxnSpPr>
            <a:stCxn id="178" idx="3"/>
          </p:cNvCxnSpPr>
          <p:nvPr/>
        </p:nvCxnSpPr>
        <p:spPr>
          <a:xfrm>
            <a:off x="2052599" y="5966625"/>
            <a:ext cx="1774500" cy="335400"/>
          </a:xfrm>
          <a:prstGeom prst="straightConnector1">
            <a:avLst/>
          </a:prstGeom>
          <a:noFill/>
          <a:ln cap="flat" cmpd="sng" w="19050">
            <a:solidFill>
              <a:srgbClr val="274E13"/>
            </a:solidFill>
            <a:prstDash val="dash"/>
            <a:round/>
            <a:headEnd len="lg" w="lg" type="triangle"/>
            <a:tailEnd len="lg" w="lg" type="triangle"/>
          </a:ln>
        </p:spPr>
      </p:cxnSp>
      <p:cxnSp>
        <p:nvCxnSpPr>
          <p:cNvPr id="180" name="Shape 180"/>
          <p:cNvCxnSpPr>
            <a:stCxn id="152" idx="1"/>
          </p:cNvCxnSpPr>
          <p:nvPr/>
        </p:nvCxnSpPr>
        <p:spPr>
          <a:xfrm flipH="1">
            <a:off x="2104325" y="5144037"/>
            <a:ext cx="647700" cy="547200"/>
          </a:xfrm>
          <a:prstGeom prst="straightConnector1">
            <a:avLst/>
          </a:prstGeom>
          <a:noFill/>
          <a:ln cap="flat" cmpd="sng" w="19050">
            <a:solidFill>
              <a:srgbClr val="274E13"/>
            </a:solidFill>
            <a:prstDash val="dash"/>
            <a:round/>
            <a:headEnd len="lg" w="lg" type="none"/>
            <a:tailEnd len="lg" w="lg" type="triangle"/>
          </a:ln>
        </p:spPr>
      </p:cxnSp>
      <p:sp>
        <p:nvSpPr>
          <p:cNvPr id="181" name="Shape 1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a:t>
            </a:r>
          </a:p>
        </p:txBody>
      </p:sp>
      <p:sp>
        <p:nvSpPr>
          <p:cNvPr id="187" name="Shape 1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Unit testing is the process of testing the smallest isolated “unit” that can be tested.</a:t>
            </a:r>
          </a:p>
          <a:p>
            <a:pPr indent="-228600" lvl="1" marL="914400" marR="0" rtl="0" algn="l">
              <a:lnSpc>
                <a:spcPct val="100000"/>
              </a:lnSpc>
              <a:spcBef>
                <a:spcPts val="600"/>
              </a:spcBef>
              <a:spcAft>
                <a:spcPts val="0"/>
              </a:spcAft>
            </a:pPr>
            <a:r>
              <a:rPr lang="en"/>
              <a:t>Often, a class and its methods.</a:t>
            </a:r>
          </a:p>
          <a:p>
            <a:pPr indent="-228600" lvl="1" marL="914400" marR="0" rtl="0" algn="l">
              <a:lnSpc>
                <a:spcPct val="100000"/>
              </a:lnSpc>
              <a:spcBef>
                <a:spcPts val="600"/>
              </a:spcBef>
              <a:spcAft>
                <a:spcPts val="0"/>
              </a:spcAft>
            </a:pPr>
            <a:r>
              <a:rPr lang="en"/>
              <a:t>A small set of dependent classes.</a:t>
            </a:r>
          </a:p>
          <a:p>
            <a:pPr indent="-228600" lvl="0" marL="457200" marR="0" rtl="0" algn="l">
              <a:lnSpc>
                <a:spcPct val="100000"/>
              </a:lnSpc>
              <a:spcBef>
                <a:spcPts val="600"/>
              </a:spcBef>
              <a:spcAft>
                <a:spcPts val="0"/>
              </a:spcAft>
            </a:pPr>
            <a:r>
              <a:rPr lang="en"/>
              <a:t>Test input should be calls to methods with different input parameters. </a:t>
            </a:r>
          </a:p>
          <a:p>
            <a:pPr indent="-228600" lvl="0" marL="457200" marR="0" rtl="0" algn="l">
              <a:lnSpc>
                <a:spcPct val="100000"/>
              </a:lnSpc>
              <a:spcBef>
                <a:spcPts val="600"/>
              </a:spcBef>
              <a:spcAft>
                <a:spcPts val="0"/>
              </a:spcAft>
            </a:pPr>
            <a:r>
              <a:rPr lang="en"/>
              <a:t>For a class, tests should:</a:t>
            </a:r>
          </a:p>
          <a:p>
            <a:pPr indent="-228600" lvl="1" marL="914400" marR="0" rtl="0" algn="l">
              <a:lnSpc>
                <a:spcPct val="100000"/>
              </a:lnSpc>
              <a:spcBef>
                <a:spcPts val="600"/>
              </a:spcBef>
              <a:spcAft>
                <a:spcPts val="0"/>
              </a:spcAft>
            </a:pPr>
            <a:r>
              <a:rPr lang="en"/>
              <a:t>Test all “jobs” associated with the class.</a:t>
            </a:r>
          </a:p>
          <a:p>
            <a:pPr indent="-228600" lvl="1" marL="914400" marR="0" rtl="0" algn="l">
              <a:lnSpc>
                <a:spcPct val="100000"/>
              </a:lnSpc>
              <a:spcBef>
                <a:spcPts val="600"/>
              </a:spcBef>
              <a:spcAft>
                <a:spcPts val="0"/>
              </a:spcAft>
            </a:pPr>
            <a:r>
              <a:rPr lang="en"/>
              <a:t>Set and check the value of all attributes associated with the class.</a:t>
            </a:r>
          </a:p>
          <a:p>
            <a:pPr indent="-228600" lvl="1" marL="914400" marR="0" rtl="0" algn="l">
              <a:lnSpc>
                <a:spcPct val="100000"/>
              </a:lnSpc>
              <a:spcBef>
                <a:spcPts val="600"/>
              </a:spcBef>
              <a:spcAft>
                <a:spcPts val="0"/>
              </a:spcAft>
            </a:pPr>
            <a:r>
              <a:rPr lang="en"/>
              <a:t>Put the class into all possible states.</a:t>
            </a:r>
          </a:p>
          <a:p>
            <a:pPr indent="0" lvl="0" marL="457200" marR="0" rtl="0" algn="l">
              <a:lnSpc>
                <a:spcPct val="100000"/>
              </a:lnSpc>
              <a:spcBef>
                <a:spcPts val="600"/>
              </a:spcBef>
              <a:spcAft>
                <a:spcPts val="0"/>
              </a:spcAft>
              <a:buNone/>
            </a:pPr>
            <a:r>
              <a:t/>
            </a:r>
            <a:endParaRPr/>
          </a:p>
        </p:txBody>
      </p:sp>
      <p:sp>
        <p:nvSpPr>
          <p:cNvPr id="188" name="Shape 1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 - WeatherStation</a:t>
            </a:r>
          </a:p>
        </p:txBody>
      </p:sp>
      <p:sp>
        <p:nvSpPr>
          <p:cNvPr id="194" name="Shape 194"/>
          <p:cNvSpPr txBox="1"/>
          <p:nvPr>
            <p:ph idx="2" type="body"/>
          </p:nvPr>
        </p:nvSpPr>
        <p:spPr>
          <a:xfrm>
            <a:off x="3543475" y="1600200"/>
            <a:ext cx="5143200" cy="4967700"/>
          </a:xfrm>
          <a:prstGeom prst="rect">
            <a:avLst/>
          </a:prstGeom>
        </p:spPr>
        <p:txBody>
          <a:bodyPr anchorCtr="0" anchor="t" bIns="91425" lIns="91425" rIns="91425" tIns="91425">
            <a:noAutofit/>
          </a:bodyPr>
          <a:lstStyle/>
          <a:p>
            <a:pPr lvl="0" rtl="0">
              <a:spcBef>
                <a:spcPts val="0"/>
              </a:spcBef>
              <a:buNone/>
            </a:pPr>
            <a:r>
              <a:rPr lang="en" sz="2400"/>
              <a:t>When writing unit tests for WeatherStation, we need:</a:t>
            </a:r>
          </a:p>
          <a:p>
            <a:pPr indent="-381000" lvl="0" marL="457200" rtl="0">
              <a:spcBef>
                <a:spcPts val="0"/>
              </a:spcBef>
              <a:buSzPct val="100000"/>
            </a:pPr>
            <a:r>
              <a:rPr lang="en" sz="2400"/>
              <a:t>Set and check identifier.</a:t>
            </a:r>
          </a:p>
          <a:p>
            <a:pPr indent="-381000" lvl="0" marL="457200" rtl="0">
              <a:spcBef>
                <a:spcPts val="0"/>
              </a:spcBef>
              <a:buSzPct val="100000"/>
            </a:pPr>
            <a:r>
              <a:rPr lang="en" sz="2400"/>
              <a:t>Tests for each “job” performed by the class.</a:t>
            </a:r>
          </a:p>
          <a:p>
            <a:pPr indent="-355600" lvl="1" marL="914400" rtl="0">
              <a:spcBef>
                <a:spcPts val="0"/>
              </a:spcBef>
              <a:buSzPct val="100000"/>
            </a:pPr>
            <a:r>
              <a:rPr lang="en" sz="2000"/>
              <a:t>Methods that work together to perform that class’ responsibilities.</a:t>
            </a:r>
          </a:p>
          <a:p>
            <a:pPr indent="-381000" lvl="0" marL="457200">
              <a:spcBef>
                <a:spcPts val="0"/>
              </a:spcBef>
              <a:buSzPct val="100000"/>
            </a:pPr>
            <a:r>
              <a:rPr lang="en" sz="2400"/>
              <a:t>Tests that hit each outcome of each “job” (error handling, return conditions).</a:t>
            </a:r>
          </a:p>
        </p:txBody>
      </p:sp>
      <p:sp>
        <p:nvSpPr>
          <p:cNvPr id="195" name="Shape 195"/>
          <p:cNvSpPr/>
          <p:nvPr/>
        </p:nvSpPr>
        <p:spPr>
          <a:xfrm>
            <a:off x="348900" y="2092900"/>
            <a:ext cx="2494199" cy="24425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a:t>
            </a:r>
            <a:r>
              <a:rPr b="1" lang="en"/>
              <a:t>eatherStation</a:t>
            </a:r>
          </a:p>
          <a:p>
            <a:pPr lvl="0" rtl="0">
              <a:spcBef>
                <a:spcPts val="0"/>
              </a:spcBef>
              <a:buNone/>
            </a:pPr>
            <a:r>
              <a:t/>
            </a:r>
            <a:endParaRPr/>
          </a:p>
          <a:p>
            <a:pPr lvl="0" rtl="0">
              <a:spcBef>
                <a:spcPts val="0"/>
              </a:spcBef>
              <a:buNone/>
            </a:pPr>
            <a:r>
              <a:rPr lang="en"/>
              <a:t>identifier</a:t>
            </a:r>
          </a:p>
          <a:p>
            <a:pPr lvl="0" rtl="0">
              <a:spcBef>
                <a:spcPts val="0"/>
              </a:spcBef>
              <a:buNone/>
            </a:pPr>
            <a:r>
              <a:t/>
            </a:r>
            <a:endParaRPr/>
          </a:p>
          <a:p>
            <a:pPr lvl="0" rtl="0">
              <a:spcBef>
                <a:spcPts val="0"/>
              </a:spcBef>
              <a:buNone/>
            </a:pPr>
            <a:r>
              <a:rPr lang="en"/>
              <a:t>testLink()</a:t>
            </a:r>
          </a:p>
          <a:p>
            <a:pPr lvl="0" rtl="0">
              <a:spcBef>
                <a:spcPts val="0"/>
              </a:spcBef>
              <a:buNone/>
            </a:pPr>
            <a:r>
              <a:rPr lang="en"/>
              <a:t>reportWeather()</a:t>
            </a:r>
            <a:br>
              <a:rPr lang="en"/>
            </a:br>
            <a:r>
              <a:rPr lang="en"/>
              <a:t>reportStatus()</a:t>
            </a:r>
          </a:p>
          <a:p>
            <a:pPr lvl="0" rtl="0">
              <a:spcBef>
                <a:spcPts val="0"/>
              </a:spcBef>
              <a:buNone/>
            </a:pPr>
            <a:r>
              <a:rPr lang="en"/>
              <a:t>restart(instruments)</a:t>
            </a:r>
          </a:p>
          <a:p>
            <a:pPr lvl="0" rtl="0">
              <a:spcBef>
                <a:spcPts val="0"/>
              </a:spcBef>
              <a:buNone/>
            </a:pPr>
            <a:r>
              <a:rPr lang="en"/>
              <a:t>shutdown(instruments)</a:t>
            </a:r>
          </a:p>
          <a:p>
            <a:pPr lvl="0" rtl="0">
              <a:spcBef>
                <a:spcPts val="0"/>
              </a:spcBef>
              <a:buNone/>
            </a:pPr>
            <a:r>
              <a:rPr lang="en"/>
              <a:t>reconfigure(commands)</a:t>
            </a:r>
          </a:p>
        </p:txBody>
      </p:sp>
      <p:cxnSp>
        <p:nvCxnSpPr>
          <p:cNvPr id="196" name="Shape 196"/>
          <p:cNvCxnSpPr/>
          <p:nvPr/>
        </p:nvCxnSpPr>
        <p:spPr>
          <a:xfrm>
            <a:off x="348900" y="2536861"/>
            <a:ext cx="2494199" cy="0"/>
          </a:xfrm>
          <a:prstGeom prst="straightConnector1">
            <a:avLst/>
          </a:prstGeom>
          <a:noFill/>
          <a:ln cap="flat" cmpd="sng" w="19050">
            <a:solidFill>
              <a:srgbClr val="2388DB"/>
            </a:solidFill>
            <a:prstDash val="solid"/>
            <a:round/>
            <a:headEnd len="lg" w="lg" type="none"/>
            <a:tailEnd len="lg" w="lg" type="none"/>
          </a:ln>
        </p:spPr>
      </p:cxnSp>
      <p:cxnSp>
        <p:nvCxnSpPr>
          <p:cNvPr id="197" name="Shape 197"/>
          <p:cNvCxnSpPr/>
          <p:nvPr/>
        </p:nvCxnSpPr>
        <p:spPr>
          <a:xfrm>
            <a:off x="348900" y="2920539"/>
            <a:ext cx="2494199" cy="0"/>
          </a:xfrm>
          <a:prstGeom prst="straightConnector1">
            <a:avLst/>
          </a:prstGeom>
          <a:noFill/>
          <a:ln cap="flat" cmpd="sng" w="19050">
            <a:solidFill>
              <a:srgbClr val="2388DB"/>
            </a:solidFill>
            <a:prstDash val="solid"/>
            <a:round/>
            <a:headEnd len="lg" w="lg" type="none"/>
            <a:tailEnd len="lg" w="lg" type="none"/>
          </a:ln>
        </p:spPr>
      </p:cxnSp>
      <p:sp>
        <p:nvSpPr>
          <p:cNvPr id="198" name="Shape 1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 - Object Mocking</a:t>
            </a:r>
          </a:p>
        </p:txBody>
      </p:sp>
      <p:sp>
        <p:nvSpPr>
          <p:cNvPr id="204" name="Shape 204"/>
          <p:cNvSpPr txBox="1"/>
          <p:nvPr>
            <p:ph idx="1" type="body"/>
          </p:nvPr>
        </p:nvSpPr>
        <p:spPr>
          <a:xfrm>
            <a:off x="226200" y="1600200"/>
            <a:ext cx="43968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381000" lvl="0" marL="457200" marR="0" rtl="0" algn="l">
              <a:lnSpc>
                <a:spcPct val="100000"/>
              </a:lnSpc>
              <a:spcBef>
                <a:spcPts val="600"/>
              </a:spcBef>
              <a:spcAft>
                <a:spcPts val="0"/>
              </a:spcAft>
              <a:buSzPct val="100000"/>
            </a:pPr>
            <a:r>
              <a:rPr lang="en" sz="2400"/>
              <a:t>Mock objects have the same interface as the real component, but are hand-created to simulate the real component.</a:t>
            </a:r>
          </a:p>
          <a:p>
            <a:pPr indent="-381000" lvl="0" marL="457200" marR="0" rtl="0" algn="l">
              <a:lnSpc>
                <a:spcPct val="100000"/>
              </a:lnSpc>
              <a:spcBef>
                <a:spcPts val="600"/>
              </a:spcBef>
              <a:spcAft>
                <a:spcPts val="0"/>
              </a:spcAft>
              <a:buSzPct val="100000"/>
            </a:pPr>
            <a:r>
              <a:rPr lang="en" sz="2400"/>
              <a:t>Can also be used to simulate abnormal operation or rare events.</a:t>
            </a:r>
          </a:p>
        </p:txBody>
      </p:sp>
      <p:sp>
        <p:nvSpPr>
          <p:cNvPr id="205" name="Shape 205"/>
          <p:cNvSpPr/>
          <p:nvPr/>
        </p:nvSpPr>
        <p:spPr>
          <a:xfrm>
            <a:off x="4955500" y="1789000"/>
            <a:ext cx="1899599"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206" name="Shape 206"/>
          <p:cNvCxnSpPr/>
          <p:nvPr/>
        </p:nvCxnSpPr>
        <p:spPr>
          <a:xfrm>
            <a:off x="4955500" y="2153950"/>
            <a:ext cx="1899599" cy="0"/>
          </a:xfrm>
          <a:prstGeom prst="straightConnector1">
            <a:avLst/>
          </a:prstGeom>
          <a:noFill/>
          <a:ln cap="flat" cmpd="sng" w="19050">
            <a:solidFill>
              <a:srgbClr val="2388DB"/>
            </a:solidFill>
            <a:prstDash val="solid"/>
            <a:round/>
            <a:headEnd len="lg" w="lg" type="none"/>
            <a:tailEnd len="lg" w="lg" type="none"/>
          </a:ln>
        </p:spPr>
      </p:cxnSp>
      <p:cxnSp>
        <p:nvCxnSpPr>
          <p:cNvPr id="207" name="Shape 207"/>
          <p:cNvCxnSpPr/>
          <p:nvPr/>
        </p:nvCxnSpPr>
        <p:spPr>
          <a:xfrm>
            <a:off x="4955500" y="3193625"/>
            <a:ext cx="1899599" cy="0"/>
          </a:xfrm>
          <a:prstGeom prst="straightConnector1">
            <a:avLst/>
          </a:prstGeom>
          <a:noFill/>
          <a:ln cap="flat" cmpd="sng" w="19050">
            <a:solidFill>
              <a:srgbClr val="2388DB"/>
            </a:solidFill>
            <a:prstDash val="solid"/>
            <a:round/>
            <a:headEnd len="lg" w="lg" type="none"/>
            <a:tailEnd len="lg" w="lg" type="none"/>
          </a:ln>
        </p:spPr>
      </p:cxnSp>
      <p:sp>
        <p:nvSpPr>
          <p:cNvPr id="208" name="Shape 208"/>
          <p:cNvSpPr/>
          <p:nvPr/>
        </p:nvSpPr>
        <p:spPr>
          <a:xfrm>
            <a:off x="7503650" y="3040600"/>
            <a:ext cx="1346700" cy="13343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09" name="Shape 209"/>
          <p:cNvCxnSpPr/>
          <p:nvPr/>
        </p:nvCxnSpPr>
        <p:spPr>
          <a:xfrm>
            <a:off x="7503650" y="3335562"/>
            <a:ext cx="1346700" cy="0"/>
          </a:xfrm>
          <a:prstGeom prst="straightConnector1">
            <a:avLst/>
          </a:prstGeom>
          <a:noFill/>
          <a:ln cap="flat" cmpd="sng" w="19050">
            <a:solidFill>
              <a:srgbClr val="2388DB"/>
            </a:solidFill>
            <a:prstDash val="solid"/>
            <a:round/>
            <a:headEnd len="lg" w="lg" type="none"/>
            <a:tailEnd len="lg" w="lg" type="none"/>
          </a:ln>
        </p:spPr>
      </p:cxnSp>
      <p:cxnSp>
        <p:nvCxnSpPr>
          <p:cNvPr id="210" name="Shape 210"/>
          <p:cNvCxnSpPr/>
          <p:nvPr/>
        </p:nvCxnSpPr>
        <p:spPr>
          <a:xfrm>
            <a:off x="7503650" y="3765412"/>
            <a:ext cx="1346700" cy="0"/>
          </a:xfrm>
          <a:prstGeom prst="straightConnector1">
            <a:avLst/>
          </a:prstGeom>
          <a:noFill/>
          <a:ln cap="flat" cmpd="sng" w="19050">
            <a:solidFill>
              <a:srgbClr val="2388DB"/>
            </a:solidFill>
            <a:prstDash val="solid"/>
            <a:round/>
            <a:headEnd len="lg" w="lg" type="none"/>
            <a:tailEnd len="lg" w="lg" type="none"/>
          </a:ln>
        </p:spPr>
      </p:cxnSp>
      <p:sp>
        <p:nvSpPr>
          <p:cNvPr id="211" name="Shape 211"/>
          <p:cNvSpPr/>
          <p:nvPr/>
        </p:nvSpPr>
        <p:spPr>
          <a:xfrm>
            <a:off x="5420925" y="4459100"/>
            <a:ext cx="1742399" cy="13343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Mock_Thermometer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12" name="Shape 212"/>
          <p:cNvCxnSpPr/>
          <p:nvPr/>
        </p:nvCxnSpPr>
        <p:spPr>
          <a:xfrm>
            <a:off x="5420925" y="4754062"/>
            <a:ext cx="1742399" cy="0"/>
          </a:xfrm>
          <a:prstGeom prst="straightConnector1">
            <a:avLst/>
          </a:prstGeom>
          <a:noFill/>
          <a:ln cap="flat" cmpd="sng" w="19050">
            <a:solidFill>
              <a:srgbClr val="2388DB"/>
            </a:solidFill>
            <a:prstDash val="solid"/>
            <a:round/>
            <a:headEnd len="lg" w="lg" type="none"/>
            <a:tailEnd len="lg" w="lg" type="none"/>
          </a:ln>
        </p:spPr>
      </p:cxnSp>
      <p:cxnSp>
        <p:nvCxnSpPr>
          <p:cNvPr id="213" name="Shape 213"/>
          <p:cNvCxnSpPr/>
          <p:nvPr/>
        </p:nvCxnSpPr>
        <p:spPr>
          <a:xfrm>
            <a:off x="5420925" y="5183912"/>
            <a:ext cx="1742399" cy="0"/>
          </a:xfrm>
          <a:prstGeom prst="straightConnector1">
            <a:avLst/>
          </a:prstGeom>
          <a:noFill/>
          <a:ln cap="flat" cmpd="sng" w="19050">
            <a:solidFill>
              <a:srgbClr val="2388DB"/>
            </a:solidFill>
            <a:prstDash val="solid"/>
            <a:round/>
            <a:headEnd len="lg" w="lg" type="none"/>
            <a:tailEnd len="lg" w="lg" type="none"/>
          </a:ln>
        </p:spPr>
      </p:cxnSp>
      <p:cxnSp>
        <p:nvCxnSpPr>
          <p:cNvPr id="214" name="Shape 214"/>
          <p:cNvCxnSpPr/>
          <p:nvPr/>
        </p:nvCxnSpPr>
        <p:spPr>
          <a:xfrm flipH="1" rot="10800000">
            <a:off x="7108775" y="2954674"/>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15" name="Shape 215"/>
          <p:cNvCxnSpPr/>
          <p:nvPr/>
        </p:nvCxnSpPr>
        <p:spPr>
          <a:xfrm>
            <a:off x="5146225" y="3510775"/>
            <a:ext cx="218100" cy="1842599"/>
          </a:xfrm>
          <a:prstGeom prst="straightConnector1">
            <a:avLst/>
          </a:prstGeom>
          <a:noFill/>
          <a:ln cap="flat" cmpd="sng" w="38100">
            <a:solidFill>
              <a:srgbClr val="000000"/>
            </a:solidFill>
            <a:prstDash val="solid"/>
            <a:round/>
            <a:headEnd len="lg" w="lg" type="none"/>
            <a:tailEnd len="lg" w="lg" type="triangle"/>
          </a:ln>
        </p:spPr>
      </p:cxnSp>
      <p:sp>
        <p:nvSpPr>
          <p:cNvPr id="216" name="Shape 216"/>
          <p:cNvSpPr/>
          <p:nvPr/>
        </p:nvSpPr>
        <p:spPr>
          <a:xfrm>
            <a:off x="6432775" y="5353375"/>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get(){</a:t>
            </a:r>
          </a:p>
          <a:p>
            <a:pPr lvl="0" rtl="0">
              <a:spcBef>
                <a:spcPts val="0"/>
              </a:spcBef>
              <a:buNone/>
            </a:pPr>
            <a:r>
              <a:rPr lang="en"/>
              <a:t>	return 98;</a:t>
            </a:r>
          </a:p>
          <a:p>
            <a:pPr lvl="0">
              <a:spcBef>
                <a:spcPts val="0"/>
              </a:spcBef>
              <a:buNone/>
            </a:pPr>
            <a:r>
              <a:rPr lang="en"/>
              <a:t>}</a:t>
            </a:r>
          </a:p>
        </p:txBody>
      </p:sp>
      <p:sp>
        <p:nvSpPr>
          <p:cNvPr id="217" name="Shape 2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Subsystem Testing</a:t>
            </a:r>
          </a:p>
        </p:txBody>
      </p:sp>
      <p:sp>
        <p:nvSpPr>
          <p:cNvPr id="223" name="Shape 2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software works by combining multiple, interacting components. </a:t>
            </a:r>
          </a:p>
          <a:p>
            <a:pPr indent="-228600" lvl="1" marL="914400" marR="0" rtl="0" algn="l">
              <a:lnSpc>
                <a:spcPct val="100000"/>
              </a:lnSpc>
              <a:spcBef>
                <a:spcPts val="600"/>
              </a:spcBef>
              <a:spcAft>
                <a:spcPts val="0"/>
              </a:spcAft>
            </a:pPr>
            <a:r>
              <a:rPr lang="en"/>
              <a:t>In addition to testing components independently, we must test their </a:t>
            </a:r>
            <a:r>
              <a:rPr i="1" lang="en"/>
              <a:t>integration</a:t>
            </a:r>
            <a:r>
              <a:rPr lang="en"/>
              <a:t>.</a:t>
            </a:r>
          </a:p>
          <a:p>
            <a:pPr indent="-228600" lvl="0" marL="457200" marR="0" rtl="0" algn="l">
              <a:lnSpc>
                <a:spcPct val="100000"/>
              </a:lnSpc>
              <a:spcBef>
                <a:spcPts val="600"/>
              </a:spcBef>
              <a:spcAft>
                <a:spcPts val="0"/>
              </a:spcAft>
            </a:pPr>
            <a:r>
              <a:rPr lang="en"/>
              <a:t>Functionality performed across components is accessed through a defined interface. </a:t>
            </a:r>
          </a:p>
          <a:p>
            <a:pPr indent="-228600" lvl="1" marL="914400" marR="0" rtl="0" algn="l">
              <a:lnSpc>
                <a:spcPct val="100000"/>
              </a:lnSpc>
              <a:spcBef>
                <a:spcPts val="600"/>
              </a:spcBef>
              <a:spcAft>
                <a:spcPts val="0"/>
              </a:spcAft>
            </a:pPr>
            <a:r>
              <a:rPr lang="en"/>
              <a:t>Therefore, integration testing focuses on showing that functionality accessed through this interface behaves according to the specifications.</a:t>
            </a:r>
          </a:p>
          <a:p>
            <a:pPr indent="0" lvl="0" marL="457200" marR="0" rtl="0" algn="l">
              <a:lnSpc>
                <a:spcPct val="100000"/>
              </a:lnSpc>
              <a:spcBef>
                <a:spcPts val="600"/>
              </a:spcBef>
              <a:spcAft>
                <a:spcPts val="0"/>
              </a:spcAft>
              <a:buNone/>
            </a:pPr>
            <a:r>
              <a:t/>
            </a:r>
            <a:endParaRPr/>
          </a:p>
        </p:txBody>
      </p:sp>
      <p:sp>
        <p:nvSpPr>
          <p:cNvPr id="224" name="Shape 2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Subsystem Testing</a:t>
            </a:r>
          </a:p>
        </p:txBody>
      </p:sp>
      <p:sp>
        <p:nvSpPr>
          <p:cNvPr id="230" name="Shape 230"/>
          <p:cNvSpPr txBox="1"/>
          <p:nvPr>
            <p:ph idx="1" type="body"/>
          </p:nvPr>
        </p:nvSpPr>
        <p:spPr>
          <a:xfrm>
            <a:off x="457200" y="1600200"/>
            <a:ext cx="43181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We have a subsystem made up of A, B, and C. We have performed unit testing...</a:t>
            </a:r>
          </a:p>
          <a:p>
            <a:pPr indent="-368300" lvl="0" marL="457200" marR="0" rtl="0" algn="l">
              <a:lnSpc>
                <a:spcPct val="100000"/>
              </a:lnSpc>
              <a:spcBef>
                <a:spcPts val="600"/>
              </a:spcBef>
              <a:spcAft>
                <a:spcPts val="0"/>
              </a:spcAft>
              <a:buSzPct val="100000"/>
            </a:pPr>
            <a:r>
              <a:rPr lang="en" sz="2200"/>
              <a:t>However, they work together to perform functions.</a:t>
            </a:r>
          </a:p>
          <a:p>
            <a:pPr indent="-368300" lvl="0" marL="457200" marR="0" rtl="0" algn="l">
              <a:lnSpc>
                <a:spcPct val="100000"/>
              </a:lnSpc>
              <a:spcBef>
                <a:spcPts val="600"/>
              </a:spcBef>
              <a:spcAft>
                <a:spcPts val="0"/>
              </a:spcAft>
              <a:buSzPct val="100000"/>
            </a:pPr>
            <a:r>
              <a:rPr lang="en" sz="2200"/>
              <a:t>Therefore, we apply test cases not to the classes, but to the interface of the subsystem they form.</a:t>
            </a:r>
          </a:p>
          <a:p>
            <a:pPr indent="-368300" lvl="0" marL="457200" marR="0" rtl="0" algn="l">
              <a:lnSpc>
                <a:spcPct val="100000"/>
              </a:lnSpc>
              <a:spcBef>
                <a:spcPts val="600"/>
              </a:spcBef>
              <a:spcAft>
                <a:spcPts val="0"/>
              </a:spcAft>
              <a:buSzPct val="100000"/>
            </a:pPr>
            <a:r>
              <a:rPr lang="en" sz="2200"/>
              <a:t>Errors in their combined behavior result are not caught by unit testing.</a:t>
            </a:r>
          </a:p>
        </p:txBody>
      </p:sp>
      <p:sp>
        <p:nvSpPr>
          <p:cNvPr id="231" name="Shape 231"/>
          <p:cNvSpPr/>
          <p:nvPr/>
        </p:nvSpPr>
        <p:spPr>
          <a:xfrm>
            <a:off x="5244350" y="3041950"/>
            <a:ext cx="3532500" cy="224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5669575" y="3587100"/>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A</a:t>
            </a:r>
          </a:p>
        </p:txBody>
      </p:sp>
      <p:sp>
        <p:nvSpPr>
          <p:cNvPr id="233" name="Shape 233"/>
          <p:cNvSpPr/>
          <p:nvPr/>
        </p:nvSpPr>
        <p:spPr>
          <a:xfrm>
            <a:off x="6639700" y="4491825"/>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234" name="Shape 234"/>
          <p:cNvSpPr/>
          <p:nvPr/>
        </p:nvSpPr>
        <p:spPr>
          <a:xfrm>
            <a:off x="7479000" y="3587100"/>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cxnSp>
        <p:nvCxnSpPr>
          <p:cNvPr id="235" name="Shape 235"/>
          <p:cNvCxnSpPr/>
          <p:nvPr/>
        </p:nvCxnSpPr>
        <p:spPr>
          <a:xfrm>
            <a:off x="6716275" y="3734275"/>
            <a:ext cx="762600" cy="0"/>
          </a:xfrm>
          <a:prstGeom prst="straightConnector1">
            <a:avLst/>
          </a:prstGeom>
          <a:noFill/>
          <a:ln cap="flat" cmpd="sng" w="19050">
            <a:solidFill>
              <a:schemeClr val="dk2"/>
            </a:solidFill>
            <a:prstDash val="solid"/>
            <a:round/>
            <a:headEnd len="lg" w="lg" type="none"/>
            <a:tailEnd len="lg" w="lg" type="triangle"/>
          </a:ln>
        </p:spPr>
      </p:cxnSp>
      <p:cxnSp>
        <p:nvCxnSpPr>
          <p:cNvPr id="236" name="Shape 236"/>
          <p:cNvCxnSpPr>
            <a:stCxn id="234" idx="2"/>
            <a:endCxn id="233" idx="3"/>
          </p:cNvCxnSpPr>
          <p:nvPr/>
        </p:nvCxnSpPr>
        <p:spPr>
          <a:xfrm flipH="1">
            <a:off x="7686449" y="4099500"/>
            <a:ext cx="315900" cy="648600"/>
          </a:xfrm>
          <a:prstGeom prst="straightConnector1">
            <a:avLst/>
          </a:prstGeom>
          <a:noFill/>
          <a:ln cap="flat" cmpd="sng" w="19050">
            <a:solidFill>
              <a:schemeClr val="dk2"/>
            </a:solidFill>
            <a:prstDash val="solid"/>
            <a:round/>
            <a:headEnd len="lg" w="lg" type="none"/>
            <a:tailEnd len="lg" w="lg" type="triangle"/>
          </a:ln>
        </p:spPr>
      </p:cxnSp>
      <p:cxnSp>
        <p:nvCxnSpPr>
          <p:cNvPr id="237" name="Shape 237"/>
          <p:cNvCxnSpPr>
            <a:stCxn id="233" idx="1"/>
            <a:endCxn id="232" idx="2"/>
          </p:cNvCxnSpPr>
          <p:nvPr/>
        </p:nvCxnSpPr>
        <p:spPr>
          <a:xfrm rot="10800000">
            <a:off x="6193000" y="4099425"/>
            <a:ext cx="446700" cy="648600"/>
          </a:xfrm>
          <a:prstGeom prst="straightConnector1">
            <a:avLst/>
          </a:prstGeom>
          <a:noFill/>
          <a:ln cap="flat" cmpd="sng" w="19050">
            <a:solidFill>
              <a:schemeClr val="dk2"/>
            </a:solidFill>
            <a:prstDash val="solid"/>
            <a:round/>
            <a:headEnd len="lg" w="lg" type="none"/>
            <a:tailEnd len="lg" w="lg" type="triangle"/>
          </a:ln>
        </p:spPr>
      </p:cxnSp>
      <p:cxnSp>
        <p:nvCxnSpPr>
          <p:cNvPr id="238" name="Shape 238"/>
          <p:cNvCxnSpPr/>
          <p:nvPr/>
        </p:nvCxnSpPr>
        <p:spPr>
          <a:xfrm rot="10800000">
            <a:off x="6716274" y="3952350"/>
            <a:ext cx="762600" cy="0"/>
          </a:xfrm>
          <a:prstGeom prst="straightConnector1">
            <a:avLst/>
          </a:prstGeom>
          <a:noFill/>
          <a:ln cap="flat" cmpd="sng" w="19050">
            <a:solidFill>
              <a:schemeClr val="dk2"/>
            </a:solidFill>
            <a:prstDash val="solid"/>
            <a:round/>
            <a:headEnd len="lg" w="lg" type="none"/>
            <a:tailEnd len="lg" w="lg" type="triangle"/>
          </a:ln>
        </p:spPr>
      </p:cxnSp>
      <p:sp>
        <p:nvSpPr>
          <p:cNvPr id="239" name="Shape 239"/>
          <p:cNvSpPr/>
          <p:nvPr/>
        </p:nvSpPr>
        <p:spPr>
          <a:xfrm>
            <a:off x="6448825" y="1743750"/>
            <a:ext cx="12975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Test Cases</a:t>
            </a:r>
          </a:p>
        </p:txBody>
      </p:sp>
      <p:sp>
        <p:nvSpPr>
          <p:cNvPr id="240" name="Shape 240"/>
          <p:cNvSpPr/>
          <p:nvPr/>
        </p:nvSpPr>
        <p:spPr>
          <a:xfrm>
            <a:off x="5494150"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41" name="Shape 241"/>
          <p:cNvSpPr/>
          <p:nvPr/>
        </p:nvSpPr>
        <p:spPr>
          <a:xfrm>
            <a:off x="6216887"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42" name="Shape 242"/>
          <p:cNvSpPr/>
          <p:nvPr/>
        </p:nvSpPr>
        <p:spPr>
          <a:xfrm>
            <a:off x="6939625" y="28594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43" name="Shape 243"/>
          <p:cNvSpPr/>
          <p:nvPr/>
        </p:nvSpPr>
        <p:spPr>
          <a:xfrm>
            <a:off x="7662350"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44" name="Shape 244"/>
          <p:cNvSpPr/>
          <p:nvPr/>
        </p:nvSpPr>
        <p:spPr>
          <a:xfrm>
            <a:off x="8298000"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cxnSp>
        <p:nvCxnSpPr>
          <p:cNvPr id="245" name="Shape 245"/>
          <p:cNvCxnSpPr>
            <a:stCxn id="239" idx="2"/>
            <a:endCxn id="240" idx="0"/>
          </p:cNvCxnSpPr>
          <p:nvPr/>
        </p:nvCxnSpPr>
        <p:spPr>
          <a:xfrm flipH="1">
            <a:off x="5652175" y="2256150"/>
            <a:ext cx="1445400" cy="611700"/>
          </a:xfrm>
          <a:prstGeom prst="straightConnector1">
            <a:avLst/>
          </a:prstGeom>
          <a:noFill/>
          <a:ln cap="flat" cmpd="sng" w="19050">
            <a:solidFill>
              <a:schemeClr val="dk2"/>
            </a:solidFill>
            <a:prstDash val="solid"/>
            <a:round/>
            <a:headEnd len="lg" w="lg" type="none"/>
            <a:tailEnd len="lg" w="lg" type="triangle"/>
          </a:ln>
        </p:spPr>
      </p:cxnSp>
      <p:cxnSp>
        <p:nvCxnSpPr>
          <p:cNvPr id="246" name="Shape 246"/>
          <p:cNvCxnSpPr>
            <a:stCxn id="239" idx="2"/>
            <a:endCxn id="241" idx="0"/>
          </p:cNvCxnSpPr>
          <p:nvPr/>
        </p:nvCxnSpPr>
        <p:spPr>
          <a:xfrm flipH="1">
            <a:off x="6374875" y="2256150"/>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247" name="Shape 247"/>
          <p:cNvCxnSpPr>
            <a:stCxn id="239" idx="2"/>
            <a:endCxn id="242" idx="0"/>
          </p:cNvCxnSpPr>
          <p:nvPr/>
        </p:nvCxnSpPr>
        <p:spPr>
          <a:xfrm>
            <a:off x="7097575" y="2256150"/>
            <a:ext cx="0" cy="603300"/>
          </a:xfrm>
          <a:prstGeom prst="straightConnector1">
            <a:avLst/>
          </a:prstGeom>
          <a:noFill/>
          <a:ln cap="flat" cmpd="sng" w="19050">
            <a:solidFill>
              <a:schemeClr val="dk2"/>
            </a:solidFill>
            <a:prstDash val="solid"/>
            <a:round/>
            <a:headEnd len="lg" w="lg" type="none"/>
            <a:tailEnd len="lg" w="lg" type="triangle"/>
          </a:ln>
        </p:spPr>
      </p:cxnSp>
      <p:cxnSp>
        <p:nvCxnSpPr>
          <p:cNvPr id="248" name="Shape 248"/>
          <p:cNvCxnSpPr>
            <a:stCxn id="239" idx="2"/>
            <a:endCxn id="243" idx="0"/>
          </p:cNvCxnSpPr>
          <p:nvPr/>
        </p:nvCxnSpPr>
        <p:spPr>
          <a:xfrm>
            <a:off x="7097575" y="2256150"/>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249" name="Shape 249"/>
          <p:cNvCxnSpPr>
            <a:stCxn id="239" idx="2"/>
            <a:endCxn id="244" idx="0"/>
          </p:cNvCxnSpPr>
          <p:nvPr/>
        </p:nvCxnSpPr>
        <p:spPr>
          <a:xfrm>
            <a:off x="7097575" y="2256150"/>
            <a:ext cx="1358400" cy="611700"/>
          </a:xfrm>
          <a:prstGeom prst="straightConnector1">
            <a:avLst/>
          </a:prstGeom>
          <a:noFill/>
          <a:ln cap="flat" cmpd="sng" w="19050">
            <a:solidFill>
              <a:schemeClr val="dk2"/>
            </a:solidFill>
            <a:prstDash val="solid"/>
            <a:round/>
            <a:headEnd len="lg" w="lg" type="none"/>
            <a:tailEnd len="lg" w="lg" type="triangle"/>
          </a:ln>
        </p:spPr>
      </p:cxnSp>
      <p:sp>
        <p:nvSpPr>
          <p:cNvPr id="250" name="Shape 2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Interface Types</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Parameter Interfaces</a:t>
            </a:r>
          </a:p>
          <a:p>
            <a:pPr indent="-228600" lvl="1" marL="914400" marR="0" rtl="0" algn="l">
              <a:lnSpc>
                <a:spcPct val="100000"/>
              </a:lnSpc>
              <a:spcBef>
                <a:spcPts val="600"/>
              </a:spcBef>
              <a:spcAft>
                <a:spcPts val="0"/>
              </a:spcAft>
            </a:pPr>
            <a:r>
              <a:rPr lang="en"/>
              <a:t>Data is passed from one component to another. </a:t>
            </a:r>
          </a:p>
          <a:p>
            <a:pPr indent="-228600" lvl="1" marL="914400" marR="0" rtl="0" algn="l">
              <a:lnSpc>
                <a:spcPct val="100000"/>
              </a:lnSpc>
              <a:spcBef>
                <a:spcPts val="600"/>
              </a:spcBef>
              <a:spcAft>
                <a:spcPts val="0"/>
              </a:spcAft>
            </a:pPr>
            <a:r>
              <a:rPr lang="en"/>
              <a:t>All methods that accept arguments have a parameter interface.</a:t>
            </a:r>
          </a:p>
          <a:p>
            <a:pPr indent="-228600" lvl="1" marL="914400" marR="0" rtl="0" algn="l">
              <a:lnSpc>
                <a:spcPct val="100000"/>
              </a:lnSpc>
              <a:spcBef>
                <a:spcPts val="600"/>
              </a:spcBef>
              <a:spcAft>
                <a:spcPts val="0"/>
              </a:spcAft>
            </a:pPr>
            <a:r>
              <a:rPr lang="en"/>
              <a:t>If functionality is triggered by a method call, test different parameter combinations to that call.</a:t>
            </a:r>
          </a:p>
          <a:p>
            <a:pPr indent="-228600" lvl="0" marL="457200" marR="0" rtl="0" algn="l">
              <a:lnSpc>
                <a:spcPct val="100000"/>
              </a:lnSpc>
              <a:spcBef>
                <a:spcPts val="600"/>
              </a:spcBef>
              <a:spcAft>
                <a:spcPts val="0"/>
              </a:spcAft>
            </a:pPr>
            <a:r>
              <a:rPr lang="en"/>
              <a:t>Procedural Interfaces</a:t>
            </a:r>
          </a:p>
          <a:p>
            <a:pPr indent="-228600" lvl="1" marL="914400" marR="0" rtl="0" algn="l">
              <a:lnSpc>
                <a:spcPct val="100000"/>
              </a:lnSpc>
              <a:spcBef>
                <a:spcPts val="600"/>
              </a:spcBef>
              <a:spcAft>
                <a:spcPts val="0"/>
              </a:spcAft>
            </a:pPr>
            <a:r>
              <a:rPr lang="en"/>
              <a:t>When one component encapsulates a set of functions that can be called by other components. </a:t>
            </a:r>
          </a:p>
          <a:p>
            <a:pPr indent="-228600" lvl="1" marL="914400" marR="0" rtl="0" algn="l">
              <a:lnSpc>
                <a:spcPct val="100000"/>
              </a:lnSpc>
              <a:spcBef>
                <a:spcPts val="600"/>
              </a:spcBef>
              <a:spcAft>
                <a:spcPts val="0"/>
              </a:spcAft>
            </a:pPr>
            <a:r>
              <a:rPr lang="en"/>
              <a:t>Controls access to subsystem functionality. Thus, is important to test rigorously.</a:t>
            </a:r>
          </a:p>
        </p:txBody>
      </p:sp>
      <p:sp>
        <p:nvSpPr>
          <p:cNvPr id="257" name="Shape 2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What is testing?</a:t>
            </a:r>
          </a:p>
          <a:p>
            <a:pPr indent="-228600" lvl="0" marL="457200" rtl="0">
              <a:spcBef>
                <a:spcPts val="0"/>
              </a:spcBef>
            </a:pPr>
            <a:r>
              <a:rPr lang="en"/>
              <a:t>Testing definitions:</a:t>
            </a:r>
          </a:p>
          <a:p>
            <a:pPr indent="-228600" lvl="1" marL="914400" rtl="0">
              <a:spcBef>
                <a:spcPts val="600"/>
              </a:spcBef>
            </a:pPr>
            <a:r>
              <a:rPr lang="en"/>
              <a:t>Let’s get the language right.</a:t>
            </a:r>
          </a:p>
          <a:p>
            <a:pPr indent="-228600" lvl="0" marL="457200" rtl="0">
              <a:spcBef>
                <a:spcPts val="0"/>
              </a:spcBef>
            </a:pPr>
            <a:r>
              <a:rPr lang="en"/>
              <a:t>What is a test? </a:t>
            </a:r>
          </a:p>
          <a:p>
            <a:pPr indent="-419100" lvl="0" marL="457200" marR="0" rtl="0" algn="l">
              <a:lnSpc>
                <a:spcPct val="100000"/>
              </a:lnSpc>
              <a:spcBef>
                <a:spcPts val="600"/>
              </a:spcBef>
              <a:spcAft>
                <a:spcPts val="0"/>
              </a:spcAft>
              <a:buClr>
                <a:schemeClr val="dk1"/>
              </a:buClr>
              <a:buSzPct val="100000"/>
              <a:buFont typeface="Arial"/>
            </a:pPr>
            <a:r>
              <a:rPr lang="en"/>
              <a:t>Principles of analysis and testing.</a:t>
            </a:r>
          </a:p>
          <a:p>
            <a:pPr indent="-228600" lvl="0" marL="457200" marR="0" rtl="0" algn="l">
              <a:lnSpc>
                <a:spcPct val="100000"/>
              </a:lnSpc>
              <a:spcBef>
                <a:spcPts val="600"/>
              </a:spcBef>
              <a:spcAft>
                <a:spcPts val="0"/>
              </a:spcAft>
            </a:pPr>
            <a:r>
              <a:rPr lang="en"/>
              <a:t>Testing stages:</a:t>
            </a:r>
          </a:p>
          <a:p>
            <a:pPr indent="-228600" lvl="1" marL="914400" marR="0" rtl="0" algn="l">
              <a:lnSpc>
                <a:spcPct val="100000"/>
              </a:lnSpc>
              <a:spcBef>
                <a:spcPts val="600"/>
              </a:spcBef>
              <a:spcAft>
                <a:spcPts val="0"/>
              </a:spcAft>
            </a:pPr>
            <a:r>
              <a:rPr lang="en"/>
              <a:t>Unit, Subsystem, System, and Acceptance Testing</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Interface Types</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Shared Memory Interfaces</a:t>
            </a:r>
          </a:p>
          <a:p>
            <a:pPr indent="-228600" lvl="1" marL="914400" rtl="0">
              <a:spcBef>
                <a:spcPts val="0"/>
              </a:spcBef>
            </a:pPr>
            <a:r>
              <a:rPr lang="en"/>
              <a:t>A block of memory is shared between components. </a:t>
            </a:r>
          </a:p>
          <a:p>
            <a:pPr indent="-228600" lvl="1" marL="914400" rtl="0">
              <a:spcBef>
                <a:spcPts val="0"/>
              </a:spcBef>
            </a:pPr>
            <a:r>
              <a:rPr lang="en"/>
              <a:t>Data is placed in this memory by one subsystem and retrieved by another.</a:t>
            </a:r>
          </a:p>
          <a:p>
            <a:pPr indent="-228600" lvl="1" marL="914400" rtl="0">
              <a:spcBef>
                <a:spcPts val="0"/>
              </a:spcBef>
            </a:pPr>
            <a:r>
              <a:rPr lang="en"/>
              <a:t>Common if system is architected around a central data repository.</a:t>
            </a:r>
          </a:p>
          <a:p>
            <a:pPr indent="-228600" lvl="0" marL="457200" rtl="0">
              <a:spcBef>
                <a:spcPts val="0"/>
              </a:spcBef>
            </a:pPr>
            <a:r>
              <a:rPr lang="en"/>
              <a:t>Message-Passing Interfaces</a:t>
            </a:r>
          </a:p>
          <a:p>
            <a:pPr indent="-228600" lvl="1" marL="914400" marR="0" rtl="0" algn="l">
              <a:lnSpc>
                <a:spcPct val="100000"/>
              </a:lnSpc>
              <a:spcBef>
                <a:spcPts val="600"/>
              </a:spcBef>
              <a:spcAft>
                <a:spcPts val="0"/>
              </a:spcAft>
            </a:pPr>
            <a:r>
              <a:rPr lang="en"/>
              <a:t>Interfaces where one component requests a service by passing a message to another component. A return message indicates the results of executing the service.</a:t>
            </a:r>
          </a:p>
          <a:p>
            <a:pPr indent="-228600" lvl="1" marL="914400" marR="0" rtl="0" algn="l">
              <a:lnSpc>
                <a:spcPct val="100000"/>
              </a:lnSpc>
              <a:spcBef>
                <a:spcPts val="600"/>
              </a:spcBef>
              <a:spcAft>
                <a:spcPts val="0"/>
              </a:spcAft>
            </a:pPr>
            <a:r>
              <a:rPr lang="en"/>
              <a:t>Common in parallel systems, client-server systems.</a:t>
            </a:r>
          </a:p>
          <a:p>
            <a:pPr indent="0" lvl="0" marL="457200" marR="0" rtl="0" algn="l">
              <a:lnSpc>
                <a:spcPct val="100000"/>
              </a:lnSpc>
              <a:spcBef>
                <a:spcPts val="600"/>
              </a:spcBef>
              <a:spcAft>
                <a:spcPts val="0"/>
              </a:spcAft>
              <a:buNone/>
            </a:pPr>
            <a:r>
              <a:t/>
            </a:r>
            <a:endParaRPr/>
          </a:p>
        </p:txBody>
      </p:sp>
      <p:sp>
        <p:nvSpPr>
          <p:cNvPr id="264" name="Shape 2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Interface Errors</a:t>
            </a:r>
          </a:p>
        </p:txBody>
      </p:sp>
      <p:sp>
        <p:nvSpPr>
          <p:cNvPr id="270" name="Shape 2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Interface Misuse</a:t>
            </a:r>
          </a:p>
          <a:p>
            <a:pPr indent="-368300" lvl="1" marL="914400" marR="0" rtl="0" algn="l">
              <a:lnSpc>
                <a:spcPct val="100000"/>
              </a:lnSpc>
              <a:spcBef>
                <a:spcPts val="600"/>
              </a:spcBef>
              <a:spcAft>
                <a:spcPts val="0"/>
              </a:spcAft>
              <a:buSzPct val="100000"/>
            </a:pPr>
            <a:r>
              <a:rPr lang="en" sz="2200"/>
              <a:t>A calling component calls another component and makes an error in the use of its interface. </a:t>
            </a:r>
          </a:p>
          <a:p>
            <a:pPr indent="-368300" lvl="1" marL="914400" marR="0" rtl="0" algn="l">
              <a:lnSpc>
                <a:spcPct val="100000"/>
              </a:lnSpc>
              <a:spcBef>
                <a:spcPts val="600"/>
              </a:spcBef>
              <a:spcAft>
                <a:spcPts val="0"/>
              </a:spcAft>
              <a:buSzPct val="100000"/>
            </a:pPr>
            <a:r>
              <a:rPr lang="en" sz="2200"/>
              <a:t>Wrong type or malformed data passed to a parameter, parameters passed in the wrong order, wrong number of parameters.</a:t>
            </a:r>
          </a:p>
          <a:p>
            <a:pPr indent="-228600" lvl="0" marL="457200" marR="0" rtl="0" algn="l">
              <a:lnSpc>
                <a:spcPct val="100000"/>
              </a:lnSpc>
              <a:spcBef>
                <a:spcPts val="600"/>
              </a:spcBef>
              <a:spcAft>
                <a:spcPts val="0"/>
              </a:spcAft>
            </a:pPr>
            <a:r>
              <a:rPr lang="en"/>
              <a:t>Interface Misunderstanding</a:t>
            </a:r>
          </a:p>
          <a:p>
            <a:pPr indent="-368300" lvl="1" marL="914400" marR="0" rtl="0" algn="l">
              <a:lnSpc>
                <a:spcPct val="100000"/>
              </a:lnSpc>
              <a:spcBef>
                <a:spcPts val="600"/>
              </a:spcBef>
              <a:spcAft>
                <a:spcPts val="0"/>
              </a:spcAft>
              <a:buSzPct val="100000"/>
            </a:pPr>
            <a:r>
              <a:rPr lang="en" sz="2200"/>
              <a:t>Incorrect assumptions made about the called component. </a:t>
            </a:r>
          </a:p>
          <a:p>
            <a:pPr indent="-368300" lvl="1" marL="914400" marR="0" rtl="0" algn="l">
              <a:lnSpc>
                <a:spcPct val="100000"/>
              </a:lnSpc>
              <a:spcBef>
                <a:spcPts val="600"/>
              </a:spcBef>
              <a:spcAft>
                <a:spcPts val="0"/>
              </a:spcAft>
              <a:buSzPct val="100000"/>
            </a:pPr>
            <a:r>
              <a:rPr lang="en" sz="2200"/>
              <a:t>A binary search called with an unordered array.</a:t>
            </a:r>
          </a:p>
          <a:p>
            <a:pPr indent="-228600" lvl="0" marL="457200" marR="0" rtl="0" algn="l">
              <a:lnSpc>
                <a:spcPct val="100000"/>
              </a:lnSpc>
              <a:spcBef>
                <a:spcPts val="600"/>
              </a:spcBef>
              <a:spcAft>
                <a:spcPts val="0"/>
              </a:spcAft>
            </a:pPr>
            <a:r>
              <a:rPr lang="en"/>
              <a:t>Timing Errors</a:t>
            </a:r>
          </a:p>
          <a:p>
            <a:pPr indent="-368300" lvl="1" marL="914400" marR="0" rtl="0" algn="l">
              <a:lnSpc>
                <a:spcPct val="100000"/>
              </a:lnSpc>
              <a:spcBef>
                <a:spcPts val="600"/>
              </a:spcBef>
              <a:spcAft>
                <a:spcPts val="0"/>
              </a:spcAft>
              <a:buSzPct val="100000"/>
            </a:pPr>
            <a:r>
              <a:rPr lang="en" sz="2200"/>
              <a:t>In shared memory or message passing - producer of data and consumer of data may operate at different speeds, and may access out of data information as a result.</a:t>
            </a:r>
          </a:p>
          <a:p>
            <a:pPr indent="0" lvl="0" marL="457200" marR="0" rtl="0" algn="l">
              <a:lnSpc>
                <a:spcPct val="100000"/>
              </a:lnSpc>
              <a:spcBef>
                <a:spcPts val="600"/>
              </a:spcBef>
              <a:spcAft>
                <a:spcPts val="0"/>
              </a:spcAft>
              <a:buNone/>
            </a:pPr>
            <a:r>
              <a:t/>
            </a:r>
            <a:endParaRPr sz="2200"/>
          </a:p>
        </p:txBody>
      </p:sp>
      <p:sp>
        <p:nvSpPr>
          <p:cNvPr id="271" name="Shape 2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277" name="Shape 27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Systems are developed as interacting subsystems. Once units and subsystems are tested, the combined system must be tested.</a:t>
            </a:r>
          </a:p>
          <a:p>
            <a:pPr indent="-381000" lvl="0" marL="457200" marR="0" rtl="0" algn="l">
              <a:lnSpc>
                <a:spcPct val="100000"/>
              </a:lnSpc>
              <a:spcBef>
                <a:spcPts val="600"/>
              </a:spcBef>
              <a:spcAft>
                <a:spcPts val="0"/>
              </a:spcAft>
              <a:buSzPct val="100000"/>
            </a:pPr>
            <a:r>
              <a:rPr lang="en" sz="2400"/>
              <a:t>Advice about interface testing still important here (you interact with a system through some interface).</a:t>
            </a:r>
          </a:p>
          <a:p>
            <a:pPr indent="-381000" lvl="0" marL="457200" marR="0" rtl="0" algn="l">
              <a:lnSpc>
                <a:spcPct val="100000"/>
              </a:lnSpc>
              <a:spcBef>
                <a:spcPts val="600"/>
              </a:spcBef>
              <a:spcAft>
                <a:spcPts val="0"/>
              </a:spcAft>
              <a:buSzPct val="100000"/>
            </a:pPr>
            <a:r>
              <a:rPr lang="en" sz="2400"/>
              <a:t>Two important differences:</a:t>
            </a:r>
          </a:p>
          <a:p>
            <a:pPr indent="-228600" lvl="1" marL="914400" marR="0" rtl="0" algn="l">
              <a:lnSpc>
                <a:spcPct val="100000"/>
              </a:lnSpc>
              <a:spcBef>
                <a:spcPts val="600"/>
              </a:spcBef>
              <a:spcAft>
                <a:spcPts val="0"/>
              </a:spcAft>
            </a:pPr>
            <a:r>
              <a:rPr lang="en"/>
              <a:t>Reusable components (off-the-shelf systems) need to be integrated with the newly-developed components.</a:t>
            </a:r>
          </a:p>
          <a:p>
            <a:pPr indent="-228600" lvl="1" marL="914400" marR="0" rtl="0" algn="l">
              <a:lnSpc>
                <a:spcPct val="100000"/>
              </a:lnSpc>
              <a:spcBef>
                <a:spcPts val="600"/>
              </a:spcBef>
              <a:spcAft>
                <a:spcPts val="0"/>
              </a:spcAft>
            </a:pPr>
            <a:r>
              <a:rPr lang="en"/>
              <a:t>Components developed by different team members or groups need to be integrated.</a:t>
            </a:r>
          </a:p>
          <a:p>
            <a:pPr indent="0" lvl="0" marL="457200" marR="0" rtl="0" algn="l">
              <a:lnSpc>
                <a:spcPct val="100000"/>
              </a:lnSpc>
              <a:spcBef>
                <a:spcPts val="600"/>
              </a:spcBef>
              <a:spcAft>
                <a:spcPts val="0"/>
              </a:spcAft>
              <a:buNone/>
            </a:pPr>
            <a:r>
              <a:t/>
            </a:r>
            <a:endParaRPr/>
          </a:p>
        </p:txBody>
      </p:sp>
      <p:sp>
        <p:nvSpPr>
          <p:cNvPr id="278" name="Shape 2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a:t>
            </a:r>
          </a:p>
        </p:txBody>
      </p:sp>
      <p:sp>
        <p:nvSpPr>
          <p:cNvPr id="284" name="Shape 2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Once the system is internally tested, it should be placed in the hands of users for feedback.</a:t>
            </a:r>
          </a:p>
          <a:p>
            <a:pPr indent="-228600" lvl="0" marL="457200" marR="0" rtl="0" algn="l">
              <a:lnSpc>
                <a:spcPct val="100000"/>
              </a:lnSpc>
              <a:spcBef>
                <a:spcPts val="600"/>
              </a:spcBef>
              <a:spcAft>
                <a:spcPts val="0"/>
              </a:spcAft>
            </a:pPr>
            <a:r>
              <a:rPr lang="en"/>
              <a:t>Users must ultimately approve the system.</a:t>
            </a:r>
          </a:p>
          <a:p>
            <a:pPr indent="-228600" lvl="0" marL="457200" marR="0" rtl="0" algn="l">
              <a:lnSpc>
                <a:spcPct val="100000"/>
              </a:lnSpc>
              <a:spcBef>
                <a:spcPts val="600"/>
              </a:spcBef>
              <a:spcAft>
                <a:spcPts val="0"/>
              </a:spcAft>
            </a:pPr>
            <a:r>
              <a:rPr lang="en"/>
              <a:t>Many faults do not emerge until the system is used in the wild.</a:t>
            </a:r>
          </a:p>
          <a:p>
            <a:pPr indent="-381000" lvl="1" marL="914400" rtl="0">
              <a:spcBef>
                <a:spcPts val="0"/>
              </a:spcBef>
              <a:buSzPct val="100000"/>
            </a:pPr>
            <a:r>
              <a:rPr lang="en" sz="2400"/>
              <a:t>Alternative operating environments.</a:t>
            </a:r>
          </a:p>
          <a:p>
            <a:pPr indent="-381000" lvl="1" marL="914400" rtl="0">
              <a:spcBef>
                <a:spcPts val="0"/>
              </a:spcBef>
              <a:buSzPct val="100000"/>
            </a:pPr>
            <a:r>
              <a:rPr lang="en" sz="2400"/>
              <a:t>More eyes on the system.</a:t>
            </a:r>
          </a:p>
          <a:p>
            <a:pPr indent="-381000" lvl="1" marL="914400" rtl="0">
              <a:spcBef>
                <a:spcPts val="0"/>
              </a:spcBef>
              <a:buSzPct val="100000"/>
            </a:pPr>
            <a:r>
              <a:rPr lang="en" sz="2400"/>
              <a:t>Wide variety of usage types. </a:t>
            </a:r>
          </a:p>
          <a:p>
            <a:pPr indent="-228600" lvl="0" marL="457200" marR="0" rtl="0" algn="l">
              <a:lnSpc>
                <a:spcPct val="100000"/>
              </a:lnSpc>
              <a:spcBef>
                <a:spcPts val="600"/>
              </a:spcBef>
              <a:spcAft>
                <a:spcPts val="0"/>
              </a:spcAft>
            </a:pPr>
            <a:r>
              <a:rPr lang="en"/>
              <a:t>Acceptance testing allows users to try the system under controlled conditions.</a:t>
            </a:r>
          </a:p>
          <a:p>
            <a:pPr indent="0" lvl="0" marL="457200" marR="0" rtl="0" algn="l">
              <a:lnSpc>
                <a:spcPct val="100000"/>
              </a:lnSpc>
              <a:spcBef>
                <a:spcPts val="600"/>
              </a:spcBef>
              <a:spcAft>
                <a:spcPts val="0"/>
              </a:spcAft>
              <a:buNone/>
            </a:pPr>
            <a:r>
              <a:t/>
            </a:r>
            <a:endParaRPr/>
          </a:p>
        </p:txBody>
      </p:sp>
      <p:sp>
        <p:nvSpPr>
          <p:cNvPr id="285" name="Shape 2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 Types</a:t>
            </a:r>
          </a:p>
        </p:txBody>
      </p:sp>
      <p:sp>
        <p:nvSpPr>
          <p:cNvPr id="291" name="Shape 2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Three types of user-based testing:</a:t>
            </a:r>
          </a:p>
          <a:p>
            <a:pPr indent="-228600" lvl="0" marL="457200" marR="0" rtl="0" algn="l">
              <a:lnSpc>
                <a:spcPct val="100000"/>
              </a:lnSpc>
              <a:spcBef>
                <a:spcPts val="600"/>
              </a:spcBef>
              <a:spcAft>
                <a:spcPts val="0"/>
              </a:spcAft>
            </a:pPr>
            <a:r>
              <a:rPr lang="en"/>
              <a:t>Alpha Testing</a:t>
            </a:r>
          </a:p>
          <a:p>
            <a:pPr indent="-228600" lvl="1" marL="914400" marR="0" rtl="0" algn="l">
              <a:lnSpc>
                <a:spcPct val="100000"/>
              </a:lnSpc>
              <a:spcBef>
                <a:spcPts val="600"/>
              </a:spcBef>
              <a:spcAft>
                <a:spcPts val="0"/>
              </a:spcAft>
            </a:pPr>
            <a:r>
              <a:rPr lang="en"/>
              <a:t>A small group of users work closely with development team to test the software.</a:t>
            </a:r>
          </a:p>
          <a:p>
            <a:pPr indent="-228600" lvl="0" marL="457200" marR="0" rtl="0" algn="l">
              <a:lnSpc>
                <a:spcPct val="100000"/>
              </a:lnSpc>
              <a:spcBef>
                <a:spcPts val="600"/>
              </a:spcBef>
              <a:spcAft>
                <a:spcPts val="0"/>
              </a:spcAft>
            </a:pPr>
            <a:r>
              <a:rPr lang="en"/>
              <a:t>Beta Testing</a:t>
            </a:r>
          </a:p>
          <a:p>
            <a:pPr indent="-228600" lvl="1" marL="914400" marR="0" rtl="0" algn="l">
              <a:lnSpc>
                <a:spcPct val="100000"/>
              </a:lnSpc>
              <a:spcBef>
                <a:spcPts val="600"/>
              </a:spcBef>
              <a:spcAft>
                <a:spcPts val="0"/>
              </a:spcAft>
            </a:pPr>
            <a:r>
              <a:rPr lang="en"/>
              <a:t>A release of the software is made available to a larger group of interested users. </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Customers decide whether or not the system is ready to be released.</a:t>
            </a:r>
          </a:p>
          <a:p>
            <a:pPr indent="0" lvl="0" marL="457200" marR="0" rtl="0" algn="l">
              <a:lnSpc>
                <a:spcPct val="100000"/>
              </a:lnSpc>
              <a:spcBef>
                <a:spcPts val="600"/>
              </a:spcBef>
              <a:spcAft>
                <a:spcPts val="0"/>
              </a:spcAft>
              <a:buNone/>
            </a:pPr>
            <a:r>
              <a:t/>
            </a:r>
            <a:endParaRPr/>
          </a:p>
        </p:txBody>
      </p:sp>
      <p:sp>
        <p:nvSpPr>
          <p:cNvPr id="292" name="Shape 2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298" name="Shape 2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Define acceptance criteria</a:t>
            </a:r>
          </a:p>
          <a:p>
            <a:pPr indent="-368300" lvl="1" marL="914400" marR="0" rtl="0" algn="l">
              <a:lnSpc>
                <a:spcPct val="100000"/>
              </a:lnSpc>
              <a:spcBef>
                <a:spcPts val="600"/>
              </a:spcBef>
              <a:spcAft>
                <a:spcPts val="0"/>
              </a:spcAft>
              <a:buSzPct val="100000"/>
            </a:pPr>
            <a:r>
              <a:rPr lang="en" sz="2200"/>
              <a:t>Work with customers to define how validation will be conducted, and the conditions that will determine acceptance.</a:t>
            </a:r>
          </a:p>
          <a:p>
            <a:pPr indent="-228600" lvl="0" marL="457200" marR="0" rtl="0" algn="l">
              <a:lnSpc>
                <a:spcPct val="100000"/>
              </a:lnSpc>
              <a:spcBef>
                <a:spcPts val="600"/>
              </a:spcBef>
              <a:spcAft>
                <a:spcPts val="0"/>
              </a:spcAft>
            </a:pPr>
            <a:r>
              <a:rPr lang="en"/>
              <a:t>Plan acceptance testing</a:t>
            </a:r>
          </a:p>
          <a:p>
            <a:pPr indent="-368300" lvl="1" marL="914400" marR="0" rtl="0" algn="l">
              <a:lnSpc>
                <a:spcPct val="100000"/>
              </a:lnSpc>
              <a:spcBef>
                <a:spcPts val="600"/>
              </a:spcBef>
              <a:spcAft>
                <a:spcPts val="0"/>
              </a:spcAft>
              <a:buSzPct val="100000"/>
            </a:pPr>
            <a:r>
              <a:rPr lang="en" sz="2200"/>
              <a:t>Decide resources, time, and budget for acceptance testing. Establish a schedule. Define order that features should be tested. Define risks to testing process.</a:t>
            </a:r>
          </a:p>
          <a:p>
            <a:pPr indent="-228600" lvl="0" marL="457200" marR="0" rtl="0" algn="l">
              <a:lnSpc>
                <a:spcPct val="100000"/>
              </a:lnSpc>
              <a:spcBef>
                <a:spcPts val="600"/>
              </a:spcBef>
              <a:spcAft>
                <a:spcPts val="0"/>
              </a:spcAft>
            </a:pPr>
            <a:r>
              <a:rPr lang="en"/>
              <a:t>Derive acceptance tests.</a:t>
            </a:r>
          </a:p>
          <a:p>
            <a:pPr indent="-368300" lvl="1" marL="914400" marR="0" rtl="0" algn="l">
              <a:lnSpc>
                <a:spcPct val="100000"/>
              </a:lnSpc>
              <a:spcBef>
                <a:spcPts val="600"/>
              </a:spcBef>
              <a:spcAft>
                <a:spcPts val="0"/>
              </a:spcAft>
              <a:buSzPct val="100000"/>
            </a:pPr>
            <a:r>
              <a:rPr lang="en" sz="2200"/>
              <a:t>Design tests to check whether or not the system is acceptable. Test both functional and non-functional characteristics of the system. </a:t>
            </a:r>
          </a:p>
          <a:p>
            <a:pPr indent="0" lvl="0" marL="457200" marR="0" rtl="0" algn="l">
              <a:lnSpc>
                <a:spcPct val="100000"/>
              </a:lnSpc>
              <a:spcBef>
                <a:spcPts val="600"/>
              </a:spcBef>
              <a:spcAft>
                <a:spcPts val="0"/>
              </a:spcAft>
              <a:buNone/>
            </a:pPr>
            <a:r>
              <a:t/>
            </a:r>
            <a:endParaRPr/>
          </a:p>
        </p:txBody>
      </p:sp>
      <p:sp>
        <p:nvSpPr>
          <p:cNvPr id="299" name="Shape 2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305" name="Shape 3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Run acceptance tests</a:t>
            </a:r>
          </a:p>
          <a:p>
            <a:pPr indent="-228600" lvl="1" marL="914400" marR="0" rtl="0" algn="l">
              <a:lnSpc>
                <a:spcPct val="100000"/>
              </a:lnSpc>
              <a:spcBef>
                <a:spcPts val="600"/>
              </a:spcBef>
              <a:spcAft>
                <a:spcPts val="0"/>
              </a:spcAft>
            </a:pPr>
            <a:r>
              <a:rPr lang="en"/>
              <a:t>Users complete the set of tests. Should take place in the same environment that they will use the software. Some training may be required.</a:t>
            </a:r>
          </a:p>
          <a:p>
            <a:pPr indent="-228600" lvl="0" marL="457200" marR="0" rtl="0" algn="l">
              <a:lnSpc>
                <a:spcPct val="100000"/>
              </a:lnSpc>
              <a:spcBef>
                <a:spcPts val="600"/>
              </a:spcBef>
              <a:spcAft>
                <a:spcPts val="0"/>
              </a:spcAft>
            </a:pPr>
            <a:r>
              <a:rPr lang="en"/>
              <a:t>Negotiate test results</a:t>
            </a:r>
          </a:p>
          <a:p>
            <a:pPr indent="-228600" lvl="1" marL="914400" marR="0" rtl="0" algn="l">
              <a:lnSpc>
                <a:spcPct val="100000"/>
              </a:lnSpc>
              <a:spcBef>
                <a:spcPts val="600"/>
              </a:spcBef>
              <a:spcAft>
                <a:spcPts val="0"/>
              </a:spcAft>
            </a:pPr>
            <a:r>
              <a:rPr lang="en"/>
              <a:t>It is unlikely that all of the tests will pass the first time. Developer and customer negotiate to decide if the system is good enough or if it needs more work.</a:t>
            </a:r>
          </a:p>
          <a:p>
            <a:pPr indent="-228600" lvl="0" marL="457200" marR="0" rtl="0" algn="l">
              <a:lnSpc>
                <a:spcPct val="100000"/>
              </a:lnSpc>
              <a:spcBef>
                <a:spcPts val="600"/>
              </a:spcBef>
              <a:spcAft>
                <a:spcPts val="0"/>
              </a:spcAft>
            </a:pPr>
            <a:r>
              <a:rPr lang="en"/>
              <a:t>Reject or accept the system</a:t>
            </a:r>
          </a:p>
          <a:p>
            <a:pPr indent="-228600" lvl="1" marL="914400" marR="0" rtl="0" algn="l">
              <a:lnSpc>
                <a:spcPct val="100000"/>
              </a:lnSpc>
              <a:spcBef>
                <a:spcPts val="600"/>
              </a:spcBef>
              <a:spcAft>
                <a:spcPts val="0"/>
              </a:spcAft>
            </a:pPr>
            <a:r>
              <a:rPr lang="en"/>
              <a:t>Developers and customer must meet to decide whether the system is ready to be released.</a:t>
            </a:r>
          </a:p>
          <a:p>
            <a:pPr indent="0" lvl="0" marL="457200" marR="0" rtl="0" algn="l">
              <a:lnSpc>
                <a:spcPct val="100000"/>
              </a:lnSpc>
              <a:spcBef>
                <a:spcPts val="600"/>
              </a:spcBef>
              <a:spcAft>
                <a:spcPts val="0"/>
              </a:spcAft>
              <a:buNone/>
            </a:pPr>
            <a:r>
              <a:t/>
            </a:r>
            <a:endParaRPr/>
          </a:p>
        </p:txBody>
      </p:sp>
      <p:sp>
        <p:nvSpPr>
          <p:cNvPr id="306" name="Shape 3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Dependability Properties</a:t>
            </a:r>
          </a:p>
        </p:txBody>
      </p:sp>
      <p:sp>
        <p:nvSpPr>
          <p:cNvPr id="312" name="Shape 31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When performing verification, we want to prove four things about the system:</a:t>
            </a:r>
          </a:p>
          <a:p>
            <a:pPr indent="-228600" lvl="1" marL="914400" marR="0" rtl="0" algn="l">
              <a:lnSpc>
                <a:spcPct val="100000"/>
              </a:lnSpc>
              <a:spcBef>
                <a:spcPts val="600"/>
              </a:spcBef>
              <a:spcAft>
                <a:spcPts val="0"/>
              </a:spcAft>
            </a:pPr>
            <a:r>
              <a:rPr lang="en"/>
              <a:t>That it is </a:t>
            </a:r>
            <a:r>
              <a:rPr b="1" lang="en"/>
              <a:t>correct</a:t>
            </a:r>
            <a:r>
              <a:rPr lang="en"/>
              <a:t>.</a:t>
            </a:r>
          </a:p>
          <a:p>
            <a:pPr indent="-228600" lvl="1" marL="914400" marR="0" rtl="0" algn="l">
              <a:lnSpc>
                <a:spcPct val="100000"/>
              </a:lnSpc>
              <a:spcBef>
                <a:spcPts val="600"/>
              </a:spcBef>
              <a:spcAft>
                <a:spcPts val="0"/>
              </a:spcAft>
            </a:pPr>
            <a:r>
              <a:rPr lang="en"/>
              <a:t>That it is </a:t>
            </a:r>
            <a:r>
              <a:rPr b="1" lang="en"/>
              <a:t>reliable</a:t>
            </a:r>
            <a:r>
              <a:rPr lang="en"/>
              <a:t>.</a:t>
            </a:r>
          </a:p>
          <a:p>
            <a:pPr indent="-228600" lvl="1" marL="914400" marR="0" rtl="0" algn="l">
              <a:lnSpc>
                <a:spcPct val="100000"/>
              </a:lnSpc>
              <a:spcBef>
                <a:spcPts val="600"/>
              </a:spcBef>
              <a:spcAft>
                <a:spcPts val="0"/>
              </a:spcAft>
            </a:pPr>
            <a:r>
              <a:rPr lang="en"/>
              <a:t>That it is </a:t>
            </a:r>
            <a:r>
              <a:rPr b="1" lang="en"/>
              <a:t>safe</a:t>
            </a:r>
            <a:r>
              <a:rPr lang="en"/>
              <a:t>.</a:t>
            </a:r>
          </a:p>
          <a:p>
            <a:pPr indent="-228600" lvl="1" marL="914400" marR="0" rtl="0" algn="l">
              <a:lnSpc>
                <a:spcPct val="100000"/>
              </a:lnSpc>
              <a:spcBef>
                <a:spcPts val="600"/>
              </a:spcBef>
              <a:spcAft>
                <a:spcPts val="0"/>
              </a:spcAft>
            </a:pPr>
            <a:r>
              <a:rPr lang="en"/>
              <a:t>That is is </a:t>
            </a:r>
            <a:r>
              <a:rPr b="1" lang="en"/>
              <a:t>robust</a:t>
            </a:r>
            <a:r>
              <a:rPr lang="en"/>
              <a:t>.</a:t>
            </a:r>
          </a:p>
        </p:txBody>
      </p: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Correctness</a:t>
            </a:r>
          </a:p>
        </p:txBody>
      </p:sp>
      <p:sp>
        <p:nvSpPr>
          <p:cNvPr id="319" name="Shape 3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program is </a:t>
            </a:r>
            <a:r>
              <a:rPr b="1" lang="en"/>
              <a:t>correct</a:t>
            </a:r>
            <a:r>
              <a:rPr lang="en"/>
              <a:t> if it is consistent with its specifications.</a:t>
            </a:r>
          </a:p>
          <a:p>
            <a:pPr indent="-228600" lvl="1" marL="914400" marR="0" rtl="0" algn="l">
              <a:lnSpc>
                <a:spcPct val="100000"/>
              </a:lnSpc>
              <a:spcBef>
                <a:spcPts val="600"/>
              </a:spcBef>
              <a:spcAft>
                <a:spcPts val="0"/>
              </a:spcAft>
            </a:pPr>
            <a:r>
              <a:rPr lang="en"/>
              <a:t>A program cannot be 30% correct. It is either correct or not correct.</a:t>
            </a:r>
          </a:p>
          <a:p>
            <a:pPr indent="-228600" lvl="1" marL="914400" marR="0" rtl="0" algn="l">
              <a:lnSpc>
                <a:spcPct val="100000"/>
              </a:lnSpc>
              <a:spcBef>
                <a:spcPts val="600"/>
              </a:spcBef>
              <a:spcAft>
                <a:spcPts val="0"/>
              </a:spcAft>
            </a:pPr>
            <a:r>
              <a:rPr lang="en"/>
              <a:t>A program can easily be shown to be correct with respect to a bad specification. However, it is often impossible to prove correctness with a good, detailed specification.</a:t>
            </a:r>
          </a:p>
          <a:p>
            <a:pPr indent="-228600" lvl="1" marL="914400" marR="0" rtl="0" algn="l">
              <a:lnSpc>
                <a:spcPct val="100000"/>
              </a:lnSpc>
              <a:spcBef>
                <a:spcPts val="600"/>
              </a:spcBef>
              <a:spcAft>
                <a:spcPts val="0"/>
              </a:spcAft>
            </a:pPr>
            <a:r>
              <a:rPr lang="en"/>
              <a:t>Correctness is a goal to aim for, but is rarely provably achieved.</a:t>
            </a:r>
          </a:p>
        </p:txBody>
      </p:sp>
      <p:sp>
        <p:nvSpPr>
          <p:cNvPr id="320" name="Shape 3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a:t>
            </a:r>
          </a:p>
        </p:txBody>
      </p:sp>
      <p:sp>
        <p:nvSpPr>
          <p:cNvPr id="326" name="Shape 3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statistical approximation of correctness. </a:t>
            </a:r>
          </a:p>
          <a:p>
            <a:pPr indent="-228600" lvl="0" marL="457200" marR="0" rtl="0" algn="l">
              <a:lnSpc>
                <a:spcPct val="100000"/>
              </a:lnSpc>
              <a:spcBef>
                <a:spcPts val="600"/>
              </a:spcBef>
              <a:spcAft>
                <a:spcPts val="0"/>
              </a:spcAft>
            </a:pPr>
            <a:r>
              <a:rPr lang="en"/>
              <a:t>Reliability is a measure of the likelihood of correct behavior from some period of observed behavior. </a:t>
            </a:r>
          </a:p>
          <a:p>
            <a:pPr indent="-228600" lvl="1" marL="914400" marR="0" rtl="0" algn="l">
              <a:lnSpc>
                <a:spcPct val="100000"/>
              </a:lnSpc>
              <a:spcBef>
                <a:spcPts val="600"/>
              </a:spcBef>
              <a:spcAft>
                <a:spcPts val="0"/>
              </a:spcAft>
            </a:pPr>
            <a:r>
              <a:rPr lang="en"/>
              <a:t>Time period, number of system executions</a:t>
            </a:r>
          </a:p>
          <a:p>
            <a:pPr indent="-228600" lvl="1" marL="914400" marR="0" rtl="0" algn="l">
              <a:lnSpc>
                <a:spcPct val="100000"/>
              </a:lnSpc>
              <a:spcBef>
                <a:spcPts val="600"/>
              </a:spcBef>
              <a:spcAft>
                <a:spcPts val="0"/>
              </a:spcAft>
            </a:pPr>
            <a:r>
              <a:rPr lang="en"/>
              <a:t>Measured relative to a specification and a usage profile (expected pattern of interaction).</a:t>
            </a:r>
          </a:p>
          <a:p>
            <a:pPr indent="-228600" lvl="2" marL="1371600" marR="0" rtl="0" algn="l">
              <a:lnSpc>
                <a:spcPct val="100000"/>
              </a:lnSpc>
              <a:spcBef>
                <a:spcPts val="600"/>
              </a:spcBef>
              <a:spcAft>
                <a:spcPts val="0"/>
              </a:spcAft>
            </a:pPr>
            <a:r>
              <a:rPr lang="en"/>
              <a:t>Reliability is dependent on how the system is interacted with by a user.</a:t>
            </a:r>
          </a:p>
        </p:txBody>
      </p:sp>
      <p:sp>
        <p:nvSpPr>
          <p:cNvPr id="327" name="Shape 3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 investigation conducted to provide information about system quality.</a:t>
            </a:r>
          </a:p>
          <a:p>
            <a:pPr indent="-228600" lvl="0" marL="457200" marR="0" rtl="0" algn="l">
              <a:lnSpc>
                <a:spcPct val="100000"/>
              </a:lnSpc>
              <a:spcBef>
                <a:spcPts val="600"/>
              </a:spcBef>
              <a:spcAft>
                <a:spcPts val="0"/>
              </a:spcAft>
            </a:pPr>
            <a:r>
              <a:rPr lang="en"/>
              <a:t>Analysis of </a:t>
            </a:r>
            <a:r>
              <a:rPr i="1" lang="en"/>
              <a:t>sequences</a:t>
            </a:r>
            <a:r>
              <a:rPr lang="en"/>
              <a:t> of </a:t>
            </a:r>
            <a:r>
              <a:rPr b="1" lang="en"/>
              <a:t>stimuli</a:t>
            </a:r>
            <a:r>
              <a:rPr lang="en"/>
              <a:t> and </a:t>
            </a:r>
            <a:r>
              <a:rPr b="1" lang="en"/>
              <a:t>observations</a:t>
            </a:r>
            <a:r>
              <a:rPr lang="en"/>
              <a:t>.</a:t>
            </a:r>
          </a:p>
          <a:p>
            <a:pPr indent="-228600" lvl="1" marL="914400" marR="0" rtl="0" algn="l">
              <a:lnSpc>
                <a:spcPct val="100000"/>
              </a:lnSpc>
              <a:spcBef>
                <a:spcPts val="600"/>
              </a:spcBef>
              <a:spcAft>
                <a:spcPts val="0"/>
              </a:spcAft>
            </a:pPr>
            <a:r>
              <a:rPr lang="en"/>
              <a:t>We create </a:t>
            </a:r>
            <a:r>
              <a:rPr b="1" lang="en"/>
              <a:t>stimuli </a:t>
            </a:r>
            <a:r>
              <a:rPr lang="en"/>
              <a:t>that the system must react to.</a:t>
            </a:r>
          </a:p>
          <a:p>
            <a:pPr indent="-228600" lvl="1" marL="914400" marR="0" rtl="0" algn="l">
              <a:lnSpc>
                <a:spcPct val="100000"/>
              </a:lnSpc>
              <a:spcBef>
                <a:spcPts val="600"/>
              </a:spcBef>
              <a:spcAft>
                <a:spcPts val="0"/>
              </a:spcAft>
            </a:pPr>
            <a:r>
              <a:rPr lang="en"/>
              <a:t>We record </a:t>
            </a:r>
            <a:r>
              <a:rPr b="1" lang="en"/>
              <a:t>observations</a:t>
            </a:r>
            <a:r>
              <a:rPr lang="en"/>
              <a:t>, noting </a:t>
            </a:r>
            <a:r>
              <a:rPr i="1" lang="en"/>
              <a:t>how</a:t>
            </a:r>
            <a:r>
              <a:rPr lang="en"/>
              <a:t> the system reacted to the stimuli.</a:t>
            </a:r>
          </a:p>
          <a:p>
            <a:pPr indent="-228600" lvl="1" marL="914400" marR="0" rtl="0" algn="l">
              <a:lnSpc>
                <a:spcPct val="100000"/>
              </a:lnSpc>
              <a:spcBef>
                <a:spcPts val="600"/>
              </a:spcBef>
              <a:spcAft>
                <a:spcPts val="0"/>
              </a:spcAft>
            </a:pPr>
            <a:r>
              <a:rPr lang="en"/>
              <a:t>We issue judgements on the </a:t>
            </a:r>
            <a:r>
              <a:rPr i="1" lang="en"/>
              <a:t>correctness</a:t>
            </a:r>
            <a:r>
              <a:rPr lang="en"/>
              <a:t> of of the sequences observed. </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Safety</a:t>
            </a:r>
          </a:p>
        </p:txBody>
      </p:sp>
      <p:sp>
        <p:nvSpPr>
          <p:cNvPr id="333" name="Shape 3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flaws with correctness/reliability:</a:t>
            </a:r>
          </a:p>
          <a:p>
            <a:pPr indent="-228600" lvl="1" marL="914400" marR="0" rtl="0" algn="l">
              <a:lnSpc>
                <a:spcPct val="100000"/>
              </a:lnSpc>
              <a:spcBef>
                <a:spcPts val="600"/>
              </a:spcBef>
              <a:spcAft>
                <a:spcPts val="0"/>
              </a:spcAft>
            </a:pPr>
            <a:r>
              <a:rPr lang="en"/>
              <a:t>Success is relative to the strength of the specification.</a:t>
            </a:r>
          </a:p>
          <a:p>
            <a:pPr indent="-228600" lvl="1" marL="914400" marR="0" rtl="0" algn="l">
              <a:lnSpc>
                <a:spcPct val="100000"/>
              </a:lnSpc>
              <a:spcBef>
                <a:spcPts val="600"/>
              </a:spcBef>
              <a:spcAft>
                <a:spcPts val="0"/>
              </a:spcAft>
            </a:pPr>
            <a:r>
              <a:rPr lang="en"/>
              <a:t>Severity of a failure is not considered. Some failures are worse than others.</a:t>
            </a:r>
          </a:p>
          <a:p>
            <a:pPr indent="-228600" lvl="0" marL="457200" marR="0" rtl="0" algn="l">
              <a:lnSpc>
                <a:spcPct val="100000"/>
              </a:lnSpc>
              <a:spcBef>
                <a:spcPts val="600"/>
              </a:spcBef>
              <a:spcAft>
                <a:spcPts val="0"/>
              </a:spcAft>
            </a:pPr>
            <a:r>
              <a:rPr b="1" lang="en"/>
              <a:t>Safety</a:t>
            </a:r>
            <a:r>
              <a:rPr lang="en"/>
              <a:t> is the ability of the software to avoid </a:t>
            </a:r>
            <a:r>
              <a:rPr i="1" lang="en"/>
              <a:t>hazards</a:t>
            </a:r>
            <a:r>
              <a:rPr lang="en"/>
              <a:t>. </a:t>
            </a:r>
          </a:p>
          <a:p>
            <a:pPr indent="-228600" lvl="1" marL="914400" marR="0" rtl="0" algn="l">
              <a:lnSpc>
                <a:spcPct val="100000"/>
              </a:lnSpc>
              <a:spcBef>
                <a:spcPts val="600"/>
              </a:spcBef>
              <a:spcAft>
                <a:spcPts val="0"/>
              </a:spcAft>
            </a:pPr>
            <a:r>
              <a:rPr lang="en"/>
              <a:t>Hazard = any undesirable situation.</a:t>
            </a:r>
          </a:p>
          <a:p>
            <a:pPr indent="-228600" lvl="1" marL="914400" marR="0" rtl="0" algn="l">
              <a:lnSpc>
                <a:spcPct val="100000"/>
              </a:lnSpc>
              <a:spcBef>
                <a:spcPts val="600"/>
              </a:spcBef>
              <a:spcAft>
                <a:spcPts val="0"/>
              </a:spcAft>
            </a:pPr>
            <a:r>
              <a:rPr lang="en"/>
              <a:t>Relies on a specification of hazards.</a:t>
            </a:r>
          </a:p>
          <a:p>
            <a:pPr indent="-228600" lvl="2" marL="1371600" marR="0" rtl="0" algn="l">
              <a:lnSpc>
                <a:spcPct val="100000"/>
              </a:lnSpc>
              <a:spcBef>
                <a:spcPts val="600"/>
              </a:spcBef>
              <a:spcAft>
                <a:spcPts val="0"/>
              </a:spcAft>
            </a:pPr>
            <a:r>
              <a:rPr lang="en"/>
              <a:t>But is only concerned with avoiding hazards, not other aspects of correctness.</a:t>
            </a:r>
          </a:p>
        </p:txBody>
      </p:sp>
      <p:sp>
        <p:nvSpPr>
          <p:cNvPr id="334" name="Shape 3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Robustness</a:t>
            </a:r>
          </a:p>
        </p:txBody>
      </p:sp>
      <p:sp>
        <p:nvSpPr>
          <p:cNvPr id="340" name="Shape 3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Correctness and reliability are contingent on normal operating conditions.</a:t>
            </a:r>
          </a:p>
          <a:p>
            <a:pPr indent="-228600" lvl="0" marL="457200" marR="0" rtl="0" algn="l">
              <a:lnSpc>
                <a:spcPct val="100000"/>
              </a:lnSpc>
              <a:spcBef>
                <a:spcPts val="600"/>
              </a:spcBef>
              <a:spcAft>
                <a:spcPts val="0"/>
              </a:spcAft>
            </a:pPr>
            <a:r>
              <a:rPr lang="en"/>
              <a:t>Software that is “correct” may still fail when the assumptions of its design are violated. </a:t>
            </a:r>
            <a:r>
              <a:rPr i="1" lang="en"/>
              <a:t>How</a:t>
            </a:r>
            <a:r>
              <a:rPr lang="en"/>
              <a:t> it fails matters.</a:t>
            </a:r>
          </a:p>
          <a:p>
            <a:pPr indent="-228600" lvl="0" marL="457200" marR="0" rtl="0" algn="l">
              <a:lnSpc>
                <a:spcPct val="100000"/>
              </a:lnSpc>
              <a:spcBef>
                <a:spcPts val="600"/>
              </a:spcBef>
              <a:spcAft>
                <a:spcPts val="0"/>
              </a:spcAft>
            </a:pPr>
            <a:r>
              <a:rPr lang="en"/>
              <a:t>Software that “gracefully” fails is </a:t>
            </a:r>
            <a:r>
              <a:rPr b="1" lang="en"/>
              <a:t>robust</a:t>
            </a:r>
            <a:r>
              <a:rPr lang="en"/>
              <a:t>. </a:t>
            </a:r>
          </a:p>
          <a:p>
            <a:pPr indent="-228600" lvl="1" marL="914400" marR="0" rtl="0" algn="l">
              <a:lnSpc>
                <a:spcPct val="100000"/>
              </a:lnSpc>
              <a:spcBef>
                <a:spcPts val="600"/>
              </a:spcBef>
              <a:spcAft>
                <a:spcPts val="0"/>
              </a:spcAft>
            </a:pPr>
            <a:r>
              <a:rPr lang="en"/>
              <a:t>Consider events that could cause system failure.</a:t>
            </a:r>
          </a:p>
          <a:p>
            <a:pPr indent="-228600" lvl="1" marL="914400" marR="0" rtl="0" algn="l">
              <a:lnSpc>
                <a:spcPct val="100000"/>
              </a:lnSpc>
              <a:spcBef>
                <a:spcPts val="600"/>
              </a:spcBef>
              <a:spcAft>
                <a:spcPts val="0"/>
              </a:spcAft>
            </a:pPr>
            <a:r>
              <a:rPr lang="en"/>
              <a:t>Decide on an appropriate counter-measure to ensure graceful degradation of services.</a:t>
            </a:r>
          </a:p>
        </p:txBody>
      </p:sp>
      <p:sp>
        <p:nvSpPr>
          <p:cNvPr id="341" name="Shape 3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Dependability Property Relations</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pic>
        <p:nvPicPr>
          <p:cNvPr id="348" name="Shape 348"/>
          <p:cNvPicPr preferRelativeResize="0"/>
          <p:nvPr/>
        </p:nvPicPr>
        <p:blipFill>
          <a:blip r:embed="rId3">
            <a:alphaModFix/>
          </a:blip>
          <a:stretch>
            <a:fillRect/>
          </a:stretch>
        </p:blipFill>
        <p:spPr>
          <a:xfrm>
            <a:off x="1076400" y="1920325"/>
            <a:ext cx="7486650" cy="354330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Principles of </a:t>
            </a:r>
            <a:br>
              <a:rPr lang="en" sz="4800"/>
            </a:br>
            <a:r>
              <a:rPr lang="en" sz="4800"/>
              <a:t>Analysis and Test</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Basic Principles</a:t>
            </a:r>
          </a:p>
        </p:txBody>
      </p:sp>
      <p:sp>
        <p:nvSpPr>
          <p:cNvPr id="359" name="Shape 3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Engineering disciplines are guided by core principles. </a:t>
            </a:r>
          </a:p>
          <a:p>
            <a:pPr indent="-228600" lvl="1" marL="914400" marR="0" rtl="0" algn="l">
              <a:lnSpc>
                <a:spcPct val="100000"/>
              </a:lnSpc>
              <a:spcBef>
                <a:spcPts val="600"/>
              </a:spcBef>
              <a:spcAft>
                <a:spcPts val="0"/>
              </a:spcAft>
            </a:pPr>
            <a:r>
              <a:rPr lang="en"/>
              <a:t>Provide rationale for defining, selecting, and applying techniques and methods.</a:t>
            </a:r>
          </a:p>
          <a:p>
            <a:pPr indent="-228600" lvl="0" marL="457200" marR="0" rtl="0" algn="l">
              <a:lnSpc>
                <a:spcPct val="100000"/>
              </a:lnSpc>
              <a:spcBef>
                <a:spcPts val="600"/>
              </a:spcBef>
              <a:spcAft>
                <a:spcPts val="0"/>
              </a:spcAft>
            </a:pPr>
            <a:r>
              <a:rPr lang="en"/>
              <a:t>Testing and analysis are guided by six principles:</a:t>
            </a:r>
          </a:p>
          <a:p>
            <a:pPr indent="-228600" lvl="1" marL="914400" marR="0" rtl="0" algn="l">
              <a:lnSpc>
                <a:spcPct val="100000"/>
              </a:lnSpc>
              <a:spcBef>
                <a:spcPts val="600"/>
              </a:spcBef>
              <a:spcAft>
                <a:spcPts val="0"/>
              </a:spcAft>
            </a:pPr>
            <a:r>
              <a:rPr lang="en"/>
              <a:t>Sensitivity, redundancy, restriction, partition, visibility, and feedback.</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360" name="Shape 3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Sensitivity</a:t>
            </a:r>
          </a:p>
        </p:txBody>
      </p:sp>
      <p:sp>
        <p:nvSpPr>
          <p:cNvPr id="366" name="Shape 3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Faults may lead to failures, but faulty software might not always fail.</a:t>
            </a:r>
          </a:p>
          <a:p>
            <a:pPr indent="-228600" lvl="0" marL="457200" marR="0" rtl="0" algn="l">
              <a:lnSpc>
                <a:spcPct val="100000"/>
              </a:lnSpc>
              <a:spcBef>
                <a:spcPts val="600"/>
              </a:spcBef>
              <a:spcAft>
                <a:spcPts val="0"/>
              </a:spcAft>
            </a:pPr>
            <a:r>
              <a:rPr b="1" lang="en"/>
              <a:t>Sensitivity Principle:</a:t>
            </a:r>
            <a:r>
              <a:rPr lang="en"/>
              <a:t> It is better to fail every time rather than only on some executions.</a:t>
            </a:r>
          </a:p>
          <a:p>
            <a:pPr indent="-228600" lvl="1" marL="914400" marR="0" rtl="0" algn="l">
              <a:lnSpc>
                <a:spcPct val="100000"/>
              </a:lnSpc>
              <a:spcBef>
                <a:spcPts val="600"/>
              </a:spcBef>
              <a:spcAft>
                <a:spcPts val="0"/>
              </a:spcAft>
            </a:pPr>
            <a:r>
              <a:rPr lang="en"/>
              <a:t>Earlier a fault is detected, the lower the cost to fix.</a:t>
            </a:r>
          </a:p>
          <a:p>
            <a:pPr indent="-228600" lvl="2" marL="1371600" rtl="0">
              <a:spcBef>
                <a:spcPts val="600"/>
              </a:spcBef>
            </a:pPr>
            <a:r>
              <a:rPr lang="en"/>
              <a:t>Especially once software has been released.</a:t>
            </a:r>
          </a:p>
          <a:p>
            <a:pPr indent="-228600" lvl="1" marL="914400" marR="0" rtl="0" algn="l">
              <a:lnSpc>
                <a:spcPct val="100000"/>
              </a:lnSpc>
              <a:spcBef>
                <a:spcPts val="600"/>
              </a:spcBef>
              <a:spcAft>
                <a:spcPts val="0"/>
              </a:spcAft>
            </a:pPr>
            <a:r>
              <a:rPr lang="en"/>
              <a:t>A fault that triggers a failure every execution is unlikely to survive testing. </a:t>
            </a:r>
          </a:p>
          <a:p>
            <a:pPr indent="-228600" lvl="1" marL="914400" marR="0" rtl="0" algn="l">
              <a:lnSpc>
                <a:spcPct val="100000"/>
              </a:lnSpc>
              <a:spcBef>
                <a:spcPts val="600"/>
              </a:spcBef>
              <a:spcAft>
                <a:spcPts val="0"/>
              </a:spcAft>
            </a:pPr>
            <a:r>
              <a:rPr lang="en"/>
              <a:t>The goal of sensitivity - try to make faults easier to detect by making them cause failure more often.</a:t>
            </a:r>
          </a:p>
        </p:txBody>
      </p:sp>
      <p:sp>
        <p:nvSpPr>
          <p:cNvPr id="367" name="Shape 3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Sensitivity</a:t>
            </a:r>
          </a:p>
        </p:txBody>
      </p:sp>
      <p:sp>
        <p:nvSpPr>
          <p:cNvPr id="373" name="Shape 3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Principle can be applied at design &amp; code, testing, and environmental levels.</a:t>
            </a:r>
          </a:p>
          <a:p>
            <a:pPr indent="-228600" lvl="1" marL="914400" marR="0" rtl="0" algn="l">
              <a:lnSpc>
                <a:spcPct val="100000"/>
              </a:lnSpc>
              <a:spcBef>
                <a:spcPts val="600"/>
              </a:spcBef>
              <a:spcAft>
                <a:spcPts val="0"/>
              </a:spcAft>
            </a:pPr>
            <a:r>
              <a:rPr lang="en"/>
              <a:t>Design &amp; Code: Change </a:t>
            </a:r>
            <a:r>
              <a:rPr i="1" lang="en"/>
              <a:t>how</a:t>
            </a:r>
            <a:r>
              <a:rPr lang="en"/>
              <a:t> the program reacts to faults.</a:t>
            </a:r>
          </a:p>
          <a:p>
            <a:pPr indent="-228600" lvl="1" marL="914400" marR="0" rtl="0" algn="l">
              <a:lnSpc>
                <a:spcPct val="100000"/>
              </a:lnSpc>
              <a:spcBef>
                <a:spcPts val="600"/>
              </a:spcBef>
              <a:spcAft>
                <a:spcPts val="0"/>
              </a:spcAft>
            </a:pPr>
            <a:r>
              <a:rPr lang="en"/>
              <a:t>Testing: Choose a technique more likely to force a failure when a fault exists.</a:t>
            </a:r>
          </a:p>
          <a:p>
            <a:pPr indent="-228600" lvl="1" marL="914400" marR="0" rtl="0" algn="l">
              <a:lnSpc>
                <a:spcPct val="100000"/>
              </a:lnSpc>
              <a:spcBef>
                <a:spcPts val="600"/>
              </a:spcBef>
              <a:spcAft>
                <a:spcPts val="0"/>
              </a:spcAft>
            </a:pPr>
            <a:r>
              <a:rPr lang="en"/>
              <a:t>Environmental: Reduce the impact of environmental factors on the results.</a:t>
            </a:r>
          </a:p>
        </p:txBody>
      </p:sp>
      <p:sp>
        <p:nvSpPr>
          <p:cNvPr id="374" name="Shape 3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Sensitivity - Design</a:t>
            </a:r>
          </a:p>
        </p:txBody>
      </p:sp>
      <p:sp>
        <p:nvSpPr>
          <p:cNvPr id="380" name="Shape 38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Take operations known to potentially cause failures and ensure that they will fail when used improperly. </a:t>
            </a:r>
          </a:p>
          <a:p>
            <a:pPr indent="-228600" lvl="0" marL="457200" marR="0" rtl="0" algn="l">
              <a:lnSpc>
                <a:spcPct val="100000"/>
              </a:lnSpc>
              <a:spcBef>
                <a:spcPts val="600"/>
              </a:spcBef>
              <a:spcAft>
                <a:spcPts val="0"/>
              </a:spcAft>
            </a:pPr>
            <a:r>
              <a:rPr lang="en"/>
              <a:t>Ex: C string manipulation.</a:t>
            </a:r>
          </a:p>
        </p:txBody>
      </p:sp>
      <p:sp>
        <p:nvSpPr>
          <p:cNvPr id="381" name="Shape 3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
        <p:nvSpPr>
          <p:cNvPr id="382" name="Shape 38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sz="1400">
                <a:latin typeface="Courier New"/>
                <a:ea typeface="Courier New"/>
                <a:cs typeface="Courier New"/>
                <a:sym typeface="Courier New"/>
              </a:rPr>
              <a:t>strcpy(target,source);</a:t>
            </a:r>
          </a:p>
          <a:p>
            <a:pPr lvl="0" rtl="0">
              <a:spcBef>
                <a:spcPts val="0"/>
              </a:spcBef>
              <a:buNone/>
            </a:pPr>
            <a:r>
              <a:rPr lang="en" sz="1400">
                <a:latin typeface="Courier New"/>
                <a:ea typeface="Courier New"/>
                <a:cs typeface="Courier New"/>
                <a:sym typeface="Courier New"/>
              </a:rPr>
              <a:t>// May cause failure if source string too long.</a:t>
            </a:r>
          </a:p>
          <a:p>
            <a:pPr lvl="0" rtl="0">
              <a:spcBef>
                <a:spcPts val="0"/>
              </a:spcBef>
              <a:buNone/>
            </a:pPr>
            <a:r>
              <a:t/>
            </a:r>
            <a:endParaRPr sz="1400">
              <a:latin typeface="Courier New"/>
              <a:ea typeface="Courier New"/>
              <a:cs typeface="Courier New"/>
              <a:sym typeface="Courier New"/>
            </a:endParaRPr>
          </a:p>
          <a:p>
            <a:pPr lvl="0" rtl="0">
              <a:spcBef>
                <a:spcPts val="0"/>
              </a:spcBef>
              <a:buNone/>
            </a:pPr>
            <a:r>
              <a:rPr b="1" lang="en" sz="1400">
                <a:latin typeface="Courier New"/>
                <a:ea typeface="Courier New"/>
                <a:cs typeface="Courier New"/>
                <a:sym typeface="Courier New"/>
              </a:rPr>
              <a:t>void stringCopy(char *target, const char *source, int howBig){</a:t>
            </a:r>
          </a:p>
          <a:p>
            <a:pPr lvl="0" rtl="0">
              <a:spcBef>
                <a:spcPts val="0"/>
              </a:spcBef>
              <a:buNone/>
            </a:pPr>
            <a:r>
              <a:rPr b="1" lang="en" sz="1400">
                <a:latin typeface="Courier New"/>
                <a:ea typeface="Courier New"/>
                <a:cs typeface="Courier New"/>
                <a:sym typeface="Courier New"/>
              </a:rPr>
              <a:t>assert(strlen(source) &lt; howBig);</a:t>
            </a:r>
          </a:p>
          <a:p>
            <a:pPr lvl="0" rtl="0">
              <a:spcBef>
                <a:spcPts val="0"/>
              </a:spcBef>
              <a:buNone/>
            </a:pPr>
            <a:r>
              <a:rPr lang="en" sz="1400">
                <a:latin typeface="Courier New"/>
                <a:ea typeface="Courier New"/>
                <a:cs typeface="Courier New"/>
                <a:sym typeface="Courier New"/>
              </a:rPr>
              <a:t>// Check whether source string is too long.</a:t>
            </a:r>
          </a:p>
          <a:p>
            <a:pPr lvl="0" rtl="0">
              <a:spcBef>
                <a:spcPts val="0"/>
              </a:spcBef>
              <a:buNone/>
            </a:pPr>
            <a:r>
              <a:rPr b="1" lang="en" sz="1400">
                <a:latin typeface="Courier New"/>
                <a:ea typeface="Courier New"/>
                <a:cs typeface="Courier New"/>
                <a:sym typeface="Courier New"/>
              </a:rPr>
              <a:t>strcpy(target,source);</a:t>
            </a:r>
          </a:p>
          <a:p>
            <a:pPr lvl="0" rtl="0">
              <a:spcBef>
                <a:spcPts val="0"/>
              </a:spcBef>
              <a:buNone/>
            </a:pPr>
            <a:r>
              <a:rPr lang="en" sz="1400">
                <a:latin typeface="Courier New"/>
                <a:ea typeface="Courier New"/>
                <a:cs typeface="Courier New"/>
                <a:sym typeface="Courier New"/>
              </a:rPr>
              <a:t>// If length ok, copy the string.</a:t>
            </a:r>
          </a:p>
          <a:p>
            <a:pPr lvl="0">
              <a:spcBef>
                <a:spcPts val="0"/>
              </a:spcBef>
              <a:buNone/>
            </a:pPr>
            <a:r>
              <a:rPr b="1" lang="en" sz="1400">
                <a:latin typeface="Courier New"/>
                <a:ea typeface="Courier New"/>
                <a:cs typeface="Courier New"/>
                <a:sym typeface="Courier New"/>
              </a:rPr>
              <a:t>}</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Sensitivity - Test and Analysis</a:t>
            </a:r>
          </a:p>
        </p:txBody>
      </p:sp>
      <p:sp>
        <p:nvSpPr>
          <p:cNvPr id="388" name="Shape 3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t>Choose fault classes and favor techniques that cause faults to manifest in failures.</a:t>
            </a:r>
          </a:p>
          <a:p>
            <a:pPr indent="-406400" lvl="0" marL="457200" marR="0" rtl="0" algn="l">
              <a:lnSpc>
                <a:spcPct val="100000"/>
              </a:lnSpc>
              <a:spcBef>
                <a:spcPts val="600"/>
              </a:spcBef>
              <a:spcAft>
                <a:spcPts val="0"/>
              </a:spcAft>
              <a:buSzPct val="100000"/>
            </a:pPr>
            <a:r>
              <a:rPr lang="en" sz="2800"/>
              <a:t>Deadlocks/race conditions:</a:t>
            </a:r>
          </a:p>
          <a:p>
            <a:pPr indent="-228600" lvl="1" marL="914400" marR="0" rtl="0" algn="l">
              <a:lnSpc>
                <a:spcPct val="100000"/>
              </a:lnSpc>
              <a:spcBef>
                <a:spcPts val="600"/>
              </a:spcBef>
              <a:spcAft>
                <a:spcPts val="0"/>
              </a:spcAft>
            </a:pPr>
            <a:r>
              <a:rPr lang="en"/>
              <a:t>Testing cannot try enough combinations. </a:t>
            </a:r>
          </a:p>
          <a:p>
            <a:pPr indent="-228600" lvl="1" marL="914400" marR="0" rtl="0" algn="l">
              <a:lnSpc>
                <a:spcPct val="100000"/>
              </a:lnSpc>
              <a:spcBef>
                <a:spcPts val="600"/>
              </a:spcBef>
              <a:spcAft>
                <a:spcPts val="0"/>
              </a:spcAft>
            </a:pPr>
            <a:r>
              <a:rPr lang="en"/>
              <a:t>Model checking/reachability analysis are suited to these problems.</a:t>
            </a:r>
          </a:p>
          <a:p>
            <a:pPr indent="-406400" lvl="0" marL="457200" marR="0" rtl="0" algn="l">
              <a:lnSpc>
                <a:spcPct val="100000"/>
              </a:lnSpc>
              <a:spcBef>
                <a:spcPts val="600"/>
              </a:spcBef>
              <a:spcAft>
                <a:spcPts val="0"/>
              </a:spcAft>
              <a:buSzPct val="100000"/>
            </a:pPr>
            <a:r>
              <a:rPr lang="en" sz="2800"/>
              <a:t>Test adequacy criteria specify rules on how certain types of statements are executed.</a:t>
            </a:r>
          </a:p>
          <a:p>
            <a:pPr indent="-228600" lvl="1" marL="914400" marR="0" rtl="0" algn="l">
              <a:lnSpc>
                <a:spcPct val="100000"/>
              </a:lnSpc>
              <a:spcBef>
                <a:spcPts val="600"/>
              </a:spcBef>
              <a:spcAft>
                <a:spcPts val="0"/>
              </a:spcAft>
            </a:pPr>
            <a:r>
              <a:rPr lang="en"/>
              <a:t>Some are correlated to types of faults - i.e., condition coverage is likely to uncover problems with boolean expressions.</a:t>
            </a:r>
          </a:p>
        </p:txBody>
      </p:sp>
      <p:sp>
        <p:nvSpPr>
          <p:cNvPr id="389" name="Shape 3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Redundancy</a:t>
            </a:r>
          </a:p>
        </p:txBody>
      </p:sp>
      <p:sp>
        <p:nvSpPr>
          <p:cNvPr id="395" name="Shape 3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If one part of a software artifact constrains the content of another, it is possible to check them for consistency.  </a:t>
            </a:r>
          </a:p>
          <a:p>
            <a:pPr indent="-228600" lvl="0" marL="457200" marR="0" rtl="0" algn="l">
              <a:lnSpc>
                <a:spcPct val="100000"/>
              </a:lnSpc>
              <a:spcBef>
                <a:spcPts val="600"/>
              </a:spcBef>
              <a:spcAft>
                <a:spcPts val="0"/>
              </a:spcAft>
            </a:pPr>
            <a:r>
              <a:rPr lang="en"/>
              <a:t>In testing, we want to detect differences between intended and actual behavior. We can better do this by adding </a:t>
            </a:r>
            <a:r>
              <a:rPr b="1" lang="en"/>
              <a:t>redundant </a:t>
            </a:r>
            <a:r>
              <a:rPr i="1" lang="en"/>
              <a:t>statements of intent</a:t>
            </a:r>
            <a:r>
              <a:rPr lang="en"/>
              <a:t>.</a:t>
            </a:r>
          </a:p>
          <a:p>
            <a:pPr indent="-228600" lvl="1" marL="914400" marR="0" rtl="0" algn="l">
              <a:lnSpc>
                <a:spcPct val="100000"/>
              </a:lnSpc>
              <a:spcBef>
                <a:spcPts val="600"/>
              </a:spcBef>
              <a:spcAft>
                <a:spcPts val="0"/>
              </a:spcAft>
            </a:pPr>
            <a:r>
              <a:rPr lang="en"/>
              <a:t>Make clear how code should be executed, then ensure that your intentions are not violated.</a:t>
            </a:r>
          </a:p>
        </p:txBody>
      </p:sp>
      <p:sp>
        <p:nvSpPr>
          <p:cNvPr id="396" name="Shape 3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a Test?</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sz="2600"/>
              <a:t>During testing, we instrument the </a:t>
            </a:r>
            <a:r>
              <a:rPr b="1" lang="en" sz="2600"/>
              <a:t>system under test</a:t>
            </a:r>
            <a:r>
              <a:rPr lang="en" sz="2600"/>
              <a:t> and run </a:t>
            </a:r>
            <a:r>
              <a:rPr b="1" lang="en" sz="2600"/>
              <a:t>test cases.</a:t>
            </a:r>
            <a:r>
              <a:rPr lang="en" sz="2600"/>
              <a:t> </a:t>
            </a: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rPr lang="en" sz="2600"/>
              <a:t>To test, we need:</a:t>
            </a:r>
          </a:p>
          <a:p>
            <a:pPr indent="-381000" lvl="0" marL="457200" rtl="0" algn="l">
              <a:spcBef>
                <a:spcPts val="0"/>
              </a:spcBef>
              <a:buSzPct val="100000"/>
            </a:pPr>
            <a:r>
              <a:rPr b="1" lang="en" sz="2400"/>
              <a:t>Test Input</a:t>
            </a:r>
            <a:r>
              <a:rPr lang="en" sz="2400"/>
              <a:t> - Stimuli fed to the system.</a:t>
            </a:r>
          </a:p>
          <a:p>
            <a:pPr indent="-381000" lvl="0" marL="457200" rtl="0" algn="l">
              <a:spcBef>
                <a:spcPts val="0"/>
              </a:spcBef>
              <a:buSzPct val="100000"/>
            </a:pPr>
            <a:r>
              <a:rPr b="1" lang="en" sz="2400"/>
              <a:t>Test Oracle </a:t>
            </a:r>
            <a:r>
              <a:rPr lang="en" sz="2400"/>
              <a:t>- The expected output, and a way to check whether the actual output matches the expected output.</a:t>
            </a:r>
          </a:p>
          <a:p>
            <a:pPr indent="0" lvl="0" marL="0" rtl="0" algn="ctr">
              <a:spcBef>
                <a:spcPts val="0"/>
              </a:spcBef>
              <a:buNone/>
            </a:pPr>
            <a:r>
              <a:t/>
            </a:r>
            <a:endParaRPr>
              <a:solidFill>
                <a:schemeClr val="dk2"/>
              </a:solidFill>
            </a:endParaRPr>
          </a:p>
        </p:txBody>
      </p:sp>
      <p:sp>
        <p:nvSpPr>
          <p:cNvPr id="79" name="Shape 79"/>
          <p:cNvSpPr/>
          <p:nvPr/>
        </p:nvSpPr>
        <p:spPr>
          <a:xfrm>
            <a:off x="3161062" y="3096475"/>
            <a:ext cx="1013999" cy="839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SUT</a:t>
            </a:r>
          </a:p>
        </p:txBody>
      </p:sp>
      <p:sp>
        <p:nvSpPr>
          <p:cNvPr id="80" name="Shape 80"/>
          <p:cNvSpPr/>
          <p:nvPr/>
        </p:nvSpPr>
        <p:spPr>
          <a:xfrm>
            <a:off x="1449262" y="3134575"/>
            <a:ext cx="7632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Input</a:t>
            </a:r>
          </a:p>
        </p:txBody>
      </p:sp>
      <p:cxnSp>
        <p:nvCxnSpPr>
          <p:cNvPr id="81" name="Shape 81"/>
          <p:cNvCxnSpPr>
            <a:endCxn id="79" idx="1"/>
          </p:cNvCxnSpPr>
          <p:nvPr/>
        </p:nvCxnSpPr>
        <p:spPr>
          <a:xfrm>
            <a:off x="2212462" y="3516174"/>
            <a:ext cx="948600" cy="0"/>
          </a:xfrm>
          <a:prstGeom prst="straightConnector1">
            <a:avLst/>
          </a:prstGeom>
          <a:noFill/>
          <a:ln cap="flat" cmpd="sng" w="19050">
            <a:solidFill>
              <a:schemeClr val="dk2"/>
            </a:solidFill>
            <a:prstDash val="solid"/>
            <a:round/>
            <a:headEnd len="lg" w="lg" type="none"/>
            <a:tailEnd len="lg" w="lg" type="triangle"/>
          </a:ln>
        </p:spPr>
      </p:cxnSp>
      <p:sp>
        <p:nvSpPr>
          <p:cNvPr id="82" name="Shape 82"/>
          <p:cNvSpPr/>
          <p:nvPr/>
        </p:nvSpPr>
        <p:spPr>
          <a:xfrm>
            <a:off x="5297787" y="3455000"/>
            <a:ext cx="894299"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Output</a:t>
            </a:r>
          </a:p>
        </p:txBody>
      </p:sp>
      <p:sp>
        <p:nvSpPr>
          <p:cNvPr id="83" name="Shape 83"/>
          <p:cNvSpPr/>
          <p:nvPr/>
        </p:nvSpPr>
        <p:spPr>
          <a:xfrm>
            <a:off x="5150637" y="2371375"/>
            <a:ext cx="11886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Expected Output</a:t>
            </a:r>
          </a:p>
        </p:txBody>
      </p:sp>
      <p:cxnSp>
        <p:nvCxnSpPr>
          <p:cNvPr id="84" name="Shape 84"/>
          <p:cNvCxnSpPr>
            <a:stCxn id="79" idx="3"/>
            <a:endCxn id="82" idx="1"/>
          </p:cNvCxnSpPr>
          <p:nvPr/>
        </p:nvCxnSpPr>
        <p:spPr>
          <a:xfrm>
            <a:off x="4175062" y="3516174"/>
            <a:ext cx="1122600" cy="320400"/>
          </a:xfrm>
          <a:prstGeom prst="straightConnector1">
            <a:avLst/>
          </a:prstGeom>
          <a:noFill/>
          <a:ln cap="flat" cmpd="sng" w="19050">
            <a:solidFill>
              <a:schemeClr val="dk2"/>
            </a:solidFill>
            <a:prstDash val="solid"/>
            <a:round/>
            <a:headEnd len="lg" w="lg" type="none"/>
            <a:tailEnd len="lg" w="lg" type="triangle"/>
          </a:ln>
        </p:spPr>
      </p:cxnSp>
      <p:cxnSp>
        <p:nvCxnSpPr>
          <p:cNvPr id="85" name="Shape 85"/>
          <p:cNvCxnSpPr>
            <a:stCxn id="83" idx="2"/>
            <a:endCxn id="82" idx="0"/>
          </p:cNvCxnSpPr>
          <p:nvPr/>
        </p:nvCxnSpPr>
        <p:spPr>
          <a:xfrm>
            <a:off x="5744937" y="3134575"/>
            <a:ext cx="0" cy="320400"/>
          </a:xfrm>
          <a:prstGeom prst="straightConnector1">
            <a:avLst/>
          </a:prstGeom>
          <a:noFill/>
          <a:ln cap="flat" cmpd="sng" w="19050">
            <a:solidFill>
              <a:schemeClr val="dk2"/>
            </a:solidFill>
            <a:prstDash val="solid"/>
            <a:round/>
            <a:headEnd len="lg" w="lg" type="triangle"/>
            <a:tailEnd len="lg" w="lg" type="triangle"/>
          </a:ln>
        </p:spPr>
      </p:cxnSp>
      <p:sp>
        <p:nvSpPr>
          <p:cNvPr id="86" name="Shape 86"/>
          <p:cNvSpPr txBox="1"/>
          <p:nvPr/>
        </p:nvSpPr>
        <p:spPr>
          <a:xfrm>
            <a:off x="6126637" y="3159037"/>
            <a:ext cx="1799099" cy="271499"/>
          </a:xfrm>
          <a:prstGeom prst="rect">
            <a:avLst/>
          </a:prstGeom>
          <a:noFill/>
          <a:ln>
            <a:noFill/>
          </a:ln>
        </p:spPr>
        <p:txBody>
          <a:bodyPr anchorCtr="0" anchor="t" bIns="91425" lIns="91425" rIns="91425" tIns="91425">
            <a:noAutofit/>
          </a:bodyPr>
          <a:lstStyle/>
          <a:p>
            <a:pPr lvl="0">
              <a:spcBef>
                <a:spcPts val="0"/>
              </a:spcBef>
              <a:buNone/>
            </a:pPr>
            <a:r>
              <a:rPr lang="en"/>
              <a:t>Do they match?</a:t>
            </a: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Redundancy</a:t>
            </a:r>
          </a:p>
        </p:txBody>
      </p:sp>
      <p:sp>
        <p:nvSpPr>
          <p:cNvPr id="402" name="Shape 4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 Type Checking</a:t>
            </a:r>
          </a:p>
          <a:p>
            <a:pPr indent="-228600" lvl="1" marL="914400" marR="0" rtl="0" algn="l">
              <a:lnSpc>
                <a:spcPct val="100000"/>
              </a:lnSpc>
              <a:spcBef>
                <a:spcPts val="600"/>
              </a:spcBef>
              <a:spcAft>
                <a:spcPts val="0"/>
              </a:spcAft>
            </a:pPr>
            <a:r>
              <a:rPr lang="en"/>
              <a:t>Type declaration is a statement of intent (this variable is an integer).</a:t>
            </a:r>
          </a:p>
          <a:p>
            <a:pPr indent="-228600" lvl="2" marL="1371600" marR="0" rtl="0" algn="l">
              <a:lnSpc>
                <a:spcPct val="100000"/>
              </a:lnSpc>
              <a:spcBef>
                <a:spcPts val="600"/>
              </a:spcBef>
              <a:spcAft>
                <a:spcPts val="0"/>
              </a:spcAft>
            </a:pPr>
            <a:r>
              <a:rPr lang="en"/>
              <a:t>Redundant with how it is used in the code.</a:t>
            </a:r>
          </a:p>
          <a:p>
            <a:pPr indent="-228600" lvl="1" marL="914400" marR="0" rtl="0" algn="l">
              <a:lnSpc>
                <a:spcPct val="100000"/>
              </a:lnSpc>
              <a:spcBef>
                <a:spcPts val="600"/>
              </a:spcBef>
              <a:spcAft>
                <a:spcPts val="0"/>
              </a:spcAft>
            </a:pPr>
            <a:r>
              <a:rPr lang="en"/>
              <a:t>Type declaration constrains the code, so a consistency check can be applied.</a:t>
            </a:r>
          </a:p>
          <a:p>
            <a:pPr indent="-228600" lvl="0" marL="457200" marR="0" rtl="0" algn="l">
              <a:lnSpc>
                <a:spcPct val="100000"/>
              </a:lnSpc>
              <a:spcBef>
                <a:spcPts val="600"/>
              </a:spcBef>
              <a:spcAft>
                <a:spcPts val="0"/>
              </a:spcAft>
            </a:pPr>
            <a:r>
              <a:rPr lang="en"/>
              <a:t>Java requires that methods explicitly declare exceptions that can be thrown.</a:t>
            </a:r>
          </a:p>
          <a:p>
            <a:pPr indent="-228600" lvl="0" marL="457200" marR="0" rtl="0" algn="l">
              <a:lnSpc>
                <a:spcPct val="100000"/>
              </a:lnSpc>
              <a:spcBef>
                <a:spcPts val="600"/>
              </a:spcBef>
              <a:spcAft>
                <a:spcPts val="0"/>
              </a:spcAft>
            </a:pPr>
            <a:r>
              <a:rPr lang="en"/>
              <a:t>Many analysis tools check consistency between code and other project artifacts.</a:t>
            </a:r>
          </a:p>
        </p:txBody>
      </p:sp>
      <p:sp>
        <p:nvSpPr>
          <p:cNvPr id="403" name="Shape 4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Restriction</a:t>
            </a:r>
          </a:p>
        </p:txBody>
      </p:sp>
      <p:sp>
        <p:nvSpPr>
          <p:cNvPr id="409" name="Shape 4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When there is no effective or cheap way to check a property, sometimes one can solve a different, more </a:t>
            </a:r>
            <a:r>
              <a:rPr b="1" lang="en"/>
              <a:t>restrictive</a:t>
            </a:r>
            <a:r>
              <a:rPr lang="en"/>
              <a:t> property.</a:t>
            </a:r>
          </a:p>
          <a:p>
            <a:pPr indent="-228600" lvl="1" marL="914400" marR="0" rtl="0" algn="l">
              <a:lnSpc>
                <a:spcPct val="100000"/>
              </a:lnSpc>
              <a:spcBef>
                <a:spcPts val="600"/>
              </a:spcBef>
              <a:spcAft>
                <a:spcPts val="0"/>
              </a:spcAft>
            </a:pPr>
            <a:r>
              <a:rPr lang="en"/>
              <a:t>Or limit the check to a smaller, more </a:t>
            </a:r>
            <a:r>
              <a:rPr b="1" lang="en"/>
              <a:t>restrictive</a:t>
            </a:r>
            <a:r>
              <a:rPr lang="en"/>
              <a:t> set of programs.</a:t>
            </a:r>
          </a:p>
          <a:p>
            <a:pPr indent="-228600" lvl="0" marL="457200" marR="0" rtl="0" algn="l">
              <a:lnSpc>
                <a:spcPct val="100000"/>
              </a:lnSpc>
              <a:spcBef>
                <a:spcPts val="600"/>
              </a:spcBef>
              <a:spcAft>
                <a:spcPts val="0"/>
              </a:spcAft>
            </a:pPr>
            <a:r>
              <a:rPr lang="en"/>
              <a:t>If the restrictive property encompasses the complex property, then we know that the complex property will hold.</a:t>
            </a:r>
          </a:p>
          <a:p>
            <a:pPr indent="-228600" lvl="1" marL="914400" marR="0" rtl="0" algn="l">
              <a:lnSpc>
                <a:spcPct val="100000"/>
              </a:lnSpc>
              <a:spcBef>
                <a:spcPts val="600"/>
              </a:spcBef>
              <a:spcAft>
                <a:spcPts val="0"/>
              </a:spcAft>
            </a:pPr>
            <a:r>
              <a:rPr lang="en"/>
              <a:t>That is, being overprotective avoids bad situations.</a:t>
            </a:r>
          </a:p>
        </p:txBody>
      </p:sp>
      <p:sp>
        <p:nvSpPr>
          <p:cNvPr id="410" name="Shape 4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Restriction</a:t>
            </a:r>
          </a:p>
        </p:txBody>
      </p:sp>
      <p:sp>
        <p:nvSpPr>
          <p:cNvPr id="416" name="Shape 416"/>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latin typeface="Courier New"/>
                <a:ea typeface="Courier New"/>
                <a:cs typeface="Courier New"/>
                <a:sym typeface="Courier New"/>
              </a:rPr>
              <a:t>static void questionable{</a:t>
            </a:r>
          </a:p>
          <a:p>
            <a:pPr lvl="0" marR="0" rtl="0" algn="l">
              <a:lnSpc>
                <a:spcPct val="100000"/>
              </a:lnSpc>
              <a:spcBef>
                <a:spcPts val="600"/>
              </a:spcBef>
              <a:spcAft>
                <a:spcPts val="0"/>
              </a:spcAft>
              <a:buNone/>
            </a:pPr>
            <a:r>
              <a:rPr lang="en" sz="1800">
                <a:latin typeface="Courier New"/>
                <a:ea typeface="Courier New"/>
                <a:cs typeface="Courier New"/>
                <a:sym typeface="Courier New"/>
              </a:rPr>
              <a:t>   	int k;</a:t>
            </a:r>
          </a:p>
          <a:p>
            <a:pPr indent="457200" lvl="0" marR="0" rtl="0" algn="l">
              <a:lnSpc>
                <a:spcPct val="100000"/>
              </a:lnSpc>
              <a:spcBef>
                <a:spcPts val="600"/>
              </a:spcBef>
              <a:spcAft>
                <a:spcPts val="0"/>
              </a:spcAft>
              <a:buNone/>
            </a:pPr>
            <a:r>
              <a:rPr lang="en" sz="1800">
                <a:latin typeface="Courier New"/>
                <a:ea typeface="Courier New"/>
                <a:cs typeface="Courier New"/>
                <a:sym typeface="Courier New"/>
              </a:rPr>
              <a:t>for (int i=0; i &lt; 10; ++i){</a:t>
            </a:r>
          </a:p>
          <a:p>
            <a:pPr lvl="0" marR="0" rtl="0" algn="l">
              <a:lnSpc>
                <a:spcPct val="100000"/>
              </a:lnSpc>
              <a:spcBef>
                <a:spcPts val="600"/>
              </a:spcBef>
              <a:spcAft>
                <a:spcPts val="0"/>
              </a:spcAft>
              <a:buNone/>
            </a:pPr>
            <a:r>
              <a:rPr lang="en" sz="1800">
                <a:latin typeface="Courier New"/>
                <a:ea typeface="Courier New"/>
                <a:cs typeface="Courier New"/>
                <a:sym typeface="Courier New"/>
              </a:rPr>
              <a:t>		if(condition(i)){</a:t>
            </a:r>
          </a:p>
          <a:p>
            <a:pPr lvl="0" marR="0" rtl="0" algn="l">
              <a:lnSpc>
                <a:spcPct val="100000"/>
              </a:lnSpc>
              <a:spcBef>
                <a:spcPts val="600"/>
              </a:spcBef>
              <a:spcAft>
                <a:spcPts val="0"/>
              </a:spcAft>
              <a:buNone/>
            </a:pPr>
            <a:r>
              <a:rPr lang="en" sz="1800">
                <a:latin typeface="Courier New"/>
                <a:ea typeface="Courier New"/>
                <a:cs typeface="Courier New"/>
                <a:sym typeface="Courier New"/>
              </a:rPr>
              <a:t>			k=0;</a:t>
            </a:r>
          </a:p>
          <a:p>
            <a:pPr lvl="0" marR="0" rtl="0" algn="l">
              <a:lnSpc>
                <a:spcPct val="100000"/>
              </a:lnSpc>
              <a:spcBef>
                <a:spcPts val="600"/>
              </a:spcBef>
              <a:spcAft>
                <a:spcPts val="0"/>
              </a:spcAft>
              <a:buNone/>
            </a:pPr>
            <a:r>
              <a:rPr lang="en" sz="1800">
                <a:latin typeface="Courier New"/>
                <a:ea typeface="Courier New"/>
                <a:cs typeface="Courier New"/>
                <a:sym typeface="Courier New"/>
              </a:rPr>
              <a:t>		}else{</a:t>
            </a:r>
          </a:p>
          <a:p>
            <a:pPr lvl="0" marR="0" rtl="0" algn="l">
              <a:lnSpc>
                <a:spcPct val="100000"/>
              </a:lnSpc>
              <a:spcBef>
                <a:spcPts val="600"/>
              </a:spcBef>
              <a:spcAft>
                <a:spcPts val="0"/>
              </a:spcAft>
              <a:buNone/>
            </a:pPr>
            <a:r>
              <a:rPr lang="en" sz="1800">
                <a:latin typeface="Courier New"/>
                <a:ea typeface="Courier New"/>
                <a:cs typeface="Courier New"/>
                <a:sym typeface="Courier New"/>
              </a:rPr>
              <a:t>			</a:t>
            </a:r>
            <a:r>
              <a:rPr b="1" lang="en" sz="1800">
                <a:latin typeface="Courier New"/>
                <a:ea typeface="Courier New"/>
                <a:cs typeface="Courier New"/>
                <a:sym typeface="Courier New"/>
              </a:rPr>
              <a:t>k += i;</a:t>
            </a:r>
          </a:p>
          <a:p>
            <a:pPr lvl="0" marR="0" rtl="0" algn="l">
              <a:lnSpc>
                <a:spcPct val="100000"/>
              </a:lnSpc>
              <a:spcBef>
                <a:spcPts val="600"/>
              </a:spcBef>
              <a:spcAft>
                <a:spcPts val="0"/>
              </a:spcAft>
              <a:buNone/>
            </a:pPr>
            <a:r>
              <a:rPr lang="en" sz="1800">
                <a:latin typeface="Courier New"/>
                <a:ea typeface="Courier New"/>
                <a:cs typeface="Courier New"/>
                <a:sym typeface="Courier New"/>
              </a:rPr>
              <a:t>		}</a:t>
            </a:r>
          </a:p>
          <a:p>
            <a:pPr lvl="0" marR="0" rtl="0" algn="l">
              <a:lnSpc>
                <a:spcPct val="100000"/>
              </a:lnSpc>
              <a:spcBef>
                <a:spcPts val="600"/>
              </a:spcBef>
              <a:spcAft>
                <a:spcPts val="0"/>
              </a:spcAft>
              <a:buNone/>
            </a:pPr>
            <a:r>
              <a:rPr lang="en" sz="1800">
                <a:latin typeface="Courier New"/>
                <a:ea typeface="Courier New"/>
                <a:cs typeface="Courier New"/>
                <a:sym typeface="Courier New"/>
              </a:rPr>
              <a:t>	}</a:t>
            </a:r>
          </a:p>
          <a:p>
            <a:pPr lvl="0" marR="0" rtl="0" algn="l">
              <a:lnSpc>
                <a:spcPct val="100000"/>
              </a:lnSpc>
              <a:spcBef>
                <a:spcPts val="600"/>
              </a:spcBef>
              <a:spcAft>
                <a:spcPts val="0"/>
              </a:spcAft>
              <a:buNone/>
            </a:pPr>
            <a:r>
              <a:rPr lang="en" sz="1800">
                <a:latin typeface="Courier New"/>
                <a:ea typeface="Courier New"/>
                <a:cs typeface="Courier New"/>
                <a:sym typeface="Courier New"/>
              </a:rPr>
              <a:t>}</a:t>
            </a:r>
          </a:p>
        </p:txBody>
      </p:sp>
      <p:sp>
        <p:nvSpPr>
          <p:cNvPr id="417" name="Shape 4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
        <p:nvSpPr>
          <p:cNvPr id="418" name="Shape 418"/>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Can </a:t>
            </a:r>
            <a:r>
              <a:rPr b="1" lang="en" sz="2400">
                <a:latin typeface="Courier New"/>
                <a:ea typeface="Courier New"/>
                <a:cs typeface="Courier New"/>
                <a:sym typeface="Courier New"/>
              </a:rPr>
              <a:t>k</a:t>
            </a:r>
            <a:r>
              <a:rPr lang="en" sz="2400">
                <a:latin typeface="Courier New"/>
                <a:ea typeface="Courier New"/>
                <a:cs typeface="Courier New"/>
                <a:sym typeface="Courier New"/>
              </a:rPr>
              <a:t> </a:t>
            </a:r>
            <a:r>
              <a:rPr lang="en" sz="2400"/>
              <a:t>ever be uninitialized the first time </a:t>
            </a:r>
            <a:r>
              <a:rPr b="1" lang="en" sz="2400">
                <a:latin typeface="Courier New"/>
                <a:ea typeface="Courier New"/>
                <a:cs typeface="Courier New"/>
                <a:sym typeface="Courier New"/>
              </a:rPr>
              <a:t>i</a:t>
            </a:r>
            <a:r>
              <a:rPr lang="en" sz="2400"/>
              <a:t> is added to it?</a:t>
            </a:r>
          </a:p>
          <a:p>
            <a:pPr indent="-381000" lvl="0" marL="457200" rtl="0">
              <a:spcBef>
                <a:spcPts val="0"/>
              </a:spcBef>
              <a:buSzPct val="100000"/>
            </a:pPr>
            <a:r>
              <a:rPr lang="en" sz="2400"/>
              <a:t>This is an undecidable question.</a:t>
            </a:r>
          </a:p>
          <a:p>
            <a:pPr indent="-381000" lvl="0" marL="457200" rtl="0">
              <a:spcBef>
                <a:spcPts val="0"/>
              </a:spcBef>
              <a:buSzPct val="100000"/>
            </a:pPr>
            <a:r>
              <a:rPr lang="en" sz="2400"/>
              <a:t>However, Java avoids this situation by enforcing a simpler property.</a:t>
            </a:r>
          </a:p>
          <a:p>
            <a:pPr indent="-355600" lvl="1" marL="914400">
              <a:spcBef>
                <a:spcPts val="0"/>
              </a:spcBef>
              <a:buSzPct val="100000"/>
            </a:pPr>
            <a:r>
              <a:rPr lang="en" sz="2000"/>
              <a:t>No paths can compile with potentially uninitialized references.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a:t>
            </a:r>
          </a:p>
        </p:txBody>
      </p:sp>
      <p:sp>
        <p:nvSpPr>
          <p:cNvPr id="424" name="Shape 4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AKA: Divide and conquer.</a:t>
            </a:r>
          </a:p>
          <a:p>
            <a:pPr indent="-228600" lvl="0" marL="457200" marR="0" rtl="0" algn="l">
              <a:lnSpc>
                <a:spcPct val="100000"/>
              </a:lnSpc>
              <a:spcBef>
                <a:spcPts val="600"/>
              </a:spcBef>
              <a:spcAft>
                <a:spcPts val="0"/>
              </a:spcAft>
            </a:pPr>
            <a:r>
              <a:rPr lang="en"/>
              <a:t>The best way to solve a problem is to </a:t>
            </a:r>
            <a:r>
              <a:rPr b="1" lang="en"/>
              <a:t>partition </a:t>
            </a:r>
            <a:r>
              <a:rPr lang="en"/>
              <a:t>it into smaller problems to be solved independently. </a:t>
            </a:r>
          </a:p>
          <a:p>
            <a:pPr indent="-228600" lvl="1" marL="914400" marR="0" rtl="0" algn="l">
              <a:lnSpc>
                <a:spcPct val="100000"/>
              </a:lnSpc>
              <a:spcBef>
                <a:spcPts val="600"/>
              </a:spcBef>
              <a:spcAft>
                <a:spcPts val="0"/>
              </a:spcAft>
            </a:pPr>
            <a:r>
              <a:rPr lang="en"/>
              <a:t>Divide testing into stages (unit, subsystem, system).</a:t>
            </a:r>
          </a:p>
          <a:p>
            <a:pPr indent="-228600" lvl="1" marL="914400" marR="0" rtl="0" algn="l">
              <a:lnSpc>
                <a:spcPct val="100000"/>
              </a:lnSpc>
              <a:spcBef>
                <a:spcPts val="600"/>
              </a:spcBef>
              <a:spcAft>
                <a:spcPts val="0"/>
              </a:spcAft>
            </a:pPr>
            <a:r>
              <a:rPr lang="en"/>
              <a:t>Many analysis tools built around construction and analysis of a model. </a:t>
            </a:r>
          </a:p>
          <a:p>
            <a:pPr indent="-228600" lvl="2" marL="1371600" marR="0" rtl="0" algn="l">
              <a:lnSpc>
                <a:spcPct val="100000"/>
              </a:lnSpc>
              <a:spcBef>
                <a:spcPts val="600"/>
              </a:spcBef>
              <a:spcAft>
                <a:spcPts val="0"/>
              </a:spcAft>
            </a:pPr>
            <a:r>
              <a:rPr lang="en"/>
              <a:t>First, simplify the system to make proof feasible.</a:t>
            </a:r>
          </a:p>
          <a:p>
            <a:pPr indent="-228600" lvl="2" marL="1371600" marR="0" rtl="0" algn="l">
              <a:lnSpc>
                <a:spcPct val="100000"/>
              </a:lnSpc>
              <a:spcBef>
                <a:spcPts val="600"/>
              </a:spcBef>
              <a:spcAft>
                <a:spcPts val="0"/>
              </a:spcAft>
            </a:pPr>
            <a:r>
              <a:rPr lang="en"/>
              <a:t>Then, prove the property on the model.</a:t>
            </a:r>
          </a:p>
        </p:txBody>
      </p:sp>
      <p:sp>
        <p:nvSpPr>
          <p:cNvPr id="425" name="Shape 4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44</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Visibility and Observability</a:t>
            </a:r>
          </a:p>
        </p:txBody>
      </p:sp>
      <p:sp>
        <p:nvSpPr>
          <p:cNvPr id="431" name="Shape 4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Visibility</a:t>
            </a:r>
            <a:r>
              <a:rPr lang="en"/>
              <a:t> is the ability to measure progress or status against goals.</a:t>
            </a:r>
          </a:p>
          <a:p>
            <a:pPr indent="-228600" lvl="1" marL="914400" marR="0" rtl="0" algn="l">
              <a:lnSpc>
                <a:spcPct val="100000"/>
              </a:lnSpc>
              <a:spcBef>
                <a:spcPts val="600"/>
              </a:spcBef>
              <a:spcAft>
                <a:spcPts val="0"/>
              </a:spcAft>
            </a:pPr>
            <a:r>
              <a:rPr lang="en"/>
              <a:t>Clear knowledge about the current state of development or testing. </a:t>
            </a:r>
          </a:p>
          <a:p>
            <a:pPr indent="-228600" lvl="1" marL="914400" marR="0" rtl="0" algn="l">
              <a:lnSpc>
                <a:spcPct val="100000"/>
              </a:lnSpc>
              <a:spcBef>
                <a:spcPts val="600"/>
              </a:spcBef>
              <a:spcAft>
                <a:spcPts val="0"/>
              </a:spcAft>
            </a:pPr>
            <a:r>
              <a:rPr lang="en"/>
              <a:t>Ability to measure dependability against targets.</a:t>
            </a:r>
          </a:p>
          <a:p>
            <a:pPr indent="-228600" lvl="0" marL="457200" marR="0" rtl="0" algn="l">
              <a:lnSpc>
                <a:spcPct val="100000"/>
              </a:lnSpc>
              <a:spcBef>
                <a:spcPts val="600"/>
              </a:spcBef>
              <a:spcAft>
                <a:spcPts val="0"/>
              </a:spcAft>
            </a:pPr>
            <a:r>
              <a:rPr b="1" lang="en"/>
              <a:t>Observability </a:t>
            </a:r>
            <a:r>
              <a:rPr lang="en"/>
              <a:t>is the ability to extract useful information from a software artifact.</a:t>
            </a:r>
          </a:p>
          <a:p>
            <a:pPr indent="-228600" lvl="1" marL="914400" marR="0" rtl="0" algn="l">
              <a:lnSpc>
                <a:spcPct val="100000"/>
              </a:lnSpc>
              <a:spcBef>
                <a:spcPts val="600"/>
              </a:spcBef>
              <a:spcAft>
                <a:spcPts val="0"/>
              </a:spcAft>
            </a:pPr>
            <a:r>
              <a:rPr lang="en"/>
              <a:t>Be able to understand an artifact, to make changes to it, and to observe and understand its execution.</a:t>
            </a:r>
          </a:p>
          <a:p>
            <a:pPr indent="-228600" lvl="1" marL="914400" marR="0" rtl="0" algn="l">
              <a:lnSpc>
                <a:spcPct val="100000"/>
              </a:lnSpc>
              <a:spcBef>
                <a:spcPts val="600"/>
              </a:spcBef>
              <a:spcAft>
                <a:spcPts val="0"/>
              </a:spcAft>
            </a:pPr>
            <a:r>
              <a:rPr lang="en"/>
              <a:t>Equality checks, ability to convert data structures to text encodings.</a:t>
            </a:r>
          </a:p>
        </p:txBody>
      </p:sp>
      <p:sp>
        <p:nvSpPr>
          <p:cNvPr id="432" name="Shape 4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45</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Feedback</a:t>
            </a:r>
          </a:p>
        </p:txBody>
      </p:sp>
      <p:sp>
        <p:nvSpPr>
          <p:cNvPr id="438" name="Shape 4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Be able to apply lessons from experience in process and techniques. </a:t>
            </a:r>
          </a:p>
          <a:p>
            <a:pPr indent="-228600" lvl="1" marL="914400" marR="0" rtl="0" algn="l">
              <a:lnSpc>
                <a:spcPct val="100000"/>
              </a:lnSpc>
              <a:spcBef>
                <a:spcPts val="600"/>
              </a:spcBef>
              <a:spcAft>
                <a:spcPts val="0"/>
              </a:spcAft>
            </a:pPr>
            <a:r>
              <a:rPr lang="en"/>
              <a:t>In systematic inspection and code walkthroughs, use past experience to write and refine checklists.</a:t>
            </a:r>
          </a:p>
          <a:p>
            <a:pPr indent="-228600" lvl="1" marL="914400" marR="0" rtl="0" algn="l">
              <a:lnSpc>
                <a:spcPct val="100000"/>
              </a:lnSpc>
              <a:spcBef>
                <a:spcPts val="600"/>
              </a:spcBef>
              <a:spcAft>
                <a:spcPts val="0"/>
              </a:spcAft>
            </a:pPr>
            <a:r>
              <a:rPr lang="en"/>
              <a:t>In testing, prioritize test efforts based on likelihood of fault classes.</a:t>
            </a:r>
          </a:p>
          <a:p>
            <a:pPr indent="-228600" lvl="1" marL="914400" marR="0" rtl="0" algn="l">
              <a:lnSpc>
                <a:spcPct val="100000"/>
              </a:lnSpc>
              <a:spcBef>
                <a:spcPts val="600"/>
              </a:spcBef>
              <a:spcAft>
                <a:spcPts val="0"/>
              </a:spcAft>
            </a:pPr>
            <a:r>
              <a:rPr lang="en"/>
              <a:t>Use experience in acceptance testing in creating user surveys.</a:t>
            </a:r>
          </a:p>
        </p:txBody>
      </p:sp>
      <p:sp>
        <p:nvSpPr>
          <p:cNvPr id="439" name="Shape 4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46</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45" name="Shape 4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What is testing?</a:t>
            </a:r>
          </a:p>
          <a:p>
            <a:pPr indent="-419100" lvl="0" marL="457200" marR="0" rtl="0" algn="l">
              <a:lnSpc>
                <a:spcPct val="100000"/>
              </a:lnSpc>
              <a:spcBef>
                <a:spcPts val="600"/>
              </a:spcBef>
              <a:spcAft>
                <a:spcPts val="0"/>
              </a:spcAft>
              <a:buClr>
                <a:schemeClr val="dk1"/>
              </a:buClr>
              <a:buSzPct val="100000"/>
              <a:buFont typeface="Arial"/>
            </a:pPr>
            <a:r>
              <a:rPr lang="en"/>
              <a:t>Testing terminology and definitions.</a:t>
            </a:r>
          </a:p>
          <a:p>
            <a:pPr indent="-228600" lvl="0" marL="457200" marR="0" rtl="0" algn="l">
              <a:lnSpc>
                <a:spcPct val="100000"/>
              </a:lnSpc>
              <a:spcBef>
                <a:spcPts val="600"/>
              </a:spcBef>
              <a:spcAft>
                <a:spcPts val="0"/>
              </a:spcAft>
            </a:pPr>
            <a:r>
              <a:rPr lang="en"/>
              <a:t>Testing stages include unit testing, subsystem testing, system testing, and acceptance testing.</a:t>
            </a:r>
          </a:p>
          <a:p>
            <a:pPr indent="-228600" lvl="0" marL="457200" marR="0" rtl="0" algn="l">
              <a:lnSpc>
                <a:spcPct val="100000"/>
              </a:lnSpc>
              <a:spcBef>
                <a:spcPts val="600"/>
              </a:spcBef>
              <a:spcAft>
                <a:spcPts val="0"/>
              </a:spcAft>
            </a:pPr>
            <a:r>
              <a:rPr lang="en"/>
              <a:t>We want testing to result in systems that are correct, reliable, safe, and robust.</a:t>
            </a:r>
          </a:p>
          <a:p>
            <a:pPr indent="0" lvl="0" marL="457200" marR="0" rtl="0" algn="l">
              <a:lnSpc>
                <a:spcPct val="100000"/>
              </a:lnSpc>
              <a:spcBef>
                <a:spcPts val="600"/>
              </a:spcBef>
              <a:spcAft>
                <a:spcPts val="0"/>
              </a:spcAft>
              <a:buNone/>
            </a:pPr>
            <a:r>
              <a:t/>
            </a:r>
            <a:endParaRPr/>
          </a:p>
        </p:txBody>
      </p:sp>
      <p:sp>
        <p:nvSpPr>
          <p:cNvPr id="446" name="Shape 4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47</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52" name="Shape 4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Six principles guide analysis and testing:</a:t>
            </a:r>
          </a:p>
          <a:p>
            <a:pPr indent="-228600" lvl="1" marL="914400" marR="0" rtl="0" algn="l">
              <a:lnSpc>
                <a:spcPct val="100000"/>
              </a:lnSpc>
              <a:spcBef>
                <a:spcPts val="600"/>
              </a:spcBef>
              <a:spcAft>
                <a:spcPts val="0"/>
              </a:spcAft>
            </a:pPr>
            <a:r>
              <a:rPr b="1" lang="en"/>
              <a:t>Sensitivity</a:t>
            </a:r>
            <a:r>
              <a:rPr lang="en"/>
              <a:t>: better to fail every time than sometimes.</a:t>
            </a:r>
          </a:p>
          <a:p>
            <a:pPr indent="-228600" lvl="1" marL="914400" marR="0" rtl="0" algn="l">
              <a:lnSpc>
                <a:spcPct val="100000"/>
              </a:lnSpc>
              <a:spcBef>
                <a:spcPts val="600"/>
              </a:spcBef>
              <a:spcAft>
                <a:spcPts val="0"/>
              </a:spcAft>
            </a:pPr>
            <a:r>
              <a:rPr b="1" lang="en"/>
              <a:t>Redundancy</a:t>
            </a:r>
            <a:r>
              <a:rPr lang="en"/>
              <a:t>: make intentions explicit.</a:t>
            </a:r>
          </a:p>
          <a:p>
            <a:pPr indent="-228600" lvl="1" marL="914400" marR="0" rtl="0" algn="l">
              <a:lnSpc>
                <a:spcPct val="100000"/>
              </a:lnSpc>
              <a:spcBef>
                <a:spcPts val="600"/>
              </a:spcBef>
              <a:spcAft>
                <a:spcPts val="0"/>
              </a:spcAft>
            </a:pPr>
            <a:r>
              <a:rPr b="1" lang="en"/>
              <a:t>Restriction</a:t>
            </a:r>
            <a:r>
              <a:rPr lang="en"/>
              <a:t>: make the problem easier.</a:t>
            </a:r>
          </a:p>
          <a:p>
            <a:pPr indent="-228600" lvl="1" marL="914400" marR="0" rtl="0" algn="l">
              <a:lnSpc>
                <a:spcPct val="100000"/>
              </a:lnSpc>
              <a:spcBef>
                <a:spcPts val="600"/>
              </a:spcBef>
              <a:spcAft>
                <a:spcPts val="0"/>
              </a:spcAft>
            </a:pPr>
            <a:r>
              <a:rPr b="1" lang="en"/>
              <a:t>Partition</a:t>
            </a:r>
            <a:r>
              <a:rPr lang="en"/>
              <a:t>: divide and conquer.</a:t>
            </a:r>
          </a:p>
          <a:p>
            <a:pPr indent="-228600" lvl="1" marL="914400" marR="0" rtl="0" algn="l">
              <a:lnSpc>
                <a:spcPct val="100000"/>
              </a:lnSpc>
              <a:spcBef>
                <a:spcPts val="600"/>
              </a:spcBef>
              <a:spcAft>
                <a:spcPts val="0"/>
              </a:spcAft>
            </a:pPr>
            <a:r>
              <a:rPr b="1" lang="en"/>
              <a:t>Visibility</a:t>
            </a:r>
            <a:r>
              <a:rPr lang="en"/>
              <a:t>: make information accessible.</a:t>
            </a:r>
          </a:p>
          <a:p>
            <a:pPr indent="-228600" lvl="1" marL="914400" marR="0" rtl="0" algn="l">
              <a:lnSpc>
                <a:spcPct val="100000"/>
              </a:lnSpc>
              <a:spcBef>
                <a:spcPts val="600"/>
              </a:spcBef>
              <a:spcAft>
                <a:spcPts val="0"/>
              </a:spcAft>
            </a:pPr>
            <a:r>
              <a:rPr b="1" lang="en"/>
              <a:t>Feedback</a:t>
            </a:r>
            <a:r>
              <a:rPr lang="en"/>
              <a:t>: apply lessons from experience to refine techniques and approaches.</a:t>
            </a:r>
          </a:p>
          <a:p>
            <a:pPr indent="0" lvl="0" marL="457200" marR="0" rtl="0" algn="l">
              <a:lnSpc>
                <a:spcPct val="100000"/>
              </a:lnSpc>
              <a:spcBef>
                <a:spcPts val="600"/>
              </a:spcBef>
              <a:spcAft>
                <a:spcPts val="0"/>
              </a:spcAft>
              <a:buNone/>
            </a:pPr>
            <a:r>
              <a:t/>
            </a:r>
            <a:endParaRPr/>
          </a:p>
        </p:txBody>
      </p:sp>
      <p:sp>
        <p:nvSpPr>
          <p:cNvPr id="453" name="Shape 4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48</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59" name="Shape 4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Finite Models </a:t>
            </a:r>
          </a:p>
          <a:p>
            <a:pPr indent="-228600" lvl="1" marL="914400" marR="0" rtl="0" algn="l">
              <a:lnSpc>
                <a:spcPct val="100000"/>
              </a:lnSpc>
              <a:spcBef>
                <a:spcPts val="600"/>
              </a:spcBef>
              <a:spcAft>
                <a:spcPts val="0"/>
              </a:spcAft>
            </a:pPr>
            <a:r>
              <a:rPr lang="en"/>
              <a:t>Representations of programs that we can use for analysis.</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a:t>
            </a:r>
          </a:p>
          <a:p>
            <a:pPr indent="-228600" lvl="1" marL="914400" rtl="0">
              <a:spcBef>
                <a:spcPts val="600"/>
              </a:spcBef>
            </a:pPr>
            <a:r>
              <a:rPr lang="en"/>
              <a:t>Chapter 5</a:t>
            </a:r>
          </a:p>
          <a:p>
            <a:pPr indent="-228600" lvl="0" marL="457200" marR="0" rtl="0" algn="l">
              <a:lnSpc>
                <a:spcPct val="100000"/>
              </a:lnSpc>
              <a:spcBef>
                <a:spcPts val="600"/>
              </a:spcBef>
              <a:spcAft>
                <a:spcPts val="0"/>
              </a:spcAft>
            </a:pPr>
            <a:r>
              <a:rPr lang="en"/>
              <a:t>Team selection - due January 21st.</a:t>
            </a:r>
          </a:p>
          <a:p>
            <a:pPr indent="0" lvl="0" marL="457200" marR="0" rtl="0" algn="l">
              <a:lnSpc>
                <a:spcPct val="100000"/>
              </a:lnSpc>
              <a:spcBef>
                <a:spcPts val="600"/>
              </a:spcBef>
              <a:spcAft>
                <a:spcPts val="0"/>
              </a:spcAft>
              <a:buNone/>
            </a:pPr>
            <a:r>
              <a:t/>
            </a:r>
            <a:endParaRPr/>
          </a:p>
        </p:txBody>
      </p:sp>
      <p:sp>
        <p:nvSpPr>
          <p:cNvPr id="460" name="Shape 4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49</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Anatomy of a Test Case</a:t>
            </a:r>
          </a:p>
        </p:txBody>
      </p:sp>
      <p:sp>
        <p:nvSpPr>
          <p:cNvPr id="93" name="Shape 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Input</a:t>
            </a:r>
          </a:p>
          <a:p>
            <a:pPr indent="-228600" lvl="1" marL="914400" rtl="0">
              <a:spcBef>
                <a:spcPts val="0"/>
              </a:spcBef>
              <a:buClr>
                <a:srgbClr val="000000"/>
              </a:buClr>
            </a:pPr>
            <a:r>
              <a:rPr lang="en">
                <a:solidFill>
                  <a:srgbClr val="000000"/>
                </a:solidFill>
              </a:rPr>
              <a:t>Any required input data.</a:t>
            </a:r>
          </a:p>
          <a:p>
            <a:pPr indent="-228600" lvl="0" marL="457200" rtl="0">
              <a:spcBef>
                <a:spcPts val="0"/>
              </a:spcBef>
              <a:buClr>
                <a:srgbClr val="000000"/>
              </a:buClr>
            </a:pPr>
            <a:r>
              <a:rPr lang="en">
                <a:solidFill>
                  <a:srgbClr val="000000"/>
                </a:solidFill>
              </a:rPr>
              <a:t>Expected Output (Oracle)</a:t>
            </a:r>
          </a:p>
          <a:p>
            <a:pPr indent="-228600" lvl="1" marL="914400" rtl="0">
              <a:spcBef>
                <a:spcPts val="0"/>
              </a:spcBef>
              <a:buClr>
                <a:srgbClr val="000000"/>
              </a:buClr>
            </a:pPr>
            <a:r>
              <a:rPr lang="en">
                <a:solidFill>
                  <a:srgbClr val="000000"/>
                </a:solidFill>
              </a:rPr>
              <a:t>What </a:t>
            </a:r>
            <a:r>
              <a:rPr i="1" lang="en">
                <a:solidFill>
                  <a:srgbClr val="000000"/>
                </a:solidFill>
              </a:rPr>
              <a:t>should</a:t>
            </a:r>
            <a:r>
              <a:rPr lang="en">
                <a:solidFill>
                  <a:srgbClr val="000000"/>
                </a:solidFill>
              </a:rPr>
              <a:t> happen, i.e., values or exceptions.</a:t>
            </a:r>
          </a:p>
          <a:p>
            <a:pPr indent="-228600" lvl="0" marL="457200" rtl="0">
              <a:spcBef>
                <a:spcPts val="0"/>
              </a:spcBef>
              <a:buClr>
                <a:srgbClr val="000000"/>
              </a:buClr>
            </a:pPr>
            <a:r>
              <a:rPr lang="en">
                <a:solidFill>
                  <a:srgbClr val="000000"/>
                </a:solidFill>
              </a:rPr>
              <a:t>Initialization</a:t>
            </a:r>
          </a:p>
          <a:p>
            <a:pPr indent="-228600" lvl="1" marL="914400" rtl="0">
              <a:spcBef>
                <a:spcPts val="0"/>
              </a:spcBef>
              <a:buClr>
                <a:srgbClr val="000000"/>
              </a:buClr>
            </a:pPr>
            <a:r>
              <a:rPr lang="en">
                <a:solidFill>
                  <a:srgbClr val="000000"/>
                </a:solidFill>
              </a:rPr>
              <a:t>Any steps that must be taken before test execution.</a:t>
            </a:r>
          </a:p>
          <a:p>
            <a:pPr indent="-228600" lvl="0" marL="457200" rtl="0">
              <a:spcBef>
                <a:spcPts val="0"/>
              </a:spcBef>
              <a:buClr>
                <a:srgbClr val="000000"/>
              </a:buClr>
            </a:pPr>
            <a:r>
              <a:rPr lang="en">
                <a:solidFill>
                  <a:srgbClr val="000000"/>
                </a:solidFill>
              </a:rPr>
              <a:t>Test Steps</a:t>
            </a:r>
          </a:p>
          <a:p>
            <a:pPr indent="-228600" lvl="1" marL="914400" rtl="0">
              <a:spcBef>
                <a:spcPts val="0"/>
              </a:spcBef>
              <a:buClr>
                <a:srgbClr val="000000"/>
              </a:buClr>
            </a:pPr>
            <a:r>
              <a:rPr lang="en">
                <a:solidFill>
                  <a:srgbClr val="000000"/>
                </a:solidFill>
              </a:rPr>
              <a:t>Interactions with the system, and comparisons between expected and actual values.</a:t>
            </a:r>
          </a:p>
          <a:p>
            <a:pPr indent="-228600" lvl="0" marL="457200" rtl="0">
              <a:spcBef>
                <a:spcPts val="0"/>
              </a:spcBef>
              <a:buClr>
                <a:srgbClr val="000000"/>
              </a:buClr>
            </a:pPr>
            <a:r>
              <a:rPr lang="en">
                <a:solidFill>
                  <a:srgbClr val="000000"/>
                </a:solidFill>
              </a:rPr>
              <a:t>Tear Down</a:t>
            </a:r>
          </a:p>
          <a:p>
            <a:pPr indent="-228600" lvl="1" marL="914400" rtl="0">
              <a:spcBef>
                <a:spcPts val="0"/>
              </a:spcBef>
              <a:buClr>
                <a:srgbClr val="000000"/>
              </a:buClr>
            </a:pPr>
            <a:r>
              <a:rPr lang="en">
                <a:solidFill>
                  <a:srgbClr val="000000"/>
                </a:solidFill>
              </a:rPr>
              <a:t>Any steps that must be taken after test execution.</a:t>
            </a:r>
          </a:p>
          <a:p>
            <a:pPr lvl="0" marR="0" rtl="0" algn="l">
              <a:lnSpc>
                <a:spcPct val="100000"/>
              </a:lnSpc>
              <a:spcBef>
                <a:spcPts val="600"/>
              </a:spcBef>
              <a:spcAft>
                <a:spcPts val="0"/>
              </a:spcAft>
              <a:buNone/>
            </a:pPr>
            <a:r>
              <a:t/>
            </a:r>
            <a:endParaRPr>
              <a:solidFill>
                <a:srgbClr val="000000"/>
              </a:solidFill>
            </a:endParaRP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Bugs? What are Those?</a:t>
            </a:r>
          </a:p>
        </p:txBody>
      </p:sp>
      <p:sp>
        <p:nvSpPr>
          <p:cNvPr id="100" name="Shape 1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Bug is an overloaded term - does it refer to the bad behavior observed, the source code problem that led to that behavior, or both?</a:t>
            </a:r>
          </a:p>
          <a:p>
            <a:pPr indent="-228600" lvl="0" marL="457200" marR="0" rtl="0" algn="l">
              <a:lnSpc>
                <a:spcPct val="100000"/>
              </a:lnSpc>
              <a:spcBef>
                <a:spcPts val="600"/>
              </a:spcBef>
              <a:spcAft>
                <a:spcPts val="0"/>
              </a:spcAft>
            </a:pPr>
            <a:r>
              <a:rPr b="1" lang="en"/>
              <a:t>Failure</a:t>
            </a:r>
          </a:p>
          <a:p>
            <a:pPr indent="-228600" lvl="1" marL="914400" marR="0" rtl="0" algn="l">
              <a:lnSpc>
                <a:spcPct val="100000"/>
              </a:lnSpc>
              <a:spcBef>
                <a:spcPts val="600"/>
              </a:spcBef>
              <a:spcAft>
                <a:spcPts val="0"/>
              </a:spcAft>
            </a:pPr>
            <a:r>
              <a:rPr lang="en"/>
              <a:t>An execution that yields an incorrect result.</a:t>
            </a:r>
          </a:p>
          <a:p>
            <a:pPr indent="-228600" lvl="0" marL="457200" marR="0" rtl="0" algn="l">
              <a:lnSpc>
                <a:spcPct val="100000"/>
              </a:lnSpc>
              <a:spcBef>
                <a:spcPts val="600"/>
              </a:spcBef>
              <a:spcAft>
                <a:spcPts val="0"/>
              </a:spcAft>
            </a:pPr>
            <a:r>
              <a:rPr b="1" lang="en"/>
              <a:t>Fault</a:t>
            </a:r>
          </a:p>
          <a:p>
            <a:pPr indent="-228600" lvl="1" marL="914400" marR="0" rtl="0" algn="l">
              <a:lnSpc>
                <a:spcPct val="100000"/>
              </a:lnSpc>
              <a:spcBef>
                <a:spcPts val="600"/>
              </a:spcBef>
              <a:spcAft>
                <a:spcPts val="0"/>
              </a:spcAft>
            </a:pPr>
            <a:r>
              <a:rPr lang="en" sz="2400"/>
              <a:t>The problem that is the source of that failure.</a:t>
            </a:r>
          </a:p>
          <a:p>
            <a:pPr indent="-228600" lvl="1" marL="914400" marR="0" rtl="0" algn="l">
              <a:lnSpc>
                <a:spcPct val="100000"/>
              </a:lnSpc>
              <a:spcBef>
                <a:spcPts val="600"/>
              </a:spcBef>
              <a:spcAft>
                <a:spcPts val="0"/>
              </a:spcAft>
            </a:pPr>
            <a:r>
              <a:rPr lang="en"/>
              <a:t>For instance, a typo in a line of the source code.</a:t>
            </a:r>
          </a:p>
          <a:p>
            <a:pPr indent="-228600" lvl="0" marL="457200" marR="0" rtl="0" algn="l">
              <a:lnSpc>
                <a:spcPct val="100000"/>
              </a:lnSpc>
              <a:spcBef>
                <a:spcPts val="600"/>
              </a:spcBef>
              <a:spcAft>
                <a:spcPts val="0"/>
              </a:spcAft>
            </a:pPr>
            <a:r>
              <a:rPr lang="en"/>
              <a:t>When we observe a failure, we try to find the fault that caused it.</a:t>
            </a:r>
          </a:p>
        </p:txBody>
      </p:sp>
      <p:sp>
        <p:nvSpPr>
          <p:cNvPr id="101" name="Shape 1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main purpose of testing is to find faults:</a:t>
            </a:r>
            <a:br>
              <a:rPr lang="en"/>
            </a:br>
            <a:br>
              <a:rPr lang="en"/>
            </a:br>
            <a:r>
              <a:rPr lang="en"/>
              <a:t>“Testing is the process of trying to discover every conceivable fault or weakness in a work product”                     - Glenford Myers</a:t>
            </a:r>
            <a:br>
              <a:rPr lang="en"/>
            </a:br>
          </a:p>
          <a:p>
            <a:pPr indent="-228600" lvl="0" marL="457200" marR="0" rtl="0" algn="l">
              <a:lnSpc>
                <a:spcPct val="100000"/>
              </a:lnSpc>
              <a:spcBef>
                <a:spcPts val="600"/>
              </a:spcBef>
              <a:spcAft>
                <a:spcPts val="0"/>
              </a:spcAft>
            </a:pPr>
            <a:r>
              <a:rPr lang="en"/>
              <a:t>Tests must reflect normal system usage and extreme boundary events.</a:t>
            </a:r>
          </a:p>
        </p:txBody>
      </p:sp>
      <p:sp>
        <p:nvSpPr>
          <p:cNvPr id="108" name="Shape 1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Scenarios</a:t>
            </a:r>
          </a:p>
        </p:txBody>
      </p:sp>
      <p:sp>
        <p:nvSpPr>
          <p:cNvPr id="114" name="Shape 1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b="1" lang="en"/>
              <a:t>Verification:</a:t>
            </a:r>
            <a:r>
              <a:rPr lang="en"/>
              <a:t> Demonstrate to the customer that the software meets the specifications.</a:t>
            </a:r>
          </a:p>
          <a:p>
            <a:pPr indent="-406400" lvl="1" marL="914400" rtl="0">
              <a:spcBef>
                <a:spcPts val="600"/>
              </a:spcBef>
              <a:buSzPct val="100000"/>
            </a:pPr>
            <a:r>
              <a:rPr lang="en" sz="2800"/>
              <a:t>Tests tend to reflect “normal” usage.</a:t>
            </a:r>
          </a:p>
          <a:p>
            <a:pPr indent="-406400" lvl="1" marL="914400" rtl="0">
              <a:spcBef>
                <a:spcPts val="600"/>
              </a:spcBef>
              <a:buSzPct val="100000"/>
            </a:pPr>
            <a:r>
              <a:rPr lang="en" sz="2800"/>
              <a:t>If the software doesn’t conform to the specifications, there is a fault.</a:t>
            </a:r>
          </a:p>
          <a:p>
            <a:pPr indent="0" lvl="0" marL="457200" rtl="0">
              <a:spcBef>
                <a:spcPts val="600"/>
              </a:spcBef>
              <a:buNone/>
            </a:pPr>
            <a:r>
              <a:t/>
            </a:r>
            <a:endParaRPr sz="1100"/>
          </a:p>
          <a:p>
            <a:pPr indent="-228600" lvl="0" marL="457200" marR="0" rtl="0" algn="l">
              <a:lnSpc>
                <a:spcPct val="100000"/>
              </a:lnSpc>
              <a:spcBef>
                <a:spcPts val="600"/>
              </a:spcBef>
              <a:spcAft>
                <a:spcPts val="0"/>
              </a:spcAft>
            </a:pPr>
            <a:r>
              <a:rPr b="1" lang="en"/>
              <a:t>Fault Detection:</a:t>
            </a:r>
            <a:r>
              <a:rPr lang="en"/>
              <a:t> Discover situations where the behavior of the software is incorrect.</a:t>
            </a:r>
          </a:p>
          <a:p>
            <a:pPr indent="-228600" lvl="1" marL="914400" marR="0" rtl="0" algn="l">
              <a:lnSpc>
                <a:spcPct val="100000"/>
              </a:lnSpc>
              <a:spcBef>
                <a:spcPts val="600"/>
              </a:spcBef>
              <a:spcAft>
                <a:spcPts val="0"/>
              </a:spcAft>
            </a:pPr>
            <a:r>
              <a:rPr lang="en" sz="2800"/>
              <a:t>Tests tend to reflect extreme usage.</a:t>
            </a:r>
          </a:p>
        </p:txBody>
      </p:sp>
      <p:sp>
        <p:nvSpPr>
          <p:cNvPr id="115" name="Shape 1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Axiom of Testing</a:t>
            </a:r>
          </a:p>
        </p:txBody>
      </p:sp>
      <p:sp>
        <p:nvSpPr>
          <p:cNvPr id="121" name="Shape 12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4800"/>
              <a:t>“Program testing can be used to show the presence of bugs, but never their absence.”</a:t>
            </a:r>
          </a:p>
          <a:p>
            <a:pPr indent="457200" lvl="0" marL="5029200" marR="0" rtl="0" algn="l">
              <a:lnSpc>
                <a:spcPct val="100000"/>
              </a:lnSpc>
              <a:spcBef>
                <a:spcPts val="600"/>
              </a:spcBef>
              <a:spcAft>
                <a:spcPts val="0"/>
              </a:spcAft>
              <a:buNone/>
            </a:pPr>
            <a:r>
              <a:rPr lang="en"/>
              <a:t>- Dijkstra</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