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6624B0C-AF51-46BE-B05A-B43F6F197261}">
  <a:tblStyle styleId="{56624B0C-AF51-46BE-B05A-B43F6F19726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Whether you’re designing a skyscraper, or a bridge, or a rocket, from wind-tunnels and little prototype models, to navier-stokes equations, to circuit diagrams, engineers construct and analyze models to analyze what they are doing - to determine whether their solution will work. </a:t>
            </a:r>
          </a:p>
          <a:p>
            <a:pPr lvl="0" rtl="0">
              <a:lnSpc>
                <a:spcPct val="115000"/>
              </a:lnSpc>
              <a:spcBef>
                <a:spcPts val="0"/>
              </a:spcBef>
              <a:buNone/>
            </a:pPr>
            <a:r>
              <a:rPr lang="en"/>
              <a:t>Software is no different in this regard, and in both physical products and software, models are useful in addressing two problems</a:t>
            </a:r>
          </a:p>
          <a:p>
            <a:pPr lvl="0" rtl="0">
              <a:lnSpc>
                <a:spcPct val="115000"/>
              </a:lnSpc>
              <a:spcBef>
                <a:spcPts val="0"/>
              </a:spcBef>
              <a:buNone/>
            </a:pPr>
            <a:r>
              <a:rPr lang="en"/>
              <a:t>(read 4). Whether a bridge or a word processor, you need to start testing and performing verification before the thing is being shipped out to the customers.</a:t>
            </a:r>
          </a:p>
          <a:p>
            <a:pPr lvl="0" rtl="0">
              <a:lnSpc>
                <a:spcPct val="115000"/>
              </a:lnSpc>
              <a:spcBef>
                <a:spcPts val="0"/>
              </a:spcBef>
              <a:buNone/>
            </a:pPr>
            <a:r>
              <a:rPr lang="en"/>
              <a:t>(read 5) Whether it is examining all paths of execution in the software or subjecting a prototype to all disaster conditions. Models let us start analysis earlier and repeat it as design evolves, and let us perform thorough analyses that cover a larger class of scenarios than we can explicitly test for, analyses that wouldn’t be possible on the full product.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(explain examples) only care about x and y</a:t>
            </a:r>
          </a:p>
          <a:p>
            <a:pPr lvl="0" rtl="0">
              <a:lnSpc>
                <a:spcPct val="115000"/>
              </a:lnSpc>
              <a:spcBef>
                <a:spcPts val="0"/>
              </a:spcBef>
              <a:buNone/>
            </a:pPr>
            <a:r>
              <a:rPr lang="en"/>
              <a:t>Models are inevitably imperfect - collapsing the potentially infinite state space into something that can be analyzed requires leaving out some information. While we hope those omissions are irrelevant to the properties we want to analyze, that isn’t always the case. By introducing non-determinism, we make the models imprecise, we have some guesswork involved in analyzing them, and we risk producing a model that does not correlate to the real program.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Models are used for many, many types of analysis in software engineering, but in this class ,we’re mainly interested in models that tell us something about how the progran behaves when it executes. To that end, we are mainly going to look at two “views” of the program behavior. The first are models based directly on the source code - where we extract information about how execution is routed through the source code. These are often used to guide test generation - to reach this statement, here is what needs to be executed beforehand. </a:t>
            </a:r>
          </a:p>
          <a:p>
            <a:pPr lvl="0" rtl="0">
              <a:lnSpc>
                <a:spcPct val="115000"/>
              </a:lnSpc>
              <a:spcBef>
                <a:spcPts val="0"/>
              </a:spcBef>
              <a:buNone/>
            </a:pPr>
            <a:r>
              <a:rPr lang="en"/>
              <a:t>The second are ones that don’t care about the code - that are often created before the code- that are based around the functionality defined in the requirements specification. Here we map functionality to a series of states, and look for violations of the requirements as we step through those states.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p>
          <a:p>
            <a:pPr lvl="0" rtl="0">
              <a:lnSpc>
                <a:spcPct val="120000"/>
              </a:lnSpc>
              <a:spcBef>
                <a:spcPts val="0"/>
              </a:spcBef>
              <a:buNone/>
            </a:pP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p>
          <a:p>
            <a:pPr lvl="0" rtl="0">
              <a:lnSpc>
                <a:spcPct val="120000"/>
              </a:lnSpc>
              <a:spcBef>
                <a:spcPts val="0"/>
              </a:spcBef>
              <a:buNone/>
            </a:pPr>
            <a:r>
              <a:rPr lang="en">
                <a:solidFill>
                  <a:schemeClr val="dk1"/>
                </a:solidFill>
                <a:highlight>
                  <a:srgbClr val="FFFFFF"/>
                </a:highlight>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75" name="Shape 17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76" name="Shape 17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78" name="Shape 178"/>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79" name="Shape 179"/>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97" name="Shape 19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98" name="Shape 19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99" name="Shape 19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00" name="Shape 20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01" name="Shape 20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17" name="Shape 21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18" name="Shape 21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19" name="Shape 21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20" name="Shape 22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21" name="Shape 22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p>
          <a:p>
            <a:pPr lvl="0" rtl="0">
              <a:lnSpc>
                <a:spcPct val="120000"/>
              </a:lnSpc>
              <a:spcBef>
                <a:spcPts val="0"/>
              </a:spcBef>
              <a:buNone/>
            </a:pPr>
            <a:r>
              <a:rPr lang="en">
                <a:solidFill>
                  <a:schemeClr val="dk1"/>
                </a:solidFill>
                <a:highlight>
                  <a:srgbClr val="FFFFFF"/>
                </a:highlight>
              </a:rPr>
              <a:t>(explain example)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go through example</a:t>
            </a:r>
          </a:p>
          <a:p>
            <a:pPr lvl="0" rtl="0">
              <a:lnSpc>
                <a:spcPct val="120000"/>
              </a:lnSpc>
              <a:spcBef>
                <a:spcPts val="0"/>
              </a:spcBef>
              <a:buNone/>
            </a:pPr>
            <a:r>
              <a:rPr lang="en">
                <a:solidFill>
                  <a:schemeClr val="dk1"/>
                </a:solidFill>
                <a:highlight>
                  <a:srgbClr val="FFFFFF"/>
                </a:highlight>
              </a:rPr>
              <a:t>point out that you can break up the or statement in the if condition into multiple checks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go through example</a:t>
            </a:r>
          </a:p>
          <a:p>
            <a:pPr lvl="0" rtl="0">
              <a:lnSpc>
                <a:spcPct val="120000"/>
              </a:lnSpc>
              <a:spcBef>
                <a:spcPts val="0"/>
              </a:spcBef>
              <a:buNone/>
            </a:pPr>
            <a:r>
              <a:rPr lang="en">
                <a:solidFill>
                  <a:schemeClr val="dk1"/>
                </a:solidFill>
                <a:highlight>
                  <a:srgbClr val="FFFFFF"/>
                </a:highlight>
              </a:rPr>
              <a:t>point where execution can split between two or more possible blocks. Where are the jumps? want to define a straight line through, then look at where control can split off from that - all true outcomes are the straight line - that is, no jump - just keep executing lines of code sequentially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today’s class is about the concept of modeling, a few different types of models, and the properties that all good models must demonstrate.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In the program on this slide, we have a method which takes in an array and an integer N - the number of elements in an array. Then, we iterate through the array and flip each negative element to be positive. Finally, we return 1 to indicate that we’re done.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32" name="Shape 33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33" name="Shape 33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34" name="Shape 33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35" name="Shape 335"/>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000">
                <a:solidFill>
                  <a:schemeClr val="dk1"/>
                </a:solidFill>
              </a:rPr>
              <a:t>(walkthrough)</a:t>
            </a:r>
          </a:p>
          <a:p>
            <a:pPr lvl="0" rtl="0">
              <a:spcBef>
                <a:spcPts val="0"/>
              </a:spcBef>
              <a:buNone/>
            </a:pPr>
            <a:r>
              <a:t/>
            </a:r>
            <a:endParaRPr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Control-flow graphs are what we call intraprocedural graphs, or within the procedure - that is, they depict the flow of control within one method of the program. However, when running a program, we usually don’t just look at execution paths within a method. Methods will call other methods, which call other methods. Control passes throughout a large, multi-method, multi-class system, and we should be able to look at execution paths through that whole execution of the program. To do that, we use an interprocedural graph, such as a call graph. The call graph is the simplest way to look at control flow beterrn procedures</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(talk through example)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you need to be a little careful working with call graphs in object-oriented languages. Method calls are typically made through object references. Often, you define a class, and then create specialized subclasses that inherit methods and data members from those parents. Both a parent and its child share a data type and methods. However, the children can override those methods with their own behaviors. When you instantiate a variable of a certain type, you could bind an instance of any relevant subclass to that variable at runtime. When you call that method, you cannot guarantee which version of the method you call. So, in the callgraph, you’re left with a judgement to make - do you represent every possible method that could be dynamically bound to that invocation, or risk under-specifying the possible execution paths by simply referring to the explicitly declared class.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to give an example of overestimating the execution paths due to polymorphism, consider the following. (explain code/call graph)</a:t>
            </a:r>
          </a:p>
          <a:p>
            <a:pPr lvl="0" rtl="0">
              <a:lnSpc>
                <a:spcPct val="120000"/>
              </a:lnSpc>
              <a:spcBef>
                <a:spcPts val="0"/>
              </a:spcBef>
              <a:buNone/>
            </a:pPr>
            <a:r>
              <a:rPr lang="en">
                <a:solidFill>
                  <a:schemeClr val="dk1"/>
                </a:solidFill>
              </a:rPr>
              <a:t>This call graph is an oveestimation because it includes calls that can never actually occur in execution. A.foo calls b.bar, and b’s declared class is C, and S inherits from C and overrides bar.The call graph includes a call from A.foo to S.bar, but the variable b can never actually be bound to an instance of class S. It’s hard to figure this out from anything other than manual inspection, which is quite expensive, so often, call graphs - like control flow graphs - can include execution paths that are impossible in practice.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previous models are ones extracted from programs, and closely related to how the code is written. However, models are often constructed prior to the code, or independent from it, and may setve as a specification of the allowed behavior. In that case, the most common way to model system behavior is to represent the behavior as a finite state machine. </a:t>
            </a:r>
          </a:p>
          <a:p>
            <a:pPr lvl="0" rtl="0">
              <a:lnSpc>
                <a:spcPct val="115000"/>
              </a:lnSpc>
              <a:spcBef>
                <a:spcPts val="0"/>
              </a:spcBef>
              <a:buNone/>
            </a:pPr>
            <a:r>
              <a:rPr lang="en"/>
              <a:t>These are directed graphs where </a:t>
            </a:r>
            <a:r>
              <a:rPr lang="en">
                <a:solidFill>
                  <a:schemeClr val="dk1"/>
                </a:solidFill>
              </a:rPr>
              <a:t>nodes represent snapshots of the system and edges represent events and conditions that change what the system is doing.\</a:t>
            </a:r>
          </a:p>
          <a:p>
            <a:pPr lvl="0" rtl="0">
              <a:lnSpc>
                <a:spcPct val="115000"/>
              </a:lnSpc>
              <a:spcBef>
                <a:spcPts val="0"/>
              </a:spcBef>
              <a:buNone/>
            </a:pPr>
            <a:r>
              <a:rPr lang="en">
                <a:solidFill>
                  <a:schemeClr val="dk1"/>
                </a:solidFill>
              </a:rPr>
              <a:t>(read) - extremely simple, not enough information to execute for real - but (read).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let’s cover some terminology. We commonly talk about the behavior of software in terms of events and conditions, then reflect on the state of the software. What does that actually mean, though?</a:t>
            </a:r>
          </a:p>
          <a:p>
            <a:pPr indent="-228600" lvl="0" marL="457200" rtl="0">
              <a:lnSpc>
                <a:spcPct val="115000"/>
              </a:lnSpc>
              <a:spcBef>
                <a:spcPts val="0"/>
              </a:spcBef>
              <a:buClr>
                <a:schemeClr val="dk1"/>
              </a:buClr>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p>
          <a:p>
            <a:pPr indent="-228600" lvl="0" marL="457200" rtl="0">
              <a:lnSpc>
                <a:spcPct val="115000"/>
              </a:lnSpc>
              <a:spcBef>
                <a:spcPts val="0"/>
              </a:spcBef>
              <a:buClr>
                <a:schemeClr val="dk1"/>
              </a:buClr>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p>
          <a:p>
            <a:pPr indent="-228600" lvl="0" marL="457200" rtl="0">
              <a:lnSpc>
                <a:spcPct val="115000"/>
              </a:lnSpc>
              <a:spcBef>
                <a:spcPts val="0"/>
              </a:spcBef>
              <a:buClr>
                <a:schemeClr val="dk1"/>
              </a:buClr>
              <a:buChar char="-"/>
            </a:pPr>
            <a:r>
              <a:rPr lang="en">
                <a:solidFill>
                  <a:schemeClr val="dk1"/>
                </a:solidFill>
              </a:rPr>
              <a:t>(read). The state of an object or of the software is some description of what it is currently doing. What mode is it in? What is guiding its behavior? </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One of the key principles of all computer science disciplines is that of abstraction - (read).</a:t>
            </a:r>
          </a:p>
          <a:p>
            <a:pPr lvl="0" rtl="0">
              <a:lnSpc>
                <a:spcPct val="115000"/>
              </a:lnSpc>
              <a:spcBef>
                <a:spcPts val="0"/>
              </a:spcBef>
              <a:buNone/>
            </a:pPr>
            <a:r>
              <a:rPr lang="en"/>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p>
          <a:p>
            <a:pPr lvl="0" rtl="0">
              <a:lnSpc>
                <a:spcPct val="115000"/>
              </a:lnSpc>
              <a:spcBef>
                <a:spcPts val="0"/>
              </a:spcBef>
              <a:buNone/>
            </a:pPr>
            <a:r>
              <a:rPr lang="en"/>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p>
          <a:p>
            <a:pPr lvl="0" rtl="0">
              <a:lnSpc>
                <a:spcPct val="115000"/>
              </a:lnSpc>
              <a:spcBef>
                <a:spcPts val="0"/>
              </a:spcBef>
              <a:buNone/>
            </a:pPr>
            <a:r>
              <a:rPr lang="en"/>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p>
          <a:p>
            <a:pPr lvl="0" rtl="0">
              <a:spcBef>
                <a:spcPts val="0"/>
              </a:spcBef>
              <a:buNone/>
            </a:pPr>
            <a:r>
              <a:rPr lang="en">
                <a:solidFill>
                  <a:schemeClr val="dk1"/>
                </a:solidFill>
              </a:rPr>
              <a:t>-(read) for instance, what if you ejected a bill, but still had greater than the needed balance? then no transition is taken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(walk through state example_</a:t>
            </a:r>
          </a:p>
          <a:p>
            <a:pPr lvl="0" rtl="0">
              <a:spcBef>
                <a:spcPts val="0"/>
              </a:spcBef>
              <a:buNone/>
            </a:pPr>
            <a:r>
              <a:rPr lang="en">
                <a:solidFill>
                  <a:schemeClr val="dk1"/>
                </a:solidFill>
              </a:rPr>
              <a:t>(read entry and exit and explain)</a:t>
            </a:r>
          </a:p>
          <a:p>
            <a:pPr lvl="0" rtl="0">
              <a:spcBef>
                <a:spcPts val="0"/>
              </a:spcBef>
              <a:buNone/>
            </a:pPr>
            <a:r>
              <a:rPr lang="en">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through</a:t>
            </a:r>
          </a:p>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Ultimately, we need to make the argument that the the system we built fulfills the specification - make the argument for verification. Behavioral models represent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a couple of details that might need to be abstracted for analysis. Say we’re building a pacemaker, sits in the heart and shocks it.</a:t>
            </a:r>
          </a:p>
          <a:p>
            <a:pPr lvl="0" rtl="0">
              <a:spcBef>
                <a:spcPts val="0"/>
              </a:spcBef>
              <a:buNone/>
            </a:pPr>
            <a:r>
              <a:rPr lang="en"/>
              <a:t>- the first thing to watch out for is that this is a system that operates in a complex physical environment. It would be common when modeling to abstract that environment down to the simplest representation. We want to analyze the software, and a complex environmental model gets in the way of that. So, we might just simplify the input to the essential - do we sense a heartbeat. In the real world, that’s a complex analog reading from a pair of wires - which you then translate into software input. This is a reading that is influenced by noise - sometimes we might sense input when you don’t intend for there to be input. But, with the model, this is just a simple binary yes or no, which means that your real system might react differently in a testing scenario than the model. </a:t>
            </a:r>
          </a:p>
          <a:p>
            <a:pPr lvl="0" rtl="0">
              <a:spcBef>
                <a:spcPts val="0"/>
              </a:spcBef>
              <a:buNone/>
            </a:pPr>
            <a:r>
              <a:rPr lang="en"/>
              <a:t>- the second area to watch out for is time - timing of input - when it arrives, when output is released, how much time computation takes - many details that are often abstracted from the models.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These kind of behaviors are hard to predict until you implement, and you often end up with a model that is a little too optimistic, that is simple enough that properties that hold over it are not guaranteed over the real program.</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8" name="Shape 558"/>
        <p:cNvGrpSpPr/>
        <p:nvPr/>
      </p:nvGrpSpPr>
      <p:grpSpPr>
        <a:xfrm>
          <a:off x="0" y="0"/>
          <a:ext cx="0" cy="0"/>
          <a:chOff x="0" y="0"/>
          <a:chExt cx="0" cy="0"/>
        </a:xfrm>
      </p:grpSpPr>
      <p:sp>
        <p:nvSpPr>
          <p:cNvPr id="559" name="Shape 5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0" name="Shape 5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 model is not a substitute for your software. You can’t just build a model that is your program. I mean, in some languages, you can - but it would take just as long to build that model as it would be to code the software, and would be useless for analysis, but the idea of building a model is that you want to capture the details of the software relevant to the analysis you want to perform, and ignore absolutely everything else. By abstracting away the unnecessary details, you can perform extremely detailed proofs of correctness, identify security threats, detect potential deadlocks, even perform automated verification between the model and the requirement specification. </a:t>
            </a:r>
          </a:p>
          <a:p>
            <a:pPr lvl="0" rtl="0">
              <a:lnSpc>
                <a:spcPct val="115000"/>
              </a:lnSpc>
              <a:spcBef>
                <a:spcPts val="0"/>
              </a:spcBef>
              <a:buNone/>
            </a:pPr>
            <a:r>
              <a:rPr lang="en"/>
              <a:t>So, models are an incredibly powerful tool. However, you need to be careful - (read 5).</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3" name="Shape 573"/>
        <p:cNvGrpSpPr/>
        <p:nvPr/>
      </p:nvGrpSpPr>
      <p:grpSpPr>
        <a:xfrm>
          <a:off x="0" y="0"/>
          <a:ext cx="0" cy="0"/>
          <a:chOff x="0" y="0"/>
          <a:chExt cx="0" cy="0"/>
        </a:xfrm>
      </p:grpSpPr>
      <p:sp>
        <p:nvSpPr>
          <p:cNvPr id="574" name="Shape 5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5" name="Shape 5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be useful for analysis, there are four properties that we want to see out of a model. </a:t>
            </a:r>
          </a:p>
          <a:p>
            <a:pPr lvl="0" rtl="0">
              <a:spcBef>
                <a:spcPts val="0"/>
              </a:spcBef>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 it needs to still be small enough to be analyzed computationally. </a:t>
            </a:r>
          </a:p>
          <a:p>
            <a:pPr lvl="0" rtl="0">
              <a:spcBef>
                <a:spcPts val="0"/>
              </a:spcBef>
              <a:buNone/>
            </a:pPr>
            <a:r>
              <a:rPr lang="en">
                <a:solidFill>
                  <a:schemeClr val="dk1"/>
                </a:solidFill>
              </a:rPr>
              <a:t>(read6)</a:t>
            </a:r>
          </a:p>
          <a:p>
            <a:pPr lvl="0" rtl="0">
              <a:spcBef>
                <a:spcPts val="0"/>
              </a:spcBef>
              <a:buNone/>
            </a:pPr>
            <a:r>
              <a:rPr lang="en">
                <a:solidFill>
                  <a:schemeClr val="dk1"/>
                </a:solidFill>
              </a:rPr>
              <a:t>You need to be able to run this analysis and link it back to the real system. (read7)</a:t>
            </a:r>
          </a:p>
          <a:p>
            <a:pPr lvl="0" rtl="0">
              <a:spcBef>
                <a:spcPts val="0"/>
              </a:spcBef>
              <a:buNone/>
            </a:pPr>
            <a:r>
              <a:rPr lang="en">
                <a:solidFill>
                  <a:schemeClr val="dk1"/>
                </a:solidFill>
              </a:rPr>
              <a:t>For instance, you’d build seperate models to analyze airflow over an aircraft fusulage and to analyze the internal layout for efficient passenger loading.</a:t>
            </a:r>
          </a:p>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 If we model a building design, and it tells us that it collapses when there is an earthquake, we need to be able to go through the analysis and figure out what we can change to prevent a collapse in the next simulation. </a:t>
            </a:r>
          </a:p>
          <a:p>
            <a:pPr lvl="0" rtl="0">
              <a:spcBef>
                <a:spcPts val="0"/>
              </a:spcBef>
              <a:buNone/>
            </a:pPr>
            <a:r>
              <a:rPr lang="en">
                <a:solidFill>
                  <a:schemeClr val="dk1"/>
                </a:solidFill>
              </a:rPr>
              <a:t>(read) - don’t adapt them to be so specific to a simplified version of your problem that they fail to be useful for use on the un-abstracted problem.  There are limitations to what a lot of these verification techniques can analyze, but still, there is a difference between working within limitations and still getting some meaning out of the analysis and performing a pointless analysis just for the sake of looking smart. (read).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Models of programs are often represented as directed graphs. It’s important to remeber that these aren’t just pretty pictures, but have well-defined mathematical meaning. I’m sure you’ve spent some time talking about graph theory in other classes, but we’ll do some quick review here.</a:t>
            </a:r>
          </a:p>
          <a:p>
            <a:pPr lvl="0" rtl="0">
              <a:spcBef>
                <a:spcPts val="0"/>
              </a:spcBef>
              <a:buNone/>
            </a:pPr>
            <a:r>
              <a:rPr lang="en">
                <a:solidFill>
                  <a:schemeClr val="dk1"/>
                </a:solidFill>
              </a:rPr>
              <a:t>(read 1)</a:t>
            </a:r>
          </a:p>
          <a:p>
            <a:pPr lvl="0" rtl="0">
              <a:spcBef>
                <a:spcPts val="0"/>
              </a:spcBef>
              <a:buNone/>
            </a:pPr>
            <a:r>
              <a:rPr lang="en">
                <a:solidFill>
                  <a:schemeClr val="dk1"/>
                </a:solidFill>
              </a:rPr>
              <a:t>Typically, nodes represent program entities, such as regions of source code or methods or classes. Then, the edges represent relations between those entities. If we’re looking at something like how control passes through the code, an edge might represent sequential execution - after we execute block A of code, we will execute block B.</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 performed by the program. A computation is performed, leaving the program in a new state, then another computation is performed - based on the input - and the program enters another state. </a:t>
            </a:r>
          </a:p>
          <a:p>
            <a:pPr lvl="0" rtl="0">
              <a:lnSpc>
                <a:spcPct val="115000"/>
              </a:lnSpc>
              <a:spcBef>
                <a:spcPts val="0"/>
              </a:spcBef>
              <a:buNone/>
            </a:pPr>
            <a:r>
              <a:rPr lang="en"/>
              <a:t>So, (read 2). </a:t>
            </a:r>
          </a:p>
          <a:p>
            <a:pPr lvl="0" rtl="0">
              <a:lnSpc>
                <a:spcPct val="115000"/>
              </a:lnSpc>
              <a:spcBef>
                <a:spcPts val="0"/>
              </a:spcBef>
              <a:buNone/>
            </a:pPr>
            <a:r>
              <a:rPr lang="en"/>
              <a:t>If we abstract away the physical limits of a piece of computing hardware, (read 3). We call the whole set of states and transitions the “state space” of the program.</a:t>
            </a:r>
          </a:p>
          <a:p>
            <a:pPr lvl="0" rtl="0">
              <a:lnSpc>
                <a:spcPct val="115000"/>
              </a:lnSpc>
              <a:spcBef>
                <a:spcPts val="0"/>
              </a:spcBef>
              <a:buNone/>
            </a:pPr>
            <a:r>
              <a:rPr lang="en"/>
              <a:t>(read 5)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 - this is a translation function that strips away details from the real program to produce the simplified model. (read 3) So, if two states in the real program only differ in a way that the model doesn’t care about, we combine them in the model. This means the model has fewer states than the real program. This has two effects.</a:t>
            </a:r>
          </a:p>
          <a:p>
            <a:pPr lvl="0" rtl="0">
              <a:lnSpc>
                <a:spcPct val="115000"/>
              </a:lnSpc>
              <a:spcBef>
                <a:spcPts val="0"/>
              </a:spcBef>
              <a:buNone/>
            </a:pPr>
            <a:r>
              <a:rPr lang="en"/>
              <a:t>Because states are removed, (read 4). As a result (read 5). Normally, you know exactly what transition to take - the details are there. Now, because we’ve removed details, we might get into  situations where multiple transitions are possible, and the details differentiating their transitions have been removed for the model. This is a bad thing - we aren’t sure if the right transition will be taken, because we can’t tell them apart - we need to just choose at random. </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981799" cy="2198400"/>
          </a:xfrm>
          <a:prstGeom prst="rect">
            <a:avLst/>
          </a:prstGeom>
        </p:spPr>
        <p:txBody>
          <a:bodyPr anchorCtr="0" anchor="b" bIns="91425" lIns="91425" rIns="91425" tIns="91425">
            <a:noAutofit/>
          </a:bodyPr>
          <a:lstStyle/>
          <a:p>
            <a:pPr lvl="0" rtl="0">
              <a:spcBef>
                <a:spcPts val="0"/>
              </a:spcBef>
              <a:buNone/>
            </a:pPr>
            <a:r>
              <a:rPr lang="en" sz="5600"/>
              <a:t>Modeling Software</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3 - 01/19/2016</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 and Software Analysis</a:t>
            </a:r>
          </a:p>
        </p:txBody>
      </p:sp>
      <p:sp>
        <p:nvSpPr>
          <p:cNvPr id="57" name="Shape 5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Before and while building products, engineers analyze models to address design questions.</a:t>
            </a:r>
          </a:p>
          <a:p>
            <a:pPr indent="-228600" lvl="0" marL="457200" marR="0" rtl="0" algn="l">
              <a:lnSpc>
                <a:spcPct val="100000"/>
              </a:lnSpc>
              <a:spcBef>
                <a:spcPts val="600"/>
              </a:spcBef>
              <a:spcAft>
                <a:spcPts val="0"/>
              </a:spcAft>
            </a:pPr>
            <a:r>
              <a:rPr lang="en"/>
              <a:t>Software is no different.</a:t>
            </a:r>
          </a:p>
          <a:p>
            <a:pPr indent="-228600" lvl="0" marL="457200" marR="0" rtl="0" algn="l">
              <a:lnSpc>
                <a:spcPct val="100000"/>
              </a:lnSpc>
              <a:spcBef>
                <a:spcPts val="600"/>
              </a:spcBef>
              <a:spcAft>
                <a:spcPts val="0"/>
              </a:spcAft>
            </a:pPr>
            <a:r>
              <a:rPr lang="en"/>
              <a:t>Models address two problems:</a:t>
            </a:r>
          </a:p>
          <a:p>
            <a:pPr indent="-228600" lvl="1" marL="914400" marR="0" rtl="0" algn="l">
              <a:lnSpc>
                <a:spcPct val="100000"/>
              </a:lnSpc>
              <a:spcBef>
                <a:spcPts val="600"/>
              </a:spcBef>
              <a:spcAft>
                <a:spcPts val="0"/>
              </a:spcAft>
            </a:pPr>
            <a:r>
              <a:rPr lang="en"/>
              <a:t>Analysis and testing cannot wait until a product is finished.</a:t>
            </a:r>
          </a:p>
          <a:p>
            <a:pPr indent="-228600" lvl="1" marL="914400" marR="0" rtl="0" algn="l">
              <a:lnSpc>
                <a:spcPct val="100000"/>
              </a:lnSpc>
              <a:spcBef>
                <a:spcPts val="600"/>
              </a:spcBef>
              <a:spcAft>
                <a:spcPts val="0"/>
              </a:spcAft>
            </a:pPr>
            <a:r>
              <a:rPr lang="en"/>
              <a:t>The finished product is often too complex to analyze “as-is”. </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Functions</a:t>
            </a:r>
          </a:p>
        </p:txBody>
      </p:sp>
      <p:sp>
        <p:nvSpPr>
          <p:cNvPr id="126" name="Shape 126"/>
          <p:cNvSpPr txBox="1"/>
          <p:nvPr>
            <p:ph idx="1" type="body"/>
          </p:nvPr>
        </p:nvSpPr>
        <p:spPr>
          <a:xfrm>
            <a:off x="457200" y="1600200"/>
            <a:ext cx="335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This has two effects:</a:t>
            </a:r>
          </a:p>
          <a:p>
            <a:pPr indent="-381000" lvl="0" marL="457200" marR="0" rtl="0" algn="l">
              <a:lnSpc>
                <a:spcPct val="100000"/>
              </a:lnSpc>
              <a:spcBef>
                <a:spcPts val="600"/>
              </a:spcBef>
              <a:spcAft>
                <a:spcPts val="0"/>
              </a:spcAft>
              <a:buSzPct val="100000"/>
            </a:pPr>
            <a:r>
              <a:rPr lang="en" sz="2400"/>
              <a:t>Sequences of transitions are collapsed into fewer execution steps.</a:t>
            </a:r>
          </a:p>
          <a:p>
            <a:pPr lv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ct val="100000"/>
            </a:pPr>
            <a:r>
              <a:rPr lang="en" sz="2400"/>
              <a:t>Nondeterminism can be introduced. </a:t>
            </a:r>
          </a:p>
          <a:p>
            <a:pPr indent="0" lvl="0" marL="457200" marR="0" rtl="0" algn="l">
              <a:lnSpc>
                <a:spcPct val="100000"/>
              </a:lnSpc>
              <a:spcBef>
                <a:spcPts val="600"/>
              </a:spcBef>
              <a:spcAft>
                <a:spcPts val="0"/>
              </a:spcAft>
              <a:buNone/>
            </a:pPr>
            <a:r>
              <a:t/>
            </a:r>
            <a:endParaRPr sz="2400"/>
          </a:p>
          <a:p>
            <a:pPr indent="0" lvl="0" marL="914400" marR="0" rtl="0" algn="l">
              <a:lnSpc>
                <a:spcPct val="100000"/>
              </a:lnSpc>
              <a:spcBef>
                <a:spcPts val="600"/>
              </a:spcBef>
              <a:spcAft>
                <a:spcPts val="0"/>
              </a:spcAft>
              <a:buNone/>
            </a:pPr>
            <a:r>
              <a:t/>
            </a:r>
            <a:endParaRPr sz="2400"/>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
        <p:nvSpPr>
          <p:cNvPr id="128" name="Shape 128"/>
          <p:cNvSpPr/>
          <p:nvPr/>
        </p:nvSpPr>
        <p:spPr>
          <a:xfrm>
            <a:off x="4889787" y="18494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a:spcBef>
                <a:spcPts val="0"/>
              </a:spcBef>
              <a:buNone/>
            </a:pPr>
            <a:r>
              <a:rPr lang="en"/>
              <a:t>z = 0;</a:t>
            </a:r>
          </a:p>
        </p:txBody>
      </p:sp>
      <p:sp>
        <p:nvSpPr>
          <p:cNvPr id="129" name="Shape 129"/>
          <p:cNvSpPr/>
          <p:nvPr/>
        </p:nvSpPr>
        <p:spPr>
          <a:xfrm>
            <a:off x="5991912" y="18494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1;</a:t>
            </a:r>
          </a:p>
        </p:txBody>
      </p:sp>
      <p:cxnSp>
        <p:nvCxnSpPr>
          <p:cNvPr id="130" name="Shape 130"/>
          <p:cNvCxnSpPr>
            <a:stCxn id="128" idx="3"/>
            <a:endCxn id="129" idx="1"/>
          </p:cNvCxnSpPr>
          <p:nvPr/>
        </p:nvCxnSpPr>
        <p:spPr>
          <a:xfrm>
            <a:off x="5569587" y="2274400"/>
            <a:ext cx="422400" cy="0"/>
          </a:xfrm>
          <a:prstGeom prst="straightConnector1">
            <a:avLst/>
          </a:prstGeom>
          <a:noFill/>
          <a:ln cap="flat" cmpd="sng" w="9525">
            <a:solidFill>
              <a:schemeClr val="dk2"/>
            </a:solidFill>
            <a:prstDash val="solid"/>
            <a:round/>
            <a:headEnd len="lg" w="lg" type="none"/>
            <a:tailEnd len="lg" w="lg" type="triangle"/>
          </a:ln>
        </p:spPr>
      </p:cxnSp>
      <p:sp>
        <p:nvSpPr>
          <p:cNvPr id="131" name="Shape 131"/>
          <p:cNvSpPr/>
          <p:nvPr/>
        </p:nvSpPr>
        <p:spPr>
          <a:xfrm>
            <a:off x="7094037" y="18494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0;</a:t>
            </a:r>
          </a:p>
        </p:txBody>
      </p:sp>
      <p:cxnSp>
        <p:nvCxnSpPr>
          <p:cNvPr id="132" name="Shape 132"/>
          <p:cNvCxnSpPr>
            <a:stCxn id="129" idx="3"/>
            <a:endCxn id="131" idx="1"/>
          </p:cNvCxnSpPr>
          <p:nvPr/>
        </p:nvCxnSpPr>
        <p:spPr>
          <a:xfrm>
            <a:off x="6671712" y="2274400"/>
            <a:ext cx="422400" cy="0"/>
          </a:xfrm>
          <a:prstGeom prst="straightConnector1">
            <a:avLst/>
          </a:prstGeom>
          <a:noFill/>
          <a:ln cap="flat" cmpd="sng" w="9525">
            <a:solidFill>
              <a:schemeClr val="dk2"/>
            </a:solidFill>
            <a:prstDash val="solid"/>
            <a:round/>
            <a:headEnd len="lg" w="lg" type="none"/>
            <a:tailEnd len="lg" w="lg" type="triangle"/>
          </a:ln>
        </p:spPr>
      </p:cxnSp>
      <p:sp>
        <p:nvSpPr>
          <p:cNvPr id="133" name="Shape 133"/>
          <p:cNvSpPr/>
          <p:nvPr/>
        </p:nvSpPr>
        <p:spPr>
          <a:xfrm>
            <a:off x="8196162" y="18494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1;</a:t>
            </a:r>
          </a:p>
        </p:txBody>
      </p:sp>
      <p:cxnSp>
        <p:nvCxnSpPr>
          <p:cNvPr id="134" name="Shape 134"/>
          <p:cNvCxnSpPr>
            <a:stCxn id="131" idx="3"/>
            <a:endCxn id="133" idx="1"/>
          </p:cNvCxnSpPr>
          <p:nvPr/>
        </p:nvCxnSpPr>
        <p:spPr>
          <a:xfrm>
            <a:off x="7773837" y="2274400"/>
            <a:ext cx="422400" cy="0"/>
          </a:xfrm>
          <a:prstGeom prst="straightConnector1">
            <a:avLst/>
          </a:prstGeom>
          <a:noFill/>
          <a:ln cap="flat" cmpd="sng" w="9525">
            <a:solidFill>
              <a:schemeClr val="dk2"/>
            </a:solidFill>
            <a:prstDash val="solid"/>
            <a:round/>
            <a:headEnd len="lg" w="lg" type="none"/>
            <a:tailEnd len="lg" w="lg" type="triangle"/>
          </a:ln>
        </p:spPr>
      </p:cxnSp>
      <p:sp>
        <p:nvSpPr>
          <p:cNvPr id="135" name="Shape 135"/>
          <p:cNvSpPr/>
          <p:nvPr/>
        </p:nvSpPr>
        <p:spPr>
          <a:xfrm>
            <a:off x="5845800" y="3130850"/>
            <a:ext cx="679800" cy="70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t/>
            </a:r>
            <a:endParaRPr/>
          </a:p>
        </p:txBody>
      </p:sp>
      <p:sp>
        <p:nvSpPr>
          <p:cNvPr id="136" name="Shape 136"/>
          <p:cNvSpPr/>
          <p:nvPr/>
        </p:nvSpPr>
        <p:spPr>
          <a:xfrm>
            <a:off x="6947925" y="3130850"/>
            <a:ext cx="679800" cy="70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t/>
            </a:r>
            <a:endParaRPr/>
          </a:p>
        </p:txBody>
      </p:sp>
      <p:cxnSp>
        <p:nvCxnSpPr>
          <p:cNvPr id="137" name="Shape 137"/>
          <p:cNvCxnSpPr>
            <a:stCxn id="135" idx="3"/>
            <a:endCxn id="136" idx="1"/>
          </p:cNvCxnSpPr>
          <p:nvPr/>
        </p:nvCxnSpPr>
        <p:spPr>
          <a:xfrm>
            <a:off x="6525600" y="3483350"/>
            <a:ext cx="422399" cy="0"/>
          </a:xfrm>
          <a:prstGeom prst="straightConnector1">
            <a:avLst/>
          </a:prstGeom>
          <a:noFill/>
          <a:ln cap="flat" cmpd="sng" w="9525">
            <a:solidFill>
              <a:schemeClr val="dk2"/>
            </a:solidFill>
            <a:prstDash val="solid"/>
            <a:round/>
            <a:headEnd len="lg" w="lg" type="none"/>
            <a:tailEnd len="lg" w="lg" type="triangle"/>
          </a:ln>
        </p:spPr>
      </p:cxnSp>
      <p:sp>
        <p:nvSpPr>
          <p:cNvPr id="138" name="Shape 138"/>
          <p:cNvSpPr txBox="1"/>
          <p:nvPr/>
        </p:nvSpPr>
        <p:spPr>
          <a:xfrm>
            <a:off x="3808800" y="2094575"/>
            <a:ext cx="989699" cy="259799"/>
          </a:xfrm>
          <a:prstGeom prst="rect">
            <a:avLst/>
          </a:prstGeom>
          <a:noFill/>
          <a:ln>
            <a:noFill/>
          </a:ln>
        </p:spPr>
        <p:txBody>
          <a:bodyPr anchorCtr="0" anchor="t" bIns="91425" lIns="91425" rIns="91425" tIns="91425">
            <a:noAutofit/>
          </a:bodyPr>
          <a:lstStyle/>
          <a:p>
            <a:pPr lvl="0">
              <a:spcBef>
                <a:spcPts val="0"/>
              </a:spcBef>
              <a:buNone/>
            </a:pPr>
            <a:r>
              <a:rPr lang="en"/>
              <a:t>Program:</a:t>
            </a:r>
          </a:p>
        </p:txBody>
      </p:sp>
      <p:sp>
        <p:nvSpPr>
          <p:cNvPr id="139" name="Shape 139"/>
          <p:cNvSpPr txBox="1"/>
          <p:nvPr/>
        </p:nvSpPr>
        <p:spPr>
          <a:xfrm>
            <a:off x="4806012" y="3349075"/>
            <a:ext cx="989699" cy="259799"/>
          </a:xfrm>
          <a:prstGeom prst="rect">
            <a:avLst/>
          </a:prstGeom>
          <a:noFill/>
          <a:ln>
            <a:noFill/>
          </a:ln>
        </p:spPr>
        <p:txBody>
          <a:bodyPr anchorCtr="0" anchor="t" bIns="91425" lIns="91425" rIns="91425" tIns="91425">
            <a:noAutofit/>
          </a:bodyPr>
          <a:lstStyle/>
          <a:p>
            <a:pPr lvl="0" rtl="0">
              <a:spcBef>
                <a:spcPts val="0"/>
              </a:spcBef>
              <a:buNone/>
            </a:pPr>
            <a:r>
              <a:rPr lang="en"/>
              <a:t>Model:</a:t>
            </a:r>
          </a:p>
        </p:txBody>
      </p:sp>
      <p:sp>
        <p:nvSpPr>
          <p:cNvPr id="140" name="Shape 140"/>
          <p:cNvSpPr/>
          <p:nvPr/>
        </p:nvSpPr>
        <p:spPr>
          <a:xfrm>
            <a:off x="4931612" y="41112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0;</a:t>
            </a:r>
          </a:p>
        </p:txBody>
      </p:sp>
      <p:sp>
        <p:nvSpPr>
          <p:cNvPr id="141" name="Shape 141"/>
          <p:cNvSpPr/>
          <p:nvPr/>
        </p:nvSpPr>
        <p:spPr>
          <a:xfrm>
            <a:off x="6033737" y="4111250"/>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0;</a:t>
            </a:r>
          </a:p>
        </p:txBody>
      </p:sp>
      <p:cxnSp>
        <p:nvCxnSpPr>
          <p:cNvPr id="142" name="Shape 142"/>
          <p:cNvCxnSpPr>
            <a:stCxn id="140" idx="3"/>
            <a:endCxn id="141" idx="1"/>
          </p:cNvCxnSpPr>
          <p:nvPr/>
        </p:nvCxnSpPr>
        <p:spPr>
          <a:xfrm>
            <a:off x="5611412" y="4536200"/>
            <a:ext cx="422400" cy="0"/>
          </a:xfrm>
          <a:prstGeom prst="straightConnector1">
            <a:avLst/>
          </a:prstGeom>
          <a:noFill/>
          <a:ln cap="flat" cmpd="sng" w="9525">
            <a:solidFill>
              <a:schemeClr val="dk2"/>
            </a:solidFill>
            <a:prstDash val="solid"/>
            <a:round/>
            <a:headEnd len="lg" w="lg" type="none"/>
            <a:tailEnd len="lg" w="lg" type="triangle"/>
          </a:ln>
        </p:spPr>
      </p:cxnSp>
      <p:sp>
        <p:nvSpPr>
          <p:cNvPr id="143" name="Shape 143"/>
          <p:cNvSpPr/>
          <p:nvPr/>
        </p:nvSpPr>
        <p:spPr>
          <a:xfrm>
            <a:off x="4889825" y="5123575"/>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1;</a:t>
            </a:r>
          </a:p>
        </p:txBody>
      </p:sp>
      <p:sp>
        <p:nvSpPr>
          <p:cNvPr id="144" name="Shape 144"/>
          <p:cNvSpPr/>
          <p:nvPr/>
        </p:nvSpPr>
        <p:spPr>
          <a:xfrm>
            <a:off x="5991950" y="5123575"/>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1;</a:t>
            </a:r>
          </a:p>
          <a:p>
            <a:pPr lvl="0" rtl="0">
              <a:spcBef>
                <a:spcPts val="0"/>
              </a:spcBef>
              <a:buNone/>
            </a:pPr>
            <a:r>
              <a:rPr lang="en"/>
              <a:t>y = 1;</a:t>
            </a:r>
          </a:p>
          <a:p>
            <a:pPr lvl="0" rtl="0">
              <a:spcBef>
                <a:spcPts val="0"/>
              </a:spcBef>
              <a:buNone/>
            </a:pPr>
            <a:r>
              <a:rPr lang="en"/>
              <a:t>z = 1;</a:t>
            </a:r>
          </a:p>
        </p:txBody>
      </p:sp>
      <p:cxnSp>
        <p:nvCxnSpPr>
          <p:cNvPr id="145" name="Shape 145"/>
          <p:cNvCxnSpPr>
            <a:stCxn id="143" idx="3"/>
            <a:endCxn id="144" idx="1"/>
          </p:cNvCxnSpPr>
          <p:nvPr/>
        </p:nvCxnSpPr>
        <p:spPr>
          <a:xfrm>
            <a:off x="5569625" y="5548525"/>
            <a:ext cx="422400" cy="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p:nvPr/>
        </p:nvSpPr>
        <p:spPr>
          <a:xfrm>
            <a:off x="7886000" y="4254275"/>
            <a:ext cx="679800" cy="70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t/>
            </a:r>
            <a:endParaRPr/>
          </a:p>
        </p:txBody>
      </p:sp>
      <p:sp>
        <p:nvSpPr>
          <p:cNvPr id="147" name="Shape 147"/>
          <p:cNvSpPr/>
          <p:nvPr/>
        </p:nvSpPr>
        <p:spPr>
          <a:xfrm>
            <a:off x="7456125" y="5268475"/>
            <a:ext cx="679800" cy="70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t/>
            </a:r>
            <a:endParaRPr/>
          </a:p>
        </p:txBody>
      </p:sp>
      <p:sp>
        <p:nvSpPr>
          <p:cNvPr id="148" name="Shape 148"/>
          <p:cNvSpPr txBox="1"/>
          <p:nvPr/>
        </p:nvSpPr>
        <p:spPr>
          <a:xfrm>
            <a:off x="3850625" y="4356375"/>
            <a:ext cx="989699" cy="259799"/>
          </a:xfrm>
          <a:prstGeom prst="rect">
            <a:avLst/>
          </a:prstGeom>
          <a:noFill/>
          <a:ln>
            <a:noFill/>
          </a:ln>
        </p:spPr>
        <p:txBody>
          <a:bodyPr anchorCtr="0" anchor="t" bIns="91425" lIns="91425" rIns="91425" tIns="91425">
            <a:noAutofit/>
          </a:bodyPr>
          <a:lstStyle/>
          <a:p>
            <a:pPr lvl="0" rtl="0">
              <a:spcBef>
                <a:spcPts val="0"/>
              </a:spcBef>
              <a:buNone/>
            </a:pPr>
            <a:r>
              <a:rPr lang="en"/>
              <a:t>Program:</a:t>
            </a:r>
          </a:p>
        </p:txBody>
      </p:sp>
      <p:sp>
        <p:nvSpPr>
          <p:cNvPr id="149" name="Shape 149"/>
          <p:cNvSpPr txBox="1"/>
          <p:nvPr/>
        </p:nvSpPr>
        <p:spPr>
          <a:xfrm>
            <a:off x="6804912" y="4356375"/>
            <a:ext cx="989699" cy="259799"/>
          </a:xfrm>
          <a:prstGeom prst="rect">
            <a:avLst/>
          </a:prstGeom>
          <a:noFill/>
          <a:ln>
            <a:noFill/>
          </a:ln>
        </p:spPr>
        <p:txBody>
          <a:bodyPr anchorCtr="0" anchor="t" bIns="91425" lIns="91425" rIns="91425" tIns="91425">
            <a:noAutofit/>
          </a:bodyPr>
          <a:lstStyle/>
          <a:p>
            <a:pPr lvl="0" rtl="0">
              <a:spcBef>
                <a:spcPts val="0"/>
              </a:spcBef>
              <a:buNone/>
            </a:pPr>
            <a:r>
              <a:rPr lang="en"/>
              <a:t>Model:</a:t>
            </a:r>
          </a:p>
        </p:txBody>
      </p:sp>
      <p:cxnSp>
        <p:nvCxnSpPr>
          <p:cNvPr id="150" name="Shape 150"/>
          <p:cNvCxnSpPr/>
          <p:nvPr/>
        </p:nvCxnSpPr>
        <p:spPr>
          <a:xfrm>
            <a:off x="-12" y="3948825"/>
            <a:ext cx="9144000" cy="0"/>
          </a:xfrm>
          <a:prstGeom prst="straightConnector1">
            <a:avLst/>
          </a:prstGeom>
          <a:noFill/>
          <a:ln cap="flat" cmpd="sng" w="9525">
            <a:solidFill>
              <a:schemeClr val="dk2"/>
            </a:solidFill>
            <a:prstDash val="solid"/>
            <a:round/>
            <a:headEnd len="lg" w="lg" type="none"/>
            <a:tailEnd len="lg" w="lg" type="none"/>
          </a:ln>
        </p:spPr>
      </p:cxnSp>
      <p:sp>
        <p:nvSpPr>
          <p:cNvPr id="151" name="Shape 151"/>
          <p:cNvSpPr/>
          <p:nvPr/>
        </p:nvSpPr>
        <p:spPr>
          <a:xfrm>
            <a:off x="8328325" y="5264725"/>
            <a:ext cx="679800" cy="70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1;</a:t>
            </a:r>
          </a:p>
          <a:p>
            <a:pPr lvl="0" rtl="0">
              <a:spcBef>
                <a:spcPts val="0"/>
              </a:spcBef>
              <a:buNone/>
            </a:pPr>
            <a:r>
              <a:rPr lang="en"/>
              <a:t>y = 1;</a:t>
            </a:r>
          </a:p>
          <a:p>
            <a:pPr lvl="0" rtl="0">
              <a:spcBef>
                <a:spcPts val="0"/>
              </a:spcBef>
              <a:buNone/>
            </a:pPr>
            <a:r>
              <a:t/>
            </a:r>
            <a:endParaRPr/>
          </a:p>
        </p:txBody>
      </p:sp>
      <p:cxnSp>
        <p:nvCxnSpPr>
          <p:cNvPr id="152" name="Shape 152"/>
          <p:cNvCxnSpPr>
            <a:stCxn id="146" idx="2"/>
            <a:endCxn id="147" idx="0"/>
          </p:cNvCxnSpPr>
          <p:nvPr/>
        </p:nvCxnSpPr>
        <p:spPr>
          <a:xfrm flipH="1">
            <a:off x="7796000" y="4959274"/>
            <a:ext cx="429900" cy="309300"/>
          </a:xfrm>
          <a:prstGeom prst="straightConnector1">
            <a:avLst/>
          </a:prstGeom>
          <a:noFill/>
          <a:ln cap="flat" cmpd="sng" w="9525">
            <a:solidFill>
              <a:schemeClr val="dk2"/>
            </a:solidFill>
            <a:prstDash val="solid"/>
            <a:round/>
            <a:headEnd len="lg" w="lg" type="none"/>
            <a:tailEnd len="lg" w="lg" type="triangle"/>
          </a:ln>
        </p:spPr>
      </p:cxnSp>
      <p:cxnSp>
        <p:nvCxnSpPr>
          <p:cNvPr id="153" name="Shape 153"/>
          <p:cNvCxnSpPr>
            <a:stCxn id="146" idx="2"/>
            <a:endCxn id="151" idx="0"/>
          </p:cNvCxnSpPr>
          <p:nvPr/>
        </p:nvCxnSpPr>
        <p:spPr>
          <a:xfrm>
            <a:off x="8225900" y="4959274"/>
            <a:ext cx="442200" cy="305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Models</a:t>
            </a:r>
          </a:p>
        </p:txBody>
      </p:sp>
      <p:sp>
        <p:nvSpPr>
          <p:cNvPr id="159" name="Shape 15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Two main “views” of program behavior:</a:t>
            </a:r>
          </a:p>
          <a:p>
            <a:pPr indent="-381000" lvl="1" marL="914400" rtl="0">
              <a:spcBef>
                <a:spcPts val="0"/>
              </a:spcBef>
              <a:buSzPct val="100000"/>
            </a:pPr>
            <a:r>
              <a:rPr b="1" lang="en" sz="2400"/>
              <a:t>Source Code-Based</a:t>
            </a:r>
          </a:p>
          <a:p>
            <a:pPr indent="-228600" lvl="2" marL="1371600" rtl="0">
              <a:spcBef>
                <a:spcPts val="600"/>
              </a:spcBef>
            </a:pPr>
            <a:r>
              <a:rPr lang="en"/>
              <a:t>Visualization of paths of execution (where states are code locations)</a:t>
            </a:r>
          </a:p>
          <a:p>
            <a:pPr indent="-228600" lvl="2" marL="1371600" rtl="0">
              <a:spcBef>
                <a:spcPts val="600"/>
              </a:spcBef>
            </a:pPr>
            <a:r>
              <a:rPr lang="en"/>
              <a:t>Often used to guide test generation.</a:t>
            </a:r>
          </a:p>
          <a:p>
            <a:pPr indent="-381000" lvl="1" marL="914400" rtl="0">
              <a:spcBef>
                <a:spcPts val="0"/>
              </a:spcBef>
              <a:buSzPct val="100000"/>
            </a:pPr>
            <a:r>
              <a:rPr b="1" lang="en" sz="2400"/>
              <a:t>Behavior-Based</a:t>
            </a:r>
          </a:p>
          <a:p>
            <a:pPr indent="-228600" lvl="2" marL="1371600" rtl="0">
              <a:spcBef>
                <a:spcPts val="600"/>
              </a:spcBef>
            </a:pPr>
            <a:r>
              <a:rPr lang="en"/>
              <a:t>Mapping of functionality to a series of abstract program states. Not directly linked to code statements.</a:t>
            </a:r>
          </a:p>
          <a:p>
            <a:pPr indent="-228600" lvl="0" marL="457200" rtl="0">
              <a:spcBef>
                <a:spcPts val="0"/>
              </a:spcBef>
            </a:pPr>
            <a:r>
              <a:rPr lang="en"/>
              <a:t>Models are also used to analyze required development effort, usability, etc.</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60" name="Shape 1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Code-Based Models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71" name="Shape 1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 directed graph representing the flow of control through the program.</a:t>
            </a:r>
          </a:p>
          <a:p>
            <a:pPr indent="-419100" lvl="1" marL="914400" marR="0" rtl="0" algn="l">
              <a:lnSpc>
                <a:spcPct val="120000"/>
              </a:lnSpc>
              <a:spcBef>
                <a:spcPts val="0"/>
              </a:spcBef>
              <a:spcAft>
                <a:spcPts val="0"/>
              </a:spcAft>
              <a:buClr>
                <a:schemeClr val="dk1"/>
              </a:buClr>
              <a:buSzPct val="125000"/>
              <a:buFont typeface="Arial"/>
            </a:pPr>
            <a:r>
              <a:rPr lang="en"/>
              <a:t>Nodes represent sequential blocks of program commands. </a:t>
            </a:r>
          </a:p>
          <a:p>
            <a:pPr indent="-419100" lvl="1" marL="914400" marR="0" rtl="0" algn="l">
              <a:lnSpc>
                <a:spcPct val="120000"/>
              </a:lnSpc>
              <a:spcBef>
                <a:spcPts val="0"/>
              </a:spcBef>
              <a:spcAft>
                <a:spcPts val="0"/>
              </a:spcAft>
              <a:buClr>
                <a:schemeClr val="dk1"/>
              </a:buClr>
              <a:buSzPct val="125000"/>
              <a:buFont typeface="Arial"/>
            </a:pPr>
            <a:r>
              <a:rPr lang="en"/>
              <a:t>Edges connect nodes in the sequence they are executed. Multiple edges indicate conditional statements (loops, if statements, switches).</a:t>
            </a:r>
          </a:p>
          <a:p>
            <a:pPr indent="-228600" lvl="2" marL="1371600" marR="0" rtl="0" algn="l">
              <a:lnSpc>
                <a:spcPct val="120000"/>
              </a:lnSpc>
              <a:spcBef>
                <a:spcPts val="0"/>
              </a:spcBef>
              <a:spcAft>
                <a:spcPts val="0"/>
              </a:spcAft>
            </a:pPr>
            <a:r>
              <a:rPr lang="en"/>
              <a:t>The graph abstracts concrete execution details (variable values), so it depicts paths that are defined, but impossible to actually execute.</a:t>
            </a:r>
          </a:p>
        </p:txBody>
      </p:sp>
      <p:sp>
        <p:nvSpPr>
          <p:cNvPr id="172" name="Shape 1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419126" y="2057400"/>
            <a:ext cx="4516499" cy="35036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if (1==x)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y=45;</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else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5	    y=23456;</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6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7 /* continue */</a:t>
            </a:r>
          </a:p>
        </p:txBody>
      </p:sp>
      <p:sp>
        <p:nvSpPr>
          <p:cNvPr id="182" name="Shape 182"/>
          <p:cNvSpPr txBox="1"/>
          <p:nvPr>
            <p:ph type="title"/>
          </p:nvPr>
        </p:nvSpPr>
        <p:spPr>
          <a:xfrm>
            <a:off x="457200" y="274650"/>
            <a:ext cx="80163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If-then-else</a:t>
            </a:r>
          </a:p>
        </p:txBody>
      </p:sp>
      <p:sp>
        <p:nvSpPr>
          <p:cNvPr id="183" name="Shape 183"/>
          <p:cNvSpPr/>
          <p:nvPr/>
        </p:nvSpPr>
        <p:spPr>
          <a:xfrm>
            <a:off x="55543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y=45;</a:t>
            </a:r>
          </a:p>
        </p:txBody>
      </p:sp>
      <p:sp>
        <p:nvSpPr>
          <p:cNvPr id="184" name="Shape 184"/>
          <p:cNvSpPr/>
          <p:nvPr/>
        </p:nvSpPr>
        <p:spPr>
          <a:xfrm>
            <a:off x="74237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y=23456;</a:t>
            </a:r>
          </a:p>
        </p:txBody>
      </p:sp>
      <p:sp>
        <p:nvSpPr>
          <p:cNvPr id="185" name="Shape 185"/>
          <p:cNvSpPr/>
          <p:nvPr/>
        </p:nvSpPr>
        <p:spPr>
          <a:xfrm>
            <a:off x="6472600"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86" name="Shape 186"/>
          <p:cNvCxnSpPr>
            <a:stCxn id="183" idx="2"/>
            <a:endCxn id="185" idx="0"/>
          </p:cNvCxnSpPr>
          <p:nvPr/>
        </p:nvCxnSpPr>
        <p:spPr>
          <a:xfrm>
            <a:off x="6179675" y="4128475"/>
            <a:ext cx="918299" cy="605400"/>
          </a:xfrm>
          <a:prstGeom prst="straightConnector1">
            <a:avLst/>
          </a:prstGeom>
          <a:noFill/>
          <a:ln cap="flat" cmpd="sng" w="9525">
            <a:solidFill>
              <a:schemeClr val="dk2"/>
            </a:solidFill>
            <a:prstDash val="solid"/>
            <a:round/>
            <a:headEnd len="lg" w="lg" type="none"/>
            <a:tailEnd len="lg" w="lg" type="triangle"/>
          </a:ln>
        </p:spPr>
      </p:cxnSp>
      <p:cxnSp>
        <p:nvCxnSpPr>
          <p:cNvPr id="187" name="Shape 187"/>
          <p:cNvCxnSpPr>
            <a:stCxn id="184" idx="2"/>
            <a:endCxn id="185" idx="0"/>
          </p:cNvCxnSpPr>
          <p:nvPr/>
        </p:nvCxnSpPr>
        <p:spPr>
          <a:xfrm flipH="1">
            <a:off x="7098075" y="4128475"/>
            <a:ext cx="951000" cy="6054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p:nvPr/>
        </p:nvSpPr>
        <p:spPr>
          <a:xfrm>
            <a:off x="6446050" y="2013575"/>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1==x</a:t>
            </a:r>
          </a:p>
        </p:txBody>
      </p:sp>
      <p:cxnSp>
        <p:nvCxnSpPr>
          <p:cNvPr id="189" name="Shape 189"/>
          <p:cNvCxnSpPr>
            <a:endCxn id="183" idx="0"/>
          </p:cNvCxnSpPr>
          <p:nvPr/>
        </p:nvCxnSpPr>
        <p:spPr>
          <a:xfrm flipH="1">
            <a:off x="6179675" y="2749675"/>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90" name="Shape 190"/>
          <p:cNvCxnSpPr>
            <a:endCxn id="184" idx="0"/>
          </p:cNvCxnSpPr>
          <p:nvPr/>
        </p:nvCxnSpPr>
        <p:spPr>
          <a:xfrm>
            <a:off x="7493474" y="2760775"/>
            <a:ext cx="555600" cy="638400"/>
          </a:xfrm>
          <a:prstGeom prst="straightConnector1">
            <a:avLst/>
          </a:prstGeom>
          <a:noFill/>
          <a:ln cap="flat" cmpd="sng" w="9525">
            <a:solidFill>
              <a:schemeClr val="dk2"/>
            </a:solidFill>
            <a:prstDash val="solid"/>
            <a:round/>
            <a:headEnd len="lg" w="lg" type="none"/>
            <a:tailEnd len="lg" w="lg" type="triangle"/>
          </a:ln>
        </p:spPr>
      </p:cxnSp>
      <p:sp>
        <p:nvSpPr>
          <p:cNvPr id="191" name="Shape 191"/>
          <p:cNvSpPr txBox="1"/>
          <p:nvPr/>
        </p:nvSpPr>
        <p:spPr>
          <a:xfrm>
            <a:off x="6047300" y="2782650"/>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92" name="Shape 192"/>
          <p:cNvSpPr txBox="1"/>
          <p:nvPr/>
        </p:nvSpPr>
        <p:spPr>
          <a:xfrm>
            <a:off x="7849725" y="2782650"/>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93" name="Shape 193"/>
          <p:cNvCxnSpPr>
            <a:endCxn id="188" idx="0"/>
          </p:cNvCxnSpPr>
          <p:nvPr/>
        </p:nvCxnSpPr>
        <p:spPr>
          <a:xfrm flipH="1">
            <a:off x="7097949" y="1730975"/>
            <a:ext cx="23100" cy="282600"/>
          </a:xfrm>
          <a:prstGeom prst="straightConnector1">
            <a:avLst/>
          </a:prstGeom>
          <a:noFill/>
          <a:ln cap="flat" cmpd="sng" w="9525">
            <a:solidFill>
              <a:schemeClr val="dk2"/>
            </a:solidFill>
            <a:prstDash val="solid"/>
            <a:round/>
            <a:headEnd len="lg" w="lg" type="none"/>
            <a:tailEnd len="lg" w="lg" type="triangle"/>
          </a:ln>
        </p:spPr>
      </p:cxn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382602" y="2447925"/>
            <a:ext cx="5087699" cy="2041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while (1&lt;x)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x--;</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 continue */</a:t>
            </a:r>
          </a:p>
        </p:txBody>
      </p:sp>
      <p:sp>
        <p:nvSpPr>
          <p:cNvPr id="204" name="Shape 204"/>
          <p:cNvSpPr txBox="1"/>
          <p:nvPr>
            <p:ph type="title"/>
          </p:nvPr>
        </p:nvSpPr>
        <p:spPr>
          <a:xfrm>
            <a:off x="457200" y="274650"/>
            <a:ext cx="70559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Loop</a:t>
            </a:r>
          </a:p>
        </p:txBody>
      </p:sp>
      <p:sp>
        <p:nvSpPr>
          <p:cNvPr id="205" name="Shape 205"/>
          <p:cNvSpPr/>
          <p:nvPr/>
        </p:nvSpPr>
        <p:spPr>
          <a:xfrm>
            <a:off x="5492225" y="43303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206" name="Shape 206"/>
          <p:cNvSpPr/>
          <p:nvPr/>
        </p:nvSpPr>
        <p:spPr>
          <a:xfrm>
            <a:off x="7771775" y="406745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07" name="Shape 207"/>
          <p:cNvCxnSpPr>
            <a:endCxn id="206" idx="0"/>
          </p:cNvCxnSpPr>
          <p:nvPr/>
        </p:nvCxnSpPr>
        <p:spPr>
          <a:xfrm>
            <a:off x="7427825" y="3472849"/>
            <a:ext cx="969300" cy="594600"/>
          </a:xfrm>
          <a:prstGeom prst="straightConnector1">
            <a:avLst/>
          </a:prstGeom>
          <a:noFill/>
          <a:ln cap="flat" cmpd="sng" w="9525">
            <a:solidFill>
              <a:schemeClr val="dk2"/>
            </a:solidFill>
            <a:prstDash val="solid"/>
            <a:round/>
            <a:headEnd len="lg" w="lg" type="none"/>
            <a:tailEnd len="lg" w="lg" type="triangle"/>
          </a:ln>
        </p:spPr>
      </p:cxnSp>
      <p:sp>
        <p:nvSpPr>
          <p:cNvPr id="208" name="Shape 208"/>
          <p:cNvSpPr/>
          <p:nvPr/>
        </p:nvSpPr>
        <p:spPr>
          <a:xfrm>
            <a:off x="6467975" y="2681850"/>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209" name="Shape 209"/>
          <p:cNvCxnSpPr>
            <a:endCxn id="205" idx="0"/>
          </p:cNvCxnSpPr>
          <p:nvPr/>
        </p:nvCxnSpPr>
        <p:spPr>
          <a:xfrm flipH="1">
            <a:off x="6117575" y="3439975"/>
            <a:ext cx="696600" cy="890400"/>
          </a:xfrm>
          <a:prstGeom prst="straightConnector1">
            <a:avLst/>
          </a:prstGeom>
          <a:noFill/>
          <a:ln cap="flat" cmpd="sng" w="9525">
            <a:solidFill>
              <a:schemeClr val="dk2"/>
            </a:solidFill>
            <a:prstDash val="solid"/>
            <a:round/>
            <a:headEnd len="lg" w="lg" type="none"/>
            <a:tailEnd len="lg" w="lg" type="triangle"/>
          </a:ln>
        </p:spPr>
      </p:cxnSp>
      <p:sp>
        <p:nvSpPr>
          <p:cNvPr id="210" name="Shape 210"/>
          <p:cNvSpPr txBox="1"/>
          <p:nvPr/>
        </p:nvSpPr>
        <p:spPr>
          <a:xfrm>
            <a:off x="6069225" y="3450925"/>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11" name="Shape 211"/>
          <p:cNvSpPr txBox="1"/>
          <p:nvPr/>
        </p:nvSpPr>
        <p:spPr>
          <a:xfrm>
            <a:off x="7919700" y="3450925"/>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12" name="Shape 212"/>
          <p:cNvCxnSpPr>
            <a:endCxn id="208" idx="0"/>
          </p:cNvCxnSpPr>
          <p:nvPr/>
        </p:nvCxnSpPr>
        <p:spPr>
          <a:xfrm flipH="1">
            <a:off x="7119874" y="2256750"/>
            <a:ext cx="12000" cy="4251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p:nvPr/>
        </p:nvSpPr>
        <p:spPr>
          <a:xfrm>
            <a:off x="4866750" y="316985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50"/>
            <a:ext cx="73724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Case </a:t>
            </a:r>
          </a:p>
        </p:txBody>
      </p:sp>
      <p:sp>
        <p:nvSpPr>
          <p:cNvPr id="224" name="Shape 224"/>
          <p:cNvSpPr txBox="1"/>
          <p:nvPr/>
        </p:nvSpPr>
        <p:spPr>
          <a:xfrm>
            <a:off x="140449" y="2447925"/>
            <a:ext cx="4871400" cy="30161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switch (test)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case 1 :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case 2 :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case 3 :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5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6 /* continue */</a:t>
            </a:r>
          </a:p>
        </p:txBody>
      </p:sp>
      <p:sp>
        <p:nvSpPr>
          <p:cNvPr id="225" name="Shape 225"/>
          <p:cNvSpPr/>
          <p:nvPr/>
        </p:nvSpPr>
        <p:spPr>
          <a:xfrm>
            <a:off x="52219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1...</a:t>
            </a:r>
          </a:p>
        </p:txBody>
      </p:sp>
      <p:sp>
        <p:nvSpPr>
          <p:cNvPr id="226" name="Shape 226"/>
          <p:cNvSpPr/>
          <p:nvPr/>
        </p:nvSpPr>
        <p:spPr>
          <a:xfrm>
            <a:off x="7849725"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3...</a:t>
            </a:r>
          </a:p>
        </p:txBody>
      </p:sp>
      <p:sp>
        <p:nvSpPr>
          <p:cNvPr id="227" name="Shape 227"/>
          <p:cNvSpPr/>
          <p:nvPr/>
        </p:nvSpPr>
        <p:spPr>
          <a:xfrm>
            <a:off x="6472600"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28" name="Shape 228"/>
          <p:cNvCxnSpPr>
            <a:stCxn id="225" idx="2"/>
            <a:endCxn id="227" idx="0"/>
          </p:cNvCxnSpPr>
          <p:nvPr/>
        </p:nvCxnSpPr>
        <p:spPr>
          <a:xfrm>
            <a:off x="5847250" y="4128475"/>
            <a:ext cx="1250699" cy="6054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stCxn id="226" idx="2"/>
            <a:endCxn id="227" idx="0"/>
          </p:cNvCxnSpPr>
          <p:nvPr/>
        </p:nvCxnSpPr>
        <p:spPr>
          <a:xfrm flipH="1">
            <a:off x="7098075" y="412847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230" name="Shape 230"/>
          <p:cNvSpPr/>
          <p:nvPr/>
        </p:nvSpPr>
        <p:spPr>
          <a:xfrm>
            <a:off x="6446050" y="2013575"/>
            <a:ext cx="1303799" cy="100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a:t>
            </a:r>
          </a:p>
        </p:txBody>
      </p:sp>
      <p:cxnSp>
        <p:nvCxnSpPr>
          <p:cNvPr id="231" name="Shape 231"/>
          <p:cNvCxnSpPr>
            <a:endCxn id="225" idx="0"/>
          </p:cNvCxnSpPr>
          <p:nvPr/>
        </p:nvCxnSpPr>
        <p:spPr>
          <a:xfrm flipH="1">
            <a:off x="5847250" y="2738874"/>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endCxn id="226" idx="0"/>
          </p:cNvCxnSpPr>
          <p:nvPr/>
        </p:nvCxnSpPr>
        <p:spPr>
          <a:xfrm>
            <a:off x="7515374" y="2705875"/>
            <a:ext cx="959700" cy="693299"/>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endCxn id="230" idx="0"/>
          </p:cNvCxnSpPr>
          <p:nvPr/>
        </p:nvCxnSpPr>
        <p:spPr>
          <a:xfrm flipH="1">
            <a:off x="7097949" y="1730975"/>
            <a:ext cx="23100" cy="282600"/>
          </a:xfrm>
          <a:prstGeom prst="straightConnector1">
            <a:avLst/>
          </a:prstGeom>
          <a:noFill/>
          <a:ln cap="flat" cmpd="sng" w="9525">
            <a:solidFill>
              <a:schemeClr val="dk2"/>
            </a:solidFill>
            <a:prstDash val="solid"/>
            <a:round/>
            <a:headEnd len="lg" w="lg" type="none"/>
            <a:tailEnd len="lg" w="lg" type="triangle"/>
          </a:ln>
        </p:spPr>
      </p:cxnSp>
      <p:sp>
        <p:nvSpPr>
          <p:cNvPr id="234" name="Shape 234"/>
          <p:cNvSpPr/>
          <p:nvPr/>
        </p:nvSpPr>
        <p:spPr>
          <a:xfrm>
            <a:off x="6535812"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2...</a:t>
            </a:r>
          </a:p>
        </p:txBody>
      </p:sp>
      <p:cxnSp>
        <p:nvCxnSpPr>
          <p:cNvPr id="235" name="Shape 235"/>
          <p:cNvCxnSpPr>
            <a:stCxn id="230" idx="2"/>
            <a:endCxn id="234" idx="0"/>
          </p:cNvCxnSpPr>
          <p:nvPr/>
        </p:nvCxnSpPr>
        <p:spPr>
          <a:xfrm>
            <a:off x="7097949" y="3021574"/>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stCxn id="234" idx="2"/>
            <a:endCxn id="227" idx="0"/>
          </p:cNvCxnSpPr>
          <p:nvPr/>
        </p:nvCxnSpPr>
        <p:spPr>
          <a:xfrm flipH="1">
            <a:off x="7097862" y="4128475"/>
            <a:ext cx="63300" cy="60540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Blocks</a:t>
            </a:r>
          </a:p>
        </p:txBody>
      </p:sp>
      <p:sp>
        <p:nvSpPr>
          <p:cNvPr id="243" name="Shape 24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Nodes represent basic blocks - a set of sequentially executed instructions with a single entry and exit point.</a:t>
            </a:r>
          </a:p>
          <a:p>
            <a:pPr indent="-381000" lvl="0" marL="457200" marR="0" rtl="0" algn="l">
              <a:lnSpc>
                <a:spcPct val="120000"/>
              </a:lnSpc>
              <a:spcBef>
                <a:spcPts val="0"/>
              </a:spcBef>
              <a:spcAft>
                <a:spcPts val="0"/>
              </a:spcAft>
              <a:buSzPct val="100000"/>
            </a:pPr>
            <a:r>
              <a:rPr lang="en" sz="2400"/>
              <a:t>Typically a set of adjacent statements, but a statement might be broken up into multiple blocks to model control flow in the statement.</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
        <p:nvSpPr>
          <p:cNvPr id="245" name="Shape 245"/>
          <p:cNvSpPr txBox="1"/>
          <p:nvPr>
            <p:ph idx="2" type="body"/>
          </p:nvPr>
        </p:nvSpPr>
        <p:spPr>
          <a:xfrm>
            <a:off x="4692300" y="1774037"/>
            <a:ext cx="3994500" cy="13788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for(int i=0; i &lt; 10; i++){</a:t>
            </a:r>
          </a:p>
          <a:p>
            <a:pPr lvl="0" rtl="0">
              <a:spcBef>
                <a:spcPts val="0"/>
              </a:spcBef>
              <a:buNone/>
            </a:pPr>
            <a:r>
              <a:rPr lang="en" sz="1800">
                <a:latin typeface="Courier New"/>
                <a:ea typeface="Courier New"/>
                <a:cs typeface="Courier New"/>
                <a:sym typeface="Courier New"/>
              </a:rPr>
              <a:t>	sum += i;</a:t>
            </a:r>
          </a:p>
          <a:p>
            <a:pPr lvl="0">
              <a:spcBef>
                <a:spcPts val="0"/>
              </a:spcBef>
              <a:buNone/>
            </a:pPr>
            <a:r>
              <a:rPr lang="en" sz="1800">
                <a:latin typeface="Courier New"/>
                <a:ea typeface="Courier New"/>
                <a:cs typeface="Courier New"/>
                <a:sym typeface="Courier New"/>
              </a:rPr>
              <a:t>}</a:t>
            </a:r>
          </a:p>
        </p:txBody>
      </p:sp>
      <p:sp>
        <p:nvSpPr>
          <p:cNvPr id="246" name="Shape 246"/>
          <p:cNvSpPr/>
          <p:nvPr/>
        </p:nvSpPr>
        <p:spPr>
          <a:xfrm>
            <a:off x="6208200" y="3069125"/>
            <a:ext cx="849900" cy="43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int i = 0;</a:t>
            </a:r>
          </a:p>
        </p:txBody>
      </p:sp>
      <p:sp>
        <p:nvSpPr>
          <p:cNvPr id="247" name="Shape 247"/>
          <p:cNvSpPr/>
          <p:nvPr/>
        </p:nvSpPr>
        <p:spPr>
          <a:xfrm>
            <a:off x="5938350" y="3738900"/>
            <a:ext cx="1389600" cy="589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 &lt; 10</a:t>
            </a:r>
          </a:p>
        </p:txBody>
      </p:sp>
      <p:cxnSp>
        <p:nvCxnSpPr>
          <p:cNvPr id="248" name="Shape 248"/>
          <p:cNvCxnSpPr>
            <a:stCxn id="246" idx="2"/>
            <a:endCxn id="247" idx="0"/>
          </p:cNvCxnSpPr>
          <p:nvPr/>
        </p:nvCxnSpPr>
        <p:spPr>
          <a:xfrm>
            <a:off x="6633150" y="3508924"/>
            <a:ext cx="0" cy="230100"/>
          </a:xfrm>
          <a:prstGeom prst="straightConnector1">
            <a:avLst/>
          </a:prstGeom>
          <a:noFill/>
          <a:ln cap="flat" cmpd="sng" w="9525">
            <a:solidFill>
              <a:schemeClr val="dk2"/>
            </a:solidFill>
            <a:prstDash val="solid"/>
            <a:round/>
            <a:headEnd len="lg" w="lg" type="none"/>
            <a:tailEnd len="lg" w="lg" type="triangle"/>
          </a:ln>
        </p:spPr>
      </p:cxnSp>
      <p:cxnSp>
        <p:nvCxnSpPr>
          <p:cNvPr id="249" name="Shape 249"/>
          <p:cNvCxnSpPr/>
          <p:nvPr/>
        </p:nvCxnSpPr>
        <p:spPr>
          <a:xfrm>
            <a:off x="6977975" y="4178775"/>
            <a:ext cx="559799" cy="359999"/>
          </a:xfrm>
          <a:prstGeom prst="straightConnector1">
            <a:avLst/>
          </a:prstGeom>
          <a:noFill/>
          <a:ln cap="flat" cmpd="sng" w="9525">
            <a:solidFill>
              <a:schemeClr val="dk2"/>
            </a:solidFill>
            <a:prstDash val="solid"/>
            <a:round/>
            <a:headEnd len="lg" w="lg" type="none"/>
            <a:tailEnd len="lg" w="lg" type="triangle"/>
          </a:ln>
        </p:spPr>
      </p:cxnSp>
      <p:sp>
        <p:nvSpPr>
          <p:cNvPr id="250" name="Shape 250"/>
          <p:cNvSpPr txBox="1"/>
          <p:nvPr/>
        </p:nvSpPr>
        <p:spPr>
          <a:xfrm>
            <a:off x="7417825" y="4108800"/>
            <a:ext cx="450000" cy="2301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51" name="Shape 251"/>
          <p:cNvSpPr/>
          <p:nvPr/>
        </p:nvSpPr>
        <p:spPr>
          <a:xfrm>
            <a:off x="6148200" y="4601100"/>
            <a:ext cx="969900" cy="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sum += i;</a:t>
            </a:r>
          </a:p>
          <a:p>
            <a:pPr lvl="0" rtl="0">
              <a:spcBef>
                <a:spcPts val="0"/>
              </a:spcBef>
              <a:buNone/>
            </a:pPr>
            <a:r>
              <a:rPr lang="en"/>
              <a:t>i++;</a:t>
            </a:r>
          </a:p>
        </p:txBody>
      </p:sp>
      <p:cxnSp>
        <p:nvCxnSpPr>
          <p:cNvPr id="252" name="Shape 252"/>
          <p:cNvCxnSpPr>
            <a:stCxn id="247" idx="2"/>
            <a:endCxn id="251" idx="0"/>
          </p:cNvCxnSpPr>
          <p:nvPr/>
        </p:nvCxnSpPr>
        <p:spPr>
          <a:xfrm>
            <a:off x="6633150" y="4328700"/>
            <a:ext cx="0" cy="2724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txBox="1"/>
          <p:nvPr/>
        </p:nvSpPr>
        <p:spPr>
          <a:xfrm>
            <a:off x="6248175" y="4278750"/>
            <a:ext cx="270000" cy="2724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254" name="Shape 254"/>
          <p:cNvSpPr/>
          <p:nvPr/>
        </p:nvSpPr>
        <p:spPr>
          <a:xfrm>
            <a:off x="5558375" y="4018825"/>
            <a:ext cx="1109675" cy="1499575"/>
          </a:xfrm>
          <a:custGeom>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lg" w="lg" type="none"/>
            <a:tailEnd len="lg" w="lg" type="triangle"/>
          </a:ln>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 Flow Graph Example</a:t>
            </a:r>
          </a:p>
        </p:txBody>
      </p:sp>
      <p:sp>
        <p:nvSpPr>
          <p:cNvPr id="260" name="Shape 260"/>
          <p:cNvSpPr txBox="1"/>
          <p:nvPr>
            <p:ph idx="1" type="body"/>
          </p:nvPr>
        </p:nvSpPr>
        <p:spPr>
          <a:xfrm>
            <a:off x="226200" y="1600200"/>
            <a:ext cx="4622399"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p>
          <a:p>
            <a:pPr lv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p>
          <a:p>
            <a:pPr lv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p>
          <a:p>
            <a:pPr lv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p>
          <a:p>
            <a:pPr lvl="0" marR="0" rtl="0" algn="l">
              <a:lnSpc>
                <a:spcPct val="120000"/>
              </a:lnSpc>
              <a:spcBef>
                <a:spcPts val="0"/>
              </a:spcBef>
              <a:spcAft>
                <a:spcPts val="0"/>
              </a:spcAft>
              <a:buNone/>
            </a:pPr>
            <a:r>
              <a:rPr lang="en" sz="1200">
                <a:latin typeface="Courier New"/>
                <a:ea typeface="Courier New"/>
                <a:cs typeface="Courier New"/>
                <a:sym typeface="Courier New"/>
              </a:rPr>
              <a:t>		if (ch != ‘\n’ || last != ‘\n’){</a:t>
            </a:r>
          </a:p>
          <a:p>
            <a:pPr lvl="0" marR="0" rtl="0" algn="l">
              <a:lnSpc>
                <a:spcPct val="120000"/>
              </a:lnSpc>
              <a:spcBef>
                <a:spcPts val="0"/>
              </a:spcBef>
              <a:spcAft>
                <a:spcPts val="0"/>
              </a:spcAft>
              <a:buNone/>
            </a:pPr>
            <a:r>
              <a:rPr lang="en" sz="1200">
                <a:latin typeface="Courier New"/>
                <a:ea typeface="Courier New"/>
                <a:cs typeface="Courier New"/>
                <a:sym typeface="Courier New"/>
              </a:rPr>
              <a:t>			argBuf.append(ch);</a:t>
            </a:r>
          </a:p>
          <a:p>
            <a:pPr lvl="0" marR="0" rtl="0" algn="l">
              <a:lnSpc>
                <a:spcPct val="120000"/>
              </a:lnSpc>
              <a:spcBef>
                <a:spcPts val="0"/>
              </a:spcBef>
              <a:spcAft>
                <a:spcPts val="0"/>
              </a:spcAft>
              <a:buNone/>
            </a:pPr>
            <a:r>
              <a:rPr lang="en" sz="1200">
                <a:latin typeface="Courier New"/>
                <a:ea typeface="Courier New"/>
                <a:cs typeface="Courier New"/>
                <a:sym typeface="Courier New"/>
              </a:rPr>
              <a:t>			last = ch;</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p>
          <a:p>
            <a:pPr lvl="0" marR="0" rtl="0" algn="l">
              <a:lnSpc>
                <a:spcPct val="120000"/>
              </a:lnSpc>
              <a:spcBef>
                <a:spcPts val="0"/>
              </a:spcBef>
              <a:spcAft>
                <a:spcPts val="0"/>
              </a:spcAft>
              <a:buNone/>
            </a:pPr>
            <a:r>
              <a:rPr lang="en" sz="1200">
                <a:latin typeface="Courier New"/>
                <a:ea typeface="Courier New"/>
                <a:cs typeface="Courier New"/>
                <a:sym typeface="Courier New"/>
              </a:rPr>
              <a:t>}</a:t>
            </a:r>
          </a:p>
        </p:txBody>
      </p: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262" name="Shape 262"/>
          <p:cNvSpPr/>
          <p:nvPr/>
        </p:nvSpPr>
        <p:spPr>
          <a:xfrm>
            <a:off x="5388425" y="1759437"/>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collapseNewlines(String argSt)</a:t>
            </a:r>
          </a:p>
        </p:txBody>
      </p:sp>
      <p:sp>
        <p:nvSpPr>
          <p:cNvPr id="263" name="Shape 263"/>
          <p:cNvSpPr/>
          <p:nvPr/>
        </p:nvSpPr>
        <p:spPr>
          <a:xfrm>
            <a:off x="5453375" y="2361487"/>
            <a:ext cx="1949400" cy="675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64" name="Shape 264"/>
          <p:cNvCxnSpPr>
            <a:stCxn id="262" idx="2"/>
            <a:endCxn id="263" idx="0"/>
          </p:cNvCxnSpPr>
          <p:nvPr/>
        </p:nvCxnSpPr>
        <p:spPr>
          <a:xfrm>
            <a:off x="6428074" y="2139237"/>
            <a:ext cx="0" cy="222300"/>
          </a:xfrm>
          <a:prstGeom prst="straightConnector1">
            <a:avLst/>
          </a:prstGeom>
          <a:noFill/>
          <a:ln cap="flat" cmpd="sng" w="9525">
            <a:solidFill>
              <a:schemeClr val="dk2"/>
            </a:solidFill>
            <a:prstDash val="solid"/>
            <a:round/>
            <a:headEnd len="lg" w="lg" type="none"/>
            <a:tailEnd len="lg" w="lg" type="triangle"/>
          </a:ln>
        </p:spPr>
      </p:cxnSp>
      <p:sp>
        <p:nvSpPr>
          <p:cNvPr id="265" name="Shape 265"/>
          <p:cNvSpPr/>
          <p:nvPr/>
        </p:nvSpPr>
        <p:spPr>
          <a:xfrm>
            <a:off x="5675225" y="3308287"/>
            <a:ext cx="1505700"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cldx &lt; argStr.length();</a:t>
            </a:r>
          </a:p>
        </p:txBody>
      </p:sp>
      <p:cxnSp>
        <p:nvCxnSpPr>
          <p:cNvPr id="266" name="Shape 266"/>
          <p:cNvCxnSpPr>
            <a:stCxn id="263" idx="2"/>
            <a:endCxn id="265" idx="0"/>
          </p:cNvCxnSpPr>
          <p:nvPr/>
        </p:nvCxnSpPr>
        <p:spPr>
          <a:xfrm>
            <a:off x="6428075" y="3037387"/>
            <a:ext cx="0" cy="270900"/>
          </a:xfrm>
          <a:prstGeom prst="straightConnector1">
            <a:avLst/>
          </a:prstGeom>
          <a:noFill/>
          <a:ln cap="flat" cmpd="sng" w="9525">
            <a:solidFill>
              <a:schemeClr val="dk2"/>
            </a:solidFill>
            <a:prstDash val="solid"/>
            <a:round/>
            <a:headEnd len="lg" w="lg" type="none"/>
            <a:tailEnd len="lg" w="lg" type="triangle"/>
          </a:ln>
        </p:spPr>
      </p:cxnSp>
      <p:sp>
        <p:nvSpPr>
          <p:cNvPr id="267" name="Shape 267"/>
          <p:cNvSpPr/>
          <p:nvPr/>
        </p:nvSpPr>
        <p:spPr>
          <a:xfrm>
            <a:off x="5388425" y="4255087"/>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68" name="Shape 268"/>
          <p:cNvCxnSpPr>
            <a:stCxn id="265" idx="2"/>
            <a:endCxn id="267" idx="0"/>
          </p:cNvCxnSpPr>
          <p:nvPr/>
        </p:nvCxnSpPr>
        <p:spPr>
          <a:xfrm>
            <a:off x="6428075" y="3984187"/>
            <a:ext cx="0" cy="270900"/>
          </a:xfrm>
          <a:prstGeom prst="straightConnector1">
            <a:avLst/>
          </a:prstGeom>
          <a:noFill/>
          <a:ln cap="flat" cmpd="sng" w="9525">
            <a:solidFill>
              <a:schemeClr val="dk2"/>
            </a:solidFill>
            <a:prstDash val="solid"/>
            <a:round/>
            <a:headEnd len="lg" w="lg" type="none"/>
            <a:tailEnd len="lg" w="lg" type="triangle"/>
          </a:ln>
        </p:spPr>
      </p:cxnSp>
      <p:sp>
        <p:nvSpPr>
          <p:cNvPr id="269" name="Shape 269"/>
          <p:cNvSpPr txBox="1"/>
          <p:nvPr/>
        </p:nvSpPr>
        <p:spPr>
          <a:xfrm>
            <a:off x="6558100" y="3944187"/>
            <a:ext cx="359999" cy="2064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270" name="Shape 270"/>
          <p:cNvSpPr/>
          <p:nvPr/>
        </p:nvSpPr>
        <p:spPr>
          <a:xfrm>
            <a:off x="3011575" y="4309237"/>
            <a:ext cx="207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cxnSp>
        <p:nvCxnSpPr>
          <p:cNvPr id="271" name="Shape 271"/>
          <p:cNvCxnSpPr>
            <a:endCxn id="270" idx="0"/>
          </p:cNvCxnSpPr>
          <p:nvPr/>
        </p:nvCxnSpPr>
        <p:spPr>
          <a:xfrm flipH="1">
            <a:off x="4051224" y="3838237"/>
            <a:ext cx="2027100" cy="471000"/>
          </a:xfrm>
          <a:prstGeom prst="straightConnector1">
            <a:avLst/>
          </a:prstGeom>
          <a:noFill/>
          <a:ln cap="flat" cmpd="sng" w="9525">
            <a:solidFill>
              <a:schemeClr val="dk2"/>
            </a:solidFill>
            <a:prstDash val="solid"/>
            <a:round/>
            <a:headEnd len="lg" w="lg" type="none"/>
            <a:tailEnd len="lg" w="lg" type="triangle"/>
          </a:ln>
        </p:spPr>
      </p:cxnSp>
      <p:sp>
        <p:nvSpPr>
          <p:cNvPr id="272" name="Shape 272"/>
          <p:cNvSpPr txBox="1"/>
          <p:nvPr/>
        </p:nvSpPr>
        <p:spPr>
          <a:xfrm>
            <a:off x="4548675" y="3788187"/>
            <a:ext cx="359999" cy="2223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73" name="Shape 273"/>
          <p:cNvSpPr/>
          <p:nvPr/>
        </p:nvSpPr>
        <p:spPr>
          <a:xfrm>
            <a:off x="5388425" y="4905787"/>
            <a:ext cx="2079299"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274" name="Shape 274"/>
          <p:cNvCxnSpPr>
            <a:stCxn id="267" idx="2"/>
            <a:endCxn id="273" idx="0"/>
          </p:cNvCxnSpPr>
          <p:nvPr/>
        </p:nvCxnSpPr>
        <p:spPr>
          <a:xfrm>
            <a:off x="6428074" y="4634887"/>
            <a:ext cx="0" cy="270900"/>
          </a:xfrm>
          <a:prstGeom prst="straightConnector1">
            <a:avLst/>
          </a:prstGeom>
          <a:noFill/>
          <a:ln cap="flat" cmpd="sng" w="9525">
            <a:solidFill>
              <a:schemeClr val="dk2"/>
            </a:solidFill>
            <a:prstDash val="solid"/>
            <a:round/>
            <a:headEnd len="lg" w="lg" type="none"/>
            <a:tailEnd len="lg" w="lg" type="triangle"/>
          </a:ln>
        </p:spPr>
      </p:cxnSp>
      <p:sp>
        <p:nvSpPr>
          <p:cNvPr id="275" name="Shape 275"/>
          <p:cNvSpPr/>
          <p:nvPr/>
        </p:nvSpPr>
        <p:spPr>
          <a:xfrm>
            <a:off x="5746925" y="5792912"/>
            <a:ext cx="1362300"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276" name="Shape 276"/>
          <p:cNvCxnSpPr>
            <a:stCxn id="273" idx="2"/>
            <a:endCxn id="275" idx="0"/>
          </p:cNvCxnSpPr>
          <p:nvPr/>
        </p:nvCxnSpPr>
        <p:spPr>
          <a:xfrm>
            <a:off x="6428074" y="5581687"/>
            <a:ext cx="0" cy="211200"/>
          </a:xfrm>
          <a:prstGeom prst="straightConnector1">
            <a:avLst/>
          </a:prstGeom>
          <a:noFill/>
          <a:ln cap="flat" cmpd="sng" w="9525">
            <a:solidFill>
              <a:schemeClr val="dk2"/>
            </a:solidFill>
            <a:prstDash val="solid"/>
            <a:round/>
            <a:headEnd len="lg" w="lg" type="none"/>
            <a:tailEnd len="lg" w="lg" type="triangle"/>
          </a:ln>
        </p:spPr>
      </p:cxnSp>
      <p:sp>
        <p:nvSpPr>
          <p:cNvPr id="277" name="Shape 277"/>
          <p:cNvSpPr txBox="1"/>
          <p:nvPr/>
        </p:nvSpPr>
        <p:spPr>
          <a:xfrm>
            <a:off x="6620550" y="5500962"/>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78" name="Shape 278"/>
          <p:cNvSpPr/>
          <p:nvPr/>
        </p:nvSpPr>
        <p:spPr>
          <a:xfrm>
            <a:off x="7717650" y="5792925"/>
            <a:ext cx="6299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279" name="Shape 279"/>
          <p:cNvCxnSpPr>
            <a:stCxn id="275" idx="3"/>
            <a:endCxn id="278" idx="1"/>
          </p:cNvCxnSpPr>
          <p:nvPr/>
        </p:nvCxnSpPr>
        <p:spPr>
          <a:xfrm>
            <a:off x="7109225" y="5982812"/>
            <a:ext cx="608400" cy="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p:nvPr/>
        </p:nvSpPr>
        <p:spPr>
          <a:xfrm>
            <a:off x="7207900" y="3568950"/>
            <a:ext cx="1599525"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281" name="Shape 281"/>
          <p:cNvCxnSpPr>
            <a:endCxn id="278" idx="0"/>
          </p:cNvCxnSpPr>
          <p:nvPr/>
        </p:nvCxnSpPr>
        <p:spPr>
          <a:xfrm>
            <a:off x="7078050" y="5388524"/>
            <a:ext cx="954600" cy="404400"/>
          </a:xfrm>
          <a:prstGeom prst="straightConnector1">
            <a:avLst/>
          </a:prstGeom>
          <a:noFill/>
          <a:ln cap="flat" cmpd="sng" w="9525">
            <a:solidFill>
              <a:schemeClr val="dk2"/>
            </a:solidFill>
            <a:prstDash val="solid"/>
            <a:round/>
            <a:headEnd len="lg" w="lg" type="none"/>
            <a:tailEnd len="lg" w="lg" type="triangle"/>
          </a:ln>
        </p:spPr>
      </p:cxnSp>
      <p:sp>
        <p:nvSpPr>
          <p:cNvPr id="282" name="Shape 282"/>
          <p:cNvSpPr txBox="1"/>
          <p:nvPr/>
        </p:nvSpPr>
        <p:spPr>
          <a:xfrm>
            <a:off x="7557800" y="5258475"/>
            <a:ext cx="409800" cy="471000"/>
          </a:xfrm>
          <a:prstGeom prst="rect">
            <a:avLst/>
          </a:prstGeom>
          <a:noFill/>
          <a:ln>
            <a:noFill/>
          </a:ln>
        </p:spPr>
        <p:txBody>
          <a:bodyPr anchorCtr="0" anchor="t" bIns="91425" lIns="91425" rIns="91425" tIns="91425">
            <a:noAutofit/>
          </a:bodyPr>
          <a:lstStyle/>
          <a:p>
            <a:pPr lvl="0">
              <a:spcBef>
                <a:spcPts val="0"/>
              </a:spcBef>
              <a:buNone/>
            </a:pPr>
            <a:r>
              <a:rPr lang="en"/>
              <a:t>F</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Code Sequences and Jumps</a:t>
            </a:r>
          </a:p>
        </p:txBody>
      </p:sp>
      <p:sp>
        <p:nvSpPr>
          <p:cNvPr id="288" name="Shape 288"/>
          <p:cNvSpPr txBox="1"/>
          <p:nvPr>
            <p:ph idx="1" type="body"/>
          </p:nvPr>
        </p:nvSpPr>
        <p:spPr>
          <a:xfrm>
            <a:off x="226200" y="1600200"/>
            <a:ext cx="4622399" cy="4967700"/>
          </a:xfrm>
          <a:prstGeom prst="rect">
            <a:avLst/>
          </a:prstGeom>
        </p:spPr>
        <p:txBody>
          <a:bodyPr anchorCtr="0" anchor="t" bIns="91425" lIns="91425" rIns="91425"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graphicFrame>
        <p:nvGraphicFramePr>
          <p:cNvPr id="290" name="Shape 290"/>
          <p:cNvGraphicFramePr/>
          <p:nvPr/>
        </p:nvGraphicFramePr>
        <p:xfrm>
          <a:off x="439950" y="3454000"/>
          <a:ext cx="3000000" cy="3000000"/>
        </p:xfrm>
        <a:graphic>
          <a:graphicData uri="http://schemas.openxmlformats.org/drawingml/2006/table">
            <a:tbl>
              <a:tblPr>
                <a:noFill/>
                <a:tableStyleId>{56624B0C-AF51-46BE-B05A-B43F6F197261}</a:tableStyleId>
              </a:tblPr>
              <a:tblGrid>
                <a:gridCol w="568550"/>
                <a:gridCol w="668525"/>
                <a:gridCol w="2957825"/>
              </a:tblGrid>
              <a:tr h="465775">
                <a:tc>
                  <a:txBody>
                    <a:bodyPr>
                      <a:noAutofit/>
                    </a:bodyPr>
                    <a:lstStyle/>
                    <a:p>
                      <a:pPr lvl="0">
                        <a:spcBef>
                          <a:spcPts val="0"/>
                        </a:spcBef>
                        <a:buNone/>
                      </a:pPr>
                      <a:r>
                        <a:rPr b="1" lang="en" sz="800"/>
                        <a:t>From</a:t>
                      </a:r>
                    </a:p>
                  </a:txBody>
                  <a:tcPr marT="91425" marB="91425" marR="91425" marL="91425"/>
                </a:tc>
                <a:tc>
                  <a:txBody>
                    <a:bodyPr>
                      <a:noAutofit/>
                    </a:bodyPr>
                    <a:lstStyle/>
                    <a:p>
                      <a:pPr lvl="0">
                        <a:spcBef>
                          <a:spcPts val="0"/>
                        </a:spcBef>
                        <a:buNone/>
                      </a:pPr>
                      <a:r>
                        <a:rPr b="1" lang="en" sz="800"/>
                        <a:t>To</a:t>
                      </a:r>
                    </a:p>
                  </a:txBody>
                  <a:tcPr marT="91425" marB="91425" marR="91425" marL="91425"/>
                </a:tc>
                <a:tc>
                  <a:txBody>
                    <a:bodyPr>
                      <a:noAutofit/>
                    </a:bodyPr>
                    <a:lstStyle/>
                    <a:p>
                      <a:pPr lvl="0">
                        <a:spcBef>
                          <a:spcPts val="0"/>
                        </a:spcBef>
                        <a:buNone/>
                      </a:pPr>
                      <a:r>
                        <a:rPr b="1" lang="en" sz="800"/>
                        <a:t>Sequence of Basic Blocks</a:t>
                      </a:r>
                    </a:p>
                  </a:txBody>
                  <a:tcPr marT="91425" marB="91425" marR="91425" marL="91425"/>
                </a:tc>
              </a:tr>
              <a:tr h="22052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j1</a:t>
                      </a:r>
                    </a:p>
                  </a:txBody>
                  <a:tcPr marT="91425" marB="91425" marR="91425" marL="91425"/>
                </a:tc>
                <a:tc>
                  <a:txBody>
                    <a:bodyPr>
                      <a:noAutofit/>
                    </a:bodyPr>
                    <a:lstStyle/>
                    <a:p>
                      <a:pPr lvl="0">
                        <a:spcBef>
                          <a:spcPts val="0"/>
                        </a:spcBef>
                        <a:buNone/>
                      </a:pPr>
                      <a:r>
                        <a:rPr lang="en" sz="800"/>
                        <a:t>b1, b2, b3</a:t>
                      </a:r>
                    </a:p>
                  </a:txBody>
                  <a:tcPr marT="91425" marB="91425" marR="91425" marL="91425"/>
                </a:tc>
              </a:tr>
              <a:tr h="26577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b1, b2, b3, b4, b5</a:t>
                      </a:r>
                    </a:p>
                  </a:txBody>
                  <a:tcPr marT="91425" marB="91425" marR="91425" marL="91425"/>
                </a:tc>
              </a:tr>
              <a:tr h="26577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b1, b2, b3, b4, b5, b6, b7</a:t>
                      </a:r>
                    </a:p>
                  </a:txBody>
                  <a:tcPr marT="91425" marB="91425" marR="91425" marL="91425"/>
                </a:tc>
              </a:tr>
              <a:tr h="265775">
                <a:tc>
                  <a:txBody>
                    <a:bodyPr>
                      <a:noAutofit/>
                    </a:bodyPr>
                    <a:lstStyle/>
                    <a:p>
                      <a:pPr lvl="0">
                        <a:spcBef>
                          <a:spcPts val="0"/>
                        </a:spcBef>
                        <a:buNone/>
                      </a:pPr>
                      <a:r>
                        <a:rPr lang="en" sz="800"/>
                        <a:t>j1</a:t>
                      </a:r>
                    </a:p>
                  </a:txBody>
                  <a:tcPr marT="91425" marB="91425" marR="91425" marL="91425"/>
                </a:tc>
                <a:tc>
                  <a:txBody>
                    <a:bodyPr>
                      <a:noAutofit/>
                    </a:bodyPr>
                    <a:lstStyle/>
                    <a:p>
                      <a:pPr lvl="0">
                        <a:spcBef>
                          <a:spcPts val="0"/>
                        </a:spcBef>
                        <a:buNone/>
                      </a:pPr>
                      <a:r>
                        <a:rPr lang="en" sz="800"/>
                        <a:t>return</a:t>
                      </a:r>
                    </a:p>
                  </a:txBody>
                  <a:tcPr marT="91425" marB="91425" marR="91425" marL="91425"/>
                </a:tc>
                <a:tc>
                  <a:txBody>
                    <a:bodyPr>
                      <a:noAutofit/>
                    </a:bodyPr>
                    <a:lstStyle/>
                    <a:p>
                      <a:pPr lvl="0">
                        <a:spcBef>
                          <a:spcPts val="0"/>
                        </a:spcBef>
                        <a:buNone/>
                      </a:pPr>
                      <a:r>
                        <a:rPr lang="en" sz="800"/>
                        <a:t>b8</a:t>
                      </a:r>
                    </a:p>
                  </a:txBody>
                  <a:tcPr marT="91425" marB="91425" marR="91425" marL="91425"/>
                </a:tc>
              </a:tr>
              <a:tr h="265775">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b7</a:t>
                      </a:r>
                    </a:p>
                  </a:txBody>
                  <a:tcPr marT="91425" marB="91425" marR="91425" marL="91425"/>
                </a:tc>
              </a:tr>
              <a:tr h="265775">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b3, b4, b5</a:t>
                      </a:r>
                    </a:p>
                  </a:txBody>
                  <a:tcPr marT="91425" marB="91425" marR="91425" marL="91425"/>
                </a:tc>
              </a:tr>
              <a:tr h="265775">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b3, b4, b5, b6, b7</a:t>
                      </a:r>
                    </a:p>
                  </a:txBody>
                  <a:tcPr marT="91425" marB="91425" marR="91425" marL="91425"/>
                </a:tc>
              </a:tr>
            </a:tbl>
          </a:graphicData>
        </a:graphic>
      </p:graphicFrame>
      <p:sp>
        <p:nvSpPr>
          <p:cNvPr id="291" name="Shape 291"/>
          <p:cNvSpPr/>
          <p:nvPr/>
        </p:nvSpPr>
        <p:spPr>
          <a:xfrm>
            <a:off x="5678325" y="1600200"/>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292" name="Shape 292"/>
          <p:cNvSpPr/>
          <p:nvPr/>
        </p:nvSpPr>
        <p:spPr>
          <a:xfrm>
            <a:off x="5743275" y="2202250"/>
            <a:ext cx="1949400" cy="675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93" name="Shape 293"/>
          <p:cNvCxnSpPr>
            <a:stCxn id="291" idx="2"/>
            <a:endCxn id="292" idx="0"/>
          </p:cNvCxnSpPr>
          <p:nvPr/>
        </p:nvCxnSpPr>
        <p:spPr>
          <a:xfrm>
            <a:off x="6717974" y="1979999"/>
            <a:ext cx="0" cy="222300"/>
          </a:xfrm>
          <a:prstGeom prst="straightConnector1">
            <a:avLst/>
          </a:prstGeom>
          <a:noFill/>
          <a:ln cap="flat" cmpd="sng" w="9525">
            <a:solidFill>
              <a:schemeClr val="dk2"/>
            </a:solidFill>
            <a:prstDash val="solid"/>
            <a:round/>
            <a:headEnd len="lg" w="lg" type="none"/>
            <a:tailEnd len="lg" w="lg" type="triangle"/>
          </a:ln>
        </p:spPr>
      </p:cxnSp>
      <p:sp>
        <p:nvSpPr>
          <p:cNvPr id="294" name="Shape 294"/>
          <p:cNvSpPr/>
          <p:nvPr/>
        </p:nvSpPr>
        <p:spPr>
          <a:xfrm>
            <a:off x="5965125" y="3149050"/>
            <a:ext cx="1505700"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295" name="Shape 295"/>
          <p:cNvCxnSpPr>
            <a:stCxn id="292" idx="2"/>
            <a:endCxn id="294" idx="0"/>
          </p:cNvCxnSpPr>
          <p:nvPr/>
        </p:nvCxnSpPr>
        <p:spPr>
          <a:xfrm>
            <a:off x="6717975" y="2878149"/>
            <a:ext cx="0" cy="270900"/>
          </a:xfrm>
          <a:prstGeom prst="straightConnector1">
            <a:avLst/>
          </a:prstGeom>
          <a:noFill/>
          <a:ln cap="flat" cmpd="sng" w="9525">
            <a:solidFill>
              <a:schemeClr val="dk2"/>
            </a:solidFill>
            <a:prstDash val="solid"/>
            <a:round/>
            <a:headEnd len="lg" w="lg" type="none"/>
            <a:tailEnd len="lg" w="lg" type="triangle"/>
          </a:ln>
        </p:spPr>
      </p:cxnSp>
      <p:sp>
        <p:nvSpPr>
          <p:cNvPr id="296" name="Shape 296"/>
          <p:cNvSpPr/>
          <p:nvPr/>
        </p:nvSpPr>
        <p:spPr>
          <a:xfrm>
            <a:off x="5678325" y="4095850"/>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97" name="Shape 297"/>
          <p:cNvCxnSpPr>
            <a:stCxn id="294" idx="2"/>
            <a:endCxn id="296" idx="0"/>
          </p:cNvCxnSpPr>
          <p:nvPr/>
        </p:nvCxnSpPr>
        <p:spPr>
          <a:xfrm>
            <a:off x="6717975" y="3824949"/>
            <a:ext cx="0" cy="270900"/>
          </a:xfrm>
          <a:prstGeom prst="straightConnector1">
            <a:avLst/>
          </a:prstGeom>
          <a:noFill/>
          <a:ln cap="flat" cmpd="sng" w="9525">
            <a:solidFill>
              <a:schemeClr val="dk2"/>
            </a:solidFill>
            <a:prstDash val="solid"/>
            <a:round/>
            <a:headEnd len="lg" w="lg" type="none"/>
            <a:tailEnd len="lg" w="lg" type="triangle"/>
          </a:ln>
        </p:spPr>
      </p:cxnSp>
      <p:sp>
        <p:nvSpPr>
          <p:cNvPr id="298" name="Shape 298"/>
          <p:cNvSpPr txBox="1"/>
          <p:nvPr/>
        </p:nvSpPr>
        <p:spPr>
          <a:xfrm>
            <a:off x="6848000" y="3784950"/>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99" name="Shape 299"/>
          <p:cNvSpPr/>
          <p:nvPr/>
        </p:nvSpPr>
        <p:spPr>
          <a:xfrm>
            <a:off x="4768700" y="6178712"/>
            <a:ext cx="207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00" name="Shape 300"/>
          <p:cNvSpPr txBox="1"/>
          <p:nvPr/>
        </p:nvSpPr>
        <p:spPr>
          <a:xfrm>
            <a:off x="5119987" y="3468987"/>
            <a:ext cx="359999" cy="2223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01" name="Shape 301"/>
          <p:cNvSpPr/>
          <p:nvPr/>
        </p:nvSpPr>
        <p:spPr>
          <a:xfrm>
            <a:off x="5678325" y="4746550"/>
            <a:ext cx="2079299"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302" name="Shape 302"/>
          <p:cNvCxnSpPr>
            <a:stCxn id="296" idx="2"/>
            <a:endCxn id="301" idx="0"/>
          </p:cNvCxnSpPr>
          <p:nvPr/>
        </p:nvCxnSpPr>
        <p:spPr>
          <a:xfrm>
            <a:off x="6717974" y="4475649"/>
            <a:ext cx="0" cy="270900"/>
          </a:xfrm>
          <a:prstGeom prst="straightConnector1">
            <a:avLst/>
          </a:prstGeom>
          <a:noFill/>
          <a:ln cap="flat" cmpd="sng" w="9525">
            <a:solidFill>
              <a:schemeClr val="dk2"/>
            </a:solidFill>
            <a:prstDash val="solid"/>
            <a:round/>
            <a:headEnd len="lg" w="lg" type="none"/>
            <a:tailEnd len="lg" w="lg" type="triangle"/>
          </a:ln>
        </p:spPr>
      </p:cxnSp>
      <p:sp>
        <p:nvSpPr>
          <p:cNvPr id="303" name="Shape 303"/>
          <p:cNvSpPr/>
          <p:nvPr/>
        </p:nvSpPr>
        <p:spPr>
          <a:xfrm>
            <a:off x="6036825" y="5633675"/>
            <a:ext cx="1362300"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304" name="Shape 304"/>
          <p:cNvCxnSpPr>
            <a:stCxn id="301" idx="2"/>
            <a:endCxn id="303" idx="0"/>
          </p:cNvCxnSpPr>
          <p:nvPr/>
        </p:nvCxnSpPr>
        <p:spPr>
          <a:xfrm>
            <a:off x="6717974" y="5422449"/>
            <a:ext cx="0" cy="211200"/>
          </a:xfrm>
          <a:prstGeom prst="straightConnector1">
            <a:avLst/>
          </a:prstGeom>
          <a:noFill/>
          <a:ln cap="flat" cmpd="sng" w="9525">
            <a:solidFill>
              <a:schemeClr val="dk2"/>
            </a:solidFill>
            <a:prstDash val="solid"/>
            <a:round/>
            <a:headEnd len="lg" w="lg" type="none"/>
            <a:tailEnd len="lg" w="lg" type="triangle"/>
          </a:ln>
        </p:spPr>
      </p:cxnSp>
      <p:sp>
        <p:nvSpPr>
          <p:cNvPr id="305" name="Shape 305"/>
          <p:cNvSpPr txBox="1"/>
          <p:nvPr/>
        </p:nvSpPr>
        <p:spPr>
          <a:xfrm>
            <a:off x="6910450" y="5341725"/>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06" name="Shape 306"/>
          <p:cNvSpPr/>
          <p:nvPr/>
        </p:nvSpPr>
        <p:spPr>
          <a:xfrm>
            <a:off x="8007550" y="5633687"/>
            <a:ext cx="6299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307" name="Shape 307"/>
          <p:cNvCxnSpPr>
            <a:stCxn id="303" idx="3"/>
            <a:endCxn id="306" idx="1"/>
          </p:cNvCxnSpPr>
          <p:nvPr/>
        </p:nvCxnSpPr>
        <p:spPr>
          <a:xfrm>
            <a:off x="7399125" y="5823574"/>
            <a:ext cx="608400" cy="0"/>
          </a:xfrm>
          <a:prstGeom prst="straightConnector1">
            <a:avLst/>
          </a:prstGeom>
          <a:noFill/>
          <a:ln cap="flat" cmpd="sng" w="9525">
            <a:solidFill>
              <a:schemeClr val="dk2"/>
            </a:solidFill>
            <a:prstDash val="solid"/>
            <a:round/>
            <a:headEnd len="lg" w="lg" type="none"/>
            <a:tailEnd len="lg" w="lg" type="triangle"/>
          </a:ln>
        </p:spPr>
      </p:cxnSp>
      <p:sp>
        <p:nvSpPr>
          <p:cNvPr id="308" name="Shape 308"/>
          <p:cNvSpPr/>
          <p:nvPr/>
        </p:nvSpPr>
        <p:spPr>
          <a:xfrm>
            <a:off x="7497800" y="3409712"/>
            <a:ext cx="1599525"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09" name="Shape 309"/>
          <p:cNvCxnSpPr>
            <a:endCxn id="306" idx="0"/>
          </p:cNvCxnSpPr>
          <p:nvPr/>
        </p:nvCxnSpPr>
        <p:spPr>
          <a:xfrm>
            <a:off x="7367950" y="5229287"/>
            <a:ext cx="954600" cy="404400"/>
          </a:xfrm>
          <a:prstGeom prst="straightConnector1">
            <a:avLst/>
          </a:prstGeom>
          <a:noFill/>
          <a:ln cap="flat" cmpd="sng" w="9525">
            <a:solidFill>
              <a:schemeClr val="dk2"/>
            </a:solidFill>
            <a:prstDash val="solid"/>
            <a:round/>
            <a:headEnd len="lg" w="lg" type="none"/>
            <a:tailEnd len="lg" w="lg" type="triangle"/>
          </a:ln>
        </p:spPr>
      </p:cxnSp>
      <p:sp>
        <p:nvSpPr>
          <p:cNvPr id="310" name="Shape 310"/>
          <p:cNvSpPr txBox="1"/>
          <p:nvPr/>
        </p:nvSpPr>
        <p:spPr>
          <a:xfrm>
            <a:off x="7757625" y="5083412"/>
            <a:ext cx="409800" cy="4710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11" name="Shape 311"/>
          <p:cNvSpPr/>
          <p:nvPr/>
        </p:nvSpPr>
        <p:spPr>
          <a:xfrm>
            <a:off x="5238475" y="3469000"/>
            <a:ext cx="749775" cy="2679200"/>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12" name="Shape 312"/>
          <p:cNvSpPr/>
          <p:nvPr/>
        </p:nvSpPr>
        <p:spPr>
          <a:xfrm>
            <a:off x="5544100" y="3409725"/>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200"/>
              <a:t>J1</a:t>
            </a:r>
          </a:p>
        </p:txBody>
      </p:sp>
      <p:sp>
        <p:nvSpPr>
          <p:cNvPr id="313" name="Shape 313"/>
          <p:cNvSpPr/>
          <p:nvPr/>
        </p:nvSpPr>
        <p:spPr>
          <a:xfrm>
            <a:off x="7808475" y="4746537"/>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J2</a:t>
            </a:r>
          </a:p>
        </p:txBody>
      </p:sp>
      <p:sp>
        <p:nvSpPr>
          <p:cNvPr id="314" name="Shape 314"/>
          <p:cNvSpPr/>
          <p:nvPr/>
        </p:nvSpPr>
        <p:spPr>
          <a:xfrm>
            <a:off x="8587350" y="3652650"/>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J3</a:t>
            </a:r>
          </a:p>
        </p:txBody>
      </p:sp>
      <p:sp>
        <p:nvSpPr>
          <p:cNvPr id="315" name="Shape 315"/>
          <p:cNvSpPr/>
          <p:nvPr/>
        </p:nvSpPr>
        <p:spPr>
          <a:xfrm>
            <a:off x="5176650" y="15746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B1</a:t>
            </a:r>
          </a:p>
        </p:txBody>
      </p:sp>
      <p:sp>
        <p:nvSpPr>
          <p:cNvPr id="316" name="Shape 316"/>
          <p:cNvSpPr/>
          <p:nvPr/>
        </p:nvSpPr>
        <p:spPr>
          <a:xfrm>
            <a:off x="5176650" y="23047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B2</a:t>
            </a:r>
          </a:p>
        </p:txBody>
      </p:sp>
      <p:sp>
        <p:nvSpPr>
          <p:cNvPr id="317" name="Shape 317"/>
          <p:cNvSpPr/>
          <p:nvPr/>
        </p:nvSpPr>
        <p:spPr>
          <a:xfrm>
            <a:off x="6848000" y="29830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B3</a:t>
            </a:r>
          </a:p>
        </p:txBody>
      </p:sp>
      <p:sp>
        <p:nvSpPr>
          <p:cNvPr id="318" name="Shape 318"/>
          <p:cNvSpPr/>
          <p:nvPr/>
        </p:nvSpPr>
        <p:spPr>
          <a:xfrm>
            <a:off x="7283450" y="3745287"/>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B4</a:t>
            </a:r>
          </a:p>
        </p:txBody>
      </p:sp>
      <p:sp>
        <p:nvSpPr>
          <p:cNvPr id="319" name="Shape 319"/>
          <p:cNvSpPr/>
          <p:nvPr/>
        </p:nvSpPr>
        <p:spPr>
          <a:xfrm>
            <a:off x="5678325" y="46619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B5</a:t>
            </a:r>
          </a:p>
        </p:txBody>
      </p:sp>
      <p:sp>
        <p:nvSpPr>
          <p:cNvPr id="320" name="Shape 320"/>
          <p:cNvSpPr/>
          <p:nvPr/>
        </p:nvSpPr>
        <p:spPr>
          <a:xfrm>
            <a:off x="6910450" y="58384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B6</a:t>
            </a:r>
          </a:p>
        </p:txBody>
      </p:sp>
      <p:sp>
        <p:nvSpPr>
          <p:cNvPr id="321" name="Shape 321"/>
          <p:cNvSpPr/>
          <p:nvPr/>
        </p:nvSpPr>
        <p:spPr>
          <a:xfrm>
            <a:off x="7993362" y="5933387"/>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B7</a:t>
            </a:r>
          </a:p>
        </p:txBody>
      </p:sp>
      <p:sp>
        <p:nvSpPr>
          <p:cNvPr id="322" name="Shape 322"/>
          <p:cNvSpPr/>
          <p:nvPr/>
        </p:nvSpPr>
        <p:spPr>
          <a:xfrm>
            <a:off x="5743275" y="63440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64" name="Shape 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Building behavioral models.</a:t>
            </a:r>
          </a:p>
          <a:p>
            <a:pPr indent="-228600" lvl="1" marL="914400" rtl="0">
              <a:spcBef>
                <a:spcPts val="0"/>
              </a:spcBef>
            </a:pPr>
            <a:r>
              <a:rPr lang="en"/>
              <a:t>Directed graphs.</a:t>
            </a:r>
          </a:p>
          <a:p>
            <a:pPr indent="-228600" lvl="1" marL="914400" rtl="0">
              <a:spcBef>
                <a:spcPts val="0"/>
              </a:spcBef>
            </a:pPr>
            <a:r>
              <a:rPr lang="en"/>
              <a:t>Control-Flow graphs.</a:t>
            </a:r>
          </a:p>
          <a:p>
            <a:pPr indent="-228600" lvl="1" marL="914400" rtl="0">
              <a:spcBef>
                <a:spcPts val="0"/>
              </a:spcBef>
            </a:pPr>
            <a:r>
              <a:rPr lang="en"/>
              <a:t>Call graphs.</a:t>
            </a:r>
          </a:p>
          <a:p>
            <a:pPr indent="-228600" lvl="1" marL="914400" rtl="0">
              <a:spcBef>
                <a:spcPts val="0"/>
              </a:spcBef>
            </a:pPr>
            <a:r>
              <a:rPr lang="en" sz="2400"/>
              <a:t>Finite state machines.</a:t>
            </a:r>
          </a:p>
          <a:p>
            <a:pPr indent="-228600" lvl="0" marL="457200" marR="0" rtl="0" algn="l">
              <a:lnSpc>
                <a:spcPct val="100000"/>
              </a:lnSpc>
              <a:spcBef>
                <a:spcPts val="600"/>
              </a:spcBef>
              <a:spcAft>
                <a:spcPts val="0"/>
              </a:spcAft>
            </a:pPr>
            <a:r>
              <a:rPr lang="en"/>
              <a:t>Properties of a good model.</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1 - Control-Flow Graph</a:t>
            </a:r>
          </a:p>
        </p:txBody>
      </p:sp>
      <p:sp>
        <p:nvSpPr>
          <p:cNvPr id="328" name="Shape 32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sz="2400"/>
              <a:t>Draw a control-flow graph for the following code:</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 int abs(int A[], int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2.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3.     int i=0;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4.	   while (i&lt;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5.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6.		    if (A[i]&lt;0)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7. 			    A[i] = - A[i];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8.		    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9.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10.	   return(1);</a:t>
            </a:r>
          </a:p>
          <a:p>
            <a:pPr lvl="0" marR="0" rtl="0" algn="l">
              <a:lnSpc>
                <a:spcPct val="120000"/>
              </a:lnSpc>
              <a:spcBef>
                <a:spcPts val="0"/>
              </a:spcBef>
              <a:spcAft>
                <a:spcPts val="0"/>
              </a:spcAft>
              <a:buNone/>
            </a:pPr>
            <a:r>
              <a:rPr b="1" lang="en" sz="2000">
                <a:latin typeface="Courier New"/>
                <a:ea typeface="Courier New"/>
                <a:cs typeface="Courier New"/>
                <a:sym typeface="Courier New"/>
              </a:rPr>
              <a:t>11.}</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456650"/>
            <a:ext cx="69030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1 - Solution</a:t>
            </a:r>
          </a:p>
        </p:txBody>
      </p:sp>
      <p:sp>
        <p:nvSpPr>
          <p:cNvPr id="339" name="Shape 339"/>
          <p:cNvSpPr txBox="1"/>
          <p:nvPr/>
        </p:nvSpPr>
        <p:spPr>
          <a:xfrm>
            <a:off x="457200" y="2432100"/>
            <a:ext cx="4117799" cy="3443399"/>
          </a:xfrm>
          <a:prstGeom prst="rect">
            <a:avLst/>
          </a:prstGeom>
          <a:noFill/>
          <a:ln>
            <a:noFill/>
          </a:ln>
        </p:spPr>
        <p:txBody>
          <a:bodyPr anchorCtr="0" anchor="t" bIns="45875" lIns="91775" rIns="91775" tIns="45875">
            <a:noAutofit/>
          </a:bodyPr>
          <a:lstStyle/>
          <a:p>
            <a:pPr lvl="0" rtl="0">
              <a:spcBef>
                <a:spcPts val="0"/>
              </a:spcBef>
              <a:buSzPct val="25000"/>
              <a:buNone/>
            </a:pPr>
            <a:r>
              <a:rPr b="1" lang="en" sz="1800">
                <a:solidFill>
                  <a:schemeClr val="dk1"/>
                </a:solidFill>
                <a:latin typeface="Courier New"/>
                <a:ea typeface="Courier New"/>
                <a:cs typeface="Courier New"/>
                <a:sym typeface="Courier New"/>
              </a:rPr>
              <a:t>1. int abs(int A[], int N) </a:t>
            </a:r>
          </a:p>
          <a:p>
            <a:pPr lvl="0" rtl="0">
              <a:spcBef>
                <a:spcPts val="0"/>
              </a:spcBef>
              <a:buSzPct val="25000"/>
              <a:buNone/>
            </a:pPr>
            <a:r>
              <a:rPr b="1" lang="en" sz="1800">
                <a:solidFill>
                  <a:schemeClr val="dk1"/>
                </a:solidFill>
                <a:latin typeface="Courier New"/>
                <a:ea typeface="Courier New"/>
                <a:cs typeface="Courier New"/>
                <a:sym typeface="Courier New"/>
              </a:rPr>
              <a:t>2. {</a:t>
            </a:r>
          </a:p>
          <a:p>
            <a:pPr lvl="0" rtl="0">
              <a:spcBef>
                <a:spcPts val="0"/>
              </a:spcBef>
              <a:buSzPct val="25000"/>
              <a:buNone/>
            </a:pPr>
            <a:r>
              <a:rPr b="1" lang="en" sz="1800">
                <a:solidFill>
                  <a:schemeClr val="dk1"/>
                </a:solidFill>
                <a:latin typeface="Courier New"/>
                <a:ea typeface="Courier New"/>
                <a:cs typeface="Courier New"/>
                <a:sym typeface="Courier New"/>
              </a:rPr>
              <a:t>3.     int i=0;</a:t>
            </a:r>
          </a:p>
          <a:p>
            <a:pPr lvl="0" rtl="0">
              <a:spcBef>
                <a:spcPts val="0"/>
              </a:spcBef>
              <a:buSzPct val="25000"/>
              <a:buNone/>
            </a:pPr>
            <a:r>
              <a:rPr b="1" lang="en" sz="1800">
                <a:solidFill>
                  <a:schemeClr val="dk1"/>
                </a:solidFill>
                <a:latin typeface="Courier New"/>
                <a:ea typeface="Courier New"/>
                <a:cs typeface="Courier New"/>
                <a:sym typeface="Courier New"/>
              </a:rPr>
              <a:t>4.	   while (i&lt; N) </a:t>
            </a:r>
          </a:p>
          <a:p>
            <a:pPr lvl="0" rtl="0">
              <a:spcBef>
                <a:spcPts val="0"/>
              </a:spcBef>
              <a:buSzPct val="25000"/>
              <a:buNone/>
            </a:pPr>
            <a:r>
              <a:rPr b="1" lang="en" sz="1800">
                <a:solidFill>
                  <a:schemeClr val="dk1"/>
                </a:solidFill>
                <a:latin typeface="Courier New"/>
                <a:ea typeface="Courier New"/>
                <a:cs typeface="Courier New"/>
                <a:sym typeface="Courier New"/>
              </a:rPr>
              <a:t>5.	   {</a:t>
            </a:r>
          </a:p>
          <a:p>
            <a:pPr lvl="0" rtl="0">
              <a:spcBef>
                <a:spcPts val="0"/>
              </a:spcBef>
              <a:buSzPct val="25000"/>
              <a:buNone/>
            </a:pPr>
            <a:r>
              <a:rPr b="1" lang="en" sz="1800">
                <a:solidFill>
                  <a:schemeClr val="dk1"/>
                </a:solidFill>
                <a:latin typeface="Courier New"/>
                <a:ea typeface="Courier New"/>
                <a:cs typeface="Courier New"/>
                <a:sym typeface="Courier New"/>
              </a:rPr>
              <a:t>6.		    if (A[i]&lt;0) </a:t>
            </a:r>
          </a:p>
          <a:p>
            <a:pPr lvl="0" rtl="0">
              <a:spcBef>
                <a:spcPts val="0"/>
              </a:spcBef>
              <a:buSzPct val="25000"/>
              <a:buNone/>
            </a:pPr>
            <a:r>
              <a:rPr b="1" lang="en" sz="1800">
                <a:solidFill>
                  <a:schemeClr val="dk1"/>
                </a:solidFill>
                <a:latin typeface="Courier New"/>
                <a:ea typeface="Courier New"/>
                <a:cs typeface="Courier New"/>
                <a:sym typeface="Courier New"/>
              </a:rPr>
              <a:t>7. 			    A[i] = - A[i];</a:t>
            </a:r>
          </a:p>
          <a:p>
            <a:pPr lvl="0" rtl="0">
              <a:spcBef>
                <a:spcPts val="0"/>
              </a:spcBef>
              <a:buSzPct val="25000"/>
              <a:buNone/>
            </a:pPr>
            <a:r>
              <a:rPr b="1" lang="en" sz="1800">
                <a:solidFill>
                  <a:schemeClr val="dk1"/>
                </a:solidFill>
                <a:latin typeface="Courier New"/>
                <a:ea typeface="Courier New"/>
                <a:cs typeface="Courier New"/>
                <a:sym typeface="Courier New"/>
              </a:rPr>
              <a:t>8.		    i++;</a:t>
            </a:r>
          </a:p>
          <a:p>
            <a:pPr lvl="0" rtl="0">
              <a:spcBef>
                <a:spcPts val="0"/>
              </a:spcBef>
              <a:buSzPct val="25000"/>
              <a:buNone/>
            </a:pPr>
            <a:r>
              <a:rPr b="1" lang="en" sz="1800">
                <a:solidFill>
                  <a:schemeClr val="dk1"/>
                </a:solidFill>
                <a:latin typeface="Courier New"/>
                <a:ea typeface="Courier New"/>
                <a:cs typeface="Courier New"/>
                <a:sym typeface="Courier New"/>
              </a:rPr>
              <a:t>9.	   }</a:t>
            </a:r>
          </a:p>
          <a:p>
            <a:pPr lvl="0" rtl="0">
              <a:spcBef>
                <a:spcPts val="0"/>
              </a:spcBef>
              <a:buSzPct val="25000"/>
              <a:buNone/>
            </a:pPr>
            <a:r>
              <a:rPr b="1" lang="en" sz="1800">
                <a:solidFill>
                  <a:schemeClr val="dk1"/>
                </a:solidFill>
                <a:latin typeface="Courier New"/>
                <a:ea typeface="Courier New"/>
                <a:cs typeface="Courier New"/>
                <a:sym typeface="Courier New"/>
              </a:rPr>
              <a:t>10.	   return(1);</a:t>
            </a:r>
          </a:p>
          <a:p>
            <a:pPr lvl="0" rtl="0">
              <a:spcBef>
                <a:spcPts val="0"/>
              </a:spcBef>
              <a:buSzPct val="25000"/>
              <a:buNone/>
            </a:pPr>
            <a:r>
              <a:rPr b="1" lang="en" sz="1800">
                <a:solidFill>
                  <a:schemeClr val="dk1"/>
                </a:solidFill>
                <a:latin typeface="Courier New"/>
                <a:ea typeface="Courier New"/>
                <a:cs typeface="Courier New"/>
                <a:sym typeface="Courier New"/>
              </a:rPr>
              <a:t>11.}</a:t>
            </a:r>
          </a:p>
        </p:txBody>
      </p:sp>
      <p:sp>
        <p:nvSpPr>
          <p:cNvPr id="340" name="Shape 340"/>
          <p:cNvSpPr txBox="1"/>
          <p:nvPr/>
        </p:nvSpPr>
        <p:spPr>
          <a:xfrm>
            <a:off x="337075" y="1737175"/>
            <a:ext cx="8349600" cy="557400"/>
          </a:xfrm>
          <a:prstGeom prst="rect">
            <a:avLst/>
          </a:prstGeom>
          <a:noFill/>
          <a:ln>
            <a:noFill/>
          </a:ln>
        </p:spPr>
        <p:txBody>
          <a:bodyPr anchorCtr="0" anchor="t" bIns="91425" lIns="91425" rIns="91425" tIns="91425">
            <a:noAutofit/>
          </a:bodyPr>
          <a:lstStyle/>
          <a:p>
            <a:pPr lvl="0" rtl="0">
              <a:spcBef>
                <a:spcPts val="0"/>
              </a:spcBef>
              <a:buNone/>
            </a:pPr>
            <a:r>
              <a:rPr b="1" lang="en" sz="2400"/>
              <a:t>Draw a control-flow graph for the following code:</a:t>
            </a:r>
          </a:p>
        </p:txBody>
      </p:sp>
      <p:cxnSp>
        <p:nvCxnSpPr>
          <p:cNvPr id="341" name="Shape 341"/>
          <p:cNvCxnSpPr/>
          <p:nvPr/>
        </p:nvCxnSpPr>
        <p:spPr>
          <a:xfrm>
            <a:off x="6896750" y="3644925"/>
            <a:ext cx="0" cy="365099"/>
          </a:xfrm>
          <a:prstGeom prst="straightConnector1">
            <a:avLst/>
          </a:prstGeom>
          <a:noFill/>
          <a:ln cap="flat" cmpd="sng" w="28575">
            <a:solidFill>
              <a:srgbClr val="000000"/>
            </a:solidFill>
            <a:prstDash val="solid"/>
            <a:round/>
            <a:headEnd len="med" w="med" type="none"/>
            <a:tailEnd len="med" w="med" type="triangle"/>
          </a:ln>
        </p:spPr>
      </p:cxnSp>
      <p:cxnSp>
        <p:nvCxnSpPr>
          <p:cNvPr id="342" name="Shape 342"/>
          <p:cNvCxnSpPr/>
          <p:nvPr/>
        </p:nvCxnSpPr>
        <p:spPr>
          <a:xfrm>
            <a:off x="4839350" y="3644925"/>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343" name="Shape 343"/>
          <p:cNvSpPr/>
          <p:nvPr/>
        </p:nvSpPr>
        <p:spPr>
          <a:xfrm>
            <a:off x="7741300" y="5453087"/>
            <a:ext cx="6731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344" name="Shape 344"/>
          <p:cNvSpPr/>
          <p:nvPr/>
        </p:nvSpPr>
        <p:spPr>
          <a:xfrm>
            <a:off x="4489725" y="3324250"/>
            <a:ext cx="2534399"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345" name="Shape 345"/>
          <p:cNvSpPr/>
          <p:nvPr/>
        </p:nvSpPr>
        <p:spPr>
          <a:xfrm>
            <a:off x="5774387" y="4010050"/>
            <a:ext cx="2259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346" name="Shape 346"/>
          <p:cNvSpPr/>
          <p:nvPr/>
        </p:nvSpPr>
        <p:spPr>
          <a:xfrm>
            <a:off x="7360300" y="4691087"/>
            <a:ext cx="1359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47" name="Shape 347"/>
          <p:cNvSpPr/>
          <p:nvPr/>
        </p:nvSpPr>
        <p:spPr>
          <a:xfrm>
            <a:off x="4158312" y="5072087"/>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48" name="Shape 348"/>
          <p:cNvCxnSpPr/>
          <p:nvPr/>
        </p:nvCxnSpPr>
        <p:spPr>
          <a:xfrm>
            <a:off x="5829950" y="2882925"/>
            <a:ext cx="0" cy="415800"/>
          </a:xfrm>
          <a:prstGeom prst="straightConnector1">
            <a:avLst/>
          </a:prstGeom>
          <a:noFill/>
          <a:ln cap="flat" cmpd="sng" w="28575">
            <a:solidFill>
              <a:srgbClr val="000000"/>
            </a:solidFill>
            <a:prstDash val="solid"/>
            <a:round/>
            <a:headEnd len="med" w="med" type="none"/>
            <a:tailEnd len="med" w="med" type="triangle"/>
          </a:ln>
        </p:spPr>
      </p:cxnSp>
      <p:cxnSp>
        <p:nvCxnSpPr>
          <p:cNvPr id="349" name="Shape 349"/>
          <p:cNvCxnSpPr/>
          <p:nvPr/>
        </p:nvCxnSpPr>
        <p:spPr>
          <a:xfrm>
            <a:off x="8039750" y="4330725"/>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350" name="Shape 350"/>
          <p:cNvCxnSpPr/>
          <p:nvPr/>
        </p:nvCxnSpPr>
        <p:spPr>
          <a:xfrm>
            <a:off x="8427100" y="5680100"/>
            <a:ext cx="444600" cy="0"/>
          </a:xfrm>
          <a:prstGeom prst="straightConnector1">
            <a:avLst/>
          </a:prstGeom>
          <a:noFill/>
          <a:ln cap="flat" cmpd="sng" w="28575">
            <a:solidFill>
              <a:srgbClr val="000000"/>
            </a:solidFill>
            <a:prstDash val="solid"/>
            <a:round/>
            <a:headEnd len="med" w="med" type="none"/>
            <a:tailEnd len="med" w="med" type="none"/>
          </a:ln>
        </p:spPr>
      </p:cxnSp>
      <p:cxnSp>
        <p:nvCxnSpPr>
          <p:cNvPr id="351" name="Shape 351"/>
          <p:cNvCxnSpPr/>
          <p:nvPr/>
        </p:nvCxnSpPr>
        <p:spPr>
          <a:xfrm>
            <a:off x="8858775" y="3727400"/>
            <a:ext cx="0" cy="1952700"/>
          </a:xfrm>
          <a:prstGeom prst="straightConnector1">
            <a:avLst/>
          </a:prstGeom>
          <a:noFill/>
          <a:ln cap="flat" cmpd="sng" w="28575">
            <a:solidFill>
              <a:srgbClr val="000000"/>
            </a:solidFill>
            <a:prstDash val="solid"/>
            <a:round/>
            <a:headEnd len="med" w="med" type="none"/>
            <a:tailEnd len="med" w="med" type="none"/>
          </a:ln>
        </p:spPr>
      </p:cxnSp>
      <p:cxnSp>
        <p:nvCxnSpPr>
          <p:cNvPr id="352" name="Shape 352"/>
          <p:cNvCxnSpPr/>
          <p:nvPr/>
        </p:nvCxnSpPr>
        <p:spPr>
          <a:xfrm>
            <a:off x="5852175" y="3035325"/>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353" name="Shape 353"/>
          <p:cNvSpPr/>
          <p:nvPr/>
        </p:nvSpPr>
        <p:spPr>
          <a:xfrm>
            <a:off x="6958679" y="3676675"/>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4" name="Shape 354"/>
          <p:cNvSpPr/>
          <p:nvPr/>
        </p:nvSpPr>
        <p:spPr>
          <a:xfrm>
            <a:off x="4825062" y="39814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55" name="Shape 355"/>
          <p:cNvSpPr/>
          <p:nvPr/>
        </p:nvSpPr>
        <p:spPr>
          <a:xfrm>
            <a:off x="8138455" y="4236387"/>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6" name="Shape 356"/>
          <p:cNvSpPr/>
          <p:nvPr/>
        </p:nvSpPr>
        <p:spPr>
          <a:xfrm>
            <a:off x="5891862" y="4591075"/>
            <a:ext cx="7067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57" name="Shape 357"/>
          <p:cNvCxnSpPr/>
          <p:nvPr/>
        </p:nvCxnSpPr>
        <p:spPr>
          <a:xfrm>
            <a:off x="5829950" y="4330725"/>
            <a:ext cx="0" cy="1343099"/>
          </a:xfrm>
          <a:prstGeom prst="straightConnector1">
            <a:avLst/>
          </a:prstGeom>
          <a:noFill/>
          <a:ln cap="flat" cmpd="sng" w="28575">
            <a:solidFill>
              <a:schemeClr val="dk1"/>
            </a:solidFill>
            <a:prstDash val="solid"/>
            <a:round/>
            <a:headEnd len="med" w="med" type="none"/>
            <a:tailEnd len="med" w="med" type="none"/>
          </a:ln>
        </p:spPr>
      </p:cxnSp>
      <p:cxnSp>
        <p:nvCxnSpPr>
          <p:cNvPr id="358" name="Shape 358"/>
          <p:cNvCxnSpPr/>
          <p:nvPr/>
        </p:nvCxnSpPr>
        <p:spPr>
          <a:xfrm>
            <a:off x="5852175" y="5680100"/>
            <a:ext cx="1876500" cy="0"/>
          </a:xfrm>
          <a:prstGeom prst="straightConnector1">
            <a:avLst/>
          </a:prstGeom>
          <a:noFill/>
          <a:ln cap="flat" cmpd="sng" w="28575">
            <a:solidFill>
              <a:schemeClr val="dk1"/>
            </a:solidFill>
            <a:prstDash val="solid"/>
            <a:round/>
            <a:headEnd len="med" w="med" type="none"/>
            <a:tailEnd len="med" w="med" type="triangle"/>
          </a:ln>
        </p:spPr>
      </p:cxnSp>
      <p:sp>
        <p:nvSpPr>
          <p:cNvPr id="359" name="Shape 359"/>
          <p:cNvSpPr/>
          <p:nvPr/>
        </p:nvSpPr>
        <p:spPr>
          <a:xfrm>
            <a:off x="5379100" y="2405087"/>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360" name="Shape 360"/>
          <p:cNvCxnSpPr/>
          <p:nvPr/>
        </p:nvCxnSpPr>
        <p:spPr>
          <a:xfrm>
            <a:off x="8039750" y="5168925"/>
            <a:ext cx="0" cy="276300"/>
          </a:xfrm>
          <a:prstGeom prst="straightConnector1">
            <a:avLst/>
          </a:prstGeom>
          <a:noFill/>
          <a:ln cap="flat" cmpd="sng" w="28575">
            <a:solidFill>
              <a:srgbClr val="000000"/>
            </a:solidFill>
            <a:prstDash val="solid"/>
            <a:round/>
            <a:headEnd len="med" w="med" type="none"/>
            <a:tailEnd len="med" w="med" type="triangle"/>
          </a:ln>
        </p:spPr>
      </p:cxn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Call Graphs</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2400"/>
              <a:t>Directed graph representing </a:t>
            </a:r>
            <a:r>
              <a:rPr i="1" lang="en" sz="2400"/>
              <a:t>interprocedural</a:t>
            </a:r>
            <a:r>
              <a:rPr lang="en" sz="2400"/>
              <a:t> control-flow, where nodes represent procedures and edges represent “calls” relation. </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
        <p:nvSpPr>
          <p:cNvPr id="369" name="Shape 369"/>
          <p:cNvSpPr/>
          <p:nvPr/>
        </p:nvSpPr>
        <p:spPr>
          <a:xfrm>
            <a:off x="3400150" y="3497550"/>
            <a:ext cx="31035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StringUtils.collapseNewlines(String)</a:t>
            </a:r>
          </a:p>
        </p:txBody>
      </p:sp>
      <p:sp>
        <p:nvSpPr>
          <p:cNvPr id="370" name="Shape 370"/>
          <p:cNvSpPr/>
          <p:nvPr/>
        </p:nvSpPr>
        <p:spPr>
          <a:xfrm>
            <a:off x="226200" y="4966225"/>
            <a:ext cx="15374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String.charAt(int)</a:t>
            </a:r>
          </a:p>
        </p:txBody>
      </p:sp>
      <p:cxnSp>
        <p:nvCxnSpPr>
          <p:cNvPr id="371" name="Shape 371"/>
          <p:cNvCxnSpPr>
            <a:endCxn id="369" idx="0"/>
          </p:cNvCxnSpPr>
          <p:nvPr/>
        </p:nvCxnSpPr>
        <p:spPr>
          <a:xfrm>
            <a:off x="4940500" y="3085950"/>
            <a:ext cx="11400" cy="411600"/>
          </a:xfrm>
          <a:prstGeom prst="straightConnector1">
            <a:avLst/>
          </a:prstGeom>
          <a:noFill/>
          <a:ln cap="flat" cmpd="sng" w="9525">
            <a:solidFill>
              <a:schemeClr val="dk2"/>
            </a:solidFill>
            <a:prstDash val="solid"/>
            <a:round/>
            <a:headEnd len="lg" w="lg" type="none"/>
            <a:tailEnd len="lg" w="lg" type="triangle"/>
          </a:ln>
        </p:spPr>
      </p:cxnSp>
      <p:cxnSp>
        <p:nvCxnSpPr>
          <p:cNvPr id="372" name="Shape 372"/>
          <p:cNvCxnSpPr>
            <a:stCxn id="369" idx="2"/>
            <a:endCxn id="370" idx="0"/>
          </p:cNvCxnSpPr>
          <p:nvPr/>
        </p:nvCxnSpPr>
        <p:spPr>
          <a:xfrm flipH="1">
            <a:off x="994900" y="4194750"/>
            <a:ext cx="3957000" cy="771600"/>
          </a:xfrm>
          <a:prstGeom prst="straightConnector1">
            <a:avLst/>
          </a:prstGeom>
          <a:noFill/>
          <a:ln cap="flat" cmpd="sng" w="9525">
            <a:solidFill>
              <a:schemeClr val="dk2"/>
            </a:solidFill>
            <a:prstDash val="solid"/>
            <a:round/>
            <a:headEnd len="lg" w="lg" type="none"/>
            <a:tailEnd len="lg" w="lg" type="triangle"/>
          </a:ln>
        </p:spPr>
      </p:cxnSp>
      <p:sp>
        <p:nvSpPr>
          <p:cNvPr id="373" name="Shape 373"/>
          <p:cNvSpPr/>
          <p:nvPr/>
        </p:nvSpPr>
        <p:spPr>
          <a:xfrm>
            <a:off x="6747375" y="4966225"/>
            <a:ext cx="1920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StringBuffer.toString()</a:t>
            </a:r>
          </a:p>
        </p:txBody>
      </p:sp>
      <p:sp>
        <p:nvSpPr>
          <p:cNvPr id="374" name="Shape 374"/>
          <p:cNvSpPr/>
          <p:nvPr/>
        </p:nvSpPr>
        <p:spPr>
          <a:xfrm>
            <a:off x="4051150" y="4966225"/>
            <a:ext cx="22212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StringBuffer.append(char)</a:t>
            </a:r>
          </a:p>
        </p:txBody>
      </p:sp>
      <p:sp>
        <p:nvSpPr>
          <p:cNvPr id="375" name="Shape 375"/>
          <p:cNvSpPr/>
          <p:nvPr/>
        </p:nvSpPr>
        <p:spPr>
          <a:xfrm>
            <a:off x="2238725" y="4966225"/>
            <a:ext cx="13374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String.length()</a:t>
            </a:r>
          </a:p>
        </p:txBody>
      </p:sp>
      <p:cxnSp>
        <p:nvCxnSpPr>
          <p:cNvPr id="376" name="Shape 376"/>
          <p:cNvCxnSpPr>
            <a:stCxn id="369" idx="2"/>
            <a:endCxn id="375" idx="0"/>
          </p:cNvCxnSpPr>
          <p:nvPr/>
        </p:nvCxnSpPr>
        <p:spPr>
          <a:xfrm flipH="1">
            <a:off x="2907400" y="4194750"/>
            <a:ext cx="2044500" cy="771600"/>
          </a:xfrm>
          <a:prstGeom prst="straightConnector1">
            <a:avLst/>
          </a:prstGeom>
          <a:noFill/>
          <a:ln cap="flat" cmpd="sng" w="9525">
            <a:solidFill>
              <a:schemeClr val="dk2"/>
            </a:solidFill>
            <a:prstDash val="solid"/>
            <a:round/>
            <a:headEnd len="lg" w="lg" type="none"/>
            <a:tailEnd len="lg" w="lg" type="triangle"/>
          </a:ln>
        </p:spPr>
      </p:cxnSp>
      <p:cxnSp>
        <p:nvCxnSpPr>
          <p:cNvPr id="377" name="Shape 377"/>
          <p:cNvCxnSpPr>
            <a:stCxn id="369" idx="2"/>
            <a:endCxn id="374" idx="0"/>
          </p:cNvCxnSpPr>
          <p:nvPr/>
        </p:nvCxnSpPr>
        <p:spPr>
          <a:xfrm>
            <a:off x="4951900" y="4194750"/>
            <a:ext cx="210000" cy="771600"/>
          </a:xfrm>
          <a:prstGeom prst="straightConnector1">
            <a:avLst/>
          </a:prstGeom>
          <a:noFill/>
          <a:ln cap="flat" cmpd="sng" w="9525">
            <a:solidFill>
              <a:schemeClr val="dk2"/>
            </a:solidFill>
            <a:prstDash val="solid"/>
            <a:round/>
            <a:headEnd len="lg" w="lg" type="none"/>
            <a:tailEnd len="lg" w="lg" type="triangle"/>
          </a:ln>
        </p:spPr>
      </p:cxnSp>
      <p:cxnSp>
        <p:nvCxnSpPr>
          <p:cNvPr id="378" name="Shape 378"/>
          <p:cNvCxnSpPr>
            <a:stCxn id="369" idx="2"/>
            <a:endCxn id="373" idx="0"/>
          </p:cNvCxnSpPr>
          <p:nvPr/>
        </p:nvCxnSpPr>
        <p:spPr>
          <a:xfrm>
            <a:off x="4951900" y="4194750"/>
            <a:ext cx="2755500" cy="771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Call Graphs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20000"/>
              </a:lnSpc>
              <a:spcBef>
                <a:spcPts val="0"/>
              </a:spcBef>
              <a:spcAft>
                <a:spcPts val="0"/>
              </a:spcAft>
              <a:buSzPct val="100000"/>
            </a:pPr>
            <a:r>
              <a:rPr lang="en" sz="2800"/>
              <a:t>In OO languages, subclasses inherit a data type, methods, and variables from a parent</a:t>
            </a:r>
          </a:p>
          <a:p>
            <a:pPr indent="-406400" lvl="0" marL="457200" marR="0" rtl="0" algn="l">
              <a:lnSpc>
                <a:spcPct val="120000"/>
              </a:lnSpc>
              <a:spcBef>
                <a:spcPts val="0"/>
              </a:spcBef>
              <a:spcAft>
                <a:spcPts val="0"/>
              </a:spcAft>
              <a:buSzPct val="100000"/>
            </a:pPr>
            <a:r>
              <a:rPr lang="en" sz="2800"/>
              <a:t>Subclasses can override behavior of inherited methods. You cannot be sure which class is assigned to a variable at runtime.</a:t>
            </a:r>
          </a:p>
          <a:p>
            <a:pPr indent="-406400" lvl="0" marL="457200" marR="0" rtl="0" algn="l">
              <a:lnSpc>
                <a:spcPct val="120000"/>
              </a:lnSpc>
              <a:spcBef>
                <a:spcPts val="0"/>
              </a:spcBef>
              <a:spcAft>
                <a:spcPts val="0"/>
              </a:spcAft>
              <a:buSzPct val="100000"/>
            </a:pPr>
            <a:r>
              <a:rPr lang="en" sz="2800"/>
              <a:t>In the call graph, you can either model all subclasses that could be invoked, or just the declared class. </a:t>
            </a:r>
          </a:p>
          <a:p>
            <a:pPr indent="-381000" lvl="1" marL="914400" marR="0" rtl="0" algn="l">
              <a:lnSpc>
                <a:spcPct val="120000"/>
              </a:lnSpc>
              <a:spcBef>
                <a:spcPts val="0"/>
              </a:spcBef>
              <a:spcAft>
                <a:spcPts val="0"/>
              </a:spcAft>
              <a:buSzPct val="100000"/>
            </a:pPr>
            <a:r>
              <a:rPr lang="en"/>
              <a:t>Latter is easier, but risks omitting execution paths.</a:t>
            </a: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Call Graphs</a:t>
            </a:r>
          </a:p>
        </p:txBody>
      </p:sp>
      <p:sp>
        <p:nvSpPr>
          <p:cNvPr id="391" name="Shape 39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1100">
                <a:latin typeface="Courier New"/>
                <a:ea typeface="Courier New"/>
                <a:cs typeface="Courier New"/>
                <a:sym typeface="Courier New"/>
              </a:rPr>
              <a:t>public class C{</a:t>
            </a:r>
          </a:p>
          <a:p>
            <a:pPr lvl="0" marR="0" rtl="0" algn="l">
              <a:lnSpc>
                <a:spcPct val="120000"/>
              </a:lnSpc>
              <a:spcBef>
                <a:spcPts val="0"/>
              </a:spcBef>
              <a:spcAft>
                <a:spcPts val="0"/>
              </a:spcAft>
              <a:buNone/>
            </a:pPr>
            <a:r>
              <a:rPr lang="en" sz="1100">
                <a:latin typeface="Courier New"/>
                <a:ea typeface="Courier New"/>
                <a:cs typeface="Courier New"/>
                <a:sym typeface="Courier New"/>
              </a:rPr>
              <a:t>	public static C cFactory(String kind){</a:t>
            </a:r>
          </a:p>
          <a:p>
            <a:pPr lvl="0" marR="0" rtl="0" algn="l">
              <a:lnSpc>
                <a:spcPct val="120000"/>
              </a:lnSpc>
              <a:spcBef>
                <a:spcPts val="0"/>
              </a:spcBef>
              <a:spcAft>
                <a:spcPts val="0"/>
              </a:spcAft>
              <a:buNone/>
            </a:pPr>
            <a:r>
              <a:rPr lang="en" sz="1100">
                <a:latin typeface="Courier New"/>
                <a:ea typeface="Courier New"/>
                <a:cs typeface="Courier New"/>
                <a:sym typeface="Courier New"/>
              </a:rPr>
              <a:t>		if (kind==”C”) return new C();</a:t>
            </a:r>
          </a:p>
          <a:p>
            <a:pPr lvl="0" marR="0" rtl="0" algn="l">
              <a:lnSpc>
                <a:spcPct val="120000"/>
              </a:lnSpc>
              <a:spcBef>
                <a:spcPts val="0"/>
              </a:spcBef>
              <a:spcAft>
                <a:spcPts val="0"/>
              </a:spcAft>
              <a:buNone/>
            </a:pPr>
            <a:r>
              <a:rPr lang="en" sz="1100">
                <a:latin typeface="Courier New"/>
                <a:ea typeface="Courier New"/>
                <a:cs typeface="Courier New"/>
                <a:sym typeface="Courier New"/>
              </a:rPr>
              <a:t>		if (kind==”S”) return new S();</a:t>
            </a:r>
          </a:p>
          <a:p>
            <a:pPr lvl="0" marR="0" rtl="0" algn="l">
              <a:lnSpc>
                <a:spcPct val="120000"/>
              </a:lnSpc>
              <a:spcBef>
                <a:spcPts val="0"/>
              </a:spcBef>
              <a:spcAft>
                <a:spcPts val="0"/>
              </a:spcAft>
              <a:buNone/>
            </a:pPr>
            <a:r>
              <a:rPr lang="en" sz="1100">
                <a:latin typeface="Courier New"/>
                <a:ea typeface="Courier New"/>
                <a:cs typeface="Courier New"/>
                <a:sym typeface="Courier New"/>
              </a:rPr>
              <a:t>		return null;</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	void foo(){</a:t>
            </a:r>
          </a:p>
          <a:p>
            <a:pPr lvl="0" marR="0" rtl="0" algn="l">
              <a:lnSpc>
                <a:spcPct val="120000"/>
              </a:lnSpc>
              <a:spcBef>
                <a:spcPts val="0"/>
              </a:spcBef>
              <a:spcAft>
                <a:spcPts val="0"/>
              </a:spcAft>
              <a:buNone/>
            </a:pPr>
            <a:r>
              <a:rPr lang="en" sz="1100">
                <a:latin typeface="Courier New"/>
                <a:ea typeface="Courier New"/>
                <a:cs typeface="Courier New"/>
                <a:sym typeface="Courier New"/>
              </a:rPr>
              <a:t>		System.out.println(“Hello.”);</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	public static void main(String args[]){</a:t>
            </a:r>
          </a:p>
          <a:p>
            <a:pPr lvl="0" marR="0" rtl="0" algn="l">
              <a:lnSpc>
                <a:spcPct val="120000"/>
              </a:lnSpc>
              <a:spcBef>
                <a:spcPts val="0"/>
              </a:spcBef>
              <a:spcAft>
                <a:spcPts val="0"/>
              </a:spcAft>
              <a:buNone/>
            </a:pPr>
            <a:r>
              <a:rPr lang="en" sz="1100">
                <a:latin typeface="Courier New"/>
                <a:ea typeface="Courier New"/>
                <a:cs typeface="Courier New"/>
                <a:sym typeface="Courier New"/>
              </a:rPr>
              <a:t>		(new A()).check();</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rPr lang="en" sz="1100">
                <a:latin typeface="Courier New"/>
                <a:ea typeface="Courier New"/>
                <a:cs typeface="Courier New"/>
                <a:sym typeface="Courier New"/>
              </a:rPr>
              <a:t>}</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class S extends C{</a:t>
            </a:r>
          </a:p>
          <a:p>
            <a:pPr lvl="0" marR="0" rtl="0" algn="l">
              <a:lnSpc>
                <a:spcPct val="120000"/>
              </a:lnSpc>
              <a:spcBef>
                <a:spcPts val="0"/>
              </a:spcBef>
              <a:spcAft>
                <a:spcPts val="0"/>
              </a:spcAft>
              <a:buNone/>
            </a:pPr>
            <a:r>
              <a:rPr lang="en" sz="1100">
                <a:latin typeface="Courier New"/>
                <a:ea typeface="Courier New"/>
                <a:cs typeface="Courier New"/>
                <a:sym typeface="Courier New"/>
              </a:rPr>
              <a:t>	void foo(){</a:t>
            </a:r>
          </a:p>
          <a:p>
            <a:pPr lvl="0" marR="0" rtl="0" algn="l">
              <a:lnSpc>
                <a:spcPct val="120000"/>
              </a:lnSpc>
              <a:spcBef>
                <a:spcPts val="0"/>
              </a:spcBef>
              <a:spcAft>
                <a:spcPts val="0"/>
              </a:spcAft>
              <a:buNone/>
            </a:pPr>
            <a:r>
              <a:rPr lang="en" sz="1100">
                <a:latin typeface="Courier New"/>
                <a:ea typeface="Courier New"/>
                <a:cs typeface="Courier New"/>
                <a:sym typeface="Courier New"/>
              </a:rPr>
              <a:t>		System.out.println(“World.”);</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rPr lang="en" sz="1100">
                <a:latin typeface="Courier New"/>
                <a:ea typeface="Courier New"/>
                <a:cs typeface="Courier New"/>
                <a:sym typeface="Courier New"/>
              </a:rPr>
              <a:t>}</a:t>
            </a:r>
          </a:p>
          <a:p>
            <a:pPr lvl="0" marR="0" rtl="0" algn="l">
              <a:lnSpc>
                <a:spcPct val="120000"/>
              </a:lnSpc>
              <a:spcBef>
                <a:spcPts val="0"/>
              </a:spcBef>
              <a:spcAft>
                <a:spcPts val="0"/>
              </a:spcAft>
              <a:buNone/>
            </a:pPr>
            <a:r>
              <a:t/>
            </a:r>
            <a:endParaRPr sz="900">
              <a:latin typeface="Courier New"/>
              <a:ea typeface="Courier New"/>
              <a:cs typeface="Courier New"/>
              <a:sym typeface="Courier New"/>
            </a:endParaRPr>
          </a:p>
          <a:p>
            <a:pPr lvl="0" marR="0" rtl="0" algn="l">
              <a:lnSpc>
                <a:spcPct val="120000"/>
              </a:lnSpc>
              <a:spcBef>
                <a:spcPts val="0"/>
              </a:spcBef>
              <a:spcAft>
                <a:spcPts val="0"/>
              </a:spcAft>
              <a:buNone/>
            </a:pPr>
            <a:r>
              <a:t/>
            </a:r>
            <a:endParaRPr sz="900">
              <a:latin typeface="Courier New"/>
              <a:ea typeface="Courier New"/>
              <a:cs typeface="Courier New"/>
              <a:sym typeface="Courier New"/>
            </a:endParaRP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
        <p:nvSpPr>
          <p:cNvPr id="393" name="Shape 393"/>
          <p:cNvSpPr/>
          <p:nvPr/>
        </p:nvSpPr>
        <p:spPr>
          <a:xfrm>
            <a:off x="6351150" y="1931550"/>
            <a:ext cx="11435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A.check()</a:t>
            </a:r>
          </a:p>
        </p:txBody>
      </p:sp>
      <p:sp>
        <p:nvSpPr>
          <p:cNvPr id="394" name="Shape 394"/>
          <p:cNvSpPr/>
          <p:nvPr/>
        </p:nvSpPr>
        <p:spPr>
          <a:xfrm>
            <a:off x="6922950" y="3617475"/>
            <a:ext cx="885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C.foo()</a:t>
            </a:r>
          </a:p>
        </p:txBody>
      </p:sp>
      <p:cxnSp>
        <p:nvCxnSpPr>
          <p:cNvPr id="395" name="Shape 395"/>
          <p:cNvCxnSpPr>
            <a:stCxn id="393" idx="2"/>
            <a:endCxn id="394" idx="0"/>
          </p:cNvCxnSpPr>
          <p:nvPr/>
        </p:nvCxnSpPr>
        <p:spPr>
          <a:xfrm>
            <a:off x="6922949" y="2628750"/>
            <a:ext cx="442800" cy="988800"/>
          </a:xfrm>
          <a:prstGeom prst="straightConnector1">
            <a:avLst/>
          </a:prstGeom>
          <a:noFill/>
          <a:ln cap="flat" cmpd="sng" w="9525">
            <a:solidFill>
              <a:schemeClr val="dk2"/>
            </a:solidFill>
            <a:prstDash val="solid"/>
            <a:round/>
            <a:headEnd len="lg" w="lg" type="none"/>
            <a:tailEnd len="lg" w="lg" type="triangle"/>
          </a:ln>
        </p:spPr>
      </p:cxnSp>
      <p:sp>
        <p:nvSpPr>
          <p:cNvPr id="396" name="Shape 396"/>
          <p:cNvSpPr/>
          <p:nvPr/>
        </p:nvSpPr>
        <p:spPr>
          <a:xfrm>
            <a:off x="8152200" y="3617475"/>
            <a:ext cx="7655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S.foo()</a:t>
            </a:r>
          </a:p>
        </p:txBody>
      </p:sp>
      <p:cxnSp>
        <p:nvCxnSpPr>
          <p:cNvPr id="397" name="Shape 397"/>
          <p:cNvCxnSpPr>
            <a:stCxn id="393" idx="2"/>
            <a:endCxn id="396" idx="0"/>
          </p:cNvCxnSpPr>
          <p:nvPr/>
        </p:nvCxnSpPr>
        <p:spPr>
          <a:xfrm>
            <a:off x="6922949" y="2628750"/>
            <a:ext cx="1612200" cy="988800"/>
          </a:xfrm>
          <a:prstGeom prst="straightConnector1">
            <a:avLst/>
          </a:prstGeom>
          <a:noFill/>
          <a:ln cap="flat" cmpd="sng" w="9525">
            <a:solidFill>
              <a:schemeClr val="dk2"/>
            </a:solidFill>
            <a:prstDash val="solid"/>
            <a:round/>
            <a:headEnd len="lg" w="lg" type="none"/>
            <a:tailEnd len="lg" w="lg" type="triangle"/>
          </a:ln>
        </p:spPr>
      </p:cxnSp>
      <p:sp>
        <p:nvSpPr>
          <p:cNvPr id="398" name="Shape 398"/>
          <p:cNvSpPr/>
          <p:nvPr/>
        </p:nvSpPr>
        <p:spPr>
          <a:xfrm>
            <a:off x="4869300" y="3617550"/>
            <a:ext cx="17096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C.cFactory(String)</a:t>
            </a:r>
          </a:p>
        </p:txBody>
      </p:sp>
      <p:cxnSp>
        <p:nvCxnSpPr>
          <p:cNvPr id="399" name="Shape 399"/>
          <p:cNvCxnSpPr>
            <a:stCxn id="393" idx="2"/>
            <a:endCxn id="398" idx="0"/>
          </p:cNvCxnSpPr>
          <p:nvPr/>
        </p:nvCxnSpPr>
        <p:spPr>
          <a:xfrm flipH="1">
            <a:off x="5724149" y="2628750"/>
            <a:ext cx="1198800" cy="988800"/>
          </a:xfrm>
          <a:prstGeom prst="straightConnector1">
            <a:avLst/>
          </a:prstGeom>
          <a:noFill/>
          <a:ln cap="flat" cmpd="sng" w="9525">
            <a:solidFill>
              <a:schemeClr val="dk2"/>
            </a:solidFill>
            <a:prstDash val="solid"/>
            <a:round/>
            <a:headEnd len="lg" w="lg" type="none"/>
            <a:tailEnd len="lg" w="lg" type="triangle"/>
          </a:ln>
        </p:spPr>
      </p:cxnSp>
      <p:sp>
        <p:nvSpPr>
          <p:cNvPr id="400" name="Shape 400"/>
          <p:cNvSpPr txBox="1"/>
          <p:nvPr/>
        </p:nvSpPr>
        <p:spPr>
          <a:xfrm>
            <a:off x="4343400" y="4743450"/>
            <a:ext cx="4343400" cy="1556699"/>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class A{</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void check(){</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C myC = C.cFactory(“S”);</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myC.foo();</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Behavioral Models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411" name="Shape 411"/>
          <p:cNvSpPr txBox="1"/>
          <p:nvPr>
            <p:ph idx="1" type="body"/>
          </p:nvPr>
        </p:nvSpPr>
        <p:spPr>
          <a:xfrm>
            <a:off x="457200" y="1600200"/>
            <a:ext cx="44738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common method of modeling behavior of a system. </a:t>
            </a:r>
          </a:p>
          <a:p>
            <a:pPr indent="-381000" lvl="0" marL="457200" marR="0" rtl="0" algn="l">
              <a:lnSpc>
                <a:spcPct val="100000"/>
              </a:lnSpc>
              <a:spcBef>
                <a:spcPts val="600"/>
              </a:spcBef>
              <a:spcAft>
                <a:spcPts val="0"/>
              </a:spcAft>
              <a:buSzPct val="100000"/>
            </a:pPr>
            <a:r>
              <a:rPr lang="en" sz="2400"/>
              <a:t>A directed graph: nodes represent states, edges represent transitions.</a:t>
            </a:r>
          </a:p>
          <a:p>
            <a:pPr indent="-381000" lvl="0" marL="457200" marR="0" rtl="0" algn="l">
              <a:lnSpc>
                <a:spcPct val="100000"/>
              </a:lnSpc>
              <a:spcBef>
                <a:spcPts val="600"/>
              </a:spcBef>
              <a:spcAft>
                <a:spcPts val="0"/>
              </a:spcAft>
              <a:buSzPct val="100000"/>
            </a:pPr>
            <a:r>
              <a:rPr lang="en" sz="2400"/>
              <a:t>Not a substitute for a program, but a way to explore and understand a program.</a:t>
            </a:r>
          </a:p>
          <a:p>
            <a:pPr indent="-228600" lvl="1" marL="914400" marR="0" rtl="0" algn="l">
              <a:lnSpc>
                <a:spcPct val="100000"/>
              </a:lnSpc>
              <a:spcBef>
                <a:spcPts val="600"/>
              </a:spcBef>
              <a:spcAft>
                <a:spcPts val="0"/>
              </a:spcAft>
            </a:pPr>
            <a:r>
              <a:rPr lang="en"/>
              <a:t>Can even build a model for each function.</a:t>
            </a:r>
          </a:p>
        </p:txBody>
      </p:sp>
      <p:pic>
        <p:nvPicPr>
          <p:cNvPr id="412" name="Shape 412"/>
          <p:cNvPicPr preferRelativeResize="0"/>
          <p:nvPr/>
        </p:nvPicPr>
        <p:blipFill>
          <a:blip r:embed="rId3">
            <a:alphaModFix/>
          </a:blip>
          <a:stretch>
            <a:fillRect/>
          </a:stretch>
        </p:blipFill>
        <p:spPr>
          <a:xfrm>
            <a:off x="4555350" y="2069512"/>
            <a:ext cx="4362450" cy="2428875"/>
          </a:xfrm>
          <a:prstGeom prst="rect">
            <a:avLst/>
          </a:prstGeom>
          <a:noFill/>
          <a:ln>
            <a:noFill/>
          </a:ln>
        </p:spPr>
      </p:pic>
      <p:sp>
        <p:nvSpPr>
          <p:cNvPr id="413" name="Shape 4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419" name="Shape 41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b="1" lang="en" sz="2400"/>
              <a:t>Event - </a:t>
            </a:r>
            <a:r>
              <a:rPr lang="en" sz="2400"/>
              <a:t>Something that happens at a point in time.</a:t>
            </a:r>
          </a:p>
          <a:p>
            <a:pPr indent="-355600" lvl="1" marL="914400" marR="0" rtl="0" algn="l">
              <a:lnSpc>
                <a:spcPct val="100000"/>
              </a:lnSpc>
              <a:spcBef>
                <a:spcPts val="600"/>
              </a:spcBef>
              <a:spcAft>
                <a:spcPts val="0"/>
              </a:spcAft>
              <a:buClr>
                <a:schemeClr val="dk1"/>
              </a:buClr>
              <a:buSzPct val="100000"/>
              <a:buFont typeface="Arial"/>
            </a:pPr>
            <a:r>
              <a:rPr lang="en" sz="2000"/>
              <a:t>Operator presses a self-test button on the device.</a:t>
            </a:r>
          </a:p>
          <a:p>
            <a:pPr indent="-355600" lvl="1" marL="914400" marR="0" rtl="0" algn="l">
              <a:lnSpc>
                <a:spcPct val="100000"/>
              </a:lnSpc>
              <a:spcBef>
                <a:spcPts val="600"/>
              </a:spcBef>
              <a:spcAft>
                <a:spcPts val="0"/>
              </a:spcAft>
              <a:buClr>
                <a:schemeClr val="dk1"/>
              </a:buClr>
              <a:buSzPct val="100000"/>
              <a:buFont typeface="Arial"/>
            </a:pPr>
            <a:r>
              <a:rPr lang="en" sz="2000"/>
              <a:t>The alarm goes off.</a:t>
            </a:r>
          </a:p>
          <a:p>
            <a:pPr indent="-381000" lvl="0" marL="457200" marR="0" rtl="0" algn="l">
              <a:lnSpc>
                <a:spcPct val="100000"/>
              </a:lnSpc>
              <a:spcBef>
                <a:spcPts val="600"/>
              </a:spcBef>
              <a:spcAft>
                <a:spcPts val="0"/>
              </a:spcAft>
              <a:buSzPct val="100000"/>
            </a:pPr>
            <a:r>
              <a:rPr b="1" lang="en" sz="2400"/>
              <a:t>Condition</a:t>
            </a:r>
            <a:r>
              <a:rPr lang="en" sz="2400"/>
              <a:t> - Describes a property that can be true or false and has duration.</a:t>
            </a:r>
          </a:p>
          <a:p>
            <a:pPr indent="-355600" lvl="1" marL="914400" marR="0" rtl="0" algn="l">
              <a:lnSpc>
                <a:spcPct val="100000"/>
              </a:lnSpc>
              <a:spcBef>
                <a:spcPts val="600"/>
              </a:spcBef>
              <a:spcAft>
                <a:spcPts val="0"/>
              </a:spcAft>
              <a:buSzPct val="100000"/>
            </a:pPr>
            <a:r>
              <a:rPr lang="en" sz="2000"/>
              <a:t>The fuel level is high.</a:t>
            </a:r>
          </a:p>
          <a:p>
            <a:pPr indent="-355600" lvl="1" marL="914400" marR="0" rtl="0" algn="l">
              <a:lnSpc>
                <a:spcPct val="100000"/>
              </a:lnSpc>
              <a:spcBef>
                <a:spcPts val="600"/>
              </a:spcBef>
              <a:spcAft>
                <a:spcPts val="0"/>
              </a:spcAft>
              <a:buSzPct val="100000"/>
            </a:pPr>
            <a:r>
              <a:rPr lang="en" sz="2000"/>
              <a:t>The alarm is on.</a:t>
            </a:r>
          </a:p>
          <a:p>
            <a:pPr indent="-381000" lvl="0" marL="457200" marR="0" rtl="0" algn="l">
              <a:lnSpc>
                <a:spcPct val="100000"/>
              </a:lnSpc>
              <a:spcBef>
                <a:spcPts val="600"/>
              </a:spcBef>
              <a:spcAft>
                <a:spcPts val="0"/>
              </a:spcAft>
              <a:buSzPct val="100000"/>
            </a:pPr>
            <a:r>
              <a:rPr b="1" lang="en" sz="2400"/>
              <a:t>State</a:t>
            </a:r>
            <a:r>
              <a:rPr lang="en" sz="2400"/>
              <a:t> - An abstract description of the current value of an entity’s attributes.</a:t>
            </a:r>
          </a:p>
          <a:p>
            <a:pPr indent="-355600" lvl="1" marL="914400" marR="0" rtl="0" algn="l">
              <a:lnSpc>
                <a:spcPct val="100000"/>
              </a:lnSpc>
              <a:spcBef>
                <a:spcPts val="600"/>
              </a:spcBef>
              <a:spcAft>
                <a:spcPts val="0"/>
              </a:spcAft>
              <a:buSzPct val="100000"/>
            </a:pPr>
            <a:r>
              <a:rPr lang="en" sz="2000"/>
              <a:t>The controller is in the “self-test” state after the self-test button has been pressed, and leaves it when the rest button has been pressed.</a:t>
            </a:r>
          </a:p>
          <a:p>
            <a:pPr indent="-355600" lvl="1" marL="914400" marR="0" rtl="0" algn="l">
              <a:lnSpc>
                <a:spcPct val="100000"/>
              </a:lnSpc>
              <a:spcBef>
                <a:spcPts val="600"/>
              </a:spcBef>
              <a:spcAft>
                <a:spcPts val="0"/>
              </a:spcAft>
              <a:buSzPct val="100000"/>
            </a:pPr>
            <a:r>
              <a:rPr lang="en" sz="2000"/>
              <a:t>The tank is in the “too-low” state when the fuel level is below the set threshold for N seconds. </a:t>
            </a:r>
          </a:p>
        </p:txBody>
      </p:sp>
      <p:sp>
        <p:nvSpPr>
          <p:cNvPr id="420" name="Shape 4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States, Transitions, and Guards</a:t>
            </a:r>
          </a:p>
        </p:txBody>
      </p:sp>
      <p:sp>
        <p:nvSpPr>
          <p:cNvPr id="426" name="Shape 42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b="1" lang="en"/>
              <a:t>State</a:t>
            </a:r>
            <a:r>
              <a:rPr lang="en"/>
              <a:t> - An abstract description of the current value of an entity’s attributes.</a:t>
            </a:r>
          </a:p>
          <a:p>
            <a:pPr indent="-228600" lvl="0" marL="457200" marR="0" rtl="0" algn="l">
              <a:lnSpc>
                <a:spcPct val="100000"/>
              </a:lnSpc>
              <a:spcBef>
                <a:spcPts val="600"/>
              </a:spcBef>
              <a:spcAft>
                <a:spcPts val="0"/>
              </a:spcAft>
            </a:pPr>
            <a:r>
              <a:rPr lang="en"/>
              <a:t>States change in response to events.</a:t>
            </a:r>
          </a:p>
          <a:p>
            <a:pPr indent="-228600" lvl="1" marL="914400" marR="0" rtl="0" algn="l">
              <a:lnSpc>
                <a:spcPct val="100000"/>
              </a:lnSpc>
              <a:spcBef>
                <a:spcPts val="600"/>
              </a:spcBef>
              <a:spcAft>
                <a:spcPts val="0"/>
              </a:spcAft>
            </a:pPr>
            <a:r>
              <a:rPr lang="en"/>
              <a:t>A state change is called a </a:t>
            </a:r>
            <a:r>
              <a:rPr b="1" lang="en"/>
              <a:t>transition</a:t>
            </a:r>
            <a:r>
              <a:rPr lang="en"/>
              <a:t>.</a:t>
            </a:r>
          </a:p>
          <a:p>
            <a:pPr indent="-228600" lvl="0" marL="457200" marR="0" rtl="0" algn="l">
              <a:lnSpc>
                <a:spcPct val="100000"/>
              </a:lnSpc>
              <a:spcBef>
                <a:spcPts val="600"/>
              </a:spcBef>
              <a:spcAft>
                <a:spcPts val="0"/>
              </a:spcAft>
            </a:pPr>
            <a:r>
              <a:rPr lang="en"/>
              <a:t>When multiple responses to an event (transitions triggered by that event) are possible, the choice is guided by the current conditions.</a:t>
            </a:r>
          </a:p>
          <a:p>
            <a:pPr indent="-228600" lvl="1" marL="914400" marR="0" rtl="0" algn="l">
              <a:lnSpc>
                <a:spcPct val="100000"/>
              </a:lnSpc>
              <a:spcBef>
                <a:spcPts val="600"/>
              </a:spcBef>
              <a:spcAft>
                <a:spcPts val="0"/>
              </a:spcAft>
            </a:pPr>
            <a:r>
              <a:rPr lang="en"/>
              <a:t>These conditions are also called the </a:t>
            </a:r>
            <a:r>
              <a:rPr b="1" lang="en"/>
              <a:t>guards</a:t>
            </a:r>
            <a:r>
              <a:rPr lang="en"/>
              <a:t> on a transition.</a:t>
            </a:r>
          </a:p>
        </p:txBody>
      </p:sp>
      <p:sp>
        <p:nvSpPr>
          <p:cNvPr id="427" name="Shape 4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433" name="Shape 43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event</a:t>
            </a:r>
            <a:r>
              <a:rPr lang="en" sz="2400"/>
              <a:t>: The event that triggered the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guard</a:t>
            </a:r>
            <a:r>
              <a:rPr lang="en" sz="2400"/>
              <a:t>: Conditions that must be true to choose this transition.</a:t>
            </a:r>
          </a:p>
          <a:p>
            <a:pPr indent="-381000" lvl="0" marL="457200" marR="0" rtl="0" algn="l">
              <a:lnSpc>
                <a:spcPct val="100000"/>
              </a:lnSpc>
              <a:spcBef>
                <a:spcPts val="600"/>
              </a:spcBef>
              <a:spcAft>
                <a:spcPts val="0"/>
              </a:spcAft>
              <a:buSzPct val="100000"/>
            </a:pPr>
            <a:r>
              <a:rPr lang="en" sz="2400">
                <a:latin typeface="Courier New"/>
                <a:ea typeface="Courier New"/>
                <a:cs typeface="Courier New"/>
                <a:sym typeface="Courier New"/>
              </a:rPr>
              <a:t>activity</a:t>
            </a:r>
            <a:r>
              <a:rPr lang="en" sz="2400"/>
              <a:t>: Behavior exhibited by the object when this transition is taken. </a:t>
            </a:r>
          </a:p>
          <a:p>
            <a:pPr indent="-381000" lvl="0" marL="457200" marR="0" rtl="0" algn="l">
              <a:lnSpc>
                <a:spcPct val="100000"/>
              </a:lnSpc>
              <a:spcBef>
                <a:spcPts val="600"/>
              </a:spcBef>
              <a:spcAft>
                <a:spcPts val="0"/>
              </a:spcAft>
              <a:buSzPct val="100000"/>
            </a:pPr>
            <a:r>
              <a:rPr lang="en" sz="2400"/>
              <a:t>All three are optional.</a:t>
            </a:r>
          </a:p>
          <a:p>
            <a:pPr indent="-381000" lvl="1" marL="914400" marR="0" rtl="0" algn="l">
              <a:lnSpc>
                <a:spcPct val="100000"/>
              </a:lnSpc>
              <a:spcBef>
                <a:spcPts val="600"/>
              </a:spcBef>
              <a:spcAft>
                <a:spcPts val="0"/>
              </a:spcAft>
              <a:buSzPct val="100000"/>
            </a:pPr>
            <a:r>
              <a:rPr lang="en"/>
              <a:t>Missing Activity: No output from this transition. </a:t>
            </a:r>
          </a:p>
          <a:p>
            <a:pPr indent="-228600" lvl="1" marL="914400" marR="0" rtl="0" algn="l">
              <a:lnSpc>
                <a:spcPct val="100000"/>
              </a:lnSpc>
              <a:spcBef>
                <a:spcPts val="600"/>
              </a:spcBef>
              <a:spcAft>
                <a:spcPts val="0"/>
              </a:spcAft>
            </a:pPr>
            <a:r>
              <a:rPr lang="en"/>
              <a:t>Missing Guard: Always take this transition if the event occurs.</a:t>
            </a:r>
          </a:p>
          <a:p>
            <a:pPr indent="-228600" lvl="1" marL="914400" marR="0" rtl="0" algn="l">
              <a:lnSpc>
                <a:spcPct val="100000"/>
              </a:lnSpc>
              <a:spcBef>
                <a:spcPts val="600"/>
              </a:spcBef>
              <a:spcAft>
                <a:spcPts val="0"/>
              </a:spcAft>
            </a:pPr>
            <a:r>
              <a:rPr lang="en"/>
              <a:t>Missing Event: Take this transition immediately.</a:t>
            </a: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71" name="Shape 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Abstraction</a:t>
            </a:r>
            <a:r>
              <a:rPr lang="en"/>
              <a:t> - simplifying a problem by identifying important aspects, focusing on those, and pretending other details don’t exist.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The key to solving </a:t>
            </a:r>
            <a:r>
              <a:rPr i="1" lang="en"/>
              <a:t>many</a:t>
            </a:r>
            <a:r>
              <a:rPr lang="en"/>
              <a:t> computing problems.</a:t>
            </a:r>
          </a:p>
          <a:p>
            <a:pPr indent="-228600" lvl="1" marL="914400" marR="0" rtl="0" algn="l">
              <a:lnSpc>
                <a:spcPct val="100000"/>
              </a:lnSpc>
              <a:spcBef>
                <a:spcPts val="600"/>
              </a:spcBef>
              <a:spcAft>
                <a:spcPts val="0"/>
              </a:spcAft>
            </a:pPr>
            <a:r>
              <a:rPr lang="en"/>
              <a:t>Solve a simpler version, then apply to the big problem.</a:t>
            </a:r>
          </a:p>
          <a:p>
            <a:pPr indent="-228600" lvl="0" marL="457200" marR="0" rtl="0" algn="l">
              <a:lnSpc>
                <a:spcPct val="100000"/>
              </a:lnSpc>
              <a:spcBef>
                <a:spcPts val="600"/>
              </a:spcBef>
              <a:spcAft>
                <a:spcPts val="0"/>
              </a:spcAft>
            </a:pPr>
            <a:r>
              <a:rPr lang="en"/>
              <a:t>A </a:t>
            </a:r>
            <a:r>
              <a:rPr b="1" lang="en"/>
              <a:t>model</a:t>
            </a:r>
            <a:r>
              <a:rPr lang="en"/>
              <a:t> is a simplified representation of an artifact, focusing on one facet of that artifact.</a:t>
            </a:r>
          </a:p>
          <a:p>
            <a:pPr indent="-228600" lvl="1" marL="914400" marR="0" rtl="0" algn="l">
              <a:lnSpc>
                <a:spcPct val="100000"/>
              </a:lnSpc>
              <a:spcBef>
                <a:spcPts val="600"/>
              </a:spcBef>
              <a:spcAft>
                <a:spcPts val="0"/>
              </a:spcAft>
            </a:pPr>
            <a:r>
              <a:rPr lang="en"/>
              <a:t>The model ignores </a:t>
            </a:r>
            <a:r>
              <a:rPr i="1" lang="en"/>
              <a:t>all </a:t>
            </a:r>
            <a:r>
              <a:rPr lang="en"/>
              <a:t>other elements of that artifact.</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 Examples</a:t>
            </a:r>
          </a:p>
        </p:txBody>
      </p:sp>
      <p:sp>
        <p:nvSpPr>
          <p:cNvPr id="440" name="Shape 44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rtl="0">
              <a:spcBef>
                <a:spcPts val="0"/>
              </a:spcBef>
            </a:pPr>
            <a:r>
              <a:rPr lang="en"/>
              <a:t>The controller is in the “self-test” state after the self-test button has been pressed, and leaves it when the rest button has been pressed.</a:t>
            </a:r>
          </a:p>
          <a:p>
            <a:pPr indent="-228600" lvl="1" marL="914400" rtl="0">
              <a:spcBef>
                <a:spcPts val="0"/>
              </a:spcBef>
            </a:pPr>
            <a:r>
              <a:rPr lang="en"/>
              <a:t>Pressing self-test button is an </a:t>
            </a:r>
            <a:r>
              <a:rPr b="1" lang="en">
                <a:latin typeface="Courier New"/>
                <a:ea typeface="Courier New"/>
                <a:cs typeface="Courier New"/>
                <a:sym typeface="Courier New"/>
              </a:rPr>
              <a:t>event</a:t>
            </a:r>
            <a:r>
              <a:rPr b="1" lang="en"/>
              <a:t>.</a:t>
            </a:r>
          </a:p>
          <a:p>
            <a:pPr indent="-228600" lvl="0" marL="457200" rtl="0">
              <a:spcBef>
                <a:spcPts val="0"/>
              </a:spcBef>
            </a:pPr>
            <a:r>
              <a:rPr lang="en"/>
              <a:t>The tank is in the “too-low” state when the fuel level is below the set threshold for N seconds.</a:t>
            </a:r>
          </a:p>
          <a:p>
            <a:pPr indent="-228600" lvl="1" marL="914400" rtl="0">
              <a:spcBef>
                <a:spcPts val="0"/>
              </a:spcBef>
            </a:pPr>
            <a:r>
              <a:rPr lang="en"/>
              <a:t>Fuel level below threshold for N seconds is a </a:t>
            </a:r>
            <a:r>
              <a:rPr b="1" lang="en">
                <a:latin typeface="Courier New"/>
                <a:ea typeface="Courier New"/>
                <a:cs typeface="Courier New"/>
                <a:sym typeface="Courier New"/>
              </a:rPr>
              <a:t>guard</a:t>
            </a:r>
            <a:r>
              <a:rPr lang="en"/>
              <a:t>. </a:t>
            </a:r>
          </a:p>
          <a:p>
            <a:pPr lvl="0" marR="0" rtl="0" algn="l">
              <a:lnSpc>
                <a:spcPct val="100000"/>
              </a:lnSpc>
              <a:spcBef>
                <a:spcPts val="600"/>
              </a:spcBef>
              <a:spcAft>
                <a:spcPts val="0"/>
              </a:spcAft>
              <a:buNone/>
            </a:pPr>
            <a:r>
              <a:t/>
            </a:r>
            <a:endParaRPr sz="2400"/>
          </a:p>
        </p:txBody>
      </p:sp>
      <p:sp>
        <p:nvSpPr>
          <p:cNvPr id="441" name="Shape 4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447" name="Shape 447"/>
          <p:cNvSpPr/>
          <p:nvPr/>
        </p:nvSpPr>
        <p:spPr>
          <a:xfrm>
            <a:off x="3637625" y="2621225"/>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448" name="Shape 448"/>
          <p:cNvSpPr/>
          <p:nvPr/>
        </p:nvSpPr>
        <p:spPr>
          <a:xfrm>
            <a:off x="4113725" y="1690425"/>
            <a:ext cx="321000" cy="3210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9" name="Shape 449"/>
          <p:cNvCxnSpPr>
            <a:stCxn id="448" idx="4"/>
            <a:endCxn id="447" idx="0"/>
          </p:cNvCxnSpPr>
          <p:nvPr/>
        </p:nvCxnSpPr>
        <p:spPr>
          <a:xfrm>
            <a:off x="4274225" y="2011425"/>
            <a:ext cx="0" cy="609900"/>
          </a:xfrm>
          <a:prstGeom prst="straightConnector1">
            <a:avLst/>
          </a:prstGeom>
          <a:noFill/>
          <a:ln cap="flat" cmpd="sng" w="19050">
            <a:solidFill>
              <a:schemeClr val="dk2"/>
            </a:solidFill>
            <a:prstDash val="solid"/>
            <a:round/>
            <a:headEnd len="lg" w="lg" type="none"/>
            <a:tailEnd len="lg" w="lg" type="triangle"/>
          </a:ln>
        </p:spPr>
      </p:cxnSp>
      <p:sp>
        <p:nvSpPr>
          <p:cNvPr id="450" name="Shape 450"/>
          <p:cNvSpPr/>
          <p:nvPr/>
        </p:nvSpPr>
        <p:spPr>
          <a:xfrm>
            <a:off x="3637625" y="391511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451" name="Shape 451"/>
          <p:cNvCxnSpPr>
            <a:stCxn id="447" idx="2"/>
            <a:endCxn id="450" idx="0"/>
          </p:cNvCxnSpPr>
          <p:nvPr/>
        </p:nvCxnSpPr>
        <p:spPr>
          <a:xfrm>
            <a:off x="4274225" y="3316625"/>
            <a:ext cx="0" cy="598500"/>
          </a:xfrm>
          <a:prstGeom prst="straightConnector1">
            <a:avLst/>
          </a:prstGeom>
          <a:noFill/>
          <a:ln cap="flat" cmpd="sng" w="19050">
            <a:solidFill>
              <a:schemeClr val="dk2"/>
            </a:solidFill>
            <a:prstDash val="solid"/>
            <a:round/>
            <a:headEnd len="lg" w="lg" type="none"/>
            <a:tailEnd len="lg" w="lg" type="triangle"/>
          </a:ln>
        </p:spPr>
      </p:cxnSp>
      <p:sp>
        <p:nvSpPr>
          <p:cNvPr id="452" name="Shape 452"/>
          <p:cNvSpPr txBox="1"/>
          <p:nvPr/>
        </p:nvSpPr>
        <p:spPr>
          <a:xfrm>
            <a:off x="4343900" y="3455375"/>
            <a:ext cx="2968800" cy="321000"/>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453" name="Shape 453"/>
          <p:cNvCxnSpPr/>
          <p:nvPr/>
        </p:nvCxnSpPr>
        <p:spPr>
          <a:xfrm rot="10800000">
            <a:off x="3837712" y="3316612"/>
            <a:ext cx="0" cy="598499"/>
          </a:xfrm>
          <a:prstGeom prst="straightConnector1">
            <a:avLst/>
          </a:prstGeom>
          <a:noFill/>
          <a:ln cap="flat" cmpd="sng" w="19050">
            <a:solidFill>
              <a:schemeClr val="dk2"/>
            </a:solidFill>
            <a:prstDash val="solid"/>
            <a:round/>
            <a:headEnd len="lg" w="lg" type="none"/>
            <a:tailEnd len="lg" w="lg" type="triangle"/>
          </a:ln>
        </p:spPr>
      </p:cxnSp>
      <p:sp>
        <p:nvSpPr>
          <p:cNvPr id="454" name="Shape 454"/>
          <p:cNvSpPr txBox="1"/>
          <p:nvPr/>
        </p:nvSpPr>
        <p:spPr>
          <a:xfrm>
            <a:off x="1852325" y="3455375"/>
            <a:ext cx="1785299" cy="321000"/>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455" name="Shape 455"/>
          <p:cNvSpPr/>
          <p:nvPr/>
        </p:nvSpPr>
        <p:spPr>
          <a:xfrm>
            <a:off x="5783450" y="50344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456" name="Shape 456"/>
          <p:cNvCxnSpPr>
            <a:endCxn id="455" idx="0"/>
          </p:cNvCxnSpPr>
          <p:nvPr/>
        </p:nvCxnSpPr>
        <p:spPr>
          <a:xfrm>
            <a:off x="4910750" y="4262887"/>
            <a:ext cx="1509300" cy="771600"/>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txBox="1"/>
          <p:nvPr/>
        </p:nvSpPr>
        <p:spPr>
          <a:xfrm>
            <a:off x="5527400" y="4244937"/>
            <a:ext cx="1785299" cy="321000"/>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458" name="Shape 458"/>
          <p:cNvSpPr/>
          <p:nvPr/>
        </p:nvSpPr>
        <p:spPr>
          <a:xfrm>
            <a:off x="1115900" y="50344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459" name="Shape 459"/>
          <p:cNvCxnSpPr>
            <a:endCxn id="458" idx="3"/>
          </p:cNvCxnSpPr>
          <p:nvPr/>
        </p:nvCxnSpPr>
        <p:spPr>
          <a:xfrm rot="10800000">
            <a:off x="2389100" y="5382187"/>
            <a:ext cx="3394500" cy="0"/>
          </a:xfrm>
          <a:prstGeom prst="straightConnector1">
            <a:avLst/>
          </a:prstGeom>
          <a:noFill/>
          <a:ln cap="flat" cmpd="sng" w="19050">
            <a:solidFill>
              <a:schemeClr val="dk2"/>
            </a:solidFill>
            <a:prstDash val="solid"/>
            <a:round/>
            <a:headEnd len="lg" w="lg" type="none"/>
            <a:tailEnd len="lg" w="lg" type="triangle"/>
          </a:ln>
        </p:spPr>
      </p:cxnSp>
      <p:sp>
        <p:nvSpPr>
          <p:cNvPr id="460" name="Shape 460"/>
          <p:cNvSpPr txBox="1"/>
          <p:nvPr/>
        </p:nvSpPr>
        <p:spPr>
          <a:xfrm>
            <a:off x="614649" y="2424900"/>
            <a:ext cx="2169300" cy="321000"/>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461" name="Shape 461"/>
          <p:cNvSpPr/>
          <p:nvPr/>
        </p:nvSpPr>
        <p:spPr>
          <a:xfrm>
            <a:off x="4938950" y="2960400"/>
            <a:ext cx="2796750" cy="2409975"/>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462" name="Shape 462"/>
          <p:cNvSpPr txBox="1"/>
          <p:nvPr/>
        </p:nvSpPr>
        <p:spPr>
          <a:xfrm>
            <a:off x="7312700" y="4565950"/>
            <a:ext cx="1702499" cy="321000"/>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463" name="Shape 463"/>
          <p:cNvSpPr/>
          <p:nvPr/>
        </p:nvSpPr>
        <p:spPr>
          <a:xfrm>
            <a:off x="327275" y="2856250"/>
            <a:ext cx="3272800" cy="2529000"/>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464" name="Shape 464"/>
          <p:cNvSpPr txBox="1"/>
          <p:nvPr/>
        </p:nvSpPr>
        <p:spPr>
          <a:xfrm>
            <a:off x="2592125" y="5054150"/>
            <a:ext cx="3114600" cy="321000"/>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465" name="Shape 4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on Transitions</a:t>
            </a:r>
          </a:p>
        </p:txBody>
      </p:sp>
      <p:sp>
        <p:nvSpPr>
          <p:cNvPr id="471" name="Shape 471"/>
          <p:cNvSpPr txBox="1"/>
          <p:nvPr>
            <p:ph idx="1" type="body"/>
          </p:nvPr>
        </p:nvSpPr>
        <p:spPr>
          <a:xfrm>
            <a:off x="457200" y="1600200"/>
            <a:ext cx="3994500" cy="12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Guards must be mutually exclusive</a:t>
            </a:r>
          </a:p>
        </p:txBody>
      </p:sp>
      <p:sp>
        <p:nvSpPr>
          <p:cNvPr id="472" name="Shape 47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a:t>If an event occurs and no transition is valid, then the event is ignored.</a:t>
            </a:r>
          </a:p>
          <a:p>
            <a:pPr lvl="0" rtl="0">
              <a:spcBef>
                <a:spcPts val="0"/>
              </a:spcBef>
              <a:buNone/>
            </a:pPr>
            <a:r>
              <a:t/>
            </a:r>
            <a:endParaRPr/>
          </a:p>
          <a:p>
            <a:pPr lvl="0" rtl="0">
              <a:spcBef>
                <a:spcPts val="0"/>
              </a:spcBef>
              <a:buNone/>
            </a:pPr>
            <a:r>
              <a:rPr b="1" lang="en"/>
              <a:t>last bill ejected [balance &gt; 0 &amp;&amp; balance &gt;= needed]</a:t>
            </a:r>
          </a:p>
        </p:txBody>
      </p:sp>
      <p:sp>
        <p:nvSpPr>
          <p:cNvPr id="473" name="Shape 473"/>
          <p:cNvSpPr/>
          <p:nvPr/>
        </p:nvSpPr>
        <p:spPr>
          <a:xfrm>
            <a:off x="1785300" y="3009150"/>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Able to Purchase</a:t>
            </a:r>
          </a:p>
        </p:txBody>
      </p:sp>
      <p:sp>
        <p:nvSpPr>
          <p:cNvPr id="474" name="Shape 474"/>
          <p:cNvSpPr txBox="1"/>
          <p:nvPr/>
        </p:nvSpPr>
        <p:spPr>
          <a:xfrm>
            <a:off x="226200" y="3704550"/>
            <a:ext cx="1785299" cy="321000"/>
          </a:xfrm>
          <a:prstGeom prst="rect">
            <a:avLst/>
          </a:prstGeom>
          <a:noFill/>
          <a:ln>
            <a:noFill/>
          </a:ln>
        </p:spPr>
        <p:txBody>
          <a:bodyPr anchorCtr="0" anchor="t" bIns="91425" lIns="91425" rIns="91425" tIns="91425">
            <a:noAutofit/>
          </a:bodyPr>
          <a:lstStyle/>
          <a:p>
            <a:pPr lvl="0" rtl="0">
              <a:spcBef>
                <a:spcPts val="0"/>
              </a:spcBef>
              <a:buNone/>
            </a:pPr>
            <a:r>
              <a:rPr lang="en"/>
              <a:t>last bill ejected</a:t>
            </a:r>
          </a:p>
          <a:p>
            <a:pPr lvl="0" rtl="0">
              <a:spcBef>
                <a:spcPts val="0"/>
              </a:spcBef>
              <a:buNone/>
            </a:pPr>
            <a:r>
              <a:rPr lang="en"/>
              <a:t>[balance = 0]</a:t>
            </a:r>
          </a:p>
        </p:txBody>
      </p:sp>
      <p:sp>
        <p:nvSpPr>
          <p:cNvPr id="475" name="Shape 475"/>
          <p:cNvSpPr/>
          <p:nvPr/>
        </p:nvSpPr>
        <p:spPr>
          <a:xfrm>
            <a:off x="357150" y="45261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Money</a:t>
            </a:r>
          </a:p>
        </p:txBody>
      </p:sp>
      <p:cxnSp>
        <p:nvCxnSpPr>
          <p:cNvPr id="476" name="Shape 476"/>
          <p:cNvCxnSpPr>
            <a:stCxn id="473" idx="2"/>
            <a:endCxn id="475" idx="0"/>
          </p:cNvCxnSpPr>
          <p:nvPr/>
        </p:nvCxnSpPr>
        <p:spPr>
          <a:xfrm flipH="1">
            <a:off x="993900" y="3704550"/>
            <a:ext cx="1428000" cy="821700"/>
          </a:xfrm>
          <a:prstGeom prst="straightConnector1">
            <a:avLst/>
          </a:prstGeom>
          <a:noFill/>
          <a:ln cap="flat" cmpd="sng" w="19050">
            <a:solidFill>
              <a:schemeClr val="dk2"/>
            </a:solidFill>
            <a:prstDash val="solid"/>
            <a:round/>
            <a:headEnd len="lg" w="lg" type="none"/>
            <a:tailEnd len="lg" w="lg" type="triangle"/>
          </a:ln>
        </p:spPr>
      </p:cxnSp>
      <p:sp>
        <p:nvSpPr>
          <p:cNvPr id="477" name="Shape 477"/>
          <p:cNvSpPr/>
          <p:nvPr/>
        </p:nvSpPr>
        <p:spPr>
          <a:xfrm>
            <a:off x="2421900" y="452618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More Money Needed</a:t>
            </a:r>
          </a:p>
        </p:txBody>
      </p:sp>
      <p:cxnSp>
        <p:nvCxnSpPr>
          <p:cNvPr id="478" name="Shape 478"/>
          <p:cNvCxnSpPr>
            <a:stCxn id="473" idx="2"/>
            <a:endCxn id="477" idx="0"/>
          </p:cNvCxnSpPr>
          <p:nvPr/>
        </p:nvCxnSpPr>
        <p:spPr>
          <a:xfrm>
            <a:off x="2421900" y="3704550"/>
            <a:ext cx="636600" cy="821700"/>
          </a:xfrm>
          <a:prstGeom prst="straightConnector1">
            <a:avLst/>
          </a:prstGeom>
          <a:noFill/>
          <a:ln cap="flat" cmpd="sng" w="19050">
            <a:solidFill>
              <a:schemeClr val="dk2"/>
            </a:solidFill>
            <a:prstDash val="solid"/>
            <a:round/>
            <a:headEnd len="lg" w="lg" type="none"/>
            <a:tailEnd len="lg" w="lg" type="triangle"/>
          </a:ln>
        </p:spPr>
      </p:cxnSp>
      <p:sp>
        <p:nvSpPr>
          <p:cNvPr id="479" name="Shape 479"/>
          <p:cNvSpPr txBox="1"/>
          <p:nvPr/>
        </p:nvSpPr>
        <p:spPr>
          <a:xfrm>
            <a:off x="2906975" y="3704550"/>
            <a:ext cx="1785299" cy="321000"/>
          </a:xfrm>
          <a:prstGeom prst="rect">
            <a:avLst/>
          </a:prstGeom>
          <a:noFill/>
          <a:ln>
            <a:noFill/>
          </a:ln>
        </p:spPr>
        <p:txBody>
          <a:bodyPr anchorCtr="0" anchor="t" bIns="91425" lIns="91425" rIns="91425" tIns="91425">
            <a:noAutofit/>
          </a:bodyPr>
          <a:lstStyle/>
          <a:p>
            <a:pPr lvl="0" rtl="0">
              <a:spcBef>
                <a:spcPts val="0"/>
              </a:spcBef>
              <a:buNone/>
            </a:pPr>
            <a:r>
              <a:rPr lang="en"/>
              <a:t>last bill ejected</a:t>
            </a:r>
          </a:p>
          <a:p>
            <a:pPr lvl="0" rtl="0">
              <a:spcBef>
                <a:spcPts val="0"/>
              </a:spcBef>
              <a:buNone/>
            </a:pPr>
            <a:r>
              <a:rPr lang="en"/>
              <a:t>[balance &gt; 0 &amp;&amp; balance &lt; needed]  </a:t>
            </a:r>
          </a:p>
        </p:txBody>
      </p:sp>
      <p:sp>
        <p:nvSpPr>
          <p:cNvPr id="480" name="Shape 4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Internal Activities</a:t>
            </a:r>
          </a:p>
        </p:txBody>
      </p:sp>
      <p:sp>
        <p:nvSpPr>
          <p:cNvPr id="486" name="Shape 486"/>
          <p:cNvSpPr txBox="1"/>
          <p:nvPr>
            <p:ph idx="1" type="body"/>
          </p:nvPr>
        </p:nvSpPr>
        <p:spPr>
          <a:xfrm>
            <a:off x="457200" y="1600200"/>
            <a:ext cx="3994500" cy="12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States can react to events and conditions without transitioning using internal activities.</a:t>
            </a:r>
          </a:p>
        </p:txBody>
      </p:sp>
      <p:sp>
        <p:nvSpPr>
          <p:cNvPr id="487" name="Shape 48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800"/>
              <a:t>Special events: </a:t>
            </a:r>
            <a:r>
              <a:rPr b="1" lang="en" sz="2800"/>
              <a:t>entry</a:t>
            </a:r>
            <a:r>
              <a:rPr lang="en" sz="2800"/>
              <a:t> and </a:t>
            </a:r>
            <a:r>
              <a:rPr b="1" lang="en" sz="2800"/>
              <a:t>exit</a:t>
            </a:r>
            <a:r>
              <a:rPr lang="en" sz="2800"/>
              <a:t>. </a:t>
            </a:r>
          </a:p>
          <a:p>
            <a:pPr lvl="0" rtl="0">
              <a:spcBef>
                <a:spcPts val="0"/>
              </a:spcBef>
              <a:buNone/>
            </a:pPr>
            <a:r>
              <a:rPr lang="en" sz="2800"/>
              <a:t>Other activities occur until a transition occurs.</a:t>
            </a:r>
          </a:p>
          <a:p>
            <a:pPr lvl="0" rtl="0">
              <a:spcBef>
                <a:spcPts val="0"/>
              </a:spcBef>
              <a:buNone/>
            </a:pPr>
            <a:r>
              <a:rPr lang="en" sz="2800"/>
              <a:t>Similar to a </a:t>
            </a:r>
            <a:r>
              <a:rPr b="1" lang="en" sz="2800"/>
              <a:t>self-transition</a:t>
            </a:r>
            <a:r>
              <a:rPr lang="en" sz="2800"/>
              <a:t>, but entry and exit will not be re-triggered without using an actual self-transition.</a:t>
            </a:r>
          </a:p>
        </p:txBody>
      </p:sp>
      <p:sp>
        <p:nvSpPr>
          <p:cNvPr id="488" name="Shape 488"/>
          <p:cNvSpPr/>
          <p:nvPr/>
        </p:nvSpPr>
        <p:spPr>
          <a:xfrm>
            <a:off x="342150" y="3971975"/>
            <a:ext cx="3912600" cy="1948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Typing</a:t>
            </a:r>
          </a:p>
          <a:p>
            <a:pPr lvl="0" rtl="0">
              <a:spcBef>
                <a:spcPts val="0"/>
              </a:spcBef>
              <a:buNone/>
            </a:pPr>
            <a:r>
              <a:rPr lang="en"/>
              <a:t>entry / highlight all</a:t>
            </a:r>
          </a:p>
          <a:p>
            <a:pPr lvl="0" rtl="0">
              <a:spcBef>
                <a:spcPts val="0"/>
              </a:spcBef>
              <a:buNone/>
            </a:pPr>
            <a:r>
              <a:rPr lang="en"/>
              <a:t>exit / update field</a:t>
            </a:r>
          </a:p>
          <a:p>
            <a:pPr lvl="0" rtl="0">
              <a:spcBef>
                <a:spcPts val="0"/>
              </a:spcBef>
              <a:buNone/>
            </a:pPr>
            <a:r>
              <a:rPr lang="en"/>
              <a:t>character entered / add to field</a:t>
            </a:r>
          </a:p>
          <a:p>
            <a:pPr lvl="0" rtl="0">
              <a:spcBef>
                <a:spcPts val="0"/>
              </a:spcBef>
              <a:buNone/>
            </a:pPr>
            <a:r>
              <a:rPr lang="en"/>
              <a:t>help requested [verbose] / open help page</a:t>
            </a:r>
          </a:p>
          <a:p>
            <a:pPr lvl="0" rtl="0">
              <a:spcBef>
                <a:spcPts val="0"/>
              </a:spcBef>
              <a:buNone/>
            </a:pPr>
            <a:r>
              <a:rPr lang="en"/>
              <a:t>help requested [minimal] / update status bar</a:t>
            </a:r>
          </a:p>
        </p:txBody>
      </p:sp>
      <p:sp>
        <p:nvSpPr>
          <p:cNvPr id="489" name="Shape 4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Secret Panel Controller</a:t>
            </a:r>
          </a:p>
        </p:txBody>
      </p:sp>
      <p:sp>
        <p:nvSpPr>
          <p:cNvPr id="495" name="Shape 4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You must design a state machine for the controller of a secret panel in Dracula’s castle. </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p>
        </p:txBody>
      </p:sp>
      <p:sp>
        <p:nvSpPr>
          <p:cNvPr id="496" name="Shape 4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502" name="Shape 502"/>
          <p:cNvSpPr/>
          <p:nvPr/>
        </p:nvSpPr>
        <p:spPr>
          <a:xfrm>
            <a:off x="1793800" y="3641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a:t>
            </a:r>
          </a:p>
        </p:txBody>
      </p:sp>
      <p:sp>
        <p:nvSpPr>
          <p:cNvPr id="503" name="Shape 503"/>
          <p:cNvSpPr/>
          <p:nvPr/>
        </p:nvSpPr>
        <p:spPr>
          <a:xfrm>
            <a:off x="528900" y="3785675"/>
            <a:ext cx="218100" cy="2081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4" name="Shape 504"/>
          <p:cNvCxnSpPr>
            <a:stCxn id="503" idx="6"/>
            <a:endCxn id="502" idx="1"/>
          </p:cNvCxnSpPr>
          <p:nvPr/>
        </p:nvCxnSpPr>
        <p:spPr>
          <a:xfrm>
            <a:off x="747000" y="3889774"/>
            <a:ext cx="1046700" cy="0"/>
          </a:xfrm>
          <a:prstGeom prst="straightConnector1">
            <a:avLst/>
          </a:prstGeom>
          <a:noFill/>
          <a:ln cap="flat" cmpd="sng" w="19050">
            <a:solidFill>
              <a:schemeClr val="dk2"/>
            </a:solidFill>
            <a:prstDash val="solid"/>
            <a:round/>
            <a:headEnd len="lg" w="lg" type="none"/>
            <a:tailEnd len="lg" w="lg" type="triangle"/>
          </a:ln>
        </p:spPr>
      </p:cxnSp>
      <p:sp>
        <p:nvSpPr>
          <p:cNvPr id="505" name="Shape 505"/>
          <p:cNvSpPr/>
          <p:nvPr/>
        </p:nvSpPr>
        <p:spPr>
          <a:xfrm>
            <a:off x="6029275" y="2168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a:t>
            </a:r>
          </a:p>
        </p:txBody>
      </p:sp>
      <p:sp>
        <p:nvSpPr>
          <p:cNvPr id="506" name="Shape 506"/>
          <p:cNvSpPr/>
          <p:nvPr/>
        </p:nvSpPr>
        <p:spPr>
          <a:xfrm>
            <a:off x="6029275" y="3641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Lock Revealed</a:t>
            </a:r>
          </a:p>
        </p:txBody>
      </p:sp>
      <p:sp>
        <p:nvSpPr>
          <p:cNvPr id="507" name="Shape 507"/>
          <p:cNvSpPr/>
          <p:nvPr/>
        </p:nvSpPr>
        <p:spPr>
          <a:xfrm>
            <a:off x="6029275" y="50780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Monster Unleashed</a:t>
            </a:r>
          </a:p>
        </p:txBody>
      </p:sp>
      <p:cxnSp>
        <p:nvCxnSpPr>
          <p:cNvPr id="508" name="Shape 508"/>
          <p:cNvCxnSpPr>
            <a:stCxn id="502" idx="3"/>
            <a:endCxn id="506" idx="1"/>
          </p:cNvCxnSpPr>
          <p:nvPr/>
        </p:nvCxnSpPr>
        <p:spPr>
          <a:xfrm>
            <a:off x="3022599" y="3889774"/>
            <a:ext cx="3006600" cy="0"/>
          </a:xfrm>
          <a:prstGeom prst="straightConnector1">
            <a:avLst/>
          </a:prstGeom>
          <a:noFill/>
          <a:ln cap="flat" cmpd="sng" w="19050">
            <a:solidFill>
              <a:schemeClr val="dk2"/>
            </a:solidFill>
            <a:prstDash val="solid"/>
            <a:round/>
            <a:headEnd len="lg" w="lg" type="none"/>
            <a:tailEnd len="lg" w="lg" type="triangle"/>
          </a:ln>
        </p:spPr>
      </p:cxnSp>
      <p:sp>
        <p:nvSpPr>
          <p:cNvPr id="509" name="Shape 509"/>
          <p:cNvSpPr txBox="1"/>
          <p:nvPr/>
        </p:nvSpPr>
        <p:spPr>
          <a:xfrm>
            <a:off x="3072225" y="3320000"/>
            <a:ext cx="2796299" cy="366599"/>
          </a:xfrm>
          <a:prstGeom prst="rect">
            <a:avLst/>
          </a:prstGeom>
          <a:noFill/>
          <a:ln>
            <a:noFill/>
          </a:ln>
        </p:spPr>
        <p:txBody>
          <a:bodyPr anchorCtr="0" anchor="t" bIns="91425" lIns="91425" rIns="91425" tIns="91425">
            <a:noAutofit/>
          </a:bodyPr>
          <a:lstStyle/>
          <a:p>
            <a:pPr lvl="0" rtl="0">
              <a:spcBef>
                <a:spcPts val="0"/>
              </a:spcBef>
              <a:buNone/>
            </a:pPr>
            <a:r>
              <a:rPr lang="en"/>
              <a:t>candle removed [door closed] / reveal lock</a:t>
            </a:r>
          </a:p>
        </p:txBody>
      </p:sp>
      <p:cxnSp>
        <p:nvCxnSpPr>
          <p:cNvPr id="510" name="Shape 510"/>
          <p:cNvCxnSpPr>
            <a:stCxn id="506" idx="0"/>
            <a:endCxn id="505" idx="2"/>
          </p:cNvCxnSpPr>
          <p:nvPr/>
        </p:nvCxnSpPr>
        <p:spPr>
          <a:xfrm rot="10800000">
            <a:off x="6643674" y="2664575"/>
            <a:ext cx="0" cy="977400"/>
          </a:xfrm>
          <a:prstGeom prst="straightConnector1">
            <a:avLst/>
          </a:prstGeom>
          <a:noFill/>
          <a:ln cap="flat" cmpd="sng" w="19050">
            <a:solidFill>
              <a:schemeClr val="dk2"/>
            </a:solidFill>
            <a:prstDash val="solid"/>
            <a:round/>
            <a:headEnd len="lg" w="lg" type="none"/>
            <a:tailEnd len="lg" w="lg" type="triangle"/>
          </a:ln>
        </p:spPr>
      </p:cxnSp>
      <p:sp>
        <p:nvSpPr>
          <p:cNvPr id="511" name="Shape 511"/>
          <p:cNvSpPr txBox="1"/>
          <p:nvPr/>
        </p:nvSpPr>
        <p:spPr>
          <a:xfrm>
            <a:off x="6798550" y="2784825"/>
            <a:ext cx="2190299" cy="764999"/>
          </a:xfrm>
          <a:prstGeom prst="rect">
            <a:avLst/>
          </a:prstGeom>
          <a:noFill/>
          <a:ln>
            <a:noFill/>
          </a:ln>
        </p:spPr>
        <p:txBody>
          <a:bodyPr anchorCtr="0" anchor="t" bIns="91425" lIns="91425" rIns="91425" tIns="91425">
            <a:noAutofit/>
          </a:bodyPr>
          <a:lstStyle/>
          <a:p>
            <a:pPr lvl="0" rtl="0">
              <a:spcBef>
                <a:spcPts val="0"/>
              </a:spcBef>
              <a:buNone/>
            </a:pPr>
            <a:r>
              <a:rPr lang="en"/>
              <a:t>key turned [candle in] / open safe</a:t>
            </a:r>
          </a:p>
        </p:txBody>
      </p:sp>
      <p:cxnSp>
        <p:nvCxnSpPr>
          <p:cNvPr id="512" name="Shape 512"/>
          <p:cNvCxnSpPr>
            <a:stCxn id="505" idx="1"/>
            <a:endCxn id="502" idx="0"/>
          </p:cNvCxnSpPr>
          <p:nvPr/>
        </p:nvCxnSpPr>
        <p:spPr>
          <a:xfrm flipH="1">
            <a:off x="2408275" y="2416774"/>
            <a:ext cx="3621000" cy="1225199"/>
          </a:xfrm>
          <a:prstGeom prst="straightConnector1">
            <a:avLst/>
          </a:prstGeom>
          <a:noFill/>
          <a:ln cap="flat" cmpd="sng" w="19050">
            <a:solidFill>
              <a:schemeClr val="dk2"/>
            </a:solidFill>
            <a:prstDash val="solid"/>
            <a:round/>
            <a:headEnd len="lg" w="lg" type="none"/>
            <a:tailEnd len="lg" w="lg" type="triangle"/>
          </a:ln>
        </p:spPr>
      </p:cxnSp>
      <p:sp>
        <p:nvSpPr>
          <p:cNvPr id="513" name="Shape 513"/>
          <p:cNvSpPr txBox="1"/>
          <p:nvPr/>
        </p:nvSpPr>
        <p:spPr>
          <a:xfrm>
            <a:off x="3022600" y="2319025"/>
            <a:ext cx="1902899" cy="465900"/>
          </a:xfrm>
          <a:prstGeom prst="rect">
            <a:avLst/>
          </a:prstGeom>
          <a:noFill/>
          <a:ln>
            <a:noFill/>
          </a:ln>
        </p:spPr>
        <p:txBody>
          <a:bodyPr anchorCtr="0" anchor="t" bIns="91425" lIns="91425" rIns="91425" tIns="91425">
            <a:noAutofit/>
          </a:bodyPr>
          <a:lstStyle/>
          <a:p>
            <a:pPr lvl="0" rtl="0">
              <a:spcBef>
                <a:spcPts val="0"/>
              </a:spcBef>
              <a:buNone/>
            </a:pPr>
            <a:r>
              <a:rPr lang="en"/>
              <a:t>safe closed / close panel</a:t>
            </a:r>
          </a:p>
        </p:txBody>
      </p:sp>
      <p:cxnSp>
        <p:nvCxnSpPr>
          <p:cNvPr id="514" name="Shape 514"/>
          <p:cNvCxnSpPr>
            <a:stCxn id="506" idx="2"/>
            <a:endCxn id="507" idx="0"/>
          </p:cNvCxnSpPr>
          <p:nvPr/>
        </p:nvCxnSpPr>
        <p:spPr>
          <a:xfrm>
            <a:off x="6643674" y="4137574"/>
            <a:ext cx="0" cy="940500"/>
          </a:xfrm>
          <a:prstGeom prst="straightConnector1">
            <a:avLst/>
          </a:prstGeom>
          <a:noFill/>
          <a:ln cap="flat" cmpd="sng" w="19050">
            <a:solidFill>
              <a:schemeClr val="dk2"/>
            </a:solidFill>
            <a:prstDash val="solid"/>
            <a:round/>
            <a:headEnd len="lg" w="lg" type="none"/>
            <a:tailEnd len="lg" w="lg" type="triangle"/>
          </a:ln>
        </p:spPr>
      </p:cxnSp>
      <p:sp>
        <p:nvSpPr>
          <p:cNvPr id="515" name="Shape 515"/>
          <p:cNvSpPr txBox="1"/>
          <p:nvPr/>
        </p:nvSpPr>
        <p:spPr>
          <a:xfrm>
            <a:off x="6798550" y="4225325"/>
            <a:ext cx="2190299" cy="764999"/>
          </a:xfrm>
          <a:prstGeom prst="rect">
            <a:avLst/>
          </a:prstGeom>
          <a:noFill/>
          <a:ln>
            <a:noFill/>
          </a:ln>
        </p:spPr>
        <p:txBody>
          <a:bodyPr anchorCtr="0" anchor="t" bIns="91425" lIns="91425" rIns="91425" tIns="91425">
            <a:noAutofit/>
          </a:bodyPr>
          <a:lstStyle/>
          <a:p>
            <a:pPr lvl="0" rtl="0">
              <a:spcBef>
                <a:spcPts val="0"/>
              </a:spcBef>
              <a:buNone/>
            </a:pPr>
            <a:r>
              <a:rPr lang="en"/>
              <a:t>key turned [candle out] / release monster</a:t>
            </a: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522" name="Shape 52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Now that we have a model, we can reason about our requirements and specifications.</a:t>
            </a:r>
          </a:p>
          <a:p>
            <a:pPr lvl="0" marR="0" rtl="0" algn="l">
              <a:lnSpc>
                <a:spcPct val="100000"/>
              </a:lnSpc>
              <a:spcBef>
                <a:spcPts val="600"/>
              </a:spcBef>
              <a:spcAft>
                <a:spcPts val="0"/>
              </a:spcAft>
              <a:buNone/>
            </a:pPr>
            <a:r>
              <a:t/>
            </a:r>
            <a:endParaRPr sz="2400"/>
          </a:p>
        </p:txBody>
      </p:sp>
      <p:pic>
        <p:nvPicPr>
          <p:cNvPr id="523" name="Shape 523"/>
          <p:cNvPicPr preferRelativeResize="0"/>
          <p:nvPr/>
        </p:nvPicPr>
        <p:blipFill>
          <a:blip r:embed="rId3">
            <a:alphaModFix/>
          </a:blip>
          <a:stretch>
            <a:fillRect/>
          </a:stretch>
        </p:blipFill>
        <p:spPr>
          <a:xfrm>
            <a:off x="3080799" y="3065500"/>
            <a:ext cx="3291399" cy="2139200"/>
          </a:xfrm>
          <a:prstGeom prst="rect">
            <a:avLst/>
          </a:prstGeom>
          <a:noFill/>
          <a:ln>
            <a:noFill/>
          </a:ln>
        </p:spPr>
      </p:pic>
      <p:sp>
        <p:nvSpPr>
          <p:cNvPr id="524" name="Shape 524"/>
          <p:cNvSpPr/>
          <p:nvPr/>
        </p:nvSpPr>
        <p:spPr>
          <a:xfrm>
            <a:off x="226200" y="3608925"/>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 </a:t>
            </a:r>
          </a:p>
        </p:txBody>
      </p:sp>
      <p:cxnSp>
        <p:nvCxnSpPr>
          <p:cNvPr id="525" name="Shape 525"/>
          <p:cNvCxnSpPr>
            <a:stCxn id="524" idx="0"/>
            <a:endCxn id="523" idx="1"/>
          </p:cNvCxnSpPr>
          <p:nvPr/>
        </p:nvCxnSpPr>
        <p:spPr>
          <a:xfrm flipH="1" rot="10800000">
            <a:off x="2245951" y="4135190"/>
            <a:ext cx="834900" cy="320400"/>
          </a:xfrm>
          <a:prstGeom prst="straightConnector1">
            <a:avLst/>
          </a:prstGeom>
          <a:noFill/>
          <a:ln cap="flat" cmpd="sng" w="19050">
            <a:solidFill>
              <a:schemeClr val="dk2"/>
            </a:solidFill>
            <a:prstDash val="solid"/>
            <a:round/>
            <a:headEnd len="lg" w="lg" type="none"/>
            <a:tailEnd len="lg" w="lg" type="triangle"/>
          </a:ln>
        </p:spPr>
      </p:cxnSp>
      <p:sp>
        <p:nvSpPr>
          <p:cNvPr id="526" name="Shape 526"/>
          <p:cNvSpPr/>
          <p:nvPr/>
        </p:nvSpPr>
        <p:spPr>
          <a:xfrm>
            <a:off x="7027200" y="3857687"/>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rtl="0">
              <a:spcBef>
                <a:spcPts val="0"/>
              </a:spcBef>
              <a:buNone/>
            </a:pPr>
            <a:r>
              <a:rPr lang="en" sz="1000"/>
              <a:t>}</a:t>
            </a:r>
          </a:p>
        </p:txBody>
      </p:sp>
      <p:cxnSp>
        <p:nvCxnSpPr>
          <p:cNvPr id="527" name="Shape 527"/>
          <p:cNvCxnSpPr>
            <a:stCxn id="523" idx="3"/>
            <a:endCxn id="526" idx="1"/>
          </p:cNvCxnSpPr>
          <p:nvPr/>
        </p:nvCxnSpPr>
        <p:spPr>
          <a:xfrm>
            <a:off x="6372199" y="4135100"/>
            <a:ext cx="654899" cy="320400"/>
          </a:xfrm>
          <a:prstGeom prst="straightConnector1">
            <a:avLst/>
          </a:prstGeom>
          <a:noFill/>
          <a:ln cap="flat" cmpd="sng" w="19050">
            <a:solidFill>
              <a:schemeClr val="dk2"/>
            </a:solidFill>
            <a:prstDash val="solid"/>
            <a:round/>
            <a:headEnd len="lg" w="lg" type="none"/>
            <a:tailEnd len="lg" w="lg" type="triangle"/>
          </a:ln>
        </p:spPr>
      </p:cxnSp>
      <p:sp>
        <p:nvSpPr>
          <p:cNvPr id="528" name="Shape 528"/>
          <p:cNvSpPr txBox="1"/>
          <p:nvPr/>
        </p:nvSpPr>
        <p:spPr>
          <a:xfrm>
            <a:off x="285750" y="5386900"/>
            <a:ext cx="2021399" cy="687900"/>
          </a:xfrm>
          <a:prstGeom prst="rect">
            <a:avLst/>
          </a:prstGeom>
          <a:noFill/>
          <a:ln>
            <a:noFill/>
          </a:ln>
        </p:spPr>
        <p:txBody>
          <a:bodyPr anchorCtr="0" anchor="t" bIns="91425" lIns="91425" rIns="91425" tIns="91425">
            <a:noAutofit/>
          </a:bodyPr>
          <a:lstStyle/>
          <a:p>
            <a:pPr lvl="0" rtl="0">
              <a:spcBef>
                <a:spcPts val="0"/>
              </a:spcBef>
              <a:buNone/>
            </a:pPr>
            <a:r>
              <a:rPr b="1" lang="en"/>
              <a:t>If</a:t>
            </a:r>
            <a:r>
              <a:rPr lang="en"/>
              <a:t> the model satisfies the specification...</a:t>
            </a:r>
          </a:p>
        </p:txBody>
      </p:sp>
      <p:sp>
        <p:nvSpPr>
          <p:cNvPr id="529" name="Shape 529"/>
          <p:cNvSpPr txBox="1"/>
          <p:nvPr/>
        </p:nvSpPr>
        <p:spPr>
          <a:xfrm>
            <a:off x="3630075" y="520470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530" name="Shape 530"/>
          <p:cNvSpPr txBox="1"/>
          <p:nvPr/>
        </p:nvSpPr>
        <p:spPr>
          <a:xfrm>
            <a:off x="6692875" y="520470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531" name="Shape 5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idx="1" type="body"/>
          </p:nvPr>
        </p:nvSpPr>
        <p:spPr>
          <a:xfrm>
            <a:off x="457200" y="1600200"/>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537" name="Shape 537"/>
          <p:cNvSpPr txBox="1"/>
          <p:nvPr>
            <p:ph type="title"/>
          </p:nvPr>
        </p:nvSpPr>
        <p:spPr>
          <a:xfrm>
            <a:off x="457200" y="274650"/>
            <a:ext cx="8121899" cy="11432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Challenge - Does the Model Match the Program?</a:t>
            </a:r>
          </a:p>
        </p:txBody>
      </p:sp>
      <p:sp>
        <p:nvSpPr>
          <p:cNvPr id="538" name="Shape 538"/>
          <p:cNvSpPr/>
          <p:nvPr/>
        </p:nvSpPr>
        <p:spPr>
          <a:xfrm>
            <a:off x="3182518" y="33168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9" name="Shape 539"/>
          <p:cNvSpPr/>
          <p:nvPr/>
        </p:nvSpPr>
        <p:spPr>
          <a:xfrm>
            <a:off x="3847649" y="3652575"/>
            <a:ext cx="1448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540" name="Shape 540"/>
          <p:cNvCxnSpPr>
            <a:endCxn id="541" idx="5"/>
          </p:cNvCxnSpPr>
          <p:nvPr/>
        </p:nvCxnSpPr>
        <p:spPr>
          <a:xfrm flipH="1">
            <a:off x="2291087" y="38554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541" name="Shape 541"/>
          <p:cNvSpPr/>
          <p:nvPr/>
        </p:nvSpPr>
        <p:spPr>
          <a:xfrm>
            <a:off x="1829708" y="3520131"/>
            <a:ext cx="601181"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42" name="Shape 542"/>
          <p:cNvSpPr txBox="1"/>
          <p:nvPr/>
        </p:nvSpPr>
        <p:spPr>
          <a:xfrm>
            <a:off x="3182532" y="3855482"/>
            <a:ext cx="712499" cy="162899"/>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543" name="Shape 543"/>
          <p:cNvSpPr txBox="1"/>
          <p:nvPr/>
        </p:nvSpPr>
        <p:spPr>
          <a:xfrm>
            <a:off x="1726886" y="4115655"/>
            <a:ext cx="1104899"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544" name="Shape 544"/>
          <p:cNvSpPr/>
          <p:nvPr/>
        </p:nvSpPr>
        <p:spPr>
          <a:xfrm>
            <a:off x="4145399" y="5315261"/>
            <a:ext cx="853199" cy="796199"/>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5" name="Shape 545"/>
          <p:cNvCxnSpPr>
            <a:endCxn id="544" idx="0"/>
          </p:cNvCxnSpPr>
          <p:nvPr/>
        </p:nvCxnSpPr>
        <p:spPr>
          <a:xfrm flipH="1" rot="10800000">
            <a:off x="4562099" y="53152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546" name="Shape 546"/>
          <p:cNvCxnSpPr>
            <a:endCxn id="544" idx="5"/>
          </p:cNvCxnSpPr>
          <p:nvPr/>
        </p:nvCxnSpPr>
        <p:spPr>
          <a:xfrm>
            <a:off x="4566451" y="57494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547" name="Shape 547"/>
          <p:cNvSpPr txBox="1"/>
          <p:nvPr/>
        </p:nvSpPr>
        <p:spPr>
          <a:xfrm>
            <a:off x="3901348" y="6091687"/>
            <a:ext cx="1637399"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548" name="Shape 548"/>
          <p:cNvCxnSpPr>
            <a:stCxn id="544" idx="0"/>
            <a:endCxn id="539" idx="2"/>
          </p:cNvCxnSpPr>
          <p:nvPr/>
        </p:nvCxnSpPr>
        <p:spPr>
          <a:xfrm rot="10800000">
            <a:off x="4571999" y="49795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549" name="Shape 549"/>
          <p:cNvSpPr txBox="1"/>
          <p:nvPr/>
        </p:nvSpPr>
        <p:spPr>
          <a:xfrm>
            <a:off x="4791491" y="4949837"/>
            <a:ext cx="1002599" cy="162899"/>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550" name="Shape 550"/>
          <p:cNvSpPr/>
          <p:nvPr/>
        </p:nvSpPr>
        <p:spPr>
          <a:xfrm>
            <a:off x="5947195" y="3652583"/>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51" name="Shape 551"/>
          <p:cNvSpPr/>
          <p:nvPr/>
        </p:nvSpPr>
        <p:spPr>
          <a:xfrm>
            <a:off x="6013595" y="3855688"/>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52" name="Shape 552"/>
          <p:cNvSpPr/>
          <p:nvPr/>
        </p:nvSpPr>
        <p:spPr>
          <a:xfrm>
            <a:off x="6077097" y="4018369"/>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553" name="Shape 553"/>
          <p:cNvCxnSpPr/>
          <p:nvPr/>
        </p:nvCxnSpPr>
        <p:spPr>
          <a:xfrm flipH="1" rot="10800000">
            <a:off x="5301332" y="3853826"/>
            <a:ext cx="657600" cy="4199"/>
          </a:xfrm>
          <a:prstGeom prst="straightConnector1">
            <a:avLst/>
          </a:prstGeom>
          <a:noFill/>
          <a:ln cap="flat" cmpd="sng" w="19050">
            <a:solidFill>
              <a:srgbClr val="000000"/>
            </a:solidFill>
            <a:prstDash val="solid"/>
            <a:round/>
            <a:headEnd len="lg" w="lg" type="triangle"/>
            <a:tailEnd len="lg" w="lg" type="none"/>
          </a:ln>
        </p:spPr>
      </p:cxnSp>
      <p:cxnSp>
        <p:nvCxnSpPr>
          <p:cNvPr id="554" name="Shape 554"/>
          <p:cNvCxnSpPr/>
          <p:nvPr/>
        </p:nvCxnSpPr>
        <p:spPr>
          <a:xfrm flipH="1" rot="10800000">
            <a:off x="5294276" y="3966669"/>
            <a:ext cx="671700" cy="4199"/>
          </a:xfrm>
          <a:prstGeom prst="straightConnector1">
            <a:avLst/>
          </a:prstGeom>
          <a:noFill/>
          <a:ln cap="flat" cmpd="sng" w="19050">
            <a:solidFill>
              <a:srgbClr val="000000"/>
            </a:solidFill>
            <a:prstDash val="solid"/>
            <a:round/>
            <a:headEnd len="lg" w="lg" type="none"/>
            <a:tailEnd len="lg" w="lg" type="triangle"/>
          </a:ln>
        </p:spPr>
      </p:cxnSp>
      <p:sp>
        <p:nvSpPr>
          <p:cNvPr id="555" name="Shape 555"/>
          <p:cNvSpPr/>
          <p:nvPr/>
        </p:nvSpPr>
        <p:spPr>
          <a:xfrm>
            <a:off x="57400" y="32769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556" name="Shape 556"/>
          <p:cNvSpPr/>
          <p:nvPr/>
        </p:nvSpPr>
        <p:spPr>
          <a:xfrm>
            <a:off x="153000" y="4479600"/>
            <a:ext cx="5794199"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557" name="Shape 5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xit" presetID="10" presetSubtype="0">
                                  <p:stCondLst>
                                    <p:cond delay="0"/>
                                  </p:stCondLst>
                                  <p:childTnLst>
                                    <p:animEffect filter="fade" transition="out">
                                      <p:cBhvr>
                                        <p:cTn dur="1"/>
                                        <p:tgtEl>
                                          <p:spTgt spid="555"/>
                                        </p:tgtEl>
                                      </p:cBhvr>
                                    </p:animEffect>
                                    <p:set>
                                      <p:cBhvr>
                                        <p:cTn dur="1" fill="hold">
                                          <p:stCondLst>
                                            <p:cond delay="0"/>
                                          </p:stCondLst>
                                        </p:cTn>
                                        <p:tgtEl>
                                          <p:spTgt spid="5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x="0" y="0"/>
          <a:ext cx="0" cy="0"/>
          <a:chOff x="0" y="0"/>
          <a:chExt cx="0" cy="0"/>
        </a:xfrm>
      </p:grpSpPr>
      <p:sp>
        <p:nvSpPr>
          <p:cNvPr id="562" name="Shape 5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563" name="Shape 56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id="564" name="Shape 564"/>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565" name="Shape 5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9" name="Shape 569"/>
        <p:cNvGrpSpPr/>
        <p:nvPr/>
      </p:nvGrpSpPr>
      <p:grpSpPr>
        <a:xfrm>
          <a:off x="0" y="0"/>
          <a:ext cx="0" cy="0"/>
          <a:chOff x="0" y="0"/>
          <a:chExt cx="0" cy="0"/>
        </a:xfrm>
      </p:grpSpPr>
      <p:sp>
        <p:nvSpPr>
          <p:cNvPr id="570" name="Shape 5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71" name="Shape 5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Often, the source code of the software is too complex to analyze in detail. </a:t>
            </a:r>
          </a:p>
          <a:p>
            <a:pPr indent="-228600" lvl="0" marL="457200" marR="0" rtl="0" algn="l">
              <a:lnSpc>
                <a:spcPct val="100000"/>
              </a:lnSpc>
              <a:spcBef>
                <a:spcPts val="600"/>
              </a:spcBef>
              <a:spcAft>
                <a:spcPts val="0"/>
              </a:spcAft>
            </a:pPr>
            <a:r>
              <a:rPr lang="en"/>
              <a:t>Instead, we must create abstract models of the facets of a program we want to examine.</a:t>
            </a:r>
          </a:p>
          <a:p>
            <a:pPr indent="-228600" lvl="0" marL="457200" marR="0" rtl="0" algn="l">
              <a:lnSpc>
                <a:spcPct val="100000"/>
              </a:lnSpc>
              <a:spcBef>
                <a:spcPts val="600"/>
              </a:spcBef>
              <a:spcAft>
                <a:spcPts val="0"/>
              </a:spcAft>
            </a:pPr>
            <a:r>
              <a:rPr lang="en"/>
              <a:t>Models can be based on source code and execution paths or on specifications of functional behavior.</a:t>
            </a:r>
          </a:p>
          <a:p>
            <a:pPr indent="-228600" lvl="0" marL="457200" marR="0" rtl="0" algn="l">
              <a:lnSpc>
                <a:spcPct val="100000"/>
              </a:lnSpc>
              <a:spcBef>
                <a:spcPts val="600"/>
              </a:spcBef>
              <a:spcAft>
                <a:spcPts val="0"/>
              </a:spcAft>
            </a:pPr>
            <a:r>
              <a:rPr lang="en"/>
              <a:t>Models can be used by sophisticated verification techniques to prove that the program obeys the specifications. </a:t>
            </a:r>
          </a:p>
        </p:txBody>
      </p:sp>
      <p:sp>
        <p:nvSpPr>
          <p:cNvPr id="572" name="Shape 5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a:t>
            </a:r>
          </a:p>
        </p:txBody>
      </p:sp>
      <p:sp>
        <p:nvSpPr>
          <p:cNvPr id="78" name="Shape 7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a:t>
            </a:r>
            <a:r>
              <a:rPr b="1" lang="en"/>
              <a:t>model</a:t>
            </a:r>
            <a:r>
              <a:rPr lang="en"/>
              <a:t> is a simplified representation of an artifact, focusing on one facet of that artifact.</a:t>
            </a:r>
          </a:p>
          <a:p>
            <a:pPr indent="-228600" lvl="1" marL="914400" rtl="0">
              <a:spcBef>
                <a:spcPts val="0"/>
              </a:spcBef>
            </a:pPr>
            <a:r>
              <a:rPr lang="en" sz="2400"/>
              <a:t>The model ignores </a:t>
            </a:r>
            <a:r>
              <a:rPr i="1" lang="en" sz="2400"/>
              <a:t>all </a:t>
            </a:r>
            <a:r>
              <a:rPr lang="en" sz="2400"/>
              <a:t>other elements of that artifact.</a:t>
            </a:r>
          </a:p>
          <a:p>
            <a:pPr indent="-228600" lvl="0" marL="457200" marR="0" rtl="0" algn="l">
              <a:lnSpc>
                <a:spcPct val="100000"/>
              </a:lnSpc>
              <a:spcBef>
                <a:spcPts val="600"/>
              </a:spcBef>
              <a:spcAft>
                <a:spcPts val="0"/>
              </a:spcAft>
            </a:pPr>
            <a:r>
              <a:rPr lang="en"/>
              <a:t>By abstracting away unnecessary details, extremely powerful analyses can be performed.</a:t>
            </a:r>
          </a:p>
          <a:p>
            <a:pPr indent="-228600" lvl="1" marL="914400" marR="0" rtl="0" algn="l">
              <a:lnSpc>
                <a:spcPct val="100000"/>
              </a:lnSpc>
              <a:spcBef>
                <a:spcPts val="600"/>
              </a:spcBef>
              <a:spcAft>
                <a:spcPts val="0"/>
              </a:spcAft>
            </a:pPr>
            <a:r>
              <a:rPr lang="en"/>
              <a:t>Proofs of correctness, security analysis, deadlock detection, automated verification.</a:t>
            </a:r>
          </a:p>
          <a:p>
            <a:pPr indent="-228600" lvl="0" marL="457200" marR="0" rtl="0" algn="l">
              <a:lnSpc>
                <a:spcPct val="100000"/>
              </a:lnSpc>
              <a:spcBef>
                <a:spcPts val="600"/>
              </a:spcBef>
              <a:spcAft>
                <a:spcPts val="0"/>
              </a:spcAft>
            </a:pPr>
            <a:r>
              <a:rPr lang="en"/>
              <a:t>Model must preserve enough of the artifact that results hold.</a:t>
            </a:r>
          </a:p>
          <a:p>
            <a:pPr indent="0" lvl="0" marL="0" marR="0" rtl="0" algn="l">
              <a:lnSpc>
                <a:spcPct val="100000"/>
              </a:lnSpc>
              <a:spcBef>
                <a:spcPts val="600"/>
              </a:spcBef>
              <a:spcAft>
                <a:spcPts val="0"/>
              </a:spcAft>
              <a:buNone/>
            </a:pPr>
            <a:r>
              <a:t/>
            </a:r>
            <a:endParaRP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78" name="Shape 57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Functional Testing</a:t>
            </a:r>
          </a:p>
          <a:p>
            <a:pPr indent="-228600" lvl="1" marL="914400" rtl="0">
              <a:spcBef>
                <a:spcPts val="0"/>
              </a:spcBef>
            </a:pPr>
            <a:r>
              <a:rPr lang="en"/>
              <a:t>Building tests using the requirement specification.</a:t>
            </a:r>
          </a:p>
          <a:p>
            <a:pPr indent="-228600" lvl="1" marL="914400" rtl="0">
              <a:spcBef>
                <a:spcPts val="0"/>
              </a:spcBef>
            </a:pPr>
            <a:r>
              <a:rPr lang="en"/>
              <a:t>Reading: Chapter 10</a:t>
            </a:r>
          </a:p>
          <a:p>
            <a:pPr lvl="0" rtl="0">
              <a:spcBef>
                <a:spcPts val="0"/>
              </a:spcBef>
              <a:buNone/>
            </a:pPr>
            <a:r>
              <a:t/>
            </a:r>
            <a:endParaRPr/>
          </a:p>
          <a:p>
            <a:pPr indent="-228600" lvl="0" marL="457200" rtl="0">
              <a:spcBef>
                <a:spcPts val="0"/>
              </a:spcBef>
            </a:pPr>
            <a:r>
              <a:rPr lang="en"/>
              <a:t>Homework:</a:t>
            </a:r>
          </a:p>
          <a:p>
            <a:pPr indent="-228600" lvl="1" marL="914400" rtl="0">
              <a:spcBef>
                <a:spcPts val="0"/>
              </a:spcBef>
            </a:pPr>
            <a:r>
              <a:rPr lang="en"/>
              <a:t>Team Selections due Thursday (11:59 PM)</a:t>
            </a:r>
          </a:p>
          <a:p>
            <a:pPr indent="-228600" lvl="2" marL="1371600" rtl="0">
              <a:spcBef>
                <a:spcPts val="0"/>
              </a:spcBef>
            </a:pPr>
            <a:r>
              <a:rPr lang="en"/>
              <a:t>e-mail me with your team roster (or to get placed)</a:t>
            </a:r>
          </a:p>
          <a:p>
            <a:pPr indent="-228600" lvl="1" marL="914400" rtl="0">
              <a:spcBef>
                <a:spcPts val="0"/>
              </a:spcBef>
            </a:pPr>
            <a:r>
              <a:rPr lang="en"/>
              <a:t>Reading assignment:</a:t>
            </a:r>
          </a:p>
          <a:p>
            <a:pPr indent="-228600" lvl="2" marL="1371600" rtl="0">
              <a:spcBef>
                <a:spcPts val="0"/>
              </a:spcBef>
            </a:pPr>
            <a:r>
              <a:rPr lang="en"/>
              <a:t>James Whittaker. </a:t>
            </a:r>
            <a:r>
              <a:rPr i="1" lang="en"/>
              <a:t>The 10-Minute Test Plan</a:t>
            </a:r>
            <a:r>
              <a:rPr lang="en"/>
              <a:t>.</a:t>
            </a:r>
          </a:p>
          <a:p>
            <a:pPr indent="-228600" lvl="2" marL="1371600" rtl="0">
              <a:spcBef>
                <a:spcPts val="0"/>
              </a:spcBef>
            </a:pPr>
            <a:r>
              <a:rPr lang="en"/>
              <a:t>Due January 26 (11:59 PM)</a:t>
            </a:r>
          </a:p>
        </p:txBody>
      </p:sp>
      <p:sp>
        <p:nvSpPr>
          <p:cNvPr id="579" name="Shape 5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Reading Assignment</a:t>
            </a:r>
          </a:p>
        </p:txBody>
      </p:sp>
      <p:sp>
        <p:nvSpPr>
          <p:cNvPr id="585" name="Shape 58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rtl="0">
              <a:spcBef>
                <a:spcPts val="480"/>
              </a:spcBef>
              <a:buSzPct val="100000"/>
            </a:pPr>
            <a:r>
              <a:rPr lang="en" sz="2400"/>
              <a:t>James Whittaker. </a:t>
            </a:r>
            <a:r>
              <a:rPr i="1" lang="en" sz="2400"/>
              <a:t>The 10-Minute Test Plan</a:t>
            </a:r>
            <a:r>
              <a:rPr lang="en" sz="2400"/>
              <a:t>.</a:t>
            </a:r>
          </a:p>
          <a:p>
            <a:pPr indent="-381000" lvl="0" marL="457200" rtl="0">
              <a:spcBef>
                <a:spcPts val="480"/>
              </a:spcBef>
              <a:buSzPct val="100000"/>
            </a:pPr>
            <a:r>
              <a:rPr lang="en" sz="2400"/>
              <a:t>Individual assignment.</a:t>
            </a:r>
          </a:p>
          <a:p>
            <a:pPr indent="-381000" lvl="0" marL="457200" rtl="0">
              <a:spcBef>
                <a:spcPts val="480"/>
              </a:spcBef>
              <a:buSzPct val="100000"/>
            </a:pPr>
            <a:r>
              <a:rPr lang="en" sz="2400"/>
              <a:t>Read the paper and turn in a one-page write-up:</a:t>
            </a:r>
          </a:p>
          <a:p>
            <a:pPr indent="-381000" lvl="1" marL="914400" rtl="0">
              <a:spcBef>
                <a:spcPts val="480"/>
              </a:spcBef>
              <a:buSzPct val="100000"/>
            </a:pPr>
            <a:r>
              <a:rPr lang="en"/>
              <a:t>Summary of the paper.</a:t>
            </a:r>
          </a:p>
          <a:p>
            <a:pPr indent="-228600" lvl="1" marL="914400" rtl="0">
              <a:spcBef>
                <a:spcPts val="480"/>
              </a:spcBef>
            </a:pPr>
            <a:r>
              <a:rPr lang="en"/>
              <a:t>Your opinion on the work.</a:t>
            </a:r>
          </a:p>
          <a:p>
            <a:pPr indent="-228600" lvl="2" marL="1371600" rtl="0">
              <a:spcBef>
                <a:spcPts val="480"/>
              </a:spcBef>
            </a:pPr>
            <a:r>
              <a:rPr lang="en"/>
              <a:t>Is it applicable to real-world software?</a:t>
            </a:r>
          </a:p>
          <a:p>
            <a:pPr indent="-228600" lvl="2" marL="1371600" rtl="0">
              <a:spcBef>
                <a:spcPts val="480"/>
              </a:spcBef>
            </a:pPr>
            <a:r>
              <a:rPr lang="en"/>
              <a:t>Is it a useful approach?</a:t>
            </a:r>
          </a:p>
          <a:p>
            <a:pPr indent="-228600" lvl="2" marL="1371600" rtl="0">
              <a:spcBef>
                <a:spcPts val="480"/>
              </a:spcBef>
            </a:pPr>
            <a:r>
              <a:rPr lang="en"/>
              <a:t>Where does it fall short?</a:t>
            </a:r>
          </a:p>
          <a:p>
            <a:pPr indent="-228600" lvl="1" marL="914400" rtl="0">
              <a:spcBef>
                <a:spcPts val="480"/>
              </a:spcBef>
            </a:pPr>
            <a:r>
              <a:rPr lang="en"/>
              <a:t>Your thoughts on how this could be improved and extended.</a:t>
            </a:r>
          </a:p>
        </p:txBody>
      </p:sp>
      <p:sp>
        <p:nvSpPr>
          <p:cNvPr id="586" name="Shape 5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85" name="Shape 8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pPr>
            <a:r>
              <a:rPr lang="en"/>
              <a:t>Compact</a:t>
            </a:r>
          </a:p>
          <a:p>
            <a:pPr indent="-228600" lvl="1" marL="914400" marR="0" rtl="0" algn="l">
              <a:lnSpc>
                <a:spcPct val="100000"/>
              </a:lnSpc>
              <a:spcBef>
                <a:spcPts val="600"/>
              </a:spcBef>
              <a:spcAft>
                <a:spcPts val="0"/>
              </a:spcAft>
            </a:pPr>
            <a:r>
              <a:rPr lang="en"/>
              <a:t>Models must be simplified enough to be analyzed.</a:t>
            </a:r>
          </a:p>
          <a:p>
            <a:pPr indent="-228600" lvl="1" marL="914400" marR="0" rtl="0" algn="l">
              <a:lnSpc>
                <a:spcPct val="100000"/>
              </a:lnSpc>
              <a:spcBef>
                <a:spcPts val="600"/>
              </a:spcBef>
              <a:spcAft>
                <a:spcPts val="0"/>
              </a:spcAft>
            </a:pPr>
            <a:r>
              <a:rPr lang="en"/>
              <a:t>“How simple” depends on how it will be used.</a:t>
            </a:r>
          </a:p>
          <a:p>
            <a:pPr indent="-228600" lvl="0" marL="457200" marR="0" rtl="0" algn="l">
              <a:lnSpc>
                <a:spcPct val="100000"/>
              </a:lnSpc>
              <a:spcBef>
                <a:spcPts val="600"/>
              </a:spcBef>
              <a:spcAft>
                <a:spcPts val="0"/>
              </a:spcAft>
            </a:pPr>
            <a:r>
              <a:rPr lang="en"/>
              <a:t>Predictive</a:t>
            </a:r>
          </a:p>
          <a:p>
            <a:pPr indent="-228600" lvl="1" marL="914400" marR="0" rtl="0" algn="l">
              <a:lnSpc>
                <a:spcPct val="100000"/>
              </a:lnSpc>
              <a:spcBef>
                <a:spcPts val="600"/>
              </a:spcBef>
              <a:spcAft>
                <a:spcPts val="0"/>
              </a:spcAft>
            </a:pPr>
            <a:r>
              <a:rPr lang="en"/>
              <a:t>Represent the real system well enough to distinguish between good and bad outcomes of analyses.</a:t>
            </a:r>
          </a:p>
          <a:p>
            <a:pPr indent="-228600" lvl="1" marL="914400" marR="0" rtl="0" algn="l">
              <a:lnSpc>
                <a:spcPct val="100000"/>
              </a:lnSpc>
              <a:spcBef>
                <a:spcPts val="600"/>
              </a:spcBef>
              <a:spcAft>
                <a:spcPts val="0"/>
              </a:spcAft>
            </a:pPr>
            <a:r>
              <a:rPr lang="en"/>
              <a:t>No single model usually represents all characteristics of the system well enough for all types of analysis.</a:t>
            </a: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92" name="Shape 9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419100" lvl="0" marL="457200" marR="0" rtl="0" algn="l">
              <a:lnSpc>
                <a:spcPct val="100000"/>
              </a:lnSpc>
              <a:spcBef>
                <a:spcPts val="600"/>
              </a:spcBef>
              <a:spcAft>
                <a:spcPts val="0"/>
              </a:spcAft>
              <a:buClr>
                <a:schemeClr val="dk1"/>
              </a:buClr>
              <a:buSzPct val="100000"/>
              <a:buFont typeface="Arial"/>
            </a:pPr>
            <a:r>
              <a:rPr lang="en"/>
              <a:t>Meaningful</a:t>
            </a:r>
          </a:p>
          <a:p>
            <a:pPr indent="-228600" lvl="1" marL="914400" marR="0" rtl="0" algn="l">
              <a:lnSpc>
                <a:spcPct val="100000"/>
              </a:lnSpc>
              <a:spcBef>
                <a:spcPts val="600"/>
              </a:spcBef>
              <a:spcAft>
                <a:spcPts val="0"/>
              </a:spcAft>
            </a:pPr>
            <a:r>
              <a:rPr lang="en"/>
              <a:t>Must provide more information than success and failure. Must allow diagnoses of the causes of failure.</a:t>
            </a:r>
          </a:p>
          <a:p>
            <a:pPr indent="-228600" lvl="0" marL="457200" marR="0" rtl="0" algn="l">
              <a:lnSpc>
                <a:spcPct val="100000"/>
              </a:lnSpc>
              <a:spcBef>
                <a:spcPts val="600"/>
              </a:spcBef>
              <a:spcAft>
                <a:spcPts val="0"/>
              </a:spcAft>
            </a:pPr>
            <a:r>
              <a:rPr lang="en"/>
              <a:t>Sufficiently General</a:t>
            </a:r>
          </a:p>
          <a:p>
            <a:pPr indent="-228600" lvl="1" marL="914400" marR="0" rtl="0" algn="l">
              <a:lnSpc>
                <a:spcPct val="100000"/>
              </a:lnSpc>
              <a:spcBef>
                <a:spcPts val="600"/>
              </a:spcBef>
              <a:spcAft>
                <a:spcPts val="0"/>
              </a:spcAft>
            </a:pPr>
            <a:r>
              <a:rPr lang="en"/>
              <a:t>Models must be practical for use in the domain of interest.</a:t>
            </a:r>
          </a:p>
          <a:p>
            <a:pPr indent="-228600" lvl="1" marL="914400" marR="0" rtl="0" algn="l">
              <a:lnSpc>
                <a:spcPct val="100000"/>
              </a:lnSpc>
              <a:spcBef>
                <a:spcPts val="600"/>
              </a:spcBef>
              <a:spcAft>
                <a:spcPts val="0"/>
              </a:spcAft>
            </a:pPr>
            <a:r>
              <a:rPr lang="en"/>
              <a:t>An analysis of C programs is not useful if it only works for programs without pointers.</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Directed Graphs</a:t>
            </a:r>
          </a:p>
        </p:txBody>
      </p:sp>
      <p:sp>
        <p:nvSpPr>
          <p:cNvPr id="99" name="Shape 99"/>
          <p:cNvSpPr txBox="1"/>
          <p:nvPr>
            <p:ph idx="1" type="body"/>
          </p:nvPr>
        </p:nvSpPr>
        <p:spPr>
          <a:xfrm>
            <a:off x="457200" y="1600200"/>
            <a:ext cx="44211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A directed graph is composed of a set of </a:t>
            </a:r>
            <a:r>
              <a:rPr i="1" lang="en" sz="2400"/>
              <a:t>nodes</a:t>
            </a:r>
            <a:r>
              <a:rPr lang="en" sz="2400"/>
              <a:t> N and a relation E on the set (a set of ordered pairs, called </a:t>
            </a:r>
            <a:r>
              <a:rPr i="1" lang="en" sz="2400"/>
              <a:t>edges</a:t>
            </a:r>
            <a:r>
              <a:rPr lang="en" sz="2400"/>
              <a:t>).</a:t>
            </a:r>
          </a:p>
          <a:p>
            <a:pPr indent="-381000" lvl="0" marL="457200" marR="0" rtl="0" algn="l">
              <a:lnSpc>
                <a:spcPct val="100000"/>
              </a:lnSpc>
              <a:spcBef>
                <a:spcPts val="600"/>
              </a:spcBef>
              <a:spcAft>
                <a:spcPts val="0"/>
              </a:spcAft>
              <a:buSzPct val="100000"/>
            </a:pPr>
            <a:r>
              <a:rPr lang="en" sz="2400"/>
              <a:t>Nodes represent program entities.</a:t>
            </a:r>
          </a:p>
          <a:p>
            <a:pPr indent="-381000" lvl="0" marL="457200" marR="0" rtl="0" algn="l">
              <a:lnSpc>
                <a:spcPct val="100000"/>
              </a:lnSpc>
              <a:spcBef>
                <a:spcPts val="600"/>
              </a:spcBef>
              <a:spcAft>
                <a:spcPts val="0"/>
              </a:spcAft>
              <a:buSzPct val="100000"/>
            </a:pPr>
            <a:r>
              <a:rPr lang="en" sz="2400"/>
              <a:t>Edges represent relations between entities.</a:t>
            </a:r>
          </a:p>
          <a:p>
            <a:pPr indent="-381000" lvl="1" marL="914400" marR="0" rtl="0" algn="l">
              <a:lnSpc>
                <a:spcPct val="100000"/>
              </a:lnSpc>
              <a:spcBef>
                <a:spcPts val="600"/>
              </a:spcBef>
              <a:spcAft>
                <a:spcPts val="0"/>
              </a:spcAft>
              <a:buSzPct val="100000"/>
            </a:pPr>
            <a:r>
              <a:rPr lang="en"/>
              <a:t>i.e., flow of execution.</a:t>
            </a:r>
          </a:p>
          <a:p>
            <a:pPr lvl="0" marR="0" rtl="0" algn="l">
              <a:lnSpc>
                <a:spcPct val="100000"/>
              </a:lnSpc>
              <a:spcBef>
                <a:spcPts val="600"/>
              </a:spcBef>
              <a:spcAft>
                <a:spcPts val="0"/>
              </a:spcAft>
              <a:buNone/>
            </a:pPr>
            <a:r>
              <a:t/>
            </a:r>
            <a:endParaRPr sz="2400"/>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
        <p:nvSpPr>
          <p:cNvPr id="101" name="Shape 101"/>
          <p:cNvSpPr/>
          <p:nvPr/>
        </p:nvSpPr>
        <p:spPr>
          <a:xfrm>
            <a:off x="5877600" y="27792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A</a:t>
            </a:r>
          </a:p>
        </p:txBody>
      </p:sp>
      <p:sp>
        <p:nvSpPr>
          <p:cNvPr id="102" name="Shape 102"/>
          <p:cNvSpPr/>
          <p:nvPr/>
        </p:nvSpPr>
        <p:spPr>
          <a:xfrm>
            <a:off x="5150250" y="39938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B</a:t>
            </a:r>
          </a:p>
        </p:txBody>
      </p:sp>
      <p:sp>
        <p:nvSpPr>
          <p:cNvPr id="103" name="Shape 103"/>
          <p:cNvSpPr/>
          <p:nvPr/>
        </p:nvSpPr>
        <p:spPr>
          <a:xfrm>
            <a:off x="6862200" y="39938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a:t>
            </a:r>
          </a:p>
        </p:txBody>
      </p:sp>
      <p:cxnSp>
        <p:nvCxnSpPr>
          <p:cNvPr id="104" name="Shape 104"/>
          <p:cNvCxnSpPr>
            <a:stCxn id="101" idx="2"/>
            <a:endCxn id="102" idx="0"/>
          </p:cNvCxnSpPr>
          <p:nvPr/>
        </p:nvCxnSpPr>
        <p:spPr>
          <a:xfrm flipH="1">
            <a:off x="5835149" y="3449099"/>
            <a:ext cx="727200" cy="5448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stCxn id="101" idx="2"/>
            <a:endCxn id="103" idx="0"/>
          </p:cNvCxnSpPr>
          <p:nvPr/>
        </p:nvCxnSpPr>
        <p:spPr>
          <a:xfrm>
            <a:off x="6562349" y="3449099"/>
            <a:ext cx="984600" cy="544800"/>
          </a:xfrm>
          <a:prstGeom prst="straightConnector1">
            <a:avLst/>
          </a:prstGeom>
          <a:noFill/>
          <a:ln cap="flat" cmpd="sng" w="9525">
            <a:solidFill>
              <a:schemeClr val="dk2"/>
            </a:solidFill>
            <a:prstDash val="solid"/>
            <a:round/>
            <a:headEnd len="lg" w="lg" type="none"/>
            <a:tailEnd len="lg" w="lg" type="triangle"/>
          </a:ln>
        </p:spPr>
      </p:cxnSp>
      <p:sp>
        <p:nvSpPr>
          <p:cNvPr id="106" name="Shape 106"/>
          <p:cNvSpPr/>
          <p:nvPr/>
        </p:nvSpPr>
        <p:spPr>
          <a:xfrm>
            <a:off x="7267200" y="3059125"/>
            <a:ext cx="1419600" cy="1309625"/>
          </a:xfrm>
          <a:custGeom>
            <a:pathLst>
              <a:path extrusionOk="0" h="52385" w="56784">
                <a:moveTo>
                  <a:pt x="39189" y="52385"/>
                </a:moveTo>
                <a:lnTo>
                  <a:pt x="56784" y="15195"/>
                </a:lnTo>
                <a:lnTo>
                  <a:pt x="0" y="0"/>
                </a:lnTo>
              </a:path>
            </a:pathLst>
          </a:custGeom>
          <a:noFill/>
          <a:ln cap="flat" cmpd="sng" w="9525">
            <a:solidFill>
              <a:schemeClr val="dk2"/>
            </a:solidFill>
            <a:prstDash val="solid"/>
            <a:round/>
            <a:headEnd len="lg" w="lg" type="none"/>
            <a:tailEnd len="lg" w="lg" type="triangle"/>
          </a:ln>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Abstraction</a:t>
            </a:r>
          </a:p>
        </p:txBody>
      </p:sp>
      <p:sp>
        <p:nvSpPr>
          <p:cNvPr id="112" name="Shape 11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A program execution can be viewed as a sequence of states alternating with actions.</a:t>
            </a:r>
          </a:p>
          <a:p>
            <a:pPr indent="-228600" lvl="0" marL="457200" rtl="0">
              <a:spcBef>
                <a:spcPts val="0"/>
              </a:spcBef>
            </a:pPr>
            <a:r>
              <a:rPr lang="en"/>
              <a:t>Software “behavior” is a sequence of state-action-state transitions. </a:t>
            </a:r>
          </a:p>
          <a:p>
            <a:pPr indent="-228600" lvl="0" marL="457200" rtl="0">
              <a:spcBef>
                <a:spcPts val="0"/>
              </a:spcBef>
            </a:pPr>
            <a:r>
              <a:rPr lang="en"/>
              <a:t>The set of all possible behavior sequences is often infinite.</a:t>
            </a:r>
          </a:p>
          <a:p>
            <a:pPr indent="-228600" lvl="1" marL="914400" rtl="0">
              <a:spcBef>
                <a:spcPts val="0"/>
              </a:spcBef>
            </a:pPr>
            <a:r>
              <a:rPr lang="en"/>
              <a:t>Called the “state space” of the program.</a:t>
            </a:r>
          </a:p>
          <a:p>
            <a:pPr indent="-228600" lvl="1" marL="914400" rtl="0">
              <a:spcBef>
                <a:spcPts val="0"/>
              </a:spcBef>
            </a:pPr>
            <a:r>
              <a:rPr lang="en"/>
              <a:t>Models of execution are abstractions of the program’s state space.</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Functions</a:t>
            </a:r>
          </a:p>
        </p:txBody>
      </p:sp>
      <p:sp>
        <p:nvSpPr>
          <p:cNvPr id="119" name="Shape 11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link a state in the real space of execution to a model state through an </a:t>
            </a:r>
            <a:r>
              <a:rPr i="1" lang="en"/>
              <a:t>abstraction function</a:t>
            </a:r>
            <a:r>
              <a:rPr lang="en"/>
              <a:t>. </a:t>
            </a:r>
          </a:p>
          <a:p>
            <a:pPr indent="-228600" lvl="1" marL="914400" marR="0" rtl="0" algn="l">
              <a:lnSpc>
                <a:spcPct val="100000"/>
              </a:lnSpc>
              <a:spcBef>
                <a:spcPts val="600"/>
              </a:spcBef>
              <a:spcAft>
                <a:spcPts val="0"/>
              </a:spcAft>
            </a:pPr>
            <a:r>
              <a:rPr lang="en"/>
              <a:t>The abstraction function translates the real program to a model by stripping away details.</a:t>
            </a:r>
          </a:p>
          <a:p>
            <a:pPr indent="-228600" lvl="1" marL="914400" marR="0" rtl="0" algn="l">
              <a:lnSpc>
                <a:spcPct val="100000"/>
              </a:lnSpc>
              <a:spcBef>
                <a:spcPts val="600"/>
              </a:spcBef>
              <a:spcAft>
                <a:spcPts val="0"/>
              </a:spcAft>
            </a:pPr>
            <a:r>
              <a:rPr lang="en"/>
              <a:t>The abstraction function lumps together states that only differ through details abstracted from the model. This has two effects:</a:t>
            </a:r>
          </a:p>
          <a:p>
            <a:pPr indent="-228600" lvl="2" marL="1371600" marR="0" rtl="0" algn="l">
              <a:lnSpc>
                <a:spcPct val="100000"/>
              </a:lnSpc>
              <a:spcBef>
                <a:spcPts val="600"/>
              </a:spcBef>
              <a:spcAft>
                <a:spcPts val="0"/>
              </a:spcAft>
            </a:pPr>
            <a:r>
              <a:rPr lang="en"/>
              <a:t>Sequences of transitions are collapsed into fewer execution steps. </a:t>
            </a:r>
          </a:p>
          <a:p>
            <a:pPr indent="-228600" lvl="2" marL="1371600" marR="0" rtl="0" algn="l">
              <a:lnSpc>
                <a:spcPct val="100000"/>
              </a:lnSpc>
              <a:spcBef>
                <a:spcPts val="600"/>
              </a:spcBef>
              <a:spcAft>
                <a:spcPts val="0"/>
              </a:spcAft>
            </a:pPr>
            <a:r>
              <a:rPr lang="en"/>
              <a:t>Nondeterminism can be introduced. </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