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CF8ADDD-46A0-4862-8CE8-FE936CF843F6}">
  <a:tblStyle styleId="{6CF8ADDD-46A0-4862-8CE8-FE936CF843F6}"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 styleId="{C93C1898-A009-49A4-A326-4F86DD769422}" styleName="Table_1">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notesMaster" Target="notesMasters/notesMaster.xml"/><Relationship Id="rId6" Type="http://schemas.openxmlformats.org/officeDocument/2006/relationships/slide" Target="slides/slide.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discussed coming up with test cases from your requirements, and laid out this general process</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What defines a model - what are the categories or characteristics of a model?</a:t>
            </a:r>
          </a:p>
          <a:p>
            <a:pPr lvl="0" rtl="0">
              <a:lnSpc>
                <a:spcPct val="115000"/>
              </a:lnSpc>
              <a:spcBef>
                <a:spcPts val="0"/>
              </a:spcBef>
              <a:buNone/>
            </a:pPr>
            <a:r>
              <a:rPr lang="en">
                <a:solidFill>
                  <a:schemeClr val="dk1"/>
                </a:solidFill>
              </a:rPr>
              <a:t>(id, req slots, optional slots)</a:t>
            </a:r>
          </a:p>
          <a:p>
            <a:pPr lvl="0" rtl="0">
              <a:lnSpc>
                <a:spcPct val="115000"/>
              </a:lnSpc>
              <a:spcBef>
                <a:spcPts val="0"/>
              </a:spcBef>
              <a:buNone/>
            </a:pPr>
            <a:r>
              <a:rPr lang="en">
                <a:solidFill>
                  <a:schemeClr val="dk1"/>
                </a:solidFill>
              </a:rPr>
              <a:t>think about how model influences the allowed components - number of slots, what form are those slots, and are the selected components compatible with those slots?</a:t>
            </a:r>
          </a:p>
          <a:p>
            <a:pPr lvl="0" rtl="0">
              <a:lnSpc>
                <a:spcPct val="115000"/>
              </a:lnSpc>
              <a:spcBef>
                <a:spcPts val="0"/>
              </a:spcBef>
              <a:buNone/>
            </a:pPr>
            <a:r>
              <a:rPr lang="en">
                <a:solidFill>
                  <a:schemeClr val="dk1"/>
                </a:solidFill>
              </a:rPr>
              <a:t>(does the selection correspond to the model slots?, required components with non-empty selections, optional components with non-empty selections, what components have you selected for the required slots, what components have ou selected for the optional slots)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for now, keep product database simple</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Again, just like last time, we now want to form test specifications</a:t>
            </a:r>
          </a:p>
          <a:p>
            <a:pPr lvl="0" rtl="0">
              <a:lnSpc>
                <a:spcPct val="115000"/>
              </a:lnSpc>
              <a:spcBef>
                <a:spcPts val="0"/>
              </a:spcBef>
              <a:buNone/>
            </a:pPr>
            <a:r>
              <a:rPr lang="en">
                <a:solidFill>
                  <a:schemeClr val="dk1"/>
                </a:solidFill>
              </a:rPr>
              <a:t>(read 1) - now, the only thing to keep in mind is that - last class -we were pretty strictly talking about the actual inputs of a method and partioning those into classes of value that are grouped in some logical manner, such as by what outcome they produce. Here, the only difference is that we might actually be talking about choices that don’t correspond to a single variable, but rather shape the actual variables being passed into the method. For example, on the component input, one of the choices was the number of optional components with non-empty selections. That’s not a literal variable you set, but rather, an aspect of the set of components - the actual variable - you pass in. Make sense? So, keeping that in mind, we need to look at each categor and (read 2). </a:t>
            </a:r>
          </a:p>
          <a:p>
            <a:pPr lvl="0" rtl="0">
              <a:lnSpc>
                <a:spcPct val="115000"/>
              </a:lnSpc>
              <a:spcBef>
                <a:spcPts val="0"/>
              </a:spcBef>
              <a:buNone/>
            </a:pPr>
            <a:r>
              <a:rPr lang="en">
                <a:solidFill>
                  <a:schemeClr val="dk1"/>
                </a:solidFill>
              </a:rPr>
              <a:t>Then, (read 3)</a:t>
            </a:r>
          </a:p>
          <a:p>
            <a:pPr lvl="0" rtl="0">
              <a:lnSpc>
                <a:spcPct val="115000"/>
              </a:lnSpc>
              <a:spcBef>
                <a:spcPts val="0"/>
              </a:spcBef>
              <a:buNone/>
            </a:pPr>
            <a:r>
              <a:rPr lang="en">
                <a:solidFill>
                  <a:schemeClr val="dk1"/>
                </a:solidFill>
              </a:rPr>
              <a:t>The same advice applies - start by considering the different outcomes of a feature. Especially the error-handling cases, and make sure you try all of those variations out to make sure nothing bad sneaks through. Remember boundary values - extreme values within each class, those at the edges between two classes. Those often trigger weird off-by-one conditions, so try them.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again, let’s look at our categories for each parameter. What are some choices</a:t>
            </a:r>
          </a:p>
          <a:p>
            <a:pPr lvl="0" rtl="0">
              <a:lnSpc>
                <a:spcPct val="115000"/>
              </a:lnSpc>
              <a:spcBef>
                <a:spcPts val="0"/>
              </a:spcBef>
              <a:buNone/>
            </a:pPr>
            <a:r>
              <a:rPr lang="en">
                <a:solidFill>
                  <a:schemeClr val="dk1"/>
                </a:solidFill>
              </a:rPr>
              <a:t>(walk through, seek input)</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(walk throught)</a:t>
            </a:r>
          </a:p>
          <a:p>
            <a:pPr lvl="0" rtl="0">
              <a:lnSpc>
                <a:spcPct val="115000"/>
              </a:lnSpc>
              <a:spcBef>
                <a:spcPts val="0"/>
              </a:spcBef>
              <a:buNone/>
            </a:pPr>
            <a:r>
              <a:rPr lang="en">
                <a:solidFill>
                  <a:schemeClr val="dk1"/>
                </a:solidFill>
              </a:rPr>
              <a:t>combined required/optional on right for readability</a:t>
            </a:r>
          </a:p>
          <a:p>
            <a:pPr lvl="0" rtl="0">
              <a:lnSpc>
                <a:spcPct val="115000"/>
              </a:lnSpc>
              <a:spcBef>
                <a:spcPts val="0"/>
              </a:spcBef>
              <a:buNone/>
            </a:pPr>
            <a:r>
              <a:rPr lang="en">
                <a:solidFill>
                  <a:schemeClr val="dk1"/>
                </a:solidFill>
              </a:rPr>
              <a:t>NOT ALL POSSIBLE VALUES, think - it’s easy to capture the normal, everyday behavior, but think about what can go wrong and make sure you test that. Make sure you really capture the essence of the specification. If it is mentioned in the specification, you NEED a test showing that it happens as was stated in the spec. In thinking, you might even identify situations not covered yet in the specification that you can go back and add.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So, at the base level, the number of possible test specifications is the cartesian product of representative values - the choices - for all categories.</a:t>
            </a:r>
          </a:p>
          <a:p>
            <a:pPr lvl="0" rtl="0">
              <a:lnSpc>
                <a:spcPct val="115000"/>
              </a:lnSpc>
              <a:spcBef>
                <a:spcPts val="0"/>
              </a:spcBef>
              <a:buNone/>
            </a:pPr>
            <a:r>
              <a:rPr lang="en">
                <a:solidFill>
                  <a:schemeClr val="dk1"/>
                </a:solidFill>
              </a:rPr>
              <a:t>-Now, the number of combinations grows exponentially as the number of variables and equivalence classes grows. For a simple system with five inputs and six value classes for each, the raw number of test specifications is 6^5, or 7776. Which, is an insane number of tests for a simple system. That’s still not going to happen.</a:t>
            </a:r>
          </a:p>
          <a:p>
            <a:pPr lvl="0" rtl="0">
              <a:lnSpc>
                <a:spcPct val="115000"/>
              </a:lnSpc>
              <a:spcBef>
                <a:spcPts val="0"/>
              </a:spcBef>
              <a:buNone/>
            </a:pPr>
            <a:r>
              <a:rPr lang="en">
                <a:solidFill>
                  <a:schemeClr val="dk1"/>
                </a:solidFill>
              </a:rPr>
              <a:t>- That said, we still don’t need all of those. Many of those combinations may not even be possible, so you want to eliminate any combinations that are impossible</a:t>
            </a:r>
          </a:p>
          <a:p>
            <a:pPr lvl="0" rtl="0">
              <a:lnSpc>
                <a:spcPct val="115000"/>
              </a:lnSpc>
              <a:spcBef>
                <a:spcPts val="0"/>
              </a:spcBef>
              <a:buNone/>
            </a:pPr>
            <a:r>
              <a:rPr lang="en">
                <a:solidFill>
                  <a:schemeClr val="dk1"/>
                </a:solidFill>
              </a:rPr>
              <a:t>- identify constraints that can be used to remove unnecessary combinations</a:t>
            </a:r>
          </a:p>
          <a:p>
            <a:pPr lvl="0" rtl="0">
              <a:lnSpc>
                <a:spcPct val="115000"/>
              </a:lnSpc>
              <a:spcBef>
                <a:spcPts val="0"/>
              </a:spcBef>
              <a:buNone/>
            </a:pPr>
            <a:r>
              <a:rPr lang="en">
                <a:solidFill>
                  <a:schemeClr val="dk1"/>
                </a:solidFill>
              </a:rPr>
              <a:t>- and from the remainder, choose a practical subset to examine the system.</a:t>
            </a:r>
          </a:p>
          <a:p>
            <a:pPr lvl="0" rtl="0">
              <a:lnSpc>
                <a:spcPct val="115000"/>
              </a:lnSpc>
              <a:spcBef>
                <a:spcPts val="0"/>
              </a:spcBef>
              <a:buNone/>
            </a:pPr>
            <a:r>
              <a:rPr lang="en">
                <a:solidFill>
                  <a:schemeClr val="dk1"/>
                </a:solidFill>
              </a:rPr>
              <a:t>- (read)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(bring in)</a:t>
            </a:r>
          </a:p>
          <a:p>
            <a:pPr lvl="0" rtl="0">
              <a:lnSpc>
                <a:spcPct val="115000"/>
              </a:lnSpc>
              <a:spcBef>
                <a:spcPts val="0"/>
              </a:spcBef>
              <a:buNone/>
            </a:pPr>
            <a:r>
              <a:rPr lang="en">
                <a:solidFill>
                  <a:schemeClr val="dk1"/>
                </a:solidFill>
              </a:rPr>
              <a:t>(read 1-5)</a:t>
            </a:r>
          </a:p>
          <a:p>
            <a:pPr lvl="0" rtl="0">
              <a:lnSpc>
                <a:spcPct val="115000"/>
              </a:lnSpc>
              <a:spcBef>
                <a:spcPts val="0"/>
              </a:spcBef>
              <a:buNone/>
            </a:pPr>
            <a:r>
              <a:rPr lang="en">
                <a:solidFill>
                  <a:schemeClr val="dk1"/>
                </a:solidFill>
              </a:rPr>
              <a:t>For example, it isn’t reasonable to have a test with a valid model from the database where the database has no entries. So, we can eliminate some of these pairings.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three types of constraints that we can define to reduce the number of pairings. </a:t>
            </a:r>
          </a:p>
          <a:p>
            <a:pPr lvl="0" rtl="0">
              <a:lnSpc>
                <a:spcPct val="115000"/>
              </a:lnSpc>
              <a:spcBef>
                <a:spcPts val="0"/>
              </a:spcBef>
              <a:buNone/>
            </a:pPr>
            <a:r>
              <a:rPr lang="en">
                <a:solidFill>
                  <a:schemeClr val="dk1"/>
                </a:solidFill>
              </a:rPr>
              <a:t>-read - for instance, you might inlcude input from one partition only if a particular partition is used for another input variable.</a:t>
            </a:r>
          </a:p>
          <a:p>
            <a:pPr lvl="0" rtl="0">
              <a:lnSpc>
                <a:spcPct val="115000"/>
              </a:lnSpc>
              <a:spcBef>
                <a:spcPts val="0"/>
              </a:spcBef>
              <a:buNone/>
            </a:pPr>
            <a:r>
              <a:rPr lang="en">
                <a:solidFill>
                  <a:schemeClr val="dk1"/>
                </a:solidFill>
              </a:rPr>
              <a:t>-read, so we don’t need every combination of other partition for the other variables with this one. Just one test with this error-inducing partition should do for us.</a:t>
            </a:r>
          </a:p>
          <a:p>
            <a:pPr lvl="0" rtl="0">
              <a:lnSpc>
                <a:spcPct val="115000"/>
              </a:lnSpc>
              <a:spcBef>
                <a:spcPts val="0"/>
              </a:spcBef>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walk through these</a:t>
            </a:r>
          </a:p>
          <a:p>
            <a:pPr lvl="0" rtl="0">
              <a:lnSpc>
                <a:spcPct val="115000"/>
              </a:lnSpc>
              <a:spcBef>
                <a:spcPts val="0"/>
              </a:spcBef>
              <a:buNone/>
            </a:pPr>
            <a:r>
              <a:rPr lang="en">
                <a:solidFill>
                  <a:schemeClr val="dk1"/>
                </a:solidFill>
              </a:rPr>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a:t>
            </a:r>
          </a:p>
          <a:p>
            <a:pPr lvl="0" rtl="0">
              <a:lnSpc>
                <a:spcPct val="115000"/>
              </a:lnSpc>
              <a:spcBef>
                <a:spcPts val="0"/>
              </a:spcBef>
              <a:buNone/>
            </a:pPr>
            <a:r>
              <a:rPr lang="en">
                <a:solidFill>
                  <a:schemeClr val="dk1"/>
                </a:solidFill>
              </a:rPr>
              <a:t>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p>
          <a:p>
            <a:pPr lvl="0" rtl="0">
              <a:lnSpc>
                <a:spcPct val="115000"/>
              </a:lnSpc>
              <a:spcBef>
                <a:spcPts val="0"/>
              </a:spcBef>
              <a:buNone/>
            </a:pPr>
            <a:r>
              <a:rPr lang="en">
                <a:solidFill>
                  <a:schemeClr val="dk1"/>
                </a:solidFill>
              </a:rPr>
              <a:t>-So, that’s where properties and if-constraints come in. The property identifies a constraint. In this case, RSNE indicates that there is one or more required slots. Any situation where 0 isn’t the number of required slots. </a:t>
            </a:r>
          </a:p>
          <a:p>
            <a:pPr lvl="0" rtl="0">
              <a:lnSpc>
                <a:spcPct val="115000"/>
              </a:lnSpc>
              <a:spcBef>
                <a:spcPts val="0"/>
              </a:spcBef>
              <a:buNone/>
            </a:pPr>
            <a:r>
              <a:rPr lang="en">
                <a:solidFill>
                  <a:schemeClr val="dk1"/>
                </a:solidFill>
              </a:rPr>
              <a:t>-Similarly, we can mark properties on the number of optional slots.</a:t>
            </a:r>
          </a:p>
          <a:p>
            <a:pPr lvl="0" rtl="0">
              <a:lnSpc>
                <a:spcPct val="115000"/>
              </a:lnSpc>
              <a:spcBef>
                <a:spcPts val="0"/>
              </a:spcBef>
              <a:buNone/>
            </a:pPr>
            <a:r>
              <a:rPr lang="en">
                <a:solidFill>
                  <a:schemeClr val="dk1"/>
                </a:solidFill>
              </a:rPr>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p>
          <a:p>
            <a:pPr lvl="0" rtl="0">
              <a:lnSpc>
                <a:spcPct val="115000"/>
              </a:lnSpc>
              <a:spcBef>
                <a:spcPts val="0"/>
              </a:spcBef>
              <a:buNone/>
            </a:pPr>
            <a:r>
              <a:rPr lang="en">
                <a:solidFill>
                  <a:schemeClr val="dk1"/>
                </a:solidFill>
              </a:rPr>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Go over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All of today’s techniques deal with easing the burden of testing in different ways. In practice, there are almost always too many combinations of parameter value classes to form a reasonable test suite. We get too many test specifications to exhaustively enumerate all of them. Our first approach category partition testing takes exhaustive enumeration as a base approach and lets testers add constraints to limit the growth of the number of combinations. This can be reasonable when there are constraints we can work with that reflect real constraints in the application domain. If we just start slapping constraints on to reduce the number of tests with no real basis, we’re just going to get a bad test suite. You’re going to miss cases you should have tried.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take this system - some code that reconfigures how a website looks based on the device it is being viewed on and some user-selected options. We have these parameters and their values. (walk through)</a:t>
            </a:r>
          </a:p>
          <a:p>
            <a:pPr lvl="0" rtl="0">
              <a:lnSpc>
                <a:spcPct val="115000"/>
              </a:lnSpc>
              <a:spcBef>
                <a:spcPts val="0"/>
              </a:spcBef>
              <a:buNone/>
            </a:pPr>
            <a:r>
              <a:rPr lang="en">
                <a:solidFill>
                  <a:schemeClr val="dk1"/>
                </a:solidFill>
              </a:rPr>
              <a:t>Exhaustive enumeration produces 432 tests. That’s pretty high. We could think of some constraints - like it might make sense to only display test-onlt on a handheld screen, but in general, any radical reductions require us to start making up baseless constraints. But, that doesn’t mean we have to try all possible combinations.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1-3), usually 2-way (pairwise) or 3-way. </a:t>
            </a:r>
          </a:p>
          <a:p>
            <a:pPr lvl="0" rtl="0">
              <a:lnSpc>
                <a:spcPct val="115000"/>
              </a:lnSpc>
              <a:spcBef>
                <a:spcPts val="0"/>
              </a:spcBef>
              <a:buNone/>
            </a:pPr>
            <a:r>
              <a:rPr lang="en">
                <a:solidFill>
                  <a:schemeClr val="dk1"/>
                </a:solidFill>
              </a:rPr>
              <a:t>This results in fewer test cases. You might not think it is much fewer, but (read 4-5). This ends up being a huge savings.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look at an example of this. Let’s take the webpage and pretend, for now, that there are only three parameters - the display mode, screen size, and fonts. Take the first two of those - the display mode and screen size and enumerate all pairings of those. There are nine possible pairings. Now, we want to add that third parameter - fonts. If we wanted to try all possible combinations of all three, we would need 27 tests. </a:t>
            </a:r>
          </a:p>
          <a:p>
            <a:pPr lvl="0" rtl="0">
              <a:lnSpc>
                <a:spcPct val="115000"/>
              </a:lnSpc>
              <a:spcBef>
                <a:spcPts val="0"/>
              </a:spcBef>
              <a:buNone/>
            </a:pPr>
            <a:r>
              <a:rPr lang="en">
                <a:solidFill>
                  <a:schemeClr val="dk1"/>
                </a:solidFill>
              </a:rPr>
              <a:t>(read 3-4). If we look at pairs of parameters - display mode and screen size, screen size and fonts, display mode and fonts, we can add fonts in such a way that we cover all pairs of display mode and fonts and screen size and fonts without adding any additional tests to those first nine. The key is that each tuple of three elements contains three pairings - display mode and screen size, screen size and fonts, display mode and fonts- and by carefully selecting the value classes for those tuples, we can make each cover up to three different pairs.</a:t>
            </a:r>
          </a:p>
          <a:p>
            <a:pPr lvl="0" rtl="0">
              <a:lnSpc>
                <a:spcPct val="115000"/>
              </a:lnSpc>
              <a:spcBef>
                <a:spcPts val="0"/>
              </a:spcBef>
              <a:buNone/>
            </a:pPr>
            <a:r>
              <a:rPr lang="en">
                <a:solidFill>
                  <a:schemeClr val="dk1"/>
                </a:solidFill>
              </a:rPr>
              <a:t>In nine, carefully-selected tests, we can cover all pairwise combinations for three variables, covering almost any interesting testing behavior. For our full set of five parameters, generating all pairwise combinations only requires 17 carefully selected test cases.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So, as you might expect, creating that small test suite that covers all pairwise combinations is a royal pain in the butt. It’s not something that humans can do easily at all, especially as the number of parameters grows. However, computers can automatically generate the set of test specifications.</a:t>
            </a:r>
          </a:p>
          <a:p>
            <a:pPr lvl="0" rtl="0">
              <a:lnSpc>
                <a:spcPct val="115000"/>
              </a:lnSpc>
              <a:spcBef>
                <a:spcPts val="0"/>
              </a:spcBef>
              <a:buNone/>
            </a:pPr>
            <a:r>
              <a:rPr lang="en">
                <a:solidFill>
                  <a:schemeClr val="dk1"/>
                </a:solidFill>
              </a:rPr>
              <a:t>(read 1) The notion of </a:t>
            </a:r>
            <a:r>
              <a:rPr i="1" lang="en">
                <a:solidFill>
                  <a:schemeClr val="dk1"/>
                </a:solidFill>
              </a:rPr>
              <a:t>coverage</a:t>
            </a:r>
            <a:r>
              <a:rPr lang="en">
                <a:solidFill>
                  <a:schemeClr val="dk1"/>
                </a:solidFill>
              </a:rPr>
              <a:t> is used to quantify how well a set of test specifications ``covers'' the set of all configurations. (read 2). </a:t>
            </a:r>
          </a:p>
          <a:p>
            <a:pPr lvl="0" rtl="0">
              <a:lnSpc>
                <a:spcPct val="115000"/>
              </a:lnSpc>
              <a:spcBef>
                <a:spcPts val="0"/>
              </a:spcBef>
              <a:buNone/>
            </a:pPr>
            <a:r>
              <a:rPr lang="en">
                <a:solidFill>
                  <a:schemeClr val="dk1"/>
                </a:solidFill>
              </a:rPr>
              <a:t>Intuitively, k=n means that all configurations are chosen and k=0 means that none are chosen. Here, we’re looking at a value of k &lt; n. (read 4 - 5)</a:t>
            </a:r>
          </a:p>
          <a:p>
            <a:pPr lvl="0" rtl="0">
              <a:lnSpc>
                <a:spcPct val="115000"/>
              </a:lnSpc>
              <a:spcBef>
                <a:spcPts val="0"/>
              </a:spcBef>
              <a:buNone/>
            </a:pPr>
            <a:r>
              <a:rPr lang="en">
                <a:solidFill>
                  <a:schemeClr val="dk1"/>
                </a:solidFill>
              </a:rPr>
              <a:t>As it turns out, producing the smallest set is also hard for computers (read 6), but this is something we can do pretty well at by treating this process as an optimization problem and unleasing heuristic search techniques. Later in the semester, when we discuss automated test generation, we will cover some approaches that are pretty effective at producing these covering arrays. </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Catalogs are a way to record what we’ve learned. They take a variable type and its context - say an integer that is supposed to fall in a certain range - and tell us how to partition that particular variable. In our case (read 2), it recommends that we try these partitions - AT MINIMUM - (read 3-7). This covers all of our bases - the normal case (number 3), error cases ( 1 and 5), and boundary conditions (2 and 4).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 So, starting from the requirement specification, we need to know a few basic things. </a:t>
            </a:r>
          </a:p>
          <a:p>
            <a:pPr lvl="0" rtl="0">
              <a:lnSpc>
                <a:spcPct val="115000"/>
              </a:lnSpc>
              <a:spcBef>
                <a:spcPts val="0"/>
              </a:spcBef>
              <a:buNone/>
            </a:pPr>
            <a:r>
              <a:rPr lang="en">
                <a:solidFill>
                  <a:schemeClr val="dk1"/>
                </a:solidFill>
              </a:rPr>
              <a:t>- Precons: conditions on the inputs that must be satisfied before we can run the test. These can either be checked by the test - in which case, we call them validated preconditions - the test checks them and won’t run unless these are met - or we assume the caller checks the conditions - in which case we call them assumed preconditions.</a:t>
            </a:r>
          </a:p>
          <a:p>
            <a:pPr lvl="0" rtl="0">
              <a:lnSpc>
                <a:spcPct val="115000"/>
              </a:lnSpc>
              <a:spcBef>
                <a:spcPts val="0"/>
              </a:spcBef>
              <a:buNone/>
            </a:pPr>
            <a:r>
              <a:rPr lang="en">
                <a:solidFill>
                  <a:schemeClr val="dk1"/>
                </a:solidFill>
              </a:rPr>
              <a:t>- Postcons: what happens as a result of executing this feature, how does the system respond to going through this test.</a:t>
            </a:r>
          </a:p>
          <a:p>
            <a:pPr lvl="0" rtl="0">
              <a:lnSpc>
                <a:spcPct val="115000"/>
              </a:lnSpc>
              <a:spcBef>
                <a:spcPts val="0"/>
              </a:spcBef>
              <a:buNone/>
            </a:pPr>
            <a:r>
              <a:rPr lang="en">
                <a:solidFill>
                  <a:schemeClr val="dk1"/>
                </a:solidFill>
              </a:rPr>
              <a:t>- What are the variables that we know about - (read 5)</a:t>
            </a:r>
          </a:p>
          <a:p>
            <a:pPr lvl="0" rtl="0">
              <a:lnSpc>
                <a:spcPct val="115000"/>
              </a:lnSpc>
              <a:spcBef>
                <a:spcPts val="0"/>
              </a:spcBef>
              <a:buNone/>
            </a:pPr>
            <a:r>
              <a:rPr lang="en">
                <a:solidFill>
                  <a:schemeClr val="dk1"/>
                </a:solidFill>
              </a:rPr>
              <a:t>- Then, what is done with them - (read 6)</a:t>
            </a:r>
          </a:p>
          <a:p>
            <a:pPr lvl="0" rtl="0">
              <a:lnSpc>
                <a:spcPct val="115000"/>
              </a:lnSpc>
              <a:spcBef>
                <a:spcPts val="0"/>
              </a:spcBef>
              <a:buNone/>
            </a:pPr>
            <a:r>
              <a:rPr lang="en">
                <a:solidFill>
                  <a:schemeClr val="dk1"/>
                </a:solidFill>
              </a:rPr>
              <a:t>- (read 7)</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go through specification. Now, let’s see if we can break this down into those elementary items - the preconditions, postconditions, variables, operations, and definitions. Start with some basic facts. Your first step is to think about information you can derive from this.</a:t>
            </a:r>
          </a:p>
          <a:p>
            <a:pPr lvl="0" rtl="0">
              <a:lnSpc>
                <a:spcPct val="115000"/>
              </a:lnSpc>
              <a:spcBef>
                <a:spcPts val="0"/>
              </a:spcBef>
              <a:buNone/>
            </a:pPr>
            <a:r>
              <a:rPr lang="en">
                <a:solidFill>
                  <a:schemeClr val="dk1"/>
                </a:solidFill>
              </a:rPr>
              <a:t>- First, we’re throwing around terms like hexadecimal. Well, we can define the format of a hexidecimal digit exactly. From there, we see that string “%xy”, that’s a CGI hexadecimal representation. We can work with that. Third, these CGI encoded strings can be broken down into an alphanumeric character, a “+’ or a CGI hexadecimal. So, we get a few basic  concepts that can help us define what data we are working with.</a:t>
            </a:r>
          </a:p>
          <a:p>
            <a:pPr lvl="0" rtl="0">
              <a:lnSpc>
                <a:spcPct val="115000"/>
              </a:lnSpc>
              <a:spcBef>
                <a:spcPts val="0"/>
              </a:spcBef>
              <a:buNone/>
            </a:pPr>
            <a:r>
              <a:rPr lang="en">
                <a:solidFill>
                  <a:schemeClr val="dk1"/>
                </a:solidFill>
              </a:rPr>
              <a:t>- Now, we should know what variables we can reason over, so we read through the description again, and three are explicitly named - (go over). Now, keep in mind the difference between a variable and a definition. Encoded and decoded are actually used and computed. The definitions are not, they are just facts that inform what we do. Definitions lead to a richer set of test cases, but are not actual variables we can reason over.</a:t>
            </a:r>
          </a:p>
          <a:p>
            <a:pPr lvl="0" rtl="0">
              <a:lnSpc>
                <a:spcPct val="115000"/>
              </a:lnSpc>
              <a:spcBef>
                <a:spcPts val="0"/>
              </a:spcBef>
              <a:buNone/>
            </a:pPr>
            <a:r>
              <a:rPr lang="en">
                <a:solidFill>
                  <a:schemeClr val="dk1"/>
                </a:solidFill>
              </a:rPr>
              <a:t>- Now, we should look at the preconditions. What needs to be true before the test can run. For that, we want to look mainly at the input- the encoded string. What needs to be true of it? Well, we state it needs to be null terminated, so that’s a good precondition, and it needs to be a string of CGI items. That’s reasonable. Again, preconditions can be either validated - or explicitly checked - or assumed - we put the responsibility on the caller to check the item. This might not be given to us, so we might need to make a judgement call. In this case, it’s reasonable that we’ll check to see if Encoded is a seuqnece of CGI items. If it isn’t, and we try to decode it, we’ll get in trouble. However, we could state that null-termination is checked before being passed in.</a:t>
            </a:r>
          </a:p>
          <a:p>
            <a:pPr lvl="0" rtl="0">
              <a:lnSpc>
                <a:spcPct val="115000"/>
              </a:lnSpc>
              <a:spcBef>
                <a:spcPts val="0"/>
              </a:spcBef>
              <a:buNone/>
            </a:pPr>
            <a:r>
              <a:rPr lang="en">
                <a:solidFill>
                  <a:schemeClr val="dk1"/>
                </a:solidFill>
              </a:rPr>
              <a:t>- Next is the post-conditions. The post-conditions are really important, as they capture everything that can happen as a result of running this function. That is, they express all possible outcomes - what the function can spit out. So, we want to write down anything the function can do (walk through). The postconditions should express, together, all of the expected outcomes of the feature under test. When there are several possible outcomes, we will end up with several post-conditions clearly defining how we can get to each outcome. </a:t>
            </a:r>
          </a:p>
          <a:p>
            <a:pPr lvl="0" rtl="0">
              <a:lnSpc>
                <a:spcPct val="115000"/>
              </a:lnSpc>
              <a:spcBef>
                <a:spcPts val="0"/>
              </a:spcBef>
              <a:buNone/>
            </a:pPr>
            <a:r>
              <a:rPr lang="en">
                <a:solidFill>
                  <a:schemeClr val="dk1"/>
                </a:solidFill>
              </a:rPr>
              <a:t>- The last thing we want to look for are operations performed over these variables. The description does not explicitly mention any, but if you think a little, you can imagine some. for instance, it would be completely reasonable to assume we can parse that input string. otherwise, we coudln’t convert it, right?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show, walk through - def/var/pre/post/op - make sense?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a:t>
            </a:r>
          </a:p>
          <a:p>
            <a:pPr lvl="0" rtl="0">
              <a:lnSpc>
                <a:spcPct val="115000"/>
              </a:lnSpc>
              <a:spcBef>
                <a:spcPts val="0"/>
              </a:spcBef>
              <a:buNone/>
            </a:pPr>
            <a:r>
              <a:rPr lang="en">
                <a:solidFill>
                  <a:schemeClr val="dk1"/>
                </a:solidFill>
              </a:rPr>
              <a:t>- So, we start with the validated preconditions. A precondition, at its base level, defines two classes on input - input that satisfies the prerequisite and input that does not. If the input is mor complex - if it includes and/or operators, it defines several classes of input - the condition can pass or fail in different ways. We should track the ways the precondition can evaluate, and try each of those.</a:t>
            </a:r>
          </a:p>
          <a:p>
            <a:pPr lvl="0" rtl="0">
              <a:lnSpc>
                <a:spcPct val="115000"/>
              </a:lnSpc>
              <a:spcBef>
                <a:spcPts val="0"/>
              </a:spcBef>
              <a:buNone/>
            </a:pPr>
            <a:r>
              <a:rPr lang="en">
                <a:solidFill>
                  <a:schemeClr val="dk1"/>
                </a:solidFill>
              </a:rPr>
              <a:t>- We are not on the hook for assumed preconditions - since other parts of the program check those. Be CAREFUL here, however, as you need to follow up and ensure that the rest of the program does follow through.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1-2). Basically, if it is something we can evaluate and get a true/false out of, we need to make sure we demonstrate both outcomes. We generate tests that satisfy and do not satisfy the expression. </a:t>
            </a:r>
          </a:p>
          <a:p>
            <a:pPr lvl="0" rtl="0">
              <a:lnSpc>
                <a:spcPct val="115000"/>
              </a:lnSpc>
              <a:spcBef>
                <a:spcPts val="0"/>
              </a:spcBef>
              <a:buNone/>
            </a:pPr>
            <a:r>
              <a:rPr lang="en">
                <a:solidFill>
                  <a:schemeClr val="dk1"/>
                </a:solidFill>
              </a:rPr>
              <a:t>(read 3-4). Right, so for each definition that we can check and that involves variables we can control, we should generate tests where they evaluate to true and where they evaluate to false. </a:t>
            </a:r>
          </a:p>
          <a:p>
            <a:pPr lvl="0" rtl="0">
              <a:lnSpc>
                <a:spcPct val="115000"/>
              </a:lnSpc>
              <a:spcBef>
                <a:spcPts val="0"/>
              </a:spcBef>
              <a:buNone/>
            </a:pPr>
            <a:r>
              <a:rPr lang="en">
                <a:solidFill>
                  <a:schemeClr val="dk1"/>
                </a:solidFill>
              </a:rPr>
              <a:t>(read 5). As we go through, we introduce test specifications incrementally. When new specifications introduce a refinement on a test case, we go in and make changes, getting rid of the more general - redundant - cases as we get more specific.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let’s return to our elementary items for cgi_decode. </a:t>
            </a:r>
          </a:p>
          <a:p>
            <a:pPr lvl="0" rtl="0">
              <a:lnSpc>
                <a:spcPct val="115000"/>
              </a:lnSpc>
              <a:spcBef>
                <a:spcPts val="0"/>
              </a:spcBef>
              <a:buNone/>
            </a:pPr>
            <a:r>
              <a:rPr lang="en">
                <a:solidFill>
                  <a:schemeClr val="dk1"/>
                </a:solidFill>
              </a:rPr>
              <a:t>- the first precondition is assumed, so we don’t check it. in theory, all inputs should be null terminated, so it doesn’t make for an interesting test case. Again, though, be a little careful here. make sure whatever calls this function null terminates the string.</a:t>
            </a:r>
          </a:p>
          <a:p>
            <a:pPr lvl="0" rtl="0">
              <a:lnSpc>
                <a:spcPct val="115000"/>
              </a:lnSpc>
              <a:spcBef>
                <a:spcPts val="0"/>
              </a:spcBef>
              <a:buNone/>
            </a:pPr>
            <a:r>
              <a:rPr lang="en">
                <a:solidFill>
                  <a:schemeClr val="dk1"/>
                </a:solidFill>
              </a:rPr>
              <a:t>-The second precondition is validated, so it introduces two test cases - (walk through)</a:t>
            </a:r>
          </a:p>
          <a:p>
            <a:pPr lvl="0" rtl="0">
              <a:lnSpc>
                <a:spcPct val="115000"/>
              </a:lnSpc>
              <a:spcBef>
                <a:spcPts val="0"/>
              </a:spcBef>
              <a:buNone/>
            </a:pPr>
            <a:r>
              <a:rPr lang="en">
                <a:solidFill>
                  <a:schemeClr val="dk1"/>
                </a:solidFill>
              </a:rPr>
              <a:t>- Now, we look at the postconditions. The first one is a condition we can evaluate. So, we add two tests (walk though)</a:t>
            </a:r>
          </a:p>
          <a:p>
            <a:pPr lvl="0" rtl="0">
              <a:lnSpc>
                <a:spcPct val="115000"/>
              </a:lnSpc>
              <a:spcBef>
                <a:spcPts val="0"/>
              </a:spcBef>
              <a:buNone/>
            </a:pPr>
            <a:r>
              <a:rPr lang="en">
                <a:solidFill>
                  <a:schemeClr val="dk1"/>
                </a:solidFill>
              </a:rPr>
              <a:t>- Again ,post2 is expressed as a condition. We can ensure it is true, so two tests (walk through)</a:t>
            </a:r>
          </a:p>
          <a:p>
            <a:pPr lvl="0" rtl="0">
              <a:lnSpc>
                <a:spcPct val="115000"/>
              </a:lnSpc>
              <a:spcBef>
                <a:spcPts val="0"/>
              </a:spcBef>
              <a:buNone/>
            </a:pPr>
            <a:r>
              <a:rPr lang="en">
                <a:solidFill>
                  <a:schemeClr val="dk1"/>
                </a:solidFill>
              </a:rPr>
              <a:t>- post 3 also (walk through)</a:t>
            </a:r>
          </a:p>
          <a:p>
            <a:pPr lvl="0" rtl="0">
              <a:lnSpc>
                <a:spcPct val="115000"/>
              </a:lnSpc>
              <a:spcBef>
                <a:spcPts val="0"/>
              </a:spcBef>
              <a:buNone/>
            </a:pPr>
            <a:r>
              <a:rPr lang="en">
                <a:solidFill>
                  <a:schemeClr val="dk1"/>
                </a:solidFill>
              </a:rPr>
              <a:t>- Now, post 4 doesn’t add any tests simply because we already show that it is true with out other tests. It’s an important post-condition - we know how valid results turn out - but other tests already give us this outcome or do not satisfy this outcome.</a:t>
            </a:r>
          </a:p>
          <a:p>
            <a:pPr lvl="0" rtl="0">
              <a:lnSpc>
                <a:spcPct val="115000"/>
              </a:lnSpc>
              <a:spcBef>
                <a:spcPts val="0"/>
              </a:spcBef>
              <a:buNone/>
            </a:pPr>
            <a:r>
              <a:rPr lang="en">
                <a:solidFill>
                  <a:schemeClr val="dk1"/>
                </a:solidFill>
              </a:rPr>
              <a:t>- in the case of post 5, we only add one more test. This is because the test case that violates this property is already generated in post 3, but we do not hit the true outcome just yet, so we add that test.</a:t>
            </a:r>
          </a:p>
          <a:p>
            <a:pPr lvl="0" rtl="0">
              <a:lnSpc>
                <a:spcPct val="115000"/>
              </a:lnSpc>
              <a:spcBef>
                <a:spcPts val="0"/>
              </a:spcBef>
              <a:buNone/>
            </a:pPr>
            <a:r>
              <a:rPr lang="en">
                <a:solidFill>
                  <a:schemeClr val="dk1"/>
                </a:solidFill>
              </a:rPr>
              <a:t>- post 6 also adds one test case - the one that satisfies the condition. A test case violating this condition is already shown in several of the cases so far. </a:t>
            </a:r>
          </a:p>
          <a:p>
            <a:pPr lvl="0" rtl="0">
              <a:lnSpc>
                <a:spcPct val="115000"/>
              </a:lnSpc>
              <a:spcBef>
                <a:spcPts val="0"/>
              </a:spcBef>
              <a:buNone/>
            </a:pPr>
            <a:r>
              <a:rPr lang="en">
                <a:solidFill>
                  <a:schemeClr val="dk1"/>
                </a:solidFill>
              </a:rPr>
              <a:t>- at this point, we’re good - none of the definitons are given in conditional form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After our initial look, we have these 10 test case specifications to check. This is a decent start, just from looking over and trying to understand the requirement specificarion.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  from their types and context - using catalogs formed from experience with those variable types. We go through the specification sequentially, looking over the elementary items and looking for variables, their types, and any information that informs us on how they are used.</a:t>
            </a:r>
          </a:p>
          <a:p>
            <a:pPr lvl="0" rtl="0">
              <a:lnSpc>
                <a:spcPct val="115000"/>
              </a:lnSpc>
              <a:spcBef>
                <a:spcPts val="0"/>
              </a:spcBef>
              <a:buNone/>
            </a:pPr>
            <a:r>
              <a:rPr lang="en">
                <a:solidFill>
                  <a:schemeClr val="dk1"/>
                </a:solidFill>
              </a:rPr>
              <a:t>(read 3). In general, we seek erroneous values when testign the behavior of input variables, but are quite hard to produce when looking at outputs - after all, the method - if working properly - shouldn’t give you erroneous output behavior. But, on the input side, we definitely want to try passing garbage in to see if we can break something. Make sense? But, if we state the possible outcomes, we should try to hit each and every one of those.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(walk though common catalogs)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a:p>
            <a:pPr lvl="0" rtl="0">
              <a:lnSpc>
                <a:spcPct val="115000"/>
              </a:lnSpc>
              <a:spcBef>
                <a:spcPts val="0"/>
              </a:spcBef>
              <a:buNone/>
            </a:pPr>
            <a:r>
              <a:rPr lang="en">
                <a:solidFill>
                  <a:schemeClr val="dk1"/>
                </a:solidFill>
              </a:rPr>
              <a:t>Now, this is - of course- smarter than trying to exhaustively try everything or feed in random values, but it still boils down to an inefficient brute force approach: (read 2, 3)</a:t>
            </a:r>
          </a:p>
          <a:p>
            <a:pPr lvl="0" rtl="0">
              <a:lnSpc>
                <a:spcPct val="115000"/>
              </a:lnSpc>
              <a:spcBef>
                <a:spcPts val="0"/>
              </a:spcBef>
              <a:buNone/>
            </a:pPr>
            <a:r>
              <a:rPr lang="en">
                <a:solidFill>
                  <a:schemeClr val="dk1"/>
                </a:solidFill>
              </a:rPr>
              <a:t>So, the question we still have is how we can arrive at an effective, reasonably sized test suite.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 we are going to cover three techniques for deriving an efficient test suite from specifications: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1 -3) We’ll talk more about those.</a:t>
            </a:r>
          </a:p>
          <a:p>
            <a:pPr lvl="0" rtl="0">
              <a:lnSpc>
                <a:spcPct val="115000"/>
              </a:lnSpc>
              <a:spcBef>
                <a:spcPts val="0"/>
              </a:spcBef>
              <a:buNone/>
            </a:pPr>
            <a:r>
              <a:rPr lang="en">
                <a:solidFill>
                  <a:schemeClr val="dk1"/>
                </a:solidFill>
              </a:rPr>
              <a:t>But, once you have these categories, choices, and constraints, you can use them to estimate the number of test cases that you’ll need to generate, and (read 4). This lets you determine the number of cases that you’ll need to create before spending human effort creating them. That’s a powerful concept - if you end up with too many test cases that need to be formed, you can apply more constraints until you get a reasonably sized test suite. This is obviously a better apporach than building a bunch of tests and then realizing that you’re out of time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 start, as before, by (read title). So, just like before, you’ll (read 1). Remember environmental inputs as well, like databases.</a:t>
            </a:r>
          </a:p>
          <a:p>
            <a:pPr lvl="0" rtl="0">
              <a:lnSpc>
                <a:spcPct val="115000"/>
              </a:lnSpc>
              <a:spcBef>
                <a:spcPts val="0"/>
              </a:spcBef>
              <a:buNone/>
            </a:pPr>
            <a:r>
              <a:rPr lang="en">
                <a:solidFill>
                  <a:schemeClr val="dk1"/>
                </a:solidFill>
              </a:rPr>
              <a:t>Then, we should think about what defines each parameter (read 2 - 6) That is, these are controllable factors when testing. They may not reflect something that can be set in the code, but rather may be something test or outcome specific that you can control and that influences several of the variables in the code</a:t>
            </a:r>
          </a:p>
          <a:p>
            <a:pPr lvl="0" rtl="0">
              <a:lnSpc>
                <a:spcPct val="115000"/>
              </a:lnSpc>
              <a:spcBef>
                <a:spcPts val="0"/>
              </a:spcBef>
              <a:buNone/>
            </a:pPr>
            <a:r>
              <a:rPr lang="en">
                <a:solidFill>
                  <a:schemeClr val="dk1"/>
                </a:solidFill>
              </a:rPr>
              <a:t>(read 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Not just model and components. We need some information on what defines a valid configuration - there might be a database of models and components that lists the options available. Even though that isn’t a direct input to the function, it’s something we need to consider as well. It’s required for the code to function and its contents impact execution.</a:t>
            </a: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Combinatorial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5 - 01/26/2016</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57" name="Shape 57"/>
          <p:cNvSpPr/>
          <p:nvPr/>
        </p:nvSpPr>
        <p:spPr>
          <a:xfrm>
            <a:off x="532924" y="1900797"/>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58" name="Shape 58"/>
          <p:cNvSpPr/>
          <p:nvPr/>
        </p:nvSpPr>
        <p:spPr>
          <a:xfrm>
            <a:off x="1621251" y="278524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59" name="Shape 59"/>
          <p:cNvSpPr/>
          <p:nvPr/>
        </p:nvSpPr>
        <p:spPr>
          <a:xfrm>
            <a:off x="2796280" y="3674701"/>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Input Values</a:t>
            </a:r>
          </a:p>
        </p:txBody>
      </p:sp>
      <p:sp>
        <p:nvSpPr>
          <p:cNvPr id="60" name="Shape 60"/>
          <p:cNvSpPr/>
          <p:nvPr/>
        </p:nvSpPr>
        <p:spPr>
          <a:xfrm>
            <a:off x="3865332" y="457170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61" name="Shape 61"/>
          <p:cNvSpPr/>
          <p:nvPr/>
        </p:nvSpPr>
        <p:spPr>
          <a:xfrm>
            <a:off x="4972911" y="5488783"/>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62" name="Shape 62"/>
          <p:cNvCxnSpPr>
            <a:endCxn id="58" idx="1"/>
          </p:cNvCxnSpPr>
          <p:nvPr/>
        </p:nvCxnSpPr>
        <p:spPr>
          <a:xfrm>
            <a:off x="966051" y="2563694"/>
            <a:ext cx="655200" cy="548100"/>
          </a:xfrm>
          <a:prstGeom prst="straightConnector1">
            <a:avLst/>
          </a:prstGeom>
          <a:noFill/>
          <a:ln cap="flat" cmpd="sng" w="19050">
            <a:solidFill>
              <a:schemeClr val="dk2"/>
            </a:solidFill>
            <a:prstDash val="solid"/>
            <a:round/>
            <a:headEnd len="lg" w="lg" type="none"/>
            <a:tailEnd len="lg" w="lg" type="triangle"/>
          </a:ln>
        </p:spPr>
      </p:cxnSp>
      <p:cxnSp>
        <p:nvCxnSpPr>
          <p:cNvPr id="63" name="Shape 63"/>
          <p:cNvCxnSpPr/>
          <p:nvPr/>
        </p:nvCxnSpPr>
        <p:spPr>
          <a:xfrm>
            <a:off x="2140994" y="3438164"/>
            <a:ext cx="655200" cy="548099"/>
          </a:xfrm>
          <a:prstGeom prst="straightConnector1">
            <a:avLst/>
          </a:prstGeom>
          <a:noFill/>
          <a:ln cap="flat" cmpd="sng" w="19050">
            <a:solidFill>
              <a:schemeClr val="dk2"/>
            </a:solidFill>
            <a:prstDash val="solid"/>
            <a:round/>
            <a:headEnd len="lg" w="lg" type="none"/>
            <a:tailEnd len="lg" w="lg" type="triangle"/>
          </a:ln>
        </p:spPr>
      </p:cxnSp>
      <p:cxnSp>
        <p:nvCxnSpPr>
          <p:cNvPr id="64" name="Shape 64"/>
          <p:cNvCxnSpPr/>
          <p:nvPr/>
        </p:nvCxnSpPr>
        <p:spPr>
          <a:xfrm>
            <a:off x="3210047" y="4327634"/>
            <a:ext cx="655200" cy="548099"/>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4317626" y="5224625"/>
            <a:ext cx="655200" cy="548099"/>
          </a:xfrm>
          <a:prstGeom prst="straightConnector1">
            <a:avLst/>
          </a:prstGeom>
          <a:noFill/>
          <a:ln cap="flat" cmpd="sng" w="19050">
            <a:solidFill>
              <a:schemeClr val="dk2"/>
            </a:solidFill>
            <a:prstDash val="solid"/>
            <a:round/>
            <a:headEnd len="lg" w="lg" type="none"/>
            <a:tailEnd len="lg" w="lg" type="triangle"/>
          </a:ln>
        </p:spPr>
      </p:cxnSp>
      <p:sp>
        <p:nvSpPr>
          <p:cNvPr id="66" name="Shape 66"/>
          <p:cNvSpPr/>
          <p:nvPr/>
        </p:nvSpPr>
        <p:spPr>
          <a:xfrm>
            <a:off x="3210047" y="1895774"/>
            <a:ext cx="3745199" cy="653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67" name="Shape 67"/>
          <p:cNvSpPr/>
          <p:nvPr/>
        </p:nvSpPr>
        <p:spPr>
          <a:xfrm>
            <a:off x="3922889" y="2785244"/>
            <a:ext cx="3745199" cy="653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68" name="Shape 68"/>
          <p:cNvSpPr/>
          <p:nvPr/>
        </p:nvSpPr>
        <p:spPr>
          <a:xfrm>
            <a:off x="4972911" y="3602934"/>
            <a:ext cx="3396299"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69" name="Shape 69"/>
          <p:cNvSpPr/>
          <p:nvPr/>
        </p:nvSpPr>
        <p:spPr>
          <a:xfrm>
            <a:off x="5810892" y="4545864"/>
            <a:ext cx="25167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70" name="Shape 70"/>
          <p:cNvSpPr/>
          <p:nvPr/>
        </p:nvSpPr>
        <p:spPr>
          <a:xfrm>
            <a:off x="1960427" y="5468683"/>
            <a:ext cx="25167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Turn to the requirements specifications.</a:t>
            </a:r>
          </a:p>
          <a:p>
            <a:pPr indent="-342900" lvl="0" marL="457200" marR="0" rtl="0" algn="l">
              <a:lnSpc>
                <a:spcPct val="100000"/>
              </a:lnSpc>
              <a:spcBef>
                <a:spcPts val="600"/>
              </a:spcBef>
              <a:spcAft>
                <a:spcPts val="0"/>
              </a:spcAft>
              <a:buClr>
                <a:schemeClr val="dk1"/>
              </a:buClr>
              <a:buSzPct val="100000"/>
              <a:buFont typeface="Arial"/>
            </a:pPr>
            <a:r>
              <a:rPr b="1" lang="en" sz="1800"/>
              <a:t>Model:</a:t>
            </a:r>
            <a:r>
              <a:rPr lang="en" sz="1800"/>
              <a:t> A model identifies a specific product and determines a set of constraints on available components. Models are identified by a model number. Models are characterized by logical slots on a bug. Slots may be required (must be filled) or optional (may be left empty). </a:t>
            </a:r>
          </a:p>
          <a:p>
            <a:pPr indent="-342900" lvl="0" marL="457200" marR="0" rtl="0" algn="l">
              <a:lnSpc>
                <a:spcPct val="100000"/>
              </a:lnSpc>
              <a:spcBef>
                <a:spcPts val="600"/>
              </a:spcBef>
              <a:spcAft>
                <a:spcPts val="0"/>
              </a:spcAft>
              <a:buSzPct val="100000"/>
            </a:pPr>
            <a:r>
              <a:rPr b="1" lang="en" sz="1800"/>
              <a:t>Set of Components:</a:t>
            </a:r>
            <a:r>
              <a:rPr lang="en" sz="1800"/>
              <a:t> A set of &lt;slot, component&gt; pairs, which must correspond to the required and optional slots associated with the model. A component is a choice that can be varied within a model. Available components and a default for each slot is determined by the model. The special value “empty” is allowed and may be the default for optional slots. In addition to being compatible or incompatible with a model, components may be compatible or incompatible with each other.</a:t>
            </a: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144" name="Shape 1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pPr>
            <a:r>
              <a:rPr b="1" lang="en" sz="2000"/>
              <a:t>Model</a:t>
            </a:r>
          </a:p>
          <a:p>
            <a:pPr indent="-355600" lvl="1" marL="914400" marR="0" rtl="0" algn="l">
              <a:lnSpc>
                <a:spcPct val="100000"/>
              </a:lnSpc>
              <a:spcBef>
                <a:spcPts val="600"/>
              </a:spcBef>
              <a:spcAft>
                <a:spcPts val="0"/>
              </a:spcAft>
              <a:buSzPct val="100000"/>
            </a:pPr>
            <a:r>
              <a:rPr lang="en" sz="2000"/>
              <a:t>Model number</a:t>
            </a:r>
          </a:p>
          <a:p>
            <a:pPr indent="-355600" lvl="1" marL="914400" marR="0" rtl="0" algn="l">
              <a:lnSpc>
                <a:spcPct val="100000"/>
              </a:lnSpc>
              <a:spcBef>
                <a:spcPts val="600"/>
              </a:spcBef>
              <a:spcAft>
                <a:spcPts val="0"/>
              </a:spcAft>
              <a:buSzPct val="100000"/>
            </a:pPr>
            <a:r>
              <a:rPr lang="en" sz="2000"/>
              <a:t>Number of required slots</a:t>
            </a:r>
          </a:p>
          <a:p>
            <a:pPr indent="-355600" lvl="1" marL="914400" marR="0" rtl="0" algn="l">
              <a:lnSpc>
                <a:spcPct val="100000"/>
              </a:lnSpc>
              <a:spcBef>
                <a:spcPts val="600"/>
              </a:spcBef>
              <a:spcAft>
                <a:spcPts val="0"/>
              </a:spcAft>
              <a:buSzPct val="100000"/>
            </a:pPr>
            <a:r>
              <a:rPr lang="en" sz="2000"/>
              <a:t>Number of optional slots</a:t>
            </a:r>
          </a:p>
          <a:p>
            <a:pPr indent="-355600" lvl="0" marL="457200" marR="0" rtl="0" algn="l">
              <a:lnSpc>
                <a:spcPct val="100000"/>
              </a:lnSpc>
              <a:spcBef>
                <a:spcPts val="600"/>
              </a:spcBef>
              <a:spcAft>
                <a:spcPts val="0"/>
              </a:spcAft>
              <a:buSzPct val="100000"/>
            </a:pPr>
            <a:r>
              <a:rPr b="1" lang="en" sz="2000"/>
              <a:t>Components</a:t>
            </a:r>
          </a:p>
          <a:p>
            <a:pPr indent="-355600" lvl="1" marL="914400" marR="0" rtl="0" algn="l">
              <a:lnSpc>
                <a:spcPct val="100000"/>
              </a:lnSpc>
              <a:spcBef>
                <a:spcPts val="600"/>
              </a:spcBef>
              <a:spcAft>
                <a:spcPts val="0"/>
              </a:spcAft>
              <a:buSzPct val="100000"/>
            </a:pPr>
            <a:r>
              <a:rPr lang="en" sz="2000"/>
              <a:t>Correspondence of selection with model slots</a:t>
            </a:r>
          </a:p>
          <a:p>
            <a:pPr indent="-355600" lvl="1" marL="914400" marR="0" rtl="0" algn="l">
              <a:lnSpc>
                <a:spcPct val="100000"/>
              </a:lnSpc>
              <a:spcBef>
                <a:spcPts val="600"/>
              </a:spcBef>
              <a:spcAft>
                <a:spcPts val="0"/>
              </a:spcAft>
              <a:buSzPct val="100000"/>
            </a:pPr>
            <a:r>
              <a:rPr lang="en" sz="2000"/>
              <a:t>Number of required components with non-empty selections</a:t>
            </a:r>
          </a:p>
          <a:p>
            <a:pPr indent="-355600" lvl="1" marL="914400" rtl="0">
              <a:spcBef>
                <a:spcPts val="600"/>
              </a:spcBef>
              <a:buSzPct val="100000"/>
            </a:pPr>
            <a:r>
              <a:rPr lang="en" sz="2000"/>
              <a:t>Number of optional components with non-empty selections</a:t>
            </a:r>
          </a:p>
          <a:p>
            <a:pPr indent="-355600" lvl="1" marL="914400" rtl="0">
              <a:spcBef>
                <a:spcPts val="600"/>
              </a:spcBef>
              <a:buSzPct val="100000"/>
            </a:pPr>
            <a:r>
              <a:rPr lang="en" sz="2000"/>
              <a:t>Selected components for required slots</a:t>
            </a:r>
          </a:p>
          <a:p>
            <a:pPr indent="-355600" lvl="1" marL="914400" rtl="0">
              <a:spcBef>
                <a:spcPts val="600"/>
              </a:spcBef>
              <a:buSzPct val="100000"/>
            </a:pPr>
            <a:r>
              <a:rPr lang="en" sz="2000"/>
              <a:t>Selected components for optional slots</a:t>
            </a:r>
          </a:p>
          <a:p>
            <a:pPr indent="-355600" lvl="0" marL="457200" marR="0" rtl="0" algn="l">
              <a:lnSpc>
                <a:spcPct val="100000"/>
              </a:lnSpc>
              <a:spcBef>
                <a:spcPts val="600"/>
              </a:spcBef>
              <a:spcAft>
                <a:spcPts val="0"/>
              </a:spcAft>
              <a:buSzPct val="100000"/>
            </a:pPr>
            <a:r>
              <a:rPr b="1" lang="en" sz="2000"/>
              <a:t>Product Database</a:t>
            </a:r>
          </a:p>
          <a:p>
            <a:pPr indent="-355600" lvl="1" marL="914400" marR="0" rtl="0" algn="l">
              <a:lnSpc>
                <a:spcPct val="100000"/>
              </a:lnSpc>
              <a:spcBef>
                <a:spcPts val="600"/>
              </a:spcBef>
              <a:spcAft>
                <a:spcPts val="0"/>
              </a:spcAft>
              <a:buSzPct val="100000"/>
            </a:pPr>
            <a:r>
              <a:rPr lang="en" sz="2000"/>
              <a:t>Number of models in database</a:t>
            </a:r>
          </a:p>
          <a:p>
            <a:pPr indent="-355600" lvl="1" marL="914400" marR="0" rtl="0" algn="l">
              <a:lnSpc>
                <a:spcPct val="100000"/>
              </a:lnSpc>
              <a:spcBef>
                <a:spcPts val="600"/>
              </a:spcBef>
              <a:spcAft>
                <a:spcPts val="0"/>
              </a:spcAft>
              <a:buSzPct val="100000"/>
            </a:pPr>
            <a:r>
              <a:rPr lang="en" sz="2000"/>
              <a:t>Number of components in database</a:t>
            </a: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Representative Values</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For each category, there are many possible values that can be selected for concrete test cases.</a:t>
            </a:r>
          </a:p>
          <a:p>
            <a:pPr indent="-228600" lvl="0" marL="457200" marR="0" rtl="0" algn="l">
              <a:lnSpc>
                <a:spcPct val="100000"/>
              </a:lnSpc>
              <a:spcBef>
                <a:spcPts val="600"/>
              </a:spcBef>
              <a:spcAft>
                <a:spcPts val="0"/>
              </a:spcAft>
            </a:pPr>
            <a:r>
              <a:rPr lang="en"/>
              <a:t>We need to identify </a:t>
            </a:r>
            <a:r>
              <a:rPr i="1" lang="en"/>
              <a:t>classes of values</a:t>
            </a:r>
            <a:r>
              <a:rPr lang="en"/>
              <a:t>, called </a:t>
            </a:r>
            <a:r>
              <a:rPr i="1" lang="en"/>
              <a:t>choices</a:t>
            </a:r>
            <a:r>
              <a:rPr lang="en"/>
              <a:t>, for each category.</a:t>
            </a:r>
          </a:p>
          <a:p>
            <a:pPr indent="-228600" lvl="1" marL="914400" marR="0" rtl="0" algn="l">
              <a:lnSpc>
                <a:spcPct val="100000"/>
              </a:lnSpc>
              <a:spcBef>
                <a:spcPts val="600"/>
              </a:spcBef>
              <a:spcAft>
                <a:spcPts val="0"/>
              </a:spcAft>
            </a:pPr>
            <a:r>
              <a:rPr lang="en"/>
              <a:t>A test specification is a combination of choices for all categories.</a:t>
            </a:r>
          </a:p>
          <a:p>
            <a:pPr indent="-228600" lvl="0" marL="457200" marR="0" rtl="0" algn="l">
              <a:lnSpc>
                <a:spcPct val="100000"/>
              </a:lnSpc>
              <a:spcBef>
                <a:spcPts val="600"/>
              </a:spcBef>
              <a:spcAft>
                <a:spcPts val="0"/>
              </a:spcAft>
            </a:pPr>
            <a:r>
              <a:rPr lang="en"/>
              <a:t>Consider all outcomes of a feature.</a:t>
            </a:r>
          </a:p>
          <a:p>
            <a:pPr indent="-228600" lvl="0" marL="457200" marR="0" rtl="0" algn="l">
              <a:lnSpc>
                <a:spcPct val="100000"/>
              </a:lnSpc>
              <a:spcBef>
                <a:spcPts val="600"/>
              </a:spcBef>
              <a:spcAft>
                <a:spcPts val="0"/>
              </a:spcAft>
            </a:pPr>
            <a:r>
              <a:rPr lang="en"/>
              <a:t>Consider boundary values.</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pPr>
            <a:r>
              <a:rPr b="1" lang="en" sz="2000"/>
              <a:t>Model</a:t>
            </a:r>
          </a:p>
          <a:p>
            <a:pPr indent="-355600" lvl="1" marL="914400" marR="0" rtl="0" algn="l">
              <a:lnSpc>
                <a:spcPct val="100000"/>
              </a:lnSpc>
              <a:spcBef>
                <a:spcPts val="600"/>
              </a:spcBef>
              <a:spcAft>
                <a:spcPts val="0"/>
              </a:spcAft>
              <a:buSzPct val="100000"/>
            </a:pPr>
            <a:r>
              <a:rPr lang="en" sz="2000"/>
              <a:t>Model number</a:t>
            </a:r>
          </a:p>
          <a:p>
            <a:pPr indent="-355600" lvl="1" marL="914400" marR="0" rtl="0" algn="l">
              <a:lnSpc>
                <a:spcPct val="100000"/>
              </a:lnSpc>
              <a:spcBef>
                <a:spcPts val="600"/>
              </a:spcBef>
              <a:spcAft>
                <a:spcPts val="0"/>
              </a:spcAft>
              <a:buSzPct val="100000"/>
            </a:pPr>
            <a:r>
              <a:rPr lang="en" sz="2000"/>
              <a:t>Number of required slots</a:t>
            </a:r>
          </a:p>
          <a:p>
            <a:pPr indent="-355600" lvl="1" marL="914400" marR="0" rtl="0" algn="l">
              <a:lnSpc>
                <a:spcPct val="100000"/>
              </a:lnSpc>
              <a:spcBef>
                <a:spcPts val="600"/>
              </a:spcBef>
              <a:spcAft>
                <a:spcPts val="0"/>
              </a:spcAft>
              <a:buSzPct val="100000"/>
            </a:pPr>
            <a:r>
              <a:rPr lang="en" sz="2000"/>
              <a:t>Number of optional slots</a:t>
            </a:r>
          </a:p>
          <a:p>
            <a:pPr indent="-355600" lvl="0" marL="457200" marR="0" rtl="0" algn="l">
              <a:lnSpc>
                <a:spcPct val="100000"/>
              </a:lnSpc>
              <a:spcBef>
                <a:spcPts val="600"/>
              </a:spcBef>
              <a:spcAft>
                <a:spcPts val="0"/>
              </a:spcAft>
              <a:buSzPct val="100000"/>
            </a:pPr>
            <a:r>
              <a:rPr b="1" lang="en" sz="2000"/>
              <a:t>Components</a:t>
            </a:r>
          </a:p>
          <a:p>
            <a:pPr indent="-355600" lvl="1" marL="914400" marR="0" rtl="0" algn="l">
              <a:lnSpc>
                <a:spcPct val="100000"/>
              </a:lnSpc>
              <a:spcBef>
                <a:spcPts val="600"/>
              </a:spcBef>
              <a:spcAft>
                <a:spcPts val="0"/>
              </a:spcAft>
              <a:buSzPct val="100000"/>
            </a:pPr>
            <a:r>
              <a:rPr lang="en" sz="2000"/>
              <a:t>Correspondence of selection with model slots</a:t>
            </a:r>
          </a:p>
          <a:p>
            <a:pPr indent="-355600" lvl="1" marL="914400" marR="0" rtl="0" algn="l">
              <a:lnSpc>
                <a:spcPct val="100000"/>
              </a:lnSpc>
              <a:spcBef>
                <a:spcPts val="600"/>
              </a:spcBef>
              <a:spcAft>
                <a:spcPts val="0"/>
              </a:spcAft>
              <a:buSzPct val="100000"/>
            </a:pPr>
            <a:r>
              <a:rPr lang="en" sz="2000"/>
              <a:t>Number of required components with non-empty selections</a:t>
            </a:r>
          </a:p>
          <a:p>
            <a:pPr indent="-355600" lvl="1" marL="914400" rtl="0">
              <a:spcBef>
                <a:spcPts val="600"/>
              </a:spcBef>
              <a:buSzPct val="100000"/>
            </a:pPr>
            <a:r>
              <a:rPr lang="en" sz="2000"/>
              <a:t>Number of optional components with non-empty selections</a:t>
            </a:r>
          </a:p>
          <a:p>
            <a:pPr indent="-355600" lvl="1" marL="914400" rtl="0">
              <a:spcBef>
                <a:spcPts val="600"/>
              </a:spcBef>
              <a:buSzPct val="100000"/>
            </a:pPr>
            <a:r>
              <a:rPr lang="en" sz="2000"/>
              <a:t>Selected components for required slots</a:t>
            </a:r>
          </a:p>
          <a:p>
            <a:pPr indent="-355600" lvl="1" marL="914400" rtl="0">
              <a:spcBef>
                <a:spcPts val="600"/>
              </a:spcBef>
              <a:buSzPct val="100000"/>
            </a:pPr>
            <a:r>
              <a:rPr lang="en" sz="2000"/>
              <a:t>Selected components for optional slots</a:t>
            </a:r>
          </a:p>
          <a:p>
            <a:pPr indent="-355600" lvl="0" marL="457200" marR="0" rtl="0" algn="l">
              <a:lnSpc>
                <a:spcPct val="100000"/>
              </a:lnSpc>
              <a:spcBef>
                <a:spcPts val="600"/>
              </a:spcBef>
              <a:spcAft>
                <a:spcPts val="0"/>
              </a:spcAft>
              <a:buSzPct val="100000"/>
            </a:pPr>
            <a:r>
              <a:rPr b="1" lang="en" sz="2000"/>
              <a:t>Product Database</a:t>
            </a:r>
          </a:p>
          <a:p>
            <a:pPr indent="-355600" lvl="1" marL="914400" marR="0" rtl="0" algn="l">
              <a:lnSpc>
                <a:spcPct val="100000"/>
              </a:lnSpc>
              <a:spcBef>
                <a:spcPts val="600"/>
              </a:spcBef>
              <a:spcAft>
                <a:spcPts val="0"/>
              </a:spcAft>
              <a:buSzPct val="100000"/>
            </a:pPr>
            <a:r>
              <a:rPr lang="en" sz="2000"/>
              <a:t>Number of models in database</a:t>
            </a:r>
          </a:p>
          <a:p>
            <a:pPr indent="-355600" lvl="1" marL="914400" marR="0" rtl="0" algn="l">
              <a:lnSpc>
                <a:spcPct val="100000"/>
              </a:lnSpc>
              <a:spcBef>
                <a:spcPts val="600"/>
              </a:spcBef>
              <a:spcAft>
                <a:spcPts val="0"/>
              </a:spcAft>
              <a:buSzPct val="100000"/>
            </a:pPr>
            <a:r>
              <a:rPr lang="en" sz="2000"/>
              <a:t>Number of components in database</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Choices for Each Category</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Clr>
                <a:schemeClr val="dk1"/>
              </a:buClr>
              <a:buSzPct val="100000"/>
              <a:buFont typeface="Arial"/>
            </a:pPr>
            <a:r>
              <a:rPr b="1" lang="en" sz="1400"/>
              <a:t>Model</a:t>
            </a:r>
          </a:p>
          <a:p>
            <a:pPr indent="-317500" lvl="1" marL="914400" marR="0" rtl="0" algn="l">
              <a:lnSpc>
                <a:spcPct val="100000"/>
              </a:lnSpc>
              <a:spcBef>
                <a:spcPts val="600"/>
              </a:spcBef>
              <a:spcAft>
                <a:spcPts val="0"/>
              </a:spcAft>
              <a:buSzPct val="100000"/>
            </a:pPr>
            <a:r>
              <a:rPr lang="en" sz="1400"/>
              <a:t>Model number</a:t>
            </a:r>
          </a:p>
          <a:p>
            <a:pPr indent="-317500" lvl="2" marL="1371600" marR="0" rtl="0" algn="l">
              <a:lnSpc>
                <a:spcPct val="100000"/>
              </a:lnSpc>
              <a:spcBef>
                <a:spcPts val="600"/>
              </a:spcBef>
              <a:spcAft>
                <a:spcPts val="0"/>
              </a:spcAft>
              <a:buSzPct val="100000"/>
            </a:pPr>
            <a:r>
              <a:rPr lang="en" sz="1400"/>
              <a:t>malformed</a:t>
            </a:r>
          </a:p>
          <a:p>
            <a:pPr indent="-317500" lvl="2" marL="1371600" marR="0" rtl="0" algn="l">
              <a:lnSpc>
                <a:spcPct val="100000"/>
              </a:lnSpc>
              <a:spcBef>
                <a:spcPts val="600"/>
              </a:spcBef>
              <a:spcAft>
                <a:spcPts val="0"/>
              </a:spcAft>
              <a:buSzPct val="100000"/>
            </a:pPr>
            <a:r>
              <a:rPr lang="en" sz="1400"/>
              <a:t>not in database</a:t>
            </a:r>
          </a:p>
          <a:p>
            <a:pPr indent="-317500" lvl="2" marL="1371600" marR="0" rtl="0" algn="l">
              <a:lnSpc>
                <a:spcPct val="100000"/>
              </a:lnSpc>
              <a:spcBef>
                <a:spcPts val="600"/>
              </a:spcBef>
              <a:spcAft>
                <a:spcPts val="0"/>
              </a:spcAft>
              <a:buSzPct val="100000"/>
            </a:pPr>
            <a:r>
              <a:rPr lang="en" sz="1400"/>
              <a:t>valid</a:t>
            </a:r>
          </a:p>
          <a:p>
            <a:pPr indent="-317500" lvl="1" marL="914400" marR="0" rtl="0" algn="l">
              <a:lnSpc>
                <a:spcPct val="100000"/>
              </a:lnSpc>
              <a:spcBef>
                <a:spcPts val="600"/>
              </a:spcBef>
              <a:spcAft>
                <a:spcPts val="0"/>
              </a:spcAft>
              <a:buSzPct val="100000"/>
            </a:pPr>
            <a:r>
              <a:rPr lang="en" sz="1400"/>
              <a:t>Number of required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1" marL="914400" marR="0" rtl="0" algn="l">
              <a:lnSpc>
                <a:spcPct val="100000"/>
              </a:lnSpc>
              <a:spcBef>
                <a:spcPts val="600"/>
              </a:spcBef>
              <a:spcAft>
                <a:spcPts val="0"/>
              </a:spcAft>
              <a:buSzPct val="100000"/>
            </a:pPr>
            <a:r>
              <a:rPr lang="en" sz="1400"/>
              <a:t>Number of optional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0" marL="457200" rtl="0">
              <a:spcBef>
                <a:spcPts val="0"/>
              </a:spcBef>
              <a:buSzPct val="100000"/>
            </a:pPr>
            <a:r>
              <a:rPr b="1" lang="en" sz="1400"/>
              <a:t>Product Database</a:t>
            </a:r>
          </a:p>
          <a:p>
            <a:pPr indent="-317500" lvl="1" marL="914400" rtl="0">
              <a:spcBef>
                <a:spcPts val="600"/>
              </a:spcBef>
              <a:buSzPct val="100000"/>
            </a:pPr>
            <a:r>
              <a:rPr lang="en" sz="1400"/>
              <a:t>Number of models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a:p>
            <a:pPr indent="-317500" lvl="1" marL="914400" rtl="0">
              <a:spcBef>
                <a:spcPts val="600"/>
              </a:spcBef>
              <a:buSzPct val="100000"/>
            </a:pPr>
            <a:r>
              <a:rPr lang="en" sz="1400"/>
              <a:t>Number of components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
        <p:nvSpPr>
          <p:cNvPr id="167" name="Shape 167"/>
          <p:cNvSpPr txBox="1"/>
          <p:nvPr>
            <p:ph idx="4294967295" type="body"/>
          </p:nvPr>
        </p:nvSpPr>
        <p:spPr>
          <a:xfrm>
            <a:off x="4692273" y="1600200"/>
            <a:ext cx="39945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Components</a:t>
            </a:r>
          </a:p>
          <a:p>
            <a:pPr indent="-317500" lvl="1" marL="914400" rtl="0">
              <a:spcBef>
                <a:spcPts val="600"/>
              </a:spcBef>
              <a:buSzPct val="100000"/>
            </a:pPr>
            <a:r>
              <a:rPr lang="en" sz="1400"/>
              <a:t>Correspondence of selection with model slots</a:t>
            </a:r>
          </a:p>
          <a:p>
            <a:pPr indent="-317500" lvl="2" marL="1371600" rtl="0">
              <a:spcBef>
                <a:spcPts val="600"/>
              </a:spcBef>
              <a:buSzPct val="100000"/>
            </a:pPr>
            <a:r>
              <a:rPr lang="en" sz="1400"/>
              <a:t>omitted slots</a:t>
            </a:r>
          </a:p>
          <a:p>
            <a:pPr indent="-317500" lvl="2" marL="1371600" rtl="0">
              <a:spcBef>
                <a:spcPts val="600"/>
              </a:spcBef>
              <a:buSzPct val="100000"/>
            </a:pPr>
            <a:r>
              <a:rPr lang="en" sz="1400"/>
              <a:t>extra slots</a:t>
            </a:r>
          </a:p>
          <a:p>
            <a:pPr indent="-317500" lvl="2" marL="1371600" rtl="0">
              <a:spcBef>
                <a:spcPts val="600"/>
              </a:spcBef>
              <a:buSzPct val="100000"/>
            </a:pPr>
            <a:r>
              <a:rPr lang="en" sz="1400"/>
              <a:t>mismatched slots</a:t>
            </a:r>
          </a:p>
          <a:p>
            <a:pPr indent="-317500" lvl="2" marL="1371600" rtl="0">
              <a:spcBef>
                <a:spcPts val="600"/>
              </a:spcBef>
              <a:buSzPct val="100000"/>
            </a:pPr>
            <a:r>
              <a:rPr lang="en" sz="1400"/>
              <a:t>complete correspondence</a:t>
            </a:r>
          </a:p>
          <a:p>
            <a:pPr indent="-317500" lvl="1" marL="914400" rtl="0">
              <a:spcBef>
                <a:spcPts val="600"/>
              </a:spcBef>
              <a:buSzPct val="100000"/>
            </a:pPr>
            <a:r>
              <a:rPr lang="en" sz="1400"/>
              <a:t>Number of required(optional) components with non-empty selections</a:t>
            </a:r>
          </a:p>
          <a:p>
            <a:pPr indent="-317500" lvl="2" marL="1371600" rtl="0">
              <a:spcBef>
                <a:spcPts val="600"/>
              </a:spcBef>
              <a:buSzPct val="100000"/>
            </a:pPr>
            <a:r>
              <a:rPr lang="en" sz="1400"/>
              <a:t>0</a:t>
            </a:r>
          </a:p>
          <a:p>
            <a:pPr indent="-317500" lvl="2" marL="1371600" rtl="0">
              <a:spcBef>
                <a:spcPts val="600"/>
              </a:spcBef>
              <a:buSzPct val="100000"/>
            </a:pPr>
            <a:r>
              <a:rPr lang="en" sz="1400"/>
              <a:t>&lt; number required (optional)</a:t>
            </a:r>
          </a:p>
          <a:p>
            <a:pPr indent="-317500" lvl="2" marL="1371600" rtl="0">
              <a:spcBef>
                <a:spcPts val="600"/>
              </a:spcBef>
              <a:buSzPct val="100000"/>
            </a:pPr>
            <a:r>
              <a:rPr lang="en" sz="1400"/>
              <a:t>= number required (optional)</a:t>
            </a:r>
          </a:p>
          <a:p>
            <a:pPr indent="-317500" lvl="1" marL="914400" rtl="0">
              <a:spcBef>
                <a:spcPts val="600"/>
              </a:spcBef>
              <a:buSzPct val="100000"/>
            </a:pPr>
            <a:r>
              <a:rPr lang="en" sz="1400"/>
              <a:t>Selected components for required (optional) slots</a:t>
            </a:r>
          </a:p>
          <a:p>
            <a:pPr indent="-317500" lvl="2" marL="1371600" rtl="0">
              <a:spcBef>
                <a:spcPts val="600"/>
              </a:spcBef>
              <a:buSzPct val="100000"/>
            </a:pPr>
            <a:r>
              <a:rPr lang="en" sz="1400"/>
              <a:t>some default</a:t>
            </a:r>
          </a:p>
          <a:p>
            <a:pPr indent="-317500" lvl="2" marL="1371600" rtl="0">
              <a:spcBef>
                <a:spcPts val="600"/>
              </a:spcBef>
              <a:buSzPct val="100000"/>
            </a:pPr>
            <a:r>
              <a:rPr lang="en" sz="1400"/>
              <a:t>all valid</a:t>
            </a:r>
          </a:p>
          <a:p>
            <a:pPr indent="-317500" lvl="2" marL="1371600" rtl="0">
              <a:spcBef>
                <a:spcPts val="600"/>
              </a:spcBef>
              <a:buSzPct val="100000"/>
            </a:pPr>
            <a:r>
              <a:rPr lang="en" sz="1400"/>
              <a:t>&gt;= 1 incompatible with slot</a:t>
            </a:r>
          </a:p>
          <a:p>
            <a:pPr indent="-317500" lvl="2" marL="1371600" rtl="0">
              <a:spcBef>
                <a:spcPts val="600"/>
              </a:spcBef>
              <a:buSzPct val="100000"/>
            </a:pPr>
            <a:r>
              <a:rPr lang="en" sz="1400"/>
              <a:t>&gt;= 1 incompatible with another component</a:t>
            </a:r>
          </a:p>
          <a:p>
            <a:pPr indent="-317500" lvl="2" marL="1371600" rtl="0">
              <a:spcBef>
                <a:spcPts val="600"/>
              </a:spcBef>
              <a:buSzPct val="100000"/>
            </a:pPr>
            <a:r>
              <a:rPr lang="en" sz="1400"/>
              <a:t>&gt;= 1 not in database</a:t>
            </a:r>
          </a:p>
          <a:p>
            <a:pPr lvl="0">
              <a:spcBef>
                <a:spcPts val="0"/>
              </a:spcBef>
              <a:buNone/>
            </a:pPr>
            <a:r>
              <a:t/>
            </a:r>
            <a:endParaRPr sz="14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 Specifications</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specifications are formed by combining choices for all categories.</a:t>
            </a:r>
          </a:p>
          <a:p>
            <a:pPr indent="-228600" lvl="0" marL="457200" marR="0" rtl="0" algn="l">
              <a:lnSpc>
                <a:spcPct val="100000"/>
              </a:lnSpc>
              <a:spcBef>
                <a:spcPts val="600"/>
              </a:spcBef>
              <a:spcAft>
                <a:spcPts val="0"/>
              </a:spcAft>
            </a:pPr>
            <a:r>
              <a:rPr lang="en"/>
              <a:t>Number of possible combinations may be impractically large, so:</a:t>
            </a:r>
          </a:p>
          <a:p>
            <a:pPr indent="-406400" lvl="1" marL="914400" marR="0" rtl="0" algn="l">
              <a:lnSpc>
                <a:spcPct val="100000"/>
              </a:lnSpc>
              <a:spcBef>
                <a:spcPts val="600"/>
              </a:spcBef>
              <a:spcAft>
                <a:spcPts val="0"/>
              </a:spcAft>
              <a:buSzPct val="100000"/>
            </a:pPr>
            <a:r>
              <a:rPr lang="en" sz="2800"/>
              <a:t>Eliminate impossible pairings.</a:t>
            </a:r>
          </a:p>
          <a:p>
            <a:pPr indent="-406400" lvl="1" marL="914400" marR="0" rtl="0" algn="l">
              <a:lnSpc>
                <a:spcPct val="100000"/>
              </a:lnSpc>
              <a:spcBef>
                <a:spcPts val="600"/>
              </a:spcBef>
              <a:spcAft>
                <a:spcPts val="0"/>
              </a:spcAft>
              <a:buSzPct val="100000"/>
            </a:pPr>
            <a:r>
              <a:rPr lang="en" sz="2800"/>
              <a:t>Identify constraints that can remove unnecessary options.</a:t>
            </a:r>
          </a:p>
          <a:p>
            <a:pPr indent="-406400" lvl="1" marL="914400" marR="0" rtl="0" algn="l">
              <a:lnSpc>
                <a:spcPct val="100000"/>
              </a:lnSpc>
              <a:spcBef>
                <a:spcPts val="600"/>
              </a:spcBef>
              <a:spcAft>
                <a:spcPts val="0"/>
              </a:spcAft>
              <a:buSzPct val="100000"/>
            </a:pPr>
            <a:r>
              <a:rPr lang="en" sz="2800"/>
              <a:t>From the remainder, choose a subset of specifications to turn into concrete tests.</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Choices for Each Category</a:t>
            </a:r>
          </a:p>
        </p:txBody>
      </p:sp>
      <p:sp>
        <p:nvSpPr>
          <p:cNvPr id="180" name="Shape 18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Clr>
                <a:schemeClr val="dk1"/>
              </a:buClr>
              <a:buSzPct val="100000"/>
              <a:buFont typeface="Arial"/>
            </a:pPr>
            <a:r>
              <a:rPr b="1" lang="en" sz="1400"/>
              <a:t>Model</a:t>
            </a:r>
          </a:p>
          <a:p>
            <a:pPr indent="-317500" lvl="1" marL="914400" marR="0" rtl="0" algn="l">
              <a:lnSpc>
                <a:spcPct val="100000"/>
              </a:lnSpc>
              <a:spcBef>
                <a:spcPts val="600"/>
              </a:spcBef>
              <a:spcAft>
                <a:spcPts val="0"/>
              </a:spcAft>
              <a:buSzPct val="100000"/>
            </a:pPr>
            <a:r>
              <a:rPr lang="en" sz="1400"/>
              <a:t>Model number</a:t>
            </a:r>
          </a:p>
          <a:p>
            <a:pPr indent="-317500" lvl="2" marL="1371600" marR="0" rtl="0" algn="l">
              <a:lnSpc>
                <a:spcPct val="100000"/>
              </a:lnSpc>
              <a:spcBef>
                <a:spcPts val="600"/>
              </a:spcBef>
              <a:spcAft>
                <a:spcPts val="0"/>
              </a:spcAft>
              <a:buSzPct val="100000"/>
            </a:pPr>
            <a:r>
              <a:rPr lang="en" sz="1400"/>
              <a:t>malformed</a:t>
            </a:r>
          </a:p>
          <a:p>
            <a:pPr indent="-317500" lvl="2" marL="1371600" marR="0" rtl="0" algn="l">
              <a:lnSpc>
                <a:spcPct val="100000"/>
              </a:lnSpc>
              <a:spcBef>
                <a:spcPts val="600"/>
              </a:spcBef>
              <a:spcAft>
                <a:spcPts val="0"/>
              </a:spcAft>
              <a:buSzPct val="100000"/>
            </a:pPr>
            <a:r>
              <a:rPr lang="en" sz="1400"/>
              <a:t>not in database</a:t>
            </a:r>
          </a:p>
          <a:p>
            <a:pPr indent="-317500" lvl="2" marL="1371600" marR="0" rtl="0" algn="l">
              <a:lnSpc>
                <a:spcPct val="100000"/>
              </a:lnSpc>
              <a:spcBef>
                <a:spcPts val="600"/>
              </a:spcBef>
              <a:spcAft>
                <a:spcPts val="0"/>
              </a:spcAft>
              <a:buSzPct val="100000"/>
            </a:pPr>
            <a:r>
              <a:rPr lang="en" sz="1400"/>
              <a:t>valid</a:t>
            </a:r>
          </a:p>
          <a:p>
            <a:pPr indent="-317500" lvl="1" marL="914400" marR="0" rtl="0" algn="l">
              <a:lnSpc>
                <a:spcPct val="100000"/>
              </a:lnSpc>
              <a:spcBef>
                <a:spcPts val="600"/>
              </a:spcBef>
              <a:spcAft>
                <a:spcPts val="0"/>
              </a:spcAft>
              <a:buSzPct val="100000"/>
            </a:pPr>
            <a:r>
              <a:rPr lang="en" sz="1400"/>
              <a:t>Number of required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1" marL="914400" marR="0" rtl="0" algn="l">
              <a:lnSpc>
                <a:spcPct val="100000"/>
              </a:lnSpc>
              <a:spcBef>
                <a:spcPts val="600"/>
              </a:spcBef>
              <a:spcAft>
                <a:spcPts val="0"/>
              </a:spcAft>
              <a:buSzPct val="100000"/>
            </a:pPr>
            <a:r>
              <a:rPr lang="en" sz="1400"/>
              <a:t>Number of optional slots</a:t>
            </a:r>
          </a:p>
          <a:p>
            <a:pPr indent="-317500" lvl="2" marL="1371600" marR="0" rtl="0" algn="l">
              <a:lnSpc>
                <a:spcPct val="100000"/>
              </a:lnSpc>
              <a:spcBef>
                <a:spcPts val="600"/>
              </a:spcBef>
              <a:spcAft>
                <a:spcPts val="0"/>
              </a:spcAft>
              <a:buSzPct val="100000"/>
            </a:pPr>
            <a:r>
              <a:rPr lang="en" sz="1400"/>
              <a:t>0</a:t>
            </a:r>
          </a:p>
          <a:p>
            <a:pPr indent="-317500" lvl="2" marL="1371600" marR="0" rtl="0" algn="l">
              <a:lnSpc>
                <a:spcPct val="100000"/>
              </a:lnSpc>
              <a:spcBef>
                <a:spcPts val="600"/>
              </a:spcBef>
              <a:spcAft>
                <a:spcPts val="0"/>
              </a:spcAft>
              <a:buSzPct val="100000"/>
            </a:pPr>
            <a:r>
              <a:rPr lang="en" sz="1400"/>
              <a:t>1</a:t>
            </a:r>
          </a:p>
          <a:p>
            <a:pPr indent="-317500" lvl="2" marL="1371600" marR="0" rtl="0" algn="l">
              <a:lnSpc>
                <a:spcPct val="100000"/>
              </a:lnSpc>
              <a:spcBef>
                <a:spcPts val="600"/>
              </a:spcBef>
              <a:spcAft>
                <a:spcPts val="0"/>
              </a:spcAft>
              <a:buSzPct val="100000"/>
            </a:pPr>
            <a:r>
              <a:rPr lang="en" sz="1400"/>
              <a:t>many</a:t>
            </a:r>
          </a:p>
          <a:p>
            <a:pPr indent="-317500" lvl="0" marL="457200" rtl="0">
              <a:spcBef>
                <a:spcPts val="0"/>
              </a:spcBef>
              <a:buSzPct val="100000"/>
            </a:pPr>
            <a:r>
              <a:rPr b="1" lang="en" sz="1400"/>
              <a:t>Product Database</a:t>
            </a:r>
          </a:p>
          <a:p>
            <a:pPr indent="-317500" lvl="1" marL="914400" rtl="0">
              <a:spcBef>
                <a:spcPts val="600"/>
              </a:spcBef>
              <a:buSzPct val="100000"/>
            </a:pPr>
            <a:r>
              <a:rPr lang="en" sz="1400"/>
              <a:t>Number of models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a:p>
            <a:pPr indent="-317500" lvl="1" marL="914400" rtl="0">
              <a:spcBef>
                <a:spcPts val="600"/>
              </a:spcBef>
              <a:buSzPct val="100000"/>
            </a:pPr>
            <a:r>
              <a:rPr lang="en" sz="1400"/>
              <a:t>Number of components in database</a:t>
            </a:r>
          </a:p>
          <a:p>
            <a:pPr indent="-317500" lvl="2" marL="1371600" rtl="0">
              <a:spcBef>
                <a:spcPts val="600"/>
              </a:spcBef>
              <a:buSzPct val="100000"/>
            </a:pPr>
            <a:r>
              <a:rPr lang="en" sz="1400"/>
              <a:t>0</a:t>
            </a:r>
          </a:p>
          <a:p>
            <a:pPr indent="-317500" lvl="2" marL="1371600" rtl="0">
              <a:spcBef>
                <a:spcPts val="600"/>
              </a:spcBef>
              <a:buSzPct val="100000"/>
            </a:pPr>
            <a:r>
              <a:rPr lang="en" sz="1400"/>
              <a:t>1</a:t>
            </a:r>
          </a:p>
          <a:p>
            <a:pPr indent="-317500" lvl="2" marL="1371600" rtl="0">
              <a:spcBef>
                <a:spcPts val="600"/>
              </a:spcBef>
              <a:buSzPct val="100000"/>
            </a:pPr>
            <a:r>
              <a:rPr lang="en" sz="1400"/>
              <a:t>many</a:t>
            </a:r>
          </a:p>
        </p:txBody>
      </p:sp>
      <p:sp>
        <p:nvSpPr>
          <p:cNvPr id="181" name="Shape 1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182" name="Shape 182"/>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Components</a:t>
            </a:r>
          </a:p>
          <a:p>
            <a:pPr indent="-317500" lvl="1" marL="914400" rtl="0">
              <a:spcBef>
                <a:spcPts val="600"/>
              </a:spcBef>
              <a:buSzPct val="100000"/>
            </a:pPr>
            <a:r>
              <a:rPr lang="en" sz="1400"/>
              <a:t>Correspondence of selection with model slots</a:t>
            </a:r>
          </a:p>
          <a:p>
            <a:pPr indent="-317500" lvl="2" marL="1371600" rtl="0">
              <a:spcBef>
                <a:spcPts val="600"/>
              </a:spcBef>
              <a:buSzPct val="100000"/>
            </a:pPr>
            <a:r>
              <a:rPr lang="en" sz="1400"/>
              <a:t>omitted slots</a:t>
            </a:r>
          </a:p>
          <a:p>
            <a:pPr indent="-317500" lvl="2" marL="1371600" rtl="0">
              <a:spcBef>
                <a:spcPts val="600"/>
              </a:spcBef>
              <a:buSzPct val="100000"/>
            </a:pPr>
            <a:r>
              <a:rPr lang="en" sz="1400"/>
              <a:t>extra slots</a:t>
            </a:r>
          </a:p>
          <a:p>
            <a:pPr indent="-317500" lvl="2" marL="1371600" rtl="0">
              <a:spcBef>
                <a:spcPts val="600"/>
              </a:spcBef>
              <a:buSzPct val="100000"/>
            </a:pPr>
            <a:r>
              <a:rPr lang="en" sz="1400"/>
              <a:t>mismatched slots</a:t>
            </a:r>
          </a:p>
          <a:p>
            <a:pPr indent="-317500" lvl="2" marL="1371600" rtl="0">
              <a:spcBef>
                <a:spcPts val="600"/>
              </a:spcBef>
              <a:buSzPct val="100000"/>
            </a:pPr>
            <a:r>
              <a:rPr lang="en" sz="1400"/>
              <a:t>complete correspondence</a:t>
            </a:r>
          </a:p>
          <a:p>
            <a:pPr indent="-317500" lvl="1" marL="914400" rtl="0">
              <a:spcBef>
                <a:spcPts val="600"/>
              </a:spcBef>
              <a:buSzPct val="100000"/>
            </a:pPr>
            <a:r>
              <a:rPr lang="en" sz="1400"/>
              <a:t>Number of required(optional) components with non-empty selections</a:t>
            </a:r>
          </a:p>
          <a:p>
            <a:pPr indent="-317500" lvl="2" marL="1371600" rtl="0">
              <a:spcBef>
                <a:spcPts val="600"/>
              </a:spcBef>
              <a:buSzPct val="100000"/>
            </a:pPr>
            <a:r>
              <a:rPr lang="en" sz="1400"/>
              <a:t>0</a:t>
            </a:r>
          </a:p>
          <a:p>
            <a:pPr indent="-317500" lvl="2" marL="1371600" rtl="0">
              <a:spcBef>
                <a:spcPts val="600"/>
              </a:spcBef>
              <a:buSzPct val="100000"/>
            </a:pPr>
            <a:r>
              <a:rPr lang="en" sz="1400"/>
              <a:t>&lt; number required (optional)</a:t>
            </a:r>
          </a:p>
          <a:p>
            <a:pPr indent="-317500" lvl="2" marL="1371600" rtl="0">
              <a:spcBef>
                <a:spcPts val="600"/>
              </a:spcBef>
              <a:buSzPct val="100000"/>
            </a:pPr>
            <a:r>
              <a:rPr lang="en" sz="1400"/>
              <a:t>= number required (optional)</a:t>
            </a:r>
          </a:p>
          <a:p>
            <a:pPr indent="-317500" lvl="1" marL="914400" rtl="0">
              <a:spcBef>
                <a:spcPts val="600"/>
              </a:spcBef>
              <a:buSzPct val="100000"/>
            </a:pPr>
            <a:r>
              <a:rPr lang="en" sz="1400"/>
              <a:t>Selected components for required (optional) slots</a:t>
            </a:r>
          </a:p>
          <a:p>
            <a:pPr indent="-317500" lvl="2" marL="1371600" rtl="0">
              <a:spcBef>
                <a:spcPts val="600"/>
              </a:spcBef>
              <a:buSzPct val="100000"/>
            </a:pPr>
            <a:r>
              <a:rPr lang="en" sz="1400"/>
              <a:t>some default</a:t>
            </a:r>
          </a:p>
          <a:p>
            <a:pPr indent="-317500" lvl="2" marL="1371600" rtl="0">
              <a:spcBef>
                <a:spcPts val="600"/>
              </a:spcBef>
              <a:buSzPct val="100000"/>
            </a:pPr>
            <a:r>
              <a:rPr lang="en" sz="1400"/>
              <a:t>all valid</a:t>
            </a:r>
          </a:p>
          <a:p>
            <a:pPr indent="-317500" lvl="2" marL="1371600" rtl="0">
              <a:spcBef>
                <a:spcPts val="600"/>
              </a:spcBef>
              <a:buSzPct val="100000"/>
            </a:pPr>
            <a:r>
              <a:rPr lang="en" sz="1400"/>
              <a:t>&gt;= 1 incompatible with slot</a:t>
            </a:r>
          </a:p>
          <a:p>
            <a:pPr indent="-317500" lvl="2" marL="1371600" rtl="0">
              <a:spcBef>
                <a:spcPts val="600"/>
              </a:spcBef>
              <a:buSzPct val="100000"/>
            </a:pPr>
            <a:r>
              <a:rPr lang="en" sz="1400"/>
              <a:t>&gt;= 1 incompatible with another component</a:t>
            </a:r>
          </a:p>
          <a:p>
            <a:pPr indent="-317500" lvl="2" marL="1371600" rtl="0">
              <a:spcBef>
                <a:spcPts val="600"/>
              </a:spcBef>
              <a:buSzPct val="100000"/>
            </a:pPr>
            <a:r>
              <a:rPr lang="en" sz="1400"/>
              <a:t>&gt;= 1 not in database</a:t>
            </a:r>
          </a:p>
          <a:p>
            <a:pPr lvl="0" rtl="0">
              <a:spcBef>
                <a:spcPts val="0"/>
              </a:spcBef>
              <a:buNone/>
            </a:pPr>
            <a:r>
              <a:t/>
            </a:r>
            <a:endParaRPr sz="1400"/>
          </a:p>
        </p:txBody>
      </p:sp>
      <p:sp>
        <p:nvSpPr>
          <p:cNvPr id="183" name="Shape 183"/>
          <p:cNvSpPr/>
          <p:nvPr/>
        </p:nvSpPr>
        <p:spPr>
          <a:xfrm>
            <a:off x="2505400" y="2409850"/>
            <a:ext cx="4957800" cy="3450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381000" lvl="0" marL="457200" rtl="0">
              <a:spcBef>
                <a:spcPts val="0"/>
              </a:spcBef>
              <a:buSzPct val="100000"/>
              <a:buChar char="●"/>
            </a:pPr>
            <a:r>
              <a:rPr lang="en" sz="2400"/>
              <a:t>Seven categories with three choices.</a:t>
            </a:r>
          </a:p>
          <a:p>
            <a:pPr indent="-381000" lvl="0" marL="457200" rtl="0">
              <a:spcBef>
                <a:spcPts val="0"/>
              </a:spcBef>
              <a:buSzPct val="100000"/>
              <a:buChar char="●"/>
            </a:pPr>
            <a:r>
              <a:rPr lang="en" sz="2400"/>
              <a:t>Two categories with 6 choices.</a:t>
            </a:r>
          </a:p>
          <a:p>
            <a:pPr indent="-381000" lvl="0" marL="457200" rtl="0">
              <a:spcBef>
                <a:spcPts val="0"/>
              </a:spcBef>
              <a:buSzPct val="100000"/>
              <a:buChar char="●"/>
            </a:pPr>
            <a:r>
              <a:rPr lang="en" sz="2400"/>
              <a:t>One category with 4 choices.</a:t>
            </a:r>
          </a:p>
          <a:p>
            <a:pPr indent="-381000" lvl="0" marL="457200" rtl="0">
              <a:spcBef>
                <a:spcPts val="0"/>
              </a:spcBef>
              <a:buSzPct val="100000"/>
              <a:buChar char="●"/>
            </a:pPr>
            <a:r>
              <a:rPr lang="en" sz="2400"/>
              <a:t>Results in 3</a:t>
            </a:r>
            <a:r>
              <a:rPr baseline="30000" lang="en" sz="2400"/>
              <a:t>7</a:t>
            </a:r>
            <a:r>
              <a:rPr lang="en" sz="2400"/>
              <a:t> x 6</a:t>
            </a:r>
            <a:r>
              <a:rPr baseline="30000" lang="en" sz="2400"/>
              <a:t>2 </a:t>
            </a:r>
            <a:r>
              <a:rPr lang="en" sz="2400"/>
              <a:t>x 4 = 314928 test specifications</a:t>
            </a:r>
          </a:p>
          <a:p>
            <a:pPr indent="-381000" lvl="0" marL="457200">
              <a:spcBef>
                <a:spcPts val="0"/>
              </a:spcBef>
              <a:buSzPct val="100000"/>
              <a:buChar char="●"/>
            </a:pPr>
            <a:r>
              <a:rPr lang="en" sz="2400"/>
              <a:t>However… not all combinations correspond to reasonable specifications.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types of constraint:</a:t>
            </a:r>
          </a:p>
          <a:p>
            <a:pPr indent="-228600" lvl="0" marL="457200" marR="0" rtl="0" algn="l">
              <a:lnSpc>
                <a:spcPct val="100000"/>
              </a:lnSpc>
              <a:spcBef>
                <a:spcPts val="600"/>
              </a:spcBef>
              <a:spcAft>
                <a:spcPts val="0"/>
              </a:spcAft>
            </a:pPr>
            <a:r>
              <a:rPr lang="en"/>
              <a:t>IF</a:t>
            </a:r>
          </a:p>
          <a:p>
            <a:pPr indent="-228600" lvl="1" marL="914400" marR="0" rtl="0" algn="l">
              <a:lnSpc>
                <a:spcPct val="100000"/>
              </a:lnSpc>
              <a:spcBef>
                <a:spcPts val="600"/>
              </a:spcBef>
              <a:spcAft>
                <a:spcPts val="0"/>
              </a:spcAft>
            </a:pPr>
            <a:r>
              <a:rPr lang="en"/>
              <a:t>This partition only needs to be considered if another property is true.</a:t>
            </a:r>
          </a:p>
          <a:p>
            <a:pPr indent="-228600" lvl="0" marL="457200" marR="0" rtl="0" algn="l">
              <a:lnSpc>
                <a:spcPct val="100000"/>
              </a:lnSpc>
              <a:spcBef>
                <a:spcPts val="600"/>
              </a:spcBef>
              <a:spcAft>
                <a:spcPts val="0"/>
              </a:spcAft>
            </a:pPr>
            <a:r>
              <a:rPr lang="en"/>
              <a:t>ERROR</a:t>
            </a:r>
          </a:p>
          <a:p>
            <a:pPr indent="-228600" lvl="1" marL="914400" marR="0" rtl="0" algn="l">
              <a:lnSpc>
                <a:spcPct val="100000"/>
              </a:lnSpc>
              <a:spcBef>
                <a:spcPts val="600"/>
              </a:spcBef>
              <a:spcAft>
                <a:spcPts val="0"/>
              </a:spcAft>
            </a:pPr>
            <a:r>
              <a:rPr lang="en"/>
              <a:t>This partition should cause a problem no matter what value the other input variables have.</a:t>
            </a:r>
          </a:p>
          <a:p>
            <a:pPr indent="-228600" lvl="0" marL="457200" marR="0" rtl="0" algn="l">
              <a:lnSpc>
                <a:spcPct val="100000"/>
              </a:lnSpc>
              <a:spcBef>
                <a:spcPts val="600"/>
              </a:spcBef>
              <a:spcAft>
                <a:spcPts val="0"/>
              </a:spcAft>
            </a:pPr>
            <a:r>
              <a:rPr lang="en"/>
              <a:t>SINGLE</a:t>
            </a:r>
          </a:p>
          <a:p>
            <a:pPr indent="-228600" lvl="1" marL="914400" marR="0" rtl="0" algn="l">
              <a:lnSpc>
                <a:spcPct val="100000"/>
              </a:lnSpc>
              <a:spcBef>
                <a:spcPts val="600"/>
              </a:spcBef>
              <a:spcAft>
                <a:spcPts val="0"/>
              </a:spcAft>
            </a:pPr>
            <a:r>
              <a:rPr lang="en"/>
              <a:t>Only a single test with this partition is needed.</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Applying Constraints</a:t>
            </a:r>
          </a:p>
        </p:txBody>
      </p:sp>
      <p:sp>
        <p:nvSpPr>
          <p:cNvPr id="196" name="Shape 19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04800" lvl="0" marL="457200" marR="0" rtl="0" algn="l">
              <a:lnSpc>
                <a:spcPct val="100000"/>
              </a:lnSpc>
              <a:spcBef>
                <a:spcPts val="600"/>
              </a:spcBef>
              <a:spcAft>
                <a:spcPts val="0"/>
              </a:spcAft>
              <a:buClr>
                <a:schemeClr val="dk1"/>
              </a:buClr>
              <a:buSzPct val="100000"/>
              <a:buFont typeface="Arial"/>
            </a:pPr>
            <a:r>
              <a:rPr b="1" lang="en" sz="1200"/>
              <a:t>Model</a:t>
            </a:r>
          </a:p>
          <a:p>
            <a:pPr indent="-304800" lvl="1" marL="914400" marR="0" rtl="0" algn="l">
              <a:lnSpc>
                <a:spcPct val="100000"/>
              </a:lnSpc>
              <a:spcBef>
                <a:spcPts val="600"/>
              </a:spcBef>
              <a:spcAft>
                <a:spcPts val="0"/>
              </a:spcAft>
              <a:buSzPct val="100000"/>
            </a:pPr>
            <a:r>
              <a:rPr lang="en" sz="1200"/>
              <a:t>Model number</a:t>
            </a:r>
          </a:p>
          <a:p>
            <a:pPr indent="-304800" lvl="2" marL="1371600" marR="0" rtl="0" algn="l">
              <a:lnSpc>
                <a:spcPct val="100000"/>
              </a:lnSpc>
              <a:spcBef>
                <a:spcPts val="600"/>
              </a:spcBef>
              <a:spcAft>
                <a:spcPts val="0"/>
              </a:spcAft>
              <a:buSzPct val="100000"/>
            </a:pPr>
            <a:r>
              <a:rPr lang="en" sz="1200"/>
              <a:t>malformed </a:t>
            </a:r>
            <a:r>
              <a:rPr b="1" lang="en" sz="1200"/>
              <a:t>[error]</a:t>
            </a:r>
          </a:p>
          <a:p>
            <a:pPr indent="-304800" lvl="2" marL="1371600" marR="0" rtl="0" algn="l">
              <a:lnSpc>
                <a:spcPct val="100000"/>
              </a:lnSpc>
              <a:spcBef>
                <a:spcPts val="600"/>
              </a:spcBef>
              <a:spcAft>
                <a:spcPts val="0"/>
              </a:spcAft>
              <a:buSzPct val="100000"/>
            </a:pPr>
            <a:r>
              <a:rPr lang="en" sz="1200"/>
              <a:t>not in database </a:t>
            </a:r>
            <a:r>
              <a:rPr b="1" lang="en" sz="1200"/>
              <a:t>[error]</a:t>
            </a:r>
          </a:p>
          <a:p>
            <a:pPr indent="-304800" lvl="2" marL="1371600" marR="0" rtl="0" algn="l">
              <a:lnSpc>
                <a:spcPct val="100000"/>
              </a:lnSpc>
              <a:spcBef>
                <a:spcPts val="600"/>
              </a:spcBef>
              <a:spcAft>
                <a:spcPts val="0"/>
              </a:spcAft>
              <a:buSzPct val="100000"/>
            </a:pPr>
            <a:r>
              <a:rPr lang="en" sz="1200"/>
              <a:t>valid</a:t>
            </a:r>
          </a:p>
          <a:p>
            <a:pPr indent="-304800" lvl="1" marL="914400" marR="0" rtl="0" algn="l">
              <a:lnSpc>
                <a:spcPct val="100000"/>
              </a:lnSpc>
              <a:spcBef>
                <a:spcPts val="600"/>
              </a:spcBef>
              <a:spcAft>
                <a:spcPts val="0"/>
              </a:spcAft>
              <a:buSzPct val="100000"/>
            </a:pPr>
            <a:r>
              <a:rPr lang="en" sz="1200"/>
              <a:t>Number of required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RSNE]</a:t>
            </a:r>
            <a:r>
              <a:rPr lang="en" sz="1200"/>
              <a:t> </a:t>
            </a:r>
            <a:r>
              <a:rPr b="1" lang="en" sz="1200"/>
              <a:t>[single]</a:t>
            </a:r>
          </a:p>
          <a:p>
            <a:pPr indent="-304800" lvl="2" marL="1371600" marR="0" rtl="0" algn="l">
              <a:lnSpc>
                <a:spcPct val="100000"/>
              </a:lnSpc>
              <a:spcBef>
                <a:spcPts val="600"/>
              </a:spcBef>
              <a:spcAft>
                <a:spcPts val="0"/>
              </a:spcAft>
              <a:buSzPct val="100000"/>
            </a:pPr>
            <a:r>
              <a:rPr lang="en" sz="1200"/>
              <a:t>many </a:t>
            </a:r>
            <a:r>
              <a:rPr b="1" lang="en" sz="1200"/>
              <a:t>[property RSNE], [property RSMANY]</a:t>
            </a:r>
          </a:p>
          <a:p>
            <a:pPr indent="-304800" lvl="1" marL="914400" marR="0" rtl="0" algn="l">
              <a:lnSpc>
                <a:spcPct val="100000"/>
              </a:lnSpc>
              <a:spcBef>
                <a:spcPts val="600"/>
              </a:spcBef>
              <a:spcAft>
                <a:spcPts val="0"/>
              </a:spcAft>
              <a:buSzPct val="100000"/>
            </a:pPr>
            <a:r>
              <a:rPr lang="en" sz="1200"/>
              <a:t>Number of optional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OSNE][single]</a:t>
            </a:r>
          </a:p>
          <a:p>
            <a:pPr indent="-304800" lvl="2" marL="1371600" marR="0" rtl="0" algn="l">
              <a:lnSpc>
                <a:spcPct val="100000"/>
              </a:lnSpc>
              <a:spcBef>
                <a:spcPts val="600"/>
              </a:spcBef>
              <a:spcAft>
                <a:spcPts val="0"/>
              </a:spcAft>
              <a:buSzPct val="100000"/>
            </a:pPr>
            <a:r>
              <a:rPr lang="en" sz="1200"/>
              <a:t>many </a:t>
            </a:r>
            <a:r>
              <a:rPr b="1" lang="en" sz="1200"/>
              <a:t>[property OSNE], [property OSMANY]</a:t>
            </a:r>
          </a:p>
          <a:p>
            <a:pPr indent="-304800" lvl="0" marL="457200" rtl="0">
              <a:spcBef>
                <a:spcPts val="0"/>
              </a:spcBef>
              <a:buSzPct val="100000"/>
            </a:pPr>
            <a:r>
              <a:rPr b="1" lang="en" sz="1200"/>
              <a:t>Product Database</a:t>
            </a:r>
          </a:p>
          <a:p>
            <a:pPr indent="-304800" lvl="1" marL="914400" rtl="0">
              <a:spcBef>
                <a:spcPts val="600"/>
              </a:spcBef>
              <a:buSzPct val="100000"/>
            </a:pPr>
            <a:r>
              <a:rPr lang="en" sz="1200"/>
              <a:t>Number of models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a:p>
            <a:pPr indent="-304800" lvl="1" marL="914400" rtl="0">
              <a:spcBef>
                <a:spcPts val="600"/>
              </a:spcBef>
              <a:buSzPct val="100000"/>
            </a:pPr>
            <a:r>
              <a:rPr lang="en" sz="1200"/>
              <a:t>Number of components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198" name="Shape 198"/>
          <p:cNvSpPr txBox="1"/>
          <p:nvPr>
            <p:ph idx="2" type="body"/>
          </p:nvPr>
        </p:nvSpPr>
        <p:spPr>
          <a:xfrm>
            <a:off x="3974375" y="1600200"/>
            <a:ext cx="4646399" cy="4967700"/>
          </a:xfrm>
          <a:prstGeom prst="rect">
            <a:avLst/>
          </a:prstGeom>
        </p:spPr>
        <p:txBody>
          <a:bodyPr anchorCtr="0" anchor="t" bIns="91425" lIns="91425" rIns="91425" tIns="91425">
            <a:noAutofit/>
          </a:bodyPr>
          <a:lstStyle/>
          <a:p>
            <a:pPr indent="-304800" lvl="0" marL="457200" rtl="0">
              <a:spcBef>
                <a:spcPts val="0"/>
              </a:spcBef>
              <a:buSzPct val="100000"/>
            </a:pPr>
            <a:r>
              <a:rPr b="1" lang="en" sz="1200"/>
              <a:t>Components</a:t>
            </a:r>
          </a:p>
          <a:p>
            <a:pPr indent="-304800" lvl="1" marL="914400" rtl="0">
              <a:spcBef>
                <a:spcPts val="600"/>
              </a:spcBef>
              <a:buSzPct val="100000"/>
            </a:pPr>
            <a:r>
              <a:rPr lang="en" sz="1200"/>
              <a:t>Correspondence of selection with model slots</a:t>
            </a:r>
          </a:p>
          <a:p>
            <a:pPr indent="-304800" lvl="2" marL="1371600" rtl="0">
              <a:spcBef>
                <a:spcPts val="600"/>
              </a:spcBef>
              <a:buSzPct val="100000"/>
            </a:pPr>
            <a:r>
              <a:rPr lang="en" sz="1200"/>
              <a:t>omitted slots </a:t>
            </a:r>
            <a:r>
              <a:rPr b="1" lang="en" sz="1200"/>
              <a:t>[error]</a:t>
            </a:r>
          </a:p>
          <a:p>
            <a:pPr indent="-304800" lvl="2" marL="1371600" rtl="0">
              <a:spcBef>
                <a:spcPts val="600"/>
              </a:spcBef>
              <a:buSzPct val="100000"/>
            </a:pPr>
            <a:r>
              <a:rPr lang="en" sz="1200"/>
              <a:t>extra slots </a:t>
            </a:r>
            <a:r>
              <a:rPr b="1" lang="en" sz="1200"/>
              <a:t>[error]</a:t>
            </a:r>
          </a:p>
          <a:p>
            <a:pPr indent="-304800" lvl="2" marL="1371600" rtl="0">
              <a:spcBef>
                <a:spcPts val="600"/>
              </a:spcBef>
              <a:buSzPct val="100000"/>
            </a:pPr>
            <a:r>
              <a:rPr lang="en" sz="1200"/>
              <a:t>mismatched slots </a:t>
            </a:r>
            <a:r>
              <a:rPr b="1" lang="en" sz="1200"/>
              <a:t>[error]</a:t>
            </a:r>
          </a:p>
          <a:p>
            <a:pPr indent="-304800" lvl="2" marL="1371600" rtl="0">
              <a:spcBef>
                <a:spcPts val="600"/>
              </a:spcBef>
              <a:buSzPct val="100000"/>
            </a:pPr>
            <a:r>
              <a:rPr lang="en" sz="1200"/>
              <a:t>complete correspondence</a:t>
            </a:r>
          </a:p>
          <a:p>
            <a:pPr indent="-304800" lvl="1" marL="914400" rtl="0">
              <a:spcBef>
                <a:spcPts val="600"/>
              </a:spcBef>
              <a:buSzPct val="100000"/>
            </a:pPr>
            <a:r>
              <a:rPr lang="en" sz="1200"/>
              <a:t>Number of required components with non-empty selections</a:t>
            </a:r>
          </a:p>
          <a:p>
            <a:pPr indent="-304800" lvl="2" marL="1371600" rtl="0">
              <a:spcBef>
                <a:spcPts val="600"/>
              </a:spcBef>
              <a:buSzPct val="100000"/>
            </a:pPr>
            <a:r>
              <a:rPr lang="en" sz="1200"/>
              <a:t>0 </a:t>
            </a:r>
            <a:r>
              <a:rPr b="1" lang="en" sz="1200"/>
              <a:t>[if RSNE] [error]</a:t>
            </a:r>
          </a:p>
          <a:p>
            <a:pPr indent="-304800" lvl="2" marL="1371600" rtl="0">
              <a:spcBef>
                <a:spcPts val="600"/>
              </a:spcBef>
              <a:buSzPct val="100000"/>
            </a:pPr>
            <a:r>
              <a:rPr lang="en" sz="1200"/>
              <a:t>&lt; number required </a:t>
            </a:r>
            <a:r>
              <a:rPr b="1" lang="en" sz="1200"/>
              <a:t>[if RSNE] [error]</a:t>
            </a:r>
          </a:p>
          <a:p>
            <a:pPr indent="-304800" lvl="2" marL="1371600" rtl="0">
              <a:spcBef>
                <a:spcPts val="600"/>
              </a:spcBef>
              <a:buSzPct val="100000"/>
            </a:pPr>
            <a:r>
              <a:rPr lang="en" sz="1200"/>
              <a:t>= number required </a:t>
            </a:r>
            <a:r>
              <a:rPr b="1" lang="en" sz="1200"/>
              <a:t>[if RSMANY]</a:t>
            </a:r>
          </a:p>
          <a:p>
            <a:pPr indent="-304800" lvl="1" marL="914400" rtl="0">
              <a:spcBef>
                <a:spcPts val="600"/>
              </a:spcBef>
              <a:buSzPct val="100000"/>
            </a:pPr>
            <a:r>
              <a:rPr lang="en" sz="1200"/>
              <a:t>Number of optional components with non-empty selections</a:t>
            </a:r>
          </a:p>
          <a:p>
            <a:pPr indent="-304800" lvl="2" marL="1371600" rtl="0">
              <a:spcBef>
                <a:spcPts val="600"/>
              </a:spcBef>
              <a:buSzPct val="100000"/>
            </a:pPr>
            <a:r>
              <a:rPr lang="en" sz="1200"/>
              <a:t>0 </a:t>
            </a:r>
          </a:p>
          <a:p>
            <a:pPr indent="-304800" lvl="2" marL="1371600" rtl="0">
              <a:spcBef>
                <a:spcPts val="600"/>
              </a:spcBef>
              <a:buSzPct val="100000"/>
            </a:pPr>
            <a:r>
              <a:rPr lang="en" sz="1200"/>
              <a:t>&lt; number optional </a:t>
            </a:r>
            <a:r>
              <a:rPr b="1" lang="en" sz="1200"/>
              <a:t>[if OSNE]</a:t>
            </a:r>
          </a:p>
          <a:p>
            <a:pPr indent="-304800" lvl="2" marL="1371600" rtl="0">
              <a:spcBef>
                <a:spcPts val="600"/>
              </a:spcBef>
              <a:buSzPct val="100000"/>
            </a:pPr>
            <a:r>
              <a:rPr lang="en" sz="1200"/>
              <a:t>= number optional </a:t>
            </a:r>
            <a:r>
              <a:rPr b="1" lang="en" sz="1200"/>
              <a:t>[if OSMANY]</a:t>
            </a:r>
          </a:p>
          <a:p>
            <a:pPr indent="-304800" lvl="1" marL="914400" rtl="0">
              <a:spcBef>
                <a:spcPts val="600"/>
              </a:spcBef>
              <a:buSzPct val="100000"/>
            </a:pPr>
            <a:r>
              <a:rPr lang="en" sz="1200"/>
              <a:t>Selected components for required (optional) slots</a:t>
            </a:r>
          </a:p>
          <a:p>
            <a:pPr indent="-304800" lvl="2" marL="1371600" rtl="0">
              <a:spcBef>
                <a:spcPts val="600"/>
              </a:spcBef>
              <a:buSzPct val="100000"/>
            </a:pPr>
            <a:r>
              <a:rPr lang="en" sz="1200"/>
              <a:t>some default </a:t>
            </a:r>
            <a:r>
              <a:rPr b="1" lang="en" sz="1200"/>
              <a:t>[single]</a:t>
            </a:r>
          </a:p>
          <a:p>
            <a:pPr indent="-304800" lvl="2" marL="1371600" rtl="0">
              <a:spcBef>
                <a:spcPts val="600"/>
              </a:spcBef>
              <a:buSzPct val="100000"/>
            </a:pPr>
            <a:r>
              <a:rPr lang="en" sz="1200"/>
              <a:t>all valid</a:t>
            </a:r>
          </a:p>
          <a:p>
            <a:pPr indent="-304800" lvl="2" marL="1371600" rtl="0">
              <a:spcBef>
                <a:spcPts val="600"/>
              </a:spcBef>
              <a:buSzPct val="100000"/>
            </a:pPr>
            <a:r>
              <a:rPr lang="en" sz="1200"/>
              <a:t>&gt;= 1 incompatible with slot</a:t>
            </a:r>
          </a:p>
          <a:p>
            <a:pPr indent="-304800" lvl="2" marL="1371600" rtl="0">
              <a:spcBef>
                <a:spcPts val="600"/>
              </a:spcBef>
              <a:buSzPct val="100000"/>
            </a:pPr>
            <a:r>
              <a:rPr lang="en" sz="1200"/>
              <a:t>&gt;= 1 incompatible with another component</a:t>
            </a:r>
          </a:p>
          <a:p>
            <a:pPr indent="-304800" lvl="2" marL="1371600" rtl="0">
              <a:spcBef>
                <a:spcPts val="600"/>
              </a:spcBef>
              <a:buSzPct val="100000"/>
            </a:pPr>
            <a:r>
              <a:rPr lang="en" sz="1200"/>
              <a:t>&gt;= 1 not in database </a:t>
            </a:r>
            <a:r>
              <a:rPr b="1" lang="en" sz="1200"/>
              <a:t>[error]</a:t>
            </a:r>
          </a:p>
          <a:p>
            <a:pPr lvl="0" rtl="0">
              <a:spcBef>
                <a:spcPts val="0"/>
              </a:spcBef>
              <a:buNone/>
            </a:pPr>
            <a:r>
              <a:t/>
            </a:r>
            <a:endParaRPr sz="1200"/>
          </a:p>
        </p:txBody>
      </p:sp>
      <p:sp>
        <p:nvSpPr>
          <p:cNvPr id="199" name="Shape 199"/>
          <p:cNvSpPr/>
          <p:nvPr/>
        </p:nvSpPr>
        <p:spPr>
          <a:xfrm>
            <a:off x="1847200" y="2133825"/>
            <a:ext cx="14970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5432700" y="3423300"/>
            <a:ext cx="2034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1847200" y="3041100"/>
            <a:ext cx="1422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1921575" y="3232200"/>
            <a:ext cx="1691699"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1884400" y="3948375"/>
            <a:ext cx="1422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1921600" y="4139475"/>
            <a:ext cx="1691699"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5380300" y="4330575"/>
            <a:ext cx="20346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1847200" y="5046750"/>
            <a:ext cx="838500" cy="191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Combinatorial Interaction Testing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Functional Testing</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t>At work, you are asked to develop a simple C++ container class SetOfE containing elements of type E and you are asked to include (among many other) the following methods:</a:t>
            </a:r>
          </a:p>
          <a:p>
            <a:pPr indent="-317500" lvl="0" marL="457200" rtl="0">
              <a:lnSpc>
                <a:spcPct val="115000"/>
              </a:lnSpc>
              <a:spcBef>
                <a:spcPts val="0"/>
              </a:spcBef>
              <a:buSzPct val="100000"/>
              <a:buFont typeface="Courier New"/>
              <a:buChar char="●"/>
            </a:pPr>
            <a:r>
              <a:rPr lang="en" sz="1400">
                <a:latin typeface="Courier New"/>
                <a:ea typeface="Courier New"/>
                <a:cs typeface="Courier New"/>
                <a:sym typeface="Courier New"/>
              </a:rPr>
              <a:t>void insert(E e)</a:t>
            </a:r>
          </a:p>
          <a:p>
            <a:pPr indent="-317500" lvl="0" marL="457200" rtl="0">
              <a:lnSpc>
                <a:spcPct val="115000"/>
              </a:lnSpc>
              <a:spcBef>
                <a:spcPts val="0"/>
              </a:spcBef>
              <a:buSzPct val="100000"/>
              <a:buFont typeface="Courier New"/>
              <a:buChar char="●"/>
            </a:pPr>
            <a:r>
              <a:rPr lang="en" sz="1400">
                <a:latin typeface="Courier New"/>
                <a:ea typeface="Courier New"/>
                <a:cs typeface="Courier New"/>
                <a:sym typeface="Courier New"/>
              </a:rPr>
              <a:t>Bool find(E e)</a:t>
            </a:r>
          </a:p>
          <a:p>
            <a:pPr indent="-317500" lvl="0" marL="457200" rtl="0">
              <a:lnSpc>
                <a:spcPct val="115000"/>
              </a:lnSpc>
              <a:spcBef>
                <a:spcPts val="0"/>
              </a:spcBef>
              <a:buSzPct val="100000"/>
              <a:buFont typeface="Courier New"/>
              <a:buChar char="●"/>
            </a:pPr>
            <a:r>
              <a:rPr lang="en" sz="1400">
                <a:latin typeface="Courier New"/>
                <a:ea typeface="Courier New"/>
                <a:cs typeface="Courier New"/>
                <a:sym typeface="Courier New"/>
              </a:rPr>
              <a:t>void delete(E e)</a:t>
            </a:r>
          </a:p>
          <a:p>
            <a:pPr lvl="0" rtl="0">
              <a:lnSpc>
                <a:spcPct val="115000"/>
              </a:lnSpc>
              <a:spcBef>
                <a:spcPts val="0"/>
              </a:spcBef>
              <a:buClr>
                <a:schemeClr val="dk1"/>
              </a:buClr>
              <a:buSzPct val="78571"/>
              <a:buFont typeface="Arial"/>
              <a:buNone/>
            </a:pPr>
            <a:r>
              <a:t/>
            </a:r>
            <a:endParaRPr sz="1400"/>
          </a:p>
          <a:p>
            <a:pPr lvl="0" rtl="0">
              <a:lnSpc>
                <a:spcPct val="115000"/>
              </a:lnSpc>
              <a:spcBef>
                <a:spcPts val="0"/>
              </a:spcBef>
              <a:buClr>
                <a:schemeClr val="dk1"/>
              </a:buClr>
              <a:buSzPct val="78571"/>
              <a:buFont typeface="Arial"/>
              <a:buNone/>
            </a:pPr>
            <a:r>
              <a:rPr lang="en" sz="1400"/>
              <a:t>Given the rather obvious meaning of these methods, using domain partitioning, please develop functional test cases (as abstract test specifications) for the methods. You can define your test cases as input/output pairs. </a:t>
            </a:r>
          </a:p>
          <a:p>
            <a:pPr lvl="0" rtl="0">
              <a:lnSpc>
                <a:spcPct val="115000"/>
              </a:lnSpc>
              <a:spcBef>
                <a:spcPts val="0"/>
              </a:spcBef>
              <a:buClr>
                <a:schemeClr val="dk1"/>
              </a:buClr>
              <a:buSzPct val="78571"/>
              <a:buFont typeface="Arial"/>
              <a:buNone/>
            </a:pPr>
            <a:r>
              <a:t/>
            </a:r>
            <a:endParaRPr sz="1400"/>
          </a:p>
          <a:p>
            <a:pPr lvl="0" rtl="0">
              <a:lnSpc>
                <a:spcPct val="115000"/>
              </a:lnSpc>
              <a:spcBef>
                <a:spcPts val="0"/>
              </a:spcBef>
              <a:buClr>
                <a:schemeClr val="dk1"/>
              </a:buClr>
              <a:buSzPct val="78571"/>
              <a:buFont typeface="Arial"/>
              <a:buNone/>
            </a:pPr>
            <a:r>
              <a:rPr lang="en" sz="1400"/>
              <a:t>For example, to test </a:t>
            </a:r>
            <a:r>
              <a:rPr lang="en" sz="1400">
                <a:latin typeface="Courier New"/>
                <a:ea typeface="Courier New"/>
                <a:cs typeface="Courier New"/>
                <a:sym typeface="Courier New"/>
              </a:rPr>
              <a:t>insert(E e) </a:t>
            </a:r>
            <a:r>
              <a:rPr lang="en" sz="1400"/>
              <a:t>one test case could be:</a:t>
            </a:r>
          </a:p>
          <a:p>
            <a:pPr indent="387350" lvl="0" rtl="0">
              <a:lnSpc>
                <a:spcPct val="115000"/>
              </a:lnSpc>
              <a:spcBef>
                <a:spcPts val="0"/>
              </a:spcBef>
              <a:buClr>
                <a:schemeClr val="dk1"/>
              </a:buClr>
              <a:buSzPct val="78571"/>
              <a:buFont typeface="Arial"/>
              <a:buNone/>
            </a:pPr>
            <a:r>
              <a:rPr b="1" lang="en" sz="1400"/>
              <a:t>Input:</a:t>
            </a:r>
            <a:r>
              <a:rPr lang="en" sz="1400"/>
              <a:t> Empty Container/any e		</a:t>
            </a:r>
            <a:r>
              <a:rPr b="1" lang="en" sz="1400"/>
              <a:t>Expected output:</a:t>
            </a:r>
            <a:r>
              <a:rPr lang="en" sz="1400"/>
              <a:t> e in Container.</a:t>
            </a:r>
          </a:p>
          <a:p>
            <a:pPr indent="387350" lvl="0" rtl="0">
              <a:lnSpc>
                <a:spcPct val="115000"/>
              </a:lnSpc>
              <a:spcBef>
                <a:spcPts val="0"/>
              </a:spcBef>
              <a:buClr>
                <a:schemeClr val="dk1"/>
              </a:buClr>
              <a:buSzPct val="78571"/>
              <a:buFont typeface="Arial"/>
              <a:buNone/>
            </a:pPr>
            <a:r>
              <a:t/>
            </a:r>
            <a:endParaRPr sz="1400"/>
          </a:p>
          <a:p>
            <a:pPr lvl="0" rtl="0">
              <a:lnSpc>
                <a:spcPct val="115000"/>
              </a:lnSpc>
              <a:spcBef>
                <a:spcPts val="0"/>
              </a:spcBef>
              <a:buClr>
                <a:schemeClr val="dk1"/>
              </a:buClr>
              <a:buSzPct val="78571"/>
              <a:buFont typeface="Arial"/>
              <a:buNone/>
            </a:pPr>
            <a:r>
              <a:rPr lang="en" sz="1400"/>
              <a:t>Note: Do not go overboard with test cases—4-6 test cases per method ought to be adequate</a:t>
            </a:r>
          </a:p>
          <a:p>
            <a:pPr lvl="0" marR="0" rtl="0" algn="l">
              <a:lnSpc>
                <a:spcPct val="100000"/>
              </a:lnSpc>
              <a:spcBef>
                <a:spcPts val="600"/>
              </a:spcBef>
              <a:spcAft>
                <a:spcPts val="0"/>
              </a:spcAft>
              <a:buNone/>
            </a:pPr>
            <a:r>
              <a:t/>
            </a:r>
            <a:endParaRPr/>
          </a:p>
        </p:txBody>
      </p:sp>
      <p:sp>
        <p:nvSpPr>
          <p:cNvPr id="78" name="Shape 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All of These Test Specifications</a:t>
            </a:r>
          </a:p>
        </p:txBody>
      </p:sp>
      <p:sp>
        <p:nvSpPr>
          <p:cNvPr id="217" name="Shape 217"/>
          <p:cNvSpPr/>
          <p:nvPr/>
        </p:nvSpPr>
        <p:spPr>
          <a:xfrm>
            <a:off x="663950" y="2542275"/>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218" name="Shape 218"/>
          <p:cNvSpPr/>
          <p:nvPr/>
        </p:nvSpPr>
        <p:spPr>
          <a:xfrm>
            <a:off x="1704666" y="3493880"/>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219" name="Shape 219"/>
          <p:cNvSpPr/>
          <p:nvPr/>
        </p:nvSpPr>
        <p:spPr>
          <a:xfrm>
            <a:off x="2782888" y="4466784"/>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220" name="Shape 220"/>
          <p:cNvCxnSpPr/>
          <p:nvPr/>
        </p:nvCxnSpPr>
        <p:spPr>
          <a:xfrm>
            <a:off x="1066750" y="3234952"/>
            <a:ext cx="637799" cy="581400"/>
          </a:xfrm>
          <a:prstGeom prst="straightConnector1">
            <a:avLst/>
          </a:prstGeom>
          <a:noFill/>
          <a:ln cap="flat" cmpd="sng" w="19050">
            <a:solidFill>
              <a:schemeClr val="dk2"/>
            </a:solidFill>
            <a:prstDash val="solid"/>
            <a:round/>
            <a:headEnd len="lg" w="lg" type="none"/>
            <a:tailEnd len="lg" w="lg" type="triangle"/>
          </a:ln>
        </p:spPr>
      </p:cxnSp>
      <p:cxnSp>
        <p:nvCxnSpPr>
          <p:cNvPr id="221" name="Shape 221"/>
          <p:cNvCxnSpPr/>
          <p:nvPr/>
        </p:nvCxnSpPr>
        <p:spPr>
          <a:xfrm>
            <a:off x="2144972" y="4186545"/>
            <a:ext cx="637799" cy="581400"/>
          </a:xfrm>
          <a:prstGeom prst="straightConnector1">
            <a:avLst/>
          </a:prstGeom>
          <a:noFill/>
          <a:ln cap="flat" cmpd="sng" w="19050">
            <a:solidFill>
              <a:schemeClr val="dk2"/>
            </a:solidFill>
            <a:prstDash val="solid"/>
            <a:round/>
            <a:headEnd len="lg" w="lg" type="none"/>
            <a:tailEnd len="lg" w="lg" type="triangle"/>
          </a:ln>
        </p:spPr>
      </p:cxnSp>
      <p:sp>
        <p:nvSpPr>
          <p:cNvPr id="222" name="Shape 222"/>
          <p:cNvSpPr txBox="1"/>
          <p:nvPr>
            <p:ph idx="2" type="body"/>
          </p:nvPr>
        </p:nvSpPr>
        <p:spPr>
          <a:xfrm>
            <a:off x="4631098" y="1600200"/>
            <a:ext cx="3994500" cy="4967700"/>
          </a:xfrm>
          <a:prstGeom prst="rect">
            <a:avLst/>
          </a:prstGeom>
        </p:spPr>
        <p:txBody>
          <a:bodyPr anchorCtr="0" anchor="t" bIns="91425" lIns="91425" rIns="91425" tIns="91425">
            <a:noAutofit/>
          </a:bodyPr>
          <a:lstStyle/>
          <a:p>
            <a:pPr indent="-355600" lvl="0" marL="457200" rtl="0">
              <a:spcBef>
                <a:spcPts val="0"/>
              </a:spcBef>
              <a:buSzPct val="100000"/>
            </a:pPr>
            <a:r>
              <a:rPr lang="en" sz="2000"/>
              <a:t>Category-partition testing takes exhaustive enumeration as a base approach and adds constraints to reduce the number of tests.</a:t>
            </a:r>
          </a:p>
          <a:p>
            <a:pPr indent="-355600" lvl="0" marL="457200" rtl="0">
              <a:spcBef>
                <a:spcPts val="0"/>
              </a:spcBef>
              <a:buSzPct val="100000"/>
            </a:pPr>
            <a:r>
              <a:rPr lang="en" sz="2000"/>
              <a:t>This is only reasonable when constraints reflect real conditions.</a:t>
            </a:r>
          </a:p>
          <a:p>
            <a:pPr indent="-355600" lvl="0" marL="457200" rtl="0">
              <a:spcBef>
                <a:spcPts val="0"/>
              </a:spcBef>
              <a:buSzPct val="100000"/>
            </a:pPr>
            <a:r>
              <a:rPr lang="en" sz="2000"/>
              <a:t>If constraints are added solely to reduce the number of combinations, then you will produce bad tests.</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Website Display Options</a:t>
            </a:r>
          </a:p>
        </p:txBody>
      </p:sp>
      <p:sp>
        <p:nvSpPr>
          <p:cNvPr id="229" name="Shape 229"/>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Display Mode</a:t>
            </a:r>
          </a:p>
          <a:p>
            <a:pPr indent="-342900" lvl="1" marL="914400" marR="0" rtl="0" algn="l">
              <a:lnSpc>
                <a:spcPct val="100000"/>
              </a:lnSpc>
              <a:spcBef>
                <a:spcPts val="600"/>
              </a:spcBef>
              <a:spcAft>
                <a:spcPts val="0"/>
              </a:spcAft>
              <a:buSzPct val="100000"/>
            </a:pPr>
            <a:r>
              <a:rPr lang="en" sz="1800"/>
              <a:t>full-graphics</a:t>
            </a:r>
          </a:p>
          <a:p>
            <a:pPr indent="-342900" lvl="1" marL="914400" marR="0" rtl="0" algn="l">
              <a:lnSpc>
                <a:spcPct val="100000"/>
              </a:lnSpc>
              <a:spcBef>
                <a:spcPts val="600"/>
              </a:spcBef>
              <a:spcAft>
                <a:spcPts val="0"/>
              </a:spcAft>
              <a:buSzPct val="100000"/>
            </a:pPr>
            <a:r>
              <a:rPr lang="en" sz="1800"/>
              <a:t>text-only</a:t>
            </a:r>
          </a:p>
          <a:p>
            <a:pPr indent="-342900" lvl="1" marL="914400" marR="0" rtl="0" algn="l">
              <a:lnSpc>
                <a:spcPct val="100000"/>
              </a:lnSpc>
              <a:spcBef>
                <a:spcPts val="600"/>
              </a:spcBef>
              <a:spcAft>
                <a:spcPts val="0"/>
              </a:spcAft>
              <a:buSzPct val="100000"/>
            </a:pPr>
            <a:r>
              <a:rPr lang="en" sz="1800"/>
              <a:t>limited-bandwidth</a:t>
            </a:r>
          </a:p>
          <a:p>
            <a:pPr indent="-342900" lvl="0" marL="457200" marR="0" rtl="0" algn="l">
              <a:lnSpc>
                <a:spcPct val="100000"/>
              </a:lnSpc>
              <a:spcBef>
                <a:spcPts val="600"/>
              </a:spcBef>
              <a:spcAft>
                <a:spcPts val="0"/>
              </a:spcAft>
              <a:buSzPct val="100000"/>
            </a:pPr>
            <a:r>
              <a:rPr lang="en" sz="1800"/>
              <a:t>Color</a:t>
            </a:r>
          </a:p>
          <a:p>
            <a:pPr indent="-342900" lvl="1" marL="914400" marR="0" rtl="0" algn="l">
              <a:lnSpc>
                <a:spcPct val="100000"/>
              </a:lnSpc>
              <a:spcBef>
                <a:spcPts val="600"/>
              </a:spcBef>
              <a:spcAft>
                <a:spcPts val="0"/>
              </a:spcAft>
              <a:buSzPct val="100000"/>
            </a:pPr>
            <a:r>
              <a:rPr lang="en" sz="1800"/>
              <a:t>monochrome</a:t>
            </a:r>
          </a:p>
          <a:p>
            <a:pPr indent="-342900" lvl="1" marL="914400" marR="0" rtl="0" algn="l">
              <a:lnSpc>
                <a:spcPct val="100000"/>
              </a:lnSpc>
              <a:spcBef>
                <a:spcPts val="600"/>
              </a:spcBef>
              <a:spcAft>
                <a:spcPts val="0"/>
              </a:spcAft>
              <a:buSzPct val="100000"/>
            </a:pPr>
            <a:r>
              <a:rPr lang="en" sz="1800"/>
              <a:t>color-map</a:t>
            </a:r>
          </a:p>
          <a:p>
            <a:pPr indent="-342900" lvl="1" marL="914400" marR="0" rtl="0" algn="l">
              <a:lnSpc>
                <a:spcPct val="100000"/>
              </a:lnSpc>
              <a:spcBef>
                <a:spcPts val="600"/>
              </a:spcBef>
              <a:spcAft>
                <a:spcPts val="0"/>
              </a:spcAft>
              <a:buSzPct val="100000"/>
            </a:pPr>
            <a:r>
              <a:rPr lang="en" sz="1800"/>
              <a:t>16-bit</a:t>
            </a:r>
          </a:p>
          <a:p>
            <a:pPr indent="-342900" lvl="1" marL="914400" marR="0" rtl="0" algn="l">
              <a:lnSpc>
                <a:spcPct val="100000"/>
              </a:lnSpc>
              <a:spcBef>
                <a:spcPts val="600"/>
              </a:spcBef>
              <a:spcAft>
                <a:spcPts val="0"/>
              </a:spcAft>
              <a:buSzPct val="100000"/>
            </a:pPr>
            <a:r>
              <a:rPr lang="en" sz="1800"/>
              <a:t>true-color</a:t>
            </a:r>
          </a:p>
          <a:p>
            <a:pPr indent="-342900" lvl="0" marL="457200" marR="0" rtl="0" algn="l">
              <a:lnSpc>
                <a:spcPct val="100000"/>
              </a:lnSpc>
              <a:spcBef>
                <a:spcPts val="600"/>
              </a:spcBef>
              <a:spcAft>
                <a:spcPts val="0"/>
              </a:spcAft>
              <a:buSzPct val="100000"/>
            </a:pPr>
            <a:r>
              <a:rPr lang="en" sz="1800"/>
              <a:t>Language</a:t>
            </a:r>
          </a:p>
          <a:p>
            <a:pPr indent="-342900" lvl="1" marL="914400" marR="0" rtl="0" algn="l">
              <a:lnSpc>
                <a:spcPct val="100000"/>
              </a:lnSpc>
              <a:spcBef>
                <a:spcPts val="600"/>
              </a:spcBef>
              <a:spcAft>
                <a:spcPts val="0"/>
              </a:spcAft>
              <a:buSzPct val="100000"/>
            </a:pPr>
            <a:r>
              <a:rPr lang="en" sz="1800"/>
              <a:t>English</a:t>
            </a:r>
          </a:p>
          <a:p>
            <a:pPr indent="-342900" lvl="1" marL="914400" marR="0" rtl="0" algn="l">
              <a:lnSpc>
                <a:spcPct val="100000"/>
              </a:lnSpc>
              <a:spcBef>
                <a:spcPts val="600"/>
              </a:spcBef>
              <a:spcAft>
                <a:spcPts val="0"/>
              </a:spcAft>
              <a:buSzPct val="100000"/>
            </a:pPr>
            <a:r>
              <a:rPr lang="en" sz="1800"/>
              <a:t>French</a:t>
            </a:r>
          </a:p>
          <a:p>
            <a:pPr indent="-342900" lvl="1" marL="914400" marR="0" rtl="0" algn="l">
              <a:lnSpc>
                <a:spcPct val="100000"/>
              </a:lnSpc>
              <a:spcBef>
                <a:spcPts val="600"/>
              </a:spcBef>
              <a:spcAft>
                <a:spcPts val="0"/>
              </a:spcAft>
              <a:buSzPct val="100000"/>
            </a:pPr>
            <a:r>
              <a:rPr lang="en" sz="1800"/>
              <a:t>Spanish</a:t>
            </a:r>
          </a:p>
          <a:p>
            <a:pPr indent="-342900" lvl="1" marL="914400" marR="0" rtl="0" algn="l">
              <a:lnSpc>
                <a:spcPct val="100000"/>
              </a:lnSpc>
              <a:spcBef>
                <a:spcPts val="600"/>
              </a:spcBef>
              <a:spcAft>
                <a:spcPts val="0"/>
              </a:spcAft>
              <a:buSzPct val="100000"/>
            </a:pPr>
            <a:r>
              <a:rPr lang="en" sz="1800"/>
              <a:t>Portuguese</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
        <p:nvSpPr>
          <p:cNvPr id="231" name="Shape 231"/>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42900" lvl="0" marL="457200" rtl="0">
              <a:spcBef>
                <a:spcPts val="0"/>
              </a:spcBef>
              <a:buSzPct val="100000"/>
            </a:pPr>
            <a:r>
              <a:rPr lang="en" sz="1800"/>
              <a:t>Screen Size</a:t>
            </a:r>
          </a:p>
          <a:p>
            <a:pPr indent="-342900" lvl="1" marL="914400" rtl="0">
              <a:spcBef>
                <a:spcPts val="0"/>
              </a:spcBef>
              <a:buSzPct val="100000"/>
            </a:pPr>
            <a:r>
              <a:rPr lang="en" sz="1800"/>
              <a:t>Handheld</a:t>
            </a:r>
          </a:p>
          <a:p>
            <a:pPr indent="-342900" lvl="1" marL="914400" rtl="0">
              <a:spcBef>
                <a:spcPts val="0"/>
              </a:spcBef>
              <a:buSzPct val="100000"/>
            </a:pPr>
            <a:r>
              <a:rPr lang="en" sz="1800"/>
              <a:t>Laptop</a:t>
            </a:r>
          </a:p>
          <a:p>
            <a:pPr indent="-342900" lvl="1" marL="914400" rtl="0">
              <a:spcBef>
                <a:spcPts val="0"/>
              </a:spcBef>
              <a:buSzPct val="100000"/>
            </a:pPr>
            <a:r>
              <a:rPr lang="en" sz="1800"/>
              <a:t>Full-size</a:t>
            </a:r>
          </a:p>
          <a:p>
            <a:pPr indent="-342900" lvl="0" marL="457200" rtl="0">
              <a:spcBef>
                <a:spcPts val="0"/>
              </a:spcBef>
              <a:buSzPct val="100000"/>
            </a:pPr>
            <a:r>
              <a:rPr lang="en" sz="1800"/>
              <a:t>Fonts</a:t>
            </a:r>
          </a:p>
          <a:p>
            <a:pPr indent="-342900" lvl="1" marL="914400" rtl="0">
              <a:spcBef>
                <a:spcPts val="0"/>
              </a:spcBef>
              <a:buSzPct val="100000"/>
            </a:pPr>
            <a:r>
              <a:rPr lang="en" sz="1800"/>
              <a:t>Minimal</a:t>
            </a:r>
          </a:p>
          <a:p>
            <a:pPr indent="-342900" lvl="1" marL="914400" rtl="0">
              <a:spcBef>
                <a:spcPts val="0"/>
              </a:spcBef>
              <a:buSzPct val="100000"/>
            </a:pPr>
            <a:r>
              <a:rPr lang="en" sz="1800"/>
              <a:t>Standard</a:t>
            </a:r>
          </a:p>
          <a:p>
            <a:pPr indent="-342900" lvl="1" marL="914400">
              <a:spcBef>
                <a:spcPts val="0"/>
              </a:spcBef>
              <a:buSzPct val="100000"/>
            </a:pPr>
            <a:r>
              <a:rPr lang="en" sz="1800"/>
              <a:t>Document-loaded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Combinatorial Interaction Testing</a:t>
            </a:r>
          </a:p>
        </p:txBody>
      </p:sp>
      <p:sp>
        <p:nvSpPr>
          <p:cNvPr id="237" name="Shape 2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Some parameter combinations may cause faults, so we can’t just try each choice once.</a:t>
            </a:r>
          </a:p>
          <a:p>
            <a:pPr indent="-419100" lvl="0" marL="457200" marR="0" rtl="0" algn="l">
              <a:lnSpc>
                <a:spcPct val="100000"/>
              </a:lnSpc>
              <a:spcBef>
                <a:spcPts val="600"/>
              </a:spcBef>
              <a:spcAft>
                <a:spcPts val="0"/>
              </a:spcAft>
              <a:buClr>
                <a:schemeClr val="dk1"/>
              </a:buClr>
              <a:buSzPct val="100000"/>
              <a:buFont typeface="Arial"/>
            </a:pPr>
            <a:r>
              <a:rPr lang="en"/>
              <a:t>But we do not need all combinations either - many will be redundant. </a:t>
            </a:r>
          </a:p>
          <a:p>
            <a:pPr indent="-419100" lvl="0" marL="457200" marR="0" rtl="0" algn="l">
              <a:lnSpc>
                <a:spcPct val="100000"/>
              </a:lnSpc>
              <a:spcBef>
                <a:spcPts val="600"/>
              </a:spcBef>
              <a:spcAft>
                <a:spcPts val="0"/>
              </a:spcAft>
              <a:buClr>
                <a:schemeClr val="dk1"/>
              </a:buClr>
              <a:buSzPct val="100000"/>
              <a:buFont typeface="Arial"/>
            </a:pPr>
            <a:r>
              <a:rPr lang="en"/>
              <a:t>Instead, pick a number </a:t>
            </a:r>
            <a:r>
              <a:rPr i="1" lang="en"/>
              <a:t>k</a:t>
            </a:r>
            <a:r>
              <a:rPr lang="en"/>
              <a:t> &lt; </a:t>
            </a:r>
            <a:r>
              <a:rPr i="1" lang="en"/>
              <a:t>n </a:t>
            </a:r>
            <a:r>
              <a:rPr lang="en"/>
              <a:t>(n = number of parameters), and generate all </a:t>
            </a:r>
            <a:r>
              <a:rPr i="1" lang="en"/>
              <a:t>k</a:t>
            </a:r>
            <a:r>
              <a:rPr lang="en"/>
              <a:t>-way combinations.</a:t>
            </a:r>
          </a:p>
          <a:p>
            <a:pPr indent="-228600" lvl="1" marL="914400" marR="0" rtl="0" algn="l">
              <a:lnSpc>
                <a:spcPct val="100000"/>
              </a:lnSpc>
              <a:spcBef>
                <a:spcPts val="600"/>
              </a:spcBef>
              <a:spcAft>
                <a:spcPts val="0"/>
              </a:spcAft>
            </a:pPr>
            <a:r>
              <a:rPr lang="en"/>
              <a:t>Exhaustive enumeration grows exponentially with the number of parameters. </a:t>
            </a:r>
          </a:p>
          <a:p>
            <a:pPr indent="-228600" lvl="1" marL="914400" marR="0" rtl="0" algn="l">
              <a:lnSpc>
                <a:spcPct val="100000"/>
              </a:lnSpc>
              <a:spcBef>
                <a:spcPts val="600"/>
              </a:spcBef>
              <a:spcAft>
                <a:spcPts val="0"/>
              </a:spcAft>
            </a:pPr>
            <a:r>
              <a:rPr lang="en"/>
              <a:t>Pairwise combinations grow logarithmically. </a:t>
            </a:r>
          </a:p>
        </p:txBody>
      </p:sp>
      <p:sp>
        <p:nvSpPr>
          <p:cNvPr id="238" name="Shape 2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Combinatorial Interaction Testing</a:t>
            </a:r>
          </a:p>
        </p:txBody>
      </p:sp>
      <p:sp>
        <p:nvSpPr>
          <p:cNvPr id="244" name="Shape 24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Choose two parameters, enumerate all combinations.</a:t>
            </a:r>
          </a:p>
          <a:p>
            <a:pPr indent="-368300" lvl="0" marL="457200" marR="0" rtl="0" algn="l">
              <a:lnSpc>
                <a:spcPct val="100000"/>
              </a:lnSpc>
              <a:spcBef>
                <a:spcPts val="600"/>
              </a:spcBef>
              <a:spcAft>
                <a:spcPts val="0"/>
              </a:spcAft>
              <a:buSzPct val="100000"/>
            </a:pPr>
            <a:r>
              <a:rPr lang="en" sz="2200"/>
              <a:t>Adding the third is multiplicative. </a:t>
            </a:r>
          </a:p>
          <a:p>
            <a:pPr indent="-368300" lvl="0" marL="457200" marR="0" rtl="0" algn="l">
              <a:lnSpc>
                <a:spcPct val="100000"/>
              </a:lnSpc>
              <a:spcBef>
                <a:spcPts val="600"/>
              </a:spcBef>
              <a:spcAft>
                <a:spcPts val="0"/>
              </a:spcAft>
              <a:buSzPct val="100000"/>
            </a:pPr>
            <a:r>
              <a:rPr lang="en" sz="2200"/>
              <a:t>Instead, consider all n-way combinations of values </a:t>
            </a:r>
          </a:p>
          <a:p>
            <a:pPr indent="-368300" lvl="1" marL="914400" marR="0" rtl="0" algn="l">
              <a:lnSpc>
                <a:spcPct val="100000"/>
              </a:lnSpc>
              <a:spcBef>
                <a:spcPts val="600"/>
              </a:spcBef>
              <a:spcAft>
                <a:spcPts val="0"/>
              </a:spcAft>
              <a:buSzPct val="100000"/>
            </a:pPr>
            <a:r>
              <a:rPr lang="en" sz="2200"/>
              <a:t>(2-way in this case)</a:t>
            </a:r>
          </a:p>
          <a:p>
            <a:pPr indent="-368300" lvl="0" marL="457200" marR="0" rtl="0" algn="l">
              <a:lnSpc>
                <a:spcPct val="100000"/>
              </a:lnSpc>
              <a:spcBef>
                <a:spcPts val="600"/>
              </a:spcBef>
              <a:spcAft>
                <a:spcPts val="0"/>
              </a:spcAft>
              <a:buSzPct val="100000"/>
            </a:pPr>
            <a:r>
              <a:rPr lang="en" sz="2200"/>
              <a:t>Each tuple contains three pairings. Careful selection of those pairings covers more combinations.</a:t>
            </a:r>
          </a:p>
        </p:txBody>
      </p:sp>
      <p:sp>
        <p:nvSpPr>
          <p:cNvPr id="245" name="Shape 2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graphicFrame>
        <p:nvGraphicFramePr>
          <p:cNvPr id="246" name="Shape 246"/>
          <p:cNvGraphicFramePr/>
          <p:nvPr/>
        </p:nvGraphicFramePr>
        <p:xfrm>
          <a:off x="4683175" y="1681837"/>
          <a:ext cx="3000000" cy="3000000"/>
        </p:xfrm>
        <a:graphic>
          <a:graphicData uri="http://schemas.openxmlformats.org/drawingml/2006/table">
            <a:tbl>
              <a:tblPr>
                <a:noFill/>
                <a:tableStyleId>{C93C1898-A009-49A4-A326-4F86DD769422}</a:tableStyleId>
              </a:tblPr>
              <a:tblGrid>
                <a:gridCol w="1342550"/>
                <a:gridCol w="1087750"/>
                <a:gridCol w="1215150"/>
              </a:tblGrid>
              <a:tr h="434075">
                <a:tc>
                  <a:txBody>
                    <a:bodyPr>
                      <a:noAutofit/>
                    </a:bodyPr>
                    <a:lstStyle/>
                    <a:p>
                      <a:pPr lvl="0">
                        <a:spcBef>
                          <a:spcPts val="0"/>
                        </a:spcBef>
                        <a:buNone/>
                      </a:pPr>
                      <a:r>
                        <a:rPr b="1" lang="en" sz="1200"/>
                        <a:t>Display-Mode</a:t>
                      </a:r>
                    </a:p>
                  </a:txBody>
                  <a:tcPr marT="91425" marB="91425" marR="91425" marL="91425"/>
                </a:tc>
                <a:tc>
                  <a:txBody>
                    <a:bodyPr>
                      <a:noAutofit/>
                    </a:bodyPr>
                    <a:lstStyle/>
                    <a:p>
                      <a:pPr lvl="0">
                        <a:spcBef>
                          <a:spcPts val="0"/>
                        </a:spcBef>
                        <a:buNone/>
                      </a:pPr>
                      <a:r>
                        <a:rPr b="1" lang="en" sz="1200"/>
                        <a:t>Screen Size</a:t>
                      </a:r>
                    </a:p>
                  </a:txBody>
                  <a:tcPr marT="91425" marB="91425" marR="91425" marL="91425"/>
                </a:tc>
                <a:tc>
                  <a:txBody>
                    <a:bodyPr>
                      <a:noAutofit/>
                    </a:bodyPr>
                    <a:lstStyle/>
                    <a:p>
                      <a:pPr lvl="0">
                        <a:spcBef>
                          <a:spcPts val="0"/>
                        </a:spcBef>
                        <a:buNone/>
                      </a:pPr>
                      <a:r>
                        <a:rPr b="1" lang="en" sz="1200"/>
                        <a:t>Fonts</a:t>
                      </a:r>
                    </a:p>
                  </a:txBody>
                  <a:tcPr marT="91425" marB="91425" marR="91425" marL="91425"/>
                </a:tc>
              </a:tr>
              <a:tr h="381000">
                <a:tc>
                  <a:txBody>
                    <a:bodyPr>
                      <a:noAutofit/>
                    </a:bodyPr>
                    <a:lstStyle/>
                    <a:p>
                      <a:pPr lvl="0">
                        <a:spcBef>
                          <a:spcPts val="0"/>
                        </a:spcBef>
                        <a:buNone/>
                      </a:pPr>
                      <a:r>
                        <a:rPr lang="en" sz="1200"/>
                        <a:t>Full-graphics</a:t>
                      </a:r>
                    </a:p>
                  </a:txBody>
                  <a:tcPr marT="91425" marB="91425" marR="91425" marL="91425"/>
                </a:tc>
                <a:tc>
                  <a:txBody>
                    <a:bodyPr>
                      <a:noAutofit/>
                    </a:bodyPr>
                    <a:lstStyle/>
                    <a:p>
                      <a:pPr lvl="0">
                        <a:spcBef>
                          <a:spcPts val="0"/>
                        </a:spcBef>
                        <a:buNone/>
                      </a:pPr>
                      <a:r>
                        <a:rPr lang="en" sz="1200"/>
                        <a:t>Handheld</a:t>
                      </a:r>
                    </a:p>
                  </a:txBody>
                  <a:tcPr marT="91425" marB="91425" marR="91425" marL="91425"/>
                </a:tc>
                <a:tc>
                  <a:txBody>
                    <a:bodyPr>
                      <a:noAutofit/>
                    </a:bodyPr>
                    <a:lstStyle/>
                    <a:p>
                      <a:pPr lvl="0">
                        <a:spcBef>
                          <a:spcPts val="0"/>
                        </a:spcBef>
                        <a:buNone/>
                      </a:pPr>
                      <a:r>
                        <a:rPr lang="en" sz="1200"/>
                        <a:t>Minimal</a:t>
                      </a:r>
                    </a:p>
                  </a:txBody>
                  <a:tcPr marT="91425" marB="91425" marR="91425" marL="91425"/>
                </a:tc>
              </a:tr>
              <a:tr h="381000">
                <a:tc>
                  <a:txBody>
                    <a:bodyPr>
                      <a:noAutofit/>
                    </a:bodyPr>
                    <a:lstStyle/>
                    <a:p>
                      <a:pPr lvl="0">
                        <a:spcBef>
                          <a:spcPts val="0"/>
                        </a:spcBef>
                        <a:buNone/>
                      </a:pPr>
                      <a:r>
                        <a:rPr lang="en" sz="1200">
                          <a:solidFill>
                            <a:schemeClr val="dk1"/>
                          </a:solidFill>
                        </a:rPr>
                        <a:t>Full-graphics</a:t>
                      </a:r>
                    </a:p>
                  </a:txBody>
                  <a:tcPr marT="91425" marB="91425" marR="91425" marL="91425"/>
                </a:tc>
                <a:tc>
                  <a:txBody>
                    <a:bodyPr>
                      <a:noAutofit/>
                    </a:bodyPr>
                    <a:lstStyle/>
                    <a:p>
                      <a:pPr lvl="0">
                        <a:spcBef>
                          <a:spcPts val="0"/>
                        </a:spcBef>
                        <a:buNone/>
                      </a:pPr>
                      <a:r>
                        <a:rPr lang="en" sz="1200"/>
                        <a:t>Laptop</a:t>
                      </a:r>
                    </a:p>
                  </a:txBody>
                  <a:tcPr marT="91425" marB="91425" marR="91425" marL="91425"/>
                </a:tc>
                <a:tc>
                  <a:txBody>
                    <a:bodyPr>
                      <a:noAutofit/>
                    </a:bodyPr>
                    <a:lstStyle/>
                    <a:p>
                      <a:pPr lvl="0">
                        <a:spcBef>
                          <a:spcPts val="0"/>
                        </a:spcBef>
                        <a:buNone/>
                      </a:pPr>
                      <a:r>
                        <a:rPr lang="en" sz="1200"/>
                        <a:t>Standard</a:t>
                      </a:r>
                    </a:p>
                  </a:txBody>
                  <a:tcPr marT="91425" marB="91425" marR="91425" marL="91425"/>
                </a:tc>
              </a:tr>
              <a:tr h="381000">
                <a:tc>
                  <a:txBody>
                    <a:bodyPr>
                      <a:noAutofit/>
                    </a:bodyPr>
                    <a:lstStyle/>
                    <a:p>
                      <a:pPr lvl="0">
                        <a:spcBef>
                          <a:spcPts val="0"/>
                        </a:spcBef>
                        <a:buNone/>
                      </a:pPr>
                      <a:r>
                        <a:rPr lang="en" sz="1200">
                          <a:solidFill>
                            <a:schemeClr val="dk1"/>
                          </a:solidFill>
                        </a:rPr>
                        <a:t>Full-graphics</a:t>
                      </a:r>
                    </a:p>
                  </a:txBody>
                  <a:tcPr marT="91425" marB="91425" marR="91425" marL="91425"/>
                </a:tc>
                <a:tc>
                  <a:txBody>
                    <a:bodyPr>
                      <a:noAutofit/>
                    </a:bodyPr>
                    <a:lstStyle/>
                    <a:p>
                      <a:pPr lvl="0">
                        <a:spcBef>
                          <a:spcPts val="0"/>
                        </a:spcBef>
                        <a:buNone/>
                      </a:pPr>
                      <a:r>
                        <a:rPr lang="en" sz="1200"/>
                        <a:t>Fullsize</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Document-</a:t>
                      </a:r>
                    </a:p>
                    <a:p>
                      <a:pPr lvl="0">
                        <a:spcBef>
                          <a:spcPts val="0"/>
                        </a:spcBef>
                        <a:buClr>
                          <a:schemeClr val="dk1"/>
                        </a:buClr>
                        <a:buSzPct val="91666"/>
                        <a:buFont typeface="Arial"/>
                        <a:buNone/>
                      </a:pPr>
                      <a:r>
                        <a:rPr lang="en" sz="1200">
                          <a:solidFill>
                            <a:schemeClr val="dk1"/>
                          </a:solidFill>
                        </a:rPr>
                        <a:t>Loaded</a:t>
                      </a:r>
                    </a:p>
                  </a:txBody>
                  <a:tcPr marT="91425" marB="91425" marR="91425" marL="91425"/>
                </a:tc>
              </a:tr>
              <a:tr h="381000">
                <a:tc>
                  <a:txBody>
                    <a:bodyPr>
                      <a:noAutofit/>
                    </a:bodyPr>
                    <a:lstStyle/>
                    <a:p>
                      <a:pPr lvl="0">
                        <a:spcBef>
                          <a:spcPts val="0"/>
                        </a:spcBef>
                        <a:buNone/>
                      </a:pPr>
                      <a:r>
                        <a:rPr lang="en" sz="1200"/>
                        <a:t>Text-Only</a:t>
                      </a:r>
                    </a:p>
                  </a:txBody>
                  <a:tcPr marT="91425" marB="91425" marR="91425" marL="91425"/>
                </a:tc>
                <a:tc>
                  <a:txBody>
                    <a:bodyPr>
                      <a:noAutofit/>
                    </a:bodyPr>
                    <a:lstStyle/>
                    <a:p>
                      <a:pPr lvl="0">
                        <a:spcBef>
                          <a:spcPts val="0"/>
                        </a:spcBef>
                        <a:buNone/>
                      </a:pPr>
                      <a:r>
                        <a:rPr lang="en" sz="1200">
                          <a:solidFill>
                            <a:schemeClr val="dk1"/>
                          </a:solidFill>
                        </a:rPr>
                        <a:t>Handheld</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Standard</a:t>
                      </a:r>
                    </a:p>
                  </a:txBody>
                  <a:tcPr marT="91425" marB="91425" marR="91425" marL="91425"/>
                </a:tc>
              </a:tr>
              <a:tr h="381000">
                <a:tc>
                  <a:txBody>
                    <a:bodyPr>
                      <a:noAutofit/>
                    </a:bodyPr>
                    <a:lstStyle/>
                    <a:p>
                      <a:pPr lvl="0">
                        <a:spcBef>
                          <a:spcPts val="0"/>
                        </a:spcBef>
                        <a:buClr>
                          <a:schemeClr val="dk1"/>
                        </a:buClr>
                        <a:buSzPct val="91666"/>
                        <a:buFont typeface="Arial"/>
                        <a:buNone/>
                      </a:pPr>
                      <a:r>
                        <a:rPr lang="en" sz="1200">
                          <a:solidFill>
                            <a:schemeClr val="dk1"/>
                          </a:solidFill>
                        </a:rPr>
                        <a:t>Text-Only</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Laptop</a:t>
                      </a:r>
                    </a:p>
                  </a:txBody>
                  <a:tcPr marT="91425" marB="91425" marR="91425" marL="91425"/>
                </a:tc>
                <a:tc>
                  <a:txBody>
                    <a:bodyPr>
                      <a:noAutofit/>
                    </a:bodyPr>
                    <a:lstStyle/>
                    <a:p>
                      <a:pPr lvl="0" rtl="0">
                        <a:spcBef>
                          <a:spcPts val="0"/>
                        </a:spcBef>
                        <a:buClr>
                          <a:schemeClr val="dk1"/>
                        </a:buClr>
                        <a:buSzPct val="91666"/>
                        <a:buFont typeface="Arial"/>
                        <a:buNone/>
                      </a:pPr>
                      <a:r>
                        <a:rPr lang="en" sz="1200">
                          <a:solidFill>
                            <a:schemeClr val="dk1"/>
                          </a:solidFill>
                        </a:rPr>
                        <a:t>Document-</a:t>
                      </a:r>
                    </a:p>
                    <a:p>
                      <a:pPr lvl="0">
                        <a:spcBef>
                          <a:spcPts val="0"/>
                        </a:spcBef>
                        <a:buClr>
                          <a:schemeClr val="dk1"/>
                        </a:buClr>
                        <a:buSzPct val="91666"/>
                        <a:buFont typeface="Arial"/>
                        <a:buNone/>
                      </a:pPr>
                      <a:r>
                        <a:rPr lang="en" sz="1200">
                          <a:solidFill>
                            <a:schemeClr val="dk1"/>
                          </a:solidFill>
                        </a:rPr>
                        <a:t>Loaded</a:t>
                      </a:r>
                    </a:p>
                  </a:txBody>
                  <a:tcPr marT="91425" marB="91425" marR="91425" marL="91425"/>
                </a:tc>
              </a:tr>
              <a:tr h="381000">
                <a:tc>
                  <a:txBody>
                    <a:bodyPr>
                      <a:noAutofit/>
                    </a:bodyPr>
                    <a:lstStyle/>
                    <a:p>
                      <a:pPr lvl="0">
                        <a:spcBef>
                          <a:spcPts val="0"/>
                        </a:spcBef>
                        <a:buClr>
                          <a:schemeClr val="dk1"/>
                        </a:buClr>
                        <a:buSzPct val="91666"/>
                        <a:buFont typeface="Arial"/>
                        <a:buNone/>
                      </a:pPr>
                      <a:r>
                        <a:rPr lang="en" sz="1200">
                          <a:solidFill>
                            <a:schemeClr val="dk1"/>
                          </a:solidFill>
                        </a:rPr>
                        <a:t>Text-Only</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Fullsize</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Minimal</a:t>
                      </a:r>
                    </a:p>
                  </a:txBody>
                  <a:tcPr marT="91425" marB="91425" marR="91425" marL="91425"/>
                </a:tc>
              </a:tr>
              <a:tr h="396200">
                <a:tc>
                  <a:txBody>
                    <a:bodyPr>
                      <a:noAutofit/>
                    </a:bodyPr>
                    <a:lstStyle/>
                    <a:p>
                      <a:pPr lvl="0" rtl="0">
                        <a:spcBef>
                          <a:spcPts val="0"/>
                        </a:spcBef>
                        <a:buNone/>
                      </a:pPr>
                      <a:r>
                        <a:rPr lang="en" sz="1200"/>
                        <a:t>Limited-</a:t>
                      </a:r>
                    </a:p>
                    <a:p>
                      <a:pPr lvl="0">
                        <a:spcBef>
                          <a:spcPts val="0"/>
                        </a:spcBef>
                        <a:buNone/>
                      </a:pPr>
                      <a:r>
                        <a:rPr lang="en" sz="1200"/>
                        <a:t>Bandwidth</a:t>
                      </a:r>
                    </a:p>
                  </a:txBody>
                  <a:tcPr marT="91425" marB="91425" marR="91425" marL="91425"/>
                </a:tc>
                <a:tc>
                  <a:txBody>
                    <a:bodyPr>
                      <a:noAutofit/>
                    </a:bodyPr>
                    <a:lstStyle/>
                    <a:p>
                      <a:pPr lvl="0">
                        <a:spcBef>
                          <a:spcPts val="0"/>
                        </a:spcBef>
                        <a:buNone/>
                      </a:pPr>
                      <a:r>
                        <a:rPr lang="en" sz="1200">
                          <a:solidFill>
                            <a:schemeClr val="dk1"/>
                          </a:solidFill>
                        </a:rPr>
                        <a:t>Handheld</a:t>
                      </a:r>
                    </a:p>
                  </a:txBody>
                  <a:tcPr marT="91425" marB="91425" marR="91425" marL="91425"/>
                </a:tc>
                <a:tc>
                  <a:txBody>
                    <a:bodyPr>
                      <a:noAutofit/>
                    </a:bodyPr>
                    <a:lstStyle/>
                    <a:p>
                      <a:pPr lvl="0" rtl="0">
                        <a:spcBef>
                          <a:spcPts val="0"/>
                        </a:spcBef>
                        <a:buNone/>
                      </a:pPr>
                      <a:r>
                        <a:rPr lang="en" sz="1200"/>
                        <a:t>Document-</a:t>
                      </a:r>
                    </a:p>
                    <a:p>
                      <a:pPr lvl="0">
                        <a:spcBef>
                          <a:spcPts val="0"/>
                        </a:spcBef>
                        <a:buNone/>
                      </a:pPr>
                      <a:r>
                        <a:rPr lang="en" sz="1200"/>
                        <a:t>Loaded</a:t>
                      </a:r>
                    </a:p>
                  </a:txBody>
                  <a:tcPr marT="91425" marB="91425" marR="91425" marL="91425"/>
                </a:tc>
              </a:tr>
              <a:tr h="381000">
                <a:tc>
                  <a:txBody>
                    <a:bodyPr>
                      <a:noAutofit/>
                    </a:bodyPr>
                    <a:lstStyle/>
                    <a:p>
                      <a:pPr lvl="0" rtl="0">
                        <a:spcBef>
                          <a:spcPts val="0"/>
                        </a:spcBef>
                        <a:buClr>
                          <a:schemeClr val="dk1"/>
                        </a:buClr>
                        <a:buSzPct val="91666"/>
                        <a:buFont typeface="Arial"/>
                        <a:buNone/>
                      </a:pPr>
                      <a:r>
                        <a:rPr lang="en" sz="1200">
                          <a:solidFill>
                            <a:schemeClr val="dk1"/>
                          </a:solidFill>
                        </a:rPr>
                        <a:t>Limited-</a:t>
                      </a:r>
                    </a:p>
                    <a:p>
                      <a:pPr lvl="0">
                        <a:spcBef>
                          <a:spcPts val="0"/>
                        </a:spcBef>
                        <a:buClr>
                          <a:schemeClr val="dk1"/>
                        </a:buClr>
                        <a:buSzPct val="91666"/>
                        <a:buFont typeface="Arial"/>
                        <a:buNone/>
                      </a:pPr>
                      <a:r>
                        <a:rPr lang="en" sz="1200">
                          <a:solidFill>
                            <a:schemeClr val="dk1"/>
                          </a:solidFill>
                        </a:rPr>
                        <a:t>Bandwidth</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Laptop</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Minimal</a:t>
                      </a:r>
                    </a:p>
                  </a:txBody>
                  <a:tcPr marT="91425" marB="91425" marR="91425" marL="91425"/>
                </a:tc>
              </a:tr>
              <a:tr h="381000">
                <a:tc>
                  <a:txBody>
                    <a:bodyPr>
                      <a:noAutofit/>
                    </a:bodyPr>
                    <a:lstStyle/>
                    <a:p>
                      <a:pPr lvl="0" rtl="0">
                        <a:spcBef>
                          <a:spcPts val="0"/>
                        </a:spcBef>
                        <a:buClr>
                          <a:schemeClr val="dk1"/>
                        </a:buClr>
                        <a:buSzPct val="91666"/>
                        <a:buFont typeface="Arial"/>
                        <a:buNone/>
                      </a:pPr>
                      <a:r>
                        <a:rPr lang="en" sz="1200">
                          <a:solidFill>
                            <a:schemeClr val="dk1"/>
                          </a:solidFill>
                        </a:rPr>
                        <a:t>Limited-</a:t>
                      </a:r>
                    </a:p>
                    <a:p>
                      <a:pPr lvl="0">
                        <a:spcBef>
                          <a:spcPts val="0"/>
                        </a:spcBef>
                        <a:buClr>
                          <a:schemeClr val="dk1"/>
                        </a:buClr>
                        <a:buSzPct val="91666"/>
                        <a:buFont typeface="Arial"/>
                        <a:buNone/>
                      </a:pPr>
                      <a:r>
                        <a:rPr lang="en" sz="1200">
                          <a:solidFill>
                            <a:schemeClr val="dk1"/>
                          </a:solidFill>
                        </a:rPr>
                        <a:t>Bandwidth</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Fullsize</a:t>
                      </a:r>
                    </a:p>
                  </a:txBody>
                  <a:tcPr marT="91425" marB="91425" marR="91425" marL="91425"/>
                </a:tc>
                <a:tc>
                  <a:txBody>
                    <a:bodyPr>
                      <a:noAutofit/>
                    </a:bodyPr>
                    <a:lstStyle/>
                    <a:p>
                      <a:pPr lvl="0">
                        <a:spcBef>
                          <a:spcPts val="0"/>
                        </a:spcBef>
                        <a:buClr>
                          <a:schemeClr val="dk1"/>
                        </a:buClr>
                        <a:buSzPct val="91666"/>
                        <a:buFont typeface="Arial"/>
                        <a:buNone/>
                      </a:pPr>
                      <a:r>
                        <a:rPr lang="en" sz="1200">
                          <a:solidFill>
                            <a:schemeClr val="dk1"/>
                          </a:solidFill>
                        </a:rPr>
                        <a:t>Standard</a:t>
                      </a:r>
                    </a:p>
                  </a:txBody>
                  <a:tcPr marT="91425" marB="91425" marR="91425" marL="91425"/>
                </a:tc>
              </a:tr>
            </a:tbl>
          </a:graphicData>
        </a:graphic>
      </p:graphicFrame>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Covering Arrays</a:t>
            </a:r>
          </a:p>
        </p:txBody>
      </p:sp>
      <p:sp>
        <p:nvSpPr>
          <p:cNvPr id="252" name="Shape 2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functional testing, we want to </a:t>
            </a:r>
            <a:r>
              <a:rPr i="1" lang="en"/>
              <a:t>cover</a:t>
            </a:r>
            <a:r>
              <a:rPr lang="en"/>
              <a:t> a large number of the parameter combinations.</a:t>
            </a:r>
          </a:p>
          <a:p>
            <a:pPr indent="-228600" lvl="1" marL="914400" marR="0" rtl="0" algn="l">
              <a:lnSpc>
                <a:spcPct val="100000"/>
              </a:lnSpc>
              <a:spcBef>
                <a:spcPts val="600"/>
              </a:spcBef>
              <a:spcAft>
                <a:spcPts val="0"/>
              </a:spcAft>
            </a:pPr>
            <a:r>
              <a:rPr lang="en"/>
              <a:t>We seek coverage of strength </a:t>
            </a:r>
            <a:r>
              <a:rPr i="1" lang="en"/>
              <a:t>k</a:t>
            </a:r>
            <a:r>
              <a:rPr lang="en"/>
              <a:t>. </a:t>
            </a:r>
          </a:p>
          <a:p>
            <a:pPr indent="-355600" lvl="2" marL="1371600" marR="0" rtl="0" algn="l">
              <a:lnSpc>
                <a:spcPct val="100000"/>
              </a:lnSpc>
              <a:spcBef>
                <a:spcPts val="600"/>
              </a:spcBef>
              <a:spcAft>
                <a:spcPts val="0"/>
              </a:spcAft>
              <a:buSzPct val="100000"/>
            </a:pPr>
            <a:r>
              <a:rPr i="1" lang="en" sz="2000"/>
              <a:t>k=n </a:t>
            </a:r>
            <a:r>
              <a:rPr lang="en" sz="2000"/>
              <a:t>means we have covered all combinations.</a:t>
            </a:r>
          </a:p>
          <a:p>
            <a:pPr indent="-355600" lvl="2" marL="1371600" marR="0" rtl="0" algn="l">
              <a:lnSpc>
                <a:spcPct val="100000"/>
              </a:lnSpc>
              <a:spcBef>
                <a:spcPts val="600"/>
              </a:spcBef>
              <a:spcAft>
                <a:spcPts val="0"/>
              </a:spcAft>
              <a:buSzPct val="100000"/>
            </a:pPr>
            <a:r>
              <a:rPr i="1" lang="en" sz="2000"/>
              <a:t>k &lt; n</a:t>
            </a:r>
            <a:r>
              <a:rPr lang="en" sz="2000"/>
              <a:t> means all </a:t>
            </a:r>
            <a:r>
              <a:rPr i="1" lang="en" sz="2000"/>
              <a:t>k-way</a:t>
            </a:r>
            <a:r>
              <a:rPr lang="en" sz="2000"/>
              <a:t> combinations are covered.</a:t>
            </a:r>
          </a:p>
          <a:p>
            <a:pPr indent="-228600" lvl="0" marL="457200" marR="0" rtl="0" algn="l">
              <a:lnSpc>
                <a:spcPct val="100000"/>
              </a:lnSpc>
              <a:spcBef>
                <a:spcPts val="600"/>
              </a:spcBef>
              <a:spcAft>
                <a:spcPts val="0"/>
              </a:spcAft>
            </a:pPr>
            <a:r>
              <a:rPr lang="en"/>
              <a:t>A covering array of strength </a:t>
            </a:r>
            <a:r>
              <a:rPr i="1" lang="en"/>
              <a:t>k </a:t>
            </a:r>
            <a:r>
              <a:rPr lang="en"/>
              <a:t>is the smallest array that covers all </a:t>
            </a:r>
            <a:r>
              <a:rPr i="1" lang="en"/>
              <a:t>k-way</a:t>
            </a:r>
            <a:r>
              <a:rPr lang="en"/>
              <a:t> combinations.</a:t>
            </a:r>
          </a:p>
          <a:p>
            <a:pPr indent="-228600" lvl="0" marL="457200" marR="0" rtl="0" algn="l">
              <a:lnSpc>
                <a:spcPct val="100000"/>
              </a:lnSpc>
              <a:spcBef>
                <a:spcPts val="600"/>
              </a:spcBef>
              <a:spcAft>
                <a:spcPts val="0"/>
              </a:spcAft>
            </a:pPr>
            <a:r>
              <a:rPr lang="en"/>
              <a:t>Selecting smallest array is NP-hard.</a:t>
            </a:r>
          </a:p>
          <a:p>
            <a:pPr indent="-228600" lvl="1" marL="914400" marR="0" rtl="0" algn="l">
              <a:lnSpc>
                <a:spcPct val="100000"/>
              </a:lnSpc>
              <a:spcBef>
                <a:spcPts val="600"/>
              </a:spcBef>
              <a:spcAft>
                <a:spcPts val="0"/>
              </a:spcAft>
            </a:pPr>
            <a:r>
              <a:rPr lang="en"/>
              <a:t>However, greedy and heuristic searches can produce near-optimal solutions.</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Constraining the Combinations</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Some combinations may not be possible in practice. Constraints can be used to remove invalid combinations.</a:t>
            </a:r>
          </a:p>
          <a:p>
            <a:pPr indent="-228600" lvl="1" marL="914400" marR="0" rtl="0" algn="l">
              <a:lnSpc>
                <a:spcPct val="100000"/>
              </a:lnSpc>
              <a:spcBef>
                <a:spcPts val="600"/>
              </a:spcBef>
              <a:spcAft>
                <a:spcPts val="0"/>
              </a:spcAft>
            </a:pPr>
            <a:r>
              <a:rPr lang="en"/>
              <a:t>Monochrome is only an option for handheld displays.</a:t>
            </a:r>
          </a:p>
          <a:p>
            <a:pPr indent="-228600" lvl="1" marL="914400" marR="0" rtl="0" algn="l">
              <a:lnSpc>
                <a:spcPct val="100000"/>
              </a:lnSpc>
              <a:spcBef>
                <a:spcPts val="600"/>
              </a:spcBef>
              <a:spcAft>
                <a:spcPts val="0"/>
              </a:spcAft>
            </a:pPr>
            <a:r>
              <a:rPr lang="en"/>
              <a:t>So, we remove any pairing of monochrome with laptop or full-size displays.</a:t>
            </a:r>
          </a:p>
          <a:p>
            <a:pPr lvl="0" marR="0" rtl="0" algn="l">
              <a:lnSpc>
                <a:spcPct val="100000"/>
              </a:lnSpc>
              <a:spcBef>
                <a:spcPts val="600"/>
              </a:spcBef>
              <a:spcAft>
                <a:spcPts val="0"/>
              </a:spcAft>
              <a:buNone/>
            </a:pPr>
            <a:r>
              <a:t/>
            </a:r>
            <a:endParaRPr/>
          </a:p>
        </p:txBody>
      </p:sp>
      <p:sp>
        <p:nvSpPr>
          <p:cNvPr id="260" name="Shape 2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Catalog-Based Testing</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Learning from Experience</a:t>
            </a:r>
          </a:p>
        </p:txBody>
      </p:sp>
      <p:sp>
        <p:nvSpPr>
          <p:cNvPr id="271" name="Shape 2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Generating functional tests requires human judgement.</a:t>
            </a:r>
          </a:p>
          <a:p>
            <a:pPr indent="-228600" lvl="1" marL="914400" marR="0" rtl="0" algn="l">
              <a:lnSpc>
                <a:spcPct val="100000"/>
              </a:lnSpc>
              <a:spcBef>
                <a:spcPts val="600"/>
              </a:spcBef>
              <a:spcAft>
                <a:spcPts val="0"/>
              </a:spcAft>
            </a:pPr>
            <a:r>
              <a:rPr lang="en"/>
              <a:t>Identifying features and parameters is fairly straightforward.</a:t>
            </a:r>
          </a:p>
          <a:p>
            <a:pPr indent="-228600" lvl="1" marL="914400" marR="0" rtl="0" algn="l">
              <a:lnSpc>
                <a:spcPct val="100000"/>
              </a:lnSpc>
              <a:spcBef>
                <a:spcPts val="600"/>
              </a:spcBef>
              <a:spcAft>
                <a:spcPts val="0"/>
              </a:spcAft>
            </a:pPr>
            <a:r>
              <a:rPr lang="en"/>
              <a:t>But selecting representative value requires creativity and thought. How do you best partition the input space? What boundary values need covered? How do I hit all outcomes of a function?</a:t>
            </a:r>
          </a:p>
          <a:p>
            <a:pPr indent="-228600" lvl="0" marL="457200" marR="0" rtl="0" algn="l">
              <a:lnSpc>
                <a:spcPct val="100000"/>
              </a:lnSpc>
              <a:spcBef>
                <a:spcPts val="600"/>
              </a:spcBef>
              <a:spcAft>
                <a:spcPts val="0"/>
              </a:spcAft>
            </a:pPr>
            <a:r>
              <a:rPr lang="en"/>
              <a:t>Lessons learned from testing one system can improve testing of new systems.</a:t>
            </a:r>
          </a:p>
          <a:p>
            <a:pPr lvl="0" marR="0" rtl="0" algn="l">
              <a:lnSpc>
                <a:spcPct val="100000"/>
              </a:lnSpc>
              <a:spcBef>
                <a:spcPts val="600"/>
              </a:spcBef>
              <a:spcAft>
                <a:spcPts val="0"/>
              </a:spcAft>
              <a:buNone/>
            </a:pPr>
            <a:r>
              <a:t/>
            </a:r>
            <a:endParaRP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Catalog-Based Testing</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Catalogs encode checklists of input classes for particular types of variables.</a:t>
            </a:r>
          </a:p>
          <a:p>
            <a:pPr indent="-228600" lvl="1" marL="914400" marR="0" rtl="0" algn="l">
              <a:lnSpc>
                <a:spcPct val="100000"/>
              </a:lnSpc>
              <a:spcBef>
                <a:spcPts val="600"/>
              </a:spcBef>
              <a:spcAft>
                <a:spcPts val="0"/>
              </a:spcAft>
            </a:pPr>
            <a:r>
              <a:rPr lang="en"/>
              <a:t>Example: A computation uses an integer variable that is supposed to fall in a range. The catalog recommends the following partitions:</a:t>
            </a:r>
          </a:p>
          <a:p>
            <a:pPr indent="-355600" lvl="2" marL="1371600" rtl="0">
              <a:spcBef>
                <a:spcPts val="600"/>
              </a:spcBef>
              <a:buSzPct val="100000"/>
            </a:pPr>
            <a:r>
              <a:rPr lang="en" sz="2000"/>
              <a:t>Value immediately preceding the lower bound of the interval.</a:t>
            </a:r>
          </a:p>
          <a:p>
            <a:pPr indent="-355600" lvl="2" marL="1371600" rtl="0">
              <a:spcBef>
                <a:spcPts val="600"/>
              </a:spcBef>
              <a:buSzPct val="100000"/>
            </a:pPr>
            <a:r>
              <a:rPr lang="en" sz="2000"/>
              <a:t>Lower bound of the interval.</a:t>
            </a:r>
          </a:p>
          <a:p>
            <a:pPr indent="-355600" lvl="2" marL="1371600" rtl="0">
              <a:spcBef>
                <a:spcPts val="600"/>
              </a:spcBef>
              <a:buSzPct val="100000"/>
            </a:pPr>
            <a:r>
              <a:rPr lang="en" sz="2000"/>
              <a:t>A value within the interval.</a:t>
            </a:r>
          </a:p>
          <a:p>
            <a:pPr indent="-355600" lvl="2" marL="1371600" rtl="0">
              <a:spcBef>
                <a:spcPts val="600"/>
              </a:spcBef>
              <a:buSzPct val="100000"/>
            </a:pPr>
            <a:r>
              <a:rPr lang="en" sz="2000"/>
              <a:t>The upper bound of the interval.</a:t>
            </a:r>
          </a:p>
          <a:p>
            <a:pPr indent="-355600" lvl="2" marL="1371600" rtl="0">
              <a:spcBef>
                <a:spcPts val="600"/>
              </a:spcBef>
              <a:buSzPct val="100000"/>
            </a:pPr>
            <a:r>
              <a:rPr lang="en" sz="2000"/>
              <a:t>The value immediately following the upper bound.</a:t>
            </a:r>
          </a:p>
          <a:p>
            <a:pPr indent="-228600" lvl="1" marL="914400" marR="0" rtl="0" algn="l">
              <a:lnSpc>
                <a:spcPct val="100000"/>
              </a:lnSpc>
              <a:spcBef>
                <a:spcPts val="600"/>
              </a:spcBef>
              <a:spcAft>
                <a:spcPts val="0"/>
              </a:spcAft>
            </a:pPr>
            <a:r>
              <a:rPr lang="en"/>
              <a:t>Covers normal, erroneous, and boundary cases.</a:t>
            </a:r>
          </a:p>
          <a:p>
            <a:pPr indent="0" lvl="0" marL="0" marR="0" rtl="0" algn="l">
              <a:lnSpc>
                <a:spcPct val="100000"/>
              </a:lnSpc>
              <a:spcBef>
                <a:spcPts val="600"/>
              </a:spcBef>
              <a:spcAft>
                <a:spcPts val="0"/>
              </a:spcAft>
              <a:buNone/>
            </a:pPr>
            <a:r>
              <a:t/>
            </a:r>
            <a:endParaRPr sz="2000"/>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Catalog-Based Testing</a:t>
            </a:r>
          </a:p>
        </p:txBody>
      </p:sp>
      <p:sp>
        <p:nvSpPr>
          <p:cNvPr id="285" name="Shape 2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catalog-based approach requires:</a:t>
            </a:r>
          </a:p>
          <a:p>
            <a:pPr indent="-228600" lvl="1" marL="914400" marR="0" rtl="0" algn="l">
              <a:lnSpc>
                <a:spcPct val="100000"/>
              </a:lnSpc>
              <a:spcBef>
                <a:spcPts val="600"/>
              </a:spcBef>
              <a:spcAft>
                <a:spcPts val="0"/>
              </a:spcAft>
            </a:pPr>
            <a:r>
              <a:rPr lang="en"/>
              <a:t>Decomposing the requirement specification into elementary items related to testing that specification.</a:t>
            </a:r>
          </a:p>
          <a:p>
            <a:pPr indent="-228600" lvl="2" marL="1371600" marR="0" rtl="0" algn="l">
              <a:lnSpc>
                <a:spcPct val="100000"/>
              </a:lnSpc>
              <a:spcBef>
                <a:spcPts val="600"/>
              </a:spcBef>
              <a:spcAft>
                <a:spcPts val="0"/>
              </a:spcAft>
            </a:pPr>
            <a:r>
              <a:rPr lang="en"/>
              <a:t>i.e., features, parameters, and conditions on both. </a:t>
            </a:r>
          </a:p>
          <a:p>
            <a:pPr indent="-228600" lvl="1" marL="914400" marR="0" rtl="0" algn="l">
              <a:lnSpc>
                <a:spcPct val="100000"/>
              </a:lnSpc>
              <a:spcBef>
                <a:spcPts val="600"/>
              </a:spcBef>
              <a:spcAft>
                <a:spcPts val="0"/>
              </a:spcAft>
            </a:pPr>
            <a:r>
              <a:rPr lang="en"/>
              <a:t>Deriving an initial set of test specifications from these elementary items. </a:t>
            </a:r>
          </a:p>
          <a:p>
            <a:pPr indent="-228600" lvl="1" marL="914400" marR="0" rtl="0" algn="l">
              <a:lnSpc>
                <a:spcPct val="100000"/>
              </a:lnSpc>
              <a:spcBef>
                <a:spcPts val="600"/>
              </a:spcBef>
              <a:spcAft>
                <a:spcPts val="0"/>
              </a:spcAft>
            </a:pPr>
            <a:r>
              <a:rPr lang="en"/>
              <a:t>Completing test specifications using a suitable catalog.</a:t>
            </a:r>
          </a:p>
          <a:p>
            <a:pPr indent="0" lvl="0" marL="0" marR="0" rtl="0" algn="l">
              <a:lnSpc>
                <a:spcPct val="100000"/>
              </a:lnSpc>
              <a:spcBef>
                <a:spcPts val="600"/>
              </a:spcBef>
              <a:spcAft>
                <a:spcPts val="0"/>
              </a:spcAft>
              <a:buNone/>
            </a:pPr>
            <a:r>
              <a:t/>
            </a:r>
            <a:endParaRPr sz="2000"/>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6 (2) - Solution</a:t>
            </a:r>
          </a:p>
        </p:txBody>
      </p:sp>
      <p:graphicFrame>
        <p:nvGraphicFramePr>
          <p:cNvPr id="84" name="Shape 84"/>
          <p:cNvGraphicFramePr/>
          <p:nvPr/>
        </p:nvGraphicFramePr>
        <p:xfrm>
          <a:off x="622925" y="1723575"/>
          <a:ext cx="3000000" cy="3000000"/>
        </p:xfrm>
        <a:graphic>
          <a:graphicData uri="http://schemas.openxmlformats.org/drawingml/2006/table">
            <a:tbl>
              <a:tblPr>
                <a:noFill/>
                <a:tableStyleId>{6CF8ADDD-46A0-4862-8CE8-FE936CF843F6}</a:tableStyleId>
              </a:tblPr>
              <a:tblGrid>
                <a:gridCol w="574875"/>
                <a:gridCol w="2128175"/>
                <a:gridCol w="1351525"/>
              </a:tblGrid>
              <a:tr h="12700">
                <a:tc>
                  <a:txBody>
                    <a:bodyPr>
                      <a:noAutofit/>
                    </a:bodyPr>
                    <a:lstStyle/>
                    <a:p>
                      <a:pPr lvl="0" rtl="0">
                        <a:spcBef>
                          <a:spcPts val="0"/>
                        </a:spcBef>
                        <a:buNone/>
                      </a:pPr>
                      <a:r>
                        <a:rPr b="1" i="1" lang="en" sz="1100"/>
                        <a:t>Insert</a:t>
                      </a:r>
                    </a:p>
                  </a:txBody>
                  <a:tcPr marT="63500" marB="63500" marR="63500" marL="63500"/>
                </a:tc>
                <a:tc>
                  <a:txBody>
                    <a:bodyPr>
                      <a:noAutofit/>
                    </a:bodyPr>
                    <a:lstStyle/>
                    <a:p>
                      <a:pPr lvl="0" rtl="0">
                        <a:spcBef>
                          <a:spcPts val="0"/>
                        </a:spcBef>
                        <a:buNone/>
                      </a:pPr>
                      <a:r>
                        <a:rPr i="1" lang="en" sz="1100"/>
                        <a:t>Empty/ any e</a:t>
                      </a:r>
                    </a:p>
                  </a:txBody>
                  <a:tcPr marT="63500" marB="63500" marR="63500" marL="63500"/>
                </a:tc>
                <a:tc>
                  <a:txBody>
                    <a:bodyPr>
                      <a:noAutofit/>
                    </a:bodyPr>
                    <a:lstStyle/>
                    <a:p>
                      <a:pPr lvl="0" rtl="0">
                        <a:spcBef>
                          <a:spcPts val="0"/>
                        </a:spcBef>
                        <a:buNone/>
                      </a:pPr>
                      <a:r>
                        <a:rPr i="1" lang="en" sz="1100"/>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with one element / any e</a:t>
                      </a:r>
                    </a:p>
                  </a:txBody>
                  <a:tcPr marT="63500" marB="63500" marR="63500" marL="63500"/>
                </a:tc>
                <a:tc>
                  <a:txBody>
                    <a:bodyPr>
                      <a:noAutofit/>
                    </a:bodyPr>
                    <a:lstStyle/>
                    <a:p>
                      <a:pPr lvl="0" rtl="0">
                        <a:spcBef>
                          <a:spcPts val="0"/>
                        </a:spcBef>
                        <a:buNone/>
                      </a:pPr>
                      <a:r>
                        <a:rPr i="1" lang="en" sz="1100"/>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with multiple elements / any e</a:t>
                      </a:r>
                    </a:p>
                  </a:txBody>
                  <a:tcPr marT="63500" marB="63500" marR="63500" marL="63500"/>
                </a:tc>
                <a:tc>
                  <a:txBody>
                    <a:bodyPr>
                      <a:noAutofit/>
                    </a:bodyPr>
                    <a:lstStyle/>
                    <a:p>
                      <a:pPr lvl="0" rtl="0">
                        <a:spcBef>
                          <a:spcPts val="0"/>
                        </a:spcBef>
                        <a:buNone/>
                      </a:pPr>
                      <a:r>
                        <a:rPr i="1" lang="en" sz="1100">
                          <a:solidFill>
                            <a:schemeClr val="dk1"/>
                          </a:solidFill>
                        </a:rPr>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Very large E/ any e</a:t>
                      </a:r>
                    </a:p>
                  </a:txBody>
                  <a:tcPr marT="63500" marB="63500" marR="63500" marL="63500"/>
                </a:tc>
                <a:tc>
                  <a:txBody>
                    <a:bodyPr>
                      <a:noAutofit/>
                    </a:bodyPr>
                    <a:lstStyle/>
                    <a:p>
                      <a:pPr lvl="0" rtl="0">
                        <a:spcBef>
                          <a:spcPts val="0"/>
                        </a:spcBef>
                        <a:buNone/>
                      </a:pPr>
                      <a:r>
                        <a:rPr i="1" lang="en" sz="1100">
                          <a:solidFill>
                            <a:schemeClr val="dk1"/>
                          </a:solidFill>
                        </a:rPr>
                        <a:t>e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containing e/ e</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Any E/ malformed e</a:t>
                      </a:r>
                    </a:p>
                  </a:txBody>
                  <a:tcPr marT="63500" marB="63500" marR="63500" marL="63500"/>
                </a:tc>
                <a:tc>
                  <a:txBody>
                    <a:bodyPr>
                      <a:noAutofit/>
                    </a:bodyPr>
                    <a:lstStyle/>
                    <a:p>
                      <a:pPr lvl="0" rtl="0">
                        <a:spcBef>
                          <a:spcPts val="0"/>
                        </a:spcBef>
                        <a:buNone/>
                      </a:pPr>
                      <a:r>
                        <a:rPr i="1" lang="en" sz="1100"/>
                        <a:t>Error</a:t>
                      </a:r>
                    </a:p>
                  </a:txBody>
                  <a:tcPr marT="63500" marB="63500" marR="63500" marL="63500"/>
                </a:tc>
              </a:tr>
              <a:tr h="12700">
                <a:tc>
                  <a:txBody>
                    <a:bodyPr>
                      <a:noAutofit/>
                    </a:bodyPr>
                    <a:lstStyle/>
                    <a:p>
                      <a:pPr lvl="0" rtl="0">
                        <a:spcBef>
                          <a:spcPts val="0"/>
                        </a:spcBef>
                        <a:buNone/>
                      </a:pPr>
                      <a:r>
                        <a:rPr b="1" i="1" lang="en" sz="1100"/>
                        <a:t>Exists</a:t>
                      </a:r>
                    </a:p>
                  </a:txBody>
                  <a:tcPr marT="63500" marB="63500" marR="63500" marL="63500"/>
                </a:tc>
                <a:tc>
                  <a:txBody>
                    <a:bodyPr>
                      <a:noAutofit/>
                    </a:bodyPr>
                    <a:lstStyle/>
                    <a:p>
                      <a:pPr lvl="0" rtl="0">
                        <a:spcBef>
                          <a:spcPts val="0"/>
                        </a:spcBef>
                        <a:buNone/>
                      </a:pPr>
                      <a:r>
                        <a:rPr i="1" lang="en" sz="1100">
                          <a:solidFill>
                            <a:schemeClr val="dk1"/>
                          </a:solidFill>
                        </a:rPr>
                        <a:t>E containing e/ e</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E not containing e/ e</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Very large E containing e/ e</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 with only element e/ e</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Any E / malformed e</a:t>
                      </a:r>
                    </a:p>
                  </a:txBody>
                  <a:tcPr marT="63500" marB="63500" marR="63500" marL="63500"/>
                </a:tc>
                <a:tc>
                  <a:txBody>
                    <a:bodyPr>
                      <a:noAutofit/>
                    </a:bodyPr>
                    <a:lstStyle/>
                    <a:p>
                      <a:pPr lvl="0" rtl="0">
                        <a:spcBef>
                          <a:spcPts val="0"/>
                        </a:spcBef>
                        <a:buNone/>
                      </a:pPr>
                      <a:r>
                        <a:rPr i="1" lang="en" sz="1100"/>
                        <a:t>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 e</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bl>
          </a:graphicData>
        </a:graphic>
      </p:graphicFrame>
      <p:graphicFrame>
        <p:nvGraphicFramePr>
          <p:cNvPr id="85" name="Shape 85"/>
          <p:cNvGraphicFramePr/>
          <p:nvPr/>
        </p:nvGraphicFramePr>
        <p:xfrm>
          <a:off x="4759300" y="2562250"/>
          <a:ext cx="3000000" cy="3000000"/>
        </p:xfrm>
        <a:graphic>
          <a:graphicData uri="http://schemas.openxmlformats.org/drawingml/2006/table">
            <a:tbl>
              <a:tblPr>
                <a:noFill/>
                <a:tableStyleId>{6CF8ADDD-46A0-4862-8CE8-FE936CF843F6}</a:tableStyleId>
              </a:tblPr>
              <a:tblGrid>
                <a:gridCol w="674700"/>
                <a:gridCol w="2054350"/>
                <a:gridCol w="1135275"/>
              </a:tblGrid>
              <a:tr h="12700">
                <a:tc>
                  <a:txBody>
                    <a:bodyPr>
                      <a:noAutofit/>
                    </a:bodyPr>
                    <a:lstStyle/>
                    <a:p>
                      <a:pPr lvl="0" rtl="0">
                        <a:spcBef>
                          <a:spcPts val="0"/>
                        </a:spcBef>
                        <a:buNone/>
                      </a:pPr>
                      <a:r>
                        <a:rPr b="1" i="1" lang="en" sz="1100"/>
                        <a:t>Delete</a:t>
                      </a:r>
                    </a:p>
                  </a:txBody>
                  <a:tcPr marT="63500" marB="63500" marR="63500" marL="63500"/>
                </a:tc>
                <a:tc>
                  <a:txBody>
                    <a:bodyPr>
                      <a:noAutofit/>
                    </a:bodyPr>
                    <a:lstStyle/>
                    <a:p>
                      <a:pPr lvl="0" rtl="0">
                        <a:spcBef>
                          <a:spcPts val="0"/>
                        </a:spcBef>
                        <a:buNone/>
                      </a:pPr>
                      <a:r>
                        <a:rPr i="1" lang="en" sz="1100">
                          <a:solidFill>
                            <a:schemeClr val="dk1"/>
                          </a:solidFill>
                        </a:rPr>
                        <a:t>E containing e/ e</a:t>
                      </a:r>
                    </a:p>
                  </a:txBody>
                  <a:tcPr marT="63500" marB="63500" marR="63500" marL="63500"/>
                </a:tc>
                <a:tc>
                  <a:txBody>
                    <a:bodyPr>
                      <a:noAutofit/>
                    </a:bodyPr>
                    <a:lstStyle/>
                    <a:p>
                      <a:pPr lvl="0" rtl="0">
                        <a:spcBef>
                          <a:spcPts val="0"/>
                        </a:spcBef>
                        <a:buNone/>
                      </a:pPr>
                      <a:r>
                        <a:rPr i="1" lang="en" sz="1100"/>
                        <a:t>e no longer in list</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E not containing e/ e</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Any E / malformed e</a:t>
                      </a:r>
                    </a:p>
                  </a:txBody>
                  <a:tcPr marT="63500" marB="63500" marR="63500" marL="63500"/>
                </a:tc>
                <a:tc>
                  <a:txBody>
                    <a:bodyPr>
                      <a:noAutofit/>
                    </a:bodyPr>
                    <a:lstStyle/>
                    <a:p>
                      <a:pPr lvl="0" rtl="0">
                        <a:spcBef>
                          <a:spcPts val="0"/>
                        </a:spcBef>
                        <a:buNone/>
                      </a:pPr>
                      <a:r>
                        <a:rPr i="1" lang="en" sz="1100"/>
                        <a:t>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Very large E containing e/ e</a:t>
                      </a:r>
                    </a:p>
                  </a:txBody>
                  <a:tcPr marT="63500" marB="63500" marR="63500" marL="63500"/>
                </a:tc>
                <a:tc>
                  <a:txBody>
                    <a:bodyPr>
                      <a:noAutofit/>
                    </a:bodyPr>
                    <a:lstStyle/>
                    <a:p>
                      <a:pPr lvl="0" rtl="0">
                        <a:spcBef>
                          <a:spcPts val="0"/>
                        </a:spcBef>
                        <a:buNone/>
                      </a:pPr>
                      <a:r>
                        <a:rPr i="1" lang="en" sz="1100">
                          <a:solidFill>
                            <a:schemeClr val="dk1"/>
                          </a:solidFill>
                        </a:rPr>
                        <a:t>e no longer in list</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solidFill>
                            <a:schemeClr val="dk1"/>
                          </a:solidFill>
                        </a:rPr>
                        <a:t>Empty / e</a:t>
                      </a:r>
                    </a:p>
                  </a:txBody>
                  <a:tcPr marT="63500" marB="63500" marR="63500" marL="63500"/>
                </a:tc>
                <a:tc>
                  <a:txBody>
                    <a:bodyPr>
                      <a:noAutofit/>
                    </a:bodyPr>
                    <a:lstStyle/>
                    <a:p>
                      <a:pPr lvl="0" rtl="0">
                        <a:spcBef>
                          <a:spcPts val="0"/>
                        </a:spcBef>
                        <a:buNone/>
                      </a:pPr>
                      <a:r>
                        <a:rPr i="1" lang="en" sz="1100"/>
                        <a:t>no change</a:t>
                      </a:r>
                    </a:p>
                  </a:txBody>
                  <a:tcPr marT="63500" marB="63500" marR="63500" marL="63500"/>
                </a:tc>
              </a:tr>
            </a:tbl>
          </a:graphicData>
        </a:graphic>
      </p:graphicFrame>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Elementary Items</a:t>
            </a:r>
          </a:p>
        </p:txBody>
      </p:sp>
      <p:sp>
        <p:nvSpPr>
          <p:cNvPr id="292" name="Shape 2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We need to know some information about what we are testing.</a:t>
            </a:r>
          </a:p>
          <a:p>
            <a:pPr indent="-381000" lvl="0" marL="457200" marR="0" rtl="0" algn="l">
              <a:lnSpc>
                <a:spcPct val="100000"/>
              </a:lnSpc>
              <a:spcBef>
                <a:spcPts val="600"/>
              </a:spcBef>
              <a:spcAft>
                <a:spcPts val="0"/>
              </a:spcAft>
              <a:buSzPct val="100000"/>
            </a:pPr>
            <a:r>
              <a:rPr lang="en" sz="2400"/>
              <a:t>From the requirement specification, identify the following:</a:t>
            </a:r>
          </a:p>
          <a:p>
            <a:pPr indent="-355600" lvl="1" marL="914400" marR="0" rtl="0" algn="l">
              <a:lnSpc>
                <a:spcPct val="100000"/>
              </a:lnSpc>
              <a:spcBef>
                <a:spcPts val="600"/>
              </a:spcBef>
              <a:spcAft>
                <a:spcPts val="0"/>
              </a:spcAft>
              <a:buSzPct val="100000"/>
            </a:pPr>
            <a:r>
              <a:rPr lang="en" sz="2000"/>
              <a:t>Preconditions - conditions that must be satisfied before test execution.</a:t>
            </a:r>
          </a:p>
          <a:p>
            <a:pPr indent="-355600" lvl="1" marL="914400" marR="0" rtl="0" algn="l">
              <a:lnSpc>
                <a:spcPct val="100000"/>
              </a:lnSpc>
              <a:spcBef>
                <a:spcPts val="600"/>
              </a:spcBef>
              <a:spcAft>
                <a:spcPts val="0"/>
              </a:spcAft>
              <a:buSzPct val="100000"/>
            </a:pPr>
            <a:r>
              <a:rPr lang="en" sz="2000"/>
              <a:t>Postconditions - the result of executing this feature.</a:t>
            </a:r>
          </a:p>
          <a:p>
            <a:pPr indent="-355600" lvl="1" marL="914400" marR="0" rtl="0" algn="l">
              <a:lnSpc>
                <a:spcPct val="100000"/>
              </a:lnSpc>
              <a:spcBef>
                <a:spcPts val="600"/>
              </a:spcBef>
              <a:spcAft>
                <a:spcPts val="0"/>
              </a:spcAft>
              <a:buSzPct val="100000"/>
            </a:pPr>
            <a:r>
              <a:rPr lang="en" sz="2000"/>
              <a:t>Variables - input, output, and intermediate values that the system operates on.</a:t>
            </a:r>
          </a:p>
          <a:p>
            <a:pPr indent="-355600" lvl="1" marL="914400" marR="0" rtl="0" algn="l">
              <a:lnSpc>
                <a:spcPct val="100000"/>
              </a:lnSpc>
              <a:spcBef>
                <a:spcPts val="600"/>
              </a:spcBef>
              <a:spcAft>
                <a:spcPts val="0"/>
              </a:spcAft>
              <a:buSzPct val="100000"/>
            </a:pPr>
            <a:r>
              <a:rPr lang="en" sz="2000"/>
              <a:t>Operations - calculations performed using the variables.</a:t>
            </a:r>
          </a:p>
          <a:p>
            <a:pPr indent="-355600" lvl="1" marL="914400" marR="0" rtl="0" algn="l">
              <a:lnSpc>
                <a:spcPct val="100000"/>
              </a:lnSpc>
              <a:spcBef>
                <a:spcPts val="600"/>
              </a:spcBef>
              <a:spcAft>
                <a:spcPts val="0"/>
              </a:spcAft>
              <a:buSzPct val="100000"/>
            </a:pPr>
            <a:r>
              <a:rPr lang="en" sz="2000"/>
              <a:t>Definitions - other facts offered by the specification.</a:t>
            </a:r>
          </a:p>
          <a:p>
            <a:pPr indent="0" lvl="0" marL="0" marR="0" rtl="0" algn="l">
              <a:lnSpc>
                <a:spcPct val="100000"/>
              </a:lnSpc>
              <a:spcBef>
                <a:spcPts val="600"/>
              </a:spcBef>
              <a:spcAft>
                <a:spcPts val="0"/>
              </a:spcAft>
              <a:buNone/>
            </a:pPr>
            <a:r>
              <a:t/>
            </a:r>
            <a:endParaRPr sz="2000"/>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cgi_decode</a:t>
            </a:r>
          </a:p>
        </p:txBody>
      </p:sp>
      <p:sp>
        <p:nvSpPr>
          <p:cNvPr id="299" name="Shape 2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cgi_decode(encoded)</a:t>
            </a:r>
            <a:r>
              <a:rPr lang="en" sz="1600"/>
              <a:t>: translates a cgi-encoded string to a plain ASCII string, reversing the encoding performed on most web servers. CGI translates spaces to ‘+’ and most alphanumeric characters to hexadecimal escape sequences. cgi_decode maps ‘+’ to ‘’, “%xy” (where x and y are hexadecimal digits) to the corresponding ASCII character, and other alphanumeric characters to themselves.</a:t>
            </a:r>
          </a:p>
          <a:p>
            <a:pPr lvl="0" marR="0" rtl="0" algn="l">
              <a:lnSpc>
                <a:spcPct val="100000"/>
              </a:lnSpc>
              <a:spcBef>
                <a:spcPts val="600"/>
              </a:spcBef>
              <a:spcAft>
                <a:spcPts val="0"/>
              </a:spcAft>
              <a:buNone/>
            </a:pPr>
            <a:r>
              <a:t/>
            </a:r>
            <a:endParaRPr sz="1600"/>
          </a:p>
          <a:p>
            <a:pPr lvl="0" marR="0" rtl="0" algn="l">
              <a:lnSpc>
                <a:spcPct val="100000"/>
              </a:lnSpc>
              <a:spcBef>
                <a:spcPts val="600"/>
              </a:spcBef>
              <a:spcAft>
                <a:spcPts val="0"/>
              </a:spcAft>
              <a:buNone/>
            </a:pPr>
            <a:r>
              <a:rPr b="1" lang="en" sz="1600"/>
              <a:t>INPUT: encoded </a:t>
            </a:r>
            <a:r>
              <a:rPr lang="en" sz="1600"/>
              <a:t>- a string of CGI-encoded characters. Can contain alphanumeric characters, ‘+’, and the substring “%xy”. Is terminated by a null character</a:t>
            </a:r>
          </a:p>
          <a:p>
            <a:pPr indent="0" lvl="0" marL="0" marR="0" rtl="0" algn="l">
              <a:lnSpc>
                <a:spcPct val="100000"/>
              </a:lnSpc>
              <a:spcBef>
                <a:spcPts val="600"/>
              </a:spcBef>
              <a:spcAft>
                <a:spcPts val="0"/>
              </a:spcAft>
              <a:buNone/>
            </a:pPr>
            <a:r>
              <a:t/>
            </a:r>
            <a:endParaRPr sz="1600"/>
          </a:p>
          <a:p>
            <a:pPr indent="0" lvl="0" marL="0" marR="0" rtl="0" algn="l">
              <a:lnSpc>
                <a:spcPct val="100000"/>
              </a:lnSpc>
              <a:spcBef>
                <a:spcPts val="600"/>
              </a:spcBef>
              <a:spcAft>
                <a:spcPts val="0"/>
              </a:spcAft>
              <a:buNone/>
            </a:pPr>
            <a:r>
              <a:rPr b="1" lang="en" sz="1600"/>
              <a:t>OUTPUT: decoded</a:t>
            </a:r>
            <a:r>
              <a:rPr lang="en" sz="1600"/>
              <a:t> - a string containing the plain ASCII characters corresponding the the input sequence. Alphanumeric characters are copied into the output in the corresponding position. A blank is substituted for each ‘+’ character. A single ASCII character with hexadecimal value xy is substituted for each substring “%xy” in the input.</a:t>
            </a:r>
          </a:p>
          <a:p>
            <a:pPr indent="0" lvl="0" marL="0" marR="0" rtl="0" algn="l">
              <a:lnSpc>
                <a:spcPct val="100000"/>
              </a:lnSpc>
              <a:spcBef>
                <a:spcPts val="600"/>
              </a:spcBef>
              <a:spcAft>
                <a:spcPts val="0"/>
              </a:spcAft>
              <a:buNone/>
            </a:pPr>
            <a:r>
              <a:t/>
            </a:r>
            <a:endParaRPr sz="1600"/>
          </a:p>
          <a:p>
            <a:pPr indent="0" lvl="0" marL="0" marR="0" rtl="0" algn="l">
              <a:lnSpc>
                <a:spcPct val="100000"/>
              </a:lnSpc>
              <a:spcBef>
                <a:spcPts val="600"/>
              </a:spcBef>
              <a:spcAft>
                <a:spcPts val="0"/>
              </a:spcAft>
              <a:buNone/>
            </a:pPr>
            <a:r>
              <a:rPr b="1" lang="en" sz="1600"/>
              <a:t>OUTPUT: return_value </a:t>
            </a:r>
            <a:r>
              <a:rPr lang="en" sz="1600"/>
              <a:t>- 0 for sucess, 1 if the input is malformed.</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
        <p:nvSpPr>
          <p:cNvPr id="301" name="Shape 301"/>
          <p:cNvSpPr/>
          <p:nvPr/>
        </p:nvSpPr>
        <p:spPr>
          <a:xfrm>
            <a:off x="4350950" y="1903375"/>
            <a:ext cx="4161599" cy="3736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DEF 1.</a:t>
            </a:r>
            <a:r>
              <a:rPr lang="en" sz="2400"/>
              <a:t> Hexidecimal digits are 0-9, A-F, a-f.</a:t>
            </a:r>
          </a:p>
          <a:p>
            <a:pPr lvl="0" rtl="0">
              <a:spcBef>
                <a:spcPts val="0"/>
              </a:spcBef>
              <a:buNone/>
            </a:pPr>
            <a:r>
              <a:rPr b="1" lang="en" sz="2400"/>
              <a:t>DEF 2.</a:t>
            </a:r>
            <a:r>
              <a:rPr lang="en" sz="2400"/>
              <a:t> a CGI hexidecimal is a sequence of three characters “%xy” where x and y are hexadecimal digits.</a:t>
            </a:r>
          </a:p>
          <a:p>
            <a:pPr lvl="0" rtl="0">
              <a:spcBef>
                <a:spcPts val="0"/>
              </a:spcBef>
              <a:buNone/>
            </a:pPr>
            <a:r>
              <a:rPr b="1" lang="en" sz="2400"/>
              <a:t>DEF 3. </a:t>
            </a:r>
            <a:r>
              <a:rPr lang="en" sz="2400"/>
              <a:t>a CGI item is either an alphanumeric character, ‘+’, or a CGI hexadecimal. </a:t>
            </a:r>
          </a:p>
          <a:p>
            <a:pPr lvl="0">
              <a:spcBef>
                <a:spcPts val="0"/>
              </a:spcBef>
              <a:buNone/>
            </a:pPr>
            <a:r>
              <a:t/>
            </a:r>
            <a:endParaRPr/>
          </a:p>
        </p:txBody>
      </p:sp>
      <p:sp>
        <p:nvSpPr>
          <p:cNvPr id="302" name="Shape 302"/>
          <p:cNvSpPr/>
          <p:nvPr/>
        </p:nvSpPr>
        <p:spPr>
          <a:xfrm>
            <a:off x="3234850" y="3460650"/>
            <a:ext cx="4514699" cy="232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VAR 1. </a:t>
            </a:r>
            <a:r>
              <a:rPr lang="en" sz="2400"/>
              <a:t>Encoded: string of CGI characters.</a:t>
            </a:r>
          </a:p>
          <a:p>
            <a:pPr lvl="0" rtl="0">
              <a:spcBef>
                <a:spcPts val="0"/>
              </a:spcBef>
              <a:buNone/>
            </a:pPr>
            <a:r>
              <a:rPr b="1" lang="en" sz="2400"/>
              <a:t>VAR 2.</a:t>
            </a:r>
            <a:r>
              <a:rPr lang="en" sz="2400"/>
              <a:t> Decoded: string of ASCII characters.</a:t>
            </a:r>
          </a:p>
          <a:p>
            <a:pPr lvl="0">
              <a:spcBef>
                <a:spcPts val="0"/>
              </a:spcBef>
              <a:buNone/>
            </a:pPr>
            <a:r>
              <a:rPr b="1" lang="en" sz="2400"/>
              <a:t>VAR 3.</a:t>
            </a:r>
            <a:r>
              <a:rPr lang="en" sz="2400"/>
              <a:t> return value: boolean.</a:t>
            </a:r>
          </a:p>
        </p:txBody>
      </p:sp>
      <p:sp>
        <p:nvSpPr>
          <p:cNvPr id="303" name="Shape 303"/>
          <p:cNvSpPr/>
          <p:nvPr/>
        </p:nvSpPr>
        <p:spPr>
          <a:xfrm>
            <a:off x="1791650" y="1600200"/>
            <a:ext cx="6720899" cy="162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PRE 1.</a:t>
            </a:r>
            <a:r>
              <a:rPr lang="en" sz="2400"/>
              <a:t> (assumed) the input string Encoded is a null-terminated string of characters.</a:t>
            </a:r>
          </a:p>
          <a:p>
            <a:pPr lvl="0">
              <a:spcBef>
                <a:spcPts val="0"/>
              </a:spcBef>
              <a:buNone/>
            </a:pPr>
            <a:r>
              <a:rPr b="1" lang="en" sz="2400"/>
              <a:t>PRE 2.</a:t>
            </a:r>
            <a:r>
              <a:rPr lang="en" sz="2400"/>
              <a:t> (validated) the input string Encoded is a sequence of CGI items.</a:t>
            </a:r>
          </a:p>
        </p:txBody>
      </p:sp>
      <p:sp>
        <p:nvSpPr>
          <p:cNvPr id="304" name="Shape 304"/>
          <p:cNvSpPr/>
          <p:nvPr/>
        </p:nvSpPr>
        <p:spPr>
          <a:xfrm>
            <a:off x="2157350" y="1823425"/>
            <a:ext cx="6355200" cy="441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POST 1.</a:t>
            </a:r>
            <a:r>
              <a:rPr lang="en" sz="1600"/>
              <a:t> If the input string Encoded contains alphanumeric characters, they are copied to the corresponding position in the output string.</a:t>
            </a:r>
          </a:p>
          <a:p>
            <a:pPr lvl="0" rtl="0">
              <a:spcBef>
                <a:spcPts val="0"/>
              </a:spcBef>
              <a:buNone/>
            </a:pPr>
            <a:r>
              <a:rPr b="1" lang="en" sz="1600"/>
              <a:t>POST 2.</a:t>
            </a:r>
            <a:r>
              <a:rPr lang="en" sz="1600"/>
              <a:t> If the input string Encoded contains ‘+’ characters, they are replaced by ASCII space characters in the corresponding positions in the output string.</a:t>
            </a:r>
          </a:p>
          <a:p>
            <a:pPr lvl="0" rtl="0">
              <a:spcBef>
                <a:spcPts val="0"/>
              </a:spcBef>
              <a:buNone/>
            </a:pPr>
            <a:r>
              <a:rPr b="1" lang="en" sz="1600"/>
              <a:t>POST 3.</a:t>
            </a:r>
            <a:r>
              <a:rPr lang="en" sz="1600"/>
              <a:t> If the input string Encoded contains CGI-hexadecimals, they are replaced by the corresponding ASCII characters.</a:t>
            </a:r>
          </a:p>
          <a:p>
            <a:pPr lvl="0" rtl="0">
              <a:spcBef>
                <a:spcPts val="0"/>
              </a:spcBef>
              <a:buNone/>
            </a:pPr>
            <a:r>
              <a:rPr b="1" lang="en" sz="1600"/>
              <a:t>POST 4. </a:t>
            </a:r>
            <a:r>
              <a:rPr lang="en" sz="1600"/>
              <a:t>If the input string Encoded is a valid sequence, cgi_decode returns 0.</a:t>
            </a:r>
          </a:p>
          <a:p>
            <a:pPr lvl="0" rtl="0">
              <a:spcBef>
                <a:spcPts val="0"/>
              </a:spcBef>
              <a:buNone/>
            </a:pPr>
            <a:r>
              <a:rPr b="1" lang="en" sz="1600"/>
              <a:t>POST 5.</a:t>
            </a:r>
            <a:r>
              <a:rPr lang="en" sz="1600"/>
              <a:t> Id the input string Encoded contains a malformed CGI-hexadecimal, i.e., a substring “%xy” where either x or y are absent and not hexadecimal digits, cgi_decode returns 1.</a:t>
            </a:r>
          </a:p>
          <a:p>
            <a:pPr lvl="0">
              <a:spcBef>
                <a:spcPts val="0"/>
              </a:spcBef>
              <a:buNone/>
            </a:pPr>
            <a:r>
              <a:rPr b="1" lang="en" sz="1600"/>
              <a:t>POST 6. </a:t>
            </a:r>
            <a:r>
              <a:rPr lang="en" sz="1600"/>
              <a:t>If the input string Encoded contains any illegal characters, cgi_decode returns 1.</a:t>
            </a:r>
          </a:p>
        </p:txBody>
      </p:sp>
      <p:sp>
        <p:nvSpPr>
          <p:cNvPr id="305" name="Shape 305"/>
          <p:cNvSpPr/>
          <p:nvPr/>
        </p:nvSpPr>
        <p:spPr>
          <a:xfrm>
            <a:off x="1028725" y="1999200"/>
            <a:ext cx="6915299" cy="880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OP 1. </a:t>
            </a:r>
            <a:r>
              <a:rPr lang="en" sz="2400"/>
              <a:t>Scan the input string Encoded.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1"/>
                                        </p:tgtEl>
                                      </p:cBhvr>
                                    </p:animEffect>
                                    <p:set>
                                      <p:cBhvr>
                                        <p:cTn dur="1" fill="hold">
                                          <p:stCondLst>
                                            <p:cond delay="0"/>
                                          </p:stCondLst>
                                        </p:cTn>
                                        <p:tgtEl>
                                          <p:spTgt spid="3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2"/>
                                        </p:tgtEl>
                                      </p:cBhvr>
                                    </p:animEffect>
                                    <p:set>
                                      <p:cBhvr>
                                        <p:cTn dur="1" fill="hold">
                                          <p:stCondLst>
                                            <p:cond delay="0"/>
                                          </p:stCondLst>
                                        </p:cTn>
                                        <p:tgtEl>
                                          <p:spTgt spid="3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3"/>
                                        </p:tgtEl>
                                      </p:cBhvr>
                                    </p:animEffect>
                                    <p:set>
                                      <p:cBhvr>
                                        <p:cTn dur="1" fill="hold">
                                          <p:stCondLst>
                                            <p:cond delay="0"/>
                                          </p:stCondLst>
                                        </p:cTn>
                                        <p:tgtEl>
                                          <p:spTgt spid="3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4"/>
                                        </p:tgtEl>
                                      </p:cBhvr>
                                    </p:animEffect>
                                    <p:set>
                                      <p:cBhvr>
                                        <p:cTn dur="1" fill="hold">
                                          <p:stCondLst>
                                            <p:cond delay="0"/>
                                          </p:stCondLst>
                                        </p:cTn>
                                        <p:tgtEl>
                                          <p:spTgt spid="3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Elementary Items</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DEF 1.</a:t>
            </a:r>
            <a:r>
              <a:rPr lang="en" sz="1400"/>
              <a:t> Hexidecimal digits are 0-9, A-F, a-f.</a:t>
            </a:r>
          </a:p>
          <a:p>
            <a:pPr indent="-317500" lvl="0" marL="457200" rtl="0">
              <a:spcBef>
                <a:spcPts val="0"/>
              </a:spcBef>
              <a:buSzPct val="100000"/>
            </a:pPr>
            <a:r>
              <a:rPr b="1" lang="en" sz="1400"/>
              <a:t>DEF 2.</a:t>
            </a:r>
            <a:r>
              <a:rPr lang="en" sz="1400"/>
              <a:t> a CGI hexidecimal is a sequence of three characters “%xy” where x and y are hexadecimal digits.</a:t>
            </a:r>
          </a:p>
          <a:p>
            <a:pPr indent="-317500" lvl="0" marL="457200" rtl="0">
              <a:spcBef>
                <a:spcPts val="0"/>
              </a:spcBef>
              <a:buSzPct val="100000"/>
            </a:pPr>
            <a:r>
              <a:rPr b="1" lang="en" sz="1400"/>
              <a:t>DEF 3. </a:t>
            </a:r>
            <a:r>
              <a:rPr lang="en" sz="1400"/>
              <a:t>a CGI item is either an alphanumeric character, ‘+’, or a CGI hexadecimal. </a:t>
            </a:r>
          </a:p>
          <a:p>
            <a:pPr indent="-317500" lvl="0" marL="457200" rtl="0">
              <a:spcBef>
                <a:spcPts val="0"/>
              </a:spcBef>
              <a:buSzPct val="100000"/>
            </a:pPr>
            <a:r>
              <a:rPr b="1" lang="en" sz="1400"/>
              <a:t>VAR 1. </a:t>
            </a:r>
            <a:r>
              <a:rPr lang="en" sz="1400"/>
              <a:t>Encoded: string of CGI characters.</a:t>
            </a:r>
          </a:p>
          <a:p>
            <a:pPr indent="-317500" lvl="0" marL="457200" rtl="0">
              <a:spcBef>
                <a:spcPts val="0"/>
              </a:spcBef>
              <a:buSzPct val="100000"/>
            </a:pPr>
            <a:r>
              <a:rPr b="1" lang="en" sz="1400"/>
              <a:t>VAR 2.</a:t>
            </a:r>
            <a:r>
              <a:rPr lang="en" sz="1400"/>
              <a:t> Decoded: string of ASCII characters.</a:t>
            </a:r>
          </a:p>
          <a:p>
            <a:pPr indent="-317500" lvl="0" marL="457200" rtl="0">
              <a:spcBef>
                <a:spcPts val="0"/>
              </a:spcBef>
              <a:buSzPct val="100000"/>
            </a:pPr>
            <a:r>
              <a:rPr b="1" lang="en" sz="1400"/>
              <a:t>VAR 3.</a:t>
            </a:r>
            <a:r>
              <a:rPr lang="en" sz="1400"/>
              <a:t> return value: boolean.</a:t>
            </a:r>
          </a:p>
          <a:p>
            <a:pPr indent="-317500" lvl="0" marL="457200" rtl="0">
              <a:spcBef>
                <a:spcPts val="0"/>
              </a:spcBef>
              <a:buSzPct val="100000"/>
            </a:pPr>
            <a:r>
              <a:rPr b="1" lang="en" sz="1400"/>
              <a:t>PRE 1.</a:t>
            </a:r>
            <a:r>
              <a:rPr lang="en" sz="1400"/>
              <a:t> (assumed) the input string Encoded is a null-terminated string of characters.</a:t>
            </a:r>
          </a:p>
          <a:p>
            <a:pPr indent="-317500" lvl="0" marL="457200" rtl="0">
              <a:spcBef>
                <a:spcPts val="0"/>
              </a:spcBef>
              <a:buSzPct val="100000"/>
            </a:pPr>
            <a:r>
              <a:rPr b="1" lang="en" sz="1400"/>
              <a:t>PRE 2.</a:t>
            </a:r>
            <a:r>
              <a:rPr lang="en" sz="1400"/>
              <a:t> (validated) the input string Encoded is a sequence of CGI items.</a:t>
            </a:r>
          </a:p>
          <a:p>
            <a:pPr indent="-317500" lvl="0" marL="457200" rtl="0">
              <a:spcBef>
                <a:spcPts val="0"/>
              </a:spcBef>
              <a:buSzPct val="100000"/>
            </a:pPr>
            <a:r>
              <a:rPr b="1" lang="en" sz="1400"/>
              <a:t>POST 1.</a:t>
            </a:r>
            <a:r>
              <a:rPr lang="en" sz="1400"/>
              <a:t> If the input string Encoded contains alphanumeric characters, they are copied to the corresponding position in the output string.</a:t>
            </a:r>
          </a:p>
          <a:p>
            <a:pPr indent="-317500" lvl="0" marL="457200" rtl="0">
              <a:spcBef>
                <a:spcPts val="0"/>
              </a:spcBef>
              <a:buSzPct val="100000"/>
            </a:pPr>
            <a:r>
              <a:rPr b="1" lang="en" sz="1400"/>
              <a:t>POST 2.</a:t>
            </a:r>
            <a:r>
              <a:rPr lang="en" sz="1400"/>
              <a:t> If the input string Encoded contains ‘+’ characters, they are replaced by ASCII space characters in the corresponding positions in the output string.</a:t>
            </a:r>
          </a:p>
          <a:p>
            <a:pPr indent="-317500" lvl="0" marL="457200" rtl="0">
              <a:spcBef>
                <a:spcPts val="0"/>
              </a:spcBef>
              <a:buSzPct val="100000"/>
            </a:pPr>
            <a:r>
              <a:rPr b="1" lang="en" sz="1400"/>
              <a:t>POST 3.</a:t>
            </a:r>
            <a:r>
              <a:rPr lang="en" sz="1400"/>
              <a:t> If the input string Encoded contains CGI-hexadecimals, they are replaced by the corresponding ASCII characters.</a:t>
            </a:r>
          </a:p>
          <a:p>
            <a:pPr indent="-317500" lvl="0" marL="457200" rtl="0">
              <a:spcBef>
                <a:spcPts val="0"/>
              </a:spcBef>
              <a:buSzPct val="100000"/>
            </a:pPr>
            <a:r>
              <a:rPr b="1" lang="en" sz="1400"/>
              <a:t>POST 4. </a:t>
            </a:r>
            <a:r>
              <a:rPr lang="en" sz="1400"/>
              <a:t>If the input string Encoded is a valid sequence, cgi_decode returns 0.</a:t>
            </a:r>
          </a:p>
          <a:p>
            <a:pPr indent="-317500" lvl="0" marL="457200" rtl="0">
              <a:spcBef>
                <a:spcPts val="0"/>
              </a:spcBef>
              <a:buSzPct val="100000"/>
            </a:pPr>
            <a:r>
              <a:rPr b="1" lang="en" sz="1400"/>
              <a:t>POST 5.</a:t>
            </a:r>
            <a:r>
              <a:rPr lang="en" sz="1400"/>
              <a:t> Id the input string Encoded contains a malformed CGI-hexadecimal, i.e., a substring “%xy” where either x or y are absent and not hexadecimal digits, cgi_decode returns 1.</a:t>
            </a:r>
          </a:p>
          <a:p>
            <a:pPr indent="-317500" lvl="0" marL="457200" rtl="0">
              <a:spcBef>
                <a:spcPts val="0"/>
              </a:spcBef>
              <a:buSzPct val="100000"/>
            </a:pPr>
            <a:r>
              <a:rPr b="1" lang="en" sz="1400"/>
              <a:t>POST 6. </a:t>
            </a:r>
            <a:r>
              <a:rPr lang="en" sz="1400"/>
              <a:t>If the input string Encoded contains any illegal characters, cgi_decode returns 1.</a:t>
            </a:r>
          </a:p>
          <a:p>
            <a:pPr indent="-317500" lvl="0" marL="457200" rtl="0">
              <a:spcBef>
                <a:spcPts val="0"/>
              </a:spcBef>
              <a:buSzPct val="100000"/>
            </a:pPr>
            <a:r>
              <a:rPr b="1" lang="en" sz="1400"/>
              <a:t>OP 1. </a:t>
            </a:r>
            <a:r>
              <a:rPr lang="en" sz="1400"/>
              <a:t>Scan the input string Encoded.</a:t>
            </a:r>
          </a:p>
          <a:p>
            <a:pPr indent="0" lvl="0" marL="0" marR="0" rtl="0" algn="l">
              <a:lnSpc>
                <a:spcPct val="100000"/>
              </a:lnSpc>
              <a:spcBef>
                <a:spcPts val="600"/>
              </a:spcBef>
              <a:spcAft>
                <a:spcPts val="0"/>
              </a:spcAft>
              <a:buNone/>
            </a:pPr>
            <a:r>
              <a:t/>
            </a:r>
            <a:endParaRPr sz="1400"/>
          </a:p>
        </p:txBody>
      </p:sp>
      <p:sp>
        <p:nvSpPr>
          <p:cNvPr id="312" name="Shape 3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Initial Test Specifications</a:t>
            </a:r>
          </a:p>
        </p:txBody>
      </p:sp>
      <p:sp>
        <p:nvSpPr>
          <p:cNvPr id="318" name="Shape 3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Now, we want to partition the input domain. We can use the elementary items to do so.</a:t>
            </a:r>
          </a:p>
          <a:p>
            <a:pPr indent="-228600" lvl="0" marL="457200" marR="0" rtl="0" algn="l">
              <a:lnSpc>
                <a:spcPct val="100000"/>
              </a:lnSpc>
              <a:spcBef>
                <a:spcPts val="600"/>
              </a:spcBef>
              <a:spcAft>
                <a:spcPts val="0"/>
              </a:spcAft>
            </a:pPr>
            <a:r>
              <a:rPr lang="en"/>
              <a:t>Validated Preconditions: </a:t>
            </a:r>
          </a:p>
          <a:p>
            <a:pPr indent="-381000" lvl="1" marL="914400" marR="0" rtl="0" algn="l">
              <a:lnSpc>
                <a:spcPct val="100000"/>
              </a:lnSpc>
              <a:spcBef>
                <a:spcPts val="600"/>
              </a:spcBef>
              <a:spcAft>
                <a:spcPts val="0"/>
              </a:spcAft>
              <a:buSzPct val="100000"/>
            </a:pPr>
            <a:r>
              <a:rPr lang="en"/>
              <a:t>Simple preconditions (true/false) divide input into two classes.</a:t>
            </a:r>
          </a:p>
          <a:p>
            <a:pPr indent="-228600" lvl="1" marL="914400" marR="0" rtl="0" algn="l">
              <a:lnSpc>
                <a:spcPct val="100000"/>
              </a:lnSpc>
              <a:spcBef>
                <a:spcPts val="600"/>
              </a:spcBef>
              <a:spcAft>
                <a:spcPts val="0"/>
              </a:spcAft>
            </a:pPr>
            <a:r>
              <a:rPr lang="en"/>
              <a:t>Complex preconditions (involving and/or) can add additional input classes.</a:t>
            </a:r>
          </a:p>
          <a:p>
            <a:pPr indent="-228600" lvl="0" marL="457200" marR="0" rtl="0" algn="l">
              <a:lnSpc>
                <a:spcPct val="100000"/>
              </a:lnSpc>
              <a:spcBef>
                <a:spcPts val="600"/>
              </a:spcBef>
              <a:spcAft>
                <a:spcPts val="0"/>
              </a:spcAft>
            </a:pPr>
            <a:r>
              <a:rPr lang="en"/>
              <a:t>Assumed Preconditions:</a:t>
            </a:r>
          </a:p>
          <a:p>
            <a:pPr indent="-381000" lvl="1" marL="914400" marR="0" rtl="0" algn="l">
              <a:lnSpc>
                <a:spcPct val="100000"/>
              </a:lnSpc>
              <a:spcBef>
                <a:spcPts val="600"/>
              </a:spcBef>
              <a:spcAft>
                <a:spcPts val="0"/>
              </a:spcAft>
              <a:buSzPct val="100000"/>
            </a:pPr>
            <a:r>
              <a:rPr lang="en"/>
              <a:t>Not responsible for checking, but make sure that they are checked elsewhere.</a:t>
            </a:r>
          </a:p>
          <a:p>
            <a:pPr indent="0" lvl="0" marL="0" marR="0" rtl="0" algn="l">
              <a:lnSpc>
                <a:spcPct val="100000"/>
              </a:lnSpc>
              <a:spcBef>
                <a:spcPts val="600"/>
              </a:spcBef>
              <a:spcAft>
                <a:spcPts val="0"/>
              </a:spcAft>
              <a:buNone/>
            </a:pPr>
            <a:r>
              <a:t/>
            </a:r>
            <a:endParaRPr sz="2000"/>
          </a:p>
        </p:txBody>
      </p:sp>
      <p:sp>
        <p:nvSpPr>
          <p:cNvPr id="319" name="Shape 3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Initial Test Specifications</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Postconditions: </a:t>
            </a:r>
          </a:p>
          <a:p>
            <a:pPr indent="-419100" lvl="1" marL="914400" marR="0" rtl="0" algn="l">
              <a:lnSpc>
                <a:spcPct val="100000"/>
              </a:lnSpc>
              <a:spcBef>
                <a:spcPts val="600"/>
              </a:spcBef>
              <a:spcAft>
                <a:spcPts val="0"/>
              </a:spcAft>
              <a:buClr>
                <a:schemeClr val="dk1"/>
              </a:buClr>
              <a:buSzPct val="125000"/>
              <a:buFont typeface="Arial"/>
            </a:pPr>
            <a:r>
              <a:rPr lang="en"/>
              <a:t>If the postcondition is given in a conditional form, it is treated as a validated precondition.</a:t>
            </a:r>
          </a:p>
          <a:p>
            <a:pPr indent="-228600" lvl="0" marL="457200" marR="0" rtl="0" algn="l">
              <a:lnSpc>
                <a:spcPct val="100000"/>
              </a:lnSpc>
              <a:spcBef>
                <a:spcPts val="600"/>
              </a:spcBef>
              <a:spcAft>
                <a:spcPts val="0"/>
              </a:spcAft>
            </a:pPr>
            <a:r>
              <a:rPr lang="en"/>
              <a:t>Definitions:</a:t>
            </a:r>
          </a:p>
          <a:p>
            <a:pPr indent="-228600" lvl="1" marL="914400" marR="0" rtl="0" algn="l">
              <a:lnSpc>
                <a:spcPct val="100000"/>
              </a:lnSpc>
              <a:spcBef>
                <a:spcPts val="600"/>
              </a:spcBef>
              <a:spcAft>
                <a:spcPts val="0"/>
              </a:spcAft>
            </a:pPr>
            <a:r>
              <a:rPr lang="en"/>
              <a:t>Any that refer to variables and are given in conditional form should be evaluated as validated preconditions. </a:t>
            </a:r>
          </a:p>
          <a:p>
            <a:pPr indent="-228600" lvl="0" marL="457200" marR="0" rtl="0" algn="l">
              <a:lnSpc>
                <a:spcPct val="100000"/>
              </a:lnSpc>
              <a:spcBef>
                <a:spcPts val="600"/>
              </a:spcBef>
              <a:spcAft>
                <a:spcPts val="0"/>
              </a:spcAft>
            </a:pPr>
            <a:r>
              <a:rPr lang="en"/>
              <a:t>Should scan these elementary items and derive test specifications.</a:t>
            </a:r>
          </a:p>
          <a:p>
            <a:pPr indent="-228600" lvl="1" marL="914400" marR="0" rtl="0" algn="l">
              <a:lnSpc>
                <a:spcPct val="100000"/>
              </a:lnSpc>
              <a:spcBef>
                <a:spcPts val="600"/>
              </a:spcBef>
              <a:spcAft>
                <a:spcPts val="0"/>
              </a:spcAft>
            </a:pPr>
            <a:r>
              <a:rPr lang="en"/>
              <a:t>Treat as an incremental process of discovery and refinement.</a:t>
            </a:r>
          </a:p>
          <a:p>
            <a:pPr indent="0" lvl="0" marL="0" marR="0" rtl="0" algn="l">
              <a:lnSpc>
                <a:spcPct val="100000"/>
              </a:lnSpc>
              <a:spcBef>
                <a:spcPts val="600"/>
              </a:spcBef>
              <a:spcAft>
                <a:spcPts val="0"/>
              </a:spcAft>
              <a:buNone/>
            </a:pPr>
            <a:r>
              <a:t/>
            </a:r>
            <a:endParaRPr sz="2000"/>
          </a:p>
        </p:txBody>
      </p:sp>
      <p:sp>
        <p:nvSpPr>
          <p:cNvPr id="326" name="Shape 3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Deriving Initial Test Specifications</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17500" lvl="0" marL="457200" rtl="0">
              <a:spcBef>
                <a:spcPts val="0"/>
              </a:spcBef>
              <a:buSzPct val="100000"/>
            </a:pPr>
            <a:r>
              <a:rPr b="1" lang="en" sz="1400"/>
              <a:t>DEF 1.</a:t>
            </a:r>
            <a:r>
              <a:rPr lang="en" sz="1400"/>
              <a:t> Hexidecimal digits are 0-9, A-F, a-f.</a:t>
            </a:r>
          </a:p>
          <a:p>
            <a:pPr indent="-317500" lvl="0" marL="457200" rtl="0">
              <a:spcBef>
                <a:spcPts val="0"/>
              </a:spcBef>
              <a:buSzPct val="100000"/>
            </a:pPr>
            <a:r>
              <a:rPr b="1" lang="en" sz="1400"/>
              <a:t>DEF 2.</a:t>
            </a:r>
            <a:r>
              <a:rPr lang="en" sz="1400"/>
              <a:t> a CGI hexidecimal is a sequence of three characters “%xy” where x and y are hexadecimal digits.</a:t>
            </a:r>
          </a:p>
          <a:p>
            <a:pPr indent="-317500" lvl="0" marL="457200" rtl="0">
              <a:spcBef>
                <a:spcPts val="0"/>
              </a:spcBef>
              <a:buSzPct val="100000"/>
            </a:pPr>
            <a:r>
              <a:rPr b="1" lang="en" sz="1400"/>
              <a:t>DEF 3. </a:t>
            </a:r>
            <a:r>
              <a:rPr lang="en" sz="1400"/>
              <a:t>a CGI item is either an alphanumeric character, ‘+’, or a CGI hexadecimal. </a:t>
            </a:r>
          </a:p>
          <a:p>
            <a:pPr indent="-317500" lvl="0" marL="457200" rtl="0">
              <a:spcBef>
                <a:spcPts val="0"/>
              </a:spcBef>
              <a:buSzPct val="100000"/>
            </a:pPr>
            <a:r>
              <a:rPr b="1" lang="en" sz="1400"/>
              <a:t>VAR 1. </a:t>
            </a:r>
            <a:r>
              <a:rPr lang="en" sz="1400"/>
              <a:t>Encoded: string of CGI characters.</a:t>
            </a:r>
          </a:p>
          <a:p>
            <a:pPr indent="-317500" lvl="0" marL="457200" rtl="0">
              <a:spcBef>
                <a:spcPts val="0"/>
              </a:spcBef>
              <a:buSzPct val="100000"/>
            </a:pPr>
            <a:r>
              <a:rPr b="1" lang="en" sz="1400"/>
              <a:t>VAR 2.</a:t>
            </a:r>
            <a:r>
              <a:rPr lang="en" sz="1400"/>
              <a:t> Decoded: string of ASCII characters.</a:t>
            </a:r>
          </a:p>
          <a:p>
            <a:pPr indent="-317500" lvl="0" marL="457200" rtl="0">
              <a:spcBef>
                <a:spcPts val="0"/>
              </a:spcBef>
              <a:buSzPct val="100000"/>
            </a:pPr>
            <a:r>
              <a:rPr b="1" lang="en" sz="1400"/>
              <a:t>VAR 3.</a:t>
            </a:r>
            <a:r>
              <a:rPr lang="en" sz="1400"/>
              <a:t> return value: boolean.</a:t>
            </a:r>
          </a:p>
          <a:p>
            <a:pPr indent="-317500" lvl="0" marL="457200" rtl="0">
              <a:spcBef>
                <a:spcPts val="0"/>
              </a:spcBef>
              <a:buSzPct val="100000"/>
            </a:pPr>
            <a:r>
              <a:rPr b="1" lang="en" sz="1400"/>
              <a:t>PRE 1.</a:t>
            </a:r>
            <a:r>
              <a:rPr lang="en" sz="1400"/>
              <a:t> (assumed) the input string Encoded is a null-terminated string of characters.</a:t>
            </a:r>
          </a:p>
          <a:p>
            <a:pPr indent="-317500" lvl="0" marL="457200" rtl="0">
              <a:spcBef>
                <a:spcPts val="0"/>
              </a:spcBef>
              <a:buSzPct val="100000"/>
            </a:pPr>
            <a:r>
              <a:rPr b="1" lang="en" sz="1400"/>
              <a:t>PRE 2.</a:t>
            </a:r>
            <a:r>
              <a:rPr lang="en" sz="1400"/>
              <a:t> (validated) the input string Encoded is a sequence of CGI items.</a:t>
            </a:r>
          </a:p>
          <a:p>
            <a:pPr indent="-317500" lvl="0" marL="457200" rtl="0">
              <a:spcBef>
                <a:spcPts val="0"/>
              </a:spcBef>
              <a:buSzPct val="100000"/>
            </a:pPr>
            <a:r>
              <a:rPr b="1" lang="en" sz="1400"/>
              <a:t>POST 1.</a:t>
            </a:r>
            <a:r>
              <a:rPr lang="en" sz="1400"/>
              <a:t> If the input string Encoded contains alphanumeric characters, they are copied to the corresponding position in the output string.</a:t>
            </a:r>
          </a:p>
          <a:p>
            <a:pPr indent="-317500" lvl="0" marL="457200" rtl="0">
              <a:spcBef>
                <a:spcPts val="0"/>
              </a:spcBef>
              <a:buSzPct val="100000"/>
            </a:pPr>
            <a:r>
              <a:rPr b="1" lang="en" sz="1400"/>
              <a:t>POST 2.</a:t>
            </a:r>
            <a:r>
              <a:rPr lang="en" sz="1400"/>
              <a:t> If the input string Encoded contains ‘+’ characters, they are replaced by ASCII space characters in the corresponding positions in the output string.</a:t>
            </a:r>
          </a:p>
          <a:p>
            <a:pPr indent="-317500" lvl="0" marL="457200" rtl="0">
              <a:spcBef>
                <a:spcPts val="0"/>
              </a:spcBef>
              <a:buSzPct val="100000"/>
            </a:pPr>
            <a:r>
              <a:rPr b="1" lang="en" sz="1400"/>
              <a:t>POST 3.</a:t>
            </a:r>
            <a:r>
              <a:rPr lang="en" sz="1400"/>
              <a:t> If the input string Encoded contains CGI-hexadecimals, they are replaced by the corresponding ASCII characters.</a:t>
            </a:r>
          </a:p>
          <a:p>
            <a:pPr indent="-317500" lvl="0" marL="457200" rtl="0">
              <a:spcBef>
                <a:spcPts val="0"/>
              </a:spcBef>
              <a:buSzPct val="100000"/>
            </a:pPr>
            <a:r>
              <a:rPr b="1" lang="en" sz="1400"/>
              <a:t>POST 4. </a:t>
            </a:r>
            <a:r>
              <a:rPr lang="en" sz="1400"/>
              <a:t>If the input string Encoded is a valid sequence, cgi_decode returns 0.</a:t>
            </a:r>
          </a:p>
          <a:p>
            <a:pPr indent="-317500" lvl="0" marL="457200" rtl="0">
              <a:spcBef>
                <a:spcPts val="0"/>
              </a:spcBef>
              <a:buSzPct val="100000"/>
            </a:pPr>
            <a:r>
              <a:rPr b="1" lang="en" sz="1400"/>
              <a:t>POST 5.</a:t>
            </a:r>
            <a:r>
              <a:rPr lang="en" sz="1400"/>
              <a:t> Id the input string Encoded contains a malformed CGI-hexadecimal, i.e., a substring “%xy” where either x or y are absent and not hexadecimal digits, cgi_decode returns 1.</a:t>
            </a:r>
          </a:p>
          <a:p>
            <a:pPr indent="-317500" lvl="0" marL="457200" rtl="0">
              <a:spcBef>
                <a:spcPts val="0"/>
              </a:spcBef>
              <a:buSzPct val="100000"/>
            </a:pPr>
            <a:r>
              <a:rPr b="1" lang="en" sz="1400"/>
              <a:t>POST 6. </a:t>
            </a:r>
            <a:r>
              <a:rPr lang="en" sz="1400"/>
              <a:t>If the input string Encoded contains any illegal characters, cgi_decode returns 1.</a:t>
            </a:r>
          </a:p>
          <a:p>
            <a:pPr indent="-317500" lvl="0" marL="457200" rtl="0">
              <a:spcBef>
                <a:spcPts val="0"/>
              </a:spcBef>
              <a:buSzPct val="100000"/>
            </a:pPr>
            <a:r>
              <a:rPr b="1" lang="en" sz="1400"/>
              <a:t>OP 1. </a:t>
            </a:r>
            <a:r>
              <a:rPr lang="en" sz="1400"/>
              <a:t>Scan the input string Encoded.</a:t>
            </a:r>
          </a:p>
          <a:p>
            <a:pPr indent="0" lvl="0" marL="0" marR="0" rtl="0" algn="l">
              <a:lnSpc>
                <a:spcPct val="100000"/>
              </a:lnSpc>
              <a:spcBef>
                <a:spcPts val="600"/>
              </a:spcBef>
              <a:spcAft>
                <a:spcPts val="0"/>
              </a:spcAft>
              <a:buNone/>
            </a:pPr>
            <a:r>
              <a:t/>
            </a:r>
            <a:endParaRPr sz="1400"/>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
        <p:nvSpPr>
          <p:cNvPr id="334" name="Shape 334"/>
          <p:cNvSpPr/>
          <p:nvPr/>
        </p:nvSpPr>
        <p:spPr>
          <a:xfrm>
            <a:off x="937250" y="3177550"/>
            <a:ext cx="663000"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937250" y="3394750"/>
            <a:ext cx="663000"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4126200" y="2606125"/>
            <a:ext cx="4560600"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TC-PRE2-1:</a:t>
            </a:r>
            <a:r>
              <a:rPr lang="en"/>
              <a:t> Encoded is a sequence of CGI items.</a:t>
            </a:r>
          </a:p>
          <a:p>
            <a:pPr lvl="0">
              <a:spcBef>
                <a:spcPts val="0"/>
              </a:spcBef>
              <a:buNone/>
            </a:pPr>
            <a:r>
              <a:rPr b="1" lang="en"/>
              <a:t>TC-PRE2-2:</a:t>
            </a:r>
            <a:r>
              <a:rPr lang="en"/>
              <a:t> Encoded is not a sequence of CGI items.</a:t>
            </a:r>
          </a:p>
        </p:txBody>
      </p:sp>
      <p:sp>
        <p:nvSpPr>
          <p:cNvPr id="337" name="Shape 337"/>
          <p:cNvSpPr/>
          <p:nvPr/>
        </p:nvSpPr>
        <p:spPr>
          <a:xfrm>
            <a:off x="937250" y="3611950"/>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8" name="Shape 338"/>
          <p:cNvSpPr/>
          <p:nvPr/>
        </p:nvSpPr>
        <p:spPr>
          <a:xfrm>
            <a:off x="3575100" y="282172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TC-POST1-1:</a:t>
            </a:r>
            <a:r>
              <a:rPr lang="en"/>
              <a:t> Encoded contains 1+ alphanumeric characters.</a:t>
            </a:r>
          </a:p>
          <a:p>
            <a:pPr lvl="0" rtl="0">
              <a:spcBef>
                <a:spcPts val="0"/>
              </a:spcBef>
              <a:buNone/>
            </a:pPr>
            <a:r>
              <a:rPr b="1" lang="en"/>
              <a:t>TC-POST1-2:</a:t>
            </a:r>
            <a:r>
              <a:rPr lang="en"/>
              <a:t> Encoded does not contain any alphanumeric characters.</a:t>
            </a:r>
          </a:p>
        </p:txBody>
      </p:sp>
      <p:sp>
        <p:nvSpPr>
          <p:cNvPr id="339" name="Shape 339"/>
          <p:cNvSpPr/>
          <p:nvPr/>
        </p:nvSpPr>
        <p:spPr>
          <a:xfrm>
            <a:off x="937250" y="4046350"/>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0" name="Shape 340"/>
          <p:cNvSpPr/>
          <p:nvPr/>
        </p:nvSpPr>
        <p:spPr>
          <a:xfrm>
            <a:off x="3575100" y="3212500"/>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TC-POST2-1:</a:t>
            </a:r>
            <a:r>
              <a:rPr lang="en"/>
              <a:t> Encoded contains 1+ ‘+’ characters.</a:t>
            </a:r>
          </a:p>
          <a:p>
            <a:pPr lvl="0" rtl="0">
              <a:spcBef>
                <a:spcPts val="0"/>
              </a:spcBef>
              <a:buNone/>
            </a:pPr>
            <a:r>
              <a:rPr b="1" lang="en"/>
              <a:t>TC-POST2-2:</a:t>
            </a:r>
            <a:r>
              <a:rPr lang="en"/>
              <a:t> Encoded does not contain any ‘+’ characters.</a:t>
            </a:r>
          </a:p>
        </p:txBody>
      </p:sp>
      <p:sp>
        <p:nvSpPr>
          <p:cNvPr id="341" name="Shape 341"/>
          <p:cNvSpPr/>
          <p:nvPr/>
        </p:nvSpPr>
        <p:spPr>
          <a:xfrm>
            <a:off x="937250" y="4404475"/>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2" name="Shape 342"/>
          <p:cNvSpPr/>
          <p:nvPr/>
        </p:nvSpPr>
        <p:spPr>
          <a:xfrm>
            <a:off x="3575100" y="369587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TC-POST3-1:</a:t>
            </a:r>
            <a:r>
              <a:rPr lang="en"/>
              <a:t> Encoded contains 1+ CGI hexadecimals.</a:t>
            </a:r>
          </a:p>
          <a:p>
            <a:pPr lvl="0" rtl="0">
              <a:spcBef>
                <a:spcPts val="0"/>
              </a:spcBef>
              <a:buNone/>
            </a:pPr>
            <a:r>
              <a:rPr b="1" lang="en"/>
              <a:t>TC-POST3-2:</a:t>
            </a:r>
            <a:r>
              <a:rPr lang="en"/>
              <a:t> Encoded does not contain any CGI hexadecimals.</a:t>
            </a:r>
          </a:p>
        </p:txBody>
      </p:sp>
      <p:sp>
        <p:nvSpPr>
          <p:cNvPr id="343" name="Shape 343"/>
          <p:cNvSpPr/>
          <p:nvPr/>
        </p:nvSpPr>
        <p:spPr>
          <a:xfrm>
            <a:off x="937250" y="4845875"/>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937250" y="5063075"/>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3575100" y="440447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TC-POST5-1:</a:t>
            </a:r>
            <a:r>
              <a:rPr lang="en"/>
              <a:t> Encoded contains 1+ malformed CGI hexadecimals.</a:t>
            </a:r>
          </a:p>
        </p:txBody>
      </p:sp>
      <p:sp>
        <p:nvSpPr>
          <p:cNvPr id="346" name="Shape 346"/>
          <p:cNvSpPr/>
          <p:nvPr/>
        </p:nvSpPr>
        <p:spPr>
          <a:xfrm>
            <a:off x="937250" y="5459337"/>
            <a:ext cx="788699" cy="2172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3575100" y="4785625"/>
            <a:ext cx="5111699" cy="70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TC-POST6-1:</a:t>
            </a:r>
            <a:r>
              <a:rPr lang="en"/>
              <a:t> Encoded contains 1+ illegal characters.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4"/>
                                        </p:tgtEl>
                                      </p:cBhvr>
                                    </p:animEffect>
                                    <p:set>
                                      <p:cBhvr>
                                        <p:cTn dur="1" fill="hold">
                                          <p:stCondLst>
                                            <p:cond delay="0"/>
                                          </p:stCondLst>
                                        </p:cTn>
                                        <p:tgtEl>
                                          <p:spTgt spid="3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5"/>
                                        </p:tgtEl>
                                      </p:cBhvr>
                                    </p:animEffect>
                                    <p:set>
                                      <p:cBhvr>
                                        <p:cTn dur="1" fill="hold">
                                          <p:stCondLst>
                                            <p:cond delay="0"/>
                                          </p:stCondLst>
                                        </p:cTn>
                                        <p:tgtEl>
                                          <p:spTgt spid="3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36"/>
                                        </p:tgtEl>
                                      </p:cBhvr>
                                    </p:animEffect>
                                    <p:set>
                                      <p:cBhvr>
                                        <p:cTn dur="1" fill="hold">
                                          <p:stCondLst>
                                            <p:cond delay="0"/>
                                          </p:stCondLst>
                                        </p:cTn>
                                        <p:tgtEl>
                                          <p:spTgt spid="3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8"/>
                                        </p:tgtEl>
                                      </p:cBhvr>
                                    </p:animEffect>
                                    <p:set>
                                      <p:cBhvr>
                                        <p:cTn dur="1" fill="hold">
                                          <p:stCondLst>
                                            <p:cond delay="0"/>
                                          </p:stCondLst>
                                        </p:cTn>
                                        <p:tgtEl>
                                          <p:spTgt spid="3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37"/>
                                        </p:tgtEl>
                                      </p:cBhvr>
                                    </p:animEffect>
                                    <p:set>
                                      <p:cBhvr>
                                        <p:cTn dur="1" fill="hold">
                                          <p:stCondLst>
                                            <p:cond delay="0"/>
                                          </p:stCondLst>
                                        </p:cTn>
                                        <p:tgtEl>
                                          <p:spTgt spid="3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9"/>
                                        </p:tgtEl>
                                      </p:cBhvr>
                                    </p:animEffect>
                                    <p:set>
                                      <p:cBhvr>
                                        <p:cTn dur="1" fill="hold">
                                          <p:stCondLst>
                                            <p:cond delay="0"/>
                                          </p:stCondLst>
                                        </p:cTn>
                                        <p:tgtEl>
                                          <p:spTgt spid="3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par>
                                <p:cTn fill="hold" nodeType="with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2"/>
                                        </p:tgtEl>
                                      </p:cBhvr>
                                    </p:animEffect>
                                    <p:set>
                                      <p:cBhvr>
                                        <p:cTn dur="1" fill="hold">
                                          <p:stCondLst>
                                            <p:cond delay="0"/>
                                          </p:stCondLst>
                                        </p:cTn>
                                        <p:tgtEl>
                                          <p:spTgt spid="3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3"/>
                                        </p:tgtEl>
                                      </p:cBhvr>
                                    </p:animEffect>
                                    <p:set>
                                      <p:cBhvr>
                                        <p:cTn dur="1" fill="hold">
                                          <p:stCondLst>
                                            <p:cond delay="0"/>
                                          </p:stCondLst>
                                        </p:cTn>
                                        <p:tgtEl>
                                          <p:spTgt spid="3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4"/>
                                        </p:tgtEl>
                                      </p:cBhvr>
                                    </p:animEffect>
                                    <p:set>
                                      <p:cBhvr>
                                        <p:cTn dur="1" fill="hold">
                                          <p:stCondLst>
                                            <p:cond delay="0"/>
                                          </p:stCondLst>
                                        </p:cTn>
                                        <p:tgtEl>
                                          <p:spTgt spid="3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5"/>
                                        </p:tgtEl>
                                      </p:cBhvr>
                                    </p:animEffect>
                                    <p:set>
                                      <p:cBhvr>
                                        <p:cTn dur="1" fill="hold">
                                          <p:stCondLst>
                                            <p:cond delay="0"/>
                                          </p:stCondLst>
                                        </p:cTn>
                                        <p:tgtEl>
                                          <p:spTgt spid="3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Initial Test Specifications</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rtl="0">
              <a:spcBef>
                <a:spcPts val="0"/>
              </a:spcBef>
              <a:buSzPct val="100000"/>
            </a:pPr>
            <a:r>
              <a:rPr b="1" lang="en" sz="2000"/>
              <a:t>TC-PRE2-1:</a:t>
            </a:r>
            <a:r>
              <a:rPr lang="en" sz="2000"/>
              <a:t> Encoded is a sequence of CGI items.</a:t>
            </a:r>
          </a:p>
          <a:p>
            <a:pPr indent="-355600" lvl="0" marL="457200" rtl="0">
              <a:spcBef>
                <a:spcPts val="0"/>
              </a:spcBef>
              <a:buSzPct val="100000"/>
            </a:pPr>
            <a:r>
              <a:rPr b="1" lang="en" sz="2000"/>
              <a:t>TC-PRE2-2:</a:t>
            </a:r>
            <a:r>
              <a:rPr lang="en" sz="2000"/>
              <a:t> Encoded is not a sequence of CGI items.</a:t>
            </a:r>
          </a:p>
          <a:p>
            <a:pPr indent="-355600" lvl="0" marL="457200" rtl="0">
              <a:spcBef>
                <a:spcPts val="0"/>
              </a:spcBef>
              <a:buSzPct val="100000"/>
            </a:pPr>
            <a:r>
              <a:rPr b="1" lang="en" sz="2000"/>
              <a:t>TC-POST1-1:</a:t>
            </a:r>
            <a:r>
              <a:rPr lang="en" sz="2000"/>
              <a:t> Encoded contains 1+ alphanumeric characters.</a:t>
            </a:r>
          </a:p>
          <a:p>
            <a:pPr indent="-355600" lvl="0" marL="457200" rtl="0">
              <a:spcBef>
                <a:spcPts val="0"/>
              </a:spcBef>
              <a:buSzPct val="100000"/>
            </a:pPr>
            <a:r>
              <a:rPr b="1" lang="en" sz="2000"/>
              <a:t>TC-POST1-2:</a:t>
            </a:r>
            <a:r>
              <a:rPr lang="en" sz="2000"/>
              <a:t> Encoded does not contain any alphanumeric characters.</a:t>
            </a:r>
          </a:p>
          <a:p>
            <a:pPr indent="-355600" lvl="0" marL="457200" rtl="0">
              <a:spcBef>
                <a:spcPts val="0"/>
              </a:spcBef>
              <a:buSzPct val="100000"/>
            </a:pPr>
            <a:r>
              <a:rPr b="1" lang="en" sz="2000"/>
              <a:t>TC-POST2-1:</a:t>
            </a:r>
            <a:r>
              <a:rPr lang="en" sz="2000"/>
              <a:t> Encoded contains 1+ ‘+’ characters.</a:t>
            </a:r>
          </a:p>
          <a:p>
            <a:pPr indent="-355600" lvl="0" marL="457200" rtl="0">
              <a:spcBef>
                <a:spcPts val="0"/>
              </a:spcBef>
              <a:buSzPct val="100000"/>
            </a:pPr>
            <a:r>
              <a:rPr b="1" lang="en" sz="2000"/>
              <a:t>TC-POST2-2:</a:t>
            </a:r>
            <a:r>
              <a:rPr lang="en" sz="2000"/>
              <a:t> Encoded does not contain any ‘+’ characters.</a:t>
            </a:r>
          </a:p>
          <a:p>
            <a:pPr indent="-355600" lvl="0" marL="457200" rtl="0">
              <a:spcBef>
                <a:spcPts val="0"/>
              </a:spcBef>
              <a:buSzPct val="100000"/>
            </a:pPr>
            <a:r>
              <a:rPr b="1" lang="en" sz="2000"/>
              <a:t>TC-POST3-1:</a:t>
            </a:r>
            <a:r>
              <a:rPr lang="en" sz="2000"/>
              <a:t> Encoded contains 1+ CGI hexadecimals.</a:t>
            </a:r>
          </a:p>
          <a:p>
            <a:pPr indent="-355600" lvl="0" marL="457200" rtl="0">
              <a:spcBef>
                <a:spcPts val="0"/>
              </a:spcBef>
              <a:buSzPct val="100000"/>
            </a:pPr>
            <a:r>
              <a:rPr b="1" lang="en" sz="2000"/>
              <a:t>TC-POST3-2:</a:t>
            </a:r>
            <a:r>
              <a:rPr lang="en" sz="2000"/>
              <a:t> Encoded does not contain any CGI hexadecimals.</a:t>
            </a:r>
          </a:p>
          <a:p>
            <a:pPr indent="-355600" lvl="0" marL="457200" rtl="0">
              <a:spcBef>
                <a:spcPts val="0"/>
              </a:spcBef>
              <a:buSzPct val="100000"/>
            </a:pPr>
            <a:r>
              <a:rPr b="1" lang="en" sz="2000"/>
              <a:t>TC-POST5-1:</a:t>
            </a:r>
            <a:r>
              <a:rPr lang="en" sz="2000"/>
              <a:t> Encoded contains 1+ malformed CGI hexadecimals.</a:t>
            </a:r>
          </a:p>
          <a:p>
            <a:pPr indent="-355600" lvl="0" marL="457200" rtl="0">
              <a:spcBef>
                <a:spcPts val="0"/>
              </a:spcBef>
              <a:buSzPct val="100000"/>
            </a:pPr>
            <a:r>
              <a:rPr b="1" lang="en" sz="2000"/>
              <a:t>TC-POST6-1:</a:t>
            </a:r>
            <a:r>
              <a:rPr lang="en" sz="2000"/>
              <a:t> Encoded contains 1+ illegal characters.</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Complete Test Specifications Using Catalogs</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Final step is to generate additional test specifications from variables and operations using catalogs.</a:t>
            </a:r>
          </a:p>
          <a:p>
            <a:pPr indent="-228600" lvl="0" marL="457200" marR="0" rtl="0" algn="l">
              <a:lnSpc>
                <a:spcPct val="100000"/>
              </a:lnSpc>
              <a:spcBef>
                <a:spcPts val="600"/>
              </a:spcBef>
              <a:spcAft>
                <a:spcPts val="0"/>
              </a:spcAft>
            </a:pPr>
            <a:r>
              <a:rPr lang="en"/>
              <a:t>Use variable type and context to add additional test specifications. </a:t>
            </a:r>
          </a:p>
          <a:p>
            <a:pPr indent="-228600" lvl="0" marL="457200" marR="0" rtl="0" algn="l">
              <a:lnSpc>
                <a:spcPct val="100000"/>
              </a:lnSpc>
              <a:spcBef>
                <a:spcPts val="600"/>
              </a:spcBef>
              <a:spcAft>
                <a:spcPts val="0"/>
              </a:spcAft>
            </a:pPr>
            <a:r>
              <a:rPr lang="en"/>
              <a:t>In a catalog, value partitions are labeled based on whether that variable is an input, output, or either.</a:t>
            </a:r>
          </a:p>
          <a:p>
            <a:pPr indent="0" lvl="0" marL="0" marR="0" rtl="0" algn="l">
              <a:lnSpc>
                <a:spcPct val="100000"/>
              </a:lnSpc>
              <a:spcBef>
                <a:spcPts val="600"/>
              </a:spcBef>
              <a:spcAft>
                <a:spcPts val="0"/>
              </a:spcAft>
              <a:buNone/>
            </a:pPr>
            <a:r>
              <a:t/>
            </a:r>
            <a:endParaRPr sz="2000"/>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Catalogs</a:t>
            </a:r>
          </a:p>
        </p:txBody>
      </p:sp>
      <p:sp>
        <p:nvSpPr>
          <p:cNvPr id="367" name="Shape 36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SzPct val="100000"/>
            </a:pPr>
            <a:r>
              <a:rPr lang="en" sz="1400"/>
              <a:t>Boolean</a:t>
            </a:r>
          </a:p>
          <a:p>
            <a:pPr indent="-317500" lvl="1" marL="914400" marR="0" rtl="0" algn="l">
              <a:lnSpc>
                <a:spcPct val="100000"/>
              </a:lnSpc>
              <a:spcBef>
                <a:spcPts val="600"/>
              </a:spcBef>
              <a:spcAft>
                <a:spcPts val="0"/>
              </a:spcAft>
              <a:buSzPct val="100000"/>
            </a:pPr>
            <a:r>
              <a:rPr lang="en" sz="1400"/>
              <a:t>[in/out] true</a:t>
            </a:r>
          </a:p>
          <a:p>
            <a:pPr indent="-317500" lvl="1" marL="914400" marR="0" rtl="0" algn="l">
              <a:lnSpc>
                <a:spcPct val="100000"/>
              </a:lnSpc>
              <a:spcBef>
                <a:spcPts val="600"/>
              </a:spcBef>
              <a:spcAft>
                <a:spcPts val="0"/>
              </a:spcAft>
              <a:buSzPct val="100000"/>
            </a:pPr>
            <a:r>
              <a:rPr lang="en" sz="1400"/>
              <a:t>[in/out] false</a:t>
            </a:r>
          </a:p>
          <a:p>
            <a:pPr indent="-317500" lvl="0" marL="457200" marR="0" rtl="0" algn="l">
              <a:lnSpc>
                <a:spcPct val="100000"/>
              </a:lnSpc>
              <a:spcBef>
                <a:spcPts val="600"/>
              </a:spcBef>
              <a:spcAft>
                <a:spcPts val="0"/>
              </a:spcAft>
              <a:buSzPct val="100000"/>
            </a:pPr>
            <a:r>
              <a:rPr lang="en" sz="1400"/>
              <a:t>Enumeration</a:t>
            </a:r>
          </a:p>
          <a:p>
            <a:pPr indent="-317500" lvl="1" marL="914400" marR="0" rtl="0" algn="l">
              <a:lnSpc>
                <a:spcPct val="100000"/>
              </a:lnSpc>
              <a:spcBef>
                <a:spcPts val="600"/>
              </a:spcBef>
              <a:spcAft>
                <a:spcPts val="0"/>
              </a:spcAft>
              <a:buSzPct val="100000"/>
            </a:pPr>
            <a:r>
              <a:rPr lang="en" sz="1400"/>
              <a:t>[in/out] each enumerated value</a:t>
            </a:r>
          </a:p>
          <a:p>
            <a:pPr indent="-317500" lvl="1" marL="914400" marR="0" rtl="0" algn="l">
              <a:lnSpc>
                <a:spcPct val="100000"/>
              </a:lnSpc>
              <a:spcBef>
                <a:spcPts val="600"/>
              </a:spcBef>
              <a:spcAft>
                <a:spcPts val="0"/>
              </a:spcAft>
              <a:buSzPct val="100000"/>
            </a:pPr>
            <a:r>
              <a:rPr lang="en" sz="1400"/>
              <a:t>[in] values outside of the enumerated set</a:t>
            </a:r>
          </a:p>
          <a:p>
            <a:pPr indent="-317500" lvl="0" marL="457200" marR="0" rtl="0" algn="l">
              <a:lnSpc>
                <a:spcPct val="100000"/>
              </a:lnSpc>
              <a:spcBef>
                <a:spcPts val="600"/>
              </a:spcBef>
              <a:spcAft>
                <a:spcPts val="0"/>
              </a:spcAft>
              <a:buSzPct val="100000"/>
            </a:pPr>
            <a:r>
              <a:rPr lang="en" sz="1400"/>
              <a:t>Range L..U</a:t>
            </a:r>
          </a:p>
          <a:p>
            <a:pPr indent="-317500" lvl="1" marL="914400" marR="0" rtl="0" algn="l">
              <a:lnSpc>
                <a:spcPct val="100000"/>
              </a:lnSpc>
              <a:spcBef>
                <a:spcPts val="600"/>
              </a:spcBef>
              <a:spcAft>
                <a:spcPts val="0"/>
              </a:spcAft>
              <a:buSzPct val="100000"/>
            </a:pPr>
            <a:r>
              <a:rPr lang="en" sz="1400"/>
              <a:t>[in] L-1</a:t>
            </a:r>
          </a:p>
          <a:p>
            <a:pPr indent="-317500" lvl="1" marL="914400" marR="0" rtl="0" algn="l">
              <a:lnSpc>
                <a:spcPct val="100000"/>
              </a:lnSpc>
              <a:spcBef>
                <a:spcPts val="600"/>
              </a:spcBef>
              <a:spcAft>
                <a:spcPts val="0"/>
              </a:spcAft>
              <a:buSzPct val="100000"/>
            </a:pPr>
            <a:r>
              <a:rPr lang="en" sz="1400"/>
              <a:t>[in/out] L</a:t>
            </a:r>
          </a:p>
          <a:p>
            <a:pPr indent="-317500" lvl="1" marL="914400" marR="0" rtl="0" algn="l">
              <a:lnSpc>
                <a:spcPct val="100000"/>
              </a:lnSpc>
              <a:spcBef>
                <a:spcPts val="600"/>
              </a:spcBef>
              <a:spcAft>
                <a:spcPts val="0"/>
              </a:spcAft>
              <a:buSzPct val="100000"/>
            </a:pPr>
            <a:r>
              <a:rPr lang="en" sz="1400"/>
              <a:t>[in/out] A value between L and U</a:t>
            </a:r>
          </a:p>
          <a:p>
            <a:pPr indent="-317500" lvl="1" marL="914400" marR="0" rtl="0" algn="l">
              <a:lnSpc>
                <a:spcPct val="100000"/>
              </a:lnSpc>
              <a:spcBef>
                <a:spcPts val="600"/>
              </a:spcBef>
              <a:spcAft>
                <a:spcPts val="0"/>
              </a:spcAft>
              <a:buSzPct val="100000"/>
            </a:pPr>
            <a:r>
              <a:rPr lang="en" sz="1400"/>
              <a:t>[in/out] U</a:t>
            </a:r>
          </a:p>
          <a:p>
            <a:pPr indent="-317500" lvl="1" marL="914400" marR="0" rtl="0" algn="l">
              <a:lnSpc>
                <a:spcPct val="100000"/>
              </a:lnSpc>
              <a:spcBef>
                <a:spcPts val="600"/>
              </a:spcBef>
              <a:spcAft>
                <a:spcPts val="0"/>
              </a:spcAft>
              <a:buSzPct val="100000"/>
            </a:pPr>
            <a:r>
              <a:rPr lang="en" sz="1400"/>
              <a:t>[in] U+1</a:t>
            </a:r>
          </a:p>
          <a:p>
            <a:pPr indent="-317500" lvl="0" marL="457200" marR="0" rtl="0" algn="l">
              <a:lnSpc>
                <a:spcPct val="100000"/>
              </a:lnSpc>
              <a:spcBef>
                <a:spcPts val="600"/>
              </a:spcBef>
              <a:spcAft>
                <a:spcPts val="0"/>
              </a:spcAft>
              <a:buSzPct val="100000"/>
            </a:pPr>
            <a:r>
              <a:rPr lang="en" sz="1400"/>
              <a:t>Numeric Constant C</a:t>
            </a:r>
          </a:p>
          <a:p>
            <a:pPr indent="-317500" lvl="1" marL="914400" marR="0" rtl="0" algn="l">
              <a:lnSpc>
                <a:spcPct val="100000"/>
              </a:lnSpc>
              <a:spcBef>
                <a:spcPts val="600"/>
              </a:spcBef>
              <a:spcAft>
                <a:spcPts val="0"/>
              </a:spcAft>
              <a:buSzPct val="100000"/>
            </a:pPr>
            <a:r>
              <a:rPr lang="en" sz="1400"/>
              <a:t>[in/out] C</a:t>
            </a:r>
          </a:p>
          <a:p>
            <a:pPr indent="-317500" lvl="1" marL="914400" marR="0" rtl="0" algn="l">
              <a:lnSpc>
                <a:spcPct val="100000"/>
              </a:lnSpc>
              <a:spcBef>
                <a:spcPts val="600"/>
              </a:spcBef>
              <a:spcAft>
                <a:spcPts val="0"/>
              </a:spcAft>
              <a:buSzPct val="100000"/>
            </a:pPr>
            <a:r>
              <a:rPr lang="en" sz="1400"/>
              <a:t>[in] C - 1</a:t>
            </a:r>
          </a:p>
          <a:p>
            <a:pPr indent="-317500" lvl="1" marL="914400" marR="0" rtl="0" algn="l">
              <a:lnSpc>
                <a:spcPct val="100000"/>
              </a:lnSpc>
              <a:spcBef>
                <a:spcPts val="600"/>
              </a:spcBef>
              <a:spcAft>
                <a:spcPts val="0"/>
              </a:spcAft>
              <a:buSzPct val="100000"/>
            </a:pPr>
            <a:r>
              <a:rPr lang="en" sz="1400"/>
              <a:t>[in] C + 1</a:t>
            </a:r>
          </a:p>
          <a:p>
            <a:pPr indent="-317500" lvl="1" marL="914400" marR="0" rtl="0" algn="l">
              <a:lnSpc>
                <a:spcPct val="100000"/>
              </a:lnSpc>
              <a:spcBef>
                <a:spcPts val="600"/>
              </a:spcBef>
              <a:spcAft>
                <a:spcPts val="0"/>
              </a:spcAft>
              <a:buSzPct val="100000"/>
            </a:pPr>
            <a:r>
              <a:rPr lang="en" sz="1400"/>
              <a:t>[in] Any other constant in the same data type.</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
        <p:nvSpPr>
          <p:cNvPr id="369" name="Shape 369"/>
          <p:cNvSpPr txBox="1"/>
          <p:nvPr>
            <p:ph idx="2" type="body"/>
          </p:nvPr>
        </p:nvSpPr>
        <p:spPr>
          <a:xfrm>
            <a:off x="4451698" y="1600200"/>
            <a:ext cx="3994500" cy="4967700"/>
          </a:xfrm>
          <a:prstGeom prst="rect">
            <a:avLst/>
          </a:prstGeom>
        </p:spPr>
        <p:txBody>
          <a:bodyPr anchorCtr="0" anchor="t" bIns="91425" lIns="91425" rIns="91425" tIns="91425">
            <a:noAutofit/>
          </a:bodyPr>
          <a:lstStyle/>
          <a:p>
            <a:pPr indent="-317500" lvl="0" marL="457200" rtl="0">
              <a:spcBef>
                <a:spcPts val="0"/>
              </a:spcBef>
              <a:buSzPct val="100000"/>
            </a:pPr>
            <a:r>
              <a:rPr lang="en" sz="1400"/>
              <a:t>Non-Numeric Constant C</a:t>
            </a:r>
          </a:p>
          <a:p>
            <a:pPr indent="-317500" lvl="1" marL="914400" rtl="0">
              <a:spcBef>
                <a:spcPts val="0"/>
              </a:spcBef>
              <a:buSzPct val="100000"/>
            </a:pPr>
            <a:r>
              <a:rPr lang="en" sz="1400"/>
              <a:t>[in/out] C</a:t>
            </a:r>
          </a:p>
          <a:p>
            <a:pPr indent="-317500" lvl="1" marL="914400" rtl="0">
              <a:spcBef>
                <a:spcPts val="0"/>
              </a:spcBef>
              <a:buSzPct val="100000"/>
            </a:pPr>
            <a:r>
              <a:rPr lang="en" sz="1400"/>
              <a:t>[in] Any other constant in the same data type</a:t>
            </a:r>
          </a:p>
          <a:p>
            <a:pPr indent="-317500" lvl="1" marL="914400" rtl="0">
              <a:spcBef>
                <a:spcPts val="0"/>
              </a:spcBef>
              <a:buSzPct val="100000"/>
            </a:pPr>
            <a:r>
              <a:rPr lang="en" sz="1400"/>
              <a:t>[in] Some other value of the same data type</a:t>
            </a:r>
          </a:p>
          <a:p>
            <a:pPr indent="-317500" lvl="0" marL="457200" rtl="0">
              <a:spcBef>
                <a:spcPts val="0"/>
              </a:spcBef>
              <a:buSzPct val="100000"/>
            </a:pPr>
            <a:r>
              <a:rPr lang="en" sz="1400"/>
              <a:t>Sequence</a:t>
            </a:r>
          </a:p>
          <a:p>
            <a:pPr indent="-317500" lvl="1" marL="914400" rtl="0">
              <a:spcBef>
                <a:spcPts val="0"/>
              </a:spcBef>
              <a:buSzPct val="100000"/>
            </a:pPr>
            <a:r>
              <a:rPr lang="en" sz="1400"/>
              <a:t>[in/out] Empty</a:t>
            </a:r>
          </a:p>
          <a:p>
            <a:pPr indent="-317500" lvl="1" marL="914400" rtl="0">
              <a:spcBef>
                <a:spcPts val="0"/>
              </a:spcBef>
              <a:buSzPct val="100000"/>
            </a:pPr>
            <a:r>
              <a:rPr lang="en" sz="1400"/>
              <a:t>[in/out] A single element</a:t>
            </a:r>
          </a:p>
          <a:p>
            <a:pPr indent="-317500" lvl="1" marL="914400" rtl="0">
              <a:spcBef>
                <a:spcPts val="0"/>
              </a:spcBef>
              <a:buSzPct val="100000"/>
            </a:pPr>
            <a:r>
              <a:rPr lang="en" sz="1400"/>
              <a:t>[in/out] More than one element</a:t>
            </a:r>
          </a:p>
          <a:p>
            <a:pPr indent="-317500" lvl="1" marL="914400" rtl="0">
              <a:spcBef>
                <a:spcPts val="0"/>
              </a:spcBef>
              <a:buSzPct val="100000"/>
            </a:pPr>
            <a:r>
              <a:rPr lang="en" sz="1400"/>
              <a:t>[in/out] Maximum length (in bounded) or very large</a:t>
            </a:r>
          </a:p>
          <a:p>
            <a:pPr indent="-317500" lvl="1" marL="914400" rtl="0">
              <a:spcBef>
                <a:spcPts val="0"/>
              </a:spcBef>
              <a:buSzPct val="100000"/>
            </a:pPr>
            <a:r>
              <a:rPr lang="en" sz="1400"/>
              <a:t>[in] Longer than max length (if bounded)</a:t>
            </a:r>
          </a:p>
          <a:p>
            <a:pPr indent="-317500" lvl="1" marL="914400" rtl="0">
              <a:spcBef>
                <a:spcPts val="0"/>
              </a:spcBef>
              <a:buSzPct val="100000"/>
            </a:pPr>
            <a:r>
              <a:rPr lang="en" sz="1400"/>
              <a:t>[in] Incorrectly terminated</a:t>
            </a:r>
          </a:p>
          <a:p>
            <a:pPr indent="-317500" lvl="0" marL="457200" rtl="0">
              <a:spcBef>
                <a:spcPts val="0"/>
              </a:spcBef>
              <a:buSzPct val="100000"/>
            </a:pPr>
            <a:r>
              <a:rPr lang="en" sz="1400"/>
              <a:t>Scan with action on element P</a:t>
            </a:r>
          </a:p>
          <a:p>
            <a:pPr indent="-317500" lvl="1" marL="914400" rtl="0">
              <a:spcBef>
                <a:spcPts val="0"/>
              </a:spcBef>
              <a:buSzPct val="100000"/>
            </a:pPr>
            <a:r>
              <a:rPr lang="en" sz="1400"/>
              <a:t>[in] P occurs at beginning of sequence</a:t>
            </a:r>
          </a:p>
          <a:p>
            <a:pPr indent="-317500" lvl="1" marL="914400" rtl="0">
              <a:spcBef>
                <a:spcPts val="0"/>
              </a:spcBef>
              <a:buSzPct val="100000"/>
            </a:pPr>
            <a:r>
              <a:rPr lang="en" sz="1400"/>
              <a:t>[in] P occurs in interior of sequence</a:t>
            </a:r>
          </a:p>
          <a:p>
            <a:pPr indent="-317500" lvl="1" marL="914400" rtl="0">
              <a:spcBef>
                <a:spcPts val="0"/>
              </a:spcBef>
              <a:buSzPct val="100000"/>
            </a:pPr>
            <a:r>
              <a:rPr lang="en" sz="1400"/>
              <a:t>[in] P occurs at end of sequence</a:t>
            </a:r>
          </a:p>
          <a:p>
            <a:pPr indent="-317500" lvl="1" marL="914400" rtl="0">
              <a:spcBef>
                <a:spcPts val="0"/>
              </a:spcBef>
              <a:buSzPct val="100000"/>
            </a:pPr>
            <a:r>
              <a:rPr lang="en" sz="1400"/>
              <a:t>[in] P appears twice in a row</a:t>
            </a:r>
          </a:p>
          <a:p>
            <a:pPr indent="-317500" lvl="1" marL="914400" rtl="0">
              <a:spcBef>
                <a:spcPts val="0"/>
              </a:spcBef>
              <a:buSzPct val="100000"/>
            </a:pPr>
            <a:r>
              <a:rPr lang="en" sz="1400"/>
              <a:t>[in] P does not occur in sequence</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Checklists are Effective</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Two NASA spacecraft projects: 192 critical errors found during integration and testing. </a:t>
            </a:r>
          </a:p>
          <a:p>
            <a:pPr indent="-228600" lvl="0" marL="457200" marR="0" rtl="0" algn="l">
              <a:lnSpc>
                <a:spcPct val="100000"/>
              </a:lnSpc>
              <a:spcBef>
                <a:spcPts val="600"/>
              </a:spcBef>
              <a:spcAft>
                <a:spcPts val="0"/>
              </a:spcAft>
            </a:pPr>
            <a:r>
              <a:rPr lang="en"/>
              <a:t>142 of those were found and addressed after using a simple safety checklist similar to catalog-based testing.</a:t>
            </a:r>
          </a:p>
          <a:p>
            <a:pPr indent="-228600" lvl="0" marL="457200" marR="0" rtl="0" algn="l">
              <a:lnSpc>
                <a:spcPct val="100000"/>
              </a:lnSpc>
              <a:spcBef>
                <a:spcPts val="600"/>
              </a:spcBef>
              <a:spcAft>
                <a:spcPts val="0"/>
              </a:spcAft>
            </a:pPr>
            <a:r>
              <a:rPr lang="en"/>
              <a:t>Most were problems with unexpected input.</a:t>
            </a:r>
          </a:p>
          <a:p>
            <a:pPr indent="-406400" lvl="1" marL="914400" marR="0" rtl="0" algn="l">
              <a:lnSpc>
                <a:spcPct val="100000"/>
              </a:lnSpc>
              <a:spcBef>
                <a:spcPts val="600"/>
              </a:spcBef>
              <a:spcAft>
                <a:spcPts val="0"/>
              </a:spcAft>
              <a:buSzPct val="100000"/>
            </a:pPr>
            <a:r>
              <a:rPr lang="en" sz="2800"/>
              <a:t>Unexpected values, and more importantly, unexpected timing.</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Building a Test Suite</a:t>
            </a:r>
          </a:p>
        </p:txBody>
      </p:sp>
      <p:sp>
        <p:nvSpPr>
          <p:cNvPr id="92" name="Shape 92"/>
          <p:cNvSpPr/>
          <p:nvPr/>
        </p:nvSpPr>
        <p:spPr>
          <a:xfrm>
            <a:off x="515450" y="2740262"/>
            <a:ext cx="1877400" cy="640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93" name="Shape 93"/>
          <p:cNvSpPr/>
          <p:nvPr/>
        </p:nvSpPr>
        <p:spPr>
          <a:xfrm>
            <a:off x="1595513" y="3619879"/>
            <a:ext cx="1877400" cy="640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94" name="Shape 94"/>
          <p:cNvSpPr/>
          <p:nvPr/>
        </p:nvSpPr>
        <p:spPr>
          <a:xfrm>
            <a:off x="2714501" y="4519184"/>
            <a:ext cx="1877400" cy="640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95" name="Shape 95"/>
          <p:cNvCxnSpPr/>
          <p:nvPr/>
        </p:nvCxnSpPr>
        <p:spPr>
          <a:xfrm>
            <a:off x="933479" y="3380540"/>
            <a:ext cx="661799" cy="537300"/>
          </a:xfrm>
          <a:prstGeom prst="straightConnector1">
            <a:avLst/>
          </a:prstGeom>
          <a:noFill/>
          <a:ln cap="flat" cmpd="sng" w="19050">
            <a:solidFill>
              <a:schemeClr val="dk2"/>
            </a:solidFill>
            <a:prstDash val="solid"/>
            <a:round/>
            <a:headEnd len="lg" w="lg" type="none"/>
            <a:tailEnd len="lg" w="lg" type="triangle"/>
          </a:ln>
        </p:spPr>
      </p:cxnSp>
      <p:cxnSp>
        <p:nvCxnSpPr>
          <p:cNvPr id="96" name="Shape 96"/>
          <p:cNvCxnSpPr/>
          <p:nvPr/>
        </p:nvCxnSpPr>
        <p:spPr>
          <a:xfrm>
            <a:off x="2052466" y="4260145"/>
            <a:ext cx="661799" cy="537300"/>
          </a:xfrm>
          <a:prstGeom prst="straightConnector1">
            <a:avLst/>
          </a:prstGeom>
          <a:noFill/>
          <a:ln cap="flat" cmpd="sng" w="19050">
            <a:solidFill>
              <a:schemeClr val="dk2"/>
            </a:solidFill>
            <a:prstDash val="solid"/>
            <a:round/>
            <a:headEnd len="lg" w="lg" type="none"/>
            <a:tailEnd len="lg" w="lg" type="triangle"/>
          </a:ln>
        </p:spPr>
      </p:cxnSp>
      <p:sp>
        <p:nvSpPr>
          <p:cNvPr id="97" name="Shape 9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000"/>
              <a:t>Smarter process than random testing, but still comes down to brute force:</a:t>
            </a:r>
          </a:p>
          <a:p>
            <a:pPr indent="-355600" lvl="0" marL="457200" rtl="0">
              <a:spcBef>
                <a:spcPts val="0"/>
              </a:spcBef>
              <a:buSzPct val="100000"/>
            </a:pPr>
            <a:r>
              <a:rPr lang="en" sz="2000"/>
              <a:t>May still be an infeasibly high number of test specifications.</a:t>
            </a:r>
          </a:p>
          <a:p>
            <a:pPr indent="-355600" lvl="0" marL="457200" rtl="0">
              <a:spcBef>
                <a:spcPts val="0"/>
              </a:spcBef>
              <a:buSzPct val="100000"/>
            </a:pPr>
            <a:r>
              <a:rPr lang="en" sz="2000"/>
              <a:t>Each specification can be transformed into MANY concrete test cases. How many should be tried?</a:t>
            </a:r>
          </a:p>
          <a:p>
            <a:pPr lvl="0" rtl="0">
              <a:spcBef>
                <a:spcPts val="0"/>
              </a:spcBef>
              <a:buNone/>
            </a:pPr>
            <a:r>
              <a:t/>
            </a:r>
            <a:endParaRPr sz="2000"/>
          </a:p>
          <a:p>
            <a:pPr lvl="0" rtl="0">
              <a:spcBef>
                <a:spcPts val="0"/>
              </a:spcBef>
              <a:buNone/>
            </a:pPr>
            <a:r>
              <a:rPr lang="en" sz="2000"/>
              <a:t>How do we arrive at an effective, reasonably-sized test suite?</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Requirements-based tests are derived by </a:t>
            </a:r>
          </a:p>
          <a:p>
            <a:pPr indent="-228600" lvl="1" marL="914400" marR="0" rtl="0" algn="l">
              <a:lnSpc>
                <a:spcPct val="100000"/>
              </a:lnSpc>
              <a:spcBef>
                <a:spcPts val="600"/>
              </a:spcBef>
              <a:spcAft>
                <a:spcPts val="0"/>
              </a:spcAft>
            </a:pPr>
            <a:r>
              <a:rPr lang="en"/>
              <a:t>identifying independently testable features</a:t>
            </a:r>
          </a:p>
          <a:p>
            <a:pPr indent="-228600" lvl="1" marL="914400" marR="0" rtl="0" algn="l">
              <a:lnSpc>
                <a:spcPct val="100000"/>
              </a:lnSpc>
              <a:spcBef>
                <a:spcPts val="600"/>
              </a:spcBef>
              <a:spcAft>
                <a:spcPts val="0"/>
              </a:spcAft>
            </a:pPr>
            <a:r>
              <a:rPr lang="en"/>
              <a:t>partitioning their input/output to identify equivalence partitions </a:t>
            </a:r>
          </a:p>
          <a:p>
            <a:pPr indent="-228600" lvl="1" marL="914400" marR="0" rtl="0" algn="l">
              <a:lnSpc>
                <a:spcPct val="100000"/>
              </a:lnSpc>
              <a:spcBef>
                <a:spcPts val="600"/>
              </a:spcBef>
              <a:spcAft>
                <a:spcPts val="0"/>
              </a:spcAft>
            </a:pPr>
            <a:r>
              <a:rPr lang="en"/>
              <a:t>combining inputs into test specifications</a:t>
            </a:r>
          </a:p>
          <a:p>
            <a:pPr indent="-228600" lvl="2" marL="1371600" marR="0" rtl="0" algn="l">
              <a:lnSpc>
                <a:spcPct val="100000"/>
              </a:lnSpc>
              <a:spcBef>
                <a:spcPts val="600"/>
              </a:spcBef>
              <a:spcAft>
                <a:spcPts val="0"/>
              </a:spcAft>
            </a:pPr>
            <a:r>
              <a:rPr lang="en"/>
              <a:t>and removing impossible combinations</a:t>
            </a:r>
          </a:p>
          <a:p>
            <a:pPr indent="-228600" lvl="1" marL="914400" marR="0" rtl="0" algn="l">
              <a:lnSpc>
                <a:spcPct val="100000"/>
              </a:lnSpc>
              <a:spcBef>
                <a:spcPts val="600"/>
              </a:spcBef>
              <a:spcAft>
                <a:spcPts val="0"/>
              </a:spcAft>
            </a:pPr>
            <a:r>
              <a:rPr lang="en"/>
              <a:t>then choosing concrete test values for each specification</a:t>
            </a:r>
          </a:p>
        </p:txBody>
      </p: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Catalogs can be used to come up with input and output partitions that make sense given the type and context we use variables in.</a:t>
            </a:r>
          </a:p>
          <a:p>
            <a:pPr indent="-406400" lvl="0" marL="457200" marR="0" rtl="0" algn="l">
              <a:lnSpc>
                <a:spcPct val="100000"/>
              </a:lnSpc>
              <a:spcBef>
                <a:spcPts val="600"/>
              </a:spcBef>
              <a:spcAft>
                <a:spcPts val="0"/>
              </a:spcAft>
              <a:buSzPct val="93333"/>
            </a:pPr>
            <a:r>
              <a:rPr lang="en"/>
              <a:t>We may have too many test specifications to realistically implement. </a:t>
            </a:r>
          </a:p>
          <a:p>
            <a:pPr indent="-228600" lvl="1" marL="914400" marR="0" rtl="0" algn="l">
              <a:lnSpc>
                <a:spcPct val="100000"/>
              </a:lnSpc>
              <a:spcBef>
                <a:spcPts val="600"/>
              </a:spcBef>
              <a:spcAft>
                <a:spcPts val="0"/>
              </a:spcAft>
            </a:pPr>
            <a:r>
              <a:rPr lang="en"/>
              <a:t>Can impose constraints through category-partition testing.</a:t>
            </a:r>
          </a:p>
          <a:p>
            <a:pPr indent="-228600" lvl="1" marL="914400" marR="0" rtl="0" algn="l">
              <a:lnSpc>
                <a:spcPct val="100000"/>
              </a:lnSpc>
              <a:spcBef>
                <a:spcPts val="600"/>
              </a:spcBef>
              <a:spcAft>
                <a:spcPts val="0"/>
              </a:spcAft>
            </a:pPr>
            <a:r>
              <a:rPr lang="en"/>
              <a:t>Can use combinatorial interaction testing to cover all </a:t>
            </a:r>
            <a:r>
              <a:rPr i="1" lang="en"/>
              <a:t>n-way</a:t>
            </a:r>
            <a:r>
              <a:rPr lang="en"/>
              <a:t> pairs efficiently. </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Assessing test suite adequacy</a:t>
            </a:r>
          </a:p>
          <a:p>
            <a:pPr indent="-228600" lvl="1" marL="914400" marR="0" rtl="0" algn="l">
              <a:lnSpc>
                <a:spcPct val="100000"/>
              </a:lnSpc>
              <a:spcBef>
                <a:spcPts val="600"/>
              </a:spcBef>
              <a:spcAft>
                <a:spcPts val="0"/>
              </a:spcAft>
            </a:pPr>
            <a:r>
              <a:rPr lang="en"/>
              <a:t>How do we measure “good enough” testing?</a:t>
            </a:r>
          </a:p>
          <a:p>
            <a:pPr indent="-228600" lvl="0" marL="457200" marR="0" rtl="0" algn="l">
              <a:lnSpc>
                <a:spcPct val="100000"/>
              </a:lnSpc>
              <a:spcBef>
                <a:spcPts val="600"/>
              </a:spcBef>
              <a:spcAft>
                <a:spcPts val="0"/>
              </a:spcAft>
            </a:pPr>
            <a:r>
              <a:rPr lang="en"/>
              <a:t>Structural testing</a:t>
            </a:r>
          </a:p>
          <a:p>
            <a:pPr indent="-228600" lvl="1" marL="914400" marR="0" rtl="0" algn="l">
              <a:lnSpc>
                <a:spcPct val="100000"/>
              </a:lnSpc>
              <a:spcBef>
                <a:spcPts val="600"/>
              </a:spcBef>
              <a:spcAft>
                <a:spcPts val="0"/>
              </a:spcAft>
            </a:pPr>
            <a:r>
              <a:rPr lang="en"/>
              <a:t>Deriving tests from the source code of the system.</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9, 12</a:t>
            </a:r>
          </a:p>
          <a:p>
            <a:pPr indent="-228600" lvl="0" marL="457200" marR="0" rtl="0" algn="l">
              <a:lnSpc>
                <a:spcPct val="100000"/>
              </a:lnSpc>
              <a:spcBef>
                <a:spcPts val="600"/>
              </a:spcBef>
              <a:spcAft>
                <a:spcPts val="0"/>
              </a:spcAft>
            </a:pPr>
            <a:r>
              <a:rPr lang="en"/>
              <a:t>Homework: </a:t>
            </a:r>
          </a:p>
          <a:p>
            <a:pPr indent="-228600" lvl="1" marL="914400" marR="0" rtl="0" algn="l">
              <a:lnSpc>
                <a:spcPct val="100000"/>
              </a:lnSpc>
              <a:spcBef>
                <a:spcPts val="600"/>
              </a:spcBef>
              <a:spcAft>
                <a:spcPts val="0"/>
              </a:spcAft>
            </a:pPr>
            <a:r>
              <a:rPr lang="en"/>
              <a:t>Assignment 1 is out. Any questions?</a:t>
            </a:r>
          </a:p>
        </p:txBody>
      </p:sp>
      <p:sp>
        <p:nvSpPr>
          <p:cNvPr id="397" name="Shape 3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Category-Partition Method</a:t>
            </a:r>
          </a:p>
          <a:p>
            <a:pPr indent="-228600" lvl="1" marL="914400" marR="0" rtl="0" algn="l">
              <a:lnSpc>
                <a:spcPct val="100000"/>
              </a:lnSpc>
              <a:spcBef>
                <a:spcPts val="600"/>
              </a:spcBef>
              <a:spcAft>
                <a:spcPts val="0"/>
              </a:spcAft>
            </a:pPr>
            <a:r>
              <a:rPr lang="en"/>
              <a:t>Assists in identifying test specifications, estimating the number of tests, and forming a subset that meets your budget</a:t>
            </a:r>
          </a:p>
          <a:p>
            <a:pPr indent="-228600" lvl="0" marL="457200" marR="0" rtl="0" algn="l">
              <a:lnSpc>
                <a:spcPct val="100000"/>
              </a:lnSpc>
              <a:spcBef>
                <a:spcPts val="600"/>
              </a:spcBef>
              <a:spcAft>
                <a:spcPts val="0"/>
              </a:spcAft>
            </a:pPr>
            <a:r>
              <a:rPr lang="en"/>
              <a:t>Combinatorial Interaction Testing</a:t>
            </a:r>
          </a:p>
          <a:p>
            <a:pPr indent="-228600" lvl="1" marL="914400" marR="0" rtl="0" algn="l">
              <a:lnSpc>
                <a:spcPct val="100000"/>
              </a:lnSpc>
              <a:spcBef>
                <a:spcPts val="600"/>
              </a:spcBef>
              <a:spcAft>
                <a:spcPts val="0"/>
              </a:spcAft>
            </a:pPr>
            <a:r>
              <a:rPr lang="en"/>
              <a:t>Method of covering n-way combinations of parameter values with a small number of tests.</a:t>
            </a:r>
          </a:p>
          <a:p>
            <a:pPr indent="-228600" lvl="0" marL="457200" marR="0" rtl="0" algn="l">
              <a:lnSpc>
                <a:spcPct val="100000"/>
              </a:lnSpc>
              <a:spcBef>
                <a:spcPts val="600"/>
              </a:spcBef>
              <a:spcAft>
                <a:spcPts val="0"/>
              </a:spcAft>
            </a:pPr>
            <a:r>
              <a:rPr lang="en"/>
              <a:t>Catalog-Based Testing</a:t>
            </a:r>
          </a:p>
          <a:p>
            <a:pPr indent="-228600" lvl="1" marL="914400" marR="0" rtl="0" algn="l">
              <a:lnSpc>
                <a:spcPct val="100000"/>
              </a:lnSpc>
              <a:spcBef>
                <a:spcPts val="600"/>
              </a:spcBef>
              <a:spcAft>
                <a:spcPts val="0"/>
              </a:spcAft>
            </a:pPr>
            <a:r>
              <a:rPr lang="en"/>
              <a:t>Makes identifying attributes and representative values more systematic and enables some automation. </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Category-Partition Method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Category-Partition Method</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method of generating test specifications from requirement specifications.</a:t>
            </a:r>
          </a:p>
          <a:p>
            <a:pPr indent="-228600" lvl="0" marL="457200" marR="0" rtl="0" algn="l">
              <a:lnSpc>
                <a:spcPct val="100000"/>
              </a:lnSpc>
              <a:spcBef>
                <a:spcPts val="600"/>
              </a:spcBef>
              <a:spcAft>
                <a:spcPts val="0"/>
              </a:spcAft>
            </a:pPr>
            <a:r>
              <a:rPr lang="en"/>
              <a:t>A small number of additional steps on the process discussed last class.</a:t>
            </a:r>
          </a:p>
          <a:p>
            <a:pPr indent="-228600" lvl="0" marL="457200" marR="0" rtl="0" algn="l">
              <a:lnSpc>
                <a:spcPct val="100000"/>
              </a:lnSpc>
              <a:spcBef>
                <a:spcPts val="600"/>
              </a:spcBef>
              <a:spcAft>
                <a:spcPts val="0"/>
              </a:spcAft>
            </a:pPr>
            <a:r>
              <a:rPr lang="en"/>
              <a:t>Requires identifying </a:t>
            </a:r>
            <a:r>
              <a:rPr i="1" lang="en"/>
              <a:t>categories</a:t>
            </a:r>
            <a:r>
              <a:rPr lang="en"/>
              <a:t>, </a:t>
            </a:r>
            <a:r>
              <a:rPr i="1" lang="en"/>
              <a:t>choices</a:t>
            </a:r>
            <a:r>
              <a:rPr lang="en"/>
              <a:t>, and </a:t>
            </a:r>
            <a:r>
              <a:rPr i="1" lang="en"/>
              <a:t>constraints</a:t>
            </a:r>
            <a:r>
              <a:rPr lang="en"/>
              <a:t>. </a:t>
            </a:r>
          </a:p>
          <a:p>
            <a:pPr indent="-228600" lvl="0" marL="457200" marR="0" rtl="0" algn="l">
              <a:lnSpc>
                <a:spcPct val="100000"/>
              </a:lnSpc>
              <a:spcBef>
                <a:spcPts val="600"/>
              </a:spcBef>
              <a:spcAft>
                <a:spcPts val="0"/>
              </a:spcAft>
            </a:pPr>
            <a:r>
              <a:rPr lang="en"/>
              <a:t>Once identified, these can be used to automatically generate a list of test specifications to cover.</a:t>
            </a:r>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sz="3000"/>
              <a:t>Identify Independently Testable Features and Parameter Characteristics</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Identify the features that can be tested in isolation and their parameters.</a:t>
            </a:r>
          </a:p>
          <a:p>
            <a:pPr indent="-228600" lvl="0" marL="457200" marR="0" rtl="0" algn="l">
              <a:lnSpc>
                <a:spcPct val="100000"/>
              </a:lnSpc>
              <a:spcBef>
                <a:spcPts val="600"/>
              </a:spcBef>
              <a:spcAft>
                <a:spcPts val="0"/>
              </a:spcAft>
            </a:pPr>
            <a:r>
              <a:rPr lang="en"/>
              <a:t>For each parameter, identify the parameter characteristics. </a:t>
            </a:r>
          </a:p>
          <a:p>
            <a:pPr indent="-228600" lvl="1" marL="914400" marR="0" rtl="0" algn="l">
              <a:lnSpc>
                <a:spcPct val="100000"/>
              </a:lnSpc>
              <a:spcBef>
                <a:spcPts val="600"/>
              </a:spcBef>
              <a:spcAft>
                <a:spcPts val="0"/>
              </a:spcAft>
            </a:pPr>
            <a:r>
              <a:rPr lang="en"/>
              <a:t>What are the controllable attributes?</a:t>
            </a:r>
          </a:p>
          <a:p>
            <a:pPr indent="-228600" lvl="1" marL="914400" marR="0" rtl="0" algn="l">
              <a:lnSpc>
                <a:spcPct val="100000"/>
              </a:lnSpc>
              <a:spcBef>
                <a:spcPts val="600"/>
              </a:spcBef>
              <a:spcAft>
                <a:spcPts val="0"/>
              </a:spcAft>
            </a:pPr>
            <a:r>
              <a:rPr lang="en"/>
              <a:t>What are their possible values?</a:t>
            </a:r>
          </a:p>
          <a:p>
            <a:pPr indent="-228600" lvl="2" marL="1371600" marR="0" rtl="0" algn="l">
              <a:lnSpc>
                <a:spcPct val="100000"/>
              </a:lnSpc>
              <a:spcBef>
                <a:spcPts val="600"/>
              </a:spcBef>
              <a:spcAft>
                <a:spcPts val="0"/>
              </a:spcAft>
            </a:pPr>
            <a:r>
              <a:rPr lang="en"/>
              <a:t>May be defined partially by other parameters and their characteristics.</a:t>
            </a:r>
          </a:p>
          <a:p>
            <a:pPr indent="-228600" lvl="2" marL="1371600" marR="0" rtl="0" algn="l">
              <a:lnSpc>
                <a:spcPct val="100000"/>
              </a:lnSpc>
              <a:spcBef>
                <a:spcPts val="600"/>
              </a:spcBef>
              <a:spcAft>
                <a:spcPts val="0"/>
              </a:spcAft>
            </a:pPr>
            <a:r>
              <a:rPr lang="en"/>
              <a:t>May not correspond to variables in the code.</a:t>
            </a:r>
          </a:p>
          <a:p>
            <a:pPr indent="-228600" lvl="0" marL="457200" marR="0" rtl="0" algn="l">
              <a:lnSpc>
                <a:spcPct val="100000"/>
              </a:lnSpc>
              <a:spcBef>
                <a:spcPts val="600"/>
              </a:spcBef>
              <a:spcAft>
                <a:spcPts val="0"/>
              </a:spcAft>
            </a:pPr>
            <a:r>
              <a:rPr lang="en"/>
              <a:t>The parameter characteristics are called </a:t>
            </a:r>
            <a:r>
              <a:rPr i="1" lang="en"/>
              <a:t>categories</a:t>
            </a:r>
            <a:r>
              <a:rPr lang="en"/>
              <a:t>.</a:t>
            </a: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Computer Configurations</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Your company sells custom computers.</a:t>
            </a:r>
          </a:p>
          <a:p>
            <a:pPr indent="-228600" lvl="0" marL="457200" marR="0" rtl="0" algn="l">
              <a:lnSpc>
                <a:spcPct val="100000"/>
              </a:lnSpc>
              <a:spcBef>
                <a:spcPts val="600"/>
              </a:spcBef>
              <a:spcAft>
                <a:spcPts val="0"/>
              </a:spcAft>
            </a:pPr>
            <a:r>
              <a:rPr lang="en"/>
              <a:t>A </a:t>
            </a:r>
            <a:r>
              <a:rPr i="1" lang="en"/>
              <a:t>configuration</a:t>
            </a:r>
            <a:r>
              <a:rPr lang="en"/>
              <a:t> is a set of options for a </a:t>
            </a:r>
            <a:r>
              <a:rPr i="1" lang="en"/>
              <a:t>model</a:t>
            </a:r>
            <a:r>
              <a:rPr lang="en"/>
              <a:t> of computer.</a:t>
            </a:r>
          </a:p>
          <a:p>
            <a:pPr indent="-228600" lvl="1" marL="914400" marR="0" rtl="0" algn="l">
              <a:lnSpc>
                <a:spcPct val="100000"/>
              </a:lnSpc>
              <a:spcBef>
                <a:spcPts val="600"/>
              </a:spcBef>
              <a:spcAft>
                <a:spcPts val="0"/>
              </a:spcAft>
            </a:pPr>
            <a:r>
              <a:rPr lang="en"/>
              <a:t>Some combinations are invalid (i.e., VGA monitor with HDMI video output).</a:t>
            </a:r>
          </a:p>
          <a:p>
            <a:pPr indent="-228600" lvl="0" marL="457200" marR="0" rtl="0" algn="l">
              <a:lnSpc>
                <a:spcPct val="100000"/>
              </a:lnSpc>
              <a:spcBef>
                <a:spcPts val="600"/>
              </a:spcBef>
              <a:spcAft>
                <a:spcPts val="0"/>
              </a:spcAft>
            </a:pPr>
            <a:r>
              <a:rPr lang="en"/>
              <a:t>Testing feature: </a:t>
            </a:r>
          </a:p>
          <a:p>
            <a:pPr indent="-228600" lvl="1" marL="914400" marR="0" rtl="0" algn="l">
              <a:lnSpc>
                <a:spcPct val="100000"/>
              </a:lnSpc>
              <a:spcBef>
                <a:spcPts val="600"/>
              </a:spcBef>
              <a:spcAft>
                <a:spcPts val="0"/>
              </a:spcAft>
              <a:buFont typeface="Courier New"/>
            </a:pPr>
            <a:r>
              <a:rPr b="1" lang="en">
                <a:latin typeface="Courier New"/>
                <a:ea typeface="Courier New"/>
                <a:cs typeface="Courier New"/>
                <a:sym typeface="Courier New"/>
              </a:rPr>
              <a:t>checkConfiguration(model,components)</a:t>
            </a:r>
          </a:p>
          <a:p>
            <a:pPr indent="-228600" lvl="1" marL="914400" marR="0" rtl="0" algn="l">
              <a:lnSpc>
                <a:spcPct val="100000"/>
              </a:lnSpc>
              <a:spcBef>
                <a:spcPts val="600"/>
              </a:spcBef>
              <a:spcAft>
                <a:spcPts val="0"/>
              </a:spcAft>
            </a:pPr>
            <a:r>
              <a:rPr lang="en"/>
              <a:t>What are the parameters?</a:t>
            </a:r>
          </a:p>
          <a:p>
            <a:pPr indent="-228600" lvl="1" marL="914400" marR="0" rtl="0" algn="l">
              <a:lnSpc>
                <a:spcPct val="100000"/>
              </a:lnSpc>
              <a:spcBef>
                <a:spcPts val="600"/>
              </a:spcBef>
              <a:spcAft>
                <a:spcPts val="0"/>
              </a:spcAft>
            </a:pPr>
            <a:r>
              <a:rPr lang="en"/>
              <a:t>Next - what are the choices to be made for each parameter?</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