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CDCCE06-53EA-4A7C-A86C-792E414EFF0B}">
  <a:tblStyle styleId="{ACDCCE06-53EA-4A7C-A86C-792E414EFF0B}"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are other reasons too, but the chief one is that (read)\</a:t>
            </a:r>
          </a:p>
          <a:p>
            <a:pPr lvl="0">
              <a:spcBef>
                <a:spcPts val="0"/>
              </a:spcBef>
              <a:buNone/>
            </a:pPr>
            <a:r>
              <a:rPr lang="en"/>
              <a:t>That’s pretty straightforward - if we don’t try the code, we won’t find the faults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You will write code that has nothing to do directly with the requirements. Fulfilling the specifications may not involve executing helper functions such as getters, setters, equals methods, and the like. Data-structure related code. Operating system interfacing. Corner cases in execution. Error-handling code might never be triggered. You might be missing information such as certain outcomes of conditions in your specifications - those won’t be executed in the program then. There are all sorts of reasons that checking the requirements might not run some of the code, and that means faults might be lurking.</a:t>
            </a:r>
          </a:p>
          <a:p>
            <a:pPr lvl="0" rtl="0">
              <a:lnSpc>
                <a:spcPct val="120000"/>
              </a:lnSpc>
              <a:spcBef>
                <a:spcPts val="0"/>
              </a:spcBef>
              <a:buNone/>
            </a:pPr>
            <a:r>
              <a:rPr lang="en">
                <a:solidFill>
                  <a:schemeClr val="dk1"/>
                </a:solidFill>
              </a:rPr>
              <a:t>(read 5). Requirements say little about how the code should be executed, and how the code is executed matters. So, the goal here is that, by executing everything, and by controlling how code is executed, we can do a more thorough job of testing.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structural tests are - in many ways - very powerful. They can potentially expose many faults in the system. But, they can’t directly replace requirements-based tests. </a:t>
            </a:r>
          </a:p>
          <a:p>
            <a:pPr lvl="0" rtl="0">
              <a:lnSpc>
                <a:spcPct val="120000"/>
              </a:lnSpc>
              <a:spcBef>
                <a:spcPts val="0"/>
              </a:spcBef>
              <a:buNone/>
            </a:pPr>
            <a:r>
              <a:rPr lang="en">
                <a:solidFill>
                  <a:schemeClr val="dk1"/>
                </a:solidFill>
              </a:rPr>
              <a:t>(read) </a:t>
            </a:r>
          </a:p>
          <a:p>
            <a:pPr lvl="0" rtl="0">
              <a:lnSpc>
                <a:spcPct val="120000"/>
              </a:lnSpc>
              <a:spcBef>
                <a:spcPts val="0"/>
              </a:spcBef>
              <a:buNone/>
            </a:pPr>
            <a:r>
              <a:rPr lang="en">
                <a:solidFill>
                  <a:schemeClr val="dk1"/>
                </a:solidFill>
              </a:rPr>
              <a:t>and more importantly, they can’t find what is missing. If the implementation does not include a function specified in the SRS, then only tests created from the SRS can expose that fault. Structural tests are based on the code that is there, and cannot expose what isn’t in the code. </a:t>
            </a:r>
          </a:p>
          <a:p>
            <a:pPr lvl="0" rtl="0">
              <a:lnSpc>
                <a:spcPct val="120000"/>
              </a:lnSpc>
              <a:spcBef>
                <a:spcPts val="0"/>
              </a:spcBef>
              <a:buNone/>
            </a:pPr>
            <a:r>
              <a:rPr lang="en">
                <a:solidFill>
                  <a:schemeClr val="dk1"/>
                </a:solidFill>
              </a:rPr>
              <a:t>(read) conceptual faults - mistaken understanding about what they are supposed to implement</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000">
                <a:solidFill>
                  <a:srgbClr val="222222"/>
                </a:solidFill>
                <a:highlight>
                  <a:srgbClr val="FFFFFF"/>
                </a:highlight>
              </a:rPr>
              <a:t>The rough process of structural testing  is that we take the component code and pull out some information about the structure - these are our test obligations - what do we need to do to exercise this code? What combinations of elements do we need to cover? </a:t>
            </a:r>
          </a:p>
          <a:p>
            <a:pPr lvl="0" rtl="0">
              <a:lnSpc>
                <a:spcPct val="120000"/>
              </a:lnSpc>
              <a:spcBef>
                <a:spcPts val="0"/>
              </a:spcBef>
              <a:buNone/>
            </a:pPr>
            <a:r>
              <a:rPr lang="en" sz="1000">
                <a:solidFill>
                  <a:srgbClr val="222222"/>
                </a:solidFill>
                <a:highlight>
                  <a:srgbClr val="FFFFFF"/>
                </a:highlight>
              </a:rPr>
              <a:t>Then, we can use that set of obligations in one of two ways. </a:t>
            </a:r>
          </a:p>
          <a:p>
            <a:pPr lvl="0" rtl="0">
              <a:lnSpc>
                <a:spcPct val="120000"/>
              </a:lnSpc>
              <a:spcBef>
                <a:spcPts val="0"/>
              </a:spcBef>
              <a:buNone/>
            </a:pPr>
            <a:r>
              <a:rPr lang="en" sz="1000">
                <a:solidFill>
                  <a:srgbClr val="222222"/>
                </a:solidFill>
                <a:highlight>
                  <a:srgbClr val="FFFFFF"/>
                </a:highlight>
              </a:rPr>
              <a:t>We can take these obligations and use them to create tests. We know how we need to execute the code, so we write tests that will trigger those conditions. We can either do this by hand - target an element, write a test that will cover it, or as part of an automated test generation technique. Since we have a target, we essentially have an optimization problem. We can try to auto-generate tests that hit that target.</a:t>
            </a:r>
          </a:p>
          <a:p>
            <a:pPr lvl="0" rtl="0">
              <a:lnSpc>
                <a:spcPct val="120000"/>
              </a:lnSpc>
              <a:spcBef>
                <a:spcPts val="0"/>
              </a:spcBef>
              <a:buNone/>
            </a:pPr>
            <a:r>
              <a:rPr lang="en" sz="1000">
                <a:solidFill>
                  <a:srgbClr val="222222"/>
                </a:solidFill>
                <a:highlight>
                  <a:srgbClr val="FFFFFF"/>
                </a:highlight>
              </a:rPr>
              <a:t>Or, since we have a set of obligations, we can use them to measure coverage of existing tests. Just run existing tests on the code and measure how much coverage we have achieved. This can tell us how adequate our tests are. How good are they at covering the code? If there are gaps, we can supplement our existing tests with additional tests targeted at coverage of elements. The latter is important because it gives us a stopping criteria. When are you done testing? Potentially never. But, if we think coverage is a proxy for effective testing, then we can use 100% coverage as a stopping point.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to measure coverage, we often need more than just the source code itself. Like in design - we used sequence diagrams to provide context the the abstract structural information. Here, we need information on how that code works - specifically, we need to know about control and data flow. In the first case, we need to know what parts of the code execute when we run a test. (read 2). The clearest example if if-then-else, well, only one outcome will execute, depending on the conditions we set. So, for a given test, we probably won’t execute both code branches. We need to know where control can branch, and in what ways. To do so, we track control flow information (read 3).</a:t>
            </a:r>
          </a:p>
          <a:p>
            <a:pPr lvl="0" rtl="0">
              <a:lnSpc>
                <a:spcPct val="120000"/>
              </a:lnSpc>
              <a:spcBef>
                <a:spcPts val="0"/>
              </a:spcBef>
              <a:buNone/>
            </a:pPr>
            <a:r>
              <a:rPr lang="en">
                <a:solidFill>
                  <a:schemeClr val="dk1"/>
                </a:solidFill>
              </a:rPr>
              <a:t>We also make use of the idea of data flow (read 4). So, each time we assign a value to a variable, we track that new definition, and look at where that variable and its current value is used in other expressions, until it gets redefined again.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to get information about control flow, we start by deriving the control flow graph. We talked about this before, but to quickly review - </a:t>
            </a:r>
          </a:p>
          <a:p>
            <a:pPr lvl="0" rtl="0">
              <a:lnSpc>
                <a:spcPct val="120000"/>
              </a:lnSpc>
              <a:spcBef>
                <a:spcPts val="0"/>
              </a:spcBef>
              <a:buNone/>
            </a:pPr>
            <a:r>
              <a:rPr lang="en">
                <a:solidFill>
                  <a:schemeClr val="dk1"/>
                </a:solidFill>
              </a:rPr>
              <a:t>Some of these structural coverage measurements do not use the code directly. Instead, they extract a directed graph representing the different ways the program can be executed. We call this a control flow graph, and it is a quick way to visualize the execution of a program. </a:t>
            </a:r>
            <a:r>
              <a:rPr lang="en">
                <a:solidFill>
                  <a:schemeClr val="dk1"/>
                </a:solidFill>
                <a:highlight>
                  <a:srgbClr val="FFFFFF"/>
                </a:highlight>
              </a:rPr>
              <a:t>A </a:t>
            </a:r>
            <a:r>
              <a:rPr b="1" lang="en">
                <a:solidFill>
                  <a:schemeClr val="dk1"/>
                </a:solidFill>
                <a:highlight>
                  <a:srgbClr val="FFFFFF"/>
                </a:highlight>
              </a:rPr>
              <a:t>control flow graph</a:t>
            </a:r>
            <a:r>
              <a:rPr lang="en">
                <a:solidFill>
                  <a:schemeClr val="dk1"/>
                </a:solidFill>
                <a:highlight>
                  <a:srgbClr val="FFFFFF"/>
                </a:highlight>
              </a:rPr>
              <a:t> (</a:t>
            </a:r>
            <a:r>
              <a:rPr b="1" lang="en">
                <a:solidFill>
                  <a:schemeClr val="dk1"/>
                </a:solidFill>
                <a:highlight>
                  <a:srgbClr val="FFFFFF"/>
                </a:highlight>
              </a:rPr>
              <a:t>CFG</a:t>
            </a:r>
            <a:r>
              <a:rPr lang="en">
                <a:solidFill>
                  <a:schemeClr val="dk1"/>
                </a:solidFill>
                <a:highlight>
                  <a:srgbClr val="FFFFFF"/>
                </a:highlight>
              </a:rPr>
              <a:t>) in computer science is a</a:t>
            </a:r>
            <a:r>
              <a:rPr lang="en">
                <a:solidFill>
                  <a:schemeClr val="dk1"/>
                </a:solidFill>
                <a:highlight>
                  <a:srgbClr val="FFFFFF"/>
                </a:highlight>
                <a:hlinkClick r:id="rId2"/>
              </a:rPr>
              <a:t> </a:t>
            </a:r>
            <a:r>
              <a:rPr lang="en">
                <a:solidFill>
                  <a:srgbClr val="0B0080"/>
                </a:solidFill>
                <a:highlight>
                  <a:srgbClr val="FFFFFF"/>
                </a:highlight>
                <a:hlinkClick r:id="rId3"/>
              </a:rPr>
              <a:t>representation</a:t>
            </a:r>
            <a:r>
              <a:rPr lang="en">
                <a:solidFill>
                  <a:schemeClr val="dk1"/>
                </a:solidFill>
                <a:highlight>
                  <a:srgbClr val="FFFFFF"/>
                </a:highlight>
              </a:rPr>
              <a:t>, using</a:t>
            </a:r>
            <a:r>
              <a:rPr lang="en">
                <a:solidFill>
                  <a:schemeClr val="dk1"/>
                </a:solidFill>
                <a:highlight>
                  <a:srgbClr val="FFFFFF"/>
                </a:highlight>
                <a:hlinkClick r:id="rId4"/>
              </a:rPr>
              <a:t> a directed </a:t>
            </a:r>
            <a:r>
              <a:rPr lang="en">
                <a:solidFill>
                  <a:srgbClr val="0B0080"/>
                </a:solidFill>
                <a:highlight>
                  <a:srgbClr val="FFFFFF"/>
                </a:highlight>
                <a:hlinkClick r:id="rId5"/>
              </a:rPr>
              <a:t>graph</a:t>
            </a:r>
            <a:r>
              <a:rPr lang="en">
                <a:solidFill>
                  <a:schemeClr val="dk1"/>
                </a:solidFill>
                <a:highlight>
                  <a:srgbClr val="FFFFFF"/>
                </a:highlight>
              </a:rPr>
              <a:t>, of all paths that might be traversed through a</a:t>
            </a:r>
            <a:r>
              <a:rPr lang="en">
                <a:solidFill>
                  <a:schemeClr val="dk1"/>
                </a:solidFill>
                <a:highlight>
                  <a:srgbClr val="FFFFFF"/>
                </a:highlight>
                <a:hlinkClick r:id="rId6"/>
              </a:rPr>
              <a:t> </a:t>
            </a:r>
            <a:r>
              <a:rPr lang="en">
                <a:solidFill>
                  <a:srgbClr val="0B0080"/>
                </a:solidFill>
                <a:highlight>
                  <a:srgbClr val="FFFFFF"/>
                </a:highlight>
                <a:hlinkClick r:id="rId7"/>
              </a:rPr>
              <a:t>program</a:t>
            </a:r>
            <a:r>
              <a:rPr lang="en">
                <a:solidFill>
                  <a:schemeClr val="dk1"/>
                </a:solidFill>
                <a:highlight>
                  <a:srgbClr val="FFFFFF"/>
                </a:highlight>
              </a:rPr>
              <a:t> during its</a:t>
            </a:r>
            <a:r>
              <a:rPr lang="en">
                <a:solidFill>
                  <a:schemeClr val="dk1"/>
                </a:solidFill>
                <a:highlight>
                  <a:srgbClr val="FFFFFF"/>
                </a:highlight>
                <a:hlinkClick r:id="rId8"/>
              </a:rPr>
              <a:t> </a:t>
            </a:r>
            <a:r>
              <a:rPr lang="en">
                <a:solidFill>
                  <a:srgbClr val="0B0080"/>
                </a:solidFill>
                <a:highlight>
                  <a:srgbClr val="FFFFFF"/>
                </a:highlight>
                <a:hlinkClick r:id="rId9"/>
              </a:rPr>
              <a:t>execution</a:t>
            </a:r>
            <a:r>
              <a:rPr lang="en">
                <a:solidFill>
                  <a:schemeClr val="dk1"/>
                </a:solidFill>
                <a:highlight>
                  <a:srgbClr val="FFFFFF"/>
                </a:highlight>
              </a:rPr>
              <a:t>. the nodes of the</a:t>
            </a:r>
            <a:r>
              <a:rPr lang="en">
                <a:solidFill>
                  <a:schemeClr val="dk1"/>
                </a:solidFill>
                <a:highlight>
                  <a:srgbClr val="FFFFFF"/>
                </a:highlight>
                <a:hlinkClick r:id="rId10"/>
              </a:rPr>
              <a:t> </a:t>
            </a:r>
            <a:r>
              <a:rPr lang="en">
                <a:solidFill>
                  <a:srgbClr val="0B0080"/>
                </a:solidFill>
                <a:highlight>
                  <a:srgbClr val="FFFFFF"/>
                </a:highlight>
                <a:hlinkClick r:id="rId11"/>
              </a:rPr>
              <a:t>graph</a:t>
            </a:r>
            <a:r>
              <a:rPr lang="en">
                <a:solidFill>
                  <a:schemeClr val="dk1"/>
                </a:solidFill>
                <a:highlight>
                  <a:srgbClr val="FFFFFF"/>
                </a:highlight>
              </a:rPr>
              <a:t> correspond to commands in a program - what we call basic blocks, sets of program statements executed without any possible path branching - and a</a:t>
            </a:r>
            <a:r>
              <a:rPr lang="en">
                <a:solidFill>
                  <a:schemeClr val="dk1"/>
                </a:solidFill>
                <a:highlight>
                  <a:srgbClr val="FFFFFF"/>
                </a:highlight>
                <a:hlinkClick r:id="rId12"/>
              </a:rPr>
              <a:t> </a:t>
            </a:r>
            <a:r>
              <a:rPr lang="en">
                <a:solidFill>
                  <a:srgbClr val="0B0080"/>
                </a:solidFill>
                <a:highlight>
                  <a:srgbClr val="FFFFFF"/>
                </a:highlight>
                <a:hlinkClick r:id="rId13"/>
              </a:rPr>
              <a:t>directed</a:t>
            </a:r>
            <a:r>
              <a:rPr lang="en">
                <a:solidFill>
                  <a:schemeClr val="dk1"/>
                </a:solidFill>
                <a:highlight>
                  <a:srgbClr val="FFFFFF"/>
                </a:highlight>
              </a:rPr>
              <a:t> edge indicates when control branches or is interrupted. If there are multiple edges, than control flow can take multiple paths depending on the current conditions in the program - indicating loops, if statements or switches for instance.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Structural testing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(read 8)</a:t>
            </a:r>
          </a:p>
          <a:p>
            <a:pPr lvl="0" rtl="0">
              <a:lnSpc>
                <a:spcPct val="120000"/>
              </a:lnSpc>
              <a:spcBef>
                <a:spcPts val="0"/>
              </a:spcBef>
              <a:buNone/>
            </a:pPr>
            <a:r>
              <a:rPr lang="en" sz="1200">
                <a:solidFill>
                  <a:schemeClr val="dk1"/>
                </a:solidFill>
              </a:rPr>
              <a:t>If that’s the case, well, we can target that missed obligation and come up with a test to fill in that crack. We can beef up our test suite by using these metrics as checklists to mark off while testing.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194" name="Shape 194"/>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195" name="Shape 195"/>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196" name="Shape 196"/>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197" name="Shape 197"/>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Clr>
                <a:schemeClr val="dk1"/>
              </a:buClr>
              <a:buSzPct val="100000"/>
              <a:buFont typeface="Arial"/>
              <a:buNone/>
            </a:pPr>
            <a:r>
              <a:rPr lang="en" sz="1000"/>
              <a:t>Let’s look at an example.</a:t>
            </a:r>
            <a:r>
              <a:rPr lang="en" sz="1000">
                <a:solidFill>
                  <a:schemeClr val="dk1"/>
                </a:solidFill>
              </a:rPr>
              <a:t> In the program on this slide, we have a method which takes in an array and two integers - N and X - the number of elements in an array and some numeric threshold. Then, while a counter is less than N and the current entry of the array is less than X, if the current entry of the array is negative, we make it positive. The control flow graph for this method is on the right.</a:t>
            </a:r>
          </a:p>
          <a:p>
            <a:pPr lvl="0" rtl="0">
              <a:spcBef>
                <a:spcPts val="0"/>
              </a:spcBef>
              <a:buNone/>
            </a:pPr>
            <a:r>
              <a:rPr lang="en" sz="1000"/>
              <a:t>(participate - how many test cases? what is weakness of this? What won’t be revealed? Where would you use statement coverage?)</a:t>
            </a:r>
          </a:p>
          <a:p>
            <a:pPr lvl="0" rtl="0">
              <a:spcBef>
                <a:spcPts val="0"/>
              </a:spcBef>
              <a:buNone/>
            </a:pPr>
            <a:r>
              <a:rPr lang="en" sz="1000"/>
              <a:t>1- </a:t>
            </a:r>
            <a:r>
              <a:rPr b="0" i="0" lang="en" sz="1000" u="none" cap="none" strike="noStrike"/>
              <a:t>For th</a:t>
            </a:r>
            <a:r>
              <a:rPr lang="en" sz="1000"/>
              <a:t>is</a:t>
            </a:r>
            <a:r>
              <a:rPr b="0" i="0" lang="en" sz="1000" u="none" cap="none" strike="noStrike"/>
              <a:t> simple </a:t>
            </a:r>
            <a:r>
              <a:rPr lang="en" sz="1000"/>
              <a:t>method</a:t>
            </a:r>
            <a:r>
              <a:rPr b="0" i="0" lang="en" sz="1000" u="none" cap="none" strike="noStrike"/>
              <a:t>, a single test </a:t>
            </a:r>
            <a:r>
              <a:rPr lang="en" sz="1000"/>
              <a:t>input</a:t>
            </a:r>
            <a:r>
              <a:rPr b="0" i="0" lang="en" sz="1000" u="none" cap="none" strike="noStrike"/>
              <a:t> that executes the loop at least once with a negative array entry satisfies the criterion. </a:t>
            </a:r>
          </a:p>
          <a:p>
            <a:pPr lvl="0" rtl="0">
              <a:spcBef>
                <a:spcPts val="0"/>
              </a:spcBef>
              <a:buNone/>
            </a:pPr>
            <a:r>
              <a:rPr lang="en" sz="1000"/>
              <a:t>2 - </a:t>
            </a:r>
            <a:r>
              <a:rPr b="0" i="0" lang="en" sz="1000" u="none" cap="none" strike="noStrike"/>
              <a:t>Statement coverage represents the basic coverage criterion.  We just ask that the code be execut</a:t>
            </a:r>
            <a:r>
              <a:rPr lang="en" sz="1000"/>
              <a:t>ed. </a:t>
            </a:r>
            <a:r>
              <a:rPr b="0" i="0" lang="en" sz="1000" u="none" cap="none" strike="noStrike"/>
              <a:t>Many possible faults can remain uncover with tests that satisfy statement coverage.  In the example, the chosen test would not reveal failures that could occur when </a:t>
            </a:r>
            <a:r>
              <a:rPr lang="en" sz="1000"/>
              <a:t>the </a:t>
            </a:r>
            <a:r>
              <a:rPr b="0" i="0" lang="en" sz="1000" u="none" cap="none" strike="noStrike"/>
              <a:t>loop is not executed, failu</a:t>
            </a:r>
            <a:r>
              <a:rPr lang="en" sz="1000"/>
              <a:t>res due to taking the false branch in the a[i]&lt; 0 stepm </a:t>
            </a:r>
            <a:r>
              <a:rPr b="0" i="0" lang="en" sz="1000" u="none" cap="none" strike="noStrike"/>
              <a:t>failures in one of the two conditions of the boolean while expression, failures due to the bad access of elements of the tail of the array.</a:t>
            </a:r>
          </a:p>
          <a:p>
            <a:pPr lvl="0" rtl="0">
              <a:spcBef>
                <a:spcPts val="0"/>
              </a:spcBef>
              <a:buNone/>
            </a:pPr>
            <a:r>
              <a:rPr lang="en" sz="1000"/>
              <a:t>3- Statement coverage is often easy to obtain and, as a result, cheap. It is used </a:t>
            </a:r>
            <a:r>
              <a:rPr b="0" i="0" lang="en" sz="1000" u="none" cap="none" strike="noStrike"/>
              <a:t>where other criteria would require too many test cases, or for programs  with very low reliability criteria, where a good coverage would be too expensive with respect to the requirements.</a:t>
            </a:r>
          </a:p>
        </p:txBody>
      </p:sp>
      <p:sp>
        <p:nvSpPr>
          <p:cNvPr id="198" name="Shape 198"/>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One thing to note is that (read 1). It’s all in how you write the test - you could write 1, 5, 20 tests - all could achieve the same level of coverage. (read 2)</a:t>
            </a:r>
          </a:p>
          <a:p>
            <a:pPr lvl="0" rtl="0">
              <a:lnSpc>
                <a:spcPct val="120000"/>
              </a:lnSpc>
              <a:spcBef>
                <a:spcPts val="0"/>
              </a:spcBef>
              <a:buNone/>
            </a:pPr>
            <a:r>
              <a:rPr lang="en">
                <a:solidFill>
                  <a:schemeClr val="dk1"/>
                </a:solidFill>
              </a:rPr>
              <a:t>That said, larger test suites may not achieve more coverage, but (read 3)</a:t>
            </a:r>
          </a:p>
          <a:p>
            <a:pPr lvl="0" rtl="0">
              <a:lnSpc>
                <a:spcPct val="120000"/>
              </a:lnSpc>
              <a:spcBef>
                <a:spcPts val="0"/>
              </a:spcBef>
              <a:buNone/>
            </a:pPr>
            <a:r>
              <a:rPr lang="en">
                <a:solidFill>
                  <a:schemeClr val="dk1"/>
                </a:solidFill>
              </a:rPr>
              <a:t>The reason is that (read 4). They might run the same code twice, but supply the right values to trigger a fault that had not been seen before.</a:t>
            </a:r>
          </a:p>
          <a:p>
            <a:pPr lvl="0" rtl="0">
              <a:lnSpc>
                <a:spcPct val="120000"/>
              </a:lnSpc>
              <a:spcBef>
                <a:spcPts val="0"/>
              </a:spcBef>
              <a:buNone/>
            </a:pPr>
            <a:r>
              <a:rPr lang="en">
                <a:solidFill>
                  <a:schemeClr val="dk1"/>
                </a:solidFill>
              </a:rPr>
              <a:t>This hints at a very important truth - (read 5)</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eventually make a judgement call</a:t>
            </a:r>
          </a:p>
          <a:p>
            <a:pPr lvl="0" rtl="0">
              <a:spcBef>
                <a:spcPts val="0"/>
              </a:spcBef>
              <a:buNone/>
            </a:pPr>
            <a:r>
              <a:rPr lang="en"/>
              <a:t>how do you answer a question like that?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This is because some tests are better than others for localizing faults. If we choose one obligation at a time and target that specifically, we effectively carve out one path and execute it. If that test fails, we can more easily tell what exactly went wrong. Contrast that against a test that goes in and executes - say - a loop over and over again. It might satsify a bunch of test obligations - it gets us, technically, closer to our goal. But, if it fails, it’s much harder to tell what went wrong. This is another important lesson with coverage - it’s actually easy to achieve a lot of the time. It shouldn’t be treated as the be-all-end-all goal of testing. We don’t test to achieve coverage, we test to find faults. These measurements are meant to help you build good tests, not to be something to hit as fast as possible so we can go home. So, things that quickly increase the coverage level are not always the best testing approaches. They satisfy the letter of the law, but not the spirit.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It’s subsuming the other for a reason, and that’s because you’re doing more work. At the least, (read 4). And, in those cases, you might actually end up with a bunch of unsatisfiable obligations - ones that are impossible to come up with tests for. In that case, you might end up with a test suite that is less effective than one that targets an easier criterion because it doesn’t actually exercise that much of the code. </a:t>
            </a:r>
          </a:p>
          <a:p>
            <a:pPr lvl="0" rtl="0">
              <a:lnSpc>
                <a:spcPct val="120000"/>
              </a:lnSpc>
              <a:spcBef>
                <a:spcPts val="0"/>
              </a:spcBef>
              <a:buNone/>
            </a:pPr>
            <a:r>
              <a:rPr lang="en">
                <a:solidFill>
                  <a:schemeClr val="dk1"/>
                </a:solidFill>
              </a:rPr>
              <a:t>You need to consider your capabilities and your budget in choosing how you test. Statement coverage may be all you can afford, it may be enough, but if you have the time and budget to shoot for branch coverage instead - and you can cover all of the branches - then you can claim statement coverage as well.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262" name="Shape 262"/>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263" name="Shape 263"/>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264" name="Shape 264"/>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265" name="Shape 265"/>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lang="en" sz="1000"/>
              <a:t>Lets look at this program again</a:t>
            </a:r>
          </a:p>
          <a:p>
            <a:pPr lvl="0" rtl="0">
              <a:spcBef>
                <a:spcPts val="0"/>
              </a:spcBef>
              <a:buNone/>
            </a:pPr>
            <a:r>
              <a:rPr lang="en" sz="1000"/>
              <a:t>(participation - do we need to add any tests? Relation to statement? weaknesses? faults not revealed?)</a:t>
            </a:r>
          </a:p>
          <a:p>
            <a:pPr lvl="0" rtl="0">
              <a:spcBef>
                <a:spcPts val="0"/>
              </a:spcBef>
              <a:buNone/>
            </a:pPr>
            <a:r>
              <a:rPr b="0" i="0" lang="en" sz="1000" u="none" cap="none" strike="noStrike"/>
              <a:t>In the example on the slide, this would require to cover both the </a:t>
            </a:r>
            <a:r>
              <a:rPr b="0" i="1" lang="en" sz="1000" u="none" cap="none" strike="noStrike"/>
              <a:t>True</a:t>
            </a:r>
            <a:r>
              <a:rPr b="0" i="0" lang="en" sz="1000" u="none" cap="none" strike="noStrike"/>
              <a:t> and the </a:t>
            </a:r>
            <a:r>
              <a:rPr b="0" i="1" lang="en" sz="1000" u="none" cap="none" strike="noStrike"/>
              <a:t>False</a:t>
            </a:r>
            <a:r>
              <a:rPr b="0" i="0" lang="en" sz="1000" u="none" cap="none" strike="noStrike"/>
              <a:t> edges exiting the </a:t>
            </a:r>
            <a:r>
              <a:rPr b="0" i="1" lang="en" sz="1000" u="none" cap="none" strike="noStrike"/>
              <a:t>if</a:t>
            </a:r>
            <a:r>
              <a:rPr b="0" i="0" lang="en" sz="1000" u="none" cap="none" strike="noStrike"/>
              <a:t> condition. </a:t>
            </a:r>
            <a:r>
              <a:rPr lang="en" sz="1000"/>
              <a:t>This can still be done in one test that executes the loop twice - once where the array entry is negative and once where it is positive, but it does require a little more though - you need to cover that false branch, which was not required in statement coverage.</a:t>
            </a:r>
          </a:p>
          <a:p>
            <a:pPr lvl="0" rtl="0">
              <a:spcBef>
                <a:spcPts val="0"/>
              </a:spcBef>
              <a:buNone/>
            </a:pPr>
            <a:r>
              <a:rPr b="0" i="0" lang="en" sz="1000" u="none" cap="none" strike="noStrike"/>
              <a:t>Branch coverage improves (subsumes) statement coverage, since tests that satisfy branch coverage, satisfy also statement coverage, but not the contrary. In the example, branch coverage </a:t>
            </a:r>
            <a:r>
              <a:rPr lang="en" sz="1000"/>
              <a:t>improves </a:t>
            </a:r>
            <a:r>
              <a:rPr b="0" i="0" lang="en" sz="1000" u="none" cap="none" strike="noStrike"/>
              <a:t> the possibility of revealing faults due to </a:t>
            </a:r>
            <a:r>
              <a:rPr lang="en" sz="1000"/>
              <a:t>bad</a:t>
            </a:r>
            <a:r>
              <a:rPr b="0" i="0" lang="en" sz="1000" u="none" cap="none" strike="noStrike"/>
              <a:t> handling of positive elements of the array (that are dealt with by the </a:t>
            </a:r>
            <a:r>
              <a:rPr b="0" i="1" lang="en" sz="1000" u="none" cap="none" strike="noStrike"/>
              <a:t>if-false</a:t>
            </a:r>
            <a:r>
              <a:rPr b="0" i="0" lang="en" sz="1000" u="none" cap="none" strike="noStrike"/>
              <a:t> branch).</a:t>
            </a:r>
            <a:r>
              <a:rPr lang="en" sz="1000"/>
              <a:t> But</a:t>
            </a:r>
            <a:r>
              <a:rPr b="0" i="0" lang="en" sz="1000" u="none" cap="none" strike="noStrike"/>
              <a:t>, failures that occur when the cycle is not executed, failures due to one of the two conditions of the boolean while expression, failures due to the bad access of elements of the tail of the array would still remain uncaught. So, we can do a bit better</a:t>
            </a:r>
            <a:r>
              <a:rPr lang="en" sz="1000"/>
              <a:t>,</a:t>
            </a:r>
          </a:p>
          <a:p>
            <a:pPr lvl="0" rtl="0">
              <a:spcBef>
                <a:spcPts val="0"/>
              </a:spcBef>
              <a:buNone/>
            </a:pPr>
            <a:r>
              <a:rPr lang="en" sz="1000"/>
              <a:t>Branch is probably the most common coveage type measured. Branch coverage gives you statement for not much more cost, and it hits all sorts of faults that statement coverage might miss, so it is often the default used in testing. It misses some kinds of faults, but hits a nice balance between cost and fault-exposing potential. </a:t>
            </a:r>
          </a:p>
        </p:txBody>
      </p:sp>
      <p:sp>
        <p:nvSpPr>
          <p:cNvPr id="266" name="Shape 266"/>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When you decide which branch to take in the code, that decision is usually made by evaluating the result of a complex boolean expression. These expressions are known as decisions.</a:t>
            </a:r>
          </a:p>
          <a:p>
            <a:pPr lvl="0" rtl="0">
              <a:lnSpc>
                <a:spcPct val="120000"/>
              </a:lnSpc>
              <a:spcBef>
                <a:spcPts val="0"/>
              </a:spcBef>
              <a:buNone/>
            </a:pPr>
            <a:r>
              <a:rPr lang="en">
                <a:solidFill>
                  <a:schemeClr val="dk1"/>
                </a:solidFill>
              </a:rPr>
              <a:t>(1 -5). </a:t>
            </a:r>
          </a:p>
          <a:p>
            <a:pPr lvl="0" rtl="0">
              <a:lnSpc>
                <a:spcPct val="120000"/>
              </a:lnSpc>
              <a:spcBef>
                <a:spcPts val="0"/>
              </a:spcBef>
              <a:buNone/>
            </a:pPr>
            <a:r>
              <a:rPr lang="en">
                <a:solidFill>
                  <a:schemeClr val="dk1"/>
                </a:solidFill>
              </a:rPr>
              <a:t>There is even a type of coverage called Decision coverage, which asks for all decisions to evaluate to true and false - so, branch coverage + the decisions that do not cause branching.</a:t>
            </a:r>
          </a:p>
          <a:p>
            <a:pPr lvl="0" rtl="0">
              <a:lnSpc>
                <a:spcPct val="120000"/>
              </a:lnSpc>
              <a:spcBef>
                <a:spcPts val="0"/>
              </a:spcBef>
              <a:buNone/>
            </a:pPr>
            <a:r>
              <a:rPr lang="en">
                <a:solidFill>
                  <a:schemeClr val="dk1"/>
                </a:solidFill>
              </a:rPr>
              <a:t>Branch coverage is useful for exercising faults in the way that a computation is decomposed into different cases. But, the evaluated decision statements are often quite complex and - although they evaluate to true or false - the solution can often be reached in many different ways. In these cases, it is worth digging further into how we reach the true/false conclusion.</a:t>
            </a:r>
          </a:p>
          <a:p>
            <a:pPr lvl="0" rtl="0">
              <a:lnSpc>
                <a:spcPct val="120000"/>
              </a:lnSpc>
              <a:spcBef>
                <a:spcPts val="0"/>
              </a:spcBef>
              <a:buNone/>
            </a:pPr>
            <a:r>
              <a:rPr lang="en">
                <a:solidFill>
                  <a:schemeClr val="dk1"/>
                </a:solidFill>
              </a:rPr>
              <a:t>Decisions are (6). These conditions are (7 -9)</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(1)</a:t>
            </a:r>
          </a:p>
          <a:p>
            <a:pPr lvl="0" rtl="0">
              <a:lnSpc>
                <a:spcPct val="120000"/>
              </a:lnSpc>
              <a:spcBef>
                <a:spcPts val="0"/>
              </a:spcBef>
              <a:buNone/>
            </a:pPr>
            <a:r>
              <a:rPr lang="en">
                <a:solidFill>
                  <a:schemeClr val="dk1"/>
                </a:solidFill>
              </a:rPr>
              <a:t>(2) example: as trivial as this seems, this fault could easily be missed by branch coverage since it only requires that the whole decision evaluate to true and false. Condition-based coverage metrics will be more likely to find these issues by diving into the contents of the statement. There are several forms of condition coverage, but the most basic asks (3-4)</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09" name="Shape 309"/>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10" name="Shape 310"/>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11" name="Shape 311"/>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12" name="Shape 312"/>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13" name="Shape 313"/>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There are a number of variants on condition coverage - in the simplest case - basic condition coverage - we just need to make each condition true and false at some point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22" name="Shape 322"/>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23" name="Shape 323"/>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24" name="Shape 324"/>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25" name="Shape 325"/>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326" name="Shape 326"/>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b="0" i="0" lang="en" sz="1100" u="none" cap="none" strike="noStrike"/>
              <a:t>Condition coverage requires each elementary condition belonging to a boolean expression to be exercised. </a:t>
            </a:r>
            <a:r>
              <a:rPr lang="en" sz="1100"/>
              <a:t>In branch coverage, the compound condition - i&lt;N and A[i] &lt; X - had to be true and false. This is fairly easy, since it’s a loop, as long as you don’t get caught in an infinite loops, you have to eventually exit - take the false branch. Now, we need to play with those conditional statements within the decision.</a:t>
            </a:r>
          </a:p>
          <a:p>
            <a:pPr lvl="0" rtl="0">
              <a:spcBef>
                <a:spcPts val="0"/>
              </a:spcBef>
              <a:buNone/>
            </a:pPr>
            <a:r>
              <a:rPr lang="en" sz="1100"/>
              <a:t>(participation - so, what is new? what do we need to cover now? does this subsume branch? weakness? faults?)</a:t>
            </a:r>
          </a:p>
          <a:p>
            <a:pPr lvl="0" rtl="0">
              <a:spcBef>
                <a:spcPts val="0"/>
              </a:spcBef>
              <a:buNone/>
            </a:pPr>
            <a:r>
              <a:rPr b="0" i="0" lang="en" sz="1100" u="none" cap="none" strike="noStrike"/>
              <a:t>In the example, this results in producing test cases that result in each elementary condition of the while expression to be </a:t>
            </a:r>
            <a:r>
              <a:rPr b="0" i="1" lang="en" sz="1100" u="none" cap="none" strike="noStrike"/>
              <a:t>False</a:t>
            </a:r>
            <a:r>
              <a:rPr b="0" i="0" lang="en" sz="1100" u="none" cap="none" strike="noStrike"/>
              <a:t> and </a:t>
            </a:r>
            <a:r>
              <a:rPr b="0" i="1" lang="en" sz="1100" u="none" cap="none" strike="noStrike"/>
              <a:t>True</a:t>
            </a:r>
            <a:r>
              <a:rPr b="0" i="0" lang="en" sz="1100" u="none" cap="none" strike="noStrike"/>
              <a:t>. this is equivalent to check both ways of exiting the while. We must add tests that ca</a:t>
            </a:r>
            <a:r>
              <a:rPr lang="en" sz="1100"/>
              <a:t>use the loop to exit for a value greater than X. This can be done in a single test case - three array values, one where it’s negative, one where it is positive but less than X and one where it is greater than or equal to X. Make sense? Again, a little more thought-  we need to do interesting things with the decision statements/</a:t>
            </a:r>
          </a:p>
          <a:p>
            <a:pPr lvl="0" rtl="0">
              <a:spcBef>
                <a:spcPts val="0"/>
              </a:spcBef>
              <a:buNone/>
            </a:pPr>
            <a:r>
              <a:rPr b="0" i="0" lang="en" sz="1100" u="none" cap="none" strike="noStrike"/>
              <a:t>Condition coverage further helps in augmenting the possibility of revealing failures, but still does not help in revealing failures that occur when loops are executed several times.</a:t>
            </a:r>
          </a:p>
          <a:p>
            <a:pPr lvl="0" rtl="0">
              <a:spcBef>
                <a:spcPts val="0"/>
              </a:spcBef>
              <a:buClr>
                <a:schemeClr val="dk1"/>
              </a:buClr>
              <a:buSzPct val="100000"/>
              <a:buFont typeface="Arial"/>
              <a:buNone/>
            </a:pPr>
            <a:r>
              <a:rPr lang="en" sz="1100">
                <a:solidFill>
                  <a:schemeClr val="dk1"/>
                </a:solidFill>
              </a:rPr>
              <a:t>Since, Condition coverage does not properly subsume branch coverage, i.e., we can have tests that satisfy condition coverage but not branch coverage and vice versa, we may not reveal the same faults.  Usually, the two criteria are used jointly by requiring branch and condition coverage from the same test.</a:t>
            </a:r>
          </a:p>
          <a:p>
            <a:pPr lvl="0" rtl="0">
              <a:spcBef>
                <a:spcPts val="0"/>
              </a:spcBef>
              <a:buNone/>
            </a:pPr>
            <a:r>
              <a:t/>
            </a:r>
            <a:endParaRPr sz="11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54" name="Shape 354"/>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55" name="Shape 355"/>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56" name="Shape 356"/>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57" name="Shape 357"/>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58" name="Shape 358"/>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Compound condition coverage, on the other hand, requires every combination of conditions. </a:t>
            </a:r>
          </a:p>
          <a:p>
            <a:pPr lvl="0" rtl="0">
              <a:spcBef>
                <a:spcPts val="0"/>
              </a:spcBef>
              <a:buNone/>
            </a:pPr>
            <a:r>
              <a:rPr lang="en" sz="1300"/>
              <a:t>Now, this may seem like a good idea at first. Compound condition does subsume branch coverage, strengthens condition coverage greatly. It can find all sorts of faults that basic condition coverage cannot. What’s the problem?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00">
                <a:solidFill>
                  <a:schemeClr val="dk1"/>
                </a:solidFill>
                <a:highlight>
                  <a:srgbClr val="FFFFFF"/>
                </a:highlight>
              </a:rPr>
              <a:t>This is actually a really hard question to answer. </a:t>
            </a:r>
            <a:r>
              <a:rPr lang="en" sz="1000">
                <a:solidFill>
                  <a:schemeClr val="dk1"/>
                </a:solidFill>
              </a:rPr>
              <a:t>So, what we’d like to do is find all of the faults. That’s the point of testing, right? Too bad - it’s impossible. You can’t prove a negative, and no matter how much testing you do, you can’t do enough with real world software to prove there are no faults. Not unless you can try every possible input to the software and every environmental factor that can influence execution, and in practice, you can’t. It would take the lifetime of the earth. If we could just pull up a list of faults and check them off, there’d be no need to testing in the first place.</a:t>
            </a:r>
          </a:p>
          <a:p>
            <a:pPr lvl="0" rtl="0">
              <a:spcBef>
                <a:spcPts val="0"/>
              </a:spcBef>
              <a:buClr>
                <a:schemeClr val="dk1"/>
              </a:buClr>
              <a:buSzPct val="110000"/>
              <a:buFont typeface="Arial"/>
              <a:buNone/>
            </a:pPr>
            <a:r>
              <a:rPr lang="en" sz="1000">
                <a:solidFill>
                  <a:schemeClr val="dk1"/>
                </a:solidFill>
              </a:rPr>
              <a:t>So, if we’ve found and fixed some faults and we haven’t found any new faults in awhile, are we done testing? Have we done a good job? Or have we just not come up with good enough tests yet? That’s the question we’re left with.</a:t>
            </a:r>
          </a:p>
          <a:p>
            <a:pPr lvl="0" rtl="0">
              <a:spcBef>
                <a:spcPts val="0"/>
              </a:spcBef>
              <a:buClr>
                <a:schemeClr val="dk1"/>
              </a:buClr>
              <a:buSzPct val="110000"/>
              <a:buFont typeface="Arial"/>
              <a:buNone/>
            </a:pPr>
            <a:r>
              <a:rPr lang="en" sz="1000">
                <a:solidFill>
                  <a:schemeClr val="dk1"/>
                </a:solidFill>
              </a:rPr>
              <a:t>In practice, how this usually turns out is that, either </a:t>
            </a:r>
          </a:p>
          <a:p>
            <a:pPr lvl="0" rtl="0">
              <a:spcBef>
                <a:spcPts val="0"/>
              </a:spcBef>
              <a:buClr>
                <a:schemeClr val="dk1"/>
              </a:buClr>
              <a:buSzPct val="110000"/>
              <a:buFont typeface="Arial"/>
              <a:buNone/>
            </a:pPr>
            <a:r>
              <a:rPr lang="en" sz="1000">
                <a:solidFill>
                  <a:schemeClr val="dk1"/>
                </a:solidFill>
              </a:rPr>
              <a:t>- (read). Or, you’ve written up a couple of tests, tried some basic usage scenarios, and you settle for that</a:t>
            </a:r>
          </a:p>
          <a:p>
            <a:pPr lvl="0" rtl="0">
              <a:spcBef>
                <a:spcPts val="0"/>
              </a:spcBef>
              <a:buClr>
                <a:schemeClr val="dk1"/>
              </a:buClr>
              <a:buSzPct val="110000"/>
              <a:buFont typeface="Arial"/>
              <a:buNone/>
            </a:pPr>
            <a:r>
              <a:rPr lang="en" sz="1000">
                <a:solidFill>
                  <a:schemeClr val="dk1"/>
                </a:solidFill>
              </a:rPr>
              <a:t>- (read). Ran out of cash for testing, or - commonly - ran out of time. Video games - last year Assassin’s Creed, Battlefield 4. Deadlines are a beast.</a:t>
            </a:r>
          </a:p>
          <a:p>
            <a:pPr lvl="0" rtl="0">
              <a:spcBef>
                <a:spcPts val="0"/>
              </a:spcBef>
              <a:buNone/>
            </a:pPr>
            <a:r>
              <a:rPr lang="en" sz="1000">
                <a:solidFill>
                  <a:schemeClr val="dk1"/>
                </a:solidFill>
              </a:rPr>
              <a:t>In both cases, the testing is inadequate, and that can bite you - it’ll either be expensive, it can be annoying, or even life threatening.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67" name="Shape 367"/>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68" name="Shape 368"/>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69" name="Shape 369"/>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70" name="Shape 370"/>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71" name="Shape 371"/>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a:solidFill>
                  <a:schemeClr val="dk1"/>
                </a:solidFill>
              </a:rPr>
              <a:t>Explosion of test cases, many of which lead to redundant outcomes.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80" name="Shape 380"/>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81" name="Shape 381"/>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82" name="Shape 382"/>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83" name="Shape 383"/>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84" name="Shape 384"/>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(read)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93" name="Shape 393"/>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94" name="Shape 394"/>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95" name="Shape 395"/>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96" name="Shape 396"/>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97" name="Shape 397"/>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100"/>
              <a:t>The nice thing is that, if you’re smart, you don’t need compound condition coverage. The requirements of MC/DC - modified condition and decision coverage - result in the the same outcomes as compound condition coverage, but with a much smaller group of tests. MCDC cuts out the redundancy by instead of naively requiring all outcomes of condition pairing, it encodes stronger requirements on the tests you choose. It instead requires that the entire decision statement evaluate to each outcome - the branches - each basic condition evaluate to each outcome - like in basic condition coverage - and that you show the independent impact of each condition in at least one test. That one requires a little explanation</a:t>
            </a:r>
          </a:p>
          <a:p>
            <a:pPr lvl="0" rtl="0">
              <a:spcBef>
                <a:spcPts val="0"/>
              </a:spcBef>
              <a:buNone/>
            </a:pPr>
            <a:r>
              <a:rPr lang="en" sz="1100"/>
              <a:t>So, take A and B. We have four tests required for compound condition coverage. Let’s look at those. Can you tell me which of these we need and why? (discuss, click through 2,3,1,4)</a:t>
            </a:r>
          </a:p>
          <a:p>
            <a:pPr lvl="0" rtl="0">
              <a:spcBef>
                <a:spcPts val="0"/>
              </a:spcBef>
              <a:buNone/>
            </a:pPr>
            <a:r>
              <a:rPr lang="en" sz="1100"/>
              <a:t>MC/DC can be harder to come up with test cases for - have to think a little more - but it can be achieved in a fraction of the tests that compound coverage requires and gives the same outcomes. In this simple case, we go from four tests in compound condition to three in MC/DC. In the four condition example on the previous slide, we go from 16 tests to five. With the right tests, MC/DC can be satisfied in as little as (num conditions + 1) test cases.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Start by drawing the control-flow graph. This is a pretty similar example to the one we examined earlier, but has a few more branches to the logic. </a:t>
            </a:r>
          </a:p>
          <a:p>
            <a:pPr lvl="0" rtl="0">
              <a:spcBef>
                <a:spcPts val="0"/>
              </a:spcBef>
              <a:buNone/>
            </a:pPr>
            <a:r>
              <a:rPr lang="en">
                <a:solidFill>
                  <a:schemeClr val="dk1"/>
                </a:solidFill>
              </a:rPr>
              <a:t>(walk through)</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456" name="Shape 456"/>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457" name="Shape 457"/>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458" name="Shape 458"/>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459" name="Shape 459"/>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460" name="Shape 460"/>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lang="en"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p>
          <a:p>
            <a:pPr lvl="0" rtl="0">
              <a:spcBef>
                <a:spcPts val="0"/>
              </a:spcBef>
              <a:buNone/>
            </a:pPr>
            <a:r>
              <a:rPr lang="en" sz="1100"/>
              <a:t>- The second test is very similar to the first, but the entry we want isn’t in the array. So, the loop iterates over the array, doesn’t find what it is looking for, and finally returns -1, aka entry not found.</a:t>
            </a:r>
          </a:p>
          <a:p>
            <a:pPr lvl="0" rtl="0">
              <a:spcBef>
                <a:spcPts val="0"/>
              </a:spcBef>
              <a:buNone/>
            </a:pPr>
            <a:r>
              <a:rPr lang="en"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p>
          <a:p>
            <a:pPr lvl="0" rtl="0">
              <a:spcBef>
                <a:spcPts val="0"/>
              </a:spcBef>
              <a:buNone/>
            </a:pPr>
            <a:r>
              <a:rPr lang="en" sz="1100"/>
              <a:t>- Similarly, in test 4, we pass in a single entry array, and that entry is actually what we’re looking for. We knock another statement off our list.</a:t>
            </a:r>
          </a:p>
          <a:p>
            <a:pPr lvl="0" rtl="0">
              <a:spcBef>
                <a:spcPts val="0"/>
              </a:spcBef>
              <a:buNone/>
            </a:pPr>
            <a:r>
              <a:rPr lang="en" sz="1100"/>
              <a:t>- So, these four tests give us statement coverage, but what about branch? Right - test 5 gets that last branch. </a:t>
            </a:r>
          </a:p>
          <a:p>
            <a:pPr lvl="0" rtl="0">
              <a:spcBef>
                <a:spcPts val="0"/>
              </a:spcBef>
              <a:buNone/>
            </a:pPr>
            <a:r>
              <a:rPr lang="en"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Why? (discuss)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3" name="Shape 513"/>
        <p:cNvGrpSpPr/>
        <p:nvPr/>
      </p:nvGrpSpPr>
      <p:grpSpPr>
        <a:xfrm>
          <a:off x="0" y="0"/>
          <a:ext cx="0" cy="0"/>
          <a:chOff x="0" y="0"/>
          <a:chExt cx="0" cy="0"/>
        </a:xfrm>
      </p:grpSpPr>
      <p:sp>
        <p:nvSpPr>
          <p:cNvPr id="514" name="Shape 514"/>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515" name="Shape 515"/>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516" name="Shape 516"/>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517" name="Shape 517"/>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518" name="Shape 518"/>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519" name="Shape 519"/>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lang="en" sz="1000"/>
              <a:t>(read) </a:t>
            </a:r>
          </a:p>
          <a:p>
            <a:pPr lvl="0" rtl="0">
              <a:spcBef>
                <a:spcPts val="0"/>
              </a:spcBef>
              <a:buNone/>
            </a:pPr>
            <a:r>
              <a:rPr lang="en"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p>
          <a:p>
            <a:pPr lvl="0" rtl="0">
              <a:spcBef>
                <a:spcPts val="0"/>
              </a:spcBef>
              <a:buNone/>
            </a:pPr>
            <a:r>
              <a:t/>
            </a:r>
            <a:endParaRPr sz="10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5" name="Shape 545"/>
        <p:cNvGrpSpPr/>
        <p:nvPr/>
      </p:nvGrpSpPr>
      <p:grpSpPr>
        <a:xfrm>
          <a:off x="0" y="0"/>
          <a:ext cx="0" cy="0"/>
          <a:chOff x="0" y="0"/>
          <a:chExt cx="0" cy="0"/>
        </a:xfrm>
      </p:grpSpPr>
      <p:sp>
        <p:nvSpPr>
          <p:cNvPr id="546" name="Shape 546"/>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547" name="Shape 547"/>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548" name="Shape 548"/>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549" name="Shape 549"/>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550" name="Shape 550"/>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551" name="Shape 551"/>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indent="-298450" lvl="0" marL="457200" rtl="0">
              <a:spcBef>
                <a:spcPts val="0"/>
              </a:spcBef>
              <a:buSzPct val="100000"/>
              <a:buChar char="-"/>
            </a:pPr>
            <a:r>
              <a:rPr lang="en" sz="1100"/>
              <a:t>Statement in four, we’ve hit all of the nodes. </a:t>
            </a:r>
          </a:p>
          <a:p>
            <a:pPr indent="-298450" lvl="0" marL="457200" rtl="0">
              <a:spcBef>
                <a:spcPts val="0"/>
              </a:spcBef>
              <a:buSzPct val="100000"/>
              <a:buChar char="-"/>
            </a:pPr>
            <a:r>
              <a:rPr lang="en" sz="1100"/>
              <a:t>Branch in another two. </a:t>
            </a:r>
          </a:p>
          <a:p>
            <a:pPr indent="-298450" lvl="0" marL="457200" rtl="0">
              <a:spcBef>
                <a:spcPts val="0"/>
              </a:spcBef>
              <a:buSzPct val="100000"/>
              <a:buChar char="-"/>
            </a:pPr>
            <a:r>
              <a:rPr lang="en" sz="1100"/>
              <a:t>Now, what about path? To deal with the infinite problem, we could simply limit the number of loop executions. Let’s say we bound the loop to 20 cycles at most. How many tests do you think that is?</a:t>
            </a:r>
          </a:p>
          <a:p>
            <a:pPr lvl="0" rtl="0">
              <a:spcBef>
                <a:spcPts val="0"/>
              </a:spcBef>
              <a:buNone/>
            </a:pPr>
            <a:r>
              <a:rPr b="0" i="0" lang="en" sz="1100" u="none" cap="none" strike="noStrike"/>
              <a:t>Path coverage 3,656,158,440,062,976</a:t>
            </a:r>
          </a:p>
          <a:p>
            <a:pPr lvl="0" rtl="0">
              <a:spcBef>
                <a:spcPts val="0"/>
              </a:spcBef>
              <a:buNone/>
            </a:pPr>
            <a:r>
              <a:rPr b="0" i="0" lang="en" sz="1100" u="none" cap="none" strike="noStrike"/>
              <a:t>1000 tests per second</a:t>
            </a:r>
          </a:p>
          <a:p>
            <a:pPr lvl="0" rtl="0">
              <a:spcBef>
                <a:spcPts val="0"/>
              </a:spcBef>
              <a:buNone/>
            </a:pPr>
            <a:r>
              <a:rPr b="0" i="0" lang="en" sz="1100" u="none" cap="none" strike="noStrike"/>
              <a:t>116,000 years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(read) </a:t>
            </a:r>
          </a:p>
          <a:p>
            <a:pPr lvl="0" rtl="0">
              <a:lnSpc>
                <a:spcPct val="120000"/>
              </a:lnSpc>
              <a:spcBef>
                <a:spcPts val="0"/>
              </a:spcBef>
              <a:buNone/>
            </a:pPr>
            <a:r>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At some level, testing is futile - one can never prove the absence of faults with testing. But, it’s better than doing nothing. You can’t find faults without trying the system out. But, can we do better? Can we find some compromise point between the impossible and the inadequate? Some way to strike a middle ground by offering some way of measuring whether our tests are good.</a:t>
            </a:r>
          </a:p>
          <a:p>
            <a:pPr lvl="0" rtl="0">
              <a:lnSpc>
                <a:spcPct val="120000"/>
              </a:lnSpc>
              <a:spcBef>
                <a:spcPts val="0"/>
              </a:spcBef>
              <a:buNone/>
            </a:pPr>
            <a:r>
              <a:rPr lang="en" sz="1200">
                <a:solidFill>
                  <a:schemeClr val="dk1"/>
                </a:solidFill>
              </a:rPr>
              <a:t>People have attempted to do this. Today’s topic are what are called test adequacy metrics.</a:t>
            </a:r>
          </a:p>
          <a:p>
            <a:pPr lvl="0" rtl="0">
              <a:lnSpc>
                <a:spcPct val="120000"/>
              </a:lnSpc>
              <a:spcBef>
                <a:spcPts val="0"/>
              </a:spcBef>
              <a:buNone/>
            </a:pPr>
            <a:r>
              <a:rPr lang="en" sz="1200">
                <a:solidFill>
                  <a:schemeClr val="dk1"/>
                </a:solidFill>
              </a:rPr>
              <a:t>These adequacy metrics are ways of scoring our testing efforts. We take our tests and we check them against a criterion - a list of test obligations. These obligations are properties that must be met by our tests, a list of conditions that - in theory - let us make an argument that we did the best we can - by using these measurements of good testing as a guide in generating tests, we can offer something concrete to indicate that we tried to find faults. We’ve tested up to some level. We offer some evidence that our testing effort is better than inadequate - no testing or ideally better than purely random testing - even if it doesn’t do the impossible - definitively proving that there are no faults left in the code.</a:t>
            </a:r>
          </a:p>
          <a:p>
            <a:pPr lvl="0" rtl="0">
              <a:lnSpc>
                <a:spcPct val="120000"/>
              </a:lnSpc>
              <a:spcBef>
                <a:spcPts val="0"/>
              </a:spcBef>
              <a:buNone/>
            </a:pPr>
            <a:r>
              <a:t/>
            </a:r>
            <a:endParaRPr sz="1200">
              <a:solidFill>
                <a:schemeClr val="dk1"/>
              </a:solidFill>
            </a:endParaRPr>
          </a:p>
          <a:p>
            <a:pPr lvl="0" rtl="0">
              <a:lnSpc>
                <a:spcPct val="120000"/>
              </a:lnSpc>
              <a:spcBef>
                <a:spcPts val="0"/>
              </a:spcBef>
              <a:buNone/>
            </a:pPr>
            <a:r>
              <a:rPr lang="en"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 In practice, rather than stating that our tests are definitively adequate - up to the task - we instead use these criteria to point out clear inadequacies in our tests. (read 3-4)</a:t>
            </a:r>
          </a:p>
          <a:p>
            <a:pPr lvl="0" rtl="0">
              <a:lnSpc>
                <a:spcPct val="120000"/>
              </a:lnSpc>
              <a:spcBef>
                <a:spcPts val="0"/>
              </a:spcBef>
              <a:buNone/>
            </a:pPr>
            <a:r>
              <a:rPr lang="en" sz="1200">
                <a:solidFill>
                  <a:schemeClr val="dk1"/>
                </a:solidFill>
              </a:rPr>
              <a:t>If we don’t meet this list of obligations, we add tests that do. We keep building tests until the checklist is complete. At that point, we don’t know that our tests are perfect, we can never be sure, but we know that they are not inadequate in the manner prescribed by the metric we’re measuring.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There are dozens of these metrics, but they are all based on the central idea that they cover a set of factors that are - hopefuly- correlated to finding faults. If you build these tests and run them, you’ll be more likely to have noticed certain types of faults. (read 3). </a:t>
            </a:r>
          </a:p>
          <a:p>
            <a:pPr lvl="0" rtl="0">
              <a:lnSpc>
                <a:spcPct val="120000"/>
              </a:lnSpc>
              <a:spcBef>
                <a:spcPts val="0"/>
              </a:spcBef>
              <a:buNone/>
            </a:pPr>
            <a:r>
              <a:rPr lang="en" sz="1200">
                <a:solidFill>
                  <a:schemeClr val="dk1"/>
                </a:solidFill>
              </a:rPr>
              <a:t>(read 4) If you think back to last class - something like combinatorial interaction testing. That’s an adequacy metric in a way, we want to cover all 2-way or 3-way interactions between input partitions. That gives us a checklist to mark off, something we can measure.</a:t>
            </a:r>
          </a:p>
          <a:p>
            <a:pPr lvl="0" rtl="0">
              <a:lnSpc>
                <a:spcPct val="120000"/>
              </a:lnSpc>
              <a:spcBef>
                <a:spcPts val="0"/>
              </a:spcBef>
              <a:buNone/>
            </a:pPr>
            <a:r>
              <a:rPr lang="en" sz="1200">
                <a:solidFill>
                  <a:schemeClr val="dk1"/>
                </a:solidFill>
              </a:rPr>
              <a:t>(read 5)</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We’ve talked about black box or functional testing, where you use your requirement specification to define inputs to and expected output from your system. This helps ensure your system fulfills the requirements. Functional testing, however, is based on the requirements - of course - and not the code itself. It is an important practice, but there is not a 1-1 correlation, and to really root out faults, we need to consider the code itself, and the structure of the software. Today, we’ll describe (read)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Earlier, we talked about functional testing, using the requirements to come up with tests. That’s called black box testing because we don’t know what it inside the box, the actual software. We write tests using all of the other information lying around - the requirements, specifications, usage scenarios - but the program is this untamperable box, often because it doesn’t exist when you’re writing the tests. However, the structure of the code is itself a valuable source of information, so we should make use of that. This is the basic idea behind structural testing. We should throw open the white box.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base idea of structural testing is that you can measure how the program is exercised. How many statements of branches of control flow did you cover? How many paths? Did you exercise the right set of conditions? We can define a bunch of different ways to measure execution, then try to cover those testing goals, using the percentage of covered obligations as a test adequacy score. Take that if statement. We need a test where eptr has a + sign in it to hit the true branch of that if statement. So, if our tests don’t do that, we should come up with a test to satisfy that condition.</a:t>
            </a:r>
          </a:p>
          <a:p>
            <a:pPr lvl="0" rtl="0">
              <a:lnSpc>
                <a:spcPct val="120000"/>
              </a:lnSpc>
              <a:spcBef>
                <a:spcPts val="0"/>
              </a:spcBef>
              <a:buNone/>
            </a:pPr>
            <a:r>
              <a:rPr lang="en">
                <a:solidFill>
                  <a:schemeClr val="dk1"/>
                </a:solidFill>
              </a:rPr>
              <a:t>Why? (discuss - look for answers like no faults without execution, Corner cases, more thorough testing, requirements don’t necessarily cover things like helper functions, error handling code, etc. Requirements might be incomplete.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Structural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6 - 01/28/2016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nvSpPr>
        <p:spPr>
          <a:xfrm>
            <a:off x="715300" y="1966200"/>
            <a:ext cx="8113499" cy="26295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The basic idea:</a:t>
            </a:r>
          </a:p>
          <a:p>
            <a:pPr lvl="0">
              <a:spcBef>
                <a:spcPts val="0"/>
              </a:spcBef>
              <a:buNone/>
            </a:pPr>
            <a:r>
              <a:rPr b="1" lang="en" sz="4800">
                <a:solidFill>
                  <a:srgbClr val="FFFFFF"/>
                </a:solidFill>
              </a:rPr>
              <a:t>You can’t find all of the faults without exercising all of the code.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 - Motivation</a:t>
            </a:r>
          </a:p>
        </p:txBody>
      </p:sp>
      <p:sp>
        <p:nvSpPr>
          <p:cNvPr id="117" name="Shape 1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Requirements-based tests should execute </a:t>
            </a:r>
            <a:r>
              <a:rPr i="1" lang="en"/>
              <a:t>most</a:t>
            </a:r>
            <a:r>
              <a:rPr lang="en"/>
              <a:t> code, but will rarely execute all of it.</a:t>
            </a:r>
          </a:p>
          <a:p>
            <a:pPr indent="-228600" lvl="1" marL="914400" marR="0" rtl="0" algn="l">
              <a:lnSpc>
                <a:spcPct val="120000"/>
              </a:lnSpc>
              <a:spcBef>
                <a:spcPts val="0"/>
              </a:spcBef>
              <a:spcAft>
                <a:spcPts val="0"/>
              </a:spcAft>
            </a:pPr>
            <a:r>
              <a:rPr lang="en"/>
              <a:t>Helper functions</a:t>
            </a:r>
          </a:p>
          <a:p>
            <a:pPr indent="-228600" lvl="1" marL="914400" marR="0" rtl="0" algn="l">
              <a:lnSpc>
                <a:spcPct val="120000"/>
              </a:lnSpc>
              <a:spcBef>
                <a:spcPts val="0"/>
              </a:spcBef>
              <a:spcAft>
                <a:spcPts val="0"/>
              </a:spcAft>
            </a:pPr>
            <a:r>
              <a:rPr lang="en"/>
              <a:t>Error-handling code</a:t>
            </a:r>
          </a:p>
          <a:p>
            <a:pPr indent="-228600" lvl="1" marL="914400" marR="0" rtl="0" algn="l">
              <a:lnSpc>
                <a:spcPct val="120000"/>
              </a:lnSpc>
              <a:spcBef>
                <a:spcPts val="0"/>
              </a:spcBef>
              <a:spcAft>
                <a:spcPts val="0"/>
              </a:spcAft>
            </a:pPr>
            <a:r>
              <a:rPr lang="en"/>
              <a:t>Requirements missing outcomes </a:t>
            </a:r>
          </a:p>
          <a:p>
            <a:pPr indent="-228600" lvl="0" marL="457200" marR="0" rtl="0" algn="l">
              <a:lnSpc>
                <a:spcPct val="120000"/>
              </a:lnSpc>
              <a:spcBef>
                <a:spcPts val="0"/>
              </a:spcBef>
              <a:spcAft>
                <a:spcPts val="0"/>
              </a:spcAft>
            </a:pPr>
            <a:r>
              <a:rPr lang="en"/>
              <a:t>Structural testing compliments functional testing by requiring that code elements are exercised in prescribed ways.</a:t>
            </a:r>
          </a:p>
        </p:txBody>
      </p:sp>
      <p:sp>
        <p:nvSpPr>
          <p:cNvPr id="118" name="Shape 1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White Box Does Not </a:t>
            </a:r>
          </a:p>
          <a:p>
            <a:pPr lvl="0" rtl="0">
              <a:spcBef>
                <a:spcPts val="0"/>
              </a:spcBef>
              <a:buNone/>
            </a:pPr>
            <a:r>
              <a:rPr lang="en"/>
              <a:t>Replace Black Box</a:t>
            </a:r>
          </a:p>
        </p:txBody>
      </p:sp>
      <p:sp>
        <p:nvSpPr>
          <p:cNvPr id="124" name="Shape 1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Structural testing should not be the basis for “How do I choose tests?”</a:t>
            </a:r>
          </a:p>
          <a:p>
            <a:pPr indent="-228600" lvl="1" marL="914400" marR="0" rtl="0" algn="l">
              <a:lnSpc>
                <a:spcPct val="120000"/>
              </a:lnSpc>
              <a:spcBef>
                <a:spcPts val="0"/>
              </a:spcBef>
              <a:spcAft>
                <a:spcPts val="0"/>
              </a:spcAft>
            </a:pPr>
            <a:r>
              <a:rPr lang="en"/>
              <a:t>Structure-based tests do not directly make an argument for verification and cannot expose “missing path” faults - where the implementation does not include items in the specification. </a:t>
            </a:r>
          </a:p>
          <a:p>
            <a:pPr indent="-228600" lvl="1" marL="914400" marR="0" rtl="0" algn="l">
              <a:lnSpc>
                <a:spcPct val="120000"/>
              </a:lnSpc>
              <a:spcBef>
                <a:spcPts val="0"/>
              </a:spcBef>
              <a:spcAft>
                <a:spcPts val="0"/>
              </a:spcAft>
            </a:pPr>
            <a:r>
              <a:rPr lang="en"/>
              <a:t>Structural testing is useful for supplementing functional tests to help reveal faults.</a:t>
            </a:r>
          </a:p>
          <a:p>
            <a:pPr indent="-361950" lvl="2" marL="1371600" marR="0" rtl="0" algn="l">
              <a:lnSpc>
                <a:spcPct val="120000"/>
              </a:lnSpc>
              <a:spcBef>
                <a:spcPts val="0"/>
              </a:spcBef>
              <a:spcAft>
                <a:spcPts val="0"/>
              </a:spcAft>
              <a:buSzPct val="100000"/>
            </a:pPr>
            <a:r>
              <a:rPr lang="en" sz="2100"/>
              <a:t>Functional tests are good at exposing conceptual faults. White box tests are good at exposing coding mistakes.</a:t>
            </a:r>
          </a:p>
        </p:txBody>
      </p:sp>
      <p:sp>
        <p:nvSpPr>
          <p:cNvPr id="125" name="Shape 1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 Usage</a:t>
            </a:r>
          </a:p>
        </p:txBody>
      </p:sp>
      <p:sp>
        <p:nvSpPr>
          <p:cNvPr id="131" name="Shape 131"/>
          <p:cNvSpPr txBox="1"/>
          <p:nvPr>
            <p:ph idx="1" type="body"/>
          </p:nvPr>
        </p:nvSpPr>
        <p:spPr>
          <a:xfrm>
            <a:off x="457200" y="1600200"/>
            <a:ext cx="5045099" cy="4967700"/>
          </a:xfrm>
          <a:prstGeom prst="rect">
            <a:avLst/>
          </a:prstGeom>
        </p:spPr>
        <p:txBody>
          <a:bodyPr anchorCtr="0" anchor="t" bIns="91425" lIns="91425" rIns="91425" tIns="91425">
            <a:noAutofit/>
          </a:bodyPr>
          <a:lstStyle/>
          <a:p>
            <a:pPr lvl="0" rtl="0">
              <a:lnSpc>
                <a:spcPct val="120000"/>
              </a:lnSpc>
              <a:spcBef>
                <a:spcPts val="0"/>
              </a:spcBef>
              <a:buNone/>
            </a:pPr>
            <a:r>
              <a:rPr lang="en" sz="2400"/>
              <a:t>Take code, derive information about structure, use test obligation information to:</a:t>
            </a:r>
          </a:p>
          <a:p>
            <a:pPr indent="-381000" lvl="0" marL="457200" rtl="0">
              <a:lnSpc>
                <a:spcPct val="120000"/>
              </a:lnSpc>
              <a:spcBef>
                <a:spcPts val="0"/>
              </a:spcBef>
              <a:buSzPct val="100000"/>
            </a:pPr>
            <a:r>
              <a:rPr lang="en" sz="2400"/>
              <a:t>Create Tests</a:t>
            </a:r>
          </a:p>
          <a:p>
            <a:pPr indent="-381000" lvl="1" marL="914400" rtl="0">
              <a:lnSpc>
                <a:spcPct val="120000"/>
              </a:lnSpc>
              <a:spcBef>
                <a:spcPts val="0"/>
              </a:spcBef>
              <a:buSzPct val="100000"/>
            </a:pPr>
            <a:r>
              <a:rPr lang="en"/>
              <a:t>Design tests that satisfy obligations.</a:t>
            </a:r>
          </a:p>
          <a:p>
            <a:pPr indent="-381000" lvl="0" marL="457200" rtl="0">
              <a:lnSpc>
                <a:spcPct val="120000"/>
              </a:lnSpc>
              <a:spcBef>
                <a:spcPts val="0"/>
              </a:spcBef>
              <a:buSzPct val="100000"/>
            </a:pPr>
            <a:r>
              <a:rPr lang="en" sz="2400"/>
              <a:t>Measure Adequacy of Existing Tests</a:t>
            </a:r>
          </a:p>
          <a:p>
            <a:pPr indent="-381000" lvl="1" marL="914400" rtl="0">
              <a:lnSpc>
                <a:spcPct val="120000"/>
              </a:lnSpc>
              <a:spcBef>
                <a:spcPts val="0"/>
              </a:spcBef>
              <a:buSzPct val="100000"/>
            </a:pPr>
            <a:r>
              <a:rPr lang="en"/>
              <a:t>Measure coverage of existing tests, fill in gaps.</a:t>
            </a:r>
          </a:p>
        </p:txBody>
      </p:sp>
      <p:sp>
        <p:nvSpPr>
          <p:cNvPr id="132" name="Shape 132"/>
          <p:cNvSpPr/>
          <p:nvPr/>
        </p:nvSpPr>
        <p:spPr>
          <a:xfrm>
            <a:off x="6342275" y="3434650"/>
            <a:ext cx="1739999" cy="881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System Under Test</a:t>
            </a:r>
          </a:p>
        </p:txBody>
      </p:sp>
      <p:sp>
        <p:nvSpPr>
          <p:cNvPr id="133" name="Shape 133"/>
          <p:cNvSpPr/>
          <p:nvPr/>
        </p:nvSpPr>
        <p:spPr>
          <a:xfrm>
            <a:off x="6585275" y="2067575"/>
            <a:ext cx="1254000" cy="790799"/>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Test Inputs</a:t>
            </a:r>
          </a:p>
        </p:txBody>
      </p:sp>
      <p:cxnSp>
        <p:nvCxnSpPr>
          <p:cNvPr id="134" name="Shape 134"/>
          <p:cNvCxnSpPr/>
          <p:nvPr/>
        </p:nvCxnSpPr>
        <p:spPr>
          <a:xfrm rot="10800000">
            <a:off x="7562525" y="2858374"/>
            <a:ext cx="0" cy="576300"/>
          </a:xfrm>
          <a:prstGeom prst="straightConnector1">
            <a:avLst/>
          </a:prstGeom>
          <a:noFill/>
          <a:ln cap="flat" cmpd="sng" w="19050">
            <a:solidFill>
              <a:schemeClr val="dk2"/>
            </a:solidFill>
            <a:prstDash val="solid"/>
            <a:round/>
            <a:headEnd len="lg" w="lg" type="none"/>
            <a:tailEnd len="lg" w="lg" type="triangle"/>
          </a:ln>
        </p:spPr>
      </p:cxnSp>
      <p:cxnSp>
        <p:nvCxnSpPr>
          <p:cNvPr id="135" name="Shape 135"/>
          <p:cNvCxnSpPr/>
          <p:nvPr/>
        </p:nvCxnSpPr>
        <p:spPr>
          <a:xfrm>
            <a:off x="6816825" y="2858375"/>
            <a:ext cx="0" cy="576300"/>
          </a:xfrm>
          <a:prstGeom prst="straightConnector1">
            <a:avLst/>
          </a:prstGeom>
          <a:noFill/>
          <a:ln cap="flat" cmpd="sng" w="19050">
            <a:solidFill>
              <a:schemeClr val="dk2"/>
            </a:solidFill>
            <a:prstDash val="solid"/>
            <a:round/>
            <a:headEnd len="lg" w="lg" type="none"/>
            <a:tailEnd len="lg" w="lg" type="triangle"/>
          </a:ln>
        </p:spPr>
      </p:cxnSp>
      <p:sp>
        <p:nvSpPr>
          <p:cNvPr id="136" name="Shape 136"/>
          <p:cNvSpPr txBox="1"/>
          <p:nvPr/>
        </p:nvSpPr>
        <p:spPr>
          <a:xfrm>
            <a:off x="7749000" y="2982725"/>
            <a:ext cx="937799" cy="271499"/>
          </a:xfrm>
          <a:prstGeom prst="rect">
            <a:avLst/>
          </a:prstGeom>
          <a:noFill/>
          <a:ln>
            <a:noFill/>
          </a:ln>
        </p:spPr>
        <p:txBody>
          <a:bodyPr anchorCtr="0" anchor="t" bIns="91425" lIns="91425" rIns="91425" tIns="91425">
            <a:noAutofit/>
          </a:bodyPr>
          <a:lstStyle/>
          <a:p>
            <a:pPr lvl="0">
              <a:spcBef>
                <a:spcPts val="0"/>
              </a:spcBef>
              <a:buNone/>
            </a:pPr>
            <a:r>
              <a:rPr lang="en"/>
              <a:t>Derives</a:t>
            </a:r>
          </a:p>
        </p:txBody>
      </p:sp>
      <p:sp>
        <p:nvSpPr>
          <p:cNvPr id="137" name="Shape 137"/>
          <p:cNvSpPr txBox="1"/>
          <p:nvPr/>
        </p:nvSpPr>
        <p:spPr>
          <a:xfrm>
            <a:off x="5822525" y="3010750"/>
            <a:ext cx="937799" cy="271499"/>
          </a:xfrm>
          <a:prstGeom prst="rect">
            <a:avLst/>
          </a:prstGeom>
          <a:noFill/>
          <a:ln>
            <a:noFill/>
          </a:ln>
        </p:spPr>
        <p:txBody>
          <a:bodyPr anchorCtr="0" anchor="t" bIns="91425" lIns="91425" rIns="91425" tIns="91425">
            <a:noAutofit/>
          </a:bodyPr>
          <a:lstStyle/>
          <a:p>
            <a:pPr lvl="0" rtl="0">
              <a:spcBef>
                <a:spcPts val="0"/>
              </a:spcBef>
              <a:buNone/>
            </a:pPr>
            <a:r>
              <a:rPr lang="en"/>
              <a:t>Tests</a:t>
            </a:r>
          </a:p>
        </p:txBody>
      </p:sp>
      <p:sp>
        <p:nvSpPr>
          <p:cNvPr id="138" name="Shape 138"/>
          <p:cNvSpPr/>
          <p:nvPr/>
        </p:nvSpPr>
        <p:spPr>
          <a:xfrm>
            <a:off x="6585275" y="4892325"/>
            <a:ext cx="1254000" cy="790799"/>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Test Output</a:t>
            </a:r>
          </a:p>
        </p:txBody>
      </p:sp>
      <p:cxnSp>
        <p:nvCxnSpPr>
          <p:cNvPr id="139" name="Shape 139"/>
          <p:cNvCxnSpPr>
            <a:stCxn id="132" idx="2"/>
            <a:endCxn id="138" idx="0"/>
          </p:cNvCxnSpPr>
          <p:nvPr/>
        </p:nvCxnSpPr>
        <p:spPr>
          <a:xfrm>
            <a:off x="7212274" y="4316049"/>
            <a:ext cx="0" cy="576300"/>
          </a:xfrm>
          <a:prstGeom prst="straightConnector1">
            <a:avLst/>
          </a:prstGeom>
          <a:noFill/>
          <a:ln cap="flat" cmpd="sng" w="19050">
            <a:solidFill>
              <a:schemeClr val="dk2"/>
            </a:solidFill>
            <a:prstDash val="solid"/>
            <a:round/>
            <a:headEnd len="lg" w="lg" type="none"/>
            <a:tailEnd len="lg" w="lg" type="triangle"/>
          </a:ln>
        </p:spPr>
      </p:cxnSp>
      <p:sp>
        <p:nvSpPr>
          <p:cNvPr id="140" name="Shape 1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 and Data Flow</a:t>
            </a:r>
          </a:p>
        </p:txBody>
      </p:sp>
      <p:sp>
        <p:nvSpPr>
          <p:cNvPr id="146" name="Shape 1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We need context on how system executes.</a:t>
            </a:r>
          </a:p>
          <a:p>
            <a:pPr indent="-228600" lvl="0" marL="457200" marR="0" rtl="0" algn="l">
              <a:lnSpc>
                <a:spcPct val="120000"/>
              </a:lnSpc>
              <a:spcBef>
                <a:spcPts val="0"/>
              </a:spcBef>
              <a:spcAft>
                <a:spcPts val="0"/>
              </a:spcAft>
            </a:pPr>
            <a:r>
              <a:rPr lang="en"/>
              <a:t>Code is rarely sequential - conditional statements result in branches in execution, jumping between blocks of code.</a:t>
            </a:r>
          </a:p>
          <a:p>
            <a:pPr indent="-228600" lvl="1" marL="914400" marR="0" rtl="0" algn="l">
              <a:lnSpc>
                <a:spcPct val="120000"/>
              </a:lnSpc>
              <a:spcBef>
                <a:spcPts val="0"/>
              </a:spcBef>
              <a:spcAft>
                <a:spcPts val="0"/>
              </a:spcAft>
            </a:pPr>
            <a:r>
              <a:rPr lang="en"/>
              <a:t>Control flow is information on how control passes between blocks of code.</a:t>
            </a:r>
          </a:p>
          <a:p>
            <a:pPr indent="-228600" lvl="0" marL="457200" marR="0" rtl="0" algn="l">
              <a:lnSpc>
                <a:spcPct val="120000"/>
              </a:lnSpc>
              <a:spcBef>
                <a:spcPts val="0"/>
              </a:spcBef>
              <a:spcAft>
                <a:spcPts val="0"/>
              </a:spcAft>
            </a:pPr>
            <a:r>
              <a:rPr lang="en"/>
              <a:t>Data flow is information on how variables are used in other expressions. </a:t>
            </a:r>
          </a:p>
        </p:txBody>
      </p:sp>
      <p:sp>
        <p:nvSpPr>
          <p:cNvPr id="147" name="Shape 1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Control-Flow Graphs</a:t>
            </a:r>
          </a:p>
        </p:txBody>
      </p:sp>
      <p:sp>
        <p:nvSpPr>
          <p:cNvPr id="153" name="Shape 153"/>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55600" lvl="0" marL="457200" marR="0" rtl="0" algn="l">
              <a:lnSpc>
                <a:spcPct val="120000"/>
              </a:lnSpc>
              <a:spcBef>
                <a:spcPts val="0"/>
              </a:spcBef>
              <a:spcAft>
                <a:spcPts val="0"/>
              </a:spcAft>
              <a:buClr>
                <a:schemeClr val="dk1"/>
              </a:buClr>
              <a:buSzPct val="100000"/>
              <a:buFont typeface="Arial"/>
            </a:pPr>
            <a:r>
              <a:rPr lang="en" sz="2000"/>
              <a:t>A directed graph representing the flow of control through the program.</a:t>
            </a:r>
          </a:p>
          <a:p>
            <a:pPr indent="-355600" lvl="0" marL="457200" marR="0" rtl="0" algn="l">
              <a:lnSpc>
                <a:spcPct val="120000"/>
              </a:lnSpc>
              <a:spcBef>
                <a:spcPts val="0"/>
              </a:spcBef>
              <a:spcAft>
                <a:spcPts val="0"/>
              </a:spcAft>
              <a:buSzPct val="100000"/>
            </a:pPr>
            <a:r>
              <a:rPr lang="en" sz="2000"/>
              <a:t>Nodes represent sequential blocks of program commands. </a:t>
            </a:r>
          </a:p>
          <a:p>
            <a:pPr indent="-355600" lvl="0" marL="457200" marR="0" rtl="0" algn="l">
              <a:lnSpc>
                <a:spcPct val="120000"/>
              </a:lnSpc>
              <a:spcBef>
                <a:spcPts val="0"/>
              </a:spcBef>
              <a:spcAft>
                <a:spcPts val="0"/>
              </a:spcAft>
              <a:buSzPct val="100000"/>
            </a:pPr>
            <a:r>
              <a:rPr lang="en" sz="2000"/>
              <a:t>Edges connect nodes in the sequence they are executed. Multiple edges indicate conditional statements (loops, if statements, switches).</a:t>
            </a:r>
          </a:p>
        </p:txBody>
      </p:sp>
      <p:sp>
        <p:nvSpPr>
          <p:cNvPr id="154" name="Shape 154"/>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155" name="Shape 1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cxnSp>
        <p:nvCxnSpPr>
          <p:cNvPr id="156" name="Shape 156"/>
          <p:cNvCxnSpPr/>
          <p:nvPr/>
        </p:nvCxnSpPr>
        <p:spPr>
          <a:xfrm>
            <a:off x="6549725" y="3628933"/>
            <a:ext cx="0" cy="352800"/>
          </a:xfrm>
          <a:prstGeom prst="straightConnector1">
            <a:avLst/>
          </a:prstGeom>
          <a:noFill/>
          <a:ln cap="flat" cmpd="sng" w="28575">
            <a:solidFill>
              <a:srgbClr val="000000"/>
            </a:solidFill>
            <a:prstDash val="solid"/>
            <a:round/>
            <a:headEnd len="med" w="med" type="none"/>
            <a:tailEnd len="med" w="med" type="triangle"/>
          </a:ln>
        </p:spPr>
      </p:cxnSp>
      <p:cxnSp>
        <p:nvCxnSpPr>
          <p:cNvPr id="157" name="Shape 157"/>
          <p:cNvCxnSpPr/>
          <p:nvPr/>
        </p:nvCxnSpPr>
        <p:spPr>
          <a:xfrm>
            <a:off x="4575841" y="3628933"/>
            <a:ext cx="0" cy="1358400"/>
          </a:xfrm>
          <a:prstGeom prst="straightConnector1">
            <a:avLst/>
          </a:prstGeom>
          <a:noFill/>
          <a:ln cap="flat" cmpd="sng" w="28575">
            <a:solidFill>
              <a:srgbClr val="000000"/>
            </a:solidFill>
            <a:prstDash val="solid"/>
            <a:round/>
            <a:headEnd len="med" w="med" type="none"/>
            <a:tailEnd len="med" w="med" type="triangle"/>
          </a:ln>
        </p:spPr>
      </p:cxnSp>
      <p:sp>
        <p:nvSpPr>
          <p:cNvPr id="158" name="Shape 158"/>
          <p:cNvSpPr/>
          <p:nvPr/>
        </p:nvSpPr>
        <p:spPr>
          <a:xfrm>
            <a:off x="7359992" y="5375546"/>
            <a:ext cx="645899" cy="434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sp>
        <p:nvSpPr>
          <p:cNvPr id="159" name="Shape 159"/>
          <p:cNvSpPr/>
          <p:nvPr/>
        </p:nvSpPr>
        <p:spPr>
          <a:xfrm>
            <a:off x="4240408" y="3319173"/>
            <a:ext cx="2431500" cy="6041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lang="en" sz="1600">
                <a:solidFill>
                  <a:schemeClr val="dk1"/>
                </a:solidFill>
              </a:rPr>
              <a:t>      </a:t>
            </a:r>
            <a:r>
              <a:rPr b="1" i="0" lang="en" sz="1600" u="none" cap="none" strike="noStrike">
                <a:solidFill>
                  <a:schemeClr val="dk1"/>
                </a:solidFill>
                <a:latin typeface="Arial"/>
                <a:ea typeface="Arial"/>
                <a:cs typeface="Arial"/>
                <a:sym typeface="Arial"/>
              </a:rPr>
              <a:t>i&lt;N</a:t>
            </a:r>
          </a:p>
        </p:txBody>
      </p:sp>
      <p:sp>
        <p:nvSpPr>
          <p:cNvPr id="160" name="Shape 160"/>
          <p:cNvSpPr/>
          <p:nvPr/>
        </p:nvSpPr>
        <p:spPr>
          <a:xfrm>
            <a:off x="5472923" y="3981629"/>
            <a:ext cx="2167200" cy="6041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161" name="Shape 161"/>
          <p:cNvSpPr/>
          <p:nvPr/>
        </p:nvSpPr>
        <p:spPr>
          <a:xfrm>
            <a:off x="6994458" y="4639485"/>
            <a:ext cx="1303799" cy="434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162" name="Shape 162"/>
          <p:cNvSpPr/>
          <p:nvPr/>
        </p:nvSpPr>
        <p:spPr>
          <a:xfrm>
            <a:off x="3922449" y="5007516"/>
            <a:ext cx="1305299" cy="434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163" name="Shape 163"/>
          <p:cNvCxnSpPr/>
          <p:nvPr/>
        </p:nvCxnSpPr>
        <p:spPr>
          <a:xfrm>
            <a:off x="5526230" y="2892871"/>
            <a:ext cx="0" cy="401700"/>
          </a:xfrm>
          <a:prstGeom prst="straightConnector1">
            <a:avLst/>
          </a:prstGeom>
          <a:noFill/>
          <a:ln cap="flat" cmpd="sng" w="28575">
            <a:solidFill>
              <a:srgbClr val="000000"/>
            </a:solidFill>
            <a:prstDash val="solid"/>
            <a:round/>
            <a:headEnd len="med" w="med" type="none"/>
            <a:tailEnd len="med" w="med" type="triangle"/>
          </a:ln>
        </p:spPr>
      </p:cxnSp>
      <p:cxnSp>
        <p:nvCxnSpPr>
          <p:cNvPr id="164" name="Shape 164"/>
          <p:cNvCxnSpPr/>
          <p:nvPr/>
        </p:nvCxnSpPr>
        <p:spPr>
          <a:xfrm>
            <a:off x="7646328" y="4291388"/>
            <a:ext cx="0" cy="340499"/>
          </a:xfrm>
          <a:prstGeom prst="straightConnector1">
            <a:avLst/>
          </a:prstGeom>
          <a:noFill/>
          <a:ln cap="flat" cmpd="sng" w="28575">
            <a:solidFill>
              <a:srgbClr val="000000"/>
            </a:solidFill>
            <a:prstDash val="solid"/>
            <a:round/>
            <a:headEnd len="med" w="med" type="none"/>
            <a:tailEnd len="med" w="med" type="triangle"/>
          </a:ln>
        </p:spPr>
      </p:cxnSp>
      <p:cxnSp>
        <p:nvCxnSpPr>
          <p:cNvPr id="165" name="Shape 165"/>
          <p:cNvCxnSpPr/>
          <p:nvPr/>
        </p:nvCxnSpPr>
        <p:spPr>
          <a:xfrm>
            <a:off x="8017954" y="5594831"/>
            <a:ext cx="426599" cy="0"/>
          </a:xfrm>
          <a:prstGeom prst="straightConnector1">
            <a:avLst/>
          </a:prstGeom>
          <a:noFill/>
          <a:ln cap="flat" cmpd="sng" w="28575">
            <a:solidFill>
              <a:srgbClr val="000000"/>
            </a:solidFill>
            <a:prstDash val="solid"/>
            <a:round/>
            <a:headEnd len="med" w="med" type="none"/>
            <a:tailEnd len="med" w="med" type="none"/>
          </a:ln>
        </p:spPr>
      </p:cxnSp>
      <p:cxnSp>
        <p:nvCxnSpPr>
          <p:cNvPr id="166" name="Shape 166"/>
          <p:cNvCxnSpPr/>
          <p:nvPr/>
        </p:nvCxnSpPr>
        <p:spPr>
          <a:xfrm>
            <a:off x="8432106" y="3708600"/>
            <a:ext cx="0" cy="1886100"/>
          </a:xfrm>
          <a:prstGeom prst="straightConnector1">
            <a:avLst/>
          </a:prstGeom>
          <a:noFill/>
          <a:ln cap="flat" cmpd="sng" w="28575">
            <a:solidFill>
              <a:srgbClr val="000000"/>
            </a:solidFill>
            <a:prstDash val="solid"/>
            <a:round/>
            <a:headEnd len="med" w="med" type="none"/>
            <a:tailEnd len="med" w="med" type="none"/>
          </a:ln>
        </p:spPr>
      </p:cxnSp>
      <p:cxnSp>
        <p:nvCxnSpPr>
          <p:cNvPr id="167" name="Shape 167"/>
          <p:cNvCxnSpPr/>
          <p:nvPr/>
        </p:nvCxnSpPr>
        <p:spPr>
          <a:xfrm>
            <a:off x="5547552" y="3040083"/>
            <a:ext cx="2884499" cy="622499"/>
          </a:xfrm>
          <a:prstGeom prst="straightConnector1">
            <a:avLst/>
          </a:prstGeom>
          <a:noFill/>
          <a:ln cap="flat" cmpd="sng" w="28575">
            <a:solidFill>
              <a:srgbClr val="000000"/>
            </a:solidFill>
            <a:prstDash val="solid"/>
            <a:round/>
            <a:headEnd len="med" w="med" type="triangle"/>
            <a:tailEnd len="med" w="med" type="none"/>
          </a:ln>
        </p:spPr>
      </p:cxnSp>
      <p:sp>
        <p:nvSpPr>
          <p:cNvPr id="168" name="Shape 168"/>
          <p:cNvSpPr/>
          <p:nvPr/>
        </p:nvSpPr>
        <p:spPr>
          <a:xfrm>
            <a:off x="6609141" y="3659602"/>
            <a:ext cx="846899" cy="3245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169" name="Shape 169"/>
          <p:cNvSpPr/>
          <p:nvPr/>
        </p:nvSpPr>
        <p:spPr>
          <a:xfrm>
            <a:off x="4562122" y="3954025"/>
            <a:ext cx="846899" cy="3245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170" name="Shape 170"/>
          <p:cNvSpPr/>
          <p:nvPr/>
        </p:nvSpPr>
        <p:spPr>
          <a:xfrm>
            <a:off x="7741026" y="4200262"/>
            <a:ext cx="846899" cy="3245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171" name="Shape 171"/>
          <p:cNvSpPr/>
          <p:nvPr/>
        </p:nvSpPr>
        <p:spPr>
          <a:xfrm>
            <a:off x="5585624" y="4542875"/>
            <a:ext cx="800700" cy="3245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172" name="Shape 172"/>
          <p:cNvCxnSpPr/>
          <p:nvPr/>
        </p:nvCxnSpPr>
        <p:spPr>
          <a:xfrm>
            <a:off x="5526230" y="4291388"/>
            <a:ext cx="0" cy="1297500"/>
          </a:xfrm>
          <a:prstGeom prst="straightConnector1">
            <a:avLst/>
          </a:prstGeom>
          <a:noFill/>
          <a:ln cap="flat" cmpd="sng" w="28575">
            <a:solidFill>
              <a:schemeClr val="dk1"/>
            </a:solidFill>
            <a:prstDash val="solid"/>
            <a:round/>
            <a:headEnd len="med" w="med" type="none"/>
            <a:tailEnd len="med" w="med" type="none"/>
          </a:ln>
        </p:spPr>
      </p:cxnSp>
      <p:cxnSp>
        <p:nvCxnSpPr>
          <p:cNvPr id="173" name="Shape 173"/>
          <p:cNvCxnSpPr/>
          <p:nvPr/>
        </p:nvCxnSpPr>
        <p:spPr>
          <a:xfrm>
            <a:off x="5547552" y="5594831"/>
            <a:ext cx="1800299" cy="0"/>
          </a:xfrm>
          <a:prstGeom prst="straightConnector1">
            <a:avLst/>
          </a:prstGeom>
          <a:noFill/>
          <a:ln cap="flat" cmpd="sng" w="28575">
            <a:solidFill>
              <a:schemeClr val="dk1"/>
            </a:solidFill>
            <a:prstDash val="solid"/>
            <a:round/>
            <a:headEnd len="med" w="med" type="none"/>
            <a:tailEnd len="med" w="med" type="triangle"/>
          </a:ln>
        </p:spPr>
      </p:cxnSp>
      <p:sp>
        <p:nvSpPr>
          <p:cNvPr id="174" name="Shape 174"/>
          <p:cNvSpPr/>
          <p:nvPr/>
        </p:nvSpPr>
        <p:spPr>
          <a:xfrm>
            <a:off x="5093681" y="2431299"/>
            <a:ext cx="846899" cy="434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cxnSp>
        <p:nvCxnSpPr>
          <p:cNvPr id="175" name="Shape 175"/>
          <p:cNvCxnSpPr/>
          <p:nvPr/>
        </p:nvCxnSpPr>
        <p:spPr>
          <a:xfrm>
            <a:off x="7646328" y="5101057"/>
            <a:ext cx="0" cy="2670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Coverage Criteria</a:t>
            </a:r>
          </a:p>
        </p:txBody>
      </p:sp>
      <p:sp>
        <p:nvSpPr>
          <p:cNvPr id="181" name="Shape 1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Criteria based on exercising of:</a:t>
            </a:r>
          </a:p>
          <a:p>
            <a:pPr indent="-228600" lvl="1" marL="914400" marR="0" rtl="0" algn="l">
              <a:lnSpc>
                <a:spcPct val="120000"/>
              </a:lnSpc>
              <a:spcBef>
                <a:spcPts val="0"/>
              </a:spcBef>
              <a:spcAft>
                <a:spcPts val="0"/>
              </a:spcAft>
            </a:pPr>
            <a:r>
              <a:rPr lang="en"/>
              <a:t>Statements (nodes of CFG)</a:t>
            </a:r>
          </a:p>
          <a:p>
            <a:pPr indent="-228600" lvl="1" marL="914400" marR="0" rtl="0" algn="l">
              <a:lnSpc>
                <a:spcPct val="120000"/>
              </a:lnSpc>
              <a:spcBef>
                <a:spcPts val="0"/>
              </a:spcBef>
              <a:spcAft>
                <a:spcPts val="0"/>
              </a:spcAft>
            </a:pPr>
            <a:r>
              <a:rPr lang="en"/>
              <a:t>Branches (edges of CFG)</a:t>
            </a:r>
          </a:p>
          <a:p>
            <a:pPr indent="-228600" lvl="1" marL="914400" marR="0" rtl="0" algn="l">
              <a:lnSpc>
                <a:spcPct val="120000"/>
              </a:lnSpc>
              <a:spcBef>
                <a:spcPts val="0"/>
              </a:spcBef>
              <a:spcAft>
                <a:spcPts val="0"/>
              </a:spcAft>
            </a:pPr>
            <a:r>
              <a:rPr lang="en"/>
              <a:t>Conditions</a:t>
            </a:r>
          </a:p>
          <a:p>
            <a:pPr indent="-228600" lvl="1" marL="914400" marR="0" rtl="0" algn="l">
              <a:lnSpc>
                <a:spcPct val="120000"/>
              </a:lnSpc>
              <a:spcBef>
                <a:spcPts val="0"/>
              </a:spcBef>
              <a:spcAft>
                <a:spcPts val="0"/>
              </a:spcAft>
            </a:pPr>
            <a:r>
              <a:rPr lang="en"/>
              <a:t>Paths</a:t>
            </a:r>
          </a:p>
          <a:p>
            <a:pPr indent="-228600" lvl="1" marL="914400" marR="0" rtl="0" algn="l">
              <a:lnSpc>
                <a:spcPct val="120000"/>
              </a:lnSpc>
              <a:spcBef>
                <a:spcPts val="0"/>
              </a:spcBef>
              <a:spcAft>
                <a:spcPts val="0"/>
              </a:spcAft>
            </a:pPr>
            <a:r>
              <a:rPr lang="en"/>
              <a:t>… and many more</a:t>
            </a:r>
          </a:p>
          <a:p>
            <a:pPr indent="-228600" lvl="0" marL="457200" marR="0" rtl="0" algn="l">
              <a:lnSpc>
                <a:spcPct val="120000"/>
              </a:lnSpc>
              <a:spcBef>
                <a:spcPts val="0"/>
              </a:spcBef>
              <a:spcAft>
                <a:spcPts val="0"/>
              </a:spcAft>
            </a:pPr>
            <a:r>
              <a:rPr lang="en"/>
              <a:t>Measurements used as (in)adequacy criteria</a:t>
            </a:r>
          </a:p>
          <a:p>
            <a:pPr indent="-228600" lvl="1" marL="914400" marR="0" rtl="0" algn="l">
              <a:lnSpc>
                <a:spcPct val="120000"/>
              </a:lnSpc>
              <a:spcBef>
                <a:spcPts val="0"/>
              </a:spcBef>
              <a:spcAft>
                <a:spcPts val="0"/>
              </a:spcAft>
            </a:pPr>
            <a:r>
              <a:rPr lang="en"/>
              <a:t>If significant parts of the program are not tested, testing is surely inadequate.</a:t>
            </a:r>
          </a:p>
        </p:txBody>
      </p:sp>
      <p:sp>
        <p:nvSpPr>
          <p:cNvPr id="182" name="Shape 182"/>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Statement Coverage</a:t>
            </a:r>
          </a:p>
        </p:txBody>
      </p:sp>
      <p:sp>
        <p:nvSpPr>
          <p:cNvPr id="189" name="Shape 1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The most intuitive criteria. Did we execute every statement at least once?</a:t>
            </a:r>
          </a:p>
          <a:p>
            <a:pPr indent="-228600" lvl="1" marL="914400" marR="0" rtl="0" algn="l">
              <a:lnSpc>
                <a:spcPct val="120000"/>
              </a:lnSpc>
              <a:spcBef>
                <a:spcPts val="0"/>
              </a:spcBef>
              <a:spcAft>
                <a:spcPts val="0"/>
              </a:spcAft>
            </a:pPr>
            <a:r>
              <a:rPr lang="en"/>
              <a:t>Cover each node of the CFG.</a:t>
            </a:r>
          </a:p>
          <a:p>
            <a:pPr indent="-228600" lvl="0" marL="457200" marR="0" rtl="0" algn="l">
              <a:lnSpc>
                <a:spcPct val="120000"/>
              </a:lnSpc>
              <a:spcBef>
                <a:spcPts val="0"/>
              </a:spcBef>
              <a:spcAft>
                <a:spcPts val="0"/>
              </a:spcAft>
            </a:pPr>
            <a:r>
              <a:rPr lang="en"/>
              <a:t>The idea: a fault in a statement cannot be revealed unless we execute the statement.</a:t>
            </a:r>
          </a:p>
          <a:p>
            <a:pPr indent="-228600" lvl="0" marL="457200" marR="0" rtl="0" algn="l">
              <a:lnSpc>
                <a:spcPct val="120000"/>
              </a:lnSpc>
              <a:spcBef>
                <a:spcPts val="0"/>
              </a:spcBef>
              <a:spcAft>
                <a:spcPts val="0"/>
              </a:spcAft>
            </a:pPr>
            <a:r>
              <a:rPr lang="en"/>
              <a:t>Coverage = Number of Statements Covered</a:t>
            </a:r>
          </a:p>
          <a:p>
            <a:pPr indent="0" lvl="0" marL="0" marR="0" rtl="0" algn="l">
              <a:lnSpc>
                <a:spcPct val="120000"/>
              </a:lnSpc>
              <a:spcBef>
                <a:spcPts val="0"/>
              </a:spcBef>
              <a:spcAft>
                <a:spcPts val="0"/>
              </a:spcAft>
              <a:buNone/>
            </a:pPr>
            <a:r>
              <a:rPr lang="en"/>
              <a:t>						Number of Total Statements</a:t>
            </a:r>
          </a:p>
        </p:txBody>
      </p:sp>
      <p:cxnSp>
        <p:nvCxnSpPr>
          <p:cNvPr id="190" name="Shape 190"/>
          <p:cNvCxnSpPr/>
          <p:nvPr/>
        </p:nvCxnSpPr>
        <p:spPr>
          <a:xfrm flipH="1" rot="10800000">
            <a:off x="3073100" y="4846525"/>
            <a:ext cx="5389499" cy="11699"/>
          </a:xfrm>
          <a:prstGeom prst="straightConnector1">
            <a:avLst/>
          </a:prstGeom>
          <a:noFill/>
          <a:ln cap="flat" cmpd="sng" w="19050">
            <a:solidFill>
              <a:srgbClr val="000000"/>
            </a:solidFill>
            <a:prstDash val="solid"/>
            <a:round/>
            <a:headEnd len="lg" w="lg" type="none"/>
            <a:tailEnd len="lg" w="lg" type="none"/>
          </a:ln>
        </p:spPr>
      </p:cxnSp>
      <p:sp>
        <p:nvSpPr>
          <p:cNvPr id="191" name="Shape 1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2500" y="5280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Statement Coverage</a:t>
            </a:r>
          </a:p>
        </p:txBody>
      </p:sp>
      <p:sp>
        <p:nvSpPr>
          <p:cNvPr id="201" name="Shape 201"/>
          <p:cNvSpPr/>
          <p:nvPr/>
        </p:nvSpPr>
        <p:spPr>
          <a:xfrm>
            <a:off x="452500" y="1765775"/>
            <a:ext cx="4590299"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cxnSp>
        <p:nvCxnSpPr>
          <p:cNvPr id="202" name="Shape 202"/>
          <p:cNvCxnSpPr/>
          <p:nvPr/>
        </p:nvCxnSpPr>
        <p:spPr>
          <a:xfrm>
            <a:off x="6732910" y="2714987"/>
            <a:ext cx="0" cy="347999"/>
          </a:xfrm>
          <a:prstGeom prst="straightConnector1">
            <a:avLst/>
          </a:prstGeom>
          <a:noFill/>
          <a:ln cap="flat" cmpd="sng" w="28575">
            <a:solidFill>
              <a:srgbClr val="000000"/>
            </a:solidFill>
            <a:prstDash val="solid"/>
            <a:round/>
            <a:headEnd len="med" w="med" type="none"/>
            <a:tailEnd len="med" w="med" type="triangle"/>
          </a:ln>
        </p:spPr>
      </p:cxnSp>
      <p:cxnSp>
        <p:nvCxnSpPr>
          <p:cNvPr id="203" name="Shape 203"/>
          <p:cNvCxnSpPr/>
          <p:nvPr/>
        </p:nvCxnSpPr>
        <p:spPr>
          <a:xfrm>
            <a:off x="4824810" y="2714987"/>
            <a:ext cx="0" cy="1340100"/>
          </a:xfrm>
          <a:prstGeom prst="straightConnector1">
            <a:avLst/>
          </a:prstGeom>
          <a:noFill/>
          <a:ln cap="flat" cmpd="sng" w="28575">
            <a:solidFill>
              <a:srgbClr val="000000"/>
            </a:solidFill>
            <a:prstDash val="solid"/>
            <a:round/>
            <a:headEnd len="med" w="med" type="none"/>
            <a:tailEnd len="med" w="med" type="triangle"/>
          </a:ln>
        </p:spPr>
      </p:cxnSp>
      <p:sp>
        <p:nvSpPr>
          <p:cNvPr id="204" name="Shape 204"/>
          <p:cNvSpPr/>
          <p:nvPr/>
        </p:nvSpPr>
        <p:spPr>
          <a:xfrm>
            <a:off x="7516173" y="4437910"/>
            <a:ext cx="624300" cy="428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sp>
        <p:nvSpPr>
          <p:cNvPr id="205" name="Shape 205"/>
          <p:cNvSpPr/>
          <p:nvPr/>
        </p:nvSpPr>
        <p:spPr>
          <a:xfrm>
            <a:off x="4146625" y="2409430"/>
            <a:ext cx="3015900" cy="5960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i&lt;N and A[i] &lt;X</a:t>
            </a:r>
          </a:p>
        </p:txBody>
      </p:sp>
      <p:sp>
        <p:nvSpPr>
          <p:cNvPr id="206" name="Shape 206"/>
          <p:cNvSpPr/>
          <p:nvPr/>
        </p:nvSpPr>
        <p:spPr>
          <a:xfrm>
            <a:off x="5691994" y="3062900"/>
            <a:ext cx="2095200" cy="5960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207" name="Shape 207"/>
          <p:cNvSpPr/>
          <p:nvPr/>
        </p:nvSpPr>
        <p:spPr>
          <a:xfrm>
            <a:off x="7085150" y="3711825"/>
            <a:ext cx="1338000" cy="428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208" name="Shape 208"/>
          <p:cNvSpPr/>
          <p:nvPr/>
        </p:nvSpPr>
        <p:spPr>
          <a:xfrm>
            <a:off x="4193194" y="4074871"/>
            <a:ext cx="1261799" cy="428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209" name="Shape 209"/>
          <p:cNvCxnSpPr/>
          <p:nvPr/>
        </p:nvCxnSpPr>
        <p:spPr>
          <a:xfrm>
            <a:off x="5743524" y="1988910"/>
            <a:ext cx="0" cy="396300"/>
          </a:xfrm>
          <a:prstGeom prst="straightConnector1">
            <a:avLst/>
          </a:prstGeom>
          <a:noFill/>
          <a:ln cap="flat" cmpd="sng" w="28575">
            <a:solidFill>
              <a:srgbClr val="000000"/>
            </a:solidFill>
            <a:prstDash val="solid"/>
            <a:round/>
            <a:headEnd len="med" w="med" type="none"/>
            <a:tailEnd len="med" w="med" type="triangle"/>
          </a:ln>
        </p:spPr>
      </p:cxnSp>
      <p:cxnSp>
        <p:nvCxnSpPr>
          <p:cNvPr id="210" name="Shape 210"/>
          <p:cNvCxnSpPr/>
          <p:nvPr/>
        </p:nvCxnSpPr>
        <p:spPr>
          <a:xfrm>
            <a:off x="7792965" y="3368457"/>
            <a:ext cx="0" cy="336000"/>
          </a:xfrm>
          <a:prstGeom prst="straightConnector1">
            <a:avLst/>
          </a:prstGeom>
          <a:noFill/>
          <a:ln cap="flat" cmpd="sng" w="28575">
            <a:solidFill>
              <a:srgbClr val="000000"/>
            </a:solidFill>
            <a:prstDash val="solid"/>
            <a:round/>
            <a:headEnd len="med" w="med" type="none"/>
            <a:tailEnd len="med" w="med" type="triangle"/>
          </a:ln>
        </p:spPr>
      </p:cxnSp>
      <p:cxnSp>
        <p:nvCxnSpPr>
          <p:cNvPr id="211" name="Shape 211"/>
          <p:cNvCxnSpPr/>
          <p:nvPr/>
        </p:nvCxnSpPr>
        <p:spPr>
          <a:xfrm>
            <a:off x="8152206" y="4654220"/>
            <a:ext cx="412200" cy="0"/>
          </a:xfrm>
          <a:prstGeom prst="straightConnector1">
            <a:avLst/>
          </a:prstGeom>
          <a:noFill/>
          <a:ln cap="flat" cmpd="sng" w="28575">
            <a:solidFill>
              <a:srgbClr val="000000"/>
            </a:solidFill>
            <a:prstDash val="solid"/>
            <a:round/>
            <a:headEnd len="med" w="med" type="none"/>
            <a:tailEnd len="med" w="med" type="none"/>
          </a:ln>
        </p:spPr>
      </p:cxnSp>
      <p:cxnSp>
        <p:nvCxnSpPr>
          <p:cNvPr id="212" name="Shape 212"/>
          <p:cNvCxnSpPr/>
          <p:nvPr/>
        </p:nvCxnSpPr>
        <p:spPr>
          <a:xfrm>
            <a:off x="8570339" y="2787595"/>
            <a:ext cx="0" cy="1860599"/>
          </a:xfrm>
          <a:prstGeom prst="straightConnector1">
            <a:avLst/>
          </a:prstGeom>
          <a:noFill/>
          <a:ln cap="flat" cmpd="sng" w="28575">
            <a:solidFill>
              <a:srgbClr val="000000"/>
            </a:solidFill>
            <a:prstDash val="solid"/>
            <a:round/>
            <a:headEnd len="med" w="med" type="none"/>
            <a:tailEnd len="med" w="med" type="none"/>
          </a:ln>
        </p:spPr>
      </p:cxnSp>
      <p:cxnSp>
        <p:nvCxnSpPr>
          <p:cNvPr id="213" name="Shape 213"/>
          <p:cNvCxnSpPr/>
          <p:nvPr/>
        </p:nvCxnSpPr>
        <p:spPr>
          <a:xfrm>
            <a:off x="5764137" y="2134125"/>
            <a:ext cx="2788499" cy="614099"/>
          </a:xfrm>
          <a:prstGeom prst="straightConnector1">
            <a:avLst/>
          </a:prstGeom>
          <a:noFill/>
          <a:ln cap="flat" cmpd="sng" w="28575">
            <a:solidFill>
              <a:srgbClr val="000000"/>
            </a:solidFill>
            <a:prstDash val="solid"/>
            <a:round/>
            <a:headEnd len="med" w="med" type="triangle"/>
            <a:tailEnd len="med" w="med" type="none"/>
          </a:ln>
        </p:spPr>
      </p:cxnSp>
      <p:sp>
        <p:nvSpPr>
          <p:cNvPr id="214" name="Shape 214"/>
          <p:cNvSpPr/>
          <p:nvPr/>
        </p:nvSpPr>
        <p:spPr>
          <a:xfrm>
            <a:off x="6790345" y="2745241"/>
            <a:ext cx="818699" cy="320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215" name="Shape 215"/>
          <p:cNvSpPr/>
          <p:nvPr/>
        </p:nvSpPr>
        <p:spPr>
          <a:xfrm>
            <a:off x="4811548" y="3035675"/>
            <a:ext cx="818699" cy="320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216" name="Shape 216"/>
          <p:cNvSpPr/>
          <p:nvPr/>
        </p:nvSpPr>
        <p:spPr>
          <a:xfrm>
            <a:off x="7863547" y="3326103"/>
            <a:ext cx="818699" cy="320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217" name="Shape 217"/>
          <p:cNvSpPr/>
          <p:nvPr/>
        </p:nvSpPr>
        <p:spPr>
          <a:xfrm>
            <a:off x="5800950" y="3616525"/>
            <a:ext cx="751200" cy="320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218" name="Shape 218"/>
          <p:cNvCxnSpPr/>
          <p:nvPr/>
        </p:nvCxnSpPr>
        <p:spPr>
          <a:xfrm>
            <a:off x="5743524" y="3368457"/>
            <a:ext cx="0" cy="1279800"/>
          </a:xfrm>
          <a:prstGeom prst="straightConnector1">
            <a:avLst/>
          </a:prstGeom>
          <a:noFill/>
          <a:ln cap="flat" cmpd="sng" w="28575">
            <a:solidFill>
              <a:schemeClr val="dk1"/>
            </a:solidFill>
            <a:prstDash val="solid"/>
            <a:round/>
            <a:headEnd len="med" w="med" type="none"/>
            <a:tailEnd len="med" w="med" type="none"/>
          </a:ln>
        </p:spPr>
      </p:cxnSp>
      <p:cxnSp>
        <p:nvCxnSpPr>
          <p:cNvPr id="219" name="Shape 219"/>
          <p:cNvCxnSpPr/>
          <p:nvPr/>
        </p:nvCxnSpPr>
        <p:spPr>
          <a:xfrm>
            <a:off x="5764137" y="4654220"/>
            <a:ext cx="1740299" cy="0"/>
          </a:xfrm>
          <a:prstGeom prst="straightConnector1">
            <a:avLst/>
          </a:prstGeom>
          <a:noFill/>
          <a:ln cap="flat" cmpd="sng" w="28575">
            <a:solidFill>
              <a:schemeClr val="dk1"/>
            </a:solidFill>
            <a:prstDash val="solid"/>
            <a:round/>
            <a:headEnd len="med" w="med" type="none"/>
            <a:tailEnd len="med" w="med" type="triangle"/>
          </a:ln>
        </p:spPr>
      </p:cxnSp>
      <p:sp>
        <p:nvSpPr>
          <p:cNvPr id="220" name="Shape 220"/>
          <p:cNvSpPr/>
          <p:nvPr/>
        </p:nvSpPr>
        <p:spPr>
          <a:xfrm>
            <a:off x="5325391" y="1533599"/>
            <a:ext cx="818699" cy="428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cxnSp>
        <p:nvCxnSpPr>
          <p:cNvPr id="221" name="Shape 221"/>
          <p:cNvCxnSpPr/>
          <p:nvPr/>
        </p:nvCxnSpPr>
        <p:spPr>
          <a:xfrm>
            <a:off x="7792965" y="4167143"/>
            <a:ext cx="0" cy="263400"/>
          </a:xfrm>
          <a:prstGeom prst="straightConnector1">
            <a:avLst/>
          </a:prstGeom>
          <a:noFill/>
          <a:ln cap="flat" cmpd="sng" w="28575">
            <a:solidFill>
              <a:srgbClr val="000000"/>
            </a:solidFill>
            <a:prstDash val="solid"/>
            <a:round/>
            <a:headEnd len="med" w="med" type="none"/>
            <a:tailEnd len="med" w="med" type="triangle"/>
          </a:ln>
        </p:spPr>
      </p:cxnSp>
      <p:sp>
        <p:nvSpPr>
          <p:cNvPr id="222" name="Shape 222"/>
          <p:cNvSpPr txBox="1"/>
          <p:nvPr/>
        </p:nvSpPr>
        <p:spPr>
          <a:xfrm>
            <a:off x="452500" y="4958200"/>
            <a:ext cx="8660099" cy="1406400"/>
          </a:xfrm>
          <a:prstGeom prst="rect">
            <a:avLst/>
          </a:prstGeom>
          <a:noFill/>
          <a:ln>
            <a:noFill/>
          </a:ln>
        </p:spPr>
        <p:txBody>
          <a:bodyPr anchorCtr="0" anchor="t" bIns="91425" lIns="91425" rIns="91425" tIns="91425">
            <a:noAutofit/>
          </a:bodyPr>
          <a:lstStyle/>
          <a:p>
            <a:pPr lvl="0" rtl="0">
              <a:spcBef>
                <a:spcPts val="0"/>
              </a:spcBef>
              <a:buNone/>
            </a:pPr>
            <a:r>
              <a:rPr b="1" lang="en" sz="2400"/>
              <a:t>How many tests do we need to provide coverage?</a:t>
            </a:r>
          </a:p>
          <a:p>
            <a:pPr lvl="0" rtl="0">
              <a:spcBef>
                <a:spcPts val="0"/>
              </a:spcBef>
              <a:buNone/>
            </a:pPr>
            <a:r>
              <a:rPr b="1" lang="en" sz="2400"/>
              <a:t>What kind of faults could we miss?</a:t>
            </a:r>
          </a:p>
          <a:p>
            <a:pPr lvl="0">
              <a:spcBef>
                <a:spcPts val="0"/>
              </a:spcBef>
              <a:buNone/>
            </a:pPr>
            <a:r>
              <a:rPr b="1" lang="en" sz="2400"/>
              <a:t>Where would we want to use statement coverage?</a:t>
            </a:r>
          </a:p>
        </p:txBody>
      </p:sp>
      <p:sp>
        <p:nvSpPr>
          <p:cNvPr id="223" name="Shape 2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 Note on Test Suite Size</a:t>
            </a:r>
          </a:p>
        </p:txBody>
      </p:sp>
      <p:sp>
        <p:nvSpPr>
          <p:cNvPr id="229" name="Shape 2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Level of coverage is not strictly correlated to test suite size.</a:t>
            </a:r>
          </a:p>
          <a:p>
            <a:pPr indent="-228600" lvl="1" marL="914400" marR="0" rtl="0" algn="l">
              <a:lnSpc>
                <a:spcPct val="120000"/>
              </a:lnSpc>
              <a:spcBef>
                <a:spcPts val="0"/>
              </a:spcBef>
              <a:spcAft>
                <a:spcPts val="0"/>
              </a:spcAft>
            </a:pPr>
            <a:r>
              <a:rPr lang="en"/>
              <a:t>Coverage depends on whether obligations are met. Some tests might not cover new code.</a:t>
            </a:r>
          </a:p>
          <a:p>
            <a:pPr indent="-228600" lvl="0" marL="457200" marR="0" rtl="0" algn="l">
              <a:lnSpc>
                <a:spcPct val="120000"/>
              </a:lnSpc>
              <a:spcBef>
                <a:spcPts val="0"/>
              </a:spcBef>
              <a:spcAft>
                <a:spcPts val="0"/>
              </a:spcAft>
            </a:pPr>
            <a:r>
              <a:rPr lang="en"/>
              <a:t>However, larger suites often find more faults.</a:t>
            </a:r>
          </a:p>
          <a:p>
            <a:pPr indent="-228600" lvl="1" marL="914400" marR="0" rtl="0" algn="l">
              <a:lnSpc>
                <a:spcPct val="120000"/>
              </a:lnSpc>
              <a:spcBef>
                <a:spcPts val="0"/>
              </a:spcBef>
              <a:spcAft>
                <a:spcPts val="0"/>
              </a:spcAft>
            </a:pPr>
            <a:r>
              <a:rPr lang="en"/>
              <a:t>They exercise the code more thoroughly. </a:t>
            </a:r>
          </a:p>
          <a:p>
            <a:pPr indent="-228600" lvl="1" marL="914400" marR="0" rtl="0" algn="l">
              <a:lnSpc>
                <a:spcPct val="120000"/>
              </a:lnSpc>
              <a:spcBef>
                <a:spcPts val="0"/>
              </a:spcBef>
              <a:spcAft>
                <a:spcPts val="0"/>
              </a:spcAft>
            </a:pPr>
            <a:r>
              <a:rPr i="1" lang="en"/>
              <a:t>How</a:t>
            </a:r>
            <a:r>
              <a:rPr lang="en"/>
              <a:t> code is executed is often more important than </a:t>
            </a:r>
            <a:r>
              <a:rPr i="1" lang="en"/>
              <a:t>whether</a:t>
            </a:r>
            <a:r>
              <a:rPr lang="en"/>
              <a:t> it was executed.</a:t>
            </a:r>
          </a:p>
        </p:txBody>
      </p:sp>
      <p:sp>
        <p:nvSpPr>
          <p:cNvPr id="230" name="Shape 2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692200" y="1467000"/>
            <a:ext cx="7948499" cy="2479499"/>
          </a:xfrm>
          <a:prstGeom prst="rect">
            <a:avLst/>
          </a:prstGeom>
        </p:spPr>
        <p:txBody>
          <a:bodyPr anchorCtr="0" anchor="b" bIns="91425" lIns="91425" rIns="91425" tIns="91425">
            <a:noAutofit/>
          </a:bodyPr>
          <a:lstStyle/>
          <a:p>
            <a:pPr lvl="0" rtl="0">
              <a:spcBef>
                <a:spcPts val="0"/>
              </a:spcBef>
              <a:buNone/>
            </a:pPr>
            <a:r>
              <a:rPr lang="en" sz="4000"/>
              <a:t>Every developer must answer:</a:t>
            </a:r>
          </a:p>
          <a:p>
            <a:pPr lvl="0" rtl="0">
              <a:spcBef>
                <a:spcPts val="0"/>
              </a:spcBef>
              <a:buNone/>
            </a:pPr>
            <a:r>
              <a:rPr lang="en"/>
              <a:t>    Are our tests are any good?</a:t>
            </a:r>
          </a:p>
          <a:p>
            <a:pPr lvl="0" rtl="0">
              <a:spcBef>
                <a:spcPts val="0"/>
              </a:spcBef>
              <a:buNone/>
            </a:pPr>
            <a:r>
              <a:rPr lang="en"/>
              <a:t>	</a:t>
            </a:r>
            <a:r>
              <a:rPr lang="en" sz="3000"/>
              <a:t>More importantly… Are they good </a:t>
            </a:r>
          </a:p>
          <a:p>
            <a:pPr indent="457200" lvl="0" rtl="0">
              <a:spcBef>
                <a:spcPts val="0"/>
              </a:spcBef>
              <a:buNone/>
            </a:pPr>
            <a:r>
              <a:rPr lang="en" sz="3000"/>
              <a:t>enough to stop writing new tests?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Suite Size</a:t>
            </a:r>
          </a:p>
        </p:txBody>
      </p:sp>
      <p:sp>
        <p:nvSpPr>
          <p:cNvPr id="236" name="Shape 2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Generally, we favor a large number of </a:t>
            </a:r>
            <a:r>
              <a:rPr i="1" lang="en"/>
              <a:t>targeted </a:t>
            </a:r>
            <a:r>
              <a:rPr lang="en"/>
              <a:t>tests over a smaller number of tests that exercise a lot of statements.</a:t>
            </a:r>
          </a:p>
          <a:p>
            <a:pPr indent="-228600" lvl="1" marL="914400" marR="0" rtl="0" algn="l">
              <a:lnSpc>
                <a:spcPct val="120000"/>
              </a:lnSpc>
              <a:spcBef>
                <a:spcPts val="0"/>
              </a:spcBef>
              <a:spcAft>
                <a:spcPts val="0"/>
              </a:spcAft>
            </a:pPr>
            <a:r>
              <a:rPr lang="en"/>
              <a:t>If a test targets a smaller number of obligations, it is easier to tell where a fault is.</a:t>
            </a:r>
          </a:p>
          <a:p>
            <a:pPr indent="-228600" lvl="1" marL="914400" marR="0" rtl="0" algn="l">
              <a:lnSpc>
                <a:spcPct val="120000"/>
              </a:lnSpc>
              <a:spcBef>
                <a:spcPts val="0"/>
              </a:spcBef>
              <a:spcAft>
                <a:spcPts val="0"/>
              </a:spcAft>
            </a:pPr>
            <a:r>
              <a:rPr lang="en"/>
              <a:t>If a test executes everything and covers a large number of obligations, we get higher coverage, but at the cost of being able to identify and fix faults.</a:t>
            </a:r>
          </a:p>
          <a:p>
            <a:pPr indent="-228600" lvl="1" marL="914400" marR="0" rtl="0" algn="l">
              <a:lnSpc>
                <a:spcPct val="120000"/>
              </a:lnSpc>
              <a:spcBef>
                <a:spcPts val="0"/>
              </a:spcBef>
              <a:spcAft>
                <a:spcPts val="0"/>
              </a:spcAft>
            </a:pPr>
            <a:r>
              <a:rPr lang="en"/>
              <a:t>The exception - if the cost to execute each test is high.</a:t>
            </a:r>
          </a:p>
        </p:txBody>
      </p:sp>
      <p:sp>
        <p:nvSpPr>
          <p:cNvPr id="237" name="Shape 2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Branch Coverage</a:t>
            </a:r>
          </a:p>
        </p:txBody>
      </p:sp>
      <p:sp>
        <p:nvSpPr>
          <p:cNvPr id="243" name="Shape 2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Do we have tests that take all of the control branches at some point?</a:t>
            </a:r>
          </a:p>
          <a:p>
            <a:pPr indent="-228600" lvl="1" marL="914400" marR="0" rtl="0" algn="l">
              <a:lnSpc>
                <a:spcPct val="120000"/>
              </a:lnSpc>
              <a:spcBef>
                <a:spcPts val="0"/>
              </a:spcBef>
              <a:spcAft>
                <a:spcPts val="0"/>
              </a:spcAft>
            </a:pPr>
            <a:r>
              <a:rPr lang="en"/>
              <a:t>Cover each edge of the CFG.</a:t>
            </a:r>
          </a:p>
          <a:p>
            <a:pPr indent="-228600" lvl="0" marL="457200" marR="0" rtl="0" algn="l">
              <a:lnSpc>
                <a:spcPct val="120000"/>
              </a:lnSpc>
              <a:spcBef>
                <a:spcPts val="0"/>
              </a:spcBef>
              <a:spcAft>
                <a:spcPts val="0"/>
              </a:spcAft>
            </a:pPr>
            <a:r>
              <a:rPr lang="en"/>
              <a:t>Helps identify faults in decision statements.</a:t>
            </a:r>
          </a:p>
          <a:p>
            <a:pPr indent="-228600" lvl="0" marL="457200" marR="0" rtl="0" algn="l">
              <a:lnSpc>
                <a:spcPct val="120000"/>
              </a:lnSpc>
              <a:spcBef>
                <a:spcPts val="0"/>
              </a:spcBef>
              <a:spcAft>
                <a:spcPts val="0"/>
              </a:spcAft>
            </a:pPr>
            <a:r>
              <a:rPr lang="en"/>
              <a:t>Coverage = Number of Branches Covered</a:t>
            </a:r>
          </a:p>
          <a:p>
            <a:pPr indent="0" lvl="0" marL="0" marR="0" rtl="0" algn="l">
              <a:lnSpc>
                <a:spcPct val="120000"/>
              </a:lnSpc>
              <a:spcBef>
                <a:spcPts val="0"/>
              </a:spcBef>
              <a:spcAft>
                <a:spcPts val="0"/>
              </a:spcAft>
              <a:buNone/>
            </a:pPr>
            <a:r>
              <a:rPr lang="en"/>
              <a:t>						Number of Total Branches</a:t>
            </a:r>
          </a:p>
        </p:txBody>
      </p:sp>
      <p:cxnSp>
        <p:nvCxnSpPr>
          <p:cNvPr id="244" name="Shape 244"/>
          <p:cNvCxnSpPr/>
          <p:nvPr/>
        </p:nvCxnSpPr>
        <p:spPr>
          <a:xfrm flipH="1" rot="10800000">
            <a:off x="2895825" y="4309275"/>
            <a:ext cx="5389499" cy="11699"/>
          </a:xfrm>
          <a:prstGeom prst="straightConnector1">
            <a:avLst/>
          </a:prstGeom>
          <a:noFill/>
          <a:ln cap="flat" cmpd="sng" w="19050">
            <a:solidFill>
              <a:srgbClr val="000000"/>
            </a:solidFill>
            <a:prstDash val="solid"/>
            <a:round/>
            <a:headEnd len="lg" w="lg" type="none"/>
            <a:tailEnd len="lg" w="lg" type="none"/>
          </a:ln>
        </p:spPr>
      </p:cxnSp>
      <p:sp>
        <p:nvSpPr>
          <p:cNvPr id="245" name="Shape 2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Subsumption</a:t>
            </a:r>
          </a:p>
        </p:txBody>
      </p:sp>
      <p:sp>
        <p:nvSpPr>
          <p:cNvPr id="251" name="Shape 2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20000"/>
              </a:lnSpc>
              <a:spcBef>
                <a:spcPts val="0"/>
              </a:spcBef>
              <a:spcAft>
                <a:spcPts val="0"/>
              </a:spcAft>
              <a:buClr>
                <a:schemeClr val="dk1"/>
              </a:buClr>
              <a:buSzPct val="100000"/>
              <a:buFont typeface="Arial"/>
            </a:pPr>
            <a:r>
              <a:rPr lang="en" sz="2800"/>
              <a:t>Coverage metric (</a:t>
            </a:r>
            <a:r>
              <a:rPr i="1" lang="en" sz="2800"/>
              <a:t>A</a:t>
            </a:r>
            <a:r>
              <a:rPr lang="en" sz="2800"/>
              <a:t>) </a:t>
            </a:r>
            <a:r>
              <a:rPr i="1" lang="en" sz="2800"/>
              <a:t>subsumes</a:t>
            </a:r>
            <a:r>
              <a:rPr lang="en" sz="2800"/>
              <a:t> another metric (</a:t>
            </a:r>
            <a:r>
              <a:rPr i="1" lang="en" sz="2800"/>
              <a:t>B</a:t>
            </a:r>
            <a:r>
              <a:rPr lang="en" sz="2800"/>
              <a:t>) if, for every program </a:t>
            </a:r>
            <a:r>
              <a:rPr i="1" lang="en" sz="2800"/>
              <a:t>P</a:t>
            </a:r>
            <a:r>
              <a:rPr lang="en" sz="2800"/>
              <a:t>, every test suite satisfying </a:t>
            </a:r>
            <a:r>
              <a:rPr i="1" lang="en" sz="2800"/>
              <a:t>A</a:t>
            </a:r>
            <a:r>
              <a:rPr lang="en" sz="2800"/>
              <a:t> also satisfies </a:t>
            </a:r>
            <a:r>
              <a:rPr i="1" lang="en" sz="2800"/>
              <a:t>B</a:t>
            </a:r>
            <a:r>
              <a:rPr lang="en" sz="2800"/>
              <a:t> with respect to </a:t>
            </a:r>
            <a:r>
              <a:rPr i="1" lang="en" sz="2800"/>
              <a:t>P</a:t>
            </a:r>
            <a:r>
              <a:rPr lang="en" sz="2800"/>
              <a:t>.</a:t>
            </a:r>
          </a:p>
          <a:p>
            <a:pPr indent="-228600" lvl="1" marL="914400" marR="0" rtl="0" algn="l">
              <a:lnSpc>
                <a:spcPct val="120000"/>
              </a:lnSpc>
              <a:spcBef>
                <a:spcPts val="0"/>
              </a:spcBef>
              <a:spcAft>
                <a:spcPts val="0"/>
              </a:spcAft>
            </a:pPr>
            <a:r>
              <a:rPr lang="en"/>
              <a:t>If we satisfy A, there is no point in measuring B. </a:t>
            </a:r>
          </a:p>
          <a:p>
            <a:pPr indent="-228600" lvl="1" marL="914400" marR="0" rtl="0" algn="l">
              <a:lnSpc>
                <a:spcPct val="120000"/>
              </a:lnSpc>
              <a:spcBef>
                <a:spcPts val="0"/>
              </a:spcBef>
              <a:spcAft>
                <a:spcPts val="0"/>
              </a:spcAft>
            </a:pPr>
            <a:r>
              <a:rPr lang="en"/>
              <a:t>Branch coverage subsumes statement coverage.</a:t>
            </a:r>
          </a:p>
          <a:p>
            <a:pPr indent="-228600" lvl="2" marL="1371600" marR="0" rtl="0" algn="l">
              <a:lnSpc>
                <a:spcPct val="120000"/>
              </a:lnSpc>
              <a:spcBef>
                <a:spcPts val="0"/>
              </a:spcBef>
              <a:spcAft>
                <a:spcPts val="0"/>
              </a:spcAft>
            </a:pPr>
            <a:r>
              <a:rPr lang="en"/>
              <a:t>Covering all edges requires covering all nodes in a control-flow graph.</a:t>
            </a:r>
          </a:p>
          <a:p>
            <a:pPr indent="-228600" lvl="1" marL="914400" marR="0" rtl="0" algn="l">
              <a:lnSpc>
                <a:spcPct val="120000"/>
              </a:lnSpc>
              <a:spcBef>
                <a:spcPts val="0"/>
              </a:spcBef>
              <a:spcAft>
                <a:spcPts val="0"/>
              </a:spcAft>
            </a:pPr>
            <a:r>
              <a:rPr lang="en"/>
              <a:t>Covering all 2-way parameter interactions (combinatorial-interaction testing) subsumes covering all parameter partitions individually.</a:t>
            </a:r>
          </a:p>
        </p:txBody>
      </p:sp>
      <p:sp>
        <p:nvSpPr>
          <p:cNvPr id="252" name="Shape 2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Subsumption</a:t>
            </a:r>
          </a:p>
        </p:txBody>
      </p:sp>
      <p:sp>
        <p:nvSpPr>
          <p:cNvPr id="258" name="Shape 2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Shouldn’t we always choose the stronger metric?</a:t>
            </a:r>
          </a:p>
          <a:p>
            <a:pPr indent="-228600" lvl="1" marL="914400" marR="0" rtl="0" algn="l">
              <a:lnSpc>
                <a:spcPct val="120000"/>
              </a:lnSpc>
              <a:spcBef>
                <a:spcPts val="0"/>
              </a:spcBef>
              <a:spcAft>
                <a:spcPts val="0"/>
              </a:spcAft>
            </a:pPr>
            <a:r>
              <a:rPr lang="en"/>
              <a:t>Not always…</a:t>
            </a:r>
          </a:p>
          <a:p>
            <a:pPr indent="-228600" lvl="2" marL="1371600" marR="0" rtl="0" algn="l">
              <a:lnSpc>
                <a:spcPct val="120000"/>
              </a:lnSpc>
              <a:spcBef>
                <a:spcPts val="0"/>
              </a:spcBef>
              <a:spcAft>
                <a:spcPts val="0"/>
              </a:spcAft>
            </a:pPr>
            <a:r>
              <a:rPr lang="en"/>
              <a:t>Typically require more obligations (so, you have to come up with more tests)</a:t>
            </a:r>
          </a:p>
          <a:p>
            <a:pPr indent="-228600" lvl="3" marL="1828800" marR="0" rtl="0" algn="l">
              <a:lnSpc>
                <a:spcPct val="120000"/>
              </a:lnSpc>
              <a:spcBef>
                <a:spcPts val="0"/>
              </a:spcBef>
              <a:spcAft>
                <a:spcPts val="0"/>
              </a:spcAft>
            </a:pPr>
            <a:r>
              <a:rPr lang="en"/>
              <a:t>Or, at least, tougher obligations - making it harder to come up with the test cases.</a:t>
            </a:r>
          </a:p>
          <a:p>
            <a:pPr indent="-228600" lvl="2" marL="1371600" marR="0" rtl="0" algn="l">
              <a:lnSpc>
                <a:spcPct val="120000"/>
              </a:lnSpc>
              <a:spcBef>
                <a:spcPts val="0"/>
              </a:spcBef>
              <a:spcAft>
                <a:spcPts val="0"/>
              </a:spcAft>
            </a:pPr>
            <a:r>
              <a:rPr lang="en"/>
              <a:t>May end up with a large number of </a:t>
            </a:r>
            <a:r>
              <a:rPr i="1" lang="en"/>
              <a:t>unsatisfiable</a:t>
            </a:r>
            <a:r>
              <a:rPr lang="en"/>
              <a:t> obligations</a:t>
            </a:r>
          </a:p>
        </p:txBody>
      </p:sp>
      <p:sp>
        <p:nvSpPr>
          <p:cNvPr id="259" name="Shape 2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490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Branch Coverage</a:t>
            </a:r>
          </a:p>
        </p:txBody>
      </p:sp>
      <p:cxnSp>
        <p:nvCxnSpPr>
          <p:cNvPr id="269" name="Shape 269"/>
          <p:cNvCxnSpPr/>
          <p:nvPr/>
        </p:nvCxnSpPr>
        <p:spPr>
          <a:xfrm>
            <a:off x="6835800" y="2684809"/>
            <a:ext cx="0" cy="361199"/>
          </a:xfrm>
          <a:prstGeom prst="straightConnector1">
            <a:avLst/>
          </a:prstGeom>
          <a:noFill/>
          <a:ln cap="flat" cmpd="sng" w="28575">
            <a:solidFill>
              <a:srgbClr val="00279F"/>
            </a:solidFill>
            <a:prstDash val="solid"/>
            <a:round/>
            <a:headEnd len="med" w="med" type="none"/>
            <a:tailEnd len="med" w="med" type="triangle"/>
          </a:ln>
        </p:spPr>
      </p:cxnSp>
      <p:cxnSp>
        <p:nvCxnSpPr>
          <p:cNvPr id="270" name="Shape 270"/>
          <p:cNvCxnSpPr/>
          <p:nvPr/>
        </p:nvCxnSpPr>
        <p:spPr>
          <a:xfrm>
            <a:off x="4913607" y="2684809"/>
            <a:ext cx="0" cy="1391400"/>
          </a:xfrm>
          <a:prstGeom prst="straightConnector1">
            <a:avLst/>
          </a:prstGeom>
          <a:noFill/>
          <a:ln cap="flat" cmpd="sng" w="28575">
            <a:solidFill>
              <a:srgbClr val="00279F"/>
            </a:solidFill>
            <a:prstDash val="solid"/>
            <a:round/>
            <a:headEnd len="med" w="med" type="none"/>
            <a:tailEnd len="med" w="med" type="triangle"/>
          </a:ln>
        </p:spPr>
      </p:cxnSp>
      <p:sp>
        <p:nvSpPr>
          <p:cNvPr id="271" name="Shape 271"/>
          <p:cNvSpPr/>
          <p:nvPr/>
        </p:nvSpPr>
        <p:spPr>
          <a:xfrm>
            <a:off x="5417886" y="1533525"/>
            <a:ext cx="824699" cy="4446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i=0</a:t>
            </a:r>
          </a:p>
        </p:txBody>
      </p:sp>
      <p:sp>
        <p:nvSpPr>
          <p:cNvPr id="272" name="Shape 272"/>
          <p:cNvSpPr/>
          <p:nvPr/>
        </p:nvSpPr>
        <p:spPr>
          <a:xfrm>
            <a:off x="4092050" y="2367527"/>
            <a:ext cx="2808899" cy="6189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i&lt;N and A[i] &lt;X</a:t>
            </a:r>
          </a:p>
        </p:txBody>
      </p:sp>
      <p:sp>
        <p:nvSpPr>
          <p:cNvPr id="273" name="Shape 273"/>
          <p:cNvSpPr/>
          <p:nvPr/>
        </p:nvSpPr>
        <p:spPr>
          <a:xfrm>
            <a:off x="5787197" y="3046058"/>
            <a:ext cx="2110499" cy="6189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A[i]&lt;0</a:t>
            </a:r>
          </a:p>
        </p:txBody>
      </p:sp>
      <p:sp>
        <p:nvSpPr>
          <p:cNvPr id="274" name="Shape 274"/>
          <p:cNvSpPr/>
          <p:nvPr/>
        </p:nvSpPr>
        <p:spPr>
          <a:xfrm>
            <a:off x="7055310" y="3795258"/>
            <a:ext cx="1412099" cy="4446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A[i] = - A[i];</a:t>
            </a:r>
          </a:p>
        </p:txBody>
      </p:sp>
      <p:sp>
        <p:nvSpPr>
          <p:cNvPr id="275" name="Shape 275"/>
          <p:cNvSpPr/>
          <p:nvPr/>
        </p:nvSpPr>
        <p:spPr>
          <a:xfrm>
            <a:off x="4277326" y="4096823"/>
            <a:ext cx="1271100" cy="4446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return(1)</a:t>
            </a:r>
          </a:p>
        </p:txBody>
      </p:sp>
      <p:cxnSp>
        <p:nvCxnSpPr>
          <p:cNvPr id="276" name="Shape 276"/>
          <p:cNvCxnSpPr/>
          <p:nvPr/>
        </p:nvCxnSpPr>
        <p:spPr>
          <a:xfrm>
            <a:off x="5839107" y="2006289"/>
            <a:ext cx="0" cy="411299"/>
          </a:xfrm>
          <a:prstGeom prst="straightConnector1">
            <a:avLst/>
          </a:prstGeom>
          <a:noFill/>
          <a:ln cap="flat" cmpd="sng" w="28575">
            <a:solidFill>
              <a:srgbClr val="00279F"/>
            </a:solidFill>
            <a:prstDash val="solid"/>
            <a:round/>
            <a:headEnd len="med" w="med" type="none"/>
            <a:tailEnd len="med" w="med" type="triangle"/>
          </a:ln>
        </p:spPr>
      </p:cxnSp>
      <p:cxnSp>
        <p:nvCxnSpPr>
          <p:cNvPr id="277" name="Shape 277"/>
          <p:cNvCxnSpPr/>
          <p:nvPr/>
        </p:nvCxnSpPr>
        <p:spPr>
          <a:xfrm>
            <a:off x="7903685" y="3363330"/>
            <a:ext cx="0" cy="424199"/>
          </a:xfrm>
          <a:prstGeom prst="straightConnector1">
            <a:avLst/>
          </a:prstGeom>
          <a:noFill/>
          <a:ln cap="flat" cmpd="sng" w="28575">
            <a:solidFill>
              <a:srgbClr val="00279F"/>
            </a:solidFill>
            <a:prstDash val="solid"/>
            <a:round/>
            <a:headEnd len="med" w="med" type="none"/>
            <a:tailEnd len="med" w="med" type="triangle"/>
          </a:ln>
        </p:spPr>
      </p:cxnSp>
      <p:cxnSp>
        <p:nvCxnSpPr>
          <p:cNvPr id="278" name="Shape 278"/>
          <p:cNvCxnSpPr/>
          <p:nvPr/>
        </p:nvCxnSpPr>
        <p:spPr>
          <a:xfrm>
            <a:off x="8123194" y="4773772"/>
            <a:ext cx="545699" cy="0"/>
          </a:xfrm>
          <a:prstGeom prst="straightConnector1">
            <a:avLst/>
          </a:prstGeom>
          <a:noFill/>
          <a:ln cap="flat" cmpd="sng" w="28575">
            <a:solidFill>
              <a:srgbClr val="00279F"/>
            </a:solidFill>
            <a:prstDash val="solid"/>
            <a:round/>
            <a:headEnd len="med" w="med" type="none"/>
            <a:tailEnd len="med" w="med" type="none"/>
          </a:ln>
        </p:spPr>
      </p:cxnSp>
      <p:cxnSp>
        <p:nvCxnSpPr>
          <p:cNvPr id="279" name="Shape 279"/>
          <p:cNvCxnSpPr/>
          <p:nvPr/>
        </p:nvCxnSpPr>
        <p:spPr>
          <a:xfrm>
            <a:off x="8686800" y="2835592"/>
            <a:ext cx="0" cy="1931999"/>
          </a:xfrm>
          <a:prstGeom prst="straightConnector1">
            <a:avLst/>
          </a:prstGeom>
          <a:noFill/>
          <a:ln cap="flat" cmpd="sng" w="28575">
            <a:solidFill>
              <a:srgbClr val="00279F"/>
            </a:solidFill>
            <a:prstDash val="solid"/>
            <a:round/>
            <a:headEnd len="med" w="med" type="none"/>
            <a:tailEnd len="med" w="med" type="none"/>
          </a:ln>
        </p:spPr>
      </p:cxnSp>
      <p:cxnSp>
        <p:nvCxnSpPr>
          <p:cNvPr id="280" name="Shape 280"/>
          <p:cNvCxnSpPr/>
          <p:nvPr/>
        </p:nvCxnSpPr>
        <p:spPr>
          <a:xfrm>
            <a:off x="5859872" y="2157071"/>
            <a:ext cx="2808899" cy="637500"/>
          </a:xfrm>
          <a:prstGeom prst="straightConnector1">
            <a:avLst/>
          </a:prstGeom>
          <a:noFill/>
          <a:ln cap="flat" cmpd="sng" w="28575">
            <a:solidFill>
              <a:srgbClr val="00279F"/>
            </a:solidFill>
            <a:prstDash val="solid"/>
            <a:round/>
            <a:headEnd len="med" w="med" type="triangle"/>
            <a:tailEnd len="med" w="med" type="none"/>
          </a:ln>
        </p:spPr>
      </p:cxnSp>
      <p:sp>
        <p:nvSpPr>
          <p:cNvPr id="281" name="Shape 281"/>
          <p:cNvSpPr/>
          <p:nvPr/>
        </p:nvSpPr>
        <p:spPr>
          <a:xfrm>
            <a:off x="6893659" y="2716211"/>
            <a:ext cx="685499" cy="3017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True</a:t>
            </a:r>
          </a:p>
        </p:txBody>
      </p:sp>
      <p:sp>
        <p:nvSpPr>
          <p:cNvPr id="282" name="Shape 282"/>
          <p:cNvSpPr/>
          <p:nvPr/>
        </p:nvSpPr>
        <p:spPr>
          <a:xfrm>
            <a:off x="4900273" y="3017775"/>
            <a:ext cx="723900" cy="3017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False</a:t>
            </a:r>
          </a:p>
        </p:txBody>
      </p:sp>
      <p:sp>
        <p:nvSpPr>
          <p:cNvPr id="283" name="Shape 283"/>
          <p:cNvSpPr/>
          <p:nvPr/>
        </p:nvSpPr>
        <p:spPr>
          <a:xfrm>
            <a:off x="7890352" y="3319340"/>
            <a:ext cx="723900" cy="3017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True</a:t>
            </a:r>
          </a:p>
        </p:txBody>
      </p:sp>
      <p:sp>
        <p:nvSpPr>
          <p:cNvPr id="284" name="Shape 284"/>
          <p:cNvSpPr/>
          <p:nvPr/>
        </p:nvSpPr>
        <p:spPr>
          <a:xfrm>
            <a:off x="5896965" y="3620904"/>
            <a:ext cx="723900" cy="3017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False</a:t>
            </a:r>
          </a:p>
        </p:txBody>
      </p:sp>
      <p:cxnSp>
        <p:nvCxnSpPr>
          <p:cNvPr id="285" name="Shape 285"/>
          <p:cNvCxnSpPr/>
          <p:nvPr/>
        </p:nvCxnSpPr>
        <p:spPr>
          <a:xfrm>
            <a:off x="5839107" y="3382178"/>
            <a:ext cx="0" cy="1379099"/>
          </a:xfrm>
          <a:prstGeom prst="straightConnector1">
            <a:avLst/>
          </a:prstGeom>
          <a:noFill/>
          <a:ln cap="flat" cmpd="sng" w="28575">
            <a:solidFill>
              <a:srgbClr val="FC0128"/>
            </a:solidFill>
            <a:prstDash val="solid"/>
            <a:round/>
            <a:headEnd len="med" w="med" type="none"/>
            <a:tailEnd len="med" w="med" type="none"/>
          </a:ln>
        </p:spPr>
      </p:cxnSp>
      <p:cxnSp>
        <p:nvCxnSpPr>
          <p:cNvPr id="286" name="Shape 286"/>
          <p:cNvCxnSpPr/>
          <p:nvPr/>
        </p:nvCxnSpPr>
        <p:spPr>
          <a:xfrm>
            <a:off x="5850973" y="4773772"/>
            <a:ext cx="1613699" cy="0"/>
          </a:xfrm>
          <a:prstGeom prst="straightConnector1">
            <a:avLst/>
          </a:prstGeom>
          <a:noFill/>
          <a:ln cap="flat" cmpd="sng" w="28575">
            <a:solidFill>
              <a:srgbClr val="FC0128"/>
            </a:solidFill>
            <a:prstDash val="solid"/>
            <a:round/>
            <a:headEnd len="med" w="med" type="none"/>
            <a:tailEnd len="med" w="med" type="triangle"/>
          </a:ln>
        </p:spPr>
      </p:cxnSp>
      <p:sp>
        <p:nvSpPr>
          <p:cNvPr id="287" name="Shape 287"/>
          <p:cNvSpPr/>
          <p:nvPr/>
        </p:nvSpPr>
        <p:spPr>
          <a:xfrm>
            <a:off x="457200" y="1800275"/>
            <a:ext cx="48066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288" name="Shape 288"/>
          <p:cNvSpPr/>
          <p:nvPr/>
        </p:nvSpPr>
        <p:spPr>
          <a:xfrm>
            <a:off x="7482464" y="4549170"/>
            <a:ext cx="629100" cy="4446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a:t>
            </a:r>
          </a:p>
        </p:txBody>
      </p:sp>
      <p:cxnSp>
        <p:nvCxnSpPr>
          <p:cNvPr id="289" name="Shape 289"/>
          <p:cNvCxnSpPr/>
          <p:nvPr/>
        </p:nvCxnSpPr>
        <p:spPr>
          <a:xfrm>
            <a:off x="7903685" y="4268023"/>
            <a:ext cx="0" cy="273299"/>
          </a:xfrm>
          <a:prstGeom prst="straightConnector1">
            <a:avLst/>
          </a:prstGeom>
          <a:noFill/>
          <a:ln cap="flat" cmpd="sng" w="28575">
            <a:solidFill>
              <a:srgbClr val="00279F"/>
            </a:solidFill>
            <a:prstDash val="solid"/>
            <a:round/>
            <a:headEnd len="med" w="med" type="none"/>
            <a:tailEnd len="med" w="med" type="triangle"/>
          </a:ln>
        </p:spPr>
      </p:cxnSp>
      <p:sp>
        <p:nvSpPr>
          <p:cNvPr id="290" name="Shape 290"/>
          <p:cNvSpPr txBox="1"/>
          <p:nvPr/>
        </p:nvSpPr>
        <p:spPr>
          <a:xfrm>
            <a:off x="457200" y="5001625"/>
            <a:ext cx="8660099" cy="1406400"/>
          </a:xfrm>
          <a:prstGeom prst="rect">
            <a:avLst/>
          </a:prstGeom>
          <a:noFill/>
          <a:ln>
            <a:noFill/>
          </a:ln>
        </p:spPr>
        <p:txBody>
          <a:bodyPr anchorCtr="0" anchor="t" bIns="91425" lIns="91425" rIns="91425" tIns="91425">
            <a:noAutofit/>
          </a:bodyPr>
          <a:lstStyle/>
          <a:p>
            <a:pPr lvl="0" rtl="0">
              <a:spcBef>
                <a:spcPts val="0"/>
              </a:spcBef>
              <a:buClr>
                <a:schemeClr val="dk1"/>
              </a:buClr>
              <a:buSzPct val="45833"/>
              <a:buFont typeface="Arial"/>
              <a:buNone/>
            </a:pPr>
            <a:r>
              <a:rPr b="1" lang="en" sz="2400">
                <a:solidFill>
                  <a:schemeClr val="dk1"/>
                </a:solidFill>
              </a:rPr>
              <a:t>What test obligations must be covered?</a:t>
            </a:r>
          </a:p>
          <a:p>
            <a:pPr lvl="0" rtl="0">
              <a:spcBef>
                <a:spcPts val="0"/>
              </a:spcBef>
              <a:buNone/>
            </a:pPr>
            <a:r>
              <a:rPr b="1" lang="en" sz="2400"/>
              <a:t>How does fault detection potential change?</a:t>
            </a:r>
          </a:p>
          <a:p>
            <a:pPr lvl="0" rtl="0">
              <a:spcBef>
                <a:spcPts val="0"/>
              </a:spcBef>
              <a:buNone/>
            </a:pPr>
            <a:r>
              <a:rPr b="1" lang="en" sz="2400"/>
              <a:t>Where would we want to use branch coverage?</a:t>
            </a:r>
          </a:p>
        </p:txBody>
      </p:sp>
      <p:sp>
        <p:nvSpPr>
          <p:cNvPr id="291" name="Shape 2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Decisions and Conditions</a:t>
            </a:r>
          </a:p>
        </p:txBody>
      </p:sp>
      <p:sp>
        <p:nvSpPr>
          <p:cNvPr id="297" name="Shape 2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A </a:t>
            </a:r>
            <a:r>
              <a:rPr i="1" lang="en"/>
              <a:t>decision</a:t>
            </a:r>
            <a:r>
              <a:rPr lang="en"/>
              <a:t> is a complex Boolean expression.</a:t>
            </a:r>
          </a:p>
          <a:p>
            <a:pPr indent="-228600" lvl="1" marL="914400" marR="0" rtl="0" algn="l">
              <a:lnSpc>
                <a:spcPct val="120000"/>
              </a:lnSpc>
              <a:spcBef>
                <a:spcPts val="0"/>
              </a:spcBef>
              <a:spcAft>
                <a:spcPts val="0"/>
              </a:spcAft>
            </a:pPr>
            <a:r>
              <a:rPr lang="en"/>
              <a:t>Often cause control-flow branching:</a:t>
            </a:r>
          </a:p>
          <a:p>
            <a:pPr indent="-355600" lvl="2" marL="1371600" marR="0" rtl="0" algn="l">
              <a:lnSpc>
                <a:spcPct val="120000"/>
              </a:lnSpc>
              <a:spcBef>
                <a:spcPts val="0"/>
              </a:spcBef>
              <a:spcAft>
                <a:spcPts val="0"/>
              </a:spcAft>
              <a:buSzPct val="100000"/>
              <a:buFont typeface="Courier New"/>
            </a:pPr>
            <a:r>
              <a:rPr lang="en" sz="2000">
                <a:latin typeface="Courier New"/>
                <a:ea typeface="Courier New"/>
                <a:cs typeface="Courier New"/>
                <a:sym typeface="Courier New"/>
              </a:rPr>
              <a:t>if ((a &amp;&amp; b) || !c) { ...</a:t>
            </a:r>
          </a:p>
          <a:p>
            <a:pPr indent="-228600" lvl="1" marL="914400" marR="0" rtl="0" algn="l">
              <a:lnSpc>
                <a:spcPct val="120000"/>
              </a:lnSpc>
              <a:spcBef>
                <a:spcPts val="0"/>
              </a:spcBef>
              <a:spcAft>
                <a:spcPts val="0"/>
              </a:spcAft>
            </a:pPr>
            <a:r>
              <a:rPr lang="en"/>
              <a:t>But not always:</a:t>
            </a:r>
          </a:p>
          <a:p>
            <a:pPr indent="-355600" lvl="2" marL="1371600" marR="0" rtl="0" algn="l">
              <a:lnSpc>
                <a:spcPct val="120000"/>
              </a:lnSpc>
              <a:spcBef>
                <a:spcPts val="0"/>
              </a:spcBef>
              <a:spcAft>
                <a:spcPts val="0"/>
              </a:spcAft>
              <a:buSzPct val="100000"/>
              <a:buFont typeface="Courier New"/>
            </a:pPr>
            <a:r>
              <a:rPr lang="en" sz="2000">
                <a:latin typeface="Courier New"/>
                <a:ea typeface="Courier New"/>
                <a:cs typeface="Courier New"/>
                <a:sym typeface="Courier New"/>
              </a:rPr>
              <a:t>Boolean x = ((a &amp;&amp; b) || !c);</a:t>
            </a:r>
          </a:p>
          <a:p>
            <a:pPr indent="-228600" lvl="1" marL="914400" marR="0" rtl="0" algn="l">
              <a:lnSpc>
                <a:spcPct val="120000"/>
              </a:lnSpc>
              <a:spcBef>
                <a:spcPts val="0"/>
              </a:spcBef>
              <a:spcAft>
                <a:spcPts val="0"/>
              </a:spcAft>
            </a:pPr>
            <a:r>
              <a:rPr lang="en"/>
              <a:t>Made up of </a:t>
            </a:r>
            <a:r>
              <a:rPr i="1" lang="en"/>
              <a:t>conditions</a:t>
            </a:r>
            <a:r>
              <a:rPr lang="en"/>
              <a:t> connected with Boolean operators (and, or, xor, not):</a:t>
            </a:r>
          </a:p>
          <a:p>
            <a:pPr indent="-228600" lvl="2" marL="1371600" marR="0" rtl="0" algn="l">
              <a:lnSpc>
                <a:spcPct val="120000"/>
              </a:lnSpc>
              <a:spcBef>
                <a:spcPts val="0"/>
              </a:spcBef>
              <a:spcAft>
                <a:spcPts val="0"/>
              </a:spcAft>
            </a:pPr>
            <a:r>
              <a:rPr lang="en"/>
              <a:t>Simple Boolean connectives.</a:t>
            </a:r>
          </a:p>
          <a:p>
            <a:pPr indent="-228600" lvl="3" marL="1828800" marR="0" rtl="0" algn="l">
              <a:lnSpc>
                <a:spcPct val="120000"/>
              </a:lnSpc>
              <a:spcBef>
                <a:spcPts val="0"/>
              </a:spcBef>
              <a:spcAft>
                <a:spcPts val="0"/>
              </a:spcAft>
            </a:pPr>
            <a:r>
              <a:rPr lang="en"/>
              <a:t>Boolean variables: </a:t>
            </a:r>
            <a:r>
              <a:rPr lang="en">
                <a:latin typeface="Courier New"/>
                <a:ea typeface="Courier New"/>
                <a:cs typeface="Courier New"/>
                <a:sym typeface="Courier New"/>
              </a:rPr>
              <a:t>Boolean b = false;</a:t>
            </a:r>
          </a:p>
          <a:p>
            <a:pPr indent="-228600" lvl="3" marL="1828800" marR="0" rtl="0" algn="l">
              <a:lnSpc>
                <a:spcPct val="120000"/>
              </a:lnSpc>
              <a:spcBef>
                <a:spcPts val="0"/>
              </a:spcBef>
              <a:spcAft>
                <a:spcPts val="0"/>
              </a:spcAft>
            </a:pPr>
            <a:r>
              <a:rPr lang="en"/>
              <a:t>Subexpressions that evaluate to true/false involving (&lt;, &gt;, &lt;=, &gt;=, ==, and !=): </a:t>
            </a:r>
            <a:r>
              <a:rPr lang="en">
                <a:latin typeface="Courier New"/>
                <a:ea typeface="Courier New"/>
                <a:cs typeface="Courier New"/>
                <a:sym typeface="Courier New"/>
              </a:rPr>
              <a:t>Boolean x = (y &lt; 12);</a:t>
            </a:r>
          </a:p>
          <a:p>
            <a:pPr indent="0" lvl="0" marL="0" marR="0" rtl="0" algn="l">
              <a:lnSpc>
                <a:spcPct val="120000"/>
              </a:lnSpc>
              <a:spcBef>
                <a:spcPts val="0"/>
              </a:spcBef>
              <a:spcAft>
                <a:spcPts val="0"/>
              </a:spcAft>
              <a:buNone/>
            </a:pPr>
            <a:r>
              <a:t/>
            </a:r>
            <a:endParaRPr sz="2400"/>
          </a:p>
        </p:txBody>
      </p:sp>
      <p:sp>
        <p:nvSpPr>
          <p:cNvPr id="298" name="Shape 2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Basic Condition Coverage</a:t>
            </a:r>
          </a:p>
        </p:txBody>
      </p:sp>
      <p:sp>
        <p:nvSpPr>
          <p:cNvPr id="304" name="Shape 3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Several coverage metrics that examine the individual </a:t>
            </a:r>
            <a:r>
              <a:rPr i="1" lang="en"/>
              <a:t>conditions</a:t>
            </a:r>
            <a:r>
              <a:rPr lang="en"/>
              <a:t> that make up a control-flow </a:t>
            </a:r>
            <a:r>
              <a:rPr i="1" lang="en"/>
              <a:t>decision</a:t>
            </a:r>
            <a:r>
              <a:rPr lang="en"/>
              <a:t>.</a:t>
            </a:r>
          </a:p>
          <a:p>
            <a:pPr indent="-228600" lvl="0" marL="457200" marR="0" rtl="0" algn="l">
              <a:lnSpc>
                <a:spcPct val="120000"/>
              </a:lnSpc>
              <a:spcBef>
                <a:spcPts val="0"/>
              </a:spcBef>
              <a:spcAft>
                <a:spcPts val="0"/>
              </a:spcAft>
            </a:pPr>
            <a:r>
              <a:rPr lang="en"/>
              <a:t>Identify faults in decision</a:t>
            </a:r>
            <a:r>
              <a:rPr i="1" lang="en"/>
              <a:t> </a:t>
            </a:r>
            <a:r>
              <a:rPr lang="en"/>
              <a:t>statements.</a:t>
            </a:r>
          </a:p>
          <a:p>
            <a:pPr indent="0" lvl="0" marL="0" marR="0" rtl="0" algn="l">
              <a:lnSpc>
                <a:spcPct val="120000"/>
              </a:lnSpc>
              <a:spcBef>
                <a:spcPts val="0"/>
              </a:spcBef>
              <a:spcAft>
                <a:spcPts val="0"/>
              </a:spcAft>
              <a:buNone/>
            </a:pPr>
            <a:r>
              <a:rPr lang="en"/>
              <a:t>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 </a:t>
            </a:r>
            <a:r>
              <a:rPr lang="en" sz="1800"/>
              <a:t>instead of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a:t>
            </a:r>
          </a:p>
          <a:p>
            <a:pPr indent="-419100" lvl="0" marL="457200" marR="0" rtl="0" algn="l">
              <a:lnSpc>
                <a:spcPct val="120000"/>
              </a:lnSpc>
              <a:spcBef>
                <a:spcPts val="0"/>
              </a:spcBef>
              <a:spcAft>
                <a:spcPts val="0"/>
              </a:spcAft>
              <a:buClr>
                <a:schemeClr val="dk1"/>
              </a:buClr>
              <a:buSzPct val="100000"/>
              <a:buFont typeface="Arial"/>
            </a:pPr>
            <a:r>
              <a:rPr lang="en"/>
              <a:t>Most basic form: make each condition T/F.</a:t>
            </a:r>
          </a:p>
          <a:p>
            <a:pPr indent="-381000" lvl="0" marL="457200" marR="0" rtl="0" algn="l">
              <a:lnSpc>
                <a:spcPct val="120000"/>
              </a:lnSpc>
              <a:spcBef>
                <a:spcPts val="0"/>
              </a:spcBef>
              <a:spcAft>
                <a:spcPts val="0"/>
              </a:spcAft>
              <a:buSzPct val="100000"/>
            </a:pPr>
            <a:r>
              <a:rPr lang="en" sz="2400"/>
              <a:t>Coverage = Number of Truth Values for All Conditions</a:t>
            </a:r>
          </a:p>
          <a:p>
            <a:pPr indent="0" lvl="0" marL="0" marR="0" rtl="0" algn="l">
              <a:lnSpc>
                <a:spcPct val="120000"/>
              </a:lnSpc>
              <a:spcBef>
                <a:spcPts val="0"/>
              </a:spcBef>
              <a:spcAft>
                <a:spcPts val="0"/>
              </a:spcAft>
              <a:buNone/>
            </a:pPr>
            <a:r>
              <a:rPr lang="en" sz="2400"/>
              <a:t>						2x Number of Conditions</a:t>
            </a:r>
          </a:p>
        </p:txBody>
      </p:sp>
      <p:cxnSp>
        <p:nvCxnSpPr>
          <p:cNvPr id="305" name="Shape 305"/>
          <p:cNvCxnSpPr/>
          <p:nvPr/>
        </p:nvCxnSpPr>
        <p:spPr>
          <a:xfrm flipH="1" rot="10800000">
            <a:off x="2756075" y="5399475"/>
            <a:ext cx="5389499" cy="11699"/>
          </a:xfrm>
          <a:prstGeom prst="straightConnector1">
            <a:avLst/>
          </a:prstGeom>
          <a:noFill/>
          <a:ln cap="flat" cmpd="sng" w="19050">
            <a:solidFill>
              <a:srgbClr val="000000"/>
            </a:solidFill>
            <a:prstDash val="solid"/>
            <a:round/>
            <a:headEnd len="lg" w="lg" type="none"/>
            <a:tailEnd len="lg" w="lg" type="none"/>
          </a:ln>
        </p:spPr>
      </p:cxnSp>
      <p:sp>
        <p:nvSpPr>
          <p:cNvPr id="306" name="Shape 3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375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Basic Condition Coverage</a:t>
            </a:r>
          </a:p>
        </p:txBody>
      </p:sp>
      <p:sp>
        <p:nvSpPr>
          <p:cNvPr id="316" name="Shape 316"/>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chemeClr val="dk1"/>
              </a:buClr>
              <a:buFont typeface="Arial"/>
            </a:pPr>
            <a:r>
              <a:rPr b="0" i="0" lang="en" u="none" cap="none" strike="noStrike">
                <a:solidFill>
                  <a:schemeClr val="dk1"/>
                </a:solidFill>
                <a:latin typeface="Arial"/>
                <a:ea typeface="Arial"/>
                <a:cs typeface="Arial"/>
                <a:sym typeface="Arial"/>
              </a:rPr>
              <a:t>Make each condition both True and False</a:t>
            </a:r>
          </a:p>
          <a:p>
            <a:pPr lvl="0" marR="0" rtl="0" algn="l">
              <a:spcBef>
                <a:spcPts val="0"/>
              </a:spcBef>
              <a:buNone/>
            </a:pPr>
            <a:r>
              <a:t/>
            </a:r>
            <a:endParaRPr sz="3200"/>
          </a:p>
          <a:p>
            <a:pPr lvl="0" marR="0" rtl="0" algn="l">
              <a:spcBef>
                <a:spcPts val="0"/>
              </a:spcBef>
              <a:buNone/>
            </a:pPr>
            <a:r>
              <a:t/>
            </a:r>
            <a:endParaRPr sz="3200"/>
          </a:p>
          <a:p>
            <a:pPr lvl="0" marR="0" rtl="0" algn="l">
              <a:spcBef>
                <a:spcPts val="0"/>
              </a:spcBef>
              <a:buNone/>
            </a:pPr>
            <a:r>
              <a:t/>
            </a:r>
            <a:endParaRPr sz="3200"/>
          </a:p>
          <a:p>
            <a:pPr lvl="0" marR="0" rtl="0" algn="l">
              <a:spcBef>
                <a:spcPts val="0"/>
              </a:spcBef>
              <a:buNone/>
            </a:pPr>
            <a:r>
              <a:t/>
            </a:r>
            <a:endParaRPr sz="3200"/>
          </a:p>
          <a:p>
            <a:pPr indent="-431800" lvl="0" marL="457200" marR="0" rtl="0" algn="l">
              <a:spcBef>
                <a:spcPts val="0"/>
              </a:spcBef>
              <a:buSzPct val="100000"/>
            </a:pPr>
            <a:r>
              <a:rPr lang="en" sz="3200"/>
              <a:t>Can be satisfied without hitting both branches, so does not subsume branch coverage.</a:t>
            </a:r>
          </a:p>
          <a:p>
            <a:pPr indent="-228600" lvl="1" marL="914400" marR="0" rtl="0" algn="l">
              <a:spcBef>
                <a:spcPts val="0"/>
              </a:spcBef>
            </a:pPr>
            <a:r>
              <a:rPr lang="en"/>
              <a:t>In this case, false branch is taken for both tests</a:t>
            </a:r>
          </a:p>
          <a:p>
            <a:pPr indent="-324612" lvl="0" marL="438912" marR="0" rtl="0" algn="l">
              <a:spcBef>
                <a:spcPts val="0"/>
              </a:spcBef>
              <a:buClr>
                <a:schemeClr val="accent1"/>
              </a:buClr>
              <a:buSzPct val="106666"/>
              <a:buFont typeface="Arial"/>
              <a:buNone/>
            </a:pPr>
            <a:r>
              <a:t/>
            </a:r>
            <a:endParaRPr b="0" i="0" sz="2400" u="none" cap="none" strike="noStrike">
              <a:solidFill>
                <a:schemeClr val="dk1"/>
              </a:solidFill>
              <a:latin typeface="Arial"/>
              <a:ea typeface="Arial"/>
              <a:cs typeface="Arial"/>
              <a:sym typeface="Arial"/>
            </a:endParaRPr>
          </a:p>
        </p:txBody>
      </p:sp>
      <p:graphicFrame>
        <p:nvGraphicFramePr>
          <p:cNvPr id="317" name="Shape 317"/>
          <p:cNvGraphicFramePr/>
          <p:nvPr/>
        </p:nvGraphicFramePr>
        <p:xfrm>
          <a:off x="3053525" y="2222337"/>
          <a:ext cx="3000000" cy="3000000"/>
        </p:xfrm>
        <a:graphic>
          <a:graphicData uri="http://schemas.openxmlformats.org/drawingml/2006/table">
            <a:tbl>
              <a:tblPr>
                <a:noFill/>
                <a:tableStyleId>{ACDCCE06-53EA-4A7C-A86C-792E414EFF0B}</a:tableStyleId>
              </a:tblPr>
              <a:tblGrid>
                <a:gridCol w="1803400"/>
                <a:gridCol w="1803400"/>
                <a:gridCol w="1803400"/>
              </a:tblGrid>
              <a:tr h="4572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2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2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2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746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7778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318" name="Shape 318"/>
          <p:cNvSpPr txBox="1"/>
          <p:nvPr/>
        </p:nvSpPr>
        <p:spPr>
          <a:xfrm>
            <a:off x="706025" y="2774512"/>
            <a:ext cx="2347500" cy="768299"/>
          </a:xfrm>
          <a:prstGeom prst="rect">
            <a:avLst/>
          </a:prstGeom>
          <a:noFill/>
          <a:ln>
            <a:noFill/>
          </a:ln>
        </p:spPr>
        <p:txBody>
          <a:bodyPr anchorCtr="0" anchor="t" bIns="91425" lIns="91425" rIns="91425" tIns="91425">
            <a:noAutofit/>
          </a:bodyPr>
          <a:lstStyle/>
          <a:p>
            <a:pPr lvl="0">
              <a:spcBef>
                <a:spcPts val="0"/>
              </a:spcBef>
              <a:buNone/>
            </a:pPr>
            <a:r>
              <a:rPr b="1" lang="en" sz="3600"/>
              <a:t>(A and B)</a:t>
            </a:r>
          </a:p>
        </p:txBody>
      </p:sp>
      <p:sp>
        <p:nvSpPr>
          <p:cNvPr id="319" name="Shape 3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484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Basic </a:t>
            </a:r>
            <a:r>
              <a:rPr b="1" i="0" lang="en" u="none" cap="none" strike="noStrike">
                <a:solidFill>
                  <a:srgbClr val="FFFFFF"/>
                </a:solidFill>
                <a:latin typeface="Arial"/>
                <a:ea typeface="Arial"/>
                <a:cs typeface="Arial"/>
                <a:sym typeface="Arial"/>
              </a:rPr>
              <a:t>Condition Coverage</a:t>
            </a:r>
          </a:p>
        </p:txBody>
      </p:sp>
      <p:cxnSp>
        <p:nvCxnSpPr>
          <p:cNvPr id="329" name="Shape 329"/>
          <p:cNvCxnSpPr/>
          <p:nvPr/>
        </p:nvCxnSpPr>
        <p:spPr>
          <a:xfrm>
            <a:off x="6927626" y="2652201"/>
            <a:ext cx="0" cy="348600"/>
          </a:xfrm>
          <a:prstGeom prst="straightConnector1">
            <a:avLst/>
          </a:prstGeom>
          <a:noFill/>
          <a:ln cap="flat" cmpd="sng" w="12700">
            <a:solidFill>
              <a:srgbClr val="000000"/>
            </a:solidFill>
            <a:prstDash val="solid"/>
            <a:round/>
            <a:headEnd len="med" w="med" type="none"/>
            <a:tailEnd len="med" w="med" type="triangle"/>
          </a:ln>
        </p:spPr>
      </p:cxnSp>
      <p:cxnSp>
        <p:nvCxnSpPr>
          <p:cNvPr id="330" name="Shape 330"/>
          <p:cNvCxnSpPr/>
          <p:nvPr/>
        </p:nvCxnSpPr>
        <p:spPr>
          <a:xfrm>
            <a:off x="4905667" y="2652201"/>
            <a:ext cx="0" cy="1342499"/>
          </a:xfrm>
          <a:prstGeom prst="straightConnector1">
            <a:avLst/>
          </a:prstGeom>
          <a:noFill/>
          <a:ln cap="flat" cmpd="sng" w="28575">
            <a:solidFill>
              <a:srgbClr val="000000"/>
            </a:solidFill>
            <a:prstDash val="solid"/>
            <a:round/>
            <a:headEnd len="med" w="med" type="none"/>
            <a:tailEnd len="med" w="med" type="triangle"/>
          </a:ln>
        </p:spPr>
      </p:cxnSp>
      <p:sp>
        <p:nvSpPr>
          <p:cNvPr id="331" name="Shape 331"/>
          <p:cNvSpPr/>
          <p:nvPr/>
        </p:nvSpPr>
        <p:spPr>
          <a:xfrm>
            <a:off x="5399537" y="1541500"/>
            <a:ext cx="807599" cy="4290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sp>
        <p:nvSpPr>
          <p:cNvPr id="332" name="Shape 332"/>
          <p:cNvSpPr/>
          <p:nvPr/>
        </p:nvSpPr>
        <p:spPr>
          <a:xfrm>
            <a:off x="4008400" y="2346103"/>
            <a:ext cx="3053099" cy="7151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rgbClr val="FF0000"/>
                </a:solidFill>
                <a:latin typeface="Arial"/>
                <a:ea typeface="Arial"/>
                <a:cs typeface="Arial"/>
                <a:sym typeface="Arial"/>
              </a:rPr>
              <a:t>i&lt;N</a:t>
            </a:r>
            <a:r>
              <a:rPr b="1" i="0" lang="en" sz="1600" u="none" cap="none" strike="noStrike">
                <a:solidFill>
                  <a:schemeClr val="dk1"/>
                </a:solidFill>
                <a:latin typeface="Arial"/>
                <a:ea typeface="Arial"/>
                <a:cs typeface="Arial"/>
                <a:sym typeface="Arial"/>
              </a:rPr>
              <a:t> and </a:t>
            </a:r>
            <a:r>
              <a:rPr b="1" i="0" lang="en" sz="1600" u="none" cap="none" strike="noStrike">
                <a:solidFill>
                  <a:srgbClr val="FF0000"/>
                </a:solidFill>
                <a:latin typeface="Arial"/>
                <a:ea typeface="Arial"/>
                <a:cs typeface="Arial"/>
                <a:sym typeface="Arial"/>
              </a:rPr>
              <a:t>A[i] &lt;X</a:t>
            </a:r>
          </a:p>
        </p:txBody>
      </p:sp>
      <p:sp>
        <p:nvSpPr>
          <p:cNvPr id="333" name="Shape 333"/>
          <p:cNvSpPr/>
          <p:nvPr/>
        </p:nvSpPr>
        <p:spPr>
          <a:xfrm>
            <a:off x="5761224" y="3000717"/>
            <a:ext cx="2067000" cy="5970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rgbClr val="FF0000"/>
                </a:solidFill>
                <a:latin typeface="Arial"/>
                <a:ea typeface="Arial"/>
                <a:cs typeface="Arial"/>
                <a:sym typeface="Arial"/>
              </a:rPr>
              <a:t>A[i]&lt;0</a:t>
            </a:r>
          </a:p>
        </p:txBody>
      </p:sp>
      <p:sp>
        <p:nvSpPr>
          <p:cNvPr id="334" name="Shape 334"/>
          <p:cNvSpPr/>
          <p:nvPr/>
        </p:nvSpPr>
        <p:spPr>
          <a:xfrm>
            <a:off x="6863714" y="3723507"/>
            <a:ext cx="1522499" cy="4290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335" name="Shape 335"/>
          <p:cNvSpPr/>
          <p:nvPr/>
        </p:nvSpPr>
        <p:spPr>
          <a:xfrm>
            <a:off x="4282521" y="4014442"/>
            <a:ext cx="1244999" cy="4290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336" name="Shape 336"/>
          <p:cNvCxnSpPr/>
          <p:nvPr/>
        </p:nvCxnSpPr>
        <p:spPr>
          <a:xfrm>
            <a:off x="5812063" y="1997599"/>
            <a:ext cx="0" cy="336599"/>
          </a:xfrm>
          <a:prstGeom prst="straightConnector1">
            <a:avLst/>
          </a:prstGeom>
          <a:noFill/>
          <a:ln cap="flat" cmpd="sng" w="28575">
            <a:solidFill>
              <a:srgbClr val="000000"/>
            </a:solidFill>
            <a:prstDash val="solid"/>
            <a:round/>
            <a:headEnd len="med" w="med" type="none"/>
            <a:tailEnd len="med" w="med" type="triangle"/>
          </a:ln>
        </p:spPr>
      </p:cxnSp>
      <p:cxnSp>
        <p:nvCxnSpPr>
          <p:cNvPr id="337" name="Shape 337"/>
          <p:cNvCxnSpPr/>
          <p:nvPr/>
        </p:nvCxnSpPr>
        <p:spPr>
          <a:xfrm>
            <a:off x="7834021" y="3306804"/>
            <a:ext cx="0" cy="409199"/>
          </a:xfrm>
          <a:prstGeom prst="straightConnector1">
            <a:avLst/>
          </a:prstGeom>
          <a:noFill/>
          <a:ln cap="flat" cmpd="sng" w="28575">
            <a:solidFill>
              <a:srgbClr val="000000"/>
            </a:solidFill>
            <a:prstDash val="solid"/>
            <a:round/>
            <a:headEnd len="med" w="med" type="none"/>
            <a:tailEnd len="med" w="med" type="triangle"/>
          </a:ln>
        </p:spPr>
      </p:cxnSp>
      <p:cxnSp>
        <p:nvCxnSpPr>
          <p:cNvPr id="338" name="Shape 338"/>
          <p:cNvCxnSpPr/>
          <p:nvPr/>
        </p:nvCxnSpPr>
        <p:spPr>
          <a:xfrm>
            <a:off x="8118722" y="4667528"/>
            <a:ext cx="464699" cy="0"/>
          </a:xfrm>
          <a:prstGeom prst="straightConnector1">
            <a:avLst/>
          </a:prstGeom>
          <a:noFill/>
          <a:ln cap="flat" cmpd="sng" w="28575">
            <a:solidFill>
              <a:srgbClr val="000000"/>
            </a:solidFill>
            <a:prstDash val="solid"/>
            <a:round/>
            <a:headEnd len="med" w="med" type="none"/>
            <a:tailEnd len="med" w="med" type="none"/>
          </a:ln>
        </p:spPr>
      </p:cxnSp>
      <p:cxnSp>
        <p:nvCxnSpPr>
          <p:cNvPr id="339" name="Shape 339"/>
          <p:cNvCxnSpPr/>
          <p:nvPr/>
        </p:nvCxnSpPr>
        <p:spPr>
          <a:xfrm>
            <a:off x="8600971" y="2724935"/>
            <a:ext cx="0" cy="1936500"/>
          </a:xfrm>
          <a:prstGeom prst="straightConnector1">
            <a:avLst/>
          </a:prstGeom>
          <a:noFill/>
          <a:ln cap="flat" cmpd="sng" w="28575">
            <a:solidFill>
              <a:srgbClr val="000000"/>
            </a:solidFill>
            <a:prstDash val="solid"/>
            <a:round/>
            <a:headEnd len="med" w="med" type="none"/>
            <a:tailEnd len="med" w="med" type="none"/>
          </a:ln>
        </p:spPr>
      </p:cxnSp>
      <p:cxnSp>
        <p:nvCxnSpPr>
          <p:cNvPr id="340" name="Shape 340"/>
          <p:cNvCxnSpPr/>
          <p:nvPr/>
        </p:nvCxnSpPr>
        <p:spPr>
          <a:xfrm>
            <a:off x="5832398" y="2070333"/>
            <a:ext cx="2750999" cy="614999"/>
          </a:xfrm>
          <a:prstGeom prst="straightConnector1">
            <a:avLst/>
          </a:prstGeom>
          <a:noFill/>
          <a:ln cap="flat" cmpd="sng" w="28575">
            <a:solidFill>
              <a:srgbClr val="000000"/>
            </a:solidFill>
            <a:prstDash val="solid"/>
            <a:round/>
            <a:headEnd len="med" w="med" type="triangle"/>
            <a:tailEnd len="med" w="med" type="none"/>
          </a:ln>
        </p:spPr>
      </p:cxnSp>
      <p:sp>
        <p:nvSpPr>
          <p:cNvPr id="341" name="Shape 341"/>
          <p:cNvSpPr/>
          <p:nvPr/>
        </p:nvSpPr>
        <p:spPr>
          <a:xfrm>
            <a:off x="7123735" y="2682496"/>
            <a:ext cx="671400" cy="3206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342" name="Shape 342"/>
          <p:cNvSpPr/>
          <p:nvPr/>
        </p:nvSpPr>
        <p:spPr>
          <a:xfrm>
            <a:off x="4892601" y="2973450"/>
            <a:ext cx="868499" cy="3206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343" name="Shape 343"/>
          <p:cNvSpPr/>
          <p:nvPr/>
        </p:nvSpPr>
        <p:spPr>
          <a:xfrm>
            <a:off x="8015375" y="3306792"/>
            <a:ext cx="671400" cy="3206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344" name="Shape 344"/>
          <p:cNvSpPr/>
          <p:nvPr/>
        </p:nvSpPr>
        <p:spPr>
          <a:xfrm>
            <a:off x="5868727" y="3555300"/>
            <a:ext cx="807599" cy="3206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345" name="Shape 345"/>
          <p:cNvCxnSpPr/>
          <p:nvPr/>
        </p:nvCxnSpPr>
        <p:spPr>
          <a:xfrm>
            <a:off x="5812063" y="3324987"/>
            <a:ext cx="0" cy="1330500"/>
          </a:xfrm>
          <a:prstGeom prst="straightConnector1">
            <a:avLst/>
          </a:prstGeom>
          <a:noFill/>
          <a:ln cap="flat" cmpd="sng" w="28575">
            <a:solidFill>
              <a:srgbClr val="000000"/>
            </a:solidFill>
            <a:prstDash val="solid"/>
            <a:round/>
            <a:headEnd len="med" w="med" type="none"/>
            <a:tailEnd len="med" w="med" type="none"/>
          </a:ln>
        </p:spPr>
      </p:cxnSp>
      <p:cxnSp>
        <p:nvCxnSpPr>
          <p:cNvPr id="346" name="Shape 346"/>
          <p:cNvCxnSpPr/>
          <p:nvPr/>
        </p:nvCxnSpPr>
        <p:spPr>
          <a:xfrm>
            <a:off x="5849829" y="4667528"/>
            <a:ext cx="1623899" cy="0"/>
          </a:xfrm>
          <a:prstGeom prst="straightConnector1">
            <a:avLst/>
          </a:prstGeom>
          <a:noFill/>
          <a:ln cap="flat" cmpd="sng" w="28575">
            <a:solidFill>
              <a:srgbClr val="000000"/>
            </a:solidFill>
            <a:prstDash val="solid"/>
            <a:round/>
            <a:headEnd len="med" w="med" type="none"/>
            <a:tailEnd len="med" w="med" type="triangle"/>
          </a:ln>
        </p:spPr>
      </p:cxnSp>
      <p:sp>
        <p:nvSpPr>
          <p:cNvPr id="347" name="Shape 347"/>
          <p:cNvSpPr/>
          <p:nvPr/>
        </p:nvSpPr>
        <p:spPr>
          <a:xfrm>
            <a:off x="457200" y="1880650"/>
            <a:ext cx="45951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348" name="Shape 348"/>
          <p:cNvSpPr/>
          <p:nvPr/>
        </p:nvSpPr>
        <p:spPr>
          <a:xfrm>
            <a:off x="7491217" y="4450843"/>
            <a:ext cx="615900" cy="4290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cxnSp>
        <p:nvCxnSpPr>
          <p:cNvPr id="349" name="Shape 349"/>
          <p:cNvCxnSpPr/>
          <p:nvPr/>
        </p:nvCxnSpPr>
        <p:spPr>
          <a:xfrm>
            <a:off x="7834021" y="4179607"/>
            <a:ext cx="0" cy="263699"/>
          </a:xfrm>
          <a:prstGeom prst="straightConnector1">
            <a:avLst/>
          </a:prstGeom>
          <a:noFill/>
          <a:ln cap="flat" cmpd="sng" w="28575">
            <a:solidFill>
              <a:srgbClr val="000000"/>
            </a:solidFill>
            <a:prstDash val="solid"/>
            <a:round/>
            <a:headEnd len="med" w="med" type="none"/>
            <a:tailEnd len="med" w="med" type="triangle"/>
          </a:ln>
        </p:spPr>
      </p:cxnSp>
      <p:sp>
        <p:nvSpPr>
          <p:cNvPr id="350" name="Shape 350"/>
          <p:cNvSpPr txBox="1"/>
          <p:nvPr/>
        </p:nvSpPr>
        <p:spPr>
          <a:xfrm>
            <a:off x="457200" y="4993825"/>
            <a:ext cx="8660099" cy="1406400"/>
          </a:xfrm>
          <a:prstGeom prst="rect">
            <a:avLst/>
          </a:prstGeom>
          <a:noFill/>
          <a:ln>
            <a:noFill/>
          </a:ln>
        </p:spPr>
        <p:txBody>
          <a:bodyPr anchorCtr="0" anchor="t" bIns="91425" lIns="91425" rIns="91425" tIns="91425">
            <a:noAutofit/>
          </a:bodyPr>
          <a:lstStyle/>
          <a:p>
            <a:pPr lvl="0" rtl="0">
              <a:spcBef>
                <a:spcPts val="0"/>
              </a:spcBef>
              <a:buNone/>
            </a:pPr>
            <a:r>
              <a:rPr b="1" lang="en" sz="2400"/>
              <a:t>What test obligations must be covered?</a:t>
            </a:r>
          </a:p>
          <a:p>
            <a:pPr lvl="0" rtl="0">
              <a:spcBef>
                <a:spcPts val="0"/>
              </a:spcBef>
              <a:buNone/>
            </a:pPr>
            <a:r>
              <a:rPr b="1" lang="en" sz="2400"/>
              <a:t>How does fault detection potential change?</a:t>
            </a:r>
          </a:p>
          <a:p>
            <a:pPr lvl="0" rtl="0">
              <a:spcBef>
                <a:spcPts val="0"/>
              </a:spcBef>
              <a:buNone/>
            </a:pPr>
            <a:r>
              <a:rPr b="1" lang="en" sz="2400"/>
              <a:t>Where would we want to use condition coverage?</a:t>
            </a:r>
          </a:p>
        </p:txBody>
      </p:sp>
      <p:sp>
        <p:nvSpPr>
          <p:cNvPr id="351" name="Shape 3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457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Compound Condition Coverage</a:t>
            </a:r>
          </a:p>
        </p:txBody>
      </p:sp>
      <p:sp>
        <p:nvSpPr>
          <p:cNvPr id="361" name="Shape 361"/>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chemeClr val="dk1"/>
              </a:buClr>
              <a:buFont typeface="Arial"/>
            </a:pPr>
            <a:r>
              <a:rPr b="0" i="0" lang="en" u="none" cap="none" strike="noStrike">
                <a:solidFill>
                  <a:schemeClr val="dk1"/>
                </a:solidFill>
                <a:latin typeface="Arial"/>
                <a:ea typeface="Arial"/>
                <a:cs typeface="Arial"/>
                <a:sym typeface="Arial"/>
              </a:rPr>
              <a:t>Evaluate every combination of the conditions</a:t>
            </a: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indent="-228600" lvl="0" marL="457200" marR="0" rtl="0" algn="l">
              <a:spcBef>
                <a:spcPts val="0"/>
              </a:spcBef>
            </a:pPr>
            <a:r>
              <a:rPr lang="en"/>
              <a:t>Subsumes branch coverage, as all outcomes are now tried.</a:t>
            </a:r>
          </a:p>
          <a:p>
            <a:pPr indent="-228600" lvl="0" marL="457200" marR="0" rtl="0" algn="l">
              <a:spcBef>
                <a:spcPts val="0"/>
              </a:spcBef>
            </a:pPr>
            <a:r>
              <a:rPr lang="en"/>
              <a:t>Can be expensive in practice. </a:t>
            </a:r>
          </a:p>
        </p:txBody>
      </p:sp>
      <p:graphicFrame>
        <p:nvGraphicFramePr>
          <p:cNvPr id="362" name="Shape 362"/>
          <p:cNvGraphicFramePr/>
          <p:nvPr/>
        </p:nvGraphicFramePr>
        <p:xfrm>
          <a:off x="3276600" y="2328325"/>
          <a:ext cx="3000000" cy="3000000"/>
        </p:xfrm>
        <a:graphic>
          <a:graphicData uri="http://schemas.openxmlformats.org/drawingml/2006/table">
            <a:tbl>
              <a:tblPr>
                <a:noFill/>
                <a:tableStyleId>{ACDCCE06-53EA-4A7C-A86C-792E414EFF0B}</a:tableStyleId>
              </a:tblPr>
              <a:tblGrid>
                <a:gridCol w="1879600"/>
                <a:gridCol w="1778000"/>
                <a:gridCol w="1752600"/>
              </a:tblGrid>
              <a:tr h="5548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9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413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4</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363" name="Shape 363"/>
          <p:cNvSpPr txBox="1"/>
          <p:nvPr/>
        </p:nvSpPr>
        <p:spPr>
          <a:xfrm>
            <a:off x="649575" y="2931000"/>
            <a:ext cx="2347500" cy="768299"/>
          </a:xfrm>
          <a:prstGeom prst="rect">
            <a:avLst/>
          </a:prstGeom>
          <a:noFill/>
          <a:ln>
            <a:noFill/>
          </a:ln>
        </p:spPr>
        <p:txBody>
          <a:bodyPr anchorCtr="0" anchor="t" bIns="91425" lIns="91425" rIns="91425" tIns="91425">
            <a:noAutofit/>
          </a:bodyPr>
          <a:lstStyle/>
          <a:p>
            <a:pPr lvl="0" rtl="0">
              <a:spcBef>
                <a:spcPts val="0"/>
              </a:spcBef>
              <a:buNone/>
            </a:pPr>
            <a:r>
              <a:rPr b="1" lang="en" sz="3600"/>
              <a:t>(A and B)</a:t>
            </a:r>
          </a:p>
        </p:txBody>
      </p:sp>
      <p:sp>
        <p:nvSpPr>
          <p:cNvPr id="364" name="Shape 3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Have We Done a Good Job?</a:t>
            </a:r>
          </a:p>
        </p:txBody>
      </p:sp>
      <p:sp>
        <p:nvSpPr>
          <p:cNvPr id="62" name="Shape 6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What we want:</a:t>
            </a:r>
          </a:p>
          <a:p>
            <a:pPr indent="-228600" lvl="0" marL="457200" rtl="0">
              <a:spcBef>
                <a:spcPts val="0"/>
              </a:spcBef>
            </a:pPr>
            <a:r>
              <a:rPr lang="en"/>
              <a:t>We’ve found all the faults.</a:t>
            </a:r>
          </a:p>
          <a:p>
            <a:pPr indent="-228600" lvl="1" marL="914400" rtl="0">
              <a:spcBef>
                <a:spcPts val="0"/>
              </a:spcBef>
            </a:pPr>
            <a:r>
              <a:rPr lang="en"/>
              <a:t>Impossible.</a:t>
            </a:r>
          </a:p>
          <a:p>
            <a:pPr indent="0" lvl="0" marL="0" rtl="0" algn="l">
              <a:spcBef>
                <a:spcPts val="0"/>
              </a:spcBef>
              <a:buNone/>
            </a:pPr>
            <a:r>
              <a:t/>
            </a:r>
            <a:endParaRPr/>
          </a:p>
          <a:p>
            <a:pPr lvl="0" rtl="0">
              <a:spcBef>
                <a:spcPts val="0"/>
              </a:spcBef>
              <a:buClr>
                <a:schemeClr val="dk1"/>
              </a:buClr>
              <a:buSzPct val="36666"/>
              <a:buFont typeface="Arial"/>
              <a:buNone/>
            </a:pPr>
            <a:r>
              <a:rPr lang="en"/>
              <a:t>What we (usually) get:</a:t>
            </a:r>
          </a:p>
          <a:p>
            <a:pPr indent="-228600" lvl="0" marL="457200" rtl="0">
              <a:spcBef>
                <a:spcPts val="0"/>
              </a:spcBef>
            </a:pPr>
            <a:r>
              <a:rPr lang="en"/>
              <a:t>We compiled and it worked.</a:t>
            </a:r>
          </a:p>
          <a:p>
            <a:pPr indent="-228600" lvl="0" marL="457200" rtl="0">
              <a:spcBef>
                <a:spcPts val="0"/>
              </a:spcBef>
            </a:pPr>
            <a:r>
              <a:rPr lang="en"/>
              <a:t>We run out of time or budget.</a:t>
            </a:r>
          </a:p>
          <a:p>
            <a:pPr indent="-228600" lvl="1" marL="914400" rtl="0">
              <a:spcBef>
                <a:spcPts val="0"/>
              </a:spcBef>
            </a:pPr>
            <a:r>
              <a:rPr lang="en"/>
              <a:t>Inadequate.</a:t>
            </a:r>
          </a:p>
          <a:p>
            <a:pPr indent="0" lvl="0" marL="0" rtl="0" algn="l">
              <a:spcBef>
                <a:spcPts val="0"/>
              </a:spcBef>
              <a:buNone/>
            </a:pPr>
            <a:r>
              <a:t/>
            </a:r>
            <a:endParaRPr/>
          </a:p>
        </p:txBody>
      </p:sp>
      <p:sp>
        <p:nvSpPr>
          <p:cNvPr id="63" name="Shape 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327200" y="457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Compound Condition Coverage</a:t>
            </a:r>
          </a:p>
        </p:txBody>
      </p:sp>
      <p:sp>
        <p:nvSpPr>
          <p:cNvPr id="374" name="Shape 374"/>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chemeClr val="dk1"/>
              </a:buClr>
              <a:buFont typeface="Arial"/>
            </a:pPr>
            <a:r>
              <a:rPr lang="en"/>
              <a:t>Requires </a:t>
            </a:r>
            <a:r>
              <a:rPr b="1" lang="en"/>
              <a:t>many</a:t>
            </a:r>
            <a:r>
              <a:rPr lang="en"/>
              <a:t> test cases.</a:t>
            </a: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p:txBody>
      </p:sp>
      <p:sp>
        <p:nvSpPr>
          <p:cNvPr id="375" name="Shape 375"/>
          <p:cNvSpPr txBox="1"/>
          <p:nvPr/>
        </p:nvSpPr>
        <p:spPr>
          <a:xfrm>
            <a:off x="814525" y="2931000"/>
            <a:ext cx="2102099" cy="768299"/>
          </a:xfrm>
          <a:prstGeom prst="rect">
            <a:avLst/>
          </a:prstGeom>
          <a:noFill/>
          <a:ln>
            <a:noFill/>
          </a:ln>
        </p:spPr>
        <p:txBody>
          <a:bodyPr anchorCtr="0" anchor="t" bIns="91425" lIns="91425" rIns="91425" tIns="91425">
            <a:noAutofit/>
          </a:bodyPr>
          <a:lstStyle/>
          <a:p>
            <a:pPr lvl="0" rtl="0">
              <a:spcBef>
                <a:spcPts val="0"/>
              </a:spcBef>
              <a:buNone/>
            </a:pPr>
            <a:r>
              <a:rPr b="1" lang="en" sz="3600"/>
              <a:t>(A and </a:t>
            </a:r>
          </a:p>
          <a:p>
            <a:pPr lvl="0" rtl="0">
              <a:spcBef>
                <a:spcPts val="0"/>
              </a:spcBef>
              <a:buNone/>
            </a:pPr>
            <a:r>
              <a:rPr b="1" lang="en" sz="3600"/>
              <a:t>(B and </a:t>
            </a:r>
          </a:p>
          <a:p>
            <a:pPr lvl="0" rtl="0">
              <a:spcBef>
                <a:spcPts val="0"/>
              </a:spcBef>
              <a:buNone/>
            </a:pPr>
            <a:r>
              <a:rPr b="1" lang="en" sz="3600"/>
              <a:t>(C and D))))</a:t>
            </a:r>
          </a:p>
        </p:txBody>
      </p:sp>
      <p:graphicFrame>
        <p:nvGraphicFramePr>
          <p:cNvPr id="376" name="Shape 376"/>
          <p:cNvGraphicFramePr/>
          <p:nvPr/>
        </p:nvGraphicFramePr>
        <p:xfrm>
          <a:off x="2841800" y="2254925"/>
          <a:ext cx="3000000" cy="3000000"/>
        </p:xfrm>
        <a:graphic>
          <a:graphicData uri="http://schemas.openxmlformats.org/drawingml/2006/table">
            <a:tbl>
              <a:tblPr>
                <a:noFill/>
                <a:tableStyleId>{ACDCCE06-53EA-4A7C-A86C-792E414EFF0B}</a:tableStyleId>
              </a:tblPr>
              <a:tblGrid>
                <a:gridCol w="838200"/>
                <a:gridCol w="1219200"/>
                <a:gridCol w="1219200"/>
                <a:gridCol w="1219200"/>
                <a:gridCol w="1219200"/>
              </a:tblGrid>
              <a:tr h="1508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000" u="none" cap="none" strike="noStrike">
                          <a:solidFill>
                            <a:srgbClr val="000000"/>
                          </a:solidFill>
                          <a:latin typeface="Times New Roman"/>
                          <a:ea typeface="Times New Roman"/>
                          <a:cs typeface="Times New Roman"/>
                          <a:sym typeface="Times New Roman"/>
                        </a:rPr>
                        <a:t>Test Case</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A</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B</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C</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D</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2</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3</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4</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5</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6</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7</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8</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9</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10</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11</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12</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13</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14</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15</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16</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r>
            </a:tbl>
          </a:graphicData>
        </a:graphic>
      </p:graphicFrame>
      <p:sp>
        <p:nvSpPr>
          <p:cNvPr id="377" name="Shape 3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327200" y="457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Short-Circuit Evaluation</a:t>
            </a:r>
          </a:p>
        </p:txBody>
      </p:sp>
      <p:sp>
        <p:nvSpPr>
          <p:cNvPr id="387" name="Shape 387"/>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rgbClr val="000000"/>
              </a:buClr>
            </a:pPr>
            <a:r>
              <a:rPr lang="en">
                <a:solidFill>
                  <a:srgbClr val="000000"/>
                </a:solidFill>
              </a:rPr>
              <a:t>In many languages, if the first condition determines the result of the entire decision, then fewer tests are required.</a:t>
            </a:r>
          </a:p>
          <a:p>
            <a:pPr indent="-228600" lvl="1" marL="914400" marR="0" rtl="0" algn="l">
              <a:spcBef>
                <a:spcPts val="0"/>
              </a:spcBef>
              <a:buClr>
                <a:srgbClr val="000000"/>
              </a:buClr>
            </a:pPr>
            <a:r>
              <a:rPr lang="en">
                <a:solidFill>
                  <a:srgbClr val="000000"/>
                </a:solidFill>
              </a:rPr>
              <a:t>If A is false, B is never evaluated.</a:t>
            </a:r>
          </a:p>
        </p:txBody>
      </p:sp>
      <p:graphicFrame>
        <p:nvGraphicFramePr>
          <p:cNvPr id="388" name="Shape 388"/>
          <p:cNvGraphicFramePr/>
          <p:nvPr/>
        </p:nvGraphicFramePr>
        <p:xfrm>
          <a:off x="3146600" y="4020312"/>
          <a:ext cx="3000000" cy="3000000"/>
        </p:xfrm>
        <a:graphic>
          <a:graphicData uri="http://schemas.openxmlformats.org/drawingml/2006/table">
            <a:tbl>
              <a:tblPr>
                <a:noFill/>
                <a:tableStyleId>{ACDCCE06-53EA-4A7C-A86C-792E414EFF0B}</a:tableStyleId>
              </a:tblPr>
              <a:tblGrid>
                <a:gridCol w="1879600"/>
                <a:gridCol w="1778000"/>
                <a:gridCol w="1752600"/>
              </a:tblGrid>
              <a:tr h="56485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9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457200" marR="0" rtl="0" algn="l">
                        <a:lnSpc>
                          <a:spcPct val="90000"/>
                        </a:lnSpc>
                        <a:spcBef>
                          <a:spcPts val="0"/>
                        </a:spcBef>
                        <a:spcAft>
                          <a:spcPts val="0"/>
                        </a:spcAft>
                        <a:buSzPct val="100000"/>
                        <a:buChar char="-"/>
                      </a:pPr>
                      <a:r>
                        <a:t/>
                      </a:r>
                      <a:endParaRPr sz="1800"/>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389" name="Shape 389"/>
          <p:cNvSpPr txBox="1"/>
          <p:nvPr/>
        </p:nvSpPr>
        <p:spPr>
          <a:xfrm>
            <a:off x="857150" y="4458250"/>
            <a:ext cx="2347500" cy="768299"/>
          </a:xfrm>
          <a:prstGeom prst="rect">
            <a:avLst/>
          </a:prstGeom>
          <a:noFill/>
          <a:ln>
            <a:noFill/>
          </a:ln>
        </p:spPr>
        <p:txBody>
          <a:bodyPr anchorCtr="0" anchor="t" bIns="91425" lIns="91425" rIns="91425" tIns="91425">
            <a:noAutofit/>
          </a:bodyPr>
          <a:lstStyle/>
          <a:p>
            <a:pPr lvl="0" rtl="0">
              <a:spcBef>
                <a:spcPts val="0"/>
              </a:spcBef>
              <a:buNone/>
            </a:pPr>
            <a:r>
              <a:rPr b="1" lang="en" sz="3600"/>
              <a:t>(A and B)</a:t>
            </a:r>
          </a:p>
        </p:txBody>
      </p:sp>
      <p:sp>
        <p:nvSpPr>
          <p:cNvPr id="390" name="Shape 3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457200" y="27463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Modified Condition/Decision </a:t>
            </a:r>
            <a:r>
              <a:rPr b="1" i="0" lang="en" u="none" cap="none" strike="noStrike">
                <a:solidFill>
                  <a:srgbClr val="FFFFFF"/>
                </a:solidFill>
                <a:latin typeface="Arial"/>
                <a:ea typeface="Arial"/>
                <a:cs typeface="Arial"/>
                <a:sym typeface="Arial"/>
              </a:rPr>
              <a:t>Coverage (MC/DC)</a:t>
            </a:r>
          </a:p>
        </p:txBody>
      </p:sp>
      <p:sp>
        <p:nvSpPr>
          <p:cNvPr id="400" name="Shape 400"/>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pPr>
            <a:r>
              <a:rPr lang="en"/>
              <a:t>Requires:</a:t>
            </a:r>
          </a:p>
          <a:p>
            <a:pPr indent="-228600" lvl="1" marL="914400" marR="0" rtl="0" algn="l">
              <a:spcBef>
                <a:spcPts val="0"/>
              </a:spcBef>
            </a:pPr>
            <a:r>
              <a:rPr lang="en"/>
              <a:t>Each </a:t>
            </a:r>
            <a:r>
              <a:rPr b="1" lang="en"/>
              <a:t>condition</a:t>
            </a:r>
            <a:r>
              <a:rPr lang="en"/>
              <a:t> evaluates to true/false</a:t>
            </a:r>
          </a:p>
          <a:p>
            <a:pPr indent="-228600" lvl="1" marL="914400" marR="0" rtl="0" algn="l">
              <a:spcBef>
                <a:spcPts val="0"/>
              </a:spcBef>
            </a:pPr>
            <a:r>
              <a:rPr lang="en"/>
              <a:t>Each </a:t>
            </a:r>
            <a:r>
              <a:rPr b="1" lang="en"/>
              <a:t>decision </a:t>
            </a:r>
            <a:r>
              <a:rPr lang="en"/>
              <a:t>evaluates to true/false</a:t>
            </a:r>
          </a:p>
          <a:p>
            <a:pPr indent="-228600" lvl="1" marL="914400" marR="0" rtl="0" algn="l">
              <a:spcBef>
                <a:spcPts val="0"/>
              </a:spcBef>
            </a:pPr>
            <a:r>
              <a:rPr lang="en"/>
              <a:t>Each condition shown to</a:t>
            </a:r>
            <a:r>
              <a:rPr b="1" lang="en"/>
              <a:t> independently affect outcome</a:t>
            </a:r>
            <a:r>
              <a:rPr lang="en"/>
              <a:t> of each decision it appears in. </a:t>
            </a:r>
          </a:p>
        </p:txBody>
      </p:sp>
      <p:graphicFrame>
        <p:nvGraphicFramePr>
          <p:cNvPr id="401" name="Shape 401"/>
          <p:cNvGraphicFramePr/>
          <p:nvPr/>
        </p:nvGraphicFramePr>
        <p:xfrm>
          <a:off x="819012" y="4094900"/>
          <a:ext cx="3000000" cy="3000000"/>
        </p:xfrm>
        <a:graphic>
          <a:graphicData uri="http://schemas.openxmlformats.org/drawingml/2006/table">
            <a:tbl>
              <a:tblPr>
                <a:noFill/>
                <a:tableStyleId>{ACDCCE06-53EA-4A7C-A86C-792E414EFF0B}</a:tableStyleId>
              </a:tblPr>
              <a:tblGrid>
                <a:gridCol w="1687525"/>
                <a:gridCol w="1287825"/>
                <a:gridCol w="1288700"/>
                <a:gridCol w="3241925"/>
              </a:tblGrid>
              <a:tr h="42195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chemeClr val="dk1"/>
                          </a:solidFill>
                          <a:latin typeface="Times New Roman"/>
                          <a:ea typeface="Times New Roman"/>
                          <a:cs typeface="Times New Roman"/>
                          <a:sym typeface="Times New Roman"/>
                        </a:rPr>
                        <a:t>(A and 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0000FF"/>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1800" u="none" cap="none" strike="sngStrike">
                          <a:solidFill>
                            <a:schemeClr val="dk1"/>
                          </a:solidFill>
                          <a:latin typeface="Times New Roman"/>
                          <a:ea typeface="Times New Roman"/>
                          <a:cs typeface="Times New Roman"/>
                          <a:sym typeface="Times New Roman"/>
                        </a:rPr>
                        <a:t>4</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402" name="Shape 402"/>
          <p:cNvSpPr/>
          <p:nvPr/>
        </p:nvSpPr>
        <p:spPr>
          <a:xfrm>
            <a:off x="3784700" y="4889675"/>
            <a:ext cx="711300" cy="398399"/>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3" name="Shape 403"/>
          <p:cNvSpPr/>
          <p:nvPr/>
        </p:nvSpPr>
        <p:spPr>
          <a:xfrm>
            <a:off x="2471600" y="5288075"/>
            <a:ext cx="711300" cy="398399"/>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04" name="Shape 404"/>
          <p:cNvCxnSpPr/>
          <p:nvPr/>
        </p:nvCxnSpPr>
        <p:spPr>
          <a:xfrm>
            <a:off x="327200" y="5905275"/>
            <a:ext cx="8229600" cy="0"/>
          </a:xfrm>
          <a:prstGeom prst="straightConnector1">
            <a:avLst/>
          </a:prstGeom>
          <a:noFill/>
          <a:ln cap="flat" cmpd="sng" w="38100">
            <a:solidFill>
              <a:srgbClr val="FF0000"/>
            </a:solidFill>
            <a:prstDash val="solid"/>
            <a:round/>
            <a:headEnd len="lg" w="lg" type="none"/>
            <a:tailEnd len="lg" w="lg" type="none"/>
          </a:ln>
        </p:spPr>
      </p:cxnSp>
      <p:sp>
        <p:nvSpPr>
          <p:cNvPr id="405" name="Shape 405"/>
          <p:cNvSpPr/>
          <p:nvPr/>
        </p:nvSpPr>
        <p:spPr>
          <a:xfrm>
            <a:off x="5038800" y="4491275"/>
            <a:ext cx="711300" cy="398399"/>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6" name="Shape 4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412" name="Shape 41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t>Draw the CFG and write tests that provide statement, branch, and basic condition coverage over the following code:</a:t>
            </a:r>
          </a:p>
          <a:p>
            <a:pPr lvl="0" rtl="0">
              <a:spcBef>
                <a:spcPts val="0"/>
              </a:spcBef>
              <a:buNone/>
            </a:pPr>
            <a:r>
              <a:t/>
            </a:r>
            <a:endParaRPr sz="1100"/>
          </a:p>
          <a:p>
            <a:pPr lvl="0" rtl="0">
              <a:spcBef>
                <a:spcPts val="0"/>
              </a:spcBef>
              <a:buClr>
                <a:schemeClr val="dk1"/>
              </a:buClr>
              <a:buSzPct val="78571"/>
              <a:buFont typeface="Arial"/>
              <a:buNone/>
            </a:pPr>
            <a:r>
              <a:rPr b="1" lang="en" sz="1400">
                <a:latin typeface="Courier New"/>
                <a:ea typeface="Courier New"/>
                <a:cs typeface="Courier New"/>
                <a:sym typeface="Courier New"/>
              </a:rPr>
              <a:t>int search(string A[], int N, string what){</a:t>
            </a:r>
            <a:br>
              <a:rPr b="1" lang="en" sz="1400">
                <a:latin typeface="Courier New"/>
                <a:ea typeface="Courier New"/>
                <a:cs typeface="Courier New"/>
                <a:sym typeface="Courier New"/>
              </a:rPr>
            </a:br>
            <a:r>
              <a:rPr b="1" lang="en" sz="1400">
                <a:latin typeface="Courier New"/>
                <a:ea typeface="Courier New"/>
                <a:cs typeface="Courier New"/>
                <a:sym typeface="Courier New"/>
              </a:rPr>
              <a:t>    int index = 0;</a:t>
            </a:r>
          </a:p>
          <a:p>
            <a:pPr lvl="0" rtl="0">
              <a:spcBef>
                <a:spcPts val="0"/>
              </a:spcBef>
              <a:buClr>
                <a:schemeClr val="dk1"/>
              </a:buClr>
              <a:buSzPct val="78571"/>
              <a:buFont typeface="Arial"/>
              <a:buNone/>
            </a:pPr>
            <a:r>
              <a:rPr b="1" lang="en" sz="1400">
                <a:latin typeface="Courier New"/>
                <a:ea typeface="Courier New"/>
                <a:cs typeface="Courier New"/>
                <a:sym typeface="Courier New"/>
              </a:rPr>
              <a:t>    if ((N == 1) &amp;&amp; (A[0] == what)){</a:t>
            </a:r>
          </a:p>
          <a:p>
            <a:pPr indent="387350" lvl="0" marL="457200" rtl="0">
              <a:spcBef>
                <a:spcPts val="0"/>
              </a:spcBef>
              <a:buClr>
                <a:schemeClr val="dk1"/>
              </a:buClr>
              <a:buSzPct val="78571"/>
              <a:buFont typeface="Arial"/>
              <a:buNone/>
            </a:pPr>
            <a:r>
              <a:rPr b="1" lang="en" sz="1400">
                <a:latin typeface="Courier New"/>
                <a:ea typeface="Courier New"/>
                <a:cs typeface="Courier New"/>
                <a:sym typeface="Courier New"/>
              </a:rPr>
              <a:t>return 0; </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 0){</a:t>
            </a:r>
          </a:p>
          <a:p>
            <a:pPr lvl="0" rtl="0">
              <a:spcBef>
                <a:spcPts val="0"/>
              </a:spcBef>
              <a:buClr>
                <a:schemeClr val="dk1"/>
              </a:buClr>
              <a:buSzPct val="78571"/>
              <a:buFont typeface="Arial"/>
              <a:buNone/>
            </a:pPr>
            <a:r>
              <a:rPr b="1" lang="en" sz="1400">
                <a:latin typeface="Courier New"/>
                <a:ea typeface="Courier New"/>
                <a:cs typeface="Courier New"/>
                <a:sym typeface="Courier New"/>
              </a:rPr>
              <a:t>        return -1;</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&gt; 1){</a:t>
            </a:r>
            <a:br>
              <a:rPr b="1" lang="en" sz="1400">
                <a:latin typeface="Courier New"/>
                <a:ea typeface="Courier New"/>
                <a:cs typeface="Courier New"/>
                <a:sym typeface="Courier New"/>
              </a:rPr>
            </a:br>
            <a:r>
              <a:rPr b="1" lang="en" sz="1400">
                <a:latin typeface="Courier New"/>
                <a:ea typeface="Courier New"/>
                <a:cs typeface="Courier New"/>
                <a:sym typeface="Courier New"/>
              </a:rPr>
              <a:t>        while(index &lt; N){</a:t>
            </a:r>
          </a:p>
          <a:p>
            <a:pPr lvl="0" rtl="0">
              <a:spcBef>
                <a:spcPts val="0"/>
              </a:spcBef>
              <a:buClr>
                <a:schemeClr val="dk1"/>
              </a:buClr>
              <a:buSzPct val="78571"/>
              <a:buFont typeface="Arial"/>
              <a:buNone/>
            </a:pPr>
            <a:r>
              <a:rPr b="1" lang="en" sz="1400">
                <a:latin typeface="Courier New"/>
                <a:ea typeface="Courier New"/>
                <a:cs typeface="Courier New"/>
                <a:sym typeface="Courier New"/>
              </a:rPr>
              <a:t>            if (A[index] == what)</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else</a:t>
            </a:r>
          </a:p>
          <a:p>
            <a:pPr lvl="0" rtl="0">
              <a:spcBef>
                <a:spcPts val="0"/>
              </a:spcBef>
              <a:buClr>
                <a:schemeClr val="dk1"/>
              </a:buClr>
              <a:buSzPct val="78571"/>
              <a:buFont typeface="Arial"/>
              <a:buNone/>
            </a:pPr>
            <a:r>
              <a:rPr b="1" lang="en" sz="1400">
                <a:latin typeface="Courier New"/>
                <a:ea typeface="Courier New"/>
                <a:cs typeface="Courier New"/>
                <a:sym typeface="Courier New"/>
              </a:rPr>
              <a:t>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rPr b="1" lang="en" sz="1400">
                <a:latin typeface="Courier New"/>
                <a:ea typeface="Courier New"/>
                <a:cs typeface="Courier New"/>
                <a:sym typeface="Courier New"/>
              </a:rPr>
              <a:t>    }  </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-1;</a:t>
            </a:r>
            <a:br>
              <a:rPr b="1" lang="en" sz="1400">
                <a:latin typeface="Courier New"/>
                <a:ea typeface="Courier New"/>
                <a:cs typeface="Courier New"/>
                <a:sym typeface="Courier New"/>
              </a:rPr>
            </a:br>
            <a:r>
              <a:rPr b="1" lang="en" sz="1400">
                <a:latin typeface="Courier New"/>
                <a:ea typeface="Courier New"/>
                <a:cs typeface="Courier New"/>
                <a:sym typeface="Courier New"/>
              </a:rPr>
              <a:t>}</a:t>
            </a:r>
          </a:p>
          <a:p>
            <a:pPr lvl="0" marR="0" rtl="0" algn="l">
              <a:lnSpc>
                <a:spcPct val="120000"/>
              </a:lnSpc>
              <a:spcBef>
                <a:spcPts val="0"/>
              </a:spcBef>
              <a:spcAft>
                <a:spcPts val="0"/>
              </a:spcAft>
              <a:buNone/>
            </a:pPr>
            <a:r>
              <a:t/>
            </a:r>
            <a:endParaRPr b="1" sz="2400"/>
          </a:p>
        </p:txBody>
      </p:sp>
      <p:sp>
        <p:nvSpPr>
          <p:cNvPr id="413" name="Shape 4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a:t>
            </a:r>
          </a:p>
        </p:txBody>
      </p:sp>
      <p:sp>
        <p:nvSpPr>
          <p:cNvPr id="419" name="Shape 419"/>
          <p:cNvSpPr/>
          <p:nvPr/>
        </p:nvSpPr>
        <p:spPr>
          <a:xfrm>
            <a:off x="457075" y="1968975"/>
            <a:ext cx="10094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rgbClr val="000000"/>
                </a:solidFill>
                <a:latin typeface="Arial"/>
                <a:ea typeface="Arial"/>
                <a:cs typeface="Arial"/>
                <a:sym typeface="Arial"/>
              </a:rPr>
              <a:t>in</a:t>
            </a:r>
            <a:r>
              <a:rPr b="1" lang="en">
                <a:solidFill>
                  <a:srgbClr val="000000"/>
                </a:solidFill>
              </a:rPr>
              <a:t>dex</a:t>
            </a:r>
            <a:r>
              <a:rPr b="1" i="0" lang="en" sz="1400" u="none" cap="none" strike="noStrike">
                <a:solidFill>
                  <a:srgbClr val="000000"/>
                </a:solidFill>
                <a:latin typeface="Arial"/>
                <a:ea typeface="Arial"/>
                <a:cs typeface="Arial"/>
                <a:sym typeface="Arial"/>
              </a:rPr>
              <a:t>=0</a:t>
            </a:r>
          </a:p>
        </p:txBody>
      </p:sp>
      <p:sp>
        <p:nvSpPr>
          <p:cNvPr id="420" name="Shape 420"/>
          <p:cNvSpPr/>
          <p:nvPr/>
        </p:nvSpPr>
        <p:spPr>
          <a:xfrm>
            <a:off x="457075" y="2768800"/>
            <a:ext cx="2397599" cy="8210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(N==1) &amp;&amp; (A[0] = what)</a:t>
            </a:r>
          </a:p>
        </p:txBody>
      </p:sp>
      <p:sp>
        <p:nvSpPr>
          <p:cNvPr id="421" name="Shape 421"/>
          <p:cNvSpPr/>
          <p:nvPr/>
        </p:nvSpPr>
        <p:spPr>
          <a:xfrm>
            <a:off x="1151053" y="4125300"/>
            <a:ext cx="10094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0;</a:t>
            </a:r>
          </a:p>
        </p:txBody>
      </p:sp>
      <p:cxnSp>
        <p:nvCxnSpPr>
          <p:cNvPr id="422" name="Shape 422"/>
          <p:cNvCxnSpPr>
            <a:stCxn id="420" idx="2"/>
            <a:endCxn id="421" idx="0"/>
          </p:cNvCxnSpPr>
          <p:nvPr/>
        </p:nvCxnSpPr>
        <p:spPr>
          <a:xfrm>
            <a:off x="1655874" y="3589899"/>
            <a:ext cx="0" cy="535500"/>
          </a:xfrm>
          <a:prstGeom prst="straightConnector1">
            <a:avLst/>
          </a:prstGeom>
          <a:noFill/>
          <a:ln cap="flat" cmpd="sng" w="19050">
            <a:solidFill>
              <a:srgbClr val="646B86"/>
            </a:solidFill>
            <a:prstDash val="solid"/>
            <a:round/>
            <a:headEnd len="lg" w="lg" type="none"/>
            <a:tailEnd len="lg" w="lg" type="triangle"/>
          </a:ln>
        </p:spPr>
      </p:cxnSp>
      <p:sp>
        <p:nvSpPr>
          <p:cNvPr id="423" name="Shape 423"/>
          <p:cNvSpPr/>
          <p:nvPr/>
        </p:nvSpPr>
        <p:spPr>
          <a:xfrm>
            <a:off x="3057220" y="2768800"/>
            <a:ext cx="1358699"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N==0</a:t>
            </a:r>
          </a:p>
        </p:txBody>
      </p:sp>
      <p:sp>
        <p:nvSpPr>
          <p:cNvPr id="424" name="Shape 424"/>
          <p:cNvSpPr txBox="1"/>
          <p:nvPr/>
        </p:nvSpPr>
        <p:spPr>
          <a:xfrm>
            <a:off x="2656750" y="2483575"/>
            <a:ext cx="8537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25" name="Shape 425"/>
          <p:cNvSpPr txBox="1"/>
          <p:nvPr/>
        </p:nvSpPr>
        <p:spPr>
          <a:xfrm>
            <a:off x="1786666" y="3517837"/>
            <a:ext cx="5981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26" name="Shape 426"/>
          <p:cNvSpPr/>
          <p:nvPr/>
        </p:nvSpPr>
        <p:spPr>
          <a:xfrm>
            <a:off x="3231829" y="4125300"/>
            <a:ext cx="10094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-1;</a:t>
            </a:r>
          </a:p>
        </p:txBody>
      </p:sp>
      <p:cxnSp>
        <p:nvCxnSpPr>
          <p:cNvPr id="427" name="Shape 427"/>
          <p:cNvCxnSpPr>
            <a:stCxn id="423" idx="2"/>
            <a:endCxn id="426" idx="0"/>
          </p:cNvCxnSpPr>
          <p:nvPr/>
        </p:nvCxnSpPr>
        <p:spPr>
          <a:xfrm>
            <a:off x="3736570" y="3394299"/>
            <a:ext cx="0" cy="731100"/>
          </a:xfrm>
          <a:prstGeom prst="straightConnector1">
            <a:avLst/>
          </a:prstGeom>
          <a:noFill/>
          <a:ln cap="flat" cmpd="sng" w="19050">
            <a:solidFill>
              <a:srgbClr val="646B86"/>
            </a:solidFill>
            <a:prstDash val="solid"/>
            <a:round/>
            <a:headEnd len="lg" w="lg" type="none"/>
            <a:tailEnd len="lg" w="lg" type="triangle"/>
          </a:ln>
        </p:spPr>
      </p:cxnSp>
      <p:sp>
        <p:nvSpPr>
          <p:cNvPr id="428" name="Shape 428"/>
          <p:cNvSpPr txBox="1"/>
          <p:nvPr/>
        </p:nvSpPr>
        <p:spPr>
          <a:xfrm>
            <a:off x="5407845" y="3299312"/>
            <a:ext cx="5981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29" name="Shape 429"/>
          <p:cNvSpPr/>
          <p:nvPr/>
        </p:nvSpPr>
        <p:spPr>
          <a:xfrm>
            <a:off x="4682398" y="2768800"/>
            <a:ext cx="1009499"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N&gt;1</a:t>
            </a:r>
          </a:p>
        </p:txBody>
      </p:sp>
      <p:cxnSp>
        <p:nvCxnSpPr>
          <p:cNvPr id="430" name="Shape 430"/>
          <p:cNvCxnSpPr>
            <a:stCxn id="419" idx="2"/>
            <a:endCxn id="420" idx="0"/>
          </p:cNvCxnSpPr>
          <p:nvPr/>
        </p:nvCxnSpPr>
        <p:spPr>
          <a:xfrm>
            <a:off x="961825" y="2418375"/>
            <a:ext cx="693900" cy="350400"/>
          </a:xfrm>
          <a:prstGeom prst="straightConnector1">
            <a:avLst/>
          </a:prstGeom>
          <a:noFill/>
          <a:ln cap="flat" cmpd="sng" w="19050">
            <a:solidFill>
              <a:srgbClr val="646B86"/>
            </a:solidFill>
            <a:prstDash val="solid"/>
            <a:round/>
            <a:headEnd len="lg" w="lg" type="none"/>
            <a:tailEnd len="lg" w="lg" type="triangle"/>
          </a:ln>
        </p:spPr>
      </p:cxnSp>
      <p:cxnSp>
        <p:nvCxnSpPr>
          <p:cNvPr id="431" name="Shape 431"/>
          <p:cNvCxnSpPr>
            <a:stCxn id="420" idx="3"/>
            <a:endCxn id="423" idx="1"/>
          </p:cNvCxnSpPr>
          <p:nvPr/>
        </p:nvCxnSpPr>
        <p:spPr>
          <a:xfrm flipH="1" rot="10800000">
            <a:off x="2854674" y="3081549"/>
            <a:ext cx="202500" cy="97800"/>
          </a:xfrm>
          <a:prstGeom prst="straightConnector1">
            <a:avLst/>
          </a:prstGeom>
          <a:noFill/>
          <a:ln cap="flat" cmpd="sng" w="19050">
            <a:solidFill>
              <a:srgbClr val="646B86"/>
            </a:solidFill>
            <a:prstDash val="solid"/>
            <a:round/>
            <a:headEnd len="lg" w="lg" type="none"/>
            <a:tailEnd len="lg" w="lg" type="triangle"/>
          </a:ln>
        </p:spPr>
      </p:cxnSp>
      <p:cxnSp>
        <p:nvCxnSpPr>
          <p:cNvPr id="432" name="Shape 432"/>
          <p:cNvCxnSpPr>
            <a:stCxn id="423" idx="3"/>
            <a:endCxn id="429" idx="1"/>
          </p:cNvCxnSpPr>
          <p:nvPr/>
        </p:nvCxnSpPr>
        <p:spPr>
          <a:xfrm>
            <a:off x="4415920" y="3081549"/>
            <a:ext cx="266400" cy="0"/>
          </a:xfrm>
          <a:prstGeom prst="straightConnector1">
            <a:avLst/>
          </a:prstGeom>
          <a:noFill/>
          <a:ln cap="flat" cmpd="sng" w="19050">
            <a:solidFill>
              <a:srgbClr val="646B86"/>
            </a:solidFill>
            <a:prstDash val="solid"/>
            <a:round/>
            <a:headEnd len="lg" w="lg" type="none"/>
            <a:tailEnd len="lg" w="lg" type="triangle"/>
          </a:ln>
        </p:spPr>
      </p:cxnSp>
      <p:sp>
        <p:nvSpPr>
          <p:cNvPr id="433" name="Shape 433"/>
          <p:cNvSpPr txBox="1"/>
          <p:nvPr/>
        </p:nvSpPr>
        <p:spPr>
          <a:xfrm>
            <a:off x="5599480" y="2624350"/>
            <a:ext cx="9356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34" name="Shape 434"/>
          <p:cNvSpPr/>
          <p:nvPr/>
        </p:nvSpPr>
        <p:spPr>
          <a:xfrm>
            <a:off x="7677292" y="2856850"/>
            <a:ext cx="10094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-1;</a:t>
            </a:r>
          </a:p>
        </p:txBody>
      </p:sp>
      <p:cxnSp>
        <p:nvCxnSpPr>
          <p:cNvPr id="435" name="Shape 435"/>
          <p:cNvCxnSpPr>
            <a:stCxn id="429" idx="3"/>
            <a:endCxn id="434" idx="1"/>
          </p:cNvCxnSpPr>
          <p:nvPr/>
        </p:nvCxnSpPr>
        <p:spPr>
          <a:xfrm>
            <a:off x="5691898" y="3081549"/>
            <a:ext cx="1985400" cy="0"/>
          </a:xfrm>
          <a:prstGeom prst="straightConnector1">
            <a:avLst/>
          </a:prstGeom>
          <a:noFill/>
          <a:ln cap="flat" cmpd="sng" w="19050">
            <a:solidFill>
              <a:srgbClr val="646B86"/>
            </a:solidFill>
            <a:prstDash val="solid"/>
            <a:round/>
            <a:headEnd len="lg" w="lg" type="none"/>
            <a:tailEnd len="lg" w="lg" type="triangle"/>
          </a:ln>
        </p:spPr>
      </p:cxnSp>
      <p:sp>
        <p:nvSpPr>
          <p:cNvPr id="436" name="Shape 436"/>
          <p:cNvSpPr txBox="1"/>
          <p:nvPr/>
        </p:nvSpPr>
        <p:spPr>
          <a:xfrm>
            <a:off x="4255950" y="2624350"/>
            <a:ext cx="8537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37" name="Shape 437"/>
          <p:cNvSpPr/>
          <p:nvPr/>
        </p:nvSpPr>
        <p:spPr>
          <a:xfrm>
            <a:off x="4733407" y="3661525"/>
            <a:ext cx="1289400"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index &lt; N</a:t>
            </a:r>
          </a:p>
        </p:txBody>
      </p:sp>
      <p:cxnSp>
        <p:nvCxnSpPr>
          <p:cNvPr id="438" name="Shape 438"/>
          <p:cNvCxnSpPr>
            <a:stCxn id="429" idx="2"/>
            <a:endCxn id="437" idx="0"/>
          </p:cNvCxnSpPr>
          <p:nvPr/>
        </p:nvCxnSpPr>
        <p:spPr>
          <a:xfrm>
            <a:off x="5187148" y="3394299"/>
            <a:ext cx="191100" cy="267300"/>
          </a:xfrm>
          <a:prstGeom prst="straightConnector1">
            <a:avLst/>
          </a:prstGeom>
          <a:noFill/>
          <a:ln cap="flat" cmpd="sng" w="19050">
            <a:solidFill>
              <a:srgbClr val="646B86"/>
            </a:solidFill>
            <a:prstDash val="solid"/>
            <a:round/>
            <a:headEnd len="lg" w="lg" type="none"/>
            <a:tailEnd len="lg" w="lg" type="triangle"/>
          </a:ln>
        </p:spPr>
      </p:cxnSp>
      <p:sp>
        <p:nvSpPr>
          <p:cNvPr id="439" name="Shape 439"/>
          <p:cNvSpPr txBox="1"/>
          <p:nvPr/>
        </p:nvSpPr>
        <p:spPr>
          <a:xfrm>
            <a:off x="3878048" y="3683600"/>
            <a:ext cx="5981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40" name="Shape 440"/>
          <p:cNvSpPr/>
          <p:nvPr/>
        </p:nvSpPr>
        <p:spPr>
          <a:xfrm>
            <a:off x="4474279" y="4483625"/>
            <a:ext cx="1807799"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A[index] == what</a:t>
            </a:r>
          </a:p>
        </p:txBody>
      </p:sp>
      <p:cxnSp>
        <p:nvCxnSpPr>
          <p:cNvPr id="441" name="Shape 441"/>
          <p:cNvCxnSpPr>
            <a:stCxn id="437" idx="2"/>
            <a:endCxn id="440" idx="0"/>
          </p:cNvCxnSpPr>
          <p:nvPr/>
        </p:nvCxnSpPr>
        <p:spPr>
          <a:xfrm>
            <a:off x="5378107" y="4287024"/>
            <a:ext cx="0" cy="196500"/>
          </a:xfrm>
          <a:prstGeom prst="straightConnector1">
            <a:avLst/>
          </a:prstGeom>
          <a:noFill/>
          <a:ln cap="flat" cmpd="sng" w="19050">
            <a:solidFill>
              <a:srgbClr val="646B86"/>
            </a:solidFill>
            <a:prstDash val="solid"/>
            <a:round/>
            <a:headEnd len="lg" w="lg" type="none"/>
            <a:tailEnd len="lg" w="lg" type="triangle"/>
          </a:ln>
        </p:spPr>
      </p:cxnSp>
      <p:sp>
        <p:nvSpPr>
          <p:cNvPr id="442" name="Shape 442"/>
          <p:cNvSpPr txBox="1"/>
          <p:nvPr/>
        </p:nvSpPr>
        <p:spPr>
          <a:xfrm>
            <a:off x="4682398" y="4156725"/>
            <a:ext cx="5465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43" name="Shape 443"/>
          <p:cNvSpPr/>
          <p:nvPr/>
        </p:nvSpPr>
        <p:spPr>
          <a:xfrm>
            <a:off x="6006026" y="5082950"/>
            <a:ext cx="12894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index;</a:t>
            </a:r>
          </a:p>
        </p:txBody>
      </p:sp>
      <p:cxnSp>
        <p:nvCxnSpPr>
          <p:cNvPr id="444" name="Shape 444"/>
          <p:cNvCxnSpPr>
            <a:stCxn id="440" idx="2"/>
            <a:endCxn id="443" idx="1"/>
          </p:cNvCxnSpPr>
          <p:nvPr/>
        </p:nvCxnSpPr>
        <p:spPr>
          <a:xfrm>
            <a:off x="5378179" y="5109124"/>
            <a:ext cx="627900" cy="198600"/>
          </a:xfrm>
          <a:prstGeom prst="straightConnector1">
            <a:avLst/>
          </a:prstGeom>
          <a:noFill/>
          <a:ln cap="flat" cmpd="sng" w="19050">
            <a:solidFill>
              <a:srgbClr val="646B86"/>
            </a:solidFill>
            <a:prstDash val="solid"/>
            <a:round/>
            <a:headEnd len="lg" w="lg" type="none"/>
            <a:tailEnd len="lg" w="lg" type="triangle"/>
          </a:ln>
        </p:spPr>
      </p:cxnSp>
      <p:sp>
        <p:nvSpPr>
          <p:cNvPr id="445" name="Shape 445"/>
          <p:cNvSpPr txBox="1"/>
          <p:nvPr/>
        </p:nvSpPr>
        <p:spPr>
          <a:xfrm>
            <a:off x="5187148" y="5109125"/>
            <a:ext cx="5465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46" name="Shape 446"/>
          <p:cNvSpPr/>
          <p:nvPr/>
        </p:nvSpPr>
        <p:spPr>
          <a:xfrm>
            <a:off x="6673757" y="4571675"/>
            <a:ext cx="9356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index++;</a:t>
            </a:r>
          </a:p>
        </p:txBody>
      </p:sp>
      <p:cxnSp>
        <p:nvCxnSpPr>
          <p:cNvPr id="447" name="Shape 447"/>
          <p:cNvCxnSpPr>
            <a:stCxn id="440" idx="3"/>
            <a:endCxn id="446" idx="1"/>
          </p:cNvCxnSpPr>
          <p:nvPr/>
        </p:nvCxnSpPr>
        <p:spPr>
          <a:xfrm>
            <a:off x="6282079" y="4796374"/>
            <a:ext cx="391800" cy="0"/>
          </a:xfrm>
          <a:prstGeom prst="straightConnector1">
            <a:avLst/>
          </a:prstGeom>
          <a:noFill/>
          <a:ln cap="flat" cmpd="sng" w="19050">
            <a:solidFill>
              <a:srgbClr val="646B86"/>
            </a:solidFill>
            <a:prstDash val="solid"/>
            <a:round/>
            <a:headEnd len="lg" w="lg" type="none"/>
            <a:tailEnd len="lg" w="lg" type="triangle"/>
          </a:ln>
        </p:spPr>
      </p:cxnSp>
      <p:sp>
        <p:nvSpPr>
          <p:cNvPr id="448" name="Shape 448"/>
          <p:cNvSpPr txBox="1"/>
          <p:nvPr/>
        </p:nvSpPr>
        <p:spPr>
          <a:xfrm>
            <a:off x="6049328" y="4339175"/>
            <a:ext cx="9356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cxnSp>
        <p:nvCxnSpPr>
          <p:cNvPr id="449" name="Shape 449"/>
          <p:cNvCxnSpPr>
            <a:stCxn id="446" idx="0"/>
          </p:cNvCxnSpPr>
          <p:nvPr/>
        </p:nvCxnSpPr>
        <p:spPr>
          <a:xfrm rot="10800000">
            <a:off x="7131707" y="4000775"/>
            <a:ext cx="9900" cy="570900"/>
          </a:xfrm>
          <a:prstGeom prst="straightConnector1">
            <a:avLst/>
          </a:prstGeom>
          <a:noFill/>
          <a:ln cap="flat" cmpd="sng" w="19050">
            <a:solidFill>
              <a:srgbClr val="646B86"/>
            </a:solidFill>
            <a:prstDash val="solid"/>
            <a:round/>
            <a:headEnd len="lg" w="lg" type="none"/>
            <a:tailEnd len="lg" w="lg" type="none"/>
          </a:ln>
        </p:spPr>
      </p:cxnSp>
      <p:cxnSp>
        <p:nvCxnSpPr>
          <p:cNvPr id="450" name="Shape 450"/>
          <p:cNvCxnSpPr/>
          <p:nvPr/>
        </p:nvCxnSpPr>
        <p:spPr>
          <a:xfrm flipH="1">
            <a:off x="5777821" y="4012075"/>
            <a:ext cx="1353600" cy="125399"/>
          </a:xfrm>
          <a:prstGeom prst="straightConnector1">
            <a:avLst/>
          </a:prstGeom>
          <a:noFill/>
          <a:ln cap="flat" cmpd="sng" w="19050">
            <a:solidFill>
              <a:srgbClr val="646B86"/>
            </a:solidFill>
            <a:prstDash val="solid"/>
            <a:round/>
            <a:headEnd len="lg" w="lg" type="none"/>
            <a:tailEnd len="lg" w="lg" type="triangle"/>
          </a:ln>
        </p:spPr>
      </p:cxnSp>
      <p:cxnSp>
        <p:nvCxnSpPr>
          <p:cNvPr id="451" name="Shape 451"/>
          <p:cNvCxnSpPr>
            <a:stCxn id="437" idx="3"/>
            <a:endCxn id="434" idx="1"/>
          </p:cNvCxnSpPr>
          <p:nvPr/>
        </p:nvCxnSpPr>
        <p:spPr>
          <a:xfrm flipH="1" rot="10800000">
            <a:off x="6022807" y="3081474"/>
            <a:ext cx="1654499" cy="892800"/>
          </a:xfrm>
          <a:prstGeom prst="straightConnector1">
            <a:avLst/>
          </a:prstGeom>
          <a:noFill/>
          <a:ln cap="flat" cmpd="sng" w="19050">
            <a:solidFill>
              <a:srgbClr val="646B86"/>
            </a:solidFill>
            <a:prstDash val="solid"/>
            <a:round/>
            <a:headEnd len="lg" w="lg" type="none"/>
            <a:tailEnd len="lg" w="lg" type="triangle"/>
          </a:ln>
        </p:spPr>
      </p:cxnSp>
      <p:sp>
        <p:nvSpPr>
          <p:cNvPr id="452" name="Shape 452"/>
          <p:cNvSpPr txBox="1"/>
          <p:nvPr/>
        </p:nvSpPr>
        <p:spPr>
          <a:xfrm>
            <a:off x="6049321" y="3299325"/>
            <a:ext cx="9356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53" name="Shape 4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276825" y="338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t>Activity - Possible Solution</a:t>
            </a:r>
          </a:p>
        </p:txBody>
      </p:sp>
      <p:sp>
        <p:nvSpPr>
          <p:cNvPr id="463" name="Shape 463"/>
          <p:cNvSpPr/>
          <p:nvPr/>
        </p:nvSpPr>
        <p:spPr>
          <a:xfrm>
            <a:off x="323417" y="1481400"/>
            <a:ext cx="1054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in</a:t>
            </a:r>
            <a:r>
              <a:rPr b="1" lang="en">
                <a:solidFill>
                  <a:schemeClr val="dk1"/>
                </a:solidFill>
              </a:rPr>
              <a:t>dex</a:t>
            </a:r>
            <a:r>
              <a:rPr b="1" i="0" lang="en" sz="1400" u="none" cap="none" strike="noStrike">
                <a:solidFill>
                  <a:schemeClr val="dk1"/>
                </a:solidFill>
                <a:latin typeface="Arial"/>
                <a:ea typeface="Arial"/>
                <a:cs typeface="Arial"/>
                <a:sym typeface="Arial"/>
              </a:rPr>
              <a:t>=0</a:t>
            </a:r>
          </a:p>
        </p:txBody>
      </p:sp>
      <p:sp>
        <p:nvSpPr>
          <p:cNvPr id="464" name="Shape 464"/>
          <p:cNvSpPr/>
          <p:nvPr/>
        </p:nvSpPr>
        <p:spPr>
          <a:xfrm>
            <a:off x="323417" y="2613050"/>
            <a:ext cx="2503799"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(N==1) &amp;&amp; (A[0] = what)</a:t>
            </a:r>
          </a:p>
        </p:txBody>
      </p:sp>
      <p:sp>
        <p:nvSpPr>
          <p:cNvPr id="465" name="Shape 465"/>
          <p:cNvSpPr/>
          <p:nvPr/>
        </p:nvSpPr>
        <p:spPr>
          <a:xfrm>
            <a:off x="1048159" y="3969550"/>
            <a:ext cx="1054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0;</a:t>
            </a:r>
          </a:p>
        </p:txBody>
      </p:sp>
      <p:cxnSp>
        <p:nvCxnSpPr>
          <p:cNvPr id="466" name="Shape 466"/>
          <p:cNvCxnSpPr>
            <a:stCxn id="464" idx="2"/>
            <a:endCxn id="465" idx="0"/>
          </p:cNvCxnSpPr>
          <p:nvPr/>
        </p:nvCxnSpPr>
        <p:spPr>
          <a:xfrm>
            <a:off x="1575317" y="3238549"/>
            <a:ext cx="0" cy="731099"/>
          </a:xfrm>
          <a:prstGeom prst="straightConnector1">
            <a:avLst/>
          </a:prstGeom>
          <a:noFill/>
          <a:ln cap="flat" cmpd="sng" w="19050">
            <a:solidFill>
              <a:schemeClr val="dk2"/>
            </a:solidFill>
            <a:prstDash val="solid"/>
            <a:round/>
            <a:headEnd len="lg" w="lg" type="none"/>
            <a:tailEnd len="lg" w="lg" type="triangle"/>
          </a:ln>
        </p:spPr>
      </p:cxnSp>
      <p:sp>
        <p:nvSpPr>
          <p:cNvPr id="467" name="Shape 467"/>
          <p:cNvSpPr/>
          <p:nvPr/>
        </p:nvSpPr>
        <p:spPr>
          <a:xfrm>
            <a:off x="3038823" y="2613050"/>
            <a:ext cx="14187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N==0</a:t>
            </a:r>
          </a:p>
        </p:txBody>
      </p:sp>
      <p:sp>
        <p:nvSpPr>
          <p:cNvPr id="468" name="Shape 468"/>
          <p:cNvSpPr txBox="1"/>
          <p:nvPr/>
        </p:nvSpPr>
        <p:spPr>
          <a:xfrm>
            <a:off x="2620637" y="2468600"/>
            <a:ext cx="6245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69" name="Shape 469"/>
          <p:cNvSpPr txBox="1"/>
          <p:nvPr/>
        </p:nvSpPr>
        <p:spPr>
          <a:xfrm>
            <a:off x="1711948" y="3362087"/>
            <a:ext cx="6245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70" name="Shape 470"/>
          <p:cNvSpPr/>
          <p:nvPr/>
        </p:nvSpPr>
        <p:spPr>
          <a:xfrm>
            <a:off x="3221171" y="3969550"/>
            <a:ext cx="1054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-1;</a:t>
            </a:r>
          </a:p>
        </p:txBody>
      </p:sp>
      <p:cxnSp>
        <p:nvCxnSpPr>
          <p:cNvPr id="471" name="Shape 471"/>
          <p:cNvCxnSpPr>
            <a:stCxn id="467" idx="2"/>
            <a:endCxn id="470" idx="0"/>
          </p:cNvCxnSpPr>
          <p:nvPr/>
        </p:nvCxnSpPr>
        <p:spPr>
          <a:xfrm>
            <a:off x="3748173" y="3238549"/>
            <a:ext cx="0" cy="731099"/>
          </a:xfrm>
          <a:prstGeom prst="straightConnector1">
            <a:avLst/>
          </a:prstGeom>
          <a:noFill/>
          <a:ln cap="flat" cmpd="sng" w="19050">
            <a:solidFill>
              <a:schemeClr val="dk2"/>
            </a:solidFill>
            <a:prstDash val="solid"/>
            <a:round/>
            <a:headEnd len="lg" w="lg" type="none"/>
            <a:tailEnd len="lg" w="lg" type="triangle"/>
          </a:ln>
        </p:spPr>
      </p:cxnSp>
      <p:sp>
        <p:nvSpPr>
          <p:cNvPr id="472" name="Shape 472"/>
          <p:cNvSpPr txBox="1"/>
          <p:nvPr/>
        </p:nvSpPr>
        <p:spPr>
          <a:xfrm>
            <a:off x="5493647" y="3143562"/>
            <a:ext cx="6245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73" name="Shape 473"/>
          <p:cNvSpPr/>
          <p:nvPr/>
        </p:nvSpPr>
        <p:spPr>
          <a:xfrm>
            <a:off x="4736042" y="2613050"/>
            <a:ext cx="1054199"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N&gt;1</a:t>
            </a:r>
          </a:p>
        </p:txBody>
      </p:sp>
      <p:cxnSp>
        <p:nvCxnSpPr>
          <p:cNvPr id="474" name="Shape 474"/>
          <p:cNvCxnSpPr>
            <a:stCxn id="463" idx="2"/>
            <a:endCxn id="464" idx="0"/>
          </p:cNvCxnSpPr>
          <p:nvPr/>
        </p:nvCxnSpPr>
        <p:spPr>
          <a:xfrm>
            <a:off x="850517" y="1930800"/>
            <a:ext cx="724800" cy="682200"/>
          </a:xfrm>
          <a:prstGeom prst="straightConnector1">
            <a:avLst/>
          </a:prstGeom>
          <a:noFill/>
          <a:ln cap="flat" cmpd="sng" w="19050">
            <a:solidFill>
              <a:schemeClr val="dk2"/>
            </a:solidFill>
            <a:prstDash val="solid"/>
            <a:round/>
            <a:headEnd len="lg" w="lg" type="none"/>
            <a:tailEnd len="lg" w="lg" type="triangle"/>
          </a:ln>
        </p:spPr>
      </p:cxnSp>
      <p:cxnSp>
        <p:nvCxnSpPr>
          <p:cNvPr id="475" name="Shape 475"/>
          <p:cNvCxnSpPr>
            <a:stCxn id="464" idx="3"/>
            <a:endCxn id="467" idx="1"/>
          </p:cNvCxnSpPr>
          <p:nvPr/>
        </p:nvCxnSpPr>
        <p:spPr>
          <a:xfrm>
            <a:off x="2827217" y="2925799"/>
            <a:ext cx="211500" cy="0"/>
          </a:xfrm>
          <a:prstGeom prst="straightConnector1">
            <a:avLst/>
          </a:prstGeom>
          <a:noFill/>
          <a:ln cap="flat" cmpd="sng" w="19050">
            <a:solidFill>
              <a:schemeClr val="dk2"/>
            </a:solidFill>
            <a:prstDash val="solid"/>
            <a:round/>
            <a:headEnd len="lg" w="lg" type="none"/>
            <a:tailEnd len="lg" w="lg" type="triangle"/>
          </a:ln>
        </p:spPr>
      </p:cxnSp>
      <p:cxnSp>
        <p:nvCxnSpPr>
          <p:cNvPr id="476" name="Shape 476"/>
          <p:cNvCxnSpPr>
            <a:stCxn id="467" idx="3"/>
            <a:endCxn id="473" idx="1"/>
          </p:cNvCxnSpPr>
          <p:nvPr/>
        </p:nvCxnSpPr>
        <p:spPr>
          <a:xfrm>
            <a:off x="4457523" y="2925799"/>
            <a:ext cx="278400" cy="0"/>
          </a:xfrm>
          <a:prstGeom prst="straightConnector1">
            <a:avLst/>
          </a:prstGeom>
          <a:noFill/>
          <a:ln cap="flat" cmpd="sng" w="19050">
            <a:solidFill>
              <a:schemeClr val="dk2"/>
            </a:solidFill>
            <a:prstDash val="solid"/>
            <a:round/>
            <a:headEnd len="lg" w="lg" type="none"/>
            <a:tailEnd len="lg" w="lg" type="triangle"/>
          </a:ln>
        </p:spPr>
      </p:cxnSp>
      <p:sp>
        <p:nvSpPr>
          <p:cNvPr id="477" name="Shape 477"/>
          <p:cNvSpPr txBox="1"/>
          <p:nvPr/>
        </p:nvSpPr>
        <p:spPr>
          <a:xfrm>
            <a:off x="5693760" y="2468600"/>
            <a:ext cx="6245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78" name="Shape 478"/>
          <p:cNvSpPr/>
          <p:nvPr/>
        </p:nvSpPr>
        <p:spPr>
          <a:xfrm>
            <a:off x="7863695" y="2701100"/>
            <a:ext cx="1054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-1;</a:t>
            </a:r>
          </a:p>
        </p:txBody>
      </p:sp>
      <p:cxnSp>
        <p:nvCxnSpPr>
          <p:cNvPr id="479" name="Shape 479"/>
          <p:cNvCxnSpPr>
            <a:stCxn id="473" idx="3"/>
            <a:endCxn id="478" idx="1"/>
          </p:cNvCxnSpPr>
          <p:nvPr/>
        </p:nvCxnSpPr>
        <p:spPr>
          <a:xfrm>
            <a:off x="5790242" y="2925799"/>
            <a:ext cx="2073599" cy="0"/>
          </a:xfrm>
          <a:prstGeom prst="straightConnector1">
            <a:avLst/>
          </a:prstGeom>
          <a:noFill/>
          <a:ln cap="flat" cmpd="sng" w="19050">
            <a:solidFill>
              <a:schemeClr val="dk2"/>
            </a:solidFill>
            <a:prstDash val="solid"/>
            <a:round/>
            <a:headEnd len="lg" w="lg" type="none"/>
            <a:tailEnd len="lg" w="lg" type="triangle"/>
          </a:ln>
        </p:spPr>
      </p:cxnSp>
      <p:sp>
        <p:nvSpPr>
          <p:cNvPr id="480" name="Shape 480"/>
          <p:cNvSpPr txBox="1"/>
          <p:nvPr/>
        </p:nvSpPr>
        <p:spPr>
          <a:xfrm>
            <a:off x="4290689" y="2468600"/>
            <a:ext cx="6245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81" name="Shape 481"/>
          <p:cNvSpPr/>
          <p:nvPr/>
        </p:nvSpPr>
        <p:spPr>
          <a:xfrm>
            <a:off x="4789312" y="3505775"/>
            <a:ext cx="13470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index &lt; N</a:t>
            </a:r>
          </a:p>
        </p:txBody>
      </p:sp>
      <p:cxnSp>
        <p:nvCxnSpPr>
          <p:cNvPr id="482" name="Shape 482"/>
          <p:cNvCxnSpPr>
            <a:stCxn id="473" idx="2"/>
            <a:endCxn id="481" idx="0"/>
          </p:cNvCxnSpPr>
          <p:nvPr/>
        </p:nvCxnSpPr>
        <p:spPr>
          <a:xfrm>
            <a:off x="5263142" y="3238549"/>
            <a:ext cx="199800" cy="267299"/>
          </a:xfrm>
          <a:prstGeom prst="straightConnector1">
            <a:avLst/>
          </a:prstGeom>
          <a:noFill/>
          <a:ln cap="flat" cmpd="sng" w="19050">
            <a:solidFill>
              <a:schemeClr val="dk2"/>
            </a:solidFill>
            <a:prstDash val="solid"/>
            <a:round/>
            <a:headEnd len="lg" w="lg" type="none"/>
            <a:tailEnd len="lg" w="lg" type="triangle"/>
          </a:ln>
        </p:spPr>
      </p:cxnSp>
      <p:sp>
        <p:nvSpPr>
          <p:cNvPr id="483" name="Shape 483"/>
          <p:cNvSpPr txBox="1"/>
          <p:nvPr/>
        </p:nvSpPr>
        <p:spPr>
          <a:xfrm>
            <a:off x="3896036" y="3527850"/>
            <a:ext cx="6245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84" name="Shape 484"/>
          <p:cNvSpPr/>
          <p:nvPr/>
        </p:nvSpPr>
        <p:spPr>
          <a:xfrm>
            <a:off x="4518697" y="4327875"/>
            <a:ext cx="18882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A[index] == what</a:t>
            </a:r>
          </a:p>
        </p:txBody>
      </p:sp>
      <p:cxnSp>
        <p:nvCxnSpPr>
          <p:cNvPr id="485" name="Shape 485"/>
          <p:cNvCxnSpPr>
            <a:stCxn id="481" idx="2"/>
            <a:endCxn id="484" idx="0"/>
          </p:cNvCxnSpPr>
          <p:nvPr/>
        </p:nvCxnSpPr>
        <p:spPr>
          <a:xfrm>
            <a:off x="5462812" y="4131274"/>
            <a:ext cx="0" cy="196500"/>
          </a:xfrm>
          <a:prstGeom prst="straightConnector1">
            <a:avLst/>
          </a:prstGeom>
          <a:noFill/>
          <a:ln cap="flat" cmpd="sng" w="19050">
            <a:solidFill>
              <a:schemeClr val="dk2"/>
            </a:solidFill>
            <a:prstDash val="solid"/>
            <a:round/>
            <a:headEnd len="lg" w="lg" type="none"/>
            <a:tailEnd len="lg" w="lg" type="triangle"/>
          </a:ln>
        </p:spPr>
      </p:cxnSp>
      <p:sp>
        <p:nvSpPr>
          <p:cNvPr id="486" name="Shape 486"/>
          <p:cNvSpPr txBox="1"/>
          <p:nvPr/>
        </p:nvSpPr>
        <p:spPr>
          <a:xfrm>
            <a:off x="4736042" y="4000975"/>
            <a:ext cx="5709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87" name="Shape 487"/>
          <p:cNvSpPr/>
          <p:nvPr/>
        </p:nvSpPr>
        <p:spPr>
          <a:xfrm>
            <a:off x="6118344" y="4927200"/>
            <a:ext cx="13470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index;</a:t>
            </a:r>
          </a:p>
        </p:txBody>
      </p:sp>
      <p:cxnSp>
        <p:nvCxnSpPr>
          <p:cNvPr id="488" name="Shape 488"/>
          <p:cNvCxnSpPr>
            <a:stCxn id="484" idx="2"/>
            <a:endCxn id="487" idx="1"/>
          </p:cNvCxnSpPr>
          <p:nvPr/>
        </p:nvCxnSpPr>
        <p:spPr>
          <a:xfrm>
            <a:off x="5462797" y="4953374"/>
            <a:ext cx="655500" cy="198600"/>
          </a:xfrm>
          <a:prstGeom prst="straightConnector1">
            <a:avLst/>
          </a:prstGeom>
          <a:noFill/>
          <a:ln cap="flat" cmpd="sng" w="19050">
            <a:solidFill>
              <a:schemeClr val="dk2"/>
            </a:solidFill>
            <a:prstDash val="solid"/>
            <a:round/>
            <a:headEnd len="lg" w="lg" type="none"/>
            <a:tailEnd len="lg" w="lg" type="triangle"/>
          </a:ln>
        </p:spPr>
      </p:cxnSp>
      <p:sp>
        <p:nvSpPr>
          <p:cNvPr id="489" name="Shape 489"/>
          <p:cNvSpPr txBox="1"/>
          <p:nvPr/>
        </p:nvSpPr>
        <p:spPr>
          <a:xfrm>
            <a:off x="5263166" y="5075537"/>
            <a:ext cx="5709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490" name="Shape 490"/>
          <p:cNvSpPr/>
          <p:nvPr/>
        </p:nvSpPr>
        <p:spPr>
          <a:xfrm>
            <a:off x="6815675" y="4415925"/>
            <a:ext cx="9767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index++;</a:t>
            </a:r>
          </a:p>
        </p:txBody>
      </p:sp>
      <p:cxnSp>
        <p:nvCxnSpPr>
          <p:cNvPr id="491" name="Shape 491"/>
          <p:cNvCxnSpPr>
            <a:stCxn id="484" idx="3"/>
            <a:endCxn id="490" idx="1"/>
          </p:cNvCxnSpPr>
          <p:nvPr/>
        </p:nvCxnSpPr>
        <p:spPr>
          <a:xfrm>
            <a:off x="6406897" y="4640624"/>
            <a:ext cx="408900" cy="0"/>
          </a:xfrm>
          <a:prstGeom prst="straightConnector1">
            <a:avLst/>
          </a:prstGeom>
          <a:noFill/>
          <a:ln cap="flat" cmpd="sng" w="19050">
            <a:solidFill>
              <a:schemeClr val="dk2"/>
            </a:solidFill>
            <a:prstDash val="solid"/>
            <a:round/>
            <a:headEnd len="lg" w="lg" type="none"/>
            <a:tailEnd len="lg" w="lg" type="triangle"/>
          </a:ln>
        </p:spPr>
      </p:cxnSp>
      <p:sp>
        <p:nvSpPr>
          <p:cNvPr id="492" name="Shape 492"/>
          <p:cNvSpPr txBox="1"/>
          <p:nvPr/>
        </p:nvSpPr>
        <p:spPr>
          <a:xfrm>
            <a:off x="6163555" y="4183425"/>
            <a:ext cx="6245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cxnSp>
        <p:nvCxnSpPr>
          <p:cNvPr id="493" name="Shape 493"/>
          <p:cNvCxnSpPr>
            <a:stCxn id="490" idx="0"/>
          </p:cNvCxnSpPr>
          <p:nvPr/>
        </p:nvCxnSpPr>
        <p:spPr>
          <a:xfrm rot="10800000">
            <a:off x="7293574" y="3845025"/>
            <a:ext cx="10500" cy="570900"/>
          </a:xfrm>
          <a:prstGeom prst="straightConnector1">
            <a:avLst/>
          </a:prstGeom>
          <a:noFill/>
          <a:ln cap="flat" cmpd="sng" w="19050">
            <a:solidFill>
              <a:schemeClr val="dk2"/>
            </a:solidFill>
            <a:prstDash val="solid"/>
            <a:round/>
            <a:headEnd len="lg" w="lg" type="none"/>
            <a:tailEnd len="lg" w="lg" type="none"/>
          </a:ln>
        </p:spPr>
      </p:cxnSp>
      <p:cxnSp>
        <p:nvCxnSpPr>
          <p:cNvPr id="494" name="Shape 494"/>
          <p:cNvCxnSpPr/>
          <p:nvPr/>
        </p:nvCxnSpPr>
        <p:spPr>
          <a:xfrm flipH="1">
            <a:off x="5879725" y="3856325"/>
            <a:ext cx="1413900" cy="125399"/>
          </a:xfrm>
          <a:prstGeom prst="straightConnector1">
            <a:avLst/>
          </a:prstGeom>
          <a:noFill/>
          <a:ln cap="flat" cmpd="sng" w="19050">
            <a:solidFill>
              <a:schemeClr val="dk2"/>
            </a:solidFill>
            <a:prstDash val="solid"/>
            <a:round/>
            <a:headEnd len="lg" w="lg" type="none"/>
            <a:tailEnd len="lg" w="lg" type="triangle"/>
          </a:ln>
        </p:spPr>
      </p:cxnSp>
      <p:cxnSp>
        <p:nvCxnSpPr>
          <p:cNvPr id="495" name="Shape 495"/>
          <p:cNvCxnSpPr>
            <a:stCxn id="481" idx="3"/>
            <a:endCxn id="478" idx="1"/>
          </p:cNvCxnSpPr>
          <p:nvPr/>
        </p:nvCxnSpPr>
        <p:spPr>
          <a:xfrm flipH="1" rot="10800000">
            <a:off x="6136312" y="2925724"/>
            <a:ext cx="1727400" cy="892800"/>
          </a:xfrm>
          <a:prstGeom prst="straightConnector1">
            <a:avLst/>
          </a:prstGeom>
          <a:noFill/>
          <a:ln cap="flat" cmpd="sng" w="19050">
            <a:solidFill>
              <a:schemeClr val="dk2"/>
            </a:solidFill>
            <a:prstDash val="solid"/>
            <a:round/>
            <a:headEnd len="lg" w="lg" type="none"/>
            <a:tailEnd len="lg" w="lg" type="triangle"/>
          </a:ln>
        </p:spPr>
      </p:cxnSp>
      <p:sp>
        <p:nvSpPr>
          <p:cNvPr id="496" name="Shape 496"/>
          <p:cNvSpPr txBox="1"/>
          <p:nvPr/>
        </p:nvSpPr>
        <p:spPr>
          <a:xfrm>
            <a:off x="6163567" y="3143562"/>
            <a:ext cx="6245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497" name="Shape 497"/>
          <p:cNvSpPr txBox="1"/>
          <p:nvPr/>
        </p:nvSpPr>
        <p:spPr>
          <a:xfrm>
            <a:off x="276837" y="4691975"/>
            <a:ext cx="3721499" cy="941699"/>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0000"/>
                </a:solidFill>
              </a:rPr>
              <a:t>1: A[“Bob”, “Jane”], 2, “Jane”</a:t>
            </a:r>
          </a:p>
          <a:p>
            <a:pPr lvl="0" rtl="0">
              <a:spcBef>
                <a:spcPts val="0"/>
              </a:spcBef>
              <a:buNone/>
            </a:pPr>
            <a:r>
              <a:rPr b="1" lang="en">
                <a:solidFill>
                  <a:srgbClr val="0000FF"/>
                </a:solidFill>
              </a:rPr>
              <a:t>2: A[“Bob”, “Jane”], 2, “Spot”</a:t>
            </a:r>
          </a:p>
          <a:p>
            <a:pPr lvl="0" rtl="0">
              <a:spcBef>
                <a:spcPts val="0"/>
              </a:spcBef>
              <a:buNone/>
            </a:pPr>
            <a:r>
              <a:rPr b="1" lang="en">
                <a:solidFill>
                  <a:srgbClr val="6AA84F"/>
                </a:solidFill>
              </a:rPr>
              <a:t>3: A[], 0, “Bob”</a:t>
            </a:r>
          </a:p>
          <a:p>
            <a:pPr lvl="0" rtl="0">
              <a:spcBef>
                <a:spcPts val="0"/>
              </a:spcBef>
              <a:buNone/>
            </a:pPr>
            <a:r>
              <a:rPr b="1" lang="en">
                <a:solidFill>
                  <a:srgbClr val="9900FF"/>
                </a:solidFill>
              </a:rPr>
              <a:t>4. A[“Bob”], 1, “Bob”</a:t>
            </a:r>
          </a:p>
        </p:txBody>
      </p:sp>
      <p:sp>
        <p:nvSpPr>
          <p:cNvPr id="498" name="Shape 498"/>
          <p:cNvSpPr/>
          <p:nvPr/>
        </p:nvSpPr>
        <p:spPr>
          <a:xfrm>
            <a:off x="1226581" y="1993600"/>
            <a:ext cx="5732120" cy="3007500"/>
          </a:xfrm>
          <a:custGeom>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lg" w="lg" type="none"/>
            <a:tailEnd len="lg" w="lg" type="none"/>
          </a:ln>
        </p:spPr>
      </p:sp>
      <p:sp>
        <p:nvSpPr>
          <p:cNvPr id="499" name="Shape 499"/>
          <p:cNvSpPr/>
          <p:nvPr/>
        </p:nvSpPr>
        <p:spPr>
          <a:xfrm>
            <a:off x="1027801" y="2039175"/>
            <a:ext cx="7079555" cy="2677125"/>
          </a:xfrm>
          <a:custGeom>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lg" w="lg" type="none"/>
            <a:tailEnd len="lg" w="lg" type="none"/>
          </a:ln>
        </p:spPr>
      </p:sp>
      <p:sp>
        <p:nvSpPr>
          <p:cNvPr id="500" name="Shape 500"/>
          <p:cNvSpPr/>
          <p:nvPr/>
        </p:nvSpPr>
        <p:spPr>
          <a:xfrm>
            <a:off x="729606" y="2005000"/>
            <a:ext cx="3026221" cy="2107525"/>
          </a:xfrm>
          <a:custGeom>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lg" w="lg" type="none"/>
            <a:tailEnd len="lg" w="lg" type="none"/>
          </a:ln>
        </p:spPr>
      </p:sp>
      <p:sp>
        <p:nvSpPr>
          <p:cNvPr id="501" name="Shape 501"/>
          <p:cNvSpPr/>
          <p:nvPr/>
        </p:nvSpPr>
        <p:spPr>
          <a:xfrm>
            <a:off x="597086" y="2073350"/>
            <a:ext cx="894606" cy="1970825"/>
          </a:xfrm>
          <a:custGeom>
            <a:pathLst>
              <a:path extrusionOk="0" h="78833" w="36910">
                <a:moveTo>
                  <a:pt x="0" y="0"/>
                </a:moveTo>
                <a:lnTo>
                  <a:pt x="36910" y="39189"/>
                </a:lnTo>
                <a:lnTo>
                  <a:pt x="35088" y="78833"/>
                </a:lnTo>
              </a:path>
            </a:pathLst>
          </a:custGeom>
          <a:noFill/>
          <a:ln cap="flat" cmpd="sng" w="38100">
            <a:solidFill>
              <a:srgbClr val="9900FF"/>
            </a:solidFill>
            <a:prstDash val="solid"/>
            <a:round/>
            <a:headEnd len="lg" w="lg" type="none"/>
            <a:tailEnd len="lg" w="lg" type="none"/>
          </a:ln>
        </p:spPr>
      </p:sp>
      <p:sp>
        <p:nvSpPr>
          <p:cNvPr id="502" name="Shape 502"/>
          <p:cNvSpPr txBox="1"/>
          <p:nvPr/>
        </p:nvSpPr>
        <p:spPr>
          <a:xfrm>
            <a:off x="276825" y="5586450"/>
            <a:ext cx="3721499" cy="941699"/>
          </a:xfrm>
          <a:prstGeom prst="rect">
            <a:avLst/>
          </a:prstGeom>
          <a:noFill/>
          <a:ln>
            <a:noFill/>
          </a:ln>
        </p:spPr>
        <p:txBody>
          <a:bodyPr anchorCtr="0" anchor="t" bIns="91425" lIns="91425" rIns="91425" tIns="91425">
            <a:noAutofit/>
          </a:bodyPr>
          <a:lstStyle/>
          <a:p>
            <a:pPr lvl="0" rtl="0">
              <a:spcBef>
                <a:spcPts val="0"/>
              </a:spcBef>
              <a:buNone/>
            </a:pPr>
            <a:r>
              <a:rPr b="1" lang="en">
                <a:solidFill>
                  <a:srgbClr val="4A86E8"/>
                </a:solidFill>
              </a:rPr>
              <a:t>5. A[“Bob”], 1, “Spot”</a:t>
            </a:r>
          </a:p>
        </p:txBody>
      </p:sp>
      <p:sp>
        <p:nvSpPr>
          <p:cNvPr id="503" name="Shape 503"/>
          <p:cNvSpPr/>
          <p:nvPr/>
        </p:nvSpPr>
        <p:spPr>
          <a:xfrm>
            <a:off x="497696" y="2221450"/>
            <a:ext cx="7896868" cy="694900"/>
          </a:xfrm>
          <a:custGeom>
            <a:pathLst>
              <a:path extrusionOk="0" h="27796" w="325812">
                <a:moveTo>
                  <a:pt x="0" y="0"/>
                </a:moveTo>
                <a:lnTo>
                  <a:pt x="21417" y="27796"/>
                </a:lnTo>
                <a:lnTo>
                  <a:pt x="325812" y="24607"/>
                </a:lnTo>
              </a:path>
            </a:pathLst>
          </a:custGeom>
          <a:noFill/>
          <a:ln cap="flat" cmpd="sng" w="38100">
            <a:solidFill>
              <a:srgbClr val="4A86E8"/>
            </a:solidFill>
            <a:prstDash val="solid"/>
            <a:round/>
            <a:headEnd len="lg" w="lg" type="none"/>
            <a:tailEnd len="lg" w="lg" type="none"/>
          </a:ln>
        </p:spPr>
      </p:sp>
      <p:sp>
        <p:nvSpPr>
          <p:cNvPr id="504" name="Shape 5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
                                        <p:tgtEl>
                                          <p:spTgt spid="4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
                                        <p:tgtEl>
                                          <p:spTgt spid="4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
                                        <p:tgtEl>
                                          <p:spTgt spid="5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
                                        <p:tgtEl>
                                          <p:spTgt spid="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Path Coverage</a:t>
            </a:r>
          </a:p>
        </p:txBody>
      </p:sp>
      <p:sp>
        <p:nvSpPr>
          <p:cNvPr id="510" name="Shape 5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Other criteria focus on single elements. </a:t>
            </a:r>
          </a:p>
          <a:p>
            <a:pPr indent="-419100" lvl="1" marL="914400" marR="0" rtl="0" algn="l">
              <a:lnSpc>
                <a:spcPct val="120000"/>
              </a:lnSpc>
              <a:spcBef>
                <a:spcPts val="0"/>
              </a:spcBef>
              <a:spcAft>
                <a:spcPts val="0"/>
              </a:spcAft>
              <a:buClr>
                <a:schemeClr val="dk1"/>
              </a:buClr>
              <a:buSzPct val="125000"/>
              <a:buFont typeface="Arial"/>
            </a:pPr>
            <a:r>
              <a:rPr lang="en"/>
              <a:t>However, all tests execute a sequence of elements - a path through the program.</a:t>
            </a:r>
          </a:p>
          <a:p>
            <a:pPr indent="-419100" lvl="1" marL="914400" marR="0" rtl="0" algn="l">
              <a:lnSpc>
                <a:spcPct val="120000"/>
              </a:lnSpc>
              <a:spcBef>
                <a:spcPts val="0"/>
              </a:spcBef>
              <a:spcAft>
                <a:spcPts val="0"/>
              </a:spcAft>
              <a:buClr>
                <a:schemeClr val="dk1"/>
              </a:buClr>
              <a:buSzPct val="125000"/>
              <a:buFont typeface="Arial"/>
            </a:pPr>
            <a:r>
              <a:rPr lang="en"/>
              <a:t>Combination of elements matters - interaction sequences are the root of many faults.</a:t>
            </a:r>
          </a:p>
          <a:p>
            <a:pPr indent="-228600" lvl="0" marL="457200" marR="0" rtl="0" algn="l">
              <a:lnSpc>
                <a:spcPct val="120000"/>
              </a:lnSpc>
              <a:spcBef>
                <a:spcPts val="0"/>
              </a:spcBef>
              <a:spcAft>
                <a:spcPts val="0"/>
              </a:spcAft>
            </a:pPr>
            <a:r>
              <a:rPr lang="en"/>
              <a:t>Path coverage requires that all paths through the CFG are covered.</a:t>
            </a:r>
          </a:p>
          <a:p>
            <a:pPr indent="-228600" lvl="0" marL="457200" marR="0" rtl="0" algn="l">
              <a:lnSpc>
                <a:spcPct val="120000"/>
              </a:lnSpc>
              <a:spcBef>
                <a:spcPts val="0"/>
              </a:spcBef>
              <a:spcAft>
                <a:spcPts val="0"/>
              </a:spcAft>
            </a:pPr>
            <a:r>
              <a:rPr lang="en"/>
              <a:t>Coverage = Number of Paths Covered</a:t>
            </a:r>
          </a:p>
          <a:p>
            <a:pPr indent="0" lvl="0" marL="0" marR="0" rtl="0" algn="l">
              <a:lnSpc>
                <a:spcPct val="120000"/>
              </a:lnSpc>
              <a:spcBef>
                <a:spcPts val="0"/>
              </a:spcBef>
              <a:spcAft>
                <a:spcPts val="0"/>
              </a:spcAft>
              <a:buNone/>
            </a:pPr>
            <a:r>
              <a:rPr lang="en"/>
              <a:t>						Number of Total Paths</a:t>
            </a:r>
          </a:p>
          <a:p>
            <a:pPr lvl="0" marR="0" rtl="0" algn="l">
              <a:lnSpc>
                <a:spcPct val="120000"/>
              </a:lnSpc>
              <a:spcBef>
                <a:spcPts val="0"/>
              </a:spcBef>
              <a:spcAft>
                <a:spcPts val="0"/>
              </a:spcAft>
              <a:buNone/>
            </a:pPr>
            <a:r>
              <a:t/>
            </a:r>
            <a:endParaRPr/>
          </a:p>
        </p:txBody>
      </p:sp>
      <p:cxnSp>
        <p:nvCxnSpPr>
          <p:cNvPr id="511" name="Shape 511"/>
          <p:cNvCxnSpPr/>
          <p:nvPr/>
        </p:nvCxnSpPr>
        <p:spPr>
          <a:xfrm flipH="1" rot="10800000">
            <a:off x="2840175" y="5815975"/>
            <a:ext cx="5389499" cy="11699"/>
          </a:xfrm>
          <a:prstGeom prst="straightConnector1">
            <a:avLst/>
          </a:prstGeom>
          <a:noFill/>
          <a:ln cap="flat" cmpd="sng" w="19050">
            <a:solidFill>
              <a:srgbClr val="000000"/>
            </a:solidFill>
            <a:prstDash val="solid"/>
            <a:round/>
            <a:headEnd len="lg" w="lg" type="none"/>
            <a:tailEnd len="lg" w="lg" type="none"/>
          </a:ln>
        </p:spPr>
      </p:cxnSp>
      <p:sp>
        <p:nvSpPr>
          <p:cNvPr id="512" name="Shape 5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457200" y="484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Path</a:t>
            </a:r>
            <a:r>
              <a:rPr b="1" i="0" lang="en" u="none" cap="none" strike="noStrike">
                <a:solidFill>
                  <a:srgbClr val="FFFFFF"/>
                </a:solidFill>
                <a:latin typeface="Arial"/>
                <a:ea typeface="Arial"/>
                <a:cs typeface="Arial"/>
                <a:sym typeface="Arial"/>
              </a:rPr>
              <a:t> Coverage</a:t>
            </a:r>
          </a:p>
        </p:txBody>
      </p:sp>
      <p:cxnSp>
        <p:nvCxnSpPr>
          <p:cNvPr id="522" name="Shape 522"/>
          <p:cNvCxnSpPr/>
          <p:nvPr/>
        </p:nvCxnSpPr>
        <p:spPr>
          <a:xfrm>
            <a:off x="6927626" y="2705136"/>
            <a:ext cx="0" cy="365099"/>
          </a:xfrm>
          <a:prstGeom prst="straightConnector1">
            <a:avLst/>
          </a:prstGeom>
          <a:noFill/>
          <a:ln cap="flat" cmpd="sng" w="12700">
            <a:solidFill>
              <a:srgbClr val="000000"/>
            </a:solidFill>
            <a:prstDash val="solid"/>
            <a:round/>
            <a:headEnd len="med" w="med" type="none"/>
            <a:tailEnd len="med" w="med" type="triangle"/>
          </a:ln>
        </p:spPr>
      </p:cxnSp>
      <p:cxnSp>
        <p:nvCxnSpPr>
          <p:cNvPr id="523" name="Shape 523"/>
          <p:cNvCxnSpPr/>
          <p:nvPr/>
        </p:nvCxnSpPr>
        <p:spPr>
          <a:xfrm>
            <a:off x="4905667" y="2705136"/>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524" name="Shape 524"/>
          <p:cNvSpPr/>
          <p:nvPr/>
        </p:nvSpPr>
        <p:spPr>
          <a:xfrm>
            <a:off x="5399537" y="1541500"/>
            <a:ext cx="8075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sp>
        <p:nvSpPr>
          <p:cNvPr id="525" name="Shape 525"/>
          <p:cNvSpPr/>
          <p:nvPr/>
        </p:nvSpPr>
        <p:spPr>
          <a:xfrm>
            <a:off x="4008400" y="2384450"/>
            <a:ext cx="3053099" cy="7493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latin typeface="Arial"/>
                <a:ea typeface="Arial"/>
                <a:cs typeface="Arial"/>
                <a:sym typeface="Arial"/>
              </a:rPr>
              <a:t>i&lt;N and A[i] &lt;X</a:t>
            </a:r>
          </a:p>
        </p:txBody>
      </p:sp>
      <p:sp>
        <p:nvSpPr>
          <p:cNvPr id="526" name="Shape 526"/>
          <p:cNvSpPr/>
          <p:nvPr/>
        </p:nvSpPr>
        <p:spPr>
          <a:xfrm>
            <a:off x="5761224" y="3070261"/>
            <a:ext cx="20670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527" name="Shape 527"/>
          <p:cNvSpPr/>
          <p:nvPr/>
        </p:nvSpPr>
        <p:spPr>
          <a:xfrm>
            <a:off x="6863714" y="3827500"/>
            <a:ext cx="15224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528" name="Shape 528"/>
          <p:cNvSpPr/>
          <p:nvPr/>
        </p:nvSpPr>
        <p:spPr>
          <a:xfrm>
            <a:off x="4282521" y="4132300"/>
            <a:ext cx="12449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529" name="Shape 529"/>
          <p:cNvCxnSpPr/>
          <p:nvPr/>
        </p:nvCxnSpPr>
        <p:spPr>
          <a:xfrm>
            <a:off x="5812063" y="2019336"/>
            <a:ext cx="0" cy="352499"/>
          </a:xfrm>
          <a:prstGeom prst="straightConnector1">
            <a:avLst/>
          </a:prstGeom>
          <a:noFill/>
          <a:ln cap="flat" cmpd="sng" w="28575">
            <a:solidFill>
              <a:srgbClr val="000000"/>
            </a:solidFill>
            <a:prstDash val="solid"/>
            <a:round/>
            <a:headEnd len="med" w="med" type="none"/>
            <a:tailEnd len="med" w="med" type="triangle"/>
          </a:ln>
        </p:spPr>
      </p:cxnSp>
      <p:cxnSp>
        <p:nvCxnSpPr>
          <p:cNvPr id="530" name="Shape 530"/>
          <p:cNvCxnSpPr/>
          <p:nvPr/>
        </p:nvCxnSpPr>
        <p:spPr>
          <a:xfrm>
            <a:off x="7834021" y="3390937"/>
            <a:ext cx="0" cy="428700"/>
          </a:xfrm>
          <a:prstGeom prst="straightConnector1">
            <a:avLst/>
          </a:prstGeom>
          <a:noFill/>
          <a:ln cap="flat" cmpd="sng" w="28575">
            <a:solidFill>
              <a:srgbClr val="000000"/>
            </a:solidFill>
            <a:prstDash val="solid"/>
            <a:round/>
            <a:headEnd len="med" w="med" type="none"/>
            <a:tailEnd len="med" w="med" type="triangle"/>
          </a:ln>
        </p:spPr>
      </p:cxnSp>
      <p:cxnSp>
        <p:nvCxnSpPr>
          <p:cNvPr id="531" name="Shape 531"/>
          <p:cNvCxnSpPr/>
          <p:nvPr/>
        </p:nvCxnSpPr>
        <p:spPr>
          <a:xfrm>
            <a:off x="8118722" y="4816512"/>
            <a:ext cx="464699" cy="0"/>
          </a:xfrm>
          <a:prstGeom prst="straightConnector1">
            <a:avLst/>
          </a:prstGeom>
          <a:noFill/>
          <a:ln cap="flat" cmpd="sng" w="28575">
            <a:solidFill>
              <a:srgbClr val="000000"/>
            </a:solidFill>
            <a:prstDash val="solid"/>
            <a:round/>
            <a:headEnd len="med" w="med" type="none"/>
            <a:tailEnd len="med" w="med" type="none"/>
          </a:ln>
        </p:spPr>
      </p:cxnSp>
      <p:cxnSp>
        <p:nvCxnSpPr>
          <p:cNvPr id="532" name="Shape 532"/>
          <p:cNvCxnSpPr/>
          <p:nvPr/>
        </p:nvCxnSpPr>
        <p:spPr>
          <a:xfrm>
            <a:off x="8600971" y="2781336"/>
            <a:ext cx="0" cy="2028899"/>
          </a:xfrm>
          <a:prstGeom prst="straightConnector1">
            <a:avLst/>
          </a:prstGeom>
          <a:noFill/>
          <a:ln cap="flat" cmpd="sng" w="28575">
            <a:solidFill>
              <a:srgbClr val="000000"/>
            </a:solidFill>
            <a:prstDash val="solid"/>
            <a:round/>
            <a:headEnd len="med" w="med" type="none"/>
            <a:tailEnd len="med" w="med" type="none"/>
          </a:ln>
        </p:spPr>
      </p:cxnSp>
      <p:cxnSp>
        <p:nvCxnSpPr>
          <p:cNvPr id="533" name="Shape 533"/>
          <p:cNvCxnSpPr/>
          <p:nvPr/>
        </p:nvCxnSpPr>
        <p:spPr>
          <a:xfrm>
            <a:off x="5832398" y="2095536"/>
            <a:ext cx="2750999" cy="644400"/>
          </a:xfrm>
          <a:prstGeom prst="straightConnector1">
            <a:avLst/>
          </a:prstGeom>
          <a:noFill/>
          <a:ln cap="flat" cmpd="sng" w="28575">
            <a:solidFill>
              <a:srgbClr val="000000"/>
            </a:solidFill>
            <a:prstDash val="solid"/>
            <a:round/>
            <a:headEnd len="med" w="med" type="triangle"/>
            <a:tailEnd len="med" w="med" type="none"/>
          </a:ln>
        </p:spPr>
      </p:cxnSp>
      <p:sp>
        <p:nvSpPr>
          <p:cNvPr id="534" name="Shape 534"/>
          <p:cNvSpPr/>
          <p:nvPr/>
        </p:nvSpPr>
        <p:spPr>
          <a:xfrm>
            <a:off x="7123735" y="2736875"/>
            <a:ext cx="6714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535" name="Shape 535"/>
          <p:cNvSpPr/>
          <p:nvPr/>
        </p:nvSpPr>
        <p:spPr>
          <a:xfrm>
            <a:off x="4892601" y="3041675"/>
            <a:ext cx="8075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536" name="Shape 536"/>
          <p:cNvSpPr/>
          <p:nvPr/>
        </p:nvSpPr>
        <p:spPr>
          <a:xfrm>
            <a:off x="8015375" y="3390925"/>
            <a:ext cx="6714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537" name="Shape 537"/>
          <p:cNvSpPr/>
          <p:nvPr/>
        </p:nvSpPr>
        <p:spPr>
          <a:xfrm>
            <a:off x="5868728" y="3651275"/>
            <a:ext cx="8075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538" name="Shape 538"/>
          <p:cNvCxnSpPr/>
          <p:nvPr/>
        </p:nvCxnSpPr>
        <p:spPr>
          <a:xfrm>
            <a:off x="5812063" y="3409987"/>
            <a:ext cx="0" cy="1393799"/>
          </a:xfrm>
          <a:prstGeom prst="straightConnector1">
            <a:avLst/>
          </a:prstGeom>
          <a:noFill/>
          <a:ln cap="flat" cmpd="sng" w="28575">
            <a:solidFill>
              <a:srgbClr val="000000"/>
            </a:solidFill>
            <a:prstDash val="solid"/>
            <a:round/>
            <a:headEnd len="med" w="med" type="none"/>
            <a:tailEnd len="med" w="med" type="none"/>
          </a:ln>
        </p:spPr>
      </p:cxnSp>
      <p:cxnSp>
        <p:nvCxnSpPr>
          <p:cNvPr id="539" name="Shape 539"/>
          <p:cNvCxnSpPr/>
          <p:nvPr/>
        </p:nvCxnSpPr>
        <p:spPr>
          <a:xfrm>
            <a:off x="5849829" y="4816512"/>
            <a:ext cx="1623899" cy="0"/>
          </a:xfrm>
          <a:prstGeom prst="straightConnector1">
            <a:avLst/>
          </a:prstGeom>
          <a:noFill/>
          <a:ln cap="flat" cmpd="sng" w="28575">
            <a:solidFill>
              <a:srgbClr val="000000"/>
            </a:solidFill>
            <a:prstDash val="solid"/>
            <a:round/>
            <a:headEnd len="med" w="med" type="none"/>
            <a:tailEnd len="med" w="med" type="triangle"/>
          </a:ln>
        </p:spPr>
      </p:cxnSp>
      <p:sp>
        <p:nvSpPr>
          <p:cNvPr id="540" name="Shape 540"/>
          <p:cNvSpPr/>
          <p:nvPr/>
        </p:nvSpPr>
        <p:spPr>
          <a:xfrm>
            <a:off x="457200" y="1779725"/>
            <a:ext cx="45951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541" name="Shape 541"/>
          <p:cNvSpPr/>
          <p:nvPr/>
        </p:nvSpPr>
        <p:spPr>
          <a:xfrm>
            <a:off x="7491217" y="4589500"/>
            <a:ext cx="6159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cxnSp>
        <p:nvCxnSpPr>
          <p:cNvPr id="542" name="Shape 542"/>
          <p:cNvCxnSpPr/>
          <p:nvPr/>
        </p:nvCxnSpPr>
        <p:spPr>
          <a:xfrm>
            <a:off x="7834021" y="4305337"/>
            <a:ext cx="0" cy="276300"/>
          </a:xfrm>
          <a:prstGeom prst="straightConnector1">
            <a:avLst/>
          </a:prstGeom>
          <a:noFill/>
          <a:ln cap="flat" cmpd="sng" w="28575">
            <a:solidFill>
              <a:srgbClr val="000000"/>
            </a:solidFill>
            <a:prstDash val="solid"/>
            <a:round/>
            <a:headEnd len="med" w="med" type="none"/>
            <a:tailEnd len="med" w="med" type="triangle"/>
          </a:ln>
        </p:spPr>
      </p:cxnSp>
      <p:sp>
        <p:nvSpPr>
          <p:cNvPr id="543" name="Shape 543"/>
          <p:cNvSpPr txBox="1"/>
          <p:nvPr/>
        </p:nvSpPr>
        <p:spPr>
          <a:xfrm>
            <a:off x="457200" y="4962150"/>
            <a:ext cx="8660099" cy="1406400"/>
          </a:xfrm>
          <a:prstGeom prst="rect">
            <a:avLst/>
          </a:prstGeom>
          <a:noFill/>
          <a:ln>
            <a:noFill/>
          </a:ln>
        </p:spPr>
        <p:txBody>
          <a:bodyPr anchorCtr="0" anchor="t" bIns="91425" lIns="91425" rIns="91425" tIns="91425">
            <a:noAutofit/>
          </a:bodyPr>
          <a:lstStyle/>
          <a:p>
            <a:pPr lvl="0" rtl="0">
              <a:spcBef>
                <a:spcPts val="0"/>
              </a:spcBef>
              <a:buNone/>
            </a:pPr>
            <a:r>
              <a:rPr b="1" lang="en" sz="2400"/>
              <a:t>In theory, path coverage is the ultimate coverage metric.</a:t>
            </a:r>
          </a:p>
          <a:p>
            <a:pPr lvl="0" rtl="0">
              <a:spcBef>
                <a:spcPts val="0"/>
              </a:spcBef>
              <a:buNone/>
            </a:pPr>
            <a:r>
              <a:rPr b="1" lang="en" sz="2400"/>
              <a:t>In practice, it is impractical.</a:t>
            </a:r>
          </a:p>
          <a:p>
            <a:pPr indent="-381000" lvl="0" marL="457200" rtl="0">
              <a:spcBef>
                <a:spcPts val="0"/>
              </a:spcBef>
              <a:buSzPct val="100000"/>
              <a:buChar char="●"/>
            </a:pPr>
            <a:r>
              <a:rPr b="1" lang="en" sz="2400"/>
              <a:t>How many paths does this program have?</a:t>
            </a:r>
          </a:p>
          <a:p>
            <a:pPr lvl="0" rtl="0">
              <a:spcBef>
                <a:spcPts val="0"/>
              </a:spcBef>
              <a:buNone/>
            </a:pPr>
            <a:r>
              <a:t/>
            </a:r>
            <a:endParaRPr b="1" sz="2400"/>
          </a:p>
        </p:txBody>
      </p:sp>
      <p:sp>
        <p:nvSpPr>
          <p:cNvPr id="544" name="Shape 5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cxnSp>
        <p:nvCxnSpPr>
          <p:cNvPr id="553" name="Shape 553"/>
          <p:cNvCxnSpPr>
            <a:stCxn id="554" idx="1"/>
          </p:cNvCxnSpPr>
          <p:nvPr/>
        </p:nvCxnSpPr>
        <p:spPr>
          <a:xfrm rot="10800000">
            <a:off x="3508637" y="2913868"/>
            <a:ext cx="744300" cy="2100"/>
          </a:xfrm>
          <a:prstGeom prst="straightConnector1">
            <a:avLst/>
          </a:prstGeom>
          <a:noFill/>
          <a:ln cap="flat" cmpd="sng" w="19050">
            <a:solidFill>
              <a:schemeClr val="dk2"/>
            </a:solidFill>
            <a:prstDash val="solid"/>
            <a:round/>
            <a:headEnd len="lg" w="lg" type="none"/>
            <a:tailEnd len="lg" w="lg" type="none"/>
          </a:ln>
        </p:spPr>
      </p:cxnSp>
      <p:cxnSp>
        <p:nvCxnSpPr>
          <p:cNvPr id="555" name="Shape 555"/>
          <p:cNvCxnSpPr>
            <a:endCxn id="556" idx="0"/>
          </p:cNvCxnSpPr>
          <p:nvPr/>
        </p:nvCxnSpPr>
        <p:spPr>
          <a:xfrm flipH="1">
            <a:off x="3487762" y="2904850"/>
            <a:ext cx="30000" cy="470700"/>
          </a:xfrm>
          <a:prstGeom prst="straightConnector1">
            <a:avLst/>
          </a:prstGeom>
          <a:noFill/>
          <a:ln cap="flat" cmpd="sng" w="19050">
            <a:solidFill>
              <a:schemeClr val="dk2"/>
            </a:solidFill>
            <a:prstDash val="solid"/>
            <a:round/>
            <a:headEnd len="lg" w="lg" type="none"/>
            <a:tailEnd len="lg" w="lg" type="triangle"/>
          </a:ln>
        </p:spPr>
      </p:cxnSp>
      <p:sp>
        <p:nvSpPr>
          <p:cNvPr id="557" name="Shape 557"/>
          <p:cNvSpPr/>
          <p:nvPr/>
        </p:nvSpPr>
        <p:spPr>
          <a:xfrm>
            <a:off x="4176737" y="1845200"/>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56" name="Shape 556"/>
          <p:cNvSpPr/>
          <p:nvPr/>
        </p:nvSpPr>
        <p:spPr>
          <a:xfrm>
            <a:off x="3105175" y="3375550"/>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58" name="Shape 558"/>
          <p:cNvSpPr/>
          <p:nvPr/>
        </p:nvSpPr>
        <p:spPr>
          <a:xfrm>
            <a:off x="6242075" y="3221563"/>
            <a:ext cx="917575" cy="460375"/>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59" name="Shape 559"/>
          <p:cNvSpPr/>
          <p:nvPr/>
        </p:nvSpPr>
        <p:spPr>
          <a:xfrm>
            <a:off x="3487762"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60" name="Shape 560"/>
          <p:cNvSpPr/>
          <p:nvPr/>
        </p:nvSpPr>
        <p:spPr>
          <a:xfrm>
            <a:off x="2033613"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61" name="Shape 561"/>
          <p:cNvSpPr/>
          <p:nvPr/>
        </p:nvSpPr>
        <p:spPr>
          <a:xfrm>
            <a:off x="809650"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54" name="Shape 554"/>
          <p:cNvSpPr/>
          <p:nvPr/>
        </p:nvSpPr>
        <p:spPr>
          <a:xfrm>
            <a:off x="4252937" y="2686575"/>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62" name="Shape 562"/>
          <p:cNvSpPr/>
          <p:nvPr/>
        </p:nvSpPr>
        <p:spPr>
          <a:xfrm>
            <a:off x="4405337" y="391053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63" name="Shape 563"/>
          <p:cNvSpPr/>
          <p:nvPr/>
        </p:nvSpPr>
        <p:spPr>
          <a:xfrm>
            <a:off x="1498625" y="398673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64" name="Shape 564"/>
          <p:cNvSpPr/>
          <p:nvPr/>
        </p:nvSpPr>
        <p:spPr>
          <a:xfrm>
            <a:off x="2874988" y="566948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565" name="Shape 565"/>
          <p:cNvCxnSpPr>
            <a:stCxn id="557" idx="2"/>
            <a:endCxn id="554" idx="0"/>
          </p:cNvCxnSpPr>
          <p:nvPr/>
        </p:nvCxnSpPr>
        <p:spPr>
          <a:xfrm>
            <a:off x="4635525" y="2303987"/>
            <a:ext cx="0" cy="382500"/>
          </a:xfrm>
          <a:prstGeom prst="straightConnector1">
            <a:avLst/>
          </a:prstGeom>
          <a:noFill/>
          <a:ln cap="flat" cmpd="sng" w="12700">
            <a:solidFill>
              <a:schemeClr val="dk1"/>
            </a:solidFill>
            <a:prstDash val="solid"/>
            <a:round/>
            <a:headEnd len="med" w="med" type="none"/>
            <a:tailEnd len="med" w="med" type="triangle"/>
          </a:ln>
        </p:spPr>
      </p:cxnSp>
      <p:cxnSp>
        <p:nvCxnSpPr>
          <p:cNvPr id="566" name="Shape 566"/>
          <p:cNvCxnSpPr>
            <a:stCxn id="564" idx="2"/>
          </p:cNvCxnSpPr>
          <p:nvPr/>
        </p:nvCxnSpPr>
        <p:spPr>
          <a:xfrm>
            <a:off x="3257575" y="6128274"/>
            <a:ext cx="0" cy="304800"/>
          </a:xfrm>
          <a:prstGeom prst="straightConnector1">
            <a:avLst/>
          </a:prstGeom>
          <a:noFill/>
          <a:ln cap="flat" cmpd="sng" w="12700">
            <a:solidFill>
              <a:schemeClr val="dk1"/>
            </a:solidFill>
            <a:prstDash val="solid"/>
            <a:round/>
            <a:headEnd len="med" w="med" type="none"/>
            <a:tailEnd len="med" w="med" type="triangle"/>
          </a:ln>
        </p:spPr>
      </p:cxnSp>
      <p:cxnSp>
        <p:nvCxnSpPr>
          <p:cNvPr id="567" name="Shape 567"/>
          <p:cNvCxnSpPr>
            <a:endCxn id="557" idx="0"/>
          </p:cNvCxnSpPr>
          <p:nvPr/>
        </p:nvCxnSpPr>
        <p:spPr>
          <a:xfrm flipH="1">
            <a:off x="4635525" y="1307000"/>
            <a:ext cx="212700" cy="538199"/>
          </a:xfrm>
          <a:prstGeom prst="straightConnector1">
            <a:avLst/>
          </a:prstGeom>
          <a:noFill/>
          <a:ln cap="flat" cmpd="sng" w="12700">
            <a:solidFill>
              <a:schemeClr val="dk1"/>
            </a:solidFill>
            <a:prstDash val="solid"/>
            <a:miter/>
            <a:headEnd len="med" w="med" type="none"/>
            <a:tailEnd len="med" w="med" type="triangle"/>
          </a:ln>
        </p:spPr>
      </p:cxnSp>
      <p:sp>
        <p:nvSpPr>
          <p:cNvPr id="568" name="Shape 568"/>
          <p:cNvSpPr txBox="1"/>
          <p:nvPr/>
        </p:nvSpPr>
        <p:spPr>
          <a:xfrm>
            <a:off x="349275" y="1457850"/>
            <a:ext cx="2681400" cy="15524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How many cases for</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Statement</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Branch</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Path</a:t>
            </a:r>
          </a:p>
        </p:txBody>
      </p:sp>
      <p:sp>
        <p:nvSpPr>
          <p:cNvPr id="569" name="Shape 569"/>
          <p:cNvSpPr/>
          <p:nvPr/>
        </p:nvSpPr>
        <p:spPr>
          <a:xfrm>
            <a:off x="3406012" y="2312338"/>
            <a:ext cx="3365498" cy="4206873"/>
          </a:xfrm>
          <a:custGeom>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70" name="Shape 570"/>
          <p:cNvSpPr/>
          <p:nvPr/>
        </p:nvSpPr>
        <p:spPr>
          <a:xfrm>
            <a:off x="943137" y="2349725"/>
            <a:ext cx="3365498" cy="4205288"/>
          </a:xfrm>
          <a:custGeom>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571" name="Shape 571"/>
          <p:cNvSpPr txBox="1"/>
          <p:nvPr>
            <p:ph type="title"/>
          </p:nvPr>
        </p:nvSpPr>
        <p:spPr>
          <a:xfrm>
            <a:off x="457200" y="532112"/>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Path Testing</a:t>
            </a:r>
          </a:p>
        </p:txBody>
      </p:sp>
      <p:sp>
        <p:nvSpPr>
          <p:cNvPr id="572" name="Shape 572"/>
          <p:cNvSpPr/>
          <p:nvPr/>
        </p:nvSpPr>
        <p:spPr>
          <a:xfrm>
            <a:off x="1770887" y="2356862"/>
            <a:ext cx="2590800" cy="4191000"/>
          </a:xfrm>
          <a:custGeom>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a:headEnd len="med" w="med" type="none"/>
            <a:tailEnd len="med" w="med" type="none"/>
          </a:ln>
        </p:spPr>
        <p:txBody>
          <a:bodyPr anchorCtr="0" anchor="t" bIns="45700" lIns="91425" rIns="91425" tIns="45700">
            <a:noAutofit/>
          </a:bodyPr>
          <a:lstStyle/>
          <a:p>
            <a:pPr lvl="0">
              <a:spcBef>
                <a:spcPts val="0"/>
              </a:spcBef>
              <a:buNone/>
            </a:pPr>
            <a:r>
              <a:t/>
            </a:r>
            <a:endParaRPr/>
          </a:p>
        </p:txBody>
      </p:sp>
      <p:cxnSp>
        <p:nvCxnSpPr>
          <p:cNvPr id="573" name="Shape 573"/>
          <p:cNvCxnSpPr>
            <a:stCxn id="554" idx="3"/>
          </p:cNvCxnSpPr>
          <p:nvPr/>
        </p:nvCxnSpPr>
        <p:spPr>
          <a:xfrm flipH="1" rot="10800000">
            <a:off x="5018112" y="2904868"/>
            <a:ext cx="1695600" cy="11100"/>
          </a:xfrm>
          <a:prstGeom prst="straightConnector1">
            <a:avLst/>
          </a:prstGeom>
          <a:noFill/>
          <a:ln cap="flat" cmpd="sng" w="19050">
            <a:solidFill>
              <a:schemeClr val="dk2"/>
            </a:solidFill>
            <a:prstDash val="solid"/>
            <a:round/>
            <a:headEnd len="lg" w="lg" type="none"/>
            <a:tailEnd len="lg" w="lg" type="none"/>
          </a:ln>
        </p:spPr>
      </p:cxnSp>
      <p:cxnSp>
        <p:nvCxnSpPr>
          <p:cNvPr id="574" name="Shape 574"/>
          <p:cNvCxnSpPr>
            <a:endCxn id="558" idx="0"/>
          </p:cNvCxnSpPr>
          <p:nvPr/>
        </p:nvCxnSpPr>
        <p:spPr>
          <a:xfrm flipH="1">
            <a:off x="6700862" y="2904763"/>
            <a:ext cx="3900" cy="316800"/>
          </a:xfrm>
          <a:prstGeom prst="straightConnector1">
            <a:avLst/>
          </a:prstGeom>
          <a:noFill/>
          <a:ln cap="flat" cmpd="sng" w="19050">
            <a:solidFill>
              <a:schemeClr val="dk2"/>
            </a:solidFill>
            <a:prstDash val="solid"/>
            <a:round/>
            <a:headEnd len="lg" w="lg" type="none"/>
            <a:tailEnd len="lg" w="lg" type="triangle"/>
          </a:ln>
        </p:spPr>
      </p:cxnSp>
      <p:cxnSp>
        <p:nvCxnSpPr>
          <p:cNvPr id="575" name="Shape 575"/>
          <p:cNvCxnSpPr>
            <a:stCxn id="564" idx="3"/>
          </p:cNvCxnSpPr>
          <p:nvPr/>
        </p:nvCxnSpPr>
        <p:spPr>
          <a:xfrm>
            <a:off x="3640163" y="5898881"/>
            <a:ext cx="4087200" cy="1200"/>
          </a:xfrm>
          <a:prstGeom prst="straightConnector1">
            <a:avLst/>
          </a:prstGeom>
          <a:noFill/>
          <a:ln cap="flat" cmpd="sng" w="19050">
            <a:solidFill>
              <a:schemeClr val="dk2"/>
            </a:solidFill>
            <a:prstDash val="solid"/>
            <a:round/>
            <a:headEnd len="lg" w="lg" type="none"/>
            <a:tailEnd len="lg" w="lg" type="none"/>
          </a:ln>
        </p:spPr>
      </p:cxnSp>
      <p:cxnSp>
        <p:nvCxnSpPr>
          <p:cNvPr id="576" name="Shape 576"/>
          <p:cNvCxnSpPr/>
          <p:nvPr/>
        </p:nvCxnSpPr>
        <p:spPr>
          <a:xfrm rot="10800000">
            <a:off x="7736749" y="2092175"/>
            <a:ext cx="9000" cy="3807899"/>
          </a:xfrm>
          <a:prstGeom prst="straightConnector1">
            <a:avLst/>
          </a:prstGeom>
          <a:noFill/>
          <a:ln cap="flat" cmpd="sng" w="19050">
            <a:solidFill>
              <a:schemeClr val="dk2"/>
            </a:solidFill>
            <a:prstDash val="solid"/>
            <a:round/>
            <a:headEnd len="lg" w="lg" type="none"/>
            <a:tailEnd len="lg" w="lg" type="none"/>
          </a:ln>
        </p:spPr>
      </p:cxnSp>
      <p:cxnSp>
        <p:nvCxnSpPr>
          <p:cNvPr id="577" name="Shape 577"/>
          <p:cNvCxnSpPr>
            <a:endCxn id="557" idx="3"/>
          </p:cNvCxnSpPr>
          <p:nvPr/>
        </p:nvCxnSpPr>
        <p:spPr>
          <a:xfrm rot="10800000">
            <a:off x="5094312" y="2074593"/>
            <a:ext cx="2633100" cy="8400"/>
          </a:xfrm>
          <a:prstGeom prst="straightConnector1">
            <a:avLst/>
          </a:prstGeom>
          <a:noFill/>
          <a:ln cap="flat" cmpd="sng" w="19050">
            <a:solidFill>
              <a:schemeClr val="dk2"/>
            </a:solidFill>
            <a:prstDash val="solid"/>
            <a:round/>
            <a:headEnd len="lg" w="lg" type="none"/>
            <a:tailEnd len="lg" w="lg" type="triangle"/>
          </a:ln>
        </p:spPr>
      </p:cxnSp>
      <p:cxnSp>
        <p:nvCxnSpPr>
          <p:cNvPr id="578" name="Shape 578"/>
          <p:cNvCxnSpPr>
            <a:stCxn id="558" idx="2"/>
          </p:cNvCxnSpPr>
          <p:nvPr/>
        </p:nvCxnSpPr>
        <p:spPr>
          <a:xfrm>
            <a:off x="6700862" y="3681938"/>
            <a:ext cx="22200" cy="1697700"/>
          </a:xfrm>
          <a:prstGeom prst="straightConnector1">
            <a:avLst/>
          </a:prstGeom>
          <a:noFill/>
          <a:ln cap="flat" cmpd="sng" w="19050">
            <a:solidFill>
              <a:schemeClr val="dk2"/>
            </a:solidFill>
            <a:prstDash val="solid"/>
            <a:round/>
            <a:headEnd len="lg" w="lg" type="none"/>
            <a:tailEnd len="lg" w="lg" type="none"/>
          </a:ln>
        </p:spPr>
      </p:cxnSp>
      <p:cxnSp>
        <p:nvCxnSpPr>
          <p:cNvPr id="579" name="Shape 579"/>
          <p:cNvCxnSpPr/>
          <p:nvPr/>
        </p:nvCxnSpPr>
        <p:spPr>
          <a:xfrm rot="10800000">
            <a:off x="3271025" y="5388824"/>
            <a:ext cx="3461099" cy="9000"/>
          </a:xfrm>
          <a:prstGeom prst="straightConnector1">
            <a:avLst/>
          </a:prstGeom>
          <a:noFill/>
          <a:ln cap="flat" cmpd="sng" w="19050">
            <a:solidFill>
              <a:schemeClr val="dk2"/>
            </a:solidFill>
            <a:prstDash val="solid"/>
            <a:round/>
            <a:headEnd len="lg" w="lg" type="none"/>
            <a:tailEnd len="lg" w="lg" type="none"/>
          </a:ln>
        </p:spPr>
      </p:cxnSp>
      <p:cxnSp>
        <p:nvCxnSpPr>
          <p:cNvPr id="580" name="Shape 580"/>
          <p:cNvCxnSpPr/>
          <p:nvPr/>
        </p:nvCxnSpPr>
        <p:spPr>
          <a:xfrm>
            <a:off x="3280275" y="5388700"/>
            <a:ext cx="9300" cy="264899"/>
          </a:xfrm>
          <a:prstGeom prst="straightConnector1">
            <a:avLst/>
          </a:prstGeom>
          <a:noFill/>
          <a:ln cap="flat" cmpd="sng" w="19050">
            <a:solidFill>
              <a:schemeClr val="dk2"/>
            </a:solidFill>
            <a:prstDash val="solid"/>
            <a:round/>
            <a:headEnd len="lg" w="lg" type="none"/>
            <a:tailEnd len="lg" w="lg" type="triangle"/>
          </a:ln>
        </p:spPr>
      </p:cxnSp>
      <p:sp>
        <p:nvSpPr>
          <p:cNvPr id="581" name="Shape 581"/>
          <p:cNvSpPr/>
          <p:nvPr/>
        </p:nvSpPr>
        <p:spPr>
          <a:xfrm>
            <a:off x="3640175" y="2146825"/>
            <a:ext cx="4114800" cy="4038600"/>
          </a:xfrm>
          <a:custGeom>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582" name="Shape 582"/>
          <p:cNvSpPr/>
          <p:nvPr/>
        </p:nvSpPr>
        <p:spPr>
          <a:xfrm>
            <a:off x="3718250" y="1976963"/>
            <a:ext cx="4114800" cy="4325937"/>
          </a:xfrm>
          <a:custGeom>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cxnSp>
        <p:nvCxnSpPr>
          <p:cNvPr id="583" name="Shape 583"/>
          <p:cNvCxnSpPr>
            <a:stCxn id="556" idx="3"/>
          </p:cNvCxnSpPr>
          <p:nvPr/>
        </p:nvCxnSpPr>
        <p:spPr>
          <a:xfrm flipH="1" rot="10800000">
            <a:off x="3870350" y="3598943"/>
            <a:ext cx="934800" cy="6000"/>
          </a:xfrm>
          <a:prstGeom prst="straightConnector1">
            <a:avLst/>
          </a:prstGeom>
          <a:noFill/>
          <a:ln cap="flat" cmpd="sng" w="19050">
            <a:solidFill>
              <a:schemeClr val="dk2"/>
            </a:solidFill>
            <a:prstDash val="solid"/>
            <a:round/>
            <a:headEnd len="lg" w="lg" type="none"/>
            <a:tailEnd len="lg" w="lg" type="none"/>
          </a:ln>
        </p:spPr>
      </p:cxnSp>
      <p:cxnSp>
        <p:nvCxnSpPr>
          <p:cNvPr id="584" name="Shape 584"/>
          <p:cNvCxnSpPr/>
          <p:nvPr/>
        </p:nvCxnSpPr>
        <p:spPr>
          <a:xfrm>
            <a:off x="4796175" y="3589725"/>
            <a:ext cx="0" cy="328499"/>
          </a:xfrm>
          <a:prstGeom prst="straightConnector1">
            <a:avLst/>
          </a:prstGeom>
          <a:noFill/>
          <a:ln cap="flat" cmpd="sng" w="19050">
            <a:solidFill>
              <a:schemeClr val="dk2"/>
            </a:solidFill>
            <a:prstDash val="solid"/>
            <a:round/>
            <a:headEnd len="lg" w="lg" type="none"/>
            <a:tailEnd len="lg" w="lg" type="triangle"/>
          </a:ln>
        </p:spPr>
      </p:cxnSp>
      <p:cxnSp>
        <p:nvCxnSpPr>
          <p:cNvPr id="585" name="Shape 585"/>
          <p:cNvCxnSpPr>
            <a:stCxn id="556" idx="1"/>
          </p:cNvCxnSpPr>
          <p:nvPr/>
        </p:nvCxnSpPr>
        <p:spPr>
          <a:xfrm flipH="1">
            <a:off x="1910575" y="3604943"/>
            <a:ext cx="1194600" cy="3000"/>
          </a:xfrm>
          <a:prstGeom prst="straightConnector1">
            <a:avLst/>
          </a:prstGeom>
          <a:noFill/>
          <a:ln cap="flat" cmpd="sng" w="19050">
            <a:solidFill>
              <a:schemeClr val="dk2"/>
            </a:solidFill>
            <a:prstDash val="solid"/>
            <a:round/>
            <a:headEnd len="lg" w="lg" type="none"/>
            <a:tailEnd len="lg" w="lg" type="none"/>
          </a:ln>
        </p:spPr>
      </p:cxnSp>
      <p:cxnSp>
        <p:nvCxnSpPr>
          <p:cNvPr id="586" name="Shape 586"/>
          <p:cNvCxnSpPr>
            <a:endCxn id="563" idx="0"/>
          </p:cNvCxnSpPr>
          <p:nvPr/>
        </p:nvCxnSpPr>
        <p:spPr>
          <a:xfrm flipH="1">
            <a:off x="1881212" y="3598837"/>
            <a:ext cx="29400" cy="387900"/>
          </a:xfrm>
          <a:prstGeom prst="straightConnector1">
            <a:avLst/>
          </a:prstGeom>
          <a:noFill/>
          <a:ln cap="flat" cmpd="sng" w="19050">
            <a:solidFill>
              <a:schemeClr val="dk2"/>
            </a:solidFill>
            <a:prstDash val="solid"/>
            <a:round/>
            <a:headEnd len="lg" w="lg" type="none"/>
            <a:tailEnd len="lg" w="lg" type="triangle"/>
          </a:ln>
        </p:spPr>
      </p:cxnSp>
      <p:cxnSp>
        <p:nvCxnSpPr>
          <p:cNvPr id="587" name="Shape 587"/>
          <p:cNvCxnSpPr/>
          <p:nvPr/>
        </p:nvCxnSpPr>
        <p:spPr>
          <a:xfrm>
            <a:off x="4805300" y="4365925"/>
            <a:ext cx="9000" cy="1032000"/>
          </a:xfrm>
          <a:prstGeom prst="straightConnector1">
            <a:avLst/>
          </a:prstGeom>
          <a:noFill/>
          <a:ln cap="flat" cmpd="sng" w="19050">
            <a:solidFill>
              <a:schemeClr val="dk2"/>
            </a:solidFill>
            <a:prstDash val="solid"/>
            <a:round/>
            <a:headEnd len="lg" w="lg" type="none"/>
            <a:tailEnd len="lg" w="lg" type="none"/>
          </a:ln>
        </p:spPr>
      </p:cxnSp>
      <p:cxnSp>
        <p:nvCxnSpPr>
          <p:cNvPr id="588" name="Shape 588"/>
          <p:cNvCxnSpPr>
            <a:stCxn id="559" idx="0"/>
          </p:cNvCxnSpPr>
          <p:nvPr/>
        </p:nvCxnSpPr>
        <p:spPr>
          <a:xfrm flipH="1" rot="10800000">
            <a:off x="3946550" y="4155812"/>
            <a:ext cx="300" cy="519900"/>
          </a:xfrm>
          <a:prstGeom prst="straightConnector1">
            <a:avLst/>
          </a:prstGeom>
          <a:noFill/>
          <a:ln cap="flat" cmpd="sng" w="19050">
            <a:solidFill>
              <a:schemeClr val="dk2"/>
            </a:solidFill>
            <a:prstDash val="solid"/>
            <a:round/>
            <a:headEnd len="lg" w="lg" type="triangle"/>
            <a:tailEnd len="lg" w="lg" type="none"/>
          </a:ln>
        </p:spPr>
      </p:cxnSp>
      <p:cxnSp>
        <p:nvCxnSpPr>
          <p:cNvPr id="589" name="Shape 589"/>
          <p:cNvCxnSpPr/>
          <p:nvPr/>
        </p:nvCxnSpPr>
        <p:spPr>
          <a:xfrm>
            <a:off x="3946900" y="4146775"/>
            <a:ext cx="456599" cy="0"/>
          </a:xfrm>
          <a:prstGeom prst="straightConnector1">
            <a:avLst/>
          </a:prstGeom>
          <a:noFill/>
          <a:ln cap="flat" cmpd="sng" w="19050">
            <a:solidFill>
              <a:schemeClr val="dk2"/>
            </a:solidFill>
            <a:prstDash val="solid"/>
            <a:round/>
            <a:headEnd len="lg" w="lg" type="none"/>
            <a:tailEnd len="lg" w="lg" type="none"/>
          </a:ln>
        </p:spPr>
      </p:cxnSp>
      <p:cxnSp>
        <p:nvCxnSpPr>
          <p:cNvPr id="590" name="Shape 590"/>
          <p:cNvCxnSpPr/>
          <p:nvPr/>
        </p:nvCxnSpPr>
        <p:spPr>
          <a:xfrm>
            <a:off x="3965175" y="5151275"/>
            <a:ext cx="0" cy="246599"/>
          </a:xfrm>
          <a:prstGeom prst="straightConnector1">
            <a:avLst/>
          </a:prstGeom>
          <a:noFill/>
          <a:ln cap="flat" cmpd="sng" w="19050">
            <a:solidFill>
              <a:schemeClr val="dk2"/>
            </a:solidFill>
            <a:prstDash val="solid"/>
            <a:round/>
            <a:headEnd len="lg" w="lg" type="none"/>
            <a:tailEnd len="lg" w="lg" type="none"/>
          </a:ln>
        </p:spPr>
      </p:cxnSp>
      <p:cxnSp>
        <p:nvCxnSpPr>
          <p:cNvPr id="591" name="Shape 591"/>
          <p:cNvCxnSpPr/>
          <p:nvPr/>
        </p:nvCxnSpPr>
        <p:spPr>
          <a:xfrm rot="10800000">
            <a:off x="1284412" y="5397850"/>
            <a:ext cx="1990800" cy="0"/>
          </a:xfrm>
          <a:prstGeom prst="straightConnector1">
            <a:avLst/>
          </a:prstGeom>
          <a:noFill/>
          <a:ln cap="flat" cmpd="sng" w="19050">
            <a:solidFill>
              <a:schemeClr val="dk2"/>
            </a:solidFill>
            <a:prstDash val="solid"/>
            <a:round/>
            <a:headEnd len="lg" w="lg" type="none"/>
            <a:tailEnd len="lg" w="lg" type="none"/>
          </a:ln>
        </p:spPr>
      </p:cxnSp>
      <p:cxnSp>
        <p:nvCxnSpPr>
          <p:cNvPr id="592" name="Shape 592"/>
          <p:cNvCxnSpPr>
            <a:stCxn id="561" idx="2"/>
          </p:cNvCxnSpPr>
          <p:nvPr/>
        </p:nvCxnSpPr>
        <p:spPr>
          <a:xfrm>
            <a:off x="1268437" y="5134499"/>
            <a:ext cx="2700" cy="263400"/>
          </a:xfrm>
          <a:prstGeom prst="straightConnector1">
            <a:avLst/>
          </a:prstGeom>
          <a:noFill/>
          <a:ln cap="flat" cmpd="sng" w="19050">
            <a:solidFill>
              <a:schemeClr val="dk2"/>
            </a:solidFill>
            <a:prstDash val="solid"/>
            <a:round/>
            <a:headEnd len="lg" w="lg" type="none"/>
            <a:tailEnd len="lg" w="lg" type="none"/>
          </a:ln>
        </p:spPr>
      </p:cxnSp>
      <p:cxnSp>
        <p:nvCxnSpPr>
          <p:cNvPr id="593" name="Shape 593"/>
          <p:cNvCxnSpPr>
            <a:stCxn id="560" idx="2"/>
          </p:cNvCxnSpPr>
          <p:nvPr/>
        </p:nvCxnSpPr>
        <p:spPr>
          <a:xfrm>
            <a:off x="2492400" y="5134499"/>
            <a:ext cx="11700" cy="263400"/>
          </a:xfrm>
          <a:prstGeom prst="straightConnector1">
            <a:avLst/>
          </a:prstGeom>
          <a:noFill/>
          <a:ln cap="flat" cmpd="sng" w="19050">
            <a:solidFill>
              <a:schemeClr val="dk2"/>
            </a:solidFill>
            <a:prstDash val="solid"/>
            <a:round/>
            <a:headEnd len="lg" w="lg" type="none"/>
            <a:tailEnd len="lg" w="lg" type="none"/>
          </a:ln>
        </p:spPr>
      </p:cxnSp>
      <p:cxnSp>
        <p:nvCxnSpPr>
          <p:cNvPr id="594" name="Shape 594"/>
          <p:cNvCxnSpPr>
            <a:endCxn id="560" idx="0"/>
          </p:cNvCxnSpPr>
          <p:nvPr/>
        </p:nvCxnSpPr>
        <p:spPr>
          <a:xfrm flipH="1">
            <a:off x="2492400" y="4229012"/>
            <a:ext cx="2400" cy="446700"/>
          </a:xfrm>
          <a:prstGeom prst="straightConnector1">
            <a:avLst/>
          </a:prstGeom>
          <a:noFill/>
          <a:ln cap="flat" cmpd="sng" w="19050">
            <a:solidFill>
              <a:schemeClr val="dk2"/>
            </a:solidFill>
            <a:prstDash val="solid"/>
            <a:round/>
            <a:headEnd len="lg" w="lg" type="none"/>
            <a:tailEnd len="lg" w="lg" type="triangle"/>
          </a:ln>
        </p:spPr>
      </p:cxnSp>
      <p:cxnSp>
        <p:nvCxnSpPr>
          <p:cNvPr id="595" name="Shape 595"/>
          <p:cNvCxnSpPr>
            <a:endCxn id="561" idx="0"/>
          </p:cNvCxnSpPr>
          <p:nvPr/>
        </p:nvCxnSpPr>
        <p:spPr>
          <a:xfrm flipH="1">
            <a:off x="1268437" y="4210712"/>
            <a:ext cx="2700" cy="465000"/>
          </a:xfrm>
          <a:prstGeom prst="straightConnector1">
            <a:avLst/>
          </a:prstGeom>
          <a:noFill/>
          <a:ln cap="flat" cmpd="sng" w="19050">
            <a:solidFill>
              <a:schemeClr val="dk2"/>
            </a:solidFill>
            <a:prstDash val="solid"/>
            <a:round/>
            <a:headEnd len="lg" w="lg" type="none"/>
            <a:tailEnd len="lg" w="lg" type="triangle"/>
          </a:ln>
        </p:spPr>
      </p:cxnSp>
      <p:cxnSp>
        <p:nvCxnSpPr>
          <p:cNvPr id="596" name="Shape 596"/>
          <p:cNvCxnSpPr>
            <a:stCxn id="563" idx="3"/>
          </p:cNvCxnSpPr>
          <p:nvPr/>
        </p:nvCxnSpPr>
        <p:spPr>
          <a:xfrm flipH="1" rot="10800000">
            <a:off x="2263800" y="4210731"/>
            <a:ext cx="249300" cy="5400"/>
          </a:xfrm>
          <a:prstGeom prst="straightConnector1">
            <a:avLst/>
          </a:prstGeom>
          <a:noFill/>
          <a:ln cap="flat" cmpd="sng" w="19050">
            <a:solidFill>
              <a:schemeClr val="dk2"/>
            </a:solidFill>
            <a:prstDash val="solid"/>
            <a:round/>
            <a:headEnd len="lg" w="lg" type="none"/>
            <a:tailEnd len="lg" w="lg" type="none"/>
          </a:ln>
        </p:spPr>
      </p:cxnSp>
      <p:cxnSp>
        <p:nvCxnSpPr>
          <p:cNvPr id="597" name="Shape 597"/>
          <p:cNvCxnSpPr>
            <a:stCxn id="563" idx="1"/>
          </p:cNvCxnSpPr>
          <p:nvPr/>
        </p:nvCxnSpPr>
        <p:spPr>
          <a:xfrm flipH="1">
            <a:off x="1280525" y="4216131"/>
            <a:ext cx="218100" cy="3600"/>
          </a:xfrm>
          <a:prstGeom prst="straightConnector1">
            <a:avLst/>
          </a:prstGeom>
          <a:noFill/>
          <a:ln cap="flat" cmpd="sng" w="19050">
            <a:solidFill>
              <a:schemeClr val="dk2"/>
            </a:solidFill>
            <a:prstDash val="solid"/>
            <a:round/>
            <a:headEnd len="lg" w="lg" type="none"/>
            <a:tailEnd len="lg" w="lg" type="none"/>
          </a:ln>
        </p:spPr>
      </p:cxnSp>
      <p:sp>
        <p:nvSpPr>
          <p:cNvPr id="598" name="Shape 598"/>
          <p:cNvSpPr/>
          <p:nvPr/>
        </p:nvSpPr>
        <p:spPr>
          <a:xfrm>
            <a:off x="3073575" y="2318775"/>
            <a:ext cx="1600200" cy="4190998"/>
          </a:xfrm>
          <a:custGeom>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599" name="Shape 599"/>
          <p:cNvSpPr/>
          <p:nvPr/>
        </p:nvSpPr>
        <p:spPr>
          <a:xfrm>
            <a:off x="3151188" y="2304000"/>
            <a:ext cx="2125662" cy="4122737"/>
          </a:xfrm>
          <a:custGeom>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600" name="Shape 600"/>
          <p:cNvSpPr txBox="1"/>
          <p:nvPr/>
        </p:nvSpPr>
        <p:spPr>
          <a:xfrm>
            <a:off x="7226326" y="4365925"/>
            <a:ext cx="1746299" cy="458699"/>
          </a:xfrm>
          <a:prstGeom prst="rect">
            <a:avLst/>
          </a:prstGeom>
          <a:solidFill>
            <a:srgbClr val="FFFFFF"/>
          </a:solidFill>
          <a:ln>
            <a:noFill/>
          </a:ln>
        </p:spPr>
        <p:txBody>
          <a:bodyPr anchorCtr="0" anchor="t" bIns="45875" lIns="91775" rIns="91775"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loop &lt;= 20</a:t>
            </a:r>
          </a:p>
        </p:txBody>
      </p:sp>
      <p:sp>
        <p:nvSpPr>
          <p:cNvPr id="601" name="Shape 6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
                                        <p:tgtEl>
                                          <p:spTgt spid="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
                                        <p:tgtEl>
                                          <p:spTgt spid="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x="0" y="0"/>
          <a:ext cx="0" cy="0"/>
          <a:chOff x="0" y="0"/>
          <a:chExt cx="0" cy="0"/>
        </a:xfrm>
      </p:grpSpPr>
      <p:sp>
        <p:nvSpPr>
          <p:cNvPr id="606" name="Shape 6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Number of Tests</a:t>
            </a:r>
          </a:p>
        </p:txBody>
      </p:sp>
      <p:sp>
        <p:nvSpPr>
          <p:cNvPr id="607" name="Shape 60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t/>
            </a:r>
            <a:endParaRPr/>
          </a:p>
          <a:p>
            <a:pPr lvl="0" rtl="0">
              <a:spcBef>
                <a:spcPts val="0"/>
              </a:spcBef>
              <a:buClr>
                <a:schemeClr val="dk1"/>
              </a:buClr>
              <a:buSzPct val="25000"/>
              <a:buFont typeface="Arial"/>
              <a:buNone/>
            </a:pPr>
            <a:r>
              <a:rPr lang="en" sz="3200"/>
              <a:t>Path coverage for that loop bound requires:</a:t>
            </a:r>
          </a:p>
          <a:p>
            <a:pPr lvl="0" rtl="0">
              <a:spcBef>
                <a:spcPts val="0"/>
              </a:spcBef>
              <a:buNone/>
            </a:pPr>
            <a:r>
              <a:rPr b="1" lang="en" sz="3200"/>
              <a:t>3,656,158,440,062,976</a:t>
            </a:r>
            <a:r>
              <a:rPr lang="en" sz="3200"/>
              <a:t> test cases</a:t>
            </a:r>
          </a:p>
          <a:p>
            <a:pPr lvl="0" rtl="0">
              <a:spcBef>
                <a:spcPts val="0"/>
              </a:spcBef>
              <a:buClr>
                <a:schemeClr val="dk1"/>
              </a:buClr>
              <a:buSzPct val="34375"/>
              <a:buFont typeface="Arial"/>
              <a:buNone/>
            </a:pPr>
            <a:br>
              <a:rPr lang="en" sz="3200"/>
            </a:br>
            <a:r>
              <a:rPr lang="en" sz="3200"/>
              <a:t>If you run 1000 tests per second, this will take </a:t>
            </a:r>
            <a:r>
              <a:rPr b="1" lang="en" sz="3200"/>
              <a:t>116,000 years</a:t>
            </a:r>
            <a:r>
              <a:rPr lang="en" sz="3200"/>
              <a:t>.</a:t>
            </a:r>
          </a:p>
          <a:p>
            <a:pPr lvl="0" marR="0" rtl="0" algn="l">
              <a:lnSpc>
                <a:spcPct val="120000"/>
              </a:lnSpc>
              <a:spcBef>
                <a:spcPts val="0"/>
              </a:spcBef>
              <a:spcAft>
                <a:spcPts val="0"/>
              </a:spcAft>
              <a:buNone/>
            </a:pPr>
            <a:r>
              <a:t/>
            </a:r>
            <a:endParaRPr/>
          </a:p>
          <a:p>
            <a:pPr lvl="0" marR="0" rtl="0" algn="l">
              <a:lnSpc>
                <a:spcPct val="120000"/>
              </a:lnSpc>
              <a:spcBef>
                <a:spcPts val="0"/>
              </a:spcBef>
              <a:spcAft>
                <a:spcPts val="0"/>
              </a:spcAft>
              <a:buNone/>
            </a:pPr>
            <a:r>
              <a:rPr lang="en"/>
              <a:t>However, there are ways to get some of the benefits of path coverage without the cost...</a:t>
            </a:r>
          </a:p>
        </p:txBody>
      </p:sp>
      <p:sp>
        <p:nvSpPr>
          <p:cNvPr id="608" name="Shape 6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Adequacy Metrics</a:t>
            </a:r>
          </a:p>
        </p:txBody>
      </p:sp>
      <p:sp>
        <p:nvSpPr>
          <p:cNvPr id="69" name="Shape 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l">
              <a:spcBef>
                <a:spcPts val="0"/>
              </a:spcBef>
              <a:buNone/>
            </a:pPr>
            <a:r>
              <a:rPr lang="en"/>
              <a:t>Instead - can we </a:t>
            </a:r>
            <a:r>
              <a:rPr b="1" lang="en"/>
              <a:t>compromise between the impossible and the inadequate</a:t>
            </a:r>
            <a:r>
              <a:rPr lang="en"/>
              <a:t>?</a:t>
            </a:r>
          </a:p>
          <a:p>
            <a:pPr indent="0" lvl="0" marL="0" rtl="0" algn="l">
              <a:spcBef>
                <a:spcPts val="0"/>
              </a:spcBef>
              <a:buNone/>
            </a:pPr>
            <a:r>
              <a:t/>
            </a:r>
            <a:endParaRPr/>
          </a:p>
          <a:p>
            <a:pPr indent="-228600" lvl="0" marL="457200" rtl="0" algn="l">
              <a:spcBef>
                <a:spcPts val="0"/>
              </a:spcBef>
            </a:pPr>
            <a:r>
              <a:rPr lang="en"/>
              <a:t>Can we measure “good testing”? </a:t>
            </a:r>
          </a:p>
          <a:p>
            <a:pPr indent="-228600" lvl="1" marL="914400" rtl="0" algn="l">
              <a:spcBef>
                <a:spcPts val="0"/>
              </a:spcBef>
            </a:pPr>
            <a:r>
              <a:rPr lang="en"/>
              <a:t>Test adequacy metrics “score” testing efforts by measuring the completion of a set of </a:t>
            </a:r>
            <a:r>
              <a:rPr b="1" lang="en"/>
              <a:t>test obligations</a:t>
            </a:r>
            <a:r>
              <a:rPr lang="en"/>
              <a:t>.</a:t>
            </a:r>
          </a:p>
          <a:p>
            <a:pPr indent="-228600" lvl="2" marL="1371600" rtl="0" algn="l">
              <a:spcBef>
                <a:spcPts val="0"/>
              </a:spcBef>
            </a:pPr>
            <a:r>
              <a:rPr lang="en"/>
              <a:t>Properties that must be met by our test cases.</a:t>
            </a:r>
          </a:p>
          <a:p>
            <a:pPr lvl="0" rtl="0" algn="l">
              <a:spcBef>
                <a:spcPts val="0"/>
              </a:spcBef>
              <a:buNone/>
            </a:pPr>
            <a:r>
              <a:t/>
            </a:r>
            <a:endParaRPr/>
          </a:p>
          <a:p>
            <a:pPr lvl="0" rtl="0" algn="r">
              <a:spcBef>
                <a:spcPts val="0"/>
              </a:spcBef>
              <a:buClr>
                <a:schemeClr val="dk1"/>
              </a:buClr>
              <a:buSzPct val="36666"/>
              <a:buFont typeface="Arial"/>
              <a:buNone/>
            </a:pPr>
            <a:r>
              <a:t/>
            </a:r>
            <a:endParaRPr/>
          </a:p>
          <a:p>
            <a:pPr indent="0" lvl="0" marL="0" rtl="0" algn="l">
              <a:spcBef>
                <a:spcPts val="0"/>
              </a:spcBef>
              <a:buNone/>
            </a:pPr>
            <a:r>
              <a:t/>
            </a:r>
            <a:endParaRPr/>
          </a:p>
          <a:p>
            <a:pPr indent="0" lvl="0" marL="0" rtl="0" algn="l">
              <a:spcBef>
                <a:spcPts val="0"/>
              </a:spcBef>
              <a:buNone/>
            </a:pPr>
            <a:r>
              <a:t/>
            </a:r>
            <a:endParaRPr/>
          </a:p>
        </p:txBody>
      </p:sp>
      <p:sp>
        <p:nvSpPr>
          <p:cNvPr id="70" name="Shape 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614" name="Shape 6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0"/>
              </a:spcBef>
              <a:spcAft>
                <a:spcPts val="0"/>
              </a:spcAft>
              <a:buClr>
                <a:schemeClr val="dk1"/>
              </a:buClr>
              <a:buSzPct val="100000"/>
              <a:buFont typeface="Arial"/>
            </a:pPr>
            <a:r>
              <a:rPr lang="en"/>
              <a:t>Test adequacy metrics let us “measure” how good our testing efforts are.</a:t>
            </a:r>
          </a:p>
          <a:p>
            <a:pPr indent="-228600" lvl="1" marL="914400" marR="0" rtl="0" algn="l">
              <a:lnSpc>
                <a:spcPct val="100000"/>
              </a:lnSpc>
              <a:spcBef>
                <a:spcPts val="0"/>
              </a:spcBef>
              <a:spcAft>
                <a:spcPts val="0"/>
              </a:spcAft>
            </a:pPr>
            <a:r>
              <a:rPr lang="en"/>
              <a:t>They prescribe test obligations that can be used to remove inadequacies from test suites.</a:t>
            </a:r>
          </a:p>
          <a:p>
            <a:pPr indent="-419100" lvl="0" marL="457200" marR="0" rtl="0" algn="l">
              <a:lnSpc>
                <a:spcPct val="100000"/>
              </a:lnSpc>
              <a:spcBef>
                <a:spcPts val="0"/>
              </a:spcBef>
              <a:spcAft>
                <a:spcPts val="0"/>
              </a:spcAft>
              <a:buClr>
                <a:schemeClr val="dk1"/>
              </a:buClr>
              <a:buSzPct val="100000"/>
              <a:buFont typeface="Arial"/>
            </a:pPr>
            <a:r>
              <a:rPr lang="en"/>
              <a:t>Code structure is used in many adequacy metrics. Many different criteria, based on:</a:t>
            </a:r>
          </a:p>
          <a:p>
            <a:pPr indent="-228600" lvl="1" marL="914400" marR="0" rtl="0" algn="l">
              <a:lnSpc>
                <a:spcPct val="100000"/>
              </a:lnSpc>
              <a:spcBef>
                <a:spcPts val="0"/>
              </a:spcBef>
              <a:spcAft>
                <a:spcPts val="0"/>
              </a:spcAft>
            </a:pPr>
            <a:r>
              <a:rPr lang="en" sz="2400"/>
              <a:t>Statements, branches, conditions, paths, etc.</a:t>
            </a:r>
          </a:p>
          <a:p>
            <a:pPr indent="-228600" lvl="0" marL="457200" marR="0" rtl="0" algn="l">
              <a:lnSpc>
                <a:spcPct val="100000"/>
              </a:lnSpc>
              <a:spcBef>
                <a:spcPts val="0"/>
              </a:spcBef>
              <a:spcAft>
                <a:spcPts val="0"/>
              </a:spcAft>
            </a:pPr>
            <a:r>
              <a:rPr lang="en"/>
              <a:t>Coverage metrics tuned towards particular types of faults. Some are theoretically stronger than others, but are also more expensive and difficult to satisfy.</a:t>
            </a:r>
          </a:p>
        </p:txBody>
      </p:sp>
      <p:sp>
        <p:nvSpPr>
          <p:cNvPr id="615" name="Shape 6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9" name="Shape 619"/>
        <p:cNvGrpSpPr/>
        <p:nvPr/>
      </p:nvGrpSpPr>
      <p:grpSpPr>
        <a:xfrm>
          <a:off x="0" y="0"/>
          <a:ext cx="0" cy="0"/>
          <a:chOff x="0" y="0"/>
          <a:chExt cx="0" cy="0"/>
        </a:xfrm>
      </p:grpSpPr>
      <p:sp>
        <p:nvSpPr>
          <p:cNvPr id="620" name="Shape 6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621" name="Shape 62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pPr>
            <a:r>
              <a:rPr lang="en"/>
              <a:t>More on structural coverage</a:t>
            </a:r>
          </a:p>
          <a:p>
            <a:pPr indent="-228600" lvl="1" marL="914400" marR="0" rtl="0" algn="l">
              <a:lnSpc>
                <a:spcPct val="100000"/>
              </a:lnSpc>
              <a:spcBef>
                <a:spcPts val="0"/>
              </a:spcBef>
              <a:spcAft>
                <a:spcPts val="0"/>
              </a:spcAft>
            </a:pPr>
            <a:r>
              <a:rPr lang="en"/>
              <a:t>Path-based Metrics</a:t>
            </a:r>
          </a:p>
          <a:p>
            <a:pPr indent="-228600" lvl="1" marL="914400" marR="0" rtl="0" algn="l">
              <a:lnSpc>
                <a:spcPct val="100000"/>
              </a:lnSpc>
              <a:spcBef>
                <a:spcPts val="0"/>
              </a:spcBef>
              <a:spcAft>
                <a:spcPts val="0"/>
              </a:spcAft>
            </a:pPr>
            <a:r>
              <a:rPr lang="en"/>
              <a:t>Procedure Coverage</a:t>
            </a:r>
          </a:p>
          <a:p>
            <a:pPr indent="-228600" lvl="1" marL="914400" marR="0" rtl="0" algn="l">
              <a:lnSpc>
                <a:spcPct val="100000"/>
              </a:lnSpc>
              <a:spcBef>
                <a:spcPts val="0"/>
              </a:spcBef>
              <a:spcAft>
                <a:spcPts val="0"/>
              </a:spcAft>
            </a:pPr>
            <a:r>
              <a:rPr lang="en"/>
              <a:t>The Infeasibility Problem</a:t>
            </a:r>
          </a:p>
          <a:p>
            <a:pPr indent="-228600" lvl="1" marL="914400" marR="0" rtl="0" algn="l">
              <a:lnSpc>
                <a:spcPct val="100000"/>
              </a:lnSpc>
              <a:spcBef>
                <a:spcPts val="0"/>
              </a:spcBef>
              <a:spcAft>
                <a:spcPts val="0"/>
              </a:spcAft>
            </a:pPr>
            <a:r>
              <a:rPr lang="en"/>
              <a:t>Limitations of Coverage Metrics</a:t>
            </a:r>
          </a:p>
          <a:p>
            <a:pPr lvl="0" marR="0" rtl="0" algn="l">
              <a:lnSpc>
                <a:spcPct val="100000"/>
              </a:lnSpc>
              <a:spcBef>
                <a:spcPts val="0"/>
              </a:spcBef>
              <a:spcAft>
                <a:spcPts val="0"/>
              </a:spcAft>
              <a:buNone/>
            </a:pPr>
            <a:r>
              <a:t/>
            </a:r>
            <a:endParaRPr/>
          </a:p>
          <a:p>
            <a:pPr indent="-228600" lvl="0" marL="457200" marR="0" rtl="0" algn="l">
              <a:lnSpc>
                <a:spcPct val="100000"/>
              </a:lnSpc>
              <a:spcBef>
                <a:spcPts val="0"/>
              </a:spcBef>
              <a:spcAft>
                <a:spcPts val="0"/>
              </a:spcAft>
            </a:pPr>
            <a:r>
              <a:rPr lang="en"/>
              <a:t>Homework 1</a:t>
            </a:r>
          </a:p>
          <a:p>
            <a:pPr indent="-228600" lvl="1" marL="914400" marR="0" rtl="0" algn="l">
              <a:lnSpc>
                <a:spcPct val="100000"/>
              </a:lnSpc>
              <a:spcBef>
                <a:spcPts val="0"/>
              </a:spcBef>
              <a:spcAft>
                <a:spcPts val="0"/>
              </a:spcAft>
            </a:pPr>
            <a:r>
              <a:rPr lang="en"/>
              <a:t>Any questions? </a:t>
            </a:r>
          </a:p>
          <a:p>
            <a:pPr lvl="0" marR="0" rtl="0" algn="l">
              <a:lnSpc>
                <a:spcPct val="100000"/>
              </a:lnSpc>
              <a:spcBef>
                <a:spcPts val="0"/>
              </a:spcBef>
              <a:spcAft>
                <a:spcPts val="0"/>
              </a:spcAft>
              <a:buNone/>
            </a:pPr>
            <a:r>
              <a:t/>
            </a:r>
            <a:endParaRPr/>
          </a:p>
        </p:txBody>
      </p:sp>
      <p:sp>
        <p:nvSpPr>
          <p:cNvPr id="622" name="Shape 6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(In)Adequacy Metrics</a:t>
            </a:r>
          </a:p>
        </p:txBody>
      </p:sp>
      <p:sp>
        <p:nvSpPr>
          <p:cNvPr id="76" name="Shape 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We do not know what faults exist before testing, so we rely on an approximation of “we found all of the faults”.</a:t>
            </a:r>
          </a:p>
          <a:p>
            <a:pPr indent="-228600" lvl="0" marL="457200" rtl="0" algn="l">
              <a:spcBef>
                <a:spcPts val="0"/>
              </a:spcBef>
            </a:pPr>
            <a:r>
              <a:rPr lang="en"/>
              <a:t>Criteria identify </a:t>
            </a:r>
            <a:r>
              <a:rPr b="1" lang="en"/>
              <a:t>in</a:t>
            </a:r>
            <a:r>
              <a:rPr lang="en"/>
              <a:t>adequacies in the tests.</a:t>
            </a:r>
          </a:p>
          <a:p>
            <a:pPr indent="-228600" lvl="1" marL="914400" rtl="0" algn="l">
              <a:spcBef>
                <a:spcPts val="0"/>
              </a:spcBef>
            </a:pPr>
            <a:r>
              <a:rPr lang="en"/>
              <a:t>If the test does reach a statement, it is </a:t>
            </a:r>
            <a:r>
              <a:rPr i="1" lang="en"/>
              <a:t>inadequate </a:t>
            </a:r>
            <a:r>
              <a:rPr lang="en"/>
              <a:t>for finding faults in that statement.</a:t>
            </a:r>
          </a:p>
          <a:p>
            <a:pPr indent="-228600" lvl="1" marL="914400" rtl="0" algn="l">
              <a:spcBef>
                <a:spcPts val="0"/>
              </a:spcBef>
            </a:pPr>
            <a:r>
              <a:rPr lang="en"/>
              <a:t>If the requirements discuss two outcomes of a function, but the tests only cover one, then the tests are </a:t>
            </a:r>
            <a:r>
              <a:rPr i="1" lang="en"/>
              <a:t>inadequate</a:t>
            </a:r>
            <a:r>
              <a:rPr lang="en"/>
              <a:t> for verifying that requirement.</a:t>
            </a:r>
          </a:p>
          <a:p>
            <a:pPr lvl="0" rtl="0" algn="l">
              <a:spcBef>
                <a:spcPts val="0"/>
              </a:spcBef>
              <a:buNone/>
            </a:pPr>
            <a:r>
              <a:t/>
            </a:r>
            <a:endParaRPr/>
          </a:p>
          <a:p>
            <a:pPr lvl="0" rtl="0" algn="r">
              <a:spcBef>
                <a:spcPts val="0"/>
              </a:spcBef>
              <a:buClr>
                <a:schemeClr val="dk1"/>
              </a:buClr>
              <a:buSzPct val="36666"/>
              <a:buFont typeface="Arial"/>
              <a:buNone/>
            </a:pPr>
            <a:r>
              <a:t/>
            </a:r>
            <a:endParaRPr/>
          </a:p>
          <a:p>
            <a:pPr indent="0" lvl="0" marL="0" rtl="0" algn="l">
              <a:spcBef>
                <a:spcPts val="0"/>
              </a:spcBef>
              <a:buNone/>
            </a:pPr>
            <a:r>
              <a:t/>
            </a:r>
            <a:endParaRPr/>
          </a:p>
          <a:p>
            <a:pPr indent="0" lvl="0" marL="0" rtl="0" algn="l">
              <a:spcBef>
                <a:spcPts val="0"/>
              </a:spcBef>
              <a:buNone/>
            </a:pPr>
            <a:r>
              <a:t/>
            </a:r>
            <a:endParaRPr/>
          </a:p>
        </p:txBody>
      </p:sp>
      <p:sp>
        <p:nvSpPr>
          <p:cNvPr id="77" name="Shape 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Adequacy Metrics</a:t>
            </a:r>
          </a:p>
        </p:txBody>
      </p:sp>
      <p:sp>
        <p:nvSpPr>
          <p:cNvPr id="83" name="Shape 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Adequacy Metrics based on coverage of factors correlated to finding faults.</a:t>
            </a:r>
          </a:p>
          <a:p>
            <a:pPr indent="-228600" lvl="1" marL="914400" marR="0" rtl="0" algn="l">
              <a:lnSpc>
                <a:spcPct val="100000"/>
              </a:lnSpc>
              <a:spcBef>
                <a:spcPts val="600"/>
              </a:spcBef>
              <a:spcAft>
                <a:spcPts val="0"/>
              </a:spcAft>
            </a:pPr>
            <a:r>
              <a:rPr lang="en"/>
              <a:t>(hopefully)</a:t>
            </a:r>
          </a:p>
          <a:p>
            <a:pPr indent="-228600" lvl="1" marL="914400" marR="0" rtl="0" algn="l">
              <a:lnSpc>
                <a:spcPct val="100000"/>
              </a:lnSpc>
              <a:spcBef>
                <a:spcPts val="600"/>
              </a:spcBef>
              <a:spcAft>
                <a:spcPts val="0"/>
              </a:spcAft>
            </a:pPr>
            <a:r>
              <a:rPr lang="en"/>
              <a:t>Widely used in industry - easy to understand, cheap to calculate, offer a checklist.</a:t>
            </a:r>
          </a:p>
          <a:p>
            <a:pPr indent="-228600" lvl="1" marL="914400" marR="0" rtl="0" algn="l">
              <a:lnSpc>
                <a:spcPct val="100000"/>
              </a:lnSpc>
              <a:spcBef>
                <a:spcPts val="600"/>
              </a:spcBef>
              <a:spcAft>
                <a:spcPts val="0"/>
              </a:spcAft>
            </a:pPr>
            <a:r>
              <a:rPr lang="en"/>
              <a:t>Some metrics based on coverage of requirement statements, used for verification.</a:t>
            </a:r>
          </a:p>
          <a:p>
            <a:pPr indent="-228600" lvl="1" marL="914400" marR="0" rtl="0" algn="l">
              <a:lnSpc>
                <a:spcPct val="100000"/>
              </a:lnSpc>
              <a:spcBef>
                <a:spcPts val="600"/>
              </a:spcBef>
              <a:spcAft>
                <a:spcPts val="0"/>
              </a:spcAft>
            </a:pPr>
            <a:r>
              <a:rPr lang="en"/>
              <a:t>Majority based on exercising elements of the source code in ways that might trigger faults.</a:t>
            </a:r>
          </a:p>
          <a:p>
            <a:pPr indent="-228600" lvl="2" marL="1371600" marR="0" rtl="0" algn="l">
              <a:lnSpc>
                <a:spcPct val="100000"/>
              </a:lnSpc>
              <a:spcBef>
                <a:spcPts val="600"/>
              </a:spcBef>
              <a:spcAft>
                <a:spcPts val="0"/>
              </a:spcAft>
            </a:pPr>
            <a:r>
              <a:rPr lang="en"/>
              <a:t>This is the basis of </a:t>
            </a:r>
            <a:r>
              <a:rPr i="1" lang="en"/>
              <a:t>structural testing</a:t>
            </a:r>
            <a:r>
              <a:rPr lang="en"/>
              <a:t>.</a:t>
            </a:r>
          </a:p>
          <a:p>
            <a:pPr lvl="0" rtl="0" algn="l">
              <a:spcBef>
                <a:spcPts val="0"/>
              </a:spcBef>
              <a:buNone/>
            </a:pPr>
            <a:r>
              <a:t/>
            </a:r>
            <a:endParaRPr/>
          </a:p>
          <a:p>
            <a:pPr lvl="0" rtl="0" algn="r">
              <a:spcBef>
                <a:spcPts val="0"/>
              </a:spcBef>
              <a:buClr>
                <a:schemeClr val="dk1"/>
              </a:buClr>
              <a:buSzPct val="36666"/>
              <a:buFont typeface="Arial"/>
              <a:buNone/>
            </a:pPr>
            <a:r>
              <a:t/>
            </a:r>
            <a:endParaRPr/>
          </a:p>
          <a:p>
            <a:pPr indent="0" lvl="0" marL="0" rtl="0" algn="l">
              <a:spcBef>
                <a:spcPts val="0"/>
              </a:spcBef>
              <a:buNone/>
            </a:pPr>
            <a:r>
              <a:t/>
            </a:r>
            <a:endParaRPr/>
          </a:p>
          <a:p>
            <a:pPr indent="0" lvl="0" marL="0" rtl="0" algn="l">
              <a:spcBef>
                <a:spcPts val="0"/>
              </a:spcBef>
              <a:buNone/>
            </a:pPr>
            <a:r>
              <a:t/>
            </a:r>
            <a:endParaRPr/>
          </a:p>
        </p:txBody>
      </p:sp>
      <p:sp>
        <p:nvSpPr>
          <p:cNvPr id="84" name="Shape 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Structural Testing:</a:t>
            </a:r>
          </a:p>
          <a:p>
            <a:pPr indent="-228600" lvl="1" marL="914400" rtl="0">
              <a:lnSpc>
                <a:spcPct val="120000"/>
              </a:lnSpc>
              <a:spcBef>
                <a:spcPts val="0"/>
              </a:spcBef>
            </a:pPr>
            <a:r>
              <a:rPr lang="en"/>
              <a:t>Derive tests from the program structure, directed by a chosen adequacy metric.</a:t>
            </a:r>
          </a:p>
          <a:p>
            <a:pPr indent="-228600" lvl="0" marL="457200" rtl="0">
              <a:lnSpc>
                <a:spcPct val="120000"/>
              </a:lnSpc>
              <a:spcBef>
                <a:spcPts val="0"/>
              </a:spcBef>
            </a:pPr>
            <a:r>
              <a:rPr lang="en"/>
              <a:t>Common structural coverage metrics:</a:t>
            </a:r>
          </a:p>
          <a:p>
            <a:pPr indent="-228600" lvl="1" marL="914400" rtl="0">
              <a:lnSpc>
                <a:spcPct val="120000"/>
              </a:lnSpc>
              <a:spcBef>
                <a:spcPts val="0"/>
              </a:spcBef>
            </a:pPr>
            <a:r>
              <a:rPr lang="en"/>
              <a:t>Statement coverage</a:t>
            </a:r>
          </a:p>
          <a:p>
            <a:pPr indent="-228600" lvl="1" marL="914400" rtl="0">
              <a:lnSpc>
                <a:spcPct val="120000"/>
              </a:lnSpc>
              <a:spcBef>
                <a:spcPts val="0"/>
              </a:spcBef>
            </a:pPr>
            <a:r>
              <a:rPr lang="en"/>
              <a:t>Branch coverage</a:t>
            </a:r>
          </a:p>
          <a:p>
            <a:pPr indent="-228600" lvl="1" marL="914400" rtl="0">
              <a:lnSpc>
                <a:spcPct val="120000"/>
              </a:lnSpc>
              <a:spcBef>
                <a:spcPts val="0"/>
              </a:spcBef>
            </a:pPr>
            <a:r>
              <a:rPr lang="en"/>
              <a:t>Condition coverage</a:t>
            </a:r>
          </a:p>
          <a:p>
            <a:pPr indent="-228600" lvl="1" marL="914400" rtl="0">
              <a:lnSpc>
                <a:spcPct val="120000"/>
              </a:lnSpc>
              <a:spcBef>
                <a:spcPts val="0"/>
              </a:spcBef>
            </a:pPr>
            <a:r>
              <a:rPr lang="en"/>
              <a:t>Path coverage</a:t>
            </a:r>
          </a:p>
        </p:txBody>
      </p: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a:t>
            </a:r>
          </a:p>
        </p:txBody>
      </p:sp>
      <p:sp>
        <p:nvSpPr>
          <p:cNvPr id="97" name="Shape 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The structure of the software itself is a valuable source of information.</a:t>
            </a:r>
          </a:p>
          <a:p>
            <a:pPr indent="-228600" lvl="0" marL="457200" rtl="0">
              <a:lnSpc>
                <a:spcPct val="120000"/>
              </a:lnSpc>
              <a:spcBef>
                <a:spcPts val="0"/>
              </a:spcBef>
            </a:pPr>
            <a:r>
              <a:rPr lang="en"/>
              <a:t>Structural testing is the practice of using that structure to derive test cases.</a:t>
            </a:r>
          </a:p>
          <a:p>
            <a:pPr indent="-228600" lvl="0" marL="457200" rtl="0">
              <a:lnSpc>
                <a:spcPct val="120000"/>
              </a:lnSpc>
              <a:spcBef>
                <a:spcPts val="0"/>
              </a:spcBef>
            </a:pPr>
            <a:r>
              <a:rPr lang="en"/>
              <a:t>Sometime called white-box testing</a:t>
            </a:r>
          </a:p>
          <a:p>
            <a:pPr indent="-228600" lvl="1" marL="914400" rtl="0">
              <a:lnSpc>
                <a:spcPct val="120000"/>
              </a:lnSpc>
              <a:spcBef>
                <a:spcPts val="0"/>
              </a:spcBef>
            </a:pPr>
            <a:r>
              <a:rPr lang="en"/>
              <a:t>Functional = black-box.</a:t>
            </a:r>
          </a:p>
        </p:txBody>
      </p:sp>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a:t>
            </a:r>
          </a:p>
        </p:txBody>
      </p:sp>
      <p:sp>
        <p:nvSpPr>
          <p:cNvPr id="104" name="Shape 104"/>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Uses a family of metrics that define how and what code is to be executed. </a:t>
            </a:r>
          </a:p>
          <a:p>
            <a:pPr indent="-381000" lvl="0" marL="457200" rtl="0">
              <a:lnSpc>
                <a:spcPct val="120000"/>
              </a:lnSpc>
              <a:spcBef>
                <a:spcPts val="0"/>
              </a:spcBef>
              <a:buSzPct val="100000"/>
            </a:pPr>
            <a:r>
              <a:rPr lang="en" sz="2400"/>
              <a:t>Goal is to exercise a certain percentage of the code.</a:t>
            </a:r>
          </a:p>
          <a:p>
            <a:pPr indent="-228600" lvl="1" marL="914400" rtl="0">
              <a:lnSpc>
                <a:spcPct val="120000"/>
              </a:lnSpc>
              <a:spcBef>
                <a:spcPts val="0"/>
              </a:spcBef>
            </a:pPr>
            <a:r>
              <a:rPr lang="en"/>
              <a:t>Why??</a:t>
            </a:r>
          </a:p>
        </p:txBody>
      </p:sp>
      <p:sp>
        <p:nvSpPr>
          <p:cNvPr id="105" name="Shape 1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
        <p:nvSpPr>
          <p:cNvPr id="106" name="Shape 106"/>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while (*eptr){</a:t>
            </a:r>
          </a:p>
          <a:p>
            <a:pPr lvl="0" rtl="0">
              <a:spcBef>
                <a:spcPts val="0"/>
              </a:spcBef>
              <a:buNone/>
            </a:pPr>
            <a:r>
              <a:rPr lang="en" sz="1800">
                <a:latin typeface="Courier New"/>
                <a:ea typeface="Courier New"/>
                <a:cs typeface="Courier New"/>
                <a:sym typeface="Courier New"/>
              </a:rPr>
              <a:t>	char c;</a:t>
            </a:r>
          </a:p>
          <a:p>
            <a:pPr lvl="0" rtl="0">
              <a:spcBef>
                <a:spcPts val="0"/>
              </a:spcBef>
              <a:buNone/>
            </a:pPr>
            <a:r>
              <a:rPr lang="en" sz="1800">
                <a:latin typeface="Courier New"/>
                <a:ea typeface="Courier New"/>
                <a:cs typeface="Courier New"/>
                <a:sym typeface="Courier New"/>
              </a:rPr>
              <a:t>	c = *eptr;</a:t>
            </a:r>
          </a:p>
          <a:p>
            <a:pPr lvl="0" rtl="0">
              <a:spcBef>
                <a:spcPts val="0"/>
              </a:spcBef>
              <a:buNone/>
            </a:pPr>
            <a:r>
              <a:rPr lang="en" sz="1800">
                <a:latin typeface="Courier New"/>
                <a:ea typeface="Courier New"/>
                <a:cs typeface="Courier New"/>
                <a:sym typeface="Courier New"/>
              </a:rPr>
              <a:t>	if(c == ‘+’){</a:t>
            </a:r>
          </a:p>
          <a:p>
            <a:pPr lvl="0" rtl="0">
              <a:spcBef>
                <a:spcPts val="0"/>
              </a:spcBef>
              <a:buNone/>
            </a:pPr>
            <a:r>
              <a:rPr lang="en" sz="1800">
                <a:latin typeface="Courier New"/>
                <a:ea typeface="Courier New"/>
                <a:cs typeface="Courier New"/>
                <a:sym typeface="Courier New"/>
              </a:rPr>
              <a:t>		*dptr = ‘ ‘;</a:t>
            </a:r>
          </a:p>
          <a:p>
            <a:pPr lvl="0" rtl="0">
              <a:spcBef>
                <a:spcPts val="0"/>
              </a:spcBef>
              <a:buNone/>
            </a:pPr>
            <a:r>
              <a:rPr lang="en" sz="1800">
                <a:latin typeface="Courier New"/>
                <a:ea typeface="Courier New"/>
                <a:cs typeface="Courier New"/>
                <a:sym typeface="Courier New"/>
              </a:rPr>
              <a:t>	} else{</a:t>
            </a:r>
          </a:p>
          <a:p>
            <a:pPr lvl="0" rtl="0">
              <a:spcBef>
                <a:spcPts val="0"/>
              </a:spcBef>
              <a:buNone/>
            </a:pPr>
            <a:r>
              <a:rPr lang="en" sz="1800">
                <a:latin typeface="Courier New"/>
                <a:ea typeface="Courier New"/>
                <a:cs typeface="Courier New"/>
                <a:sym typeface="Courier New"/>
              </a:rPr>
              <a:t>		*dptr = *eptr;</a:t>
            </a:r>
          </a:p>
          <a:p>
            <a:pPr lvl="0" rtl="0">
              <a:spcBef>
                <a:spcPts val="0"/>
              </a:spcBef>
              <a:buNone/>
            </a:pPr>
            <a:r>
              <a:rPr lang="en" sz="1800">
                <a:latin typeface="Courier New"/>
                <a:ea typeface="Courier New"/>
                <a:cs typeface="Courier New"/>
                <a:sym typeface="Courier New"/>
              </a:rPr>
              <a:t>	}</a:t>
            </a:r>
          </a:p>
          <a:p>
            <a:pPr lvl="0">
              <a:spcBef>
                <a:spcPts val="0"/>
              </a:spcBef>
              <a:buNone/>
            </a:pPr>
            <a:r>
              <a:rPr lang="en" sz="1800">
                <a:latin typeface="Courier New"/>
                <a:ea typeface="Courier New"/>
                <a:cs typeface="Courier New"/>
                <a:sym typeface="Courier New"/>
              </a:rPr>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