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B2817B9-1593-438F-8C8C-4D9335FE03B3}">
  <a:tblStyle styleId="{3B2817B9-1593-438F-8C8C-4D9335FE03B3}"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a:t>
            </a:r>
          </a:p>
          <a:p>
            <a:pPr lvl="0" rtl="0">
              <a:lnSpc>
                <a:spcPct val="120000"/>
              </a:lnSpc>
              <a:spcBef>
                <a:spcPts val="0"/>
              </a:spcBef>
              <a:buNone/>
            </a:pPr>
            <a:r>
              <a:rPr lang="en">
                <a:solidFill>
                  <a:schemeClr val="dk1"/>
                </a:solidFill>
              </a:rPr>
              <a:t>However, even with this reduction, the number of paths can still be immense. Consider the code on the right here, we have a series of N if statements in sequence. Well, for N non-looping branches, there are 2^N possible paths. You can try each combination of branch. This is nuts. So, boundary interior coverage may still be infeasible.</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One strategy is to ignore paths altogether, and instead focus on why path coverage is so powerful. One thing it gives you is a set of test obligations on how loops are to be exercised. So, we can extract a coverage metric related specifically to loops and how they are executed. We’re ignoring paths for now. Instead, loop boundary coverage focuses on loops and places obligations on how they must be executed. </a:t>
            </a:r>
          </a:p>
          <a:p>
            <a:pPr lvl="0" rtl="0">
              <a:lnSpc>
                <a:spcPct val="120000"/>
              </a:lnSpc>
              <a:spcBef>
                <a:spcPts val="0"/>
              </a:spcBef>
              <a:buNone/>
            </a:pPr>
            <a:r>
              <a:rPr lang="en">
                <a:solidFill>
                  <a:schemeClr val="dk1"/>
                </a:solidFill>
              </a:rPr>
              <a:t>This is pretty straightforward. There is often little difference between running a loop 19 times and 20 times. So, rather than running all of those iterations, choose tests that will cause a certain number of loop cycles that cover certain important scenarios.</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Another scenario to pay attention to are when you have concatenated loops - when one loop ends, another one starts on the next line of code. </a:t>
            </a:r>
          </a:p>
          <a:p>
            <a:pPr lvl="0" rtl="0">
              <a:lnSpc>
                <a:spcPct val="120000"/>
              </a:lnSpc>
              <a:spcBef>
                <a:spcPts val="0"/>
              </a:spcBef>
              <a:buNone/>
            </a:pPr>
            <a:r>
              <a:rPr lang="en">
                <a:solidFill>
                  <a:schemeClr val="dk1"/>
                </a:solidFill>
              </a:rPr>
              <a:t>These are generally independent, and if they are, they can be tested independently. But, that isn't always the case. How the program executes up the current point in execution will always - obviously - impact how the rest of the execution proceeds. So, how the previous loop executed might have an impact on what happens when the new loop executes.</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It is easy enough to define a bunch of loop iteration values, but why do these make sense? Running the loop zero, one, and more than once? Why are these more likely to reveal faults? (discuss)</a:t>
            </a:r>
          </a:p>
          <a:p>
            <a:pPr lvl="0" rtl="0">
              <a:lnSpc>
                <a:spcPct val="120000"/>
              </a:lnSpc>
              <a:spcBef>
                <a:spcPts val="0"/>
              </a:spcBef>
              <a:buNone/>
            </a:pPr>
            <a:r>
              <a:rPr lang="en">
                <a:solidFill>
                  <a:schemeClr val="dk1"/>
                </a:solidFill>
              </a:rPr>
              <a:t>Well, the intuition is that these values reflect the structure of the program design. You guys have probably taken an algorithms course. Well, if we wanted to write a proof of correctness for that loop, the base case would show that the loop is executed zero times when its postconditions are true in advance of the loop. </a:t>
            </a:r>
          </a:p>
          <a:p>
            <a:pPr lvl="0" rtl="0">
              <a:lnSpc>
                <a:spcPct val="120000"/>
              </a:lnSpc>
              <a:spcBef>
                <a:spcPts val="0"/>
              </a:spcBef>
              <a:buNone/>
            </a:pPr>
            <a:r>
              <a:rPr lang="en">
                <a:solidFill>
                  <a:schemeClr val="dk1"/>
                </a:solidFill>
              </a:rPr>
              <a:t>Then, we would show that the loop invariant is true on entry to the loop, then each iteration of the loop maintains a this invariant. Then, that the invariant and the negation of the looping condition implies that the postconditions are true.</a:t>
            </a:r>
          </a:p>
          <a:p>
            <a:pPr lvl="0" rtl="0">
              <a:lnSpc>
                <a:spcPct val="120000"/>
              </a:lnSpc>
              <a:spcBef>
                <a:spcPts val="0"/>
              </a:spcBef>
              <a:buNone/>
            </a:pPr>
            <a:r>
              <a:rPr lang="en">
                <a:solidFill>
                  <a:schemeClr val="dk1"/>
                </a:solidFill>
              </a:rPr>
              <a:t>These loop strategies force us to exercise the same cases that we would analyze in a proof. Even if you’re not formally writing a proof, when we write tests that hit those conditions, we state the expected outputs for each of those tests. Whether you realize it or not, you’ve performed a form of a proof - we have some idea that the loop behavior of the program is correct.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a:solidFill>
                  <a:schemeClr val="dk1"/>
                </a:solidFill>
              </a:rPr>
              <a:t>Earlier, I mentioned the idea of linear code sequences and jumps. The basic idea is (read)</a:t>
            </a:r>
          </a:p>
          <a:p>
            <a:pPr lvl="0" rtl="0">
              <a:lnSpc>
                <a:spcPct val="120000"/>
              </a:lnSpc>
              <a:spcBef>
                <a:spcPts val="0"/>
              </a:spcBef>
              <a:buNone/>
            </a:pPr>
            <a:r>
              <a:t/>
            </a:r>
            <a:endParaRPr>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 That is, (read 2). </a:t>
            </a:r>
          </a:p>
          <a:p>
            <a:pPr lvl="0" rtl="0">
              <a:lnSpc>
                <a:spcPct val="120000"/>
              </a:lnSpc>
              <a:spcBef>
                <a:spcPts val="0"/>
              </a:spcBef>
              <a:buNone/>
            </a:pPr>
            <a:r>
              <a:rPr lang="en">
                <a:solidFill>
                  <a:schemeClr val="dk1"/>
                </a:solidFill>
              </a:rPr>
              <a:t>So, (read 3) - we cover all individual LCSAJs, all linear sequences of statements.</a:t>
            </a:r>
          </a:p>
          <a:p>
            <a:pPr lvl="0" rtl="0">
              <a:lnSpc>
                <a:spcPct val="120000"/>
              </a:lnSpc>
              <a:spcBef>
                <a:spcPts val="0"/>
              </a:spcBef>
              <a:buNone/>
            </a:pPr>
            <a:r>
              <a:rPr lang="en">
                <a:solidFill>
                  <a:schemeClr val="dk1"/>
                </a:solidFill>
              </a:rPr>
              <a:t>(read 4) That is, we cover all connections between individual LCSAJs.</a:t>
            </a:r>
          </a:p>
          <a:p>
            <a:pPr lvl="0" rtl="0">
              <a:lnSpc>
                <a:spcPct val="120000"/>
              </a:lnSpc>
              <a:spcBef>
                <a:spcPts val="0"/>
              </a:spcBef>
              <a:buNone/>
            </a:pPr>
            <a:r>
              <a:rPr lang="en">
                <a:solidFill>
                  <a:schemeClr val="dk1"/>
                </a:solidFill>
              </a:rPr>
              <a:t>It follow then, that (read 5) - we cover longer and longer subpaths (and more and more of the possible subpaths)</a:t>
            </a:r>
          </a:p>
          <a:p>
            <a:pPr lvl="0" rtl="0">
              <a:lnSpc>
                <a:spcPct val="120000"/>
              </a:lnSpc>
              <a:spcBef>
                <a:spcPts val="0"/>
              </a:spcBef>
              <a:buNone/>
            </a:pPr>
            <a:r>
              <a:rPr lang="en">
                <a:solidFill>
                  <a:schemeClr val="dk1"/>
                </a:solidFill>
              </a:rPr>
              <a:t>This is a potentially good compromise on path coverage. We can raise N until the number of tests becomes to high to feasibly cover, exploring some of the many sequences of interactions possible, and ideally seeing many of the faults that can emerge as a result of those interactions.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a:t>
            </a:r>
          </a:p>
          <a:p>
            <a:pPr lvl="0" rtl="0">
              <a:spcBef>
                <a:spcPts val="0"/>
              </a:spcBef>
              <a:buNone/>
            </a:pPr>
            <a:r>
              <a:rPr lang="en">
                <a:solidFill>
                  <a:schemeClr val="dk1"/>
                </a:solidFill>
              </a:rPr>
              <a:t>The first is pretty uncommon now, but older languages often used goto statements to jump to labeled points. This means that a procedure could have multiple entry points, defined using labels. </a:t>
            </a:r>
          </a:p>
          <a:p>
            <a:pPr lvl="0" rtl="0">
              <a:spcBef>
                <a:spcPts val="0"/>
              </a:spcBef>
              <a:buNone/>
            </a:pPr>
            <a:r>
              <a:rPr lang="en">
                <a:solidFill>
                  <a:schemeClr val="dk1"/>
                </a:solidFill>
              </a:rPr>
              <a:t>More common are multuple exits, like the code on the right, which has multiple return statements. </a:t>
            </a:r>
          </a:p>
          <a:p>
            <a:pPr lvl="0" rtl="0">
              <a:spcBef>
                <a:spcPts val="0"/>
              </a:spcBef>
              <a:buNone/>
            </a:pPr>
            <a:r>
              <a:rPr lang="en">
                <a:solidFill>
                  <a:schemeClr val="dk1"/>
                </a:solidFill>
              </a:rPr>
              <a:t>You should write tests targeting each of those. Simple statement coverage would technically activate each, but here, you want to ensure that each entry and exit is activated in the context that it is supposed to be activated in. That is, given the input, you don’t get the wrong type of return. This helps us find interface errors that statement coverage would not find.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 In the code on the right, addTopping is called multiple times.</a:t>
            </a:r>
          </a:p>
          <a:p>
            <a:pPr lvl="0" rtl="0">
              <a:spcBef>
                <a:spcPts val="0"/>
              </a:spcBef>
              <a:buNone/>
            </a:pPr>
            <a:r>
              <a:rPr lang="en">
                <a:solidFill>
                  <a:schemeClr val="dk1"/>
                </a:solidFill>
              </a:rPr>
              <a:t>(read 2) </a:t>
            </a:r>
          </a:p>
          <a:p>
            <a:pPr lvl="0" rtl="0">
              <a:spcBef>
                <a:spcPts val="0"/>
              </a:spcBef>
              <a:buNone/>
            </a:pPr>
            <a:r>
              <a:rPr lang="en">
                <a:solidFill>
                  <a:schemeClr val="dk1"/>
                </a:solidFill>
              </a:rPr>
              <a:t>Again, something like branch coverage might hit all of these, but here, we want to look at these calls in the context they are being used. We want to make sure that we get the right method behavior for what we are passing in. This is something you might do instead of branch coverage or in addition to - but we take a close look at how that method responds to being called.</a:t>
            </a:r>
          </a:p>
          <a:p>
            <a:pPr lvl="0" rtl="0">
              <a:spcBef>
                <a:spcPts val="0"/>
              </a:spcBef>
              <a:buNone/>
            </a:pPr>
            <a:r>
              <a:rPr lang="en">
                <a:solidFill>
                  <a:schemeClr val="dk1"/>
                </a:solidFill>
              </a:rPr>
              <a:t>(read 4) - due to ploymorphism. We’ll talk more about testing of OO systems in a couple of weeks.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You’ve got the basics down, but today we’re going to cover a couple of additional structural testing topics (read)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CFG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Let’s simplify this a little bit. Same graph, just put in labels so we can more easily look at each question.</a:t>
            </a:r>
          </a:p>
          <a:p>
            <a:pPr lvl="0" rtl="0">
              <a:lnSpc>
                <a:spcPct val="120000"/>
              </a:lnSpc>
              <a:spcBef>
                <a:spcPts val="0"/>
              </a:spcBef>
              <a:buNone/>
            </a:pPr>
            <a:r>
              <a:rPr lang="en">
                <a:solidFill>
                  <a:schemeClr val="dk1"/>
                </a:solidFill>
              </a:rPr>
              <a:t>1 - subpaths through the loop (go over)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point out alterations to CFG - not much here, we’re basically just removing the loop and looking at all of the ways one loop cycle could execute (go over)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Let’s simplify this a little bit. Same graph, just put in labels so we can more easily look at each question.</a:t>
            </a:r>
          </a:p>
          <a:p>
            <a:pPr lvl="0" rtl="0">
              <a:lnSpc>
                <a:spcPct val="120000"/>
              </a:lnSpc>
              <a:spcBef>
                <a:spcPts val="0"/>
              </a:spcBef>
              <a:buNone/>
            </a:pPr>
            <a:r>
              <a:rPr lang="en">
                <a:solidFill>
                  <a:schemeClr val="dk1"/>
                </a:solidFill>
              </a:rPr>
              <a:t>1 - subpaths through the loop (go over)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This is even true for statement coverage, the simplest criterion. You might have (read), </a:t>
            </a:r>
          </a:p>
          <a:p>
            <a:pPr lvl="0" rtl="0">
              <a:spcBef>
                <a:spcPts val="0"/>
              </a:spcBef>
              <a:buNone/>
            </a:pPr>
            <a:r>
              <a:rPr lang="en">
                <a:solidFill>
                  <a:schemeClr val="dk1"/>
                </a:solidFill>
              </a:rPr>
              <a:t>often, this is part of defensive programming - (read 4)</a:t>
            </a:r>
          </a:p>
          <a:p>
            <a:pPr lvl="0" rtl="0">
              <a:spcBef>
                <a:spcPts val="0"/>
              </a:spcBef>
              <a:buNone/>
            </a:pPr>
            <a:r>
              <a:rPr lang="en">
                <a:solidFill>
                  <a:schemeClr val="dk1"/>
                </a:solidFill>
              </a:rPr>
              <a:t>Dead code (read) - code that once had a purpose, but now is no longer used, and nothing can call it in your new code. </a:t>
            </a:r>
          </a:p>
          <a:p>
            <a:pPr lvl="0" rtl="0">
              <a:spcBef>
                <a:spcPts val="0"/>
              </a:spcBef>
              <a:buNone/>
            </a:pPr>
            <a:r>
              <a:rPr lang="en">
                <a:solidFill>
                  <a:schemeClr val="dk1"/>
                </a:solidFill>
              </a:rPr>
              <a:t>Similarly, (read)</a:t>
            </a:r>
          </a:p>
          <a:p>
            <a:pPr lvl="0" rtl="0">
              <a:spcBef>
                <a:spcPts val="0"/>
              </a:spcBef>
              <a:buNone/>
            </a:pPr>
            <a:r>
              <a:rPr lang="en">
                <a:solidFill>
                  <a:schemeClr val="dk1"/>
                </a:solidFill>
              </a:rPr>
              <a:t>Some unreachable code is expected in any system, and must be accounted for in testing.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5" name="Shape 5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 metrics like MCDC</a:t>
            </a:r>
          </a:p>
          <a:p>
            <a:pPr lvl="0" rtl="0">
              <a:spcBef>
                <a:spcPts val="0"/>
              </a:spcBef>
              <a:buNone/>
            </a:pPr>
            <a:r>
              <a:rPr lang="en">
                <a:solidFill>
                  <a:schemeClr val="dk1"/>
                </a:solidFill>
              </a:rPr>
              <a:t>(read) - Now, with a little bit of rewriting, this example is trivially fixed - just place the second part in an else branch. But, this kind of interdependence occurs all the time, and it isn’t usually this easy to rewrite the code to fix. In practice, 100% code coverage is nearly impossible.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As a result, stronger criteria - often those related to paths - just aren’t cost-effective if you have a large number of infeasible obligations.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61" name="Shape 5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Which criterion do you use? They all have their mertis, but in practice, Structural coverage criteria are often replaced by the budget coverage criterion: stop testing when you run out of money, time, or both. Although this is the reason of many failures, we can learn something important: </a:t>
            </a:r>
          </a:p>
          <a:p>
            <a:pPr lvl="0" rtl="0">
              <a:spcBef>
                <a:spcPts val="0"/>
              </a:spcBef>
              <a:buClr>
                <a:schemeClr val="dk1"/>
              </a:buClr>
              <a:buSzPct val="100000"/>
              <a:buFont typeface="Arial"/>
              <a:buNone/>
            </a:pPr>
            <a:r>
              <a:rPr lang="en">
                <a:solidFill>
                  <a:schemeClr val="dk1"/>
                </a:solidFill>
              </a:rPr>
              <a:t>1) Test selection is more important than adequacy judged by some criteria - you can achieve branch coverage, but those tests may be useless for finding faults. 2) Some criteria are just too expensive to satisfy. </a:t>
            </a:r>
          </a:p>
          <a:p>
            <a:pPr lvl="0" rtl="0">
              <a:spcBef>
                <a:spcPts val="0"/>
              </a:spcBef>
              <a:buNone/>
            </a:pPr>
            <a:r>
              <a:rPr lang="en">
                <a:solidFill>
                  <a:schemeClr val="dk1"/>
                </a:solidFill>
              </a:rPr>
              <a:t>Coverage criteria shall not be used for the sake of coverage, but within a careful plan, that consider all testing activities, that evaluates costs globally, and that chooses the right metric for the type of system.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We’ve gone over a few different structural coverage metrics now, and the natural question is which one I should use? </a:t>
            </a:r>
          </a:p>
          <a:p>
            <a:pPr lvl="0" rtl="0">
              <a:lnSpc>
                <a:spcPct val="120000"/>
              </a:lnSpc>
              <a:spcBef>
                <a:spcPts val="0"/>
              </a:spcBef>
              <a:buNone/>
            </a:pPr>
            <a:r>
              <a:rPr lang="en">
                <a:solidFill>
                  <a:schemeClr val="dk1"/>
                </a:solidFill>
              </a:rPr>
              <a:t>Well, these criteria can be arranged in terms of their power. Many of these criteria subsume others. For instance, if you achieve branch coverage, then you have also achieved statement coverage. However, the more powerful a criterion, the more expensive it is to fulfill. It will require more tests, and those tests must fulfill very specific conditions, so they will be harder to come up with. </a:t>
            </a:r>
          </a:p>
          <a:p>
            <a:pPr lvl="0" rtl="0">
              <a:lnSpc>
                <a:spcPct val="120000"/>
              </a:lnSpc>
              <a:spcBef>
                <a:spcPts val="0"/>
              </a:spcBef>
              <a:buNone/>
            </a:pPr>
            <a:r>
              <a:rPr lang="en">
                <a:solidFill>
                  <a:schemeClr val="dk1"/>
                </a:solidFill>
              </a:rPr>
              <a:t>In this, any criterion on a higher level subsumes anything it is connected to on a lower level. Those are higher levels are both more expensive, but are considered more powerful than ones on a lower level. Criteria on the same level are considered equally powerful.</a:t>
            </a:r>
          </a:p>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The choice of which to use depends on a couple of things - largely on the capabilities of your testing team, their time constraints, their budget - can you afford a stronger criterion. It also depends on the type of system you are building. If you are building something with complex condition checking, then you might want something like MC/DC - right?</a:t>
            </a:r>
          </a:p>
          <a:p>
            <a:pPr lvl="0" rtl="0">
              <a:lnSpc>
                <a:spcPct val="120000"/>
              </a:lnSpc>
              <a:spcBef>
                <a:spcPts val="0"/>
              </a:spcBef>
              <a:buNone/>
            </a:pPr>
            <a:r>
              <a:rPr lang="en">
                <a:solidFill>
                  <a:schemeClr val="dk1"/>
                </a:solidFill>
              </a:rPr>
              <a:t>This gives you an idea of the ideas behind structural testing. These metrics are a way to enforce our testing efforts, to guide us towards writing better tests, but the thing to be careful about, is that you don’t want to rely on them exclusively.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Why? (discuss)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00" name="Shape 6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How you execute code matters more than whether it was executed. This is the advantage of something like MCDC over branch coverage - we don’t just require that branches get executed, but we place constraints on how the conditions are executed. If faults are lurking in those conditional statements, or can cause issues with the evaluation of those statements, then we are more likely to catch them. That’s not enough to guarantee faults, and that’s the limitation of coverage as a proxy for effective testing, but strengthening the coverage criterion makes it more likely that we will notice faults. Still..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07" name="Shape 6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a:solidFill>
                  <a:schemeClr val="dk1"/>
                </a:solidFill>
              </a:rPr>
              <a:t>Coverage metrics shouldn’t be relied on as a crutch for “good testing”. A recent study found that:</a:t>
            </a:r>
          </a:p>
          <a:p>
            <a:pPr lvl="0" rtl="0">
              <a:spcBef>
                <a:spcPts val="0"/>
              </a:spcBef>
              <a:buNone/>
            </a:pPr>
            <a:r>
              <a:rPr lang="en"/>
              <a:t>(read)</a:t>
            </a:r>
          </a:p>
          <a:p>
            <a:pPr lvl="0" rtl="0">
              <a:spcBef>
                <a:spcPts val="0"/>
              </a:spcBef>
              <a:buNone/>
            </a:pPr>
            <a:r>
              <a:rPr lang="en"/>
              <a:t>(read)</a:t>
            </a:r>
          </a:p>
          <a:p>
            <a:pPr lvl="0" rtl="0">
              <a:spcBef>
                <a:spcPts val="0"/>
              </a:spcBef>
              <a:buClr>
                <a:schemeClr val="dk1"/>
              </a:buClr>
              <a:buSzPct val="100000"/>
              <a:buFont typeface="Arial"/>
              <a:buNone/>
            </a:pPr>
            <a:r>
              <a:rPr lang="en"/>
              <a:t>Now, other studies have found happier results - better correlations between fault finding and coverage, but Given the important role of structural coverage criteria in development, especially given that certain forms of coverage are mandated for safety certification of aircraft systems, we found these results kind of scary. These coverage metrics aren’t always a particularly great indicator of test adequacy, and we’re getting junk tests from automated generation, so what can we do? Well, we should start by figuring out what is wrong with coverage metrics, and there were two key issues that kept popping up with, even with “strong” coverage metrics like MC/DC (read)</a:t>
            </a:r>
          </a:p>
          <a:p>
            <a:pPr lvl="0" rtl="0">
              <a:spcBef>
                <a:spcPts val="0"/>
              </a:spcBef>
              <a:buNone/>
            </a:pPr>
            <a:r>
              <a:rPr lang="en"/>
              <a:t>Both of these issues relate to the idea of masking - in an expression, especially boolean expressions, the value of one variable can determine the result of the whole expression regardless of the value of the other variables. In that case, say that a fault corrupted one expression, well, we might not notice that fault if we monitor another expression where the faulty state is masked by another variable.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15" name="Shape 6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First, there is the idea of masking. Sometimes, the effect of executing code is negated by other other code - we don’t notice because one calculation overrules another for this combination of input. Due to masking, it is possible to change the number and structure of test obligations - we’ve changed how the code was written, so what the tests need to execute changes.</a:t>
            </a:r>
          </a:p>
          <a:p>
            <a:pPr lvl="0" rtl="0">
              <a:spcBef>
                <a:spcPts val="0"/>
              </a:spcBef>
              <a:buClr>
                <a:schemeClr val="dk1"/>
              </a:buClr>
              <a:buSzPct val="100000"/>
              <a:buFont typeface="Arial"/>
              <a:buNone/>
            </a:pPr>
            <a:r>
              <a:rPr lang="en"/>
              <a:t>So, here, these two program fragments have different structures but are functionally equivalent. Version 1 is written with an intermediate variable</a:t>
            </a:r>
          </a:p>
          <a:p>
            <a:pPr lvl="0" rtl="0">
              <a:spcBef>
                <a:spcPts val="0"/>
              </a:spcBef>
              <a:buClr>
                <a:schemeClr val="dk1"/>
              </a:buClr>
              <a:buSzPct val="100000"/>
              <a:buFont typeface="Arial"/>
              <a:buNone/>
            </a:pPr>
            <a:r>
              <a:rPr lang="en"/>
              <a:t>\texttt{expr\_1}, and Version 2 inlines this variable. To give a masking example, given a decision like {in\_1 or in\_2}, the truth value of \texttt{in\_1} is irrelevant if \texttt{in\_2} is true, so we state that \texttt{in\_1} is masked out.</a:t>
            </a:r>
          </a:p>
          <a:p>
            <a:pPr lvl="0" rtl="0">
              <a:spcBef>
                <a:spcPts val="0"/>
              </a:spcBef>
              <a:buNone/>
            </a:pPr>
            <a:r>
              <a:t/>
            </a:r>
            <a:endParaRPr/>
          </a:p>
          <a:p>
            <a:pPr lvl="0" rtl="0">
              <a:spcBef>
                <a:spcPts val="0"/>
              </a:spcBef>
              <a:buClr>
                <a:schemeClr val="dk1"/>
              </a:buClr>
              <a:buSzPct val="100000"/>
              <a:buFont typeface="Arial"/>
              <a:buNone/>
            </a:pPr>
            <a:r>
              <a:rPr lang="en"/>
              <a:t>Based on the form of coverage we’re working with, we will get different test goals and, as a result, different tests from these two fragments.</a:t>
            </a:r>
          </a:p>
          <a:p>
            <a:pPr lvl="0" rtl="0">
              <a:spcBef>
                <a:spcPts val="0"/>
              </a:spcBef>
              <a:buNone/>
            </a:pPr>
            <a:r>
              <a:rPr lang="en"/>
              <a:t>One of these coverage metrics is called MCDC, and it requires tests that overcome the masking effect at the expression level, so we would need a test where in_1 is not masked by in_2. \mcdc\ over the inlined version requires a test suite to take the masking effect of \texttt{in\_3} into consideration as well, so the tests are going to need to satisfy slightly more complicated test goals. Those differences can have significant ramifications when it comes to fault finding. </a:t>
            </a:r>
          </a:p>
          <a:p>
            <a:pPr lvl="0" rtl="0">
              <a:spcBef>
                <a:spcPts val="0"/>
              </a:spcBef>
              <a:buNone/>
            </a:pPr>
            <a:r>
              <a:t/>
            </a:r>
            <a:endParaRPr/>
          </a:p>
          <a:p>
            <a:pPr lvl="0" rtl="0">
              <a:spcBef>
                <a:spcPts val="0"/>
              </a:spcBef>
              <a:buNone/>
            </a:pPr>
            <a:r>
              <a:rPr lang="en"/>
              <a:t>Restructuring the program with additional intermediate variables makes it significantly easier to achieve the desired coverage (\mcdc\ tests are easier to find</a:t>
            </a:r>
          </a:p>
          <a:p>
            <a:pPr lvl="0" rtl="0">
              <a:spcBef>
                <a:spcPts val="0"/>
              </a:spcBef>
              <a:buNone/>
            </a:pPr>
            <a:r>
              <a:rPr lang="en"/>
              <a:t>if the decisions are simple). This restructuring can significantly impact the number and quality of the tests required to satisfy the coverage goals.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1" name="Shape 621"/>
        <p:cNvGrpSpPr/>
        <p:nvPr/>
      </p:nvGrpSpPr>
      <p:grpSpPr>
        <a:xfrm>
          <a:off x="0" y="0"/>
          <a:ext cx="0" cy="0"/>
          <a:chOff x="0" y="0"/>
          <a:chExt cx="0" cy="0"/>
        </a:xfrm>
      </p:grpSpPr>
      <p:sp>
        <p:nvSpPr>
          <p:cNvPr id="622" name="Shape 62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23" name="Shape 6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remember those testing artifacts. We had the oracle, which is what we use to check the behavior of the program, maybe some assertions we write or we take some variables and state what their values should be. Well, of course, when we write an oracle, we choose which variables to check the behavior of. Typically, we take a look at the output of a function. The problem is that, through masking, some expressions in the systems can easily be prevented from influencing the outputs. So, if we don’t check the right variables, we might not notice that there is a fault in the program. </a:t>
            </a:r>
          </a:p>
          <a:p>
            <a:pPr lvl="0" rtl="0">
              <a:spcBef>
                <a:spcPts val="0"/>
              </a:spcBef>
              <a:buNone/>
            </a:pPr>
            <a:r>
              <a:rPr lang="en">
                <a:solidFill>
                  <a:schemeClr val="dk1"/>
                </a:solidFill>
              </a:rPr>
              <a:t>This reduces the effectiveness of any testing process based on structural coverage, as we can easily satisfy coverage obligations without allowing resulting errors to propagate to an observed variable. This is a problem where automated test generation is concerned. We have found that test inputs generated tend to be short, kind of lazy - they only do the bare minimum to exercise the system. The longer you run the code - the more loop cycles, longer path, more statements executed -  the more likely the problems reach the outputs. This is, in some sense, a problem with the test generation technique, but the blame can be shared by the coverage metric. The generation algorithm did exactly what it was told to do. </a:t>
            </a:r>
          </a:p>
          <a:p>
            <a:pPr lvl="0" rtl="0">
              <a:spcBef>
                <a:spcPts val="0"/>
              </a:spcBef>
              <a:buNone/>
            </a:pPr>
            <a:r>
              <a:rPr lang="en"/>
              <a:t>Now, of course, we can always add more variables and expected values for those to the oracle, but there are often so many options to choose from that we just can’t write an oracle for every variable. You’d get one test done a day. That’s just not going to work out. But, by being smart and choosing the right variables, we can do pretty well. We have a couple of techniques for estimating those variables -those chokepoints in control in the system, but there is still research to do in coming up with efficient ways of identifying those variables.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30" name="Shape 6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How bad is it? Well, here we go. Here we plot the fault finding effectiveness  against the test suite size of test suites for one system where we vary the program structure and oracle.</a:t>
            </a:r>
          </a:p>
          <a:p>
            <a:pPr lvl="0" rtl="0">
              <a:spcBef>
                <a:spcPts val="0"/>
              </a:spcBef>
              <a:buNone/>
            </a:pPr>
            <a:r>
              <a:rPr lang="en" sz="1200">
                <a:solidFill>
                  <a:schemeClr val="dk1"/>
                </a:solidFill>
              </a:rPr>
              <a:t>1) MC/DC considered strong, but has a couple of important weaknesses wrt propagation - it is formulated assuming that decisions are independent, as a result, you can actually satisfy it with only a small number of tests. However, short length/don’t propagate. effectiveness is Sensitive. </a:t>
            </a:r>
          </a:p>
          <a:p>
            <a:pPr lvl="0" rtl="0">
              <a:spcBef>
                <a:spcPts val="0"/>
              </a:spcBef>
              <a:buNone/>
            </a:pPr>
            <a:r>
              <a:rPr lang="en" sz="1200">
                <a:solidFill>
                  <a:schemeClr val="dk1"/>
                </a:solidFill>
              </a:rPr>
              <a:t>2) by simply changing the oracle so that we observe all of the internal variables, we see a massive increase in effectiveness. If oracle can monitor everything/specify behaviors for all of those variables , this propagation weakness doesn’t matter.</a:t>
            </a:r>
          </a:p>
          <a:p>
            <a:pPr lvl="0" rtl="0">
              <a:spcBef>
                <a:spcPts val="0"/>
              </a:spcBef>
              <a:buNone/>
            </a:pPr>
            <a:r>
              <a:rPr lang="en" sz="1200">
                <a:solidFill>
                  <a:schemeClr val="dk1"/>
                </a:solidFill>
              </a:rPr>
              <a:t>3) MC/DC is also sensitive to the choice of program structure. If we have an expression that uses the result of another expression, we can inline that used expression. Simple syntactic change - type of optimization compilers often make. As a result, the effectiveness of MC/DC tests jumps quite a bit - but it also requires many more tests to achieve coverage (some of benefit from better tests or more tests)</a:t>
            </a:r>
          </a:p>
          <a:p>
            <a:pPr lvl="0" rtl="0">
              <a:spcBef>
                <a:spcPts val="0"/>
              </a:spcBef>
              <a:buNone/>
            </a:pPr>
            <a:r>
              <a:rPr lang="en" sz="1200">
                <a:solidFill>
                  <a:schemeClr val="dk1"/>
                </a:solidFill>
              </a:rPr>
              <a:t>4) despite this restructuring, there are still propagation issues. Effects of faults masked out.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6" name="Shape 646"/>
        <p:cNvGrpSpPr/>
        <p:nvPr/>
      </p:nvGrpSpPr>
      <p:grpSpPr>
        <a:xfrm>
          <a:off x="0" y="0"/>
          <a:ext cx="0" cy="0"/>
          <a:chOff x="0" y="0"/>
          <a:chExt cx="0" cy="0"/>
        </a:xfrm>
      </p:grpSpPr>
      <p:sp>
        <p:nvSpPr>
          <p:cNvPr id="647" name="Shape 64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48" name="Shape 6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If the effect of that fault is masked, then we’re still getting the right output, right? </a:t>
            </a:r>
          </a:p>
          <a:p>
            <a:pPr lvl="0" rtl="0">
              <a:spcBef>
                <a:spcPts val="0"/>
              </a:spcBef>
              <a:buNone/>
            </a:pPr>
            <a:r>
              <a:rPr lang="en"/>
              <a:t>(click)</a:t>
            </a:r>
          </a:p>
          <a:p>
            <a:pPr lvl="0" rtl="0">
              <a:spcBef>
                <a:spcPts val="0"/>
              </a:spcBef>
              <a:buNone/>
            </a:pPr>
            <a:r>
              <a:rPr lang="en"/>
              <a:t>(read). It’ll bite us in the butt eventually.</a:t>
            </a:r>
          </a:p>
          <a:p>
            <a:pPr lvl="0" rtl="0">
              <a:spcBef>
                <a:spcPts val="0"/>
              </a:spcBef>
              <a:buNone/>
            </a:pPr>
            <a:r>
              <a:rPr lang="en"/>
              <a:t>(read)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4" name="Shape 654"/>
        <p:cNvGrpSpPr/>
        <p:nvPr/>
      </p:nvGrpSpPr>
      <p:grpSpPr>
        <a:xfrm>
          <a:off x="0" y="0"/>
          <a:ext cx="0" cy="0"/>
          <a:chOff x="0" y="0"/>
          <a:chExt cx="0" cy="0"/>
        </a:xfrm>
      </p:grpSpPr>
      <p:sp>
        <p:nvSpPr>
          <p:cNvPr id="655" name="Shape 65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56" name="Shape 6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Masking can be addressed by checking behavior of all internal variables w oracle - that’s one way to make sure we notice everything - but too expensive - monitoring all of those variables and  specifying expected values for them is inconcievably expensive.</a:t>
            </a:r>
          </a:p>
          <a:p>
            <a:pPr lvl="0" rtl="0">
              <a:spcBef>
                <a:spcPts val="0"/>
              </a:spcBef>
              <a:buClr>
                <a:schemeClr val="dk1"/>
              </a:buClr>
              <a:buSzPct val="91666"/>
              <a:buFont typeface="Arial"/>
              <a:buNone/>
            </a:pPr>
            <a:r>
              <a:rPr lang="en" sz="1200">
                <a:solidFill>
                  <a:schemeClr val="dk1"/>
                </a:solidFill>
              </a:rPr>
              <a:t>Instead, work with the oracle we have - strengthen coverage criteria with notion of observability to the oracle variables - add a path condition saying that we need to be able to observe the impact of a change to a statement without that impact being masked on the way</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If you view a program as a transformer from inputs to outputs. </a:t>
            </a:r>
          </a:p>
          <a:p>
            <a:pPr lvl="0" rtl="0">
              <a:spcBef>
                <a:spcPts val="0"/>
              </a:spcBef>
              <a:buClr>
                <a:schemeClr val="dk1"/>
              </a:buClr>
              <a:buSzPct val="91666"/>
              <a:buFont typeface="Arial"/>
              <a:buNone/>
            </a:pPr>
            <a:r>
              <a:rPr lang="en" sz="1200">
                <a:solidFill>
                  <a:schemeClr val="dk1"/>
                </a:solidFill>
              </a:rPr>
              <a:t>Observability is a measure of how well internal statements of a system can be inferred from available data</a:t>
            </a:r>
          </a:p>
          <a:p>
            <a:pPr lvl="0" rtl="0">
              <a:spcBef>
                <a:spcPts val="0"/>
              </a:spcBef>
              <a:buNone/>
            </a:pPr>
            <a:r>
              <a:rPr lang="en" sz="1200">
                <a:solidFill>
                  <a:schemeClr val="dk1"/>
                </a:solidFill>
              </a:rPr>
              <a:t>An execution of an expression in a program is observable in a test case if we can modify its value - take an instance of the expression and replace it with a particular value, leaving the rest of the program intact - and observe changes in the output of the system.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1" name="Shape 661"/>
        <p:cNvGrpSpPr/>
        <p:nvPr/>
      </p:nvGrpSpPr>
      <p:grpSpPr>
        <a:xfrm>
          <a:off x="0" y="0"/>
          <a:ext cx="0" cy="0"/>
          <a:chOff x="0" y="0"/>
          <a:chExt cx="0" cy="0"/>
        </a:xfrm>
      </p:grpSpPr>
      <p:sp>
        <p:nvSpPr>
          <p:cNvPr id="662" name="Shape 66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63" name="Shape 6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If you remember last class, MC/DC requires that we show the independent impact of condition values at the decision level. For each condition in a decision, we observe the independent impact of setting a condition to true and false. </a:t>
            </a:r>
          </a:p>
          <a:p>
            <a:pPr lvl="0" rtl="0">
              <a:spcBef>
                <a:spcPts val="0"/>
              </a:spcBef>
              <a:buNone/>
            </a:pPr>
            <a:r>
              <a:rPr lang="en" sz="1200">
                <a:solidFill>
                  <a:schemeClr val="dk1"/>
                </a:solidFill>
              </a:rPr>
              <a:t>- We can define a variant of MCDC - called Observable MCDC - that solves the sensitivity issues we saw by lifting that definition to the program level.</a:t>
            </a:r>
          </a:p>
          <a:p>
            <a:pPr lvl="0" rtl="0">
              <a:spcBef>
                <a:spcPts val="0"/>
              </a:spcBef>
              <a:buNone/>
            </a:pPr>
            <a:r>
              <a:rPr lang="en" sz="1200">
                <a:solidFill>
                  <a:schemeClr val="dk1"/>
                </a:solidFill>
              </a:rPr>
              <a:t>For all conditions, we want a test where we can observe the independent impact of setting a condition to true and a test where we can observe the independent impact of setting a condition to false.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73" name="Shape 6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formal definition unwieldy for test generation and measurement, requires two versions of the program run in parallel. Instead, approximate using tagged semantics. We assign each condition a set of tags: a unique identifier and the value of that condition. Then, when we evaluate a decision, we can also determine which tags propagate by checking what is masked for that expression, given the current values of each condition. Tag propagation is determined by masking at the expression level. </a:t>
            </a:r>
          </a:p>
          <a:p>
            <a:pPr lvl="0" rtl="0">
              <a:spcBef>
                <a:spcPts val="0"/>
              </a:spcBef>
              <a:buNone/>
            </a:pPr>
            <a:r>
              <a:rPr lang="en" sz="1200">
                <a:solidFill>
                  <a:schemeClr val="dk1"/>
                </a:solidFill>
              </a:rPr>
              <a:t>- If c2 is false, then c1’s tag is masked out. </a:t>
            </a:r>
          </a:p>
          <a:p>
            <a:pPr lvl="0" rtl="0">
              <a:spcBef>
                <a:spcPts val="0"/>
              </a:spcBef>
              <a:buNone/>
            </a:pPr>
            <a:r>
              <a:rPr lang="en" sz="1200">
                <a:solidFill>
                  <a:schemeClr val="dk1"/>
                </a:solidFill>
              </a:rPr>
              <a:t>- But, the tag for c2 has a chance to continue propagation. </a:t>
            </a:r>
          </a:p>
          <a:p>
            <a:pPr lvl="0" rtl="0">
              <a:spcBef>
                <a:spcPts val="0"/>
              </a:spcBef>
              <a:buNone/>
            </a:pPr>
            <a:r>
              <a:rPr lang="en" sz="1200">
                <a:solidFill>
                  <a:schemeClr val="dk1"/>
                </a:solidFill>
              </a:rPr>
              <a:t>- Now, this is an or decision, so if c3 is true, then c4 is masked. </a:t>
            </a:r>
          </a:p>
          <a:p>
            <a:pPr lvl="0" rtl="0">
              <a:spcBef>
                <a:spcPts val="0"/>
              </a:spcBef>
              <a:buNone/>
            </a:pPr>
            <a:r>
              <a:rPr lang="en" sz="1200">
                <a:solidFill>
                  <a:schemeClr val="dk1"/>
                </a:solidFill>
              </a:rPr>
              <a:t>- Since c4 is false, c3 propagates on.</a:t>
            </a:r>
          </a:p>
          <a:p>
            <a:pPr lvl="0" rtl="0">
              <a:spcBef>
                <a:spcPts val="0"/>
              </a:spcBef>
              <a:buNone/>
            </a:pPr>
            <a:r>
              <a:rPr lang="en" sz="1200">
                <a:solidFill>
                  <a:schemeClr val="dk1"/>
                </a:solidFill>
              </a:rPr>
              <a:t>-Now, we have a variable observed by the oracle. The condition c5 will get a tag, then we look at it’s value to see what propagates from earlier expressions. </a:t>
            </a:r>
          </a:p>
          <a:p>
            <a:pPr lvl="0" rtl="0">
              <a:spcBef>
                <a:spcPts val="0"/>
              </a:spcBef>
              <a:buNone/>
            </a:pPr>
            <a:r>
              <a:rPr lang="en" sz="1200">
                <a:solidFill>
                  <a:schemeClr val="dk1"/>
                </a:solidFill>
              </a:rPr>
              <a:t>- Since c5 is true, we propagate the tags that come through the true branch and mask out any from the false branch. As this is an output variable, the tags that propagate are those for c2 and c5. </a:t>
            </a:r>
          </a:p>
          <a:p>
            <a:pPr lvl="0" rtl="0">
              <a:spcBef>
                <a:spcPts val="0"/>
              </a:spcBef>
              <a:buNone/>
            </a:pPr>
            <a:r>
              <a:rPr lang="en" sz="1200">
                <a:solidFill>
                  <a:schemeClr val="dk1"/>
                </a:solidFill>
              </a:rPr>
              <a:t>From this, the level of coverage for a test suite can be assessed by looking at how many of all possible tag pairings have reached an observation point in some test. We want to ensure that all conditions have a tag that propagates to the output in some test.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86" name="Shape 6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69" name="Shape 69"/>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70" name="Shape 70"/>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71" name="Shape 71"/>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72" name="Shape 72"/>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73" name="Shape 73"/>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lang="en" sz="1000"/>
              <a:t>(read) </a:t>
            </a:r>
          </a:p>
          <a:p>
            <a:pPr lvl="0" rtl="0">
              <a:spcBef>
                <a:spcPts val="0"/>
              </a:spcBef>
              <a:buNone/>
            </a:pPr>
            <a:r>
              <a:rPr lang="en" sz="1000"/>
              <a:t>Take a good look at this method. The loop is a big problem. A loop can be executed an infinite number of times, and a loop run twice counts as a different path than one that runs 23 times. The sequence of statements is different, even if the practical outcome of the program is the same. As a result, path coverage is impossible for anything other than a nontrivial program. Even without loops, the number of possible paths can get quite high. With loops, it’s infinite. </a:t>
            </a:r>
          </a:p>
          <a:p>
            <a:pPr lvl="0" rtl="0">
              <a:spcBef>
                <a:spcPts val="0"/>
              </a:spcBef>
              <a:buNone/>
            </a:pPr>
            <a:r>
              <a:t/>
            </a:r>
            <a:endParaRPr sz="10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(explain plot - axis, suite, program structure, oracle, why many dots)</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1) OMC/DC test suites outperform MC/DC test suites on </a:t>
            </a:r>
            <a:r>
              <a:rPr b="1" lang="en" sz="1200">
                <a:solidFill>
                  <a:schemeClr val="dk1"/>
                </a:solidFill>
              </a:rPr>
              <a:t>all</a:t>
            </a:r>
            <a:r>
              <a:rPr lang="en" sz="1200">
                <a:solidFill>
                  <a:schemeClr val="dk1"/>
                </a:solidFill>
              </a:rPr>
              <a:t> program, structure, and oracle combinations.</a:t>
            </a:r>
          </a:p>
          <a:p>
            <a:pPr lvl="0" rtl="0">
              <a:spcBef>
                <a:spcPts val="0"/>
              </a:spcBef>
              <a:buNone/>
            </a:pPr>
            <a:r>
              <a:rPr lang="en"/>
              <a:t>2) Up to an 11% improvement in the exact situations where MC/DC thrives - code is structured specifically to aid mc/dc observability and monitoring all variables</a:t>
            </a:r>
          </a:p>
          <a:p>
            <a:pPr lvl="0" rtl="0">
              <a:spcBef>
                <a:spcPts val="0"/>
              </a:spcBef>
              <a:buNone/>
            </a:pPr>
            <a:r>
              <a:rPr lang="en"/>
              <a:t>3) and at times, as much as an 88% improvement in fault finding in the far more common situation where statements are not aggressively inlined and we only monitor a small number of output variables.</a:t>
            </a:r>
          </a:p>
          <a:p>
            <a:pPr lvl="0" rtl="0">
              <a:spcBef>
                <a:spcPts val="0"/>
              </a:spcBef>
              <a:buNone/>
            </a:pPr>
            <a:r>
              <a:rPr lang="en"/>
              <a:t>4) We also see that while MC/DC is sensitive to the choice or oracle</a:t>
            </a:r>
          </a:p>
          <a:p>
            <a:pPr lvl="0" rtl="0">
              <a:spcBef>
                <a:spcPts val="0"/>
              </a:spcBef>
              <a:buNone/>
            </a:pPr>
            <a:r>
              <a:rPr lang="en"/>
              <a:t>and 5) the choice of program structuring</a:t>
            </a:r>
          </a:p>
          <a:p>
            <a:pPr lvl="0" rtl="0">
              <a:spcBef>
                <a:spcPts val="0"/>
              </a:spcBef>
              <a:buNone/>
            </a:pPr>
            <a:r>
              <a:rPr lang="en"/>
              <a:t>6) omcdc is not. Showing no improvement from code structuring, and only a small improvement from increasing the oracle size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4" name="Shape 714"/>
        <p:cNvGrpSpPr/>
        <p:nvPr/>
      </p:nvGrpSpPr>
      <p:grpSpPr>
        <a:xfrm>
          <a:off x="0" y="0"/>
          <a:ext cx="0" cy="0"/>
          <a:chOff x="0" y="0"/>
          <a:chExt cx="0" cy="0"/>
        </a:xfrm>
      </p:grpSpPr>
      <p:sp>
        <p:nvSpPr>
          <p:cNvPr id="715" name="Shape 71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16" name="Shape 7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1" name="Shape 721"/>
        <p:cNvGrpSpPr/>
        <p:nvPr/>
      </p:nvGrpSpPr>
      <p:grpSpPr>
        <a:xfrm>
          <a:off x="0" y="0"/>
          <a:ext cx="0" cy="0"/>
          <a:chOff x="0" y="0"/>
          <a:chExt cx="0" cy="0"/>
        </a:xfrm>
      </p:grpSpPr>
      <p:sp>
        <p:nvSpPr>
          <p:cNvPr id="722" name="Shape 7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23" name="Shape 7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8" name="Shape 728"/>
        <p:cNvGrpSpPr/>
        <p:nvPr/>
      </p:nvGrpSpPr>
      <p:grpSpPr>
        <a:xfrm>
          <a:off x="0" y="0"/>
          <a:ext cx="0" cy="0"/>
          <a:chOff x="0" y="0"/>
          <a:chExt cx="0" cy="0"/>
        </a:xfrm>
      </p:grpSpPr>
      <p:sp>
        <p:nvSpPr>
          <p:cNvPr id="729" name="Shape 7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30" name="Shape 7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(similar to OMCDC)</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37" name="Shape 7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eventually make a judgement call</a:t>
            </a:r>
          </a:p>
          <a:p>
            <a:pPr lvl="0" rtl="0">
              <a:spcBef>
                <a:spcPts val="0"/>
              </a:spcBef>
              <a:buNone/>
            </a:pPr>
            <a:r>
              <a:rPr lang="en"/>
              <a:t>how do you answer a question like that?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0" name="Shape 740"/>
        <p:cNvGrpSpPr/>
        <p:nvPr/>
      </p:nvGrpSpPr>
      <p:grpSpPr>
        <a:xfrm>
          <a:off x="0" y="0"/>
          <a:ext cx="0" cy="0"/>
          <a:chOff x="0" y="0"/>
          <a:chExt cx="0" cy="0"/>
        </a:xfrm>
      </p:grpSpPr>
      <p:sp>
        <p:nvSpPr>
          <p:cNvPr id="741" name="Shape 7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42" name="Shape 7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Now, those strategies help you test loops or try some combinations of subpaths in a reasonable manner, but it’s a situation like with the input partitioning that we talked about earlier in the class. You try some basic cases, but it’s still easy to miss something by not running the exact number of loop iterations that will raise a fault. </a:t>
            </a:r>
          </a:p>
          <a:p>
            <a:pPr lvl="0" rtl="0">
              <a:lnSpc>
                <a:spcPct val="120000"/>
              </a:lnSpc>
              <a:spcBef>
                <a:spcPts val="0"/>
              </a:spcBef>
              <a:buNone/>
            </a:pPr>
            <a:r>
              <a:rPr lang="en">
                <a:solidFill>
                  <a:schemeClr val="dk1"/>
                </a:solidFill>
              </a:rPr>
              <a:t>But, both loop boundary coverage and LCSAJ coverage points us in an interesting direction - we can always break paths down into subpaths - partial paths through the program - and we will usually see a lot of commonalities between these paths, a lot of repeating subpaths. Perhaps we can avoid that repetition. What are all of the independent subpaths - those that don’t cross other subpaths? We can try to find a set of the tests that covers all of the independent subpaths. If we can do that, we can argue that we could form any full path from this set of tests. These particular subpaths are called a basis set - a set of subpaths that can be combined together to form any path.</a:t>
            </a:r>
          </a:p>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We can get the benefits of path coverage by identifying a basis set and covering them in our test cases.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49" name="Shape 7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Let’s look at those if statements again. Remember, the number of paths, even in a non-looping program can be immense. here, we have a series of N if statements in sequence. Well, for N non-looping branches, there are 2^N possible paths. But, if we start looking at the possible paths, we can quickly see that most of these are covering similar portions of the code.  So, what we need to do is to identify a set of basis subpaths - a set of idependent paths and cover those when we test.</a:t>
            </a:r>
          </a:p>
          <a:p>
            <a:pPr lvl="0" rtl="0">
              <a:lnSpc>
                <a:spcPct val="120000"/>
              </a:lnSpc>
              <a:spcBef>
                <a:spcPts val="0"/>
              </a:spcBef>
              <a:buNone/>
            </a:pPr>
            <a:r>
              <a:rPr lang="en">
                <a:solidFill>
                  <a:schemeClr val="dk1"/>
                </a:solidFill>
              </a:rPr>
              <a:t>In this code, the number of subpaths is equal to that complexity value - edges - nodes + 2 </a:t>
            </a:r>
          </a:p>
          <a:p>
            <a:pPr lvl="0" rtl="0">
              <a:lnSpc>
                <a:spcPct val="120000"/>
              </a:lnSpc>
              <a:spcBef>
                <a:spcPts val="0"/>
              </a:spcBef>
              <a:buNone/>
            </a:pPr>
            <a:r>
              <a:rPr lang="en">
                <a:solidFill>
                  <a:schemeClr val="dk1"/>
                </a:solidFill>
              </a:rPr>
              <a:t>Or, as it turns out, this is the number of decision points + 1. So, if we have four if statements, and we want to form a set of basis subpaths, we can do so by identifying the five relevant subpaths through those statements - one where all if-statements are false, then one where each is true.. We can then combine these subpaths to form any possible path through those four if statements. We could take those tests and make minor variations to cover any other path. For instance, if we wanted the path (true, false, true, false) through this code - we can take subpaths 2 and 4 and substract path 1 out. We haven’t actually covered all paths in testing - we haven’t tried them all - but we have the knowledge of how to cover all paths to guide us.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6" name="Shape 756"/>
        <p:cNvGrpSpPr/>
        <p:nvPr/>
      </p:nvGrpSpPr>
      <p:grpSpPr>
        <a:xfrm>
          <a:off x="0" y="0"/>
          <a:ext cx="0" cy="0"/>
          <a:chOff x="0" y="0"/>
          <a:chExt cx="0" cy="0"/>
        </a:xfrm>
      </p:grpSpPr>
      <p:sp>
        <p:nvSpPr>
          <p:cNvPr id="757" name="Shape 7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58" name="Shape 7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a:t>
            </a:r>
          </a:p>
          <a:p>
            <a:pPr lvl="0" rtl="0">
              <a:lnSpc>
                <a:spcPct val="120000"/>
              </a:lnSpc>
              <a:spcBef>
                <a:spcPts val="0"/>
              </a:spcBef>
              <a:buNone/>
            </a:pPr>
            <a:r>
              <a:rPr lang="en">
                <a:solidFill>
                  <a:schemeClr val="dk1"/>
                </a:solidFill>
              </a:rPr>
              <a:t>it doesn’t matter which set of basis subpaths you’ve covered, as long as they can combine to form any path in the system. So, when testing, what you want to do is (read)</a:t>
            </a:r>
          </a:p>
          <a:p>
            <a:pPr lvl="0" rtl="0">
              <a:lnSpc>
                <a:spcPct val="120000"/>
              </a:lnSpc>
              <a:spcBef>
                <a:spcPts val="0"/>
              </a:spcBef>
              <a:buNone/>
            </a:pPr>
            <a:r>
              <a:rPr lang="en">
                <a:solidFill>
                  <a:schemeClr val="dk1"/>
                </a:solidFill>
              </a:rPr>
              <a:t>So, you only count a new execution path as progress towards your coverage goal if it is independent of all paths explored in previous tests.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3" name="Shape 763"/>
        <p:cNvGrpSpPr/>
        <p:nvPr/>
      </p:nvGrpSpPr>
      <p:grpSpPr>
        <a:xfrm>
          <a:off x="0" y="0"/>
          <a:ext cx="0" cy="0"/>
          <a:chOff x="0" y="0"/>
          <a:chExt cx="0" cy="0"/>
        </a:xfrm>
      </p:grpSpPr>
      <p:sp>
        <p:nvSpPr>
          <p:cNvPr id="764" name="Shape 7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5" name="Shape 7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This value - the cyclomatic complexity of the control flow graph - is useful for a number of tasks in the engineering and testing of systems. </a:t>
            </a:r>
          </a:p>
          <a:p>
            <a:pPr lvl="0" rtl="0">
              <a:lnSpc>
                <a:spcPct val="120000"/>
              </a:lnSpc>
              <a:spcBef>
                <a:spcPts val="0"/>
              </a:spcBef>
              <a:buNone/>
            </a:pPr>
            <a:r>
              <a:rPr lang="en">
                <a:solidFill>
                  <a:schemeClr val="dk1"/>
                </a:solidFill>
              </a:rPr>
              <a:t>In general, it is a quick way to judge whether you need to add more tests. Cyclomatic complexity is an upper bound on the number of tests needed for branch coverage. You need to measure the actual coverage achieved to see if your tests are any good, but if your complexity is 10, you’ll need at more 10 tests to achieve branch coverage - assuming that your tests hit the rigfht branches. </a:t>
            </a:r>
          </a:p>
          <a:p>
            <a:pPr lvl="0" rtl="0">
              <a:lnSpc>
                <a:spcPct val="120000"/>
              </a:lnSpc>
              <a:spcBef>
                <a:spcPts val="0"/>
              </a:spcBef>
              <a:buNone/>
            </a:pPr>
            <a:r>
              <a:rPr lang="en">
                <a:solidFill>
                  <a:schemeClr val="dk1"/>
                </a:solidFill>
              </a:rPr>
              <a:t>It’s also a lower bound on path coverage - you’ll need at least 10 tests for path coverage. More if loops get involved. </a:t>
            </a:r>
          </a:p>
          <a:p>
            <a:pPr lvl="0" rtl="0">
              <a:lnSpc>
                <a:spcPct val="120000"/>
              </a:lnSpc>
              <a:spcBef>
                <a:spcPts val="0"/>
              </a:spcBef>
              <a:buNone/>
            </a:pPr>
            <a:r>
              <a:rPr lang="en">
                <a:solidFill>
                  <a:schemeClr val="dk1"/>
                </a:solidFill>
              </a:rPr>
              <a:t>The complexist is also used to indicate when you need to refactor code. You can pick some threshold, and any component with a complexy &gt; that threshold should be split into smaller modules. In practice, this value was at one point 10, now it’s usually around 30, as time passes, that has a tendency to rise upward.  This idea is based on the belief that complex code is more fault-prone. If it does more, if it’s harder to parse, then we’re more likely to make mistakes.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101" name="Shape 101"/>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102" name="Shape 102"/>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103" name="Shape 103"/>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104" name="Shape 104"/>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105" name="Shape 105"/>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indent="-298450" lvl="0" marL="457200" rtl="0">
              <a:spcBef>
                <a:spcPts val="0"/>
              </a:spcBef>
              <a:buSzPct val="100000"/>
              <a:buChar char="-"/>
            </a:pPr>
            <a:r>
              <a:rPr lang="en" sz="1100"/>
              <a:t>Statement in four, we’ve hit all of the nodes. </a:t>
            </a:r>
          </a:p>
          <a:p>
            <a:pPr indent="-298450" lvl="0" marL="457200" rtl="0">
              <a:spcBef>
                <a:spcPts val="0"/>
              </a:spcBef>
              <a:buSzPct val="100000"/>
              <a:buChar char="-"/>
            </a:pPr>
            <a:r>
              <a:rPr lang="en" sz="1100"/>
              <a:t>Branch in another two. </a:t>
            </a:r>
          </a:p>
          <a:p>
            <a:pPr indent="-298450" lvl="0" marL="457200" rtl="0">
              <a:spcBef>
                <a:spcPts val="0"/>
              </a:spcBef>
              <a:buSzPct val="100000"/>
              <a:buChar char="-"/>
            </a:pPr>
            <a:r>
              <a:rPr lang="en" sz="1100"/>
              <a:t>Now, what about path? To deal with the infinite problem, we could simply limit the number of loop executions. Let’s say we bound the loop to 20 cycles at most. How many tests do you think that is?</a:t>
            </a:r>
          </a:p>
          <a:p>
            <a:pPr lvl="0" rtl="0">
              <a:spcBef>
                <a:spcPts val="0"/>
              </a:spcBef>
              <a:buNone/>
            </a:pPr>
            <a:r>
              <a:rPr b="0" i="0" lang="en" sz="1100" u="none" cap="none" strike="noStrike"/>
              <a:t>Path coverage 3,656,158,440,062,976</a:t>
            </a:r>
          </a:p>
          <a:p>
            <a:pPr lvl="0" rtl="0">
              <a:spcBef>
                <a:spcPts val="0"/>
              </a:spcBef>
              <a:buNone/>
            </a:pPr>
            <a:r>
              <a:rPr b="0" i="0" lang="en" sz="1100" u="none" cap="none" strike="noStrike"/>
              <a:t>1000 tests per second</a:t>
            </a:r>
          </a:p>
          <a:p>
            <a:pPr lvl="0" rtl="0">
              <a:spcBef>
                <a:spcPts val="0"/>
              </a:spcBef>
              <a:buNone/>
            </a:pPr>
            <a:r>
              <a:rPr b="0" i="0" lang="en" sz="1100" u="none" cap="none" strike="noStrike"/>
              <a:t>116,000 years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(read) </a:t>
            </a:r>
          </a:p>
          <a:p>
            <a:pPr lvl="0" rtl="0">
              <a:lnSpc>
                <a:spcPct val="120000"/>
              </a:lnSpc>
              <a:spcBef>
                <a:spcPts val="0"/>
              </a:spcBef>
              <a:buNone/>
            </a:pPr>
            <a:r>
              <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1 - 4) </a:t>
            </a:r>
          </a:p>
          <a:p>
            <a:pPr lvl="0" rtl="0">
              <a:lnSpc>
                <a:spcPct val="120000"/>
              </a:lnSpc>
              <a:spcBef>
                <a:spcPts val="0"/>
              </a:spcBef>
              <a:buNone/>
            </a:pPr>
            <a:r>
              <a:rPr lang="en">
                <a:solidFill>
                  <a:schemeClr val="dk1"/>
                </a:solidFill>
              </a:rPr>
              <a:t>Loops are a big issue. You see, program execution can actually change pretty dramatically depending on the number of times you execute a loop, so executing a loop 19 times is considered to be a different path from executing 20 times, especially if you have things like nested loops or if-statements within that loop. As a result, unless bounded, loops result in an infinite number of paths, making path coverage impossible. </a:t>
            </a:r>
          </a:p>
          <a:p>
            <a:pPr lvl="0" rtl="0">
              <a:lnSpc>
                <a:spcPct val="120000"/>
              </a:lnSpc>
              <a:spcBef>
                <a:spcPts val="0"/>
              </a:spcBef>
              <a:buNone/>
            </a:pPr>
            <a:r>
              <a:rPr lang="en">
                <a:solidFill>
                  <a:schemeClr val="dk1"/>
                </a:solidFill>
              </a:rPr>
              <a:t>Last time, I showed a relatively simple CFG. Even if we bounded the loop in that program to a small number of iterations, we still ended up with something like 3 quadrillion possible paths. Even at 1000 tests per second, running those would take over a hundred thousand years. So, what do we do? Can we somehow get a few of the benefits of path coverage without the insane requirements?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So, in practice, full path coverage isn’t happening. It would be the ideal, but it just isn’t practical. The nice thing is that there are some smarter approaches that give you most of the effect. </a:t>
            </a:r>
          </a:p>
          <a:p>
            <a:pPr lvl="0" rtl="0">
              <a:lnSpc>
                <a:spcPct val="120000"/>
              </a:lnSpc>
              <a:spcBef>
                <a:spcPts val="0"/>
              </a:spcBef>
              <a:buNone/>
            </a:pPr>
            <a:r>
              <a:rPr lang="en" sz="1200">
                <a:solidFill>
                  <a:schemeClr val="dk1"/>
                </a:solidFill>
              </a:rPr>
              <a:t>Just like we did with category-partition testing and combinatorial interaction testing, we can (read 1)</a:t>
            </a:r>
          </a:p>
          <a:p>
            <a:pPr lvl="0" rtl="0">
              <a:lnSpc>
                <a:spcPct val="120000"/>
              </a:lnSpc>
              <a:spcBef>
                <a:spcPts val="0"/>
              </a:spcBef>
              <a:buNone/>
            </a:pPr>
            <a:r>
              <a:rPr lang="en" sz="1200">
                <a:solidFill>
                  <a:schemeClr val="dk1"/>
                </a:solidFill>
              </a:rPr>
              <a:t>The first of these strategies is called boundary interior coverage (read 2). The ideas is that (read 3). There is a lot of repetition. So, rather than worry about all possible executions, we cover the basic cases that can occur when we run through a loop.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The idea is that we start with the CFG, find the loop, and unroll it out into the possible subpaths through the loop. So, let’s take a look at this sample CFG</a:t>
            </a:r>
          </a:p>
          <a:p>
            <a:pPr lvl="0" rtl="0">
              <a:lnSpc>
                <a:spcPct val="120000"/>
              </a:lnSpc>
              <a:spcBef>
                <a:spcPts val="0"/>
              </a:spcBef>
              <a:buNone/>
            </a:pPr>
            <a:r>
              <a:rPr lang="en" sz="1200">
                <a:solidFill>
                  <a:schemeClr val="dk1"/>
                </a:solidFill>
              </a:rPr>
              <a:t>(walk through table)</a:t>
            </a:r>
          </a:p>
          <a:p>
            <a:pPr lvl="0" rtl="0">
              <a:lnSpc>
                <a:spcPct val="120000"/>
              </a:lnSpc>
              <a:spcBef>
                <a:spcPts val="0"/>
              </a:spcBef>
              <a:buNone/>
            </a:pPr>
            <a:r>
              <a:rPr lang="en" sz="1200">
                <a:solidFill>
                  <a:schemeClr val="dk1"/>
                </a:solidFill>
              </a:rPr>
              <a:t>(click) Now, we want to transform the CFG to remove the loop, instead showing the flattened paths. Now we can cover all of the unique situation - the unique subpaths through the loop bodies.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02.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0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0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Structural Testing: Path-Based Coverage</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7 - 02/02/2016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Number of Paths</a:t>
            </a:r>
          </a:p>
        </p:txBody>
      </p:sp>
      <p:sp>
        <p:nvSpPr>
          <p:cNvPr id="249" name="Shape 249"/>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55600" lvl="0" marL="457200" marR="0" rtl="0" algn="l">
              <a:lnSpc>
                <a:spcPct val="120000"/>
              </a:lnSpc>
              <a:spcBef>
                <a:spcPts val="0"/>
              </a:spcBef>
              <a:spcAft>
                <a:spcPts val="0"/>
              </a:spcAft>
              <a:buClr>
                <a:schemeClr val="dk1"/>
              </a:buClr>
              <a:buSzPct val="100000"/>
              <a:buFont typeface="Arial"/>
            </a:pPr>
            <a:r>
              <a:rPr lang="en" sz="2000"/>
              <a:t>Boundary Interior Coverage removes the problem of infinite loop-based paths.</a:t>
            </a:r>
          </a:p>
          <a:p>
            <a:pPr indent="-355600" lvl="0" marL="457200" marR="0" rtl="0" algn="l">
              <a:lnSpc>
                <a:spcPct val="120000"/>
              </a:lnSpc>
              <a:spcBef>
                <a:spcPts val="0"/>
              </a:spcBef>
              <a:spcAft>
                <a:spcPts val="0"/>
              </a:spcAft>
              <a:buClr>
                <a:schemeClr val="dk1"/>
              </a:buClr>
              <a:buSzPct val="100000"/>
              <a:buFont typeface="Arial"/>
            </a:pPr>
            <a:r>
              <a:rPr lang="en" sz="2000"/>
              <a:t>However, the number of paths through this code can still be exponential.</a:t>
            </a:r>
          </a:p>
          <a:p>
            <a:pPr indent="-342900" lvl="1" marL="914400" marR="0" rtl="0" algn="l">
              <a:lnSpc>
                <a:spcPct val="120000"/>
              </a:lnSpc>
              <a:spcBef>
                <a:spcPts val="0"/>
              </a:spcBef>
              <a:spcAft>
                <a:spcPts val="0"/>
              </a:spcAft>
              <a:buClr>
                <a:schemeClr val="dk1"/>
              </a:buClr>
              <a:buSzPct val="100000"/>
              <a:buFont typeface="Arial"/>
            </a:pPr>
            <a:r>
              <a:rPr lang="en" sz="1800"/>
              <a:t>N non-loop branches results in 2</a:t>
            </a:r>
            <a:r>
              <a:rPr baseline="30000" lang="en" sz="1800"/>
              <a:t>N</a:t>
            </a:r>
            <a:r>
              <a:rPr lang="en" sz="1800"/>
              <a:t> paths.</a:t>
            </a:r>
          </a:p>
          <a:p>
            <a:pPr indent="-355600" lvl="0" marL="457200" marR="0" rtl="0" algn="l">
              <a:lnSpc>
                <a:spcPct val="120000"/>
              </a:lnSpc>
              <a:spcBef>
                <a:spcPts val="0"/>
              </a:spcBef>
              <a:spcAft>
                <a:spcPts val="0"/>
              </a:spcAft>
              <a:buSzPct val="100000"/>
            </a:pPr>
            <a:r>
              <a:rPr lang="en" sz="2000"/>
              <a:t>Additional limitations may need to be imposed on the paths tested.</a:t>
            </a:r>
          </a:p>
        </p:txBody>
      </p:sp>
      <p:sp>
        <p:nvSpPr>
          <p:cNvPr id="250" name="Shape 250"/>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if (a) 		S1;</a:t>
            </a:r>
          </a:p>
          <a:p>
            <a:pPr lvl="0" rtl="0">
              <a:spcBef>
                <a:spcPts val="0"/>
              </a:spcBef>
              <a:buNone/>
            </a:pPr>
            <a:r>
              <a:rPr lang="en" sz="2400">
                <a:latin typeface="Courier New"/>
                <a:ea typeface="Courier New"/>
                <a:cs typeface="Courier New"/>
                <a:sym typeface="Courier New"/>
              </a:rPr>
              <a:t>if (b)		S2;</a:t>
            </a:r>
          </a:p>
          <a:p>
            <a:pPr lvl="0" rtl="0">
              <a:spcBef>
                <a:spcPts val="0"/>
              </a:spcBef>
              <a:buNone/>
            </a:pPr>
            <a:r>
              <a:rPr lang="en" sz="2400">
                <a:latin typeface="Courier New"/>
                <a:ea typeface="Courier New"/>
                <a:cs typeface="Courier New"/>
                <a:sym typeface="Courier New"/>
              </a:rPr>
              <a:t>if (c)		S3;</a:t>
            </a:r>
          </a:p>
          <a:p>
            <a:pPr lvl="0" rtl="0">
              <a:spcBef>
                <a:spcPts val="0"/>
              </a:spcBef>
              <a:buNone/>
            </a:pPr>
            <a:r>
              <a:rPr lang="en" sz="2400">
                <a:latin typeface="Courier New"/>
                <a:ea typeface="Courier New"/>
                <a:cs typeface="Courier New"/>
                <a:sym typeface="Courier New"/>
              </a:rPr>
              <a:t>…</a:t>
            </a:r>
          </a:p>
          <a:p>
            <a:pPr lvl="0" rtl="0">
              <a:spcBef>
                <a:spcPts val="0"/>
              </a:spcBef>
              <a:buNone/>
            </a:pPr>
            <a:r>
              <a:rPr lang="en" sz="2400">
                <a:latin typeface="Courier New"/>
                <a:ea typeface="Courier New"/>
                <a:cs typeface="Courier New"/>
                <a:sym typeface="Courier New"/>
              </a:rPr>
              <a:t>if (x)		SN;	</a:t>
            </a:r>
          </a:p>
          <a:p>
            <a:pPr lvl="0">
              <a:spcBef>
                <a:spcPts val="0"/>
              </a:spcBef>
              <a:buNone/>
            </a:pPr>
            <a:r>
              <a:t/>
            </a:r>
            <a:endParaRPr/>
          </a:p>
        </p:txBody>
      </p:sp>
      <p:sp>
        <p:nvSpPr>
          <p:cNvPr id="251" name="Shape 2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Loop Boundary Coverage</a:t>
            </a:r>
          </a:p>
        </p:txBody>
      </p:sp>
      <p:sp>
        <p:nvSpPr>
          <p:cNvPr id="257" name="Shape 2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rtl="0">
              <a:lnSpc>
                <a:spcPct val="120000"/>
              </a:lnSpc>
              <a:spcBef>
                <a:spcPts val="0"/>
              </a:spcBef>
              <a:buSzPct val="100000"/>
            </a:pPr>
            <a:r>
              <a:rPr lang="en" sz="2600"/>
              <a:t>Focus on problems related to loops.</a:t>
            </a:r>
          </a:p>
          <a:p>
            <a:pPr indent="-393700" lvl="0" marL="457200" rtl="0">
              <a:lnSpc>
                <a:spcPct val="120000"/>
              </a:lnSpc>
              <a:spcBef>
                <a:spcPts val="0"/>
              </a:spcBef>
              <a:buSzPct val="100000"/>
            </a:pPr>
            <a:r>
              <a:rPr lang="en" sz="2600"/>
              <a:t>Cover </a:t>
            </a:r>
            <a:r>
              <a:rPr i="1" lang="en" sz="2600"/>
              <a:t>scenarios representative of how loops might be executed</a:t>
            </a:r>
            <a:r>
              <a:rPr lang="en" sz="2600"/>
              <a:t>.</a:t>
            </a:r>
          </a:p>
          <a:p>
            <a:pPr indent="-393700" lvl="0" marL="457200" rtl="0">
              <a:lnSpc>
                <a:spcPct val="120000"/>
              </a:lnSpc>
              <a:spcBef>
                <a:spcPts val="0"/>
              </a:spcBef>
              <a:buSzPct val="100000"/>
            </a:pPr>
            <a:r>
              <a:rPr lang="en" sz="2600"/>
              <a:t>For simple loops, write tests that:</a:t>
            </a:r>
          </a:p>
          <a:p>
            <a:pPr indent="-368300" lvl="1" marL="914400" rtl="0">
              <a:lnSpc>
                <a:spcPct val="120000"/>
              </a:lnSpc>
              <a:spcBef>
                <a:spcPts val="0"/>
              </a:spcBef>
              <a:buSzPct val="100000"/>
            </a:pPr>
            <a:r>
              <a:rPr lang="en" sz="2200"/>
              <a:t>Skip the loop entirely.</a:t>
            </a:r>
          </a:p>
          <a:p>
            <a:pPr indent="-368300" lvl="1" marL="914400" rtl="0">
              <a:lnSpc>
                <a:spcPct val="120000"/>
              </a:lnSpc>
              <a:spcBef>
                <a:spcPts val="0"/>
              </a:spcBef>
              <a:buSzPct val="100000"/>
            </a:pPr>
            <a:r>
              <a:rPr lang="en" sz="2200"/>
              <a:t>Take exactly one pass through the loop. </a:t>
            </a:r>
          </a:p>
          <a:p>
            <a:pPr indent="-368300" lvl="1" marL="914400" rtl="0">
              <a:lnSpc>
                <a:spcPct val="120000"/>
              </a:lnSpc>
              <a:spcBef>
                <a:spcPts val="0"/>
              </a:spcBef>
              <a:buSzPct val="100000"/>
            </a:pPr>
            <a:r>
              <a:rPr lang="en" sz="2200"/>
              <a:t>Take two or more passes through the loop.</a:t>
            </a:r>
          </a:p>
          <a:p>
            <a:pPr indent="-368300" lvl="1" marL="914400" rtl="0">
              <a:lnSpc>
                <a:spcPct val="120000"/>
              </a:lnSpc>
              <a:spcBef>
                <a:spcPts val="0"/>
              </a:spcBef>
              <a:buSzPct val="100000"/>
            </a:pPr>
            <a:r>
              <a:rPr lang="en" sz="2200"/>
              <a:t>(optional) Choose an upper bound N, and:</a:t>
            </a:r>
          </a:p>
          <a:p>
            <a:pPr indent="-368300" lvl="2" marL="1371600" rtl="0">
              <a:lnSpc>
                <a:spcPct val="120000"/>
              </a:lnSpc>
              <a:spcBef>
                <a:spcPts val="0"/>
              </a:spcBef>
              <a:buSzPct val="100000"/>
            </a:pPr>
            <a:r>
              <a:rPr lang="en" sz="2200"/>
              <a:t>M passes, where 2 &lt; M &lt; N</a:t>
            </a:r>
          </a:p>
          <a:p>
            <a:pPr indent="-368300" lvl="2" marL="1371600" rtl="0">
              <a:lnSpc>
                <a:spcPct val="120000"/>
              </a:lnSpc>
              <a:spcBef>
                <a:spcPts val="0"/>
              </a:spcBef>
              <a:buSzPct val="100000"/>
            </a:pPr>
            <a:r>
              <a:rPr lang="en" sz="2200"/>
              <a:t>(N-1), N, and (N+1) passes</a:t>
            </a:r>
          </a:p>
        </p:txBody>
      </p:sp>
      <p:sp>
        <p:nvSpPr>
          <p:cNvPr id="258" name="Shape 2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pic>
        <p:nvPicPr>
          <p:cNvPr id="263" name="Shape 263"/>
          <p:cNvPicPr preferRelativeResize="0"/>
          <p:nvPr/>
        </p:nvPicPr>
        <p:blipFill>
          <a:blip r:embed="rId3">
            <a:alphaModFix/>
          </a:blip>
          <a:stretch>
            <a:fillRect/>
          </a:stretch>
        </p:blipFill>
        <p:spPr>
          <a:xfrm>
            <a:off x="5173587" y="2326687"/>
            <a:ext cx="3838575" cy="3514725"/>
          </a:xfrm>
          <a:prstGeom prst="rect">
            <a:avLst/>
          </a:prstGeom>
          <a:noFill/>
          <a:ln>
            <a:noFill/>
          </a:ln>
        </p:spPr>
      </p:pic>
      <p:sp>
        <p:nvSpPr>
          <p:cNvPr id="264" name="Shape 2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Nested Loops</a:t>
            </a:r>
          </a:p>
        </p:txBody>
      </p:sp>
      <p:sp>
        <p:nvSpPr>
          <p:cNvPr id="265" name="Shape 265"/>
          <p:cNvSpPr txBox="1"/>
          <p:nvPr>
            <p:ph idx="1" type="body"/>
          </p:nvPr>
        </p:nvSpPr>
        <p:spPr>
          <a:xfrm>
            <a:off x="457200" y="1600200"/>
            <a:ext cx="6400799" cy="4967700"/>
          </a:xfrm>
          <a:prstGeom prst="rect">
            <a:avLst/>
          </a:prstGeom>
        </p:spPr>
        <p:txBody>
          <a:bodyPr anchorCtr="0" anchor="t" bIns="91425" lIns="91425" rIns="91425" tIns="91425">
            <a:noAutofit/>
          </a:bodyPr>
          <a:lstStyle/>
          <a:p>
            <a:pPr indent="-381000" lvl="0" marL="457200" rtl="0">
              <a:lnSpc>
                <a:spcPct val="120000"/>
              </a:lnSpc>
              <a:spcBef>
                <a:spcPts val="0"/>
              </a:spcBef>
              <a:buSzPct val="100000"/>
            </a:pPr>
            <a:r>
              <a:rPr lang="en" sz="2400"/>
              <a:t>Often, loops are nested within other loops.</a:t>
            </a:r>
          </a:p>
          <a:p>
            <a:pPr indent="-381000" lvl="0" marL="457200" rtl="0">
              <a:lnSpc>
                <a:spcPct val="120000"/>
              </a:lnSpc>
              <a:spcBef>
                <a:spcPts val="0"/>
              </a:spcBef>
              <a:buSzPct val="100000"/>
            </a:pPr>
            <a:r>
              <a:rPr lang="en" sz="2400"/>
              <a:t>For each level, you should execute similar strategies to simple loops.</a:t>
            </a:r>
          </a:p>
          <a:p>
            <a:pPr indent="-381000" lvl="0" marL="457200" rtl="0">
              <a:lnSpc>
                <a:spcPct val="120000"/>
              </a:lnSpc>
              <a:spcBef>
                <a:spcPts val="0"/>
              </a:spcBef>
              <a:buSzPct val="100000"/>
            </a:pPr>
            <a:r>
              <a:rPr lang="en" sz="2400"/>
              <a:t>In addition:</a:t>
            </a:r>
          </a:p>
          <a:p>
            <a:pPr indent="-368300" lvl="1" marL="914400" rtl="0">
              <a:lnSpc>
                <a:spcPct val="120000"/>
              </a:lnSpc>
              <a:spcBef>
                <a:spcPts val="0"/>
              </a:spcBef>
              <a:buSzPct val="100000"/>
            </a:pPr>
            <a:r>
              <a:rPr lang="en" sz="2200"/>
              <a:t>Test innermost loop first with outer loops executed minimum number of times.</a:t>
            </a:r>
          </a:p>
          <a:p>
            <a:pPr indent="-368300" lvl="1" marL="914400" rtl="0">
              <a:lnSpc>
                <a:spcPct val="120000"/>
              </a:lnSpc>
              <a:spcBef>
                <a:spcPts val="0"/>
              </a:spcBef>
              <a:buSzPct val="100000"/>
            </a:pPr>
            <a:r>
              <a:rPr lang="en" sz="2200"/>
              <a:t>Move one loops out, keep the inner loop at “typical” iteration numbers, and test this layer as you did the previous layer.</a:t>
            </a:r>
          </a:p>
          <a:p>
            <a:pPr indent="-368300" lvl="1" marL="914400" rtl="0">
              <a:lnSpc>
                <a:spcPct val="120000"/>
              </a:lnSpc>
              <a:spcBef>
                <a:spcPts val="0"/>
              </a:spcBef>
              <a:buSzPct val="100000"/>
            </a:pPr>
            <a:r>
              <a:rPr lang="en" sz="2200"/>
              <a:t>Continue until the outermost loop tested.</a:t>
            </a:r>
          </a:p>
        </p:txBody>
      </p:sp>
      <p:sp>
        <p:nvSpPr>
          <p:cNvPr id="266" name="Shape 2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Concatenated Loops</a:t>
            </a:r>
          </a:p>
        </p:txBody>
      </p:sp>
      <p:sp>
        <p:nvSpPr>
          <p:cNvPr id="272" name="Shape 272"/>
          <p:cNvSpPr txBox="1"/>
          <p:nvPr>
            <p:ph idx="1" type="body"/>
          </p:nvPr>
        </p:nvSpPr>
        <p:spPr>
          <a:xfrm>
            <a:off x="457200" y="1600200"/>
            <a:ext cx="6575400" cy="4967700"/>
          </a:xfrm>
          <a:prstGeom prst="rect">
            <a:avLst/>
          </a:prstGeom>
        </p:spPr>
        <p:txBody>
          <a:bodyPr anchorCtr="0" anchor="t" bIns="91425" lIns="91425" rIns="91425" tIns="91425">
            <a:noAutofit/>
          </a:bodyPr>
          <a:lstStyle/>
          <a:p>
            <a:pPr indent="-381000" lvl="0" marL="457200" rtl="0">
              <a:lnSpc>
                <a:spcPct val="120000"/>
              </a:lnSpc>
              <a:spcBef>
                <a:spcPts val="0"/>
              </a:spcBef>
              <a:buSzPct val="100000"/>
            </a:pPr>
            <a:r>
              <a:rPr lang="en" sz="2400"/>
              <a:t>One loop executes. The next line of code starts a new loop.</a:t>
            </a:r>
          </a:p>
          <a:p>
            <a:pPr indent="-381000" lvl="0" marL="457200" marR="0" rtl="0" algn="l">
              <a:lnSpc>
                <a:spcPct val="120000"/>
              </a:lnSpc>
              <a:spcBef>
                <a:spcPts val="0"/>
              </a:spcBef>
              <a:spcAft>
                <a:spcPts val="0"/>
              </a:spcAft>
              <a:buClr>
                <a:schemeClr val="dk1"/>
              </a:buClr>
              <a:buSzPct val="100000"/>
              <a:buFont typeface="Arial"/>
            </a:pPr>
            <a:r>
              <a:rPr lang="en" sz="2400"/>
              <a:t>These are generally independent.</a:t>
            </a:r>
          </a:p>
          <a:p>
            <a:pPr indent="-381000" lvl="1" marL="914400" marR="0" rtl="0" algn="l">
              <a:lnSpc>
                <a:spcPct val="120000"/>
              </a:lnSpc>
              <a:spcBef>
                <a:spcPts val="0"/>
              </a:spcBef>
              <a:spcAft>
                <a:spcPts val="0"/>
              </a:spcAft>
              <a:buClr>
                <a:schemeClr val="dk1"/>
              </a:buClr>
              <a:buSzPct val="100000"/>
              <a:buFont typeface="Arial"/>
            </a:pPr>
            <a:r>
              <a:rPr lang="en"/>
              <a:t>Most of the time...</a:t>
            </a:r>
          </a:p>
          <a:p>
            <a:pPr indent="-381000" lvl="0" marL="457200" marR="0" rtl="0" algn="l">
              <a:lnSpc>
                <a:spcPct val="120000"/>
              </a:lnSpc>
              <a:spcBef>
                <a:spcPts val="0"/>
              </a:spcBef>
              <a:spcAft>
                <a:spcPts val="0"/>
              </a:spcAft>
              <a:buClr>
                <a:schemeClr val="dk1"/>
              </a:buClr>
              <a:buSzPct val="100000"/>
              <a:buFont typeface="Arial"/>
            </a:pPr>
            <a:r>
              <a:rPr lang="en" sz="2400"/>
              <a:t>If not, follow a similar strategy to nested loops.</a:t>
            </a:r>
          </a:p>
          <a:p>
            <a:pPr indent="-381000" lvl="1" marL="914400" marR="0" rtl="0" algn="l">
              <a:lnSpc>
                <a:spcPct val="120000"/>
              </a:lnSpc>
              <a:spcBef>
                <a:spcPts val="0"/>
              </a:spcBef>
              <a:spcAft>
                <a:spcPts val="0"/>
              </a:spcAft>
              <a:buSzPct val="100000"/>
            </a:pPr>
            <a:r>
              <a:rPr lang="en"/>
              <a:t>Start with bottom loop, hold higher loops at minimal iteration numbers.</a:t>
            </a:r>
          </a:p>
          <a:p>
            <a:pPr indent="-228600" lvl="1" marL="914400" marR="0" rtl="0" algn="l">
              <a:lnSpc>
                <a:spcPct val="120000"/>
              </a:lnSpc>
              <a:spcBef>
                <a:spcPts val="0"/>
              </a:spcBef>
              <a:spcAft>
                <a:spcPts val="0"/>
              </a:spcAft>
            </a:pPr>
            <a:r>
              <a:rPr lang="en"/>
              <a:t>Work up towards the top, holding lower loops at “typical” iteration numbers.</a:t>
            </a:r>
          </a:p>
        </p:txBody>
      </p:sp>
      <p:pic>
        <p:nvPicPr>
          <p:cNvPr id="273" name="Shape 273"/>
          <p:cNvPicPr preferRelativeResize="0"/>
          <p:nvPr/>
        </p:nvPicPr>
        <p:blipFill>
          <a:blip r:embed="rId3">
            <a:alphaModFix/>
          </a:blip>
          <a:stretch>
            <a:fillRect/>
          </a:stretch>
        </p:blipFill>
        <p:spPr>
          <a:xfrm>
            <a:off x="6981825" y="2215212"/>
            <a:ext cx="1466850" cy="3324225"/>
          </a:xfrm>
          <a:prstGeom prst="rect">
            <a:avLst/>
          </a:prstGeom>
          <a:noFill/>
          <a:ln>
            <a:noFill/>
          </a:ln>
        </p:spPr>
      </p:pic>
      <p:sp>
        <p:nvSpPr>
          <p:cNvPr id="274" name="Shape 2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These Loop Strategies?</a:t>
            </a:r>
          </a:p>
        </p:txBody>
      </p:sp>
      <p:sp>
        <p:nvSpPr>
          <p:cNvPr id="280" name="Shape 280"/>
          <p:cNvSpPr txBox="1"/>
          <p:nvPr>
            <p:ph idx="1" type="body"/>
          </p:nvPr>
        </p:nvSpPr>
        <p:spPr>
          <a:xfrm>
            <a:off x="457200" y="2358800"/>
            <a:ext cx="8229600" cy="4209300"/>
          </a:xfrm>
          <a:prstGeom prst="rect">
            <a:avLst/>
          </a:prstGeom>
        </p:spPr>
        <p:txBody>
          <a:bodyPr anchorCtr="0" anchor="t" bIns="91425" lIns="91425" rIns="91425" tIns="91425">
            <a:noAutofit/>
          </a:bodyPr>
          <a:lstStyle/>
          <a:p>
            <a:pPr indent="-368300" lvl="0" marL="457200" rtl="0">
              <a:lnSpc>
                <a:spcPct val="120000"/>
              </a:lnSpc>
              <a:spcBef>
                <a:spcPts val="0"/>
              </a:spcBef>
              <a:buSzPct val="100000"/>
            </a:pPr>
            <a:r>
              <a:rPr lang="en" sz="2200"/>
              <a:t>In proving formal correctness of a loop, we would establish preconditions, postconditions, and invariants that are true on each execution of the loop, then prove that these hold.</a:t>
            </a:r>
          </a:p>
          <a:p>
            <a:pPr indent="-368300" lvl="1" marL="914400" rtl="0">
              <a:lnSpc>
                <a:spcPct val="120000"/>
              </a:lnSpc>
              <a:spcBef>
                <a:spcPts val="0"/>
              </a:spcBef>
              <a:buSzPct val="100000"/>
            </a:pPr>
            <a:r>
              <a:rPr lang="en" sz="2200"/>
              <a:t>The loop executes </a:t>
            </a:r>
            <a:r>
              <a:rPr b="1" lang="en" sz="2200"/>
              <a:t>zero</a:t>
            </a:r>
            <a:r>
              <a:rPr lang="en" sz="2200"/>
              <a:t> times when the postconditions are true in advance.</a:t>
            </a:r>
          </a:p>
          <a:p>
            <a:pPr indent="-368300" lvl="1" marL="914400" rtl="0">
              <a:lnSpc>
                <a:spcPct val="120000"/>
              </a:lnSpc>
              <a:spcBef>
                <a:spcPts val="0"/>
              </a:spcBef>
              <a:buSzPct val="100000"/>
            </a:pPr>
            <a:r>
              <a:rPr lang="en" sz="2200"/>
              <a:t>The loop invariant is true on loop entry (</a:t>
            </a:r>
            <a:r>
              <a:rPr b="1" lang="en" sz="2200"/>
              <a:t>one</a:t>
            </a:r>
            <a:r>
              <a:rPr lang="en" sz="2200"/>
              <a:t>), then each loop iteration maintains the invariant (</a:t>
            </a:r>
            <a:r>
              <a:rPr b="1" lang="en" sz="2200"/>
              <a:t>many</a:t>
            </a:r>
            <a:r>
              <a:rPr lang="en" sz="2200"/>
              <a:t>). </a:t>
            </a:r>
          </a:p>
          <a:p>
            <a:pPr indent="-368300" lvl="2" marL="1371600" rtl="0">
              <a:lnSpc>
                <a:spcPct val="120000"/>
              </a:lnSpc>
              <a:spcBef>
                <a:spcPts val="0"/>
              </a:spcBef>
              <a:buSzPct val="100000"/>
            </a:pPr>
            <a:r>
              <a:rPr lang="en" sz="2200"/>
              <a:t>(invariant and !(loop condition) implies postconditions)</a:t>
            </a:r>
          </a:p>
          <a:p>
            <a:pPr indent="-368300" lvl="0" marL="457200" rtl="0">
              <a:lnSpc>
                <a:spcPct val="120000"/>
              </a:lnSpc>
              <a:spcBef>
                <a:spcPts val="0"/>
              </a:spcBef>
              <a:buSzPct val="100000"/>
            </a:pPr>
            <a:r>
              <a:rPr lang="en" sz="2200"/>
              <a:t>Loop testing strategies echo these cases.</a:t>
            </a:r>
          </a:p>
          <a:p>
            <a:pPr indent="0" lvl="0" marL="0" rtl="0">
              <a:lnSpc>
                <a:spcPct val="120000"/>
              </a:lnSpc>
              <a:spcBef>
                <a:spcPts val="0"/>
              </a:spcBef>
              <a:buNone/>
            </a:pPr>
            <a:r>
              <a:t/>
            </a:r>
            <a:endParaRPr sz="2200"/>
          </a:p>
        </p:txBody>
      </p:sp>
      <p:sp>
        <p:nvSpPr>
          <p:cNvPr id="281" name="Shape 281"/>
          <p:cNvSpPr txBox="1"/>
          <p:nvPr>
            <p:ph idx="1" type="body"/>
          </p:nvPr>
        </p:nvSpPr>
        <p:spPr>
          <a:xfrm>
            <a:off x="457200" y="1626800"/>
            <a:ext cx="8538599" cy="895799"/>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b="1" lang="en"/>
              <a:t>Why do these loop values make sense?</a:t>
            </a:r>
          </a:p>
        </p:txBody>
      </p:sp>
      <p:sp>
        <p:nvSpPr>
          <p:cNvPr id="282" name="Shape 2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Linear Code Sequences and Jumps</a:t>
            </a:r>
          </a:p>
        </p:txBody>
      </p:sp>
      <p:sp>
        <p:nvSpPr>
          <p:cNvPr id="288" name="Shape 288"/>
          <p:cNvSpPr txBox="1"/>
          <p:nvPr>
            <p:ph idx="1" type="body"/>
          </p:nvPr>
        </p:nvSpPr>
        <p:spPr>
          <a:xfrm>
            <a:off x="299600" y="1600200"/>
            <a:ext cx="4622399" cy="4967700"/>
          </a:xfrm>
          <a:prstGeom prst="rect">
            <a:avLst/>
          </a:prstGeom>
        </p:spPr>
        <p:txBody>
          <a:bodyPr anchorCtr="0" anchor="t" bIns="91425" lIns="91425" rIns="91425" tIns="91425">
            <a:noAutofit/>
          </a:bodyPr>
          <a:lstStyle/>
          <a:p>
            <a:pPr indent="-342900" lvl="0" marL="457200" marR="0" rtl="0" algn="l">
              <a:lnSpc>
                <a:spcPct val="120000"/>
              </a:lnSpc>
              <a:spcBef>
                <a:spcPts val="0"/>
              </a:spcBef>
              <a:spcAft>
                <a:spcPts val="0"/>
              </a:spcAft>
              <a:buSzPct val="100000"/>
            </a:pPr>
            <a:r>
              <a:rPr lang="en" sz="1800"/>
              <a:t>Often, we want to reason about the subpaths that execution can take. </a:t>
            </a:r>
          </a:p>
          <a:p>
            <a:pPr indent="-342900" lvl="0" marL="457200" marR="0" rtl="0" algn="l">
              <a:lnSpc>
                <a:spcPct val="120000"/>
              </a:lnSpc>
              <a:spcBef>
                <a:spcPts val="0"/>
              </a:spcBef>
              <a:spcAft>
                <a:spcPts val="0"/>
              </a:spcAft>
              <a:buSzPct val="100000"/>
            </a:pPr>
            <a:r>
              <a:rPr lang="en" sz="1800"/>
              <a:t>A subpath from one branch of control to another is called a LCSAJ.</a:t>
            </a:r>
          </a:p>
          <a:p>
            <a:pPr indent="-342900" lvl="0" marL="457200" marR="0" rtl="0" algn="l">
              <a:lnSpc>
                <a:spcPct val="120000"/>
              </a:lnSpc>
              <a:spcBef>
                <a:spcPts val="0"/>
              </a:spcBef>
              <a:spcAft>
                <a:spcPts val="0"/>
              </a:spcAft>
              <a:buSzPct val="100000"/>
            </a:pPr>
            <a:r>
              <a:rPr lang="en" sz="1800"/>
              <a:t>The LCSAJs for this example:</a:t>
            </a:r>
          </a:p>
        </p:txBody>
      </p:sp>
      <p:sp>
        <p:nvSpPr>
          <p:cNvPr id="289" name="Shape 2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graphicFrame>
        <p:nvGraphicFramePr>
          <p:cNvPr id="290" name="Shape 290"/>
          <p:cNvGraphicFramePr/>
          <p:nvPr/>
        </p:nvGraphicFramePr>
        <p:xfrm>
          <a:off x="513350" y="3469000"/>
          <a:ext cx="3000000" cy="3000000"/>
        </p:xfrm>
        <a:graphic>
          <a:graphicData uri="http://schemas.openxmlformats.org/drawingml/2006/table">
            <a:tbl>
              <a:tblPr>
                <a:noFill/>
                <a:tableStyleId>{3B2817B9-1593-438F-8C8C-4D9335FE03B3}</a:tableStyleId>
              </a:tblPr>
              <a:tblGrid>
                <a:gridCol w="568550"/>
                <a:gridCol w="668525"/>
                <a:gridCol w="2957825"/>
              </a:tblGrid>
              <a:tr h="465775">
                <a:tc>
                  <a:txBody>
                    <a:bodyPr>
                      <a:noAutofit/>
                    </a:bodyPr>
                    <a:lstStyle/>
                    <a:p>
                      <a:pPr lvl="0" rtl="0">
                        <a:spcBef>
                          <a:spcPts val="0"/>
                        </a:spcBef>
                        <a:buNone/>
                      </a:pPr>
                      <a:r>
                        <a:rPr b="1" lang="en" sz="800"/>
                        <a:t>From</a:t>
                      </a:r>
                    </a:p>
                  </a:txBody>
                  <a:tcPr marT="91425" marB="91425" marR="91425" marL="91425"/>
                </a:tc>
                <a:tc>
                  <a:txBody>
                    <a:bodyPr>
                      <a:noAutofit/>
                    </a:bodyPr>
                    <a:lstStyle/>
                    <a:p>
                      <a:pPr lvl="0" rtl="0">
                        <a:spcBef>
                          <a:spcPts val="0"/>
                        </a:spcBef>
                        <a:buNone/>
                      </a:pPr>
                      <a:r>
                        <a:rPr b="1" lang="en" sz="800"/>
                        <a:t>To</a:t>
                      </a:r>
                    </a:p>
                  </a:txBody>
                  <a:tcPr marT="91425" marB="91425" marR="91425" marL="91425"/>
                </a:tc>
                <a:tc>
                  <a:txBody>
                    <a:bodyPr>
                      <a:noAutofit/>
                    </a:bodyPr>
                    <a:lstStyle/>
                    <a:p>
                      <a:pPr lvl="0" rtl="0">
                        <a:spcBef>
                          <a:spcPts val="0"/>
                        </a:spcBef>
                        <a:buNone/>
                      </a:pPr>
                      <a:r>
                        <a:rPr b="1" lang="en" sz="800"/>
                        <a:t>Sequence of Basic Blocks</a:t>
                      </a:r>
                    </a:p>
                  </a:txBody>
                  <a:tcPr marT="91425" marB="91425" marR="91425" marL="91425"/>
                </a:tc>
              </a:tr>
              <a:tr h="220525">
                <a:tc>
                  <a:txBody>
                    <a:bodyPr>
                      <a:noAutofit/>
                    </a:bodyPr>
                    <a:lstStyle/>
                    <a:p>
                      <a:pPr lvl="0" rtl="0">
                        <a:spcBef>
                          <a:spcPts val="0"/>
                        </a:spcBef>
                        <a:buNone/>
                      </a:pPr>
                      <a:r>
                        <a:rPr lang="en" sz="800"/>
                        <a:t>entry</a:t>
                      </a:r>
                    </a:p>
                  </a:txBody>
                  <a:tcPr marT="91425" marB="91425" marR="91425" marL="91425"/>
                </a:tc>
                <a:tc>
                  <a:txBody>
                    <a:bodyPr>
                      <a:noAutofit/>
                    </a:bodyPr>
                    <a:lstStyle/>
                    <a:p>
                      <a:pPr lvl="0" rtl="0">
                        <a:spcBef>
                          <a:spcPts val="0"/>
                        </a:spcBef>
                        <a:buNone/>
                      </a:pPr>
                      <a:r>
                        <a:rPr lang="en" sz="800"/>
                        <a:t>j1</a:t>
                      </a:r>
                    </a:p>
                  </a:txBody>
                  <a:tcPr marT="91425" marB="91425" marR="91425" marL="91425"/>
                </a:tc>
                <a:tc>
                  <a:txBody>
                    <a:bodyPr>
                      <a:noAutofit/>
                    </a:bodyPr>
                    <a:lstStyle/>
                    <a:p>
                      <a:pPr lvl="0" rtl="0">
                        <a:spcBef>
                          <a:spcPts val="0"/>
                        </a:spcBef>
                        <a:buNone/>
                      </a:pPr>
                      <a:r>
                        <a:rPr lang="en" sz="800"/>
                        <a:t>b1, b2, b3</a:t>
                      </a:r>
                    </a:p>
                  </a:txBody>
                  <a:tcPr marT="91425" marB="91425" marR="91425" marL="91425"/>
                </a:tc>
              </a:tr>
              <a:tr h="265775">
                <a:tc>
                  <a:txBody>
                    <a:bodyPr>
                      <a:noAutofit/>
                    </a:bodyPr>
                    <a:lstStyle/>
                    <a:p>
                      <a:pPr lvl="0" rtl="0">
                        <a:spcBef>
                          <a:spcPts val="0"/>
                        </a:spcBef>
                        <a:buNone/>
                      </a:pPr>
                      <a:r>
                        <a:rPr lang="en" sz="800"/>
                        <a:t>entry</a:t>
                      </a:r>
                    </a:p>
                  </a:txBody>
                  <a:tcPr marT="91425" marB="91425" marR="91425" marL="91425"/>
                </a:tc>
                <a:tc>
                  <a:txBody>
                    <a:bodyPr>
                      <a:noAutofit/>
                    </a:bodyPr>
                    <a:lstStyle/>
                    <a:p>
                      <a:pPr lvl="0" rtl="0">
                        <a:spcBef>
                          <a:spcPts val="0"/>
                        </a:spcBef>
                        <a:buNone/>
                      </a:pPr>
                      <a:r>
                        <a:rPr lang="en" sz="800"/>
                        <a:t>j2</a:t>
                      </a:r>
                    </a:p>
                  </a:txBody>
                  <a:tcPr marT="91425" marB="91425" marR="91425" marL="91425"/>
                </a:tc>
                <a:tc>
                  <a:txBody>
                    <a:bodyPr>
                      <a:noAutofit/>
                    </a:bodyPr>
                    <a:lstStyle/>
                    <a:p>
                      <a:pPr lvl="0" rtl="0">
                        <a:spcBef>
                          <a:spcPts val="0"/>
                        </a:spcBef>
                        <a:buNone/>
                      </a:pPr>
                      <a:r>
                        <a:rPr lang="en" sz="800"/>
                        <a:t>b1, b2, b3, b4, b5</a:t>
                      </a:r>
                    </a:p>
                  </a:txBody>
                  <a:tcPr marT="91425" marB="91425" marR="91425" marL="91425"/>
                </a:tc>
              </a:tr>
              <a:tr h="265775">
                <a:tc>
                  <a:txBody>
                    <a:bodyPr>
                      <a:noAutofit/>
                    </a:bodyPr>
                    <a:lstStyle/>
                    <a:p>
                      <a:pPr lvl="0" rtl="0">
                        <a:spcBef>
                          <a:spcPts val="0"/>
                        </a:spcBef>
                        <a:buNone/>
                      </a:pPr>
                      <a:r>
                        <a:rPr lang="en" sz="800"/>
                        <a:t>entry</a:t>
                      </a:r>
                    </a:p>
                  </a:txBody>
                  <a:tcPr marT="91425" marB="91425" marR="91425" marL="91425"/>
                </a:tc>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b1, b2, b3, b4, b5, b6, b7</a:t>
                      </a:r>
                    </a:p>
                  </a:txBody>
                  <a:tcPr marT="91425" marB="91425" marR="91425" marL="91425"/>
                </a:tc>
              </a:tr>
              <a:tr h="265775">
                <a:tc>
                  <a:txBody>
                    <a:bodyPr>
                      <a:noAutofit/>
                    </a:bodyPr>
                    <a:lstStyle/>
                    <a:p>
                      <a:pPr lvl="0" rtl="0">
                        <a:spcBef>
                          <a:spcPts val="0"/>
                        </a:spcBef>
                        <a:buNone/>
                      </a:pPr>
                      <a:r>
                        <a:rPr lang="en" sz="800"/>
                        <a:t>j1</a:t>
                      </a:r>
                    </a:p>
                  </a:txBody>
                  <a:tcPr marT="91425" marB="91425" marR="91425" marL="91425"/>
                </a:tc>
                <a:tc>
                  <a:txBody>
                    <a:bodyPr>
                      <a:noAutofit/>
                    </a:bodyPr>
                    <a:lstStyle/>
                    <a:p>
                      <a:pPr lvl="0" rtl="0">
                        <a:spcBef>
                          <a:spcPts val="0"/>
                        </a:spcBef>
                        <a:buNone/>
                      </a:pPr>
                      <a:r>
                        <a:rPr lang="en" sz="800"/>
                        <a:t>return</a:t>
                      </a:r>
                    </a:p>
                  </a:txBody>
                  <a:tcPr marT="91425" marB="91425" marR="91425" marL="91425"/>
                </a:tc>
                <a:tc>
                  <a:txBody>
                    <a:bodyPr>
                      <a:noAutofit/>
                    </a:bodyPr>
                    <a:lstStyle/>
                    <a:p>
                      <a:pPr lvl="0" rtl="0">
                        <a:spcBef>
                          <a:spcPts val="0"/>
                        </a:spcBef>
                        <a:buNone/>
                      </a:pPr>
                      <a:r>
                        <a:rPr lang="en" sz="800"/>
                        <a:t>b8</a:t>
                      </a:r>
                    </a:p>
                  </a:txBody>
                  <a:tcPr marT="91425" marB="91425" marR="91425" marL="91425"/>
                </a:tc>
              </a:tr>
              <a:tr h="265775">
                <a:tc>
                  <a:txBody>
                    <a:bodyPr>
                      <a:noAutofit/>
                    </a:bodyPr>
                    <a:lstStyle/>
                    <a:p>
                      <a:pPr lvl="0" rtl="0">
                        <a:spcBef>
                          <a:spcPts val="0"/>
                        </a:spcBef>
                        <a:buNone/>
                      </a:pPr>
                      <a:r>
                        <a:rPr lang="en" sz="800"/>
                        <a:t>j2</a:t>
                      </a:r>
                    </a:p>
                  </a:txBody>
                  <a:tcPr marT="91425" marB="91425" marR="91425" marL="91425"/>
                </a:tc>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b7</a:t>
                      </a:r>
                    </a:p>
                  </a:txBody>
                  <a:tcPr marT="91425" marB="91425" marR="91425" marL="91425"/>
                </a:tc>
              </a:tr>
              <a:tr h="265775">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j2</a:t>
                      </a:r>
                    </a:p>
                  </a:txBody>
                  <a:tcPr marT="91425" marB="91425" marR="91425" marL="91425"/>
                </a:tc>
                <a:tc>
                  <a:txBody>
                    <a:bodyPr>
                      <a:noAutofit/>
                    </a:bodyPr>
                    <a:lstStyle/>
                    <a:p>
                      <a:pPr lvl="0" rtl="0">
                        <a:spcBef>
                          <a:spcPts val="0"/>
                        </a:spcBef>
                        <a:buNone/>
                      </a:pPr>
                      <a:r>
                        <a:rPr lang="en" sz="800"/>
                        <a:t>b3, b4, b5</a:t>
                      </a:r>
                    </a:p>
                  </a:txBody>
                  <a:tcPr marT="91425" marB="91425" marR="91425" marL="91425"/>
                </a:tc>
              </a:tr>
              <a:tr h="265775">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b3, b4, b5, b6, b7</a:t>
                      </a:r>
                    </a:p>
                  </a:txBody>
                  <a:tcPr marT="91425" marB="91425" marR="91425" marL="91425"/>
                </a:tc>
              </a:tr>
            </a:tbl>
          </a:graphicData>
        </a:graphic>
      </p:graphicFrame>
      <p:sp>
        <p:nvSpPr>
          <p:cNvPr id="291" name="Shape 291"/>
          <p:cNvSpPr/>
          <p:nvPr/>
        </p:nvSpPr>
        <p:spPr>
          <a:xfrm>
            <a:off x="5562108" y="1597829"/>
            <a:ext cx="1813800" cy="34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collapseNewlines(String argSt)</a:t>
            </a:r>
          </a:p>
        </p:txBody>
      </p:sp>
      <p:sp>
        <p:nvSpPr>
          <p:cNvPr id="292" name="Shape 292"/>
          <p:cNvSpPr/>
          <p:nvPr/>
        </p:nvSpPr>
        <p:spPr>
          <a:xfrm>
            <a:off x="5618760" y="2144129"/>
            <a:ext cx="2041499" cy="61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last = argStr.charAt(0);</a:t>
            </a:r>
          </a:p>
          <a:p>
            <a:pPr lvl="0" rtl="0">
              <a:lnSpc>
                <a:spcPct val="120000"/>
              </a:lnSpc>
              <a:spcBef>
                <a:spcPts val="0"/>
              </a:spcBef>
              <a:buNone/>
            </a:pPr>
            <a:r>
              <a:rPr lang="en" sz="800">
                <a:solidFill>
                  <a:schemeClr val="dk1"/>
                </a:solidFill>
                <a:latin typeface="Courier New"/>
                <a:ea typeface="Courier New"/>
                <a:cs typeface="Courier New"/>
                <a:sym typeface="Courier New"/>
              </a:rPr>
              <a:t>StringBuffer argBuf = new StringBuffer();</a:t>
            </a:r>
          </a:p>
          <a:p>
            <a:pPr lvl="0" rtl="0">
              <a:lnSpc>
                <a:spcPct val="120000"/>
              </a:lnSpc>
              <a:spcBef>
                <a:spcPts val="0"/>
              </a:spcBef>
              <a:buNone/>
            </a:pPr>
            <a:r>
              <a:rPr lang="en" sz="800">
                <a:solidFill>
                  <a:schemeClr val="dk1"/>
                </a:solidFill>
                <a:latin typeface="Courier New"/>
                <a:ea typeface="Courier New"/>
                <a:cs typeface="Courier New"/>
                <a:sym typeface="Courier New"/>
              </a:rPr>
              <a:t>int cldx = 0;</a:t>
            </a:r>
          </a:p>
        </p:txBody>
      </p:sp>
      <p:cxnSp>
        <p:nvCxnSpPr>
          <p:cNvPr id="293" name="Shape 293"/>
          <p:cNvCxnSpPr>
            <a:stCxn id="291" idx="2"/>
            <a:endCxn id="292" idx="0"/>
          </p:cNvCxnSpPr>
          <p:nvPr/>
        </p:nvCxnSpPr>
        <p:spPr>
          <a:xfrm>
            <a:off x="6469009" y="1942229"/>
            <a:ext cx="170400" cy="201900"/>
          </a:xfrm>
          <a:prstGeom prst="straightConnector1">
            <a:avLst/>
          </a:prstGeom>
          <a:noFill/>
          <a:ln cap="flat" cmpd="sng" w="9525">
            <a:solidFill>
              <a:schemeClr val="dk2"/>
            </a:solidFill>
            <a:prstDash val="solid"/>
            <a:round/>
            <a:headEnd len="lg" w="lg" type="none"/>
            <a:tailEnd len="lg" w="lg" type="triangle"/>
          </a:ln>
        </p:spPr>
      </p:cxnSp>
      <p:sp>
        <p:nvSpPr>
          <p:cNvPr id="294" name="Shape 294"/>
          <p:cNvSpPr/>
          <p:nvPr/>
        </p:nvSpPr>
        <p:spPr>
          <a:xfrm>
            <a:off x="5812275" y="3003250"/>
            <a:ext cx="1425900" cy="6132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cldx &lt; argStr.length();</a:t>
            </a:r>
          </a:p>
        </p:txBody>
      </p:sp>
      <p:cxnSp>
        <p:nvCxnSpPr>
          <p:cNvPr id="295" name="Shape 295"/>
          <p:cNvCxnSpPr>
            <a:stCxn id="292" idx="2"/>
            <a:endCxn id="294" idx="0"/>
          </p:cNvCxnSpPr>
          <p:nvPr/>
        </p:nvCxnSpPr>
        <p:spPr>
          <a:xfrm flipH="1">
            <a:off x="6525210" y="2757329"/>
            <a:ext cx="114300" cy="246000"/>
          </a:xfrm>
          <a:prstGeom prst="straightConnector1">
            <a:avLst/>
          </a:prstGeom>
          <a:noFill/>
          <a:ln cap="flat" cmpd="sng" w="9525">
            <a:solidFill>
              <a:schemeClr val="dk2"/>
            </a:solidFill>
            <a:prstDash val="solid"/>
            <a:round/>
            <a:headEnd len="lg" w="lg" type="none"/>
            <a:tailEnd len="lg" w="lg" type="triangle"/>
          </a:ln>
        </p:spPr>
      </p:cxnSp>
      <p:sp>
        <p:nvSpPr>
          <p:cNvPr id="296" name="Shape 296"/>
          <p:cNvSpPr/>
          <p:nvPr/>
        </p:nvSpPr>
        <p:spPr>
          <a:xfrm>
            <a:off x="5562108" y="3862355"/>
            <a:ext cx="1813800" cy="34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ch = argStr.charAt(cldx);</a:t>
            </a:r>
          </a:p>
        </p:txBody>
      </p:sp>
      <p:cxnSp>
        <p:nvCxnSpPr>
          <p:cNvPr id="297" name="Shape 297"/>
          <p:cNvCxnSpPr>
            <a:stCxn id="294" idx="2"/>
            <a:endCxn id="296" idx="0"/>
          </p:cNvCxnSpPr>
          <p:nvPr/>
        </p:nvCxnSpPr>
        <p:spPr>
          <a:xfrm flipH="1">
            <a:off x="6469125" y="3616450"/>
            <a:ext cx="56100" cy="246000"/>
          </a:xfrm>
          <a:prstGeom prst="straightConnector1">
            <a:avLst/>
          </a:prstGeom>
          <a:noFill/>
          <a:ln cap="flat" cmpd="sng" w="9525">
            <a:solidFill>
              <a:schemeClr val="dk2"/>
            </a:solidFill>
            <a:prstDash val="solid"/>
            <a:round/>
            <a:headEnd len="lg" w="lg" type="none"/>
            <a:tailEnd len="lg" w="lg" type="triangle"/>
          </a:ln>
        </p:spPr>
      </p:cxnSp>
      <p:sp>
        <p:nvSpPr>
          <p:cNvPr id="298" name="Shape 298"/>
          <p:cNvSpPr txBox="1"/>
          <p:nvPr/>
        </p:nvSpPr>
        <p:spPr>
          <a:xfrm>
            <a:off x="6582343" y="3580247"/>
            <a:ext cx="313799" cy="1871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99" name="Shape 299"/>
          <p:cNvSpPr/>
          <p:nvPr/>
        </p:nvSpPr>
        <p:spPr>
          <a:xfrm>
            <a:off x="4768700" y="5752321"/>
            <a:ext cx="1813800" cy="246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return argBuf.toString();</a:t>
            </a:r>
          </a:p>
        </p:txBody>
      </p:sp>
      <p:sp>
        <p:nvSpPr>
          <p:cNvPr id="300" name="Shape 300"/>
          <p:cNvSpPr txBox="1"/>
          <p:nvPr/>
        </p:nvSpPr>
        <p:spPr>
          <a:xfrm>
            <a:off x="5075106" y="3293546"/>
            <a:ext cx="313799" cy="201899"/>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301" name="Shape 301"/>
          <p:cNvSpPr/>
          <p:nvPr/>
        </p:nvSpPr>
        <p:spPr>
          <a:xfrm>
            <a:off x="5562108" y="4452792"/>
            <a:ext cx="1813800" cy="6132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 != ‘\n’ || last != ‘\n’)</a:t>
            </a:r>
          </a:p>
        </p:txBody>
      </p:sp>
      <p:cxnSp>
        <p:nvCxnSpPr>
          <p:cNvPr id="302" name="Shape 302"/>
          <p:cNvCxnSpPr>
            <a:stCxn id="296" idx="2"/>
            <a:endCxn id="301" idx="0"/>
          </p:cNvCxnSpPr>
          <p:nvPr/>
        </p:nvCxnSpPr>
        <p:spPr>
          <a:xfrm>
            <a:off x="6469009" y="4206755"/>
            <a:ext cx="0" cy="246000"/>
          </a:xfrm>
          <a:prstGeom prst="straightConnector1">
            <a:avLst/>
          </a:prstGeom>
          <a:noFill/>
          <a:ln cap="flat" cmpd="sng" w="9525">
            <a:solidFill>
              <a:schemeClr val="dk2"/>
            </a:solidFill>
            <a:prstDash val="solid"/>
            <a:round/>
            <a:headEnd len="lg" w="lg" type="none"/>
            <a:tailEnd len="lg" w="lg" type="triangle"/>
          </a:ln>
        </p:spPr>
      </p:cxnSp>
      <p:sp>
        <p:nvSpPr>
          <p:cNvPr id="303" name="Shape 303"/>
          <p:cNvSpPr/>
          <p:nvPr/>
        </p:nvSpPr>
        <p:spPr>
          <a:xfrm>
            <a:off x="5667803" y="5257751"/>
            <a:ext cx="1395299" cy="34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argBuf.append(ch);</a:t>
            </a:r>
          </a:p>
          <a:p>
            <a:pPr lvl="0" rtl="0">
              <a:lnSpc>
                <a:spcPct val="120000"/>
              </a:lnSpc>
              <a:spcBef>
                <a:spcPts val="0"/>
              </a:spcBef>
              <a:buNone/>
            </a:pPr>
            <a:r>
              <a:rPr lang="en" sz="800">
                <a:solidFill>
                  <a:schemeClr val="dk1"/>
                </a:solidFill>
                <a:latin typeface="Courier New"/>
                <a:ea typeface="Courier New"/>
                <a:cs typeface="Courier New"/>
                <a:sym typeface="Courier New"/>
              </a:rPr>
              <a:t>last = ch;</a:t>
            </a:r>
          </a:p>
        </p:txBody>
      </p:sp>
      <p:cxnSp>
        <p:nvCxnSpPr>
          <p:cNvPr id="304" name="Shape 304"/>
          <p:cNvCxnSpPr>
            <a:stCxn id="301" idx="2"/>
            <a:endCxn id="303" idx="0"/>
          </p:cNvCxnSpPr>
          <p:nvPr/>
        </p:nvCxnSpPr>
        <p:spPr>
          <a:xfrm flipH="1">
            <a:off x="6365509" y="5065992"/>
            <a:ext cx="103500" cy="191700"/>
          </a:xfrm>
          <a:prstGeom prst="straightConnector1">
            <a:avLst/>
          </a:prstGeom>
          <a:noFill/>
          <a:ln cap="flat" cmpd="sng" w="9525">
            <a:solidFill>
              <a:schemeClr val="dk2"/>
            </a:solidFill>
            <a:prstDash val="solid"/>
            <a:round/>
            <a:headEnd len="lg" w="lg" type="none"/>
            <a:tailEnd len="lg" w="lg" type="triangle"/>
          </a:ln>
        </p:spPr>
      </p:cxnSp>
      <p:sp>
        <p:nvSpPr>
          <p:cNvPr id="305" name="Shape 305"/>
          <p:cNvSpPr txBox="1"/>
          <p:nvPr/>
        </p:nvSpPr>
        <p:spPr>
          <a:xfrm>
            <a:off x="6636814" y="4992848"/>
            <a:ext cx="313799" cy="1871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06" name="Shape 306"/>
          <p:cNvSpPr/>
          <p:nvPr/>
        </p:nvSpPr>
        <p:spPr>
          <a:xfrm>
            <a:off x="7593739" y="5257776"/>
            <a:ext cx="653999" cy="34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cldx++;</a:t>
            </a:r>
          </a:p>
        </p:txBody>
      </p:sp>
      <p:cxnSp>
        <p:nvCxnSpPr>
          <p:cNvPr id="307" name="Shape 307"/>
          <p:cNvCxnSpPr>
            <a:stCxn id="303" idx="3"/>
            <a:endCxn id="306" idx="1"/>
          </p:cNvCxnSpPr>
          <p:nvPr/>
        </p:nvCxnSpPr>
        <p:spPr>
          <a:xfrm>
            <a:off x="7063103" y="5429951"/>
            <a:ext cx="530700" cy="0"/>
          </a:xfrm>
          <a:prstGeom prst="straightConnector1">
            <a:avLst/>
          </a:prstGeom>
          <a:noFill/>
          <a:ln cap="flat" cmpd="sng" w="9525">
            <a:solidFill>
              <a:schemeClr val="dk2"/>
            </a:solidFill>
            <a:prstDash val="solid"/>
            <a:round/>
            <a:headEnd len="lg" w="lg" type="none"/>
            <a:tailEnd len="lg" w="lg" type="triangle"/>
          </a:ln>
        </p:spPr>
      </p:cxnSp>
      <p:sp>
        <p:nvSpPr>
          <p:cNvPr id="308" name="Shape 308"/>
          <p:cNvSpPr/>
          <p:nvPr/>
        </p:nvSpPr>
        <p:spPr>
          <a:xfrm>
            <a:off x="7149123" y="3239761"/>
            <a:ext cx="1395105" cy="2204346"/>
          </a:xfrm>
          <a:custGeom>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lg" w="lg" type="none"/>
            <a:tailEnd len="lg" w="lg" type="triangle"/>
          </a:ln>
        </p:spPr>
      </p:sp>
      <p:cxnSp>
        <p:nvCxnSpPr>
          <p:cNvPr id="309" name="Shape 309"/>
          <p:cNvCxnSpPr>
            <a:endCxn id="306" idx="0"/>
          </p:cNvCxnSpPr>
          <p:nvPr/>
        </p:nvCxnSpPr>
        <p:spPr>
          <a:xfrm>
            <a:off x="7087939" y="4891176"/>
            <a:ext cx="832800" cy="366600"/>
          </a:xfrm>
          <a:prstGeom prst="straightConnector1">
            <a:avLst/>
          </a:prstGeom>
          <a:noFill/>
          <a:ln cap="flat" cmpd="sng" w="9525">
            <a:solidFill>
              <a:schemeClr val="dk2"/>
            </a:solidFill>
            <a:prstDash val="solid"/>
            <a:round/>
            <a:headEnd len="lg" w="lg" type="none"/>
            <a:tailEnd len="lg" w="lg" type="triangle"/>
          </a:ln>
        </p:spPr>
      </p:cxnSp>
      <p:sp>
        <p:nvSpPr>
          <p:cNvPr id="310" name="Shape 310"/>
          <p:cNvSpPr txBox="1"/>
          <p:nvPr/>
        </p:nvSpPr>
        <p:spPr>
          <a:xfrm>
            <a:off x="7375753" y="4758458"/>
            <a:ext cx="357299" cy="427499"/>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311" name="Shape 311"/>
          <p:cNvSpPr/>
          <p:nvPr/>
        </p:nvSpPr>
        <p:spPr>
          <a:xfrm>
            <a:off x="5178455" y="3293557"/>
            <a:ext cx="653953" cy="2431106"/>
          </a:xfrm>
          <a:custGeom>
            <a:pathLst>
              <a:path extrusionOk="0" h="107168" w="29991">
                <a:moveTo>
                  <a:pt x="29991" y="0"/>
                </a:moveTo>
                <a:lnTo>
                  <a:pt x="0" y="27991"/>
                </a:lnTo>
                <a:lnTo>
                  <a:pt x="1200" y="107168"/>
                </a:lnTo>
              </a:path>
            </a:pathLst>
          </a:custGeom>
          <a:noFill/>
          <a:ln cap="flat" cmpd="sng" w="9525">
            <a:solidFill>
              <a:schemeClr val="dk2"/>
            </a:solidFill>
            <a:prstDash val="solid"/>
            <a:round/>
            <a:headEnd len="lg" w="lg" type="none"/>
            <a:tailEnd len="lg" w="lg" type="triangle"/>
          </a:ln>
        </p:spPr>
      </p:sp>
      <p:sp>
        <p:nvSpPr>
          <p:cNvPr id="312" name="Shape 312"/>
          <p:cNvSpPr/>
          <p:nvPr/>
        </p:nvSpPr>
        <p:spPr>
          <a:xfrm>
            <a:off x="5445033" y="3239772"/>
            <a:ext cx="530699" cy="427499"/>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J1</a:t>
            </a:r>
          </a:p>
        </p:txBody>
      </p:sp>
      <p:sp>
        <p:nvSpPr>
          <p:cNvPr id="313" name="Shape 313"/>
          <p:cNvSpPr/>
          <p:nvPr/>
        </p:nvSpPr>
        <p:spPr>
          <a:xfrm>
            <a:off x="7420106" y="4452781"/>
            <a:ext cx="530699" cy="427499"/>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J2</a:t>
            </a:r>
          </a:p>
        </p:txBody>
      </p:sp>
      <p:sp>
        <p:nvSpPr>
          <p:cNvPr id="314" name="Shape 314"/>
          <p:cNvSpPr/>
          <p:nvPr/>
        </p:nvSpPr>
        <p:spPr>
          <a:xfrm>
            <a:off x="8099470" y="3460200"/>
            <a:ext cx="530699" cy="427499"/>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J3</a:t>
            </a:r>
          </a:p>
        </p:txBody>
      </p:sp>
      <p:sp>
        <p:nvSpPr>
          <p:cNvPr id="315" name="Shape 315"/>
          <p:cNvSpPr/>
          <p:nvPr/>
        </p:nvSpPr>
        <p:spPr>
          <a:xfrm>
            <a:off x="5069924" y="1574600"/>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B1</a:t>
            </a:r>
          </a:p>
        </p:txBody>
      </p:sp>
      <p:sp>
        <p:nvSpPr>
          <p:cNvPr id="316" name="Shape 316"/>
          <p:cNvSpPr/>
          <p:nvPr/>
        </p:nvSpPr>
        <p:spPr>
          <a:xfrm>
            <a:off x="5069924" y="2237075"/>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B2</a:t>
            </a:r>
          </a:p>
        </p:txBody>
      </p:sp>
      <p:sp>
        <p:nvSpPr>
          <p:cNvPr id="317" name="Shape 317"/>
          <p:cNvSpPr/>
          <p:nvPr/>
        </p:nvSpPr>
        <p:spPr>
          <a:xfrm>
            <a:off x="6739625" y="2812275"/>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B3</a:t>
            </a:r>
          </a:p>
        </p:txBody>
      </p:sp>
      <p:sp>
        <p:nvSpPr>
          <p:cNvPr id="318" name="Shape 318"/>
          <p:cNvSpPr/>
          <p:nvPr/>
        </p:nvSpPr>
        <p:spPr>
          <a:xfrm>
            <a:off x="6962159" y="3544258"/>
            <a:ext cx="5306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B4</a:t>
            </a:r>
          </a:p>
        </p:txBody>
      </p:sp>
      <p:sp>
        <p:nvSpPr>
          <p:cNvPr id="319" name="Shape 319"/>
          <p:cNvSpPr/>
          <p:nvPr/>
        </p:nvSpPr>
        <p:spPr>
          <a:xfrm>
            <a:off x="5507499" y="4376025"/>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B5</a:t>
            </a:r>
          </a:p>
        </p:txBody>
      </p:sp>
      <p:sp>
        <p:nvSpPr>
          <p:cNvPr id="320" name="Shape 320"/>
          <p:cNvSpPr/>
          <p:nvPr/>
        </p:nvSpPr>
        <p:spPr>
          <a:xfrm>
            <a:off x="6636825" y="5443575"/>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B6</a:t>
            </a:r>
          </a:p>
        </p:txBody>
      </p:sp>
      <p:sp>
        <p:nvSpPr>
          <p:cNvPr id="321" name="Shape 321"/>
          <p:cNvSpPr/>
          <p:nvPr/>
        </p:nvSpPr>
        <p:spPr>
          <a:xfrm>
            <a:off x="7581375" y="5529725"/>
            <a:ext cx="6539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B7</a:t>
            </a:r>
          </a:p>
        </p:txBody>
      </p:sp>
      <p:sp>
        <p:nvSpPr>
          <p:cNvPr id="322" name="Shape 322"/>
          <p:cNvSpPr/>
          <p:nvPr/>
        </p:nvSpPr>
        <p:spPr>
          <a:xfrm>
            <a:off x="5618748" y="5902350"/>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B8</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LCSAJ Coverage</a:t>
            </a:r>
          </a:p>
        </p:txBody>
      </p:sp>
      <p:sp>
        <p:nvSpPr>
          <p:cNvPr id="328" name="Shape 32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SzPct val="100000"/>
            </a:pPr>
            <a:r>
              <a:rPr lang="en" sz="2400"/>
              <a:t>We can require coverage of all sequences of LCSAJs of length </a:t>
            </a:r>
            <a:r>
              <a:rPr i="1" lang="en" sz="2400"/>
              <a:t>N</a:t>
            </a:r>
            <a:r>
              <a:rPr lang="en" sz="2400"/>
              <a:t>.</a:t>
            </a:r>
          </a:p>
          <a:p>
            <a:pPr indent="-355600" lvl="1" marL="914400" marR="0" rtl="0" algn="l">
              <a:lnSpc>
                <a:spcPct val="120000"/>
              </a:lnSpc>
              <a:spcBef>
                <a:spcPts val="0"/>
              </a:spcBef>
              <a:spcAft>
                <a:spcPts val="0"/>
              </a:spcAft>
              <a:buSzPct val="100000"/>
            </a:pPr>
            <a:r>
              <a:rPr lang="en" sz="2000"/>
              <a:t>We can string subpaths into paths that connect </a:t>
            </a:r>
            <a:r>
              <a:rPr i="1" lang="en" sz="2000"/>
              <a:t>N</a:t>
            </a:r>
            <a:r>
              <a:rPr lang="en" sz="2000"/>
              <a:t> subpaths.</a:t>
            </a:r>
          </a:p>
          <a:p>
            <a:pPr indent="-355600" lvl="1" marL="914400" marR="0" rtl="0" algn="l">
              <a:lnSpc>
                <a:spcPct val="120000"/>
              </a:lnSpc>
              <a:spcBef>
                <a:spcPts val="0"/>
              </a:spcBef>
              <a:spcAft>
                <a:spcPts val="0"/>
              </a:spcAft>
              <a:buSzPct val="100000"/>
            </a:pPr>
            <a:r>
              <a:rPr lang="en" sz="2000"/>
              <a:t>LCSAJ Coverage (N=1) is equivalent to statement coverage. </a:t>
            </a:r>
          </a:p>
          <a:p>
            <a:pPr indent="-355600" lvl="1" marL="914400" marR="0" rtl="0" algn="l">
              <a:lnSpc>
                <a:spcPct val="120000"/>
              </a:lnSpc>
              <a:spcBef>
                <a:spcPts val="0"/>
              </a:spcBef>
              <a:spcAft>
                <a:spcPts val="0"/>
              </a:spcAft>
              <a:buSzPct val="100000"/>
            </a:pPr>
            <a:r>
              <a:rPr lang="en" sz="2000"/>
              <a:t>LCSAJ Coverage (N=2) is equivalent to branch coverage</a:t>
            </a:r>
          </a:p>
          <a:p>
            <a:pPr indent="-381000" lvl="0" marL="457200" marR="0" rtl="0" algn="l">
              <a:lnSpc>
                <a:spcPct val="120000"/>
              </a:lnSpc>
              <a:spcBef>
                <a:spcPts val="0"/>
              </a:spcBef>
              <a:spcAft>
                <a:spcPts val="0"/>
              </a:spcAft>
              <a:buSzPct val="100000"/>
            </a:pPr>
            <a:r>
              <a:rPr lang="en" sz="2400"/>
              <a:t>Higher values of N achieve stronger levels of path coverage.</a:t>
            </a:r>
          </a:p>
          <a:p>
            <a:pPr indent="-381000" lvl="0" marL="457200" marR="0" rtl="0" algn="l">
              <a:lnSpc>
                <a:spcPct val="120000"/>
              </a:lnSpc>
              <a:spcBef>
                <a:spcPts val="0"/>
              </a:spcBef>
              <a:spcAft>
                <a:spcPts val="0"/>
              </a:spcAft>
              <a:buSzPct val="100000"/>
            </a:pPr>
            <a:r>
              <a:rPr lang="en" sz="2400"/>
              <a:t>Can define a threshold that offers stronger tests while remaining affordable.</a:t>
            </a:r>
          </a:p>
        </p:txBody>
      </p:sp>
      <p:sp>
        <p:nvSpPr>
          <p:cNvPr id="329" name="Shape 3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Procedure Call Testing</a:t>
            </a:r>
          </a:p>
        </p:txBody>
      </p:sp>
      <p:sp>
        <p:nvSpPr>
          <p:cNvPr id="335" name="Shape 33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0"/>
              </a:spcBef>
              <a:spcAft>
                <a:spcPts val="0"/>
              </a:spcAft>
            </a:pPr>
            <a:r>
              <a:rPr lang="en"/>
              <a:t>Metrics covered to this point all look at code </a:t>
            </a:r>
            <a:r>
              <a:rPr i="1" lang="en"/>
              <a:t>within</a:t>
            </a:r>
            <a:r>
              <a:rPr lang="en"/>
              <a:t> a procedure.</a:t>
            </a:r>
          </a:p>
          <a:p>
            <a:pPr indent="-228600" lvl="0" marL="457200" marR="0" rtl="0" algn="l">
              <a:lnSpc>
                <a:spcPct val="100000"/>
              </a:lnSpc>
              <a:spcBef>
                <a:spcPts val="0"/>
              </a:spcBef>
              <a:spcAft>
                <a:spcPts val="0"/>
              </a:spcAft>
            </a:pPr>
            <a:r>
              <a:rPr lang="en"/>
              <a:t>Good for testing individual units of code, but not well-suited for integration testing.</a:t>
            </a:r>
          </a:p>
          <a:p>
            <a:pPr indent="-228600" lvl="1" marL="914400" marR="0" rtl="0" algn="l">
              <a:lnSpc>
                <a:spcPct val="100000"/>
              </a:lnSpc>
              <a:spcBef>
                <a:spcPts val="0"/>
              </a:spcBef>
              <a:spcAft>
                <a:spcPts val="0"/>
              </a:spcAft>
            </a:pPr>
            <a:r>
              <a:rPr lang="en"/>
              <a:t>i.e., subsystem or system testing, where we bring together units of code and test their combination.</a:t>
            </a:r>
          </a:p>
          <a:p>
            <a:pPr indent="-228600" lvl="0" marL="457200" marR="0" rtl="0" algn="l">
              <a:lnSpc>
                <a:spcPct val="100000"/>
              </a:lnSpc>
              <a:spcBef>
                <a:spcPts val="0"/>
              </a:spcBef>
              <a:spcAft>
                <a:spcPts val="0"/>
              </a:spcAft>
            </a:pPr>
            <a:r>
              <a:rPr lang="en"/>
              <a:t>Should also cover connections between procedures:</a:t>
            </a:r>
          </a:p>
          <a:p>
            <a:pPr indent="-228600" lvl="1" marL="914400" marR="0" rtl="0" algn="l">
              <a:lnSpc>
                <a:spcPct val="100000"/>
              </a:lnSpc>
              <a:spcBef>
                <a:spcPts val="0"/>
              </a:spcBef>
              <a:spcAft>
                <a:spcPts val="0"/>
              </a:spcAft>
            </a:pPr>
            <a:r>
              <a:rPr b="1" lang="en"/>
              <a:t>calls</a:t>
            </a:r>
            <a:r>
              <a:rPr lang="en"/>
              <a:t> and </a:t>
            </a:r>
            <a:r>
              <a:rPr b="1" lang="en"/>
              <a:t>returns</a:t>
            </a:r>
            <a:r>
              <a:rPr lang="en"/>
              <a:t>.</a:t>
            </a:r>
          </a:p>
          <a:p>
            <a:pPr lvl="0" marR="0" rtl="0" algn="l">
              <a:lnSpc>
                <a:spcPct val="100000"/>
              </a:lnSpc>
              <a:spcBef>
                <a:spcPts val="0"/>
              </a:spcBef>
              <a:spcAft>
                <a:spcPts val="0"/>
              </a:spcAft>
              <a:buNone/>
            </a:pPr>
            <a:r>
              <a:t/>
            </a:r>
            <a:endParaRPr/>
          </a:p>
        </p:txBody>
      </p:sp>
      <p:sp>
        <p:nvSpPr>
          <p:cNvPr id="336" name="Shape 3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Entry and Exit Testing</a:t>
            </a:r>
          </a:p>
        </p:txBody>
      </p:sp>
      <p:sp>
        <p:nvSpPr>
          <p:cNvPr id="342" name="Shape 342"/>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 sz="2400"/>
              <a:t>A single procedure may have several entry and exit points.</a:t>
            </a:r>
          </a:p>
          <a:p>
            <a:pPr indent="-355600" lvl="1" marL="914400" marR="0" rtl="0" algn="l">
              <a:lnSpc>
                <a:spcPct val="100000"/>
              </a:lnSpc>
              <a:spcBef>
                <a:spcPts val="0"/>
              </a:spcBef>
              <a:spcAft>
                <a:spcPts val="0"/>
              </a:spcAft>
              <a:buSzPct val="100000"/>
            </a:pPr>
            <a:r>
              <a:rPr lang="en" sz="2000"/>
              <a:t>In languages with goto statements, labels allow multiple entry points.</a:t>
            </a:r>
          </a:p>
          <a:p>
            <a:pPr indent="-355600" lvl="1" marL="914400" marR="0" rtl="0" algn="l">
              <a:lnSpc>
                <a:spcPct val="100000"/>
              </a:lnSpc>
              <a:spcBef>
                <a:spcPts val="0"/>
              </a:spcBef>
              <a:spcAft>
                <a:spcPts val="0"/>
              </a:spcAft>
              <a:buSzPct val="100000"/>
            </a:pPr>
            <a:r>
              <a:rPr lang="en" sz="2000"/>
              <a:t>Multiple returns mean multiple exit points.</a:t>
            </a:r>
          </a:p>
          <a:p>
            <a:pPr indent="-381000" lvl="0" marL="457200" marR="0" rtl="0" algn="l">
              <a:lnSpc>
                <a:spcPct val="100000"/>
              </a:lnSpc>
              <a:spcBef>
                <a:spcPts val="0"/>
              </a:spcBef>
              <a:spcAft>
                <a:spcPts val="0"/>
              </a:spcAft>
              <a:buSzPct val="100000"/>
            </a:pPr>
            <a:r>
              <a:rPr lang="en" sz="2400"/>
              <a:t>Write tests to ensure these entry/exit points are entered and exited in the context they are intended to be used.</a:t>
            </a:r>
          </a:p>
        </p:txBody>
      </p:sp>
      <p:sp>
        <p:nvSpPr>
          <p:cNvPr id="343" name="Shape 3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
        <p:nvSpPr>
          <p:cNvPr id="344" name="Shape 344"/>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int status (String str){</a:t>
            </a:r>
          </a:p>
          <a:p>
            <a:pPr lvl="0" rtl="0">
              <a:spcBef>
                <a:spcPts val="0"/>
              </a:spcBef>
              <a:buNone/>
            </a:pPr>
            <a:r>
              <a:rPr lang="en" sz="1400">
                <a:latin typeface="Courier New"/>
                <a:ea typeface="Courier New"/>
                <a:cs typeface="Courier New"/>
                <a:sym typeface="Courier New"/>
              </a:rPr>
              <a:t>	if(str.equals(”panic”))</a:t>
            </a:r>
          </a:p>
          <a:p>
            <a:pPr lvl="0" rtl="0">
              <a:spcBef>
                <a:spcPts val="0"/>
              </a:spcBef>
              <a:buNone/>
            </a:pPr>
            <a:r>
              <a:rPr lang="en" sz="1400">
                <a:latin typeface="Courier New"/>
                <a:ea typeface="Courier New"/>
                <a:cs typeface="Courier New"/>
                <a:sym typeface="Courier New"/>
              </a:rPr>
              <a:t>		return 0;</a:t>
            </a:r>
          </a:p>
          <a:p>
            <a:pPr indent="457200" lvl="0" rtl="0">
              <a:spcBef>
                <a:spcPts val="0"/>
              </a:spcBef>
              <a:buNone/>
            </a:pPr>
            <a:r>
              <a:rPr lang="en" sz="1400">
                <a:latin typeface="Courier New"/>
                <a:ea typeface="Courier New"/>
                <a:cs typeface="Courier New"/>
                <a:sym typeface="Courier New"/>
              </a:rPr>
              <a:t>else if(str.contains(“+”))</a:t>
            </a:r>
          </a:p>
          <a:p>
            <a:pPr lvl="0" rtl="0">
              <a:spcBef>
                <a:spcPts val="0"/>
              </a:spcBef>
              <a:buNone/>
            </a:pPr>
            <a:r>
              <a:rPr lang="en" sz="1400">
                <a:latin typeface="Courier New"/>
                <a:ea typeface="Courier New"/>
                <a:cs typeface="Courier New"/>
                <a:sym typeface="Courier New"/>
              </a:rPr>
              <a:t>		return 1;</a:t>
            </a:r>
          </a:p>
          <a:p>
            <a:pPr indent="457200" lvl="0" rtl="0">
              <a:spcBef>
                <a:spcPts val="0"/>
              </a:spcBef>
              <a:buNone/>
            </a:pPr>
            <a:r>
              <a:rPr lang="en" sz="1400">
                <a:latin typeface="Courier New"/>
                <a:ea typeface="Courier New"/>
                <a:cs typeface="Courier New"/>
                <a:sym typeface="Courier New"/>
              </a:rPr>
              <a:t>else if(str.contains(“-”))</a:t>
            </a:r>
          </a:p>
          <a:p>
            <a:pPr lvl="0" rtl="0">
              <a:spcBef>
                <a:spcPts val="0"/>
              </a:spcBef>
              <a:buNone/>
            </a:pPr>
            <a:r>
              <a:rPr lang="en" sz="1400">
                <a:latin typeface="Courier New"/>
                <a:ea typeface="Courier New"/>
                <a:cs typeface="Courier New"/>
                <a:sym typeface="Courier New"/>
              </a:rPr>
              <a:t>		return 2;</a:t>
            </a:r>
          </a:p>
          <a:p>
            <a:pPr lvl="0" rtl="0">
              <a:spcBef>
                <a:spcPts val="0"/>
              </a:spcBef>
              <a:buNone/>
            </a:pPr>
            <a:r>
              <a:rPr lang="en" sz="1400">
                <a:latin typeface="Courier New"/>
                <a:ea typeface="Courier New"/>
                <a:cs typeface="Courier New"/>
                <a:sym typeface="Courier New"/>
              </a:rPr>
              <a:t>	else</a:t>
            </a:r>
          </a:p>
          <a:p>
            <a:pPr lvl="0" rtl="0">
              <a:spcBef>
                <a:spcPts val="0"/>
              </a:spcBef>
              <a:buNone/>
            </a:pPr>
            <a:r>
              <a:rPr lang="en" sz="1400">
                <a:latin typeface="Courier New"/>
                <a:ea typeface="Courier New"/>
                <a:cs typeface="Courier New"/>
                <a:sym typeface="Courier New"/>
              </a:rPr>
              <a:t>		return 3;</a:t>
            </a:r>
          </a:p>
          <a:p>
            <a:pPr lvl="0" rtl="0">
              <a:spcBef>
                <a:spcPts val="0"/>
              </a:spcBef>
              <a:buNone/>
            </a:pPr>
            <a:r>
              <a:rPr lang="en" sz="1400">
                <a:latin typeface="Courier New"/>
                <a:ea typeface="Courier New"/>
                <a:cs typeface="Courier New"/>
                <a:sym typeface="Courier New"/>
              </a:rPr>
              <a:t>}</a:t>
            </a:r>
          </a:p>
          <a:p>
            <a:pPr lvl="0" rtl="0">
              <a:spcBef>
                <a:spcPts val="0"/>
              </a:spcBef>
              <a:buNone/>
            </a:pPr>
            <a:r>
              <a:t/>
            </a:r>
            <a:endParaRPr sz="1400">
              <a:latin typeface="Courier New"/>
              <a:ea typeface="Courier New"/>
              <a:cs typeface="Courier New"/>
              <a:sym typeface="Courier New"/>
            </a:endParaRPr>
          </a:p>
          <a:p>
            <a:pPr indent="-381000" lvl="0" marL="457200">
              <a:spcBef>
                <a:spcPts val="0"/>
              </a:spcBef>
              <a:buSzPct val="100000"/>
            </a:pPr>
            <a:r>
              <a:rPr lang="en" sz="2400"/>
              <a:t>Finds interface errors that statement coverage would not find.</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Call Coverage</a:t>
            </a:r>
          </a:p>
        </p:txBody>
      </p:sp>
      <p:sp>
        <p:nvSpPr>
          <p:cNvPr id="350" name="Shape 35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 sz="2400"/>
              <a:t>A procedure might be called from multiple locations.</a:t>
            </a:r>
          </a:p>
          <a:p>
            <a:pPr indent="-381000" lvl="0" marL="457200" marR="0" rtl="0" algn="l">
              <a:lnSpc>
                <a:spcPct val="100000"/>
              </a:lnSpc>
              <a:spcBef>
                <a:spcPts val="0"/>
              </a:spcBef>
              <a:spcAft>
                <a:spcPts val="0"/>
              </a:spcAft>
              <a:buSzPct val="100000"/>
            </a:pPr>
            <a:r>
              <a:rPr lang="en" sz="2400"/>
              <a:t>Call coverage requires that a test suite executes all possible method calls.</a:t>
            </a:r>
          </a:p>
          <a:p>
            <a:pPr indent="-381000" lvl="0" marL="457200" rtl="0">
              <a:spcBef>
                <a:spcPts val="0"/>
              </a:spcBef>
              <a:buSzPct val="100000"/>
            </a:pPr>
            <a:r>
              <a:rPr lang="en" sz="2400"/>
              <a:t>Also finds interface errors that statement/branch coverage would not find.</a:t>
            </a:r>
          </a:p>
        </p:txBody>
      </p:sp>
      <p:sp>
        <p:nvSpPr>
          <p:cNvPr id="351" name="Shape 3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
        <p:nvSpPr>
          <p:cNvPr id="352" name="Shape 352"/>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void orderPizza (String str){</a:t>
            </a:r>
          </a:p>
          <a:p>
            <a:pPr lvl="0" rtl="0">
              <a:spcBef>
                <a:spcPts val="0"/>
              </a:spcBef>
              <a:buNone/>
            </a:pPr>
            <a:r>
              <a:rPr lang="en" sz="1400">
                <a:latin typeface="Courier New"/>
                <a:ea typeface="Courier New"/>
                <a:cs typeface="Courier New"/>
                <a:sym typeface="Courier New"/>
              </a:rPr>
              <a:t>	if(str.contains(”pepperoni”))</a:t>
            </a:r>
          </a:p>
          <a:p>
            <a:pPr lvl="0" rtl="0">
              <a:spcBef>
                <a:spcPts val="0"/>
              </a:spcBef>
              <a:buNone/>
            </a:pPr>
            <a:r>
              <a:rPr lang="en" sz="1400">
                <a:latin typeface="Courier New"/>
                <a:ea typeface="Courier New"/>
                <a:cs typeface="Courier New"/>
                <a:sym typeface="Courier New"/>
              </a:rPr>
              <a:t>		addTopping(“pepperoni”);</a:t>
            </a:r>
          </a:p>
          <a:p>
            <a:pPr indent="457200" lvl="0" rtl="0">
              <a:spcBef>
                <a:spcPts val="0"/>
              </a:spcBef>
              <a:buNone/>
            </a:pPr>
            <a:r>
              <a:rPr lang="en" sz="1400">
                <a:latin typeface="Courier New"/>
                <a:ea typeface="Courier New"/>
                <a:cs typeface="Courier New"/>
                <a:sym typeface="Courier New"/>
              </a:rPr>
              <a:t>if(str.contains(“onions”))</a:t>
            </a:r>
          </a:p>
          <a:p>
            <a:pPr lvl="0" rtl="0">
              <a:spcBef>
                <a:spcPts val="0"/>
              </a:spcBef>
              <a:buNone/>
            </a:pPr>
            <a:r>
              <a:rPr lang="en" sz="1400">
                <a:latin typeface="Courier New"/>
                <a:ea typeface="Courier New"/>
                <a:cs typeface="Courier New"/>
                <a:sym typeface="Courier New"/>
              </a:rPr>
              <a:t>		addTopping(“onions”);</a:t>
            </a:r>
          </a:p>
          <a:p>
            <a:pPr indent="457200" lvl="0" rtl="0">
              <a:spcBef>
                <a:spcPts val="0"/>
              </a:spcBef>
              <a:buNone/>
            </a:pPr>
            <a:r>
              <a:rPr lang="en" sz="1400">
                <a:latin typeface="Courier New"/>
                <a:ea typeface="Courier New"/>
                <a:cs typeface="Courier New"/>
                <a:sym typeface="Courier New"/>
              </a:rPr>
              <a:t>if(str.contains(“mushroom”))</a:t>
            </a:r>
          </a:p>
          <a:p>
            <a:pPr lvl="0" rtl="0">
              <a:spcBef>
                <a:spcPts val="0"/>
              </a:spcBef>
              <a:buNone/>
            </a:pPr>
            <a:r>
              <a:rPr lang="en" sz="1400">
                <a:latin typeface="Courier New"/>
                <a:ea typeface="Courier New"/>
                <a:cs typeface="Courier New"/>
                <a:sym typeface="Courier New"/>
              </a:rPr>
              <a:t>		addTopping(“mushroom”)</a:t>
            </a:r>
          </a:p>
          <a:p>
            <a:pPr lvl="0" rtl="0">
              <a:spcBef>
                <a:spcPts val="0"/>
              </a:spcBef>
              <a:buNone/>
            </a:pPr>
            <a:r>
              <a:rPr lang="en" sz="1400">
                <a:latin typeface="Courier New"/>
                <a:ea typeface="Courier New"/>
                <a:cs typeface="Courier New"/>
                <a:sym typeface="Courier New"/>
              </a:rPr>
              <a:t>}</a:t>
            </a:r>
          </a:p>
          <a:p>
            <a:pPr lvl="0" rtl="0">
              <a:spcBef>
                <a:spcPts val="0"/>
              </a:spcBef>
              <a:buNone/>
            </a:pPr>
            <a:r>
              <a:t/>
            </a:r>
            <a:endParaRPr sz="1400">
              <a:latin typeface="Courier New"/>
              <a:ea typeface="Courier New"/>
              <a:cs typeface="Courier New"/>
              <a:sym typeface="Courier New"/>
            </a:endParaRPr>
          </a:p>
          <a:p>
            <a:pPr indent="-381000" lvl="0" marL="457200" rtl="0">
              <a:spcBef>
                <a:spcPts val="0"/>
              </a:spcBef>
              <a:buSzPct val="100000"/>
            </a:pPr>
            <a:r>
              <a:rPr lang="en" sz="2400"/>
              <a:t>Challenging for OO systems, where a method call might be bound to different objects at runtime.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Additional structural testing strategies</a:t>
            </a:r>
          </a:p>
          <a:p>
            <a:pPr indent="-228600" lvl="1" marL="914400" rtl="0">
              <a:lnSpc>
                <a:spcPct val="120000"/>
              </a:lnSpc>
              <a:spcBef>
                <a:spcPts val="0"/>
              </a:spcBef>
            </a:pPr>
            <a:r>
              <a:rPr lang="en"/>
              <a:t>Path-based testing strategies</a:t>
            </a:r>
          </a:p>
          <a:p>
            <a:pPr indent="-228600" lvl="1" marL="914400" rtl="0">
              <a:lnSpc>
                <a:spcPct val="120000"/>
              </a:lnSpc>
              <a:spcBef>
                <a:spcPts val="0"/>
              </a:spcBef>
            </a:pPr>
            <a:r>
              <a:rPr lang="en"/>
              <a:t>Procedure coverage</a:t>
            </a:r>
          </a:p>
          <a:p>
            <a:pPr indent="-228600" lvl="0" marL="457200" rtl="0">
              <a:lnSpc>
                <a:spcPct val="120000"/>
              </a:lnSpc>
              <a:spcBef>
                <a:spcPts val="0"/>
              </a:spcBef>
            </a:pPr>
            <a:r>
              <a:rPr lang="en"/>
              <a:t>Challenges of structural testing</a:t>
            </a:r>
          </a:p>
          <a:p>
            <a:pPr indent="-228600" lvl="1" marL="914400" rtl="0">
              <a:lnSpc>
                <a:spcPct val="120000"/>
              </a:lnSpc>
              <a:spcBef>
                <a:spcPts val="0"/>
              </a:spcBef>
            </a:pPr>
            <a:r>
              <a:rPr lang="en"/>
              <a:t>Infeasibility problem</a:t>
            </a:r>
          </a:p>
          <a:p>
            <a:pPr indent="-228600" lvl="1" marL="914400" rtl="0">
              <a:lnSpc>
                <a:spcPct val="120000"/>
              </a:lnSpc>
              <a:spcBef>
                <a:spcPts val="0"/>
              </a:spcBef>
            </a:pPr>
            <a:r>
              <a:rPr lang="en"/>
              <a:t>Sensitivity to structure and oracle</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a:t>
            </a:r>
            <a:br>
              <a:rPr lang="en"/>
            </a:br>
            <a:r>
              <a:rPr lang="en"/>
              <a:t>Writing Loop-Covering Tests</a:t>
            </a:r>
          </a:p>
        </p:txBody>
      </p:sp>
      <p:sp>
        <p:nvSpPr>
          <p:cNvPr id="358" name="Shape 35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a:t>For the binary-search code:</a:t>
            </a:r>
          </a:p>
          <a:p>
            <a:pPr indent="-228600" lvl="0" marL="457200" marR="0" rtl="0" algn="l">
              <a:lnSpc>
                <a:spcPct val="120000"/>
              </a:lnSpc>
              <a:spcBef>
                <a:spcPts val="0"/>
              </a:spcBef>
              <a:spcAft>
                <a:spcPts val="0"/>
              </a:spcAft>
              <a:buAutoNum type="arabicPeriod"/>
            </a:pPr>
            <a:r>
              <a:rPr lang="en"/>
              <a:t>Draw the control-flow graph for the method.</a:t>
            </a:r>
          </a:p>
          <a:p>
            <a:pPr indent="-228600" lvl="0" marL="457200" marR="0" rtl="0" algn="l">
              <a:lnSpc>
                <a:spcPct val="120000"/>
              </a:lnSpc>
              <a:spcBef>
                <a:spcPts val="0"/>
              </a:spcBef>
              <a:spcAft>
                <a:spcPts val="0"/>
              </a:spcAft>
              <a:buAutoNum type="arabicPeriod"/>
            </a:pPr>
            <a:r>
              <a:rPr lang="en"/>
              <a:t>Identify the subpaths through the loop and draw the unfolded CFG for boundary interior testing.</a:t>
            </a:r>
          </a:p>
          <a:p>
            <a:pPr indent="-228600" lvl="0" marL="457200" marR="0" rtl="0" algn="l">
              <a:lnSpc>
                <a:spcPct val="120000"/>
              </a:lnSpc>
              <a:spcBef>
                <a:spcPts val="0"/>
              </a:spcBef>
              <a:spcAft>
                <a:spcPts val="0"/>
              </a:spcAft>
              <a:buAutoNum type="arabicPeriod"/>
            </a:pPr>
            <a:r>
              <a:rPr lang="en"/>
              <a:t>Develop a test suite that achieves loop boundary coverage.</a:t>
            </a:r>
          </a:p>
        </p:txBody>
      </p:sp>
      <p:sp>
        <p:nvSpPr>
          <p:cNvPr id="359" name="Shape 3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p:nvPr/>
        </p:nvSpPr>
        <p:spPr>
          <a:xfrm>
            <a:off x="996307" y="2729564"/>
            <a:ext cx="2901788" cy="3375857"/>
          </a:xfrm>
          <a:custGeom>
            <a:pathLst>
              <a:path extrusionOk="0" h="147643" w="124929">
                <a:moveTo>
                  <a:pt x="0" y="108330"/>
                </a:moveTo>
                <a:lnTo>
                  <a:pt x="0" y="146770"/>
                </a:lnTo>
                <a:lnTo>
                  <a:pt x="99157" y="147643"/>
                </a:lnTo>
                <a:lnTo>
                  <a:pt x="100031" y="0"/>
                </a:lnTo>
                <a:lnTo>
                  <a:pt x="124929" y="0"/>
                </a:lnTo>
              </a:path>
            </a:pathLst>
          </a:custGeom>
          <a:noFill/>
          <a:ln cap="flat" cmpd="sng" w="19050">
            <a:solidFill>
              <a:schemeClr val="dk2"/>
            </a:solidFill>
            <a:prstDash val="solid"/>
            <a:round/>
            <a:headEnd len="lg" w="lg" type="none"/>
            <a:tailEnd len="lg" w="lg" type="triangle"/>
          </a:ln>
        </p:spPr>
      </p:sp>
      <p:sp>
        <p:nvSpPr>
          <p:cNvPr id="365" name="Shape 365"/>
          <p:cNvSpPr/>
          <p:nvPr/>
        </p:nvSpPr>
        <p:spPr>
          <a:xfrm>
            <a:off x="4212512" y="3009237"/>
            <a:ext cx="4474452" cy="3285974"/>
          </a:xfrm>
          <a:custGeom>
            <a:pathLst>
              <a:path extrusionOk="0" h="143712" w="192636">
                <a:moveTo>
                  <a:pt x="0" y="131481"/>
                </a:moveTo>
                <a:lnTo>
                  <a:pt x="0" y="143712"/>
                </a:lnTo>
                <a:lnTo>
                  <a:pt x="192636" y="143275"/>
                </a:lnTo>
                <a:lnTo>
                  <a:pt x="184773" y="20967"/>
                </a:lnTo>
                <a:lnTo>
                  <a:pt x="48487" y="0"/>
                </a:lnTo>
              </a:path>
            </a:pathLst>
          </a:custGeom>
          <a:noFill/>
          <a:ln cap="flat" cmpd="sng" w="19050">
            <a:solidFill>
              <a:schemeClr val="dk2"/>
            </a:solidFill>
            <a:prstDash val="solid"/>
            <a:round/>
            <a:headEnd len="lg" w="lg" type="none"/>
            <a:tailEnd len="lg" w="lg" type="triangle"/>
          </a:ln>
        </p:spPr>
      </p:sp>
      <p:sp>
        <p:nvSpPr>
          <p:cNvPr id="366" name="Shape 3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CFG</a:t>
            </a:r>
          </a:p>
        </p:txBody>
      </p:sp>
      <p:sp>
        <p:nvSpPr>
          <p:cNvPr id="367" name="Shape 367"/>
          <p:cNvSpPr/>
          <p:nvPr/>
        </p:nvSpPr>
        <p:spPr>
          <a:xfrm>
            <a:off x="704882" y="1824600"/>
            <a:ext cx="1701600" cy="7035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int bott, top, mid;</a:t>
            </a:r>
          </a:p>
          <a:p>
            <a:pPr lvl="0" rtl="0">
              <a:spcBef>
                <a:spcPts val="0"/>
              </a:spcBef>
              <a:buNone/>
            </a:pPr>
            <a:r>
              <a:rPr lang="en">
                <a:solidFill>
                  <a:schemeClr val="dk1"/>
                </a:solidFill>
              </a:rPr>
              <a:t>bott=0; top=size-1;</a:t>
            </a:r>
          </a:p>
          <a:p>
            <a:pPr lvl="0" rtl="0">
              <a:spcBef>
                <a:spcPts val="0"/>
              </a:spcBef>
              <a:buNone/>
            </a:pPr>
            <a:r>
              <a:rPr lang="en">
                <a:solidFill>
                  <a:schemeClr val="dk1"/>
                </a:solidFill>
              </a:rPr>
              <a:t>L = 0;</a:t>
            </a:r>
          </a:p>
        </p:txBody>
      </p:sp>
      <p:sp>
        <p:nvSpPr>
          <p:cNvPr id="368" name="Shape 368"/>
          <p:cNvSpPr/>
          <p:nvPr/>
        </p:nvSpPr>
        <p:spPr>
          <a:xfrm>
            <a:off x="809146" y="3256807"/>
            <a:ext cx="1300499" cy="921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T[L] == key</a:t>
            </a:r>
          </a:p>
        </p:txBody>
      </p:sp>
      <p:sp>
        <p:nvSpPr>
          <p:cNvPr id="369" name="Shape 369"/>
          <p:cNvSpPr/>
          <p:nvPr/>
        </p:nvSpPr>
        <p:spPr>
          <a:xfrm>
            <a:off x="1664875" y="4726425"/>
            <a:ext cx="1181700"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found=false;</a:t>
            </a:r>
          </a:p>
        </p:txBody>
      </p:sp>
      <p:sp>
        <p:nvSpPr>
          <p:cNvPr id="370" name="Shape 370"/>
          <p:cNvSpPr/>
          <p:nvPr/>
        </p:nvSpPr>
        <p:spPr>
          <a:xfrm>
            <a:off x="362925" y="4726400"/>
            <a:ext cx="1139100"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found=true;</a:t>
            </a:r>
          </a:p>
        </p:txBody>
      </p:sp>
      <p:sp>
        <p:nvSpPr>
          <p:cNvPr id="371" name="Shape 371"/>
          <p:cNvSpPr txBox="1"/>
          <p:nvPr/>
        </p:nvSpPr>
        <p:spPr>
          <a:xfrm>
            <a:off x="1920685" y="4095117"/>
            <a:ext cx="313799" cy="418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372" name="Shape 372"/>
          <p:cNvSpPr txBox="1"/>
          <p:nvPr/>
        </p:nvSpPr>
        <p:spPr>
          <a:xfrm>
            <a:off x="822827" y="4178212"/>
            <a:ext cx="313799" cy="418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73" name="Shape 373"/>
          <p:cNvSpPr/>
          <p:nvPr/>
        </p:nvSpPr>
        <p:spPr>
          <a:xfrm>
            <a:off x="3910193" y="2116529"/>
            <a:ext cx="1838700" cy="11867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bott&lt;=top &amp;&amp; !found</a:t>
            </a:r>
          </a:p>
        </p:txBody>
      </p:sp>
      <p:sp>
        <p:nvSpPr>
          <p:cNvPr id="374" name="Shape 374"/>
          <p:cNvSpPr/>
          <p:nvPr/>
        </p:nvSpPr>
        <p:spPr>
          <a:xfrm>
            <a:off x="7589701" y="2476393"/>
            <a:ext cx="596399"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375" name="Shape 375"/>
          <p:cNvCxnSpPr>
            <a:stCxn id="373" idx="3"/>
            <a:endCxn id="374" idx="1"/>
          </p:cNvCxnSpPr>
          <p:nvPr/>
        </p:nvCxnSpPr>
        <p:spPr>
          <a:xfrm>
            <a:off x="5748893" y="2709929"/>
            <a:ext cx="1840800" cy="0"/>
          </a:xfrm>
          <a:prstGeom prst="straightConnector1">
            <a:avLst/>
          </a:prstGeom>
          <a:noFill/>
          <a:ln cap="flat" cmpd="sng" w="19050">
            <a:solidFill>
              <a:schemeClr val="dk2"/>
            </a:solidFill>
            <a:prstDash val="solid"/>
            <a:round/>
            <a:headEnd len="lg" w="lg" type="none"/>
            <a:tailEnd len="lg" w="lg" type="triangle"/>
          </a:ln>
        </p:spPr>
      </p:cxnSp>
      <p:sp>
        <p:nvSpPr>
          <p:cNvPr id="376" name="Shape 376"/>
          <p:cNvSpPr txBox="1"/>
          <p:nvPr/>
        </p:nvSpPr>
        <p:spPr>
          <a:xfrm>
            <a:off x="5748913" y="2294037"/>
            <a:ext cx="313799" cy="418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377" name="Shape 377"/>
          <p:cNvSpPr/>
          <p:nvPr/>
        </p:nvSpPr>
        <p:spPr>
          <a:xfrm>
            <a:off x="4110732" y="3465675"/>
            <a:ext cx="1437600"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mid=round(top+bott/2);</a:t>
            </a:r>
          </a:p>
        </p:txBody>
      </p:sp>
      <p:sp>
        <p:nvSpPr>
          <p:cNvPr id="378" name="Shape 378"/>
          <p:cNvSpPr txBox="1"/>
          <p:nvPr/>
        </p:nvSpPr>
        <p:spPr>
          <a:xfrm>
            <a:off x="4374867" y="3117439"/>
            <a:ext cx="313799" cy="418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79" name="Shape 379"/>
          <p:cNvSpPr/>
          <p:nvPr/>
        </p:nvSpPr>
        <p:spPr>
          <a:xfrm>
            <a:off x="4179300" y="4095125"/>
            <a:ext cx="1437600" cy="921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T[mid] == key</a:t>
            </a:r>
          </a:p>
        </p:txBody>
      </p:sp>
      <p:cxnSp>
        <p:nvCxnSpPr>
          <p:cNvPr id="380" name="Shape 380"/>
          <p:cNvCxnSpPr>
            <a:stCxn id="377" idx="2"/>
            <a:endCxn id="379" idx="0"/>
          </p:cNvCxnSpPr>
          <p:nvPr/>
        </p:nvCxnSpPr>
        <p:spPr>
          <a:xfrm>
            <a:off x="4829532" y="3932775"/>
            <a:ext cx="68700" cy="162300"/>
          </a:xfrm>
          <a:prstGeom prst="straightConnector1">
            <a:avLst/>
          </a:prstGeom>
          <a:noFill/>
          <a:ln cap="flat" cmpd="sng" w="19050">
            <a:solidFill>
              <a:schemeClr val="dk2"/>
            </a:solidFill>
            <a:prstDash val="solid"/>
            <a:round/>
            <a:headEnd len="lg" w="lg" type="none"/>
            <a:tailEnd len="lg" w="lg" type="triangle"/>
          </a:ln>
        </p:spPr>
      </p:cxnSp>
      <p:sp>
        <p:nvSpPr>
          <p:cNvPr id="381" name="Shape 381"/>
          <p:cNvSpPr/>
          <p:nvPr/>
        </p:nvSpPr>
        <p:spPr>
          <a:xfrm>
            <a:off x="3644048" y="5492575"/>
            <a:ext cx="1181700"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found=true; </a:t>
            </a:r>
          </a:p>
          <a:p>
            <a:pPr lvl="0" rtl="0">
              <a:spcBef>
                <a:spcPts val="0"/>
              </a:spcBef>
              <a:buNone/>
            </a:pPr>
            <a:r>
              <a:rPr lang="en">
                <a:solidFill>
                  <a:schemeClr val="dk1"/>
                </a:solidFill>
              </a:rPr>
              <a:t>L= mid;</a:t>
            </a:r>
          </a:p>
        </p:txBody>
      </p:sp>
      <p:cxnSp>
        <p:nvCxnSpPr>
          <p:cNvPr id="382" name="Shape 382"/>
          <p:cNvCxnSpPr>
            <a:endCxn id="381" idx="0"/>
          </p:cNvCxnSpPr>
          <p:nvPr/>
        </p:nvCxnSpPr>
        <p:spPr>
          <a:xfrm flipH="1">
            <a:off x="4234898" y="4769275"/>
            <a:ext cx="286800" cy="723300"/>
          </a:xfrm>
          <a:prstGeom prst="straightConnector1">
            <a:avLst/>
          </a:prstGeom>
          <a:noFill/>
          <a:ln cap="flat" cmpd="sng" w="19050">
            <a:solidFill>
              <a:schemeClr val="dk2"/>
            </a:solidFill>
            <a:prstDash val="solid"/>
            <a:round/>
            <a:headEnd len="lg" w="lg" type="none"/>
            <a:tailEnd len="lg" w="lg" type="triangle"/>
          </a:ln>
        </p:spPr>
      </p:cxnSp>
      <p:sp>
        <p:nvSpPr>
          <p:cNvPr id="383" name="Shape 383"/>
          <p:cNvSpPr txBox="1"/>
          <p:nvPr/>
        </p:nvSpPr>
        <p:spPr>
          <a:xfrm>
            <a:off x="3828876" y="4783404"/>
            <a:ext cx="313799" cy="418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84" name="Shape 384"/>
          <p:cNvSpPr/>
          <p:nvPr/>
        </p:nvSpPr>
        <p:spPr>
          <a:xfrm>
            <a:off x="4967174" y="4951750"/>
            <a:ext cx="1353600" cy="921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T[mid] &lt; key</a:t>
            </a:r>
          </a:p>
        </p:txBody>
      </p:sp>
      <p:cxnSp>
        <p:nvCxnSpPr>
          <p:cNvPr id="385" name="Shape 385"/>
          <p:cNvCxnSpPr>
            <a:endCxn id="384" idx="0"/>
          </p:cNvCxnSpPr>
          <p:nvPr/>
        </p:nvCxnSpPr>
        <p:spPr>
          <a:xfrm>
            <a:off x="5140874" y="4759450"/>
            <a:ext cx="503100" cy="192300"/>
          </a:xfrm>
          <a:prstGeom prst="straightConnector1">
            <a:avLst/>
          </a:prstGeom>
          <a:noFill/>
          <a:ln cap="flat" cmpd="sng" w="19050">
            <a:solidFill>
              <a:schemeClr val="dk2"/>
            </a:solidFill>
            <a:prstDash val="solid"/>
            <a:round/>
            <a:headEnd len="lg" w="lg" type="none"/>
            <a:tailEnd len="lg" w="lg" type="triangle"/>
          </a:ln>
        </p:spPr>
      </p:cxnSp>
      <p:sp>
        <p:nvSpPr>
          <p:cNvPr id="386" name="Shape 386"/>
          <p:cNvSpPr txBox="1"/>
          <p:nvPr/>
        </p:nvSpPr>
        <p:spPr>
          <a:xfrm>
            <a:off x="5356846" y="4550823"/>
            <a:ext cx="313799" cy="418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387" name="Shape 387"/>
          <p:cNvSpPr/>
          <p:nvPr/>
        </p:nvSpPr>
        <p:spPr>
          <a:xfrm>
            <a:off x="6469523" y="4951742"/>
            <a:ext cx="1181700"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bott=mid+1;</a:t>
            </a:r>
          </a:p>
        </p:txBody>
      </p:sp>
      <p:sp>
        <p:nvSpPr>
          <p:cNvPr id="388" name="Shape 388"/>
          <p:cNvSpPr/>
          <p:nvPr/>
        </p:nvSpPr>
        <p:spPr>
          <a:xfrm>
            <a:off x="6469523" y="5494100"/>
            <a:ext cx="1044599"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top=mid-1;</a:t>
            </a:r>
          </a:p>
        </p:txBody>
      </p:sp>
      <p:cxnSp>
        <p:nvCxnSpPr>
          <p:cNvPr id="389" name="Shape 389"/>
          <p:cNvCxnSpPr>
            <a:endCxn id="387" idx="1"/>
          </p:cNvCxnSpPr>
          <p:nvPr/>
        </p:nvCxnSpPr>
        <p:spPr>
          <a:xfrm flipH="1" rot="10800000">
            <a:off x="6112523" y="5185292"/>
            <a:ext cx="357000" cy="67500"/>
          </a:xfrm>
          <a:prstGeom prst="straightConnector1">
            <a:avLst/>
          </a:prstGeom>
          <a:noFill/>
          <a:ln cap="flat" cmpd="sng" w="19050">
            <a:solidFill>
              <a:schemeClr val="dk2"/>
            </a:solidFill>
            <a:prstDash val="solid"/>
            <a:round/>
            <a:headEnd len="lg" w="lg" type="none"/>
            <a:tailEnd len="lg" w="lg" type="triangle"/>
          </a:ln>
        </p:spPr>
      </p:cxnSp>
      <p:cxnSp>
        <p:nvCxnSpPr>
          <p:cNvPr id="390" name="Shape 390"/>
          <p:cNvCxnSpPr>
            <a:endCxn id="388" idx="1"/>
          </p:cNvCxnSpPr>
          <p:nvPr/>
        </p:nvCxnSpPr>
        <p:spPr>
          <a:xfrm>
            <a:off x="6037223" y="5634350"/>
            <a:ext cx="432300" cy="93300"/>
          </a:xfrm>
          <a:prstGeom prst="straightConnector1">
            <a:avLst/>
          </a:prstGeom>
          <a:noFill/>
          <a:ln cap="flat" cmpd="sng" w="19050">
            <a:solidFill>
              <a:schemeClr val="dk2"/>
            </a:solidFill>
            <a:prstDash val="solid"/>
            <a:round/>
            <a:headEnd len="lg" w="lg" type="none"/>
            <a:tailEnd len="lg" w="lg" type="triangle"/>
          </a:ln>
        </p:spPr>
      </p:cxnSp>
      <p:sp>
        <p:nvSpPr>
          <p:cNvPr id="391" name="Shape 391"/>
          <p:cNvSpPr txBox="1"/>
          <p:nvPr/>
        </p:nvSpPr>
        <p:spPr>
          <a:xfrm>
            <a:off x="6096455" y="4843358"/>
            <a:ext cx="313799" cy="2546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92" name="Shape 392"/>
          <p:cNvSpPr txBox="1"/>
          <p:nvPr/>
        </p:nvSpPr>
        <p:spPr>
          <a:xfrm>
            <a:off x="6037226" y="5645952"/>
            <a:ext cx="313799" cy="418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393" name="Shape 393"/>
          <p:cNvCxnSpPr>
            <a:stCxn id="367" idx="2"/>
            <a:endCxn id="368" idx="0"/>
          </p:cNvCxnSpPr>
          <p:nvPr/>
        </p:nvCxnSpPr>
        <p:spPr>
          <a:xfrm flipH="1">
            <a:off x="1459382" y="2528100"/>
            <a:ext cx="96300" cy="728700"/>
          </a:xfrm>
          <a:prstGeom prst="straightConnector1">
            <a:avLst/>
          </a:prstGeom>
          <a:noFill/>
          <a:ln cap="flat" cmpd="sng" w="19050">
            <a:solidFill>
              <a:schemeClr val="dk2"/>
            </a:solidFill>
            <a:prstDash val="solid"/>
            <a:round/>
            <a:headEnd len="lg" w="lg" type="none"/>
            <a:tailEnd len="lg" w="lg" type="triangle"/>
          </a:ln>
        </p:spPr>
      </p:cxnSp>
      <p:cxnSp>
        <p:nvCxnSpPr>
          <p:cNvPr id="394" name="Shape 394"/>
          <p:cNvCxnSpPr>
            <a:stCxn id="368" idx="2"/>
          </p:cNvCxnSpPr>
          <p:nvPr/>
        </p:nvCxnSpPr>
        <p:spPr>
          <a:xfrm flipH="1">
            <a:off x="976096" y="4178107"/>
            <a:ext cx="483300" cy="569100"/>
          </a:xfrm>
          <a:prstGeom prst="straightConnector1">
            <a:avLst/>
          </a:prstGeom>
          <a:noFill/>
          <a:ln cap="flat" cmpd="sng" w="19050">
            <a:solidFill>
              <a:schemeClr val="dk2"/>
            </a:solidFill>
            <a:prstDash val="solid"/>
            <a:round/>
            <a:headEnd len="lg" w="lg" type="none"/>
            <a:tailEnd len="lg" w="lg" type="triangle"/>
          </a:ln>
        </p:spPr>
      </p:cxnSp>
      <p:cxnSp>
        <p:nvCxnSpPr>
          <p:cNvPr id="395" name="Shape 395"/>
          <p:cNvCxnSpPr>
            <a:stCxn id="368" idx="2"/>
            <a:endCxn id="369" idx="0"/>
          </p:cNvCxnSpPr>
          <p:nvPr/>
        </p:nvCxnSpPr>
        <p:spPr>
          <a:xfrm>
            <a:off x="1459396" y="4178107"/>
            <a:ext cx="796200" cy="548400"/>
          </a:xfrm>
          <a:prstGeom prst="straightConnector1">
            <a:avLst/>
          </a:prstGeom>
          <a:noFill/>
          <a:ln cap="flat" cmpd="sng" w="19050">
            <a:solidFill>
              <a:schemeClr val="dk2"/>
            </a:solidFill>
            <a:prstDash val="solid"/>
            <a:round/>
            <a:headEnd len="lg" w="lg" type="none"/>
            <a:tailEnd len="lg" w="lg" type="triangle"/>
          </a:ln>
        </p:spPr>
      </p:cxnSp>
      <p:sp>
        <p:nvSpPr>
          <p:cNvPr id="396" name="Shape 396"/>
          <p:cNvSpPr/>
          <p:nvPr/>
        </p:nvSpPr>
        <p:spPr>
          <a:xfrm>
            <a:off x="2264533" y="2469876"/>
            <a:ext cx="1724850" cy="3236037"/>
          </a:xfrm>
          <a:custGeom>
            <a:pathLst>
              <a:path extrusionOk="0" h="141528" w="74259">
                <a:moveTo>
                  <a:pt x="437" y="119687"/>
                </a:moveTo>
                <a:lnTo>
                  <a:pt x="0" y="141528"/>
                </a:lnTo>
                <a:lnTo>
                  <a:pt x="30577" y="140217"/>
                </a:lnTo>
                <a:lnTo>
                  <a:pt x="33635" y="0"/>
                </a:lnTo>
                <a:lnTo>
                  <a:pt x="74259" y="5678"/>
                </a:lnTo>
              </a:path>
            </a:pathLst>
          </a:custGeom>
          <a:noFill/>
          <a:ln cap="flat" cmpd="sng" w="19050">
            <a:solidFill>
              <a:schemeClr val="dk2"/>
            </a:solidFill>
            <a:prstDash val="solid"/>
            <a:round/>
            <a:headEnd len="lg" w="lg" type="none"/>
            <a:tailEnd len="lg" w="lg" type="triangle"/>
          </a:ln>
        </p:spPr>
      </p:sp>
      <p:cxnSp>
        <p:nvCxnSpPr>
          <p:cNvPr id="397" name="Shape 397"/>
          <p:cNvCxnSpPr>
            <a:stCxn id="373" idx="2"/>
            <a:endCxn id="377" idx="0"/>
          </p:cNvCxnSpPr>
          <p:nvPr/>
        </p:nvCxnSpPr>
        <p:spPr>
          <a:xfrm>
            <a:off x="4829543" y="3303329"/>
            <a:ext cx="0" cy="162300"/>
          </a:xfrm>
          <a:prstGeom prst="straightConnector1">
            <a:avLst/>
          </a:prstGeom>
          <a:noFill/>
          <a:ln cap="flat" cmpd="sng" w="19050">
            <a:solidFill>
              <a:schemeClr val="dk2"/>
            </a:solidFill>
            <a:prstDash val="solid"/>
            <a:round/>
            <a:headEnd len="lg" w="lg" type="none"/>
            <a:tailEnd len="lg" w="lg" type="triangle"/>
          </a:ln>
        </p:spPr>
      </p:cxnSp>
      <p:sp>
        <p:nvSpPr>
          <p:cNvPr id="398" name="Shape 398"/>
          <p:cNvSpPr/>
          <p:nvPr/>
        </p:nvSpPr>
        <p:spPr>
          <a:xfrm>
            <a:off x="5196675" y="3139070"/>
            <a:ext cx="3287341" cy="2566870"/>
          </a:xfrm>
          <a:custGeom>
            <a:pathLst>
              <a:path extrusionOk="0" h="112262" w="141528">
                <a:moveTo>
                  <a:pt x="100030" y="112262"/>
                </a:moveTo>
                <a:lnTo>
                  <a:pt x="141528" y="111388"/>
                </a:lnTo>
                <a:lnTo>
                  <a:pt x="134975" y="25772"/>
                </a:lnTo>
                <a:lnTo>
                  <a:pt x="0" y="0"/>
                </a:lnTo>
              </a:path>
            </a:pathLst>
          </a:custGeom>
          <a:noFill/>
          <a:ln cap="flat" cmpd="sng" w="19050">
            <a:solidFill>
              <a:schemeClr val="dk2"/>
            </a:solidFill>
            <a:prstDash val="solid"/>
            <a:round/>
            <a:headEnd len="lg" w="lg" type="none"/>
            <a:tailEnd len="lg" w="lg" type="triangle"/>
          </a:ln>
        </p:spPr>
      </p:sp>
      <p:sp>
        <p:nvSpPr>
          <p:cNvPr id="399" name="Shape 399"/>
          <p:cNvSpPr/>
          <p:nvPr/>
        </p:nvSpPr>
        <p:spPr>
          <a:xfrm>
            <a:off x="5135798" y="3218986"/>
            <a:ext cx="3114854" cy="1937625"/>
          </a:xfrm>
          <a:custGeom>
            <a:pathLst>
              <a:path extrusionOk="0" h="84742" w="134102">
                <a:moveTo>
                  <a:pt x="108767" y="84305"/>
                </a:moveTo>
                <a:lnTo>
                  <a:pt x="134102" y="84742"/>
                </a:lnTo>
                <a:lnTo>
                  <a:pt x="129734" y="34508"/>
                </a:lnTo>
                <a:lnTo>
                  <a:pt x="0" y="0"/>
                </a:lnTo>
              </a:path>
            </a:pathLst>
          </a:custGeom>
          <a:noFill/>
          <a:ln cap="flat" cmpd="sng" w="19050">
            <a:solidFill>
              <a:schemeClr val="dk2"/>
            </a:solidFill>
            <a:prstDash val="solid"/>
            <a:round/>
            <a:headEnd len="lg" w="lg" type="none"/>
            <a:tailEnd len="lg" w="lg" type="triangle"/>
          </a:ln>
        </p:spPr>
      </p:sp>
      <p:sp>
        <p:nvSpPr>
          <p:cNvPr id="400" name="Shape 4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CFG</a:t>
            </a:r>
          </a:p>
        </p:txBody>
      </p:sp>
      <p:sp>
        <p:nvSpPr>
          <p:cNvPr id="406" name="Shape 406"/>
          <p:cNvSpPr/>
          <p:nvPr/>
        </p:nvSpPr>
        <p:spPr>
          <a:xfrm>
            <a:off x="2209450" y="1878800"/>
            <a:ext cx="337799"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407" name="Shape 407"/>
          <p:cNvSpPr/>
          <p:nvPr/>
        </p:nvSpPr>
        <p:spPr>
          <a:xfrm>
            <a:off x="2028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408" name="Shape 408"/>
          <p:cNvSpPr/>
          <p:nvPr/>
        </p:nvSpPr>
        <p:spPr>
          <a:xfrm>
            <a:off x="2445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409" name="Shape 409"/>
          <p:cNvSpPr/>
          <p:nvPr/>
        </p:nvSpPr>
        <p:spPr>
          <a:xfrm>
            <a:off x="1858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410" name="Shape 410"/>
          <p:cNvSpPr txBox="1"/>
          <p:nvPr/>
        </p:nvSpPr>
        <p:spPr>
          <a:xfrm>
            <a:off x="26427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11" name="Shape 411"/>
          <p:cNvSpPr txBox="1"/>
          <p:nvPr/>
        </p:nvSpPr>
        <p:spPr>
          <a:xfrm>
            <a:off x="16731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12" name="Shape 412"/>
          <p:cNvSpPr/>
          <p:nvPr/>
        </p:nvSpPr>
        <p:spPr>
          <a:xfrm>
            <a:off x="604187"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413" name="Shape 413"/>
          <p:cNvCxnSpPr>
            <a:stCxn id="414" idx="1"/>
            <a:endCxn id="412" idx="3"/>
          </p:cNvCxnSpPr>
          <p:nvPr/>
        </p:nvCxnSpPr>
        <p:spPr>
          <a:xfrm rot="10800000">
            <a:off x="1246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415" name="Shape 415"/>
          <p:cNvSpPr txBox="1"/>
          <p:nvPr/>
        </p:nvSpPr>
        <p:spPr>
          <a:xfrm>
            <a:off x="1034187" y="40540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16" name="Shape 416"/>
          <p:cNvSpPr/>
          <p:nvPr/>
        </p:nvSpPr>
        <p:spPr>
          <a:xfrm>
            <a:off x="2145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417" name="Shape 417"/>
          <p:cNvSpPr txBox="1"/>
          <p:nvPr/>
        </p:nvSpPr>
        <p:spPr>
          <a:xfrm>
            <a:off x="1742050" y="475897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18" name="Shape 418"/>
          <p:cNvSpPr/>
          <p:nvPr/>
        </p:nvSpPr>
        <p:spPr>
          <a:xfrm>
            <a:off x="3172200" y="5176537"/>
            <a:ext cx="741899" cy="636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a:t>
            </a:r>
          </a:p>
        </p:txBody>
      </p:sp>
      <p:cxnSp>
        <p:nvCxnSpPr>
          <p:cNvPr id="419" name="Shape 419"/>
          <p:cNvCxnSpPr>
            <a:stCxn id="416" idx="3"/>
            <a:endCxn id="418" idx="1"/>
          </p:cNvCxnSpPr>
          <p:nvPr/>
        </p:nvCxnSpPr>
        <p:spPr>
          <a:xfrm>
            <a:off x="2611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420" name="Shape 420"/>
          <p:cNvSpPr/>
          <p:nvPr/>
        </p:nvSpPr>
        <p:spPr>
          <a:xfrm>
            <a:off x="4648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t>
            </a:r>
          </a:p>
        </p:txBody>
      </p:sp>
      <p:cxnSp>
        <p:nvCxnSpPr>
          <p:cNvPr id="421" name="Shape 421"/>
          <p:cNvCxnSpPr>
            <a:stCxn id="418" idx="2"/>
            <a:endCxn id="420" idx="1"/>
          </p:cNvCxnSpPr>
          <p:nvPr/>
        </p:nvCxnSpPr>
        <p:spPr>
          <a:xfrm>
            <a:off x="3543149"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422" name="Shape 422"/>
          <p:cNvSpPr txBox="1"/>
          <p:nvPr/>
        </p:nvSpPr>
        <p:spPr>
          <a:xfrm>
            <a:off x="3926850" y="6057000"/>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23" name="Shape 423"/>
          <p:cNvSpPr/>
          <p:nvPr/>
        </p:nvSpPr>
        <p:spPr>
          <a:xfrm>
            <a:off x="4551825" y="5000500"/>
            <a:ext cx="642000" cy="5930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a:t>
            </a:r>
          </a:p>
        </p:txBody>
      </p:sp>
      <p:cxnSp>
        <p:nvCxnSpPr>
          <p:cNvPr id="424" name="Shape 424"/>
          <p:cNvCxnSpPr>
            <a:stCxn id="418" idx="0"/>
            <a:endCxn id="423" idx="1"/>
          </p:cNvCxnSpPr>
          <p:nvPr/>
        </p:nvCxnSpPr>
        <p:spPr>
          <a:xfrm>
            <a:off x="3543149" y="5176537"/>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425" name="Shape 425"/>
          <p:cNvSpPr txBox="1"/>
          <p:nvPr/>
        </p:nvSpPr>
        <p:spPr>
          <a:xfrm>
            <a:off x="3926850" y="46924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26" name="Shape 426"/>
          <p:cNvSpPr/>
          <p:nvPr/>
        </p:nvSpPr>
        <p:spPr>
          <a:xfrm>
            <a:off x="5569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J</a:t>
            </a:r>
          </a:p>
        </p:txBody>
      </p:sp>
      <p:sp>
        <p:nvSpPr>
          <p:cNvPr id="427" name="Shape 427"/>
          <p:cNvSpPr/>
          <p:nvPr/>
        </p:nvSpPr>
        <p:spPr>
          <a:xfrm>
            <a:off x="5462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K</a:t>
            </a:r>
          </a:p>
        </p:txBody>
      </p:sp>
      <p:cxnSp>
        <p:nvCxnSpPr>
          <p:cNvPr id="428" name="Shape 428"/>
          <p:cNvCxnSpPr>
            <a:stCxn id="423" idx="0"/>
            <a:endCxn id="426" idx="1"/>
          </p:cNvCxnSpPr>
          <p:nvPr/>
        </p:nvCxnSpPr>
        <p:spPr>
          <a:xfrm flipH="1" rot="10800000">
            <a:off x="4872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429" name="Shape 429"/>
          <p:cNvCxnSpPr>
            <a:stCxn id="423" idx="2"/>
            <a:endCxn id="427" idx="1"/>
          </p:cNvCxnSpPr>
          <p:nvPr/>
        </p:nvCxnSpPr>
        <p:spPr>
          <a:xfrm flipH="1" rot="10800000">
            <a:off x="4872825" y="5552499"/>
            <a:ext cx="589200" cy="41100"/>
          </a:xfrm>
          <a:prstGeom prst="straightConnector1">
            <a:avLst/>
          </a:prstGeom>
          <a:noFill/>
          <a:ln cap="flat" cmpd="sng" w="19050">
            <a:solidFill>
              <a:schemeClr val="dk2"/>
            </a:solidFill>
            <a:prstDash val="solid"/>
            <a:round/>
            <a:headEnd len="lg" w="lg" type="none"/>
            <a:tailEnd len="lg" w="lg" type="triangle"/>
          </a:ln>
        </p:spPr>
      </p:cxnSp>
      <p:sp>
        <p:nvSpPr>
          <p:cNvPr id="430" name="Shape 430"/>
          <p:cNvSpPr txBox="1"/>
          <p:nvPr/>
        </p:nvSpPr>
        <p:spPr>
          <a:xfrm>
            <a:off x="4991862" y="4657025"/>
            <a:ext cx="337799" cy="2100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31" name="Shape 431"/>
          <p:cNvSpPr txBox="1"/>
          <p:nvPr/>
        </p:nvSpPr>
        <p:spPr>
          <a:xfrm>
            <a:off x="5124350" y="51765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432" name="Shape 432"/>
          <p:cNvCxnSpPr>
            <a:stCxn id="406" idx="2"/>
            <a:endCxn id="407" idx="0"/>
          </p:cNvCxnSpPr>
          <p:nvPr/>
        </p:nvCxnSpPr>
        <p:spPr>
          <a:xfrm>
            <a:off x="2378349"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433" name="Shape 433"/>
          <p:cNvCxnSpPr>
            <a:stCxn id="407" idx="2"/>
          </p:cNvCxnSpPr>
          <p:nvPr/>
        </p:nvCxnSpPr>
        <p:spPr>
          <a:xfrm flipH="1">
            <a:off x="2079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434" name="Shape 434"/>
          <p:cNvCxnSpPr>
            <a:stCxn id="407" idx="2"/>
            <a:endCxn id="408" idx="0"/>
          </p:cNvCxnSpPr>
          <p:nvPr/>
        </p:nvCxnSpPr>
        <p:spPr>
          <a:xfrm>
            <a:off x="2378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435" name="Shape 435"/>
          <p:cNvCxnSpPr>
            <a:stCxn id="414" idx="2"/>
            <a:endCxn id="416" idx="0"/>
          </p:cNvCxnSpPr>
          <p:nvPr/>
        </p:nvCxnSpPr>
        <p:spPr>
          <a:xfrm>
            <a:off x="2378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436" name="Shape 4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
        <p:nvSpPr>
          <p:cNvPr id="414" name="Shape 414"/>
          <p:cNvSpPr/>
          <p:nvPr/>
        </p:nvSpPr>
        <p:spPr>
          <a:xfrm>
            <a:off x="2028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437" name="Shape 437"/>
          <p:cNvCxnSpPr>
            <a:stCxn id="409" idx="2"/>
            <a:endCxn id="414" idx="0"/>
          </p:cNvCxnSpPr>
          <p:nvPr/>
        </p:nvCxnSpPr>
        <p:spPr>
          <a:xfrm>
            <a:off x="2050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438" name="Shape 438"/>
          <p:cNvCxnSpPr>
            <a:stCxn id="408" idx="2"/>
            <a:endCxn id="414" idx="0"/>
          </p:cNvCxnSpPr>
          <p:nvPr/>
        </p:nvCxnSpPr>
        <p:spPr>
          <a:xfrm flipH="1">
            <a:off x="2378475" y="4163700"/>
            <a:ext cx="259500" cy="237900"/>
          </a:xfrm>
          <a:prstGeom prst="straightConnector1">
            <a:avLst/>
          </a:prstGeom>
          <a:noFill/>
          <a:ln cap="flat" cmpd="sng" w="19050">
            <a:solidFill>
              <a:schemeClr val="dk2"/>
            </a:solidFill>
            <a:prstDash val="solid"/>
            <a:round/>
            <a:headEnd len="lg" w="lg" type="none"/>
            <a:tailEnd len="lg" w="lg" type="triangle"/>
          </a:ln>
        </p:spPr>
      </p:cxnSp>
      <p:sp>
        <p:nvSpPr>
          <p:cNvPr id="439" name="Shape 439"/>
          <p:cNvSpPr/>
          <p:nvPr/>
        </p:nvSpPr>
        <p:spPr>
          <a:xfrm>
            <a:off x="2745150" y="4583925"/>
            <a:ext cx="3482800" cy="322850"/>
          </a:xfrm>
          <a:custGeom>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lg" w="lg" type="none"/>
            <a:tailEnd len="lg" w="lg" type="triangle"/>
          </a:ln>
        </p:spPr>
      </p:sp>
      <p:sp>
        <p:nvSpPr>
          <p:cNvPr id="440" name="Shape 440"/>
          <p:cNvSpPr/>
          <p:nvPr/>
        </p:nvSpPr>
        <p:spPr>
          <a:xfrm>
            <a:off x="2676675" y="4378500"/>
            <a:ext cx="3727375" cy="1134825"/>
          </a:xfrm>
          <a:custGeom>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lg" w="lg" type="none"/>
            <a:tailEnd len="lg" w="lg" type="triangle"/>
          </a:ln>
        </p:spPr>
      </p:sp>
      <p:sp>
        <p:nvSpPr>
          <p:cNvPr id="441" name="Shape 441"/>
          <p:cNvSpPr/>
          <p:nvPr/>
        </p:nvSpPr>
        <p:spPr>
          <a:xfrm>
            <a:off x="2559275" y="4094775"/>
            <a:ext cx="4060000" cy="2083825"/>
          </a:xfrm>
          <a:custGeom>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lg" w="lg" type="none"/>
            <a:tailEnd len="lg" w="lg" type="triangle"/>
          </a:ln>
        </p:spPr>
      </p:sp>
      <p:graphicFrame>
        <p:nvGraphicFramePr>
          <p:cNvPr id="442" name="Shape 442"/>
          <p:cNvGraphicFramePr/>
          <p:nvPr/>
        </p:nvGraphicFramePr>
        <p:xfrm>
          <a:off x="4759150" y="2113412"/>
          <a:ext cx="3000000" cy="3000000"/>
        </p:xfrm>
        <a:graphic>
          <a:graphicData uri="http://schemas.openxmlformats.org/drawingml/2006/table">
            <a:tbl>
              <a:tblPr>
                <a:noFill/>
                <a:tableStyleId>{3B2817B9-1593-438F-8C8C-4D9335FE03B3}</a:tableStyleId>
              </a:tblPr>
              <a:tblGrid>
                <a:gridCol w="3780650"/>
              </a:tblGrid>
              <a:tr h="353300">
                <a:tc>
                  <a:txBody>
                    <a:bodyPr>
                      <a:noAutofit/>
                    </a:bodyPr>
                    <a:lstStyle/>
                    <a:p>
                      <a:pPr lvl="0">
                        <a:spcBef>
                          <a:spcPts val="0"/>
                        </a:spcBef>
                        <a:buNone/>
                      </a:pPr>
                      <a:r>
                        <a:rPr lang="en">
                          <a:solidFill>
                            <a:srgbClr val="FF0000"/>
                          </a:solidFill>
                        </a:rPr>
                        <a:t>E </a:t>
                      </a:r>
                      <a:r>
                        <a:rPr lang="en"/>
                        <a:t>-&gt; EXIT</a:t>
                      </a:r>
                    </a:p>
                  </a:txBody>
                  <a:tcPr marT="91425" marB="91425" marR="91425" marL="91425">
                    <a:solidFill>
                      <a:srgbClr val="FFFFFF"/>
                    </a:solidFill>
                  </a:tcPr>
                </a:tc>
              </a:tr>
              <a:tr h="353300">
                <a:tc>
                  <a:txBody>
                    <a:bodyPr>
                      <a:noAutofit/>
                    </a:bodyPr>
                    <a:lstStyle/>
                    <a:p>
                      <a:pPr lvl="0">
                        <a:spcBef>
                          <a:spcPts val="0"/>
                        </a:spcBef>
                        <a:buNone/>
                      </a:pPr>
                      <a:r>
                        <a:rPr lang="en">
                          <a:solidFill>
                            <a:srgbClr val="FF0000"/>
                          </a:solidFill>
                        </a:rPr>
                        <a:t>E</a:t>
                      </a:r>
                      <a:r>
                        <a:rPr lang="en"/>
                        <a:t> -&gt; F -&gt; G -&gt; H -&gt; </a:t>
                      </a:r>
                      <a:r>
                        <a:rPr lang="en">
                          <a:solidFill>
                            <a:srgbClr val="FF0000"/>
                          </a:solidFill>
                        </a:rPr>
                        <a:t>E</a:t>
                      </a:r>
                    </a:p>
                  </a:txBody>
                  <a:tcPr marT="91425" marB="91425" marR="91425" marL="91425">
                    <a:solidFill>
                      <a:srgbClr val="FFFFFF"/>
                    </a:solidFill>
                  </a:tcPr>
                </a:tc>
              </a:tr>
              <a:tr h="353300">
                <a:tc>
                  <a:txBody>
                    <a:bodyPr>
                      <a:noAutofit/>
                    </a:bodyPr>
                    <a:lstStyle/>
                    <a:p>
                      <a:pPr lvl="0">
                        <a:spcBef>
                          <a:spcPts val="0"/>
                        </a:spcBef>
                        <a:buClr>
                          <a:schemeClr val="dk1"/>
                        </a:buClr>
                        <a:buSzPct val="78571"/>
                        <a:buFont typeface="Arial"/>
                        <a:buNone/>
                      </a:pPr>
                      <a:r>
                        <a:rPr lang="en">
                          <a:solidFill>
                            <a:srgbClr val="FF0000"/>
                          </a:solidFill>
                        </a:rPr>
                        <a:t>E</a:t>
                      </a:r>
                      <a:r>
                        <a:rPr lang="en">
                          <a:solidFill>
                            <a:schemeClr val="dk1"/>
                          </a:solidFill>
                        </a:rPr>
                        <a:t> -&gt; F -&gt; G -&gt; I -&gt; J -&gt; </a:t>
                      </a:r>
                      <a:r>
                        <a:rPr lang="en">
                          <a:solidFill>
                            <a:srgbClr val="FF0000"/>
                          </a:solidFill>
                        </a:rPr>
                        <a:t>E</a:t>
                      </a:r>
                    </a:p>
                  </a:txBody>
                  <a:tcPr marT="91425" marB="91425" marR="91425" marL="91425">
                    <a:solidFill>
                      <a:srgbClr val="FFFFFF"/>
                    </a:solidFill>
                  </a:tcPr>
                </a:tc>
              </a:tr>
              <a:tr h="353300">
                <a:tc>
                  <a:txBody>
                    <a:bodyPr>
                      <a:noAutofit/>
                    </a:bodyPr>
                    <a:lstStyle/>
                    <a:p>
                      <a:pPr lvl="0">
                        <a:spcBef>
                          <a:spcPts val="0"/>
                        </a:spcBef>
                        <a:buClr>
                          <a:schemeClr val="dk1"/>
                        </a:buClr>
                        <a:buSzPct val="78571"/>
                        <a:buFont typeface="Arial"/>
                        <a:buNone/>
                      </a:pPr>
                      <a:r>
                        <a:rPr lang="en">
                          <a:solidFill>
                            <a:srgbClr val="FF0000"/>
                          </a:solidFill>
                        </a:rPr>
                        <a:t>E</a:t>
                      </a:r>
                      <a:r>
                        <a:rPr lang="en">
                          <a:solidFill>
                            <a:schemeClr val="dk1"/>
                          </a:solidFill>
                        </a:rPr>
                        <a:t> -&gt; F -&gt; G -&gt; I -&gt; K -&gt; </a:t>
                      </a:r>
                      <a:r>
                        <a:rPr lang="en">
                          <a:solidFill>
                            <a:srgbClr val="FF0000"/>
                          </a:solidFill>
                        </a:rPr>
                        <a:t>E</a:t>
                      </a:r>
                    </a:p>
                  </a:txBody>
                  <a:tcPr marT="91425" marB="91425" marR="91425" marL="91425">
                    <a:solidFill>
                      <a:srgbClr val="FFFFFF"/>
                    </a:solidFill>
                  </a:tcPr>
                </a:tc>
              </a:tr>
            </a:tbl>
          </a:graphicData>
        </a:graphic>
      </p:graphicFrame>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CFG</a:t>
            </a:r>
          </a:p>
        </p:txBody>
      </p:sp>
      <p:sp>
        <p:nvSpPr>
          <p:cNvPr id="448" name="Shape 448"/>
          <p:cNvSpPr/>
          <p:nvPr/>
        </p:nvSpPr>
        <p:spPr>
          <a:xfrm>
            <a:off x="2062450" y="1878800"/>
            <a:ext cx="337799"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449" name="Shape 449"/>
          <p:cNvSpPr/>
          <p:nvPr/>
        </p:nvSpPr>
        <p:spPr>
          <a:xfrm>
            <a:off x="1881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450" name="Shape 450"/>
          <p:cNvSpPr/>
          <p:nvPr/>
        </p:nvSpPr>
        <p:spPr>
          <a:xfrm>
            <a:off x="2298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451" name="Shape 451"/>
          <p:cNvSpPr/>
          <p:nvPr/>
        </p:nvSpPr>
        <p:spPr>
          <a:xfrm>
            <a:off x="1711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452" name="Shape 452"/>
          <p:cNvSpPr txBox="1"/>
          <p:nvPr/>
        </p:nvSpPr>
        <p:spPr>
          <a:xfrm>
            <a:off x="24957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53" name="Shape 453"/>
          <p:cNvSpPr txBox="1"/>
          <p:nvPr/>
        </p:nvSpPr>
        <p:spPr>
          <a:xfrm>
            <a:off x="15261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54" name="Shape 454"/>
          <p:cNvSpPr/>
          <p:nvPr/>
        </p:nvSpPr>
        <p:spPr>
          <a:xfrm>
            <a:off x="457187"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455" name="Shape 455"/>
          <p:cNvCxnSpPr>
            <a:stCxn id="456" idx="1"/>
            <a:endCxn id="454" idx="3"/>
          </p:cNvCxnSpPr>
          <p:nvPr/>
        </p:nvCxnSpPr>
        <p:spPr>
          <a:xfrm rot="10800000">
            <a:off x="1099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457" name="Shape 457"/>
          <p:cNvSpPr txBox="1"/>
          <p:nvPr/>
        </p:nvSpPr>
        <p:spPr>
          <a:xfrm>
            <a:off x="887187" y="40540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58" name="Shape 458"/>
          <p:cNvSpPr/>
          <p:nvPr/>
        </p:nvSpPr>
        <p:spPr>
          <a:xfrm>
            <a:off x="1998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459" name="Shape 459"/>
          <p:cNvSpPr txBox="1"/>
          <p:nvPr/>
        </p:nvSpPr>
        <p:spPr>
          <a:xfrm>
            <a:off x="1595050" y="475897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60" name="Shape 460"/>
          <p:cNvSpPr/>
          <p:nvPr/>
        </p:nvSpPr>
        <p:spPr>
          <a:xfrm>
            <a:off x="3025200" y="5176537"/>
            <a:ext cx="741899" cy="636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a:t>
            </a:r>
          </a:p>
        </p:txBody>
      </p:sp>
      <p:cxnSp>
        <p:nvCxnSpPr>
          <p:cNvPr id="461" name="Shape 461"/>
          <p:cNvCxnSpPr>
            <a:stCxn id="458" idx="3"/>
            <a:endCxn id="460" idx="1"/>
          </p:cNvCxnSpPr>
          <p:nvPr/>
        </p:nvCxnSpPr>
        <p:spPr>
          <a:xfrm>
            <a:off x="2464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462" name="Shape 462"/>
          <p:cNvSpPr/>
          <p:nvPr/>
        </p:nvSpPr>
        <p:spPr>
          <a:xfrm>
            <a:off x="4501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t>
            </a:r>
          </a:p>
        </p:txBody>
      </p:sp>
      <p:cxnSp>
        <p:nvCxnSpPr>
          <p:cNvPr id="463" name="Shape 463"/>
          <p:cNvCxnSpPr>
            <a:stCxn id="460" idx="2"/>
            <a:endCxn id="462" idx="1"/>
          </p:cNvCxnSpPr>
          <p:nvPr/>
        </p:nvCxnSpPr>
        <p:spPr>
          <a:xfrm>
            <a:off x="3396149"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464" name="Shape 464"/>
          <p:cNvSpPr txBox="1"/>
          <p:nvPr/>
        </p:nvSpPr>
        <p:spPr>
          <a:xfrm>
            <a:off x="3779850" y="6057000"/>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65" name="Shape 465"/>
          <p:cNvSpPr/>
          <p:nvPr/>
        </p:nvSpPr>
        <p:spPr>
          <a:xfrm>
            <a:off x="4404825" y="5000500"/>
            <a:ext cx="642000" cy="5930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a:t>
            </a:r>
          </a:p>
        </p:txBody>
      </p:sp>
      <p:cxnSp>
        <p:nvCxnSpPr>
          <p:cNvPr id="466" name="Shape 466"/>
          <p:cNvCxnSpPr>
            <a:stCxn id="460" idx="0"/>
            <a:endCxn id="465" idx="1"/>
          </p:cNvCxnSpPr>
          <p:nvPr/>
        </p:nvCxnSpPr>
        <p:spPr>
          <a:xfrm>
            <a:off x="3396149" y="5176537"/>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467" name="Shape 467"/>
          <p:cNvSpPr txBox="1"/>
          <p:nvPr/>
        </p:nvSpPr>
        <p:spPr>
          <a:xfrm>
            <a:off x="3779850" y="46924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68" name="Shape 468"/>
          <p:cNvSpPr/>
          <p:nvPr/>
        </p:nvSpPr>
        <p:spPr>
          <a:xfrm>
            <a:off x="5422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J</a:t>
            </a:r>
          </a:p>
        </p:txBody>
      </p:sp>
      <p:sp>
        <p:nvSpPr>
          <p:cNvPr id="469" name="Shape 469"/>
          <p:cNvSpPr/>
          <p:nvPr/>
        </p:nvSpPr>
        <p:spPr>
          <a:xfrm>
            <a:off x="5315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K</a:t>
            </a:r>
          </a:p>
        </p:txBody>
      </p:sp>
      <p:cxnSp>
        <p:nvCxnSpPr>
          <p:cNvPr id="470" name="Shape 470"/>
          <p:cNvCxnSpPr>
            <a:stCxn id="465" idx="0"/>
            <a:endCxn id="468" idx="1"/>
          </p:cNvCxnSpPr>
          <p:nvPr/>
        </p:nvCxnSpPr>
        <p:spPr>
          <a:xfrm flipH="1" rot="10800000">
            <a:off x="4725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471" name="Shape 471"/>
          <p:cNvCxnSpPr>
            <a:stCxn id="465" idx="2"/>
            <a:endCxn id="469" idx="1"/>
          </p:cNvCxnSpPr>
          <p:nvPr/>
        </p:nvCxnSpPr>
        <p:spPr>
          <a:xfrm flipH="1" rot="10800000">
            <a:off x="4725825" y="5552499"/>
            <a:ext cx="589200" cy="41100"/>
          </a:xfrm>
          <a:prstGeom prst="straightConnector1">
            <a:avLst/>
          </a:prstGeom>
          <a:noFill/>
          <a:ln cap="flat" cmpd="sng" w="19050">
            <a:solidFill>
              <a:schemeClr val="dk2"/>
            </a:solidFill>
            <a:prstDash val="solid"/>
            <a:round/>
            <a:headEnd len="lg" w="lg" type="none"/>
            <a:tailEnd len="lg" w="lg" type="triangle"/>
          </a:ln>
        </p:spPr>
      </p:cxnSp>
      <p:sp>
        <p:nvSpPr>
          <p:cNvPr id="472" name="Shape 472"/>
          <p:cNvSpPr txBox="1"/>
          <p:nvPr/>
        </p:nvSpPr>
        <p:spPr>
          <a:xfrm>
            <a:off x="4844862" y="4657025"/>
            <a:ext cx="337799" cy="2100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73" name="Shape 473"/>
          <p:cNvSpPr txBox="1"/>
          <p:nvPr/>
        </p:nvSpPr>
        <p:spPr>
          <a:xfrm>
            <a:off x="4977350" y="51765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474" name="Shape 474"/>
          <p:cNvCxnSpPr>
            <a:stCxn id="448" idx="2"/>
            <a:endCxn id="449" idx="0"/>
          </p:cNvCxnSpPr>
          <p:nvPr/>
        </p:nvCxnSpPr>
        <p:spPr>
          <a:xfrm>
            <a:off x="2231349"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475" name="Shape 475"/>
          <p:cNvCxnSpPr>
            <a:stCxn id="449" idx="2"/>
          </p:cNvCxnSpPr>
          <p:nvPr/>
        </p:nvCxnSpPr>
        <p:spPr>
          <a:xfrm flipH="1">
            <a:off x="1932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476" name="Shape 476"/>
          <p:cNvCxnSpPr>
            <a:stCxn id="449" idx="2"/>
            <a:endCxn id="450" idx="0"/>
          </p:cNvCxnSpPr>
          <p:nvPr/>
        </p:nvCxnSpPr>
        <p:spPr>
          <a:xfrm>
            <a:off x="2231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477" name="Shape 477"/>
          <p:cNvCxnSpPr>
            <a:stCxn id="456" idx="2"/>
            <a:endCxn id="458" idx="0"/>
          </p:cNvCxnSpPr>
          <p:nvPr/>
        </p:nvCxnSpPr>
        <p:spPr>
          <a:xfrm>
            <a:off x="2231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478" name="Shape 4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
        <p:nvSpPr>
          <p:cNvPr id="456" name="Shape 456"/>
          <p:cNvSpPr/>
          <p:nvPr/>
        </p:nvSpPr>
        <p:spPr>
          <a:xfrm>
            <a:off x="1881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479" name="Shape 479"/>
          <p:cNvCxnSpPr>
            <a:stCxn id="451" idx="2"/>
            <a:endCxn id="456" idx="0"/>
          </p:cNvCxnSpPr>
          <p:nvPr/>
        </p:nvCxnSpPr>
        <p:spPr>
          <a:xfrm>
            <a:off x="1903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480" name="Shape 480"/>
          <p:cNvCxnSpPr>
            <a:stCxn id="450" idx="2"/>
            <a:endCxn id="456" idx="0"/>
          </p:cNvCxnSpPr>
          <p:nvPr/>
        </p:nvCxnSpPr>
        <p:spPr>
          <a:xfrm flipH="1">
            <a:off x="2231475" y="4163700"/>
            <a:ext cx="259500" cy="237900"/>
          </a:xfrm>
          <a:prstGeom prst="straightConnector1">
            <a:avLst/>
          </a:prstGeom>
          <a:noFill/>
          <a:ln cap="flat" cmpd="sng" w="19050">
            <a:solidFill>
              <a:schemeClr val="dk2"/>
            </a:solidFill>
            <a:prstDash val="solid"/>
            <a:round/>
            <a:headEnd len="lg" w="lg" type="none"/>
            <a:tailEnd len="lg" w="lg" type="triangle"/>
          </a:ln>
        </p:spPr>
      </p:cxnSp>
      <p:graphicFrame>
        <p:nvGraphicFramePr>
          <p:cNvPr id="481" name="Shape 481"/>
          <p:cNvGraphicFramePr/>
          <p:nvPr/>
        </p:nvGraphicFramePr>
        <p:xfrm>
          <a:off x="4251500" y="2176700"/>
          <a:ext cx="3000000" cy="3000000"/>
        </p:xfrm>
        <a:graphic>
          <a:graphicData uri="http://schemas.openxmlformats.org/drawingml/2006/table">
            <a:tbl>
              <a:tblPr>
                <a:noFill/>
                <a:tableStyleId>{3B2817B9-1593-438F-8C8C-4D9335FE03B3}</a:tableStyleId>
              </a:tblPr>
              <a:tblGrid>
                <a:gridCol w="3780650"/>
              </a:tblGrid>
              <a:tr h="353300">
                <a:tc>
                  <a:txBody>
                    <a:bodyPr>
                      <a:noAutofit/>
                    </a:bodyPr>
                    <a:lstStyle/>
                    <a:p>
                      <a:pPr lvl="0" rtl="0">
                        <a:spcBef>
                          <a:spcPts val="0"/>
                        </a:spcBef>
                        <a:buNone/>
                      </a:pPr>
                      <a:r>
                        <a:rPr lang="en">
                          <a:solidFill>
                            <a:srgbClr val="FF0000"/>
                          </a:solidFill>
                        </a:rPr>
                        <a:t>E </a:t>
                      </a:r>
                      <a:r>
                        <a:rPr lang="en"/>
                        <a:t>-&gt; EXIT</a:t>
                      </a:r>
                    </a:p>
                  </a:txBody>
                  <a:tcPr marT="91425" marB="91425" marR="91425" marL="91425">
                    <a:solidFill>
                      <a:srgbClr val="FFFFFF"/>
                    </a:solidFill>
                  </a:tcPr>
                </a:tc>
              </a:tr>
              <a:tr h="353300">
                <a:tc>
                  <a:txBody>
                    <a:bodyPr>
                      <a:noAutofit/>
                    </a:bodyPr>
                    <a:lstStyle/>
                    <a:p>
                      <a:pPr lvl="0" rtl="0">
                        <a:spcBef>
                          <a:spcPts val="0"/>
                        </a:spcBef>
                        <a:buNone/>
                      </a:pPr>
                      <a:r>
                        <a:rPr lang="en">
                          <a:solidFill>
                            <a:srgbClr val="FF0000"/>
                          </a:solidFill>
                        </a:rPr>
                        <a:t>E</a:t>
                      </a:r>
                      <a:r>
                        <a:rPr lang="en"/>
                        <a:t> -&gt; F -&gt; G -&gt; H -&gt; </a:t>
                      </a:r>
                      <a:r>
                        <a:rPr lang="en">
                          <a:solidFill>
                            <a:srgbClr val="FF0000"/>
                          </a:solidFill>
                        </a:rPr>
                        <a:t>E</a:t>
                      </a:r>
                    </a:p>
                  </a:txBody>
                  <a:tcPr marT="91425" marB="91425" marR="91425" marL="91425">
                    <a:solidFill>
                      <a:srgbClr val="FFFFFF"/>
                    </a:solidFill>
                  </a:tcPr>
                </a:tc>
              </a:tr>
              <a:tr h="353300">
                <a:tc>
                  <a:txBody>
                    <a:bodyPr>
                      <a:noAutofit/>
                    </a:bodyPr>
                    <a:lstStyle/>
                    <a:p>
                      <a:pPr lvl="0" rtl="0">
                        <a:spcBef>
                          <a:spcPts val="0"/>
                        </a:spcBef>
                        <a:buNone/>
                      </a:pPr>
                      <a:r>
                        <a:rPr lang="en">
                          <a:solidFill>
                            <a:srgbClr val="FF0000"/>
                          </a:solidFill>
                        </a:rPr>
                        <a:t>E</a:t>
                      </a:r>
                      <a:r>
                        <a:rPr lang="en">
                          <a:solidFill>
                            <a:schemeClr val="dk1"/>
                          </a:solidFill>
                        </a:rPr>
                        <a:t> -&gt; F -&gt; G -&gt; I -&gt; J -&gt; </a:t>
                      </a:r>
                      <a:r>
                        <a:rPr lang="en">
                          <a:solidFill>
                            <a:srgbClr val="FF0000"/>
                          </a:solidFill>
                        </a:rPr>
                        <a:t>E</a:t>
                      </a:r>
                    </a:p>
                  </a:txBody>
                  <a:tcPr marT="91425" marB="91425" marR="91425" marL="91425">
                    <a:solidFill>
                      <a:srgbClr val="FFFFFF"/>
                    </a:solidFill>
                  </a:tcPr>
                </a:tc>
              </a:tr>
              <a:tr h="353300">
                <a:tc>
                  <a:txBody>
                    <a:bodyPr>
                      <a:noAutofit/>
                    </a:bodyPr>
                    <a:lstStyle/>
                    <a:p>
                      <a:pPr lvl="0" rtl="0">
                        <a:spcBef>
                          <a:spcPts val="0"/>
                        </a:spcBef>
                        <a:buNone/>
                      </a:pPr>
                      <a:r>
                        <a:rPr lang="en">
                          <a:solidFill>
                            <a:srgbClr val="FF0000"/>
                          </a:solidFill>
                        </a:rPr>
                        <a:t>E</a:t>
                      </a:r>
                      <a:r>
                        <a:rPr lang="en">
                          <a:solidFill>
                            <a:schemeClr val="dk1"/>
                          </a:solidFill>
                        </a:rPr>
                        <a:t> -&gt; F -&gt; G -&gt; I -&gt; K -&gt; </a:t>
                      </a:r>
                      <a:r>
                        <a:rPr lang="en">
                          <a:solidFill>
                            <a:srgbClr val="FF0000"/>
                          </a:solidFill>
                        </a:rPr>
                        <a:t>E</a:t>
                      </a:r>
                    </a:p>
                  </a:txBody>
                  <a:tcPr marT="91425" marB="91425" marR="91425" marL="91425">
                    <a:solidFill>
                      <a:srgbClr val="FFFFFF"/>
                    </a:solidFill>
                  </a:tcPr>
                </a:tc>
              </a:tr>
            </a:tbl>
          </a:graphicData>
        </a:graphic>
      </p:graphicFrame>
      <p:sp>
        <p:nvSpPr>
          <p:cNvPr id="482" name="Shape 482"/>
          <p:cNvSpPr/>
          <p:nvPr/>
        </p:nvSpPr>
        <p:spPr>
          <a:xfrm>
            <a:off x="5269200" y="590567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483" name="Shape 483"/>
          <p:cNvCxnSpPr>
            <a:stCxn id="462" idx="3"/>
            <a:endCxn id="482" idx="1"/>
          </p:cNvCxnSpPr>
          <p:nvPr/>
        </p:nvCxnSpPr>
        <p:spPr>
          <a:xfrm>
            <a:off x="4885425" y="6068150"/>
            <a:ext cx="383700" cy="92700"/>
          </a:xfrm>
          <a:prstGeom prst="straightConnector1">
            <a:avLst/>
          </a:prstGeom>
          <a:noFill/>
          <a:ln cap="flat" cmpd="sng" w="19050">
            <a:solidFill>
              <a:schemeClr val="dk2"/>
            </a:solidFill>
            <a:prstDash val="solid"/>
            <a:round/>
            <a:headEnd len="lg" w="lg" type="none"/>
            <a:tailEnd len="lg" w="lg" type="triangle"/>
          </a:ln>
        </p:spPr>
      </p:cxnSp>
      <p:sp>
        <p:nvSpPr>
          <p:cNvPr id="484" name="Shape 484"/>
          <p:cNvSpPr/>
          <p:nvPr/>
        </p:nvSpPr>
        <p:spPr>
          <a:xfrm>
            <a:off x="6115375" y="473227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485" name="Shape 485"/>
          <p:cNvCxnSpPr>
            <a:stCxn id="468" idx="3"/>
            <a:endCxn id="484" idx="1"/>
          </p:cNvCxnSpPr>
          <p:nvPr/>
        </p:nvCxnSpPr>
        <p:spPr>
          <a:xfrm>
            <a:off x="5806775" y="4987575"/>
            <a:ext cx="308700" cy="0"/>
          </a:xfrm>
          <a:prstGeom prst="straightConnector1">
            <a:avLst/>
          </a:prstGeom>
          <a:noFill/>
          <a:ln cap="flat" cmpd="sng" w="19050">
            <a:solidFill>
              <a:schemeClr val="dk2"/>
            </a:solidFill>
            <a:prstDash val="solid"/>
            <a:round/>
            <a:headEnd len="lg" w="lg" type="none"/>
            <a:tailEnd len="lg" w="lg" type="triangle"/>
          </a:ln>
        </p:spPr>
      </p:cxnSp>
      <p:sp>
        <p:nvSpPr>
          <p:cNvPr id="486" name="Shape 486"/>
          <p:cNvSpPr/>
          <p:nvPr/>
        </p:nvSpPr>
        <p:spPr>
          <a:xfrm>
            <a:off x="6115375" y="531775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487" name="Shape 487"/>
          <p:cNvCxnSpPr>
            <a:stCxn id="469" idx="3"/>
            <a:endCxn id="486" idx="1"/>
          </p:cNvCxnSpPr>
          <p:nvPr/>
        </p:nvCxnSpPr>
        <p:spPr>
          <a:xfrm>
            <a:off x="5780450" y="5552450"/>
            <a:ext cx="334800" cy="207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CFG</a:t>
            </a:r>
          </a:p>
        </p:txBody>
      </p:sp>
      <p:sp>
        <p:nvSpPr>
          <p:cNvPr id="493" name="Shape 493"/>
          <p:cNvSpPr/>
          <p:nvPr/>
        </p:nvSpPr>
        <p:spPr>
          <a:xfrm>
            <a:off x="2062450" y="1878800"/>
            <a:ext cx="337799"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494" name="Shape 494"/>
          <p:cNvSpPr/>
          <p:nvPr/>
        </p:nvSpPr>
        <p:spPr>
          <a:xfrm>
            <a:off x="1881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495" name="Shape 495"/>
          <p:cNvSpPr/>
          <p:nvPr/>
        </p:nvSpPr>
        <p:spPr>
          <a:xfrm>
            <a:off x="2298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496" name="Shape 496"/>
          <p:cNvSpPr/>
          <p:nvPr/>
        </p:nvSpPr>
        <p:spPr>
          <a:xfrm>
            <a:off x="1711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497" name="Shape 497"/>
          <p:cNvSpPr txBox="1"/>
          <p:nvPr/>
        </p:nvSpPr>
        <p:spPr>
          <a:xfrm>
            <a:off x="24957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98" name="Shape 498"/>
          <p:cNvSpPr txBox="1"/>
          <p:nvPr/>
        </p:nvSpPr>
        <p:spPr>
          <a:xfrm>
            <a:off x="15261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99" name="Shape 499"/>
          <p:cNvSpPr/>
          <p:nvPr/>
        </p:nvSpPr>
        <p:spPr>
          <a:xfrm>
            <a:off x="457187"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500" name="Shape 500"/>
          <p:cNvCxnSpPr>
            <a:stCxn id="501" idx="1"/>
            <a:endCxn id="499" idx="3"/>
          </p:cNvCxnSpPr>
          <p:nvPr/>
        </p:nvCxnSpPr>
        <p:spPr>
          <a:xfrm rot="10800000">
            <a:off x="1099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502" name="Shape 502"/>
          <p:cNvSpPr txBox="1"/>
          <p:nvPr/>
        </p:nvSpPr>
        <p:spPr>
          <a:xfrm>
            <a:off x="887187" y="40540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503" name="Shape 503"/>
          <p:cNvSpPr/>
          <p:nvPr/>
        </p:nvSpPr>
        <p:spPr>
          <a:xfrm>
            <a:off x="1998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504" name="Shape 504"/>
          <p:cNvSpPr txBox="1"/>
          <p:nvPr/>
        </p:nvSpPr>
        <p:spPr>
          <a:xfrm>
            <a:off x="1595050" y="475897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05" name="Shape 505"/>
          <p:cNvSpPr/>
          <p:nvPr/>
        </p:nvSpPr>
        <p:spPr>
          <a:xfrm>
            <a:off x="3025200" y="5176537"/>
            <a:ext cx="741899" cy="636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a:t>
            </a:r>
          </a:p>
        </p:txBody>
      </p:sp>
      <p:cxnSp>
        <p:nvCxnSpPr>
          <p:cNvPr id="506" name="Shape 506"/>
          <p:cNvCxnSpPr>
            <a:stCxn id="503" idx="3"/>
            <a:endCxn id="505" idx="1"/>
          </p:cNvCxnSpPr>
          <p:nvPr/>
        </p:nvCxnSpPr>
        <p:spPr>
          <a:xfrm>
            <a:off x="2464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507" name="Shape 507"/>
          <p:cNvSpPr/>
          <p:nvPr/>
        </p:nvSpPr>
        <p:spPr>
          <a:xfrm>
            <a:off x="4501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t>
            </a:r>
          </a:p>
        </p:txBody>
      </p:sp>
      <p:cxnSp>
        <p:nvCxnSpPr>
          <p:cNvPr id="508" name="Shape 508"/>
          <p:cNvCxnSpPr>
            <a:stCxn id="505" idx="2"/>
            <a:endCxn id="507" idx="1"/>
          </p:cNvCxnSpPr>
          <p:nvPr/>
        </p:nvCxnSpPr>
        <p:spPr>
          <a:xfrm>
            <a:off x="3396149"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509" name="Shape 509"/>
          <p:cNvSpPr txBox="1"/>
          <p:nvPr/>
        </p:nvSpPr>
        <p:spPr>
          <a:xfrm>
            <a:off x="3779850" y="6057000"/>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10" name="Shape 510"/>
          <p:cNvSpPr/>
          <p:nvPr/>
        </p:nvSpPr>
        <p:spPr>
          <a:xfrm>
            <a:off x="4404825" y="5000500"/>
            <a:ext cx="642000" cy="5930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a:t>
            </a:r>
          </a:p>
        </p:txBody>
      </p:sp>
      <p:cxnSp>
        <p:nvCxnSpPr>
          <p:cNvPr id="511" name="Shape 511"/>
          <p:cNvCxnSpPr>
            <a:stCxn id="505" idx="0"/>
            <a:endCxn id="510" idx="1"/>
          </p:cNvCxnSpPr>
          <p:nvPr/>
        </p:nvCxnSpPr>
        <p:spPr>
          <a:xfrm>
            <a:off x="3396149" y="5176537"/>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512" name="Shape 512"/>
          <p:cNvSpPr txBox="1"/>
          <p:nvPr/>
        </p:nvSpPr>
        <p:spPr>
          <a:xfrm>
            <a:off x="3779850" y="46924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513" name="Shape 513"/>
          <p:cNvSpPr/>
          <p:nvPr/>
        </p:nvSpPr>
        <p:spPr>
          <a:xfrm>
            <a:off x="5422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J</a:t>
            </a:r>
          </a:p>
        </p:txBody>
      </p:sp>
      <p:sp>
        <p:nvSpPr>
          <p:cNvPr id="514" name="Shape 514"/>
          <p:cNvSpPr/>
          <p:nvPr/>
        </p:nvSpPr>
        <p:spPr>
          <a:xfrm>
            <a:off x="5315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K</a:t>
            </a:r>
          </a:p>
        </p:txBody>
      </p:sp>
      <p:cxnSp>
        <p:nvCxnSpPr>
          <p:cNvPr id="515" name="Shape 515"/>
          <p:cNvCxnSpPr>
            <a:stCxn id="510" idx="0"/>
            <a:endCxn id="513" idx="1"/>
          </p:cNvCxnSpPr>
          <p:nvPr/>
        </p:nvCxnSpPr>
        <p:spPr>
          <a:xfrm flipH="1" rot="10800000">
            <a:off x="4725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516" name="Shape 516"/>
          <p:cNvCxnSpPr>
            <a:stCxn id="510" idx="2"/>
            <a:endCxn id="514" idx="1"/>
          </p:cNvCxnSpPr>
          <p:nvPr/>
        </p:nvCxnSpPr>
        <p:spPr>
          <a:xfrm flipH="1" rot="10800000">
            <a:off x="4725825" y="5552499"/>
            <a:ext cx="589200" cy="41100"/>
          </a:xfrm>
          <a:prstGeom prst="straightConnector1">
            <a:avLst/>
          </a:prstGeom>
          <a:noFill/>
          <a:ln cap="flat" cmpd="sng" w="19050">
            <a:solidFill>
              <a:schemeClr val="dk2"/>
            </a:solidFill>
            <a:prstDash val="solid"/>
            <a:round/>
            <a:headEnd len="lg" w="lg" type="none"/>
            <a:tailEnd len="lg" w="lg" type="triangle"/>
          </a:ln>
        </p:spPr>
      </p:cxnSp>
      <p:sp>
        <p:nvSpPr>
          <p:cNvPr id="517" name="Shape 517"/>
          <p:cNvSpPr txBox="1"/>
          <p:nvPr/>
        </p:nvSpPr>
        <p:spPr>
          <a:xfrm>
            <a:off x="4844862" y="4657025"/>
            <a:ext cx="337799" cy="2100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18" name="Shape 518"/>
          <p:cNvSpPr txBox="1"/>
          <p:nvPr/>
        </p:nvSpPr>
        <p:spPr>
          <a:xfrm>
            <a:off x="4977350" y="51765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519" name="Shape 519"/>
          <p:cNvCxnSpPr>
            <a:stCxn id="493" idx="2"/>
            <a:endCxn id="494" idx="0"/>
          </p:cNvCxnSpPr>
          <p:nvPr/>
        </p:nvCxnSpPr>
        <p:spPr>
          <a:xfrm>
            <a:off x="2231349"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520" name="Shape 520"/>
          <p:cNvCxnSpPr>
            <a:stCxn id="494" idx="2"/>
          </p:cNvCxnSpPr>
          <p:nvPr/>
        </p:nvCxnSpPr>
        <p:spPr>
          <a:xfrm flipH="1">
            <a:off x="1932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521" name="Shape 521"/>
          <p:cNvCxnSpPr>
            <a:stCxn id="494" idx="2"/>
            <a:endCxn id="495" idx="0"/>
          </p:cNvCxnSpPr>
          <p:nvPr/>
        </p:nvCxnSpPr>
        <p:spPr>
          <a:xfrm>
            <a:off x="2231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522" name="Shape 522"/>
          <p:cNvCxnSpPr>
            <a:stCxn id="501" idx="2"/>
            <a:endCxn id="503" idx="0"/>
          </p:cNvCxnSpPr>
          <p:nvPr/>
        </p:nvCxnSpPr>
        <p:spPr>
          <a:xfrm>
            <a:off x="2231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523" name="Shape 5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
        <p:nvSpPr>
          <p:cNvPr id="501" name="Shape 501"/>
          <p:cNvSpPr/>
          <p:nvPr/>
        </p:nvSpPr>
        <p:spPr>
          <a:xfrm>
            <a:off x="1881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524" name="Shape 524"/>
          <p:cNvCxnSpPr>
            <a:stCxn id="496" idx="2"/>
            <a:endCxn id="501" idx="0"/>
          </p:cNvCxnSpPr>
          <p:nvPr/>
        </p:nvCxnSpPr>
        <p:spPr>
          <a:xfrm>
            <a:off x="1903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525" name="Shape 525"/>
          <p:cNvCxnSpPr>
            <a:stCxn id="495" idx="2"/>
            <a:endCxn id="501" idx="0"/>
          </p:cNvCxnSpPr>
          <p:nvPr/>
        </p:nvCxnSpPr>
        <p:spPr>
          <a:xfrm flipH="1">
            <a:off x="2231475" y="4163700"/>
            <a:ext cx="259500" cy="237900"/>
          </a:xfrm>
          <a:prstGeom prst="straightConnector1">
            <a:avLst/>
          </a:prstGeom>
          <a:noFill/>
          <a:ln cap="flat" cmpd="sng" w="19050">
            <a:solidFill>
              <a:schemeClr val="dk2"/>
            </a:solidFill>
            <a:prstDash val="solid"/>
            <a:round/>
            <a:headEnd len="lg" w="lg" type="none"/>
            <a:tailEnd len="lg" w="lg" type="triangle"/>
          </a:ln>
        </p:spPr>
      </p:cxnSp>
      <p:sp>
        <p:nvSpPr>
          <p:cNvPr id="526" name="Shape 526"/>
          <p:cNvSpPr/>
          <p:nvPr/>
        </p:nvSpPr>
        <p:spPr>
          <a:xfrm>
            <a:off x="2598150" y="4583925"/>
            <a:ext cx="3482800" cy="322850"/>
          </a:xfrm>
          <a:custGeom>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lg" w="lg" type="none"/>
            <a:tailEnd len="lg" w="lg" type="triangle"/>
          </a:ln>
        </p:spPr>
      </p:sp>
      <p:sp>
        <p:nvSpPr>
          <p:cNvPr id="527" name="Shape 527"/>
          <p:cNvSpPr/>
          <p:nvPr/>
        </p:nvSpPr>
        <p:spPr>
          <a:xfrm>
            <a:off x="2529675" y="4378500"/>
            <a:ext cx="3727375" cy="1134825"/>
          </a:xfrm>
          <a:custGeom>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lg" w="lg" type="none"/>
            <a:tailEnd len="lg" w="lg" type="triangle"/>
          </a:ln>
        </p:spPr>
      </p:sp>
      <p:sp>
        <p:nvSpPr>
          <p:cNvPr id="528" name="Shape 528"/>
          <p:cNvSpPr/>
          <p:nvPr/>
        </p:nvSpPr>
        <p:spPr>
          <a:xfrm>
            <a:off x="2412275" y="4094775"/>
            <a:ext cx="4060000" cy="2083825"/>
          </a:xfrm>
          <a:custGeom>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lg" w="lg" type="none"/>
            <a:tailEnd len="lg" w="lg" type="triangle"/>
          </a:ln>
        </p:spPr>
      </p:sp>
      <p:sp>
        <p:nvSpPr>
          <p:cNvPr id="529" name="Shape 529"/>
          <p:cNvSpPr txBox="1"/>
          <p:nvPr/>
        </p:nvSpPr>
        <p:spPr>
          <a:xfrm>
            <a:off x="3841875" y="1809300"/>
            <a:ext cx="5144099" cy="1018500"/>
          </a:xfrm>
          <a:prstGeom prst="rect">
            <a:avLst/>
          </a:prstGeom>
          <a:noFill/>
          <a:ln>
            <a:noFill/>
          </a:ln>
        </p:spPr>
        <p:txBody>
          <a:bodyPr anchorCtr="0" anchor="t" bIns="91425" lIns="91425" rIns="91425" tIns="91425">
            <a:noAutofit/>
          </a:bodyPr>
          <a:lstStyle/>
          <a:p>
            <a:pPr lvl="0" rtl="0">
              <a:spcBef>
                <a:spcPts val="0"/>
              </a:spcBef>
              <a:buNone/>
            </a:pPr>
            <a:r>
              <a:rPr b="1" lang="en"/>
              <a:t>Tests that execute the loop:</a:t>
            </a:r>
          </a:p>
          <a:p>
            <a:pPr indent="-228600" lvl="0" marL="457200" rtl="0">
              <a:spcBef>
                <a:spcPts val="0"/>
              </a:spcBef>
              <a:buChar char="●"/>
            </a:pPr>
            <a:r>
              <a:rPr b="1" lang="en"/>
              <a:t>0 times</a:t>
            </a:r>
          </a:p>
          <a:p>
            <a:pPr indent="-228600" lvl="0" marL="457200" rtl="0">
              <a:spcBef>
                <a:spcPts val="0"/>
              </a:spcBef>
              <a:buChar char="●"/>
            </a:pPr>
            <a:r>
              <a:rPr b="1" lang="en"/>
              <a:t>1 time</a:t>
            </a:r>
          </a:p>
          <a:p>
            <a:pPr indent="-228600" lvl="0" marL="457200">
              <a:spcBef>
                <a:spcPts val="0"/>
              </a:spcBef>
              <a:buChar char="●"/>
            </a:pPr>
            <a:r>
              <a:rPr b="1" lang="en"/>
              <a:t>2+ times</a:t>
            </a:r>
          </a:p>
        </p:txBody>
      </p:sp>
      <p:sp>
        <p:nvSpPr>
          <p:cNvPr id="530" name="Shape 530"/>
          <p:cNvSpPr txBox="1"/>
          <p:nvPr/>
        </p:nvSpPr>
        <p:spPr>
          <a:xfrm>
            <a:off x="5249425" y="2002400"/>
            <a:ext cx="2134199" cy="210000"/>
          </a:xfrm>
          <a:prstGeom prst="rect">
            <a:avLst/>
          </a:prstGeom>
          <a:noFill/>
          <a:ln>
            <a:noFill/>
          </a:ln>
        </p:spPr>
        <p:txBody>
          <a:bodyPr anchorCtr="0" anchor="t" bIns="91425" lIns="91425" rIns="91425" tIns="91425">
            <a:noAutofit/>
          </a:bodyPr>
          <a:lstStyle/>
          <a:p>
            <a:pPr lvl="0">
              <a:spcBef>
                <a:spcPts val="0"/>
              </a:spcBef>
              <a:buNone/>
            </a:pPr>
            <a:r>
              <a:rPr lang="en">
                <a:solidFill>
                  <a:srgbClr val="38761D"/>
                </a:solidFill>
              </a:rPr>
              <a:t>key = 1, T = [1], size = 1</a:t>
            </a:r>
          </a:p>
        </p:txBody>
      </p:sp>
      <p:sp>
        <p:nvSpPr>
          <p:cNvPr id="531" name="Shape 531"/>
          <p:cNvSpPr/>
          <p:nvPr/>
        </p:nvSpPr>
        <p:spPr>
          <a:xfrm>
            <a:off x="970850" y="2036825"/>
            <a:ext cx="1267575" cy="2535175"/>
          </a:xfrm>
          <a:custGeom>
            <a:pathLst>
              <a:path extrusionOk="0" h="101407" w="50703">
                <a:moveTo>
                  <a:pt x="47236" y="0"/>
                </a:moveTo>
                <a:lnTo>
                  <a:pt x="47236" y="34235"/>
                </a:lnTo>
                <a:lnTo>
                  <a:pt x="38136" y="71938"/>
                </a:lnTo>
                <a:lnTo>
                  <a:pt x="50703" y="100540"/>
                </a:lnTo>
                <a:lnTo>
                  <a:pt x="0" y="101407"/>
                </a:lnTo>
              </a:path>
            </a:pathLst>
          </a:custGeom>
          <a:noFill/>
          <a:ln cap="flat" cmpd="sng" w="38100">
            <a:solidFill>
              <a:srgbClr val="38761D"/>
            </a:solidFill>
            <a:prstDash val="solid"/>
            <a:round/>
            <a:headEnd len="lg" w="lg" type="none"/>
            <a:tailEnd len="lg" w="lg" type="none"/>
          </a:ln>
        </p:spPr>
      </p:sp>
      <p:sp>
        <p:nvSpPr>
          <p:cNvPr id="532" name="Shape 532"/>
          <p:cNvSpPr txBox="1"/>
          <p:nvPr/>
        </p:nvSpPr>
        <p:spPr>
          <a:xfrm>
            <a:off x="5249425" y="2213550"/>
            <a:ext cx="2438700" cy="210000"/>
          </a:xfrm>
          <a:prstGeom prst="rect">
            <a:avLst/>
          </a:prstGeom>
          <a:noFill/>
          <a:ln>
            <a:noFill/>
          </a:ln>
        </p:spPr>
        <p:txBody>
          <a:bodyPr anchorCtr="0" anchor="t" bIns="91425" lIns="91425" rIns="91425" tIns="91425">
            <a:noAutofit/>
          </a:bodyPr>
          <a:lstStyle/>
          <a:p>
            <a:pPr lvl="0" rtl="0">
              <a:spcBef>
                <a:spcPts val="0"/>
              </a:spcBef>
              <a:buNone/>
            </a:pPr>
            <a:r>
              <a:rPr lang="en">
                <a:solidFill>
                  <a:srgbClr val="0000FF"/>
                </a:solidFill>
              </a:rPr>
              <a:t>key = 2, T = [1, 2], size = 2</a:t>
            </a:r>
          </a:p>
        </p:txBody>
      </p:sp>
      <p:sp>
        <p:nvSpPr>
          <p:cNvPr id="533" name="Shape 533"/>
          <p:cNvSpPr/>
          <p:nvPr/>
        </p:nvSpPr>
        <p:spPr>
          <a:xfrm>
            <a:off x="884175" y="2090975"/>
            <a:ext cx="5882925" cy="4008625"/>
          </a:xfrm>
          <a:custGeom>
            <a:pathLst>
              <a:path extrusionOk="0" h="160345" w="235317">
                <a:moveTo>
                  <a:pt x="57637" y="0"/>
                </a:moveTo>
                <a:lnTo>
                  <a:pt x="55037" y="35103"/>
                </a:lnTo>
                <a:lnTo>
                  <a:pt x="66738" y="74106"/>
                </a:lnTo>
                <a:lnTo>
                  <a:pt x="57204" y="101408"/>
                </a:lnTo>
                <a:lnTo>
                  <a:pt x="56337" y="135644"/>
                </a:lnTo>
                <a:lnTo>
                  <a:pt x="97507" y="134777"/>
                </a:lnTo>
                <a:lnTo>
                  <a:pt x="149511" y="160345"/>
                </a:lnTo>
                <a:lnTo>
                  <a:pt x="235317" y="158179"/>
                </a:lnTo>
                <a:lnTo>
                  <a:pt x="232283" y="79306"/>
                </a:lnTo>
                <a:lnTo>
                  <a:pt x="51137" y="101841"/>
                </a:lnTo>
                <a:lnTo>
                  <a:pt x="0" y="104441"/>
                </a:lnTo>
              </a:path>
            </a:pathLst>
          </a:custGeom>
          <a:noFill/>
          <a:ln cap="flat" cmpd="sng" w="19050">
            <a:solidFill>
              <a:srgbClr val="0000FF"/>
            </a:solidFill>
            <a:prstDash val="solid"/>
            <a:round/>
            <a:headEnd len="lg" w="lg" type="none"/>
            <a:tailEnd len="lg" w="lg" type="none"/>
          </a:ln>
        </p:spPr>
      </p:sp>
      <p:sp>
        <p:nvSpPr>
          <p:cNvPr id="534" name="Shape 534"/>
          <p:cNvSpPr txBox="1"/>
          <p:nvPr/>
        </p:nvSpPr>
        <p:spPr>
          <a:xfrm>
            <a:off x="5249425" y="2416100"/>
            <a:ext cx="2600999" cy="210000"/>
          </a:xfrm>
          <a:prstGeom prst="rect">
            <a:avLst/>
          </a:prstGeom>
          <a:noFill/>
          <a:ln>
            <a:noFill/>
          </a:ln>
        </p:spPr>
        <p:txBody>
          <a:bodyPr anchorCtr="0" anchor="t" bIns="91425" lIns="91425" rIns="91425" tIns="91425">
            <a:noAutofit/>
          </a:bodyPr>
          <a:lstStyle/>
          <a:p>
            <a:pPr lvl="0" rtl="0">
              <a:spcBef>
                <a:spcPts val="0"/>
              </a:spcBef>
              <a:buNone/>
            </a:pPr>
            <a:r>
              <a:rPr lang="en">
                <a:solidFill>
                  <a:srgbClr val="9900FF"/>
                </a:solidFill>
              </a:rPr>
              <a:t>key = 3, T = [1, 2, 3], size = 3</a:t>
            </a:r>
          </a:p>
        </p:txBody>
      </p:sp>
      <p:sp>
        <p:nvSpPr>
          <p:cNvPr id="535" name="Shape 535"/>
          <p:cNvSpPr/>
          <p:nvPr/>
        </p:nvSpPr>
        <p:spPr>
          <a:xfrm>
            <a:off x="743325" y="2090975"/>
            <a:ext cx="6316300" cy="3846125"/>
          </a:xfrm>
          <a:custGeom>
            <a:pathLst>
              <a:path extrusionOk="0" h="153845" w="252652">
                <a:moveTo>
                  <a:pt x="64571" y="0"/>
                </a:moveTo>
                <a:lnTo>
                  <a:pt x="59804" y="36836"/>
                </a:lnTo>
                <a:lnTo>
                  <a:pt x="71939" y="76706"/>
                </a:lnTo>
                <a:lnTo>
                  <a:pt x="60671" y="103575"/>
                </a:lnTo>
                <a:lnTo>
                  <a:pt x="58938" y="135210"/>
                </a:lnTo>
                <a:lnTo>
                  <a:pt x="106608" y="136944"/>
                </a:lnTo>
                <a:lnTo>
                  <a:pt x="158178" y="126976"/>
                </a:lnTo>
                <a:lnTo>
                  <a:pt x="193281" y="114842"/>
                </a:lnTo>
                <a:lnTo>
                  <a:pt x="213216" y="113975"/>
                </a:lnTo>
                <a:lnTo>
                  <a:pt x="214949" y="97508"/>
                </a:lnTo>
                <a:lnTo>
                  <a:pt x="67605" y="104008"/>
                </a:lnTo>
                <a:lnTo>
                  <a:pt x="67172" y="130010"/>
                </a:lnTo>
                <a:lnTo>
                  <a:pt x="106174" y="130877"/>
                </a:lnTo>
                <a:lnTo>
                  <a:pt x="158612" y="153845"/>
                </a:lnTo>
                <a:lnTo>
                  <a:pt x="252652" y="151678"/>
                </a:lnTo>
                <a:lnTo>
                  <a:pt x="250052" y="81473"/>
                </a:lnTo>
                <a:lnTo>
                  <a:pt x="57637" y="99674"/>
                </a:lnTo>
                <a:lnTo>
                  <a:pt x="0" y="101841"/>
                </a:lnTo>
              </a:path>
            </a:pathLst>
          </a:custGeom>
          <a:noFill/>
          <a:ln cap="flat" cmpd="sng" w="19050">
            <a:solidFill>
              <a:srgbClr val="9900FF"/>
            </a:solidFill>
            <a:prstDash val="solid"/>
            <a:round/>
            <a:headEnd len="lg" w="lg" type="none"/>
            <a:tailEnd len="lg" w="lg" type="none"/>
          </a:ln>
        </p:spPr>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
                                        <p:tgtEl>
                                          <p:spTgt spid="530"/>
                                        </p:tgtEl>
                                      </p:cBhvr>
                                    </p:animEffect>
                                  </p:childTnLst>
                                </p:cTn>
                              </p:par>
                              <p:par>
                                <p:cTn fill="hold" nodeType="with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
                                        <p:tgtEl>
                                          <p:spTgt spid="5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
                                        <p:tgtEl>
                                          <p:spTgt spid="532"/>
                                        </p:tgtEl>
                                      </p:cBhvr>
                                    </p:animEffect>
                                  </p:childTnLst>
                                </p:cTn>
                              </p:par>
                              <p:par>
                                <p:cTn fill="hold" nodeType="with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
                                        <p:tgtEl>
                                          <p:spTgt spid="5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par>
                                <p:cTn fill="hold" nodeType="with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Infeasibility Problem</a:t>
            </a:r>
          </a:p>
        </p:txBody>
      </p:sp>
      <p:sp>
        <p:nvSpPr>
          <p:cNvPr id="541" name="Shape 54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0"/>
              </a:spcBef>
              <a:spcAft>
                <a:spcPts val="0"/>
              </a:spcAft>
              <a:buNone/>
            </a:pPr>
            <a:r>
              <a:rPr lang="en"/>
              <a:t>Sometimes, </a:t>
            </a:r>
            <a:r>
              <a:rPr b="1" lang="en"/>
              <a:t>no </a:t>
            </a:r>
            <a:r>
              <a:rPr lang="en"/>
              <a:t>test can satisfy an obligation.</a:t>
            </a:r>
          </a:p>
          <a:p>
            <a:pPr indent="-228600" lvl="0" marL="457200" marR="0" rtl="0" algn="l">
              <a:lnSpc>
                <a:spcPct val="100000"/>
              </a:lnSpc>
              <a:spcBef>
                <a:spcPts val="0"/>
              </a:spcBef>
              <a:spcAft>
                <a:spcPts val="0"/>
              </a:spcAft>
            </a:pPr>
            <a:r>
              <a:rPr lang="en"/>
              <a:t>Impossible combinations of conditions.</a:t>
            </a:r>
          </a:p>
          <a:p>
            <a:pPr indent="-228600" lvl="0" marL="457200" marR="0" rtl="0" algn="l">
              <a:lnSpc>
                <a:spcPct val="100000"/>
              </a:lnSpc>
              <a:spcBef>
                <a:spcPts val="0"/>
              </a:spcBef>
              <a:spcAft>
                <a:spcPts val="0"/>
              </a:spcAft>
            </a:pPr>
            <a:r>
              <a:rPr lang="en"/>
              <a:t>Unreachable statements as part of defensive programming.</a:t>
            </a:r>
          </a:p>
          <a:p>
            <a:pPr indent="-228600" lvl="1" marL="914400" marR="0" rtl="0" algn="l">
              <a:lnSpc>
                <a:spcPct val="100000"/>
              </a:lnSpc>
              <a:spcBef>
                <a:spcPts val="0"/>
              </a:spcBef>
              <a:spcAft>
                <a:spcPts val="0"/>
              </a:spcAft>
            </a:pPr>
            <a:r>
              <a:rPr lang="en"/>
              <a:t>Error-handling code for conditions that can’t actually occur in practice.</a:t>
            </a:r>
          </a:p>
          <a:p>
            <a:pPr indent="-228600" lvl="0" marL="457200" marR="0" rtl="0" algn="l">
              <a:lnSpc>
                <a:spcPct val="100000"/>
              </a:lnSpc>
              <a:spcBef>
                <a:spcPts val="0"/>
              </a:spcBef>
              <a:spcAft>
                <a:spcPts val="0"/>
              </a:spcAft>
            </a:pPr>
            <a:r>
              <a:rPr lang="en"/>
              <a:t>Dead code in legacy applications.</a:t>
            </a:r>
          </a:p>
          <a:p>
            <a:pPr indent="-228600" lvl="0" marL="457200" marR="0" rtl="0" algn="l">
              <a:lnSpc>
                <a:spcPct val="100000"/>
              </a:lnSpc>
              <a:spcBef>
                <a:spcPts val="0"/>
              </a:spcBef>
              <a:spcAft>
                <a:spcPts val="0"/>
              </a:spcAft>
            </a:pPr>
            <a:r>
              <a:rPr lang="en"/>
              <a:t>Inaccessible portions of off-the-shelf systems.</a:t>
            </a:r>
          </a:p>
          <a:p>
            <a:pPr lvl="0" marR="0" rtl="0" algn="l">
              <a:lnSpc>
                <a:spcPct val="100000"/>
              </a:lnSpc>
              <a:spcBef>
                <a:spcPts val="0"/>
              </a:spcBef>
              <a:spcAft>
                <a:spcPts val="0"/>
              </a:spcAft>
              <a:buNone/>
            </a:pPr>
            <a:r>
              <a:t/>
            </a:r>
            <a:endParaRPr/>
          </a:p>
        </p:txBody>
      </p:sp>
      <p:sp>
        <p:nvSpPr>
          <p:cNvPr id="542" name="Shape 5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6" name="Shape 546"/>
        <p:cNvGrpSpPr/>
        <p:nvPr/>
      </p:nvGrpSpPr>
      <p:grpSpPr>
        <a:xfrm>
          <a:off x="0" y="0"/>
          <a:ext cx="0" cy="0"/>
          <a:chOff x="0" y="0"/>
          <a:chExt cx="0" cy="0"/>
        </a:xfrm>
      </p:grpSpPr>
      <p:sp>
        <p:nvSpPr>
          <p:cNvPr id="547" name="Shape 54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Infeasibility Problem</a:t>
            </a:r>
          </a:p>
        </p:txBody>
      </p:sp>
      <p:sp>
        <p:nvSpPr>
          <p:cNvPr id="548" name="Shape 548"/>
          <p:cNvSpPr txBox="1"/>
          <p:nvPr>
            <p:ph idx="1" type="body"/>
          </p:nvPr>
        </p:nvSpPr>
        <p:spPr>
          <a:xfrm>
            <a:off x="457200" y="3770400"/>
            <a:ext cx="4225799" cy="2797500"/>
          </a:xfrm>
          <a:prstGeom prst="rect">
            <a:avLst/>
          </a:prstGeom>
        </p:spPr>
        <p:txBody>
          <a:bodyPr anchorCtr="0" anchor="t" bIns="91425" lIns="91425" rIns="91425" tIns="91425">
            <a:noAutofit/>
          </a:bodyPr>
          <a:lstStyle/>
          <a:p>
            <a:pPr lvl="0" rtl="0">
              <a:spcBef>
                <a:spcPts val="0"/>
              </a:spcBef>
              <a:buNone/>
            </a:pPr>
            <a:r>
              <a:rPr lang="en" sz="2400"/>
              <a:t>Problem compounded for path-based coverage criteria.</a:t>
            </a:r>
          </a:p>
          <a:p>
            <a:pPr lvl="0" rtl="0">
              <a:spcBef>
                <a:spcPts val="0"/>
              </a:spcBef>
              <a:buNone/>
            </a:pPr>
            <a:r>
              <a:rPr lang="en" sz="2400"/>
              <a:t>Not possible to traverse the path where both if-statements evaluate to true.</a:t>
            </a:r>
          </a:p>
        </p:txBody>
      </p:sp>
      <p:sp>
        <p:nvSpPr>
          <p:cNvPr id="549" name="Shape 549"/>
          <p:cNvSpPr txBox="1"/>
          <p:nvPr>
            <p:ph idx="2" type="body"/>
          </p:nvPr>
        </p:nvSpPr>
        <p:spPr>
          <a:xfrm>
            <a:off x="4692275" y="3770400"/>
            <a:ext cx="4303499" cy="2645700"/>
          </a:xfrm>
          <a:prstGeom prst="rect">
            <a:avLst/>
          </a:prstGeom>
        </p:spPr>
        <p:txBody>
          <a:bodyPr anchorCtr="0" anchor="t" bIns="91425" lIns="91425" rIns="91425" tIns="91425">
            <a:noAutofit/>
          </a:bodyPr>
          <a:lstStyle/>
          <a:p>
            <a:pPr lvl="0" rtl="0">
              <a:spcBef>
                <a:spcPts val="0"/>
              </a:spcBef>
              <a:buNone/>
            </a:pPr>
            <a:r>
              <a:t/>
            </a:r>
            <a:endParaRPr sz="2600">
              <a:latin typeface="Courier New"/>
              <a:ea typeface="Courier New"/>
              <a:cs typeface="Courier New"/>
              <a:sym typeface="Courier New"/>
            </a:endParaRPr>
          </a:p>
          <a:p>
            <a:pPr lvl="0" rtl="0">
              <a:spcBef>
                <a:spcPts val="0"/>
              </a:spcBef>
              <a:buNone/>
            </a:pPr>
            <a:r>
              <a:rPr lang="en" sz="2600">
                <a:latin typeface="Courier New"/>
                <a:ea typeface="Courier New"/>
                <a:cs typeface="Courier New"/>
                <a:sym typeface="Courier New"/>
              </a:rPr>
              <a:t>if (a &lt; 0)	a = 0;</a:t>
            </a:r>
          </a:p>
          <a:p>
            <a:pPr lvl="0" rtl="0">
              <a:spcBef>
                <a:spcPts val="0"/>
              </a:spcBef>
              <a:buNone/>
            </a:pPr>
            <a:r>
              <a:rPr lang="en" sz="2600">
                <a:latin typeface="Courier New"/>
                <a:ea typeface="Courier New"/>
                <a:cs typeface="Courier New"/>
                <a:sym typeface="Courier New"/>
              </a:rPr>
              <a:t>if (a &gt; 10)	a = 10;</a:t>
            </a:r>
          </a:p>
        </p:txBody>
      </p:sp>
      <p:sp>
        <p:nvSpPr>
          <p:cNvPr id="550" name="Shape 550"/>
          <p:cNvSpPr txBox="1"/>
          <p:nvPr>
            <p:ph idx="1" type="body"/>
          </p:nvPr>
        </p:nvSpPr>
        <p:spPr>
          <a:xfrm>
            <a:off x="457200" y="1600200"/>
            <a:ext cx="8460599" cy="2056500"/>
          </a:xfrm>
          <a:prstGeom prst="rect">
            <a:avLst/>
          </a:prstGeom>
        </p:spPr>
        <p:txBody>
          <a:bodyPr anchorCtr="0" anchor="t" bIns="91425" lIns="91425" rIns="91425" tIns="91425">
            <a:noAutofit/>
          </a:bodyPr>
          <a:lstStyle/>
          <a:p>
            <a:pPr lvl="0" marR="0" rtl="0" algn="l">
              <a:lnSpc>
                <a:spcPct val="100000"/>
              </a:lnSpc>
              <a:spcBef>
                <a:spcPts val="0"/>
              </a:spcBef>
              <a:spcAft>
                <a:spcPts val="0"/>
              </a:spcAft>
              <a:buNone/>
            </a:pPr>
            <a:r>
              <a:rPr lang="en"/>
              <a:t>Stronger criteria call for potentially infeasible combinations of elements.</a:t>
            </a:r>
          </a:p>
          <a:p>
            <a:pPr lvl="0" marR="0" rtl="0" algn="ctr">
              <a:lnSpc>
                <a:spcPct val="100000"/>
              </a:lnSpc>
              <a:spcBef>
                <a:spcPts val="0"/>
              </a:spcBef>
              <a:spcAft>
                <a:spcPts val="0"/>
              </a:spcAft>
              <a:buNone/>
            </a:pPr>
            <a:r>
              <a:rPr lang="en">
                <a:latin typeface="Courier New"/>
                <a:ea typeface="Courier New"/>
                <a:cs typeface="Courier New"/>
                <a:sym typeface="Courier New"/>
              </a:rPr>
              <a:t>(a &gt; 0 &amp;&amp; a &lt; 10)</a:t>
            </a:r>
          </a:p>
          <a:p>
            <a:pPr lvl="0" marR="0" rtl="0" algn="l">
              <a:lnSpc>
                <a:spcPct val="100000"/>
              </a:lnSpc>
              <a:spcBef>
                <a:spcPts val="0"/>
              </a:spcBef>
              <a:spcAft>
                <a:spcPts val="0"/>
              </a:spcAft>
              <a:buNone/>
            </a:pPr>
            <a:r>
              <a:rPr lang="en"/>
              <a:t>It is not possible for both conditions to be false.</a:t>
            </a:r>
          </a:p>
          <a:p>
            <a:pPr lvl="0" marR="0" rtl="0" algn="l">
              <a:lnSpc>
                <a:spcPct val="100000"/>
              </a:lnSpc>
              <a:spcBef>
                <a:spcPts val="0"/>
              </a:spcBef>
              <a:spcAft>
                <a:spcPts val="0"/>
              </a:spcAft>
              <a:buNone/>
            </a:pPr>
            <a:r>
              <a:t/>
            </a:r>
            <a:endParaRPr/>
          </a:p>
        </p:txBody>
      </p:sp>
      <p:sp>
        <p:nvSpPr>
          <p:cNvPr id="551" name="Shape 5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x="0" y="0"/>
          <a:ext cx="0" cy="0"/>
          <a:chOff x="0" y="0"/>
          <a:chExt cx="0" cy="0"/>
        </a:xfrm>
      </p:grpSpPr>
      <p:sp>
        <p:nvSpPr>
          <p:cNvPr id="556" name="Shape 5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Infeasibility Problem</a:t>
            </a:r>
          </a:p>
        </p:txBody>
      </p:sp>
      <p:sp>
        <p:nvSpPr>
          <p:cNvPr id="557" name="Shape 55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90000"/>
              </a:lnSpc>
              <a:spcBef>
                <a:spcPts val="0"/>
              </a:spcBef>
              <a:buNone/>
            </a:pPr>
            <a:r>
              <a:rPr lang="en"/>
              <a:t>How this is usually addressed:</a:t>
            </a:r>
          </a:p>
          <a:p>
            <a:pPr indent="-228600" lvl="0" marL="457200" rtl="0">
              <a:lnSpc>
                <a:spcPct val="90000"/>
              </a:lnSpc>
              <a:spcBef>
                <a:spcPts val="520"/>
              </a:spcBef>
            </a:pPr>
            <a:r>
              <a:rPr lang="en"/>
              <a:t>Adequacy “scores” based on coverage.</a:t>
            </a:r>
          </a:p>
          <a:p>
            <a:pPr indent="-228600" lvl="1" marL="914400" rtl="0">
              <a:lnSpc>
                <a:spcPct val="90000"/>
              </a:lnSpc>
              <a:spcBef>
                <a:spcPts val="520"/>
              </a:spcBef>
            </a:pPr>
            <a:r>
              <a:rPr lang="en"/>
              <a:t>95% branch coverage, 80% MC/DC coverage, etc.</a:t>
            </a:r>
          </a:p>
          <a:p>
            <a:pPr indent="-228600" lvl="1" marL="914400" rtl="0">
              <a:lnSpc>
                <a:spcPct val="90000"/>
              </a:lnSpc>
              <a:spcBef>
                <a:spcPts val="520"/>
              </a:spcBef>
            </a:pPr>
            <a:r>
              <a:rPr lang="en"/>
              <a:t>Decide to stop once a threshold is reached.</a:t>
            </a:r>
          </a:p>
          <a:p>
            <a:pPr indent="-228600" lvl="1" marL="914400" rtl="0">
              <a:lnSpc>
                <a:spcPct val="90000"/>
              </a:lnSpc>
              <a:spcBef>
                <a:spcPts val="520"/>
              </a:spcBef>
            </a:pPr>
            <a:r>
              <a:rPr lang="en"/>
              <a:t>Unsatisfactory solution - elements are not equally important for fault-finding.</a:t>
            </a:r>
          </a:p>
          <a:p>
            <a:pPr indent="-419100" lvl="0" marL="457200" marR="0" rtl="0" algn="l">
              <a:lnSpc>
                <a:spcPct val="90000"/>
              </a:lnSpc>
              <a:spcBef>
                <a:spcPts val="0"/>
              </a:spcBef>
              <a:spcAft>
                <a:spcPts val="0"/>
              </a:spcAft>
              <a:buClr>
                <a:schemeClr val="dk1"/>
              </a:buClr>
              <a:buSzPct val="100000"/>
              <a:buFont typeface="Arial"/>
            </a:pPr>
            <a:r>
              <a:rPr lang="en" sz="3000"/>
              <a:t>Manual justification for omitting each impossible test</a:t>
            </a:r>
            <a:r>
              <a:rPr lang="en"/>
              <a:t> obligation.</a:t>
            </a:r>
          </a:p>
          <a:p>
            <a:pPr indent="-228600" lvl="1" marL="914400" marR="0" rtl="0" algn="l">
              <a:lnSpc>
                <a:spcPct val="90000"/>
              </a:lnSpc>
              <a:spcBef>
                <a:spcPts val="0"/>
              </a:spcBef>
              <a:spcAft>
                <a:spcPts val="0"/>
              </a:spcAft>
            </a:pPr>
            <a:r>
              <a:rPr lang="en"/>
              <a:t>Required for safety certification in avionic systems.</a:t>
            </a:r>
          </a:p>
          <a:p>
            <a:pPr indent="-228600" lvl="1" marL="914400" marR="0" rtl="0" algn="l">
              <a:lnSpc>
                <a:spcPct val="90000"/>
              </a:lnSpc>
              <a:spcBef>
                <a:spcPts val="0"/>
              </a:spcBef>
              <a:spcAft>
                <a:spcPts val="0"/>
              </a:spcAft>
            </a:pPr>
            <a:r>
              <a:rPr lang="en"/>
              <a:t>Helps refine code and testing efforts.</a:t>
            </a:r>
          </a:p>
          <a:p>
            <a:pPr indent="-228600" lvl="1" marL="914400" marR="0" rtl="0" algn="l">
              <a:lnSpc>
                <a:spcPct val="90000"/>
              </a:lnSpc>
              <a:spcBef>
                <a:spcPts val="0"/>
              </a:spcBef>
              <a:spcAft>
                <a:spcPts val="0"/>
              </a:spcAft>
            </a:pPr>
            <a:r>
              <a:rPr lang="en"/>
              <a:t>… but </a:t>
            </a:r>
            <a:r>
              <a:rPr b="1" lang="en"/>
              <a:t>very</a:t>
            </a:r>
            <a:r>
              <a:rPr lang="en"/>
              <a:t> time-consuming.</a:t>
            </a:r>
          </a:p>
          <a:p>
            <a:pPr lvl="0" marR="0" rtl="0" algn="l">
              <a:lnSpc>
                <a:spcPct val="100000"/>
              </a:lnSpc>
              <a:spcBef>
                <a:spcPts val="0"/>
              </a:spcBef>
              <a:spcAft>
                <a:spcPts val="0"/>
              </a:spcAft>
              <a:buNone/>
            </a:pPr>
            <a:r>
              <a:t/>
            </a:r>
            <a:endParaRPr/>
          </a:p>
        </p:txBody>
      </p:sp>
      <p:sp>
        <p:nvSpPr>
          <p:cNvPr id="558" name="Shape 5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2" name="Shape 562"/>
        <p:cNvGrpSpPr/>
        <p:nvPr/>
      </p:nvGrpSpPr>
      <p:grpSpPr>
        <a:xfrm>
          <a:off x="0" y="0"/>
          <a:ext cx="0" cy="0"/>
          <a:chOff x="0" y="0"/>
          <a:chExt cx="0" cy="0"/>
        </a:xfrm>
      </p:grpSpPr>
      <p:sp>
        <p:nvSpPr>
          <p:cNvPr id="563" name="Shape 5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 Practice.. The Budget Coverage Criterion</a:t>
            </a:r>
          </a:p>
        </p:txBody>
      </p:sp>
      <p:sp>
        <p:nvSpPr>
          <p:cNvPr id="564" name="Shape 5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Industry’s answer to “when is testing done”</a:t>
            </a:r>
          </a:p>
          <a:p>
            <a:pPr indent="-228600" lvl="1" marL="914400" rtl="0">
              <a:spcBef>
                <a:spcPts val="0"/>
              </a:spcBef>
            </a:pPr>
            <a:r>
              <a:rPr lang="en"/>
              <a:t>When the money is used up</a:t>
            </a:r>
          </a:p>
          <a:p>
            <a:pPr indent="-228600" lvl="1" marL="914400" rtl="0">
              <a:spcBef>
                <a:spcPts val="0"/>
              </a:spcBef>
            </a:pPr>
            <a:r>
              <a:rPr lang="en"/>
              <a:t>When the deadline is reached</a:t>
            </a:r>
          </a:p>
          <a:p>
            <a:pPr indent="-228600" lvl="0" marL="457200" rtl="0">
              <a:spcBef>
                <a:spcPts val="0"/>
              </a:spcBef>
            </a:pPr>
            <a:r>
              <a:rPr lang="en"/>
              <a:t>This is sometimes a rational approach!</a:t>
            </a:r>
          </a:p>
          <a:p>
            <a:pPr indent="-228600" lvl="1" marL="914400" rtl="0">
              <a:spcBef>
                <a:spcPts val="0"/>
              </a:spcBef>
            </a:pPr>
            <a:r>
              <a:rPr lang="en" sz="3000"/>
              <a:t>Implication 1:</a:t>
            </a:r>
          </a:p>
          <a:p>
            <a:pPr indent="-228600" lvl="2" marL="1371600" rtl="0">
              <a:spcBef>
                <a:spcPts val="0"/>
              </a:spcBef>
            </a:pPr>
            <a:r>
              <a:rPr lang="en"/>
              <a:t>Adequacy criteria answer the wrong question.  Selection is more important.</a:t>
            </a:r>
          </a:p>
          <a:p>
            <a:pPr indent="-228600" lvl="1" marL="914400" rtl="0">
              <a:spcBef>
                <a:spcPts val="0"/>
              </a:spcBef>
            </a:pPr>
            <a:r>
              <a:rPr lang="en" sz="3000"/>
              <a:t>Implication 2: </a:t>
            </a:r>
          </a:p>
          <a:p>
            <a:pPr indent="-228600" lvl="2" marL="1371600" rtl="0">
              <a:spcBef>
                <a:spcPts val="0"/>
              </a:spcBef>
            </a:pPr>
            <a:r>
              <a:rPr lang="en"/>
              <a:t>Practical comparison of approaches must consider the cost of test case selection</a:t>
            </a:r>
          </a:p>
        </p:txBody>
      </p:sp>
      <p:sp>
        <p:nvSpPr>
          <p:cNvPr id="565" name="Shape 5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9" name="Shape 569"/>
        <p:cNvGrpSpPr/>
        <p:nvPr/>
      </p:nvGrpSpPr>
      <p:grpSpPr>
        <a:xfrm>
          <a:off x="0" y="0"/>
          <a:ext cx="0" cy="0"/>
          <a:chOff x="0" y="0"/>
          <a:chExt cx="0" cy="0"/>
        </a:xfrm>
      </p:grpSpPr>
      <p:sp>
        <p:nvSpPr>
          <p:cNvPr id="570" name="Shape 570"/>
          <p:cNvSpPr txBox="1"/>
          <p:nvPr>
            <p:ph type="title"/>
          </p:nvPr>
        </p:nvSpPr>
        <p:spPr>
          <a:xfrm>
            <a:off x="457200" y="274650"/>
            <a:ext cx="8399100" cy="1143299"/>
          </a:xfrm>
          <a:prstGeom prst="rect">
            <a:avLst/>
          </a:prstGeom>
        </p:spPr>
        <p:txBody>
          <a:bodyPr anchorCtr="0" anchor="b" bIns="91425" lIns="91425" rIns="91425" tIns="91425">
            <a:noAutofit/>
          </a:bodyPr>
          <a:lstStyle/>
          <a:p>
            <a:pPr lvl="0" rtl="0">
              <a:spcBef>
                <a:spcPts val="0"/>
              </a:spcBef>
              <a:buNone/>
            </a:pPr>
            <a:r>
              <a:rPr lang="en"/>
              <a:t>Which Coverage Metric Should I Use?</a:t>
            </a:r>
          </a:p>
        </p:txBody>
      </p:sp>
      <p:sp>
        <p:nvSpPr>
          <p:cNvPr id="571" name="Shape 571"/>
          <p:cNvSpPr/>
          <p:nvPr/>
        </p:nvSpPr>
        <p:spPr>
          <a:xfrm>
            <a:off x="3635700" y="56520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Statement Coverage</a:t>
            </a:r>
          </a:p>
        </p:txBody>
      </p:sp>
      <p:sp>
        <p:nvSpPr>
          <p:cNvPr id="572" name="Shape 572"/>
          <p:cNvSpPr/>
          <p:nvPr/>
        </p:nvSpPr>
        <p:spPr>
          <a:xfrm>
            <a:off x="3635700" y="4864387"/>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Branch Coverage</a:t>
            </a:r>
          </a:p>
        </p:txBody>
      </p:sp>
      <p:sp>
        <p:nvSpPr>
          <p:cNvPr id="573" name="Shape 573"/>
          <p:cNvSpPr/>
          <p:nvPr/>
        </p:nvSpPr>
        <p:spPr>
          <a:xfrm>
            <a:off x="6168750" y="486615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Basic Condition Coverage</a:t>
            </a:r>
          </a:p>
        </p:txBody>
      </p:sp>
      <p:cxnSp>
        <p:nvCxnSpPr>
          <p:cNvPr id="574" name="Shape 574"/>
          <p:cNvCxnSpPr>
            <a:stCxn id="571" idx="0"/>
            <a:endCxn id="572" idx="2"/>
          </p:cNvCxnSpPr>
          <p:nvPr/>
        </p:nvCxnSpPr>
        <p:spPr>
          <a:xfrm rot="10800000">
            <a:off x="4656750" y="5442975"/>
            <a:ext cx="0" cy="209100"/>
          </a:xfrm>
          <a:prstGeom prst="straightConnector1">
            <a:avLst/>
          </a:prstGeom>
          <a:noFill/>
          <a:ln cap="flat" cmpd="sng" w="19050">
            <a:solidFill>
              <a:schemeClr val="dk2"/>
            </a:solidFill>
            <a:prstDash val="solid"/>
            <a:round/>
            <a:headEnd len="lg" w="lg" type="none"/>
            <a:tailEnd len="lg" w="lg" type="none"/>
          </a:ln>
        </p:spPr>
      </p:cxnSp>
      <p:cxnSp>
        <p:nvCxnSpPr>
          <p:cNvPr id="575" name="Shape 575"/>
          <p:cNvCxnSpPr>
            <a:stCxn id="571" idx="0"/>
            <a:endCxn id="573" idx="2"/>
          </p:cNvCxnSpPr>
          <p:nvPr/>
        </p:nvCxnSpPr>
        <p:spPr>
          <a:xfrm flipH="1" rot="10800000">
            <a:off x="4656750" y="5444775"/>
            <a:ext cx="2533200" cy="207300"/>
          </a:xfrm>
          <a:prstGeom prst="straightConnector1">
            <a:avLst/>
          </a:prstGeom>
          <a:noFill/>
          <a:ln cap="flat" cmpd="sng" w="19050">
            <a:solidFill>
              <a:schemeClr val="dk2"/>
            </a:solidFill>
            <a:prstDash val="solid"/>
            <a:round/>
            <a:headEnd len="lg" w="lg" type="none"/>
            <a:tailEnd len="lg" w="lg" type="none"/>
          </a:ln>
        </p:spPr>
      </p:cxnSp>
      <p:sp>
        <p:nvSpPr>
          <p:cNvPr id="576" name="Shape 576"/>
          <p:cNvSpPr/>
          <p:nvPr/>
        </p:nvSpPr>
        <p:spPr>
          <a:xfrm>
            <a:off x="6168750" y="402232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Branch and Condition Coverage</a:t>
            </a:r>
          </a:p>
        </p:txBody>
      </p:sp>
      <p:cxnSp>
        <p:nvCxnSpPr>
          <p:cNvPr id="577" name="Shape 577"/>
          <p:cNvCxnSpPr>
            <a:stCxn id="576" idx="2"/>
            <a:endCxn id="573" idx="0"/>
          </p:cNvCxnSpPr>
          <p:nvPr/>
        </p:nvCxnSpPr>
        <p:spPr>
          <a:xfrm>
            <a:off x="7189800" y="4601025"/>
            <a:ext cx="0" cy="265200"/>
          </a:xfrm>
          <a:prstGeom prst="straightConnector1">
            <a:avLst/>
          </a:prstGeom>
          <a:noFill/>
          <a:ln cap="flat" cmpd="sng" w="19050">
            <a:solidFill>
              <a:schemeClr val="dk2"/>
            </a:solidFill>
            <a:prstDash val="solid"/>
            <a:round/>
            <a:headEnd len="lg" w="lg" type="none"/>
            <a:tailEnd len="lg" w="lg" type="none"/>
          </a:ln>
        </p:spPr>
      </p:cxnSp>
      <p:sp>
        <p:nvSpPr>
          <p:cNvPr id="578" name="Shape 578"/>
          <p:cNvSpPr/>
          <p:nvPr/>
        </p:nvSpPr>
        <p:spPr>
          <a:xfrm>
            <a:off x="6168750" y="31785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MC/DC Coverage</a:t>
            </a:r>
          </a:p>
        </p:txBody>
      </p:sp>
      <p:cxnSp>
        <p:nvCxnSpPr>
          <p:cNvPr id="579" name="Shape 579"/>
          <p:cNvCxnSpPr>
            <a:stCxn id="578" idx="2"/>
            <a:endCxn id="576" idx="0"/>
          </p:cNvCxnSpPr>
          <p:nvPr/>
        </p:nvCxnSpPr>
        <p:spPr>
          <a:xfrm>
            <a:off x="7189800" y="3757200"/>
            <a:ext cx="0" cy="265200"/>
          </a:xfrm>
          <a:prstGeom prst="straightConnector1">
            <a:avLst/>
          </a:prstGeom>
          <a:noFill/>
          <a:ln cap="flat" cmpd="sng" w="19050">
            <a:solidFill>
              <a:schemeClr val="dk2"/>
            </a:solidFill>
            <a:prstDash val="solid"/>
            <a:round/>
            <a:headEnd len="lg" w="lg" type="none"/>
            <a:tailEnd len="lg" w="lg" type="none"/>
          </a:ln>
        </p:spPr>
      </p:cxnSp>
      <p:sp>
        <p:nvSpPr>
          <p:cNvPr id="580" name="Shape 580"/>
          <p:cNvSpPr/>
          <p:nvPr/>
        </p:nvSpPr>
        <p:spPr>
          <a:xfrm>
            <a:off x="6168750" y="23346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Compound Condition Coverage</a:t>
            </a:r>
          </a:p>
        </p:txBody>
      </p:sp>
      <p:cxnSp>
        <p:nvCxnSpPr>
          <p:cNvPr id="581" name="Shape 581"/>
          <p:cNvCxnSpPr>
            <a:stCxn id="580" idx="2"/>
            <a:endCxn id="578" idx="0"/>
          </p:cNvCxnSpPr>
          <p:nvPr/>
        </p:nvCxnSpPr>
        <p:spPr>
          <a:xfrm>
            <a:off x="7189800" y="2913375"/>
            <a:ext cx="0" cy="265200"/>
          </a:xfrm>
          <a:prstGeom prst="straightConnector1">
            <a:avLst/>
          </a:prstGeom>
          <a:noFill/>
          <a:ln cap="flat" cmpd="sng" w="19050">
            <a:solidFill>
              <a:schemeClr val="dk2"/>
            </a:solidFill>
            <a:prstDash val="solid"/>
            <a:round/>
            <a:headEnd len="lg" w="lg" type="none"/>
            <a:tailEnd len="lg" w="lg" type="none"/>
          </a:ln>
        </p:spPr>
      </p:cxnSp>
      <p:sp>
        <p:nvSpPr>
          <p:cNvPr id="582" name="Shape 582"/>
          <p:cNvSpPr/>
          <p:nvPr/>
        </p:nvSpPr>
        <p:spPr>
          <a:xfrm>
            <a:off x="1361825" y="402232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Cyclomatic Path Coverage</a:t>
            </a:r>
          </a:p>
        </p:txBody>
      </p:sp>
      <p:cxnSp>
        <p:nvCxnSpPr>
          <p:cNvPr id="583" name="Shape 583"/>
          <p:cNvCxnSpPr>
            <a:stCxn id="582" idx="2"/>
            <a:endCxn id="572" idx="0"/>
          </p:cNvCxnSpPr>
          <p:nvPr/>
        </p:nvCxnSpPr>
        <p:spPr>
          <a:xfrm>
            <a:off x="2382875" y="4601025"/>
            <a:ext cx="2274000" cy="263400"/>
          </a:xfrm>
          <a:prstGeom prst="straightConnector1">
            <a:avLst/>
          </a:prstGeom>
          <a:noFill/>
          <a:ln cap="flat" cmpd="sng" w="19050">
            <a:solidFill>
              <a:schemeClr val="dk2"/>
            </a:solidFill>
            <a:prstDash val="solid"/>
            <a:round/>
            <a:headEnd len="lg" w="lg" type="none"/>
            <a:tailEnd len="lg" w="lg" type="none"/>
          </a:ln>
        </p:spPr>
      </p:cxnSp>
      <p:cxnSp>
        <p:nvCxnSpPr>
          <p:cNvPr id="584" name="Shape 584"/>
          <p:cNvCxnSpPr>
            <a:stCxn id="585" idx="2"/>
            <a:endCxn id="572" idx="0"/>
          </p:cNvCxnSpPr>
          <p:nvPr/>
        </p:nvCxnSpPr>
        <p:spPr>
          <a:xfrm>
            <a:off x="4656750" y="3729787"/>
            <a:ext cx="0" cy="1134600"/>
          </a:xfrm>
          <a:prstGeom prst="straightConnector1">
            <a:avLst/>
          </a:prstGeom>
          <a:noFill/>
          <a:ln cap="flat" cmpd="sng" w="19050">
            <a:solidFill>
              <a:schemeClr val="dk2"/>
            </a:solidFill>
            <a:prstDash val="solid"/>
            <a:round/>
            <a:headEnd len="lg" w="lg" type="none"/>
            <a:tailEnd len="lg" w="lg" type="none"/>
          </a:ln>
        </p:spPr>
      </p:cxnSp>
      <p:sp>
        <p:nvSpPr>
          <p:cNvPr id="586" name="Shape 586"/>
          <p:cNvSpPr/>
          <p:nvPr/>
        </p:nvSpPr>
        <p:spPr>
          <a:xfrm>
            <a:off x="3635700" y="17013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Path Coverage</a:t>
            </a:r>
          </a:p>
        </p:txBody>
      </p:sp>
      <p:cxnSp>
        <p:nvCxnSpPr>
          <p:cNvPr id="587" name="Shape 587"/>
          <p:cNvCxnSpPr>
            <a:stCxn id="586" idx="2"/>
            <a:endCxn id="585" idx="0"/>
          </p:cNvCxnSpPr>
          <p:nvPr/>
        </p:nvCxnSpPr>
        <p:spPr>
          <a:xfrm>
            <a:off x="4656750" y="2280075"/>
            <a:ext cx="0" cy="871200"/>
          </a:xfrm>
          <a:prstGeom prst="straightConnector1">
            <a:avLst/>
          </a:prstGeom>
          <a:noFill/>
          <a:ln cap="flat" cmpd="sng" w="19050">
            <a:solidFill>
              <a:schemeClr val="dk2"/>
            </a:solidFill>
            <a:prstDash val="solid"/>
            <a:round/>
            <a:headEnd len="lg" w="lg" type="none"/>
            <a:tailEnd len="lg" w="lg" type="none"/>
          </a:ln>
        </p:spPr>
      </p:cxnSp>
      <p:cxnSp>
        <p:nvCxnSpPr>
          <p:cNvPr id="588" name="Shape 588"/>
          <p:cNvCxnSpPr/>
          <p:nvPr/>
        </p:nvCxnSpPr>
        <p:spPr>
          <a:xfrm rot="10800000">
            <a:off x="1361825" y="3023075"/>
            <a:ext cx="6848999" cy="0"/>
          </a:xfrm>
          <a:prstGeom prst="straightConnector1">
            <a:avLst/>
          </a:prstGeom>
          <a:noFill/>
          <a:ln cap="flat" cmpd="sng" w="38100">
            <a:solidFill>
              <a:srgbClr val="FF0000"/>
            </a:solidFill>
            <a:prstDash val="solid"/>
            <a:round/>
            <a:headEnd len="lg" w="lg" type="none"/>
            <a:tailEnd len="lg" w="lg" type="none"/>
          </a:ln>
        </p:spPr>
      </p:cxnSp>
      <p:cxnSp>
        <p:nvCxnSpPr>
          <p:cNvPr id="589" name="Shape 589"/>
          <p:cNvCxnSpPr/>
          <p:nvPr/>
        </p:nvCxnSpPr>
        <p:spPr>
          <a:xfrm rot="10800000">
            <a:off x="605275" y="3483225"/>
            <a:ext cx="0" cy="2500799"/>
          </a:xfrm>
          <a:prstGeom prst="straightConnector1">
            <a:avLst/>
          </a:prstGeom>
          <a:noFill/>
          <a:ln cap="flat" cmpd="sng" w="19050">
            <a:solidFill>
              <a:srgbClr val="FF0000"/>
            </a:solidFill>
            <a:prstDash val="solid"/>
            <a:round/>
            <a:headEnd len="lg" w="lg" type="none"/>
            <a:tailEnd len="lg" w="lg" type="triangle"/>
          </a:ln>
        </p:spPr>
      </p:cxnSp>
      <p:sp>
        <p:nvSpPr>
          <p:cNvPr id="590" name="Shape 590"/>
          <p:cNvSpPr txBox="1"/>
          <p:nvPr/>
        </p:nvSpPr>
        <p:spPr>
          <a:xfrm>
            <a:off x="688000" y="5442975"/>
            <a:ext cx="1059300" cy="371999"/>
          </a:xfrm>
          <a:prstGeom prst="rect">
            <a:avLst/>
          </a:prstGeom>
          <a:noFill/>
          <a:ln>
            <a:noFill/>
          </a:ln>
        </p:spPr>
        <p:txBody>
          <a:bodyPr anchorCtr="0" anchor="t" bIns="91425" lIns="91425" rIns="91425" tIns="91425">
            <a:noAutofit/>
          </a:bodyPr>
          <a:lstStyle/>
          <a:p>
            <a:pPr lvl="0">
              <a:spcBef>
                <a:spcPts val="0"/>
              </a:spcBef>
              <a:buNone/>
            </a:pPr>
            <a:r>
              <a:rPr lang="en"/>
              <a:t>Power, Cost</a:t>
            </a:r>
          </a:p>
        </p:txBody>
      </p:sp>
      <p:sp>
        <p:nvSpPr>
          <p:cNvPr id="591" name="Shape 591"/>
          <p:cNvSpPr txBox="1"/>
          <p:nvPr/>
        </p:nvSpPr>
        <p:spPr>
          <a:xfrm>
            <a:off x="457200" y="2577200"/>
            <a:ext cx="2349300" cy="271499"/>
          </a:xfrm>
          <a:prstGeom prst="rect">
            <a:avLst/>
          </a:prstGeom>
          <a:noFill/>
          <a:ln>
            <a:noFill/>
          </a:ln>
        </p:spPr>
        <p:txBody>
          <a:bodyPr anchorCtr="0" anchor="t" bIns="91425" lIns="91425" rIns="91425" tIns="91425">
            <a:noAutofit/>
          </a:bodyPr>
          <a:lstStyle/>
          <a:p>
            <a:pPr lvl="0">
              <a:spcBef>
                <a:spcPts val="0"/>
              </a:spcBef>
              <a:buNone/>
            </a:pPr>
            <a:r>
              <a:rPr lang="en"/>
              <a:t>Generally Impractical</a:t>
            </a:r>
          </a:p>
        </p:txBody>
      </p:sp>
      <p:sp>
        <p:nvSpPr>
          <p:cNvPr id="592" name="Shape 592"/>
          <p:cNvSpPr/>
          <p:nvPr/>
        </p:nvSpPr>
        <p:spPr>
          <a:xfrm>
            <a:off x="3635700" y="236222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Boundary Interior Testing</a:t>
            </a:r>
          </a:p>
        </p:txBody>
      </p:sp>
      <p:sp>
        <p:nvSpPr>
          <p:cNvPr id="593" name="Shape 5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
        <p:nvSpPr>
          <p:cNvPr id="594" name="Shape 594"/>
          <p:cNvSpPr/>
          <p:nvPr/>
        </p:nvSpPr>
        <p:spPr>
          <a:xfrm>
            <a:off x="3635700" y="40078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LCSAJ Testing</a:t>
            </a:r>
          </a:p>
        </p:txBody>
      </p:sp>
      <p:cxnSp>
        <p:nvCxnSpPr>
          <p:cNvPr id="595" name="Shape 595"/>
          <p:cNvCxnSpPr>
            <a:stCxn id="576" idx="2"/>
            <a:endCxn id="572" idx="0"/>
          </p:cNvCxnSpPr>
          <p:nvPr/>
        </p:nvCxnSpPr>
        <p:spPr>
          <a:xfrm flipH="1">
            <a:off x="4656900" y="4601025"/>
            <a:ext cx="2532900" cy="263400"/>
          </a:xfrm>
          <a:prstGeom prst="straightConnector1">
            <a:avLst/>
          </a:prstGeom>
          <a:noFill/>
          <a:ln cap="flat" cmpd="sng" w="19050">
            <a:solidFill>
              <a:schemeClr val="dk2"/>
            </a:solidFill>
            <a:prstDash val="solid"/>
            <a:round/>
            <a:headEnd len="lg" w="lg" type="none"/>
            <a:tailEnd len="lg" w="lg" type="none"/>
          </a:ln>
        </p:spPr>
      </p:cxnSp>
      <p:cxnSp>
        <p:nvCxnSpPr>
          <p:cNvPr id="596" name="Shape 596"/>
          <p:cNvCxnSpPr>
            <a:stCxn id="592" idx="2"/>
            <a:endCxn id="582" idx="0"/>
          </p:cNvCxnSpPr>
          <p:nvPr/>
        </p:nvCxnSpPr>
        <p:spPr>
          <a:xfrm flipH="1">
            <a:off x="2382750" y="2940925"/>
            <a:ext cx="2274000" cy="1081500"/>
          </a:xfrm>
          <a:prstGeom prst="straightConnector1">
            <a:avLst/>
          </a:prstGeom>
          <a:noFill/>
          <a:ln cap="flat" cmpd="sng" w="19050">
            <a:solidFill>
              <a:schemeClr val="dk2"/>
            </a:solidFill>
            <a:prstDash val="solid"/>
            <a:round/>
            <a:headEnd len="lg" w="lg" type="none"/>
            <a:tailEnd len="lg" w="lg" type="none"/>
          </a:ln>
        </p:spPr>
      </p:cxnSp>
      <p:sp>
        <p:nvSpPr>
          <p:cNvPr id="597" name="Shape 597"/>
          <p:cNvSpPr/>
          <p:nvPr/>
        </p:nvSpPr>
        <p:spPr>
          <a:xfrm>
            <a:off x="3635700" y="31512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Loop Boundary Testing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Path Coverage</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Other criteria focus on single elements. </a:t>
            </a:r>
          </a:p>
          <a:p>
            <a:pPr indent="-419100" lvl="1" marL="914400" marR="0" rtl="0" algn="l">
              <a:lnSpc>
                <a:spcPct val="120000"/>
              </a:lnSpc>
              <a:spcBef>
                <a:spcPts val="0"/>
              </a:spcBef>
              <a:spcAft>
                <a:spcPts val="0"/>
              </a:spcAft>
              <a:buClr>
                <a:schemeClr val="dk1"/>
              </a:buClr>
              <a:buSzPct val="125000"/>
              <a:buFont typeface="Arial"/>
            </a:pPr>
            <a:r>
              <a:rPr lang="en"/>
              <a:t>However, all tests execute a sequence of elements - a path through the program.</a:t>
            </a:r>
          </a:p>
          <a:p>
            <a:pPr indent="-419100" lvl="1" marL="914400" marR="0" rtl="0" algn="l">
              <a:lnSpc>
                <a:spcPct val="120000"/>
              </a:lnSpc>
              <a:spcBef>
                <a:spcPts val="0"/>
              </a:spcBef>
              <a:spcAft>
                <a:spcPts val="0"/>
              </a:spcAft>
              <a:buClr>
                <a:schemeClr val="dk1"/>
              </a:buClr>
              <a:buSzPct val="125000"/>
              <a:buFont typeface="Arial"/>
            </a:pPr>
            <a:r>
              <a:rPr lang="en"/>
              <a:t>Combination of elements matters - interaction sequences are the root of many faults.</a:t>
            </a:r>
          </a:p>
          <a:p>
            <a:pPr indent="-228600" lvl="0" marL="457200" marR="0" rtl="0" algn="l">
              <a:lnSpc>
                <a:spcPct val="120000"/>
              </a:lnSpc>
              <a:spcBef>
                <a:spcPts val="0"/>
              </a:spcBef>
              <a:spcAft>
                <a:spcPts val="0"/>
              </a:spcAft>
            </a:pPr>
            <a:r>
              <a:rPr lang="en"/>
              <a:t>Path coverage requires that all paths through the CFG are covered.</a:t>
            </a:r>
          </a:p>
          <a:p>
            <a:pPr indent="-228600" lvl="0" marL="457200" marR="0" rtl="0" algn="l">
              <a:lnSpc>
                <a:spcPct val="120000"/>
              </a:lnSpc>
              <a:spcBef>
                <a:spcPts val="0"/>
              </a:spcBef>
              <a:spcAft>
                <a:spcPts val="0"/>
              </a:spcAft>
            </a:pPr>
            <a:r>
              <a:rPr lang="en"/>
              <a:t>Coverage = Number of Paths Covered</a:t>
            </a:r>
          </a:p>
          <a:p>
            <a:pPr indent="0" lvl="0" marL="0" marR="0" rtl="0" algn="l">
              <a:lnSpc>
                <a:spcPct val="120000"/>
              </a:lnSpc>
              <a:spcBef>
                <a:spcPts val="0"/>
              </a:spcBef>
              <a:spcAft>
                <a:spcPts val="0"/>
              </a:spcAft>
              <a:buNone/>
            </a:pPr>
            <a:r>
              <a:rPr lang="en"/>
              <a:t>						Number of Total Paths</a:t>
            </a:r>
          </a:p>
          <a:p>
            <a:pPr lvl="0" marR="0" rtl="0" algn="l">
              <a:lnSpc>
                <a:spcPct val="120000"/>
              </a:lnSpc>
              <a:spcBef>
                <a:spcPts val="0"/>
              </a:spcBef>
              <a:spcAft>
                <a:spcPts val="0"/>
              </a:spcAft>
              <a:buNone/>
            </a:pPr>
            <a:r>
              <a:t/>
            </a:r>
            <a:endParaRPr/>
          </a:p>
        </p:txBody>
      </p:sp>
      <p:cxnSp>
        <p:nvCxnSpPr>
          <p:cNvPr id="65" name="Shape 65"/>
          <p:cNvCxnSpPr/>
          <p:nvPr/>
        </p:nvCxnSpPr>
        <p:spPr>
          <a:xfrm flipH="1" rot="10800000">
            <a:off x="2840175" y="5815975"/>
            <a:ext cx="5389499" cy="11699"/>
          </a:xfrm>
          <a:prstGeom prst="straightConnector1">
            <a:avLst/>
          </a:prstGeom>
          <a:noFill/>
          <a:ln cap="flat" cmpd="sng" w="19050">
            <a:solidFill>
              <a:srgbClr val="000000"/>
            </a:solidFill>
            <a:prstDash val="solid"/>
            <a:round/>
            <a:headEnd len="lg" w="lg" type="none"/>
            <a:tailEnd len="lg" w="lg" type="none"/>
          </a:ln>
        </p:spPr>
      </p:cxnSp>
      <p:sp>
        <p:nvSpPr>
          <p:cNvPr id="66" name="Shape 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x="0" y="0"/>
          <a:ext cx="0" cy="0"/>
          <a:chOff x="0" y="0"/>
          <a:chExt cx="0" cy="0"/>
        </a:xfrm>
      </p:grpSpPr>
      <p:sp>
        <p:nvSpPr>
          <p:cNvPr id="602" name="Shape 6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Where Coverage Goes Wrong...</a:t>
            </a:r>
          </a:p>
        </p:txBody>
      </p:sp>
      <p:sp>
        <p:nvSpPr>
          <p:cNvPr id="603" name="Shape 6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Testing can only reveal a fault when execution of the faulty element causes a failure, but…</a:t>
            </a:r>
          </a:p>
          <a:p>
            <a:pPr indent="-228600" lvl="0" marL="457200" rtl="0">
              <a:lnSpc>
                <a:spcPct val="120000"/>
              </a:lnSpc>
              <a:spcBef>
                <a:spcPts val="0"/>
              </a:spcBef>
            </a:pPr>
            <a:r>
              <a:rPr lang="en"/>
              <a:t>Execution of a line containing a fault does not guarantee a failure.</a:t>
            </a:r>
          </a:p>
          <a:p>
            <a:pPr indent="-228600" lvl="1" marL="914400" rtl="0">
              <a:lnSpc>
                <a:spcPct val="120000"/>
              </a:lnSpc>
              <a:spcBef>
                <a:spcPts val="0"/>
              </a:spcBef>
              <a:buClr>
                <a:srgbClr val="000000"/>
              </a:buClr>
            </a:pPr>
            <a:r>
              <a:rPr lang="en" sz="2400">
                <a:solidFill>
                  <a:srgbClr val="000000"/>
                </a:solidFill>
              </a:rPr>
              <a:t>(a &lt;= b) </a:t>
            </a:r>
            <a:r>
              <a:rPr lang="en">
                <a:solidFill>
                  <a:srgbClr val="000000"/>
                </a:solidFill>
              </a:rPr>
              <a:t>accidentally</a:t>
            </a:r>
            <a:r>
              <a:rPr lang="en" sz="2400">
                <a:solidFill>
                  <a:srgbClr val="000000"/>
                </a:solidFill>
              </a:rPr>
              <a:t> written as (a &gt;= b)</a:t>
            </a:r>
            <a:r>
              <a:rPr lang="en">
                <a:solidFill>
                  <a:srgbClr val="000000"/>
                </a:solidFill>
              </a:rPr>
              <a:t> - </a:t>
            </a:r>
            <a:r>
              <a:rPr lang="en" sz="2400">
                <a:solidFill>
                  <a:srgbClr val="000000"/>
                </a:solidFill>
              </a:rPr>
              <a:t>the fault will not manifest as a failure if a==b in the test case.</a:t>
            </a:r>
          </a:p>
          <a:p>
            <a:pPr indent="-228600" lvl="0" marL="457200" rtl="0">
              <a:lnSpc>
                <a:spcPct val="120000"/>
              </a:lnSpc>
              <a:spcBef>
                <a:spcPts val="0"/>
              </a:spcBef>
            </a:pPr>
            <a:r>
              <a:rPr lang="en"/>
              <a:t>Merely executing code does not guarantee that we will find all faults.</a:t>
            </a:r>
          </a:p>
        </p:txBody>
      </p:sp>
      <p:sp>
        <p:nvSpPr>
          <p:cNvPr id="604" name="Shape 6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Don’t Rely on Metrics</a:t>
            </a:r>
          </a:p>
        </p:txBody>
      </p:sp>
      <p:sp>
        <p:nvSpPr>
          <p:cNvPr id="610" name="Shape 610"/>
          <p:cNvSpPr txBox="1"/>
          <p:nvPr>
            <p:ph idx="1" type="body"/>
          </p:nvPr>
        </p:nvSpPr>
        <p:spPr>
          <a:xfrm>
            <a:off x="457200" y="3991975"/>
            <a:ext cx="8229600" cy="2576099"/>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There is a </a:t>
            </a:r>
            <a:r>
              <a:rPr i="1" lang="en" sz="2400"/>
              <a:t>small</a:t>
            </a:r>
            <a:r>
              <a:rPr lang="en" sz="2400"/>
              <a:t> benefit from using coverage as a stopping criterion.</a:t>
            </a:r>
          </a:p>
          <a:p>
            <a:pPr indent="-381000" lvl="0" marL="457200" marR="0" rtl="0" algn="l">
              <a:lnSpc>
                <a:spcPct val="100000"/>
              </a:lnSpc>
              <a:spcBef>
                <a:spcPts val="600"/>
              </a:spcBef>
              <a:spcAft>
                <a:spcPts val="0"/>
              </a:spcAft>
              <a:buSzPct val="100000"/>
            </a:pPr>
            <a:r>
              <a:rPr lang="en" sz="2400"/>
              <a:t>But, auto-generating tests with coverage as the goal produces poor tests.</a:t>
            </a:r>
          </a:p>
          <a:p>
            <a:pPr indent="-381000" lvl="0" marL="457200" marR="0" rtl="0" algn="l">
              <a:lnSpc>
                <a:spcPct val="100000"/>
              </a:lnSpc>
              <a:spcBef>
                <a:spcPts val="600"/>
              </a:spcBef>
              <a:spcAft>
                <a:spcPts val="0"/>
              </a:spcAft>
              <a:buSzPct val="100000"/>
            </a:pPr>
            <a:r>
              <a:rPr lang="en" sz="2400"/>
              <a:t>Two key problems - sensitivity to how code is written, and whether infected program state is noticed by oracle.</a:t>
            </a:r>
          </a:p>
        </p:txBody>
      </p:sp>
      <p:pic>
        <p:nvPicPr>
          <p:cNvPr id="611" name="Shape 611"/>
          <p:cNvPicPr preferRelativeResize="0"/>
          <p:nvPr/>
        </p:nvPicPr>
        <p:blipFill>
          <a:blip r:embed="rId3">
            <a:alphaModFix/>
          </a:blip>
          <a:stretch>
            <a:fillRect/>
          </a:stretch>
        </p:blipFill>
        <p:spPr>
          <a:xfrm>
            <a:off x="700249" y="1715112"/>
            <a:ext cx="7743524" cy="2347250"/>
          </a:xfrm>
          <a:prstGeom prst="rect">
            <a:avLst/>
          </a:prstGeom>
          <a:noFill/>
          <a:ln>
            <a:noFill/>
          </a:ln>
        </p:spPr>
      </p:pic>
      <p:sp>
        <p:nvSpPr>
          <p:cNvPr id="612" name="Shape 6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6" name="Shape 616"/>
        <p:cNvGrpSpPr/>
        <p:nvPr/>
      </p:nvGrpSpPr>
      <p:grpSpPr>
        <a:xfrm>
          <a:off x="0" y="0"/>
          <a:ext cx="0" cy="0"/>
          <a:chOff x="0" y="0"/>
          <a:chExt cx="0" cy="0"/>
        </a:xfrm>
      </p:grpSpPr>
      <p:sp>
        <p:nvSpPr>
          <p:cNvPr id="617" name="Shape 61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Sensitivity to Structure</a:t>
            </a:r>
          </a:p>
        </p:txBody>
      </p:sp>
      <p:sp>
        <p:nvSpPr>
          <p:cNvPr id="618" name="Shape 618"/>
          <p:cNvSpPr txBox="1"/>
          <p:nvPr>
            <p:ph idx="1" type="body"/>
          </p:nvPr>
        </p:nvSpPr>
        <p:spPr>
          <a:xfrm>
            <a:off x="457200" y="1600200"/>
            <a:ext cx="8229600" cy="2494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expr_1 = in_1 || in_2;     </a:t>
            </a:r>
          </a:p>
          <a:p>
            <a:pPr lvl="0" marR="0" rtl="0" algn="l">
              <a:lnSpc>
                <a:spcPct val="100000"/>
              </a:lnSpc>
              <a:spcBef>
                <a:spcPts val="600"/>
              </a:spcBef>
              <a:spcAft>
                <a:spcPts val="0"/>
              </a:spcAft>
              <a:buClr>
                <a:schemeClr val="dk1"/>
              </a:buClr>
              <a:buSzPct val="45833"/>
              <a:buFont typeface="Arial"/>
              <a:buNone/>
            </a:pPr>
            <a:r>
              <a:rPr lang="en" sz="2400"/>
              <a:t>out_1 = expr_1 &amp;&amp; in_3;   </a:t>
            </a:r>
          </a:p>
          <a:p>
            <a:pPr lvl="0" marR="0" rtl="0" algn="l">
              <a:lnSpc>
                <a:spcPct val="100000"/>
              </a:lnSpc>
              <a:spcBef>
                <a:spcPts val="600"/>
              </a:spcBef>
              <a:spcAft>
                <a:spcPts val="0"/>
              </a:spcAft>
              <a:buClr>
                <a:schemeClr val="dk1"/>
              </a:buClr>
              <a:buSzPct val="45833"/>
              <a:buFont typeface="Arial"/>
              <a:buNone/>
            </a:pPr>
            <a:r>
              <a:t/>
            </a:r>
            <a:endParaRPr sz="2400"/>
          </a:p>
          <a:p>
            <a:pPr lvl="0" marR="0" rtl="0" algn="l">
              <a:lnSpc>
                <a:spcPct val="100000"/>
              </a:lnSpc>
              <a:spcBef>
                <a:spcPts val="600"/>
              </a:spcBef>
              <a:spcAft>
                <a:spcPts val="0"/>
              </a:spcAft>
              <a:buClr>
                <a:schemeClr val="dk1"/>
              </a:buClr>
              <a:buSzPct val="45833"/>
              <a:buFont typeface="Arial"/>
              <a:buNone/>
            </a:pPr>
            <a:r>
              <a:rPr lang="en" sz="2400"/>
              <a:t>out_1 = (in_1 || in_2) &amp;&amp; in_3;</a:t>
            </a:r>
          </a:p>
          <a:p>
            <a:pPr lvl="0" marR="0" rtl="0" algn="l">
              <a:lnSpc>
                <a:spcPct val="100000"/>
              </a:lnSpc>
              <a:spcBef>
                <a:spcPts val="600"/>
              </a:spcBef>
              <a:spcAft>
                <a:spcPts val="0"/>
              </a:spcAft>
              <a:buClr>
                <a:schemeClr val="dk1"/>
              </a:buClr>
              <a:buSzPct val="45833"/>
              <a:buFont typeface="Arial"/>
              <a:buNone/>
            </a:pPr>
            <a:r>
              <a:t/>
            </a:r>
            <a:endParaRPr sz="2400"/>
          </a:p>
          <a:p>
            <a:pPr lvl="0" marR="0" rtl="0" algn="l">
              <a:lnSpc>
                <a:spcPct val="100000"/>
              </a:lnSpc>
              <a:spcBef>
                <a:spcPts val="600"/>
              </a:spcBef>
              <a:spcAft>
                <a:spcPts val="0"/>
              </a:spcAft>
              <a:buNone/>
            </a:pPr>
            <a:r>
              <a:t/>
            </a:r>
            <a:endParaRPr sz="2400"/>
          </a:p>
        </p:txBody>
      </p:sp>
      <p:sp>
        <p:nvSpPr>
          <p:cNvPr id="619" name="Shape 619"/>
          <p:cNvSpPr txBox="1"/>
          <p:nvPr>
            <p:ph idx="2" type="body"/>
          </p:nvPr>
        </p:nvSpPr>
        <p:spPr>
          <a:xfrm>
            <a:off x="552600" y="4094975"/>
            <a:ext cx="8134200" cy="2179499"/>
          </a:xfrm>
          <a:prstGeom prst="rect">
            <a:avLst/>
          </a:prstGeom>
        </p:spPr>
        <p:txBody>
          <a:bodyPr anchorCtr="0" anchor="t" bIns="91425" lIns="91425" rIns="91425" tIns="91425">
            <a:noAutofit/>
          </a:bodyPr>
          <a:lstStyle/>
          <a:p>
            <a:pPr indent="-228600" lvl="0" marL="457200" rtl="0">
              <a:spcBef>
                <a:spcPts val="0"/>
              </a:spcBef>
            </a:pPr>
            <a:r>
              <a:rPr lang="en"/>
              <a:t>Both pieces of code do the same thing.</a:t>
            </a:r>
          </a:p>
          <a:p>
            <a:pPr indent="-228600" lvl="0" marL="457200" rtl="0">
              <a:spcBef>
                <a:spcPts val="0"/>
              </a:spcBef>
            </a:pPr>
            <a:r>
              <a:rPr lang="en"/>
              <a:t>How code is written impacts the number and type of tests needed.</a:t>
            </a:r>
          </a:p>
          <a:p>
            <a:pPr indent="-228600" lvl="0" marL="457200" rtl="0">
              <a:spcBef>
                <a:spcPts val="0"/>
              </a:spcBef>
            </a:pPr>
            <a:r>
              <a:rPr lang="en"/>
              <a:t>Simpler statements result in simpler tests.</a:t>
            </a:r>
          </a:p>
        </p:txBody>
      </p:sp>
      <p:sp>
        <p:nvSpPr>
          <p:cNvPr id="620" name="Shape 6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4" name="Shape 624"/>
        <p:cNvGrpSpPr/>
        <p:nvPr/>
      </p:nvGrpSpPr>
      <p:grpSpPr>
        <a:xfrm>
          <a:off x="0" y="0"/>
          <a:ext cx="0" cy="0"/>
          <a:chOff x="0" y="0"/>
          <a:chExt cx="0" cy="0"/>
        </a:xfrm>
      </p:grpSpPr>
      <p:sp>
        <p:nvSpPr>
          <p:cNvPr id="625" name="Shape 62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Sensitivity to Oracle</a:t>
            </a:r>
          </a:p>
        </p:txBody>
      </p:sp>
      <p:sp>
        <p:nvSpPr>
          <p:cNvPr id="626" name="Shape 6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oracle judges test correctness.</a:t>
            </a:r>
          </a:p>
          <a:p>
            <a:pPr indent="-228600" lvl="1" marL="914400" marR="0" rtl="0" algn="l">
              <a:lnSpc>
                <a:spcPct val="100000"/>
              </a:lnSpc>
              <a:spcBef>
                <a:spcPts val="600"/>
              </a:spcBef>
              <a:spcAft>
                <a:spcPts val="0"/>
              </a:spcAft>
            </a:pPr>
            <a:r>
              <a:rPr lang="en"/>
              <a:t>We need to choose what results we check when writing an oracle.</a:t>
            </a:r>
          </a:p>
          <a:p>
            <a:pPr indent="-228600" lvl="0" marL="457200" marR="0" rtl="0" algn="l">
              <a:lnSpc>
                <a:spcPct val="100000"/>
              </a:lnSpc>
              <a:spcBef>
                <a:spcPts val="600"/>
              </a:spcBef>
              <a:spcAft>
                <a:spcPts val="0"/>
              </a:spcAft>
            </a:pPr>
            <a:r>
              <a:rPr lang="en"/>
              <a:t>Typically, we check certain output variables.</a:t>
            </a:r>
          </a:p>
          <a:p>
            <a:pPr indent="-228600" lvl="1" marL="914400" marR="0" rtl="0" algn="l">
              <a:lnSpc>
                <a:spcPct val="100000"/>
              </a:lnSpc>
              <a:spcBef>
                <a:spcPts val="600"/>
              </a:spcBef>
              <a:spcAft>
                <a:spcPts val="0"/>
              </a:spcAft>
            </a:pPr>
            <a:r>
              <a:rPr lang="en"/>
              <a:t>However, masking can prevent us from noticing a fault if we do not check the right variables.</a:t>
            </a:r>
          </a:p>
          <a:p>
            <a:pPr indent="-228600" lvl="1" marL="914400" marR="0" rtl="0" algn="l">
              <a:lnSpc>
                <a:spcPct val="100000"/>
              </a:lnSpc>
              <a:spcBef>
                <a:spcPts val="600"/>
              </a:spcBef>
              <a:spcAft>
                <a:spcPts val="0"/>
              </a:spcAft>
            </a:pPr>
            <a:r>
              <a:rPr lang="en"/>
              <a:t>We can’t monitor and check all variables.</a:t>
            </a:r>
          </a:p>
          <a:p>
            <a:pPr indent="-228600" lvl="1" marL="914400" marR="0" rtl="0" algn="l">
              <a:lnSpc>
                <a:spcPct val="100000"/>
              </a:lnSpc>
              <a:spcBef>
                <a:spcPts val="600"/>
              </a:spcBef>
              <a:spcAft>
                <a:spcPts val="0"/>
              </a:spcAft>
            </a:pPr>
            <a:r>
              <a:rPr lang="en"/>
              <a:t>But, we can carefully choose a small number of bottleneck points and check those.</a:t>
            </a:r>
          </a:p>
          <a:p>
            <a:pPr indent="-228600" lvl="2" marL="1371600" marR="0" rtl="0" algn="l">
              <a:lnSpc>
                <a:spcPct val="100000"/>
              </a:lnSpc>
              <a:spcBef>
                <a:spcPts val="600"/>
              </a:spcBef>
              <a:spcAft>
                <a:spcPts val="0"/>
              </a:spcAft>
            </a:pPr>
            <a:r>
              <a:rPr lang="en"/>
              <a:t>Some techniques for choosing these, but still more research to be done.</a:t>
            </a:r>
          </a:p>
        </p:txBody>
      </p:sp>
      <p:sp>
        <p:nvSpPr>
          <p:cNvPr id="627" name="Shape 6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x="0" y="0"/>
          <a:ext cx="0" cy="0"/>
          <a:chOff x="0" y="0"/>
          <a:chExt cx="0" cy="0"/>
        </a:xfrm>
      </p:grpSpPr>
      <p:sp>
        <p:nvSpPr>
          <p:cNvPr id="632" name="Shape 6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Coverage Effectiveness</a:t>
            </a:r>
          </a:p>
        </p:txBody>
      </p:sp>
      <p:pic>
        <p:nvPicPr>
          <p:cNvPr id="633" name="Shape 633"/>
          <p:cNvPicPr preferRelativeResize="0"/>
          <p:nvPr/>
        </p:nvPicPr>
        <p:blipFill>
          <a:blip r:embed="rId3">
            <a:alphaModFix/>
          </a:blip>
          <a:stretch>
            <a:fillRect/>
          </a:stretch>
        </p:blipFill>
        <p:spPr>
          <a:xfrm>
            <a:off x="1667050" y="1636975"/>
            <a:ext cx="5867400" cy="4819650"/>
          </a:xfrm>
          <a:prstGeom prst="rect">
            <a:avLst/>
          </a:prstGeom>
          <a:noFill/>
          <a:ln>
            <a:noFill/>
          </a:ln>
        </p:spPr>
      </p:pic>
      <p:sp>
        <p:nvSpPr>
          <p:cNvPr id="634" name="Shape 634"/>
          <p:cNvSpPr/>
          <p:nvPr/>
        </p:nvSpPr>
        <p:spPr>
          <a:xfrm>
            <a:off x="2296675" y="5415900"/>
            <a:ext cx="692100" cy="694199"/>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5" name="Shape 635"/>
          <p:cNvSpPr/>
          <p:nvPr/>
        </p:nvSpPr>
        <p:spPr>
          <a:xfrm>
            <a:off x="5394525" y="3642650"/>
            <a:ext cx="1762499" cy="1036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6" name="Shape 636"/>
          <p:cNvSpPr/>
          <p:nvPr/>
        </p:nvSpPr>
        <p:spPr>
          <a:xfrm>
            <a:off x="2296675" y="2214075"/>
            <a:ext cx="692100" cy="694199"/>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37" name="Shape 637"/>
          <p:cNvCxnSpPr>
            <a:stCxn id="634" idx="0"/>
            <a:endCxn id="636" idx="4"/>
          </p:cNvCxnSpPr>
          <p:nvPr/>
        </p:nvCxnSpPr>
        <p:spPr>
          <a:xfrm rot="10800000">
            <a:off x="2642725" y="2908200"/>
            <a:ext cx="0" cy="2507700"/>
          </a:xfrm>
          <a:prstGeom prst="straightConnector1">
            <a:avLst/>
          </a:prstGeom>
          <a:noFill/>
          <a:ln cap="flat" cmpd="sng" w="38100">
            <a:solidFill>
              <a:srgbClr val="9900FF"/>
            </a:solidFill>
            <a:prstDash val="solid"/>
            <a:round/>
            <a:headEnd len="lg" w="lg" type="none"/>
            <a:tailEnd len="lg" w="lg" type="triangle"/>
          </a:ln>
        </p:spPr>
      </p:cxnSp>
      <p:sp>
        <p:nvSpPr>
          <p:cNvPr id="638" name="Shape 638"/>
          <p:cNvSpPr txBox="1"/>
          <p:nvPr/>
        </p:nvSpPr>
        <p:spPr>
          <a:xfrm>
            <a:off x="2820100" y="3375600"/>
            <a:ext cx="1837199" cy="7691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900FF"/>
                </a:solidFill>
              </a:rPr>
              <a:t>Sensitive to choice of </a:t>
            </a:r>
            <a:r>
              <a:rPr b="1" lang="en" sz="1800">
                <a:solidFill>
                  <a:srgbClr val="9900FF"/>
                </a:solidFill>
              </a:rPr>
              <a:t>oracle</a:t>
            </a:r>
            <a:r>
              <a:rPr lang="en" sz="1800">
                <a:solidFill>
                  <a:srgbClr val="9900FF"/>
                </a:solidFill>
              </a:rPr>
              <a:t>.</a:t>
            </a:r>
          </a:p>
        </p:txBody>
      </p:sp>
      <p:sp>
        <p:nvSpPr>
          <p:cNvPr id="639" name="Shape 639"/>
          <p:cNvSpPr/>
          <p:nvPr/>
        </p:nvSpPr>
        <p:spPr>
          <a:xfrm>
            <a:off x="6842350" y="2442050"/>
            <a:ext cx="692100" cy="694199"/>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40" name="Shape 640"/>
          <p:cNvCxnSpPr>
            <a:stCxn id="634" idx="6"/>
            <a:endCxn id="639" idx="3"/>
          </p:cNvCxnSpPr>
          <p:nvPr/>
        </p:nvCxnSpPr>
        <p:spPr>
          <a:xfrm flipH="1" rot="10800000">
            <a:off x="2988775" y="3034499"/>
            <a:ext cx="3954900" cy="2728500"/>
          </a:xfrm>
          <a:prstGeom prst="straightConnector1">
            <a:avLst/>
          </a:prstGeom>
          <a:noFill/>
          <a:ln cap="flat" cmpd="sng" w="38100">
            <a:solidFill>
              <a:srgbClr val="9900FF"/>
            </a:solidFill>
            <a:prstDash val="solid"/>
            <a:round/>
            <a:headEnd len="lg" w="lg" type="none"/>
            <a:tailEnd len="lg" w="lg" type="triangle"/>
          </a:ln>
        </p:spPr>
      </p:cxnSp>
      <p:sp>
        <p:nvSpPr>
          <p:cNvPr id="641" name="Shape 641"/>
          <p:cNvSpPr txBox="1"/>
          <p:nvPr/>
        </p:nvSpPr>
        <p:spPr>
          <a:xfrm>
            <a:off x="5357175" y="4014187"/>
            <a:ext cx="1837199" cy="7691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900FF"/>
                </a:solidFill>
              </a:rPr>
              <a:t>Sensitive to </a:t>
            </a:r>
            <a:r>
              <a:rPr b="1" lang="en" sz="1800">
                <a:solidFill>
                  <a:srgbClr val="9900FF"/>
                </a:solidFill>
              </a:rPr>
              <a:t>structuring of the system.</a:t>
            </a:r>
          </a:p>
        </p:txBody>
      </p:sp>
      <p:sp>
        <p:nvSpPr>
          <p:cNvPr id="642" name="Shape 642"/>
          <p:cNvSpPr/>
          <p:nvPr/>
        </p:nvSpPr>
        <p:spPr>
          <a:xfrm>
            <a:off x="6842350" y="1582900"/>
            <a:ext cx="692100" cy="694199"/>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43" name="Shape 643"/>
          <p:cNvCxnSpPr>
            <a:stCxn id="639" idx="0"/>
            <a:endCxn id="642" idx="4"/>
          </p:cNvCxnSpPr>
          <p:nvPr/>
        </p:nvCxnSpPr>
        <p:spPr>
          <a:xfrm rot="10800000">
            <a:off x="7188400" y="2277050"/>
            <a:ext cx="0" cy="165000"/>
          </a:xfrm>
          <a:prstGeom prst="straightConnector1">
            <a:avLst/>
          </a:prstGeom>
          <a:noFill/>
          <a:ln cap="flat" cmpd="sng" w="19050">
            <a:solidFill>
              <a:srgbClr val="9900FF"/>
            </a:solidFill>
            <a:prstDash val="solid"/>
            <a:round/>
            <a:headEnd len="lg" w="lg" type="none"/>
            <a:tailEnd len="lg" w="lg" type="triangle"/>
          </a:ln>
        </p:spPr>
      </p:cxnSp>
      <p:sp>
        <p:nvSpPr>
          <p:cNvPr id="644" name="Shape 644"/>
          <p:cNvSpPr txBox="1"/>
          <p:nvPr/>
        </p:nvSpPr>
        <p:spPr>
          <a:xfrm>
            <a:off x="5244575" y="1636975"/>
            <a:ext cx="1526400" cy="7691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900FF"/>
                </a:solidFill>
              </a:rPr>
              <a:t>Still sensitive to choice of </a:t>
            </a:r>
            <a:r>
              <a:rPr b="1" lang="en" sz="1800">
                <a:solidFill>
                  <a:srgbClr val="9900FF"/>
                </a:solidFill>
              </a:rPr>
              <a:t>oracle</a:t>
            </a:r>
            <a:r>
              <a:rPr lang="en" sz="1800">
                <a:solidFill>
                  <a:srgbClr val="9900FF"/>
                </a:solidFill>
              </a:rPr>
              <a:t>.</a:t>
            </a:r>
          </a:p>
        </p:txBody>
      </p:sp>
      <p:sp>
        <p:nvSpPr>
          <p:cNvPr id="645" name="Shape 6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
                                        <p:tgtEl>
                                          <p:spTgt spid="6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
                                        <p:tgtEl>
                                          <p:spTgt spid="638"/>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
                                        <p:tgtEl>
                                          <p:spTgt spid="6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
                                        <p:tgtEl>
                                          <p:spTgt spid="6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
                                        <p:tgtEl>
                                          <p:spTgt spid="6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9" name="Shape 649"/>
        <p:cNvGrpSpPr/>
        <p:nvPr/>
      </p:nvGrpSpPr>
      <p:grpSpPr>
        <a:xfrm>
          <a:off x="0" y="0"/>
          <a:ext cx="0" cy="0"/>
          <a:chOff x="0" y="0"/>
          <a:chExt cx="0" cy="0"/>
        </a:xfrm>
      </p:grpSpPr>
      <p:sp>
        <p:nvSpPr>
          <p:cNvPr id="650" name="Shape 6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Masking</a:t>
            </a:r>
          </a:p>
        </p:txBody>
      </p:sp>
      <p:sp>
        <p:nvSpPr>
          <p:cNvPr id="651" name="Shape 65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Why do we care about faults in masked expressions?</a:t>
            </a:r>
          </a:p>
        </p:txBody>
      </p:sp>
      <p:sp>
        <p:nvSpPr>
          <p:cNvPr id="652" name="Shape 652"/>
          <p:cNvSpPr txBox="1"/>
          <p:nvPr>
            <p:ph idx="1" type="body"/>
          </p:nvPr>
        </p:nvSpPr>
        <p:spPr>
          <a:xfrm>
            <a:off x="457200" y="2656175"/>
            <a:ext cx="8229600" cy="36921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Effect of fault is only masked out for </a:t>
            </a:r>
            <a:r>
              <a:rPr i="1" lang="en"/>
              <a:t>this</a:t>
            </a:r>
            <a:r>
              <a:rPr lang="en"/>
              <a:t> test. It is still a fault. In another execution scenario, it might not be masked.</a:t>
            </a:r>
          </a:p>
          <a:p>
            <a:pPr indent="-228600" lvl="0" marL="457200" marR="0" rtl="0" algn="l">
              <a:lnSpc>
                <a:spcPct val="100000"/>
              </a:lnSpc>
              <a:spcBef>
                <a:spcPts val="600"/>
              </a:spcBef>
              <a:spcAft>
                <a:spcPts val="0"/>
              </a:spcAft>
            </a:pPr>
            <a:r>
              <a:rPr lang="en"/>
              <a:t>We just haven’t noticed it yet.</a:t>
            </a:r>
          </a:p>
          <a:p>
            <a:pPr indent="-228600" lvl="1" marL="914400" rtl="0">
              <a:spcBef>
                <a:spcPts val="600"/>
              </a:spcBef>
            </a:pPr>
            <a:r>
              <a:rPr lang="en"/>
              <a:t>The fault isn’t gone, we just have bad tests.</a:t>
            </a:r>
          </a:p>
          <a:p>
            <a:pPr indent="-228600" lvl="0" marL="457200" marR="0" rtl="0" algn="l">
              <a:lnSpc>
                <a:spcPct val="100000"/>
              </a:lnSpc>
              <a:spcBef>
                <a:spcPts val="600"/>
              </a:spcBef>
              <a:spcAft>
                <a:spcPts val="0"/>
              </a:spcAft>
            </a:pPr>
            <a:r>
              <a:rPr lang="en"/>
              <a:t>One solution - ensure that there is a path from assignment to output where we will </a:t>
            </a:r>
            <a:r>
              <a:rPr b="1" lang="en"/>
              <a:t>notice the fault</a:t>
            </a:r>
            <a:r>
              <a:rPr lang="en"/>
              <a:t>.</a:t>
            </a:r>
          </a:p>
        </p:txBody>
      </p:sp>
      <p:sp>
        <p:nvSpPr>
          <p:cNvPr id="653" name="Shape 6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
                                        <p:tgtEl>
                                          <p:spTgt spid="6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7" name="Shape 657"/>
        <p:cNvGrpSpPr/>
        <p:nvPr/>
      </p:nvGrpSpPr>
      <p:grpSpPr>
        <a:xfrm>
          <a:off x="0" y="0"/>
          <a:ext cx="0" cy="0"/>
          <a:chOff x="0" y="0"/>
          <a:chExt cx="0" cy="0"/>
        </a:xfrm>
      </p:grpSpPr>
      <p:sp>
        <p:nvSpPr>
          <p:cNvPr id="658" name="Shape 6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One Solution - Observability</a:t>
            </a:r>
          </a:p>
        </p:txBody>
      </p:sp>
      <p:sp>
        <p:nvSpPr>
          <p:cNvPr id="659" name="Shape 65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Program </a:t>
            </a:r>
            <a:r>
              <a:rPr lang="en">
                <a:latin typeface="Courier New"/>
                <a:ea typeface="Courier New"/>
                <a:cs typeface="Courier New"/>
                <a:sym typeface="Courier New"/>
              </a:rPr>
              <a:t>P </a:t>
            </a:r>
            <a:r>
              <a:rPr lang="en"/>
              <a:t>containing expression </a:t>
            </a:r>
            <a:r>
              <a:rPr lang="en">
                <a:latin typeface="Courier New"/>
                <a:ea typeface="Courier New"/>
                <a:cs typeface="Courier New"/>
                <a:sym typeface="Courier New"/>
              </a:rPr>
              <a:t>e</a:t>
            </a:r>
            <a:r>
              <a:rPr lang="en"/>
              <a:t> is a transformer from inputs to outputs:  </a:t>
            </a:r>
            <a:r>
              <a:rPr lang="en">
                <a:latin typeface="Courier New"/>
                <a:ea typeface="Courier New"/>
                <a:cs typeface="Courier New"/>
                <a:sym typeface="Courier New"/>
              </a:rPr>
              <a:t>P: I → O</a:t>
            </a:r>
          </a:p>
          <a:p>
            <a:pPr lvl="0" rtl="0" algn="l">
              <a:spcBef>
                <a:spcPts val="0"/>
              </a:spcBef>
              <a:buNone/>
            </a:pPr>
            <a:r>
              <a:t/>
            </a:r>
            <a:endParaRPr>
              <a:latin typeface="Courier New"/>
              <a:ea typeface="Courier New"/>
              <a:cs typeface="Courier New"/>
              <a:sym typeface="Courier New"/>
            </a:endParaRPr>
          </a:p>
          <a:p>
            <a:pPr lvl="0" rtl="0" algn="l">
              <a:spcBef>
                <a:spcPts val="0"/>
              </a:spcBef>
              <a:buNone/>
            </a:pPr>
            <a:r>
              <a:rPr lang="en">
                <a:latin typeface="Courier New"/>
                <a:ea typeface="Courier New"/>
                <a:cs typeface="Courier New"/>
                <a:sym typeface="Courier New"/>
              </a:rPr>
              <a:t>P[v/e</a:t>
            </a:r>
            <a:r>
              <a:rPr baseline="-25000" lang="en">
                <a:latin typeface="Courier New"/>
                <a:ea typeface="Courier New"/>
                <a:cs typeface="Courier New"/>
                <a:sym typeface="Courier New"/>
              </a:rPr>
              <a:t>n</a:t>
            </a:r>
            <a:r>
              <a:rPr lang="en">
                <a:latin typeface="Courier New"/>
                <a:ea typeface="Courier New"/>
                <a:cs typeface="Courier New"/>
                <a:sym typeface="Courier New"/>
              </a:rPr>
              <a:t>]</a:t>
            </a:r>
            <a:r>
              <a:rPr lang="en"/>
              <a:t> (computed value for </a:t>
            </a:r>
            <a:r>
              <a:rPr lang="en">
                <a:latin typeface="Courier New"/>
                <a:ea typeface="Courier New"/>
                <a:cs typeface="Courier New"/>
                <a:sym typeface="Courier New"/>
              </a:rPr>
              <a:t>n</a:t>
            </a:r>
            <a:r>
              <a:rPr baseline="30000" lang="en"/>
              <a:t>th</a:t>
            </a:r>
            <a:r>
              <a:rPr lang="en"/>
              <a:t> instance of </a:t>
            </a:r>
            <a:r>
              <a:rPr lang="en">
                <a:latin typeface="Courier New"/>
                <a:ea typeface="Courier New"/>
                <a:cs typeface="Courier New"/>
                <a:sym typeface="Courier New"/>
              </a:rPr>
              <a:t>e</a:t>
            </a:r>
            <a:r>
              <a:rPr lang="en"/>
              <a:t> is replaced by value </a:t>
            </a:r>
            <a:r>
              <a:rPr lang="en">
                <a:latin typeface="Courier New"/>
                <a:ea typeface="Courier New"/>
                <a:cs typeface="Courier New"/>
                <a:sym typeface="Courier New"/>
              </a:rPr>
              <a:t>v)</a:t>
            </a:r>
            <a:r>
              <a:rPr lang="en"/>
              <a:t>.</a:t>
            </a:r>
          </a:p>
          <a:p>
            <a:pPr lvl="0" rtl="0" algn="l">
              <a:spcBef>
                <a:spcPts val="0"/>
              </a:spcBef>
              <a:buNone/>
            </a:pPr>
            <a:r>
              <a:t/>
            </a:r>
            <a:endParaRPr/>
          </a:p>
          <a:p>
            <a:pPr lvl="0" rtl="0" algn="l">
              <a:spcBef>
                <a:spcPts val="0"/>
              </a:spcBef>
              <a:buNone/>
            </a:pPr>
            <a:r>
              <a:rPr lang="en"/>
              <a:t>observable(</a:t>
            </a:r>
            <a:r>
              <a:rPr lang="en">
                <a:latin typeface="Courier New"/>
                <a:ea typeface="Courier New"/>
                <a:cs typeface="Courier New"/>
                <a:sym typeface="Courier New"/>
              </a:rPr>
              <a:t>e</a:t>
            </a:r>
            <a:r>
              <a:rPr lang="en"/>
              <a:t>, </a:t>
            </a:r>
            <a:r>
              <a:rPr lang="en">
                <a:latin typeface="Courier New"/>
                <a:ea typeface="Courier New"/>
                <a:cs typeface="Courier New"/>
                <a:sym typeface="Courier New"/>
              </a:rPr>
              <a:t>t</a:t>
            </a:r>
            <a:r>
              <a:rPr lang="en"/>
              <a:t>) = </a:t>
            </a:r>
            <a:r>
              <a:rPr lang="en">
                <a:latin typeface="Courier New"/>
                <a:ea typeface="Courier New"/>
                <a:cs typeface="Courier New"/>
                <a:sym typeface="Courier New"/>
              </a:rPr>
              <a:t>∃v.P(t)!= P[v/e</a:t>
            </a:r>
            <a:r>
              <a:rPr baseline="-25000" lang="en">
                <a:latin typeface="Courier New"/>
                <a:ea typeface="Courier New"/>
                <a:cs typeface="Courier New"/>
                <a:sym typeface="Courier New"/>
              </a:rPr>
              <a:t>n</a:t>
            </a:r>
            <a:r>
              <a:rPr lang="en">
                <a:latin typeface="Courier New"/>
                <a:ea typeface="Courier New"/>
                <a:cs typeface="Courier New"/>
                <a:sym typeface="Courier New"/>
              </a:rPr>
              <a:t>](t)</a:t>
            </a:r>
          </a:p>
        </p:txBody>
      </p:sp>
      <p:sp>
        <p:nvSpPr>
          <p:cNvPr id="660" name="Shape 6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4" name="Shape 664"/>
        <p:cNvGrpSpPr/>
        <p:nvPr/>
      </p:nvGrpSpPr>
      <p:grpSpPr>
        <a:xfrm>
          <a:off x="0" y="0"/>
          <a:ext cx="0" cy="0"/>
          <a:chOff x="0" y="0"/>
          <a:chExt cx="0" cy="0"/>
        </a:xfrm>
      </p:grpSpPr>
      <p:sp>
        <p:nvSpPr>
          <p:cNvPr id="665" name="Shape 665"/>
          <p:cNvSpPr txBox="1"/>
          <p:nvPr>
            <p:ph type="title"/>
          </p:nvPr>
        </p:nvSpPr>
        <p:spPr>
          <a:xfrm>
            <a:off x="457200" y="274650"/>
            <a:ext cx="5956499" cy="1143299"/>
          </a:xfrm>
          <a:prstGeom prst="rect">
            <a:avLst/>
          </a:prstGeom>
        </p:spPr>
        <p:txBody>
          <a:bodyPr anchorCtr="0" anchor="b" bIns="91425" lIns="91425" rIns="91425" tIns="91425">
            <a:noAutofit/>
          </a:bodyPr>
          <a:lstStyle/>
          <a:p>
            <a:pPr lvl="0" rtl="0">
              <a:spcBef>
                <a:spcPts val="0"/>
              </a:spcBef>
              <a:buNone/>
            </a:pPr>
            <a:r>
              <a:rPr lang="en"/>
              <a:t>Observable MC/DC</a:t>
            </a:r>
          </a:p>
        </p:txBody>
      </p:sp>
      <p:sp>
        <p:nvSpPr>
          <p:cNvPr id="666" name="Shape 666"/>
          <p:cNvSpPr txBox="1"/>
          <p:nvPr>
            <p:ph idx="1" type="body"/>
          </p:nvPr>
        </p:nvSpPr>
        <p:spPr>
          <a:xfrm>
            <a:off x="457200" y="1600200"/>
            <a:ext cx="8415899" cy="681900"/>
          </a:xfrm>
          <a:prstGeom prst="rect">
            <a:avLst/>
          </a:prstGeom>
        </p:spPr>
        <p:txBody>
          <a:bodyPr anchorCtr="0" anchor="t" bIns="91425" lIns="91425" rIns="91425" tIns="91425">
            <a:noAutofit/>
          </a:bodyPr>
          <a:lstStyle/>
          <a:p>
            <a:pPr lvl="0" rtl="0" algn="l">
              <a:spcBef>
                <a:spcPts val="0"/>
              </a:spcBef>
              <a:buNone/>
            </a:pPr>
            <a:r>
              <a:rPr lang="en"/>
              <a:t>MC/DC + </a:t>
            </a:r>
            <a:r>
              <a:rPr b="1" lang="en"/>
              <a:t>observability</a:t>
            </a:r>
            <a:r>
              <a:rPr lang="en"/>
              <a:t> = Observable MC/DC</a:t>
            </a:r>
          </a:p>
          <a:p>
            <a:pPr lvl="0" rtl="0" algn="l">
              <a:spcBef>
                <a:spcPts val="0"/>
              </a:spcBef>
              <a:buNone/>
            </a:pPr>
            <a:r>
              <a:t/>
            </a:r>
            <a:endParaRPr/>
          </a:p>
          <a:p>
            <a:pPr indent="457200" lvl="0" marL="0" rtl="0">
              <a:lnSpc>
                <a:spcPct val="115000"/>
              </a:lnSpc>
              <a:spcBef>
                <a:spcPts val="0"/>
              </a:spcBef>
              <a:buNone/>
            </a:pPr>
            <a:r>
              <a:t/>
            </a:r>
            <a:endParaRPr>
              <a:latin typeface="Courier New"/>
              <a:ea typeface="Courier New"/>
              <a:cs typeface="Courier New"/>
              <a:sym typeface="Courier New"/>
            </a:endParaRPr>
          </a:p>
        </p:txBody>
      </p:sp>
      <p:sp>
        <p:nvSpPr>
          <p:cNvPr id="667" name="Shape 667"/>
          <p:cNvSpPr txBox="1"/>
          <p:nvPr/>
        </p:nvSpPr>
        <p:spPr>
          <a:xfrm>
            <a:off x="457200" y="2403150"/>
            <a:ext cx="8481300" cy="457200"/>
          </a:xfrm>
          <a:prstGeom prst="rect">
            <a:avLst/>
          </a:prstGeom>
          <a:noFill/>
          <a:ln>
            <a:noFill/>
          </a:ln>
        </p:spPr>
        <p:txBody>
          <a:bodyPr anchorCtr="0" anchor="t" bIns="91425" lIns="91425" rIns="91425" tIns="91425">
            <a:noAutofit/>
          </a:bodyPr>
          <a:lstStyle/>
          <a:p>
            <a:pPr lvl="0" rtl="0">
              <a:spcBef>
                <a:spcPts val="600"/>
              </a:spcBef>
              <a:buClr>
                <a:schemeClr val="dk1"/>
              </a:buClr>
              <a:buSzPct val="36666"/>
              <a:buFont typeface="Arial"/>
              <a:buNone/>
            </a:pPr>
            <a:r>
              <a:rPr lang="en" sz="3000">
                <a:solidFill>
                  <a:schemeClr val="dk1"/>
                </a:solidFill>
              </a:rPr>
              <a:t>Given test suite </a:t>
            </a:r>
            <a:r>
              <a:rPr lang="en" sz="3000">
                <a:solidFill>
                  <a:schemeClr val="dk1"/>
                </a:solidFill>
                <a:latin typeface="Courier New"/>
                <a:ea typeface="Courier New"/>
                <a:cs typeface="Courier New"/>
                <a:sym typeface="Courier New"/>
              </a:rPr>
              <a:t>T</a:t>
            </a:r>
            <a:r>
              <a:rPr lang="en" sz="3000">
                <a:solidFill>
                  <a:schemeClr val="dk1"/>
                </a:solidFill>
              </a:rPr>
              <a:t>, MC/DC obligations are:</a:t>
            </a:r>
          </a:p>
          <a:p>
            <a:pPr lvl="0" rtl="0">
              <a:spcBef>
                <a:spcPts val="600"/>
              </a:spcBef>
              <a:buClr>
                <a:schemeClr val="dk1"/>
              </a:buClr>
              <a:buFont typeface="Arial"/>
              <a:buNone/>
            </a:pPr>
            <a:r>
              <a:t/>
            </a:r>
            <a:endParaRPr sz="3000">
              <a:solidFill>
                <a:schemeClr val="dk1"/>
              </a:solidFill>
              <a:latin typeface="Courier New"/>
              <a:ea typeface="Courier New"/>
              <a:cs typeface="Courier New"/>
              <a:sym typeface="Courier New"/>
            </a:endParaRPr>
          </a:p>
          <a:p>
            <a:pPr lvl="0" rtl="0">
              <a:lnSpc>
                <a:spcPct val="115000"/>
              </a:lnSpc>
              <a:spcBef>
                <a:spcPts val="0"/>
              </a:spcBef>
              <a:buClr>
                <a:schemeClr val="dk1"/>
              </a:buClr>
              <a:buSzPct val="36666"/>
              <a:buFont typeface="Arial"/>
              <a:buNone/>
            </a:pPr>
            <a:r>
              <a:rPr lang="en" sz="3000">
                <a:solidFill>
                  <a:schemeClr val="dk1"/>
                </a:solidFill>
                <a:latin typeface="Courier New"/>
                <a:ea typeface="Courier New"/>
                <a:cs typeface="Courier New"/>
                <a:sym typeface="Courier New"/>
              </a:rPr>
              <a:t>(∀c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 ∈ Cond(D) .</a:t>
            </a:r>
          </a:p>
          <a:p>
            <a:pPr lvl="0" rtl="0">
              <a:lnSpc>
                <a:spcPct val="115000"/>
              </a:lnSpc>
              <a:spcBef>
                <a:spcPts val="0"/>
              </a:spcBef>
              <a:buClr>
                <a:schemeClr val="dk1"/>
              </a:buClr>
              <a:buSzPct val="36666"/>
              <a:buFont typeface="Arial"/>
              <a:buNone/>
            </a:pPr>
            <a:r>
              <a:rPr lang="en" sz="3000">
                <a:solidFill>
                  <a:schemeClr val="dk1"/>
                </a:solidFill>
                <a:latin typeface="Courier New"/>
                <a:ea typeface="Courier New"/>
                <a:cs typeface="Courier New"/>
                <a:sym typeface="Courier New"/>
              </a:rPr>
              <a:t>  (∃t ∈ T. (D(t)!=D[true/c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](t))) ⋀ </a:t>
            </a:r>
          </a:p>
          <a:p>
            <a:pPr indent="387350" lvl="0" rtl="0">
              <a:lnSpc>
                <a:spcPct val="115000"/>
              </a:lnSpc>
              <a:spcBef>
                <a:spcPts val="0"/>
              </a:spcBef>
              <a:buClr>
                <a:schemeClr val="dk1"/>
              </a:buClr>
              <a:buSzPct val="36666"/>
              <a:buFont typeface="Arial"/>
              <a:buNone/>
            </a:pPr>
            <a:r>
              <a:rPr lang="en" sz="3000">
                <a:solidFill>
                  <a:schemeClr val="dk1"/>
                </a:solidFill>
                <a:latin typeface="Courier New"/>
                <a:ea typeface="Courier New"/>
                <a:cs typeface="Courier New"/>
                <a:sym typeface="Courier New"/>
              </a:rPr>
              <a:t>(∃t ∈ T. (D(t)!=D[false/c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](t))))</a:t>
            </a:r>
          </a:p>
          <a:p>
            <a:pPr lvl="0" rtl="0">
              <a:spcBef>
                <a:spcPts val="0"/>
              </a:spcBef>
              <a:buNone/>
            </a:pPr>
            <a:r>
              <a:t/>
            </a:r>
            <a:endParaRPr/>
          </a:p>
        </p:txBody>
      </p:sp>
      <p:sp>
        <p:nvSpPr>
          <p:cNvPr id="668" name="Shape 668"/>
          <p:cNvSpPr txBox="1"/>
          <p:nvPr/>
        </p:nvSpPr>
        <p:spPr>
          <a:xfrm>
            <a:off x="457200" y="2403150"/>
            <a:ext cx="8309399" cy="457200"/>
          </a:xfrm>
          <a:prstGeom prst="rect">
            <a:avLst/>
          </a:prstGeom>
          <a:noFill/>
          <a:ln>
            <a:noFill/>
          </a:ln>
        </p:spPr>
        <p:txBody>
          <a:bodyPr anchorCtr="0" anchor="t" bIns="91425" lIns="91425" rIns="91425" tIns="91425">
            <a:noAutofit/>
          </a:bodyPr>
          <a:lstStyle/>
          <a:p>
            <a:pPr lvl="0" rtl="0">
              <a:spcBef>
                <a:spcPts val="600"/>
              </a:spcBef>
              <a:buNone/>
            </a:pPr>
            <a:r>
              <a:rPr lang="en" sz="3000">
                <a:solidFill>
                  <a:schemeClr val="dk1"/>
                </a:solidFill>
              </a:rPr>
              <a:t>Given test suite </a:t>
            </a:r>
            <a:r>
              <a:rPr lang="en" sz="3000">
                <a:solidFill>
                  <a:schemeClr val="dk1"/>
                </a:solidFill>
                <a:latin typeface="Courier New"/>
                <a:ea typeface="Courier New"/>
                <a:cs typeface="Courier New"/>
                <a:sym typeface="Courier New"/>
              </a:rPr>
              <a:t>T</a:t>
            </a:r>
            <a:r>
              <a:rPr lang="en" sz="3000">
                <a:solidFill>
                  <a:schemeClr val="dk1"/>
                </a:solidFill>
              </a:rPr>
              <a:t>, OMC/DC obligations are:</a:t>
            </a:r>
          </a:p>
          <a:p>
            <a:pPr lvl="0" rtl="0">
              <a:spcBef>
                <a:spcPts val="600"/>
              </a:spcBef>
              <a:buNone/>
            </a:pPr>
            <a:r>
              <a:t/>
            </a:r>
            <a:endParaRPr sz="3000">
              <a:solidFill>
                <a:schemeClr val="dk1"/>
              </a:solidFill>
              <a:latin typeface="Courier New"/>
              <a:ea typeface="Courier New"/>
              <a:cs typeface="Courier New"/>
              <a:sym typeface="Courier New"/>
            </a:endParaRPr>
          </a:p>
          <a:p>
            <a:pPr lvl="0" rtl="0">
              <a:lnSpc>
                <a:spcPct val="115000"/>
              </a:lnSpc>
              <a:spcBef>
                <a:spcPts val="0"/>
              </a:spcBef>
              <a:buNone/>
            </a:pPr>
            <a:r>
              <a:rPr lang="en" sz="3000">
                <a:solidFill>
                  <a:schemeClr val="dk1"/>
                </a:solidFill>
                <a:latin typeface="Courier New"/>
                <a:ea typeface="Courier New"/>
                <a:cs typeface="Courier New"/>
                <a:sym typeface="Courier New"/>
              </a:rPr>
              <a:t>(∀c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 ∈ Cond(P) .</a:t>
            </a:r>
          </a:p>
          <a:p>
            <a:pPr lvl="0" rtl="0">
              <a:lnSpc>
                <a:spcPct val="115000"/>
              </a:lnSpc>
              <a:spcBef>
                <a:spcPts val="0"/>
              </a:spcBef>
              <a:buNone/>
            </a:pPr>
            <a:r>
              <a:rPr lang="en" sz="3000">
                <a:solidFill>
                  <a:schemeClr val="dk1"/>
                </a:solidFill>
                <a:latin typeface="Courier New"/>
                <a:ea typeface="Courier New"/>
                <a:cs typeface="Courier New"/>
                <a:sym typeface="Courier New"/>
              </a:rPr>
              <a:t>  (∃t ∈ T. (P(t)!=P[true/c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](t))) ⋀ </a:t>
            </a:r>
          </a:p>
          <a:p>
            <a:pPr indent="457200" lvl="0" rtl="0">
              <a:lnSpc>
                <a:spcPct val="115000"/>
              </a:lnSpc>
              <a:spcBef>
                <a:spcPts val="0"/>
              </a:spcBef>
              <a:buNone/>
            </a:pPr>
            <a:r>
              <a:rPr lang="en" sz="3000">
                <a:solidFill>
                  <a:schemeClr val="dk1"/>
                </a:solidFill>
                <a:latin typeface="Courier New"/>
                <a:ea typeface="Courier New"/>
                <a:cs typeface="Courier New"/>
                <a:sym typeface="Courier New"/>
              </a:rPr>
              <a:t>(∃t ∈ T. (P(t)!=P[false/c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](t))))</a:t>
            </a:r>
          </a:p>
          <a:p>
            <a:pPr lvl="0" rtl="0">
              <a:spcBef>
                <a:spcPts val="0"/>
              </a:spcBef>
              <a:buNone/>
            </a:pPr>
            <a:r>
              <a:t/>
            </a:r>
            <a:endParaRPr/>
          </a:p>
        </p:txBody>
      </p:sp>
      <p:sp>
        <p:nvSpPr>
          <p:cNvPr id="669" name="Shape 669"/>
          <p:cNvSpPr/>
          <p:nvPr/>
        </p:nvSpPr>
        <p:spPr>
          <a:xfrm>
            <a:off x="263050" y="5274800"/>
            <a:ext cx="8675399" cy="95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3000"/>
              <a:t>Idea: Lift observability from decision level to program level.</a:t>
            </a:r>
          </a:p>
        </p:txBody>
      </p:sp>
      <p:sp>
        <p:nvSpPr>
          <p:cNvPr id="670" name="Shape 6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67"/>
                                        </p:tgtEl>
                                      </p:cBhvr>
                                    </p:animEffect>
                                    <p:set>
                                      <p:cBhvr>
                                        <p:cTn dur="1" fill="hold">
                                          <p:stCondLst>
                                            <p:cond delay="0"/>
                                          </p:stCondLst>
                                        </p:cTn>
                                        <p:tgtEl>
                                          <p:spTgt spid="6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1"/>
                                        <p:tgtEl>
                                          <p:spTgt spid="668"/>
                                        </p:tgtEl>
                                      </p:cBhvr>
                                    </p:animEffect>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
                                        <p:tgtEl>
                                          <p:spTgt spid="6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4" name="Shape 674"/>
        <p:cNvGrpSpPr/>
        <p:nvPr/>
      </p:nvGrpSpPr>
      <p:grpSpPr>
        <a:xfrm>
          <a:off x="0" y="0"/>
          <a:ext cx="0" cy="0"/>
          <a:chOff x="0" y="0"/>
          <a:chExt cx="0" cy="0"/>
        </a:xfrm>
      </p:grpSpPr>
      <p:sp>
        <p:nvSpPr>
          <p:cNvPr id="675" name="Shape 675"/>
          <p:cNvSpPr txBox="1"/>
          <p:nvPr>
            <p:ph type="title"/>
          </p:nvPr>
        </p:nvSpPr>
        <p:spPr>
          <a:xfrm>
            <a:off x="457200" y="274650"/>
            <a:ext cx="6400799" cy="1143299"/>
          </a:xfrm>
          <a:prstGeom prst="rect">
            <a:avLst/>
          </a:prstGeom>
        </p:spPr>
        <p:txBody>
          <a:bodyPr anchorCtr="0" anchor="b" bIns="91425" lIns="91425" rIns="91425" tIns="91425">
            <a:noAutofit/>
          </a:bodyPr>
          <a:lstStyle/>
          <a:p>
            <a:pPr lvl="0" rtl="0">
              <a:spcBef>
                <a:spcPts val="0"/>
              </a:spcBef>
              <a:buNone/>
            </a:pPr>
            <a:r>
              <a:rPr lang="en"/>
              <a:t>Tagging Semantics</a:t>
            </a:r>
          </a:p>
        </p:txBody>
      </p:sp>
      <p:sp>
        <p:nvSpPr>
          <p:cNvPr id="676" name="Shape 676"/>
          <p:cNvSpPr txBox="1"/>
          <p:nvPr>
            <p:ph idx="1" type="body"/>
          </p:nvPr>
        </p:nvSpPr>
        <p:spPr>
          <a:xfrm>
            <a:off x="457200" y="1600200"/>
            <a:ext cx="8352599" cy="4967700"/>
          </a:xfrm>
          <a:prstGeom prst="rect">
            <a:avLst/>
          </a:prstGeom>
        </p:spPr>
        <p:txBody>
          <a:bodyPr anchorCtr="0" anchor="t" bIns="91425" lIns="91425" rIns="91425" tIns="91425">
            <a:noAutofit/>
          </a:bodyPr>
          <a:lstStyle/>
          <a:p>
            <a:pPr lvl="0" rtl="0" algn="l">
              <a:spcBef>
                <a:spcPts val="0"/>
              </a:spcBef>
              <a:buNone/>
            </a:pPr>
            <a:r>
              <a:rPr lang="en"/>
              <a:t>Assign each condition a </a:t>
            </a:r>
            <a:r>
              <a:rPr b="1" lang="en"/>
              <a:t>tag set</a:t>
            </a:r>
            <a:r>
              <a:rPr lang="en"/>
              <a:t>:</a:t>
            </a:r>
          </a:p>
          <a:p>
            <a:pPr lvl="0" rtl="0" algn="l">
              <a:spcBef>
                <a:spcPts val="0"/>
              </a:spcBef>
              <a:buNone/>
            </a:pPr>
            <a:r>
              <a:rPr lang="en">
                <a:latin typeface="Courier New"/>
                <a:ea typeface="Courier New"/>
                <a:cs typeface="Courier New"/>
                <a:sym typeface="Courier New"/>
              </a:rPr>
              <a:t>(ID, Boolean Outcome)</a:t>
            </a:r>
          </a:p>
          <a:p>
            <a:pPr lvl="0" rtl="0" algn="l">
              <a:spcBef>
                <a:spcPts val="0"/>
              </a:spcBef>
              <a:buNone/>
            </a:pPr>
            <a:r>
              <a:rPr lang="en"/>
              <a:t>Evaluation determines tag propagation:</a:t>
            </a:r>
          </a:p>
          <a:p>
            <a:pPr indent="0" lvl="0" marL="0" rtl="0" algn="l">
              <a:spcBef>
                <a:spcPts val="0"/>
              </a:spcBef>
              <a:buNone/>
            </a:pPr>
            <a:r>
              <a:rPr lang="en">
                <a:latin typeface="Courier New"/>
                <a:ea typeface="Courier New"/>
                <a:cs typeface="Courier New"/>
                <a:sym typeface="Courier New"/>
              </a:rPr>
              <a:t>exp1=c1 &amp;&amp; c2;</a:t>
            </a:r>
          </a:p>
          <a:p>
            <a:pPr indent="0" lvl="0" marL="0" rtl="0" algn="l">
              <a:spcBef>
                <a:spcPts val="0"/>
              </a:spcBef>
              <a:buNone/>
            </a:pPr>
            <a:r>
              <a:rPr lang="en">
                <a:latin typeface="Courier New"/>
                <a:ea typeface="Courier New"/>
                <a:cs typeface="Courier New"/>
                <a:sym typeface="Courier New"/>
              </a:rPr>
              <a:t>exp2=c3 || c4;</a:t>
            </a:r>
            <a:r>
              <a:rPr lang="en"/>
              <a:t> </a:t>
            </a:r>
          </a:p>
          <a:p>
            <a:pPr lvl="0" rtl="0" algn="l">
              <a:spcBef>
                <a:spcPts val="0"/>
              </a:spcBef>
              <a:buNone/>
            </a:pPr>
            <a:r>
              <a:rPr lang="en">
                <a:latin typeface="Courier New"/>
                <a:ea typeface="Courier New"/>
                <a:cs typeface="Courier New"/>
                <a:sym typeface="Courier New"/>
              </a:rPr>
              <a:t>out=if (c5) then </a:t>
            </a:r>
          </a:p>
          <a:p>
            <a:pPr indent="457200" lvl="0" marL="0" rtl="0" algn="l">
              <a:spcBef>
                <a:spcPts val="0"/>
              </a:spcBef>
              <a:buNone/>
            </a:pPr>
            <a:r>
              <a:rPr lang="en">
                <a:latin typeface="Courier New"/>
                <a:ea typeface="Courier New"/>
                <a:cs typeface="Courier New"/>
                <a:sym typeface="Courier New"/>
              </a:rPr>
              <a:t>exp1 else exp2;</a:t>
            </a:r>
          </a:p>
          <a:p>
            <a:pPr lvl="0" rtl="0" algn="l">
              <a:spcBef>
                <a:spcPts val="0"/>
              </a:spcBef>
              <a:buNone/>
            </a:pPr>
            <a:r>
              <a:t/>
            </a:r>
            <a:endParaRPr/>
          </a:p>
          <a:p>
            <a:pPr lvl="0" rtl="0" algn="l">
              <a:spcBef>
                <a:spcPts val="0"/>
              </a:spcBef>
              <a:buNone/>
            </a:pPr>
            <a:r>
              <a:t/>
            </a:r>
            <a:endParaRPr/>
          </a:p>
          <a:p>
            <a:pPr lvl="0" rtl="0" algn="l">
              <a:spcBef>
                <a:spcPts val="0"/>
              </a:spcBef>
              <a:buNone/>
            </a:pPr>
            <a:r>
              <a:t/>
            </a:r>
            <a:endParaRPr/>
          </a:p>
          <a:p>
            <a:pPr lvl="0" rtl="0" algn="l">
              <a:spcBef>
                <a:spcPts val="0"/>
              </a:spcBef>
              <a:buNone/>
            </a:pPr>
            <a:r>
              <a:t/>
            </a:r>
            <a:endParaRPr/>
          </a:p>
        </p:txBody>
      </p:sp>
      <p:sp>
        <p:nvSpPr>
          <p:cNvPr id="677" name="Shape 677"/>
          <p:cNvSpPr txBox="1"/>
          <p:nvPr/>
        </p:nvSpPr>
        <p:spPr>
          <a:xfrm>
            <a:off x="4466400" y="3302400"/>
            <a:ext cx="3657600" cy="457200"/>
          </a:xfrm>
          <a:prstGeom prst="rect">
            <a:avLst/>
          </a:prstGeom>
          <a:noFill/>
          <a:ln>
            <a:noFill/>
          </a:ln>
        </p:spPr>
        <p:txBody>
          <a:bodyPr anchorCtr="0" anchor="t" bIns="91425" lIns="91425" rIns="91425" tIns="91425">
            <a:noAutofit/>
          </a:bodyPr>
          <a:lstStyle/>
          <a:p>
            <a:pPr lvl="0" rtl="0">
              <a:spcBef>
                <a:spcPts val="0"/>
              </a:spcBef>
              <a:buNone/>
            </a:pPr>
            <a:r>
              <a:rPr lang="en" sz="3000"/>
              <a:t>[(c1,true), (c2,false)]</a:t>
            </a:r>
          </a:p>
        </p:txBody>
      </p:sp>
      <p:sp>
        <p:nvSpPr>
          <p:cNvPr id="678" name="Shape 678"/>
          <p:cNvSpPr txBox="1"/>
          <p:nvPr/>
        </p:nvSpPr>
        <p:spPr>
          <a:xfrm>
            <a:off x="4466400" y="3302400"/>
            <a:ext cx="3887099" cy="457200"/>
          </a:xfrm>
          <a:prstGeom prst="rect">
            <a:avLst/>
          </a:prstGeom>
          <a:noFill/>
          <a:ln>
            <a:noFill/>
          </a:ln>
        </p:spPr>
        <p:txBody>
          <a:bodyPr anchorCtr="0" anchor="t" bIns="91425" lIns="91425" rIns="91425" tIns="91425">
            <a:noAutofit/>
          </a:bodyPr>
          <a:lstStyle/>
          <a:p>
            <a:pPr lvl="0" rtl="0">
              <a:spcBef>
                <a:spcPts val="0"/>
              </a:spcBef>
              <a:buNone/>
            </a:pPr>
            <a:r>
              <a:rPr lang="en" sz="3000"/>
              <a:t>[</a:t>
            </a:r>
            <a:r>
              <a:rPr lang="en" sz="3000" strike="sngStrike">
                <a:solidFill>
                  <a:srgbClr val="FF0000"/>
                </a:solidFill>
              </a:rPr>
              <a:t>(c1,true)</a:t>
            </a:r>
            <a:r>
              <a:rPr lang="en" sz="3000"/>
              <a:t>, (c2,false)]</a:t>
            </a:r>
          </a:p>
        </p:txBody>
      </p:sp>
      <p:sp>
        <p:nvSpPr>
          <p:cNvPr id="679" name="Shape 679"/>
          <p:cNvSpPr txBox="1"/>
          <p:nvPr/>
        </p:nvSpPr>
        <p:spPr>
          <a:xfrm>
            <a:off x="4466400" y="3855450"/>
            <a:ext cx="3657600" cy="457200"/>
          </a:xfrm>
          <a:prstGeom prst="rect">
            <a:avLst/>
          </a:prstGeom>
          <a:noFill/>
          <a:ln>
            <a:noFill/>
          </a:ln>
        </p:spPr>
        <p:txBody>
          <a:bodyPr anchorCtr="0" anchor="t" bIns="91425" lIns="91425" rIns="91425" tIns="91425">
            <a:noAutofit/>
          </a:bodyPr>
          <a:lstStyle/>
          <a:p>
            <a:pPr lvl="0" rtl="0">
              <a:spcBef>
                <a:spcPts val="0"/>
              </a:spcBef>
              <a:buNone/>
            </a:pPr>
            <a:r>
              <a:rPr lang="en" sz="3000"/>
              <a:t>[(c3,true), (c4,false)]</a:t>
            </a:r>
          </a:p>
        </p:txBody>
      </p:sp>
      <p:sp>
        <p:nvSpPr>
          <p:cNvPr id="680" name="Shape 680"/>
          <p:cNvSpPr txBox="1"/>
          <p:nvPr/>
        </p:nvSpPr>
        <p:spPr>
          <a:xfrm>
            <a:off x="4466400" y="3855450"/>
            <a:ext cx="3887099" cy="457200"/>
          </a:xfrm>
          <a:prstGeom prst="rect">
            <a:avLst/>
          </a:prstGeom>
          <a:noFill/>
          <a:ln>
            <a:noFill/>
          </a:ln>
        </p:spPr>
        <p:txBody>
          <a:bodyPr anchorCtr="0" anchor="t" bIns="91425" lIns="91425" rIns="91425" tIns="91425">
            <a:noAutofit/>
          </a:bodyPr>
          <a:lstStyle/>
          <a:p>
            <a:pPr lvl="0" rtl="0">
              <a:spcBef>
                <a:spcPts val="0"/>
              </a:spcBef>
              <a:buNone/>
            </a:pPr>
            <a:r>
              <a:rPr lang="en" sz="3000"/>
              <a:t>[(c3,true), </a:t>
            </a:r>
            <a:r>
              <a:rPr b="1" lang="en" sz="3000" strike="sngStrike">
                <a:solidFill>
                  <a:srgbClr val="FF0000"/>
                </a:solidFill>
              </a:rPr>
              <a:t>(c4,false)</a:t>
            </a:r>
            <a:r>
              <a:rPr lang="en" sz="3000"/>
              <a:t>]</a:t>
            </a:r>
          </a:p>
        </p:txBody>
      </p:sp>
      <p:sp>
        <p:nvSpPr>
          <p:cNvPr id="681" name="Shape 681"/>
          <p:cNvSpPr txBox="1"/>
          <p:nvPr/>
        </p:nvSpPr>
        <p:spPr>
          <a:xfrm>
            <a:off x="4466400" y="4408500"/>
            <a:ext cx="4723199" cy="457200"/>
          </a:xfrm>
          <a:prstGeom prst="rect">
            <a:avLst/>
          </a:prstGeom>
          <a:noFill/>
          <a:ln>
            <a:noFill/>
          </a:ln>
        </p:spPr>
        <p:txBody>
          <a:bodyPr anchorCtr="0" anchor="t" bIns="91425" lIns="91425" rIns="91425" tIns="91425">
            <a:noAutofit/>
          </a:bodyPr>
          <a:lstStyle/>
          <a:p>
            <a:pPr lvl="0" rtl="0">
              <a:spcBef>
                <a:spcPts val="0"/>
              </a:spcBef>
              <a:buNone/>
            </a:pPr>
            <a:r>
              <a:rPr lang="en" sz="3000"/>
              <a:t>[(c5,true), &lt;exp1&gt;,&lt;exp2&gt;]</a:t>
            </a:r>
          </a:p>
        </p:txBody>
      </p:sp>
      <p:sp>
        <p:nvSpPr>
          <p:cNvPr id="682" name="Shape 682"/>
          <p:cNvSpPr txBox="1"/>
          <p:nvPr/>
        </p:nvSpPr>
        <p:spPr>
          <a:xfrm>
            <a:off x="4466400" y="4408500"/>
            <a:ext cx="4343400" cy="457200"/>
          </a:xfrm>
          <a:prstGeom prst="rect">
            <a:avLst/>
          </a:prstGeom>
          <a:noFill/>
          <a:ln>
            <a:noFill/>
          </a:ln>
        </p:spPr>
        <p:txBody>
          <a:bodyPr anchorCtr="0" anchor="t" bIns="91425" lIns="91425" rIns="91425" tIns="91425">
            <a:noAutofit/>
          </a:bodyPr>
          <a:lstStyle/>
          <a:p>
            <a:pPr lvl="0" rtl="0">
              <a:spcBef>
                <a:spcPts val="0"/>
              </a:spcBef>
              <a:buNone/>
            </a:pPr>
            <a:r>
              <a:rPr lang="en" sz="3000"/>
              <a:t>[(c5,true),(c2, false),</a:t>
            </a:r>
          </a:p>
          <a:p>
            <a:pPr lvl="0" rtl="0">
              <a:spcBef>
                <a:spcPts val="0"/>
              </a:spcBef>
              <a:buNone/>
            </a:pPr>
            <a:r>
              <a:rPr b="1" lang="en" sz="3000" strike="sngStrike">
                <a:solidFill>
                  <a:srgbClr val="FF0000"/>
                </a:solidFill>
              </a:rPr>
              <a:t>&lt;exp2&gt;</a:t>
            </a:r>
            <a:r>
              <a:rPr lang="en" sz="3000"/>
              <a:t>]</a:t>
            </a:r>
          </a:p>
        </p:txBody>
      </p:sp>
      <p:sp>
        <p:nvSpPr>
          <p:cNvPr id="683" name="Shape 6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
                                        <p:tgtEl>
                                          <p:spTgt spid="6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77"/>
                                        </p:tgtEl>
                                      </p:cBhvr>
                                    </p:animEffect>
                                    <p:set>
                                      <p:cBhvr>
                                        <p:cTn dur="1" fill="hold">
                                          <p:stCondLst>
                                            <p:cond delay="0"/>
                                          </p:stCondLst>
                                        </p:cTn>
                                        <p:tgtEl>
                                          <p:spTgt spid="67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
                                        <p:tgtEl>
                                          <p:spTgt spid="6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
                                        <p:tgtEl>
                                          <p:spTgt spid="6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79"/>
                                        </p:tgtEl>
                                      </p:cBhvr>
                                    </p:animEffect>
                                    <p:set>
                                      <p:cBhvr>
                                        <p:cTn dur="1" fill="hold">
                                          <p:stCondLst>
                                            <p:cond delay="0"/>
                                          </p:stCondLst>
                                        </p:cTn>
                                        <p:tgtEl>
                                          <p:spTgt spid="67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
                                        <p:tgtEl>
                                          <p:spTgt spid="6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
                                        <p:tgtEl>
                                          <p:spTgt spid="6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81"/>
                                        </p:tgtEl>
                                      </p:cBhvr>
                                    </p:animEffect>
                                    <p:set>
                                      <p:cBhvr>
                                        <p:cTn dur="1" fill="hold">
                                          <p:stCondLst>
                                            <p:cond delay="0"/>
                                          </p:stCondLst>
                                        </p:cTn>
                                        <p:tgtEl>
                                          <p:spTgt spid="6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
                                        <p:tgtEl>
                                          <p:spTgt spid="6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Benefits of Observability</a:t>
            </a:r>
          </a:p>
        </p:txBody>
      </p:sp>
      <p:sp>
        <p:nvSpPr>
          <p:cNvPr id="689" name="Shape 68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OMC/DC should improve test effectiveness by accounting for </a:t>
            </a:r>
            <a:r>
              <a:rPr b="1" lang="en"/>
              <a:t>program structure</a:t>
            </a:r>
            <a:r>
              <a:rPr lang="en"/>
              <a:t> and </a:t>
            </a:r>
            <a:r>
              <a:rPr b="1" lang="en"/>
              <a:t>oracle composition</a:t>
            </a:r>
            <a:r>
              <a:rPr lang="en"/>
              <a:t>:</a:t>
            </a:r>
          </a:p>
          <a:p>
            <a:pPr indent="-228600" lvl="0" marL="457200" rtl="0" algn="l">
              <a:spcBef>
                <a:spcPts val="0"/>
              </a:spcBef>
            </a:pPr>
            <a:r>
              <a:rPr lang="en"/>
              <a:t>We select what points the oracle monitors, OMC/DC requires propagation path to those points. </a:t>
            </a:r>
          </a:p>
          <a:p>
            <a:pPr indent="-228600" lvl="0" marL="457200" rtl="0" algn="l">
              <a:spcBef>
                <a:spcPts val="0"/>
              </a:spcBef>
            </a:pPr>
            <a:r>
              <a:rPr lang="en"/>
              <a:t>No sensitivity to structure because impact must be propagated at monitoring points.</a:t>
            </a:r>
          </a:p>
          <a:p>
            <a:pPr indent="-228600" lvl="1" marL="914400" rtl="0" algn="l">
              <a:spcBef>
                <a:spcPts val="0"/>
              </a:spcBef>
            </a:pPr>
            <a:r>
              <a:rPr lang="en"/>
              <a:t>i.e., we place conditions on the path taken.</a:t>
            </a:r>
          </a:p>
        </p:txBody>
      </p:sp>
      <p:sp>
        <p:nvSpPr>
          <p:cNvPr id="690" name="Shape 6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484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Path</a:t>
            </a:r>
            <a:r>
              <a:rPr b="1" i="0" lang="en" u="none" cap="none" strike="noStrike">
                <a:solidFill>
                  <a:srgbClr val="FFFFFF"/>
                </a:solidFill>
                <a:latin typeface="Arial"/>
                <a:ea typeface="Arial"/>
                <a:cs typeface="Arial"/>
                <a:sym typeface="Arial"/>
              </a:rPr>
              <a:t> Coverage</a:t>
            </a:r>
          </a:p>
        </p:txBody>
      </p:sp>
      <p:cxnSp>
        <p:nvCxnSpPr>
          <p:cNvPr id="76" name="Shape 76"/>
          <p:cNvCxnSpPr/>
          <p:nvPr/>
        </p:nvCxnSpPr>
        <p:spPr>
          <a:xfrm>
            <a:off x="6927626" y="2705136"/>
            <a:ext cx="0" cy="365099"/>
          </a:xfrm>
          <a:prstGeom prst="straightConnector1">
            <a:avLst/>
          </a:prstGeom>
          <a:noFill/>
          <a:ln cap="flat" cmpd="sng" w="12700">
            <a:solidFill>
              <a:srgbClr val="000000"/>
            </a:solidFill>
            <a:prstDash val="solid"/>
            <a:round/>
            <a:headEnd len="med" w="med" type="none"/>
            <a:tailEnd len="med" w="med" type="triangle"/>
          </a:ln>
        </p:spPr>
      </p:cxnSp>
      <p:cxnSp>
        <p:nvCxnSpPr>
          <p:cNvPr id="77" name="Shape 77"/>
          <p:cNvCxnSpPr/>
          <p:nvPr/>
        </p:nvCxnSpPr>
        <p:spPr>
          <a:xfrm>
            <a:off x="4905667" y="2705136"/>
            <a:ext cx="0" cy="1406400"/>
          </a:xfrm>
          <a:prstGeom prst="straightConnector1">
            <a:avLst/>
          </a:prstGeom>
          <a:noFill/>
          <a:ln cap="flat" cmpd="sng" w="28575">
            <a:solidFill>
              <a:srgbClr val="000000"/>
            </a:solidFill>
            <a:prstDash val="solid"/>
            <a:round/>
            <a:headEnd len="med" w="med" type="none"/>
            <a:tailEnd len="med" w="med" type="triangle"/>
          </a:ln>
        </p:spPr>
      </p:cxnSp>
      <p:sp>
        <p:nvSpPr>
          <p:cNvPr id="78" name="Shape 78"/>
          <p:cNvSpPr/>
          <p:nvPr/>
        </p:nvSpPr>
        <p:spPr>
          <a:xfrm>
            <a:off x="5399537" y="1541500"/>
            <a:ext cx="8075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sp>
        <p:nvSpPr>
          <p:cNvPr id="79" name="Shape 79"/>
          <p:cNvSpPr/>
          <p:nvPr/>
        </p:nvSpPr>
        <p:spPr>
          <a:xfrm>
            <a:off x="4008400" y="2384450"/>
            <a:ext cx="3053099" cy="7493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latin typeface="Arial"/>
                <a:ea typeface="Arial"/>
                <a:cs typeface="Arial"/>
                <a:sym typeface="Arial"/>
              </a:rPr>
              <a:t>i&lt;N and A[i] &lt;X</a:t>
            </a:r>
          </a:p>
        </p:txBody>
      </p:sp>
      <p:sp>
        <p:nvSpPr>
          <p:cNvPr id="80" name="Shape 80"/>
          <p:cNvSpPr/>
          <p:nvPr/>
        </p:nvSpPr>
        <p:spPr>
          <a:xfrm>
            <a:off x="5761224" y="3070261"/>
            <a:ext cx="20670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A[i]&lt;0</a:t>
            </a:r>
          </a:p>
        </p:txBody>
      </p:sp>
      <p:sp>
        <p:nvSpPr>
          <p:cNvPr id="81" name="Shape 81"/>
          <p:cNvSpPr/>
          <p:nvPr/>
        </p:nvSpPr>
        <p:spPr>
          <a:xfrm>
            <a:off x="6863714" y="3827500"/>
            <a:ext cx="15224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82" name="Shape 82"/>
          <p:cNvSpPr/>
          <p:nvPr/>
        </p:nvSpPr>
        <p:spPr>
          <a:xfrm>
            <a:off x="4282521" y="4132300"/>
            <a:ext cx="12449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83" name="Shape 83"/>
          <p:cNvCxnSpPr/>
          <p:nvPr/>
        </p:nvCxnSpPr>
        <p:spPr>
          <a:xfrm>
            <a:off x="5812063" y="2019336"/>
            <a:ext cx="0" cy="352499"/>
          </a:xfrm>
          <a:prstGeom prst="straightConnector1">
            <a:avLst/>
          </a:prstGeom>
          <a:noFill/>
          <a:ln cap="flat" cmpd="sng" w="28575">
            <a:solidFill>
              <a:srgbClr val="000000"/>
            </a:solidFill>
            <a:prstDash val="solid"/>
            <a:round/>
            <a:headEnd len="med" w="med" type="none"/>
            <a:tailEnd len="med" w="med" type="triangle"/>
          </a:ln>
        </p:spPr>
      </p:cxnSp>
      <p:cxnSp>
        <p:nvCxnSpPr>
          <p:cNvPr id="84" name="Shape 84"/>
          <p:cNvCxnSpPr/>
          <p:nvPr/>
        </p:nvCxnSpPr>
        <p:spPr>
          <a:xfrm>
            <a:off x="7834021" y="3390937"/>
            <a:ext cx="0" cy="428700"/>
          </a:xfrm>
          <a:prstGeom prst="straightConnector1">
            <a:avLst/>
          </a:prstGeom>
          <a:noFill/>
          <a:ln cap="flat" cmpd="sng" w="28575">
            <a:solidFill>
              <a:srgbClr val="000000"/>
            </a:solidFill>
            <a:prstDash val="solid"/>
            <a:round/>
            <a:headEnd len="med" w="med" type="none"/>
            <a:tailEnd len="med" w="med" type="triangle"/>
          </a:ln>
        </p:spPr>
      </p:cxnSp>
      <p:cxnSp>
        <p:nvCxnSpPr>
          <p:cNvPr id="85" name="Shape 85"/>
          <p:cNvCxnSpPr/>
          <p:nvPr/>
        </p:nvCxnSpPr>
        <p:spPr>
          <a:xfrm>
            <a:off x="8118722" y="4816512"/>
            <a:ext cx="464699" cy="0"/>
          </a:xfrm>
          <a:prstGeom prst="straightConnector1">
            <a:avLst/>
          </a:prstGeom>
          <a:noFill/>
          <a:ln cap="flat" cmpd="sng" w="28575">
            <a:solidFill>
              <a:srgbClr val="000000"/>
            </a:solidFill>
            <a:prstDash val="solid"/>
            <a:round/>
            <a:headEnd len="med" w="med" type="none"/>
            <a:tailEnd len="med" w="med" type="none"/>
          </a:ln>
        </p:spPr>
      </p:cxnSp>
      <p:cxnSp>
        <p:nvCxnSpPr>
          <p:cNvPr id="86" name="Shape 86"/>
          <p:cNvCxnSpPr/>
          <p:nvPr/>
        </p:nvCxnSpPr>
        <p:spPr>
          <a:xfrm>
            <a:off x="8600971" y="2781336"/>
            <a:ext cx="0" cy="2028899"/>
          </a:xfrm>
          <a:prstGeom prst="straightConnector1">
            <a:avLst/>
          </a:prstGeom>
          <a:noFill/>
          <a:ln cap="flat" cmpd="sng" w="28575">
            <a:solidFill>
              <a:srgbClr val="000000"/>
            </a:solidFill>
            <a:prstDash val="solid"/>
            <a:round/>
            <a:headEnd len="med" w="med" type="none"/>
            <a:tailEnd len="med" w="med" type="none"/>
          </a:ln>
        </p:spPr>
      </p:cxnSp>
      <p:cxnSp>
        <p:nvCxnSpPr>
          <p:cNvPr id="87" name="Shape 87"/>
          <p:cNvCxnSpPr/>
          <p:nvPr/>
        </p:nvCxnSpPr>
        <p:spPr>
          <a:xfrm>
            <a:off x="5832398" y="2095536"/>
            <a:ext cx="2750999" cy="644400"/>
          </a:xfrm>
          <a:prstGeom prst="straightConnector1">
            <a:avLst/>
          </a:prstGeom>
          <a:noFill/>
          <a:ln cap="flat" cmpd="sng" w="28575">
            <a:solidFill>
              <a:srgbClr val="000000"/>
            </a:solidFill>
            <a:prstDash val="solid"/>
            <a:round/>
            <a:headEnd len="med" w="med" type="triangle"/>
            <a:tailEnd len="med" w="med" type="none"/>
          </a:ln>
        </p:spPr>
      </p:cxnSp>
      <p:sp>
        <p:nvSpPr>
          <p:cNvPr id="88" name="Shape 88"/>
          <p:cNvSpPr/>
          <p:nvPr/>
        </p:nvSpPr>
        <p:spPr>
          <a:xfrm>
            <a:off x="7123735" y="2736875"/>
            <a:ext cx="6714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89" name="Shape 89"/>
          <p:cNvSpPr/>
          <p:nvPr/>
        </p:nvSpPr>
        <p:spPr>
          <a:xfrm>
            <a:off x="4892601" y="3041675"/>
            <a:ext cx="8075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90" name="Shape 90"/>
          <p:cNvSpPr/>
          <p:nvPr/>
        </p:nvSpPr>
        <p:spPr>
          <a:xfrm>
            <a:off x="8015375" y="3390925"/>
            <a:ext cx="6714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91" name="Shape 91"/>
          <p:cNvSpPr/>
          <p:nvPr/>
        </p:nvSpPr>
        <p:spPr>
          <a:xfrm>
            <a:off x="5868728" y="3651275"/>
            <a:ext cx="8075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92" name="Shape 92"/>
          <p:cNvCxnSpPr/>
          <p:nvPr/>
        </p:nvCxnSpPr>
        <p:spPr>
          <a:xfrm>
            <a:off x="5812063" y="3409987"/>
            <a:ext cx="0" cy="1393799"/>
          </a:xfrm>
          <a:prstGeom prst="straightConnector1">
            <a:avLst/>
          </a:prstGeom>
          <a:noFill/>
          <a:ln cap="flat" cmpd="sng" w="28575">
            <a:solidFill>
              <a:srgbClr val="000000"/>
            </a:solidFill>
            <a:prstDash val="solid"/>
            <a:round/>
            <a:headEnd len="med" w="med" type="none"/>
            <a:tailEnd len="med" w="med" type="none"/>
          </a:ln>
        </p:spPr>
      </p:cxnSp>
      <p:cxnSp>
        <p:nvCxnSpPr>
          <p:cNvPr id="93" name="Shape 93"/>
          <p:cNvCxnSpPr/>
          <p:nvPr/>
        </p:nvCxnSpPr>
        <p:spPr>
          <a:xfrm>
            <a:off x="5849829" y="4816512"/>
            <a:ext cx="1623899" cy="0"/>
          </a:xfrm>
          <a:prstGeom prst="straightConnector1">
            <a:avLst/>
          </a:prstGeom>
          <a:noFill/>
          <a:ln cap="flat" cmpd="sng" w="28575">
            <a:solidFill>
              <a:srgbClr val="000000"/>
            </a:solidFill>
            <a:prstDash val="solid"/>
            <a:round/>
            <a:headEnd len="med" w="med" type="none"/>
            <a:tailEnd len="med" w="med" type="triangle"/>
          </a:ln>
        </p:spPr>
      </p:cxnSp>
      <p:sp>
        <p:nvSpPr>
          <p:cNvPr id="94" name="Shape 94"/>
          <p:cNvSpPr/>
          <p:nvPr/>
        </p:nvSpPr>
        <p:spPr>
          <a:xfrm>
            <a:off x="457200" y="1779725"/>
            <a:ext cx="4595100"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sp>
        <p:nvSpPr>
          <p:cNvPr id="95" name="Shape 95"/>
          <p:cNvSpPr/>
          <p:nvPr/>
        </p:nvSpPr>
        <p:spPr>
          <a:xfrm>
            <a:off x="7491217" y="4589500"/>
            <a:ext cx="6159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cxnSp>
        <p:nvCxnSpPr>
          <p:cNvPr id="96" name="Shape 96"/>
          <p:cNvCxnSpPr/>
          <p:nvPr/>
        </p:nvCxnSpPr>
        <p:spPr>
          <a:xfrm>
            <a:off x="7834021" y="4305337"/>
            <a:ext cx="0" cy="276300"/>
          </a:xfrm>
          <a:prstGeom prst="straightConnector1">
            <a:avLst/>
          </a:prstGeom>
          <a:noFill/>
          <a:ln cap="flat" cmpd="sng" w="28575">
            <a:solidFill>
              <a:srgbClr val="000000"/>
            </a:solidFill>
            <a:prstDash val="solid"/>
            <a:round/>
            <a:headEnd len="med" w="med" type="none"/>
            <a:tailEnd len="med" w="med" type="triangle"/>
          </a:ln>
        </p:spPr>
      </p:cxnSp>
      <p:sp>
        <p:nvSpPr>
          <p:cNvPr id="97" name="Shape 97"/>
          <p:cNvSpPr txBox="1"/>
          <p:nvPr/>
        </p:nvSpPr>
        <p:spPr>
          <a:xfrm>
            <a:off x="457200" y="4962150"/>
            <a:ext cx="8660099" cy="1406400"/>
          </a:xfrm>
          <a:prstGeom prst="rect">
            <a:avLst/>
          </a:prstGeom>
          <a:noFill/>
          <a:ln>
            <a:noFill/>
          </a:ln>
        </p:spPr>
        <p:txBody>
          <a:bodyPr anchorCtr="0" anchor="t" bIns="91425" lIns="91425" rIns="91425" tIns="91425">
            <a:noAutofit/>
          </a:bodyPr>
          <a:lstStyle/>
          <a:p>
            <a:pPr lvl="0" rtl="0">
              <a:spcBef>
                <a:spcPts val="0"/>
              </a:spcBef>
              <a:buNone/>
            </a:pPr>
            <a:r>
              <a:rPr b="1" lang="en" sz="2400"/>
              <a:t>In theory, path coverage is the ultimate coverage metric.</a:t>
            </a:r>
          </a:p>
          <a:p>
            <a:pPr lvl="0" rtl="0">
              <a:spcBef>
                <a:spcPts val="0"/>
              </a:spcBef>
              <a:buNone/>
            </a:pPr>
            <a:r>
              <a:rPr b="1" lang="en" sz="2400"/>
              <a:t>In practice, it is impractical.</a:t>
            </a:r>
          </a:p>
          <a:p>
            <a:pPr indent="-381000" lvl="0" marL="457200" rtl="0">
              <a:spcBef>
                <a:spcPts val="0"/>
              </a:spcBef>
              <a:buSzPct val="100000"/>
              <a:buChar char="●"/>
            </a:pPr>
            <a:r>
              <a:rPr b="1" lang="en" sz="2400"/>
              <a:t>How many paths does this program have?</a:t>
            </a:r>
          </a:p>
          <a:p>
            <a:pPr lvl="0" rtl="0">
              <a:spcBef>
                <a:spcPts val="0"/>
              </a:spcBef>
              <a:buNone/>
            </a:pPr>
            <a:r>
              <a:t/>
            </a:r>
            <a:endParaRPr b="1" sz="2400"/>
          </a:p>
        </p:txBody>
      </p:sp>
      <p:sp>
        <p:nvSpPr>
          <p:cNvPr id="98" name="Shape 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4" name="Shape 694"/>
        <p:cNvGrpSpPr/>
        <p:nvPr/>
      </p:nvGrpSpPr>
      <p:grpSpPr>
        <a:xfrm>
          <a:off x="0" y="0"/>
          <a:ext cx="0" cy="0"/>
          <a:chOff x="0" y="0"/>
          <a:chExt cx="0" cy="0"/>
        </a:xfrm>
      </p:grpSpPr>
      <p:sp>
        <p:nvSpPr>
          <p:cNvPr id="695" name="Shape 695"/>
          <p:cNvSpPr txBox="1"/>
          <p:nvPr>
            <p:ph type="title"/>
          </p:nvPr>
        </p:nvSpPr>
        <p:spPr>
          <a:xfrm>
            <a:off x="457200" y="274650"/>
            <a:ext cx="6195000" cy="1143299"/>
          </a:xfrm>
          <a:prstGeom prst="rect">
            <a:avLst/>
          </a:prstGeom>
        </p:spPr>
        <p:txBody>
          <a:bodyPr anchorCtr="0" anchor="b" bIns="91425" lIns="91425" rIns="91425" tIns="91425">
            <a:noAutofit/>
          </a:bodyPr>
          <a:lstStyle/>
          <a:p>
            <a:pPr lvl="0" rtl="0">
              <a:spcBef>
                <a:spcPts val="0"/>
              </a:spcBef>
              <a:buNone/>
            </a:pPr>
            <a:r>
              <a:rPr lang="en"/>
              <a:t>Evaluation - Results</a:t>
            </a:r>
          </a:p>
        </p:txBody>
      </p:sp>
      <p:pic>
        <p:nvPicPr>
          <p:cNvPr id="696" name="Shape 696"/>
          <p:cNvPicPr preferRelativeResize="0"/>
          <p:nvPr/>
        </p:nvPicPr>
        <p:blipFill>
          <a:blip r:embed="rId3">
            <a:alphaModFix/>
          </a:blip>
          <a:stretch>
            <a:fillRect/>
          </a:stretch>
        </p:blipFill>
        <p:spPr>
          <a:xfrm>
            <a:off x="1585900" y="1656450"/>
            <a:ext cx="5972175" cy="4857750"/>
          </a:xfrm>
          <a:prstGeom prst="rect">
            <a:avLst/>
          </a:prstGeom>
          <a:noFill/>
          <a:ln>
            <a:noFill/>
          </a:ln>
        </p:spPr>
      </p:pic>
      <p:sp>
        <p:nvSpPr>
          <p:cNvPr id="697" name="Shape 697"/>
          <p:cNvSpPr/>
          <p:nvPr/>
        </p:nvSpPr>
        <p:spPr>
          <a:xfrm>
            <a:off x="2188462" y="547105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8" name="Shape 698"/>
          <p:cNvSpPr/>
          <p:nvPr/>
        </p:nvSpPr>
        <p:spPr>
          <a:xfrm>
            <a:off x="4487037" y="1753000"/>
            <a:ext cx="955500" cy="910499"/>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9" name="Shape 699"/>
          <p:cNvSpPr/>
          <p:nvPr/>
        </p:nvSpPr>
        <p:spPr>
          <a:xfrm>
            <a:off x="2188462" y="222405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00" name="Shape 700"/>
          <p:cNvCxnSpPr>
            <a:stCxn id="697" idx="7"/>
            <a:endCxn id="698" idx="3"/>
          </p:cNvCxnSpPr>
          <p:nvPr/>
        </p:nvCxnSpPr>
        <p:spPr>
          <a:xfrm flipH="1" rot="10800000">
            <a:off x="2779206" y="2530291"/>
            <a:ext cx="1847700" cy="3025200"/>
          </a:xfrm>
          <a:prstGeom prst="straightConnector1">
            <a:avLst/>
          </a:prstGeom>
          <a:noFill/>
          <a:ln cap="flat" cmpd="sng" w="19050">
            <a:solidFill>
              <a:schemeClr val="dk2"/>
            </a:solidFill>
            <a:prstDash val="solid"/>
            <a:round/>
            <a:headEnd len="lg" w="lg" type="none"/>
            <a:tailEnd len="lg" w="lg" type="triangle"/>
          </a:ln>
        </p:spPr>
      </p:cxnSp>
      <p:sp>
        <p:nvSpPr>
          <p:cNvPr id="701" name="Shape 701"/>
          <p:cNvSpPr/>
          <p:nvPr/>
        </p:nvSpPr>
        <p:spPr>
          <a:xfrm>
            <a:off x="6865987" y="244950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2" name="Shape 702"/>
          <p:cNvSpPr/>
          <p:nvPr/>
        </p:nvSpPr>
        <p:spPr>
          <a:xfrm>
            <a:off x="6785662" y="175300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03" name="Shape 703"/>
          <p:cNvCxnSpPr>
            <a:stCxn id="699" idx="6"/>
            <a:endCxn id="698" idx="2"/>
          </p:cNvCxnSpPr>
          <p:nvPr/>
        </p:nvCxnSpPr>
        <p:spPr>
          <a:xfrm flipH="1" rot="10800000">
            <a:off x="2880562" y="2208150"/>
            <a:ext cx="1606500" cy="304200"/>
          </a:xfrm>
          <a:prstGeom prst="straightConnector1">
            <a:avLst/>
          </a:prstGeom>
          <a:noFill/>
          <a:ln cap="flat" cmpd="sng" w="19050">
            <a:solidFill>
              <a:schemeClr val="dk2"/>
            </a:solidFill>
            <a:prstDash val="solid"/>
            <a:round/>
            <a:headEnd len="lg" w="lg" type="none"/>
            <a:tailEnd len="lg" w="lg" type="triangle"/>
          </a:ln>
        </p:spPr>
      </p:cxnSp>
      <p:cxnSp>
        <p:nvCxnSpPr>
          <p:cNvPr id="704" name="Shape 704"/>
          <p:cNvCxnSpPr>
            <a:stCxn id="702" idx="2"/>
            <a:endCxn id="698" idx="7"/>
          </p:cNvCxnSpPr>
          <p:nvPr/>
        </p:nvCxnSpPr>
        <p:spPr>
          <a:xfrm rot="10800000">
            <a:off x="5302462" y="1886200"/>
            <a:ext cx="1483200" cy="155100"/>
          </a:xfrm>
          <a:prstGeom prst="straightConnector1">
            <a:avLst/>
          </a:prstGeom>
          <a:noFill/>
          <a:ln cap="flat" cmpd="sng" w="19050">
            <a:solidFill>
              <a:schemeClr val="dk2"/>
            </a:solidFill>
            <a:prstDash val="solid"/>
            <a:round/>
            <a:headEnd len="lg" w="lg" type="none"/>
            <a:tailEnd len="lg" w="lg" type="triangle"/>
          </a:ln>
        </p:spPr>
      </p:cxnSp>
      <p:cxnSp>
        <p:nvCxnSpPr>
          <p:cNvPr id="705" name="Shape 705"/>
          <p:cNvCxnSpPr>
            <a:stCxn id="701" idx="2"/>
            <a:endCxn id="698" idx="5"/>
          </p:cNvCxnSpPr>
          <p:nvPr/>
        </p:nvCxnSpPr>
        <p:spPr>
          <a:xfrm rot="10800000">
            <a:off x="5302687" y="2530200"/>
            <a:ext cx="1563300" cy="207600"/>
          </a:xfrm>
          <a:prstGeom prst="straightConnector1">
            <a:avLst/>
          </a:prstGeom>
          <a:noFill/>
          <a:ln cap="flat" cmpd="sng" w="19050">
            <a:solidFill>
              <a:schemeClr val="dk2"/>
            </a:solidFill>
            <a:prstDash val="solid"/>
            <a:round/>
            <a:headEnd len="lg" w="lg" type="none"/>
            <a:tailEnd len="lg" w="lg" type="triangle"/>
          </a:ln>
        </p:spPr>
      </p:cxnSp>
      <p:cxnSp>
        <p:nvCxnSpPr>
          <p:cNvPr id="706" name="Shape 706"/>
          <p:cNvCxnSpPr>
            <a:stCxn id="697" idx="0"/>
            <a:endCxn id="699" idx="4"/>
          </p:cNvCxnSpPr>
          <p:nvPr/>
        </p:nvCxnSpPr>
        <p:spPr>
          <a:xfrm rot="10800000">
            <a:off x="2534512" y="2800750"/>
            <a:ext cx="0" cy="2670300"/>
          </a:xfrm>
          <a:prstGeom prst="straightConnector1">
            <a:avLst/>
          </a:prstGeom>
          <a:noFill/>
          <a:ln cap="flat" cmpd="sng" w="19050">
            <a:solidFill>
              <a:schemeClr val="dk2"/>
            </a:solidFill>
            <a:prstDash val="solid"/>
            <a:round/>
            <a:headEnd len="lg" w="lg" type="none"/>
            <a:tailEnd len="lg" w="lg" type="triangle"/>
          </a:ln>
        </p:spPr>
      </p:cxnSp>
      <p:cxnSp>
        <p:nvCxnSpPr>
          <p:cNvPr id="707" name="Shape 707"/>
          <p:cNvCxnSpPr>
            <a:stCxn id="701" idx="1"/>
            <a:endCxn id="702" idx="3"/>
          </p:cNvCxnSpPr>
          <p:nvPr/>
        </p:nvCxnSpPr>
        <p:spPr>
          <a:xfrm rot="10800000">
            <a:off x="6886943" y="2245041"/>
            <a:ext cx="80400" cy="288900"/>
          </a:xfrm>
          <a:prstGeom prst="straightConnector1">
            <a:avLst/>
          </a:prstGeom>
          <a:noFill/>
          <a:ln cap="flat" cmpd="sng" w="19050">
            <a:solidFill>
              <a:schemeClr val="dk2"/>
            </a:solidFill>
            <a:prstDash val="solid"/>
            <a:round/>
            <a:headEnd len="lg" w="lg" type="none"/>
            <a:tailEnd len="lg" w="lg" type="triangle"/>
          </a:ln>
        </p:spPr>
      </p:cxnSp>
      <p:cxnSp>
        <p:nvCxnSpPr>
          <p:cNvPr id="708" name="Shape 708"/>
          <p:cNvCxnSpPr>
            <a:stCxn id="699" idx="7"/>
            <a:endCxn id="702" idx="2"/>
          </p:cNvCxnSpPr>
          <p:nvPr/>
        </p:nvCxnSpPr>
        <p:spPr>
          <a:xfrm flipH="1" rot="10800000">
            <a:off x="2779206" y="2041191"/>
            <a:ext cx="4006500" cy="267300"/>
          </a:xfrm>
          <a:prstGeom prst="straightConnector1">
            <a:avLst/>
          </a:prstGeom>
          <a:noFill/>
          <a:ln cap="flat" cmpd="sng" w="19050">
            <a:solidFill>
              <a:schemeClr val="dk2"/>
            </a:solidFill>
            <a:prstDash val="solid"/>
            <a:round/>
            <a:headEnd len="lg" w="lg" type="none"/>
            <a:tailEnd len="lg" w="lg" type="triangle"/>
          </a:ln>
        </p:spPr>
      </p:cxnSp>
      <p:cxnSp>
        <p:nvCxnSpPr>
          <p:cNvPr id="709" name="Shape 709"/>
          <p:cNvCxnSpPr>
            <a:stCxn id="697" idx="6"/>
            <a:endCxn id="701" idx="3"/>
          </p:cNvCxnSpPr>
          <p:nvPr/>
        </p:nvCxnSpPr>
        <p:spPr>
          <a:xfrm flipH="1" rot="10800000">
            <a:off x="2880562" y="2941750"/>
            <a:ext cx="4086900" cy="2817600"/>
          </a:xfrm>
          <a:prstGeom prst="straightConnector1">
            <a:avLst/>
          </a:prstGeom>
          <a:noFill/>
          <a:ln cap="flat" cmpd="sng" w="19050">
            <a:solidFill>
              <a:schemeClr val="dk2"/>
            </a:solidFill>
            <a:prstDash val="solid"/>
            <a:round/>
            <a:headEnd len="lg" w="lg" type="none"/>
            <a:tailEnd len="lg" w="lg" type="triangle"/>
          </a:ln>
        </p:spPr>
      </p:cxnSp>
      <p:sp>
        <p:nvSpPr>
          <p:cNvPr id="710" name="Shape 710"/>
          <p:cNvSpPr/>
          <p:nvPr/>
        </p:nvSpPr>
        <p:spPr>
          <a:xfrm>
            <a:off x="4626625" y="2109800"/>
            <a:ext cx="536400" cy="500999"/>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1" name="Shape 711"/>
          <p:cNvSpPr/>
          <p:nvPr/>
        </p:nvSpPr>
        <p:spPr>
          <a:xfrm>
            <a:off x="4514225" y="1570037"/>
            <a:ext cx="536400" cy="500999"/>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2" name="Shape 712"/>
          <p:cNvSpPr txBox="1"/>
          <p:nvPr/>
        </p:nvSpPr>
        <p:spPr>
          <a:xfrm>
            <a:off x="1656525" y="6118000"/>
            <a:ext cx="3083699" cy="288899"/>
          </a:xfrm>
          <a:prstGeom prst="rect">
            <a:avLst/>
          </a:prstGeom>
          <a:noFill/>
          <a:ln>
            <a:noFill/>
          </a:ln>
        </p:spPr>
        <p:txBody>
          <a:bodyPr anchorCtr="0" anchor="t" bIns="91425" lIns="91425" rIns="91425" tIns="91425">
            <a:noAutofit/>
          </a:bodyPr>
          <a:lstStyle/>
          <a:p>
            <a:pPr lvl="0" rtl="0">
              <a:spcBef>
                <a:spcPts val="0"/>
              </a:spcBef>
              <a:buNone/>
            </a:pPr>
            <a:r>
              <a:rPr b="1" lang="en" sz="2400"/>
              <a:t>DWM_1 System</a:t>
            </a:r>
          </a:p>
        </p:txBody>
      </p:sp>
      <p:sp>
        <p:nvSpPr>
          <p:cNvPr id="713" name="Shape 7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
                                        <p:tgtEl>
                                          <p:spTgt spid="697"/>
                                        </p:tgtEl>
                                      </p:cBhvr>
                                    </p:animEffect>
                                  </p:childTnLst>
                                </p:cTn>
                              </p:par>
                              <p:par>
                                <p:cTn fill="hold" nodeType="with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
                                        <p:tgtEl>
                                          <p:spTgt spid="698"/>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
                                        <p:tgtEl>
                                          <p:spTgt spid="700"/>
                                        </p:tgtEl>
                                      </p:cBhvr>
                                    </p:animEffect>
                                  </p:childTnLst>
                                </p:cTn>
                              </p:par>
                              <p:par>
                                <p:cTn fill="hold" nodeType="with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
                                        <p:tgtEl>
                                          <p:spTgt spid="702"/>
                                        </p:tgtEl>
                                      </p:cBhvr>
                                    </p:animEffect>
                                  </p:childTnLst>
                                </p:cTn>
                              </p:par>
                              <p:par>
                                <p:cTn fill="hold" nodeType="with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
                                        <p:tgtEl>
                                          <p:spTgt spid="703"/>
                                        </p:tgtEl>
                                      </p:cBhvr>
                                    </p:animEffect>
                                  </p:childTnLst>
                                </p:cTn>
                              </p:par>
                              <p:par>
                                <p:cTn fill="hold" nodeType="with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
                                        <p:tgtEl>
                                          <p:spTgt spid="704"/>
                                        </p:tgtEl>
                                      </p:cBhvr>
                                    </p:animEffect>
                                  </p:childTnLst>
                                </p:cTn>
                              </p:par>
                              <p:par>
                                <p:cTn fill="hold" nodeType="with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
                                        <p:tgtEl>
                                          <p:spTgt spid="705"/>
                                        </p:tgtEl>
                                      </p:cBhvr>
                                    </p:animEffec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
                                        <p:tgtEl>
                                          <p:spTgt spid="701"/>
                                        </p:tgtEl>
                                      </p:cBhvr>
                                    </p:animEffec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
                                        <p:tgtEl>
                                          <p:spTgt spid="7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97"/>
                                        </p:tgtEl>
                                      </p:cBhvr>
                                    </p:animEffect>
                                    <p:set>
                                      <p:cBhvr>
                                        <p:cTn dur="1" fill="hold">
                                          <p:stCondLst>
                                            <p:cond delay="0"/>
                                          </p:stCondLst>
                                        </p:cTn>
                                        <p:tgtEl>
                                          <p:spTgt spid="6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99"/>
                                        </p:tgtEl>
                                      </p:cBhvr>
                                    </p:animEffect>
                                    <p:set>
                                      <p:cBhvr>
                                        <p:cTn dur="1" fill="hold">
                                          <p:stCondLst>
                                            <p:cond delay="0"/>
                                          </p:stCondLst>
                                        </p:cTn>
                                        <p:tgtEl>
                                          <p:spTgt spid="6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00"/>
                                        </p:tgtEl>
                                      </p:cBhvr>
                                    </p:animEffect>
                                    <p:set>
                                      <p:cBhvr>
                                        <p:cTn dur="1" fill="hold">
                                          <p:stCondLst>
                                            <p:cond delay="0"/>
                                          </p:stCondLst>
                                        </p:cTn>
                                        <p:tgtEl>
                                          <p:spTgt spid="7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01"/>
                                        </p:tgtEl>
                                      </p:cBhvr>
                                    </p:animEffect>
                                    <p:set>
                                      <p:cBhvr>
                                        <p:cTn dur="1" fill="hold">
                                          <p:stCondLst>
                                            <p:cond delay="0"/>
                                          </p:stCondLst>
                                        </p:cTn>
                                        <p:tgtEl>
                                          <p:spTgt spid="7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05"/>
                                        </p:tgtEl>
                                      </p:cBhvr>
                                    </p:animEffect>
                                    <p:set>
                                      <p:cBhvr>
                                        <p:cTn dur="1" fill="hold">
                                          <p:stCondLst>
                                            <p:cond delay="0"/>
                                          </p:stCondLst>
                                        </p:cTn>
                                        <p:tgtEl>
                                          <p:spTgt spid="7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03"/>
                                        </p:tgtEl>
                                      </p:cBhvr>
                                    </p:animEffect>
                                    <p:set>
                                      <p:cBhvr>
                                        <p:cTn dur="1" fill="hold">
                                          <p:stCondLst>
                                            <p:cond delay="0"/>
                                          </p:stCondLst>
                                        </p:cTn>
                                        <p:tgtEl>
                                          <p:spTgt spid="7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02"/>
                                        </p:tgtEl>
                                      </p:cBhvr>
                                    </p:animEffect>
                                    <p:set>
                                      <p:cBhvr>
                                        <p:cTn dur="1" fill="hold">
                                          <p:stCondLst>
                                            <p:cond delay="0"/>
                                          </p:stCondLst>
                                        </p:cTn>
                                        <p:tgtEl>
                                          <p:spTgt spid="70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04"/>
                                        </p:tgtEl>
                                      </p:cBhvr>
                                    </p:animEffect>
                                    <p:set>
                                      <p:cBhvr>
                                        <p:cTn dur="1" fill="hold">
                                          <p:stCondLst>
                                            <p:cond delay="0"/>
                                          </p:stCondLst>
                                        </p:cTn>
                                        <p:tgtEl>
                                          <p:spTgt spid="7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
                                        <p:tgtEl>
                                          <p:spTgt spid="697"/>
                                        </p:tgtEl>
                                      </p:cBhvr>
                                    </p:animEffect>
                                  </p:childTnLst>
                                </p:cTn>
                              </p:par>
                              <p:par>
                                <p:cTn fill="hold" nodeType="with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
                                        <p:tgtEl>
                                          <p:spTgt spid="7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98"/>
                                        </p:tgtEl>
                                      </p:cBhvr>
                                    </p:animEffect>
                                    <p:set>
                                      <p:cBhvr>
                                        <p:cTn dur="1" fill="hold">
                                          <p:stCondLst>
                                            <p:cond delay="0"/>
                                          </p:stCondLst>
                                        </p:cTn>
                                        <p:tgtEl>
                                          <p:spTgt spid="6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00"/>
                                        </p:tgtEl>
                                      </p:cBhvr>
                                    </p:animEffect>
                                    <p:set>
                                      <p:cBhvr>
                                        <p:cTn dur="1" fill="hold">
                                          <p:stCondLst>
                                            <p:cond delay="0"/>
                                          </p:stCondLst>
                                        </p:cTn>
                                        <p:tgtEl>
                                          <p:spTgt spid="7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97"/>
                                        </p:tgtEl>
                                      </p:cBhvr>
                                    </p:animEffect>
                                    <p:set>
                                      <p:cBhvr>
                                        <p:cTn dur="1" fill="hold">
                                          <p:stCondLst>
                                            <p:cond delay="0"/>
                                          </p:stCondLst>
                                        </p:cTn>
                                        <p:tgtEl>
                                          <p:spTgt spid="6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
                                        <p:tgtEl>
                                          <p:spTgt spid="697"/>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
                                        <p:tgtEl>
                                          <p:spTgt spid="702"/>
                                        </p:tgtEl>
                                      </p:cBhvr>
                                    </p:animEffec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
                                        <p:tgtEl>
                                          <p:spTgt spid="701"/>
                                        </p:tgtEl>
                                      </p:cBhvr>
                                    </p:animEffect>
                                  </p:childTnLst>
                                </p:cTn>
                              </p:par>
                              <p:par>
                                <p:cTn fill="hold" nodeType="with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
                                        <p:tgtEl>
                                          <p:spTgt spid="706"/>
                                        </p:tgtEl>
                                      </p:cBhvr>
                                    </p:animEffect>
                                  </p:childTnLst>
                                </p:cTn>
                              </p:par>
                              <p:par>
                                <p:cTn fill="hold" nodeType="with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1"/>
                                        <p:tgtEl>
                                          <p:spTgt spid="7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07"/>
                                        </p:tgtEl>
                                      </p:cBhvr>
                                    </p:animEffect>
                                    <p:set>
                                      <p:cBhvr>
                                        <p:cTn dur="1" fill="hold">
                                          <p:stCondLst>
                                            <p:cond delay="0"/>
                                          </p:stCondLst>
                                        </p:cTn>
                                        <p:tgtEl>
                                          <p:spTgt spid="70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06"/>
                                        </p:tgtEl>
                                      </p:cBhvr>
                                    </p:animEffect>
                                    <p:set>
                                      <p:cBhvr>
                                        <p:cTn dur="1" fill="hold">
                                          <p:stCondLst>
                                            <p:cond delay="0"/>
                                          </p:stCondLst>
                                        </p:cTn>
                                        <p:tgtEl>
                                          <p:spTgt spid="7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
                                        <p:tgtEl>
                                          <p:spTgt spid="708"/>
                                        </p:tgtEl>
                                      </p:cBhvr>
                                    </p:animEffect>
                                  </p:childTnLst>
                                </p:cTn>
                              </p:par>
                              <p:par>
                                <p:cTn fill="hold" nodeType="with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1"/>
                                        <p:tgtEl>
                                          <p:spTgt spid="7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08"/>
                                        </p:tgtEl>
                                      </p:cBhvr>
                                    </p:animEffect>
                                    <p:set>
                                      <p:cBhvr>
                                        <p:cTn dur="1" fill="hold">
                                          <p:stCondLst>
                                            <p:cond delay="0"/>
                                          </p:stCondLst>
                                        </p:cTn>
                                        <p:tgtEl>
                                          <p:spTgt spid="7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09"/>
                                        </p:tgtEl>
                                      </p:cBhvr>
                                    </p:animEffect>
                                    <p:set>
                                      <p:cBhvr>
                                        <p:cTn dur="1" fill="hold">
                                          <p:stCondLst>
                                            <p:cond delay="0"/>
                                          </p:stCondLst>
                                        </p:cTn>
                                        <p:tgtEl>
                                          <p:spTgt spid="7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1"/>
                                        <p:tgtEl>
                                          <p:spTgt spid="711"/>
                                        </p:tgtEl>
                                      </p:cBhvr>
                                    </p:animEffect>
                                  </p:childTnLst>
                                </p:cTn>
                              </p:par>
                              <p:par>
                                <p:cTn fill="hold" nodeType="with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1"/>
                                        <p:tgtEl>
                                          <p:spTgt spid="710"/>
                                        </p:tgtEl>
                                      </p:cBhvr>
                                    </p:animEffect>
                                  </p:childTnLst>
                                </p:cTn>
                              </p:par>
                              <p:par>
                                <p:cTn fill="hold" nodeType="withEffect" presetClass="exit" presetID="10" presetSubtype="0">
                                  <p:stCondLst>
                                    <p:cond delay="0"/>
                                  </p:stCondLst>
                                  <p:childTnLst>
                                    <p:animEffect filter="fade" transition="out">
                                      <p:cBhvr>
                                        <p:cTn dur="1"/>
                                        <p:tgtEl>
                                          <p:spTgt spid="697"/>
                                        </p:tgtEl>
                                      </p:cBhvr>
                                    </p:animEffect>
                                    <p:set>
                                      <p:cBhvr>
                                        <p:cTn dur="1" fill="hold">
                                          <p:stCondLst>
                                            <p:cond delay="0"/>
                                          </p:stCondLst>
                                        </p:cTn>
                                        <p:tgtEl>
                                          <p:spTgt spid="6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99"/>
                                        </p:tgtEl>
                                      </p:cBhvr>
                                    </p:animEffect>
                                    <p:set>
                                      <p:cBhvr>
                                        <p:cTn dur="1" fill="hold">
                                          <p:stCondLst>
                                            <p:cond delay="0"/>
                                          </p:stCondLst>
                                        </p:cTn>
                                        <p:tgtEl>
                                          <p:spTgt spid="6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02"/>
                                        </p:tgtEl>
                                      </p:cBhvr>
                                    </p:animEffect>
                                    <p:set>
                                      <p:cBhvr>
                                        <p:cTn dur="1" fill="hold">
                                          <p:stCondLst>
                                            <p:cond delay="0"/>
                                          </p:stCondLst>
                                        </p:cTn>
                                        <p:tgtEl>
                                          <p:spTgt spid="70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01"/>
                                        </p:tgtEl>
                                      </p:cBhvr>
                                    </p:animEffect>
                                    <p:set>
                                      <p:cBhvr>
                                        <p:cTn dur="1" fill="hold">
                                          <p:stCondLst>
                                            <p:cond delay="0"/>
                                          </p:stCondLst>
                                        </p:cTn>
                                        <p:tgtEl>
                                          <p:spTgt spid="7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7" name="Shape 717"/>
        <p:cNvGrpSpPr/>
        <p:nvPr/>
      </p:nvGrpSpPr>
      <p:grpSpPr>
        <a:xfrm>
          <a:off x="0" y="0"/>
          <a:ext cx="0" cy="0"/>
          <a:chOff x="0" y="0"/>
          <a:chExt cx="0" cy="0"/>
        </a:xfrm>
      </p:grpSpPr>
      <p:sp>
        <p:nvSpPr>
          <p:cNvPr id="718" name="Shape 7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Still Not a Solved Problem</a:t>
            </a:r>
          </a:p>
        </p:txBody>
      </p:sp>
      <p:sp>
        <p:nvSpPr>
          <p:cNvPr id="719" name="Shape 7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OMC/DC often prescribes a large number of infeasible obligations.</a:t>
            </a:r>
          </a:p>
          <a:p>
            <a:pPr indent="-228600" lvl="0" marL="457200" marR="0" rtl="0" algn="l">
              <a:lnSpc>
                <a:spcPct val="100000"/>
              </a:lnSpc>
              <a:spcBef>
                <a:spcPts val="600"/>
              </a:spcBef>
              <a:spcAft>
                <a:spcPts val="0"/>
              </a:spcAft>
            </a:pPr>
            <a:r>
              <a:rPr lang="en"/>
              <a:t>Tests can be difficult to derive.</a:t>
            </a:r>
          </a:p>
          <a:p>
            <a:pPr indent="-228600" lvl="0" marL="457200" marR="0" rtl="0" algn="l">
              <a:lnSpc>
                <a:spcPct val="100000"/>
              </a:lnSpc>
              <a:spcBef>
                <a:spcPts val="600"/>
              </a:spcBef>
              <a:spcAft>
                <a:spcPts val="0"/>
              </a:spcAft>
            </a:pPr>
            <a:r>
              <a:rPr lang="en"/>
              <a:t>Often results in better fault-finding, but not 100% fault-finding (especially in complex systems).</a:t>
            </a:r>
          </a:p>
          <a:p>
            <a:pPr indent="-228600" lvl="0" marL="457200" marR="0" rtl="0" algn="l">
              <a:lnSpc>
                <a:spcPct val="100000"/>
              </a:lnSpc>
              <a:spcBef>
                <a:spcPts val="600"/>
              </a:spcBef>
              <a:spcAft>
                <a:spcPts val="0"/>
              </a:spcAft>
            </a:pPr>
            <a:r>
              <a:rPr lang="en"/>
              <a:t>New coverage metrics and structural coverage methods are being formulated.</a:t>
            </a:r>
          </a:p>
        </p:txBody>
      </p:sp>
      <p:sp>
        <p:nvSpPr>
          <p:cNvPr id="720" name="Shape 7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4" name="Shape 724"/>
        <p:cNvGrpSpPr/>
        <p:nvPr/>
      </p:nvGrpSpPr>
      <p:grpSpPr>
        <a:xfrm>
          <a:off x="0" y="0"/>
          <a:ext cx="0" cy="0"/>
          <a:chOff x="0" y="0"/>
          <a:chExt cx="0" cy="0"/>
        </a:xfrm>
      </p:grpSpPr>
      <p:sp>
        <p:nvSpPr>
          <p:cNvPr id="725" name="Shape 7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726" name="Shape 7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Strategies to get the benefits of path coverage without the cost.</a:t>
            </a:r>
          </a:p>
          <a:p>
            <a:pPr indent="-228600" lvl="0" marL="457200" marR="0" rtl="0" algn="l">
              <a:lnSpc>
                <a:spcPct val="120000"/>
              </a:lnSpc>
              <a:spcBef>
                <a:spcPts val="0"/>
              </a:spcBef>
              <a:spcAft>
                <a:spcPts val="0"/>
              </a:spcAft>
            </a:pPr>
            <a:r>
              <a:rPr lang="en"/>
              <a:t>Procedure coverage metrics. </a:t>
            </a:r>
          </a:p>
          <a:p>
            <a:pPr indent="-228600" lvl="0" marL="457200" marR="0" rtl="0" algn="l">
              <a:lnSpc>
                <a:spcPct val="120000"/>
              </a:lnSpc>
              <a:spcBef>
                <a:spcPts val="0"/>
              </a:spcBef>
              <a:spcAft>
                <a:spcPts val="0"/>
              </a:spcAft>
            </a:pPr>
            <a:r>
              <a:rPr lang="en"/>
              <a:t>How coverage criteria relate in terms of cost and power.</a:t>
            </a:r>
          </a:p>
          <a:p>
            <a:pPr indent="-228600" lvl="0" marL="457200" marR="0" rtl="0" algn="l">
              <a:lnSpc>
                <a:spcPct val="120000"/>
              </a:lnSpc>
              <a:spcBef>
                <a:spcPts val="0"/>
              </a:spcBef>
              <a:spcAft>
                <a:spcPts val="0"/>
              </a:spcAft>
            </a:pPr>
            <a:r>
              <a:rPr lang="en"/>
              <a:t>Weaknesses of structural testing.</a:t>
            </a:r>
          </a:p>
        </p:txBody>
      </p:sp>
      <p:sp>
        <p:nvSpPr>
          <p:cNvPr id="727" name="Shape 7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1" name="Shape 731"/>
        <p:cNvGrpSpPr/>
        <p:nvPr/>
      </p:nvGrpSpPr>
      <p:grpSpPr>
        <a:xfrm>
          <a:off x="0" y="0"/>
          <a:ext cx="0" cy="0"/>
          <a:chOff x="0" y="0"/>
          <a:chExt cx="0" cy="0"/>
        </a:xfrm>
      </p:grpSpPr>
      <p:sp>
        <p:nvSpPr>
          <p:cNvPr id="732" name="Shape 7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733" name="Shape 7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Another form of structural testing:</a:t>
            </a:r>
          </a:p>
          <a:p>
            <a:pPr indent="-228600" lvl="1" marL="914400" marR="0" rtl="0" algn="l">
              <a:lnSpc>
                <a:spcPct val="120000"/>
              </a:lnSpc>
              <a:spcBef>
                <a:spcPts val="0"/>
              </a:spcBef>
              <a:spcAft>
                <a:spcPts val="0"/>
              </a:spcAft>
            </a:pPr>
            <a:r>
              <a:rPr lang="en"/>
              <a:t>Data-Flow analysis - using knowledge about how one element can impact the calculation of another to derive test cases.</a:t>
            </a:r>
          </a:p>
          <a:p>
            <a:pPr indent="-228600" lvl="1" marL="914400" marR="0" rtl="0" algn="l">
              <a:lnSpc>
                <a:spcPct val="120000"/>
              </a:lnSpc>
              <a:spcBef>
                <a:spcPts val="0"/>
              </a:spcBef>
              <a:spcAft>
                <a:spcPts val="0"/>
              </a:spcAft>
            </a:pPr>
            <a:r>
              <a:rPr lang="en"/>
              <a:t>Reading - Chapter 6</a:t>
            </a:r>
          </a:p>
          <a:p>
            <a:pPr indent="-228600" lvl="0" marL="457200" marR="0" rtl="0" algn="l">
              <a:lnSpc>
                <a:spcPct val="120000"/>
              </a:lnSpc>
              <a:spcBef>
                <a:spcPts val="0"/>
              </a:spcBef>
              <a:spcAft>
                <a:spcPts val="0"/>
              </a:spcAft>
            </a:pPr>
            <a:r>
              <a:rPr lang="en"/>
              <a:t>Homework - Due Thursday, 11:59 PM.</a:t>
            </a:r>
          </a:p>
          <a:p>
            <a:pPr indent="-228600" lvl="1" marL="914400" rtl="0">
              <a:lnSpc>
                <a:spcPct val="120000"/>
              </a:lnSpc>
              <a:spcBef>
                <a:spcPts val="0"/>
              </a:spcBef>
            </a:pPr>
            <a:r>
              <a:rPr lang="en"/>
              <a:t>Questions?</a:t>
            </a:r>
          </a:p>
          <a:p>
            <a:pPr indent="-228600" lvl="0" marL="457200" marR="0" rtl="0" algn="l">
              <a:lnSpc>
                <a:spcPct val="120000"/>
              </a:lnSpc>
              <a:spcBef>
                <a:spcPts val="0"/>
              </a:spcBef>
              <a:spcAft>
                <a:spcPts val="0"/>
              </a:spcAft>
            </a:pPr>
            <a:r>
              <a:rPr lang="en"/>
              <a:t>Reading Assignment 2 out.</a:t>
            </a:r>
          </a:p>
          <a:p>
            <a:pPr indent="-228600" lvl="1" marL="914400" marR="0" rtl="0" algn="l">
              <a:lnSpc>
                <a:spcPct val="120000"/>
              </a:lnSpc>
              <a:spcBef>
                <a:spcPts val="0"/>
              </a:spcBef>
              <a:spcAft>
                <a:spcPts val="0"/>
              </a:spcAft>
            </a:pPr>
            <a:r>
              <a:rPr lang="en"/>
              <a:t>Alex Groce, Mohammad Amin Alipour, Rahul Gopinath. </a:t>
            </a:r>
            <a:r>
              <a:rPr i="1" lang="en"/>
              <a:t>Coverage and its Discontents</a:t>
            </a:r>
            <a:r>
              <a:rPr lang="en"/>
              <a:t>.</a:t>
            </a:r>
          </a:p>
        </p:txBody>
      </p:sp>
      <p:sp>
        <p:nvSpPr>
          <p:cNvPr id="734" name="Shape 7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43</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8" name="Shape 738"/>
        <p:cNvGrpSpPr/>
        <p:nvPr/>
      </p:nvGrpSpPr>
      <p:grpSpPr>
        <a:xfrm>
          <a:off x="0" y="0"/>
          <a:ext cx="0" cy="0"/>
          <a:chOff x="0" y="0"/>
          <a:chExt cx="0" cy="0"/>
        </a:xfrm>
      </p:grpSpPr>
      <p:sp>
        <p:nvSpPr>
          <p:cNvPr id="739" name="Shape 739"/>
          <p:cNvSpPr txBox="1"/>
          <p:nvPr>
            <p:ph idx="4294967295" type="title"/>
          </p:nvPr>
        </p:nvSpPr>
        <p:spPr>
          <a:xfrm>
            <a:off x="491275" y="1458250"/>
            <a:ext cx="7948499" cy="2479499"/>
          </a:xfrm>
          <a:prstGeom prst="rect">
            <a:avLst/>
          </a:prstGeom>
        </p:spPr>
        <p:txBody>
          <a:bodyPr anchorCtr="0" anchor="b" bIns="91425" lIns="91425" rIns="91425" tIns="91425">
            <a:noAutofit/>
          </a:bodyPr>
          <a:lstStyle/>
          <a:p>
            <a:pPr indent="457200" lvl="0" rtl="0">
              <a:spcBef>
                <a:spcPts val="0"/>
              </a:spcBef>
              <a:buNone/>
            </a:pPr>
            <a:r>
              <a:rPr lang="en" sz="4000"/>
              <a:t>backup slides</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3" name="Shape 743"/>
        <p:cNvGrpSpPr/>
        <p:nvPr/>
      </p:nvGrpSpPr>
      <p:grpSpPr>
        <a:xfrm>
          <a:off x="0" y="0"/>
          <a:ext cx="0" cy="0"/>
          <a:chOff x="0" y="0"/>
          <a:chExt cx="0" cy="0"/>
        </a:xfrm>
      </p:grpSpPr>
      <p:sp>
        <p:nvSpPr>
          <p:cNvPr id="744" name="Shape 7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Identifying the Subpaths</a:t>
            </a:r>
          </a:p>
        </p:txBody>
      </p:sp>
      <p:sp>
        <p:nvSpPr>
          <p:cNvPr id="745" name="Shape 74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Number of paths can be limited by identifying a set of subpaths that can be combined to form all paths.</a:t>
            </a:r>
          </a:p>
          <a:p>
            <a:pPr indent="-419100" lvl="1" marL="914400" marR="0" rtl="0" algn="l">
              <a:lnSpc>
                <a:spcPct val="120000"/>
              </a:lnSpc>
              <a:spcBef>
                <a:spcPts val="0"/>
              </a:spcBef>
              <a:spcAft>
                <a:spcPts val="0"/>
              </a:spcAft>
              <a:buClr>
                <a:schemeClr val="dk1"/>
              </a:buClr>
              <a:buSzPct val="125000"/>
              <a:buFont typeface="Arial"/>
            </a:pPr>
            <a:r>
              <a:rPr lang="en"/>
              <a:t>Called the set of </a:t>
            </a:r>
            <a:r>
              <a:rPr i="1" lang="en"/>
              <a:t>basis subpaths</a:t>
            </a:r>
            <a:r>
              <a:rPr lang="en"/>
              <a:t>. </a:t>
            </a:r>
          </a:p>
          <a:p>
            <a:pPr indent="-419100" lvl="1" marL="914400" marR="0" rtl="0" algn="l">
              <a:lnSpc>
                <a:spcPct val="120000"/>
              </a:lnSpc>
              <a:spcBef>
                <a:spcPts val="0"/>
              </a:spcBef>
              <a:spcAft>
                <a:spcPts val="0"/>
              </a:spcAft>
              <a:buClr>
                <a:schemeClr val="dk1"/>
              </a:buClr>
              <a:buSzPct val="125000"/>
              <a:buFont typeface="Arial"/>
            </a:pPr>
            <a:r>
              <a:rPr lang="en"/>
              <a:t>A control-flow graph can be covered with a set of </a:t>
            </a:r>
            <a:r>
              <a:rPr i="1" lang="en"/>
              <a:t>basis subpaths</a:t>
            </a:r>
            <a:r>
              <a:rPr lang="en"/>
              <a:t> of size:</a:t>
            </a:r>
            <a:br>
              <a:rPr lang="en"/>
            </a:br>
            <a:r>
              <a:rPr lang="en"/>
              <a:t>	</a:t>
            </a:r>
            <a:r>
              <a:rPr b="1" i="1" lang="en"/>
              <a:t>number of edges - number of nodes + 2</a:t>
            </a:r>
          </a:p>
          <a:p>
            <a:pPr indent="-228600" lvl="1" marL="914400" marR="0" rtl="0" algn="l">
              <a:lnSpc>
                <a:spcPct val="120000"/>
              </a:lnSpc>
              <a:spcBef>
                <a:spcPts val="0"/>
              </a:spcBef>
              <a:spcAft>
                <a:spcPts val="0"/>
              </a:spcAft>
            </a:pPr>
            <a:r>
              <a:rPr lang="en"/>
              <a:t>This number is known as the “cyclomatic complexity” of the control flow graph.</a:t>
            </a:r>
          </a:p>
        </p:txBody>
      </p:sp>
      <p:sp>
        <p:nvSpPr>
          <p:cNvPr id="746" name="Shape 7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0" name="Shape 750"/>
        <p:cNvGrpSpPr/>
        <p:nvPr/>
      </p:nvGrpSpPr>
      <p:grpSpPr>
        <a:xfrm>
          <a:off x="0" y="0"/>
          <a:ext cx="0" cy="0"/>
          <a:chOff x="0" y="0"/>
          <a:chExt cx="0" cy="0"/>
        </a:xfrm>
      </p:grpSpPr>
      <p:sp>
        <p:nvSpPr>
          <p:cNvPr id="751" name="Shape 7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Subpaths</a:t>
            </a:r>
          </a:p>
        </p:txBody>
      </p:sp>
      <p:sp>
        <p:nvSpPr>
          <p:cNvPr id="752" name="Shape 752"/>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55600" lvl="0" marL="457200" marR="0" rtl="0" algn="l">
              <a:lnSpc>
                <a:spcPct val="120000"/>
              </a:lnSpc>
              <a:spcBef>
                <a:spcPts val="0"/>
              </a:spcBef>
              <a:spcAft>
                <a:spcPts val="0"/>
              </a:spcAft>
              <a:buClr>
                <a:schemeClr val="dk1"/>
              </a:buClr>
              <a:buSzPct val="100000"/>
              <a:buFont typeface="Arial"/>
            </a:pPr>
            <a:r>
              <a:rPr lang="en" sz="2000"/>
              <a:t>The number of paths through this code is exponential.</a:t>
            </a:r>
          </a:p>
          <a:p>
            <a:pPr indent="-342900" lvl="1" marL="914400" marR="0" rtl="0" algn="l">
              <a:lnSpc>
                <a:spcPct val="120000"/>
              </a:lnSpc>
              <a:spcBef>
                <a:spcPts val="0"/>
              </a:spcBef>
              <a:spcAft>
                <a:spcPts val="0"/>
              </a:spcAft>
              <a:buClr>
                <a:schemeClr val="dk1"/>
              </a:buClr>
              <a:buSzPct val="100000"/>
              <a:buFont typeface="Arial"/>
            </a:pPr>
            <a:r>
              <a:rPr lang="en" sz="1800"/>
              <a:t>N non-loop branches results in 2</a:t>
            </a:r>
            <a:r>
              <a:rPr baseline="30000" lang="en" sz="1800"/>
              <a:t>N</a:t>
            </a:r>
            <a:r>
              <a:rPr lang="en" sz="1800"/>
              <a:t> paths.</a:t>
            </a:r>
          </a:p>
          <a:p>
            <a:pPr indent="-355600" lvl="0" marL="457200" marR="0" rtl="0" algn="l">
              <a:lnSpc>
                <a:spcPct val="120000"/>
              </a:lnSpc>
              <a:spcBef>
                <a:spcPts val="0"/>
              </a:spcBef>
              <a:spcAft>
                <a:spcPts val="0"/>
              </a:spcAft>
              <a:buSzPct val="100000"/>
            </a:pPr>
            <a:r>
              <a:rPr lang="en" sz="2000"/>
              <a:t>However, there are many overlapping subpaths.</a:t>
            </a:r>
          </a:p>
          <a:p>
            <a:pPr indent="-342900" lvl="1" marL="914400" marR="0" rtl="0" algn="l">
              <a:lnSpc>
                <a:spcPct val="120000"/>
              </a:lnSpc>
              <a:spcBef>
                <a:spcPts val="0"/>
              </a:spcBef>
              <a:spcAft>
                <a:spcPts val="0"/>
              </a:spcAft>
              <a:buSzPct val="100000"/>
            </a:pPr>
            <a:r>
              <a:rPr lang="en" sz="1800"/>
              <a:t>number of edges - number of nodes + 2</a:t>
            </a:r>
          </a:p>
          <a:p>
            <a:pPr indent="-342900" lvl="1" marL="914400" marR="0" rtl="0" algn="l">
              <a:lnSpc>
                <a:spcPct val="120000"/>
              </a:lnSpc>
              <a:spcBef>
                <a:spcPts val="0"/>
              </a:spcBef>
              <a:spcAft>
                <a:spcPts val="0"/>
              </a:spcAft>
              <a:buSzPct val="100000"/>
            </a:pPr>
            <a:r>
              <a:rPr lang="en" sz="1800"/>
              <a:t>or… number of decision points +1</a:t>
            </a:r>
          </a:p>
          <a:p>
            <a:pPr indent="-355600" lvl="0" marL="457200" marR="0" rtl="0" algn="l">
              <a:lnSpc>
                <a:spcPct val="120000"/>
              </a:lnSpc>
              <a:spcBef>
                <a:spcPts val="0"/>
              </a:spcBef>
              <a:spcAft>
                <a:spcPts val="0"/>
              </a:spcAft>
              <a:buSzPct val="100000"/>
            </a:pPr>
            <a:r>
              <a:rPr lang="en" sz="2000"/>
              <a:t>We can combine these subpaths to form any path.</a:t>
            </a:r>
          </a:p>
        </p:txBody>
      </p:sp>
      <p:graphicFrame>
        <p:nvGraphicFramePr>
          <p:cNvPr id="753" name="Shape 753"/>
          <p:cNvGraphicFramePr/>
          <p:nvPr/>
        </p:nvGraphicFramePr>
        <p:xfrm>
          <a:off x="4692275" y="4212150"/>
          <a:ext cx="3000000" cy="3000000"/>
        </p:xfrm>
        <a:graphic>
          <a:graphicData uri="http://schemas.openxmlformats.org/drawingml/2006/table">
            <a:tbl>
              <a:tblPr>
                <a:noFill/>
                <a:tableStyleId>{3B2817B9-1593-438F-8C8C-4D9335FE03B3}</a:tableStyleId>
              </a:tblPr>
              <a:tblGrid>
                <a:gridCol w="850450"/>
                <a:gridCol w="850450"/>
                <a:gridCol w="850450"/>
                <a:gridCol w="850450"/>
                <a:gridCol w="850450"/>
              </a:tblGrid>
              <a:tr h="381000">
                <a:tc>
                  <a:txBody>
                    <a:bodyPr>
                      <a:noAutofit/>
                    </a:bodyPr>
                    <a:lstStyle/>
                    <a:p>
                      <a:pPr lvl="0" rtl="0">
                        <a:spcBef>
                          <a:spcPts val="0"/>
                        </a:spcBef>
                        <a:buNone/>
                      </a:pPr>
                      <a:r>
                        <a:rPr lang="en"/>
                        <a:t>1</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t>False</a:t>
                      </a:r>
                    </a:p>
                  </a:txBody>
                  <a:tcPr marT="91425" marB="91425" marR="91425" marL="91425"/>
                </a:tc>
              </a:tr>
              <a:tr h="381000">
                <a:tc>
                  <a:txBody>
                    <a:bodyPr>
                      <a:noAutofit/>
                    </a:bodyPr>
                    <a:lstStyle/>
                    <a:p>
                      <a:pPr lvl="0" rtl="0">
                        <a:spcBef>
                          <a:spcPts val="0"/>
                        </a:spcBef>
                        <a:buNone/>
                      </a:pPr>
                      <a:r>
                        <a:rPr lang="en"/>
                        <a:t>2</a:t>
                      </a:r>
                    </a:p>
                  </a:txBody>
                  <a:tcPr marT="91425" marB="91425" marR="91425" marL="91425"/>
                </a:tc>
                <a:tc>
                  <a:txBody>
                    <a:bodyPr>
                      <a:noAutofit/>
                    </a:bodyPr>
                    <a:lstStyle/>
                    <a:p>
                      <a:pPr lvl="0" rtl="0">
                        <a:spcBef>
                          <a:spcPts val="0"/>
                        </a:spcBef>
                        <a:buNone/>
                      </a:pPr>
                      <a:r>
                        <a:rPr lang="en">
                          <a:solidFill>
                            <a:srgbClr val="0000FF"/>
                          </a:solidFill>
                        </a:rPr>
                        <a:t>True</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t>False</a:t>
                      </a:r>
                    </a:p>
                  </a:txBody>
                  <a:tcPr marT="91425" marB="91425" marR="91425" marL="91425"/>
                </a:tc>
              </a:tr>
              <a:tr h="381000">
                <a:tc>
                  <a:txBody>
                    <a:bodyPr>
                      <a:noAutofit/>
                    </a:bodyPr>
                    <a:lstStyle/>
                    <a:p>
                      <a:pPr lvl="0" rtl="0">
                        <a:spcBef>
                          <a:spcPts val="0"/>
                        </a:spcBef>
                        <a:buNone/>
                      </a:pPr>
                      <a:r>
                        <a:rPr lang="en"/>
                        <a:t>3</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solidFill>
                            <a:srgbClr val="0000FF"/>
                          </a:solidFill>
                        </a:rPr>
                        <a:t>True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r>
              <a:tr h="381000">
                <a:tc>
                  <a:txBody>
                    <a:bodyPr>
                      <a:noAutofit/>
                    </a:bodyPr>
                    <a:lstStyle/>
                    <a:p>
                      <a:pPr lvl="0" rtl="0">
                        <a:spcBef>
                          <a:spcPts val="0"/>
                        </a:spcBef>
                        <a:buNone/>
                      </a:pPr>
                      <a:r>
                        <a:rPr lang="en"/>
                        <a:t>4</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rgbClr val="0000FF"/>
                          </a:solidFill>
                        </a:rPr>
                        <a:t>True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r>
              <a:tr h="381000">
                <a:tc>
                  <a:txBody>
                    <a:bodyPr>
                      <a:noAutofit/>
                    </a:bodyPr>
                    <a:lstStyle/>
                    <a:p>
                      <a:pPr lvl="0" rtl="0">
                        <a:spcBef>
                          <a:spcPts val="0"/>
                        </a:spcBef>
                        <a:buNone/>
                      </a:pPr>
                      <a:r>
                        <a:rPr lang="en"/>
                        <a:t>5</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rgbClr val="0000FF"/>
                          </a:solidFill>
                        </a:rPr>
                        <a:t>True</a:t>
                      </a:r>
                    </a:p>
                  </a:txBody>
                  <a:tcPr marT="91425" marB="91425" marR="91425" marL="91425"/>
                </a:tc>
              </a:tr>
            </a:tbl>
          </a:graphicData>
        </a:graphic>
      </p:graphicFrame>
      <p:sp>
        <p:nvSpPr>
          <p:cNvPr id="754" name="Shape 754"/>
          <p:cNvSpPr txBox="1"/>
          <p:nvPr>
            <p:ph idx="2" type="body"/>
          </p:nvPr>
        </p:nvSpPr>
        <p:spPr>
          <a:xfrm>
            <a:off x="4692275" y="1600200"/>
            <a:ext cx="3994500" cy="24294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if (a) 		S1;</a:t>
            </a:r>
          </a:p>
          <a:p>
            <a:pPr lvl="0" rtl="0">
              <a:spcBef>
                <a:spcPts val="0"/>
              </a:spcBef>
              <a:buNone/>
            </a:pPr>
            <a:r>
              <a:rPr lang="en" sz="2400">
                <a:latin typeface="Courier New"/>
                <a:ea typeface="Courier New"/>
                <a:cs typeface="Courier New"/>
                <a:sym typeface="Courier New"/>
              </a:rPr>
              <a:t>if (b)		S2;</a:t>
            </a:r>
          </a:p>
          <a:p>
            <a:pPr lvl="0" rtl="0">
              <a:spcBef>
                <a:spcPts val="0"/>
              </a:spcBef>
              <a:buNone/>
            </a:pPr>
            <a:r>
              <a:rPr lang="en" sz="2400">
                <a:latin typeface="Courier New"/>
                <a:ea typeface="Courier New"/>
                <a:cs typeface="Courier New"/>
                <a:sym typeface="Courier New"/>
              </a:rPr>
              <a:t>if (c)		S3;</a:t>
            </a:r>
          </a:p>
          <a:p>
            <a:pPr lvl="0" rtl="0">
              <a:spcBef>
                <a:spcPts val="0"/>
              </a:spcBef>
              <a:buNone/>
            </a:pPr>
            <a:r>
              <a:rPr lang="en" sz="2400">
                <a:latin typeface="Courier New"/>
                <a:ea typeface="Courier New"/>
                <a:cs typeface="Courier New"/>
                <a:sym typeface="Courier New"/>
              </a:rPr>
              <a:t>…</a:t>
            </a:r>
          </a:p>
          <a:p>
            <a:pPr lvl="0" rtl="0">
              <a:spcBef>
                <a:spcPts val="0"/>
              </a:spcBef>
              <a:buNone/>
            </a:pPr>
            <a:r>
              <a:rPr lang="en" sz="2400">
                <a:latin typeface="Courier New"/>
                <a:ea typeface="Courier New"/>
                <a:cs typeface="Courier New"/>
                <a:sym typeface="Courier New"/>
              </a:rPr>
              <a:t>if (x)		SN;	</a:t>
            </a:r>
          </a:p>
          <a:p>
            <a:pPr lvl="0" rtl="0">
              <a:spcBef>
                <a:spcPts val="0"/>
              </a:spcBef>
              <a:buNone/>
            </a:pPr>
            <a:r>
              <a:t/>
            </a:r>
            <a:endParaRPr/>
          </a:p>
        </p:txBody>
      </p:sp>
      <p:sp>
        <p:nvSpPr>
          <p:cNvPr id="755" name="Shape 7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9" name="Shape 759"/>
        <p:cNvGrpSpPr/>
        <p:nvPr/>
      </p:nvGrpSpPr>
      <p:grpSpPr>
        <a:xfrm>
          <a:off x="0" y="0"/>
          <a:ext cx="0" cy="0"/>
          <a:chOff x="0" y="0"/>
          <a:chExt cx="0" cy="0"/>
        </a:xfrm>
      </p:grpSpPr>
      <p:sp>
        <p:nvSpPr>
          <p:cNvPr id="760" name="Shape 7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Cyclomatic Testing</a:t>
            </a:r>
          </a:p>
        </p:txBody>
      </p:sp>
      <p:sp>
        <p:nvSpPr>
          <p:cNvPr id="761" name="Shape 76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Generally, there are many options for the set of basis subpaths. </a:t>
            </a:r>
          </a:p>
          <a:p>
            <a:pPr indent="-228600" lvl="0" marL="457200" marR="0" rtl="0" algn="l">
              <a:lnSpc>
                <a:spcPct val="120000"/>
              </a:lnSpc>
              <a:spcBef>
                <a:spcPts val="0"/>
              </a:spcBef>
              <a:spcAft>
                <a:spcPts val="0"/>
              </a:spcAft>
            </a:pPr>
            <a:r>
              <a:rPr lang="en"/>
              <a:t>When testing, count the number of independent paths that have already been covered, and add any new subpaths covered by the new test.</a:t>
            </a:r>
          </a:p>
          <a:p>
            <a:pPr indent="-228600" lvl="1" marL="914400" marR="0" rtl="0" algn="l">
              <a:lnSpc>
                <a:spcPct val="120000"/>
              </a:lnSpc>
              <a:spcBef>
                <a:spcPts val="0"/>
              </a:spcBef>
              <a:spcAft>
                <a:spcPts val="0"/>
              </a:spcAft>
            </a:pPr>
            <a:r>
              <a:rPr lang="en"/>
              <a:t>You can identify allpaths with a set of independent subpaths of size = the cyclomatic complexity.</a:t>
            </a:r>
          </a:p>
        </p:txBody>
      </p:sp>
      <p:sp>
        <p:nvSpPr>
          <p:cNvPr id="762" name="Shape 7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6" name="Shape 766"/>
        <p:cNvGrpSpPr/>
        <p:nvPr/>
      </p:nvGrpSpPr>
      <p:grpSpPr>
        <a:xfrm>
          <a:off x="0" y="0"/>
          <a:ext cx="0" cy="0"/>
          <a:chOff x="0" y="0"/>
          <a:chExt cx="0" cy="0"/>
        </a:xfrm>
      </p:grpSpPr>
      <p:sp>
        <p:nvSpPr>
          <p:cNvPr id="767" name="Shape 7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Uses of Cyclomatic Complexity</a:t>
            </a:r>
          </a:p>
        </p:txBody>
      </p:sp>
      <p:sp>
        <p:nvSpPr>
          <p:cNvPr id="768" name="Shape 76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A way to guess “how much testing is enough”. </a:t>
            </a:r>
          </a:p>
          <a:p>
            <a:pPr indent="-228600" lvl="1" marL="914400" marR="0" rtl="0" algn="l">
              <a:lnSpc>
                <a:spcPct val="120000"/>
              </a:lnSpc>
              <a:spcBef>
                <a:spcPts val="0"/>
              </a:spcBef>
              <a:spcAft>
                <a:spcPts val="0"/>
              </a:spcAft>
            </a:pPr>
            <a:r>
              <a:rPr lang="en"/>
              <a:t>Upper bound on number of tests for branch coverage.</a:t>
            </a:r>
          </a:p>
          <a:p>
            <a:pPr indent="-228600" lvl="1" marL="914400" marR="0" rtl="0" algn="l">
              <a:lnSpc>
                <a:spcPct val="120000"/>
              </a:lnSpc>
              <a:spcBef>
                <a:spcPts val="0"/>
              </a:spcBef>
              <a:spcAft>
                <a:spcPts val="0"/>
              </a:spcAft>
            </a:pPr>
            <a:r>
              <a:rPr lang="en"/>
              <a:t>Lower bound on number of tests for path coverage.</a:t>
            </a:r>
          </a:p>
          <a:p>
            <a:pPr indent="-228600" lvl="0" marL="457200" marR="0" rtl="0" algn="l">
              <a:lnSpc>
                <a:spcPct val="120000"/>
              </a:lnSpc>
              <a:spcBef>
                <a:spcPts val="0"/>
              </a:spcBef>
              <a:spcAft>
                <a:spcPts val="0"/>
              </a:spcAft>
            </a:pPr>
            <a:r>
              <a:rPr lang="en"/>
              <a:t>Used to refactor code.</a:t>
            </a:r>
          </a:p>
          <a:p>
            <a:pPr indent="-228600" lvl="1" marL="914400" marR="0" rtl="0" algn="l">
              <a:lnSpc>
                <a:spcPct val="120000"/>
              </a:lnSpc>
              <a:spcBef>
                <a:spcPts val="0"/>
              </a:spcBef>
              <a:spcAft>
                <a:spcPts val="0"/>
              </a:spcAft>
            </a:pPr>
            <a:r>
              <a:rPr lang="en"/>
              <a:t>Components with a complexity &gt; some threshold should be split into smaller modules.</a:t>
            </a:r>
          </a:p>
          <a:p>
            <a:pPr indent="-228600" lvl="1" marL="914400" marR="0" rtl="0" algn="l">
              <a:lnSpc>
                <a:spcPct val="120000"/>
              </a:lnSpc>
              <a:spcBef>
                <a:spcPts val="0"/>
              </a:spcBef>
              <a:spcAft>
                <a:spcPts val="0"/>
              </a:spcAft>
            </a:pPr>
            <a:r>
              <a:rPr lang="en"/>
              <a:t>Based on the belief that more complex code is more fault-prone.</a:t>
            </a:r>
          </a:p>
        </p:txBody>
      </p:sp>
      <p:sp>
        <p:nvSpPr>
          <p:cNvPr id="769" name="Shape 7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cxnSp>
        <p:nvCxnSpPr>
          <p:cNvPr id="107" name="Shape 107"/>
          <p:cNvCxnSpPr>
            <a:stCxn id="108" idx="1"/>
          </p:cNvCxnSpPr>
          <p:nvPr/>
        </p:nvCxnSpPr>
        <p:spPr>
          <a:xfrm rot="10800000">
            <a:off x="3508637" y="2913868"/>
            <a:ext cx="744300" cy="2100"/>
          </a:xfrm>
          <a:prstGeom prst="straightConnector1">
            <a:avLst/>
          </a:prstGeom>
          <a:noFill/>
          <a:ln cap="flat" cmpd="sng" w="19050">
            <a:solidFill>
              <a:schemeClr val="dk2"/>
            </a:solidFill>
            <a:prstDash val="solid"/>
            <a:round/>
            <a:headEnd len="lg" w="lg" type="none"/>
            <a:tailEnd len="lg" w="lg" type="none"/>
          </a:ln>
        </p:spPr>
      </p:cxnSp>
      <p:cxnSp>
        <p:nvCxnSpPr>
          <p:cNvPr id="109" name="Shape 109"/>
          <p:cNvCxnSpPr>
            <a:endCxn id="110" idx="0"/>
          </p:cNvCxnSpPr>
          <p:nvPr/>
        </p:nvCxnSpPr>
        <p:spPr>
          <a:xfrm flipH="1">
            <a:off x="3487762" y="2904850"/>
            <a:ext cx="30000" cy="470700"/>
          </a:xfrm>
          <a:prstGeom prst="straightConnector1">
            <a:avLst/>
          </a:prstGeom>
          <a:noFill/>
          <a:ln cap="flat" cmpd="sng" w="19050">
            <a:solidFill>
              <a:schemeClr val="dk2"/>
            </a:solidFill>
            <a:prstDash val="solid"/>
            <a:round/>
            <a:headEnd len="lg" w="lg" type="none"/>
            <a:tailEnd len="lg" w="lg" type="triangle"/>
          </a:ln>
        </p:spPr>
      </p:cxnSp>
      <p:sp>
        <p:nvSpPr>
          <p:cNvPr id="111" name="Shape 111"/>
          <p:cNvSpPr/>
          <p:nvPr/>
        </p:nvSpPr>
        <p:spPr>
          <a:xfrm>
            <a:off x="4176737" y="1845200"/>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10" name="Shape 110"/>
          <p:cNvSpPr/>
          <p:nvPr/>
        </p:nvSpPr>
        <p:spPr>
          <a:xfrm>
            <a:off x="3105175" y="3375550"/>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12" name="Shape 112"/>
          <p:cNvSpPr/>
          <p:nvPr/>
        </p:nvSpPr>
        <p:spPr>
          <a:xfrm>
            <a:off x="6242075" y="3221563"/>
            <a:ext cx="917575" cy="460375"/>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13" name="Shape 113"/>
          <p:cNvSpPr/>
          <p:nvPr/>
        </p:nvSpPr>
        <p:spPr>
          <a:xfrm>
            <a:off x="3487762"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14" name="Shape 114"/>
          <p:cNvSpPr/>
          <p:nvPr/>
        </p:nvSpPr>
        <p:spPr>
          <a:xfrm>
            <a:off x="2033613"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15" name="Shape 115"/>
          <p:cNvSpPr/>
          <p:nvPr/>
        </p:nvSpPr>
        <p:spPr>
          <a:xfrm>
            <a:off x="809650"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08" name="Shape 108"/>
          <p:cNvSpPr/>
          <p:nvPr/>
        </p:nvSpPr>
        <p:spPr>
          <a:xfrm>
            <a:off x="4252937" y="2686575"/>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16" name="Shape 116"/>
          <p:cNvSpPr/>
          <p:nvPr/>
        </p:nvSpPr>
        <p:spPr>
          <a:xfrm>
            <a:off x="4405337" y="391053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17" name="Shape 117"/>
          <p:cNvSpPr/>
          <p:nvPr/>
        </p:nvSpPr>
        <p:spPr>
          <a:xfrm>
            <a:off x="1498625" y="398673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18" name="Shape 118"/>
          <p:cNvSpPr/>
          <p:nvPr/>
        </p:nvSpPr>
        <p:spPr>
          <a:xfrm>
            <a:off x="2874988" y="566948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119" name="Shape 119"/>
          <p:cNvCxnSpPr>
            <a:stCxn id="111" idx="2"/>
            <a:endCxn id="108" idx="0"/>
          </p:cNvCxnSpPr>
          <p:nvPr/>
        </p:nvCxnSpPr>
        <p:spPr>
          <a:xfrm>
            <a:off x="4635525" y="2303987"/>
            <a:ext cx="0" cy="382500"/>
          </a:xfrm>
          <a:prstGeom prst="straightConnector1">
            <a:avLst/>
          </a:prstGeom>
          <a:noFill/>
          <a:ln cap="flat" cmpd="sng" w="12700">
            <a:solidFill>
              <a:schemeClr val="dk1"/>
            </a:solidFill>
            <a:prstDash val="solid"/>
            <a:round/>
            <a:headEnd len="med" w="med" type="none"/>
            <a:tailEnd len="med" w="med" type="triangle"/>
          </a:ln>
        </p:spPr>
      </p:cxnSp>
      <p:cxnSp>
        <p:nvCxnSpPr>
          <p:cNvPr id="120" name="Shape 120"/>
          <p:cNvCxnSpPr>
            <a:stCxn id="118" idx="2"/>
          </p:cNvCxnSpPr>
          <p:nvPr/>
        </p:nvCxnSpPr>
        <p:spPr>
          <a:xfrm>
            <a:off x="3257575" y="6128274"/>
            <a:ext cx="0" cy="304800"/>
          </a:xfrm>
          <a:prstGeom prst="straightConnector1">
            <a:avLst/>
          </a:prstGeom>
          <a:noFill/>
          <a:ln cap="flat" cmpd="sng" w="12700">
            <a:solidFill>
              <a:schemeClr val="dk1"/>
            </a:solidFill>
            <a:prstDash val="solid"/>
            <a:round/>
            <a:headEnd len="med" w="med" type="none"/>
            <a:tailEnd len="med" w="med" type="triangle"/>
          </a:ln>
        </p:spPr>
      </p:cxnSp>
      <p:cxnSp>
        <p:nvCxnSpPr>
          <p:cNvPr id="121" name="Shape 121"/>
          <p:cNvCxnSpPr>
            <a:endCxn id="111" idx="0"/>
          </p:cNvCxnSpPr>
          <p:nvPr/>
        </p:nvCxnSpPr>
        <p:spPr>
          <a:xfrm flipH="1">
            <a:off x="4635525" y="1307000"/>
            <a:ext cx="212700" cy="538199"/>
          </a:xfrm>
          <a:prstGeom prst="straightConnector1">
            <a:avLst/>
          </a:prstGeom>
          <a:noFill/>
          <a:ln cap="flat" cmpd="sng" w="12700">
            <a:solidFill>
              <a:schemeClr val="dk1"/>
            </a:solidFill>
            <a:prstDash val="solid"/>
            <a:miter/>
            <a:headEnd len="med" w="med" type="none"/>
            <a:tailEnd len="med" w="med" type="triangle"/>
          </a:ln>
        </p:spPr>
      </p:cxnSp>
      <p:sp>
        <p:nvSpPr>
          <p:cNvPr id="122" name="Shape 122"/>
          <p:cNvSpPr txBox="1"/>
          <p:nvPr/>
        </p:nvSpPr>
        <p:spPr>
          <a:xfrm>
            <a:off x="349275" y="1457850"/>
            <a:ext cx="2681400" cy="1552499"/>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How many cases for</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Statement</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Branch</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Path</a:t>
            </a:r>
          </a:p>
        </p:txBody>
      </p:sp>
      <p:sp>
        <p:nvSpPr>
          <p:cNvPr id="123" name="Shape 123"/>
          <p:cNvSpPr/>
          <p:nvPr/>
        </p:nvSpPr>
        <p:spPr>
          <a:xfrm>
            <a:off x="3406012" y="2312338"/>
            <a:ext cx="3365498" cy="4206873"/>
          </a:xfrm>
          <a:custGeom>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24" name="Shape 124"/>
          <p:cNvSpPr/>
          <p:nvPr/>
        </p:nvSpPr>
        <p:spPr>
          <a:xfrm>
            <a:off x="943137" y="2349725"/>
            <a:ext cx="3365498" cy="4205288"/>
          </a:xfrm>
          <a:custGeom>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125" name="Shape 125"/>
          <p:cNvSpPr txBox="1"/>
          <p:nvPr>
            <p:ph type="title"/>
          </p:nvPr>
        </p:nvSpPr>
        <p:spPr>
          <a:xfrm>
            <a:off x="457200" y="532112"/>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Path Testing</a:t>
            </a:r>
          </a:p>
        </p:txBody>
      </p:sp>
      <p:sp>
        <p:nvSpPr>
          <p:cNvPr id="126" name="Shape 126"/>
          <p:cNvSpPr/>
          <p:nvPr/>
        </p:nvSpPr>
        <p:spPr>
          <a:xfrm>
            <a:off x="1770887" y="2356862"/>
            <a:ext cx="2590800" cy="4191000"/>
          </a:xfrm>
          <a:custGeom>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a:headEnd len="med" w="med" type="none"/>
            <a:tailEnd len="med" w="med" type="none"/>
          </a:ln>
        </p:spPr>
        <p:txBody>
          <a:bodyPr anchorCtr="0" anchor="t" bIns="45700" lIns="91425" rIns="91425" tIns="45700">
            <a:noAutofit/>
          </a:bodyPr>
          <a:lstStyle/>
          <a:p>
            <a:pPr lvl="0">
              <a:spcBef>
                <a:spcPts val="0"/>
              </a:spcBef>
              <a:buNone/>
            </a:pPr>
            <a:r>
              <a:t/>
            </a:r>
            <a:endParaRPr/>
          </a:p>
        </p:txBody>
      </p:sp>
      <p:cxnSp>
        <p:nvCxnSpPr>
          <p:cNvPr id="127" name="Shape 127"/>
          <p:cNvCxnSpPr>
            <a:stCxn id="108" idx="3"/>
          </p:cNvCxnSpPr>
          <p:nvPr/>
        </p:nvCxnSpPr>
        <p:spPr>
          <a:xfrm flipH="1" rot="10800000">
            <a:off x="5018112" y="2904868"/>
            <a:ext cx="1695600" cy="11100"/>
          </a:xfrm>
          <a:prstGeom prst="straightConnector1">
            <a:avLst/>
          </a:prstGeom>
          <a:noFill/>
          <a:ln cap="flat" cmpd="sng" w="19050">
            <a:solidFill>
              <a:schemeClr val="dk2"/>
            </a:solidFill>
            <a:prstDash val="solid"/>
            <a:round/>
            <a:headEnd len="lg" w="lg" type="none"/>
            <a:tailEnd len="lg" w="lg" type="none"/>
          </a:ln>
        </p:spPr>
      </p:cxnSp>
      <p:cxnSp>
        <p:nvCxnSpPr>
          <p:cNvPr id="128" name="Shape 128"/>
          <p:cNvCxnSpPr>
            <a:endCxn id="112" idx="0"/>
          </p:cNvCxnSpPr>
          <p:nvPr/>
        </p:nvCxnSpPr>
        <p:spPr>
          <a:xfrm flipH="1">
            <a:off x="6700862" y="2904763"/>
            <a:ext cx="3900" cy="316800"/>
          </a:xfrm>
          <a:prstGeom prst="straightConnector1">
            <a:avLst/>
          </a:prstGeom>
          <a:noFill/>
          <a:ln cap="flat" cmpd="sng" w="19050">
            <a:solidFill>
              <a:schemeClr val="dk2"/>
            </a:solidFill>
            <a:prstDash val="solid"/>
            <a:round/>
            <a:headEnd len="lg" w="lg" type="none"/>
            <a:tailEnd len="lg" w="lg" type="triangle"/>
          </a:ln>
        </p:spPr>
      </p:cxnSp>
      <p:cxnSp>
        <p:nvCxnSpPr>
          <p:cNvPr id="129" name="Shape 129"/>
          <p:cNvCxnSpPr>
            <a:stCxn id="118" idx="3"/>
          </p:cNvCxnSpPr>
          <p:nvPr/>
        </p:nvCxnSpPr>
        <p:spPr>
          <a:xfrm>
            <a:off x="3640163" y="5898881"/>
            <a:ext cx="4087200" cy="1200"/>
          </a:xfrm>
          <a:prstGeom prst="straightConnector1">
            <a:avLst/>
          </a:prstGeom>
          <a:noFill/>
          <a:ln cap="flat" cmpd="sng" w="19050">
            <a:solidFill>
              <a:schemeClr val="dk2"/>
            </a:solidFill>
            <a:prstDash val="solid"/>
            <a:round/>
            <a:headEnd len="lg" w="lg" type="none"/>
            <a:tailEnd len="lg" w="lg" type="none"/>
          </a:ln>
        </p:spPr>
      </p:cxnSp>
      <p:cxnSp>
        <p:nvCxnSpPr>
          <p:cNvPr id="130" name="Shape 130"/>
          <p:cNvCxnSpPr/>
          <p:nvPr/>
        </p:nvCxnSpPr>
        <p:spPr>
          <a:xfrm rot="10800000">
            <a:off x="7736749" y="2092175"/>
            <a:ext cx="9000" cy="3807899"/>
          </a:xfrm>
          <a:prstGeom prst="straightConnector1">
            <a:avLst/>
          </a:prstGeom>
          <a:noFill/>
          <a:ln cap="flat" cmpd="sng" w="19050">
            <a:solidFill>
              <a:schemeClr val="dk2"/>
            </a:solidFill>
            <a:prstDash val="solid"/>
            <a:round/>
            <a:headEnd len="lg" w="lg" type="none"/>
            <a:tailEnd len="lg" w="lg" type="none"/>
          </a:ln>
        </p:spPr>
      </p:cxnSp>
      <p:cxnSp>
        <p:nvCxnSpPr>
          <p:cNvPr id="131" name="Shape 131"/>
          <p:cNvCxnSpPr>
            <a:endCxn id="111" idx="3"/>
          </p:cNvCxnSpPr>
          <p:nvPr/>
        </p:nvCxnSpPr>
        <p:spPr>
          <a:xfrm rot="10800000">
            <a:off x="5094312" y="2074593"/>
            <a:ext cx="2633100" cy="8400"/>
          </a:xfrm>
          <a:prstGeom prst="straightConnector1">
            <a:avLst/>
          </a:prstGeom>
          <a:noFill/>
          <a:ln cap="flat" cmpd="sng" w="19050">
            <a:solidFill>
              <a:schemeClr val="dk2"/>
            </a:solidFill>
            <a:prstDash val="solid"/>
            <a:round/>
            <a:headEnd len="lg" w="lg" type="none"/>
            <a:tailEnd len="lg" w="lg" type="triangle"/>
          </a:ln>
        </p:spPr>
      </p:cxnSp>
      <p:cxnSp>
        <p:nvCxnSpPr>
          <p:cNvPr id="132" name="Shape 132"/>
          <p:cNvCxnSpPr>
            <a:stCxn id="112" idx="2"/>
          </p:cNvCxnSpPr>
          <p:nvPr/>
        </p:nvCxnSpPr>
        <p:spPr>
          <a:xfrm>
            <a:off x="6700862" y="3681938"/>
            <a:ext cx="22200" cy="1697700"/>
          </a:xfrm>
          <a:prstGeom prst="straightConnector1">
            <a:avLst/>
          </a:prstGeom>
          <a:noFill/>
          <a:ln cap="flat" cmpd="sng" w="19050">
            <a:solidFill>
              <a:schemeClr val="dk2"/>
            </a:solidFill>
            <a:prstDash val="solid"/>
            <a:round/>
            <a:headEnd len="lg" w="lg" type="none"/>
            <a:tailEnd len="lg" w="lg" type="none"/>
          </a:ln>
        </p:spPr>
      </p:cxnSp>
      <p:cxnSp>
        <p:nvCxnSpPr>
          <p:cNvPr id="133" name="Shape 133"/>
          <p:cNvCxnSpPr/>
          <p:nvPr/>
        </p:nvCxnSpPr>
        <p:spPr>
          <a:xfrm rot="10800000">
            <a:off x="3271025" y="5388824"/>
            <a:ext cx="3461099" cy="9000"/>
          </a:xfrm>
          <a:prstGeom prst="straightConnector1">
            <a:avLst/>
          </a:prstGeom>
          <a:noFill/>
          <a:ln cap="flat" cmpd="sng" w="19050">
            <a:solidFill>
              <a:schemeClr val="dk2"/>
            </a:solidFill>
            <a:prstDash val="solid"/>
            <a:round/>
            <a:headEnd len="lg" w="lg" type="none"/>
            <a:tailEnd len="lg" w="lg" type="none"/>
          </a:ln>
        </p:spPr>
      </p:cxnSp>
      <p:cxnSp>
        <p:nvCxnSpPr>
          <p:cNvPr id="134" name="Shape 134"/>
          <p:cNvCxnSpPr/>
          <p:nvPr/>
        </p:nvCxnSpPr>
        <p:spPr>
          <a:xfrm>
            <a:off x="3280275" y="5388700"/>
            <a:ext cx="9300" cy="264899"/>
          </a:xfrm>
          <a:prstGeom prst="straightConnector1">
            <a:avLst/>
          </a:prstGeom>
          <a:noFill/>
          <a:ln cap="flat" cmpd="sng" w="19050">
            <a:solidFill>
              <a:schemeClr val="dk2"/>
            </a:solidFill>
            <a:prstDash val="solid"/>
            <a:round/>
            <a:headEnd len="lg" w="lg" type="none"/>
            <a:tailEnd len="lg" w="lg" type="triangle"/>
          </a:ln>
        </p:spPr>
      </p:cxnSp>
      <p:sp>
        <p:nvSpPr>
          <p:cNvPr id="135" name="Shape 135"/>
          <p:cNvSpPr/>
          <p:nvPr/>
        </p:nvSpPr>
        <p:spPr>
          <a:xfrm>
            <a:off x="3640175" y="2146825"/>
            <a:ext cx="4114800" cy="4038600"/>
          </a:xfrm>
          <a:custGeom>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136" name="Shape 136"/>
          <p:cNvSpPr/>
          <p:nvPr/>
        </p:nvSpPr>
        <p:spPr>
          <a:xfrm>
            <a:off x="3718250" y="1976963"/>
            <a:ext cx="4114800" cy="4325937"/>
          </a:xfrm>
          <a:custGeom>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cxnSp>
        <p:nvCxnSpPr>
          <p:cNvPr id="137" name="Shape 137"/>
          <p:cNvCxnSpPr>
            <a:stCxn id="110" idx="3"/>
          </p:cNvCxnSpPr>
          <p:nvPr/>
        </p:nvCxnSpPr>
        <p:spPr>
          <a:xfrm flipH="1" rot="10800000">
            <a:off x="3870350" y="3598943"/>
            <a:ext cx="934800" cy="6000"/>
          </a:xfrm>
          <a:prstGeom prst="straightConnector1">
            <a:avLst/>
          </a:prstGeom>
          <a:noFill/>
          <a:ln cap="flat" cmpd="sng" w="19050">
            <a:solidFill>
              <a:schemeClr val="dk2"/>
            </a:solidFill>
            <a:prstDash val="solid"/>
            <a:round/>
            <a:headEnd len="lg" w="lg" type="none"/>
            <a:tailEnd len="lg" w="lg" type="none"/>
          </a:ln>
        </p:spPr>
      </p:cxnSp>
      <p:cxnSp>
        <p:nvCxnSpPr>
          <p:cNvPr id="138" name="Shape 138"/>
          <p:cNvCxnSpPr/>
          <p:nvPr/>
        </p:nvCxnSpPr>
        <p:spPr>
          <a:xfrm>
            <a:off x="4796175" y="3589725"/>
            <a:ext cx="0" cy="328499"/>
          </a:xfrm>
          <a:prstGeom prst="straightConnector1">
            <a:avLst/>
          </a:prstGeom>
          <a:noFill/>
          <a:ln cap="flat" cmpd="sng" w="19050">
            <a:solidFill>
              <a:schemeClr val="dk2"/>
            </a:solidFill>
            <a:prstDash val="solid"/>
            <a:round/>
            <a:headEnd len="lg" w="lg" type="none"/>
            <a:tailEnd len="lg" w="lg" type="triangle"/>
          </a:ln>
        </p:spPr>
      </p:cxnSp>
      <p:cxnSp>
        <p:nvCxnSpPr>
          <p:cNvPr id="139" name="Shape 139"/>
          <p:cNvCxnSpPr>
            <a:stCxn id="110" idx="1"/>
          </p:cNvCxnSpPr>
          <p:nvPr/>
        </p:nvCxnSpPr>
        <p:spPr>
          <a:xfrm flipH="1">
            <a:off x="1910575" y="3604943"/>
            <a:ext cx="1194600" cy="3000"/>
          </a:xfrm>
          <a:prstGeom prst="straightConnector1">
            <a:avLst/>
          </a:prstGeom>
          <a:noFill/>
          <a:ln cap="flat" cmpd="sng" w="19050">
            <a:solidFill>
              <a:schemeClr val="dk2"/>
            </a:solidFill>
            <a:prstDash val="solid"/>
            <a:round/>
            <a:headEnd len="lg" w="lg" type="none"/>
            <a:tailEnd len="lg" w="lg" type="none"/>
          </a:ln>
        </p:spPr>
      </p:cxnSp>
      <p:cxnSp>
        <p:nvCxnSpPr>
          <p:cNvPr id="140" name="Shape 140"/>
          <p:cNvCxnSpPr>
            <a:endCxn id="117" idx="0"/>
          </p:cNvCxnSpPr>
          <p:nvPr/>
        </p:nvCxnSpPr>
        <p:spPr>
          <a:xfrm flipH="1">
            <a:off x="1881212" y="3598837"/>
            <a:ext cx="29400" cy="387900"/>
          </a:xfrm>
          <a:prstGeom prst="straightConnector1">
            <a:avLst/>
          </a:prstGeom>
          <a:noFill/>
          <a:ln cap="flat" cmpd="sng" w="19050">
            <a:solidFill>
              <a:schemeClr val="dk2"/>
            </a:solidFill>
            <a:prstDash val="solid"/>
            <a:round/>
            <a:headEnd len="lg" w="lg" type="none"/>
            <a:tailEnd len="lg" w="lg" type="triangle"/>
          </a:ln>
        </p:spPr>
      </p:cxnSp>
      <p:cxnSp>
        <p:nvCxnSpPr>
          <p:cNvPr id="141" name="Shape 141"/>
          <p:cNvCxnSpPr/>
          <p:nvPr/>
        </p:nvCxnSpPr>
        <p:spPr>
          <a:xfrm>
            <a:off x="4805300" y="4365925"/>
            <a:ext cx="9000" cy="1032000"/>
          </a:xfrm>
          <a:prstGeom prst="straightConnector1">
            <a:avLst/>
          </a:prstGeom>
          <a:noFill/>
          <a:ln cap="flat" cmpd="sng" w="19050">
            <a:solidFill>
              <a:schemeClr val="dk2"/>
            </a:solidFill>
            <a:prstDash val="solid"/>
            <a:round/>
            <a:headEnd len="lg" w="lg" type="none"/>
            <a:tailEnd len="lg" w="lg" type="none"/>
          </a:ln>
        </p:spPr>
      </p:cxnSp>
      <p:cxnSp>
        <p:nvCxnSpPr>
          <p:cNvPr id="142" name="Shape 142"/>
          <p:cNvCxnSpPr>
            <a:stCxn id="113" idx="0"/>
          </p:cNvCxnSpPr>
          <p:nvPr/>
        </p:nvCxnSpPr>
        <p:spPr>
          <a:xfrm flipH="1" rot="10800000">
            <a:off x="3946550" y="4155812"/>
            <a:ext cx="300" cy="519900"/>
          </a:xfrm>
          <a:prstGeom prst="straightConnector1">
            <a:avLst/>
          </a:prstGeom>
          <a:noFill/>
          <a:ln cap="flat" cmpd="sng" w="19050">
            <a:solidFill>
              <a:schemeClr val="dk2"/>
            </a:solidFill>
            <a:prstDash val="solid"/>
            <a:round/>
            <a:headEnd len="lg" w="lg" type="triangle"/>
            <a:tailEnd len="lg" w="lg" type="none"/>
          </a:ln>
        </p:spPr>
      </p:cxnSp>
      <p:cxnSp>
        <p:nvCxnSpPr>
          <p:cNvPr id="143" name="Shape 143"/>
          <p:cNvCxnSpPr/>
          <p:nvPr/>
        </p:nvCxnSpPr>
        <p:spPr>
          <a:xfrm>
            <a:off x="3946900" y="4146775"/>
            <a:ext cx="456599" cy="0"/>
          </a:xfrm>
          <a:prstGeom prst="straightConnector1">
            <a:avLst/>
          </a:prstGeom>
          <a:noFill/>
          <a:ln cap="flat" cmpd="sng" w="19050">
            <a:solidFill>
              <a:schemeClr val="dk2"/>
            </a:solidFill>
            <a:prstDash val="solid"/>
            <a:round/>
            <a:headEnd len="lg" w="lg" type="none"/>
            <a:tailEnd len="lg" w="lg" type="none"/>
          </a:ln>
        </p:spPr>
      </p:cxnSp>
      <p:cxnSp>
        <p:nvCxnSpPr>
          <p:cNvPr id="144" name="Shape 144"/>
          <p:cNvCxnSpPr/>
          <p:nvPr/>
        </p:nvCxnSpPr>
        <p:spPr>
          <a:xfrm>
            <a:off x="3965175" y="5151275"/>
            <a:ext cx="0" cy="246599"/>
          </a:xfrm>
          <a:prstGeom prst="straightConnector1">
            <a:avLst/>
          </a:prstGeom>
          <a:noFill/>
          <a:ln cap="flat" cmpd="sng" w="19050">
            <a:solidFill>
              <a:schemeClr val="dk2"/>
            </a:solidFill>
            <a:prstDash val="solid"/>
            <a:round/>
            <a:headEnd len="lg" w="lg" type="none"/>
            <a:tailEnd len="lg" w="lg" type="none"/>
          </a:ln>
        </p:spPr>
      </p:cxnSp>
      <p:cxnSp>
        <p:nvCxnSpPr>
          <p:cNvPr id="145" name="Shape 145"/>
          <p:cNvCxnSpPr/>
          <p:nvPr/>
        </p:nvCxnSpPr>
        <p:spPr>
          <a:xfrm rot="10800000">
            <a:off x="1284412" y="5397850"/>
            <a:ext cx="1990800" cy="0"/>
          </a:xfrm>
          <a:prstGeom prst="straightConnector1">
            <a:avLst/>
          </a:prstGeom>
          <a:noFill/>
          <a:ln cap="flat" cmpd="sng" w="19050">
            <a:solidFill>
              <a:schemeClr val="dk2"/>
            </a:solidFill>
            <a:prstDash val="solid"/>
            <a:round/>
            <a:headEnd len="lg" w="lg" type="none"/>
            <a:tailEnd len="lg" w="lg" type="none"/>
          </a:ln>
        </p:spPr>
      </p:cxnSp>
      <p:cxnSp>
        <p:nvCxnSpPr>
          <p:cNvPr id="146" name="Shape 146"/>
          <p:cNvCxnSpPr>
            <a:stCxn id="115" idx="2"/>
          </p:cNvCxnSpPr>
          <p:nvPr/>
        </p:nvCxnSpPr>
        <p:spPr>
          <a:xfrm>
            <a:off x="1268437" y="5134499"/>
            <a:ext cx="2700" cy="263400"/>
          </a:xfrm>
          <a:prstGeom prst="straightConnector1">
            <a:avLst/>
          </a:prstGeom>
          <a:noFill/>
          <a:ln cap="flat" cmpd="sng" w="19050">
            <a:solidFill>
              <a:schemeClr val="dk2"/>
            </a:solidFill>
            <a:prstDash val="solid"/>
            <a:round/>
            <a:headEnd len="lg" w="lg" type="none"/>
            <a:tailEnd len="lg" w="lg" type="none"/>
          </a:ln>
        </p:spPr>
      </p:cxnSp>
      <p:cxnSp>
        <p:nvCxnSpPr>
          <p:cNvPr id="147" name="Shape 147"/>
          <p:cNvCxnSpPr>
            <a:stCxn id="114" idx="2"/>
          </p:cNvCxnSpPr>
          <p:nvPr/>
        </p:nvCxnSpPr>
        <p:spPr>
          <a:xfrm>
            <a:off x="2492400" y="5134499"/>
            <a:ext cx="11700" cy="263400"/>
          </a:xfrm>
          <a:prstGeom prst="straightConnector1">
            <a:avLst/>
          </a:prstGeom>
          <a:noFill/>
          <a:ln cap="flat" cmpd="sng" w="19050">
            <a:solidFill>
              <a:schemeClr val="dk2"/>
            </a:solidFill>
            <a:prstDash val="solid"/>
            <a:round/>
            <a:headEnd len="lg" w="lg" type="none"/>
            <a:tailEnd len="lg" w="lg" type="none"/>
          </a:ln>
        </p:spPr>
      </p:cxnSp>
      <p:cxnSp>
        <p:nvCxnSpPr>
          <p:cNvPr id="148" name="Shape 148"/>
          <p:cNvCxnSpPr>
            <a:endCxn id="114" idx="0"/>
          </p:cNvCxnSpPr>
          <p:nvPr/>
        </p:nvCxnSpPr>
        <p:spPr>
          <a:xfrm flipH="1">
            <a:off x="2492400" y="4229012"/>
            <a:ext cx="2400" cy="446700"/>
          </a:xfrm>
          <a:prstGeom prst="straightConnector1">
            <a:avLst/>
          </a:prstGeom>
          <a:noFill/>
          <a:ln cap="flat" cmpd="sng" w="19050">
            <a:solidFill>
              <a:schemeClr val="dk2"/>
            </a:solidFill>
            <a:prstDash val="solid"/>
            <a:round/>
            <a:headEnd len="lg" w="lg" type="none"/>
            <a:tailEnd len="lg" w="lg" type="triangle"/>
          </a:ln>
        </p:spPr>
      </p:cxnSp>
      <p:cxnSp>
        <p:nvCxnSpPr>
          <p:cNvPr id="149" name="Shape 149"/>
          <p:cNvCxnSpPr>
            <a:endCxn id="115" idx="0"/>
          </p:cNvCxnSpPr>
          <p:nvPr/>
        </p:nvCxnSpPr>
        <p:spPr>
          <a:xfrm flipH="1">
            <a:off x="1268437" y="4210712"/>
            <a:ext cx="2700" cy="465000"/>
          </a:xfrm>
          <a:prstGeom prst="straightConnector1">
            <a:avLst/>
          </a:prstGeom>
          <a:noFill/>
          <a:ln cap="flat" cmpd="sng" w="19050">
            <a:solidFill>
              <a:schemeClr val="dk2"/>
            </a:solidFill>
            <a:prstDash val="solid"/>
            <a:round/>
            <a:headEnd len="lg" w="lg" type="none"/>
            <a:tailEnd len="lg" w="lg" type="triangle"/>
          </a:ln>
        </p:spPr>
      </p:cxnSp>
      <p:cxnSp>
        <p:nvCxnSpPr>
          <p:cNvPr id="150" name="Shape 150"/>
          <p:cNvCxnSpPr>
            <a:stCxn id="117" idx="3"/>
          </p:cNvCxnSpPr>
          <p:nvPr/>
        </p:nvCxnSpPr>
        <p:spPr>
          <a:xfrm flipH="1" rot="10800000">
            <a:off x="2263800" y="4210731"/>
            <a:ext cx="249300" cy="5400"/>
          </a:xfrm>
          <a:prstGeom prst="straightConnector1">
            <a:avLst/>
          </a:prstGeom>
          <a:noFill/>
          <a:ln cap="flat" cmpd="sng" w="19050">
            <a:solidFill>
              <a:schemeClr val="dk2"/>
            </a:solidFill>
            <a:prstDash val="solid"/>
            <a:round/>
            <a:headEnd len="lg" w="lg" type="none"/>
            <a:tailEnd len="lg" w="lg" type="none"/>
          </a:ln>
        </p:spPr>
      </p:cxnSp>
      <p:cxnSp>
        <p:nvCxnSpPr>
          <p:cNvPr id="151" name="Shape 151"/>
          <p:cNvCxnSpPr>
            <a:stCxn id="117" idx="1"/>
          </p:cNvCxnSpPr>
          <p:nvPr/>
        </p:nvCxnSpPr>
        <p:spPr>
          <a:xfrm flipH="1">
            <a:off x="1280525" y="4216131"/>
            <a:ext cx="218100" cy="3600"/>
          </a:xfrm>
          <a:prstGeom prst="straightConnector1">
            <a:avLst/>
          </a:prstGeom>
          <a:noFill/>
          <a:ln cap="flat" cmpd="sng" w="19050">
            <a:solidFill>
              <a:schemeClr val="dk2"/>
            </a:solidFill>
            <a:prstDash val="solid"/>
            <a:round/>
            <a:headEnd len="lg" w="lg" type="none"/>
            <a:tailEnd len="lg" w="lg" type="none"/>
          </a:ln>
        </p:spPr>
      </p:cxnSp>
      <p:sp>
        <p:nvSpPr>
          <p:cNvPr id="152" name="Shape 152"/>
          <p:cNvSpPr/>
          <p:nvPr/>
        </p:nvSpPr>
        <p:spPr>
          <a:xfrm>
            <a:off x="3073575" y="2318775"/>
            <a:ext cx="1600200" cy="4190998"/>
          </a:xfrm>
          <a:custGeom>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153" name="Shape 153"/>
          <p:cNvSpPr/>
          <p:nvPr/>
        </p:nvSpPr>
        <p:spPr>
          <a:xfrm>
            <a:off x="3151188" y="2304000"/>
            <a:ext cx="2125662" cy="4122737"/>
          </a:xfrm>
          <a:custGeom>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154" name="Shape 154"/>
          <p:cNvSpPr txBox="1"/>
          <p:nvPr/>
        </p:nvSpPr>
        <p:spPr>
          <a:xfrm>
            <a:off x="7226326" y="4365925"/>
            <a:ext cx="1746299" cy="458699"/>
          </a:xfrm>
          <a:prstGeom prst="rect">
            <a:avLst/>
          </a:prstGeom>
          <a:solidFill>
            <a:srgbClr val="FFFFFF"/>
          </a:solidFill>
          <a:ln>
            <a:noFill/>
          </a:ln>
        </p:spPr>
        <p:txBody>
          <a:bodyPr anchorCtr="0" anchor="t" bIns="45875" lIns="91775" rIns="91775" tIns="45875">
            <a:noAutofit/>
          </a:bodyPr>
          <a:lstStyle/>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loop &lt;= 20</a:t>
            </a:r>
          </a:p>
        </p:txBody>
      </p:sp>
      <p:sp>
        <p:nvSpPr>
          <p:cNvPr id="155" name="Shape 1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Number of Tests</a:t>
            </a:r>
          </a:p>
        </p:txBody>
      </p:sp>
      <p:sp>
        <p:nvSpPr>
          <p:cNvPr id="161" name="Shape 16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t/>
            </a:r>
            <a:endParaRPr/>
          </a:p>
          <a:p>
            <a:pPr lvl="0" rtl="0">
              <a:spcBef>
                <a:spcPts val="0"/>
              </a:spcBef>
              <a:buClr>
                <a:schemeClr val="dk1"/>
              </a:buClr>
              <a:buSzPct val="25000"/>
              <a:buFont typeface="Arial"/>
              <a:buNone/>
            </a:pPr>
            <a:r>
              <a:rPr lang="en" sz="3200"/>
              <a:t>Path coverage for that loop bound requires:</a:t>
            </a:r>
          </a:p>
          <a:p>
            <a:pPr lvl="0" rtl="0">
              <a:spcBef>
                <a:spcPts val="0"/>
              </a:spcBef>
              <a:buNone/>
            </a:pPr>
            <a:r>
              <a:rPr b="1" lang="en" sz="3200"/>
              <a:t>3,656,158,440,062,976</a:t>
            </a:r>
            <a:r>
              <a:rPr lang="en" sz="3200"/>
              <a:t> test cases</a:t>
            </a:r>
          </a:p>
          <a:p>
            <a:pPr lvl="0" rtl="0">
              <a:spcBef>
                <a:spcPts val="0"/>
              </a:spcBef>
              <a:buClr>
                <a:schemeClr val="dk1"/>
              </a:buClr>
              <a:buSzPct val="34375"/>
              <a:buFont typeface="Arial"/>
              <a:buNone/>
            </a:pPr>
            <a:br>
              <a:rPr lang="en" sz="3200"/>
            </a:br>
            <a:r>
              <a:rPr lang="en" sz="3200"/>
              <a:t>If you run 1000 tests per second, this will take </a:t>
            </a:r>
            <a:r>
              <a:rPr b="1" lang="en" sz="3200"/>
              <a:t>116,000 years</a:t>
            </a:r>
            <a:r>
              <a:rPr lang="en" sz="3200"/>
              <a:t>.</a:t>
            </a:r>
          </a:p>
          <a:p>
            <a:pPr lvl="0" marR="0" rtl="0" algn="l">
              <a:lnSpc>
                <a:spcPct val="120000"/>
              </a:lnSpc>
              <a:spcBef>
                <a:spcPts val="0"/>
              </a:spcBef>
              <a:spcAft>
                <a:spcPts val="0"/>
              </a:spcAft>
              <a:buNone/>
            </a:pPr>
            <a:r>
              <a:t/>
            </a:r>
            <a:endParaRPr/>
          </a:p>
          <a:p>
            <a:pPr lvl="0" marR="0" rtl="0" algn="l">
              <a:lnSpc>
                <a:spcPct val="120000"/>
              </a:lnSpc>
              <a:spcBef>
                <a:spcPts val="0"/>
              </a:spcBef>
              <a:spcAft>
                <a:spcPts val="0"/>
              </a:spcAft>
              <a:buNone/>
            </a:pPr>
            <a:r>
              <a:rPr lang="en"/>
              <a:t>However, there are ways to get some of the benefits of path coverage without the cost...</a:t>
            </a:r>
          </a:p>
        </p:txBody>
      </p:sp>
      <p:sp>
        <p:nvSpPr>
          <p:cNvPr id="162" name="Shape 1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Path Coverage</a:t>
            </a:r>
          </a:p>
        </p:txBody>
      </p:sp>
      <p:sp>
        <p:nvSpPr>
          <p:cNvPr id="168" name="Shape 1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Theoretically, the strongest coverage metric.</a:t>
            </a:r>
          </a:p>
          <a:p>
            <a:pPr indent="-228600" lvl="1" marL="914400" rtl="0">
              <a:lnSpc>
                <a:spcPct val="120000"/>
              </a:lnSpc>
              <a:spcBef>
                <a:spcPts val="0"/>
              </a:spcBef>
            </a:pPr>
            <a:r>
              <a:rPr lang="en"/>
              <a:t>Many faults emerge through sequences of interactions.</a:t>
            </a:r>
          </a:p>
          <a:p>
            <a:pPr indent="-228600" lvl="0" marL="457200" rtl="0">
              <a:lnSpc>
                <a:spcPct val="120000"/>
              </a:lnSpc>
              <a:spcBef>
                <a:spcPts val="0"/>
              </a:spcBef>
            </a:pPr>
            <a:r>
              <a:rPr lang="en"/>
              <a:t>But… Generally impossible to achieve. </a:t>
            </a:r>
          </a:p>
          <a:p>
            <a:pPr indent="-228600" lvl="1" marL="914400" rtl="0">
              <a:lnSpc>
                <a:spcPct val="120000"/>
              </a:lnSpc>
              <a:spcBef>
                <a:spcPts val="0"/>
              </a:spcBef>
            </a:pPr>
            <a:r>
              <a:rPr lang="en"/>
              <a:t>Loops result in an infinite number of path variations.</a:t>
            </a:r>
          </a:p>
          <a:p>
            <a:pPr indent="-228600" lvl="1" marL="914400" rtl="0">
              <a:lnSpc>
                <a:spcPct val="120000"/>
              </a:lnSpc>
              <a:spcBef>
                <a:spcPts val="0"/>
              </a:spcBef>
            </a:pPr>
            <a:r>
              <a:rPr lang="en"/>
              <a:t>Even bounding number of loop executions leaves an infeasible number of tests.</a:t>
            </a:r>
          </a:p>
        </p:txBody>
      </p:sp>
      <p:sp>
        <p:nvSpPr>
          <p:cNvPr id="169" name="Shape 1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Boundary Interior Coverage</a:t>
            </a:r>
          </a:p>
        </p:txBody>
      </p:sp>
      <p:sp>
        <p:nvSpPr>
          <p:cNvPr id="175" name="Shape 1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Need to partition the infinite set of paths into a finite number of classes.</a:t>
            </a:r>
          </a:p>
          <a:p>
            <a:pPr indent="-228600" lvl="0" marL="457200" marR="0" rtl="0" algn="l">
              <a:lnSpc>
                <a:spcPct val="120000"/>
              </a:lnSpc>
              <a:spcBef>
                <a:spcPts val="0"/>
              </a:spcBef>
              <a:spcAft>
                <a:spcPts val="0"/>
              </a:spcAft>
            </a:pPr>
            <a:r>
              <a:rPr b="1" lang="en"/>
              <a:t>Boundary Interior Coverage</a:t>
            </a:r>
            <a:r>
              <a:rPr lang="en"/>
              <a:t> groups paths that differ only in the subpath they follow when repeating the body of a loop.</a:t>
            </a:r>
          </a:p>
          <a:p>
            <a:pPr indent="-228600" lvl="1" marL="914400" marR="0" rtl="0" algn="l">
              <a:lnSpc>
                <a:spcPct val="120000"/>
              </a:lnSpc>
              <a:spcBef>
                <a:spcPts val="0"/>
              </a:spcBef>
              <a:spcAft>
                <a:spcPts val="0"/>
              </a:spcAft>
            </a:pPr>
            <a:r>
              <a:rPr lang="en"/>
              <a:t>Executing a loop 20 times is a different path than executing it twice, but the same </a:t>
            </a:r>
            <a:r>
              <a:rPr i="1" lang="en"/>
              <a:t>subsequences</a:t>
            </a:r>
            <a:r>
              <a:rPr lang="en"/>
              <a:t> of statements repeat over and over.</a:t>
            </a:r>
          </a:p>
        </p:txBody>
      </p:sp>
      <p:sp>
        <p:nvSpPr>
          <p:cNvPr id="176" name="Shape 1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Boundary Interior Coverage</a:t>
            </a:r>
          </a:p>
        </p:txBody>
      </p:sp>
      <p:sp>
        <p:nvSpPr>
          <p:cNvPr id="182" name="Shape 1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
        <p:nvSpPr>
          <p:cNvPr id="183" name="Shape 183"/>
          <p:cNvSpPr/>
          <p:nvPr/>
        </p:nvSpPr>
        <p:spPr>
          <a:xfrm>
            <a:off x="1458550" y="181130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A</a:t>
            </a:r>
          </a:p>
        </p:txBody>
      </p:sp>
      <p:sp>
        <p:nvSpPr>
          <p:cNvPr id="184" name="Shape 184"/>
          <p:cNvSpPr/>
          <p:nvPr/>
        </p:nvSpPr>
        <p:spPr>
          <a:xfrm>
            <a:off x="1375300" y="2329700"/>
            <a:ext cx="538199" cy="489300"/>
          </a:xfrm>
          <a:prstGeom prst="diamond">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l">
              <a:spcBef>
                <a:spcPts val="0"/>
              </a:spcBef>
              <a:buNone/>
            </a:pPr>
            <a:r>
              <a:rPr lang="en"/>
              <a:t>B</a:t>
            </a:r>
          </a:p>
        </p:txBody>
      </p:sp>
      <p:cxnSp>
        <p:nvCxnSpPr>
          <p:cNvPr id="185" name="Shape 185"/>
          <p:cNvCxnSpPr>
            <a:stCxn id="183" idx="2"/>
            <a:endCxn id="184" idx="0"/>
          </p:cNvCxnSpPr>
          <p:nvPr/>
        </p:nvCxnSpPr>
        <p:spPr>
          <a:xfrm>
            <a:off x="1644399" y="2173400"/>
            <a:ext cx="0" cy="156300"/>
          </a:xfrm>
          <a:prstGeom prst="straightConnector1">
            <a:avLst/>
          </a:prstGeom>
          <a:noFill/>
          <a:ln cap="flat" cmpd="sng" w="9525">
            <a:solidFill>
              <a:schemeClr val="dk2"/>
            </a:solidFill>
            <a:prstDash val="solid"/>
            <a:round/>
            <a:headEnd len="lg" w="lg" type="none"/>
            <a:tailEnd len="lg" w="lg" type="triangle"/>
          </a:ln>
        </p:spPr>
      </p:cxnSp>
      <p:sp>
        <p:nvSpPr>
          <p:cNvPr id="186" name="Shape 186"/>
          <p:cNvSpPr/>
          <p:nvPr/>
        </p:nvSpPr>
        <p:spPr>
          <a:xfrm>
            <a:off x="1003600" y="311235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a:t>
            </a:r>
          </a:p>
        </p:txBody>
      </p:sp>
      <p:cxnSp>
        <p:nvCxnSpPr>
          <p:cNvPr id="187" name="Shape 187"/>
          <p:cNvCxnSpPr>
            <a:stCxn id="184" idx="2"/>
            <a:endCxn id="186" idx="0"/>
          </p:cNvCxnSpPr>
          <p:nvPr/>
        </p:nvCxnSpPr>
        <p:spPr>
          <a:xfrm flipH="1">
            <a:off x="1189299" y="2819000"/>
            <a:ext cx="455100" cy="293400"/>
          </a:xfrm>
          <a:prstGeom prst="straightConnector1">
            <a:avLst/>
          </a:prstGeom>
          <a:noFill/>
          <a:ln cap="flat" cmpd="sng" w="9525">
            <a:solidFill>
              <a:schemeClr val="dk2"/>
            </a:solidFill>
            <a:prstDash val="solid"/>
            <a:round/>
            <a:headEnd len="lg" w="lg" type="none"/>
            <a:tailEnd len="lg" w="lg" type="triangle"/>
          </a:ln>
        </p:spPr>
      </p:cxnSp>
      <p:sp>
        <p:nvSpPr>
          <p:cNvPr id="188" name="Shape 188"/>
          <p:cNvSpPr/>
          <p:nvPr/>
        </p:nvSpPr>
        <p:spPr>
          <a:xfrm>
            <a:off x="1761775" y="3048750"/>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C</a:t>
            </a:r>
          </a:p>
        </p:txBody>
      </p:sp>
      <p:cxnSp>
        <p:nvCxnSpPr>
          <p:cNvPr id="189" name="Shape 189"/>
          <p:cNvCxnSpPr>
            <a:stCxn id="184" idx="2"/>
            <a:endCxn id="188" idx="0"/>
          </p:cNvCxnSpPr>
          <p:nvPr/>
        </p:nvCxnSpPr>
        <p:spPr>
          <a:xfrm>
            <a:off x="1644399" y="2819000"/>
            <a:ext cx="386400" cy="229800"/>
          </a:xfrm>
          <a:prstGeom prst="straightConnector1">
            <a:avLst/>
          </a:prstGeom>
          <a:noFill/>
          <a:ln cap="flat" cmpd="sng" w="9525">
            <a:solidFill>
              <a:schemeClr val="dk2"/>
            </a:solidFill>
            <a:prstDash val="solid"/>
            <a:round/>
            <a:headEnd len="lg" w="lg" type="none"/>
            <a:tailEnd len="lg" w="lg" type="triangle"/>
          </a:ln>
        </p:spPr>
      </p:cxnSp>
      <p:sp>
        <p:nvSpPr>
          <p:cNvPr id="190" name="Shape 190"/>
          <p:cNvSpPr/>
          <p:nvPr/>
        </p:nvSpPr>
        <p:spPr>
          <a:xfrm>
            <a:off x="1458550" y="3742400"/>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D</a:t>
            </a:r>
          </a:p>
        </p:txBody>
      </p:sp>
      <p:cxnSp>
        <p:nvCxnSpPr>
          <p:cNvPr id="191" name="Shape 191"/>
          <p:cNvCxnSpPr>
            <a:stCxn id="188" idx="2"/>
            <a:endCxn id="190" idx="0"/>
          </p:cNvCxnSpPr>
          <p:nvPr/>
        </p:nvCxnSpPr>
        <p:spPr>
          <a:xfrm flipH="1">
            <a:off x="1727574" y="3538050"/>
            <a:ext cx="303300" cy="204300"/>
          </a:xfrm>
          <a:prstGeom prst="straightConnector1">
            <a:avLst/>
          </a:prstGeom>
          <a:noFill/>
          <a:ln cap="flat" cmpd="sng" w="9525">
            <a:solidFill>
              <a:schemeClr val="dk2"/>
            </a:solidFill>
            <a:prstDash val="solid"/>
            <a:round/>
            <a:headEnd len="lg" w="lg" type="none"/>
            <a:tailEnd len="lg" w="lg" type="triangle"/>
          </a:ln>
        </p:spPr>
      </p:cxnSp>
      <p:sp>
        <p:nvSpPr>
          <p:cNvPr id="192" name="Shape 192"/>
          <p:cNvSpPr/>
          <p:nvPr/>
        </p:nvSpPr>
        <p:spPr>
          <a:xfrm>
            <a:off x="2193025" y="374240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a:t>
            </a:r>
          </a:p>
        </p:txBody>
      </p:sp>
      <p:cxnSp>
        <p:nvCxnSpPr>
          <p:cNvPr id="193" name="Shape 193"/>
          <p:cNvCxnSpPr>
            <a:stCxn id="188" idx="2"/>
            <a:endCxn id="192" idx="0"/>
          </p:cNvCxnSpPr>
          <p:nvPr/>
        </p:nvCxnSpPr>
        <p:spPr>
          <a:xfrm>
            <a:off x="2030874" y="3538050"/>
            <a:ext cx="348000" cy="204300"/>
          </a:xfrm>
          <a:prstGeom prst="straightConnector1">
            <a:avLst/>
          </a:prstGeom>
          <a:noFill/>
          <a:ln cap="flat" cmpd="sng" w="9525">
            <a:solidFill>
              <a:schemeClr val="dk2"/>
            </a:solidFill>
            <a:prstDash val="solid"/>
            <a:round/>
            <a:headEnd len="lg" w="lg" type="none"/>
            <a:tailEnd len="lg" w="lg" type="triangle"/>
          </a:ln>
        </p:spPr>
      </p:cxnSp>
      <p:sp>
        <p:nvSpPr>
          <p:cNvPr id="194" name="Shape 194"/>
          <p:cNvSpPr/>
          <p:nvPr/>
        </p:nvSpPr>
        <p:spPr>
          <a:xfrm>
            <a:off x="1086850" y="442480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a:t>
            </a:r>
          </a:p>
        </p:txBody>
      </p:sp>
      <p:sp>
        <p:nvSpPr>
          <p:cNvPr id="195" name="Shape 195"/>
          <p:cNvSpPr/>
          <p:nvPr/>
        </p:nvSpPr>
        <p:spPr>
          <a:xfrm>
            <a:off x="1830250" y="4413400"/>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G</a:t>
            </a:r>
          </a:p>
        </p:txBody>
      </p:sp>
      <p:cxnSp>
        <p:nvCxnSpPr>
          <p:cNvPr id="196" name="Shape 196"/>
          <p:cNvCxnSpPr>
            <a:stCxn id="190" idx="2"/>
            <a:endCxn id="194" idx="0"/>
          </p:cNvCxnSpPr>
          <p:nvPr/>
        </p:nvCxnSpPr>
        <p:spPr>
          <a:xfrm flipH="1">
            <a:off x="1272549" y="4231700"/>
            <a:ext cx="455100" cy="193200"/>
          </a:xfrm>
          <a:prstGeom prst="straightConnector1">
            <a:avLst/>
          </a:prstGeom>
          <a:noFill/>
          <a:ln cap="flat" cmpd="sng" w="9525">
            <a:solidFill>
              <a:schemeClr val="dk2"/>
            </a:solidFill>
            <a:prstDash val="solid"/>
            <a:round/>
            <a:headEnd len="lg" w="lg" type="none"/>
            <a:tailEnd len="lg" w="lg" type="triangle"/>
          </a:ln>
        </p:spPr>
      </p:cxnSp>
      <p:cxnSp>
        <p:nvCxnSpPr>
          <p:cNvPr id="197" name="Shape 197"/>
          <p:cNvCxnSpPr>
            <a:stCxn id="190" idx="2"/>
            <a:endCxn id="195" idx="0"/>
          </p:cNvCxnSpPr>
          <p:nvPr/>
        </p:nvCxnSpPr>
        <p:spPr>
          <a:xfrm>
            <a:off x="1727649" y="4231700"/>
            <a:ext cx="371700" cy="181800"/>
          </a:xfrm>
          <a:prstGeom prst="straightConnector1">
            <a:avLst/>
          </a:prstGeom>
          <a:noFill/>
          <a:ln cap="flat" cmpd="sng" w="9525">
            <a:solidFill>
              <a:schemeClr val="dk2"/>
            </a:solidFill>
            <a:prstDash val="solid"/>
            <a:round/>
            <a:headEnd len="lg" w="lg" type="none"/>
            <a:tailEnd len="lg" w="lg" type="triangle"/>
          </a:ln>
        </p:spPr>
      </p:cxnSp>
      <p:sp>
        <p:nvSpPr>
          <p:cNvPr id="198" name="Shape 198"/>
          <p:cNvSpPr/>
          <p:nvPr/>
        </p:nvSpPr>
        <p:spPr>
          <a:xfrm>
            <a:off x="1644400" y="501745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H</a:t>
            </a:r>
          </a:p>
        </p:txBody>
      </p:sp>
      <p:sp>
        <p:nvSpPr>
          <p:cNvPr id="199" name="Shape 199"/>
          <p:cNvSpPr/>
          <p:nvPr/>
        </p:nvSpPr>
        <p:spPr>
          <a:xfrm>
            <a:off x="2193025" y="501745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a:t>
            </a:r>
          </a:p>
        </p:txBody>
      </p:sp>
      <p:cxnSp>
        <p:nvCxnSpPr>
          <p:cNvPr id="200" name="Shape 200"/>
          <p:cNvCxnSpPr>
            <a:stCxn id="195" idx="2"/>
            <a:endCxn id="198" idx="0"/>
          </p:cNvCxnSpPr>
          <p:nvPr/>
        </p:nvCxnSpPr>
        <p:spPr>
          <a:xfrm flipH="1">
            <a:off x="1830249" y="4902700"/>
            <a:ext cx="269100" cy="114600"/>
          </a:xfrm>
          <a:prstGeom prst="straightConnector1">
            <a:avLst/>
          </a:prstGeom>
          <a:noFill/>
          <a:ln cap="flat" cmpd="sng" w="9525">
            <a:solidFill>
              <a:schemeClr val="dk2"/>
            </a:solidFill>
            <a:prstDash val="solid"/>
            <a:round/>
            <a:headEnd len="lg" w="lg" type="none"/>
            <a:tailEnd len="lg" w="lg" type="triangle"/>
          </a:ln>
        </p:spPr>
      </p:cxnSp>
      <p:cxnSp>
        <p:nvCxnSpPr>
          <p:cNvPr id="201" name="Shape 201"/>
          <p:cNvCxnSpPr>
            <a:stCxn id="195" idx="2"/>
            <a:endCxn id="199" idx="0"/>
          </p:cNvCxnSpPr>
          <p:nvPr/>
        </p:nvCxnSpPr>
        <p:spPr>
          <a:xfrm>
            <a:off x="2099349" y="4902700"/>
            <a:ext cx="279600" cy="114600"/>
          </a:xfrm>
          <a:prstGeom prst="straightConnector1">
            <a:avLst/>
          </a:prstGeom>
          <a:noFill/>
          <a:ln cap="flat" cmpd="sng" w="9525">
            <a:solidFill>
              <a:schemeClr val="dk2"/>
            </a:solidFill>
            <a:prstDash val="solid"/>
            <a:round/>
            <a:headEnd len="lg" w="lg" type="none"/>
            <a:tailEnd len="lg" w="lg" type="triangle"/>
          </a:ln>
        </p:spPr>
      </p:cxnSp>
      <p:sp>
        <p:nvSpPr>
          <p:cNvPr id="202" name="Shape 202"/>
          <p:cNvSpPr/>
          <p:nvPr/>
        </p:nvSpPr>
        <p:spPr>
          <a:xfrm>
            <a:off x="1913500" y="559518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a:t>
            </a:r>
          </a:p>
        </p:txBody>
      </p:sp>
      <p:cxnSp>
        <p:nvCxnSpPr>
          <p:cNvPr id="203" name="Shape 203"/>
          <p:cNvCxnSpPr>
            <a:stCxn id="198" idx="2"/>
            <a:endCxn id="202" idx="0"/>
          </p:cNvCxnSpPr>
          <p:nvPr/>
        </p:nvCxnSpPr>
        <p:spPr>
          <a:xfrm>
            <a:off x="1830249" y="5379550"/>
            <a:ext cx="269100" cy="215700"/>
          </a:xfrm>
          <a:prstGeom prst="straightConnector1">
            <a:avLst/>
          </a:prstGeom>
          <a:noFill/>
          <a:ln cap="flat" cmpd="sng" w="9525">
            <a:solidFill>
              <a:schemeClr val="dk2"/>
            </a:solidFill>
            <a:prstDash val="solid"/>
            <a:round/>
            <a:headEnd len="lg" w="lg" type="none"/>
            <a:tailEnd len="lg" w="lg" type="triangle"/>
          </a:ln>
        </p:spPr>
      </p:cxnSp>
      <p:cxnSp>
        <p:nvCxnSpPr>
          <p:cNvPr id="204" name="Shape 204"/>
          <p:cNvCxnSpPr>
            <a:stCxn id="199" idx="2"/>
            <a:endCxn id="202" idx="0"/>
          </p:cNvCxnSpPr>
          <p:nvPr/>
        </p:nvCxnSpPr>
        <p:spPr>
          <a:xfrm flipH="1">
            <a:off x="2099274" y="5379550"/>
            <a:ext cx="279600" cy="215700"/>
          </a:xfrm>
          <a:prstGeom prst="straightConnector1">
            <a:avLst/>
          </a:prstGeom>
          <a:noFill/>
          <a:ln cap="flat" cmpd="sng" w="9525">
            <a:solidFill>
              <a:schemeClr val="dk2"/>
            </a:solidFill>
            <a:prstDash val="solid"/>
            <a:round/>
            <a:headEnd len="lg" w="lg" type="none"/>
            <a:tailEnd len="lg" w="lg" type="triangle"/>
          </a:ln>
        </p:spPr>
      </p:cxnSp>
      <p:sp>
        <p:nvSpPr>
          <p:cNvPr id="205" name="Shape 205"/>
          <p:cNvSpPr/>
          <p:nvPr/>
        </p:nvSpPr>
        <p:spPr>
          <a:xfrm>
            <a:off x="1262900" y="4795150"/>
            <a:ext cx="635900" cy="929400"/>
          </a:xfrm>
          <a:custGeom>
            <a:pathLst>
              <a:path extrusionOk="0" h="37176" w="25436">
                <a:moveTo>
                  <a:pt x="0" y="0"/>
                </a:moveTo>
                <a:lnTo>
                  <a:pt x="391" y="37176"/>
                </a:lnTo>
                <a:lnTo>
                  <a:pt x="25436" y="37176"/>
                </a:lnTo>
              </a:path>
            </a:pathLst>
          </a:custGeom>
          <a:noFill/>
          <a:ln cap="flat" cmpd="sng" w="9525">
            <a:solidFill>
              <a:schemeClr val="dk2"/>
            </a:solidFill>
            <a:prstDash val="solid"/>
            <a:round/>
            <a:headEnd len="lg" w="lg" type="none"/>
            <a:tailEnd len="lg" w="lg" type="triangle"/>
          </a:ln>
        </p:spPr>
      </p:sp>
      <p:sp>
        <p:nvSpPr>
          <p:cNvPr id="206" name="Shape 206"/>
          <p:cNvSpPr/>
          <p:nvPr/>
        </p:nvSpPr>
        <p:spPr>
          <a:xfrm>
            <a:off x="2319475" y="3963600"/>
            <a:ext cx="704400" cy="1809875"/>
          </a:xfrm>
          <a:custGeom>
            <a:pathLst>
              <a:path extrusionOk="0" h="72395" w="28176">
                <a:moveTo>
                  <a:pt x="10958" y="0"/>
                </a:moveTo>
                <a:lnTo>
                  <a:pt x="28176" y="0"/>
                </a:lnTo>
                <a:lnTo>
                  <a:pt x="27002" y="72004"/>
                </a:lnTo>
                <a:lnTo>
                  <a:pt x="0" y="72395"/>
                </a:lnTo>
              </a:path>
            </a:pathLst>
          </a:custGeom>
          <a:noFill/>
          <a:ln cap="flat" cmpd="sng" w="9525">
            <a:solidFill>
              <a:schemeClr val="dk2"/>
            </a:solidFill>
            <a:prstDash val="solid"/>
            <a:round/>
            <a:headEnd len="lg" w="lg" type="none"/>
            <a:tailEnd len="lg" w="lg" type="triangle"/>
          </a:ln>
        </p:spPr>
      </p:sp>
      <p:sp>
        <p:nvSpPr>
          <p:cNvPr id="207" name="Shape 207"/>
          <p:cNvSpPr/>
          <p:nvPr/>
        </p:nvSpPr>
        <p:spPr>
          <a:xfrm>
            <a:off x="1810750" y="2251525"/>
            <a:ext cx="1418575" cy="3981750"/>
          </a:xfrm>
          <a:custGeom>
            <a:pathLst>
              <a:path extrusionOk="0" h="159270" w="56743">
                <a:moveTo>
                  <a:pt x="11349" y="148313"/>
                </a:moveTo>
                <a:lnTo>
                  <a:pt x="11740" y="159270"/>
                </a:lnTo>
                <a:lnTo>
                  <a:pt x="56743" y="158879"/>
                </a:lnTo>
                <a:lnTo>
                  <a:pt x="56351" y="0"/>
                </a:lnTo>
                <a:lnTo>
                  <a:pt x="0" y="9392"/>
                </a:lnTo>
              </a:path>
            </a:pathLst>
          </a:custGeom>
          <a:noFill/>
          <a:ln cap="flat" cmpd="sng" w="9525">
            <a:solidFill>
              <a:srgbClr val="FF0000"/>
            </a:solidFill>
            <a:prstDash val="solid"/>
            <a:round/>
            <a:headEnd len="lg" w="lg" type="none"/>
            <a:tailEnd len="lg" w="lg" type="triangle"/>
          </a:ln>
        </p:spPr>
      </p:sp>
      <p:sp>
        <p:nvSpPr>
          <p:cNvPr id="208" name="Shape 208"/>
          <p:cNvSpPr/>
          <p:nvPr/>
        </p:nvSpPr>
        <p:spPr>
          <a:xfrm>
            <a:off x="5405925" y="170678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a:t>
            </a:r>
          </a:p>
        </p:txBody>
      </p:sp>
      <p:sp>
        <p:nvSpPr>
          <p:cNvPr id="209" name="Shape 209"/>
          <p:cNvSpPr/>
          <p:nvPr/>
        </p:nvSpPr>
        <p:spPr>
          <a:xfrm>
            <a:off x="5322675" y="2225187"/>
            <a:ext cx="538199"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B</a:t>
            </a:r>
          </a:p>
        </p:txBody>
      </p:sp>
      <p:cxnSp>
        <p:nvCxnSpPr>
          <p:cNvPr id="210" name="Shape 210"/>
          <p:cNvCxnSpPr>
            <a:stCxn id="208" idx="2"/>
            <a:endCxn id="209" idx="0"/>
          </p:cNvCxnSpPr>
          <p:nvPr/>
        </p:nvCxnSpPr>
        <p:spPr>
          <a:xfrm>
            <a:off x="5591774" y="2068887"/>
            <a:ext cx="0" cy="156300"/>
          </a:xfrm>
          <a:prstGeom prst="straightConnector1">
            <a:avLst/>
          </a:prstGeom>
          <a:noFill/>
          <a:ln cap="flat" cmpd="sng" w="9525">
            <a:solidFill>
              <a:schemeClr val="dk2"/>
            </a:solidFill>
            <a:prstDash val="solid"/>
            <a:round/>
            <a:headEnd len="lg" w="lg" type="none"/>
            <a:tailEnd len="lg" w="lg" type="triangle"/>
          </a:ln>
        </p:spPr>
      </p:cxnSp>
      <p:sp>
        <p:nvSpPr>
          <p:cNvPr id="211" name="Shape 211"/>
          <p:cNvSpPr/>
          <p:nvPr/>
        </p:nvSpPr>
        <p:spPr>
          <a:xfrm>
            <a:off x="4950975" y="300783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a:t>
            </a:r>
          </a:p>
        </p:txBody>
      </p:sp>
      <p:cxnSp>
        <p:nvCxnSpPr>
          <p:cNvPr id="212" name="Shape 212"/>
          <p:cNvCxnSpPr>
            <a:stCxn id="209" idx="2"/>
            <a:endCxn id="211" idx="0"/>
          </p:cNvCxnSpPr>
          <p:nvPr/>
        </p:nvCxnSpPr>
        <p:spPr>
          <a:xfrm flipH="1">
            <a:off x="5136674" y="2714487"/>
            <a:ext cx="455100" cy="293400"/>
          </a:xfrm>
          <a:prstGeom prst="straightConnector1">
            <a:avLst/>
          </a:prstGeom>
          <a:noFill/>
          <a:ln cap="flat" cmpd="sng" w="9525">
            <a:solidFill>
              <a:schemeClr val="dk2"/>
            </a:solidFill>
            <a:prstDash val="solid"/>
            <a:round/>
            <a:headEnd len="lg" w="lg" type="none"/>
            <a:tailEnd len="lg" w="lg" type="triangle"/>
          </a:ln>
        </p:spPr>
      </p:cxnSp>
      <p:sp>
        <p:nvSpPr>
          <p:cNvPr id="213" name="Shape 213"/>
          <p:cNvSpPr/>
          <p:nvPr/>
        </p:nvSpPr>
        <p:spPr>
          <a:xfrm>
            <a:off x="5709150" y="2944237"/>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C</a:t>
            </a:r>
          </a:p>
        </p:txBody>
      </p:sp>
      <p:cxnSp>
        <p:nvCxnSpPr>
          <p:cNvPr id="214" name="Shape 214"/>
          <p:cNvCxnSpPr>
            <a:stCxn id="209" idx="2"/>
            <a:endCxn id="213" idx="0"/>
          </p:cNvCxnSpPr>
          <p:nvPr/>
        </p:nvCxnSpPr>
        <p:spPr>
          <a:xfrm>
            <a:off x="5591774" y="2714487"/>
            <a:ext cx="386400" cy="229800"/>
          </a:xfrm>
          <a:prstGeom prst="straightConnector1">
            <a:avLst/>
          </a:prstGeom>
          <a:noFill/>
          <a:ln cap="flat" cmpd="sng" w="9525">
            <a:solidFill>
              <a:schemeClr val="dk2"/>
            </a:solidFill>
            <a:prstDash val="solid"/>
            <a:round/>
            <a:headEnd len="lg" w="lg" type="none"/>
            <a:tailEnd len="lg" w="lg" type="triangle"/>
          </a:ln>
        </p:spPr>
      </p:cxnSp>
      <p:sp>
        <p:nvSpPr>
          <p:cNvPr id="215" name="Shape 215"/>
          <p:cNvSpPr/>
          <p:nvPr/>
        </p:nvSpPr>
        <p:spPr>
          <a:xfrm>
            <a:off x="5405925" y="3637887"/>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D</a:t>
            </a:r>
          </a:p>
        </p:txBody>
      </p:sp>
      <p:cxnSp>
        <p:nvCxnSpPr>
          <p:cNvPr id="216" name="Shape 216"/>
          <p:cNvCxnSpPr>
            <a:stCxn id="213" idx="2"/>
            <a:endCxn id="215" idx="0"/>
          </p:cNvCxnSpPr>
          <p:nvPr/>
        </p:nvCxnSpPr>
        <p:spPr>
          <a:xfrm flipH="1">
            <a:off x="5674949" y="3433537"/>
            <a:ext cx="303300" cy="204300"/>
          </a:xfrm>
          <a:prstGeom prst="straightConnector1">
            <a:avLst/>
          </a:prstGeom>
          <a:noFill/>
          <a:ln cap="flat" cmpd="sng" w="9525">
            <a:solidFill>
              <a:schemeClr val="dk2"/>
            </a:solidFill>
            <a:prstDash val="solid"/>
            <a:round/>
            <a:headEnd len="lg" w="lg" type="none"/>
            <a:tailEnd len="lg" w="lg" type="triangle"/>
          </a:ln>
        </p:spPr>
      </p:cxnSp>
      <p:sp>
        <p:nvSpPr>
          <p:cNvPr id="217" name="Shape 217"/>
          <p:cNvSpPr/>
          <p:nvPr/>
        </p:nvSpPr>
        <p:spPr>
          <a:xfrm>
            <a:off x="6639325" y="370148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a:t>
            </a:r>
          </a:p>
        </p:txBody>
      </p:sp>
      <p:cxnSp>
        <p:nvCxnSpPr>
          <p:cNvPr id="218" name="Shape 218"/>
          <p:cNvCxnSpPr>
            <a:stCxn id="213" idx="2"/>
            <a:endCxn id="217" idx="0"/>
          </p:cNvCxnSpPr>
          <p:nvPr/>
        </p:nvCxnSpPr>
        <p:spPr>
          <a:xfrm>
            <a:off x="5978249" y="3433537"/>
            <a:ext cx="846900" cy="267900"/>
          </a:xfrm>
          <a:prstGeom prst="straightConnector1">
            <a:avLst/>
          </a:prstGeom>
          <a:noFill/>
          <a:ln cap="flat" cmpd="sng" w="9525">
            <a:solidFill>
              <a:schemeClr val="dk2"/>
            </a:solidFill>
            <a:prstDash val="solid"/>
            <a:round/>
            <a:headEnd len="lg" w="lg" type="none"/>
            <a:tailEnd len="lg" w="lg" type="triangle"/>
          </a:ln>
        </p:spPr>
      </p:cxnSp>
      <p:sp>
        <p:nvSpPr>
          <p:cNvPr id="219" name="Shape 219"/>
          <p:cNvSpPr/>
          <p:nvPr/>
        </p:nvSpPr>
        <p:spPr>
          <a:xfrm>
            <a:off x="5034225" y="432028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a:t>
            </a:r>
          </a:p>
        </p:txBody>
      </p:sp>
      <p:sp>
        <p:nvSpPr>
          <p:cNvPr id="220" name="Shape 220"/>
          <p:cNvSpPr/>
          <p:nvPr/>
        </p:nvSpPr>
        <p:spPr>
          <a:xfrm>
            <a:off x="5777625" y="4308887"/>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G</a:t>
            </a:r>
          </a:p>
        </p:txBody>
      </p:sp>
      <p:cxnSp>
        <p:nvCxnSpPr>
          <p:cNvPr id="221" name="Shape 221"/>
          <p:cNvCxnSpPr>
            <a:stCxn id="215" idx="2"/>
            <a:endCxn id="219" idx="0"/>
          </p:cNvCxnSpPr>
          <p:nvPr/>
        </p:nvCxnSpPr>
        <p:spPr>
          <a:xfrm flipH="1">
            <a:off x="5219924" y="4127187"/>
            <a:ext cx="455100" cy="193200"/>
          </a:xfrm>
          <a:prstGeom prst="straightConnector1">
            <a:avLst/>
          </a:prstGeom>
          <a:noFill/>
          <a:ln cap="flat" cmpd="sng" w="9525">
            <a:solidFill>
              <a:schemeClr val="dk2"/>
            </a:solidFill>
            <a:prstDash val="solid"/>
            <a:round/>
            <a:headEnd len="lg" w="lg" type="none"/>
            <a:tailEnd len="lg" w="lg" type="triangle"/>
          </a:ln>
        </p:spPr>
      </p:cxnSp>
      <p:cxnSp>
        <p:nvCxnSpPr>
          <p:cNvPr id="222" name="Shape 222"/>
          <p:cNvCxnSpPr>
            <a:stCxn id="215" idx="2"/>
            <a:endCxn id="220" idx="0"/>
          </p:cNvCxnSpPr>
          <p:nvPr/>
        </p:nvCxnSpPr>
        <p:spPr>
          <a:xfrm>
            <a:off x="5675024" y="4127187"/>
            <a:ext cx="371700" cy="181800"/>
          </a:xfrm>
          <a:prstGeom prst="straightConnector1">
            <a:avLst/>
          </a:prstGeom>
          <a:noFill/>
          <a:ln cap="flat" cmpd="sng" w="9525">
            <a:solidFill>
              <a:schemeClr val="dk2"/>
            </a:solidFill>
            <a:prstDash val="solid"/>
            <a:round/>
            <a:headEnd len="lg" w="lg" type="none"/>
            <a:tailEnd len="lg" w="lg" type="triangle"/>
          </a:ln>
        </p:spPr>
      </p:cxnSp>
      <p:sp>
        <p:nvSpPr>
          <p:cNvPr id="223" name="Shape 223"/>
          <p:cNvSpPr/>
          <p:nvPr/>
        </p:nvSpPr>
        <p:spPr>
          <a:xfrm>
            <a:off x="5591775" y="491293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H</a:t>
            </a:r>
          </a:p>
        </p:txBody>
      </p:sp>
      <p:sp>
        <p:nvSpPr>
          <p:cNvPr id="224" name="Shape 224"/>
          <p:cNvSpPr/>
          <p:nvPr/>
        </p:nvSpPr>
        <p:spPr>
          <a:xfrm>
            <a:off x="6140400" y="491293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a:t>
            </a:r>
          </a:p>
        </p:txBody>
      </p:sp>
      <p:cxnSp>
        <p:nvCxnSpPr>
          <p:cNvPr id="225" name="Shape 225"/>
          <p:cNvCxnSpPr>
            <a:stCxn id="220" idx="2"/>
            <a:endCxn id="223" idx="0"/>
          </p:cNvCxnSpPr>
          <p:nvPr/>
        </p:nvCxnSpPr>
        <p:spPr>
          <a:xfrm flipH="1">
            <a:off x="5777624" y="4798187"/>
            <a:ext cx="269100" cy="114600"/>
          </a:xfrm>
          <a:prstGeom prst="straightConnector1">
            <a:avLst/>
          </a:prstGeom>
          <a:noFill/>
          <a:ln cap="flat" cmpd="sng" w="9525">
            <a:solidFill>
              <a:schemeClr val="dk2"/>
            </a:solidFill>
            <a:prstDash val="solid"/>
            <a:round/>
            <a:headEnd len="lg" w="lg" type="none"/>
            <a:tailEnd len="lg" w="lg" type="triangle"/>
          </a:ln>
        </p:spPr>
      </p:cxnSp>
      <p:cxnSp>
        <p:nvCxnSpPr>
          <p:cNvPr id="226" name="Shape 226"/>
          <p:cNvCxnSpPr>
            <a:stCxn id="220" idx="2"/>
            <a:endCxn id="224" idx="0"/>
          </p:cNvCxnSpPr>
          <p:nvPr/>
        </p:nvCxnSpPr>
        <p:spPr>
          <a:xfrm>
            <a:off x="6046724" y="4798187"/>
            <a:ext cx="279600" cy="114600"/>
          </a:xfrm>
          <a:prstGeom prst="straightConnector1">
            <a:avLst/>
          </a:prstGeom>
          <a:noFill/>
          <a:ln cap="flat" cmpd="sng" w="9525">
            <a:solidFill>
              <a:schemeClr val="dk2"/>
            </a:solidFill>
            <a:prstDash val="solid"/>
            <a:round/>
            <a:headEnd len="lg" w="lg" type="none"/>
            <a:tailEnd len="lg" w="lg" type="triangle"/>
          </a:ln>
        </p:spPr>
      </p:cxnSp>
      <p:sp>
        <p:nvSpPr>
          <p:cNvPr id="227" name="Shape 227"/>
          <p:cNvSpPr/>
          <p:nvPr/>
        </p:nvSpPr>
        <p:spPr>
          <a:xfrm>
            <a:off x="5599125" y="548280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a:t>
            </a:r>
          </a:p>
        </p:txBody>
      </p:sp>
      <p:sp>
        <p:nvSpPr>
          <p:cNvPr id="228" name="Shape 228"/>
          <p:cNvSpPr/>
          <p:nvPr/>
        </p:nvSpPr>
        <p:spPr>
          <a:xfrm>
            <a:off x="6189375" y="548280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a:t>
            </a:r>
          </a:p>
        </p:txBody>
      </p:sp>
      <p:sp>
        <p:nvSpPr>
          <p:cNvPr id="229" name="Shape 229"/>
          <p:cNvSpPr/>
          <p:nvPr/>
        </p:nvSpPr>
        <p:spPr>
          <a:xfrm>
            <a:off x="5034225" y="491295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a:t>
            </a:r>
          </a:p>
        </p:txBody>
      </p:sp>
      <p:sp>
        <p:nvSpPr>
          <p:cNvPr id="230" name="Shape 230"/>
          <p:cNvSpPr/>
          <p:nvPr/>
        </p:nvSpPr>
        <p:spPr>
          <a:xfrm>
            <a:off x="6639325" y="4226025"/>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a:t>
            </a:r>
          </a:p>
        </p:txBody>
      </p:sp>
      <p:sp>
        <p:nvSpPr>
          <p:cNvPr id="231" name="Shape 231"/>
          <p:cNvSpPr/>
          <p:nvPr/>
        </p:nvSpPr>
        <p:spPr>
          <a:xfrm>
            <a:off x="6566025" y="4750537"/>
            <a:ext cx="538199"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B</a:t>
            </a:r>
          </a:p>
        </p:txBody>
      </p:sp>
      <p:sp>
        <p:nvSpPr>
          <p:cNvPr id="232" name="Shape 232"/>
          <p:cNvSpPr/>
          <p:nvPr/>
        </p:nvSpPr>
        <p:spPr>
          <a:xfrm>
            <a:off x="6132600" y="6009537"/>
            <a:ext cx="538199"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B</a:t>
            </a:r>
          </a:p>
        </p:txBody>
      </p:sp>
      <p:sp>
        <p:nvSpPr>
          <p:cNvPr id="233" name="Shape 233"/>
          <p:cNvSpPr/>
          <p:nvPr/>
        </p:nvSpPr>
        <p:spPr>
          <a:xfrm>
            <a:off x="5508512" y="6024887"/>
            <a:ext cx="538199"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B</a:t>
            </a:r>
          </a:p>
        </p:txBody>
      </p:sp>
      <p:sp>
        <p:nvSpPr>
          <p:cNvPr id="234" name="Shape 234"/>
          <p:cNvSpPr/>
          <p:nvPr/>
        </p:nvSpPr>
        <p:spPr>
          <a:xfrm>
            <a:off x="4950975" y="5439687"/>
            <a:ext cx="538199"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B</a:t>
            </a:r>
          </a:p>
        </p:txBody>
      </p:sp>
      <p:cxnSp>
        <p:nvCxnSpPr>
          <p:cNvPr id="235" name="Shape 235"/>
          <p:cNvCxnSpPr>
            <a:stCxn id="229" idx="2"/>
            <a:endCxn id="234" idx="0"/>
          </p:cNvCxnSpPr>
          <p:nvPr/>
        </p:nvCxnSpPr>
        <p:spPr>
          <a:xfrm>
            <a:off x="5220074" y="5275050"/>
            <a:ext cx="0" cy="164700"/>
          </a:xfrm>
          <a:prstGeom prst="straightConnector1">
            <a:avLst/>
          </a:prstGeom>
          <a:noFill/>
          <a:ln cap="flat" cmpd="sng" w="9525">
            <a:solidFill>
              <a:schemeClr val="dk2"/>
            </a:solidFill>
            <a:prstDash val="solid"/>
            <a:round/>
            <a:headEnd len="lg" w="lg" type="none"/>
            <a:tailEnd len="lg" w="lg" type="triangle"/>
          </a:ln>
        </p:spPr>
      </p:cxnSp>
      <p:cxnSp>
        <p:nvCxnSpPr>
          <p:cNvPr id="236" name="Shape 236"/>
          <p:cNvCxnSpPr>
            <a:stCxn id="227" idx="2"/>
            <a:endCxn id="233" idx="0"/>
          </p:cNvCxnSpPr>
          <p:nvPr/>
        </p:nvCxnSpPr>
        <p:spPr>
          <a:xfrm flipH="1">
            <a:off x="5777474" y="5844900"/>
            <a:ext cx="7500" cy="180000"/>
          </a:xfrm>
          <a:prstGeom prst="straightConnector1">
            <a:avLst/>
          </a:prstGeom>
          <a:noFill/>
          <a:ln cap="flat" cmpd="sng" w="9525">
            <a:solidFill>
              <a:schemeClr val="dk2"/>
            </a:solidFill>
            <a:prstDash val="solid"/>
            <a:round/>
            <a:headEnd len="lg" w="lg" type="none"/>
            <a:tailEnd len="lg" w="lg" type="triangle"/>
          </a:ln>
        </p:spPr>
      </p:cxnSp>
      <p:cxnSp>
        <p:nvCxnSpPr>
          <p:cNvPr id="237" name="Shape 237"/>
          <p:cNvCxnSpPr>
            <a:endCxn id="232" idx="0"/>
          </p:cNvCxnSpPr>
          <p:nvPr/>
        </p:nvCxnSpPr>
        <p:spPr>
          <a:xfrm>
            <a:off x="6375299" y="5844837"/>
            <a:ext cx="26400" cy="164700"/>
          </a:xfrm>
          <a:prstGeom prst="straightConnector1">
            <a:avLst/>
          </a:prstGeom>
          <a:noFill/>
          <a:ln cap="flat" cmpd="sng" w="9525">
            <a:solidFill>
              <a:schemeClr val="dk2"/>
            </a:solidFill>
            <a:prstDash val="solid"/>
            <a:round/>
            <a:headEnd len="lg" w="lg" type="none"/>
            <a:tailEnd len="lg" w="lg" type="triangle"/>
          </a:ln>
        </p:spPr>
      </p:cxnSp>
      <p:cxnSp>
        <p:nvCxnSpPr>
          <p:cNvPr id="238" name="Shape 238"/>
          <p:cNvCxnSpPr>
            <a:stCxn id="217" idx="2"/>
            <a:endCxn id="230" idx="0"/>
          </p:cNvCxnSpPr>
          <p:nvPr/>
        </p:nvCxnSpPr>
        <p:spPr>
          <a:xfrm>
            <a:off x="6825174" y="4063587"/>
            <a:ext cx="0" cy="162300"/>
          </a:xfrm>
          <a:prstGeom prst="straightConnector1">
            <a:avLst/>
          </a:prstGeom>
          <a:noFill/>
          <a:ln cap="flat" cmpd="sng" w="9525">
            <a:solidFill>
              <a:schemeClr val="dk2"/>
            </a:solidFill>
            <a:prstDash val="solid"/>
            <a:round/>
            <a:headEnd len="lg" w="lg" type="none"/>
            <a:tailEnd len="lg" w="lg" type="triangle"/>
          </a:ln>
        </p:spPr>
      </p:cxnSp>
      <p:cxnSp>
        <p:nvCxnSpPr>
          <p:cNvPr id="239" name="Shape 239"/>
          <p:cNvCxnSpPr>
            <a:stCxn id="223" idx="2"/>
            <a:endCxn id="227" idx="0"/>
          </p:cNvCxnSpPr>
          <p:nvPr/>
        </p:nvCxnSpPr>
        <p:spPr>
          <a:xfrm>
            <a:off x="5777624" y="5275037"/>
            <a:ext cx="7500" cy="207900"/>
          </a:xfrm>
          <a:prstGeom prst="straightConnector1">
            <a:avLst/>
          </a:prstGeom>
          <a:noFill/>
          <a:ln cap="flat" cmpd="sng" w="9525">
            <a:solidFill>
              <a:schemeClr val="dk2"/>
            </a:solidFill>
            <a:prstDash val="solid"/>
            <a:round/>
            <a:headEnd len="lg" w="lg" type="none"/>
            <a:tailEnd len="lg" w="lg" type="triangle"/>
          </a:ln>
        </p:spPr>
      </p:cxnSp>
      <p:cxnSp>
        <p:nvCxnSpPr>
          <p:cNvPr id="240" name="Shape 240"/>
          <p:cNvCxnSpPr>
            <a:stCxn id="219" idx="2"/>
            <a:endCxn id="229" idx="0"/>
          </p:cNvCxnSpPr>
          <p:nvPr/>
        </p:nvCxnSpPr>
        <p:spPr>
          <a:xfrm>
            <a:off x="5220074" y="4682387"/>
            <a:ext cx="0" cy="230700"/>
          </a:xfrm>
          <a:prstGeom prst="straightConnector1">
            <a:avLst/>
          </a:prstGeom>
          <a:noFill/>
          <a:ln cap="flat" cmpd="sng" w="9525">
            <a:solidFill>
              <a:schemeClr val="dk2"/>
            </a:solidFill>
            <a:prstDash val="solid"/>
            <a:round/>
            <a:headEnd len="lg" w="lg" type="none"/>
            <a:tailEnd len="lg" w="lg" type="triangle"/>
          </a:ln>
        </p:spPr>
      </p:cxnSp>
      <p:cxnSp>
        <p:nvCxnSpPr>
          <p:cNvPr id="241" name="Shape 241"/>
          <p:cNvCxnSpPr>
            <a:endCxn id="228" idx="0"/>
          </p:cNvCxnSpPr>
          <p:nvPr/>
        </p:nvCxnSpPr>
        <p:spPr>
          <a:xfrm>
            <a:off x="6326324" y="5274899"/>
            <a:ext cx="48900" cy="207900"/>
          </a:xfrm>
          <a:prstGeom prst="straightConnector1">
            <a:avLst/>
          </a:prstGeom>
          <a:noFill/>
          <a:ln cap="flat" cmpd="sng" w="9525">
            <a:solidFill>
              <a:schemeClr val="dk2"/>
            </a:solidFill>
            <a:prstDash val="solid"/>
            <a:round/>
            <a:headEnd len="lg" w="lg" type="none"/>
            <a:tailEnd len="lg" w="lg" type="triangle"/>
          </a:ln>
        </p:spPr>
      </p:cxnSp>
      <p:cxnSp>
        <p:nvCxnSpPr>
          <p:cNvPr id="242" name="Shape 242"/>
          <p:cNvCxnSpPr>
            <a:endCxn id="231" idx="0"/>
          </p:cNvCxnSpPr>
          <p:nvPr/>
        </p:nvCxnSpPr>
        <p:spPr>
          <a:xfrm>
            <a:off x="6825224" y="4588237"/>
            <a:ext cx="9900" cy="162300"/>
          </a:xfrm>
          <a:prstGeom prst="straightConnector1">
            <a:avLst/>
          </a:prstGeom>
          <a:noFill/>
          <a:ln cap="flat" cmpd="sng" w="9525">
            <a:solidFill>
              <a:schemeClr val="dk2"/>
            </a:solidFill>
            <a:prstDash val="solid"/>
            <a:round/>
            <a:headEnd len="lg" w="lg" type="none"/>
            <a:tailEnd len="lg" w="lg" type="triangle"/>
          </a:ln>
        </p:spPr>
      </p:cxnSp>
      <p:graphicFrame>
        <p:nvGraphicFramePr>
          <p:cNvPr id="243" name="Shape 243"/>
          <p:cNvGraphicFramePr/>
          <p:nvPr/>
        </p:nvGraphicFramePr>
        <p:xfrm>
          <a:off x="3623212" y="1706800"/>
          <a:ext cx="3000000" cy="3000000"/>
        </p:xfrm>
        <a:graphic>
          <a:graphicData uri="http://schemas.openxmlformats.org/drawingml/2006/table">
            <a:tbl>
              <a:tblPr>
                <a:noFill/>
                <a:tableStyleId>{3B2817B9-1593-438F-8C8C-4D9335FE03B3}</a:tableStyleId>
              </a:tblPr>
              <a:tblGrid>
                <a:gridCol w="4377425"/>
              </a:tblGrid>
              <a:tr h="962775">
                <a:tc>
                  <a:txBody>
                    <a:bodyPr>
                      <a:noAutofit/>
                    </a:bodyPr>
                    <a:lstStyle/>
                    <a:p>
                      <a:pPr lvl="0">
                        <a:spcBef>
                          <a:spcPts val="0"/>
                        </a:spcBef>
                        <a:buNone/>
                      </a:pPr>
                      <a:r>
                        <a:rPr lang="en" sz="2400">
                          <a:solidFill>
                            <a:srgbClr val="FF0000"/>
                          </a:solidFill>
                        </a:rPr>
                        <a:t>B</a:t>
                      </a:r>
                      <a:r>
                        <a:rPr lang="en" sz="2400"/>
                        <a:t> -&gt; M</a:t>
                      </a:r>
                    </a:p>
                  </a:txBody>
                  <a:tcPr marT="91425" marB="91425" marR="91425" marL="91425">
                    <a:solidFill>
                      <a:srgbClr val="FFFFFF"/>
                    </a:solidFill>
                  </a:tcPr>
                </a:tc>
              </a:tr>
              <a:tr h="962775">
                <a:tc>
                  <a:txBody>
                    <a:bodyPr>
                      <a:noAutofit/>
                    </a:bodyPr>
                    <a:lstStyle/>
                    <a:p>
                      <a:pPr lvl="0">
                        <a:spcBef>
                          <a:spcPts val="0"/>
                        </a:spcBef>
                        <a:buNone/>
                      </a:pPr>
                      <a:r>
                        <a:rPr lang="en" sz="2400">
                          <a:solidFill>
                            <a:srgbClr val="FF0000"/>
                          </a:solidFill>
                        </a:rPr>
                        <a:t>B</a:t>
                      </a:r>
                      <a:r>
                        <a:rPr lang="en" sz="2400"/>
                        <a:t> -&gt; C -&gt; E -&gt; L -&gt; </a:t>
                      </a:r>
                      <a:r>
                        <a:rPr lang="en" sz="2400">
                          <a:solidFill>
                            <a:srgbClr val="FF0000"/>
                          </a:solidFill>
                        </a:rPr>
                        <a:t>B</a:t>
                      </a:r>
                    </a:p>
                  </a:txBody>
                  <a:tcPr marT="91425" marB="91425" marR="91425" marL="91425">
                    <a:solidFill>
                      <a:srgbClr val="FFFFFF"/>
                    </a:solidFill>
                  </a:tcPr>
                </a:tc>
              </a:tr>
              <a:tr h="962775">
                <a:tc>
                  <a:txBody>
                    <a:bodyPr>
                      <a:noAutofit/>
                    </a:bodyPr>
                    <a:lstStyle/>
                    <a:p>
                      <a:pPr lvl="0">
                        <a:spcBef>
                          <a:spcPts val="0"/>
                        </a:spcBef>
                        <a:buNone/>
                      </a:pPr>
                      <a:r>
                        <a:rPr lang="en" sz="2400">
                          <a:solidFill>
                            <a:srgbClr val="FF0000"/>
                          </a:solidFill>
                        </a:rPr>
                        <a:t>B</a:t>
                      </a:r>
                      <a:r>
                        <a:rPr lang="en" sz="2400">
                          <a:solidFill>
                            <a:schemeClr val="dk1"/>
                          </a:solidFill>
                        </a:rPr>
                        <a:t> -&gt; C -&gt; D -&gt; F -&gt; L -&gt; </a:t>
                      </a:r>
                      <a:r>
                        <a:rPr lang="en" sz="2400">
                          <a:solidFill>
                            <a:srgbClr val="FF0000"/>
                          </a:solidFill>
                        </a:rPr>
                        <a:t>B</a:t>
                      </a:r>
                    </a:p>
                  </a:txBody>
                  <a:tcPr marT="91425" marB="91425" marR="91425" marL="91425">
                    <a:solidFill>
                      <a:srgbClr val="FFFFFF"/>
                    </a:solidFill>
                  </a:tcPr>
                </a:tc>
              </a:tr>
              <a:tr h="962775">
                <a:tc>
                  <a:txBody>
                    <a:bodyPr>
                      <a:noAutofit/>
                    </a:bodyPr>
                    <a:lstStyle/>
                    <a:p>
                      <a:pPr lvl="0">
                        <a:spcBef>
                          <a:spcPts val="0"/>
                        </a:spcBef>
                        <a:buClr>
                          <a:schemeClr val="dk1"/>
                        </a:buClr>
                        <a:buSzPct val="45833"/>
                        <a:buFont typeface="Arial"/>
                        <a:buNone/>
                      </a:pPr>
                      <a:r>
                        <a:rPr lang="en" sz="2400">
                          <a:solidFill>
                            <a:srgbClr val="FF0000"/>
                          </a:solidFill>
                        </a:rPr>
                        <a:t>B</a:t>
                      </a:r>
                      <a:r>
                        <a:rPr lang="en" sz="2400">
                          <a:solidFill>
                            <a:schemeClr val="dk1"/>
                          </a:solidFill>
                        </a:rPr>
                        <a:t> -&gt; C -&gt; D -&gt; G -&gt; H -&gt; L -&gt; </a:t>
                      </a:r>
                      <a:r>
                        <a:rPr lang="en" sz="2400">
                          <a:solidFill>
                            <a:srgbClr val="FF0000"/>
                          </a:solidFill>
                        </a:rPr>
                        <a:t>B</a:t>
                      </a:r>
                    </a:p>
                  </a:txBody>
                  <a:tcPr marT="91425" marB="91425" marR="91425" marL="91425">
                    <a:solidFill>
                      <a:srgbClr val="FFFFFF"/>
                    </a:solidFill>
                  </a:tcPr>
                </a:tc>
              </a:tr>
              <a:tr h="962775">
                <a:tc>
                  <a:txBody>
                    <a:bodyPr>
                      <a:noAutofit/>
                    </a:bodyPr>
                    <a:lstStyle/>
                    <a:p>
                      <a:pPr lvl="0">
                        <a:spcBef>
                          <a:spcPts val="0"/>
                        </a:spcBef>
                        <a:buClr>
                          <a:schemeClr val="dk1"/>
                        </a:buClr>
                        <a:buSzPct val="45833"/>
                        <a:buFont typeface="Arial"/>
                        <a:buNone/>
                      </a:pPr>
                      <a:r>
                        <a:rPr lang="en" sz="2400">
                          <a:solidFill>
                            <a:srgbClr val="FF0000"/>
                          </a:solidFill>
                        </a:rPr>
                        <a:t>B</a:t>
                      </a:r>
                      <a:r>
                        <a:rPr lang="en" sz="2400">
                          <a:solidFill>
                            <a:schemeClr val="dk1"/>
                          </a:solidFill>
                        </a:rPr>
                        <a:t> -&gt; C -&gt; D -&gt; G -&gt; I -&gt; L -&gt; </a:t>
                      </a:r>
                      <a:r>
                        <a:rPr lang="en" sz="2400">
                          <a:solidFill>
                            <a:srgbClr val="FF0000"/>
                          </a:solidFill>
                        </a:rPr>
                        <a:t>B</a:t>
                      </a:r>
                    </a:p>
                  </a:txBody>
                  <a:tcPr marT="91425" marB="91425" marR="91425" marL="91425">
                    <a:solidFill>
                      <a:srgbClr val="FFFFFF"/>
                    </a:solidFill>
                  </a:tcPr>
                </a:tc>
              </a:tr>
            </a:tbl>
          </a:graphicData>
        </a:graphic>
      </p:graphicFrame>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43"/>
                                        </p:tgtEl>
                                      </p:cBhvr>
                                    </p:animEffect>
                                    <p:set>
                                      <p:cBhvr>
                                        <p:cTn dur="1" fill="hold">
                                          <p:stCondLst>
                                            <p:cond delay="0"/>
                                          </p:stCondLst>
                                        </p:cTn>
                                        <p:tgtEl>
                                          <p:spTgt spid="24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