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862A1282-6598-4D00-8FDE-50B9BC15871B}">
  <a:tblStyle styleId="{862A1282-6598-4D00-8FDE-50B9BC15871B}"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thing we didn’t have time for last class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formal definition unwieldy for test generation and measurement, requires two versions of the program run in parallel. Instead, approximate using tagged semantics. We assign each condition a set of tags: a unique identifier and the value of that condition. Then, when we evaluate a decision, we can also determine which tags propagate by checking what is masked for that expression, given the current values of each condition. Tag propagation is determined by masking at the expression level. </a:t>
            </a:r>
          </a:p>
          <a:p>
            <a:pPr lvl="0" rtl="0">
              <a:spcBef>
                <a:spcPts val="0"/>
              </a:spcBef>
              <a:buNone/>
            </a:pPr>
            <a:r>
              <a:rPr lang="en" sz="1200">
                <a:solidFill>
                  <a:schemeClr val="dk1"/>
                </a:solidFill>
              </a:rPr>
              <a:t>- If c2 is false, then c1’s tag is masked out. </a:t>
            </a:r>
          </a:p>
          <a:p>
            <a:pPr lvl="0" rtl="0">
              <a:spcBef>
                <a:spcPts val="0"/>
              </a:spcBef>
              <a:buNone/>
            </a:pPr>
            <a:r>
              <a:rPr lang="en" sz="1200">
                <a:solidFill>
                  <a:schemeClr val="dk1"/>
                </a:solidFill>
              </a:rPr>
              <a:t>- But, the tag for c2 has a chance to continue propagation. </a:t>
            </a:r>
          </a:p>
          <a:p>
            <a:pPr lvl="0" rtl="0">
              <a:spcBef>
                <a:spcPts val="0"/>
              </a:spcBef>
              <a:buNone/>
            </a:pPr>
            <a:r>
              <a:rPr lang="en" sz="1200">
                <a:solidFill>
                  <a:schemeClr val="dk1"/>
                </a:solidFill>
              </a:rPr>
              <a:t>- Now, this is an or decision, so if c3 is true, then c4 is masked. </a:t>
            </a:r>
          </a:p>
          <a:p>
            <a:pPr lvl="0" rtl="0">
              <a:spcBef>
                <a:spcPts val="0"/>
              </a:spcBef>
              <a:buNone/>
            </a:pPr>
            <a:r>
              <a:rPr lang="en" sz="1200">
                <a:solidFill>
                  <a:schemeClr val="dk1"/>
                </a:solidFill>
              </a:rPr>
              <a:t>- Since c4 is false, c3 propagates on.</a:t>
            </a:r>
          </a:p>
          <a:p>
            <a:pPr lvl="0" rtl="0">
              <a:spcBef>
                <a:spcPts val="0"/>
              </a:spcBef>
              <a:buNone/>
            </a:pPr>
            <a:r>
              <a:rPr lang="en" sz="1200">
                <a:solidFill>
                  <a:schemeClr val="dk1"/>
                </a:solidFill>
              </a:rPr>
              <a:t>-Now, we have a variable observed by the oracle. The condition c5 will get a tag, then we look at it’s value to see what propagates from earlier expressions. </a:t>
            </a:r>
          </a:p>
          <a:p>
            <a:pPr lvl="0" rtl="0">
              <a:spcBef>
                <a:spcPts val="0"/>
              </a:spcBef>
              <a:buNone/>
            </a:pPr>
            <a:r>
              <a:rPr lang="en" sz="1200">
                <a:solidFill>
                  <a:schemeClr val="dk1"/>
                </a:solidFill>
              </a:rPr>
              <a:t>- Since c5 is true, we propagate the tags that come through the true branch and mask out any from the false branch. As this is an output variable, the tags that propagate are those for c2 and c5. </a:t>
            </a:r>
          </a:p>
          <a:p>
            <a:pPr lvl="0" rtl="0">
              <a:spcBef>
                <a:spcPts val="0"/>
              </a:spcBef>
              <a:buNone/>
            </a:pPr>
            <a:r>
              <a:rPr lang="en" sz="1200">
                <a:solidFill>
                  <a:schemeClr val="dk1"/>
                </a:solidFill>
              </a:rPr>
              <a:t>From this, the level of coverage for a test suite can be assessed by looking at how many of all possible tag pairings have reached an observation point in some test. We want to ensure that all conditions have a tag that propagates to the output in some test.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(explain plot - axis, suite, program structure, oracle, why many dots)</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1) OMC/DC test suites outperform MC/DC test suites on </a:t>
            </a:r>
            <a:r>
              <a:rPr b="1" lang="en" sz="1200">
                <a:solidFill>
                  <a:schemeClr val="dk1"/>
                </a:solidFill>
              </a:rPr>
              <a:t>all</a:t>
            </a:r>
            <a:r>
              <a:rPr lang="en" sz="1200">
                <a:solidFill>
                  <a:schemeClr val="dk1"/>
                </a:solidFill>
              </a:rPr>
              <a:t> program, structure, and oracle combinations.</a:t>
            </a:r>
          </a:p>
          <a:p>
            <a:pPr lvl="0" rtl="0">
              <a:spcBef>
                <a:spcPts val="0"/>
              </a:spcBef>
              <a:buNone/>
            </a:pPr>
            <a:r>
              <a:rPr lang="en"/>
              <a:t>2) Up to an 11% improvement in the exact situations where MC/DC thrives - code is structured specifically to aid mc/dc observability and monitoring all variables</a:t>
            </a:r>
          </a:p>
          <a:p>
            <a:pPr lvl="0" rtl="0">
              <a:spcBef>
                <a:spcPts val="0"/>
              </a:spcBef>
              <a:buNone/>
            </a:pPr>
            <a:r>
              <a:rPr lang="en"/>
              <a:t>3) and at times, as much as an 88% improvement in fault finding in the far more common situation where statements are not aggressively inlined and we only monitor a small number of output variables.</a:t>
            </a:r>
          </a:p>
          <a:p>
            <a:pPr lvl="0" rtl="0">
              <a:spcBef>
                <a:spcPts val="0"/>
              </a:spcBef>
              <a:buNone/>
            </a:pPr>
            <a:r>
              <a:rPr lang="en"/>
              <a:t>4) We also see that while MC/DC is sensitive to the choice or oracle</a:t>
            </a:r>
          </a:p>
          <a:p>
            <a:pPr lvl="0" rtl="0">
              <a:spcBef>
                <a:spcPts val="0"/>
              </a:spcBef>
              <a:buNone/>
            </a:pPr>
            <a:r>
              <a:rPr lang="en"/>
              <a:t>and 5) the choice of program structuring</a:t>
            </a:r>
          </a:p>
          <a:p>
            <a:pPr lvl="0" rtl="0">
              <a:spcBef>
                <a:spcPts val="0"/>
              </a:spcBef>
              <a:buNone/>
            </a:pPr>
            <a:r>
              <a:rPr lang="en"/>
              <a:t>6) omcdc is not. Showing no improvement from code structuring, and only a small improvement from increasing the oracle size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But, this is an interesting apporach because it leads nicely into today’s topic - the idea of choosing paths based on how information is used in expressions in the system under test.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We’ve been talking about structural coverage metric, and all of the ones we’ve talked about so far are based on the analysis of control flow. The idea behind control flow, as you should know by now, is to (read 1)</a:t>
            </a:r>
          </a:p>
          <a:p>
            <a:pPr lvl="0" rtl="0">
              <a:lnSpc>
                <a:spcPct val="115000"/>
              </a:lnSpc>
              <a:spcBef>
                <a:spcPts val="0"/>
              </a:spcBef>
              <a:buNone/>
            </a:pPr>
            <a:r>
              <a:rPr lang="en">
                <a:solidFill>
                  <a:schemeClr val="dk1"/>
                </a:solidFill>
              </a:rPr>
              <a:t>Usually, when working with control flow, we don’t really care what the statements in the program do - (read 2)</a:t>
            </a:r>
          </a:p>
          <a:p>
            <a:pPr lvl="0" rtl="0">
              <a:lnSpc>
                <a:spcPct val="115000"/>
              </a:lnSpc>
              <a:spcBef>
                <a:spcPts val="0"/>
              </a:spcBef>
              <a:buNone/>
            </a:pPr>
            <a:r>
              <a:rPr lang="en">
                <a:solidFill>
                  <a:schemeClr val="dk1"/>
                </a:solidFill>
              </a:rPr>
              <a:t>We (3) - we don’t care what the values of the variables are, or where they are used. The focus is on the paths that execution can take and ensuring that they are taken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Today’s class is about another view - (read 1-2)</a:t>
            </a:r>
          </a:p>
          <a:p>
            <a:pPr lvl="0" rtl="0">
              <a:lnSpc>
                <a:spcPct val="115000"/>
              </a:lnSpc>
              <a:spcBef>
                <a:spcPts val="0"/>
              </a:spcBef>
              <a:buNone/>
            </a:pPr>
            <a:r>
              <a:rPr lang="en">
                <a:solidFill>
                  <a:schemeClr val="dk1"/>
                </a:solidFill>
              </a:rPr>
              <a:t>(3) - look at how statements interact and take advantages of the connections between those statements</a:t>
            </a:r>
          </a:p>
          <a:p>
            <a:pPr lvl="0" rtl="0">
              <a:lnSpc>
                <a:spcPct val="115000"/>
              </a:lnSpc>
              <a:spcBef>
                <a:spcPts val="0"/>
              </a:spcBef>
              <a:buNone/>
            </a:pPr>
            <a:r>
              <a:rPr lang="en">
                <a:solidFill>
                  <a:schemeClr val="dk1"/>
                </a:solidFill>
              </a:rPr>
              <a:t>(rest)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 - they look at how statements interact and move them around and transform them to produce an efficient binary.</a:t>
            </a:r>
          </a:p>
          <a:p>
            <a:pPr lvl="0" rtl="0">
              <a:lnSpc>
                <a:spcPct val="115000"/>
              </a:lnSpc>
              <a:spcBef>
                <a:spcPts val="0"/>
              </a:spcBef>
              <a:buNone/>
            </a:pPr>
            <a:r>
              <a:rPr lang="en">
                <a:solidFill>
                  <a:schemeClr val="dk1"/>
                </a:solidFill>
              </a:rPr>
              <a:t>(2-5) - can identify probable faults before the code is executed.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(1-4)</a:t>
            </a:r>
          </a:p>
          <a:p>
            <a:pPr lvl="0" rtl="0">
              <a:lnSpc>
                <a:spcPct val="115000"/>
              </a:lnSpc>
              <a:spcBef>
                <a:spcPts val="0"/>
              </a:spcBef>
              <a:buNone/>
            </a:pPr>
            <a:r>
              <a:rPr lang="en">
                <a:solidFill>
                  <a:schemeClr val="dk1"/>
                </a:solidFill>
              </a:rPr>
              <a:t>These associations - pairings of a particular definition and usage of a variable - (5)</a:t>
            </a:r>
          </a:p>
          <a:p>
            <a:pPr lvl="0" rtl="0">
              <a:lnSpc>
                <a:spcPct val="115000"/>
              </a:lnSpc>
              <a:spcBef>
                <a:spcPts val="0"/>
              </a:spcBef>
              <a:buNone/>
            </a:pPr>
            <a:r>
              <a:rPr lang="en">
                <a:solidFill>
                  <a:schemeClr val="dk1"/>
                </a:solidFill>
              </a:rPr>
              <a:t>(6), in general, at all statements that change the value of a variable</a:t>
            </a:r>
          </a:p>
          <a:p>
            <a:pPr lvl="0" rtl="0">
              <a:lnSpc>
                <a:spcPct val="115000"/>
              </a:lnSpc>
              <a:spcBef>
                <a:spcPts val="0"/>
              </a:spcBef>
              <a:buNone/>
            </a:pPr>
            <a:r>
              <a:rPr lang="en">
                <a:solidFill>
                  <a:schemeClr val="dk1"/>
                </a:solidFill>
              </a:rPr>
              <a:t>(7), in general, at all statements whose execution extracts a value from a variable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what are the defs? uses? (discuss, bring in)</a:t>
            </a:r>
          </a:p>
          <a:p>
            <a:pPr lvl="0" rtl="0">
              <a:lnSpc>
                <a:spcPct val="115000"/>
              </a:lnSpc>
              <a:spcBef>
                <a:spcPts val="0"/>
              </a:spcBef>
              <a:buClr>
                <a:schemeClr val="dk1"/>
              </a:buClr>
              <a:buSzPct val="100000"/>
              <a:buFont typeface="Arial"/>
              <a:buNone/>
            </a:pPr>
            <a:r>
              <a:rPr lang="en">
                <a:solidFill>
                  <a:schemeClr val="dk1"/>
                </a:solidFill>
              </a:rPr>
              <a:t>Looking at the code alone is deceptive. This doesn’t look that complex. But, there are hidden layers of complexity that we can analyze and exploit in understanding how this system works.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criterion makes it more likely that we will notice faults. Still..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p>
          <a:p>
            <a:pPr lvl="0" rtl="0">
              <a:lnSpc>
                <a:spcPct val="115000"/>
              </a:lnSpc>
              <a:spcBef>
                <a:spcPts val="0"/>
              </a:spcBef>
              <a:buNone/>
            </a:pPr>
            <a:r>
              <a:rPr lang="en">
                <a:solidFill>
                  <a:schemeClr val="dk1"/>
                </a:solidFill>
              </a:rPr>
              <a:t>- (bring in). What you begin to see is another form of path - the path that information takes rather than control.</a:t>
            </a:r>
          </a:p>
          <a:p>
            <a:pPr lvl="0" rtl="0">
              <a:lnSpc>
                <a:spcPct val="115000"/>
              </a:lnSpc>
              <a:spcBef>
                <a:spcPts val="0"/>
              </a:spcBef>
              <a:buNone/>
            </a:pPr>
            <a:r>
              <a:rPr lang="en">
                <a:solidFill>
                  <a:schemeClr val="dk1"/>
                </a:solidFill>
              </a:rPr>
              <a:t>- (bring in) Same with max - another set of paths. Each variable creates a set of targeted paths, and those are often as important, if not more important, than the generic control flow paths in detecting faults in a system.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(1-3). Each def-use pair associates a definition of a vaqriable - its assignment, with a use of the same variable. A single definition can be paired with multiple usages, and vice-versa.</a:t>
            </a:r>
          </a:p>
          <a:p>
            <a:pPr lvl="0" rtl="0">
              <a:lnSpc>
                <a:spcPct val="115000"/>
              </a:lnSpc>
              <a:spcBef>
                <a:spcPts val="0"/>
              </a:spcBef>
              <a:buNone/>
            </a:pPr>
            <a:r>
              <a:rPr lang="en">
                <a:solidFill>
                  <a:schemeClr val="dk1"/>
                </a:solidFill>
              </a:rPr>
              <a:t>(4-5). A def-use pair is only formed if there is a program path where the value assigned in that definition isn’t redefined by another expression. (6).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(name defs, uses)</a:t>
            </a:r>
          </a:p>
          <a:p>
            <a:pPr lvl="0" rtl="0">
              <a:lnSpc>
                <a:spcPct val="115000"/>
              </a:lnSpc>
              <a:spcBef>
                <a:spcPts val="0"/>
              </a:spcBef>
              <a:buNone/>
            </a:pPr>
            <a:r>
              <a:rPr lang="en">
                <a:solidFill>
                  <a:schemeClr val="dk1"/>
                </a:solidFill>
              </a:rPr>
              <a:t>(bring 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to gather our pairs, it’s useful to first plot the control flow and add the def and use information to that graph.</a:t>
            </a:r>
          </a:p>
          <a:p>
            <a:pPr lvl="0" rtl="0">
              <a:lnSpc>
                <a:spcPct val="115000"/>
              </a:lnSpc>
              <a:spcBef>
                <a:spcPts val="0"/>
              </a:spcBef>
              <a:buNone/>
            </a:pPr>
            <a:r>
              <a:rPr lang="en">
                <a:solidFill>
                  <a:schemeClr val="dk1"/>
                </a:solidFill>
              </a:rPr>
              <a:t>We can now look at this info to gather our def-use pairs. Path E, B, C, D is a definition-clear path from definition of y in line 6 to its use in line 5 in the next loop iteration. Path A, B, C, D, E is not a definition-clear path with respect to tmp because of the definition in node C.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 care about def-use pairs because they track a form of dependence between program statements. The result of a computation is dependent on the value of a variable, and if that definition is corrupted by a fault, than the uses will be as well. By understanding and using the dependencies between statements, we can find faults in a program.</a:t>
            </a:r>
          </a:p>
          <a:p>
            <a:pPr lvl="0" rtl="0">
              <a:lnSpc>
                <a:spcPct val="115000"/>
              </a:lnSpc>
              <a:spcBef>
                <a:spcPts val="0"/>
              </a:spcBef>
              <a:buNone/>
            </a:pPr>
            <a:r>
              <a:rPr lang="en">
                <a:solidFill>
                  <a:schemeClr val="dk1"/>
                </a:solidFill>
              </a:rPr>
              <a:t>(4-6) </a:t>
            </a:r>
          </a:p>
          <a:p>
            <a:pPr lvl="0" rtl="0">
              <a:lnSpc>
                <a:spcPct val="115000"/>
              </a:lnSpc>
              <a:spcBef>
                <a:spcPts val="0"/>
              </a:spcBef>
              <a:buNone/>
            </a:pPr>
            <a:r>
              <a:rPr lang="en">
                <a:solidFill>
                  <a:schemeClr val="dk1"/>
                </a:solidFill>
              </a:rPr>
              <a:t>This is a useful visualization of how data flows through a program.</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It is also useful to be able to reason about control dependency in the same way.</a:t>
            </a:r>
          </a:p>
          <a:p>
            <a:pPr lvl="0" rtl="0">
              <a:lnSpc>
                <a:spcPct val="115000"/>
              </a:lnSpc>
              <a:spcBef>
                <a:spcPts val="0"/>
              </a:spcBef>
              <a:buNone/>
            </a:pPr>
            <a:r>
              <a:rPr lang="en">
                <a:solidFill>
                  <a:schemeClr val="dk1"/>
                </a:solidFill>
              </a:rPr>
              <a:t>A node in a CFG that is reached on (1-2) It follows then, that (3).</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(2). However, (3), which is the (4). </a:t>
            </a:r>
          </a:p>
          <a:p>
            <a:pPr lvl="0" rtl="0">
              <a:lnSpc>
                <a:spcPct val="115000"/>
              </a:lnSpc>
              <a:spcBef>
                <a:spcPts val="0"/>
              </a:spcBef>
              <a:buNone/>
            </a:pPr>
            <a:r>
              <a:rPr lang="en">
                <a:solidFill>
                  <a:schemeClr val="dk1"/>
                </a:solidFill>
              </a:rPr>
              <a:t>Because each node has a unique immediate dominator, the immediate dominator relation forms a tree. This tree is quite useful for understanding how the program works</a:t>
            </a:r>
          </a:p>
          <a:p>
            <a:pPr lvl="0" rtl="0">
              <a:lnSpc>
                <a:spcPct val="115000"/>
              </a:lnSpc>
              <a:spcBef>
                <a:spcPts val="0"/>
              </a:spcBef>
              <a:buClr>
                <a:schemeClr val="dk1"/>
              </a:buClr>
              <a:buSzPct val="100000"/>
              <a:buFont typeface="Arial"/>
              <a:buNone/>
            </a:pPr>
            <a:r>
              <a:rPr lang="en">
                <a:solidFill>
                  <a:schemeClr val="dk1"/>
                </a:solidFill>
              </a:rPr>
              <a:t>Understanding how and when a node will be executed requires both an understanding of domination leading to that node, but also domination to the end of execution.</a:t>
            </a:r>
          </a:p>
          <a:p>
            <a:pPr lvl="0" rtl="0">
              <a:lnSpc>
                <a:spcPct val="115000"/>
              </a:lnSpc>
              <a:spcBef>
                <a:spcPts val="0"/>
              </a:spcBef>
              <a:buClr>
                <a:schemeClr val="dk1"/>
              </a:buClr>
              <a:buSzPct val="100000"/>
              <a:buFont typeface="Arial"/>
              <a:buNone/>
            </a:pPr>
            <a:r>
              <a:rPr lang="en">
                <a:solidFill>
                  <a:schemeClr val="dk1"/>
                </a:solidFill>
              </a:rPr>
              <a:t>(6-7).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Post-dominators can be used to give us a more precise understanding and definition of control dependence. Think about a node that is reached on some, but not all paths. In the CFG, then, we can figure out N’s control dependencies by looking at what it follows. There may be an earlier node C that N is control-depedent on if there is a node C then with these particular properties. (3) - it is a control decision (if, loop predicate, switch).</a:t>
            </a:r>
          </a:p>
          <a:p>
            <a:pPr lvl="0" rtl="0">
              <a:lnSpc>
                <a:spcPct val="115000"/>
              </a:lnSpc>
              <a:spcBef>
                <a:spcPts val="0"/>
              </a:spcBef>
              <a:buNone/>
            </a:pPr>
            <a:r>
              <a:rPr lang="en">
                <a:solidFill>
                  <a:schemeClr val="dk1"/>
                </a:solidFill>
              </a:rPr>
              <a:t>(4) - N isn’t inevitable, it’s reached on some but not all paths</a:t>
            </a:r>
          </a:p>
          <a:p>
            <a:pPr lvl="0" rtl="0">
              <a:lnSpc>
                <a:spcPct val="115000"/>
              </a:lnSpc>
              <a:spcBef>
                <a:spcPts val="0"/>
              </a:spcBef>
              <a:buNone/>
            </a:pPr>
            <a:r>
              <a:rPr lang="en">
                <a:solidFill>
                  <a:schemeClr val="dk1"/>
                </a:solidFill>
              </a:rPr>
              <a:t>(6) - N is reached on one of those paths.</a:t>
            </a:r>
          </a:p>
          <a:p>
            <a:pPr lvl="0" rtl="0">
              <a:lnSpc>
                <a:spcPct val="115000"/>
              </a:lnSpc>
              <a:spcBef>
                <a:spcPts val="0"/>
              </a:spcBef>
              <a:buNone/>
            </a:pPr>
            <a:r>
              <a:rPr lang="en">
                <a:solidFill>
                  <a:schemeClr val="dk1"/>
                </a:solidFill>
              </a:rPr>
              <a:t>So, analyzing from the reverse direction lets us better calculate control dependence than just looking at pre-domination.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Here’s an intuitive way of looking at that definition. The conditions for F being control-dependent on B are:</a:t>
            </a:r>
          </a:p>
          <a:p>
            <a:pPr lvl="0" rtl="0">
              <a:lnSpc>
                <a:spcPct val="115000"/>
              </a:lnSpc>
              <a:spcBef>
                <a:spcPts val="0"/>
              </a:spcBef>
              <a:buNone/>
            </a:pPr>
            <a:r>
              <a:rPr lang="en">
                <a:solidFill>
                  <a:schemeClr val="dk1"/>
                </a:solidFill>
              </a:rPr>
              <a:t>B is a decision - it has at least two successors (C and E)</a:t>
            </a:r>
          </a:p>
          <a:p>
            <a:pPr lvl="0" rtl="0">
              <a:lnSpc>
                <a:spcPct val="115000"/>
              </a:lnSpc>
              <a:spcBef>
                <a:spcPts val="0"/>
              </a:spcBef>
              <a:buNone/>
            </a:pPr>
            <a:r>
              <a:rPr lang="en">
                <a:solidFill>
                  <a:schemeClr val="dk1"/>
                </a:solidFill>
              </a:rPr>
              <a:t>B is not post-dominated by F, F is not inevitable from B</a:t>
            </a:r>
          </a:p>
          <a:p>
            <a:pPr lvl="0" rtl="0">
              <a:lnSpc>
                <a:spcPct val="115000"/>
              </a:lnSpc>
              <a:spcBef>
                <a:spcPts val="0"/>
              </a:spcBef>
              <a:buNone/>
            </a:pPr>
            <a:r>
              <a:rPr lang="en">
                <a:solidFill>
                  <a:schemeClr val="dk1"/>
                </a:solidFill>
              </a:rPr>
              <a:t>But, one of B’s sucessors - E specifically - is post-dominated by F.</a:t>
            </a:r>
          </a:p>
          <a:p>
            <a:pPr lvl="0" rtl="0">
              <a:lnSpc>
                <a:spcPct val="115000"/>
              </a:lnSpc>
              <a:spcBef>
                <a:spcPts val="0"/>
              </a:spcBef>
              <a:buNone/>
            </a:pPr>
            <a:r>
              <a:rPr lang="en">
                <a:solidFill>
                  <a:schemeClr val="dk1"/>
                </a:solidFill>
              </a:rPr>
              <a:t>In other words, whether we execute F depends on 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Coverage metrics shouldn’t be relied on as a crutch for “good testing”. A recent study found that:</a:t>
            </a:r>
          </a:p>
          <a:p>
            <a:pPr lvl="0" rtl="0">
              <a:spcBef>
                <a:spcPts val="0"/>
              </a:spcBef>
              <a:buNone/>
            </a:pPr>
            <a:r>
              <a:rPr lang="en"/>
              <a:t>(read)</a:t>
            </a:r>
          </a:p>
          <a:p>
            <a:pPr lvl="0" rtl="0">
              <a:spcBef>
                <a:spcPts val="0"/>
              </a:spcBef>
              <a:buNone/>
            </a:pPr>
            <a:r>
              <a:rPr lang="en"/>
              <a:t>(read)</a:t>
            </a:r>
          </a:p>
          <a:p>
            <a:pPr lvl="0" rtl="0">
              <a:spcBef>
                <a:spcPts val="0"/>
              </a:spcBef>
              <a:buClr>
                <a:schemeClr val="dk1"/>
              </a:buClr>
              <a:buSzPct val="1000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p>
          <a:p>
            <a:pPr lvl="0" rtl="0">
              <a:spcBef>
                <a:spcPts val="0"/>
              </a:spcBef>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 one by one)</a:t>
            </a:r>
          </a:p>
          <a:p>
            <a:pPr lvl="0" rtl="0">
              <a:lnSpc>
                <a:spcPct val="115000"/>
              </a:lnSpc>
              <a:spcBef>
                <a:spcPts val="0"/>
              </a:spcBef>
              <a:buNone/>
            </a:pPr>
            <a:r>
              <a:rPr lang="en">
                <a:solidFill>
                  <a:schemeClr val="dk1"/>
                </a:solidFill>
              </a:rPr>
              <a:t>Take E - what are its dominators? C and D are post-dominated by E - so if you’re in the loop, E is inevitable. B has sucessors in and out of the loop, so it controls whether E is executed. So, E is dependent on B.</a:t>
            </a:r>
          </a:p>
          <a:p>
            <a:pPr lvl="0" rtl="0">
              <a:lnSpc>
                <a:spcPct val="115000"/>
              </a:lnSpc>
              <a:spcBef>
                <a:spcPts val="0"/>
              </a:spcBef>
              <a:buNone/>
            </a:pPr>
            <a:r>
              <a:rPr lang="en">
                <a:solidFill>
                  <a:schemeClr val="dk1"/>
                </a:solidFill>
              </a:rPr>
              <a:t>(bring in)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two ideas - data and control dependence are at the heart of a series of analyses and testing techniques that we can perform on a program to examine how data flows through the control paths of the system. Today, we’re going to cover some analyses that we can perform on the program - and use those to illustrate how - in general - we can design new analyses.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Def-Use pairs can be defined (1). That is, (2) with no redefinition of the variable.</a:t>
            </a:r>
          </a:p>
          <a:p>
            <a:pPr lvl="0" rtl="0" algn="just">
              <a:lnSpc>
                <a:spcPct val="115000"/>
              </a:lnSpc>
              <a:spcBef>
                <a:spcPts val="0"/>
              </a:spcBef>
              <a:buNone/>
            </a:pPr>
            <a:r>
              <a:rPr lang="en">
                <a:solidFill>
                  <a:schemeClr val="dk1"/>
                </a:solidFill>
              </a:rPr>
              <a:t>If that is the case, we can say that (3- 4).</a:t>
            </a:r>
          </a:p>
          <a:p>
            <a:pPr lvl="0" rtl="0" algn="just">
              <a:lnSpc>
                <a:spcPct val="115000"/>
              </a:lnSpc>
              <a:spcBef>
                <a:spcPts val="0"/>
              </a:spcBef>
              <a:buNone/>
            </a:pPr>
            <a:r>
              <a:rPr lang="en">
                <a:solidFill>
                  <a:schemeClr val="dk1"/>
                </a:solidFill>
              </a:rPr>
              <a:t>If, on the other hand, (5) at that point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(1-2) - even if we ignore loops, the number of paths can be near-infinite. Looking for d-u pairs is essentially the path coverage problem all over again, we would need to look at all paths to compute all pairs.</a:t>
            </a:r>
          </a:p>
          <a:p>
            <a:pPr lvl="0" rtl="0" algn="just">
              <a:lnSpc>
                <a:spcPct val="115000"/>
              </a:lnSpc>
              <a:spcBef>
                <a:spcPts val="0"/>
              </a:spcBef>
              <a:buNone/>
            </a:pPr>
            <a:r>
              <a:rPr lang="en">
                <a:solidFill>
                  <a:schemeClr val="dk1"/>
                </a:solidFill>
              </a:rPr>
              <a:t>However, we don’t actually have to do it that way. If, instead, we consider the reaching definitions, we can simply track and (3)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Suppose (1) - (reaching defs) - that is, we look at the expression in n. We look at the variables being used, and we look at where they were defined (rest of 1). We can observe:</a:t>
            </a:r>
          </a:p>
          <a:p>
            <a:pPr lvl="0" rtl="0" algn="just">
              <a:lnSpc>
                <a:spcPct val="115000"/>
              </a:lnSpc>
              <a:spcBef>
                <a:spcPts val="0"/>
              </a:spcBef>
              <a:buNone/>
            </a:pPr>
            <a:r>
              <a:rPr lang="en">
                <a:solidFill>
                  <a:schemeClr val="dk1"/>
                </a:solidFill>
              </a:rPr>
              <a:t>(2-5)</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In other words - (read)</a:t>
            </a:r>
          </a:p>
          <a:p>
            <a:pPr lvl="0" rtl="0" algn="just">
              <a:lnSpc>
                <a:spcPct val="115000"/>
              </a:lnSpc>
              <a:spcBef>
                <a:spcPts val="0"/>
              </a:spcBef>
              <a:buNone/>
            </a:pPr>
            <a:r>
              <a:rPr lang="en">
                <a:solidFill>
                  <a:schemeClr val="dk1"/>
                </a:solidFill>
              </a:rPr>
              <a:t>go through - (xa,ya,za generated)</a:t>
            </a:r>
          </a:p>
          <a:p>
            <a:pPr lvl="0" rtl="0" algn="just">
              <a:lnSpc>
                <a:spcPct val="115000"/>
              </a:lnSpc>
              <a:spcBef>
                <a:spcPts val="0"/>
              </a:spcBef>
              <a:buNone/>
            </a:pPr>
            <a:r>
              <a:rPr lang="en">
                <a:solidFill>
                  <a:schemeClr val="dk1"/>
                </a:solidFill>
              </a:rPr>
              <a:t>(xa and za are killed and replaced with xb and zb, ya is propagated) </a:t>
            </a:r>
          </a:p>
          <a:p>
            <a:pPr lvl="0" rtl="0" algn="just">
              <a:lnSpc>
                <a:spcPct val="115000"/>
              </a:lnSpc>
              <a:spcBef>
                <a:spcPts val="0"/>
              </a:spcBef>
              <a:buNone/>
            </a:pPr>
            <a:r>
              <a:rPr lang="en">
                <a:solidFill>
                  <a:schemeClr val="dk1"/>
                </a:solidFill>
              </a:rPr>
              <a:t>(xa still there, ya and za are killed and replaced by yc and zc)</a:t>
            </a:r>
          </a:p>
          <a:p>
            <a:pPr lvl="0" rtl="0" algn="just">
              <a:lnSpc>
                <a:spcPct val="115000"/>
              </a:lnSpc>
              <a:spcBef>
                <a:spcPts val="0"/>
              </a:spcBef>
              <a:buNone/>
            </a:pPr>
            <a:r>
              <a:rPr lang="en">
                <a:solidFill>
                  <a:schemeClr val="dk1"/>
                </a:solidFill>
              </a:rPr>
              <a:t>(multiple reaching definitions from the two branches - that’s fine - still a def-use pair</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We can formalize this computation with two equations describing how we merge together all definitions flowing in, and then produce the set that flows to all successor nodes.</a:t>
            </a:r>
          </a:p>
          <a:p>
            <a:pPr lvl="0" rtl="0" algn="just">
              <a:lnSpc>
                <a:spcPct val="115000"/>
              </a:lnSpc>
              <a:spcBef>
                <a:spcPts val="0"/>
              </a:spcBef>
              <a:buNone/>
            </a:pPr>
            <a:r>
              <a:rPr lang="en">
                <a:solidFill>
                  <a:schemeClr val="dk1"/>
                </a:solidFill>
              </a:rPr>
              <a:t>So, (1) - the definitions that flow out from those predecessors </a:t>
            </a:r>
          </a:p>
          <a:p>
            <a:pPr lvl="0" rtl="0" algn="just">
              <a:lnSpc>
                <a:spcPct val="115000"/>
              </a:lnSpc>
              <a:spcBef>
                <a:spcPts val="0"/>
              </a:spcBef>
              <a:buNone/>
            </a:pPr>
            <a:r>
              <a:rPr lang="en">
                <a:solidFill>
                  <a:schemeClr val="dk1"/>
                </a:solidFill>
              </a:rPr>
              <a:t>The set of definitions that reaches in is the union of the definitions reaching out from all predecessors of node n.</a:t>
            </a:r>
          </a:p>
          <a:p>
            <a:pPr lvl="0" rtl="0" algn="just">
              <a:lnSpc>
                <a:spcPct val="115000"/>
              </a:lnSpc>
              <a:spcBef>
                <a:spcPts val="0"/>
              </a:spcBef>
              <a:buNone/>
            </a:pPr>
            <a:r>
              <a:rPr lang="en">
                <a:solidFill>
                  <a:schemeClr val="dk1"/>
                </a:solidFill>
              </a:rPr>
              <a:t>(3) - just remember your set notation.</a:t>
            </a:r>
          </a:p>
          <a:p>
            <a:pPr lvl="0" rtl="0" algn="just">
              <a:lnSpc>
                <a:spcPct val="115000"/>
              </a:lnSpc>
              <a:spcBef>
                <a:spcPts val="0"/>
              </a:spcBef>
              <a:buNone/>
            </a:pPr>
            <a:r>
              <a:rPr lang="en">
                <a:solidFill>
                  <a:schemeClr val="dk1"/>
                </a:solidFill>
              </a:rPr>
              <a:t>(4)</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nice thing is that these reaching definitions can be calculated simply and efficiently by first initializing the reaching definitions at each node in the control-flow graph to an empty set and applying these equations repeatedly over each node until the results stabilize.  The repeat part is because you may not have processed all predecessors when you have computed definitions for a node.</a:t>
            </a:r>
          </a:p>
          <a:p>
            <a:pPr lvl="0" rtl="0" algn="just">
              <a:lnSpc>
                <a:spcPct val="115000"/>
              </a:lnSpc>
              <a:spcBef>
                <a:spcPts val="0"/>
              </a:spcBef>
              <a:buClr>
                <a:schemeClr val="dk1"/>
              </a:buClr>
              <a:buSzPct val="100000"/>
              <a:buFont typeface="Arial"/>
              <a:buNone/>
            </a:pPr>
            <a:r>
              <a:rPr lang="en">
                <a:solidFill>
                  <a:schemeClr val="dk1"/>
                </a:solidFill>
              </a:rPr>
              <a:t>Stability is eventually guaranteed because these equations define a monotonic function over the finite lattice of possible sets of reaching definition - that is, the size of the set of reaching definitions  will always increase until stability - you cannot lose more definitions as time goes on.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highlight>
                  <a:srgbClr val="FFFFFF"/>
                </a:highlight>
              </a:rPr>
              <a:t>We can create an iterative worklist algorithm to perform this process. (go over inputs and outputs). Let’s just step through this one item at a time.</a:t>
            </a:r>
          </a:p>
          <a:p>
            <a:pPr lvl="0" rtl="0" algn="just">
              <a:lnSpc>
                <a:spcPct val="115000"/>
              </a:lnSpc>
              <a:spcBef>
                <a:spcPts val="0"/>
              </a:spcBef>
              <a:buNone/>
            </a:pPr>
            <a:r>
              <a:rPr lang="en">
                <a:solidFill>
                  <a:schemeClr val="dk1"/>
                </a:solidFill>
                <a:highlight>
                  <a:srgbClr val="FFFFFF"/>
                </a:highlight>
              </a:rPr>
              <a:t>-(read)</a:t>
            </a:r>
          </a:p>
          <a:p>
            <a:pPr lvl="0" rtl="0" algn="just">
              <a:lnSpc>
                <a:spcPct val="115000"/>
              </a:lnSpc>
              <a:spcBef>
                <a:spcPts val="0"/>
              </a:spcBef>
              <a:buNone/>
            </a:pPr>
            <a:r>
              <a:rPr lang="en">
                <a:solidFill>
                  <a:schemeClr val="dk1"/>
                </a:solidFill>
                <a:highlight>
                  <a:srgbClr val="FFFFFF"/>
                </a:highlight>
              </a:rPr>
              <a:t>-Keep a </a:t>
            </a:r>
            <a:r>
              <a:rPr i="1" lang="en">
                <a:solidFill>
                  <a:schemeClr val="dk1"/>
                </a:solidFill>
                <a:highlight>
                  <a:srgbClr val="FFFFFF"/>
                </a:highlight>
              </a:rPr>
              <a:t>worklist</a:t>
            </a:r>
            <a:r>
              <a:rPr lang="en">
                <a:solidFill>
                  <a:schemeClr val="dk1"/>
                </a:solidFill>
                <a:highlight>
                  <a:srgbClr val="FFFFFF"/>
                </a:highlight>
              </a:rPr>
              <a:t> of nodes to be processed</a:t>
            </a:r>
          </a:p>
          <a:p>
            <a:pPr indent="0" lvl="0" marL="0" rtl="0">
              <a:lnSpc>
                <a:spcPct val="108000"/>
              </a:lnSpc>
              <a:spcBef>
                <a:spcPts val="0"/>
              </a:spcBef>
              <a:buNone/>
            </a:pPr>
            <a:r>
              <a:rPr lang="en">
                <a:solidFill>
                  <a:schemeClr val="dk1"/>
                </a:solidFill>
                <a:highlight>
                  <a:srgbClr val="FFFFFF"/>
                </a:highlight>
              </a:rPr>
              <a:t>-At each step remove an element from the </a:t>
            </a:r>
            <a:r>
              <a:rPr i="1" lang="en">
                <a:solidFill>
                  <a:schemeClr val="dk1"/>
                </a:solidFill>
                <a:highlight>
                  <a:srgbClr val="FFFFFF"/>
                </a:highlight>
              </a:rPr>
              <a:t>worklist</a:t>
            </a:r>
            <a:r>
              <a:rPr lang="en">
                <a:solidFill>
                  <a:schemeClr val="dk1"/>
                </a:solidFill>
                <a:highlight>
                  <a:srgbClr val="FFFFFF"/>
                </a:highlight>
              </a:rPr>
              <a:t> and process it.</a:t>
            </a:r>
          </a:p>
          <a:p>
            <a:pPr indent="0" lvl="0" marL="0" rtl="0">
              <a:lnSpc>
                <a:spcPct val="108000"/>
              </a:lnSpc>
              <a:spcBef>
                <a:spcPts val="0"/>
              </a:spcBef>
              <a:buNone/>
            </a:pPr>
            <a:r>
              <a:rPr lang="en">
                <a:solidFill>
                  <a:schemeClr val="dk1"/>
                </a:solidFill>
                <a:highlight>
                  <a:srgbClr val="FFFFFF"/>
                </a:highlight>
              </a:rPr>
              <a:t>- (read)</a:t>
            </a:r>
          </a:p>
          <a:p>
            <a:pPr indent="0" lvl="0" marL="0" rtl="0">
              <a:lnSpc>
                <a:spcPct val="108000"/>
              </a:lnSpc>
              <a:spcBef>
                <a:spcPts val="0"/>
              </a:spcBef>
              <a:buNone/>
            </a:pPr>
            <a:r>
              <a:rPr lang="en">
                <a:solidFill>
                  <a:schemeClr val="dk1"/>
                </a:solidFill>
                <a:highlight>
                  <a:srgbClr val="FFFFFF"/>
                </a:highlight>
              </a:rPr>
              <a:t>- If the recalculated value is different for the node add its successors to the worklist. That way, we will reprocess them as well.</a:t>
            </a:r>
          </a:p>
          <a:p>
            <a:pPr indent="0" lvl="0" marL="0" rtl="0">
              <a:lnSpc>
                <a:spcPct val="108000"/>
              </a:lnSpc>
              <a:spcBef>
                <a:spcPts val="0"/>
              </a:spcBef>
              <a:buNone/>
            </a:pPr>
            <a:r>
              <a:rPr lang="en">
                <a:solidFill>
                  <a:schemeClr val="dk1"/>
                </a:solidFill>
                <a:highlight>
                  <a:srgbClr val="FFFFFF"/>
                </a:highlight>
              </a:rPr>
              <a:t>This is a fairly efficient approach to identifying the def-use pairs. It does, however, depend somewhat on the order that nodes are examined. By choosing a good order in which nodes are processed, iterations can be minimized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Reaching definition is a classic data flow analysis that we’ve adapted from compiler construction - where it is used for program optimization - to testing and software analysis. (1 -2) As it turns out, (3).</a:t>
            </a:r>
          </a:p>
          <a:p>
            <a:pPr lvl="0" rtl="0" algn="just">
              <a:lnSpc>
                <a:spcPct val="115000"/>
              </a:lnSpc>
              <a:spcBef>
                <a:spcPts val="0"/>
              </a:spcBef>
              <a:buNone/>
            </a:pPr>
            <a:r>
              <a:rPr lang="en">
                <a:solidFill>
                  <a:schemeClr val="dk1"/>
                </a:solidFill>
              </a:rPr>
              <a:t>This algorithm - initialize and repeatedly apply equations until stable- works - with minimal changes - for a variety of different program analyses. One example is expression availability.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First, there is the idea of masking. Sometimes, the effect of executing code is negated by other other code - we don’t notice because one calculation overrules another for this combination of input. Due to masking, it is possible to change the number and structure of test obligations - we’ve changed how the code was written, so what the tests need to execute changes.</a:t>
            </a:r>
          </a:p>
          <a:p>
            <a:pPr lvl="0" rtl="0">
              <a:spcBef>
                <a:spcPts val="0"/>
              </a:spcBef>
              <a:buClr>
                <a:schemeClr val="dk1"/>
              </a:buClr>
              <a:buSzPct val="100000"/>
              <a:buFont typeface="Arial"/>
              <a:buNone/>
            </a:pPr>
            <a:r>
              <a:rPr lang="en"/>
              <a:t>So, here, these two program fragments have different structures but are functionally equivalent. Version 1 is written with an intermediate variable</a:t>
            </a:r>
          </a:p>
          <a:p>
            <a:pPr lvl="0" rtl="0">
              <a:spcBef>
                <a:spcPts val="0"/>
              </a:spcBef>
              <a:buClr>
                <a:schemeClr val="dk1"/>
              </a:buClr>
              <a:buSzPct val="100000"/>
              <a:buFont typeface="Arial"/>
              <a:buNone/>
            </a:pPr>
            <a:r>
              <a:rPr lang="en"/>
              <a:t>\texttt{expr\_1}, and Version 2 inlines this variable. To give a masking example, given a decision like {in\_1 or in\_2}, the truth value of \texttt{in\_1} is irrelevant if \texttt{in\_2} is true, so we state that \texttt{in\_1} is masked out.</a:t>
            </a:r>
          </a:p>
          <a:p>
            <a:pPr lvl="0" rtl="0">
              <a:spcBef>
                <a:spcPts val="0"/>
              </a:spcBef>
              <a:buNone/>
            </a:pPr>
            <a:r>
              <a:t/>
            </a:r>
            <a:endParaRPr/>
          </a:p>
          <a:p>
            <a:pPr lvl="0" rtl="0">
              <a:spcBef>
                <a:spcPts val="0"/>
              </a:spcBef>
              <a:buClr>
                <a:schemeClr val="dk1"/>
              </a:buClr>
              <a:buSzPct val="100000"/>
              <a:buFont typeface="Arial"/>
              <a:buNone/>
            </a:pPr>
            <a:r>
              <a:rPr lang="en"/>
              <a:t>Based on the form of coverage we’re working with, we will get different test goals and, as a result, different tests from these two fragments.</a:t>
            </a:r>
          </a:p>
          <a:p>
            <a:pPr lvl="0" rtl="0">
              <a:spcBef>
                <a:spcPts val="0"/>
              </a:spcBef>
              <a:buNone/>
            </a:pPr>
            <a:r>
              <a:rPr lang="en"/>
              <a:t>One of these coverage metrics is called MCDC, and it requires tests that overcome the masking effect at the expression level, so we would need a test where in_1 is not masked by in_2. \mcdc\ over the inlined version requires a test suite to take the masking effect of \texttt{in\_3} into consideration as well, so the tests are going to need to satisfy slightly more complicated test goals. Those differences can have significant ramifications when it comes to fault finding. </a:t>
            </a:r>
          </a:p>
          <a:p>
            <a:pPr lvl="0" rtl="0">
              <a:spcBef>
                <a:spcPts val="0"/>
              </a:spcBef>
              <a:buNone/>
            </a:pPr>
            <a:r>
              <a:t/>
            </a:r>
            <a:endParaRPr/>
          </a:p>
          <a:p>
            <a:pPr lvl="0" rtl="0">
              <a:spcBef>
                <a:spcPts val="0"/>
              </a:spcBef>
              <a:buNone/>
            </a:pPr>
            <a:r>
              <a:rPr lang="en"/>
              <a:t>Restructuring the program with additional intermediate variables makes it significantly easier to achieve the desired coverage (\mcdc\ tests are easier to find</a:t>
            </a:r>
          </a:p>
          <a:p>
            <a:pPr lvl="0" rtl="0">
              <a:spcBef>
                <a:spcPts val="0"/>
              </a:spcBef>
              <a:buNone/>
            </a:pPr>
            <a:r>
              <a:rPr lang="en"/>
              <a:t>if the decisions are simple). This restructuring can significantly impact the number and quality of the tests required to satisfy the coverage goals.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1-2) - another way to optimize a program, remove redundant computations. This is something you could even apply in refactoring a program - find inefficiencies and remove them at the source code level.</a:t>
            </a:r>
          </a:p>
          <a:p>
            <a:pPr lvl="0" rtl="0" algn="just">
              <a:lnSpc>
                <a:spcPct val="115000"/>
              </a:lnSpc>
              <a:spcBef>
                <a:spcPts val="0"/>
              </a:spcBef>
              <a:buNone/>
            </a:pPr>
            <a:r>
              <a:rPr lang="en">
                <a:solidFill>
                  <a:schemeClr val="dk1"/>
                </a:solidFill>
              </a:rPr>
              <a:t>(3) - sound familiar?</a:t>
            </a:r>
          </a:p>
          <a:p>
            <a:pPr lvl="0" rtl="0" algn="just">
              <a:lnSpc>
                <a:spcPct val="115000"/>
              </a:lnSpc>
              <a:spcBef>
                <a:spcPts val="0"/>
              </a:spcBef>
              <a:buNone/>
            </a:pPr>
            <a:r>
              <a:rPr lang="en">
                <a:solidFill>
                  <a:schemeClr val="dk1"/>
                </a:solidFill>
              </a:rPr>
              <a:t>(4-5) - a new value is assigned to a variable used in the expression.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Just like with reaching definitions, we can efficiently analyze expression availability by looking at flow between nodes, and calculating the available expressions coming in and going out from a node in the CFG.</a:t>
            </a:r>
          </a:p>
          <a:p>
            <a:pPr lvl="0" rtl="0" algn="just">
              <a:lnSpc>
                <a:spcPct val="115000"/>
              </a:lnSpc>
              <a:spcBef>
                <a:spcPts val="0"/>
              </a:spcBef>
              <a:buNone/>
            </a:pPr>
            <a:r>
              <a:rPr lang="en">
                <a:solidFill>
                  <a:schemeClr val="dk1"/>
                </a:solidFill>
              </a:rPr>
              <a:t>(2)</a:t>
            </a:r>
          </a:p>
          <a:p>
            <a:pPr lvl="0" rtl="0" algn="just">
              <a:lnSpc>
                <a:spcPct val="115000"/>
              </a:lnSpc>
              <a:spcBef>
                <a:spcPts val="0"/>
              </a:spcBef>
              <a:buNone/>
            </a:pPr>
            <a:r>
              <a:rPr lang="en">
                <a:solidFill>
                  <a:schemeClr val="dk1"/>
                </a:solidFill>
              </a:rPr>
              <a:t>(4) - note the intersection. You only want the expressions definitely available at this point - if it only comes in from one path, then you can’t assume it is available any longer.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nSpc>
                <a:spcPct val="108000"/>
              </a:lnSpc>
              <a:spcBef>
                <a:spcPts val="0"/>
              </a:spcBef>
              <a:buNone/>
            </a:pPr>
            <a:r>
              <a:rPr lang="en">
                <a:solidFill>
                  <a:schemeClr val="dk1"/>
                </a:solidFill>
                <a:highlight>
                  <a:srgbClr val="FFFFFF"/>
                </a:highlight>
              </a:rPr>
              <a:t>And, we can use the same worklist algorithm again with a tiny number of changes.</a:t>
            </a:r>
          </a:p>
          <a:p>
            <a:pPr indent="0" lvl="0" marL="0" rtl="0">
              <a:lnSpc>
                <a:spcPct val="108000"/>
              </a:lnSpc>
              <a:spcBef>
                <a:spcPts val="0"/>
              </a:spcBef>
              <a:buNone/>
            </a:pPr>
            <a:r>
              <a:rPr lang="en">
                <a:solidFill>
                  <a:schemeClr val="dk1"/>
                </a:solidFill>
                <a:highlight>
                  <a:srgbClr val="FFFFFF"/>
                </a:highlight>
              </a:rPr>
              <a:t>Namely, AvaiOut is initialized to be all expressions defined everywhere - we will instead strip out the killed expressions as we work through. Then, we plop in the right flow equations and we’re set - we can identify the set of available expressions for each node in the CFG.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So, these two problems - and their flow equations - are incredibly similar. These can be used to define two axes on which we can design analyses. </a:t>
            </a:r>
          </a:p>
          <a:p>
            <a:pPr lvl="0" rtl="0" algn="just">
              <a:lnSpc>
                <a:spcPct val="115000"/>
              </a:lnSpc>
              <a:spcBef>
                <a:spcPts val="0"/>
              </a:spcBef>
              <a:buNone/>
            </a:pPr>
            <a:r>
              <a:rPr lang="en">
                <a:solidFill>
                  <a:schemeClr val="dk1"/>
                </a:solidFill>
              </a:rPr>
              <a:t>(1) - from entry node to exit node - (2). Of course, then, any analysis that starts from the exit node and works back to the entry is a backwards analysis</a:t>
            </a:r>
          </a:p>
          <a:p>
            <a:pPr lvl="0" rtl="0" algn="just">
              <a:lnSpc>
                <a:spcPct val="115000"/>
              </a:lnSpc>
              <a:spcBef>
                <a:spcPts val="0"/>
              </a:spcBef>
              <a:buNone/>
            </a:pPr>
            <a:r>
              <a:rPr lang="en">
                <a:solidFill>
                  <a:schemeClr val="dk1"/>
                </a:solidFill>
              </a:rPr>
              <a:t>(3) - you can tell because the flow in uses the union operator - (5)</a:t>
            </a:r>
          </a:p>
          <a:p>
            <a:pPr lvl="0" rtl="0" algn="just">
              <a:lnSpc>
                <a:spcPct val="115000"/>
              </a:lnSpc>
              <a:spcBef>
                <a:spcPts val="0"/>
              </a:spcBef>
              <a:buNone/>
            </a:pPr>
            <a:r>
              <a:rPr lang="en">
                <a:solidFill>
                  <a:schemeClr val="dk1"/>
                </a:solidFill>
              </a:rPr>
              <a:t>(6 - 7) - So, expression availability is a forward, all paths analysis.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We can use expression availability as a template for other forward, all-paths analyses. </a:t>
            </a:r>
          </a:p>
          <a:p>
            <a:pPr lvl="0" rtl="0" algn="just">
              <a:lnSpc>
                <a:spcPct val="115000"/>
              </a:lnSpc>
              <a:spcBef>
                <a:spcPts val="0"/>
              </a:spcBef>
              <a:buNone/>
            </a:pPr>
            <a:r>
              <a:rPr lang="en">
                <a:solidFill>
                  <a:schemeClr val="dk1"/>
                </a:solidFill>
              </a:rPr>
              <a:t>Available expressions can be thought of as tokens propagated from generation to use along paths in the CFG</a:t>
            </a:r>
          </a:p>
          <a:p>
            <a:pPr lvl="0" rtl="0" algn="just">
              <a:lnSpc>
                <a:spcPct val="115000"/>
              </a:lnSpc>
              <a:spcBef>
                <a:spcPts val="0"/>
              </a:spcBef>
              <a:buNone/>
            </a:pPr>
            <a:r>
              <a:rPr lang="en">
                <a:solidFill>
                  <a:schemeClr val="dk1"/>
                </a:solidFill>
              </a:rPr>
              <a:t>(1 - 2)</a:t>
            </a:r>
          </a:p>
          <a:p>
            <a:pPr lvl="0" rtl="0" algn="just">
              <a:lnSpc>
                <a:spcPct val="115000"/>
              </a:lnSpc>
              <a:spcBef>
                <a:spcPts val="0"/>
              </a:spcBef>
              <a:buNone/>
            </a:pPr>
            <a:r>
              <a:rPr lang="en">
                <a:solidFill>
                  <a:schemeClr val="dk1"/>
                </a:solidFill>
              </a:rPr>
              <a:t>So, by associating these tokens with gen and kill sets for nodes, we can evaluate other properties that fit this pattern (3)</a:t>
            </a:r>
          </a:p>
          <a:p>
            <a:pPr lvl="0" rtl="0" algn="just">
              <a:lnSpc>
                <a:spcPct val="115000"/>
              </a:lnSpc>
              <a:spcBef>
                <a:spcPts val="0"/>
              </a:spcBef>
              <a:buNone/>
            </a:pPr>
            <a:r>
              <a:rPr lang="en">
                <a:solidFill>
                  <a:schemeClr val="dk1"/>
                </a:solidFill>
              </a:rPr>
              <a:t>Where G, U, and K are events that we can check and mark in the CFG. For example, if we wanted to check for variables that are not initialized, the events that we model might indicate (5)</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(1-4). So, live analysis is a backwards, any-path analysis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live at a node in the cfg if (rest)</a:t>
            </a:r>
          </a:p>
          <a:p>
            <a:pPr lvl="0" rtl="0" algn="just">
              <a:lnSpc>
                <a:spcPct val="115000"/>
              </a:lnSpc>
              <a:spcBef>
                <a:spcPts val="0"/>
              </a:spcBef>
              <a:buNone/>
            </a:pPr>
            <a:r>
              <a:rPr lang="en">
                <a:solidFill>
                  <a:schemeClr val="dk1"/>
                </a:solidFill>
              </a:rPr>
              <a:t>(2) just like reach and avail - (3)</a:t>
            </a:r>
          </a:p>
          <a:p>
            <a:pPr lvl="0" rtl="0" algn="just">
              <a:lnSpc>
                <a:spcPct val="115000"/>
              </a:lnSpc>
              <a:spcBef>
                <a:spcPts val="0"/>
              </a:spcBef>
              <a:buNone/>
            </a:pPr>
            <a:r>
              <a:rPr lang="en">
                <a:solidFill>
                  <a:schemeClr val="dk1"/>
                </a:solidFill>
              </a:rPr>
              <a:t>note that (4) </a:t>
            </a:r>
          </a:p>
          <a:p>
            <a:pPr lvl="0" rtl="0" algn="just">
              <a:lnSpc>
                <a:spcPct val="115000"/>
              </a:lnSpc>
              <a:spcBef>
                <a:spcPts val="0"/>
              </a:spcBef>
              <a:buNone/>
            </a:pPr>
            <a:r>
              <a:rPr lang="en">
                <a:solidFill>
                  <a:schemeClr val="dk1"/>
                </a:solidFill>
              </a:rPr>
              <a:t>(5)</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So, liveness checks are a useful analysis - again, especially for program optimization - but for our purposes, it’s also useful for looking at a general pattern for many types of backwards, any-paths analyses.  </a:t>
            </a:r>
          </a:p>
          <a:p>
            <a:pPr lvl="0" rtl="0" algn="just">
              <a:lnSpc>
                <a:spcPct val="115000"/>
              </a:lnSpc>
              <a:spcBef>
                <a:spcPts val="0"/>
              </a:spcBef>
              <a:buNone/>
            </a:pPr>
            <a:r>
              <a:rPr lang="en">
                <a:solidFill>
                  <a:schemeClr val="dk1"/>
                </a:solidFill>
              </a:rPr>
              <a:t>(2 -3)</a:t>
            </a:r>
          </a:p>
          <a:p>
            <a:pPr lvl="0" rtl="0" algn="just">
              <a:lnSpc>
                <a:spcPct val="115000"/>
              </a:lnSpc>
              <a:spcBef>
                <a:spcPts val="0"/>
              </a:spcBef>
              <a:buNone/>
            </a:pPr>
            <a:r>
              <a:rPr lang="en">
                <a:solidFill>
                  <a:schemeClr val="dk1"/>
                </a:solidFill>
              </a:rPr>
              <a:t>For example, one check of this form is for useless definitions - that is, we look for assigned values that are never used. This isn’t necessarily a fault, but could be a symptom of another mistake we’ve made. For example, languages like python and perl don’t require variables to be declared before use. So, this check often reveals when we’ve made a typo in a variable name and accidentally created a new variable when we meant to make an assignment to another variable. Well, in that case (4)</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Naturally, then, there must also be backwards, all-paths analyses - where we analyze the successors of a node and a property must be true along all paths.</a:t>
            </a:r>
          </a:p>
          <a:p>
            <a:pPr lvl="0" rtl="0" algn="just">
              <a:lnSpc>
                <a:spcPct val="115000"/>
              </a:lnSpc>
              <a:spcBef>
                <a:spcPts val="0"/>
              </a:spcBef>
              <a:buNone/>
            </a:pPr>
            <a:r>
              <a:rPr lang="en">
                <a:solidFill>
                  <a:schemeClr val="dk1"/>
                </a:solidFill>
              </a:rPr>
              <a:t>(1) </a:t>
            </a:r>
          </a:p>
          <a:p>
            <a:pPr lvl="0" rtl="0" algn="just">
              <a:lnSpc>
                <a:spcPct val="115000"/>
              </a:lnSpc>
              <a:spcBef>
                <a:spcPts val="0"/>
              </a:spcBef>
              <a:buNone/>
            </a:pPr>
            <a:r>
              <a:rPr lang="en">
                <a:solidFill>
                  <a:schemeClr val="dk1"/>
                </a:solidFill>
              </a:rPr>
              <a:t>(2-4) Again (5)</a:t>
            </a:r>
          </a:p>
          <a:p>
            <a:pPr lvl="0" rtl="0" algn="just">
              <a:lnSpc>
                <a:spcPct val="115000"/>
              </a:lnSpc>
              <a:spcBef>
                <a:spcPts val="0"/>
              </a:spcBef>
              <a:buNone/>
            </a:pPr>
            <a:r>
              <a:rPr lang="en">
                <a:solidFill>
                  <a:schemeClr val="dk1"/>
                </a:solidFill>
              </a:rPr>
              <a:t>This kind of analyis can ensure that interrupts are renabled after an interrupt-handling routine is executed, that files are closed after opening them, that memory allocated is deallocated after use, and other similar types of checks.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go over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p>
          <a:p>
            <a:pPr lvl="0" rtl="0">
              <a:spcBef>
                <a:spcPts val="0"/>
              </a:spcBef>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p>
          <a:p>
            <a:pPr lvl="0" rtl="0">
              <a:spcBef>
                <a:spcPts val="0"/>
              </a:spcBef>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We can think of data flow analysis as a form of simulation of program execution. Instead of passing around the values of all variables as our state, we pass around a compact set of information - like, whether variables are initialized. All possible paths are considered, but the number of states is kept small by associating just one summary state with each node in the CFG. About any analysis of data in a system system can be mapped to these flow analyses we’ve talked about today. </a:t>
            </a:r>
          </a:p>
          <a:p>
            <a:pPr lvl="0" rtl="0" algn="just">
              <a:lnSpc>
                <a:spcPct val="115000"/>
              </a:lnSpc>
              <a:spcBef>
                <a:spcPts val="0"/>
              </a:spcBef>
              <a:buNone/>
            </a:pPr>
            <a:r>
              <a:rPr lang="en">
                <a:solidFill>
                  <a:schemeClr val="dk1"/>
                </a:solidFill>
              </a:rPr>
              <a:t>(2-5)</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The constraint on this is that (6)</a:t>
            </a:r>
          </a:p>
          <a:p>
            <a:pPr lvl="0" rtl="0" algn="just">
              <a:lnSpc>
                <a:spcPct val="115000"/>
              </a:lnSpc>
              <a:spcBef>
                <a:spcPts val="0"/>
              </a:spcBef>
              <a:buNone/>
            </a:pPr>
            <a:r>
              <a:rPr lang="en">
                <a:solidFill>
                  <a:schemeClr val="dk1"/>
                </a:solidFill>
              </a:rPr>
              <a:t>So, for our flow equations to be monotonic, (2) - we can’t recompute and get a gen set that is smaller than on previous computations. Similarly, (3) We can’t get a larger kill set suddenly. Basically, we can’t lose information when that was true on previous computations when we recompute a function. If we know something should be generated, it can’t sometimes claim to not be generated. When we know something should be killed, it can’t suddenly be not be killed.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 particularly when invalidated data could result in a security hazard.</a:t>
            </a:r>
          </a:p>
          <a:p>
            <a:pPr lvl="0" rtl="0" algn="just">
              <a:lnSpc>
                <a:spcPct val="115000"/>
              </a:lnSpc>
              <a:spcBef>
                <a:spcPts val="0"/>
              </a:spcBef>
              <a:buNone/>
            </a:pPr>
            <a:r>
              <a:rPr lang="en">
                <a:solidFill>
                  <a:schemeClr val="dk1"/>
                </a:solidFill>
              </a:rPr>
              <a:t>For example, if a perl script wrote to a file whose name came from scraping a web site, a malicious user could provide a path to sensitive files. </a:t>
            </a:r>
          </a:p>
          <a:p>
            <a:pPr lvl="0" rtl="0" algn="just">
              <a:lnSpc>
                <a:spcPct val="115000"/>
              </a:lnSpc>
              <a:spcBef>
                <a:spcPts val="0"/>
              </a:spcBef>
              <a:buNone/>
            </a:pPr>
            <a:r>
              <a:rPr lang="en">
                <a:solidFill>
                  <a:schemeClr val="dk1"/>
                </a:solidFill>
              </a:rPr>
              <a:t>(2-4)</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 a script may run in testing just fine, but trigger an error in use when data is fed in.</a:t>
            </a:r>
          </a:p>
          <a:p>
            <a:pPr lvl="0" rtl="0" algn="just">
              <a:lnSpc>
                <a:spcPct val="115000"/>
              </a:lnSpc>
              <a:spcBef>
                <a:spcPts val="0"/>
              </a:spcBef>
              <a:buNone/>
            </a:pPr>
            <a:r>
              <a:rPr lang="en">
                <a:solidFill>
                  <a:schemeClr val="dk1"/>
                </a:solidFill>
              </a:rPr>
              <a:t>Let’s consider an alternative version for something like Java where (2)</a:t>
            </a:r>
          </a:p>
          <a:p>
            <a:pPr lvl="0" rtl="0" algn="just">
              <a:lnSpc>
                <a:spcPct val="115000"/>
              </a:lnSpc>
              <a:spcBef>
                <a:spcPts val="0"/>
              </a:spcBef>
              <a:buNone/>
            </a:pPr>
            <a:r>
              <a:rPr lang="en">
                <a:solidFill>
                  <a:schemeClr val="dk1"/>
                </a:solidFill>
              </a:rPr>
              <a:t>This would be a (3), where (4), (5) Sets of tainted values are propagated from node to node from its predecessors, with a set union performed over the predecessors - we want to propagate taint from any path forward. (6).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A difference from the other analyses covered is that (1) - it depends on what input we have given, and variables might become cleansed or become tainted as we execute.</a:t>
            </a:r>
          </a:p>
          <a:p>
            <a:pPr lvl="0" rtl="0" algn="just">
              <a:lnSpc>
                <a:spcPct val="115000"/>
              </a:lnSpc>
              <a:spcBef>
                <a:spcPts val="0"/>
              </a:spcBef>
              <a:buNone/>
            </a:pPr>
            <a:r>
              <a:rPr lang="en">
                <a:solidFill>
                  <a:schemeClr val="dk1"/>
                </a:solidFill>
              </a:rPr>
              <a:t>(2) - Such circularities are pretty common in defining flow analyses. To deal with this, we must show that the output of the flow equations increases monotonically. This is why that property is so important. </a:t>
            </a:r>
          </a:p>
          <a:p>
            <a:pPr lvl="0" rtl="0" algn="just">
              <a:lnSpc>
                <a:spcPct val="115000"/>
              </a:lnSpc>
              <a:spcBef>
                <a:spcPts val="0"/>
              </a:spcBef>
              <a:buNone/>
            </a:pPr>
            <a:r>
              <a:rPr lang="en">
                <a:solidFill>
                  <a:schemeClr val="dk1"/>
                </a:solidFill>
              </a:rPr>
              <a:t>(3) - because the set of input variables is larger. That means that adding elements to the input tainted set can only add elements to the gen set or leave it the same and it can only remove elements from the kill set and leave them the same.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77" name="Shape 5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Once you know these dependencies, you can plot out this tree. This is called a control-dependence graph.</a:t>
            </a:r>
          </a:p>
          <a:p>
            <a:pPr lvl="0" rtl="0">
              <a:lnSpc>
                <a:spcPct val="115000"/>
              </a:lnSpc>
              <a:spcBef>
                <a:spcPts val="0"/>
              </a:spcBef>
              <a:buNone/>
            </a:pPr>
            <a:r>
              <a:rPr lang="en">
                <a:solidFill>
                  <a:schemeClr val="dk1"/>
                </a:solidFill>
              </a:rPr>
              <a:t>The control-dependence graph shows where execution of one statement controls whether the other is executed to begin with.</a:t>
            </a:r>
          </a:p>
          <a:p>
            <a:pPr lvl="0" rtl="0">
              <a:lnSpc>
                <a:spcPct val="115000"/>
              </a:lnSpc>
              <a:spcBef>
                <a:spcPts val="0"/>
              </a:spcBef>
              <a:buNone/>
            </a:pPr>
            <a:r>
              <a:rPr lang="en">
                <a:solidFill>
                  <a:schemeClr val="dk1"/>
                </a:solidFill>
              </a:rPr>
              <a:t>This is a little different from the sequencing captured in the control-flow graph. The CFG imposes a definite order on execution even when two statements are logically independent and could - really - be executed in either order with the same result. It just shows up as the code was written in the file. If a statement is control or data dependent, than ordering DOES matter, and knowing when that is important is important for being able to analyze a program. So, the point of the CDG is that it only shows those dependencies. It’s not better than a CFG in a general sense, but it gives you information relevant to understanding how some statements are affected by others. Those connections show you how faults might spread from one statement to another, corrupting the execution. You can design tests around these dependencies and may be more likely to notice faults</a:t>
            </a:r>
          </a:p>
          <a:p>
            <a:pPr lvl="0" rtl="0">
              <a:lnSpc>
                <a:spcPct val="115000"/>
              </a:lnSpc>
              <a:spcBef>
                <a:spcPts val="0"/>
              </a:spcBef>
              <a:buNone/>
            </a:pPr>
            <a:r>
              <a:rPr lang="en">
                <a:solidFill>
                  <a:schemeClr val="dk1"/>
                </a:solidFill>
              </a:rPr>
              <a:t>(read 5)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 bad is it? Well, here we go. Here we plot the fault finding effectiveness  against the test suite size of test suites for one system where we vary the program structure and oracle.</a:t>
            </a:r>
          </a:p>
          <a:p>
            <a:pPr lvl="0" rtl="0">
              <a:spcBef>
                <a:spcPts val="0"/>
              </a:spcBef>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p>
          <a:p>
            <a:pPr lvl="0" rtl="0">
              <a:spcBef>
                <a:spcPts val="0"/>
              </a:spcBef>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p>
          <a:p>
            <a:pPr lvl="0" rtl="0">
              <a:spcBef>
                <a:spcPts val="0"/>
              </a:spcBef>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p>
          <a:p>
            <a:pPr lvl="0" rtl="0">
              <a:spcBef>
                <a:spcPts val="0"/>
              </a:spcBef>
              <a:buNone/>
            </a:pPr>
            <a:r>
              <a:rPr lang="en" sz="1200">
                <a:solidFill>
                  <a:schemeClr val="dk1"/>
                </a:solidFill>
              </a:rPr>
              <a:t>4) despite this restructuring, there are still propagation issues. Effects of faults masked out.</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In this graph, we have a directed edge for each def-use pair, going from the definition node to the usage node.</a:t>
            </a:r>
          </a:p>
          <a:p>
            <a:pPr lvl="0" rtl="0">
              <a:lnSpc>
                <a:spcPct val="115000"/>
              </a:lnSpc>
              <a:spcBef>
                <a:spcPts val="0"/>
              </a:spcBef>
              <a:buNone/>
            </a:pPr>
            <a:r>
              <a:rPr lang="en">
                <a:solidFill>
                  <a:schemeClr val="dk1"/>
                </a:solidFill>
              </a:rPr>
              <a:t>(go over some)</a:t>
            </a:r>
          </a:p>
          <a:p>
            <a:pPr lvl="0" rtl="0">
              <a:lnSpc>
                <a:spcPct val="115000"/>
              </a:lnSpc>
              <a:spcBef>
                <a:spcPts val="0"/>
              </a:spcBef>
              <a:buNone/>
            </a:pPr>
            <a:r>
              <a:rPr lang="en">
                <a:solidFill>
                  <a:schemeClr val="dk1"/>
                </a:solidFill>
              </a:rPr>
              <a:t>This graph leaves out control information entirely. So, we do leave out some information about control. Execution of the body of the loop depends on the loop predicate, and that can’t be represented by data dependence alone.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6" name="Shape 596"/>
        <p:cNvGrpSpPr/>
        <p:nvPr/>
      </p:nvGrpSpPr>
      <p:grpSpPr>
        <a:xfrm>
          <a:off x="0" y="0"/>
          <a:ext cx="0" cy="0"/>
          <a:chOff x="0" y="0"/>
          <a:chExt cx="0" cy="0"/>
        </a:xfrm>
      </p:grpSpPr>
      <p:sp>
        <p:nvSpPr>
          <p:cNvPr id="597" name="Shape 5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8" name="Shape 5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Subset of definitions, for instance</a:t>
            </a:r>
          </a:p>
          <a:p>
            <a:pPr lvl="0" rtl="0" algn="just">
              <a:lnSpc>
                <a:spcPct val="115000"/>
              </a:lnSpc>
              <a:spcBef>
                <a:spcPts val="0"/>
              </a:spcBef>
              <a:buNone/>
            </a:pPr>
            <a:r>
              <a:rPr lang="en">
                <a:solidFill>
                  <a:schemeClr val="dk1"/>
                </a:solidFill>
              </a:rPr>
              <a:t>This is called the powerset lattice because (2). Bottom element is the empty set, the top is the full set, and each layer in between represents progressively larger subsets. </a:t>
            </a:r>
          </a:p>
          <a:p>
            <a:pPr lvl="0" rtl="0" algn="just">
              <a:lnSpc>
                <a:spcPct val="115000"/>
              </a:lnSpc>
              <a:spcBef>
                <a:spcPts val="0"/>
              </a:spcBef>
              <a:buNone/>
            </a:pPr>
            <a:r>
              <a:rPr lang="en">
                <a:solidFill>
                  <a:schemeClr val="dk1"/>
                </a:solidFill>
              </a:rPr>
              <a:t>(3 - 4) </a:t>
            </a:r>
          </a:p>
          <a:p>
            <a:pPr lvl="0" rtl="0" algn="just">
              <a:lnSpc>
                <a:spcPct val="115000"/>
              </a:lnSpc>
              <a:spcBef>
                <a:spcPts val="0"/>
              </a:spcBef>
              <a:buNone/>
            </a:pPr>
            <a:r>
              <a:rPr lang="en">
                <a:solidFill>
                  <a:schemeClr val="dk1"/>
                </a:solidFill>
              </a:rPr>
              <a:t>the result of the function performed over that subset is greater than the function performed over the smaller subset. </a:t>
            </a:r>
          </a:p>
          <a:p>
            <a:pPr lvl="0" rtl="0" algn="just">
              <a:lnSpc>
                <a:spcPct val="115000"/>
              </a:lnSpc>
              <a:spcBef>
                <a:spcPts val="0"/>
              </a:spcBef>
              <a:buNone/>
            </a:pPr>
            <a:r>
              <a:rPr lang="en">
                <a:solidFill>
                  <a:schemeClr val="dk1"/>
                </a:solidFill>
              </a:rPr>
              <a:t>All of the flow equations wev’e discussed have this property. If you design your own function, it must also follow the monotonicity property.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If the effect of that fault is masked, then we’re still getting the right output, right? </a:t>
            </a:r>
          </a:p>
          <a:p>
            <a:pPr lvl="0" rtl="0">
              <a:spcBef>
                <a:spcPts val="0"/>
              </a:spcBef>
              <a:buNone/>
            </a:pPr>
            <a:r>
              <a:rPr lang="en"/>
              <a:t>(click)</a:t>
            </a:r>
          </a:p>
          <a:p>
            <a:pPr lvl="0" rtl="0">
              <a:spcBef>
                <a:spcPts val="0"/>
              </a:spcBef>
              <a:buNone/>
            </a:pPr>
            <a:r>
              <a:rPr lang="en"/>
              <a:t>(read). It’ll bite us in the butt eventually.</a:t>
            </a:r>
          </a:p>
          <a:p>
            <a:pPr lvl="0" rtl="0">
              <a:spcBef>
                <a:spcPts val="0"/>
              </a:spcBef>
              <a:buNone/>
            </a:pPr>
            <a:r>
              <a:rPr lang="en"/>
              <a:t>(read)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Masking can be addressed by checking behavior of all internal variables w oracle - that’s one way to make sure we notice everything - but too expensive - monitoring all of those variables and  specifying expected values for them is inconcievably expensive.</a:t>
            </a:r>
          </a:p>
          <a:p>
            <a:pPr lvl="0" rtl="0">
              <a:spcBef>
                <a:spcPts val="0"/>
              </a:spcBef>
              <a:buClr>
                <a:schemeClr val="dk1"/>
              </a:buClr>
              <a:buSzPct val="91666"/>
              <a:buFont typeface="Arial"/>
              <a:buNone/>
            </a:pPr>
            <a:r>
              <a:rPr lang="en" sz="1200">
                <a:solidFill>
                  <a:schemeClr val="dk1"/>
                </a:solidFill>
              </a:rPr>
              <a:t>Instead, work with the oracle we have - strengthen coverage criteria with notion of observability to the oracle variables - add a path condition saying that we need to be able to observe the impact of a change to a statement without that impact being masked on the way</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If you view a program as a transformer from inputs to outputs. </a:t>
            </a:r>
          </a:p>
          <a:p>
            <a:pPr lvl="0" rtl="0">
              <a:spcBef>
                <a:spcPts val="0"/>
              </a:spcBef>
              <a:buClr>
                <a:schemeClr val="dk1"/>
              </a:buClr>
              <a:buSzPct val="91666"/>
              <a:buFont typeface="Arial"/>
              <a:buNone/>
            </a:pPr>
            <a:r>
              <a:rPr lang="en" sz="1200">
                <a:solidFill>
                  <a:schemeClr val="dk1"/>
                </a:solidFill>
              </a:rPr>
              <a:t>Observability is a measure of how well internal statements of a system can be inferred from available data</a:t>
            </a:r>
          </a:p>
          <a:p>
            <a:pPr lvl="0" rtl="0">
              <a:spcBef>
                <a:spcPts val="0"/>
              </a:spcBef>
              <a:buNone/>
            </a:pPr>
            <a:r>
              <a:rPr lang="en" sz="1200">
                <a:solidFill>
                  <a:schemeClr val="dk1"/>
                </a:solidFill>
              </a:rPr>
              <a:t>An execution of an expression in a program is observable in a test case if we can modify its value - take an instance of the expression and replace it with a particular value, leaving the rest of the program intact - and observe changes in the output of the system.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If you remember last class, MC/DC requires that we show the independent impact of condition values at the decision level. For each condition in a decision, we observe the independent impact of setting a condition to true and false. </a:t>
            </a:r>
          </a:p>
          <a:p>
            <a:pPr lvl="0" rtl="0">
              <a:spcBef>
                <a:spcPts val="0"/>
              </a:spcBef>
              <a:buNone/>
            </a:pPr>
            <a:r>
              <a:rPr lang="en" sz="1200">
                <a:solidFill>
                  <a:schemeClr val="dk1"/>
                </a:solidFill>
              </a:rPr>
              <a:t>- We can define a variant of MCDC - called Observable MCDC - that solves the sensitivity issues we saw by lifting that definition to the program level.</a:t>
            </a:r>
          </a:p>
          <a:p>
            <a:pPr lvl="0" rtl="0">
              <a:spcBef>
                <a:spcPts val="0"/>
              </a:spcBef>
              <a:buNone/>
            </a:pPr>
            <a:r>
              <a:rPr lang="en" sz="1200">
                <a:solidFill>
                  <a:schemeClr val="dk1"/>
                </a:solidFill>
              </a:rPr>
              <a:t>For all conditions, we want a test where we can observe the independent impact of setting a condition to true and a test where we can observe the independent impact of setting a condition to false.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0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0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0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A little more on structural testing...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50"/>
            <a:ext cx="6400799" cy="1143299"/>
          </a:xfrm>
          <a:prstGeom prst="rect">
            <a:avLst/>
          </a:prstGeom>
        </p:spPr>
        <p:txBody>
          <a:bodyPr anchorCtr="0" anchor="b" bIns="91425" lIns="91425" rIns="91425" tIns="91425">
            <a:noAutofit/>
          </a:bodyPr>
          <a:lstStyle/>
          <a:p>
            <a:pPr lvl="0" rtl="0">
              <a:spcBef>
                <a:spcPts val="0"/>
              </a:spcBef>
              <a:buNone/>
            </a:pPr>
            <a:r>
              <a:rPr lang="en"/>
              <a:t>Tagging Semantics</a:t>
            </a:r>
          </a:p>
        </p:txBody>
      </p:sp>
      <p:sp>
        <p:nvSpPr>
          <p:cNvPr id="129" name="Shape 129"/>
          <p:cNvSpPr txBox="1"/>
          <p:nvPr>
            <p:ph idx="1" type="body"/>
          </p:nvPr>
        </p:nvSpPr>
        <p:spPr>
          <a:xfrm>
            <a:off x="457200" y="1600200"/>
            <a:ext cx="8352599" cy="4967700"/>
          </a:xfrm>
          <a:prstGeom prst="rect">
            <a:avLst/>
          </a:prstGeom>
        </p:spPr>
        <p:txBody>
          <a:bodyPr anchorCtr="0" anchor="t" bIns="91425" lIns="91425" rIns="91425" tIns="91425">
            <a:noAutofit/>
          </a:bodyPr>
          <a:lstStyle/>
          <a:p>
            <a:pPr lvl="0" rtl="0" algn="l">
              <a:spcBef>
                <a:spcPts val="0"/>
              </a:spcBef>
              <a:buNone/>
            </a:pPr>
            <a:r>
              <a:rPr lang="en"/>
              <a:t>Assign each condition a </a:t>
            </a:r>
            <a:r>
              <a:rPr b="1" lang="en"/>
              <a:t>tag set</a:t>
            </a:r>
            <a:r>
              <a:rPr lang="en"/>
              <a:t>:</a:t>
            </a:r>
          </a:p>
          <a:p>
            <a:pPr lvl="0" rtl="0" algn="l">
              <a:spcBef>
                <a:spcPts val="0"/>
              </a:spcBef>
              <a:buNone/>
            </a:pPr>
            <a:r>
              <a:rPr lang="en">
                <a:latin typeface="Courier New"/>
                <a:ea typeface="Courier New"/>
                <a:cs typeface="Courier New"/>
                <a:sym typeface="Courier New"/>
              </a:rPr>
              <a:t>(ID, Boolean Outcome)</a:t>
            </a:r>
          </a:p>
          <a:p>
            <a:pPr lvl="0" rtl="0" algn="l">
              <a:spcBef>
                <a:spcPts val="0"/>
              </a:spcBef>
              <a:buNone/>
            </a:pPr>
            <a:r>
              <a:rPr lang="en"/>
              <a:t>Evaluation determines tag propagation:</a:t>
            </a:r>
          </a:p>
          <a:p>
            <a:pPr indent="0" lvl="0" marL="0" rtl="0" algn="l">
              <a:spcBef>
                <a:spcPts val="0"/>
              </a:spcBef>
              <a:buNone/>
            </a:pPr>
            <a:r>
              <a:rPr lang="en">
                <a:latin typeface="Courier New"/>
                <a:ea typeface="Courier New"/>
                <a:cs typeface="Courier New"/>
                <a:sym typeface="Courier New"/>
              </a:rPr>
              <a:t>exp1=c1 &amp;&amp; c2;</a:t>
            </a:r>
          </a:p>
          <a:p>
            <a:pPr indent="0" lvl="0" marL="0" rtl="0" algn="l">
              <a:spcBef>
                <a:spcPts val="0"/>
              </a:spcBef>
              <a:buNone/>
            </a:pPr>
            <a:r>
              <a:rPr lang="en">
                <a:latin typeface="Courier New"/>
                <a:ea typeface="Courier New"/>
                <a:cs typeface="Courier New"/>
                <a:sym typeface="Courier New"/>
              </a:rPr>
              <a:t>exp2=c3 || c4;</a:t>
            </a:r>
            <a:r>
              <a:rPr lang="en"/>
              <a:t> </a:t>
            </a:r>
          </a:p>
          <a:p>
            <a:pPr lvl="0" rtl="0" algn="l">
              <a:spcBef>
                <a:spcPts val="0"/>
              </a:spcBef>
              <a:buNone/>
            </a:pPr>
            <a:r>
              <a:rPr lang="en">
                <a:latin typeface="Courier New"/>
                <a:ea typeface="Courier New"/>
                <a:cs typeface="Courier New"/>
                <a:sym typeface="Courier New"/>
              </a:rPr>
              <a:t>out=if (c5) then </a:t>
            </a:r>
          </a:p>
          <a:p>
            <a:pPr indent="457200" lvl="0" marL="0" rtl="0" algn="l">
              <a:spcBef>
                <a:spcPts val="0"/>
              </a:spcBef>
              <a:buNone/>
            </a:pPr>
            <a:r>
              <a:rPr lang="en">
                <a:latin typeface="Courier New"/>
                <a:ea typeface="Courier New"/>
                <a:cs typeface="Courier New"/>
                <a:sym typeface="Courier New"/>
              </a:rPr>
              <a:t>exp1 else exp2;</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t/>
            </a:r>
            <a:endParaRPr/>
          </a:p>
        </p:txBody>
      </p:sp>
      <p:sp>
        <p:nvSpPr>
          <p:cNvPr id="130" name="Shape 130"/>
          <p:cNvSpPr txBox="1"/>
          <p:nvPr/>
        </p:nvSpPr>
        <p:spPr>
          <a:xfrm>
            <a:off x="4466400" y="33024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[(c1,true), (c2,false)]</a:t>
            </a:r>
          </a:p>
        </p:txBody>
      </p:sp>
      <p:sp>
        <p:nvSpPr>
          <p:cNvPr id="131" name="Shape 131"/>
          <p:cNvSpPr txBox="1"/>
          <p:nvPr/>
        </p:nvSpPr>
        <p:spPr>
          <a:xfrm>
            <a:off x="4466400" y="3302400"/>
            <a:ext cx="3887099" cy="457200"/>
          </a:xfrm>
          <a:prstGeom prst="rect">
            <a:avLst/>
          </a:prstGeom>
          <a:noFill/>
          <a:ln>
            <a:noFill/>
          </a:ln>
        </p:spPr>
        <p:txBody>
          <a:bodyPr anchorCtr="0" anchor="t" bIns="91425" lIns="91425" rIns="91425" tIns="91425">
            <a:noAutofit/>
          </a:bodyPr>
          <a:lstStyle/>
          <a:p>
            <a:pPr lvl="0" rtl="0">
              <a:spcBef>
                <a:spcPts val="0"/>
              </a:spcBef>
              <a:buNone/>
            </a:pPr>
            <a:r>
              <a:rPr lang="en" sz="3000"/>
              <a:t>[</a:t>
            </a:r>
            <a:r>
              <a:rPr lang="en" sz="3000" strike="sngStrike">
                <a:solidFill>
                  <a:srgbClr val="FF0000"/>
                </a:solidFill>
              </a:rPr>
              <a:t>(c1,true)</a:t>
            </a:r>
            <a:r>
              <a:rPr lang="en" sz="3000"/>
              <a:t>, (c2,false)]</a:t>
            </a:r>
          </a:p>
        </p:txBody>
      </p:sp>
      <p:sp>
        <p:nvSpPr>
          <p:cNvPr id="132" name="Shape 132"/>
          <p:cNvSpPr txBox="1"/>
          <p:nvPr/>
        </p:nvSpPr>
        <p:spPr>
          <a:xfrm>
            <a:off x="4466400" y="385545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t>[(c3,true), (c4,false)]</a:t>
            </a:r>
          </a:p>
        </p:txBody>
      </p:sp>
      <p:sp>
        <p:nvSpPr>
          <p:cNvPr id="133" name="Shape 133"/>
          <p:cNvSpPr txBox="1"/>
          <p:nvPr/>
        </p:nvSpPr>
        <p:spPr>
          <a:xfrm>
            <a:off x="4466400" y="3855450"/>
            <a:ext cx="3887099" cy="457200"/>
          </a:xfrm>
          <a:prstGeom prst="rect">
            <a:avLst/>
          </a:prstGeom>
          <a:noFill/>
          <a:ln>
            <a:noFill/>
          </a:ln>
        </p:spPr>
        <p:txBody>
          <a:bodyPr anchorCtr="0" anchor="t" bIns="91425" lIns="91425" rIns="91425" tIns="91425">
            <a:noAutofit/>
          </a:bodyPr>
          <a:lstStyle/>
          <a:p>
            <a:pPr lvl="0" rtl="0">
              <a:spcBef>
                <a:spcPts val="0"/>
              </a:spcBef>
              <a:buNone/>
            </a:pPr>
            <a:r>
              <a:rPr lang="en" sz="3000"/>
              <a:t>[(c3,true), </a:t>
            </a:r>
            <a:r>
              <a:rPr b="1" lang="en" sz="3000" strike="sngStrike">
                <a:solidFill>
                  <a:srgbClr val="FF0000"/>
                </a:solidFill>
              </a:rPr>
              <a:t>(c4,false)</a:t>
            </a:r>
            <a:r>
              <a:rPr lang="en" sz="3000"/>
              <a:t>]</a:t>
            </a:r>
          </a:p>
        </p:txBody>
      </p:sp>
      <p:sp>
        <p:nvSpPr>
          <p:cNvPr id="134" name="Shape 134"/>
          <p:cNvSpPr txBox="1"/>
          <p:nvPr/>
        </p:nvSpPr>
        <p:spPr>
          <a:xfrm>
            <a:off x="4466400" y="4408500"/>
            <a:ext cx="4723199" cy="457200"/>
          </a:xfrm>
          <a:prstGeom prst="rect">
            <a:avLst/>
          </a:prstGeom>
          <a:noFill/>
          <a:ln>
            <a:noFill/>
          </a:ln>
        </p:spPr>
        <p:txBody>
          <a:bodyPr anchorCtr="0" anchor="t" bIns="91425" lIns="91425" rIns="91425" tIns="91425">
            <a:noAutofit/>
          </a:bodyPr>
          <a:lstStyle/>
          <a:p>
            <a:pPr lvl="0" rtl="0">
              <a:spcBef>
                <a:spcPts val="0"/>
              </a:spcBef>
              <a:buNone/>
            </a:pPr>
            <a:r>
              <a:rPr lang="en" sz="3000"/>
              <a:t>[(c5,true), &lt;exp1&gt;,&lt;exp2&gt;]</a:t>
            </a:r>
          </a:p>
        </p:txBody>
      </p:sp>
      <p:sp>
        <p:nvSpPr>
          <p:cNvPr id="135" name="Shape 135"/>
          <p:cNvSpPr txBox="1"/>
          <p:nvPr/>
        </p:nvSpPr>
        <p:spPr>
          <a:xfrm>
            <a:off x="4466400" y="4408500"/>
            <a:ext cx="4343400" cy="457200"/>
          </a:xfrm>
          <a:prstGeom prst="rect">
            <a:avLst/>
          </a:prstGeom>
          <a:noFill/>
          <a:ln>
            <a:noFill/>
          </a:ln>
        </p:spPr>
        <p:txBody>
          <a:bodyPr anchorCtr="0" anchor="t" bIns="91425" lIns="91425" rIns="91425" tIns="91425">
            <a:noAutofit/>
          </a:bodyPr>
          <a:lstStyle/>
          <a:p>
            <a:pPr lvl="0" rtl="0">
              <a:spcBef>
                <a:spcPts val="0"/>
              </a:spcBef>
              <a:buNone/>
            </a:pPr>
            <a:r>
              <a:rPr lang="en" sz="3000"/>
              <a:t>[(c5,true),(c2, false),</a:t>
            </a:r>
          </a:p>
          <a:p>
            <a:pPr lvl="0" rtl="0">
              <a:spcBef>
                <a:spcPts val="0"/>
              </a:spcBef>
              <a:buNone/>
            </a:pPr>
            <a:r>
              <a:rPr b="1" lang="en" sz="3000" strike="sngStrike">
                <a:solidFill>
                  <a:srgbClr val="FF0000"/>
                </a:solidFill>
              </a:rPr>
              <a:t>&lt;exp2&gt;</a:t>
            </a:r>
            <a:r>
              <a:rPr lang="en" sz="3000"/>
              <a:t>]</a:t>
            </a:r>
          </a:p>
        </p:txBody>
      </p:sp>
      <p:sp>
        <p:nvSpPr>
          <p:cNvPr id="136" name="Shape 1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0"/>
                                        </p:tgtEl>
                                      </p:cBhvr>
                                    </p:animEffect>
                                    <p:set>
                                      <p:cBhvr>
                                        <p:cTn dur="1" fill="hold">
                                          <p:stCondLst>
                                            <p:cond delay="0"/>
                                          </p:stCondLst>
                                        </p:cTn>
                                        <p:tgtEl>
                                          <p:spTgt spid="1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2"/>
                                        </p:tgtEl>
                                      </p:cBhvr>
                                    </p:animEffect>
                                    <p:set>
                                      <p:cBhvr>
                                        <p:cTn dur="1" fill="hold">
                                          <p:stCondLst>
                                            <p:cond delay="0"/>
                                          </p:stCondLst>
                                        </p:cTn>
                                        <p:tgtEl>
                                          <p:spTgt spid="1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4"/>
                                        </p:tgtEl>
                                      </p:cBhvr>
                                    </p:animEffect>
                                    <p:set>
                                      <p:cBhvr>
                                        <p:cTn dur="1" fill="hold">
                                          <p:stCondLst>
                                            <p:cond delay="0"/>
                                          </p:stCondLst>
                                        </p:cTn>
                                        <p:tgtEl>
                                          <p:spTgt spid="1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Benefits of Observability</a:t>
            </a:r>
          </a:p>
        </p:txBody>
      </p:sp>
      <p:sp>
        <p:nvSpPr>
          <p:cNvPr id="142" name="Shape 14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OMC/DC should improve test effectiveness by accounting for </a:t>
            </a:r>
            <a:r>
              <a:rPr b="1" lang="en"/>
              <a:t>program structure</a:t>
            </a:r>
            <a:r>
              <a:rPr lang="en"/>
              <a:t> and </a:t>
            </a:r>
            <a:r>
              <a:rPr b="1" lang="en"/>
              <a:t>oracle composition</a:t>
            </a:r>
            <a:r>
              <a:rPr lang="en"/>
              <a:t>:</a:t>
            </a:r>
          </a:p>
          <a:p>
            <a:pPr indent="-228600" lvl="0" marL="457200" rtl="0" algn="l">
              <a:spcBef>
                <a:spcPts val="0"/>
              </a:spcBef>
            </a:pPr>
            <a:r>
              <a:rPr lang="en"/>
              <a:t>We select what points the oracle monitors, OMC/DC requires propagation path to those points. </a:t>
            </a:r>
          </a:p>
          <a:p>
            <a:pPr indent="-228600" lvl="0" marL="457200" rtl="0" algn="l">
              <a:spcBef>
                <a:spcPts val="0"/>
              </a:spcBef>
            </a:pPr>
            <a:r>
              <a:rPr lang="en"/>
              <a:t>No sensitivity to structure because impact must be propagated at monitoring points.</a:t>
            </a:r>
          </a:p>
          <a:p>
            <a:pPr indent="-228600" lvl="1" marL="914400" rtl="0" algn="l">
              <a:spcBef>
                <a:spcPts val="0"/>
              </a:spcBef>
            </a:pPr>
            <a:r>
              <a:rPr lang="en"/>
              <a:t>i.e., we place conditions on the path taken.</a:t>
            </a:r>
          </a:p>
        </p:txBody>
      </p:sp>
      <p:sp>
        <p:nvSpPr>
          <p:cNvPr id="143" name="Shape 1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50"/>
            <a:ext cx="6195000" cy="1143299"/>
          </a:xfrm>
          <a:prstGeom prst="rect">
            <a:avLst/>
          </a:prstGeom>
        </p:spPr>
        <p:txBody>
          <a:bodyPr anchorCtr="0" anchor="b" bIns="91425" lIns="91425" rIns="91425" tIns="91425">
            <a:noAutofit/>
          </a:bodyPr>
          <a:lstStyle/>
          <a:p>
            <a:pPr lvl="0" rtl="0">
              <a:spcBef>
                <a:spcPts val="0"/>
              </a:spcBef>
              <a:buNone/>
            </a:pPr>
            <a:r>
              <a:rPr lang="en"/>
              <a:t>Evaluation - Results</a:t>
            </a:r>
          </a:p>
        </p:txBody>
      </p:sp>
      <p:pic>
        <p:nvPicPr>
          <p:cNvPr id="149" name="Shape 149"/>
          <p:cNvPicPr preferRelativeResize="0"/>
          <p:nvPr/>
        </p:nvPicPr>
        <p:blipFill>
          <a:blip r:embed="rId3">
            <a:alphaModFix/>
          </a:blip>
          <a:stretch>
            <a:fillRect/>
          </a:stretch>
        </p:blipFill>
        <p:spPr>
          <a:xfrm>
            <a:off x="1585900" y="1656450"/>
            <a:ext cx="5972175" cy="4857750"/>
          </a:xfrm>
          <a:prstGeom prst="rect">
            <a:avLst/>
          </a:prstGeom>
          <a:noFill/>
          <a:ln>
            <a:noFill/>
          </a:ln>
        </p:spPr>
      </p:pic>
      <p:sp>
        <p:nvSpPr>
          <p:cNvPr id="150" name="Shape 150"/>
          <p:cNvSpPr/>
          <p:nvPr/>
        </p:nvSpPr>
        <p:spPr>
          <a:xfrm>
            <a:off x="2188462" y="5471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1" name="Shape 151"/>
          <p:cNvSpPr/>
          <p:nvPr/>
        </p:nvSpPr>
        <p:spPr>
          <a:xfrm>
            <a:off x="4487037" y="1753000"/>
            <a:ext cx="955500" cy="9104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2188462" y="2224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3" name="Shape 153"/>
          <p:cNvCxnSpPr>
            <a:stCxn id="150" idx="7"/>
            <a:endCxn id="151" idx="3"/>
          </p:cNvCxnSpPr>
          <p:nvPr/>
        </p:nvCxnSpPr>
        <p:spPr>
          <a:xfrm flipH="1" rot="10800000">
            <a:off x="2779206" y="2530291"/>
            <a:ext cx="1847700" cy="3025200"/>
          </a:xfrm>
          <a:prstGeom prst="straightConnector1">
            <a:avLst/>
          </a:prstGeom>
          <a:noFill/>
          <a:ln cap="flat" cmpd="sng" w="19050">
            <a:solidFill>
              <a:schemeClr val="dk2"/>
            </a:solidFill>
            <a:prstDash val="solid"/>
            <a:round/>
            <a:headEnd len="lg" w="lg" type="none"/>
            <a:tailEnd len="lg" w="lg" type="triangle"/>
          </a:ln>
        </p:spPr>
      </p:cxnSp>
      <p:sp>
        <p:nvSpPr>
          <p:cNvPr id="154" name="Shape 154"/>
          <p:cNvSpPr/>
          <p:nvPr/>
        </p:nvSpPr>
        <p:spPr>
          <a:xfrm>
            <a:off x="6865987" y="24495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6785662" y="17530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56" name="Shape 156"/>
          <p:cNvCxnSpPr>
            <a:stCxn id="152" idx="6"/>
            <a:endCxn id="151" idx="2"/>
          </p:cNvCxnSpPr>
          <p:nvPr/>
        </p:nvCxnSpPr>
        <p:spPr>
          <a:xfrm flipH="1" rot="10800000">
            <a:off x="2880562" y="2208150"/>
            <a:ext cx="1606500" cy="304200"/>
          </a:xfrm>
          <a:prstGeom prst="straightConnector1">
            <a:avLst/>
          </a:prstGeom>
          <a:noFill/>
          <a:ln cap="flat" cmpd="sng" w="19050">
            <a:solidFill>
              <a:schemeClr val="dk2"/>
            </a:solidFill>
            <a:prstDash val="solid"/>
            <a:round/>
            <a:headEnd len="lg" w="lg" type="none"/>
            <a:tailEnd len="lg" w="lg" type="triangle"/>
          </a:ln>
        </p:spPr>
      </p:cxnSp>
      <p:cxnSp>
        <p:nvCxnSpPr>
          <p:cNvPr id="157" name="Shape 157"/>
          <p:cNvCxnSpPr>
            <a:stCxn id="155" idx="2"/>
            <a:endCxn id="151" idx="7"/>
          </p:cNvCxnSpPr>
          <p:nvPr/>
        </p:nvCxnSpPr>
        <p:spPr>
          <a:xfrm rot="10800000">
            <a:off x="5302462" y="1886200"/>
            <a:ext cx="1483200" cy="155100"/>
          </a:xfrm>
          <a:prstGeom prst="straightConnector1">
            <a:avLst/>
          </a:prstGeom>
          <a:noFill/>
          <a:ln cap="flat" cmpd="sng" w="19050">
            <a:solidFill>
              <a:schemeClr val="dk2"/>
            </a:solidFill>
            <a:prstDash val="solid"/>
            <a:round/>
            <a:headEnd len="lg" w="lg" type="none"/>
            <a:tailEnd len="lg" w="lg" type="triangle"/>
          </a:ln>
        </p:spPr>
      </p:cxnSp>
      <p:cxnSp>
        <p:nvCxnSpPr>
          <p:cNvPr id="158" name="Shape 158"/>
          <p:cNvCxnSpPr>
            <a:stCxn id="154" idx="2"/>
            <a:endCxn id="151" idx="5"/>
          </p:cNvCxnSpPr>
          <p:nvPr/>
        </p:nvCxnSpPr>
        <p:spPr>
          <a:xfrm rot="10800000">
            <a:off x="5302687" y="2530200"/>
            <a:ext cx="1563300" cy="207600"/>
          </a:xfrm>
          <a:prstGeom prst="straightConnector1">
            <a:avLst/>
          </a:prstGeom>
          <a:noFill/>
          <a:ln cap="flat" cmpd="sng" w="19050">
            <a:solidFill>
              <a:schemeClr val="dk2"/>
            </a:solidFill>
            <a:prstDash val="solid"/>
            <a:round/>
            <a:headEnd len="lg" w="lg" type="none"/>
            <a:tailEnd len="lg" w="lg" type="triangle"/>
          </a:ln>
        </p:spPr>
      </p:cxnSp>
      <p:cxnSp>
        <p:nvCxnSpPr>
          <p:cNvPr id="159" name="Shape 159"/>
          <p:cNvCxnSpPr>
            <a:stCxn id="150" idx="0"/>
            <a:endCxn id="152" idx="4"/>
          </p:cNvCxnSpPr>
          <p:nvPr/>
        </p:nvCxnSpPr>
        <p:spPr>
          <a:xfrm rot="10800000">
            <a:off x="2534512" y="2800750"/>
            <a:ext cx="0" cy="2670300"/>
          </a:xfrm>
          <a:prstGeom prst="straightConnector1">
            <a:avLst/>
          </a:prstGeom>
          <a:noFill/>
          <a:ln cap="flat" cmpd="sng" w="19050">
            <a:solidFill>
              <a:schemeClr val="dk2"/>
            </a:solidFill>
            <a:prstDash val="solid"/>
            <a:round/>
            <a:headEnd len="lg" w="lg" type="none"/>
            <a:tailEnd len="lg" w="lg" type="triangle"/>
          </a:ln>
        </p:spPr>
      </p:cxnSp>
      <p:cxnSp>
        <p:nvCxnSpPr>
          <p:cNvPr id="160" name="Shape 160"/>
          <p:cNvCxnSpPr>
            <a:stCxn id="154" idx="1"/>
            <a:endCxn id="155" idx="3"/>
          </p:cNvCxnSpPr>
          <p:nvPr/>
        </p:nvCxnSpPr>
        <p:spPr>
          <a:xfrm rot="10800000">
            <a:off x="6886943" y="2245041"/>
            <a:ext cx="80400" cy="288900"/>
          </a:xfrm>
          <a:prstGeom prst="straightConnector1">
            <a:avLst/>
          </a:prstGeom>
          <a:noFill/>
          <a:ln cap="flat" cmpd="sng" w="19050">
            <a:solidFill>
              <a:schemeClr val="dk2"/>
            </a:solidFill>
            <a:prstDash val="solid"/>
            <a:round/>
            <a:headEnd len="lg" w="lg" type="none"/>
            <a:tailEnd len="lg" w="lg" type="triangle"/>
          </a:ln>
        </p:spPr>
      </p:cxnSp>
      <p:cxnSp>
        <p:nvCxnSpPr>
          <p:cNvPr id="161" name="Shape 161"/>
          <p:cNvCxnSpPr>
            <a:stCxn id="152" idx="7"/>
            <a:endCxn id="155" idx="2"/>
          </p:cNvCxnSpPr>
          <p:nvPr/>
        </p:nvCxnSpPr>
        <p:spPr>
          <a:xfrm flipH="1" rot="10800000">
            <a:off x="2779206" y="2041191"/>
            <a:ext cx="4006500" cy="267300"/>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a:stCxn id="150" idx="6"/>
            <a:endCxn id="154" idx="3"/>
          </p:cNvCxnSpPr>
          <p:nvPr/>
        </p:nvCxnSpPr>
        <p:spPr>
          <a:xfrm flipH="1" rot="10800000">
            <a:off x="2880562" y="2941750"/>
            <a:ext cx="4086900" cy="2817600"/>
          </a:xfrm>
          <a:prstGeom prst="straightConnector1">
            <a:avLst/>
          </a:prstGeom>
          <a:noFill/>
          <a:ln cap="flat" cmpd="sng" w="19050">
            <a:solidFill>
              <a:schemeClr val="dk2"/>
            </a:solidFill>
            <a:prstDash val="solid"/>
            <a:round/>
            <a:headEnd len="lg" w="lg" type="none"/>
            <a:tailEnd len="lg" w="lg" type="triangle"/>
          </a:ln>
        </p:spPr>
      </p:cxnSp>
      <p:sp>
        <p:nvSpPr>
          <p:cNvPr id="163" name="Shape 163"/>
          <p:cNvSpPr/>
          <p:nvPr/>
        </p:nvSpPr>
        <p:spPr>
          <a:xfrm>
            <a:off x="4626625" y="2109800"/>
            <a:ext cx="536400" cy="5009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4514225" y="1570037"/>
            <a:ext cx="536400" cy="500999"/>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5" name="Shape 165"/>
          <p:cNvSpPr txBox="1"/>
          <p:nvPr/>
        </p:nvSpPr>
        <p:spPr>
          <a:xfrm>
            <a:off x="1656525" y="6118000"/>
            <a:ext cx="3083699" cy="288899"/>
          </a:xfrm>
          <a:prstGeom prst="rect">
            <a:avLst/>
          </a:prstGeom>
          <a:noFill/>
          <a:ln>
            <a:noFill/>
          </a:ln>
        </p:spPr>
        <p:txBody>
          <a:bodyPr anchorCtr="0" anchor="t" bIns="91425" lIns="91425" rIns="91425" tIns="91425">
            <a:noAutofit/>
          </a:bodyPr>
          <a:lstStyle/>
          <a:p>
            <a:pPr lvl="0" rtl="0">
              <a:spcBef>
                <a:spcPts val="0"/>
              </a:spcBef>
              <a:buNone/>
            </a:pPr>
            <a:r>
              <a:rPr b="1" lang="en" sz="2400"/>
              <a:t>DWM_1 System</a:t>
            </a: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3"/>
                                        </p:tgtEl>
                                      </p:cBhvr>
                                    </p:animEffect>
                                    <p:set>
                                      <p:cBhvr>
                                        <p:cTn dur="1" fill="hold">
                                          <p:stCondLst>
                                            <p:cond delay="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8"/>
                                        </p:tgtEl>
                                      </p:cBhvr>
                                    </p:animEffect>
                                    <p:set>
                                      <p:cBhvr>
                                        <p:cTn dur="1" fill="hold">
                                          <p:stCondLst>
                                            <p:cond delay="0"/>
                                          </p:stCondLst>
                                        </p:cTn>
                                        <p:tgtEl>
                                          <p:spTgt spid="1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6"/>
                                        </p:tgtEl>
                                      </p:cBhvr>
                                    </p:animEffect>
                                    <p:set>
                                      <p:cBhvr>
                                        <p:cTn dur="1" fill="hold">
                                          <p:stCondLst>
                                            <p:cond delay="0"/>
                                          </p:stCondLst>
                                        </p:cTn>
                                        <p:tgtEl>
                                          <p:spTgt spid="1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7"/>
                                        </p:tgtEl>
                                      </p:cBhvr>
                                    </p:animEffect>
                                    <p:set>
                                      <p:cBhvr>
                                        <p:cTn dur="1" fill="hold">
                                          <p:stCondLst>
                                            <p:cond delay="0"/>
                                          </p:stCondLst>
                                        </p:cTn>
                                        <p:tgtEl>
                                          <p:spTgt spid="1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3"/>
                                        </p:tgtEl>
                                      </p:cBhvr>
                                    </p:animEffect>
                                    <p:set>
                                      <p:cBhvr>
                                        <p:cTn dur="1" fill="hold">
                                          <p:stCondLst>
                                            <p:cond delay="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0"/>
                                        </p:tgtEl>
                                      </p:cBhvr>
                                    </p:animEffect>
                                    <p:set>
                                      <p:cBhvr>
                                        <p:cTn dur="1" fill="hold">
                                          <p:stCondLst>
                                            <p:cond delay="0"/>
                                          </p:stCondLst>
                                        </p:cTn>
                                        <p:tgtEl>
                                          <p:spTgt spid="1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9"/>
                                        </p:tgtEl>
                                      </p:cBhvr>
                                    </p:animEffect>
                                    <p:set>
                                      <p:cBhvr>
                                        <p:cTn dur="1" fill="hold">
                                          <p:stCondLst>
                                            <p:cond delay="0"/>
                                          </p:stCondLst>
                                        </p:cTn>
                                        <p:tgtEl>
                                          <p:spTgt spid="15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1"/>
                                        </p:tgtEl>
                                      </p:cBhvr>
                                    </p:animEffect>
                                    <p:set>
                                      <p:cBhvr>
                                        <p:cTn dur="1" fill="hold">
                                          <p:stCondLst>
                                            <p:cond delay="0"/>
                                          </p:stCondLst>
                                        </p:cTn>
                                        <p:tgtEl>
                                          <p:spTgt spid="1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2"/>
                                        </p:tgtEl>
                                      </p:cBhvr>
                                    </p:animEffect>
                                    <p:set>
                                      <p:cBhvr>
                                        <p:cTn dur="1" fill="hold">
                                          <p:stCondLst>
                                            <p:cond delay="0"/>
                                          </p:stCondLst>
                                        </p:cTn>
                                        <p:tgtEl>
                                          <p:spTgt spid="1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Still Not a Solved Problem</a:t>
            </a:r>
          </a:p>
        </p:txBody>
      </p:sp>
      <p:sp>
        <p:nvSpPr>
          <p:cNvPr id="172" name="Shape 1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OMC/DC often prescribes a large number of infeasible obligations.</a:t>
            </a:r>
          </a:p>
          <a:p>
            <a:pPr indent="-228600" lvl="0" marL="457200" marR="0" rtl="0" algn="l">
              <a:lnSpc>
                <a:spcPct val="100000"/>
              </a:lnSpc>
              <a:spcBef>
                <a:spcPts val="600"/>
              </a:spcBef>
              <a:spcAft>
                <a:spcPts val="0"/>
              </a:spcAft>
            </a:pPr>
            <a:r>
              <a:rPr lang="en"/>
              <a:t>Tests can be difficult to derive.</a:t>
            </a:r>
          </a:p>
          <a:p>
            <a:pPr indent="-228600" lvl="0" marL="457200" marR="0" rtl="0" algn="l">
              <a:lnSpc>
                <a:spcPct val="100000"/>
              </a:lnSpc>
              <a:spcBef>
                <a:spcPts val="600"/>
              </a:spcBef>
              <a:spcAft>
                <a:spcPts val="0"/>
              </a:spcAft>
            </a:pPr>
            <a:r>
              <a:rPr lang="en"/>
              <a:t>Often results in better fault-finding, but not 100% fault-finding (especially in complex systems).</a:t>
            </a:r>
          </a:p>
          <a:p>
            <a:pPr indent="-228600" lvl="0" marL="457200" marR="0" rtl="0" algn="l">
              <a:lnSpc>
                <a:spcPct val="100000"/>
              </a:lnSpc>
              <a:spcBef>
                <a:spcPts val="600"/>
              </a:spcBef>
              <a:spcAft>
                <a:spcPts val="0"/>
              </a:spcAft>
            </a:pPr>
            <a:r>
              <a:rPr lang="en"/>
              <a:t>New coverage metrics and structural coverage methods are being formulated.</a:t>
            </a:r>
          </a:p>
        </p:txBody>
      </p:sp>
      <p:sp>
        <p:nvSpPr>
          <p:cNvPr id="173" name="Shape 1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Data Flow Analysis</a:t>
            </a:r>
          </a:p>
        </p:txBody>
      </p:sp>
      <p:sp>
        <p:nvSpPr>
          <p:cNvPr id="179" name="Shape 179"/>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8 - 02/04/2016</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Flow</a:t>
            </a:r>
          </a:p>
        </p:txBody>
      </p:sp>
      <p:sp>
        <p:nvSpPr>
          <p:cNvPr id="185" name="Shape 18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Capture dependencies between parts of the program, based on “passing of control” between those parts.</a:t>
            </a:r>
          </a:p>
          <a:p>
            <a:pPr indent="-381000" lvl="0" marL="457200" marR="0" rtl="0" algn="l">
              <a:lnSpc>
                <a:spcPct val="100000"/>
              </a:lnSpc>
              <a:spcBef>
                <a:spcPts val="600"/>
              </a:spcBef>
              <a:spcAft>
                <a:spcPts val="0"/>
              </a:spcAft>
              <a:buSzPct val="100000"/>
            </a:pPr>
            <a:r>
              <a:rPr lang="en" sz="2400"/>
              <a:t>We care about the effect of a statement when it affects the path taken.</a:t>
            </a:r>
          </a:p>
          <a:p>
            <a:pPr indent="-381000" lvl="1" marL="914400" marR="0" rtl="0" algn="l">
              <a:lnSpc>
                <a:spcPct val="100000"/>
              </a:lnSpc>
              <a:spcBef>
                <a:spcPts val="600"/>
              </a:spcBef>
              <a:spcAft>
                <a:spcPts val="0"/>
              </a:spcAft>
              <a:buSzPct val="100000"/>
            </a:pPr>
            <a:r>
              <a:rPr lang="en"/>
              <a:t>but deemphasize the information being transmitted.</a:t>
            </a:r>
          </a:p>
        </p:txBody>
      </p:sp>
      <p:sp>
        <p:nvSpPr>
          <p:cNvPr id="186" name="Shape 1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
        <p:nvSpPr>
          <p:cNvPr id="187" name="Shape 187"/>
          <p:cNvSpPr/>
          <p:nvPr/>
        </p:nvSpPr>
        <p:spPr>
          <a:xfrm>
            <a:off x="5156550" y="4333662"/>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188" name="Shape 188"/>
          <p:cNvSpPr/>
          <p:nvPr/>
        </p:nvSpPr>
        <p:spPr>
          <a:xfrm>
            <a:off x="7436100" y="4070737"/>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189" name="Shape 189"/>
          <p:cNvCxnSpPr>
            <a:endCxn id="188" idx="0"/>
          </p:cNvCxnSpPr>
          <p:nvPr/>
        </p:nvCxnSpPr>
        <p:spPr>
          <a:xfrm>
            <a:off x="7092150" y="3476137"/>
            <a:ext cx="969300" cy="594600"/>
          </a:xfrm>
          <a:prstGeom prst="straightConnector1">
            <a:avLst/>
          </a:prstGeom>
          <a:noFill/>
          <a:ln cap="flat" cmpd="sng" w="9525">
            <a:solidFill>
              <a:srgbClr val="2388DB"/>
            </a:solidFill>
            <a:prstDash val="solid"/>
            <a:round/>
            <a:headEnd len="lg" w="lg" type="none"/>
            <a:tailEnd len="lg" w="lg" type="triangle"/>
          </a:ln>
        </p:spPr>
      </p:cxnSp>
      <p:sp>
        <p:nvSpPr>
          <p:cNvPr id="190" name="Shape 190"/>
          <p:cNvSpPr/>
          <p:nvPr/>
        </p:nvSpPr>
        <p:spPr>
          <a:xfrm>
            <a:off x="6132300" y="2685137"/>
            <a:ext cx="1303799" cy="1007999"/>
          </a:xfrm>
          <a:prstGeom prst="diamond">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191" name="Shape 191"/>
          <p:cNvCxnSpPr>
            <a:endCxn id="187" idx="0"/>
          </p:cNvCxnSpPr>
          <p:nvPr/>
        </p:nvCxnSpPr>
        <p:spPr>
          <a:xfrm flipH="1">
            <a:off x="5781900" y="3443262"/>
            <a:ext cx="696600" cy="890400"/>
          </a:xfrm>
          <a:prstGeom prst="straightConnector1">
            <a:avLst/>
          </a:prstGeom>
          <a:noFill/>
          <a:ln cap="flat" cmpd="sng" w="9525">
            <a:solidFill>
              <a:srgbClr val="2388DB"/>
            </a:solidFill>
            <a:prstDash val="solid"/>
            <a:round/>
            <a:headEnd len="lg" w="lg" type="none"/>
            <a:tailEnd len="lg" w="lg" type="triangle"/>
          </a:ln>
        </p:spPr>
      </p:cxnSp>
      <p:sp>
        <p:nvSpPr>
          <p:cNvPr id="192" name="Shape 192"/>
          <p:cNvSpPr txBox="1"/>
          <p:nvPr/>
        </p:nvSpPr>
        <p:spPr>
          <a:xfrm>
            <a:off x="5733550" y="3454212"/>
            <a:ext cx="398699" cy="2714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93" name="Shape 193"/>
          <p:cNvSpPr txBox="1"/>
          <p:nvPr/>
        </p:nvSpPr>
        <p:spPr>
          <a:xfrm>
            <a:off x="7584025" y="3454212"/>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194" name="Shape 194"/>
          <p:cNvSpPr/>
          <p:nvPr/>
        </p:nvSpPr>
        <p:spPr>
          <a:xfrm>
            <a:off x="4531075" y="3173137"/>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lg" w="lg" type="none"/>
            <a:tailEnd len="lg" w="lg" type="triangle"/>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Another view - program statements compute and transform data…</a:t>
            </a:r>
          </a:p>
          <a:p>
            <a:pPr indent="-228600" lvl="1" marL="914400" marR="0" rtl="0" algn="l">
              <a:lnSpc>
                <a:spcPct val="100000"/>
              </a:lnSpc>
              <a:spcBef>
                <a:spcPts val="600"/>
              </a:spcBef>
              <a:spcAft>
                <a:spcPts val="0"/>
              </a:spcAft>
            </a:pPr>
            <a:r>
              <a:rPr lang="en"/>
              <a:t>So, look at how that data is passed through the program.</a:t>
            </a:r>
          </a:p>
          <a:p>
            <a:pPr indent="-228600" lvl="0" marL="457200" rtl="0">
              <a:lnSpc>
                <a:spcPct val="91800"/>
              </a:lnSpc>
              <a:spcBef>
                <a:spcPts val="0"/>
              </a:spcBef>
            </a:pPr>
            <a:r>
              <a:rPr lang="en">
                <a:highlight>
                  <a:srgbClr val="FFFFFF"/>
                </a:highlight>
              </a:rPr>
              <a:t>Reason about dependence</a:t>
            </a:r>
          </a:p>
          <a:p>
            <a:pPr indent="-228600" lvl="1" marL="914400" rtl="0">
              <a:lnSpc>
                <a:spcPct val="91800"/>
              </a:lnSpc>
              <a:spcBef>
                <a:spcPts val="0"/>
              </a:spcBef>
            </a:pPr>
            <a:r>
              <a:rPr lang="en">
                <a:highlight>
                  <a:srgbClr val="FFFFFF"/>
                </a:highlight>
              </a:rPr>
              <a:t>A variable is used here - where does its value come from?</a:t>
            </a:r>
          </a:p>
          <a:p>
            <a:pPr indent="-228600" lvl="1" marL="914400" rtl="0">
              <a:lnSpc>
                <a:spcPct val="91800"/>
              </a:lnSpc>
              <a:spcBef>
                <a:spcPts val="0"/>
              </a:spcBef>
            </a:pPr>
            <a:r>
              <a:rPr lang="en">
                <a:highlight>
                  <a:srgbClr val="FFFFFF"/>
                </a:highlight>
              </a:rPr>
              <a:t>Is this value ever used?</a:t>
            </a:r>
          </a:p>
          <a:p>
            <a:pPr indent="-228600" lvl="1" marL="914400" rtl="0">
              <a:lnSpc>
                <a:spcPct val="91800"/>
              </a:lnSpc>
              <a:spcBef>
                <a:spcPts val="0"/>
              </a:spcBef>
            </a:pPr>
            <a:r>
              <a:rPr lang="en">
                <a:highlight>
                  <a:srgbClr val="FFFFFF"/>
                </a:highlight>
              </a:rPr>
              <a:t>Is this variable properly initialized?</a:t>
            </a:r>
          </a:p>
          <a:p>
            <a:pPr indent="-228600" lvl="1" marL="914400" rtl="0">
              <a:lnSpc>
                <a:spcPct val="91800"/>
              </a:lnSpc>
              <a:spcBef>
                <a:spcPts val="0"/>
              </a:spcBef>
            </a:pPr>
            <a:r>
              <a:rPr lang="en">
                <a:highlight>
                  <a:srgbClr val="FFFFFF"/>
                </a:highlight>
              </a:rPr>
              <a:t>If the expression assigned to a variable is changed what else would be affected?</a:t>
            </a:r>
          </a:p>
        </p:txBody>
      </p: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Basis of the optimization performed by compilers.</a:t>
            </a:r>
          </a:p>
          <a:p>
            <a:pPr indent="-419100" lvl="0" marL="457200" marR="0" rtl="0" algn="l">
              <a:lnSpc>
                <a:spcPct val="100000"/>
              </a:lnSpc>
              <a:spcBef>
                <a:spcPts val="600"/>
              </a:spcBef>
              <a:spcAft>
                <a:spcPts val="0"/>
              </a:spcAft>
              <a:buClr>
                <a:schemeClr val="dk1"/>
              </a:buClr>
              <a:buSzPct val="100000"/>
              <a:buFont typeface="Arial"/>
            </a:pPr>
            <a:r>
              <a:rPr lang="en"/>
              <a:t>Used to derive test cases.</a:t>
            </a:r>
          </a:p>
          <a:p>
            <a:pPr indent="-419100" lvl="1" marL="914400" marR="0" rtl="0" algn="l">
              <a:lnSpc>
                <a:spcPct val="100000"/>
              </a:lnSpc>
              <a:spcBef>
                <a:spcPts val="600"/>
              </a:spcBef>
              <a:spcAft>
                <a:spcPts val="0"/>
              </a:spcAft>
              <a:buClr>
                <a:schemeClr val="dk1"/>
              </a:buClr>
              <a:buSzPct val="125000"/>
              <a:buFont typeface="Arial"/>
            </a:pPr>
            <a:r>
              <a:rPr lang="en"/>
              <a:t>Have we covered the dependencies?</a:t>
            </a:r>
          </a:p>
          <a:p>
            <a:pPr indent="-419100" lvl="0" marL="457200" marR="0" rtl="0" algn="l">
              <a:lnSpc>
                <a:spcPct val="100000"/>
              </a:lnSpc>
              <a:spcBef>
                <a:spcPts val="600"/>
              </a:spcBef>
              <a:spcAft>
                <a:spcPts val="0"/>
              </a:spcAft>
              <a:buClr>
                <a:schemeClr val="dk1"/>
              </a:buClr>
              <a:buSzPct val="100000"/>
              <a:buFont typeface="Arial"/>
            </a:pPr>
            <a:r>
              <a:rPr lang="en"/>
              <a:t>Used to detect faults and other anomalies.</a:t>
            </a:r>
          </a:p>
          <a:p>
            <a:pPr indent="-228600" lvl="1" marL="914400" marR="0" rtl="0" algn="l">
              <a:lnSpc>
                <a:spcPct val="100000"/>
              </a:lnSpc>
              <a:spcBef>
                <a:spcPts val="600"/>
              </a:spcBef>
              <a:spcAft>
                <a:spcPts val="0"/>
              </a:spcAft>
            </a:pPr>
            <a:r>
              <a:rPr lang="en"/>
              <a:t>Is this string tainted by a fault in the expression that calculates its value?</a:t>
            </a:r>
          </a:p>
        </p:txBody>
      </p:sp>
      <p:sp>
        <p:nvSpPr>
          <p:cNvPr id="208" name="Shape 2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Definition-Use Pairs</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Data is defined.</a:t>
            </a:r>
          </a:p>
          <a:p>
            <a:pPr indent="-228600" lvl="1" marL="914400" marR="0" rtl="0" algn="l">
              <a:lnSpc>
                <a:spcPct val="100000"/>
              </a:lnSpc>
              <a:spcBef>
                <a:spcPts val="600"/>
              </a:spcBef>
              <a:spcAft>
                <a:spcPts val="0"/>
              </a:spcAft>
            </a:pPr>
            <a:r>
              <a:rPr lang="en"/>
              <a:t>Variables are declared and assigned values.</a:t>
            </a:r>
          </a:p>
          <a:p>
            <a:pPr indent="-228600" lvl="0" marL="457200" marR="0" rtl="0" algn="l">
              <a:lnSpc>
                <a:spcPct val="100000"/>
              </a:lnSpc>
              <a:spcBef>
                <a:spcPts val="600"/>
              </a:spcBef>
              <a:spcAft>
                <a:spcPts val="0"/>
              </a:spcAft>
            </a:pPr>
            <a:r>
              <a:rPr lang="en"/>
              <a:t>… and data is used.</a:t>
            </a:r>
          </a:p>
          <a:p>
            <a:pPr indent="-228600" lvl="1" marL="914400" marR="0" rtl="0" algn="l">
              <a:lnSpc>
                <a:spcPct val="100000"/>
              </a:lnSpc>
              <a:spcBef>
                <a:spcPts val="600"/>
              </a:spcBef>
              <a:spcAft>
                <a:spcPts val="0"/>
              </a:spcAft>
            </a:pPr>
            <a:r>
              <a:rPr lang="en"/>
              <a:t>Those variables are used to perform computations.</a:t>
            </a:r>
          </a:p>
          <a:p>
            <a:pPr indent="-228600" lvl="0" marL="457200" marR="0" rtl="0" algn="l">
              <a:lnSpc>
                <a:spcPct val="100000"/>
              </a:lnSpc>
              <a:spcBef>
                <a:spcPts val="600"/>
              </a:spcBef>
              <a:spcAft>
                <a:spcPts val="0"/>
              </a:spcAft>
            </a:pPr>
            <a:r>
              <a:rPr lang="en"/>
              <a:t>Associations of definitions and uses capture the flow of information through the program.</a:t>
            </a:r>
          </a:p>
          <a:p>
            <a:pPr indent="-228600" lvl="1" marL="914400" marR="0" rtl="0" algn="l">
              <a:lnSpc>
                <a:spcPct val="100000"/>
              </a:lnSpc>
              <a:spcBef>
                <a:spcPts val="600"/>
              </a:spcBef>
              <a:spcAft>
                <a:spcPts val="0"/>
              </a:spcAft>
            </a:pPr>
            <a:r>
              <a:rPr lang="en"/>
              <a:t>Definitions occur when variables are declared, initialized, assigned values, or received as parameters.</a:t>
            </a:r>
          </a:p>
          <a:p>
            <a:pPr indent="-228600" lvl="1" marL="914400" marR="0" rtl="0" algn="l">
              <a:lnSpc>
                <a:spcPct val="100000"/>
              </a:lnSpc>
              <a:spcBef>
                <a:spcPts val="600"/>
              </a:spcBef>
              <a:spcAft>
                <a:spcPts val="0"/>
              </a:spcAft>
            </a:pPr>
            <a:r>
              <a:rPr lang="en"/>
              <a:t>Uses occur in expressions, conditional statements, parameter passing, return statements.</a:t>
            </a:r>
          </a:p>
        </p:txBody>
      </p:sp>
      <p:sp>
        <p:nvSpPr>
          <p:cNvPr id="215" name="Shape 2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Definition-Use Pairs</a:t>
            </a:r>
          </a:p>
        </p:txBody>
      </p:sp>
      <p:sp>
        <p:nvSpPr>
          <p:cNvPr id="221" name="Shape 221"/>
          <p:cNvSpPr txBox="1"/>
          <p:nvPr>
            <p:ph idx="1" type="body"/>
          </p:nvPr>
        </p:nvSpPr>
        <p:spPr>
          <a:xfrm>
            <a:off x="457200" y="1600200"/>
            <a:ext cx="56490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Font typeface="Courier New"/>
              <a:buAutoNum type="arabicPeriod"/>
            </a:pPr>
            <a:r>
              <a:rPr lang="en" sz="1900">
                <a:latin typeface="Courier New"/>
                <a:ea typeface="Courier New"/>
                <a:cs typeface="Courier New"/>
                <a:sym typeface="Courier New"/>
              </a:rPr>
              <a:t>min = 1;</a:t>
            </a:r>
          </a:p>
          <a:p>
            <a:pPr indent="-349250" lvl="0" marL="457200" marR="0" rtl="0" algn="l">
              <a:lnSpc>
                <a:spcPct val="100000"/>
              </a:lnSpc>
              <a:spcBef>
                <a:spcPts val="600"/>
              </a:spcBef>
              <a:spcAft>
                <a:spcPts val="0"/>
              </a:spcAft>
              <a:buSzPct val="100000"/>
              <a:buFont typeface="Courier New"/>
              <a:buAutoNum type="arabicPeriod"/>
            </a:pPr>
            <a:r>
              <a:rPr lang="en" sz="1900">
                <a:latin typeface="Courier New"/>
                <a:ea typeface="Courier New"/>
                <a:cs typeface="Courier New"/>
                <a:sym typeface="Courier New"/>
              </a:rPr>
              <a:t>max = N;</a:t>
            </a:r>
          </a:p>
          <a:p>
            <a:pPr indent="-349250" lvl="0" marL="457200" marR="0" rtl="0" algn="l">
              <a:lnSpc>
                <a:spcPct val="100000"/>
              </a:lnSpc>
              <a:spcBef>
                <a:spcPts val="600"/>
              </a:spcBef>
              <a:spcAft>
                <a:spcPts val="0"/>
              </a:spcAft>
              <a:buSzPct val="100000"/>
              <a:buFont typeface="Courier New"/>
              <a:buAutoNum type="arabicPeriod"/>
            </a:pPr>
            <a:r>
              <a:rPr lang="en" sz="1900">
                <a:latin typeface="Courier New"/>
                <a:ea typeface="Courier New"/>
                <a:cs typeface="Courier New"/>
                <a:sym typeface="Courier New"/>
              </a:rPr>
              <a:t>mid = </a:t>
            </a:r>
            <a:r>
              <a:rPr lang="en" sz="1900">
                <a:highlight>
                  <a:srgbClr val="FFFFFF"/>
                </a:highlight>
                <a:latin typeface="Courier New"/>
                <a:ea typeface="Courier New"/>
                <a:cs typeface="Courier New"/>
                <a:sym typeface="Courier New"/>
              </a:rPr>
              <a:t>((min + (max - min))/2);</a:t>
            </a:r>
          </a:p>
          <a:p>
            <a:pPr indent="-349250" lvl="0" marL="457200" marR="0" rtl="0" algn="l">
              <a:lnSpc>
                <a:spcPct val="100000"/>
              </a:lnSpc>
              <a:spcBef>
                <a:spcPts val="600"/>
              </a:spcBef>
              <a:spcAft>
                <a:spcPts val="0"/>
              </a:spcAft>
              <a:buSzPct val="100000"/>
              <a:buFont typeface="Courier New"/>
              <a:buAutoNum type="arabicPeriod"/>
            </a:pPr>
            <a:r>
              <a:rPr lang="en" sz="1900">
                <a:latin typeface="Courier New"/>
                <a:ea typeface="Courier New"/>
                <a:cs typeface="Courier New"/>
                <a:sym typeface="Courier New"/>
              </a:rPr>
              <a:t>while (A[mid] != x or min &lt;= max){</a:t>
            </a:r>
          </a:p>
          <a:p>
            <a:pPr indent="-349250" lvl="0" marL="457200" marR="0" rtl="0" algn="l">
              <a:lnSpc>
                <a:spcPct val="100000"/>
              </a:lnSpc>
              <a:spcBef>
                <a:spcPts val="600"/>
              </a:spcBef>
              <a:spcAft>
                <a:spcPts val="0"/>
              </a:spcAft>
              <a:buSzPct val="100000"/>
              <a:buFont typeface="Courier New"/>
              <a:buAutoNum type="arabicPeriod"/>
            </a:pPr>
            <a:r>
              <a:rPr lang="en" sz="1900">
                <a:latin typeface="Courier New"/>
                <a:ea typeface="Courier New"/>
                <a:cs typeface="Courier New"/>
                <a:sym typeface="Courier New"/>
              </a:rPr>
              <a:t>    </a:t>
            </a:r>
            <a:r>
              <a:rPr lang="en" sz="1900">
                <a:highlight>
                  <a:srgbClr val="FFFFFF"/>
                </a:highlight>
                <a:latin typeface="Courier New"/>
                <a:ea typeface="Courier New"/>
                <a:cs typeface="Courier New"/>
                <a:sym typeface="Courier New"/>
              </a:rPr>
              <a:t>mid = ((min + (max - min))/2);</a:t>
            </a:r>
          </a:p>
          <a:p>
            <a:pPr indent="-349250" lvl="0" marL="457200" rtl="0">
              <a:lnSpc>
                <a:spcPct val="120000"/>
              </a:lnSpc>
              <a:spcBef>
                <a:spcPts val="0"/>
              </a:spcBef>
              <a:buSzPct val="100000"/>
              <a:buFont typeface="Courier New"/>
              <a:buAutoNum type="arabicPeriod"/>
            </a:pPr>
            <a:r>
              <a:rPr b="1" lang="en" sz="1900">
                <a:highlight>
                  <a:srgbClr val="FFFFFF"/>
                </a:highlight>
                <a:latin typeface="Courier New"/>
                <a:ea typeface="Courier New"/>
                <a:cs typeface="Courier New"/>
                <a:sym typeface="Courier New"/>
              </a:rPr>
              <a:t>    </a:t>
            </a:r>
            <a:r>
              <a:rPr lang="en" sz="1900">
                <a:highlight>
                  <a:srgbClr val="FFFFFF"/>
                </a:highlight>
                <a:latin typeface="Courier New"/>
                <a:ea typeface="Courier New"/>
                <a:cs typeface="Courier New"/>
                <a:sym typeface="Courier New"/>
              </a:rPr>
              <a:t>if (x &gt; A[mid]){</a:t>
            </a:r>
          </a:p>
          <a:p>
            <a:pPr indent="-349250" lvl="0" marL="457200" rtl="0">
              <a:lnSpc>
                <a:spcPct val="120000"/>
              </a:lnSpc>
              <a:spcBef>
                <a:spcPts val="0"/>
              </a:spcBef>
              <a:buSzPct val="100000"/>
              <a:buFont typeface="Courier New"/>
              <a:buAutoNum type="arabicPeriod"/>
            </a:pPr>
            <a:r>
              <a:rPr lang="en" sz="1900">
                <a:highlight>
                  <a:srgbClr val="FFFFFF"/>
                </a:highlight>
                <a:latin typeface="Courier New"/>
                <a:ea typeface="Courier New"/>
                <a:cs typeface="Courier New"/>
                <a:sym typeface="Courier New"/>
              </a:rPr>
              <a:t>        min = mid + 1</a:t>
            </a:r>
          </a:p>
          <a:p>
            <a:pPr indent="-349250" lvl="0" marL="457200" rtl="0">
              <a:lnSpc>
                <a:spcPct val="120000"/>
              </a:lnSpc>
              <a:spcBef>
                <a:spcPts val="0"/>
              </a:spcBef>
              <a:buSzPct val="100000"/>
              <a:buFont typeface="Courier New"/>
              <a:buAutoNum type="arabicPeriod"/>
            </a:pPr>
            <a:r>
              <a:rPr lang="en" sz="1900">
                <a:highlight>
                  <a:srgbClr val="FFFFFF"/>
                </a:highlight>
                <a:latin typeface="Courier New"/>
                <a:ea typeface="Courier New"/>
                <a:cs typeface="Courier New"/>
                <a:sym typeface="Courier New"/>
              </a:rPr>
              <a:t>    } else {</a:t>
            </a:r>
          </a:p>
          <a:p>
            <a:pPr indent="-349250" lvl="0" marL="457200" rtl="0">
              <a:lnSpc>
                <a:spcPct val="120000"/>
              </a:lnSpc>
              <a:spcBef>
                <a:spcPts val="0"/>
              </a:spcBef>
              <a:buSzPct val="100000"/>
              <a:buFont typeface="Courier New"/>
              <a:buAutoNum type="arabicPeriod"/>
            </a:pPr>
            <a:r>
              <a:rPr lang="en" sz="1900">
                <a:highlight>
                  <a:srgbClr val="FFFFFF"/>
                </a:highlight>
                <a:latin typeface="Courier New"/>
                <a:ea typeface="Courier New"/>
                <a:cs typeface="Courier New"/>
                <a:sym typeface="Courier New"/>
              </a:rPr>
              <a:t>        max = mid - 1;</a:t>
            </a:r>
          </a:p>
          <a:p>
            <a:pPr indent="-349250" lvl="0" marL="457200" marR="0" rtl="0" algn="l">
              <a:lnSpc>
                <a:spcPct val="100000"/>
              </a:lnSpc>
              <a:spcBef>
                <a:spcPts val="600"/>
              </a:spcBef>
              <a:spcAft>
                <a:spcPts val="0"/>
              </a:spcAft>
              <a:buSzPct val="100000"/>
              <a:buFont typeface="Courier New"/>
              <a:buAutoNum type="arabicPeriod"/>
            </a:pPr>
            <a:r>
              <a:rPr lang="en" sz="1900">
                <a:latin typeface="Courier New"/>
                <a:ea typeface="Courier New"/>
                <a:cs typeface="Courier New"/>
                <a:sym typeface="Courier New"/>
              </a:rPr>
              <a:t>    }</a:t>
            </a:r>
          </a:p>
          <a:p>
            <a:pPr indent="-349250" lvl="0" marL="457200" marR="0" rtl="0" algn="l">
              <a:lnSpc>
                <a:spcPct val="100000"/>
              </a:lnSpc>
              <a:spcBef>
                <a:spcPts val="600"/>
              </a:spcBef>
              <a:spcAft>
                <a:spcPts val="0"/>
              </a:spcAft>
              <a:buSzPct val="100000"/>
              <a:buFont typeface="Courier New"/>
              <a:buAutoNum type="arabicPeriod"/>
            </a:pPr>
            <a:r>
              <a:rPr lang="en" sz="1900">
                <a:latin typeface="Courier New"/>
                <a:ea typeface="Courier New"/>
                <a:cs typeface="Courier New"/>
                <a:sym typeface="Courier New"/>
              </a:rPr>
              <a:t>}</a:t>
            </a:r>
          </a:p>
        </p:txBody>
      </p:sp>
      <p:sp>
        <p:nvSpPr>
          <p:cNvPr id="222" name="Shape 2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
        <p:nvSpPr>
          <p:cNvPr id="223" name="Shape 223"/>
          <p:cNvSpPr txBox="1"/>
          <p:nvPr>
            <p:ph idx="2" type="body"/>
          </p:nvPr>
        </p:nvSpPr>
        <p:spPr>
          <a:xfrm>
            <a:off x="6200400" y="1637325"/>
            <a:ext cx="2486400" cy="4967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b="1" lang="en" sz="1800"/>
              <a:t>def</a:t>
            </a:r>
            <a:r>
              <a:rPr lang="en" sz="1800"/>
              <a:t> - min</a:t>
            </a:r>
          </a:p>
          <a:p>
            <a:pPr indent="-342900" lvl="0" marL="457200" rtl="0">
              <a:spcBef>
                <a:spcPts val="0"/>
              </a:spcBef>
              <a:buSzPct val="100000"/>
              <a:buAutoNum type="arabicPeriod"/>
            </a:pPr>
            <a:r>
              <a:rPr b="1" lang="en" sz="1800"/>
              <a:t>def </a:t>
            </a:r>
            <a:r>
              <a:rPr lang="en" sz="1800"/>
              <a:t>- max, </a:t>
            </a:r>
            <a:r>
              <a:rPr b="1" lang="en" sz="1800"/>
              <a:t>use</a:t>
            </a:r>
            <a:r>
              <a:rPr lang="en" sz="1800"/>
              <a:t> - N</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a:t>
            </a:r>
            <a:r>
              <a:rPr lang="en" sz="1800"/>
              <a:t> - A[mid], mid, x, min, max</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 - </a:t>
            </a:r>
            <a:r>
              <a:rPr lang="en" sz="1800"/>
              <a:t>x, A[mid], mid</a:t>
            </a:r>
          </a:p>
          <a:p>
            <a:pPr indent="-342900" lvl="0" marL="457200" rtl="0">
              <a:spcBef>
                <a:spcPts val="0"/>
              </a:spcBef>
              <a:buSzPct val="100000"/>
              <a:buAutoNum type="arabicPeriod"/>
            </a:pPr>
            <a:r>
              <a:rPr b="1" lang="en" sz="1800"/>
              <a:t>def - </a:t>
            </a:r>
            <a:r>
              <a:rPr lang="en" sz="1800"/>
              <a:t>min, </a:t>
            </a:r>
            <a:r>
              <a:rPr b="1" lang="en" sz="1800"/>
              <a:t>use </a:t>
            </a:r>
            <a:r>
              <a:rPr lang="en" sz="1800"/>
              <a:t>- mid</a:t>
            </a:r>
          </a:p>
          <a:p>
            <a:pPr indent="-342900" lvl="0" marL="457200" rtl="0">
              <a:spcBef>
                <a:spcPts val="0"/>
              </a:spcBef>
              <a:buSzPct val="100000"/>
              <a:buAutoNum type="arabicPeriod"/>
            </a:pPr>
            <a:r>
              <a:rPr lang="en" sz="1800"/>
              <a:t>-</a:t>
            </a:r>
          </a:p>
          <a:p>
            <a:pPr indent="-342900" lvl="0" marL="457200">
              <a:spcBef>
                <a:spcPts val="0"/>
              </a:spcBef>
              <a:buSzPct val="100000"/>
              <a:buAutoNum type="arabicPeriod"/>
            </a:pPr>
            <a:r>
              <a:rPr b="1" lang="en" sz="1800"/>
              <a:t>def -</a:t>
            </a:r>
            <a:r>
              <a:rPr lang="en" sz="1800"/>
              <a:t> max, </a:t>
            </a:r>
            <a:r>
              <a:rPr b="1" lang="en" sz="1800"/>
              <a:t>use -</a:t>
            </a:r>
            <a:r>
              <a:rPr lang="en" sz="1800"/>
              <a:t> mid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Coverage Goes Wrong...</a:t>
            </a:r>
          </a:p>
        </p:txBody>
      </p:sp>
      <p:sp>
        <p:nvSpPr>
          <p:cNvPr id="56" name="Shape 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Testing can only reveal a fault when execution of the faulty element causes a failure, but…</a:t>
            </a:r>
          </a:p>
          <a:p>
            <a:pPr indent="-228600" lvl="0" marL="457200" rtl="0">
              <a:lnSpc>
                <a:spcPct val="120000"/>
              </a:lnSpc>
              <a:spcBef>
                <a:spcPts val="0"/>
              </a:spcBef>
            </a:pPr>
            <a:r>
              <a:rPr lang="en"/>
              <a:t>Execution of a line containing a fault does not guarantee a failure.</a:t>
            </a:r>
          </a:p>
          <a:p>
            <a:pPr indent="-228600" lvl="1" marL="914400" rtl="0">
              <a:lnSpc>
                <a:spcPct val="120000"/>
              </a:lnSpc>
              <a:spcBef>
                <a:spcPts val="0"/>
              </a:spcBef>
              <a:buClr>
                <a:srgbClr val="000000"/>
              </a:buClr>
            </a:pPr>
            <a:r>
              <a:rPr lang="en" sz="2400">
                <a:solidFill>
                  <a:srgbClr val="000000"/>
                </a:solidFill>
              </a:rPr>
              <a:t>(a &lt;= b) </a:t>
            </a:r>
            <a:r>
              <a:rPr lang="en">
                <a:solidFill>
                  <a:srgbClr val="000000"/>
                </a:solidFill>
              </a:rPr>
              <a:t>accidentally</a:t>
            </a:r>
            <a:r>
              <a:rPr lang="en" sz="2400">
                <a:solidFill>
                  <a:srgbClr val="000000"/>
                </a:solidFill>
              </a:rPr>
              <a:t> written as (a &gt;= b)</a:t>
            </a:r>
            <a:r>
              <a:rPr lang="en">
                <a:solidFill>
                  <a:srgbClr val="000000"/>
                </a:solidFill>
              </a:rPr>
              <a:t> - </a:t>
            </a:r>
            <a:r>
              <a:rPr lang="en" sz="2400">
                <a:solidFill>
                  <a:srgbClr val="000000"/>
                </a:solidFill>
              </a:rPr>
              <a:t>the fault will not manifest as a failure if a==b in the test case.</a:t>
            </a:r>
          </a:p>
          <a:p>
            <a:pPr indent="-228600" lvl="0" marL="457200" rtl="0">
              <a:lnSpc>
                <a:spcPct val="120000"/>
              </a:lnSpc>
              <a:spcBef>
                <a:spcPts val="0"/>
              </a:spcBef>
            </a:pPr>
            <a:r>
              <a:rPr lang="en"/>
              <a:t>Merely executing code does not guarantee that we will find all faults.</a:t>
            </a:r>
          </a:p>
        </p:txBody>
      </p:sp>
      <p:sp>
        <p:nvSpPr>
          <p:cNvPr id="57" name="Shape 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Definition-Use Pairs</a:t>
            </a:r>
          </a:p>
        </p:txBody>
      </p:sp>
      <p:sp>
        <p:nvSpPr>
          <p:cNvPr id="229" name="Shape 2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
        <p:nvSpPr>
          <p:cNvPr id="230" name="Shape 230"/>
          <p:cNvSpPr txBox="1"/>
          <p:nvPr>
            <p:ph idx="2" type="body"/>
          </p:nvPr>
        </p:nvSpPr>
        <p:spPr>
          <a:xfrm>
            <a:off x="6558025" y="1640875"/>
            <a:ext cx="2117399" cy="4967700"/>
          </a:xfrm>
          <a:prstGeom prst="rect">
            <a:avLst/>
          </a:prstGeom>
        </p:spPr>
        <p:txBody>
          <a:bodyPr anchorCtr="0" anchor="t" bIns="91425" lIns="91425" rIns="91425" tIns="91425">
            <a:noAutofit/>
          </a:bodyPr>
          <a:lstStyle/>
          <a:p>
            <a:pPr indent="-342900" lvl="0" marL="457200" rtl="0">
              <a:spcBef>
                <a:spcPts val="0"/>
              </a:spcBef>
              <a:buSzPct val="100000"/>
              <a:buAutoNum type="arabicPeriod"/>
            </a:pPr>
            <a:r>
              <a:rPr b="1" lang="en" sz="1800"/>
              <a:t>def</a:t>
            </a:r>
            <a:r>
              <a:rPr lang="en" sz="1800"/>
              <a:t> - </a:t>
            </a:r>
            <a:r>
              <a:rPr lang="en" sz="1800">
                <a:solidFill>
                  <a:srgbClr val="980000"/>
                </a:solidFill>
              </a:rPr>
              <a:t>min</a:t>
            </a:r>
          </a:p>
          <a:p>
            <a:pPr indent="-342900" lvl="0" marL="457200" rtl="0">
              <a:spcBef>
                <a:spcPts val="0"/>
              </a:spcBef>
              <a:buSzPct val="100000"/>
              <a:buAutoNum type="arabicPeriod"/>
            </a:pPr>
            <a:r>
              <a:rPr b="1" lang="en" sz="1800"/>
              <a:t>def </a:t>
            </a:r>
            <a:r>
              <a:rPr lang="en" sz="1800"/>
              <a:t>- </a:t>
            </a:r>
            <a:r>
              <a:rPr lang="en" sz="1800">
                <a:solidFill>
                  <a:srgbClr val="274E13"/>
                </a:solidFill>
              </a:rPr>
              <a:t>max</a:t>
            </a:r>
            <a:r>
              <a:rPr lang="en" sz="1800"/>
              <a:t>, </a:t>
            </a:r>
            <a:r>
              <a:rPr b="1" lang="en" sz="1800"/>
              <a:t>use</a:t>
            </a:r>
            <a:r>
              <a:rPr lang="en" sz="1800"/>
              <a:t> - N</a:t>
            </a:r>
          </a:p>
          <a:p>
            <a:pPr indent="-342900" lvl="0" marL="457200" rtl="0">
              <a:spcBef>
                <a:spcPts val="0"/>
              </a:spcBef>
              <a:buSzPct val="100000"/>
              <a:buAutoNum type="arabicPeriod"/>
            </a:pPr>
            <a:r>
              <a:rPr b="1" lang="en" sz="1800"/>
              <a:t>def</a:t>
            </a:r>
            <a:r>
              <a:rPr lang="en" sz="1800"/>
              <a:t> - </a:t>
            </a:r>
            <a:r>
              <a:rPr lang="en" sz="1800">
                <a:solidFill>
                  <a:srgbClr val="9900FF"/>
                </a:solidFill>
              </a:rPr>
              <a:t>mid</a:t>
            </a:r>
            <a:r>
              <a:rPr lang="en" sz="1800"/>
              <a:t>, </a:t>
            </a:r>
            <a:r>
              <a:rPr b="1" lang="en" sz="1800"/>
              <a:t>use</a:t>
            </a:r>
            <a:r>
              <a:rPr lang="en" sz="1800"/>
              <a:t> - min, max</a:t>
            </a:r>
          </a:p>
          <a:p>
            <a:pPr indent="-342900" lvl="0" marL="457200" rtl="0">
              <a:spcBef>
                <a:spcPts val="0"/>
              </a:spcBef>
              <a:buSzPct val="100000"/>
              <a:buAutoNum type="arabicPeriod"/>
            </a:pPr>
            <a:r>
              <a:rPr b="1" lang="en" sz="1800"/>
              <a:t>use</a:t>
            </a:r>
            <a:r>
              <a:rPr lang="en" sz="1800"/>
              <a:t> - A[mid], mid, x, min, max</a:t>
            </a:r>
          </a:p>
          <a:p>
            <a:pPr indent="-342900" lvl="0" marL="457200" rtl="0">
              <a:spcBef>
                <a:spcPts val="0"/>
              </a:spcBef>
              <a:buSzPct val="100000"/>
              <a:buAutoNum type="arabicPeriod"/>
            </a:pPr>
            <a:r>
              <a:rPr b="1" lang="en" sz="1800"/>
              <a:t>def</a:t>
            </a:r>
            <a:r>
              <a:rPr lang="en" sz="1800"/>
              <a:t> - mid, </a:t>
            </a:r>
            <a:r>
              <a:rPr b="1" lang="en" sz="1800"/>
              <a:t>use</a:t>
            </a:r>
            <a:r>
              <a:rPr lang="en" sz="1800"/>
              <a:t> - min, max</a:t>
            </a:r>
          </a:p>
          <a:p>
            <a:pPr indent="-342900" lvl="0" marL="457200" rtl="0">
              <a:spcBef>
                <a:spcPts val="0"/>
              </a:spcBef>
              <a:buSzPct val="100000"/>
              <a:buAutoNum type="arabicPeriod"/>
            </a:pPr>
            <a:r>
              <a:rPr b="1" lang="en" sz="1800"/>
              <a:t>use - </a:t>
            </a:r>
            <a:r>
              <a:rPr lang="en" sz="1800"/>
              <a:t>x, A[mid], mid</a:t>
            </a:r>
          </a:p>
          <a:p>
            <a:pPr indent="-342900" lvl="0" marL="457200" rtl="0">
              <a:spcBef>
                <a:spcPts val="0"/>
              </a:spcBef>
              <a:buSzPct val="100000"/>
              <a:buAutoNum type="arabicPeriod"/>
            </a:pPr>
            <a:r>
              <a:rPr b="1" lang="en" sz="1800"/>
              <a:t>def - </a:t>
            </a:r>
            <a:r>
              <a:rPr lang="en" sz="1800"/>
              <a:t>min, </a:t>
            </a:r>
            <a:r>
              <a:rPr b="1" lang="en" sz="1800"/>
              <a:t>use </a:t>
            </a:r>
            <a:r>
              <a:rPr lang="en" sz="1800"/>
              <a:t>- mid</a:t>
            </a:r>
          </a:p>
          <a:p>
            <a:pPr indent="-342900" lvl="0" marL="457200" rtl="0">
              <a:spcBef>
                <a:spcPts val="0"/>
              </a:spcBef>
              <a:buSzPct val="100000"/>
              <a:buAutoNum type="arabicPeriod"/>
            </a:pPr>
            <a:r>
              <a:rPr lang="en" sz="1800"/>
              <a:t>-</a:t>
            </a:r>
          </a:p>
          <a:p>
            <a:pPr indent="-342900" lvl="0" marL="457200" rtl="0">
              <a:spcBef>
                <a:spcPts val="0"/>
              </a:spcBef>
              <a:buSzPct val="100000"/>
              <a:buAutoNum type="arabicPeriod"/>
            </a:pPr>
            <a:r>
              <a:rPr b="1" lang="en" sz="1800"/>
              <a:t>def -</a:t>
            </a:r>
            <a:r>
              <a:rPr lang="en" sz="1800"/>
              <a:t> max, </a:t>
            </a:r>
            <a:r>
              <a:rPr b="1" lang="en" sz="1800"/>
              <a:t>use -</a:t>
            </a:r>
            <a:r>
              <a:rPr lang="en" sz="1800"/>
              <a:t> mid</a:t>
            </a:r>
          </a:p>
        </p:txBody>
      </p:sp>
      <p:sp>
        <p:nvSpPr>
          <p:cNvPr id="231" name="Shape 231"/>
          <p:cNvSpPr/>
          <p:nvPr/>
        </p:nvSpPr>
        <p:spPr>
          <a:xfrm>
            <a:off x="398700" y="1941650"/>
            <a:ext cx="2011200" cy="35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min = 1; max = N;</a:t>
            </a:r>
          </a:p>
        </p:txBody>
      </p:sp>
      <p:sp>
        <p:nvSpPr>
          <p:cNvPr id="232" name="Shape 232"/>
          <p:cNvSpPr/>
          <p:nvPr/>
        </p:nvSpPr>
        <p:spPr>
          <a:xfrm>
            <a:off x="1914118" y="2730771"/>
            <a:ext cx="2433600" cy="11543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A[mid] != x or min &lt;= max</a:t>
            </a:r>
          </a:p>
        </p:txBody>
      </p:sp>
      <p:cxnSp>
        <p:nvCxnSpPr>
          <p:cNvPr id="233" name="Shape 233"/>
          <p:cNvCxnSpPr>
            <a:stCxn id="234" idx="2"/>
            <a:endCxn id="232" idx="0"/>
          </p:cNvCxnSpPr>
          <p:nvPr/>
        </p:nvCxnSpPr>
        <p:spPr>
          <a:xfrm flipH="1">
            <a:off x="3130899" y="2296850"/>
            <a:ext cx="1450200" cy="433800"/>
          </a:xfrm>
          <a:prstGeom prst="straightConnector1">
            <a:avLst/>
          </a:prstGeom>
          <a:noFill/>
          <a:ln cap="flat" cmpd="sng" w="19050">
            <a:solidFill>
              <a:schemeClr val="dk2"/>
            </a:solidFill>
            <a:prstDash val="solid"/>
            <a:round/>
            <a:headEnd len="lg" w="lg" type="none"/>
            <a:tailEnd len="lg" w="lg" type="triangle"/>
          </a:ln>
        </p:spPr>
      </p:cxnSp>
      <p:sp>
        <p:nvSpPr>
          <p:cNvPr id="235" name="Shape 235"/>
          <p:cNvSpPr/>
          <p:nvPr/>
        </p:nvSpPr>
        <p:spPr>
          <a:xfrm>
            <a:off x="2154563" y="4119218"/>
            <a:ext cx="1952700" cy="46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mid = ((min + (max - min))/2);</a:t>
            </a:r>
          </a:p>
        </p:txBody>
      </p:sp>
      <p:cxnSp>
        <p:nvCxnSpPr>
          <p:cNvPr id="236" name="Shape 236"/>
          <p:cNvCxnSpPr>
            <a:stCxn id="232" idx="2"/>
            <a:endCxn id="235" idx="0"/>
          </p:cNvCxnSpPr>
          <p:nvPr/>
        </p:nvCxnSpPr>
        <p:spPr>
          <a:xfrm>
            <a:off x="3130918" y="3885171"/>
            <a:ext cx="0" cy="234000"/>
          </a:xfrm>
          <a:prstGeom prst="straightConnector1">
            <a:avLst/>
          </a:prstGeom>
          <a:noFill/>
          <a:ln cap="flat" cmpd="sng" w="19050">
            <a:solidFill>
              <a:schemeClr val="dk2"/>
            </a:solidFill>
            <a:prstDash val="solid"/>
            <a:round/>
            <a:headEnd len="lg" w="lg" type="none"/>
            <a:tailEnd len="lg" w="lg" type="triangle"/>
          </a:ln>
        </p:spPr>
      </p:cxnSp>
      <p:sp>
        <p:nvSpPr>
          <p:cNvPr id="237" name="Shape 237"/>
          <p:cNvSpPr/>
          <p:nvPr/>
        </p:nvSpPr>
        <p:spPr>
          <a:xfrm>
            <a:off x="2300241" y="4823026"/>
            <a:ext cx="1661399" cy="9179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a:solidFill>
                  <a:schemeClr val="dk1"/>
                </a:solidFill>
                <a:latin typeface="Courier New"/>
                <a:ea typeface="Courier New"/>
                <a:cs typeface="Courier New"/>
                <a:sym typeface="Courier New"/>
              </a:rPr>
              <a:t>x &gt; A[mid]</a:t>
            </a:r>
          </a:p>
        </p:txBody>
      </p:sp>
      <p:cxnSp>
        <p:nvCxnSpPr>
          <p:cNvPr id="238" name="Shape 238"/>
          <p:cNvCxnSpPr>
            <a:stCxn id="235" idx="2"/>
            <a:endCxn id="237" idx="0"/>
          </p:cNvCxnSpPr>
          <p:nvPr/>
        </p:nvCxnSpPr>
        <p:spPr>
          <a:xfrm>
            <a:off x="3130913" y="4587818"/>
            <a:ext cx="0" cy="235200"/>
          </a:xfrm>
          <a:prstGeom prst="straightConnector1">
            <a:avLst/>
          </a:prstGeom>
          <a:noFill/>
          <a:ln cap="flat" cmpd="sng" w="19050">
            <a:solidFill>
              <a:schemeClr val="dk2"/>
            </a:solidFill>
            <a:prstDash val="solid"/>
            <a:round/>
            <a:headEnd len="lg" w="lg" type="none"/>
            <a:tailEnd len="lg" w="lg" type="triangle"/>
          </a:ln>
        </p:spPr>
      </p:cxnSp>
      <p:sp>
        <p:nvSpPr>
          <p:cNvPr id="239" name="Shape 239"/>
          <p:cNvSpPr/>
          <p:nvPr/>
        </p:nvSpPr>
        <p:spPr>
          <a:xfrm>
            <a:off x="4590485" y="4342654"/>
            <a:ext cx="1034700" cy="725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min = mid + 1;</a:t>
            </a:r>
          </a:p>
        </p:txBody>
      </p:sp>
      <p:sp>
        <p:nvSpPr>
          <p:cNvPr id="240" name="Shape 240"/>
          <p:cNvSpPr/>
          <p:nvPr/>
        </p:nvSpPr>
        <p:spPr>
          <a:xfrm>
            <a:off x="4590485" y="5414362"/>
            <a:ext cx="1034700" cy="725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max = mid -1;</a:t>
            </a:r>
          </a:p>
        </p:txBody>
      </p:sp>
      <p:cxnSp>
        <p:nvCxnSpPr>
          <p:cNvPr id="241" name="Shape 241"/>
          <p:cNvCxnSpPr>
            <a:stCxn id="237" idx="3"/>
            <a:endCxn id="239" idx="1"/>
          </p:cNvCxnSpPr>
          <p:nvPr/>
        </p:nvCxnSpPr>
        <p:spPr>
          <a:xfrm flipH="1" rot="10800000">
            <a:off x="3961641" y="4705426"/>
            <a:ext cx="628800" cy="576600"/>
          </a:xfrm>
          <a:prstGeom prst="straightConnector1">
            <a:avLst/>
          </a:prstGeom>
          <a:noFill/>
          <a:ln cap="flat" cmpd="sng" w="19050">
            <a:solidFill>
              <a:schemeClr val="dk2"/>
            </a:solidFill>
            <a:prstDash val="solid"/>
            <a:round/>
            <a:headEnd len="lg" w="lg" type="none"/>
            <a:tailEnd len="lg" w="lg" type="triangle"/>
          </a:ln>
        </p:spPr>
      </p:cxnSp>
      <p:cxnSp>
        <p:nvCxnSpPr>
          <p:cNvPr id="242" name="Shape 242"/>
          <p:cNvCxnSpPr>
            <a:stCxn id="237" idx="3"/>
            <a:endCxn id="240" idx="1"/>
          </p:cNvCxnSpPr>
          <p:nvPr/>
        </p:nvCxnSpPr>
        <p:spPr>
          <a:xfrm>
            <a:off x="3961641" y="5282026"/>
            <a:ext cx="628800" cy="495000"/>
          </a:xfrm>
          <a:prstGeom prst="straightConnector1">
            <a:avLst/>
          </a:prstGeom>
          <a:noFill/>
          <a:ln cap="flat" cmpd="sng" w="19050">
            <a:solidFill>
              <a:schemeClr val="dk2"/>
            </a:solidFill>
            <a:prstDash val="solid"/>
            <a:round/>
            <a:headEnd len="lg" w="lg" type="none"/>
            <a:tailEnd len="lg" w="lg" type="triangle"/>
          </a:ln>
        </p:spPr>
      </p:cxnSp>
      <p:sp>
        <p:nvSpPr>
          <p:cNvPr id="243" name="Shape 243"/>
          <p:cNvSpPr/>
          <p:nvPr/>
        </p:nvSpPr>
        <p:spPr>
          <a:xfrm>
            <a:off x="4378125" y="3214305"/>
            <a:ext cx="2215249" cy="2531350"/>
          </a:xfrm>
          <a:custGeom>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lg" w="lg" type="none"/>
            <a:tailEnd len="lg" w="lg" type="triangle"/>
          </a:ln>
        </p:spPr>
      </p:sp>
      <p:sp>
        <p:nvSpPr>
          <p:cNvPr id="244" name="Shape 244"/>
          <p:cNvSpPr/>
          <p:nvPr/>
        </p:nvSpPr>
        <p:spPr>
          <a:xfrm>
            <a:off x="4407269" y="3317937"/>
            <a:ext cx="1792605" cy="1361873"/>
          </a:xfrm>
          <a:custGeom>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lg" w="lg" type="none"/>
            <a:tailEnd len="lg" w="lg" type="triangle"/>
          </a:ln>
        </p:spPr>
      </p:sp>
      <p:sp>
        <p:nvSpPr>
          <p:cNvPr id="245" name="Shape 245"/>
          <p:cNvSpPr/>
          <p:nvPr/>
        </p:nvSpPr>
        <p:spPr>
          <a:xfrm>
            <a:off x="501378" y="3073775"/>
            <a:ext cx="451800" cy="468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6" name="Shape 246"/>
          <p:cNvCxnSpPr>
            <a:stCxn id="232" idx="1"/>
            <a:endCxn id="245" idx="6"/>
          </p:cNvCxnSpPr>
          <p:nvPr/>
        </p:nvCxnSpPr>
        <p:spPr>
          <a:xfrm rot="10800000">
            <a:off x="953218" y="3307971"/>
            <a:ext cx="960900" cy="0"/>
          </a:xfrm>
          <a:prstGeom prst="straightConnector1">
            <a:avLst/>
          </a:prstGeom>
          <a:noFill/>
          <a:ln cap="flat" cmpd="sng" w="19050">
            <a:solidFill>
              <a:schemeClr val="dk2"/>
            </a:solidFill>
            <a:prstDash val="solid"/>
            <a:round/>
            <a:headEnd len="lg" w="lg" type="none"/>
            <a:tailEnd len="lg" w="lg" type="triangle"/>
          </a:ln>
        </p:spPr>
      </p:cxnSp>
      <p:sp>
        <p:nvSpPr>
          <p:cNvPr id="234" name="Shape 234"/>
          <p:cNvSpPr/>
          <p:nvPr/>
        </p:nvSpPr>
        <p:spPr>
          <a:xfrm>
            <a:off x="2838849" y="1941650"/>
            <a:ext cx="3484499" cy="35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600"/>
              </a:spcBef>
              <a:buNone/>
            </a:pPr>
            <a:r>
              <a:rPr lang="en">
                <a:solidFill>
                  <a:schemeClr val="dk1"/>
                </a:solidFill>
                <a:latin typeface="Courier New"/>
                <a:ea typeface="Courier New"/>
                <a:cs typeface="Courier New"/>
                <a:sym typeface="Courier New"/>
              </a:rPr>
              <a:t>mid = ((min + (max - min))/2);</a:t>
            </a:r>
          </a:p>
        </p:txBody>
      </p:sp>
      <p:cxnSp>
        <p:nvCxnSpPr>
          <p:cNvPr id="247" name="Shape 247"/>
          <p:cNvCxnSpPr>
            <a:stCxn id="231" idx="3"/>
            <a:endCxn id="234" idx="1"/>
          </p:cNvCxnSpPr>
          <p:nvPr/>
        </p:nvCxnSpPr>
        <p:spPr>
          <a:xfrm>
            <a:off x="2409900" y="2119250"/>
            <a:ext cx="429000" cy="0"/>
          </a:xfrm>
          <a:prstGeom prst="straightConnector1">
            <a:avLst/>
          </a:prstGeom>
          <a:noFill/>
          <a:ln cap="flat" cmpd="sng" w="19050">
            <a:solidFill>
              <a:schemeClr val="dk2"/>
            </a:solidFill>
            <a:prstDash val="solid"/>
            <a:round/>
            <a:headEnd len="lg" w="lg" type="none"/>
            <a:tailEnd len="lg" w="lg" type="triangle"/>
          </a:ln>
        </p:spPr>
      </p:cxnSp>
      <p:sp>
        <p:nvSpPr>
          <p:cNvPr id="248" name="Shape 248"/>
          <p:cNvSpPr/>
          <p:nvPr/>
        </p:nvSpPr>
        <p:spPr>
          <a:xfrm>
            <a:off x="1200946" y="2296546"/>
            <a:ext cx="2011213" cy="384860"/>
          </a:xfrm>
          <a:custGeom>
            <a:pathLst>
              <a:path extrusionOk="0" h="16433" w="87226">
                <a:moveTo>
                  <a:pt x="0" y="632"/>
                </a:moveTo>
                <a:lnTo>
                  <a:pt x="46142" y="16433"/>
                </a:lnTo>
                <a:lnTo>
                  <a:pt x="87226" y="0"/>
                </a:lnTo>
              </a:path>
            </a:pathLst>
          </a:custGeom>
          <a:noFill/>
          <a:ln cap="flat" cmpd="sng" w="9525">
            <a:solidFill>
              <a:srgbClr val="980000"/>
            </a:solidFill>
            <a:prstDash val="solid"/>
            <a:round/>
            <a:headEnd len="lg" w="lg" type="none"/>
            <a:tailEnd len="lg" w="lg" type="triangle"/>
          </a:ln>
        </p:spPr>
      </p:sp>
      <p:sp>
        <p:nvSpPr>
          <p:cNvPr id="249" name="Shape 249"/>
          <p:cNvSpPr/>
          <p:nvPr/>
        </p:nvSpPr>
        <p:spPr>
          <a:xfrm>
            <a:off x="1026054" y="2296546"/>
            <a:ext cx="1355388" cy="754943"/>
          </a:xfrm>
          <a:custGeom>
            <a:pathLst>
              <a:path extrusionOk="0" h="32235" w="58783">
                <a:moveTo>
                  <a:pt x="0" y="0"/>
                </a:moveTo>
                <a:lnTo>
                  <a:pt x="58783" y="32235"/>
                </a:lnTo>
              </a:path>
            </a:pathLst>
          </a:custGeom>
          <a:noFill/>
          <a:ln cap="flat" cmpd="sng" w="9525">
            <a:solidFill>
              <a:srgbClr val="980000"/>
            </a:solidFill>
            <a:prstDash val="solid"/>
            <a:round/>
            <a:headEnd len="lg" w="lg" type="none"/>
            <a:tailEnd len="lg" w="lg" type="triangle"/>
          </a:ln>
        </p:spPr>
      </p:sp>
      <p:sp>
        <p:nvSpPr>
          <p:cNvPr id="250" name="Shape 250"/>
          <p:cNvSpPr/>
          <p:nvPr/>
        </p:nvSpPr>
        <p:spPr>
          <a:xfrm>
            <a:off x="909474" y="2281722"/>
            <a:ext cx="1632286" cy="1820811"/>
          </a:xfrm>
          <a:custGeom>
            <a:pathLst>
              <a:path extrusionOk="0" h="77746" w="70792">
                <a:moveTo>
                  <a:pt x="0" y="0"/>
                </a:moveTo>
                <a:lnTo>
                  <a:pt x="70792" y="77746"/>
                </a:lnTo>
              </a:path>
            </a:pathLst>
          </a:custGeom>
          <a:noFill/>
          <a:ln cap="flat" cmpd="sng" w="9525">
            <a:solidFill>
              <a:srgbClr val="980000"/>
            </a:solidFill>
            <a:prstDash val="solid"/>
            <a:round/>
            <a:headEnd len="lg" w="lg" type="none"/>
            <a:tailEnd len="lg" w="lg" type="triangle"/>
          </a:ln>
        </p:spPr>
      </p:sp>
      <p:sp>
        <p:nvSpPr>
          <p:cNvPr id="251" name="Shape 251"/>
          <p:cNvSpPr/>
          <p:nvPr/>
        </p:nvSpPr>
        <p:spPr>
          <a:xfrm>
            <a:off x="603408" y="2252119"/>
            <a:ext cx="3993282" cy="2649785"/>
          </a:xfrm>
          <a:custGeom>
            <a:pathLst>
              <a:path extrusionOk="0" h="113142" w="173188">
                <a:moveTo>
                  <a:pt x="0" y="0"/>
                </a:moveTo>
                <a:lnTo>
                  <a:pt x="30340" y="113142"/>
                </a:lnTo>
                <a:lnTo>
                  <a:pt x="173188" y="100500"/>
                </a:lnTo>
              </a:path>
            </a:pathLst>
          </a:custGeom>
          <a:noFill/>
          <a:ln cap="flat" cmpd="sng" w="9525">
            <a:solidFill>
              <a:srgbClr val="980000"/>
            </a:solidFill>
            <a:prstDash val="solid"/>
            <a:round/>
            <a:headEnd len="lg" w="lg" type="none"/>
            <a:tailEnd len="lg" w="lg" type="triangle"/>
          </a:ln>
        </p:spPr>
      </p:sp>
      <p:sp>
        <p:nvSpPr>
          <p:cNvPr id="252" name="Shape 252"/>
          <p:cNvSpPr/>
          <p:nvPr/>
        </p:nvSpPr>
        <p:spPr>
          <a:xfrm>
            <a:off x="4028317" y="3525190"/>
            <a:ext cx="1151353" cy="784570"/>
          </a:xfrm>
          <a:custGeom>
            <a:pathLst>
              <a:path extrusionOk="0" h="33500" w="49934">
                <a:moveTo>
                  <a:pt x="49934" y="33500"/>
                </a:moveTo>
                <a:lnTo>
                  <a:pt x="0" y="0"/>
                </a:lnTo>
              </a:path>
            </a:pathLst>
          </a:custGeom>
          <a:noFill/>
          <a:ln cap="flat" cmpd="sng" w="9525">
            <a:solidFill>
              <a:srgbClr val="980000"/>
            </a:solidFill>
            <a:prstDash val="solid"/>
            <a:round/>
            <a:headEnd len="lg" w="lg" type="none"/>
            <a:tailEnd len="lg" w="lg" type="triangle"/>
          </a:ln>
        </p:spPr>
      </p:sp>
      <p:sp>
        <p:nvSpPr>
          <p:cNvPr id="253" name="Shape 253"/>
          <p:cNvSpPr/>
          <p:nvPr/>
        </p:nvSpPr>
        <p:spPr>
          <a:xfrm>
            <a:off x="1958804" y="1660000"/>
            <a:ext cx="1880062" cy="236869"/>
          </a:xfrm>
          <a:custGeom>
            <a:pathLst>
              <a:path extrusionOk="0" h="10114" w="81538">
                <a:moveTo>
                  <a:pt x="0" y="10114"/>
                </a:moveTo>
                <a:lnTo>
                  <a:pt x="46773" y="0"/>
                </a:lnTo>
                <a:lnTo>
                  <a:pt x="81538" y="10114"/>
                </a:lnTo>
              </a:path>
            </a:pathLst>
          </a:custGeom>
          <a:noFill/>
          <a:ln cap="flat" cmpd="sng" w="9525">
            <a:solidFill>
              <a:srgbClr val="274E13"/>
            </a:solidFill>
            <a:prstDash val="solid"/>
            <a:round/>
            <a:headEnd len="lg" w="lg" type="none"/>
            <a:tailEnd len="lg" w="lg" type="triangle"/>
          </a:ln>
        </p:spPr>
      </p:sp>
      <p:sp>
        <p:nvSpPr>
          <p:cNvPr id="254" name="Shape 254"/>
          <p:cNvSpPr/>
          <p:nvPr/>
        </p:nvSpPr>
        <p:spPr>
          <a:xfrm>
            <a:off x="2060833" y="2281722"/>
            <a:ext cx="597535" cy="606929"/>
          </a:xfrm>
          <a:custGeom>
            <a:pathLst>
              <a:path extrusionOk="0" h="25915" w="25915">
                <a:moveTo>
                  <a:pt x="0" y="0"/>
                </a:moveTo>
                <a:lnTo>
                  <a:pt x="25915" y="25915"/>
                </a:lnTo>
              </a:path>
            </a:pathLst>
          </a:custGeom>
          <a:noFill/>
          <a:ln cap="flat" cmpd="sng" w="9525">
            <a:solidFill>
              <a:srgbClr val="274E13"/>
            </a:solidFill>
            <a:prstDash val="solid"/>
            <a:round/>
            <a:headEnd len="lg" w="lg" type="none"/>
            <a:tailEnd len="lg" w="lg" type="triangle"/>
          </a:ln>
        </p:spPr>
      </p:sp>
      <p:sp>
        <p:nvSpPr>
          <p:cNvPr id="255" name="Shape 255"/>
          <p:cNvSpPr/>
          <p:nvPr/>
        </p:nvSpPr>
        <p:spPr>
          <a:xfrm>
            <a:off x="1929659" y="2296546"/>
            <a:ext cx="393499" cy="1746757"/>
          </a:xfrm>
          <a:custGeom>
            <a:pathLst>
              <a:path extrusionOk="0" h="74584" w="17066">
                <a:moveTo>
                  <a:pt x="0" y="0"/>
                </a:moveTo>
                <a:lnTo>
                  <a:pt x="17066" y="74584"/>
                </a:lnTo>
              </a:path>
            </a:pathLst>
          </a:custGeom>
          <a:noFill/>
          <a:ln cap="flat" cmpd="sng" w="9525">
            <a:solidFill>
              <a:srgbClr val="274E13"/>
            </a:solidFill>
            <a:prstDash val="solid"/>
            <a:round/>
            <a:headEnd len="lg" w="lg" type="none"/>
            <a:tailEnd len="lg" w="lg" type="triangle"/>
          </a:ln>
        </p:spPr>
      </p:sp>
      <p:sp>
        <p:nvSpPr>
          <p:cNvPr id="256" name="Shape 256"/>
          <p:cNvSpPr/>
          <p:nvPr/>
        </p:nvSpPr>
        <p:spPr>
          <a:xfrm>
            <a:off x="1346693" y="2296546"/>
            <a:ext cx="3220855" cy="3656377"/>
          </a:xfrm>
          <a:custGeom>
            <a:pathLst>
              <a:path extrusionOk="0" h="156122" w="139688">
                <a:moveTo>
                  <a:pt x="0" y="0"/>
                </a:moveTo>
                <a:lnTo>
                  <a:pt x="41085" y="156122"/>
                </a:lnTo>
                <a:lnTo>
                  <a:pt x="139688" y="155490"/>
                </a:lnTo>
              </a:path>
            </a:pathLst>
          </a:custGeom>
          <a:noFill/>
          <a:ln cap="flat" cmpd="sng" w="9525">
            <a:solidFill>
              <a:srgbClr val="274E13"/>
            </a:solidFill>
            <a:prstDash val="solid"/>
            <a:round/>
            <a:headEnd len="lg" w="lg" type="none"/>
            <a:tailEnd len="lg" w="lg" type="triangle"/>
          </a:ln>
        </p:spPr>
      </p:sp>
      <p:sp>
        <p:nvSpPr>
          <p:cNvPr id="257" name="Shape 257"/>
          <p:cNvSpPr/>
          <p:nvPr/>
        </p:nvSpPr>
        <p:spPr>
          <a:xfrm>
            <a:off x="4159492" y="3451160"/>
            <a:ext cx="2200676" cy="2116863"/>
          </a:xfrm>
          <a:custGeom>
            <a:pathLst>
              <a:path extrusionOk="0" h="90387" w="95443">
                <a:moveTo>
                  <a:pt x="63840" y="90387"/>
                </a:moveTo>
                <a:lnTo>
                  <a:pt x="95443" y="30340"/>
                </a:lnTo>
                <a:lnTo>
                  <a:pt x="0" y="0"/>
                </a:lnTo>
              </a:path>
            </a:pathLst>
          </a:custGeom>
          <a:noFill/>
          <a:ln cap="flat" cmpd="sng" w="9525">
            <a:solidFill>
              <a:srgbClr val="274E13"/>
            </a:solidFill>
            <a:prstDash val="solid"/>
            <a:round/>
            <a:headEnd len="lg" w="lg" type="none"/>
            <a:tailEnd len="lg" w="lg" type="triangl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Def-Use Pairs</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can say there is a def-use pair when:</a:t>
            </a:r>
          </a:p>
          <a:p>
            <a:pPr indent="-419100" lvl="1" marL="914400" marR="0" rtl="0" algn="l">
              <a:lnSpc>
                <a:spcPct val="100000"/>
              </a:lnSpc>
              <a:spcBef>
                <a:spcPts val="600"/>
              </a:spcBef>
              <a:spcAft>
                <a:spcPts val="0"/>
              </a:spcAft>
              <a:buClr>
                <a:schemeClr val="dk1"/>
              </a:buClr>
              <a:buSzPct val="125000"/>
              <a:buFont typeface="Arial"/>
            </a:pPr>
            <a:r>
              <a:rPr lang="en"/>
              <a:t>There is a </a:t>
            </a:r>
            <a:r>
              <a:rPr i="1" lang="en"/>
              <a:t>def</a:t>
            </a:r>
            <a:r>
              <a:rPr lang="en"/>
              <a:t> (definition) of variable </a:t>
            </a:r>
            <a:r>
              <a:rPr i="1" lang="en"/>
              <a:t>x</a:t>
            </a:r>
            <a:r>
              <a:rPr lang="en"/>
              <a:t> at location A.</a:t>
            </a:r>
          </a:p>
          <a:p>
            <a:pPr indent="-228600" lvl="1" marL="914400" marR="0" rtl="0" algn="l">
              <a:lnSpc>
                <a:spcPct val="100000"/>
              </a:lnSpc>
              <a:spcBef>
                <a:spcPts val="600"/>
              </a:spcBef>
              <a:spcAft>
                <a:spcPts val="0"/>
              </a:spcAft>
            </a:pPr>
            <a:r>
              <a:rPr lang="en"/>
              <a:t>Variable </a:t>
            </a:r>
            <a:r>
              <a:rPr i="1" lang="en"/>
              <a:t>x</a:t>
            </a:r>
            <a:r>
              <a:rPr lang="en"/>
              <a:t> is </a:t>
            </a:r>
            <a:r>
              <a:rPr i="1" lang="en"/>
              <a:t>use</a:t>
            </a:r>
            <a:r>
              <a:rPr lang="en"/>
              <a:t>d at location B.</a:t>
            </a:r>
          </a:p>
          <a:p>
            <a:pPr indent="-228600" lvl="1" marL="914400" marR="0" rtl="0" algn="l">
              <a:lnSpc>
                <a:spcPct val="100000"/>
              </a:lnSpc>
              <a:spcBef>
                <a:spcPts val="600"/>
              </a:spcBef>
              <a:spcAft>
                <a:spcPts val="0"/>
              </a:spcAft>
            </a:pPr>
            <a:r>
              <a:rPr lang="en"/>
              <a:t>A control-flow path exists from A to B.</a:t>
            </a:r>
          </a:p>
          <a:p>
            <a:pPr indent="-228600" lvl="1" marL="914400" marR="0" rtl="0" algn="l">
              <a:lnSpc>
                <a:spcPct val="100000"/>
              </a:lnSpc>
              <a:spcBef>
                <a:spcPts val="600"/>
              </a:spcBef>
              <a:spcAft>
                <a:spcPts val="0"/>
              </a:spcAft>
            </a:pPr>
            <a:r>
              <a:rPr lang="en"/>
              <a:t>and the path is </a:t>
            </a:r>
            <a:r>
              <a:rPr i="1" lang="en"/>
              <a:t>definition-clear</a:t>
            </a:r>
            <a:r>
              <a:rPr lang="en"/>
              <a:t> for x.</a:t>
            </a:r>
          </a:p>
          <a:p>
            <a:pPr indent="-228600" lvl="2" marL="1371600" marR="0" rtl="0" algn="l">
              <a:lnSpc>
                <a:spcPct val="100000"/>
              </a:lnSpc>
              <a:spcBef>
                <a:spcPts val="600"/>
              </a:spcBef>
              <a:spcAft>
                <a:spcPts val="0"/>
              </a:spcAft>
            </a:pPr>
            <a:r>
              <a:rPr lang="en"/>
              <a:t>If a variable is redefined, the original def is </a:t>
            </a:r>
            <a:r>
              <a:rPr i="1" lang="en"/>
              <a:t>killed</a:t>
            </a:r>
            <a:r>
              <a:rPr lang="en"/>
              <a:t> and the pairing is between the new definition and its associated use. </a:t>
            </a: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GCD</a:t>
            </a:r>
          </a:p>
        </p:txBody>
      </p:sp>
      <p:sp>
        <p:nvSpPr>
          <p:cNvPr id="270" name="Shape 270"/>
          <p:cNvSpPr txBox="1"/>
          <p:nvPr>
            <p:ph idx="1" type="body"/>
          </p:nvPr>
        </p:nvSpPr>
        <p:spPr>
          <a:xfrm>
            <a:off x="457200" y="1600200"/>
            <a:ext cx="47574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public int gcd(int x, int y){</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int tmp;</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while(y!=0){</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tmp = x % y;</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x = y;</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y = tmp;</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return x;</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a:t>
            </a:r>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
        <p:nvSpPr>
          <p:cNvPr id="272" name="Shape 272"/>
          <p:cNvSpPr txBox="1"/>
          <p:nvPr>
            <p:ph idx="2" type="body"/>
          </p:nvPr>
        </p:nvSpPr>
        <p:spPr>
          <a:xfrm>
            <a:off x="5815074" y="1600200"/>
            <a:ext cx="2871599" cy="49677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def: x, y</a:t>
            </a:r>
          </a:p>
          <a:p>
            <a:pPr indent="-381000" lvl="0" marL="457200" rtl="0">
              <a:spcBef>
                <a:spcPts val="0"/>
              </a:spcBef>
              <a:buSzPct val="100000"/>
              <a:buAutoNum type="arabicPeriod"/>
            </a:pPr>
            <a:r>
              <a:rPr lang="en" sz="2400"/>
              <a:t>def: tmp</a:t>
            </a:r>
          </a:p>
          <a:p>
            <a:pPr indent="-381000" lvl="0" marL="457200" rtl="0">
              <a:spcBef>
                <a:spcPts val="0"/>
              </a:spcBef>
              <a:buSzPct val="100000"/>
              <a:buAutoNum type="arabicPeriod"/>
            </a:pPr>
            <a:r>
              <a:rPr lang="en" sz="2400"/>
              <a:t>use: y</a:t>
            </a:r>
          </a:p>
          <a:p>
            <a:pPr indent="-381000" lvl="0" marL="457200" rtl="0">
              <a:spcBef>
                <a:spcPts val="0"/>
              </a:spcBef>
              <a:buSzPct val="100000"/>
              <a:buAutoNum type="arabicPeriod"/>
            </a:pPr>
            <a:r>
              <a:rPr lang="en" sz="2400"/>
              <a:t>use: x, y </a:t>
            </a:r>
            <a:br>
              <a:rPr lang="en" sz="2400"/>
            </a:br>
            <a:r>
              <a:rPr lang="en" sz="2400"/>
              <a:t>def: tmp</a:t>
            </a:r>
          </a:p>
          <a:p>
            <a:pPr indent="-381000" lvl="0" marL="457200" rtl="0">
              <a:spcBef>
                <a:spcPts val="0"/>
              </a:spcBef>
              <a:buSzPct val="100000"/>
              <a:buAutoNum type="arabicPeriod"/>
            </a:pPr>
            <a:r>
              <a:rPr lang="en" sz="2400"/>
              <a:t>use: y</a:t>
            </a:r>
            <a:br>
              <a:rPr lang="en" sz="2400"/>
            </a:br>
            <a:r>
              <a:rPr lang="en" sz="2400"/>
              <a:t>def: x</a:t>
            </a:r>
          </a:p>
          <a:p>
            <a:pPr indent="-381000" lvl="0" marL="457200" rtl="0">
              <a:spcBef>
                <a:spcPts val="0"/>
              </a:spcBef>
              <a:buSzPct val="100000"/>
              <a:buAutoNum type="arabicPeriod"/>
            </a:pPr>
            <a:r>
              <a:rPr lang="en" sz="2400"/>
              <a:t>use: tmp</a:t>
            </a:r>
            <a:br>
              <a:rPr lang="en" sz="2400"/>
            </a:br>
            <a:r>
              <a:rPr lang="en" sz="2400"/>
              <a:t>def: y</a:t>
            </a:r>
          </a:p>
          <a:p>
            <a:pPr indent="-381000" lvl="0" marL="457200" rtl="0">
              <a:spcBef>
                <a:spcPts val="0"/>
              </a:spcBef>
              <a:buSzPct val="100000"/>
              <a:buAutoNum type="arabicPeriod"/>
            </a:pPr>
            <a:r>
              <a:rPr lang="en" sz="2400"/>
              <a:t> -</a:t>
            </a:r>
          </a:p>
          <a:p>
            <a:pPr indent="-381000" lvl="0" marL="457200" rtl="0">
              <a:spcBef>
                <a:spcPts val="0"/>
              </a:spcBef>
              <a:buSzPct val="100000"/>
              <a:buAutoNum type="arabicPeriod"/>
            </a:pPr>
            <a:r>
              <a:rPr lang="en" sz="2400"/>
              <a:t>use: x</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 GCD</a:t>
            </a:r>
          </a:p>
        </p:txBody>
      </p:sp>
      <p:sp>
        <p:nvSpPr>
          <p:cNvPr id="278" name="Shape 278"/>
          <p:cNvSpPr txBox="1"/>
          <p:nvPr>
            <p:ph idx="1" type="body"/>
          </p:nvPr>
        </p:nvSpPr>
        <p:spPr>
          <a:xfrm>
            <a:off x="772175" y="1573350"/>
            <a:ext cx="47574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public int gcd(int x, int y){</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int tmp;</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while(y!=0){</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tmp = x % y;</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x = y;</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y = tmp;</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    return x;</a:t>
            </a:r>
          </a:p>
          <a:p>
            <a:pPr indent="-342900" lvl="0" marL="457200" marR="0" rtl="0" algn="l">
              <a:lnSpc>
                <a:spcPct val="100000"/>
              </a:lnSpc>
              <a:spcBef>
                <a:spcPts val="600"/>
              </a:spcBef>
              <a:spcAft>
                <a:spcPts val="0"/>
              </a:spcAft>
              <a:buSzPct val="100000"/>
              <a:buFont typeface="Courier New"/>
              <a:buAutoNum type="arabicPeriod"/>
            </a:pPr>
            <a:r>
              <a:rPr lang="en" sz="1800">
                <a:latin typeface="Courier New"/>
                <a:ea typeface="Courier New"/>
                <a:cs typeface="Courier New"/>
                <a:sym typeface="Courier New"/>
              </a:rPr>
              <a:t>}</a:t>
            </a:r>
          </a:p>
        </p:txBody>
      </p: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pic>
        <p:nvPicPr>
          <p:cNvPr id="280" name="Shape 280"/>
          <p:cNvPicPr preferRelativeResize="0"/>
          <p:nvPr/>
        </p:nvPicPr>
        <p:blipFill>
          <a:blip r:embed="rId3">
            <a:alphaModFix/>
          </a:blip>
          <a:stretch>
            <a:fillRect/>
          </a:stretch>
        </p:blipFill>
        <p:spPr>
          <a:xfrm>
            <a:off x="5624775" y="1600200"/>
            <a:ext cx="3062013" cy="4913998"/>
          </a:xfrm>
          <a:prstGeom prst="rect">
            <a:avLst/>
          </a:prstGeom>
          <a:noFill/>
          <a:ln>
            <a:noFill/>
          </a:ln>
        </p:spPr>
      </p:pic>
      <p:sp>
        <p:nvSpPr>
          <p:cNvPr id="281" name="Shape 281"/>
          <p:cNvSpPr txBox="1"/>
          <p:nvPr>
            <p:ph idx="2" type="body"/>
          </p:nvPr>
        </p:nvSpPr>
        <p:spPr>
          <a:xfrm>
            <a:off x="457200" y="4350150"/>
            <a:ext cx="5763300" cy="2190900"/>
          </a:xfrm>
          <a:prstGeom prst="rect">
            <a:avLst/>
          </a:prstGeom>
        </p:spPr>
        <p:txBody>
          <a:bodyPr anchorCtr="0" anchor="t" bIns="91425" lIns="91425" rIns="91425" tIns="91425">
            <a:noAutofit/>
          </a:bodyPr>
          <a:lstStyle/>
          <a:p>
            <a:pPr lvl="0" rtl="0">
              <a:spcBef>
                <a:spcPts val="0"/>
              </a:spcBef>
              <a:buNone/>
            </a:pPr>
            <a:r>
              <a:rPr lang="en" sz="2400"/>
              <a:t>1. def: x, y          2. def: tmp</a:t>
            </a:r>
          </a:p>
          <a:p>
            <a:pPr lvl="0" rtl="0">
              <a:spcBef>
                <a:spcPts val="0"/>
              </a:spcBef>
              <a:buNone/>
            </a:pPr>
            <a:r>
              <a:rPr lang="en" sz="2400"/>
              <a:t>3. use: y             4. use: x, y def: tmp</a:t>
            </a:r>
          </a:p>
          <a:p>
            <a:pPr lvl="0" rtl="0">
              <a:spcBef>
                <a:spcPts val="0"/>
              </a:spcBef>
              <a:buNone/>
            </a:pPr>
            <a:r>
              <a:rPr lang="en" sz="2400"/>
              <a:t>5. use: y def: x   6. use: tmp def: y</a:t>
            </a:r>
          </a:p>
          <a:p>
            <a:pPr lvl="0" rtl="0">
              <a:spcBef>
                <a:spcPts val="0"/>
              </a:spcBef>
              <a:buNone/>
            </a:pPr>
            <a:r>
              <a:rPr lang="en" sz="2400"/>
              <a:t>8. use: x</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Dependence</a:t>
            </a:r>
          </a:p>
        </p:txBody>
      </p:sp>
      <p:sp>
        <p:nvSpPr>
          <p:cNvPr id="287" name="Shape 2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If a definition is impacted by a fault, all uses of that definition will be too. </a:t>
            </a:r>
          </a:p>
          <a:p>
            <a:pPr indent="-228600" lvl="0" marL="457200" marR="0" rtl="0" algn="l">
              <a:lnSpc>
                <a:spcPct val="100000"/>
              </a:lnSpc>
              <a:spcBef>
                <a:spcPts val="600"/>
              </a:spcBef>
              <a:spcAft>
                <a:spcPts val="0"/>
              </a:spcAft>
            </a:pPr>
            <a:r>
              <a:rPr lang="en"/>
              <a:t>Uses are </a:t>
            </a:r>
            <a:r>
              <a:rPr i="1" lang="en"/>
              <a:t>dependent</a:t>
            </a:r>
            <a:r>
              <a:rPr lang="en"/>
              <a:t> on definitions.</a:t>
            </a:r>
          </a:p>
          <a:p>
            <a:pPr indent="-228600" lvl="0" marL="457200" marR="0" rtl="0" algn="l">
              <a:lnSpc>
                <a:spcPct val="100000"/>
              </a:lnSpc>
              <a:spcBef>
                <a:spcPts val="600"/>
              </a:spcBef>
              <a:spcAft>
                <a:spcPts val="0"/>
              </a:spcAft>
            </a:pPr>
            <a:r>
              <a:rPr lang="en"/>
              <a:t>Tests that focus on these dependencies are likely to trigger faults.</a:t>
            </a:r>
          </a:p>
          <a:p>
            <a:pPr indent="-228600" lvl="0" marL="457200" rtl="0">
              <a:spcBef>
                <a:spcPts val="0"/>
              </a:spcBef>
            </a:pPr>
            <a:r>
              <a:rPr lang="en"/>
              <a:t>Data dependency </a:t>
            </a:r>
            <a:br>
              <a:rPr lang="en"/>
            </a:br>
            <a:r>
              <a:rPr lang="en"/>
              <a:t>can be visualized.</a:t>
            </a:r>
          </a:p>
          <a:p>
            <a:pPr indent="-228600" lvl="1" marL="914400" rtl="0">
              <a:spcBef>
                <a:spcPts val="600"/>
              </a:spcBef>
            </a:pPr>
            <a:r>
              <a:rPr lang="en"/>
              <a:t>Nodes = statements</a:t>
            </a:r>
          </a:p>
          <a:p>
            <a:pPr indent="-228600" lvl="1" marL="914400" rtl="0">
              <a:spcBef>
                <a:spcPts val="600"/>
              </a:spcBef>
            </a:pPr>
            <a:r>
              <a:rPr lang="en"/>
              <a:t>Edges = data </a:t>
            </a:r>
            <a:br>
              <a:rPr lang="en"/>
            </a:br>
            <a:r>
              <a:rPr lang="en"/>
              <a:t>dependence</a:t>
            </a:r>
          </a:p>
        </p:txBody>
      </p:sp>
      <p:sp>
        <p:nvSpPr>
          <p:cNvPr id="288" name="Shape 2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pic>
        <p:nvPicPr>
          <p:cNvPr id="289" name="Shape 289"/>
          <p:cNvPicPr preferRelativeResize="0"/>
          <p:nvPr/>
        </p:nvPicPr>
        <p:blipFill>
          <a:blip r:embed="rId3">
            <a:alphaModFix/>
          </a:blip>
          <a:stretch>
            <a:fillRect/>
          </a:stretch>
        </p:blipFill>
        <p:spPr>
          <a:xfrm>
            <a:off x="4533850" y="3882650"/>
            <a:ext cx="4152949" cy="2410074"/>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Control-Dependence</a:t>
            </a:r>
          </a:p>
        </p:txBody>
      </p:sp>
      <p:sp>
        <p:nvSpPr>
          <p:cNvPr id="295" name="Shape 2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A node that is reached on every execution path from entry to exit is control dependent only on the entry point. </a:t>
            </a:r>
          </a:p>
          <a:p>
            <a:pPr indent="-228600" lvl="0" marL="457200" marR="0" rtl="0" algn="l">
              <a:lnSpc>
                <a:spcPct val="100000"/>
              </a:lnSpc>
              <a:spcBef>
                <a:spcPts val="600"/>
              </a:spcBef>
              <a:spcAft>
                <a:spcPts val="0"/>
              </a:spcAft>
              <a:buClr>
                <a:schemeClr val="dk1"/>
              </a:buClr>
              <a:buFont typeface="Arial"/>
            </a:pPr>
            <a:r>
              <a:rPr lang="en"/>
              <a:t>For any other node N, that is reached on some - but not all - paths, there is some branch that controls whether that node is executed.  </a:t>
            </a:r>
          </a:p>
          <a:p>
            <a:pPr indent="-228600" lvl="0" marL="457200" marR="0" rtl="0" algn="l">
              <a:lnSpc>
                <a:spcPct val="100000"/>
              </a:lnSpc>
              <a:spcBef>
                <a:spcPts val="600"/>
              </a:spcBef>
              <a:spcAft>
                <a:spcPts val="0"/>
              </a:spcAft>
              <a:buClr>
                <a:schemeClr val="dk1"/>
              </a:buClr>
              <a:buFont typeface="Arial"/>
            </a:pPr>
            <a:r>
              <a:rPr lang="en"/>
              <a:t>Node M </a:t>
            </a:r>
            <a:r>
              <a:rPr i="1" lang="en"/>
              <a:t>dominates</a:t>
            </a:r>
            <a:r>
              <a:rPr lang="en"/>
              <a:t> node N if every path from the root of the graph to N passes through M.</a:t>
            </a:r>
          </a:p>
        </p:txBody>
      </p:sp>
      <p:sp>
        <p:nvSpPr>
          <p:cNvPr id="296" name="Shape 2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Domination</a:t>
            </a:r>
          </a:p>
        </p:txBody>
      </p:sp>
      <p:sp>
        <p:nvSpPr>
          <p:cNvPr id="302" name="Shape 3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Nodes typically have many dominators.</a:t>
            </a:r>
          </a:p>
          <a:p>
            <a:pPr indent="-228600" lvl="0" marL="457200" marR="0" rtl="0" algn="l">
              <a:lnSpc>
                <a:spcPct val="100000"/>
              </a:lnSpc>
              <a:spcBef>
                <a:spcPts val="600"/>
              </a:spcBef>
              <a:spcAft>
                <a:spcPts val="0"/>
              </a:spcAft>
            </a:pPr>
            <a:r>
              <a:rPr lang="en"/>
              <a:t>Except for the root, a node will have a unique </a:t>
            </a:r>
            <a:r>
              <a:rPr i="1" lang="en"/>
              <a:t>immediate dominator</a:t>
            </a:r>
            <a:r>
              <a:rPr lang="en"/>
              <a:t>.</a:t>
            </a:r>
          </a:p>
          <a:p>
            <a:pPr indent="-228600" lvl="1" marL="914400" rtl="0">
              <a:spcBef>
                <a:spcPts val="600"/>
              </a:spcBef>
            </a:pPr>
            <a:r>
              <a:rPr lang="en"/>
              <a:t>Closest dominator of N on any path from the root and which is dominated by all other dominators of N. </a:t>
            </a:r>
          </a:p>
          <a:p>
            <a:pPr indent="-228600" lvl="1" marL="914400" rtl="0">
              <a:spcBef>
                <a:spcPts val="600"/>
              </a:spcBef>
            </a:pPr>
            <a:r>
              <a:rPr lang="en"/>
              <a:t>Forms a dependency tree.</a:t>
            </a:r>
          </a:p>
          <a:p>
            <a:pPr indent="-228600" lvl="0" marL="457200" rtl="0">
              <a:spcBef>
                <a:spcPts val="0"/>
              </a:spcBef>
            </a:pPr>
            <a:r>
              <a:rPr lang="en"/>
              <a:t>Domination can also be calculated in the reverse direction of control flow, using the exit node as root.</a:t>
            </a:r>
          </a:p>
          <a:p>
            <a:pPr indent="-228600" lvl="1" marL="914400" rtl="0">
              <a:spcBef>
                <a:spcPts val="600"/>
              </a:spcBef>
            </a:pPr>
            <a:r>
              <a:rPr lang="en"/>
              <a:t>Dominators in this direction are called post-dominators.</a:t>
            </a:r>
          </a:p>
        </p:txBody>
      </p:sp>
      <p:sp>
        <p:nvSpPr>
          <p:cNvPr id="303" name="Shape 3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Domination Example</a:t>
            </a:r>
          </a:p>
        </p:txBody>
      </p:sp>
      <p:sp>
        <p:nvSpPr>
          <p:cNvPr id="309" name="Shape 309"/>
          <p:cNvSpPr txBox="1"/>
          <p:nvPr>
            <p:ph idx="1" type="body"/>
          </p:nvPr>
        </p:nvSpPr>
        <p:spPr>
          <a:xfrm>
            <a:off x="457200" y="1600200"/>
            <a:ext cx="56738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To understand control-dependence, look at pre and post-dominators.</a:t>
            </a:r>
          </a:p>
          <a:p>
            <a:pPr indent="-381000" lvl="1" marL="914400" rtl="0">
              <a:lnSpc>
                <a:spcPct val="120000"/>
              </a:lnSpc>
              <a:spcBef>
                <a:spcPts val="0"/>
              </a:spcBef>
              <a:buSzPct val="100000"/>
            </a:pPr>
            <a:r>
              <a:rPr lang="en" sz="2400">
                <a:highlight>
                  <a:srgbClr val="FFFFFF"/>
                </a:highlight>
              </a:rPr>
              <a:t>A pre-dominates all nodes</a:t>
            </a:r>
          </a:p>
          <a:p>
            <a:pPr indent="-381000" lvl="1" marL="914400" rtl="0">
              <a:lnSpc>
                <a:spcPct val="120000"/>
              </a:lnSpc>
              <a:spcBef>
                <a:spcPts val="0"/>
              </a:spcBef>
              <a:buSzPct val="100000"/>
            </a:pPr>
            <a:r>
              <a:rPr lang="en" sz="2400">
                <a:highlight>
                  <a:srgbClr val="FFFFFF"/>
                </a:highlight>
              </a:rPr>
              <a:t>G post-dominates all nodes</a:t>
            </a:r>
          </a:p>
          <a:p>
            <a:pPr indent="-381000" lvl="1" marL="914400" rtl="0">
              <a:lnSpc>
                <a:spcPct val="120000"/>
              </a:lnSpc>
              <a:spcBef>
                <a:spcPts val="0"/>
              </a:spcBef>
              <a:buSzPct val="100000"/>
            </a:pPr>
            <a:r>
              <a:rPr lang="en" sz="2400">
                <a:highlight>
                  <a:srgbClr val="FFFFFF"/>
                </a:highlight>
              </a:rPr>
              <a:t>F and G post-dominate E</a:t>
            </a:r>
          </a:p>
          <a:p>
            <a:pPr indent="-381000" lvl="1" marL="914400" rtl="0">
              <a:lnSpc>
                <a:spcPct val="120000"/>
              </a:lnSpc>
              <a:spcBef>
                <a:spcPts val="0"/>
              </a:spcBef>
              <a:buSzPct val="100000"/>
            </a:pPr>
            <a:r>
              <a:rPr lang="en" sz="2400">
                <a:highlight>
                  <a:srgbClr val="FFFFFF"/>
                </a:highlight>
              </a:rPr>
              <a:t>G is the immediate post-dominator of B</a:t>
            </a:r>
          </a:p>
          <a:p>
            <a:pPr indent="-381000" lvl="1" marL="914400" rtl="0">
              <a:lnSpc>
                <a:spcPct val="120000"/>
              </a:lnSpc>
              <a:spcBef>
                <a:spcPts val="0"/>
              </a:spcBef>
              <a:buSzPct val="100000"/>
            </a:pPr>
            <a:r>
              <a:rPr lang="en" sz="2400">
                <a:highlight>
                  <a:srgbClr val="FFFFFF"/>
                </a:highlight>
              </a:rPr>
              <a:t>C does </a:t>
            </a:r>
            <a:r>
              <a:rPr i="1" lang="en" sz="2400">
                <a:highlight>
                  <a:srgbClr val="FFFFFF"/>
                </a:highlight>
              </a:rPr>
              <a:t>not</a:t>
            </a:r>
            <a:r>
              <a:rPr lang="en" sz="2400">
                <a:highlight>
                  <a:srgbClr val="FFFFFF"/>
                </a:highlight>
              </a:rPr>
              <a:t> post-dominate B</a:t>
            </a:r>
          </a:p>
          <a:p>
            <a:pPr indent="-381000" lvl="1" marL="914400" rtl="0">
              <a:lnSpc>
                <a:spcPct val="120000"/>
              </a:lnSpc>
              <a:spcBef>
                <a:spcPts val="0"/>
              </a:spcBef>
              <a:buSzPct val="100000"/>
            </a:pPr>
            <a:r>
              <a:rPr lang="en" sz="2400">
                <a:highlight>
                  <a:srgbClr val="FFFFFF"/>
                </a:highlight>
              </a:rPr>
              <a:t>B is the immediate pre-dominator of G</a:t>
            </a:r>
          </a:p>
          <a:p>
            <a:pPr indent="-381000" lvl="1" marL="914400" rtl="0">
              <a:lnSpc>
                <a:spcPct val="120000"/>
              </a:lnSpc>
              <a:spcBef>
                <a:spcPts val="0"/>
              </a:spcBef>
              <a:buSzPct val="100000"/>
            </a:pPr>
            <a:r>
              <a:rPr lang="en" sz="2400">
                <a:highlight>
                  <a:srgbClr val="FFFFFF"/>
                </a:highlight>
              </a:rPr>
              <a:t>F does </a:t>
            </a:r>
            <a:r>
              <a:rPr i="1" lang="en" sz="2400">
                <a:highlight>
                  <a:srgbClr val="FFFFFF"/>
                </a:highlight>
              </a:rPr>
              <a:t>not</a:t>
            </a:r>
            <a:r>
              <a:rPr lang="en" sz="2400">
                <a:highlight>
                  <a:srgbClr val="FFFFFF"/>
                </a:highlight>
              </a:rPr>
              <a:t> pre-dominate G</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
        <p:nvSpPr>
          <p:cNvPr id="311" name="Shape 311"/>
          <p:cNvSpPr/>
          <p:nvPr/>
        </p:nvSpPr>
        <p:spPr>
          <a:xfrm>
            <a:off x="6858000" y="1896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A</a:t>
            </a:r>
          </a:p>
        </p:txBody>
      </p:sp>
      <p:sp>
        <p:nvSpPr>
          <p:cNvPr id="312" name="Shape 312"/>
          <p:cNvSpPr/>
          <p:nvPr/>
        </p:nvSpPr>
        <p:spPr>
          <a:xfrm>
            <a:off x="6858000" y="2649100"/>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313" name="Shape 313"/>
          <p:cNvSpPr/>
          <p:nvPr/>
        </p:nvSpPr>
        <p:spPr>
          <a:xfrm>
            <a:off x="6320700" y="340197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314" name="Shape 314"/>
          <p:cNvSpPr/>
          <p:nvPr/>
        </p:nvSpPr>
        <p:spPr>
          <a:xfrm>
            <a:off x="6320700" y="4205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315" name="Shape 315"/>
          <p:cNvSpPr/>
          <p:nvPr/>
        </p:nvSpPr>
        <p:spPr>
          <a:xfrm>
            <a:off x="7395300" y="340196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sp>
        <p:nvSpPr>
          <p:cNvPr id="316" name="Shape 316"/>
          <p:cNvSpPr/>
          <p:nvPr/>
        </p:nvSpPr>
        <p:spPr>
          <a:xfrm>
            <a:off x="7395300" y="420521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sp>
        <p:nvSpPr>
          <p:cNvPr id="317" name="Shape 317"/>
          <p:cNvSpPr/>
          <p:nvPr/>
        </p:nvSpPr>
        <p:spPr>
          <a:xfrm>
            <a:off x="6858000" y="4958087"/>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318" name="Shape 318"/>
          <p:cNvCxnSpPr>
            <a:stCxn id="311" idx="2"/>
            <a:endCxn id="312" idx="0"/>
          </p:cNvCxnSpPr>
          <p:nvPr/>
        </p:nvCxnSpPr>
        <p:spPr>
          <a:xfrm>
            <a:off x="7126650" y="2354325"/>
            <a:ext cx="0" cy="294900"/>
          </a:xfrm>
          <a:prstGeom prst="straightConnector1">
            <a:avLst/>
          </a:prstGeom>
          <a:noFill/>
          <a:ln cap="flat" cmpd="sng" w="9525">
            <a:solidFill>
              <a:schemeClr val="dk2"/>
            </a:solidFill>
            <a:prstDash val="solid"/>
            <a:round/>
            <a:headEnd len="lg" w="lg" type="none"/>
            <a:tailEnd len="lg" w="lg" type="triangle"/>
          </a:ln>
        </p:spPr>
      </p:cxnSp>
      <p:cxnSp>
        <p:nvCxnSpPr>
          <p:cNvPr id="319" name="Shape 319"/>
          <p:cNvCxnSpPr>
            <a:stCxn id="312" idx="2"/>
            <a:endCxn id="313" idx="0"/>
          </p:cNvCxnSpPr>
          <p:nvPr/>
        </p:nvCxnSpPr>
        <p:spPr>
          <a:xfrm flipH="1">
            <a:off x="6589350" y="3107200"/>
            <a:ext cx="537300" cy="294899"/>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a:stCxn id="312" idx="2"/>
            <a:endCxn id="315" idx="0"/>
          </p:cNvCxnSpPr>
          <p:nvPr/>
        </p:nvCxnSpPr>
        <p:spPr>
          <a:xfrm>
            <a:off x="7126650" y="3107200"/>
            <a:ext cx="537300" cy="294899"/>
          </a:xfrm>
          <a:prstGeom prst="straightConnector1">
            <a:avLst/>
          </a:prstGeom>
          <a:noFill/>
          <a:ln cap="flat" cmpd="sng" w="9525">
            <a:solidFill>
              <a:schemeClr val="dk2"/>
            </a:solidFill>
            <a:prstDash val="solid"/>
            <a:round/>
            <a:headEnd len="lg" w="lg" type="none"/>
            <a:tailEnd len="lg" w="lg" type="triangle"/>
          </a:ln>
        </p:spPr>
      </p:cxnSp>
      <p:cxnSp>
        <p:nvCxnSpPr>
          <p:cNvPr id="321" name="Shape 321"/>
          <p:cNvCxnSpPr>
            <a:stCxn id="313" idx="2"/>
            <a:endCxn id="314" idx="0"/>
          </p:cNvCxnSpPr>
          <p:nvPr/>
        </p:nvCxnSpPr>
        <p:spPr>
          <a:xfrm>
            <a:off x="6589350" y="3860075"/>
            <a:ext cx="0" cy="345000"/>
          </a:xfrm>
          <a:prstGeom prst="straightConnector1">
            <a:avLst/>
          </a:prstGeom>
          <a:noFill/>
          <a:ln cap="flat" cmpd="sng" w="9525">
            <a:solidFill>
              <a:schemeClr val="dk2"/>
            </a:solidFill>
            <a:prstDash val="solid"/>
            <a:round/>
            <a:headEnd len="lg" w="lg" type="none"/>
            <a:tailEnd len="lg" w="lg" type="triangle"/>
          </a:ln>
        </p:spPr>
      </p:cxnSp>
      <p:cxnSp>
        <p:nvCxnSpPr>
          <p:cNvPr id="322" name="Shape 322"/>
          <p:cNvCxnSpPr>
            <a:stCxn id="315" idx="2"/>
            <a:endCxn id="316" idx="0"/>
          </p:cNvCxnSpPr>
          <p:nvPr/>
        </p:nvCxnSpPr>
        <p:spPr>
          <a:xfrm>
            <a:off x="7663950" y="3860062"/>
            <a:ext cx="0" cy="345000"/>
          </a:xfrm>
          <a:prstGeom prst="straightConnector1">
            <a:avLst/>
          </a:prstGeom>
          <a:noFill/>
          <a:ln cap="flat" cmpd="sng" w="9525">
            <a:solidFill>
              <a:schemeClr val="dk2"/>
            </a:solidFill>
            <a:prstDash val="solid"/>
            <a:round/>
            <a:headEnd len="lg" w="lg" type="none"/>
            <a:tailEnd len="lg" w="lg" type="triangle"/>
          </a:ln>
        </p:spPr>
      </p:cxnSp>
      <p:cxnSp>
        <p:nvCxnSpPr>
          <p:cNvPr id="323" name="Shape 323"/>
          <p:cNvCxnSpPr>
            <a:stCxn id="314" idx="2"/>
            <a:endCxn id="317" idx="0"/>
          </p:cNvCxnSpPr>
          <p:nvPr/>
        </p:nvCxnSpPr>
        <p:spPr>
          <a:xfrm>
            <a:off x="6589350" y="4663325"/>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24" name="Shape 324"/>
          <p:cNvCxnSpPr>
            <a:stCxn id="316" idx="2"/>
            <a:endCxn id="317" idx="0"/>
          </p:cNvCxnSpPr>
          <p:nvPr/>
        </p:nvCxnSpPr>
        <p:spPr>
          <a:xfrm flipH="1">
            <a:off x="7126650" y="4663312"/>
            <a:ext cx="537300" cy="294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Post-Dominators and Control Dependency</a:t>
            </a:r>
          </a:p>
        </p:txBody>
      </p:sp>
      <p:sp>
        <p:nvSpPr>
          <p:cNvPr id="330" name="Shape 3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Node N is reached on some paths.</a:t>
            </a:r>
          </a:p>
          <a:p>
            <a:pPr indent="-228600" lvl="0" marL="457200" marR="0" rtl="0" algn="l">
              <a:lnSpc>
                <a:spcPct val="100000"/>
              </a:lnSpc>
              <a:spcBef>
                <a:spcPts val="600"/>
              </a:spcBef>
              <a:spcAft>
                <a:spcPts val="0"/>
              </a:spcAft>
            </a:pPr>
            <a:r>
              <a:rPr lang="en"/>
              <a:t>N is control-dependent on a node C if that node:</a:t>
            </a:r>
          </a:p>
          <a:p>
            <a:pPr indent="-228600" lvl="1" marL="914400" rtl="0">
              <a:spcBef>
                <a:spcPts val="600"/>
              </a:spcBef>
            </a:pPr>
            <a:r>
              <a:rPr lang="en"/>
              <a:t>Has two or more successor nodes.</a:t>
            </a:r>
          </a:p>
          <a:p>
            <a:pPr indent="-228600" lvl="1" marL="914400" rtl="0">
              <a:spcBef>
                <a:spcPts val="600"/>
              </a:spcBef>
            </a:pPr>
            <a:r>
              <a:rPr lang="en"/>
              <a:t>Is not post-dominated by N.</a:t>
            </a:r>
          </a:p>
          <a:p>
            <a:pPr indent="-228600" lvl="1" marL="914400" rtl="0">
              <a:spcBef>
                <a:spcPts val="600"/>
              </a:spcBef>
            </a:pPr>
            <a:r>
              <a:rPr lang="en"/>
              <a:t>Has a successor that is post-dominated by N.</a:t>
            </a:r>
          </a:p>
        </p:txBody>
      </p:sp>
      <p:sp>
        <p:nvSpPr>
          <p:cNvPr id="331" name="Shape 3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Control-Dependency Example</a:t>
            </a:r>
          </a:p>
        </p:txBody>
      </p:sp>
      <p:sp>
        <p:nvSpPr>
          <p:cNvPr id="337" name="Shape 337"/>
          <p:cNvSpPr txBox="1"/>
          <p:nvPr>
            <p:ph idx="1" type="body"/>
          </p:nvPr>
        </p:nvSpPr>
        <p:spPr>
          <a:xfrm>
            <a:off x="568875" y="1600200"/>
            <a:ext cx="46773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Execution of F is not inevitable at B.</a:t>
            </a:r>
          </a:p>
          <a:p>
            <a:pPr indent="-228600" lvl="0" marL="457200" marR="0" rtl="0" algn="l">
              <a:lnSpc>
                <a:spcPct val="100000"/>
              </a:lnSpc>
              <a:spcBef>
                <a:spcPts val="600"/>
              </a:spcBef>
              <a:spcAft>
                <a:spcPts val="0"/>
              </a:spcAft>
              <a:buClr>
                <a:schemeClr val="dk1"/>
              </a:buClr>
              <a:buFont typeface="Arial"/>
            </a:pPr>
            <a:r>
              <a:rPr lang="en"/>
              <a:t>Execution of F is inevitable at E.</a:t>
            </a:r>
          </a:p>
          <a:p>
            <a:pPr indent="-228600" lvl="0" marL="457200" marR="0" rtl="0" algn="l">
              <a:lnSpc>
                <a:spcPct val="100000"/>
              </a:lnSpc>
              <a:spcBef>
                <a:spcPts val="600"/>
              </a:spcBef>
              <a:spcAft>
                <a:spcPts val="0"/>
              </a:spcAft>
              <a:buClr>
                <a:schemeClr val="dk1"/>
              </a:buClr>
              <a:buFont typeface="Arial"/>
            </a:pPr>
            <a:r>
              <a:rPr lang="en"/>
              <a:t>F is control-dependent on B - the last point at which it is not inevitable.</a:t>
            </a:r>
          </a:p>
        </p:txBody>
      </p:sp>
      <p:sp>
        <p:nvSpPr>
          <p:cNvPr id="338" name="Shape 3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
        <p:nvSpPr>
          <p:cNvPr id="339" name="Shape 339"/>
          <p:cNvSpPr/>
          <p:nvPr/>
        </p:nvSpPr>
        <p:spPr>
          <a:xfrm>
            <a:off x="6858000" y="1896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340" name="Shape 340"/>
          <p:cNvSpPr/>
          <p:nvPr/>
        </p:nvSpPr>
        <p:spPr>
          <a:xfrm>
            <a:off x="6858000" y="2649100"/>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341" name="Shape 341"/>
          <p:cNvSpPr/>
          <p:nvPr/>
        </p:nvSpPr>
        <p:spPr>
          <a:xfrm>
            <a:off x="6320700" y="340197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342" name="Shape 342"/>
          <p:cNvSpPr/>
          <p:nvPr/>
        </p:nvSpPr>
        <p:spPr>
          <a:xfrm>
            <a:off x="6320700" y="4205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343" name="Shape 343"/>
          <p:cNvSpPr/>
          <p:nvPr/>
        </p:nvSpPr>
        <p:spPr>
          <a:xfrm>
            <a:off x="7395300" y="340196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sp>
        <p:nvSpPr>
          <p:cNvPr id="344" name="Shape 344"/>
          <p:cNvSpPr/>
          <p:nvPr/>
        </p:nvSpPr>
        <p:spPr>
          <a:xfrm>
            <a:off x="7395300" y="420521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sp>
        <p:nvSpPr>
          <p:cNvPr id="345" name="Shape 345"/>
          <p:cNvSpPr/>
          <p:nvPr/>
        </p:nvSpPr>
        <p:spPr>
          <a:xfrm>
            <a:off x="6858000" y="4958087"/>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346" name="Shape 346"/>
          <p:cNvCxnSpPr>
            <a:stCxn id="339" idx="2"/>
            <a:endCxn id="340" idx="0"/>
          </p:cNvCxnSpPr>
          <p:nvPr/>
        </p:nvCxnSpPr>
        <p:spPr>
          <a:xfrm>
            <a:off x="7126650" y="2354325"/>
            <a:ext cx="0" cy="294900"/>
          </a:xfrm>
          <a:prstGeom prst="straightConnector1">
            <a:avLst/>
          </a:prstGeom>
          <a:noFill/>
          <a:ln cap="flat" cmpd="sng" w="9525">
            <a:solidFill>
              <a:schemeClr val="dk2"/>
            </a:solidFill>
            <a:prstDash val="solid"/>
            <a:round/>
            <a:headEnd len="lg" w="lg" type="none"/>
            <a:tailEnd len="lg" w="lg" type="triangle"/>
          </a:ln>
        </p:spPr>
      </p:cxnSp>
      <p:cxnSp>
        <p:nvCxnSpPr>
          <p:cNvPr id="347" name="Shape 347"/>
          <p:cNvCxnSpPr>
            <a:stCxn id="340" idx="2"/>
            <a:endCxn id="341" idx="0"/>
          </p:cNvCxnSpPr>
          <p:nvPr/>
        </p:nvCxnSpPr>
        <p:spPr>
          <a:xfrm flipH="1">
            <a:off x="6589350" y="3107200"/>
            <a:ext cx="537300" cy="294899"/>
          </a:xfrm>
          <a:prstGeom prst="straightConnector1">
            <a:avLst/>
          </a:prstGeom>
          <a:noFill/>
          <a:ln cap="flat" cmpd="sng" w="9525">
            <a:solidFill>
              <a:schemeClr val="dk2"/>
            </a:solidFill>
            <a:prstDash val="solid"/>
            <a:round/>
            <a:headEnd len="lg" w="lg" type="none"/>
            <a:tailEnd len="lg" w="lg" type="triangle"/>
          </a:ln>
        </p:spPr>
      </p:cxnSp>
      <p:cxnSp>
        <p:nvCxnSpPr>
          <p:cNvPr id="348" name="Shape 348"/>
          <p:cNvCxnSpPr>
            <a:stCxn id="340" idx="2"/>
            <a:endCxn id="343" idx="0"/>
          </p:cNvCxnSpPr>
          <p:nvPr/>
        </p:nvCxnSpPr>
        <p:spPr>
          <a:xfrm>
            <a:off x="7126650" y="3107200"/>
            <a:ext cx="537300" cy="294899"/>
          </a:xfrm>
          <a:prstGeom prst="straightConnector1">
            <a:avLst/>
          </a:prstGeom>
          <a:noFill/>
          <a:ln cap="flat" cmpd="sng" w="9525">
            <a:solidFill>
              <a:schemeClr val="dk2"/>
            </a:solidFill>
            <a:prstDash val="solid"/>
            <a:round/>
            <a:headEnd len="lg" w="lg" type="none"/>
            <a:tailEnd len="lg" w="lg" type="triangle"/>
          </a:ln>
        </p:spPr>
      </p:cxnSp>
      <p:cxnSp>
        <p:nvCxnSpPr>
          <p:cNvPr id="349" name="Shape 349"/>
          <p:cNvCxnSpPr>
            <a:stCxn id="341" idx="2"/>
            <a:endCxn id="342" idx="0"/>
          </p:cNvCxnSpPr>
          <p:nvPr/>
        </p:nvCxnSpPr>
        <p:spPr>
          <a:xfrm>
            <a:off x="6589350" y="3860075"/>
            <a:ext cx="0" cy="345000"/>
          </a:xfrm>
          <a:prstGeom prst="straightConnector1">
            <a:avLst/>
          </a:prstGeom>
          <a:noFill/>
          <a:ln cap="flat" cmpd="sng" w="9525">
            <a:solidFill>
              <a:schemeClr val="dk2"/>
            </a:solidFill>
            <a:prstDash val="solid"/>
            <a:round/>
            <a:headEnd len="lg" w="lg" type="none"/>
            <a:tailEnd len="lg" w="lg" type="triangle"/>
          </a:ln>
        </p:spPr>
      </p:cxnSp>
      <p:cxnSp>
        <p:nvCxnSpPr>
          <p:cNvPr id="350" name="Shape 350"/>
          <p:cNvCxnSpPr>
            <a:stCxn id="343" idx="2"/>
            <a:endCxn id="344" idx="0"/>
          </p:cNvCxnSpPr>
          <p:nvPr/>
        </p:nvCxnSpPr>
        <p:spPr>
          <a:xfrm>
            <a:off x="7663950" y="3860062"/>
            <a:ext cx="0" cy="345000"/>
          </a:xfrm>
          <a:prstGeom prst="straightConnector1">
            <a:avLst/>
          </a:prstGeom>
          <a:noFill/>
          <a:ln cap="flat" cmpd="sng" w="9525">
            <a:solidFill>
              <a:schemeClr val="dk2"/>
            </a:solidFill>
            <a:prstDash val="solid"/>
            <a:round/>
            <a:headEnd len="lg" w="lg" type="none"/>
            <a:tailEnd len="lg" w="lg" type="triangle"/>
          </a:ln>
        </p:spPr>
      </p:cxnSp>
      <p:cxnSp>
        <p:nvCxnSpPr>
          <p:cNvPr id="351" name="Shape 351"/>
          <p:cNvCxnSpPr>
            <a:stCxn id="342" idx="2"/>
            <a:endCxn id="345" idx="0"/>
          </p:cNvCxnSpPr>
          <p:nvPr/>
        </p:nvCxnSpPr>
        <p:spPr>
          <a:xfrm>
            <a:off x="6589350" y="4663325"/>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52" name="Shape 352"/>
          <p:cNvCxnSpPr>
            <a:stCxn id="344" idx="2"/>
            <a:endCxn id="345" idx="0"/>
          </p:cNvCxnSpPr>
          <p:nvPr/>
        </p:nvCxnSpPr>
        <p:spPr>
          <a:xfrm flipH="1">
            <a:off x="7126650" y="4663312"/>
            <a:ext cx="537300" cy="294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Don’t Rely on Metrics</a:t>
            </a:r>
          </a:p>
        </p:txBody>
      </p:sp>
      <p:sp>
        <p:nvSpPr>
          <p:cNvPr id="63" name="Shape 63"/>
          <p:cNvSpPr txBox="1"/>
          <p:nvPr>
            <p:ph idx="1" type="body"/>
          </p:nvPr>
        </p:nvSpPr>
        <p:spPr>
          <a:xfrm>
            <a:off x="457200" y="3991975"/>
            <a:ext cx="8229600" cy="25760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There is a </a:t>
            </a:r>
            <a:r>
              <a:rPr i="1" lang="en" sz="2400"/>
              <a:t>small</a:t>
            </a:r>
            <a:r>
              <a:rPr lang="en" sz="2400"/>
              <a:t> benefit from using coverage as a stopping criterion.</a:t>
            </a:r>
          </a:p>
          <a:p>
            <a:pPr indent="-381000" lvl="0" marL="457200" marR="0" rtl="0" algn="l">
              <a:lnSpc>
                <a:spcPct val="100000"/>
              </a:lnSpc>
              <a:spcBef>
                <a:spcPts val="600"/>
              </a:spcBef>
              <a:spcAft>
                <a:spcPts val="0"/>
              </a:spcAft>
              <a:buSzPct val="100000"/>
            </a:pPr>
            <a:r>
              <a:rPr lang="en" sz="2400"/>
              <a:t>But, auto-generating tests with coverage as the goal produces poor tests.</a:t>
            </a:r>
          </a:p>
          <a:p>
            <a:pPr indent="-381000" lvl="0" marL="457200" marR="0" rtl="0" algn="l">
              <a:lnSpc>
                <a:spcPct val="100000"/>
              </a:lnSpc>
              <a:spcBef>
                <a:spcPts val="600"/>
              </a:spcBef>
              <a:spcAft>
                <a:spcPts val="0"/>
              </a:spcAft>
              <a:buSzPct val="100000"/>
            </a:pPr>
            <a:r>
              <a:rPr lang="en" sz="2400"/>
              <a:t>Two key problems - sensitivity to how code is written, and whether infected program state is noticed by oracle.</a:t>
            </a:r>
          </a:p>
        </p:txBody>
      </p:sp>
      <p:pic>
        <p:nvPicPr>
          <p:cNvPr id="64" name="Shape 64"/>
          <p:cNvPicPr preferRelativeResize="0"/>
          <p:nvPr/>
        </p:nvPicPr>
        <p:blipFill>
          <a:blip r:embed="rId3">
            <a:alphaModFix/>
          </a:blip>
          <a:stretch>
            <a:fillRect/>
          </a:stretch>
        </p:blipFill>
        <p:spPr>
          <a:xfrm>
            <a:off x="700249" y="1715112"/>
            <a:ext cx="7743524" cy="2347250"/>
          </a:xfrm>
          <a:prstGeom prst="rect">
            <a:avLst/>
          </a:prstGeom>
          <a:noFill/>
          <a:ln>
            <a:noFill/>
          </a:ln>
        </p:spPr>
      </p:pic>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GCD Example</a:t>
            </a:r>
          </a:p>
        </p:txBody>
      </p:sp>
      <p:sp>
        <p:nvSpPr>
          <p:cNvPr id="358" name="Shape 358"/>
          <p:cNvSpPr txBox="1"/>
          <p:nvPr>
            <p:ph idx="1" type="body"/>
          </p:nvPr>
        </p:nvSpPr>
        <p:spPr>
          <a:xfrm>
            <a:off x="457200" y="1600200"/>
            <a:ext cx="4061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B and F are inevitable, only dependent on entry (A).</a:t>
            </a:r>
          </a:p>
          <a:p>
            <a:pPr indent="-381000" lvl="0" marL="457200" marR="0" rtl="0" algn="l">
              <a:lnSpc>
                <a:spcPct val="100000"/>
              </a:lnSpc>
              <a:spcBef>
                <a:spcPts val="600"/>
              </a:spcBef>
              <a:spcAft>
                <a:spcPts val="0"/>
              </a:spcAft>
              <a:buSzPct val="100000"/>
            </a:pPr>
            <a:r>
              <a:rPr lang="en" sz="2400"/>
              <a:t>C, D, and E (nodes in the loop) depend on the loop condition (B).</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pic>
        <p:nvPicPr>
          <p:cNvPr id="360" name="Shape 360"/>
          <p:cNvPicPr preferRelativeResize="0"/>
          <p:nvPr/>
        </p:nvPicPr>
        <p:blipFill>
          <a:blip r:embed="rId3">
            <a:alphaModFix/>
          </a:blip>
          <a:stretch>
            <a:fillRect/>
          </a:stretch>
        </p:blipFill>
        <p:spPr>
          <a:xfrm>
            <a:off x="5246565" y="1608712"/>
            <a:ext cx="2937633" cy="4714413"/>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Data Flow Analysis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Reachability</a:t>
            </a:r>
          </a:p>
        </p:txBody>
      </p:sp>
      <p:sp>
        <p:nvSpPr>
          <p:cNvPr id="371" name="Shape 3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Def-Use pairs describe paths through the program’s control flow.</a:t>
            </a:r>
          </a:p>
          <a:p>
            <a:pPr indent="-228600" lvl="1" marL="914400" marR="0" rtl="0" algn="l">
              <a:lnSpc>
                <a:spcPct val="100000"/>
              </a:lnSpc>
              <a:spcBef>
                <a:spcPts val="600"/>
              </a:spcBef>
              <a:spcAft>
                <a:spcPts val="0"/>
              </a:spcAft>
            </a:pPr>
            <a:r>
              <a:rPr lang="en"/>
              <a:t>There is a (</a:t>
            </a:r>
            <a:r>
              <a:rPr i="1" lang="en"/>
              <a:t>d,u</a:t>
            </a:r>
            <a:r>
              <a:rPr lang="en"/>
              <a:t>) pair for variable </a:t>
            </a:r>
            <a:r>
              <a:rPr i="1" lang="en"/>
              <a:t>V</a:t>
            </a:r>
            <a:r>
              <a:rPr lang="en"/>
              <a:t> only if at least one path exists between </a:t>
            </a:r>
            <a:r>
              <a:rPr i="1" lang="en"/>
              <a:t>d</a:t>
            </a:r>
            <a:r>
              <a:rPr lang="en"/>
              <a:t> and </a:t>
            </a:r>
            <a:r>
              <a:rPr i="1" lang="en"/>
              <a:t>u</a:t>
            </a:r>
            <a:r>
              <a:rPr lang="en"/>
              <a:t>.</a:t>
            </a:r>
          </a:p>
          <a:p>
            <a:pPr indent="-228600" lvl="1" marL="914400" marR="0" rtl="0" algn="l">
              <a:lnSpc>
                <a:spcPct val="100000"/>
              </a:lnSpc>
              <a:spcBef>
                <a:spcPts val="600"/>
              </a:spcBef>
              <a:spcAft>
                <a:spcPts val="0"/>
              </a:spcAft>
            </a:pPr>
            <a:r>
              <a:rPr lang="en"/>
              <a:t>If this is the case, a definition </a:t>
            </a:r>
            <a:r>
              <a:rPr i="1" lang="en"/>
              <a:t>V</a:t>
            </a:r>
            <a:r>
              <a:rPr baseline="-25000" i="1" lang="en"/>
              <a:t>d</a:t>
            </a:r>
            <a:r>
              <a:rPr lang="en"/>
              <a:t> </a:t>
            </a:r>
            <a:r>
              <a:rPr b="1" lang="en"/>
              <a:t>reaches</a:t>
            </a:r>
            <a:r>
              <a:rPr lang="en"/>
              <a:t> </a:t>
            </a:r>
            <a:r>
              <a:rPr i="1" lang="en"/>
              <a:t>u</a:t>
            </a:r>
            <a:r>
              <a:rPr lang="en"/>
              <a:t>. </a:t>
            </a:r>
          </a:p>
          <a:p>
            <a:pPr indent="-228600" lvl="2" marL="1371600" marR="0" rtl="0" algn="l">
              <a:lnSpc>
                <a:spcPct val="100000"/>
              </a:lnSpc>
              <a:spcBef>
                <a:spcPts val="600"/>
              </a:spcBef>
              <a:spcAft>
                <a:spcPts val="0"/>
              </a:spcAft>
            </a:pPr>
            <a:r>
              <a:rPr i="1" lang="en"/>
              <a:t>V</a:t>
            </a:r>
            <a:r>
              <a:rPr baseline="-25000" i="1" lang="en"/>
              <a:t>d</a:t>
            </a:r>
            <a:r>
              <a:rPr lang="en"/>
              <a:t> is a </a:t>
            </a:r>
            <a:r>
              <a:rPr i="1" lang="en"/>
              <a:t>reaching definition</a:t>
            </a:r>
            <a:r>
              <a:rPr lang="en"/>
              <a:t> at </a:t>
            </a:r>
            <a:r>
              <a:rPr i="1" lang="en"/>
              <a:t>u</a:t>
            </a:r>
            <a:r>
              <a:rPr lang="en"/>
              <a:t>. </a:t>
            </a:r>
          </a:p>
          <a:p>
            <a:pPr indent="-228600" lvl="1" marL="914400" marR="0" rtl="0" algn="l">
              <a:lnSpc>
                <a:spcPct val="100000"/>
              </a:lnSpc>
              <a:spcBef>
                <a:spcPts val="600"/>
              </a:spcBef>
              <a:spcAft>
                <a:spcPts val="0"/>
              </a:spcAft>
            </a:pPr>
            <a:r>
              <a:rPr lang="en"/>
              <a:t>If the path passes through a new definition </a:t>
            </a:r>
            <a:r>
              <a:rPr i="1" lang="en"/>
              <a:t>V</a:t>
            </a:r>
            <a:r>
              <a:rPr baseline="-25000" i="1" lang="en"/>
              <a:t>e</a:t>
            </a:r>
            <a:r>
              <a:rPr lang="en"/>
              <a:t>, then </a:t>
            </a:r>
            <a:r>
              <a:rPr i="1" lang="en"/>
              <a:t>V</a:t>
            </a:r>
            <a:r>
              <a:rPr baseline="-25000" i="1" lang="en"/>
              <a:t>e</a:t>
            </a:r>
            <a:r>
              <a:rPr lang="en"/>
              <a:t> </a:t>
            </a:r>
            <a:r>
              <a:rPr i="1" lang="en"/>
              <a:t>kills</a:t>
            </a:r>
            <a:r>
              <a:rPr lang="en"/>
              <a:t> </a:t>
            </a:r>
            <a:r>
              <a:rPr i="1" lang="en"/>
              <a:t>V</a:t>
            </a:r>
            <a:r>
              <a:rPr baseline="-25000" i="1" lang="en"/>
              <a:t>d</a:t>
            </a:r>
            <a:r>
              <a:rPr lang="en"/>
              <a:t>.</a:t>
            </a:r>
          </a:p>
        </p:txBody>
      </p:sp>
      <p:sp>
        <p:nvSpPr>
          <p:cNvPr id="372" name="Shape 3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Computing Def-Use Pairs</a:t>
            </a:r>
          </a:p>
        </p:txBody>
      </p:sp>
      <p:sp>
        <p:nvSpPr>
          <p:cNvPr id="378" name="Shape 37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One algorithm: Search the CFG for paths without redefinitions.</a:t>
            </a:r>
          </a:p>
          <a:p>
            <a:pPr indent="-228600" lvl="1" marL="914400" marR="0" rtl="0" algn="l">
              <a:lnSpc>
                <a:spcPct val="100000"/>
              </a:lnSpc>
              <a:spcBef>
                <a:spcPts val="600"/>
              </a:spcBef>
              <a:spcAft>
                <a:spcPts val="0"/>
              </a:spcAft>
            </a:pPr>
            <a:r>
              <a:rPr lang="en"/>
              <a:t>Not practical - remember path coverage? </a:t>
            </a:r>
          </a:p>
          <a:p>
            <a:pPr indent="-381000" lvl="0" marL="457200" marR="0" rtl="0" algn="l">
              <a:lnSpc>
                <a:spcPct val="100000"/>
              </a:lnSpc>
              <a:spcBef>
                <a:spcPts val="600"/>
              </a:spcBef>
              <a:spcAft>
                <a:spcPts val="0"/>
              </a:spcAft>
              <a:buSzPct val="100000"/>
            </a:pPr>
            <a:r>
              <a:rPr lang="en" sz="2400"/>
              <a:t>Instead, summarize the reaching definitions at a node over all paths reaching that node.</a:t>
            </a:r>
          </a:p>
        </p:txBody>
      </p:sp>
      <p:sp>
        <p:nvSpPr>
          <p:cNvPr id="379" name="Shape 3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
        <p:nvSpPr>
          <p:cNvPr id="380" name="Shape 380"/>
          <p:cNvSpPr/>
          <p:nvPr/>
        </p:nvSpPr>
        <p:spPr>
          <a:xfrm>
            <a:off x="6577625" y="2047650"/>
            <a:ext cx="946800" cy="93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y = ..</a:t>
            </a:r>
          </a:p>
          <a:p>
            <a:pPr lvl="0" algn="ctr">
              <a:spcBef>
                <a:spcPts val="0"/>
              </a:spcBef>
              <a:buNone/>
            </a:pPr>
            <a:r>
              <a:rPr lang="en"/>
              <a:t>z = ..</a:t>
            </a:r>
          </a:p>
        </p:txBody>
      </p:sp>
      <p:sp>
        <p:nvSpPr>
          <p:cNvPr id="381" name="Shape 381"/>
          <p:cNvSpPr/>
          <p:nvPr/>
        </p:nvSpPr>
        <p:spPr>
          <a:xfrm>
            <a:off x="5996550" y="3337625"/>
            <a:ext cx="715199" cy="58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z = ..</a:t>
            </a:r>
          </a:p>
        </p:txBody>
      </p:sp>
      <p:sp>
        <p:nvSpPr>
          <p:cNvPr id="382" name="Shape 382"/>
          <p:cNvSpPr/>
          <p:nvPr/>
        </p:nvSpPr>
        <p:spPr>
          <a:xfrm>
            <a:off x="7292825" y="3337625"/>
            <a:ext cx="715199" cy="58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 = ..</a:t>
            </a:r>
          </a:p>
          <a:p>
            <a:pPr lvl="0" rtl="0" algn="ctr">
              <a:spcBef>
                <a:spcPts val="0"/>
              </a:spcBef>
              <a:buNone/>
            </a:pPr>
            <a:r>
              <a:rPr lang="en"/>
              <a:t>z = ..</a:t>
            </a:r>
          </a:p>
        </p:txBody>
      </p:sp>
      <p:sp>
        <p:nvSpPr>
          <p:cNvPr id="383" name="Shape 383"/>
          <p:cNvSpPr/>
          <p:nvPr/>
        </p:nvSpPr>
        <p:spPr>
          <a:xfrm>
            <a:off x="6577625" y="4272800"/>
            <a:ext cx="715199" cy="58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 = ..</a:t>
            </a:r>
          </a:p>
        </p:txBody>
      </p:sp>
      <p:cxnSp>
        <p:nvCxnSpPr>
          <p:cNvPr id="384" name="Shape 384"/>
          <p:cNvCxnSpPr>
            <a:stCxn id="380" idx="2"/>
            <a:endCxn id="381" idx="0"/>
          </p:cNvCxnSpPr>
          <p:nvPr/>
        </p:nvCxnSpPr>
        <p:spPr>
          <a:xfrm flipH="1">
            <a:off x="6354125" y="2987550"/>
            <a:ext cx="696900" cy="350100"/>
          </a:xfrm>
          <a:prstGeom prst="straightConnector1">
            <a:avLst/>
          </a:prstGeom>
          <a:noFill/>
          <a:ln cap="flat" cmpd="sng" w="9525">
            <a:solidFill>
              <a:schemeClr val="dk2"/>
            </a:solidFill>
            <a:prstDash val="solid"/>
            <a:round/>
            <a:headEnd len="lg" w="lg" type="none"/>
            <a:tailEnd len="lg" w="lg" type="triangle"/>
          </a:ln>
        </p:spPr>
      </p:cxnSp>
      <p:cxnSp>
        <p:nvCxnSpPr>
          <p:cNvPr id="385" name="Shape 385"/>
          <p:cNvCxnSpPr>
            <a:stCxn id="380" idx="2"/>
            <a:endCxn id="382" idx="0"/>
          </p:cNvCxnSpPr>
          <p:nvPr/>
        </p:nvCxnSpPr>
        <p:spPr>
          <a:xfrm>
            <a:off x="7051025" y="2987550"/>
            <a:ext cx="599400" cy="350100"/>
          </a:xfrm>
          <a:prstGeom prst="straightConnector1">
            <a:avLst/>
          </a:prstGeom>
          <a:noFill/>
          <a:ln cap="flat" cmpd="sng" w="9525">
            <a:solidFill>
              <a:schemeClr val="dk2"/>
            </a:solidFill>
            <a:prstDash val="solid"/>
            <a:round/>
            <a:headEnd len="lg" w="lg" type="none"/>
            <a:tailEnd len="lg" w="lg" type="triangle"/>
          </a:ln>
        </p:spPr>
      </p:cxnSp>
      <p:cxnSp>
        <p:nvCxnSpPr>
          <p:cNvPr id="386" name="Shape 386"/>
          <p:cNvCxnSpPr>
            <a:stCxn id="381" idx="2"/>
            <a:endCxn id="383" idx="0"/>
          </p:cNvCxnSpPr>
          <p:nvPr/>
        </p:nvCxnSpPr>
        <p:spPr>
          <a:xfrm>
            <a:off x="6354149" y="3922624"/>
            <a:ext cx="581100" cy="350100"/>
          </a:xfrm>
          <a:prstGeom prst="straightConnector1">
            <a:avLst/>
          </a:prstGeom>
          <a:noFill/>
          <a:ln cap="flat" cmpd="sng" w="9525">
            <a:solidFill>
              <a:schemeClr val="dk2"/>
            </a:solidFill>
            <a:prstDash val="solid"/>
            <a:round/>
            <a:headEnd len="lg" w="lg" type="none"/>
            <a:tailEnd len="lg" w="lg" type="triangle"/>
          </a:ln>
        </p:spPr>
      </p:cxnSp>
      <p:cxnSp>
        <p:nvCxnSpPr>
          <p:cNvPr id="387" name="Shape 387"/>
          <p:cNvCxnSpPr>
            <a:stCxn id="382" idx="2"/>
            <a:endCxn id="383" idx="0"/>
          </p:cNvCxnSpPr>
          <p:nvPr/>
        </p:nvCxnSpPr>
        <p:spPr>
          <a:xfrm flipH="1">
            <a:off x="6935224" y="3922624"/>
            <a:ext cx="715200" cy="3501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Computing Def-Use Pairs</a:t>
            </a:r>
          </a:p>
        </p:txBody>
      </p:sp>
      <p:sp>
        <p:nvSpPr>
          <p:cNvPr id="393" name="Shape 3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If we calculate the reaching definitions of node </a:t>
            </a:r>
            <a:r>
              <a:rPr i="1" lang="en"/>
              <a:t>n</a:t>
            </a:r>
            <a:r>
              <a:rPr lang="en"/>
              <a:t>, and there is an edge (</a:t>
            </a:r>
            <a:r>
              <a:rPr i="1" lang="en"/>
              <a:t>p, n</a:t>
            </a:r>
            <a:r>
              <a:rPr lang="en"/>
              <a:t>) from an immediate predecessor node </a:t>
            </a:r>
            <a:r>
              <a:rPr i="1" lang="en"/>
              <a:t>p</a:t>
            </a:r>
            <a:r>
              <a:rPr lang="en"/>
              <a:t>.</a:t>
            </a:r>
          </a:p>
          <a:p>
            <a:pPr indent="-228600" lvl="1" marL="914400" marR="0" rtl="0" algn="l">
              <a:lnSpc>
                <a:spcPct val="100000"/>
              </a:lnSpc>
              <a:spcBef>
                <a:spcPts val="600"/>
              </a:spcBef>
              <a:spcAft>
                <a:spcPts val="0"/>
              </a:spcAft>
            </a:pPr>
            <a:r>
              <a:rPr lang="en"/>
              <a:t>If p can assign a value to variable </a:t>
            </a:r>
            <a:r>
              <a:rPr i="1" lang="en"/>
              <a:t>v</a:t>
            </a:r>
            <a:r>
              <a:rPr lang="en"/>
              <a:t>, then definition </a:t>
            </a:r>
            <a:r>
              <a:rPr i="1" lang="en"/>
              <a:t>v</a:t>
            </a:r>
            <a:r>
              <a:rPr baseline="-25000" i="1" lang="en"/>
              <a:t>p</a:t>
            </a:r>
            <a:r>
              <a:rPr lang="en"/>
              <a:t> reaches </a:t>
            </a:r>
            <a:r>
              <a:rPr i="1" lang="en"/>
              <a:t>n</a:t>
            </a:r>
            <a:r>
              <a:rPr lang="en"/>
              <a:t>.</a:t>
            </a:r>
          </a:p>
          <a:p>
            <a:pPr indent="-228600" lvl="2" marL="1371600" marR="0" rtl="0" algn="l">
              <a:lnSpc>
                <a:spcPct val="100000"/>
              </a:lnSpc>
              <a:spcBef>
                <a:spcPts val="600"/>
              </a:spcBef>
              <a:spcAft>
                <a:spcPts val="0"/>
              </a:spcAft>
            </a:pPr>
            <a:r>
              <a:rPr i="1" lang="en"/>
              <a:t>v</a:t>
            </a:r>
            <a:r>
              <a:rPr baseline="-25000" i="1" lang="en"/>
              <a:t>p</a:t>
            </a:r>
            <a:r>
              <a:rPr lang="en"/>
              <a:t> is </a:t>
            </a:r>
            <a:r>
              <a:rPr i="1" lang="en"/>
              <a:t>generated</a:t>
            </a:r>
            <a:r>
              <a:rPr lang="en"/>
              <a:t> at </a:t>
            </a:r>
            <a:r>
              <a:rPr i="1" lang="en"/>
              <a:t>p</a:t>
            </a:r>
            <a:r>
              <a:rPr lang="en"/>
              <a:t>.</a:t>
            </a:r>
          </a:p>
          <a:p>
            <a:pPr indent="-228600" lvl="1" marL="914400" marR="0" rtl="0" algn="l">
              <a:lnSpc>
                <a:spcPct val="100000"/>
              </a:lnSpc>
              <a:spcBef>
                <a:spcPts val="600"/>
              </a:spcBef>
              <a:spcAft>
                <a:spcPts val="0"/>
              </a:spcAft>
            </a:pPr>
            <a:r>
              <a:rPr lang="en"/>
              <a:t>If a definition </a:t>
            </a:r>
            <a:r>
              <a:rPr i="1" lang="en"/>
              <a:t>v</a:t>
            </a:r>
            <a:r>
              <a:rPr baseline="-25000" i="1" lang="en"/>
              <a:t>d</a:t>
            </a:r>
            <a:r>
              <a:rPr lang="en"/>
              <a:t> reaches </a:t>
            </a:r>
            <a:r>
              <a:rPr i="1" lang="en"/>
              <a:t>p</a:t>
            </a:r>
            <a:r>
              <a:rPr lang="en"/>
              <a:t>, and if there is no new definition, then </a:t>
            </a:r>
            <a:r>
              <a:rPr i="1" lang="en"/>
              <a:t>v</a:t>
            </a:r>
            <a:r>
              <a:rPr baseline="-25000" i="1" lang="en"/>
              <a:t>d</a:t>
            </a:r>
            <a:r>
              <a:rPr lang="en"/>
              <a:t> is </a:t>
            </a:r>
            <a:r>
              <a:rPr i="1" lang="en"/>
              <a:t>propagated</a:t>
            </a:r>
            <a:r>
              <a:rPr lang="en"/>
              <a:t> from </a:t>
            </a:r>
            <a:r>
              <a:rPr i="1" lang="en"/>
              <a:t>p</a:t>
            </a:r>
            <a:r>
              <a:rPr lang="en"/>
              <a:t> to </a:t>
            </a:r>
            <a:r>
              <a:rPr i="1" lang="en"/>
              <a:t>n</a:t>
            </a:r>
            <a:r>
              <a:rPr lang="en"/>
              <a:t>.</a:t>
            </a:r>
          </a:p>
          <a:p>
            <a:pPr indent="-228600" lvl="2" marL="1371600" marR="0" rtl="0" algn="l">
              <a:lnSpc>
                <a:spcPct val="100000"/>
              </a:lnSpc>
              <a:spcBef>
                <a:spcPts val="600"/>
              </a:spcBef>
              <a:spcAft>
                <a:spcPts val="0"/>
              </a:spcAft>
            </a:pPr>
            <a:r>
              <a:rPr lang="en"/>
              <a:t>If there is a new definition, </a:t>
            </a:r>
            <a:r>
              <a:rPr i="1" lang="en"/>
              <a:t>v</a:t>
            </a:r>
            <a:r>
              <a:rPr baseline="-25000" i="1" lang="en"/>
              <a:t>p</a:t>
            </a:r>
            <a:r>
              <a:rPr lang="en"/>
              <a:t> kills </a:t>
            </a:r>
            <a:r>
              <a:rPr i="1" lang="en"/>
              <a:t>v</a:t>
            </a:r>
            <a:r>
              <a:rPr baseline="-25000" i="1" lang="en"/>
              <a:t>d</a:t>
            </a:r>
            <a:r>
              <a:rPr lang="en"/>
              <a:t> and </a:t>
            </a:r>
            <a:r>
              <a:rPr i="1" lang="en"/>
              <a:t>v</a:t>
            </a:r>
            <a:r>
              <a:rPr baseline="-25000" i="1" lang="en"/>
              <a:t>p</a:t>
            </a:r>
            <a:r>
              <a:rPr lang="en"/>
              <a:t> propagates to n.</a:t>
            </a:r>
          </a:p>
        </p:txBody>
      </p:sp>
      <p:sp>
        <p:nvSpPr>
          <p:cNvPr id="394" name="Shape 3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Computing Def-Use Pairs</a:t>
            </a:r>
          </a:p>
        </p:txBody>
      </p:sp>
      <p:sp>
        <p:nvSpPr>
          <p:cNvPr id="400" name="Shape 40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highlight>
                  <a:srgbClr val="FFFFFF"/>
                </a:highlight>
              </a:rPr>
              <a:t>Reaching definitions flowing out at of a node are:</a:t>
            </a:r>
          </a:p>
          <a:p>
            <a:pPr indent="-381000" lvl="1" marL="914400" rtl="0">
              <a:lnSpc>
                <a:spcPct val="120000"/>
              </a:lnSpc>
              <a:spcBef>
                <a:spcPts val="0"/>
              </a:spcBef>
              <a:buSzPct val="100000"/>
            </a:pPr>
            <a:r>
              <a:rPr lang="en" sz="2400">
                <a:highlight>
                  <a:srgbClr val="FFFFFF"/>
                </a:highlight>
              </a:rPr>
              <a:t>All the reaching definitions flowing in</a:t>
            </a:r>
          </a:p>
          <a:p>
            <a:pPr indent="-381000" lvl="1" marL="914400" rtl="0">
              <a:lnSpc>
                <a:spcPct val="120000"/>
              </a:lnSpc>
              <a:spcBef>
                <a:spcPts val="0"/>
              </a:spcBef>
              <a:buSzPct val="100000"/>
            </a:pPr>
            <a:r>
              <a:rPr lang="en" sz="2400">
                <a:highlight>
                  <a:srgbClr val="FFFFFF"/>
                </a:highlight>
              </a:rPr>
              <a:t>Minus the definitions that are killed</a:t>
            </a:r>
          </a:p>
          <a:p>
            <a:pPr indent="-381000" lvl="1" marL="914400" rtl="0">
              <a:lnSpc>
                <a:spcPct val="120000"/>
              </a:lnSpc>
              <a:spcBef>
                <a:spcPts val="0"/>
              </a:spcBef>
              <a:buSzPct val="100000"/>
            </a:pPr>
            <a:r>
              <a:rPr lang="en" sz="2400">
                <a:highlight>
                  <a:srgbClr val="FFFFFF"/>
                </a:highlight>
              </a:rPr>
              <a:t>Plus the definitions that are generated</a:t>
            </a:r>
          </a:p>
        </p:txBody>
      </p:sp>
      <p:sp>
        <p:nvSpPr>
          <p:cNvPr id="401" name="Shape 4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
        <p:nvSpPr>
          <p:cNvPr id="402" name="Shape 402"/>
          <p:cNvSpPr/>
          <p:nvPr/>
        </p:nvSpPr>
        <p:spPr>
          <a:xfrm>
            <a:off x="6037500" y="2107987"/>
            <a:ext cx="946800" cy="93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y = ..</a:t>
            </a:r>
          </a:p>
          <a:p>
            <a:pPr lvl="0" rtl="0" algn="ctr">
              <a:spcBef>
                <a:spcPts val="0"/>
              </a:spcBef>
              <a:buNone/>
            </a:pPr>
            <a:r>
              <a:rPr lang="en"/>
              <a:t>z = ..</a:t>
            </a:r>
          </a:p>
        </p:txBody>
      </p:sp>
      <p:sp>
        <p:nvSpPr>
          <p:cNvPr id="403" name="Shape 403"/>
          <p:cNvSpPr/>
          <p:nvPr/>
        </p:nvSpPr>
        <p:spPr>
          <a:xfrm>
            <a:off x="5456425" y="3397962"/>
            <a:ext cx="715199" cy="58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z = ..</a:t>
            </a:r>
          </a:p>
        </p:txBody>
      </p:sp>
      <p:sp>
        <p:nvSpPr>
          <p:cNvPr id="404" name="Shape 404"/>
          <p:cNvSpPr/>
          <p:nvPr/>
        </p:nvSpPr>
        <p:spPr>
          <a:xfrm>
            <a:off x="6752700" y="3397962"/>
            <a:ext cx="715199" cy="58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 = ..</a:t>
            </a:r>
          </a:p>
          <a:p>
            <a:pPr lvl="0" rtl="0" algn="ctr">
              <a:spcBef>
                <a:spcPts val="0"/>
              </a:spcBef>
              <a:buNone/>
            </a:pPr>
            <a:r>
              <a:rPr lang="en"/>
              <a:t>z = ..</a:t>
            </a:r>
          </a:p>
        </p:txBody>
      </p:sp>
      <p:sp>
        <p:nvSpPr>
          <p:cNvPr id="405" name="Shape 405"/>
          <p:cNvSpPr/>
          <p:nvPr/>
        </p:nvSpPr>
        <p:spPr>
          <a:xfrm>
            <a:off x="6037500" y="4333137"/>
            <a:ext cx="715199" cy="584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 = ..</a:t>
            </a:r>
          </a:p>
        </p:txBody>
      </p:sp>
      <p:cxnSp>
        <p:nvCxnSpPr>
          <p:cNvPr id="406" name="Shape 406"/>
          <p:cNvCxnSpPr>
            <a:stCxn id="402" idx="2"/>
            <a:endCxn id="403" idx="0"/>
          </p:cNvCxnSpPr>
          <p:nvPr/>
        </p:nvCxnSpPr>
        <p:spPr>
          <a:xfrm flipH="1">
            <a:off x="5814000" y="3047887"/>
            <a:ext cx="696900" cy="350100"/>
          </a:xfrm>
          <a:prstGeom prst="straightConnector1">
            <a:avLst/>
          </a:prstGeom>
          <a:noFill/>
          <a:ln cap="flat" cmpd="sng" w="9525">
            <a:solidFill>
              <a:schemeClr val="dk2"/>
            </a:solidFill>
            <a:prstDash val="solid"/>
            <a:round/>
            <a:headEnd len="lg" w="lg" type="none"/>
            <a:tailEnd len="lg" w="lg" type="triangle"/>
          </a:ln>
        </p:spPr>
      </p:cxnSp>
      <p:cxnSp>
        <p:nvCxnSpPr>
          <p:cNvPr id="407" name="Shape 407"/>
          <p:cNvCxnSpPr>
            <a:stCxn id="402" idx="2"/>
            <a:endCxn id="404" idx="0"/>
          </p:cNvCxnSpPr>
          <p:nvPr/>
        </p:nvCxnSpPr>
        <p:spPr>
          <a:xfrm>
            <a:off x="6510900" y="3047887"/>
            <a:ext cx="599399" cy="350100"/>
          </a:xfrm>
          <a:prstGeom prst="straightConnector1">
            <a:avLst/>
          </a:prstGeom>
          <a:noFill/>
          <a:ln cap="flat" cmpd="sng" w="9525">
            <a:solidFill>
              <a:schemeClr val="dk2"/>
            </a:solidFill>
            <a:prstDash val="solid"/>
            <a:round/>
            <a:headEnd len="lg" w="lg" type="none"/>
            <a:tailEnd len="lg" w="lg" type="triangle"/>
          </a:ln>
        </p:spPr>
      </p:cxnSp>
      <p:cxnSp>
        <p:nvCxnSpPr>
          <p:cNvPr id="408" name="Shape 408"/>
          <p:cNvCxnSpPr>
            <a:stCxn id="403" idx="2"/>
            <a:endCxn id="405" idx="0"/>
          </p:cNvCxnSpPr>
          <p:nvPr/>
        </p:nvCxnSpPr>
        <p:spPr>
          <a:xfrm>
            <a:off x="5814024" y="3982962"/>
            <a:ext cx="581100" cy="350100"/>
          </a:xfrm>
          <a:prstGeom prst="straightConnector1">
            <a:avLst/>
          </a:prstGeom>
          <a:noFill/>
          <a:ln cap="flat" cmpd="sng" w="9525">
            <a:solidFill>
              <a:schemeClr val="dk2"/>
            </a:solidFill>
            <a:prstDash val="solid"/>
            <a:round/>
            <a:headEnd len="lg" w="lg" type="none"/>
            <a:tailEnd len="lg" w="lg" type="triangle"/>
          </a:ln>
        </p:spPr>
      </p:cxnSp>
      <p:cxnSp>
        <p:nvCxnSpPr>
          <p:cNvPr id="409" name="Shape 409"/>
          <p:cNvCxnSpPr>
            <a:stCxn id="404" idx="2"/>
            <a:endCxn id="405" idx="0"/>
          </p:cNvCxnSpPr>
          <p:nvPr/>
        </p:nvCxnSpPr>
        <p:spPr>
          <a:xfrm flipH="1">
            <a:off x="6395099" y="3982962"/>
            <a:ext cx="715200" cy="350100"/>
          </a:xfrm>
          <a:prstGeom prst="straightConnector1">
            <a:avLst/>
          </a:prstGeom>
          <a:noFill/>
          <a:ln cap="flat" cmpd="sng" w="9525">
            <a:solidFill>
              <a:schemeClr val="dk2"/>
            </a:solidFill>
            <a:prstDash val="solid"/>
            <a:round/>
            <a:headEnd len="lg" w="lg" type="none"/>
            <a:tailEnd len="lg" w="lg" type="triangle"/>
          </a:ln>
        </p:spPr>
      </p:cxnSp>
      <p:sp>
        <p:nvSpPr>
          <p:cNvPr id="410" name="Shape 410"/>
          <p:cNvSpPr txBox="1"/>
          <p:nvPr/>
        </p:nvSpPr>
        <p:spPr>
          <a:xfrm>
            <a:off x="7292950" y="2368012"/>
            <a:ext cx="1218900" cy="740100"/>
          </a:xfrm>
          <a:prstGeom prst="rect">
            <a:avLst/>
          </a:prstGeom>
          <a:noFill/>
          <a:ln>
            <a:noFill/>
          </a:ln>
        </p:spPr>
        <p:txBody>
          <a:bodyPr anchorCtr="0" anchor="t" bIns="91425" lIns="91425" rIns="91425" tIns="91425">
            <a:noAutofit/>
          </a:bodyPr>
          <a:lstStyle/>
          <a:p>
            <a:pPr lvl="0">
              <a:spcBef>
                <a:spcPts val="0"/>
              </a:spcBef>
              <a:buNone/>
            </a:pPr>
            <a:r>
              <a:rPr lang="en" sz="1800"/>
              <a:t>x</a:t>
            </a:r>
            <a:r>
              <a:rPr baseline="-25000" lang="en" sz="1800"/>
              <a:t>a</a:t>
            </a:r>
            <a:r>
              <a:rPr lang="en" sz="1800"/>
              <a:t>, y</a:t>
            </a:r>
            <a:r>
              <a:rPr baseline="-25000" lang="en" sz="1800"/>
              <a:t>a</a:t>
            </a:r>
            <a:r>
              <a:rPr lang="en" sz="1800"/>
              <a:t>, z</a:t>
            </a:r>
            <a:r>
              <a:rPr baseline="-25000" lang="en" sz="1800"/>
              <a:t>a</a:t>
            </a:r>
            <a:r>
              <a:rPr lang="en" sz="1800"/>
              <a:t> </a:t>
            </a:r>
          </a:p>
        </p:txBody>
      </p:sp>
      <p:sp>
        <p:nvSpPr>
          <p:cNvPr id="411" name="Shape 411"/>
          <p:cNvSpPr txBox="1"/>
          <p:nvPr/>
        </p:nvSpPr>
        <p:spPr>
          <a:xfrm>
            <a:off x="7467900" y="3917662"/>
            <a:ext cx="1218900" cy="740100"/>
          </a:xfrm>
          <a:prstGeom prst="rect">
            <a:avLst/>
          </a:prstGeom>
          <a:noFill/>
          <a:ln>
            <a:noFill/>
          </a:ln>
        </p:spPr>
        <p:txBody>
          <a:bodyPr anchorCtr="0" anchor="t" bIns="91425" lIns="91425" rIns="91425" tIns="91425">
            <a:noAutofit/>
          </a:bodyPr>
          <a:lstStyle/>
          <a:p>
            <a:pPr lvl="0" rtl="0">
              <a:spcBef>
                <a:spcPts val="0"/>
              </a:spcBef>
              <a:buNone/>
            </a:pPr>
            <a:r>
              <a:rPr lang="en" sz="1800"/>
              <a:t>x</a:t>
            </a:r>
            <a:r>
              <a:rPr baseline="-25000" lang="en" sz="1800"/>
              <a:t>a</a:t>
            </a:r>
            <a:r>
              <a:rPr lang="en" sz="1800"/>
              <a:t>, y</a:t>
            </a:r>
            <a:r>
              <a:rPr baseline="-25000" lang="en" sz="1800"/>
              <a:t>c</a:t>
            </a:r>
            <a:r>
              <a:rPr lang="en" sz="1800"/>
              <a:t>, z</a:t>
            </a:r>
            <a:r>
              <a:rPr baseline="-25000" lang="en" sz="1800"/>
              <a:t>c</a:t>
            </a:r>
            <a:r>
              <a:rPr lang="en" sz="1800"/>
              <a:t> </a:t>
            </a:r>
          </a:p>
        </p:txBody>
      </p:sp>
      <p:sp>
        <p:nvSpPr>
          <p:cNvPr id="412" name="Shape 412"/>
          <p:cNvSpPr txBox="1"/>
          <p:nvPr/>
        </p:nvSpPr>
        <p:spPr>
          <a:xfrm>
            <a:off x="4543887" y="3917662"/>
            <a:ext cx="1218900" cy="740100"/>
          </a:xfrm>
          <a:prstGeom prst="rect">
            <a:avLst/>
          </a:prstGeom>
          <a:noFill/>
          <a:ln>
            <a:noFill/>
          </a:ln>
        </p:spPr>
        <p:txBody>
          <a:bodyPr anchorCtr="0" anchor="t" bIns="91425" lIns="91425" rIns="91425" tIns="91425">
            <a:noAutofit/>
          </a:bodyPr>
          <a:lstStyle/>
          <a:p>
            <a:pPr lvl="0" rtl="0">
              <a:spcBef>
                <a:spcPts val="0"/>
              </a:spcBef>
              <a:buNone/>
            </a:pPr>
            <a:r>
              <a:rPr lang="en" sz="1800"/>
              <a:t>x</a:t>
            </a:r>
            <a:r>
              <a:rPr baseline="-25000" lang="en" sz="1800"/>
              <a:t>b</a:t>
            </a:r>
            <a:r>
              <a:rPr lang="en" sz="1800"/>
              <a:t>, y</a:t>
            </a:r>
            <a:r>
              <a:rPr baseline="-25000" lang="en" sz="1800"/>
              <a:t>a</a:t>
            </a:r>
            <a:r>
              <a:rPr lang="en" sz="1800"/>
              <a:t>, z</a:t>
            </a:r>
            <a:r>
              <a:rPr baseline="-25000" lang="en" sz="1800"/>
              <a:t>b</a:t>
            </a:r>
            <a:r>
              <a:rPr lang="en" sz="1800"/>
              <a:t> </a:t>
            </a:r>
          </a:p>
        </p:txBody>
      </p:sp>
      <p:sp>
        <p:nvSpPr>
          <p:cNvPr id="413" name="Shape 413"/>
          <p:cNvSpPr txBox="1"/>
          <p:nvPr/>
        </p:nvSpPr>
        <p:spPr>
          <a:xfrm>
            <a:off x="5539650" y="5083762"/>
            <a:ext cx="2607000" cy="740100"/>
          </a:xfrm>
          <a:prstGeom prst="rect">
            <a:avLst/>
          </a:prstGeom>
          <a:noFill/>
          <a:ln>
            <a:noFill/>
          </a:ln>
        </p:spPr>
        <p:txBody>
          <a:bodyPr anchorCtr="0" anchor="t" bIns="91425" lIns="91425" rIns="91425" tIns="91425">
            <a:noAutofit/>
          </a:bodyPr>
          <a:lstStyle/>
          <a:p>
            <a:pPr lvl="0" rtl="0">
              <a:spcBef>
                <a:spcPts val="0"/>
              </a:spcBef>
              <a:buNone/>
            </a:pPr>
            <a:r>
              <a:rPr lang="en" sz="1800"/>
              <a:t>x</a:t>
            </a:r>
            <a:r>
              <a:rPr baseline="-25000" lang="en" sz="1800"/>
              <a:t>b</a:t>
            </a:r>
            <a:r>
              <a:rPr lang="en" sz="1800"/>
              <a:t>, y</a:t>
            </a:r>
            <a:r>
              <a:rPr baseline="-25000" lang="en" sz="1800"/>
              <a:t>a</a:t>
            </a:r>
            <a:r>
              <a:rPr lang="en" sz="1800"/>
              <a:t>, z</a:t>
            </a:r>
            <a:r>
              <a:rPr baseline="-25000" lang="en" sz="1800"/>
              <a:t>b</a:t>
            </a:r>
            <a:r>
              <a:rPr lang="en" sz="1800"/>
              <a:t>,</a:t>
            </a:r>
            <a:r>
              <a:rPr baseline="-25000" lang="en" sz="1800"/>
              <a:t> </a:t>
            </a:r>
            <a:r>
              <a:rPr lang="en" sz="1800"/>
              <a:t>x</a:t>
            </a:r>
            <a:r>
              <a:rPr baseline="-25000" lang="en" sz="1800"/>
              <a:t>a</a:t>
            </a:r>
            <a:r>
              <a:rPr lang="en" sz="1800"/>
              <a:t>, y</a:t>
            </a:r>
            <a:r>
              <a:rPr baseline="-25000" lang="en" sz="1800"/>
              <a:t>c</a:t>
            </a:r>
            <a:r>
              <a:rPr lang="en" sz="1800"/>
              <a:t>, z</a:t>
            </a:r>
            <a:r>
              <a:rPr baseline="-25000" lang="en" sz="1800"/>
              <a:t>c</a:t>
            </a:r>
            <a:r>
              <a:rPr lang="en" sz="1800"/>
              <a:t>, w</a:t>
            </a:r>
            <a:r>
              <a:rPr baseline="-25000" lang="en" sz="1800"/>
              <a:t>d</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Flow Equations</a:t>
            </a:r>
          </a:p>
        </p:txBody>
      </p:sp>
      <p:sp>
        <p:nvSpPr>
          <p:cNvPr id="419" name="Shape 4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As node </a:t>
            </a:r>
            <a:r>
              <a:rPr i="1" lang="en"/>
              <a:t>n</a:t>
            </a:r>
            <a:r>
              <a:rPr lang="en"/>
              <a:t> may have multiple predecessors, we must merge their reaching definitions:</a:t>
            </a:r>
          </a:p>
          <a:p>
            <a:pPr indent="-228600" lvl="1" marL="914400" marR="0" rtl="0" algn="l">
              <a:lnSpc>
                <a:spcPct val="100000"/>
              </a:lnSpc>
              <a:spcBef>
                <a:spcPts val="600"/>
              </a:spcBef>
              <a:spcAft>
                <a:spcPts val="0"/>
              </a:spcAft>
            </a:pPr>
            <a:r>
              <a:rPr lang="en"/>
              <a:t>ReachIn(n) = ⋃</a:t>
            </a:r>
            <a:r>
              <a:rPr baseline="-25000" lang="en"/>
              <a:t>p∈pred(n)</a:t>
            </a:r>
            <a:r>
              <a:rPr lang="en"/>
              <a:t> ReachOut(p)</a:t>
            </a:r>
          </a:p>
          <a:p>
            <a:pPr indent="-228600" lvl="0" marL="457200" marR="0" rtl="0" algn="l">
              <a:lnSpc>
                <a:spcPct val="100000"/>
              </a:lnSpc>
              <a:spcBef>
                <a:spcPts val="600"/>
              </a:spcBef>
              <a:spcAft>
                <a:spcPts val="0"/>
              </a:spcAft>
            </a:pPr>
            <a:r>
              <a:rPr lang="en"/>
              <a:t>The definitions that reach out are those that reach in, minus those killed, plus those generated.</a:t>
            </a:r>
          </a:p>
          <a:p>
            <a:pPr indent="-228600" lvl="1" marL="914400" marR="0" rtl="0" algn="l">
              <a:lnSpc>
                <a:spcPct val="100000"/>
              </a:lnSpc>
              <a:spcBef>
                <a:spcPts val="600"/>
              </a:spcBef>
              <a:spcAft>
                <a:spcPts val="0"/>
              </a:spcAft>
            </a:pPr>
            <a:r>
              <a:rPr lang="en"/>
              <a:t>ReachOut(n) = (ReachIn(n) \ kill(n)) ⋃ gen(n)</a:t>
            </a:r>
          </a:p>
        </p:txBody>
      </p:sp>
      <p:sp>
        <p:nvSpPr>
          <p:cNvPr id="420" name="Shape 4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Computing Reachability </a:t>
            </a:r>
          </a:p>
        </p:txBody>
      </p:sp>
      <p:sp>
        <p:nvSpPr>
          <p:cNvPr id="426" name="Shape 4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91800"/>
              </a:lnSpc>
              <a:spcBef>
                <a:spcPts val="0"/>
              </a:spcBef>
            </a:pPr>
            <a:r>
              <a:rPr lang="en">
                <a:highlight>
                  <a:srgbClr val="FFFFFF"/>
                </a:highlight>
              </a:rPr>
              <a:t>Initialize</a:t>
            </a:r>
          </a:p>
          <a:p>
            <a:pPr indent="-228600" lvl="1" marL="914400" rtl="0">
              <a:lnSpc>
                <a:spcPct val="91800"/>
              </a:lnSpc>
              <a:spcBef>
                <a:spcPts val="0"/>
              </a:spcBef>
            </a:pPr>
            <a:r>
              <a:rPr i="1" lang="en">
                <a:highlight>
                  <a:srgbClr val="FFFFFF"/>
                </a:highlight>
              </a:rPr>
              <a:t>ReachOut </a:t>
            </a:r>
            <a:r>
              <a:rPr lang="en">
                <a:highlight>
                  <a:srgbClr val="FFFFFF"/>
                </a:highlight>
              </a:rPr>
              <a:t>is empty for every node.</a:t>
            </a:r>
          </a:p>
          <a:p>
            <a:pPr indent="-228600" lvl="0" marL="457200" rtl="0">
              <a:lnSpc>
                <a:spcPct val="91800"/>
              </a:lnSpc>
              <a:spcBef>
                <a:spcPts val="0"/>
              </a:spcBef>
            </a:pPr>
            <a:r>
              <a:rPr lang="en">
                <a:highlight>
                  <a:srgbClr val="FFFFFF"/>
                </a:highlight>
              </a:rPr>
              <a:t>Repeatedly update</a:t>
            </a:r>
          </a:p>
          <a:p>
            <a:pPr indent="-228600" lvl="1" marL="914400" rtl="0">
              <a:lnSpc>
                <a:spcPct val="91800"/>
              </a:lnSpc>
              <a:spcBef>
                <a:spcPts val="0"/>
              </a:spcBef>
            </a:pPr>
            <a:r>
              <a:rPr lang="en">
                <a:highlight>
                  <a:srgbClr val="FFFFFF"/>
                </a:highlight>
              </a:rPr>
              <a:t>Pick a node and recalculate </a:t>
            </a:r>
            <a:r>
              <a:rPr i="1" lang="en">
                <a:highlight>
                  <a:srgbClr val="FFFFFF"/>
                </a:highlight>
              </a:rPr>
              <a:t>ReachIn</a:t>
            </a:r>
            <a:r>
              <a:rPr lang="en">
                <a:highlight>
                  <a:srgbClr val="FFFFFF"/>
                </a:highlight>
              </a:rPr>
              <a:t>, </a:t>
            </a:r>
            <a:r>
              <a:rPr i="1" lang="en">
                <a:highlight>
                  <a:srgbClr val="FFFFFF"/>
                </a:highlight>
              </a:rPr>
              <a:t>ReachOut.</a:t>
            </a:r>
          </a:p>
          <a:p>
            <a:pPr indent="-228600" lvl="0" marL="457200" rtl="0">
              <a:lnSpc>
                <a:spcPct val="91800"/>
              </a:lnSpc>
              <a:spcBef>
                <a:spcPts val="0"/>
              </a:spcBef>
            </a:pPr>
            <a:r>
              <a:rPr lang="en">
                <a:highlight>
                  <a:srgbClr val="FFFFFF"/>
                </a:highlight>
              </a:rPr>
              <a:t>Stop when stable</a:t>
            </a:r>
          </a:p>
          <a:p>
            <a:pPr indent="-228600" lvl="1" marL="914400" rtl="0">
              <a:lnSpc>
                <a:spcPct val="91800"/>
              </a:lnSpc>
              <a:spcBef>
                <a:spcPts val="0"/>
              </a:spcBef>
            </a:pPr>
            <a:r>
              <a:rPr lang="en">
                <a:highlight>
                  <a:srgbClr val="FFFFFF"/>
                </a:highlight>
              </a:rPr>
              <a:t>No further changes to </a:t>
            </a:r>
            <a:r>
              <a:rPr i="1" lang="en">
                <a:highlight>
                  <a:srgbClr val="FFFFFF"/>
                </a:highlight>
              </a:rPr>
              <a:t>ReachOut </a:t>
            </a:r>
            <a:r>
              <a:rPr lang="en">
                <a:highlight>
                  <a:srgbClr val="FFFFFF"/>
                </a:highlight>
              </a:rPr>
              <a:t>for any node</a:t>
            </a:r>
          </a:p>
          <a:p>
            <a:pPr indent="-228600" lvl="1" marL="914400" rtl="0">
              <a:lnSpc>
                <a:spcPct val="91800"/>
              </a:lnSpc>
              <a:spcBef>
                <a:spcPts val="0"/>
              </a:spcBef>
            </a:pPr>
            <a:r>
              <a:rPr lang="en">
                <a:highlight>
                  <a:srgbClr val="FFFFFF"/>
                </a:highlight>
              </a:rPr>
              <a:t>Guaranteed because the flow equations define a </a:t>
            </a:r>
            <a:r>
              <a:rPr i="1" lang="en">
                <a:highlight>
                  <a:srgbClr val="FFFFFF"/>
                </a:highlight>
              </a:rPr>
              <a:t>monotonic </a:t>
            </a:r>
            <a:r>
              <a:rPr lang="en">
                <a:highlight>
                  <a:srgbClr val="FFFFFF"/>
                </a:highlight>
              </a:rPr>
              <a:t>function on the finite </a:t>
            </a:r>
            <a:r>
              <a:rPr i="1" lang="en">
                <a:highlight>
                  <a:srgbClr val="FFFFFF"/>
                </a:highlight>
              </a:rPr>
              <a:t>lattice </a:t>
            </a:r>
            <a:r>
              <a:rPr lang="en">
                <a:highlight>
                  <a:srgbClr val="FFFFFF"/>
                </a:highlight>
              </a:rPr>
              <a:t>of possible sets of reaching definition.</a:t>
            </a:r>
          </a:p>
        </p:txBody>
      </p:sp>
      <p:sp>
        <p:nvSpPr>
          <p:cNvPr id="427" name="Shape 4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Iterative Worklist Algorithm</a:t>
            </a:r>
          </a:p>
        </p:txBody>
      </p:sp>
      <p:sp>
        <p:nvSpPr>
          <p:cNvPr id="433" name="Shape 433"/>
          <p:cNvSpPr txBox="1"/>
          <p:nvPr>
            <p:ph idx="1" type="body"/>
          </p:nvPr>
        </p:nvSpPr>
        <p:spPr>
          <a:xfrm>
            <a:off x="457200" y="1600200"/>
            <a:ext cx="3336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Input:</a:t>
            </a:r>
          </a:p>
          <a:p>
            <a:pPr indent="-355600" lvl="1" marL="914400" marR="0" rtl="0" algn="l">
              <a:lnSpc>
                <a:spcPct val="100000"/>
              </a:lnSpc>
              <a:spcBef>
                <a:spcPts val="600"/>
              </a:spcBef>
              <a:spcAft>
                <a:spcPts val="0"/>
              </a:spcAft>
              <a:buSzPct val="100000"/>
            </a:pPr>
            <a:r>
              <a:rPr lang="en" sz="2000"/>
              <a:t>A control flow graph G = (nodes, edges)</a:t>
            </a:r>
          </a:p>
          <a:p>
            <a:pPr indent="-355600" lvl="1" marL="914400" marR="0" rtl="0" algn="l">
              <a:lnSpc>
                <a:spcPct val="100000"/>
              </a:lnSpc>
              <a:spcBef>
                <a:spcPts val="600"/>
              </a:spcBef>
              <a:spcAft>
                <a:spcPts val="0"/>
              </a:spcAft>
              <a:buSzPct val="100000"/>
            </a:pPr>
            <a:r>
              <a:rPr lang="en" sz="2000"/>
              <a:t>pred(n)</a:t>
            </a:r>
          </a:p>
          <a:p>
            <a:pPr indent="-355600" lvl="1" marL="914400" marR="0" rtl="0" algn="l">
              <a:lnSpc>
                <a:spcPct val="100000"/>
              </a:lnSpc>
              <a:spcBef>
                <a:spcPts val="600"/>
              </a:spcBef>
              <a:spcAft>
                <a:spcPts val="0"/>
              </a:spcAft>
              <a:buSzPct val="100000"/>
            </a:pPr>
            <a:r>
              <a:rPr lang="en" sz="2000"/>
              <a:t>succ(n)</a:t>
            </a:r>
          </a:p>
          <a:p>
            <a:pPr indent="-355600" lvl="1" marL="914400" marR="0" rtl="0" algn="l">
              <a:lnSpc>
                <a:spcPct val="100000"/>
              </a:lnSpc>
              <a:spcBef>
                <a:spcPts val="600"/>
              </a:spcBef>
              <a:spcAft>
                <a:spcPts val="0"/>
              </a:spcAft>
              <a:buSzPct val="100000"/>
            </a:pPr>
            <a:r>
              <a:rPr lang="en" sz="2000"/>
              <a:t>gen(n)</a:t>
            </a:r>
          </a:p>
          <a:p>
            <a:pPr indent="-355600" lvl="1" marL="914400" marR="0" rtl="0" algn="l">
              <a:lnSpc>
                <a:spcPct val="100000"/>
              </a:lnSpc>
              <a:spcBef>
                <a:spcPts val="600"/>
              </a:spcBef>
              <a:spcAft>
                <a:spcPts val="0"/>
              </a:spcAft>
              <a:buSzPct val="100000"/>
            </a:pPr>
            <a:r>
              <a:rPr lang="en" sz="2000"/>
              <a:t>kill(n)</a:t>
            </a:r>
          </a:p>
          <a:p>
            <a:pPr indent="-381000" lvl="0" marL="457200" marR="0" rtl="0" algn="l">
              <a:lnSpc>
                <a:spcPct val="100000"/>
              </a:lnSpc>
              <a:spcBef>
                <a:spcPts val="600"/>
              </a:spcBef>
              <a:spcAft>
                <a:spcPts val="0"/>
              </a:spcAft>
              <a:buSzPct val="100000"/>
            </a:pPr>
            <a:r>
              <a:rPr lang="en" sz="2400"/>
              <a:t>Output:</a:t>
            </a:r>
          </a:p>
          <a:p>
            <a:pPr indent="-355600" lvl="1" marL="914400" marR="0" rtl="0" algn="l">
              <a:lnSpc>
                <a:spcPct val="100000"/>
              </a:lnSpc>
              <a:spcBef>
                <a:spcPts val="600"/>
              </a:spcBef>
              <a:spcAft>
                <a:spcPts val="0"/>
              </a:spcAft>
              <a:buSzPct val="100000"/>
            </a:pPr>
            <a:r>
              <a:rPr lang="en" sz="2000"/>
              <a:t>ReachIn(n)</a:t>
            </a:r>
          </a:p>
        </p:txBody>
      </p:sp>
      <p:sp>
        <p:nvSpPr>
          <p:cNvPr id="434" name="Shape 4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
        <p:nvSpPr>
          <p:cNvPr id="435" name="Shape 435"/>
          <p:cNvSpPr txBox="1"/>
          <p:nvPr>
            <p:ph idx="2" type="body"/>
          </p:nvPr>
        </p:nvSpPr>
        <p:spPr>
          <a:xfrm>
            <a:off x="3972125" y="1600200"/>
            <a:ext cx="4714799" cy="4967700"/>
          </a:xfrm>
          <a:prstGeom prst="rect">
            <a:avLst/>
          </a:prstGeom>
        </p:spPr>
        <p:txBody>
          <a:bodyPr anchorCtr="0" anchor="t" bIns="91425" lIns="91425" rIns="91425" tIns="91425">
            <a:noAutofit/>
          </a:bodyPr>
          <a:lstStyle/>
          <a:p>
            <a:pPr lvl="0" rtl="0">
              <a:spcBef>
                <a:spcPts val="0"/>
              </a:spcBef>
              <a:buNone/>
            </a:pPr>
            <a:r>
              <a:rPr lang="en" sz="1500">
                <a:latin typeface="Courier New"/>
                <a:ea typeface="Courier New"/>
                <a:cs typeface="Courier New"/>
                <a:sym typeface="Courier New"/>
              </a:rPr>
              <a:t>for(n ∈ nodes){</a:t>
            </a:r>
          </a:p>
          <a:p>
            <a:pPr lvl="0" rtl="0">
              <a:spcBef>
                <a:spcPts val="0"/>
              </a:spcBef>
              <a:buNone/>
            </a:pPr>
            <a:r>
              <a:rPr lang="en" sz="1500">
                <a:latin typeface="Courier New"/>
                <a:ea typeface="Courier New"/>
                <a:cs typeface="Courier New"/>
                <a:sym typeface="Courier New"/>
              </a:rPr>
              <a:t>	ReachOut(n) = {};</a:t>
            </a:r>
          </a:p>
          <a:p>
            <a:pPr lvl="0" rtl="0">
              <a:spcBef>
                <a:spcPts val="0"/>
              </a:spcBef>
              <a:buNone/>
            </a:pPr>
            <a:r>
              <a:rPr lang="en" sz="1500">
                <a:latin typeface="Courier New"/>
                <a:ea typeface="Courier New"/>
                <a:cs typeface="Courier New"/>
                <a:sym typeface="Courier New"/>
              </a:rPr>
              <a:t>}</a:t>
            </a:r>
          </a:p>
          <a:p>
            <a:pPr lvl="0" rtl="0">
              <a:spcBef>
                <a:spcPts val="0"/>
              </a:spcBef>
              <a:buNone/>
            </a:pPr>
            <a:r>
              <a:rPr lang="en" sz="1500">
                <a:latin typeface="Courier New"/>
                <a:ea typeface="Courier New"/>
                <a:cs typeface="Courier New"/>
                <a:sym typeface="Courier New"/>
              </a:rPr>
              <a:t>workList = nodes;</a:t>
            </a:r>
          </a:p>
          <a:p>
            <a:pPr lvl="0" rtl="0">
              <a:spcBef>
                <a:spcPts val="0"/>
              </a:spcBef>
              <a:buNone/>
            </a:pPr>
            <a:r>
              <a:rPr lang="en" sz="1500">
                <a:latin typeface="Courier New"/>
                <a:ea typeface="Courier New"/>
                <a:cs typeface="Courier New"/>
                <a:sym typeface="Courier New"/>
              </a:rPr>
              <a:t>while(workList != {}){</a:t>
            </a:r>
          </a:p>
          <a:p>
            <a:pPr lvl="0" rtl="0">
              <a:spcBef>
                <a:spcPts val="0"/>
              </a:spcBef>
              <a:buNone/>
            </a:pPr>
            <a:r>
              <a:rPr lang="en" sz="1500">
                <a:latin typeface="Courier New"/>
                <a:ea typeface="Courier New"/>
                <a:cs typeface="Courier New"/>
                <a:sym typeface="Courier New"/>
              </a:rPr>
              <a:t>	n = a node from the workList;</a:t>
            </a:r>
          </a:p>
          <a:p>
            <a:pPr lvl="0" rtl="0">
              <a:spcBef>
                <a:spcPts val="0"/>
              </a:spcBef>
              <a:buNone/>
            </a:pPr>
            <a:r>
              <a:rPr lang="en" sz="1500">
                <a:latin typeface="Courier New"/>
                <a:ea typeface="Courier New"/>
                <a:cs typeface="Courier New"/>
                <a:sym typeface="Courier New"/>
              </a:rPr>
              <a:t>	workList = workList \ {n};</a:t>
            </a:r>
          </a:p>
          <a:p>
            <a:pPr lvl="0" rtl="0">
              <a:spcBef>
                <a:spcPts val="0"/>
              </a:spcBef>
              <a:buNone/>
            </a:pPr>
            <a:r>
              <a:rPr lang="en" sz="1500">
                <a:latin typeface="Courier New"/>
                <a:ea typeface="Courier New"/>
                <a:cs typeface="Courier New"/>
                <a:sym typeface="Courier New"/>
              </a:rPr>
              <a:t>	oldVal = ReachOut(n);</a:t>
            </a:r>
          </a:p>
          <a:p>
            <a:pPr lvl="0" rtl="0">
              <a:spcBef>
                <a:spcPts val="0"/>
              </a:spcBef>
              <a:buNone/>
            </a:pPr>
            <a:r>
              <a:rPr lang="en" sz="1500">
                <a:latin typeface="Courier New"/>
                <a:ea typeface="Courier New"/>
                <a:cs typeface="Courier New"/>
                <a:sym typeface="Courier New"/>
              </a:rPr>
              <a:t>	ReachIn(n) = ⋃</a:t>
            </a:r>
            <a:r>
              <a:rPr baseline="-25000" lang="en" sz="1500">
                <a:latin typeface="Courier New"/>
                <a:ea typeface="Courier New"/>
                <a:cs typeface="Courier New"/>
                <a:sym typeface="Courier New"/>
              </a:rPr>
              <a:t>p∈pred(n)</a:t>
            </a:r>
            <a:r>
              <a:rPr lang="en" sz="1500">
                <a:latin typeface="Courier New"/>
                <a:ea typeface="Courier New"/>
                <a:cs typeface="Courier New"/>
                <a:sym typeface="Courier New"/>
              </a:rPr>
              <a:t> ReachOut(p);</a:t>
            </a:r>
          </a:p>
          <a:p>
            <a:pPr lvl="0" rtl="0">
              <a:spcBef>
                <a:spcPts val="0"/>
              </a:spcBef>
              <a:buNone/>
            </a:pPr>
            <a:r>
              <a:rPr lang="en" sz="1500">
                <a:latin typeface="Courier New"/>
                <a:ea typeface="Courier New"/>
                <a:cs typeface="Courier New"/>
                <a:sym typeface="Courier New"/>
              </a:rPr>
              <a:t>	ReachOut(n) = (ReachIn(n) \ kill(n)) ⋃ gen(n)</a:t>
            </a:r>
          </a:p>
          <a:p>
            <a:pPr lvl="0" rtl="0">
              <a:spcBef>
                <a:spcPts val="0"/>
              </a:spcBef>
              <a:buNone/>
            </a:pPr>
            <a:r>
              <a:rPr lang="en" sz="1500">
                <a:latin typeface="Courier New"/>
                <a:ea typeface="Courier New"/>
                <a:cs typeface="Courier New"/>
                <a:sym typeface="Courier New"/>
              </a:rPr>
              <a:t>	if(ReachOut != oldVal){</a:t>
            </a:r>
          </a:p>
          <a:p>
            <a:pPr lvl="0" rtl="0">
              <a:spcBef>
                <a:spcPts val="0"/>
              </a:spcBef>
              <a:buNone/>
            </a:pPr>
            <a:r>
              <a:rPr lang="en" sz="1500">
                <a:latin typeface="Courier New"/>
                <a:ea typeface="Courier New"/>
                <a:cs typeface="Courier New"/>
                <a:sym typeface="Courier New"/>
              </a:rPr>
              <a:t>		workList = workList ⋃ succ(n);</a:t>
            </a:r>
          </a:p>
          <a:p>
            <a:pPr lvl="0" rtl="0">
              <a:spcBef>
                <a:spcPts val="0"/>
              </a:spcBef>
              <a:buNone/>
            </a:pPr>
            <a:r>
              <a:rPr lang="en" sz="1500">
                <a:latin typeface="Courier New"/>
                <a:ea typeface="Courier New"/>
                <a:cs typeface="Courier New"/>
                <a:sym typeface="Courier New"/>
              </a:rPr>
              <a:t>	}</a:t>
            </a:r>
          </a:p>
          <a:p>
            <a:pPr lvl="0">
              <a:spcBef>
                <a:spcPts val="0"/>
              </a:spcBef>
              <a:buNone/>
            </a:pPr>
            <a:r>
              <a:rPr lang="en" sz="1500">
                <a:latin typeface="Courier New"/>
                <a:ea typeface="Courier New"/>
                <a:cs typeface="Courier New"/>
                <a:sym typeface="Courier New"/>
              </a:rPr>
              <a:t>}</a:t>
            </a:r>
          </a:p>
        </p:txBody>
      </p:sp>
      <p:sp>
        <p:nvSpPr>
          <p:cNvPr id="436" name="Shape 436"/>
          <p:cNvSpPr/>
          <p:nvPr/>
        </p:nvSpPr>
        <p:spPr>
          <a:xfrm>
            <a:off x="875500" y="1767200"/>
            <a:ext cx="2837099" cy="89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800"/>
              <a:t>Initialize the reaching definitions flowing out to an empty set.</a:t>
            </a:r>
          </a:p>
        </p:txBody>
      </p:sp>
      <p:sp>
        <p:nvSpPr>
          <p:cNvPr id="437" name="Shape 437"/>
          <p:cNvSpPr/>
          <p:nvPr/>
        </p:nvSpPr>
        <p:spPr>
          <a:xfrm>
            <a:off x="956700" y="2276275"/>
            <a:ext cx="2837099" cy="89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just">
              <a:lnSpc>
                <a:spcPct val="115000"/>
              </a:lnSpc>
              <a:spcBef>
                <a:spcPts val="0"/>
              </a:spcBef>
              <a:buClr>
                <a:schemeClr val="dk1"/>
              </a:buClr>
              <a:buSzPct val="61111"/>
              <a:buFont typeface="Arial"/>
              <a:buNone/>
            </a:pPr>
            <a:r>
              <a:rPr lang="en" sz="1800">
                <a:solidFill>
                  <a:schemeClr val="dk1"/>
                </a:solidFill>
              </a:rPr>
              <a:t>Keep a </a:t>
            </a:r>
            <a:r>
              <a:rPr i="1" lang="en" sz="1800">
                <a:solidFill>
                  <a:schemeClr val="dk1"/>
                </a:solidFill>
              </a:rPr>
              <a:t>worklist</a:t>
            </a:r>
            <a:r>
              <a:rPr lang="en" sz="1800">
                <a:solidFill>
                  <a:schemeClr val="dk1"/>
                </a:solidFill>
              </a:rPr>
              <a:t> of nodes to be processed.</a:t>
            </a:r>
          </a:p>
        </p:txBody>
      </p:sp>
      <p:sp>
        <p:nvSpPr>
          <p:cNvPr id="438" name="Shape 438"/>
          <p:cNvSpPr/>
          <p:nvPr/>
        </p:nvSpPr>
        <p:spPr>
          <a:xfrm>
            <a:off x="1053975" y="3008350"/>
            <a:ext cx="2837099" cy="89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8000"/>
              </a:lnSpc>
              <a:spcBef>
                <a:spcPts val="0"/>
              </a:spcBef>
              <a:buNone/>
            </a:pPr>
            <a:r>
              <a:rPr lang="en" sz="1800">
                <a:solidFill>
                  <a:schemeClr val="dk1"/>
                </a:solidFill>
              </a:rPr>
              <a:t>At each step remove an element from the </a:t>
            </a:r>
            <a:r>
              <a:rPr i="1" lang="en" sz="1800">
                <a:solidFill>
                  <a:schemeClr val="dk1"/>
                </a:solidFill>
              </a:rPr>
              <a:t>worklist</a:t>
            </a:r>
            <a:r>
              <a:rPr lang="en" sz="1800">
                <a:solidFill>
                  <a:schemeClr val="dk1"/>
                </a:solidFill>
              </a:rPr>
              <a:t> and process it.</a:t>
            </a:r>
          </a:p>
        </p:txBody>
      </p:sp>
      <p:sp>
        <p:nvSpPr>
          <p:cNvPr id="439" name="Shape 439"/>
          <p:cNvSpPr/>
          <p:nvPr/>
        </p:nvSpPr>
        <p:spPr>
          <a:xfrm>
            <a:off x="1135025" y="3728175"/>
            <a:ext cx="2837099" cy="89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8000"/>
              </a:lnSpc>
              <a:spcBef>
                <a:spcPts val="0"/>
              </a:spcBef>
              <a:buNone/>
            </a:pPr>
            <a:r>
              <a:rPr lang="en" sz="1800">
                <a:solidFill>
                  <a:schemeClr val="dk1"/>
                </a:solidFill>
              </a:rPr>
              <a:t>Calculate the flow equations.</a:t>
            </a:r>
          </a:p>
        </p:txBody>
      </p:sp>
      <p:sp>
        <p:nvSpPr>
          <p:cNvPr id="440" name="Shape 440"/>
          <p:cNvSpPr/>
          <p:nvPr/>
        </p:nvSpPr>
        <p:spPr>
          <a:xfrm>
            <a:off x="635525" y="5044125"/>
            <a:ext cx="3336600" cy="1027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8000"/>
              </a:lnSpc>
              <a:spcBef>
                <a:spcPts val="0"/>
              </a:spcBef>
              <a:buNone/>
            </a:pPr>
            <a:r>
              <a:rPr lang="en" sz="1800">
                <a:solidFill>
                  <a:schemeClr val="dk1"/>
                </a:solidFill>
              </a:rPr>
              <a:t>If the recalculated value is different for the node add its successors to the worklist.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Can this algorithm work for other analyses?</a:t>
            </a:r>
          </a:p>
        </p:txBody>
      </p:sp>
      <p:sp>
        <p:nvSpPr>
          <p:cNvPr id="446" name="Shape 4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highlight>
                  <a:srgbClr val="FFFFFF"/>
                </a:highlight>
              </a:rPr>
              <a:t>ReachIn/ReachOut are flow equations.</a:t>
            </a:r>
          </a:p>
          <a:p>
            <a:pPr indent="-228600" lvl="1" marL="914400" rtl="0">
              <a:lnSpc>
                <a:spcPct val="120000"/>
              </a:lnSpc>
              <a:spcBef>
                <a:spcPts val="0"/>
              </a:spcBef>
            </a:pPr>
            <a:r>
              <a:rPr lang="en">
                <a:highlight>
                  <a:srgbClr val="FFFFFF"/>
                </a:highlight>
              </a:rPr>
              <a:t>They describe passing information over a graph.</a:t>
            </a:r>
          </a:p>
          <a:p>
            <a:pPr indent="-228600" lvl="1" marL="914400" rtl="0">
              <a:lnSpc>
                <a:spcPct val="120000"/>
              </a:lnSpc>
              <a:spcBef>
                <a:spcPts val="0"/>
              </a:spcBef>
            </a:pPr>
            <a:r>
              <a:rPr lang="en">
                <a:highlight>
                  <a:srgbClr val="FFFFFF"/>
                </a:highlight>
              </a:rPr>
              <a:t>Many other program analyses follow a common pattern.</a:t>
            </a:r>
          </a:p>
          <a:p>
            <a:pPr indent="-228600" lvl="0" marL="457200" rtl="0">
              <a:lnSpc>
                <a:spcPct val="120000"/>
              </a:lnSpc>
              <a:spcBef>
                <a:spcPts val="0"/>
              </a:spcBef>
            </a:pPr>
            <a:r>
              <a:rPr lang="en">
                <a:highlight>
                  <a:srgbClr val="FFFFFF"/>
                </a:highlight>
              </a:rPr>
              <a:t>Initialize-Repeat-Until-Stable Algorithm</a:t>
            </a:r>
          </a:p>
          <a:p>
            <a:pPr indent="-228600" lvl="1" marL="914400" rtl="0">
              <a:lnSpc>
                <a:spcPct val="120000"/>
              </a:lnSpc>
              <a:spcBef>
                <a:spcPts val="0"/>
              </a:spcBef>
            </a:pPr>
            <a:r>
              <a:rPr lang="en">
                <a:highlight>
                  <a:srgbClr val="FFFFFF"/>
                </a:highlight>
              </a:rPr>
              <a:t>Would work for any set of flow equations as long as the constraints for convergence are satisfied.</a:t>
            </a:r>
          </a:p>
          <a:p>
            <a:pPr indent="-419100" lvl="0" marL="457200" marR="0" rtl="0" algn="l">
              <a:lnSpc>
                <a:spcPct val="120000"/>
              </a:lnSpc>
              <a:spcBef>
                <a:spcPts val="0"/>
              </a:spcBef>
              <a:spcAft>
                <a:spcPts val="0"/>
              </a:spcAft>
              <a:buClr>
                <a:schemeClr val="dk1"/>
              </a:buClr>
              <a:buSzPct val="100000"/>
              <a:buFont typeface="Arial"/>
            </a:pPr>
            <a:r>
              <a:rPr lang="en"/>
              <a:t>Another problem - expression availability.</a:t>
            </a:r>
          </a:p>
        </p:txBody>
      </p:sp>
      <p:sp>
        <p:nvSpPr>
          <p:cNvPr id="447" name="Shape 4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Structure</a:t>
            </a:r>
          </a:p>
        </p:txBody>
      </p:sp>
      <p:sp>
        <p:nvSpPr>
          <p:cNvPr id="71" name="Shape 71"/>
          <p:cNvSpPr txBox="1"/>
          <p:nvPr>
            <p:ph idx="1" type="body"/>
          </p:nvPr>
        </p:nvSpPr>
        <p:spPr>
          <a:xfrm>
            <a:off x="457200" y="1600200"/>
            <a:ext cx="8229600" cy="2494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expr_1 = in_1 || in_2;     </a:t>
            </a:r>
          </a:p>
          <a:p>
            <a:pPr lvl="0" marR="0" rtl="0" algn="l">
              <a:lnSpc>
                <a:spcPct val="100000"/>
              </a:lnSpc>
              <a:spcBef>
                <a:spcPts val="600"/>
              </a:spcBef>
              <a:spcAft>
                <a:spcPts val="0"/>
              </a:spcAft>
              <a:buClr>
                <a:schemeClr val="dk1"/>
              </a:buClr>
              <a:buSzPct val="45833"/>
              <a:buFont typeface="Arial"/>
              <a:buNone/>
            </a:pPr>
            <a:r>
              <a:rPr lang="en" sz="2400"/>
              <a:t>out_1 = expr_1 &amp;&amp; in_3;   </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Clr>
                <a:schemeClr val="dk1"/>
              </a:buClr>
              <a:buSzPct val="45833"/>
              <a:buFont typeface="Arial"/>
              <a:buNone/>
            </a:pPr>
            <a:r>
              <a:rPr lang="en" sz="2400"/>
              <a:t>out_1 = (in_1 || in_2) &amp;&amp; in_3;</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None/>
            </a:pPr>
            <a:r>
              <a:t/>
            </a:r>
            <a:endParaRPr sz="2400"/>
          </a:p>
        </p:txBody>
      </p:sp>
      <p:sp>
        <p:nvSpPr>
          <p:cNvPr id="72" name="Shape 72"/>
          <p:cNvSpPr txBox="1"/>
          <p:nvPr>
            <p:ph idx="2" type="body"/>
          </p:nvPr>
        </p:nvSpPr>
        <p:spPr>
          <a:xfrm>
            <a:off x="552600" y="4094975"/>
            <a:ext cx="8134200" cy="2179499"/>
          </a:xfrm>
          <a:prstGeom prst="rect">
            <a:avLst/>
          </a:prstGeom>
        </p:spPr>
        <p:txBody>
          <a:bodyPr anchorCtr="0" anchor="t" bIns="91425" lIns="91425" rIns="91425" tIns="91425">
            <a:noAutofit/>
          </a:bodyPr>
          <a:lstStyle/>
          <a:p>
            <a:pPr indent="-228600" lvl="0" marL="457200" rtl="0">
              <a:spcBef>
                <a:spcPts val="0"/>
              </a:spcBef>
            </a:pPr>
            <a:r>
              <a:rPr lang="en"/>
              <a:t>Both pieces of code do the same thing.</a:t>
            </a:r>
          </a:p>
          <a:p>
            <a:pPr indent="-228600" lvl="0" marL="457200" rtl="0">
              <a:spcBef>
                <a:spcPts val="0"/>
              </a:spcBef>
            </a:pPr>
            <a:r>
              <a:rPr lang="en"/>
              <a:t>How code is written impacts the number and type of tests needed.</a:t>
            </a:r>
          </a:p>
          <a:p>
            <a:pPr indent="-228600" lvl="0" marL="457200" rtl="0">
              <a:spcBef>
                <a:spcPts val="0"/>
              </a:spcBef>
            </a:pPr>
            <a:r>
              <a:rPr lang="en"/>
              <a:t>Simpler statements result in simpler tests.</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Available Expressions</a:t>
            </a:r>
          </a:p>
        </p:txBody>
      </p:sp>
      <p:sp>
        <p:nvSpPr>
          <p:cNvPr id="453" name="Shape 4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When can the value of a subexpression be saved and reused rather than recomputed?</a:t>
            </a:r>
          </a:p>
          <a:p>
            <a:pPr indent="-406400" lvl="1" marL="914400" marR="0" rtl="0" algn="l">
              <a:lnSpc>
                <a:spcPct val="100000"/>
              </a:lnSpc>
              <a:spcBef>
                <a:spcPts val="600"/>
              </a:spcBef>
              <a:spcAft>
                <a:spcPts val="0"/>
              </a:spcAft>
              <a:buSzPct val="116666"/>
            </a:pPr>
            <a:r>
              <a:rPr lang="en"/>
              <a:t>Classic data-flow analysis, often used in compiler construction.</a:t>
            </a:r>
          </a:p>
          <a:p>
            <a:pPr indent="-228600" lvl="0" marL="457200" marR="0" rtl="0" algn="l">
              <a:lnSpc>
                <a:spcPct val="100000"/>
              </a:lnSpc>
              <a:spcBef>
                <a:spcPts val="600"/>
              </a:spcBef>
              <a:spcAft>
                <a:spcPts val="0"/>
              </a:spcAft>
            </a:pPr>
            <a:r>
              <a:rPr lang="en"/>
              <a:t>Can be defined in terms of paths in a CFG.</a:t>
            </a:r>
          </a:p>
          <a:p>
            <a:pPr indent="-228600" lvl="0" marL="457200" marR="0" rtl="0" algn="l">
              <a:lnSpc>
                <a:spcPct val="100000"/>
              </a:lnSpc>
              <a:spcBef>
                <a:spcPts val="600"/>
              </a:spcBef>
              <a:spcAft>
                <a:spcPts val="0"/>
              </a:spcAft>
            </a:pPr>
            <a:r>
              <a:rPr lang="en"/>
              <a:t>An expression is </a:t>
            </a:r>
            <a:r>
              <a:rPr i="1" lang="en"/>
              <a:t>available</a:t>
            </a:r>
            <a:r>
              <a:rPr lang="en"/>
              <a:t> if - for all paths through the CFG - the expression has been computed and not later modified.</a:t>
            </a:r>
          </a:p>
          <a:p>
            <a:pPr indent="-228600" lvl="1" marL="914400" marR="0" rtl="0" algn="l">
              <a:lnSpc>
                <a:spcPct val="100000"/>
              </a:lnSpc>
              <a:spcBef>
                <a:spcPts val="600"/>
              </a:spcBef>
              <a:spcAft>
                <a:spcPts val="0"/>
              </a:spcAft>
            </a:pPr>
            <a:r>
              <a:rPr lang="en"/>
              <a:t>Expression is </a:t>
            </a:r>
            <a:r>
              <a:rPr i="1" lang="en"/>
              <a:t>generated</a:t>
            </a:r>
            <a:r>
              <a:rPr lang="en"/>
              <a:t> when computed.</a:t>
            </a:r>
          </a:p>
          <a:p>
            <a:pPr indent="-228600" lvl="1" marL="914400" marR="0" rtl="0" algn="l">
              <a:lnSpc>
                <a:spcPct val="100000"/>
              </a:lnSpc>
              <a:spcBef>
                <a:spcPts val="600"/>
              </a:spcBef>
              <a:spcAft>
                <a:spcPts val="0"/>
              </a:spcAft>
            </a:pPr>
            <a:r>
              <a:rPr lang="en"/>
              <a:t>… and </a:t>
            </a:r>
            <a:r>
              <a:rPr i="1" lang="en"/>
              <a:t>killed</a:t>
            </a:r>
            <a:r>
              <a:rPr lang="en"/>
              <a:t> when any part of it is redefined.</a:t>
            </a:r>
          </a:p>
        </p:txBody>
      </p:sp>
      <p:sp>
        <p:nvSpPr>
          <p:cNvPr id="454" name="Shape 4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Available Expressions</a:t>
            </a:r>
          </a:p>
        </p:txBody>
      </p:sp>
      <p:sp>
        <p:nvSpPr>
          <p:cNvPr id="460" name="Shape 4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Like with reaching, availability can be described using flow equations.</a:t>
            </a:r>
          </a:p>
          <a:p>
            <a:pPr indent="-228600" lvl="0" marL="457200" marR="0" rtl="0" algn="l">
              <a:lnSpc>
                <a:spcPct val="100000"/>
              </a:lnSpc>
              <a:spcBef>
                <a:spcPts val="600"/>
              </a:spcBef>
              <a:spcAft>
                <a:spcPts val="0"/>
              </a:spcAft>
            </a:pPr>
            <a:r>
              <a:rPr lang="en"/>
              <a:t>The expressions that become available (gen set) and cease to be available (kill set) can be computed simply.</a:t>
            </a:r>
          </a:p>
          <a:p>
            <a:pPr indent="-228600" lvl="0" marL="457200" marR="0" rtl="0" algn="l">
              <a:lnSpc>
                <a:spcPct val="100000"/>
              </a:lnSpc>
              <a:spcBef>
                <a:spcPts val="600"/>
              </a:spcBef>
              <a:spcAft>
                <a:spcPts val="0"/>
              </a:spcAft>
            </a:pPr>
            <a:r>
              <a:rPr lang="en"/>
              <a:t>Flow equations:</a:t>
            </a:r>
          </a:p>
          <a:p>
            <a:pPr indent="-228600" lvl="1" marL="914400" rtl="0">
              <a:spcBef>
                <a:spcPts val="600"/>
              </a:spcBef>
            </a:pPr>
            <a:r>
              <a:rPr lang="en"/>
              <a:t>AvailIn(n) = ⋂</a:t>
            </a:r>
            <a:r>
              <a:rPr baseline="-25000" lang="en"/>
              <a:t>p∈pred(n)</a:t>
            </a:r>
            <a:r>
              <a:rPr lang="en"/>
              <a:t> AvailOut(p)</a:t>
            </a:r>
            <a:br>
              <a:rPr lang="en"/>
            </a:br>
          </a:p>
          <a:p>
            <a:pPr indent="-228600" lvl="1" marL="914400" rtl="0">
              <a:spcBef>
                <a:spcPts val="600"/>
              </a:spcBef>
            </a:pPr>
            <a:r>
              <a:rPr lang="en"/>
              <a:t>AvailOut(n) = (AvailIn(n) \ kill(n)) ⋃ gen(n)</a:t>
            </a:r>
          </a:p>
        </p:txBody>
      </p:sp>
      <p:sp>
        <p:nvSpPr>
          <p:cNvPr id="461" name="Shape 4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Iterative Worklist Algorithm</a:t>
            </a:r>
          </a:p>
        </p:txBody>
      </p:sp>
      <p:sp>
        <p:nvSpPr>
          <p:cNvPr id="467" name="Shape 467"/>
          <p:cNvSpPr txBox="1"/>
          <p:nvPr>
            <p:ph idx="1" type="body"/>
          </p:nvPr>
        </p:nvSpPr>
        <p:spPr>
          <a:xfrm>
            <a:off x="457200" y="1600200"/>
            <a:ext cx="3336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Input:</a:t>
            </a:r>
          </a:p>
          <a:p>
            <a:pPr indent="-355600" lvl="1" marL="914400" marR="0" rtl="0" algn="l">
              <a:lnSpc>
                <a:spcPct val="100000"/>
              </a:lnSpc>
              <a:spcBef>
                <a:spcPts val="600"/>
              </a:spcBef>
              <a:spcAft>
                <a:spcPts val="0"/>
              </a:spcAft>
              <a:buSzPct val="100000"/>
            </a:pPr>
            <a:r>
              <a:rPr lang="en" sz="2000"/>
              <a:t>A control flow graph G = (nodes, edges)</a:t>
            </a:r>
          </a:p>
          <a:p>
            <a:pPr indent="-355600" lvl="1" marL="914400" marR="0" rtl="0" algn="l">
              <a:lnSpc>
                <a:spcPct val="100000"/>
              </a:lnSpc>
              <a:spcBef>
                <a:spcPts val="600"/>
              </a:spcBef>
              <a:spcAft>
                <a:spcPts val="0"/>
              </a:spcAft>
              <a:buSzPct val="100000"/>
            </a:pPr>
            <a:r>
              <a:rPr lang="en" sz="2000"/>
              <a:t>pred(n)</a:t>
            </a:r>
          </a:p>
          <a:p>
            <a:pPr indent="-355600" lvl="1" marL="914400" marR="0" rtl="0" algn="l">
              <a:lnSpc>
                <a:spcPct val="100000"/>
              </a:lnSpc>
              <a:spcBef>
                <a:spcPts val="600"/>
              </a:spcBef>
              <a:spcAft>
                <a:spcPts val="0"/>
              </a:spcAft>
              <a:buSzPct val="100000"/>
            </a:pPr>
            <a:r>
              <a:rPr lang="en" sz="2000"/>
              <a:t>succ(n)</a:t>
            </a:r>
          </a:p>
          <a:p>
            <a:pPr indent="-355600" lvl="1" marL="914400" marR="0" rtl="0" algn="l">
              <a:lnSpc>
                <a:spcPct val="100000"/>
              </a:lnSpc>
              <a:spcBef>
                <a:spcPts val="600"/>
              </a:spcBef>
              <a:spcAft>
                <a:spcPts val="0"/>
              </a:spcAft>
              <a:buSzPct val="100000"/>
            </a:pPr>
            <a:r>
              <a:rPr lang="en" sz="2000"/>
              <a:t>gen(n)</a:t>
            </a:r>
          </a:p>
          <a:p>
            <a:pPr indent="-355600" lvl="1" marL="914400" marR="0" rtl="0" algn="l">
              <a:lnSpc>
                <a:spcPct val="100000"/>
              </a:lnSpc>
              <a:spcBef>
                <a:spcPts val="600"/>
              </a:spcBef>
              <a:spcAft>
                <a:spcPts val="0"/>
              </a:spcAft>
              <a:buSzPct val="100000"/>
            </a:pPr>
            <a:r>
              <a:rPr lang="en" sz="2000"/>
              <a:t>kill(n)</a:t>
            </a:r>
          </a:p>
          <a:p>
            <a:pPr indent="-381000" lvl="0" marL="457200" marR="0" rtl="0" algn="l">
              <a:lnSpc>
                <a:spcPct val="100000"/>
              </a:lnSpc>
              <a:spcBef>
                <a:spcPts val="600"/>
              </a:spcBef>
              <a:spcAft>
                <a:spcPts val="0"/>
              </a:spcAft>
              <a:buSzPct val="100000"/>
            </a:pPr>
            <a:r>
              <a:rPr lang="en" sz="2400"/>
              <a:t>Output:</a:t>
            </a:r>
          </a:p>
          <a:p>
            <a:pPr indent="-355600" lvl="1" marL="914400" marR="0" rtl="0" algn="l">
              <a:lnSpc>
                <a:spcPct val="100000"/>
              </a:lnSpc>
              <a:spcBef>
                <a:spcPts val="600"/>
              </a:spcBef>
              <a:spcAft>
                <a:spcPts val="0"/>
              </a:spcAft>
              <a:buSzPct val="100000"/>
            </a:pPr>
            <a:r>
              <a:rPr lang="en" sz="2000"/>
              <a:t>AvailIn(n)</a:t>
            </a:r>
          </a:p>
        </p:txBody>
      </p:sp>
      <p:sp>
        <p:nvSpPr>
          <p:cNvPr id="468" name="Shape 4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
        <p:nvSpPr>
          <p:cNvPr id="469" name="Shape 469"/>
          <p:cNvSpPr txBox="1"/>
          <p:nvPr>
            <p:ph idx="2" type="body"/>
          </p:nvPr>
        </p:nvSpPr>
        <p:spPr>
          <a:xfrm>
            <a:off x="3680300" y="1600200"/>
            <a:ext cx="5006399" cy="4967700"/>
          </a:xfrm>
          <a:prstGeom prst="rect">
            <a:avLst/>
          </a:prstGeom>
        </p:spPr>
        <p:txBody>
          <a:bodyPr anchorCtr="0" anchor="t" bIns="91425" lIns="91425" rIns="91425" tIns="91425">
            <a:noAutofit/>
          </a:bodyPr>
          <a:lstStyle/>
          <a:p>
            <a:pPr lvl="0" rtl="0">
              <a:spcBef>
                <a:spcPts val="0"/>
              </a:spcBef>
              <a:buNone/>
            </a:pPr>
            <a:r>
              <a:rPr lang="en" sz="1500">
                <a:latin typeface="Courier New"/>
                <a:ea typeface="Courier New"/>
                <a:cs typeface="Courier New"/>
                <a:sym typeface="Courier New"/>
              </a:rPr>
              <a:t>for(n ∈ nodes){</a:t>
            </a:r>
          </a:p>
          <a:p>
            <a:pPr lvl="0" rtl="0">
              <a:spcBef>
                <a:spcPts val="0"/>
              </a:spcBef>
              <a:buNone/>
            </a:pPr>
            <a:r>
              <a:rPr lang="en" sz="1500">
                <a:latin typeface="Courier New"/>
                <a:ea typeface="Courier New"/>
                <a:cs typeface="Courier New"/>
                <a:sym typeface="Courier New"/>
              </a:rPr>
              <a:t>	</a:t>
            </a:r>
            <a:r>
              <a:rPr b="1" lang="en" sz="1500">
                <a:latin typeface="Courier New"/>
                <a:ea typeface="Courier New"/>
                <a:cs typeface="Courier New"/>
                <a:sym typeface="Courier New"/>
              </a:rPr>
              <a:t>AvailOut(n) = set of all expressions defined anywhere;</a:t>
            </a:r>
          </a:p>
          <a:p>
            <a:pPr lvl="0" rtl="0">
              <a:spcBef>
                <a:spcPts val="0"/>
              </a:spcBef>
              <a:buNone/>
            </a:pPr>
            <a:r>
              <a:rPr lang="en" sz="1500">
                <a:latin typeface="Courier New"/>
                <a:ea typeface="Courier New"/>
                <a:cs typeface="Courier New"/>
                <a:sym typeface="Courier New"/>
              </a:rPr>
              <a:t>}</a:t>
            </a:r>
          </a:p>
          <a:p>
            <a:pPr lvl="0" rtl="0">
              <a:spcBef>
                <a:spcPts val="0"/>
              </a:spcBef>
              <a:buNone/>
            </a:pPr>
            <a:r>
              <a:rPr lang="en" sz="1500">
                <a:latin typeface="Courier New"/>
                <a:ea typeface="Courier New"/>
                <a:cs typeface="Courier New"/>
                <a:sym typeface="Courier New"/>
              </a:rPr>
              <a:t>workList = nodes;</a:t>
            </a:r>
          </a:p>
          <a:p>
            <a:pPr lvl="0" rtl="0">
              <a:spcBef>
                <a:spcPts val="0"/>
              </a:spcBef>
              <a:buNone/>
            </a:pPr>
            <a:r>
              <a:rPr lang="en" sz="1500">
                <a:latin typeface="Courier New"/>
                <a:ea typeface="Courier New"/>
                <a:cs typeface="Courier New"/>
                <a:sym typeface="Courier New"/>
              </a:rPr>
              <a:t>while(workList != {}){</a:t>
            </a:r>
          </a:p>
          <a:p>
            <a:pPr lvl="0" rtl="0">
              <a:spcBef>
                <a:spcPts val="0"/>
              </a:spcBef>
              <a:buNone/>
            </a:pPr>
            <a:r>
              <a:rPr lang="en" sz="1500">
                <a:latin typeface="Courier New"/>
                <a:ea typeface="Courier New"/>
                <a:cs typeface="Courier New"/>
                <a:sym typeface="Courier New"/>
              </a:rPr>
              <a:t>	n = a node from the workList;</a:t>
            </a:r>
          </a:p>
          <a:p>
            <a:pPr lvl="0" rtl="0">
              <a:spcBef>
                <a:spcPts val="0"/>
              </a:spcBef>
              <a:buNone/>
            </a:pPr>
            <a:r>
              <a:rPr lang="en" sz="1500">
                <a:latin typeface="Courier New"/>
                <a:ea typeface="Courier New"/>
                <a:cs typeface="Courier New"/>
                <a:sym typeface="Courier New"/>
              </a:rPr>
              <a:t>	workList = workList \ {n};</a:t>
            </a:r>
          </a:p>
          <a:p>
            <a:pPr lvl="0" rtl="0">
              <a:spcBef>
                <a:spcPts val="0"/>
              </a:spcBef>
              <a:buNone/>
            </a:pPr>
            <a:r>
              <a:rPr lang="en" sz="1500">
                <a:latin typeface="Courier New"/>
                <a:ea typeface="Courier New"/>
                <a:cs typeface="Courier New"/>
                <a:sym typeface="Courier New"/>
              </a:rPr>
              <a:t>	oldVal = AvailOut(n);</a:t>
            </a:r>
          </a:p>
          <a:p>
            <a:pPr lvl="0" rtl="0">
              <a:spcBef>
                <a:spcPts val="0"/>
              </a:spcBef>
              <a:buNone/>
            </a:pPr>
            <a:r>
              <a:rPr lang="en" sz="1500">
                <a:latin typeface="Courier New"/>
                <a:ea typeface="Courier New"/>
                <a:cs typeface="Courier New"/>
                <a:sym typeface="Courier New"/>
              </a:rPr>
              <a:t>	</a:t>
            </a:r>
            <a:r>
              <a:rPr b="1" lang="en" sz="1500">
                <a:latin typeface="Courier New"/>
                <a:ea typeface="Courier New"/>
                <a:cs typeface="Courier New"/>
                <a:sym typeface="Courier New"/>
              </a:rPr>
              <a:t>AvailIn(n) = ⋂</a:t>
            </a:r>
            <a:r>
              <a:rPr b="1" baseline="-25000" lang="en" sz="1500">
                <a:latin typeface="Courier New"/>
                <a:ea typeface="Courier New"/>
                <a:cs typeface="Courier New"/>
                <a:sym typeface="Courier New"/>
              </a:rPr>
              <a:t>p∈pred(n)</a:t>
            </a:r>
            <a:r>
              <a:rPr b="1" lang="en" sz="1500">
                <a:latin typeface="Courier New"/>
                <a:ea typeface="Courier New"/>
                <a:cs typeface="Courier New"/>
                <a:sym typeface="Courier New"/>
              </a:rPr>
              <a:t> AvailOut(p)</a:t>
            </a:r>
          </a:p>
          <a:p>
            <a:pPr lvl="0" rtl="0">
              <a:spcBef>
                <a:spcPts val="0"/>
              </a:spcBef>
              <a:buNone/>
            </a:pPr>
            <a:r>
              <a:rPr b="1" lang="en" sz="1500">
                <a:latin typeface="Courier New"/>
                <a:ea typeface="Courier New"/>
                <a:cs typeface="Courier New"/>
                <a:sym typeface="Courier New"/>
              </a:rPr>
              <a:t>	AvailOut(n) = (AvailIn(n) \ kill(n)) ⋃ gen(n)</a:t>
            </a:r>
          </a:p>
          <a:p>
            <a:pPr lvl="0" rtl="0">
              <a:spcBef>
                <a:spcPts val="0"/>
              </a:spcBef>
              <a:buNone/>
            </a:pPr>
            <a:r>
              <a:rPr lang="en" sz="1500">
                <a:latin typeface="Courier New"/>
                <a:ea typeface="Courier New"/>
                <a:cs typeface="Courier New"/>
                <a:sym typeface="Courier New"/>
              </a:rPr>
              <a:t>	if(AvailOut != oldVal){</a:t>
            </a:r>
          </a:p>
          <a:p>
            <a:pPr lvl="0" rtl="0">
              <a:spcBef>
                <a:spcPts val="0"/>
              </a:spcBef>
              <a:buNone/>
            </a:pPr>
            <a:r>
              <a:rPr lang="en" sz="1500">
                <a:latin typeface="Courier New"/>
                <a:ea typeface="Courier New"/>
                <a:cs typeface="Courier New"/>
                <a:sym typeface="Courier New"/>
              </a:rPr>
              <a:t>		workList = workList ⋃ succ(n);</a:t>
            </a:r>
          </a:p>
          <a:p>
            <a:pPr lvl="0" rtl="0">
              <a:spcBef>
                <a:spcPts val="0"/>
              </a:spcBef>
              <a:buNone/>
            </a:pPr>
            <a:r>
              <a:rPr lang="en" sz="1500">
                <a:latin typeface="Courier New"/>
                <a:ea typeface="Courier New"/>
                <a:cs typeface="Courier New"/>
                <a:sym typeface="Courier New"/>
              </a:rPr>
              <a:t>	}</a:t>
            </a:r>
          </a:p>
          <a:p>
            <a:pPr lvl="0" rtl="0">
              <a:spcBef>
                <a:spcPts val="0"/>
              </a:spcBef>
              <a:buNone/>
            </a:pPr>
            <a:r>
              <a:rPr lang="en" sz="1500">
                <a:latin typeface="Courier New"/>
                <a:ea typeface="Courier New"/>
                <a:cs typeface="Courier New"/>
                <a:sym typeface="Courier New"/>
              </a:rPr>
              <a:t>}</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Analysis Types</a:t>
            </a:r>
          </a:p>
        </p:txBody>
      </p:sp>
      <p:sp>
        <p:nvSpPr>
          <p:cNvPr id="475" name="Shape 4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Both reaching definitions and expression availability are calculated on the CFG in the direction of program execution.</a:t>
            </a:r>
          </a:p>
          <a:p>
            <a:pPr indent="-228600" lvl="1" marL="914400" marR="0" rtl="0" algn="l">
              <a:lnSpc>
                <a:spcPct val="100000"/>
              </a:lnSpc>
              <a:spcBef>
                <a:spcPts val="600"/>
              </a:spcBef>
              <a:spcAft>
                <a:spcPts val="0"/>
              </a:spcAft>
            </a:pPr>
            <a:r>
              <a:rPr lang="en"/>
              <a:t>They are </a:t>
            </a:r>
            <a:r>
              <a:rPr i="1" lang="en"/>
              <a:t>forward</a:t>
            </a:r>
            <a:r>
              <a:rPr lang="en"/>
              <a:t> analyses.</a:t>
            </a:r>
          </a:p>
          <a:p>
            <a:pPr indent="-228600" lvl="0" marL="457200" marR="0" rtl="0" algn="l">
              <a:lnSpc>
                <a:spcPct val="100000"/>
              </a:lnSpc>
              <a:spcBef>
                <a:spcPts val="600"/>
              </a:spcBef>
              <a:spcAft>
                <a:spcPts val="0"/>
              </a:spcAft>
            </a:pPr>
            <a:r>
              <a:rPr lang="en"/>
              <a:t>Definitions can reach across </a:t>
            </a:r>
            <a:r>
              <a:rPr i="1" lang="en"/>
              <a:t>any path</a:t>
            </a:r>
            <a:r>
              <a:rPr lang="en"/>
              <a:t>.</a:t>
            </a:r>
          </a:p>
          <a:p>
            <a:pPr indent="-228600" lvl="1" marL="914400" marR="0" rtl="0" algn="l">
              <a:lnSpc>
                <a:spcPct val="100000"/>
              </a:lnSpc>
              <a:spcBef>
                <a:spcPts val="600"/>
              </a:spcBef>
              <a:spcAft>
                <a:spcPts val="0"/>
              </a:spcAft>
            </a:pPr>
            <a:r>
              <a:rPr lang="en"/>
              <a:t>The in-flow equation uses a union.</a:t>
            </a:r>
          </a:p>
          <a:p>
            <a:pPr indent="-228600" lvl="1" marL="914400" marR="0" rtl="0" algn="l">
              <a:lnSpc>
                <a:spcPct val="100000"/>
              </a:lnSpc>
              <a:spcBef>
                <a:spcPts val="600"/>
              </a:spcBef>
              <a:spcAft>
                <a:spcPts val="0"/>
              </a:spcAft>
            </a:pPr>
            <a:r>
              <a:rPr lang="en"/>
              <a:t>This is a </a:t>
            </a:r>
            <a:r>
              <a:rPr i="1" lang="en"/>
              <a:t>forward</a:t>
            </a:r>
            <a:r>
              <a:rPr lang="en"/>
              <a:t>, </a:t>
            </a:r>
            <a:r>
              <a:rPr i="1" lang="en"/>
              <a:t>any-path</a:t>
            </a:r>
            <a:r>
              <a:rPr lang="en"/>
              <a:t> analysis.</a:t>
            </a:r>
          </a:p>
          <a:p>
            <a:pPr indent="-228600" lvl="0" marL="457200" marR="0" rtl="0" algn="l">
              <a:lnSpc>
                <a:spcPct val="100000"/>
              </a:lnSpc>
              <a:spcBef>
                <a:spcPts val="600"/>
              </a:spcBef>
              <a:spcAft>
                <a:spcPts val="0"/>
              </a:spcAft>
            </a:pPr>
            <a:r>
              <a:rPr lang="en"/>
              <a:t>Expressions must be available on </a:t>
            </a:r>
            <a:r>
              <a:rPr i="1" lang="en"/>
              <a:t>all paths</a:t>
            </a:r>
            <a:r>
              <a:rPr lang="en"/>
              <a:t>.</a:t>
            </a:r>
          </a:p>
          <a:p>
            <a:pPr indent="-228600" lvl="1" marL="914400" marR="0" rtl="0" algn="l">
              <a:lnSpc>
                <a:spcPct val="100000"/>
              </a:lnSpc>
              <a:spcBef>
                <a:spcPts val="600"/>
              </a:spcBef>
              <a:spcAft>
                <a:spcPts val="0"/>
              </a:spcAft>
            </a:pPr>
            <a:r>
              <a:rPr lang="en"/>
              <a:t>The in-flow equation uses an intersection. </a:t>
            </a:r>
          </a:p>
          <a:p>
            <a:pPr indent="-228600" lvl="1" marL="914400" marR="0" rtl="0" algn="l">
              <a:lnSpc>
                <a:spcPct val="100000"/>
              </a:lnSpc>
              <a:spcBef>
                <a:spcPts val="600"/>
              </a:spcBef>
              <a:spcAft>
                <a:spcPts val="0"/>
              </a:spcAft>
            </a:pPr>
            <a:r>
              <a:rPr lang="en"/>
              <a:t>This is a </a:t>
            </a:r>
            <a:r>
              <a:rPr i="1" lang="en"/>
              <a:t>forward, all-paths</a:t>
            </a:r>
            <a:r>
              <a:rPr lang="en"/>
              <a:t> analysis.</a:t>
            </a:r>
          </a:p>
        </p:txBody>
      </p:sp>
      <p:sp>
        <p:nvSpPr>
          <p:cNvPr id="476" name="Shape 4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Forward, All-Paths Analyses</a:t>
            </a:r>
          </a:p>
        </p:txBody>
      </p:sp>
      <p:sp>
        <p:nvSpPr>
          <p:cNvPr id="482" name="Shape 4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Encode properties as tokens that are generated when they become true, then killed when they become false. </a:t>
            </a:r>
          </a:p>
          <a:p>
            <a:pPr indent="-228600" lvl="1" marL="914400" marR="0" rtl="0" algn="l">
              <a:lnSpc>
                <a:spcPct val="100000"/>
              </a:lnSpc>
              <a:spcBef>
                <a:spcPts val="600"/>
              </a:spcBef>
              <a:spcAft>
                <a:spcPts val="0"/>
              </a:spcAft>
            </a:pPr>
            <a:r>
              <a:rPr lang="en"/>
              <a:t>The tokens are “used” when evaluated.</a:t>
            </a:r>
          </a:p>
          <a:p>
            <a:pPr indent="-228600" lvl="0" marL="457200" marR="0" rtl="0" algn="l">
              <a:lnSpc>
                <a:spcPct val="100000"/>
              </a:lnSpc>
              <a:spcBef>
                <a:spcPts val="600"/>
              </a:spcBef>
              <a:spcAft>
                <a:spcPts val="0"/>
              </a:spcAft>
            </a:pPr>
            <a:r>
              <a:rPr lang="en"/>
              <a:t>Can evaluate properties of the form:</a:t>
            </a:r>
          </a:p>
          <a:p>
            <a:pPr indent="-228600" lvl="1" marL="914400" marR="0" rtl="0" algn="l">
              <a:lnSpc>
                <a:spcPct val="100000"/>
              </a:lnSpc>
              <a:spcBef>
                <a:spcPts val="600"/>
              </a:spcBef>
              <a:spcAft>
                <a:spcPts val="0"/>
              </a:spcAft>
            </a:pPr>
            <a:r>
              <a:rPr lang="en"/>
              <a:t>“G occurs on all execution paths leading to U, and there is no intervening occurrence of K between G and U.”</a:t>
            </a:r>
          </a:p>
          <a:p>
            <a:pPr indent="-228600" lvl="1" marL="914400" rtl="0">
              <a:lnSpc>
                <a:spcPct val="91800"/>
              </a:lnSpc>
              <a:spcBef>
                <a:spcPts val="0"/>
              </a:spcBef>
            </a:pPr>
            <a:r>
              <a:rPr lang="en">
                <a:highlight>
                  <a:srgbClr val="FFFFFF"/>
                </a:highlight>
              </a:rPr>
              <a:t>Variable initialization check - G = variable-is-initialized, U = variable-is-used, K = </a:t>
            </a:r>
            <a:r>
              <a:rPr i="1" lang="en">
                <a:highlight>
                  <a:srgbClr val="FFFFFF"/>
                </a:highlight>
              </a:rPr>
              <a:t>variable-is-uninitialized </a:t>
            </a:r>
            <a:r>
              <a:rPr lang="en">
                <a:highlight>
                  <a:srgbClr val="FFFFFF"/>
                </a:highlight>
              </a:rPr>
              <a:t>(kill set is empty)</a:t>
            </a:r>
          </a:p>
        </p:txBody>
      </p:sp>
      <p:sp>
        <p:nvSpPr>
          <p:cNvPr id="483" name="Shape 4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Backward Analysis - Live Variables</a:t>
            </a:r>
          </a:p>
        </p:txBody>
      </p:sp>
      <p:sp>
        <p:nvSpPr>
          <p:cNvPr id="489" name="Shape 4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Tokens can flow backwards as easily as forwards in a CFG.</a:t>
            </a:r>
          </a:p>
          <a:p>
            <a:pPr indent="-228600" lvl="0" marL="457200" marR="0" rtl="0" algn="l">
              <a:lnSpc>
                <a:spcPct val="100000"/>
              </a:lnSpc>
              <a:spcBef>
                <a:spcPts val="600"/>
              </a:spcBef>
              <a:spcAft>
                <a:spcPts val="0"/>
              </a:spcAft>
            </a:pPr>
            <a:r>
              <a:rPr lang="en"/>
              <a:t>Backward analyses are used to examine what happens </a:t>
            </a:r>
            <a:r>
              <a:rPr i="1" lang="en"/>
              <a:t>after </a:t>
            </a:r>
            <a:r>
              <a:rPr lang="en"/>
              <a:t>an event of interest.</a:t>
            </a:r>
          </a:p>
          <a:p>
            <a:pPr indent="-228600" lvl="0" marL="457200" marR="0" rtl="0" algn="l">
              <a:lnSpc>
                <a:spcPct val="100000"/>
              </a:lnSpc>
              <a:spcBef>
                <a:spcPts val="600"/>
              </a:spcBef>
              <a:spcAft>
                <a:spcPts val="0"/>
              </a:spcAft>
            </a:pPr>
            <a:r>
              <a:rPr lang="en"/>
              <a:t>“Live Variables” - analysis to determine whether the value held in a variable may be used.</a:t>
            </a:r>
          </a:p>
          <a:p>
            <a:pPr indent="-228600" lvl="1" marL="914400" marR="0" rtl="0" algn="l">
              <a:lnSpc>
                <a:spcPct val="100000"/>
              </a:lnSpc>
              <a:spcBef>
                <a:spcPts val="600"/>
              </a:spcBef>
              <a:spcAft>
                <a:spcPts val="0"/>
              </a:spcAft>
            </a:pPr>
            <a:r>
              <a:rPr lang="en"/>
              <a:t>A variable may be considered live if there is any possible execution path where it is used.</a:t>
            </a:r>
          </a:p>
        </p:txBody>
      </p:sp>
      <p:sp>
        <p:nvSpPr>
          <p:cNvPr id="490" name="Shape 4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Live Variables</a:t>
            </a:r>
          </a:p>
        </p:txBody>
      </p:sp>
      <p:sp>
        <p:nvSpPr>
          <p:cNvPr id="496" name="Shape 4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A variable is live if its current value may be used before it is changed.</a:t>
            </a:r>
          </a:p>
          <a:p>
            <a:pPr indent="-228600" lvl="0" marL="457200" marR="0" rtl="0" algn="l">
              <a:lnSpc>
                <a:spcPct val="100000"/>
              </a:lnSpc>
              <a:spcBef>
                <a:spcPts val="600"/>
              </a:spcBef>
              <a:spcAft>
                <a:spcPts val="0"/>
              </a:spcAft>
            </a:pPr>
            <a:r>
              <a:rPr lang="en"/>
              <a:t>Can be expressed as flow equations.</a:t>
            </a:r>
          </a:p>
          <a:p>
            <a:pPr indent="-228600" lvl="1" marL="914400" rtl="0">
              <a:spcBef>
                <a:spcPts val="600"/>
              </a:spcBef>
            </a:pPr>
            <a:r>
              <a:rPr lang="en"/>
              <a:t>LiveIn(n) = ⋃</a:t>
            </a:r>
            <a:r>
              <a:rPr baseline="-25000" lang="en"/>
              <a:t>p∈succ(n)</a:t>
            </a:r>
            <a:r>
              <a:rPr lang="en"/>
              <a:t> LiveOut(p)</a:t>
            </a:r>
            <a:br>
              <a:rPr lang="en"/>
            </a:br>
          </a:p>
          <a:p>
            <a:pPr indent="-228600" lvl="2" marL="1371600" rtl="0">
              <a:spcBef>
                <a:spcPts val="600"/>
              </a:spcBef>
            </a:pPr>
            <a:r>
              <a:rPr lang="en"/>
              <a:t>Calculated on successors, not predecessors. </a:t>
            </a:r>
          </a:p>
          <a:p>
            <a:pPr indent="-228600" lvl="1" marL="914400" rtl="0">
              <a:spcBef>
                <a:spcPts val="600"/>
              </a:spcBef>
            </a:pPr>
            <a:r>
              <a:rPr lang="en"/>
              <a:t>LiveOut(n) = (LiveIn(n) \ kill(n)) ⋃ gen(n)</a:t>
            </a:r>
          </a:p>
          <a:p>
            <a:pPr indent="-228600" lvl="0" marL="457200" marR="0" rtl="0" algn="l">
              <a:lnSpc>
                <a:spcPct val="100000"/>
              </a:lnSpc>
              <a:spcBef>
                <a:spcPts val="600"/>
              </a:spcBef>
              <a:spcAft>
                <a:spcPts val="0"/>
              </a:spcAft>
            </a:pPr>
            <a:r>
              <a:rPr lang="en"/>
              <a:t>Worklist algorithm can still be used, just using successors instead of predecessors. </a:t>
            </a:r>
          </a:p>
        </p:txBody>
      </p:sp>
      <p:sp>
        <p:nvSpPr>
          <p:cNvPr id="497" name="Shape 4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Backwards, Any-Paths Analyses</a:t>
            </a:r>
          </a:p>
        </p:txBody>
      </p:sp>
      <p:sp>
        <p:nvSpPr>
          <p:cNvPr id="503" name="Shape 5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General pattern for backwards, any-path:</a:t>
            </a:r>
          </a:p>
          <a:p>
            <a:pPr indent="-228600" lvl="1" marL="914400" marR="0" rtl="0" algn="l">
              <a:lnSpc>
                <a:spcPct val="100000"/>
              </a:lnSpc>
              <a:spcBef>
                <a:spcPts val="600"/>
              </a:spcBef>
              <a:spcAft>
                <a:spcPts val="0"/>
              </a:spcAft>
            </a:pPr>
            <a:r>
              <a:rPr lang="en"/>
              <a:t>“After D occurs, there is at least one execution path on which G occurs with no intervening occurrence of K.”</a:t>
            </a:r>
          </a:p>
          <a:p>
            <a:pPr indent="-228600" lvl="2" marL="1371600" marR="0" rtl="0" algn="l">
              <a:lnSpc>
                <a:spcPct val="100000"/>
              </a:lnSpc>
              <a:spcBef>
                <a:spcPts val="600"/>
              </a:spcBef>
              <a:spcAft>
                <a:spcPts val="0"/>
              </a:spcAft>
            </a:pPr>
            <a:r>
              <a:rPr lang="en"/>
              <a:t>D indicates a property of interest. G is when it becomes true. K is when it becomes false.</a:t>
            </a:r>
          </a:p>
          <a:p>
            <a:pPr indent="-228600" lvl="2" marL="1371600" marR="0" rtl="0" algn="l">
              <a:lnSpc>
                <a:spcPct val="100000"/>
              </a:lnSpc>
              <a:spcBef>
                <a:spcPts val="600"/>
              </a:spcBef>
              <a:spcAft>
                <a:spcPts val="0"/>
              </a:spcAft>
            </a:pPr>
            <a:r>
              <a:rPr lang="en"/>
              <a:t>Useless definition check, D = </a:t>
            </a:r>
            <a:r>
              <a:rPr lang="en">
                <a:highlight>
                  <a:srgbClr val="FFFFFF"/>
                </a:highlight>
              </a:rPr>
              <a:t>variable-is-assigned, G = variable-is-used, K = variable-is-reassigned.</a:t>
            </a:r>
          </a:p>
        </p:txBody>
      </p:sp>
      <p:sp>
        <p:nvSpPr>
          <p:cNvPr id="504" name="Shape 5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Backwards, All-Paths Analyses</a:t>
            </a:r>
          </a:p>
        </p:txBody>
      </p:sp>
      <p:sp>
        <p:nvSpPr>
          <p:cNvPr id="510" name="Shape 5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Check for a property that must inevitably become true.</a:t>
            </a:r>
          </a:p>
          <a:p>
            <a:pPr indent="-228600" lvl="0" marL="457200" marR="0" rtl="0" algn="l">
              <a:lnSpc>
                <a:spcPct val="100000"/>
              </a:lnSpc>
              <a:spcBef>
                <a:spcPts val="600"/>
              </a:spcBef>
              <a:spcAft>
                <a:spcPts val="0"/>
              </a:spcAft>
            </a:pPr>
            <a:r>
              <a:rPr lang="en"/>
              <a:t>General pattern for backwards, all-path:</a:t>
            </a:r>
          </a:p>
          <a:p>
            <a:pPr indent="-228600" lvl="1" marL="914400" marR="0" rtl="0" algn="l">
              <a:lnSpc>
                <a:spcPct val="100000"/>
              </a:lnSpc>
              <a:spcBef>
                <a:spcPts val="600"/>
              </a:spcBef>
              <a:spcAft>
                <a:spcPts val="0"/>
              </a:spcAft>
            </a:pPr>
            <a:r>
              <a:rPr lang="en"/>
              <a:t>“After D occurs, G always occurs with no intervening occurrence of K.”</a:t>
            </a:r>
          </a:p>
          <a:p>
            <a:pPr indent="-228600" lvl="1" marL="914400" marR="0" rtl="0" algn="l">
              <a:lnSpc>
                <a:spcPct val="100000"/>
              </a:lnSpc>
              <a:spcBef>
                <a:spcPts val="600"/>
              </a:spcBef>
              <a:spcAft>
                <a:spcPts val="0"/>
              </a:spcAft>
            </a:pPr>
            <a:r>
              <a:rPr lang="en"/>
              <a:t>Informally, “D inevitably leads to G before K”</a:t>
            </a:r>
          </a:p>
          <a:p>
            <a:pPr indent="-228600" lvl="2" marL="1371600" marR="0" rtl="0" algn="l">
              <a:lnSpc>
                <a:spcPct val="100000"/>
              </a:lnSpc>
              <a:spcBef>
                <a:spcPts val="600"/>
              </a:spcBef>
              <a:spcAft>
                <a:spcPts val="0"/>
              </a:spcAft>
            </a:pPr>
            <a:r>
              <a:rPr lang="en"/>
              <a:t>D indicates a property of interest. G is when it becomes true. K is when it becomes false.</a:t>
            </a:r>
          </a:p>
          <a:p>
            <a:pPr indent="-228600" lvl="2" marL="1371600" marR="0" rtl="0" algn="l">
              <a:lnSpc>
                <a:spcPct val="100000"/>
              </a:lnSpc>
              <a:spcBef>
                <a:spcPts val="600"/>
              </a:spcBef>
              <a:spcAft>
                <a:spcPts val="0"/>
              </a:spcAft>
            </a:pPr>
            <a:r>
              <a:rPr lang="en"/>
              <a:t>Ensure interrupts are reenabled, files are closed, etc.</a:t>
            </a:r>
          </a:p>
        </p:txBody>
      </p:sp>
      <p:sp>
        <p:nvSpPr>
          <p:cNvPr id="511" name="Shape 5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Analysis Classifications</a:t>
            </a:r>
          </a:p>
        </p:txBody>
      </p:sp>
      <p:sp>
        <p:nvSpPr>
          <p:cNvPr id="517" name="Shape 5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graphicFrame>
        <p:nvGraphicFramePr>
          <p:cNvPr id="518" name="Shape 518"/>
          <p:cNvGraphicFramePr/>
          <p:nvPr/>
        </p:nvGraphicFramePr>
        <p:xfrm>
          <a:off x="952500" y="1672350"/>
          <a:ext cx="3000000" cy="3000000"/>
        </p:xfrm>
        <a:graphic>
          <a:graphicData uri="http://schemas.openxmlformats.org/drawingml/2006/table">
            <a:tbl>
              <a:tblPr>
                <a:noFill/>
                <a:tableStyleId>{862A1282-6598-4D00-8FDE-50B9BC15871B}</a:tableStyleId>
              </a:tblPr>
              <a:tblGrid>
                <a:gridCol w="2413000"/>
                <a:gridCol w="2413000"/>
                <a:gridCol w="2413000"/>
              </a:tblGrid>
              <a:tr h="381000">
                <a:tc>
                  <a:txBody>
                    <a:bodyPr>
                      <a:noAutofit/>
                    </a:bodyPr>
                    <a:lstStyle/>
                    <a:p>
                      <a:pPr lvl="0">
                        <a:spcBef>
                          <a:spcPts val="0"/>
                        </a:spcBef>
                        <a:buNone/>
                      </a:pPr>
                      <a:r>
                        <a:t/>
                      </a:r>
                      <a:endParaRPr sz="2000"/>
                    </a:p>
                  </a:txBody>
                  <a:tcPr marT="91425" marB="91425" marR="91425" marL="91425"/>
                </a:tc>
                <a:tc>
                  <a:txBody>
                    <a:bodyPr>
                      <a:noAutofit/>
                    </a:bodyPr>
                    <a:lstStyle/>
                    <a:p>
                      <a:pPr lvl="0">
                        <a:spcBef>
                          <a:spcPts val="0"/>
                        </a:spcBef>
                        <a:buNone/>
                      </a:pPr>
                      <a:r>
                        <a:rPr b="1" lang="en" sz="2000"/>
                        <a:t>Any-Paths</a:t>
                      </a:r>
                    </a:p>
                  </a:txBody>
                  <a:tcPr marT="91425" marB="91425" marR="91425" marL="91425"/>
                </a:tc>
                <a:tc>
                  <a:txBody>
                    <a:bodyPr>
                      <a:noAutofit/>
                    </a:bodyPr>
                    <a:lstStyle/>
                    <a:p>
                      <a:pPr lvl="0">
                        <a:spcBef>
                          <a:spcPts val="0"/>
                        </a:spcBef>
                        <a:buNone/>
                      </a:pPr>
                      <a:r>
                        <a:rPr b="1" lang="en" sz="2000"/>
                        <a:t>All-Paths</a:t>
                      </a:r>
                    </a:p>
                  </a:txBody>
                  <a:tcPr marT="91425" marB="91425" marR="91425" marL="91425"/>
                </a:tc>
              </a:tr>
              <a:tr h="381000">
                <a:tc>
                  <a:txBody>
                    <a:bodyPr>
                      <a:noAutofit/>
                    </a:bodyPr>
                    <a:lstStyle/>
                    <a:p>
                      <a:pPr lvl="0">
                        <a:spcBef>
                          <a:spcPts val="0"/>
                        </a:spcBef>
                        <a:buNone/>
                      </a:pPr>
                      <a:r>
                        <a:rPr b="1" lang="en" sz="2000"/>
                        <a:t>Forward (pred)</a:t>
                      </a:r>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Reach</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None/>
                      </a:pPr>
                      <a:r>
                        <a:rPr i="1" lang="en" sz="2000">
                          <a:solidFill>
                            <a:schemeClr val="dk1"/>
                          </a:solidFill>
                          <a:highlight>
                            <a:srgbClr val="FFFFFF"/>
                          </a:highlight>
                        </a:rPr>
                        <a:t>U </a:t>
                      </a:r>
                      <a:r>
                        <a:rPr lang="en" sz="2000">
                          <a:solidFill>
                            <a:schemeClr val="dk1"/>
                          </a:solidFill>
                          <a:highlight>
                            <a:srgbClr val="FFFFFF"/>
                          </a:highlight>
                        </a:rPr>
                        <a:t>may be preceded by G without an intervening </a:t>
                      </a:r>
                      <a:r>
                        <a:rPr i="1" lang="en" sz="2000">
                          <a:solidFill>
                            <a:schemeClr val="dk1"/>
                          </a:solidFill>
                          <a:highlight>
                            <a:srgbClr val="FFFFFF"/>
                          </a:highlight>
                        </a:rPr>
                        <a:t>K</a:t>
                      </a:r>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Avail</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None/>
                      </a:pPr>
                      <a:r>
                        <a:rPr i="1" lang="en" sz="2000">
                          <a:solidFill>
                            <a:schemeClr val="dk1"/>
                          </a:solidFill>
                          <a:highlight>
                            <a:srgbClr val="FFFFFF"/>
                          </a:highlight>
                        </a:rPr>
                        <a:t>U </a:t>
                      </a:r>
                      <a:r>
                        <a:rPr lang="en" sz="2000">
                          <a:solidFill>
                            <a:schemeClr val="dk1"/>
                          </a:solidFill>
                          <a:highlight>
                            <a:srgbClr val="FFFFFF"/>
                          </a:highlight>
                        </a:rPr>
                        <a:t>is always preceded by G without an intervening </a:t>
                      </a:r>
                      <a:r>
                        <a:rPr i="1" lang="en" sz="2000">
                          <a:solidFill>
                            <a:schemeClr val="dk1"/>
                          </a:solidFill>
                          <a:highlight>
                            <a:srgbClr val="FFFFFF"/>
                          </a:highlight>
                        </a:rPr>
                        <a:t>K</a:t>
                      </a:r>
                    </a:p>
                  </a:txBody>
                  <a:tcPr marT="91425" marB="91425" marR="91425" marL="91425"/>
                </a:tc>
              </a:tr>
              <a:tr h="381000">
                <a:tc>
                  <a:txBody>
                    <a:bodyPr>
                      <a:noAutofit/>
                    </a:bodyPr>
                    <a:lstStyle/>
                    <a:p>
                      <a:pPr lvl="0">
                        <a:spcBef>
                          <a:spcPts val="0"/>
                        </a:spcBef>
                        <a:buNone/>
                      </a:pPr>
                      <a:r>
                        <a:rPr b="1" lang="en" sz="2000"/>
                        <a:t>Backward (succ)</a:t>
                      </a:r>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Live</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Clr>
                          <a:schemeClr val="dk1"/>
                        </a:buClr>
                        <a:buSzPct val="55000"/>
                        <a:buFont typeface="Arial"/>
                        <a:buNone/>
                      </a:pPr>
                      <a:r>
                        <a:rPr i="1" lang="en" sz="2000">
                          <a:solidFill>
                            <a:schemeClr val="dk1"/>
                          </a:solidFill>
                          <a:highlight>
                            <a:srgbClr val="FFFFFF"/>
                          </a:highlight>
                        </a:rPr>
                        <a:t>D </a:t>
                      </a:r>
                      <a:r>
                        <a:rPr lang="en" sz="2000">
                          <a:solidFill>
                            <a:schemeClr val="dk1"/>
                          </a:solidFill>
                          <a:highlight>
                            <a:srgbClr val="FFFFFF"/>
                          </a:highlight>
                        </a:rPr>
                        <a:t>may lead to </a:t>
                      </a:r>
                      <a:r>
                        <a:rPr i="1" lang="en" sz="2000">
                          <a:solidFill>
                            <a:schemeClr val="dk1"/>
                          </a:solidFill>
                          <a:highlight>
                            <a:srgbClr val="FFFFFF"/>
                          </a:highlight>
                        </a:rPr>
                        <a:t>G</a:t>
                      </a:r>
                      <a:r>
                        <a:rPr lang="en" sz="2000">
                          <a:solidFill>
                            <a:schemeClr val="dk1"/>
                          </a:solidFill>
                          <a:highlight>
                            <a:srgbClr val="FFFFFF"/>
                          </a:highlight>
                        </a:rPr>
                        <a:t> before </a:t>
                      </a:r>
                      <a:r>
                        <a:rPr i="1" lang="en" sz="2000">
                          <a:solidFill>
                            <a:schemeClr val="dk1"/>
                          </a:solidFill>
                          <a:highlight>
                            <a:srgbClr val="FFFFFF"/>
                          </a:highlight>
                        </a:rPr>
                        <a:t>K</a:t>
                      </a:r>
                    </a:p>
                    <a:p>
                      <a:pPr lvl="0">
                        <a:spcBef>
                          <a:spcPts val="0"/>
                        </a:spcBef>
                        <a:buNone/>
                      </a:pPr>
                      <a:r>
                        <a:t/>
                      </a:r>
                      <a:endParaRPr sz="2000"/>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Inevitability</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Clr>
                          <a:schemeClr val="dk1"/>
                        </a:buClr>
                        <a:buSzPct val="55000"/>
                        <a:buFont typeface="Arial"/>
                        <a:buNone/>
                      </a:pPr>
                      <a:r>
                        <a:rPr i="1" lang="en" sz="2000">
                          <a:solidFill>
                            <a:schemeClr val="dk1"/>
                          </a:solidFill>
                          <a:highlight>
                            <a:srgbClr val="FFFFFF"/>
                          </a:highlight>
                        </a:rPr>
                        <a:t>D </a:t>
                      </a:r>
                      <a:r>
                        <a:rPr lang="en" sz="2000">
                          <a:solidFill>
                            <a:schemeClr val="dk1"/>
                          </a:solidFill>
                          <a:highlight>
                            <a:srgbClr val="FFFFFF"/>
                          </a:highlight>
                        </a:rPr>
                        <a:t>always leads to </a:t>
                      </a:r>
                      <a:r>
                        <a:rPr i="1" lang="en" sz="2000">
                          <a:solidFill>
                            <a:schemeClr val="dk1"/>
                          </a:solidFill>
                          <a:highlight>
                            <a:srgbClr val="FFFFFF"/>
                          </a:highlight>
                        </a:rPr>
                        <a:t>G</a:t>
                      </a:r>
                      <a:r>
                        <a:rPr lang="en" sz="2000">
                          <a:solidFill>
                            <a:schemeClr val="dk1"/>
                          </a:solidFill>
                          <a:highlight>
                            <a:srgbClr val="FFFFFF"/>
                          </a:highlight>
                        </a:rPr>
                        <a:t> before </a:t>
                      </a:r>
                      <a:r>
                        <a:rPr i="1" lang="en" sz="2000">
                          <a:solidFill>
                            <a:schemeClr val="dk1"/>
                          </a:solidFill>
                          <a:highlight>
                            <a:srgbClr val="FFFFFF"/>
                          </a:highlight>
                        </a:rPr>
                        <a:t>K</a:t>
                      </a:r>
                    </a:p>
                    <a:p>
                      <a:pPr lvl="0">
                        <a:spcBef>
                          <a:spcPts val="0"/>
                        </a:spcBef>
                        <a:buNone/>
                      </a:pPr>
                      <a:r>
                        <a:t/>
                      </a:r>
                      <a:endParaRPr sz="2000"/>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Oracle</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oracle judges test correctness.</a:t>
            </a:r>
          </a:p>
          <a:p>
            <a:pPr indent="-228600" lvl="1" marL="914400" marR="0" rtl="0" algn="l">
              <a:lnSpc>
                <a:spcPct val="100000"/>
              </a:lnSpc>
              <a:spcBef>
                <a:spcPts val="600"/>
              </a:spcBef>
              <a:spcAft>
                <a:spcPts val="0"/>
              </a:spcAft>
            </a:pPr>
            <a:r>
              <a:rPr lang="en"/>
              <a:t>We need to choose what results we check when writing an oracle.</a:t>
            </a:r>
          </a:p>
          <a:p>
            <a:pPr indent="-228600" lvl="0" marL="457200" marR="0" rtl="0" algn="l">
              <a:lnSpc>
                <a:spcPct val="100000"/>
              </a:lnSpc>
              <a:spcBef>
                <a:spcPts val="600"/>
              </a:spcBef>
              <a:spcAft>
                <a:spcPts val="0"/>
              </a:spcAft>
            </a:pPr>
            <a:r>
              <a:rPr lang="en"/>
              <a:t>Typically, we check certain output variables.</a:t>
            </a:r>
          </a:p>
          <a:p>
            <a:pPr indent="-228600" lvl="1" marL="914400" marR="0" rtl="0" algn="l">
              <a:lnSpc>
                <a:spcPct val="100000"/>
              </a:lnSpc>
              <a:spcBef>
                <a:spcPts val="600"/>
              </a:spcBef>
              <a:spcAft>
                <a:spcPts val="0"/>
              </a:spcAft>
            </a:pPr>
            <a:r>
              <a:rPr lang="en"/>
              <a:t>However, masking can prevent us from noticing a fault if we do not check the right variables.</a:t>
            </a:r>
          </a:p>
          <a:p>
            <a:pPr indent="-228600" lvl="1" marL="914400" marR="0" rtl="0" algn="l">
              <a:lnSpc>
                <a:spcPct val="100000"/>
              </a:lnSpc>
              <a:spcBef>
                <a:spcPts val="600"/>
              </a:spcBef>
              <a:spcAft>
                <a:spcPts val="0"/>
              </a:spcAft>
            </a:pPr>
            <a:r>
              <a:rPr lang="en"/>
              <a:t>We can’t monitor and check all variables.</a:t>
            </a:r>
          </a:p>
          <a:p>
            <a:pPr indent="-228600" lvl="1" marL="914400" marR="0" rtl="0" algn="l">
              <a:lnSpc>
                <a:spcPct val="100000"/>
              </a:lnSpc>
              <a:spcBef>
                <a:spcPts val="600"/>
              </a:spcBef>
              <a:spcAft>
                <a:spcPts val="0"/>
              </a:spcAft>
            </a:pPr>
            <a:r>
              <a:rPr lang="en"/>
              <a:t>But, we can carefully choose a small number of bottleneck points and check those.</a:t>
            </a:r>
          </a:p>
          <a:p>
            <a:pPr indent="-228600" lvl="2" marL="1371600" marR="0" rtl="0" algn="l">
              <a:lnSpc>
                <a:spcPct val="100000"/>
              </a:lnSpc>
              <a:spcBef>
                <a:spcPts val="600"/>
              </a:spcBef>
              <a:spcAft>
                <a:spcPts val="0"/>
              </a:spcAft>
            </a:pPr>
            <a:r>
              <a:rPr lang="en"/>
              <a:t>Some techniques for choosing these, but still more research to be done.</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Crafting Our Own Analysis</a:t>
            </a:r>
          </a:p>
        </p:txBody>
      </p:sp>
      <p:sp>
        <p:nvSpPr>
          <p:cNvPr id="524" name="Shape 5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highlight>
                  <a:srgbClr val="FFFFFF"/>
                </a:highlight>
              </a:rPr>
              <a:t>We can derive a flow analysis from run-time analysis of a program.</a:t>
            </a:r>
          </a:p>
          <a:p>
            <a:pPr indent="-228600" lvl="0" marL="457200" rtl="0">
              <a:lnSpc>
                <a:spcPct val="120000"/>
              </a:lnSpc>
              <a:spcBef>
                <a:spcPts val="0"/>
              </a:spcBef>
            </a:pPr>
            <a:r>
              <a:rPr lang="en">
                <a:highlight>
                  <a:srgbClr val="FFFFFF"/>
                </a:highlight>
              </a:rPr>
              <a:t>The same data flow algorithms can be used.</a:t>
            </a:r>
          </a:p>
          <a:p>
            <a:pPr indent="-228600" lvl="1" marL="914400" rtl="0">
              <a:lnSpc>
                <a:spcPct val="120000"/>
              </a:lnSpc>
              <a:spcBef>
                <a:spcPts val="0"/>
              </a:spcBef>
            </a:pPr>
            <a:r>
              <a:rPr lang="en">
                <a:highlight>
                  <a:srgbClr val="FFFFFF"/>
                </a:highlight>
              </a:rPr>
              <a:t>Gen set is “facts that become true at that point”</a:t>
            </a:r>
          </a:p>
          <a:p>
            <a:pPr indent="-228600" lvl="1" marL="914400" rtl="0">
              <a:lnSpc>
                <a:spcPct val="120000"/>
              </a:lnSpc>
              <a:spcBef>
                <a:spcPts val="0"/>
              </a:spcBef>
            </a:pPr>
            <a:r>
              <a:rPr lang="en">
                <a:highlight>
                  <a:srgbClr val="FFFFFF"/>
                </a:highlight>
              </a:rPr>
              <a:t>Kill set is “facts that are no longer true at that point”</a:t>
            </a:r>
          </a:p>
          <a:p>
            <a:pPr indent="-228600" lvl="1" marL="914400" rtl="0">
              <a:lnSpc>
                <a:spcPct val="120000"/>
              </a:lnSpc>
              <a:spcBef>
                <a:spcPts val="0"/>
              </a:spcBef>
            </a:pPr>
            <a:r>
              <a:rPr lang="en">
                <a:highlight>
                  <a:srgbClr val="FFFFFF"/>
                </a:highlight>
              </a:rPr>
              <a:t>Flow equations describe propagation</a:t>
            </a:r>
          </a:p>
        </p:txBody>
      </p:sp>
      <p:sp>
        <p:nvSpPr>
          <p:cNvPr id="525" name="Shape 5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Monotonicity Argument</a:t>
            </a:r>
          </a:p>
        </p:txBody>
      </p:sp>
      <p:sp>
        <p:nvSpPr>
          <p:cNvPr id="531" name="Shape 5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b="1" lang="en"/>
              <a:t>Constraint</a:t>
            </a:r>
            <a:r>
              <a:rPr lang="en"/>
              <a:t>: The outputs computed by the flow equations must be monotonic functions of their inputs.</a:t>
            </a:r>
          </a:p>
          <a:p>
            <a:pPr indent="-228600" lvl="0" marL="457200" rtl="0">
              <a:lnSpc>
                <a:spcPct val="120000"/>
              </a:lnSpc>
              <a:spcBef>
                <a:spcPts val="0"/>
              </a:spcBef>
            </a:pPr>
            <a:r>
              <a:rPr lang="en"/>
              <a:t>When we recompute the set of “facts”: </a:t>
            </a:r>
          </a:p>
          <a:p>
            <a:pPr indent="-228600" lvl="1" marL="914400" rtl="0">
              <a:lnSpc>
                <a:spcPct val="120000"/>
              </a:lnSpc>
              <a:spcBef>
                <a:spcPts val="0"/>
              </a:spcBef>
            </a:pPr>
            <a:r>
              <a:rPr lang="en"/>
              <a:t>The gen set can only get larger or stay the same.</a:t>
            </a:r>
          </a:p>
          <a:p>
            <a:pPr indent="-228600" lvl="1" marL="914400" rtl="0">
              <a:lnSpc>
                <a:spcPct val="120000"/>
              </a:lnSpc>
              <a:spcBef>
                <a:spcPts val="0"/>
              </a:spcBef>
            </a:pPr>
            <a:r>
              <a:rPr lang="en"/>
              <a:t>The kill set can only grow smaller or stay the same.</a:t>
            </a:r>
          </a:p>
        </p:txBody>
      </p:sp>
      <p:sp>
        <p:nvSpPr>
          <p:cNvPr id="532" name="Shape 5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Taint Analysis</a:t>
            </a:r>
          </a:p>
        </p:txBody>
      </p:sp>
      <p:sp>
        <p:nvSpPr>
          <p:cNvPr id="538" name="Shape 5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Built into Perl. Prevents program errors from data validation by detecting and preventing use of “tainted” data in sensitive operations.</a:t>
            </a:r>
          </a:p>
          <a:p>
            <a:pPr indent="-381000" lvl="0" marL="457200" rtl="0">
              <a:lnSpc>
                <a:spcPct val="120000"/>
              </a:lnSpc>
              <a:spcBef>
                <a:spcPts val="0"/>
              </a:spcBef>
              <a:buSzPct val="100000"/>
            </a:pPr>
            <a:r>
              <a:rPr lang="en" sz="2400"/>
              <a:t>Tracks sources that variables are derived from. Looks for data derived from tainted data, and tracks corrupted program state.</a:t>
            </a:r>
          </a:p>
          <a:p>
            <a:pPr indent="-228600" lvl="1" marL="914400" rtl="0">
              <a:lnSpc>
                <a:spcPct val="120000"/>
              </a:lnSpc>
              <a:spcBef>
                <a:spcPts val="0"/>
              </a:spcBef>
            </a:pPr>
            <a:r>
              <a:rPr lang="en"/>
              <a:t>String created from concatenating a tainted and a safe string is corrupted by the tainted string.</a:t>
            </a:r>
          </a:p>
          <a:p>
            <a:pPr indent="-381000" lvl="0" marL="457200" rtl="0">
              <a:lnSpc>
                <a:spcPct val="120000"/>
              </a:lnSpc>
              <a:spcBef>
                <a:spcPts val="0"/>
              </a:spcBef>
              <a:buSzPct val="100000"/>
            </a:pPr>
            <a:r>
              <a:rPr lang="en" sz="2400"/>
              <a:t>Signals an error if tainted data is used in a potentially dangerous way.</a:t>
            </a:r>
          </a:p>
        </p:txBody>
      </p:sp>
      <p:sp>
        <p:nvSpPr>
          <p:cNvPr id="539" name="Shape 5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Taint Analysis Variant</a:t>
            </a:r>
          </a:p>
        </p:txBody>
      </p:sp>
      <p:sp>
        <p:nvSpPr>
          <p:cNvPr id="545" name="Shape 5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Perl monitors values dynamically.</a:t>
            </a:r>
          </a:p>
          <a:p>
            <a:pPr indent="-228600" lvl="0" marL="457200" marR="0" rtl="0" algn="l">
              <a:lnSpc>
                <a:spcPct val="120000"/>
              </a:lnSpc>
              <a:spcBef>
                <a:spcPts val="0"/>
              </a:spcBef>
              <a:spcAft>
                <a:spcPts val="0"/>
              </a:spcAft>
            </a:pPr>
            <a:r>
              <a:rPr lang="en"/>
              <a:t>Alternative - analysis that prevents data that could be tainted from ever being used in an unsafe manner.</a:t>
            </a:r>
          </a:p>
          <a:p>
            <a:pPr indent="-228600" lvl="0" marL="457200" marR="0" rtl="0" algn="l">
              <a:lnSpc>
                <a:spcPct val="120000"/>
              </a:lnSpc>
              <a:spcBef>
                <a:spcPts val="0"/>
              </a:spcBef>
              <a:spcAft>
                <a:spcPts val="0"/>
              </a:spcAft>
            </a:pPr>
            <a:r>
              <a:rPr lang="en"/>
              <a:t>Forward, any-path analysis.</a:t>
            </a:r>
          </a:p>
          <a:p>
            <a:pPr indent="-228600" lvl="1" marL="914400" marR="0" rtl="0" algn="l">
              <a:lnSpc>
                <a:spcPct val="120000"/>
              </a:lnSpc>
              <a:spcBef>
                <a:spcPts val="0"/>
              </a:spcBef>
              <a:spcAft>
                <a:spcPts val="0"/>
              </a:spcAft>
            </a:pPr>
            <a:r>
              <a:rPr lang="en"/>
              <a:t>Tokens = tainted variables</a:t>
            </a:r>
          </a:p>
          <a:p>
            <a:pPr indent="-228600" lvl="1" marL="914400" marR="0" rtl="0" algn="l">
              <a:lnSpc>
                <a:spcPct val="120000"/>
              </a:lnSpc>
              <a:spcBef>
                <a:spcPts val="0"/>
              </a:spcBef>
              <a:spcAft>
                <a:spcPts val="0"/>
              </a:spcAft>
            </a:pPr>
            <a:r>
              <a:rPr lang="en"/>
              <a:t>Gen set = any variable assigned a tainted value</a:t>
            </a:r>
          </a:p>
          <a:p>
            <a:pPr indent="-228600" lvl="1" marL="914400" marR="0" rtl="0" algn="l">
              <a:lnSpc>
                <a:spcPct val="120000"/>
              </a:lnSpc>
              <a:spcBef>
                <a:spcPts val="0"/>
              </a:spcBef>
              <a:spcAft>
                <a:spcPts val="0"/>
              </a:spcAft>
            </a:pPr>
            <a:r>
              <a:rPr lang="en"/>
              <a:t>Kill set = variable cleansed of taintedness </a:t>
            </a:r>
          </a:p>
        </p:txBody>
      </p:sp>
      <p:sp>
        <p:nvSpPr>
          <p:cNvPr id="546" name="Shape 5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Taint Analysis Variant</a:t>
            </a:r>
          </a:p>
        </p:txBody>
      </p:sp>
      <p:sp>
        <p:nvSpPr>
          <p:cNvPr id="552" name="Shape 5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Gen and kill sets depend on the set of tainted variables, which is not constant.</a:t>
            </a:r>
          </a:p>
          <a:p>
            <a:pPr indent="-228600" lvl="1" marL="914400" marR="0" rtl="0" algn="l">
              <a:lnSpc>
                <a:spcPct val="120000"/>
              </a:lnSpc>
              <a:spcBef>
                <a:spcPts val="0"/>
              </a:spcBef>
              <a:spcAft>
                <a:spcPts val="0"/>
              </a:spcAft>
            </a:pPr>
            <a:r>
              <a:rPr lang="en"/>
              <a:t>Circularity - tainted variable set also depends on gen and kill sets.</a:t>
            </a:r>
          </a:p>
          <a:p>
            <a:pPr indent="-228600" lvl="0" marL="457200" marR="0" rtl="0" algn="l">
              <a:lnSpc>
                <a:spcPct val="120000"/>
              </a:lnSpc>
              <a:spcBef>
                <a:spcPts val="0"/>
              </a:spcBef>
              <a:spcAft>
                <a:spcPts val="0"/>
              </a:spcAft>
            </a:pPr>
            <a:r>
              <a:rPr lang="en"/>
              <a:t>Monotonicity property ensures soundness of the analysis. </a:t>
            </a:r>
          </a:p>
          <a:p>
            <a:pPr indent="-228600" lvl="1" marL="914400" marR="0" rtl="0" algn="l">
              <a:lnSpc>
                <a:spcPct val="120000"/>
              </a:lnSpc>
              <a:spcBef>
                <a:spcPts val="0"/>
              </a:spcBef>
              <a:spcAft>
                <a:spcPts val="0"/>
              </a:spcAft>
            </a:pPr>
            <a:r>
              <a:rPr lang="en"/>
              <a:t>We evaluate taintedness of an expression with the set {a,b}, then again with {a,b,c}. If it is tainted the first time, it must be tainted the second time.</a:t>
            </a:r>
          </a:p>
        </p:txBody>
      </p:sp>
      <p:sp>
        <p:nvSpPr>
          <p:cNvPr id="553" name="Shape 5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59" name="Shape 5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Control-flow and data-flow both capture important paths in program execution.</a:t>
            </a:r>
          </a:p>
          <a:p>
            <a:pPr indent="-228600" lvl="0" marL="457200" marR="0" rtl="0" algn="l">
              <a:lnSpc>
                <a:spcPct val="100000"/>
              </a:lnSpc>
              <a:spcBef>
                <a:spcPts val="600"/>
              </a:spcBef>
              <a:spcAft>
                <a:spcPts val="0"/>
              </a:spcAft>
            </a:pPr>
            <a:r>
              <a:rPr lang="en"/>
              <a:t>Analysis of how variables are defined and then used and the dependencies between definitions and usages can help us reveal important faults.</a:t>
            </a:r>
          </a:p>
          <a:p>
            <a:pPr indent="-228600" lvl="0" marL="457200" marR="0" rtl="0" algn="l">
              <a:lnSpc>
                <a:spcPct val="100000"/>
              </a:lnSpc>
              <a:spcBef>
                <a:spcPts val="600"/>
              </a:spcBef>
              <a:spcAft>
                <a:spcPts val="0"/>
              </a:spcAft>
            </a:pPr>
            <a:r>
              <a:rPr lang="en"/>
              <a:t>Many forms of analysis can be performed using data flow information.</a:t>
            </a:r>
          </a:p>
        </p:txBody>
      </p:sp>
      <p:sp>
        <p:nvSpPr>
          <p:cNvPr id="560" name="Shape 5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4" name="Shape 564"/>
        <p:cNvGrpSpPr/>
        <p:nvPr/>
      </p:nvGrpSpPr>
      <p:grpSpPr>
        <a:xfrm>
          <a:off x="0" y="0"/>
          <a:ext cx="0" cy="0"/>
          <a:chOff x="0" y="0"/>
          <a:chExt cx="0" cy="0"/>
        </a:xfrm>
      </p:grpSpPr>
      <p:sp>
        <p:nvSpPr>
          <p:cNvPr id="565" name="Shape 5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66" name="Shape 5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Analyses can be </a:t>
            </a:r>
            <a:r>
              <a:rPr i="1" lang="en"/>
              <a:t>backwards </a:t>
            </a:r>
            <a:r>
              <a:rPr lang="en"/>
              <a:t>or </a:t>
            </a:r>
            <a:r>
              <a:rPr i="1" lang="en"/>
              <a:t>forwards.</a:t>
            </a:r>
          </a:p>
          <a:p>
            <a:pPr indent="-228600" lvl="1" marL="914400" marR="0" rtl="0" algn="l">
              <a:lnSpc>
                <a:spcPct val="100000"/>
              </a:lnSpc>
              <a:spcBef>
                <a:spcPts val="600"/>
              </a:spcBef>
              <a:spcAft>
                <a:spcPts val="0"/>
              </a:spcAft>
            </a:pPr>
            <a:r>
              <a:rPr lang="en"/>
              <a:t>… and require properties be true on </a:t>
            </a:r>
            <a:r>
              <a:rPr i="1" lang="en"/>
              <a:t>all-paths</a:t>
            </a:r>
            <a:r>
              <a:rPr lang="en"/>
              <a:t> or </a:t>
            </a:r>
            <a:r>
              <a:rPr i="1" lang="en"/>
              <a:t>any-path</a:t>
            </a:r>
            <a:r>
              <a:rPr lang="en"/>
              <a:t>.</a:t>
            </a:r>
          </a:p>
          <a:p>
            <a:pPr indent="-228600" lvl="0" marL="457200" marR="0" rtl="0" algn="l">
              <a:lnSpc>
                <a:spcPct val="100000"/>
              </a:lnSpc>
              <a:spcBef>
                <a:spcPts val="600"/>
              </a:spcBef>
              <a:spcAft>
                <a:spcPts val="0"/>
              </a:spcAft>
            </a:pPr>
            <a:r>
              <a:rPr lang="en"/>
              <a:t>Reachability is forwards, any-path.</a:t>
            </a:r>
          </a:p>
          <a:p>
            <a:pPr indent="-228600" lvl="0" marL="457200" marR="0" rtl="0" algn="l">
              <a:lnSpc>
                <a:spcPct val="100000"/>
              </a:lnSpc>
              <a:spcBef>
                <a:spcPts val="600"/>
              </a:spcBef>
              <a:spcAft>
                <a:spcPts val="0"/>
              </a:spcAft>
            </a:pPr>
            <a:r>
              <a:rPr lang="en"/>
              <a:t>Expression availability is forwards, all-paths.</a:t>
            </a:r>
          </a:p>
          <a:p>
            <a:pPr indent="-228600" lvl="0" marL="457200" marR="0" rtl="0" algn="l">
              <a:lnSpc>
                <a:spcPct val="100000"/>
              </a:lnSpc>
              <a:spcBef>
                <a:spcPts val="600"/>
              </a:spcBef>
              <a:spcAft>
                <a:spcPts val="0"/>
              </a:spcAft>
            </a:pPr>
            <a:r>
              <a:rPr lang="en"/>
              <a:t>Live variables are backwards, any-path.</a:t>
            </a:r>
          </a:p>
          <a:p>
            <a:pPr indent="-228600" lvl="0" marL="457200" marR="0" rtl="0" algn="l">
              <a:lnSpc>
                <a:spcPct val="100000"/>
              </a:lnSpc>
              <a:spcBef>
                <a:spcPts val="600"/>
              </a:spcBef>
              <a:spcAft>
                <a:spcPts val="0"/>
              </a:spcAft>
            </a:pPr>
            <a:r>
              <a:rPr lang="en"/>
              <a:t>Inevitability is backwards, all-paths.</a:t>
            </a:r>
          </a:p>
          <a:p>
            <a:pPr indent="-228600" lvl="0" marL="457200" marR="0" rtl="0" algn="l">
              <a:lnSpc>
                <a:spcPct val="100000"/>
              </a:lnSpc>
              <a:spcBef>
                <a:spcPts val="600"/>
              </a:spcBef>
              <a:spcAft>
                <a:spcPts val="0"/>
              </a:spcAft>
            </a:pPr>
            <a:r>
              <a:rPr lang="en"/>
              <a:t>Many analyses can be expressed in this framework.</a:t>
            </a:r>
          </a:p>
        </p:txBody>
      </p:sp>
      <p:sp>
        <p:nvSpPr>
          <p:cNvPr id="567" name="Shape 5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Class</a:t>
            </a:r>
          </a:p>
        </p:txBody>
      </p:sp>
      <p:sp>
        <p:nvSpPr>
          <p:cNvPr id="573" name="Shape 573"/>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Data flow test adequacy criteria</a:t>
            </a:r>
          </a:p>
          <a:p>
            <a:pPr indent="-228600" lvl="0" marL="457200" marR="0" rtl="0" algn="l">
              <a:lnSpc>
                <a:spcPct val="100000"/>
              </a:lnSpc>
              <a:spcBef>
                <a:spcPts val="600"/>
              </a:spcBef>
              <a:spcAft>
                <a:spcPts val="0"/>
              </a:spcAft>
            </a:pPr>
            <a:r>
              <a:rPr lang="en"/>
              <a:t>Data flow analysis with arrays and pointers.</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Chapter 13</a:t>
            </a:r>
          </a:p>
          <a:p>
            <a:pPr indent="-228600" lvl="0" marL="457200" marR="0" rtl="0" algn="l">
              <a:lnSpc>
                <a:spcPct val="100000"/>
              </a:lnSpc>
              <a:spcBef>
                <a:spcPts val="600"/>
              </a:spcBef>
              <a:spcAft>
                <a:spcPts val="0"/>
              </a:spcAft>
            </a:pPr>
            <a:r>
              <a:rPr lang="en"/>
              <a:t>Homework 1 due tonight.</a:t>
            </a:r>
          </a:p>
          <a:p>
            <a:pPr indent="-228600" lvl="0" marL="457200" marR="0" rtl="0" algn="l">
              <a:lnSpc>
                <a:spcPct val="100000"/>
              </a:lnSpc>
              <a:spcBef>
                <a:spcPts val="600"/>
              </a:spcBef>
              <a:spcAft>
                <a:spcPts val="0"/>
              </a:spcAft>
            </a:pPr>
            <a:r>
              <a:rPr lang="en"/>
              <a:t>Reading assignment 2 out.</a:t>
            </a:r>
          </a:p>
        </p:txBody>
      </p:sp>
      <p:sp>
        <p:nvSpPr>
          <p:cNvPr id="574" name="Shape 5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44</a:t>
            </a:r>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8" name="Shape 578"/>
        <p:cNvGrpSpPr/>
        <p:nvPr/>
      </p:nvGrpSpPr>
      <p:grpSpPr>
        <a:xfrm>
          <a:off x="0" y="0"/>
          <a:ext cx="0" cy="0"/>
          <a:chOff x="0" y="0"/>
          <a:chExt cx="0" cy="0"/>
        </a:xfrm>
      </p:grpSpPr>
      <p:sp>
        <p:nvSpPr>
          <p:cNvPr id="579" name="Shape 579"/>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backup slides</a:t>
            </a:r>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Dependence Graph</a:t>
            </a:r>
          </a:p>
        </p:txBody>
      </p:sp>
      <p:sp>
        <p:nvSpPr>
          <p:cNvPr id="585" name="Shape 585"/>
          <p:cNvSpPr txBox="1"/>
          <p:nvPr>
            <p:ph idx="1" type="body"/>
          </p:nvPr>
        </p:nvSpPr>
        <p:spPr>
          <a:xfrm>
            <a:off x="457200" y="1600200"/>
            <a:ext cx="8229600" cy="13388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Which statement controls the execution of a statement of interest?</a:t>
            </a:r>
          </a:p>
        </p:txBody>
      </p:sp>
      <p:sp>
        <p:nvSpPr>
          <p:cNvPr id="586" name="Shape 5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pic>
        <p:nvPicPr>
          <p:cNvPr id="587" name="Shape 587"/>
          <p:cNvPicPr preferRelativeResize="0"/>
          <p:nvPr/>
        </p:nvPicPr>
        <p:blipFill>
          <a:blip r:embed="rId3">
            <a:alphaModFix/>
          </a:blip>
          <a:stretch>
            <a:fillRect/>
          </a:stretch>
        </p:blipFill>
        <p:spPr>
          <a:xfrm>
            <a:off x="3210075" y="3329525"/>
            <a:ext cx="5624600" cy="2414799"/>
          </a:xfrm>
          <a:prstGeom prst="rect">
            <a:avLst/>
          </a:prstGeom>
          <a:noFill/>
          <a:ln>
            <a:noFill/>
          </a:ln>
        </p:spPr>
      </p:pic>
      <p:sp>
        <p:nvSpPr>
          <p:cNvPr id="588" name="Shape 588"/>
          <p:cNvSpPr txBox="1"/>
          <p:nvPr>
            <p:ph idx="1" type="body"/>
          </p:nvPr>
        </p:nvSpPr>
        <p:spPr>
          <a:xfrm>
            <a:off x="457200" y="3121650"/>
            <a:ext cx="4757400" cy="29034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 a CFG, order is imposed whether it matters or not.</a:t>
            </a:r>
          </a:p>
          <a:p>
            <a:pPr indent="-381000" lvl="1" marL="914400" marR="0" rtl="0" algn="l">
              <a:lnSpc>
                <a:spcPct val="100000"/>
              </a:lnSpc>
              <a:spcBef>
                <a:spcPts val="600"/>
              </a:spcBef>
              <a:spcAft>
                <a:spcPts val="0"/>
              </a:spcAft>
              <a:buSzPct val="100000"/>
            </a:pPr>
            <a:r>
              <a:rPr lang="en" sz="2400"/>
              <a:t>If there is dependency, then the order </a:t>
            </a:r>
            <a:br>
              <a:rPr lang="en" sz="2400"/>
            </a:br>
            <a:r>
              <a:rPr lang="en" sz="2400"/>
              <a:t>does matter.</a:t>
            </a:r>
          </a:p>
          <a:p>
            <a:pPr indent="-381000" lvl="0" marL="457200" marR="0" rtl="0" algn="l">
              <a:lnSpc>
                <a:spcPct val="100000"/>
              </a:lnSpc>
              <a:spcBef>
                <a:spcPts val="600"/>
              </a:spcBef>
              <a:spcAft>
                <a:spcPts val="0"/>
              </a:spcAft>
              <a:buSzPct val="100000"/>
            </a:pPr>
            <a:r>
              <a:rPr lang="en" sz="2400"/>
              <a:t>CDG shows only dependencies.</a:t>
            </a:r>
          </a:p>
          <a:p>
            <a:pPr indent="-381000" lvl="0" marL="457200" marR="0" rtl="0" algn="l">
              <a:lnSpc>
                <a:spcPct val="100000"/>
              </a:lnSpc>
              <a:spcBef>
                <a:spcPts val="600"/>
              </a:spcBef>
              <a:spcAft>
                <a:spcPts val="0"/>
              </a:spcAft>
              <a:buSzPct val="100000"/>
            </a:pPr>
            <a:r>
              <a:rPr lang="en" sz="2400"/>
              <a:t>Often combined with DDG.</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Coverage Effectiveness</a:t>
            </a:r>
          </a:p>
        </p:txBody>
      </p:sp>
      <p:pic>
        <p:nvPicPr>
          <p:cNvPr id="86" name="Shape 86"/>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87" name="Shape 87"/>
          <p:cNvSpPr/>
          <p:nvPr/>
        </p:nvSpPr>
        <p:spPr>
          <a:xfrm>
            <a:off x="2296675" y="5415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5394525" y="3642650"/>
            <a:ext cx="1762499" cy="10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2296675" y="2214075"/>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0" name="Shape 90"/>
          <p:cNvCxnSpPr>
            <a:stCxn id="87" idx="0"/>
            <a:endCxn id="89" idx="4"/>
          </p:cNvCxnSpPr>
          <p:nvPr/>
        </p:nvCxnSpPr>
        <p:spPr>
          <a:xfrm rot="10800000">
            <a:off x="2642725" y="2908200"/>
            <a:ext cx="0" cy="2507700"/>
          </a:xfrm>
          <a:prstGeom prst="straightConnector1">
            <a:avLst/>
          </a:prstGeom>
          <a:noFill/>
          <a:ln cap="flat" cmpd="sng" w="38100">
            <a:solidFill>
              <a:srgbClr val="9900FF"/>
            </a:solidFill>
            <a:prstDash val="solid"/>
            <a:round/>
            <a:headEnd len="lg" w="lg" type="none"/>
            <a:tailEnd len="lg" w="lg" type="triangle"/>
          </a:ln>
        </p:spPr>
      </p:cxnSp>
      <p:sp>
        <p:nvSpPr>
          <p:cNvPr id="91" name="Shape 91"/>
          <p:cNvSpPr txBox="1"/>
          <p:nvPr/>
        </p:nvSpPr>
        <p:spPr>
          <a:xfrm>
            <a:off x="2820100" y="3375600"/>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choice of </a:t>
            </a:r>
            <a:r>
              <a:rPr b="1" lang="en" sz="1800">
                <a:solidFill>
                  <a:srgbClr val="9900FF"/>
                </a:solidFill>
              </a:rPr>
              <a:t>oracle</a:t>
            </a:r>
            <a:r>
              <a:rPr lang="en" sz="1800">
                <a:solidFill>
                  <a:srgbClr val="9900FF"/>
                </a:solidFill>
              </a:rPr>
              <a:t>.</a:t>
            </a:r>
          </a:p>
        </p:txBody>
      </p:sp>
      <p:sp>
        <p:nvSpPr>
          <p:cNvPr id="92" name="Shape 92"/>
          <p:cNvSpPr/>
          <p:nvPr/>
        </p:nvSpPr>
        <p:spPr>
          <a:xfrm>
            <a:off x="6842350" y="244205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3" name="Shape 93"/>
          <p:cNvCxnSpPr>
            <a:stCxn id="87" idx="6"/>
            <a:endCxn id="92" idx="3"/>
          </p:cNvCxnSpPr>
          <p:nvPr/>
        </p:nvCxnSpPr>
        <p:spPr>
          <a:xfrm flipH="1" rot="10800000">
            <a:off x="2988775" y="3034499"/>
            <a:ext cx="3954900" cy="2728500"/>
          </a:xfrm>
          <a:prstGeom prst="straightConnector1">
            <a:avLst/>
          </a:prstGeom>
          <a:noFill/>
          <a:ln cap="flat" cmpd="sng" w="38100">
            <a:solidFill>
              <a:srgbClr val="9900FF"/>
            </a:solidFill>
            <a:prstDash val="solid"/>
            <a:round/>
            <a:headEnd len="lg" w="lg" type="none"/>
            <a:tailEnd len="lg" w="lg" type="triangle"/>
          </a:ln>
        </p:spPr>
      </p:cxnSp>
      <p:sp>
        <p:nvSpPr>
          <p:cNvPr id="94" name="Shape 94"/>
          <p:cNvSpPr txBox="1"/>
          <p:nvPr/>
        </p:nvSpPr>
        <p:spPr>
          <a:xfrm>
            <a:off x="5357175" y="4014187"/>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a:t>
            </a:r>
            <a:r>
              <a:rPr b="1" lang="en" sz="1800">
                <a:solidFill>
                  <a:srgbClr val="9900FF"/>
                </a:solidFill>
              </a:rPr>
              <a:t>structuring of the system.</a:t>
            </a:r>
          </a:p>
        </p:txBody>
      </p:sp>
      <p:sp>
        <p:nvSpPr>
          <p:cNvPr id="95" name="Shape 95"/>
          <p:cNvSpPr/>
          <p:nvPr/>
        </p:nvSpPr>
        <p:spPr>
          <a:xfrm>
            <a:off x="6842350" y="1582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6" name="Shape 96"/>
          <p:cNvCxnSpPr>
            <a:stCxn id="92" idx="0"/>
            <a:endCxn id="95" idx="4"/>
          </p:cNvCxnSpPr>
          <p:nvPr/>
        </p:nvCxnSpPr>
        <p:spPr>
          <a:xfrm rot="10800000">
            <a:off x="7188400" y="2277050"/>
            <a:ext cx="0" cy="165000"/>
          </a:xfrm>
          <a:prstGeom prst="straightConnector1">
            <a:avLst/>
          </a:prstGeom>
          <a:noFill/>
          <a:ln cap="flat" cmpd="sng" w="19050">
            <a:solidFill>
              <a:srgbClr val="9900FF"/>
            </a:solidFill>
            <a:prstDash val="solid"/>
            <a:round/>
            <a:headEnd len="lg" w="lg" type="none"/>
            <a:tailEnd len="lg" w="lg" type="triangle"/>
          </a:ln>
        </p:spPr>
      </p:cxnSp>
      <p:sp>
        <p:nvSpPr>
          <p:cNvPr id="97" name="Shape 97"/>
          <p:cNvSpPr txBox="1"/>
          <p:nvPr/>
        </p:nvSpPr>
        <p:spPr>
          <a:xfrm>
            <a:off x="5244575" y="1636975"/>
            <a:ext cx="1526400"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Dependence Graph</a:t>
            </a:r>
          </a:p>
        </p:txBody>
      </p:sp>
      <p:sp>
        <p:nvSpPr>
          <p:cNvPr id="594" name="Shape 5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pic>
        <p:nvPicPr>
          <p:cNvPr id="595" name="Shape 595"/>
          <p:cNvPicPr preferRelativeResize="0"/>
          <p:nvPr/>
        </p:nvPicPr>
        <p:blipFill>
          <a:blip r:embed="rId3">
            <a:alphaModFix/>
          </a:blip>
          <a:stretch>
            <a:fillRect/>
          </a:stretch>
        </p:blipFill>
        <p:spPr>
          <a:xfrm>
            <a:off x="919000" y="1754750"/>
            <a:ext cx="7096050" cy="4118025"/>
          </a:xfrm>
          <a:prstGeom prst="rect">
            <a:avLst/>
          </a:prstGeom>
          <a:noFill/>
          <a:ln>
            <a:noFill/>
          </a:ln>
        </p:spPr>
      </p:pic>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9" name="Shape 599"/>
        <p:cNvGrpSpPr/>
        <p:nvPr/>
      </p:nvGrpSpPr>
      <p:grpSpPr>
        <a:xfrm>
          <a:off x="0" y="0"/>
          <a:ext cx="0" cy="0"/>
          <a:chOff x="0" y="0"/>
          <a:chExt cx="0" cy="0"/>
        </a:xfrm>
      </p:grpSpPr>
      <p:sp>
        <p:nvSpPr>
          <p:cNvPr id="600" name="Shape 6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Powerset Lattice</a:t>
            </a:r>
          </a:p>
        </p:txBody>
      </p:sp>
      <p:sp>
        <p:nvSpPr>
          <p:cNvPr id="601" name="Shape 601"/>
          <p:cNvSpPr txBox="1"/>
          <p:nvPr>
            <p:ph idx="1" type="body"/>
          </p:nvPr>
        </p:nvSpPr>
        <p:spPr>
          <a:xfrm>
            <a:off x="457200" y="1600200"/>
            <a:ext cx="55302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Lattice is made up of subsets of a set.</a:t>
            </a:r>
          </a:p>
          <a:p>
            <a:pPr indent="-355600" lvl="1" marL="914400" rtl="0">
              <a:lnSpc>
                <a:spcPct val="120000"/>
              </a:lnSpc>
              <a:spcBef>
                <a:spcPts val="0"/>
              </a:spcBef>
              <a:buSzPct val="100000"/>
            </a:pPr>
            <a:r>
              <a:rPr lang="en" sz="2000"/>
              <a:t>Powerset of set A is the set of all subsets of A.</a:t>
            </a:r>
          </a:p>
          <a:p>
            <a:pPr indent="-381000" lvl="0" marL="457200" rtl="0">
              <a:lnSpc>
                <a:spcPct val="120000"/>
              </a:lnSpc>
              <a:spcBef>
                <a:spcPts val="0"/>
              </a:spcBef>
              <a:buSzPct val="100000"/>
            </a:pPr>
            <a:r>
              <a:rPr lang="en" sz="2400"/>
              <a:t>If the subset grows larger as we follow the arrows, subset y &gt;= x.</a:t>
            </a:r>
          </a:p>
          <a:p>
            <a:pPr indent="-381000" lvl="0" marL="457200" rtl="0">
              <a:lnSpc>
                <a:spcPct val="120000"/>
              </a:lnSpc>
              <a:spcBef>
                <a:spcPts val="0"/>
              </a:spcBef>
              <a:buSzPct val="100000"/>
            </a:pPr>
            <a:r>
              <a:rPr lang="en" sz="2400"/>
              <a:t>A function is monotonically increasing if:</a:t>
            </a:r>
          </a:p>
          <a:p>
            <a:pPr indent="-381000" lvl="1" marL="914400" rtl="0">
              <a:lnSpc>
                <a:spcPct val="120000"/>
              </a:lnSpc>
              <a:spcBef>
                <a:spcPts val="0"/>
              </a:spcBef>
              <a:buSzPct val="100000"/>
            </a:pPr>
            <a:r>
              <a:rPr lang="en" sz="2400"/>
              <a:t>x &gt;= y implies f(</a:t>
            </a:r>
            <a:r>
              <a:rPr lang="en"/>
              <a:t>y) &gt;= f(x)</a:t>
            </a:r>
          </a:p>
        </p:txBody>
      </p:sp>
      <p:sp>
        <p:nvSpPr>
          <p:cNvPr id="602" name="Shape 6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
        <p:nvSpPr>
          <p:cNvPr id="603" name="Shape 603"/>
          <p:cNvSpPr txBox="1"/>
          <p:nvPr/>
        </p:nvSpPr>
        <p:spPr>
          <a:xfrm>
            <a:off x="6728300" y="1767200"/>
            <a:ext cx="1021499" cy="437699"/>
          </a:xfrm>
          <a:prstGeom prst="rect">
            <a:avLst/>
          </a:prstGeom>
          <a:noFill/>
          <a:ln>
            <a:noFill/>
          </a:ln>
        </p:spPr>
        <p:txBody>
          <a:bodyPr anchorCtr="0" anchor="t" bIns="91425" lIns="91425" rIns="91425" tIns="91425">
            <a:noAutofit/>
          </a:bodyPr>
          <a:lstStyle/>
          <a:p>
            <a:pPr lvl="0">
              <a:spcBef>
                <a:spcPts val="0"/>
              </a:spcBef>
              <a:buNone/>
            </a:pPr>
            <a:r>
              <a:rPr lang="en"/>
              <a:t>{a, b, c}</a:t>
            </a:r>
          </a:p>
        </p:txBody>
      </p:sp>
      <p:sp>
        <p:nvSpPr>
          <p:cNvPr id="604" name="Shape 604"/>
          <p:cNvSpPr txBox="1"/>
          <p:nvPr/>
        </p:nvSpPr>
        <p:spPr>
          <a:xfrm>
            <a:off x="6102475" y="2554450"/>
            <a:ext cx="1021499" cy="437699"/>
          </a:xfrm>
          <a:prstGeom prst="rect">
            <a:avLst/>
          </a:prstGeom>
          <a:noFill/>
          <a:ln>
            <a:noFill/>
          </a:ln>
        </p:spPr>
        <p:txBody>
          <a:bodyPr anchorCtr="0" anchor="t" bIns="91425" lIns="91425" rIns="91425" tIns="91425">
            <a:noAutofit/>
          </a:bodyPr>
          <a:lstStyle/>
          <a:p>
            <a:pPr lvl="0" rtl="0">
              <a:spcBef>
                <a:spcPts val="0"/>
              </a:spcBef>
              <a:buNone/>
            </a:pPr>
            <a:r>
              <a:rPr lang="en"/>
              <a:t>{a, b}</a:t>
            </a:r>
          </a:p>
        </p:txBody>
      </p:sp>
      <p:sp>
        <p:nvSpPr>
          <p:cNvPr id="605" name="Shape 605"/>
          <p:cNvSpPr txBox="1"/>
          <p:nvPr/>
        </p:nvSpPr>
        <p:spPr>
          <a:xfrm>
            <a:off x="6887175" y="2554450"/>
            <a:ext cx="1021499" cy="437699"/>
          </a:xfrm>
          <a:prstGeom prst="rect">
            <a:avLst/>
          </a:prstGeom>
          <a:noFill/>
          <a:ln>
            <a:noFill/>
          </a:ln>
        </p:spPr>
        <p:txBody>
          <a:bodyPr anchorCtr="0" anchor="t" bIns="91425" lIns="91425" rIns="91425" tIns="91425">
            <a:noAutofit/>
          </a:bodyPr>
          <a:lstStyle/>
          <a:p>
            <a:pPr lvl="0" rtl="0">
              <a:spcBef>
                <a:spcPts val="0"/>
              </a:spcBef>
              <a:buNone/>
            </a:pPr>
            <a:r>
              <a:rPr lang="en"/>
              <a:t>{a, c}</a:t>
            </a:r>
          </a:p>
        </p:txBody>
      </p:sp>
      <p:sp>
        <p:nvSpPr>
          <p:cNvPr id="606" name="Shape 606"/>
          <p:cNvSpPr txBox="1"/>
          <p:nvPr/>
        </p:nvSpPr>
        <p:spPr>
          <a:xfrm>
            <a:off x="7749800" y="2554450"/>
            <a:ext cx="1021499" cy="437699"/>
          </a:xfrm>
          <a:prstGeom prst="rect">
            <a:avLst/>
          </a:prstGeom>
          <a:noFill/>
          <a:ln>
            <a:noFill/>
          </a:ln>
        </p:spPr>
        <p:txBody>
          <a:bodyPr anchorCtr="0" anchor="t" bIns="91425" lIns="91425" rIns="91425" tIns="91425">
            <a:noAutofit/>
          </a:bodyPr>
          <a:lstStyle/>
          <a:p>
            <a:pPr lvl="0" rtl="0">
              <a:spcBef>
                <a:spcPts val="0"/>
              </a:spcBef>
              <a:buNone/>
            </a:pPr>
            <a:r>
              <a:rPr lang="en"/>
              <a:t>{b, c}</a:t>
            </a:r>
          </a:p>
        </p:txBody>
      </p:sp>
      <p:sp>
        <p:nvSpPr>
          <p:cNvPr id="607" name="Shape 607"/>
          <p:cNvSpPr txBox="1"/>
          <p:nvPr/>
        </p:nvSpPr>
        <p:spPr>
          <a:xfrm>
            <a:off x="6183525" y="3341700"/>
            <a:ext cx="1021499" cy="437699"/>
          </a:xfrm>
          <a:prstGeom prst="rect">
            <a:avLst/>
          </a:prstGeom>
          <a:noFill/>
          <a:ln>
            <a:noFill/>
          </a:ln>
        </p:spPr>
        <p:txBody>
          <a:bodyPr anchorCtr="0" anchor="t" bIns="91425" lIns="91425" rIns="91425" tIns="91425">
            <a:noAutofit/>
          </a:bodyPr>
          <a:lstStyle/>
          <a:p>
            <a:pPr lvl="0" rtl="0">
              <a:spcBef>
                <a:spcPts val="0"/>
              </a:spcBef>
              <a:buNone/>
            </a:pPr>
            <a:r>
              <a:rPr lang="en"/>
              <a:t>{a}</a:t>
            </a:r>
          </a:p>
        </p:txBody>
      </p:sp>
      <p:sp>
        <p:nvSpPr>
          <p:cNvPr id="608" name="Shape 608"/>
          <p:cNvSpPr txBox="1"/>
          <p:nvPr/>
        </p:nvSpPr>
        <p:spPr>
          <a:xfrm>
            <a:off x="6968250" y="3341700"/>
            <a:ext cx="1021499" cy="437699"/>
          </a:xfrm>
          <a:prstGeom prst="rect">
            <a:avLst/>
          </a:prstGeom>
          <a:noFill/>
          <a:ln>
            <a:noFill/>
          </a:ln>
        </p:spPr>
        <p:txBody>
          <a:bodyPr anchorCtr="0" anchor="t" bIns="91425" lIns="91425" rIns="91425" tIns="91425">
            <a:noAutofit/>
          </a:bodyPr>
          <a:lstStyle/>
          <a:p>
            <a:pPr lvl="0" rtl="0">
              <a:spcBef>
                <a:spcPts val="0"/>
              </a:spcBef>
              <a:buNone/>
            </a:pPr>
            <a:r>
              <a:rPr lang="en"/>
              <a:t>{b}</a:t>
            </a:r>
          </a:p>
        </p:txBody>
      </p:sp>
      <p:sp>
        <p:nvSpPr>
          <p:cNvPr id="609" name="Shape 609"/>
          <p:cNvSpPr txBox="1"/>
          <p:nvPr/>
        </p:nvSpPr>
        <p:spPr>
          <a:xfrm>
            <a:off x="7749800" y="3341700"/>
            <a:ext cx="1021499" cy="437699"/>
          </a:xfrm>
          <a:prstGeom prst="rect">
            <a:avLst/>
          </a:prstGeom>
          <a:noFill/>
          <a:ln>
            <a:noFill/>
          </a:ln>
        </p:spPr>
        <p:txBody>
          <a:bodyPr anchorCtr="0" anchor="t" bIns="91425" lIns="91425" rIns="91425" tIns="91425">
            <a:noAutofit/>
          </a:bodyPr>
          <a:lstStyle/>
          <a:p>
            <a:pPr lvl="0" rtl="0">
              <a:spcBef>
                <a:spcPts val="0"/>
              </a:spcBef>
              <a:buNone/>
            </a:pPr>
            <a:r>
              <a:rPr lang="en"/>
              <a:t>{c}</a:t>
            </a:r>
          </a:p>
        </p:txBody>
      </p:sp>
      <p:sp>
        <p:nvSpPr>
          <p:cNvPr id="610" name="Shape 610"/>
          <p:cNvSpPr txBox="1"/>
          <p:nvPr/>
        </p:nvSpPr>
        <p:spPr>
          <a:xfrm>
            <a:off x="6968250" y="3985100"/>
            <a:ext cx="1021499" cy="437699"/>
          </a:xfrm>
          <a:prstGeom prst="rect">
            <a:avLst/>
          </a:prstGeom>
          <a:noFill/>
          <a:ln>
            <a:noFill/>
          </a:ln>
        </p:spPr>
        <p:txBody>
          <a:bodyPr anchorCtr="0" anchor="t" bIns="91425" lIns="91425" rIns="91425" tIns="91425">
            <a:noAutofit/>
          </a:bodyPr>
          <a:lstStyle/>
          <a:p>
            <a:pPr lvl="0" rtl="0">
              <a:spcBef>
                <a:spcPts val="0"/>
              </a:spcBef>
              <a:buNone/>
            </a:pPr>
            <a:r>
              <a:rPr lang="en"/>
              <a:t>{ }</a:t>
            </a:r>
          </a:p>
        </p:txBody>
      </p:sp>
      <p:cxnSp>
        <p:nvCxnSpPr>
          <p:cNvPr id="611" name="Shape 611"/>
          <p:cNvCxnSpPr>
            <a:stCxn id="610" idx="1"/>
          </p:cNvCxnSpPr>
          <p:nvPr/>
        </p:nvCxnSpPr>
        <p:spPr>
          <a:xfrm rot="10800000">
            <a:off x="6387750" y="3907249"/>
            <a:ext cx="580500" cy="296700"/>
          </a:xfrm>
          <a:prstGeom prst="straightConnector1">
            <a:avLst/>
          </a:prstGeom>
          <a:noFill/>
          <a:ln cap="flat" cmpd="sng" w="9525">
            <a:solidFill>
              <a:schemeClr val="dk2"/>
            </a:solidFill>
            <a:prstDash val="solid"/>
            <a:round/>
            <a:headEnd len="lg" w="lg" type="none"/>
            <a:tailEnd len="lg" w="lg" type="triangle"/>
          </a:ln>
        </p:spPr>
      </p:cxnSp>
      <p:cxnSp>
        <p:nvCxnSpPr>
          <p:cNvPr id="612" name="Shape 612"/>
          <p:cNvCxnSpPr/>
          <p:nvPr/>
        </p:nvCxnSpPr>
        <p:spPr>
          <a:xfrm flipH="1" rot="10800000">
            <a:off x="7343550" y="3793849"/>
            <a:ext cx="568200" cy="474000"/>
          </a:xfrm>
          <a:prstGeom prst="straightConnector1">
            <a:avLst/>
          </a:prstGeom>
          <a:noFill/>
          <a:ln cap="flat" cmpd="sng" w="9525">
            <a:solidFill>
              <a:schemeClr val="dk2"/>
            </a:solidFill>
            <a:prstDash val="solid"/>
            <a:round/>
            <a:headEnd len="lg" w="lg" type="none"/>
            <a:tailEnd len="lg" w="lg" type="triangle"/>
          </a:ln>
        </p:spPr>
      </p:cxnSp>
      <p:cxnSp>
        <p:nvCxnSpPr>
          <p:cNvPr id="613" name="Shape 613"/>
          <p:cNvCxnSpPr/>
          <p:nvPr/>
        </p:nvCxnSpPr>
        <p:spPr>
          <a:xfrm rot="10800000">
            <a:off x="7149449" y="3680349"/>
            <a:ext cx="12900" cy="377700"/>
          </a:xfrm>
          <a:prstGeom prst="straightConnector1">
            <a:avLst/>
          </a:prstGeom>
          <a:noFill/>
          <a:ln cap="flat" cmpd="sng" w="9525">
            <a:solidFill>
              <a:schemeClr val="dk2"/>
            </a:solidFill>
            <a:prstDash val="solid"/>
            <a:round/>
            <a:headEnd len="lg" w="lg" type="none"/>
            <a:tailEnd len="lg" w="lg" type="triangle"/>
          </a:ln>
        </p:spPr>
      </p:cxnSp>
      <p:cxnSp>
        <p:nvCxnSpPr>
          <p:cNvPr id="614" name="Shape 614"/>
          <p:cNvCxnSpPr>
            <a:stCxn id="608" idx="1"/>
            <a:endCxn id="604" idx="2"/>
          </p:cNvCxnSpPr>
          <p:nvPr/>
        </p:nvCxnSpPr>
        <p:spPr>
          <a:xfrm rot="10800000">
            <a:off x="6613350" y="2992049"/>
            <a:ext cx="354900" cy="568500"/>
          </a:xfrm>
          <a:prstGeom prst="straightConnector1">
            <a:avLst/>
          </a:prstGeom>
          <a:noFill/>
          <a:ln cap="flat" cmpd="sng" w="9525">
            <a:solidFill>
              <a:schemeClr val="dk2"/>
            </a:solidFill>
            <a:prstDash val="solid"/>
            <a:round/>
            <a:headEnd len="lg" w="lg" type="none"/>
            <a:tailEnd len="lg" w="lg" type="triangle"/>
          </a:ln>
        </p:spPr>
      </p:cxnSp>
      <p:cxnSp>
        <p:nvCxnSpPr>
          <p:cNvPr id="615" name="Shape 615"/>
          <p:cNvCxnSpPr/>
          <p:nvPr/>
        </p:nvCxnSpPr>
        <p:spPr>
          <a:xfrm flipH="1" rot="10800000">
            <a:off x="7301850" y="3109199"/>
            <a:ext cx="651599" cy="334200"/>
          </a:xfrm>
          <a:prstGeom prst="straightConnector1">
            <a:avLst/>
          </a:prstGeom>
          <a:noFill/>
          <a:ln cap="flat" cmpd="sng" w="9525">
            <a:solidFill>
              <a:schemeClr val="dk2"/>
            </a:solidFill>
            <a:prstDash val="solid"/>
            <a:round/>
            <a:headEnd len="lg" w="lg" type="none"/>
            <a:tailEnd len="lg" w="lg" type="triangle"/>
          </a:ln>
        </p:spPr>
      </p:cxnSp>
      <p:cxnSp>
        <p:nvCxnSpPr>
          <p:cNvPr id="616" name="Shape 616"/>
          <p:cNvCxnSpPr>
            <a:stCxn id="604" idx="0"/>
            <a:endCxn id="603" idx="2"/>
          </p:cNvCxnSpPr>
          <p:nvPr/>
        </p:nvCxnSpPr>
        <p:spPr>
          <a:xfrm flipH="1" rot="10800000">
            <a:off x="6613224" y="2204950"/>
            <a:ext cx="625800" cy="349500"/>
          </a:xfrm>
          <a:prstGeom prst="straightConnector1">
            <a:avLst/>
          </a:prstGeom>
          <a:noFill/>
          <a:ln cap="flat" cmpd="sng" w="9525">
            <a:solidFill>
              <a:schemeClr val="dk2"/>
            </a:solidFill>
            <a:prstDash val="solid"/>
            <a:round/>
            <a:headEnd len="lg" w="lg" type="none"/>
            <a:tailEnd len="lg" w="lg" type="triangle"/>
          </a:ln>
        </p:spPr>
      </p:cxnSp>
      <p:cxnSp>
        <p:nvCxnSpPr>
          <p:cNvPr id="617" name="Shape 617"/>
          <p:cNvCxnSpPr>
            <a:stCxn id="606" idx="0"/>
            <a:endCxn id="603" idx="2"/>
          </p:cNvCxnSpPr>
          <p:nvPr/>
        </p:nvCxnSpPr>
        <p:spPr>
          <a:xfrm rot="10800000">
            <a:off x="7239049" y="2204950"/>
            <a:ext cx="1021500" cy="349500"/>
          </a:xfrm>
          <a:prstGeom prst="straightConnector1">
            <a:avLst/>
          </a:prstGeom>
          <a:noFill/>
          <a:ln cap="flat" cmpd="sng" w="9525">
            <a:solidFill>
              <a:schemeClr val="dk2"/>
            </a:solidFill>
            <a:prstDash val="solid"/>
            <a:round/>
            <a:headEnd len="lg" w="lg" type="none"/>
            <a:tailEnd len="lg" w="lg" type="triangle"/>
          </a:ln>
        </p:spPr>
      </p:cxnSp>
      <p:cxnSp>
        <p:nvCxnSpPr>
          <p:cNvPr id="618" name="Shape 618"/>
          <p:cNvCxnSpPr>
            <a:stCxn id="605" idx="0"/>
            <a:endCxn id="603" idx="2"/>
          </p:cNvCxnSpPr>
          <p:nvPr/>
        </p:nvCxnSpPr>
        <p:spPr>
          <a:xfrm rot="10800000">
            <a:off x="7238924" y="2204950"/>
            <a:ext cx="159000" cy="349500"/>
          </a:xfrm>
          <a:prstGeom prst="straightConnector1">
            <a:avLst/>
          </a:prstGeom>
          <a:noFill/>
          <a:ln cap="flat" cmpd="sng" w="9525">
            <a:solidFill>
              <a:schemeClr val="dk2"/>
            </a:solidFill>
            <a:prstDash val="solid"/>
            <a:round/>
            <a:headEnd len="lg" w="lg" type="none"/>
            <a:tailEnd len="lg" w="lg" type="triangle"/>
          </a:ln>
        </p:spPr>
      </p:cxnSp>
      <p:cxnSp>
        <p:nvCxnSpPr>
          <p:cNvPr id="619" name="Shape 619"/>
          <p:cNvCxnSpPr>
            <a:endCxn id="604" idx="1"/>
          </p:cNvCxnSpPr>
          <p:nvPr/>
        </p:nvCxnSpPr>
        <p:spPr>
          <a:xfrm rot="10800000">
            <a:off x="6102475" y="2773300"/>
            <a:ext cx="285300" cy="568500"/>
          </a:xfrm>
          <a:prstGeom prst="straightConnector1">
            <a:avLst/>
          </a:prstGeom>
          <a:noFill/>
          <a:ln cap="flat" cmpd="sng" w="9525">
            <a:solidFill>
              <a:schemeClr val="dk2"/>
            </a:solidFill>
            <a:prstDash val="solid"/>
            <a:round/>
            <a:headEnd len="lg" w="lg" type="none"/>
            <a:tailEnd len="lg" w="lg" type="triangle"/>
          </a:ln>
        </p:spPr>
      </p:cxnSp>
      <p:cxnSp>
        <p:nvCxnSpPr>
          <p:cNvPr id="620" name="Shape 620"/>
          <p:cNvCxnSpPr/>
          <p:nvPr/>
        </p:nvCxnSpPr>
        <p:spPr>
          <a:xfrm flipH="1" rot="10800000">
            <a:off x="6364350" y="2926000"/>
            <a:ext cx="852899" cy="382799"/>
          </a:xfrm>
          <a:prstGeom prst="straightConnector1">
            <a:avLst/>
          </a:prstGeom>
          <a:noFill/>
          <a:ln cap="flat" cmpd="sng" w="9525">
            <a:solidFill>
              <a:schemeClr val="dk2"/>
            </a:solidFill>
            <a:prstDash val="solid"/>
            <a:round/>
            <a:headEnd len="lg" w="lg" type="none"/>
            <a:tailEnd len="lg" w="lg" type="triangle"/>
          </a:ln>
        </p:spPr>
      </p:cxnSp>
      <p:cxnSp>
        <p:nvCxnSpPr>
          <p:cNvPr id="621" name="Shape 621"/>
          <p:cNvCxnSpPr>
            <a:stCxn id="609" idx="1"/>
            <a:endCxn id="605" idx="2"/>
          </p:cNvCxnSpPr>
          <p:nvPr/>
        </p:nvCxnSpPr>
        <p:spPr>
          <a:xfrm rot="10800000">
            <a:off x="7397900" y="2992049"/>
            <a:ext cx="351900" cy="568500"/>
          </a:xfrm>
          <a:prstGeom prst="straightConnector1">
            <a:avLst/>
          </a:prstGeom>
          <a:noFill/>
          <a:ln cap="flat" cmpd="sng" w="9525">
            <a:solidFill>
              <a:schemeClr val="dk2"/>
            </a:solidFill>
            <a:prstDash val="solid"/>
            <a:round/>
            <a:headEnd len="lg" w="lg" type="none"/>
            <a:tailEnd len="lg" w="lg" type="triangle"/>
          </a:ln>
        </p:spPr>
      </p:cxnSp>
      <p:cxnSp>
        <p:nvCxnSpPr>
          <p:cNvPr id="622" name="Shape 622"/>
          <p:cNvCxnSpPr>
            <a:stCxn id="609" idx="1"/>
            <a:endCxn id="606" idx="2"/>
          </p:cNvCxnSpPr>
          <p:nvPr/>
        </p:nvCxnSpPr>
        <p:spPr>
          <a:xfrm flipH="1" rot="10800000">
            <a:off x="7749800" y="2992049"/>
            <a:ext cx="510600" cy="568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Masking</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Why do we care about faults in masked expressions?</a:t>
            </a:r>
          </a:p>
        </p:txBody>
      </p:sp>
      <p:sp>
        <p:nvSpPr>
          <p:cNvPr id="105" name="Shape 105"/>
          <p:cNvSpPr txBox="1"/>
          <p:nvPr>
            <p:ph idx="1" type="body"/>
          </p:nvPr>
        </p:nvSpPr>
        <p:spPr>
          <a:xfrm>
            <a:off x="457200" y="2656175"/>
            <a:ext cx="8229600" cy="36921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Effect of fault is only masked out for </a:t>
            </a:r>
            <a:r>
              <a:rPr i="1" lang="en"/>
              <a:t>this</a:t>
            </a:r>
            <a:r>
              <a:rPr lang="en"/>
              <a:t> test. It is still a fault. In another execution scenario, it might not be masked.</a:t>
            </a:r>
          </a:p>
          <a:p>
            <a:pPr indent="-228600" lvl="0" marL="457200" marR="0" rtl="0" algn="l">
              <a:lnSpc>
                <a:spcPct val="100000"/>
              </a:lnSpc>
              <a:spcBef>
                <a:spcPts val="600"/>
              </a:spcBef>
              <a:spcAft>
                <a:spcPts val="0"/>
              </a:spcAft>
            </a:pPr>
            <a:r>
              <a:rPr lang="en"/>
              <a:t>We just haven’t noticed it yet.</a:t>
            </a:r>
          </a:p>
          <a:p>
            <a:pPr indent="-228600" lvl="1" marL="914400" rtl="0">
              <a:spcBef>
                <a:spcPts val="600"/>
              </a:spcBef>
            </a:pPr>
            <a:r>
              <a:rPr lang="en"/>
              <a:t>The fault isn’t gone, we just have bad tests.</a:t>
            </a:r>
          </a:p>
          <a:p>
            <a:pPr indent="-228600" lvl="0" marL="457200" marR="0" rtl="0" algn="l">
              <a:lnSpc>
                <a:spcPct val="100000"/>
              </a:lnSpc>
              <a:spcBef>
                <a:spcPts val="600"/>
              </a:spcBef>
              <a:spcAft>
                <a:spcPts val="0"/>
              </a:spcAft>
            </a:pPr>
            <a:r>
              <a:rPr lang="en"/>
              <a:t>One solution - ensure that there is a path from assignment to output where we will </a:t>
            </a:r>
            <a:r>
              <a:rPr b="1" lang="en"/>
              <a:t>notice the fault</a:t>
            </a:r>
            <a:r>
              <a:rPr lang="en"/>
              <a:t>.</a:t>
            </a:r>
          </a:p>
        </p:txBody>
      </p:sp>
      <p:sp>
        <p:nvSpPr>
          <p:cNvPr id="106" name="Shape 1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One Solution - Observability</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Program </a:t>
            </a:r>
            <a:r>
              <a:rPr lang="en">
                <a:latin typeface="Courier New"/>
                <a:ea typeface="Courier New"/>
                <a:cs typeface="Courier New"/>
                <a:sym typeface="Courier New"/>
              </a:rPr>
              <a:t>P </a:t>
            </a:r>
            <a:r>
              <a:rPr lang="en"/>
              <a:t>containing expression </a:t>
            </a:r>
            <a:r>
              <a:rPr lang="en">
                <a:latin typeface="Courier New"/>
                <a:ea typeface="Courier New"/>
                <a:cs typeface="Courier New"/>
                <a:sym typeface="Courier New"/>
              </a:rPr>
              <a:t>e</a:t>
            </a:r>
            <a:r>
              <a:rPr lang="en"/>
              <a:t> is a transformer from inputs to outputs:  </a:t>
            </a:r>
            <a:r>
              <a:rPr lang="en">
                <a:latin typeface="Courier New"/>
                <a:ea typeface="Courier New"/>
                <a:cs typeface="Courier New"/>
                <a:sym typeface="Courier New"/>
              </a:rPr>
              <a:t>P: I → O</a:t>
            </a:r>
          </a:p>
          <a:p>
            <a:pPr lvl="0" rtl="0" algn="l">
              <a:spcBef>
                <a:spcPts val="0"/>
              </a:spcBef>
              <a:buNone/>
            </a:pPr>
            <a:r>
              <a:t/>
            </a:r>
            <a:endParaRPr>
              <a:latin typeface="Courier New"/>
              <a:ea typeface="Courier New"/>
              <a:cs typeface="Courier New"/>
              <a:sym typeface="Courier New"/>
            </a:endParaRPr>
          </a:p>
          <a:p>
            <a:pPr lvl="0" rtl="0" algn="l">
              <a:spcBef>
                <a:spcPts val="0"/>
              </a:spcBef>
              <a:buNone/>
            </a:pPr>
            <a:r>
              <a:rPr lang="en">
                <a:latin typeface="Courier New"/>
                <a:ea typeface="Courier New"/>
                <a:cs typeface="Courier New"/>
                <a:sym typeface="Courier New"/>
              </a:rPr>
              <a:t>P[v/e</a:t>
            </a:r>
            <a:r>
              <a:rPr baseline="-25000" lang="en">
                <a:latin typeface="Courier New"/>
                <a:ea typeface="Courier New"/>
                <a:cs typeface="Courier New"/>
                <a:sym typeface="Courier New"/>
              </a:rPr>
              <a:t>n</a:t>
            </a:r>
            <a:r>
              <a:rPr lang="en">
                <a:latin typeface="Courier New"/>
                <a:ea typeface="Courier New"/>
                <a:cs typeface="Courier New"/>
                <a:sym typeface="Courier New"/>
              </a:rPr>
              <a:t>]</a:t>
            </a:r>
            <a:r>
              <a:rPr lang="en"/>
              <a:t> (computed value for </a:t>
            </a:r>
            <a:r>
              <a:rPr lang="en">
                <a:latin typeface="Courier New"/>
                <a:ea typeface="Courier New"/>
                <a:cs typeface="Courier New"/>
                <a:sym typeface="Courier New"/>
              </a:rPr>
              <a:t>n</a:t>
            </a:r>
            <a:r>
              <a:rPr baseline="30000" lang="en"/>
              <a:t>th</a:t>
            </a:r>
            <a:r>
              <a:rPr lang="en"/>
              <a:t> instance of </a:t>
            </a:r>
            <a:r>
              <a:rPr lang="en">
                <a:latin typeface="Courier New"/>
                <a:ea typeface="Courier New"/>
                <a:cs typeface="Courier New"/>
                <a:sym typeface="Courier New"/>
              </a:rPr>
              <a:t>e</a:t>
            </a:r>
            <a:r>
              <a:rPr lang="en"/>
              <a:t> is replaced by value </a:t>
            </a:r>
            <a:r>
              <a:rPr lang="en">
                <a:latin typeface="Courier New"/>
                <a:ea typeface="Courier New"/>
                <a:cs typeface="Courier New"/>
                <a:sym typeface="Courier New"/>
              </a:rPr>
              <a:t>v)</a:t>
            </a:r>
            <a:r>
              <a:rPr lang="en"/>
              <a:t>.</a:t>
            </a:r>
          </a:p>
          <a:p>
            <a:pPr lvl="0" rtl="0" algn="l">
              <a:spcBef>
                <a:spcPts val="0"/>
              </a:spcBef>
              <a:buNone/>
            </a:pPr>
            <a:r>
              <a:t/>
            </a:r>
            <a:endParaRPr/>
          </a:p>
          <a:p>
            <a:pPr lvl="0" rtl="0" algn="l">
              <a:spcBef>
                <a:spcPts val="0"/>
              </a:spcBef>
              <a:buNone/>
            </a:pPr>
            <a:r>
              <a:rPr lang="en"/>
              <a:t>observable(</a:t>
            </a:r>
            <a:r>
              <a:rPr lang="en">
                <a:latin typeface="Courier New"/>
                <a:ea typeface="Courier New"/>
                <a:cs typeface="Courier New"/>
                <a:sym typeface="Courier New"/>
              </a:rPr>
              <a:t>e</a:t>
            </a:r>
            <a:r>
              <a:rPr lang="en"/>
              <a:t>, </a:t>
            </a:r>
            <a:r>
              <a:rPr lang="en">
                <a:latin typeface="Courier New"/>
                <a:ea typeface="Courier New"/>
                <a:cs typeface="Courier New"/>
                <a:sym typeface="Courier New"/>
              </a:rPr>
              <a:t>t</a:t>
            </a:r>
            <a:r>
              <a:rPr lang="en"/>
              <a:t>) = </a:t>
            </a:r>
            <a:r>
              <a:rPr lang="en">
                <a:latin typeface="Courier New"/>
                <a:ea typeface="Courier New"/>
                <a:cs typeface="Courier New"/>
                <a:sym typeface="Courier New"/>
              </a:rPr>
              <a:t>∃v.P(t)!= P[v/e</a:t>
            </a:r>
            <a:r>
              <a:rPr baseline="-25000" lang="en">
                <a:latin typeface="Courier New"/>
                <a:ea typeface="Courier New"/>
                <a:cs typeface="Courier New"/>
                <a:sym typeface="Courier New"/>
              </a:rPr>
              <a:t>n</a:t>
            </a:r>
            <a:r>
              <a:rPr lang="en">
                <a:latin typeface="Courier New"/>
                <a:ea typeface="Courier New"/>
                <a:cs typeface="Courier New"/>
                <a:sym typeface="Courier New"/>
              </a:rPr>
              <a:t>](t)</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50"/>
            <a:ext cx="5956499" cy="1143299"/>
          </a:xfrm>
          <a:prstGeom prst="rect">
            <a:avLst/>
          </a:prstGeom>
        </p:spPr>
        <p:txBody>
          <a:bodyPr anchorCtr="0" anchor="b" bIns="91425" lIns="91425" rIns="91425" tIns="91425">
            <a:noAutofit/>
          </a:bodyPr>
          <a:lstStyle/>
          <a:p>
            <a:pPr lvl="0" rtl="0">
              <a:spcBef>
                <a:spcPts val="0"/>
              </a:spcBef>
              <a:buNone/>
            </a:pPr>
            <a:r>
              <a:rPr lang="en"/>
              <a:t>Observable MC/DC</a:t>
            </a:r>
          </a:p>
        </p:txBody>
      </p:sp>
      <p:sp>
        <p:nvSpPr>
          <p:cNvPr id="119" name="Shape 119"/>
          <p:cNvSpPr txBox="1"/>
          <p:nvPr>
            <p:ph idx="1" type="body"/>
          </p:nvPr>
        </p:nvSpPr>
        <p:spPr>
          <a:xfrm>
            <a:off x="457200" y="1600200"/>
            <a:ext cx="8415899" cy="681900"/>
          </a:xfrm>
          <a:prstGeom prst="rect">
            <a:avLst/>
          </a:prstGeom>
        </p:spPr>
        <p:txBody>
          <a:bodyPr anchorCtr="0" anchor="t" bIns="91425" lIns="91425" rIns="91425" tIns="91425">
            <a:noAutofit/>
          </a:bodyPr>
          <a:lstStyle/>
          <a:p>
            <a:pPr lvl="0" rtl="0" algn="l">
              <a:spcBef>
                <a:spcPts val="0"/>
              </a:spcBef>
              <a:buNone/>
            </a:pPr>
            <a:r>
              <a:rPr lang="en"/>
              <a:t>MC/DC + </a:t>
            </a:r>
            <a:r>
              <a:rPr b="1" lang="en"/>
              <a:t>observability</a:t>
            </a:r>
            <a:r>
              <a:rPr lang="en"/>
              <a:t> = Observable MC/DC</a:t>
            </a:r>
          </a:p>
          <a:p>
            <a:pPr lvl="0" rtl="0" algn="l">
              <a:spcBef>
                <a:spcPts val="0"/>
              </a:spcBef>
              <a:buNone/>
            </a:pPr>
            <a:r>
              <a:t/>
            </a:r>
            <a:endParaRPr/>
          </a:p>
          <a:p>
            <a:pPr indent="457200" lvl="0" marL="0" rtl="0">
              <a:lnSpc>
                <a:spcPct val="115000"/>
              </a:lnSpc>
              <a:spcBef>
                <a:spcPts val="0"/>
              </a:spcBef>
              <a:buNone/>
            </a:pPr>
            <a:r>
              <a:t/>
            </a:r>
            <a:endParaRPr>
              <a:latin typeface="Courier New"/>
              <a:ea typeface="Courier New"/>
              <a:cs typeface="Courier New"/>
              <a:sym typeface="Courier New"/>
            </a:endParaRPr>
          </a:p>
        </p:txBody>
      </p:sp>
      <p:sp>
        <p:nvSpPr>
          <p:cNvPr id="120" name="Shape 120"/>
          <p:cNvSpPr txBox="1"/>
          <p:nvPr/>
        </p:nvSpPr>
        <p:spPr>
          <a:xfrm>
            <a:off x="457200" y="2403150"/>
            <a:ext cx="8481300" cy="457200"/>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MC/DC obligations are:</a:t>
            </a:r>
          </a:p>
          <a:p>
            <a:pPr lvl="0" rtl="0">
              <a:spcBef>
                <a:spcPts val="600"/>
              </a:spcBef>
              <a:buClr>
                <a:schemeClr val="dk1"/>
              </a:buClr>
              <a:buFont typeface="Arial"/>
              <a:buNone/>
            </a:pPr>
            <a:r>
              <a:t/>
            </a:r>
            <a:endParaRPr sz="1100">
              <a:solidFill>
                <a:schemeClr val="dk1"/>
              </a:solidFill>
              <a:latin typeface="Courier New"/>
              <a:ea typeface="Courier New"/>
              <a:cs typeface="Courier New"/>
              <a:sym typeface="Courier New"/>
            </a:endParaRP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Cond(D) .</a:t>
            </a: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  (∃t ∈ T. (D(t)!=D[true/c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387350"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(∃t ∈ T. (D(t)!=D[false/c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121" name="Shape 121"/>
          <p:cNvSpPr txBox="1"/>
          <p:nvPr/>
        </p:nvSpPr>
        <p:spPr>
          <a:xfrm>
            <a:off x="417300" y="2403150"/>
            <a:ext cx="8309399" cy="457200"/>
          </a:xfrm>
          <a:prstGeom prst="rect">
            <a:avLst/>
          </a:prstGeom>
          <a:noFill/>
          <a:ln>
            <a:noFill/>
          </a:ln>
        </p:spPr>
        <p:txBody>
          <a:bodyPr anchorCtr="0" anchor="t" bIns="91425" lIns="91425" rIns="91425" tIns="91425">
            <a:noAutofit/>
          </a:bodyPr>
          <a:lstStyle/>
          <a:p>
            <a:pPr lvl="0" rtl="0">
              <a:spcBef>
                <a:spcPts val="600"/>
              </a:spcBef>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OMC/DC obligations are:</a:t>
            </a:r>
          </a:p>
          <a:p>
            <a:pPr lvl="0" rtl="0">
              <a:spcBef>
                <a:spcPts val="600"/>
              </a:spcBef>
              <a:buNone/>
            </a:pPr>
            <a:r>
              <a:t/>
            </a:r>
            <a:endParaRPr sz="1100">
              <a:solidFill>
                <a:schemeClr val="dk1"/>
              </a:solidFill>
              <a:latin typeface="Courier New"/>
              <a:ea typeface="Courier New"/>
              <a:cs typeface="Courier New"/>
              <a:sym typeface="Courier New"/>
            </a:endParaRPr>
          </a:p>
          <a:p>
            <a:pPr lvl="0" rtl="0">
              <a:lnSpc>
                <a:spcPct val="115000"/>
              </a:lnSpc>
              <a:spcBef>
                <a:spcPts val="0"/>
              </a:spcBef>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Cond(P) .</a:t>
            </a:r>
          </a:p>
          <a:p>
            <a:pPr lvl="0" rtl="0">
              <a:lnSpc>
                <a:spcPct val="115000"/>
              </a:lnSpc>
              <a:spcBef>
                <a:spcPts val="0"/>
              </a:spcBef>
              <a:buNone/>
            </a:pPr>
            <a:r>
              <a:rPr lang="en" sz="3000">
                <a:solidFill>
                  <a:schemeClr val="dk1"/>
                </a:solidFill>
                <a:latin typeface="Courier New"/>
                <a:ea typeface="Courier New"/>
                <a:cs typeface="Courier New"/>
                <a:sym typeface="Courier New"/>
              </a:rPr>
              <a:t>  (∃t ∈ T. (P(t)!=P[true/c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457200" lvl="0" rtl="0">
              <a:lnSpc>
                <a:spcPct val="115000"/>
              </a:lnSpc>
              <a:spcBef>
                <a:spcPts val="0"/>
              </a:spcBef>
              <a:buNone/>
            </a:pPr>
            <a:r>
              <a:rPr lang="en" sz="3000">
                <a:solidFill>
                  <a:schemeClr val="dk1"/>
                </a:solidFill>
                <a:latin typeface="Courier New"/>
                <a:ea typeface="Courier New"/>
                <a:cs typeface="Courier New"/>
                <a:sym typeface="Courier New"/>
              </a:rPr>
              <a:t>(∃t ∈ T. (P(t)!=P[false/c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122" name="Shape 122"/>
          <p:cNvSpPr/>
          <p:nvPr/>
        </p:nvSpPr>
        <p:spPr>
          <a:xfrm>
            <a:off x="327450" y="5462325"/>
            <a:ext cx="8675399" cy="95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Idea: Lift observability from decision level to program level.</a:t>
            </a:r>
          </a:p>
        </p:txBody>
      </p:sp>
      <p:sp>
        <p:nvSpPr>
          <p:cNvPr id="123" name="Shape 1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0"/>
                                        </p:tgtEl>
                                      </p:cBhvr>
                                    </p:animEffect>
                                    <p:set>
                                      <p:cBhvr>
                                        <p:cTn dur="1" fill="hold">
                                          <p:stCondLst>
                                            <p:cond delay="0"/>
                                          </p:stCondLst>
                                        </p:cTn>
                                        <p:tgtEl>
                                          <p:spTgt spid="1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