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57038269-2026-4DBF-B000-D6752E2A74B3}">
  <a:tblStyle styleId="{57038269-2026-4DBF-B000-D6752E2A74B3}"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Now, the result for all-paths analysis - like available expressions - wouldn’t quite be the same. Because the sets of available expressions are intersected, a definition of a[x] would make only that expression, and not its aliases available. An assignment to a[y] would kill a[x]. (4)</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Even though these analyses so far deal with data flow within a procedure, the effects of other procedures can result in aliasing. Take this code segment (go over)</a:t>
            </a:r>
          </a:p>
          <a:p>
            <a:pPr lvl="0" rtl="0">
              <a:spcBef>
                <a:spcPts val="600"/>
              </a:spcBef>
              <a:buNone/>
            </a:pPr>
            <a:r>
              <a:rPr lang="en">
                <a:solidFill>
                  <a:schemeClr val="dk1"/>
                </a:solidFill>
              </a:rPr>
              <a:t>(1-2) - we can’t tell without knowing the context that this method is called in.</a:t>
            </a:r>
          </a:p>
          <a:p>
            <a:pPr lvl="0" rtl="0">
              <a:spcBef>
                <a:spcPts val="600"/>
              </a:spcBef>
              <a:buNone/>
            </a:pPr>
            <a:r>
              <a:rPr lang="en">
                <a:solidFill>
                  <a:schemeClr val="dk1"/>
                </a:solidFill>
              </a:rPr>
              <a:t>(3-5). However, we can help remove this imprecision by using an interprocedural analysis to calculate sets of aliases and pointer locations.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Most programs execute more than one procedure, so we often should consider data flow between those procedures, especially when dealing with potential aliases and pointers. With control flow, one option is to extend the control flow graph to include the procedures called</a:t>
            </a:r>
          </a:p>
          <a:p>
            <a:pPr lvl="0" rtl="0">
              <a:spcBef>
                <a:spcPts val="600"/>
              </a:spcBef>
              <a:buNone/>
            </a:pPr>
            <a:r>
              <a:rPr lang="en">
                <a:solidFill>
                  <a:schemeClr val="dk1"/>
                </a:solidFill>
              </a:rPr>
              <a:t>- However, this isn’t quite what we want. The problem is that it now creates a bunch of paths that are impossible to take (walk through)</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So, if you remember call-graphs, they’re a quick way to visualize the connections between procedures. Say we have some code (go over). We can draw a call graph - and analyze the connections between procedures - in two ways. The first, here, is context-insensitive. We just show the connections between procedures and ignore the parameters. This is useful, we still know which procedures call which procedures, but it does obscure the fact that the behavior of depends varies based on the context in which it is called. </a:t>
            </a:r>
          </a:p>
          <a:p>
            <a:pPr lvl="0" rtl="0">
              <a:spcBef>
                <a:spcPts val="600"/>
              </a:spcBef>
              <a:buNone/>
            </a:pPr>
            <a:r>
              <a:rPr lang="en">
                <a:solidFill>
                  <a:schemeClr val="dk1"/>
                </a:solidFill>
              </a:rPr>
              <a:t>- The second version is context sensitive - it includes information about each call to a procedure, including its arguments. This way, we have a clear idea about both when and how a procedure is called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It is possible to represent calls and returns precisely - you can copy each procedure into the CFG at each point that it is called. This eliminates the path problem. This is a form of context-sensitive analysis.</a:t>
            </a:r>
          </a:p>
          <a:p>
            <a:pPr lvl="0" rtl="0">
              <a:spcBef>
                <a:spcPts val="600"/>
              </a:spcBef>
              <a:buNone/>
            </a:pPr>
            <a:r>
              <a:rPr lang="en">
                <a:solidFill>
                  <a:schemeClr val="dk1"/>
                </a:solidFill>
              </a:rPr>
              <a:t>(2), even without considering recursion. (graph - 1, 2, 4, 8 from combos) </a:t>
            </a:r>
          </a:p>
          <a:p>
            <a:pPr lvl="0" rtl="0">
              <a:spcBef>
                <a:spcPts val="600"/>
              </a:spcBef>
              <a:buNone/>
            </a:pPr>
            <a:r>
              <a:rPr lang="en">
                <a:solidFill>
                  <a:schemeClr val="dk1"/>
                </a:solidFill>
              </a:rPr>
              <a:t>(3)</a:t>
            </a:r>
          </a:p>
          <a:p>
            <a:pPr lvl="0" rtl="0">
              <a:spcBef>
                <a:spcPts val="600"/>
              </a:spcBef>
              <a:buNone/>
            </a:pPr>
            <a:r>
              <a:rPr lang="en">
                <a:solidFill>
                  <a:schemeClr val="dk1"/>
                </a:solidFill>
              </a:rPr>
              <a:t>In practice, (4) - like a single Java class.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Java’s compiler performs an unhandled exception analysis. Each procedure is required to declare the exceptions that may be thrown without handling (2)</a:t>
            </a:r>
          </a:p>
          <a:p>
            <a:pPr lvl="0" rtl="0">
              <a:spcBef>
                <a:spcPts val="600"/>
              </a:spcBef>
              <a:buNone/>
            </a:pPr>
            <a:r>
              <a:rPr lang="en">
                <a:solidFill>
                  <a:schemeClr val="dk1"/>
                </a:solidFill>
              </a:rPr>
              <a:t>This is simple and efficient because the context is irrelevant and (3) - the internal structure of B isn’t important - only the results of the analysis of B are (and in Java, declared exceptions are even part of the method signature)</a:t>
            </a:r>
          </a:p>
          <a:p>
            <a:pPr lvl="0" rtl="0">
              <a:spcBef>
                <a:spcPts val="600"/>
              </a:spcBef>
              <a:buNone/>
            </a:pPr>
            <a:r>
              <a:rPr lang="en">
                <a:solidFill>
                  <a:schemeClr val="dk1"/>
                </a:solidFill>
              </a:rPr>
              <a:t>Two conditions must be met for this kind of analysis. (5) - it can’t be proportional to the size of the called procedure or the number of procedures called. (6). </a:t>
            </a:r>
          </a:p>
          <a:p>
            <a:pPr lvl="0" rtl="0">
              <a:spcBef>
                <a:spcPts val="600"/>
              </a:spcBef>
              <a:buNone/>
            </a:pPr>
            <a:r>
              <a:rPr lang="en">
                <a:solidFill>
                  <a:schemeClr val="dk1"/>
                </a:solidFill>
              </a:rPr>
              <a:t>If these are true, it is pretty straightforward to create an analysis that works upwards from the leaves of the call graph to the parent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context - it depends on the arguments passed to a procedure </a:t>
            </a:r>
          </a:p>
          <a:p>
            <a:pPr lvl="0" rtl="0">
              <a:spcBef>
                <a:spcPts val="600"/>
              </a:spcBef>
              <a:buNone/>
            </a:pPr>
            <a:r>
              <a:rPr lang="en">
                <a:solidFill>
                  <a:schemeClr val="dk1"/>
                </a:solidFill>
              </a:rPr>
              <a:t>(2). For example, (3). If you can gather information without tracking the control-flow information - if you don’t need to know the paths through a procedure, you can perform an analysis more cheaply.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One extremely cheap analysis that you can perform for pointer analysis just scans the source code and treats each statement as a constraint.</a:t>
            </a:r>
          </a:p>
          <a:p>
            <a:pPr lvl="0" rtl="0">
              <a:spcBef>
                <a:spcPts val="600"/>
              </a:spcBef>
              <a:buNone/>
            </a:pPr>
            <a:r>
              <a:rPr lang="en">
                <a:solidFill>
                  <a:schemeClr val="dk1"/>
                </a:solidFill>
              </a:rPr>
              <a:t>Take x=y where y is a pointer. (2-4)</a:t>
            </a:r>
          </a:p>
          <a:p>
            <a:pPr lvl="0" rtl="0">
              <a:spcBef>
                <a:spcPts val="600"/>
              </a:spcBef>
              <a:buNone/>
            </a:pPr>
            <a:r>
              <a:rPr lang="en">
                <a:solidFill>
                  <a:schemeClr val="dk1"/>
                </a:solidFill>
              </a:rPr>
              <a:t>The results are imprecise, (5) - plus, this analysis can pass over several thousand lines per second.The thing to remember is that any form of analysis requires trade-offs - two dimensions that can be adjusted are the levels of context and flow sensitivity.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We’ve spent a lot of time discussing two different, but related sources of information on how program statements connect and interact. The first is, of course, the control flow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Obtaining statement or branch coverage is a practical goal, but often that isn’t enough to expose faults. Rather than targeting a single element and reaching it, we need to look at series of interactions in the code. (1)</a:t>
            </a:r>
          </a:p>
          <a:p>
            <a:pPr lvl="0" rtl="0">
              <a:spcBef>
                <a:spcPts val="600"/>
              </a:spcBef>
              <a:buNone/>
            </a:pPr>
            <a:r>
              <a:rPr lang="en">
                <a:solidFill>
                  <a:schemeClr val="dk1"/>
                </a:solidFill>
              </a:rPr>
              <a:t>In that regard, full path coverage is a holy grail - it wouldn’t guarantee every fault, but in theory, it would expose more than almost any other coverage metric because it subsumes almost all metrics. Unfortunately, no matter what we do, full path coverage is impossible - we just can’t hit it. </a:t>
            </a:r>
          </a:p>
          <a:p>
            <a:pPr lvl="0" rtl="0">
              <a:spcBef>
                <a:spcPts val="600"/>
              </a:spcBef>
              <a:buNone/>
            </a:pPr>
            <a:r>
              <a:rPr lang="en">
                <a:solidFill>
                  <a:schemeClr val="dk1"/>
                </a:solidFill>
              </a:rPr>
              <a:t>The challenge then, is to determine what the important paths are to cover. We’ve covered a few methods - like loop boundary coverage or boudnary interior coverage - (4-5).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(read)</a:t>
            </a:r>
          </a:p>
          <a:p>
            <a:pPr lvl="0" rtl="0">
              <a:spcBef>
                <a:spcPts val="600"/>
              </a:spcBef>
              <a:buNone/>
            </a:pPr>
            <a:r>
              <a:rPr lang="en">
                <a:solidFill>
                  <a:schemeClr val="dk1"/>
                </a:solidFill>
              </a:rPr>
              <a:t>We talked about a metric called Observable MC/DC back when we discussed structural testing. That was an extension of an existing structural metric that added what is essentially data-flow information. Today, we’ll talk about a set of metrics based entirely on data-flow.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(read 1-6)</a:t>
            </a:r>
          </a:p>
          <a:p>
            <a:pPr lvl="0" rtl="0">
              <a:spcBef>
                <a:spcPts val="600"/>
              </a:spcBef>
              <a:buNone/>
            </a:pPr>
            <a:r>
              <a:rPr lang="en">
                <a:solidFill>
                  <a:schemeClr val="dk1"/>
                </a:solidFill>
              </a:rPr>
              <a:t>since the result depends on both indexes - memory locations - as well as the contents of the source string.</a:t>
            </a:r>
          </a:p>
          <a:p>
            <a:pPr lvl="0" rtl="0">
              <a:spcBef>
                <a:spcPts val="600"/>
              </a:spcBef>
              <a:buNone/>
            </a:pPr>
            <a:r>
              <a:rPr lang="en">
                <a:solidFill>
                  <a:schemeClr val="dk1"/>
                </a:solidFill>
              </a:rPr>
              <a:t>(7-9) - changing the contents of the string.</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(read)</a:t>
            </a:r>
          </a:p>
          <a:p>
            <a:pPr lvl="0" rtl="0">
              <a:spcBef>
                <a:spcPts val="600"/>
              </a:spcBef>
              <a:buNone/>
            </a:pPr>
            <a:r>
              <a:rPr lang="en">
                <a:solidFill>
                  <a:schemeClr val="dk1"/>
                </a:solidFill>
              </a:rPr>
              <a:t>We talked about a metric called Observable MC/DC back when we discussed structural testing. That was an extension of an existing structural metric that added what is essentially data-flow information. Today, we’ll talk about a set of metrics based entirely on data-flow.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bring up code and go over one or two</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bring up code and go over one or two</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(1 -2)</a:t>
            </a:r>
          </a:p>
          <a:p>
            <a:pPr lvl="0" rtl="0">
              <a:spcBef>
                <a:spcPts val="600"/>
              </a:spcBef>
              <a:buNone/>
            </a:pPr>
            <a:r>
              <a:rPr lang="en">
                <a:solidFill>
                  <a:schemeClr val="dk1"/>
                </a:solidFill>
              </a:rPr>
              <a:t>So, simply put, a test suite satisfies this metric if for each DU pair, at least one test case exercises it. Simple enough.</a:t>
            </a:r>
          </a:p>
          <a:p>
            <a:pPr lvl="0" rtl="0">
              <a:spcBef>
                <a:spcPts val="600"/>
              </a:spcBef>
              <a:buNone/>
            </a:pPr>
            <a:r>
              <a:rPr lang="en">
                <a:solidFill>
                  <a:schemeClr val="dk1"/>
                </a:solidFill>
              </a:rPr>
              <a:t>(3) - for instance, in the activity, we can come up with a set of simple tests that achieve branch coverage, with each test only executing the loop once. But, many DU pairs require we run through the loop at least twice.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Our second metric is called All DU paths coverage. (1) This means that you cover all of the different ways of getting from a definition to its uses. (2)</a:t>
            </a:r>
          </a:p>
          <a:p>
            <a:pPr lvl="0" rtl="0">
              <a:spcBef>
                <a:spcPts val="600"/>
              </a:spcBef>
              <a:buNone/>
            </a:pPr>
            <a:r>
              <a:rPr lang="en">
                <a:solidFill>
                  <a:schemeClr val="dk1"/>
                </a:solidFill>
              </a:rPr>
              <a:t>So, a test suite satisfies all DU paths coverage if, for wach simple DU path, at least one test case exercises that path.</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(read). In this cod, the statements between the definition of ch and its use in line 12 do not modify ch, but each of the 256 paths to line 12 would need to be exercised.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 alternative, that we covered last class is data flow (read)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In that case, we can look at a slightly easier metric that still gives us some fault-revealing power. That is the All Definitions metric. Here (2).</a:t>
            </a:r>
          </a:p>
          <a:p>
            <a:pPr lvl="0" rtl="0">
              <a:spcBef>
                <a:spcPts val="600"/>
              </a:spcBef>
              <a:buNone/>
            </a:pPr>
            <a:r>
              <a:rPr lang="en">
                <a:solidFill>
                  <a:schemeClr val="dk1"/>
                </a:solidFill>
              </a:rPr>
              <a:t>A test suite achieves all definitions coverage if, for each definition, there exists at least one test case that exercises a DU pair including that definition.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8" name="Shape 358"/>
        <p:cNvGrpSpPr/>
        <p:nvPr/>
      </p:nvGrpSpPr>
      <p:grpSpPr>
        <a:xfrm>
          <a:off x="0" y="0"/>
          <a:ext cx="0" cy="0"/>
          <a:chOff x="0" y="0"/>
          <a:chExt cx="0" cy="0"/>
        </a:xfrm>
      </p:grpSpPr>
      <p:sp>
        <p:nvSpPr>
          <p:cNvPr id="359" name="Shape 3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0" name="Shape 3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Like all static analysis techniques, data flow analysis approximates the effects of executions, but suffers from imprecision when examining pointers and potential aliases, as making a precise judgement would require us to know about all possible executions. Ultimately, we need to trade between precision and computational efficiency. </a:t>
            </a:r>
          </a:p>
          <a:p>
            <a:pPr lvl="0" rtl="0">
              <a:spcBef>
                <a:spcPts val="600"/>
              </a:spcBef>
              <a:buNone/>
            </a:pPr>
            <a:r>
              <a:rPr lang="en">
                <a:solidFill>
                  <a:schemeClr val="dk1"/>
                </a:solidFill>
              </a:rPr>
              <a:t>(2-5)</a:t>
            </a:r>
          </a:p>
          <a:p>
            <a:pPr lvl="0" rtl="0">
              <a:spcBef>
                <a:spcPts val="600"/>
              </a:spcBef>
              <a:buNone/>
            </a:pPr>
            <a:r>
              <a:rPr lang="en">
                <a:solidFill>
                  <a:schemeClr val="dk1"/>
                </a:solidFill>
              </a:rPr>
              <a:t>We talked about analysis a lot, and then, I said that the right trade-off and policy depends on the form of analysis, but let’s talk about testing specifically. We need to choose test cases for these three data flow coverage metrics, and thay requires a policy for how we look at potential aliases.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 compound condition coverage, for instance, might ask for an impossilbe combination of conditions. Data flow testing aggrivates this problem by calling for particular paths, paths that might not exist in the real code. (3-5)</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(read/cover table)</a:t>
            </a:r>
          </a:p>
          <a:p>
            <a:pPr lvl="0" rtl="0">
              <a:lnSpc>
                <a:spcPct val="115000"/>
              </a:lnSpc>
              <a:spcBef>
                <a:spcPts val="0"/>
              </a:spcBef>
              <a:buNone/>
            </a:pPr>
            <a:r>
              <a:rPr lang="en">
                <a:solidFill>
                  <a:schemeClr val="dk1"/>
                </a:solidFill>
              </a:rPr>
              <a:t>Today - we’ll cover a little bit more about analysis and talk about using data flow information to derive test cases.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discuss - </a:t>
            </a:r>
          </a:p>
          <a:p>
            <a:pPr lvl="0" rtl="0">
              <a:spcBef>
                <a:spcPts val="0"/>
              </a:spcBef>
              <a:buNone/>
            </a:pPr>
            <a:r>
              <a:rPr lang="en"/>
              <a:t>scenario - you’re building a web store - new version of amazon. How are you going to test it.</a:t>
            </a:r>
          </a:p>
          <a:p>
            <a:pPr lvl="0" rtl="0">
              <a:spcBef>
                <a:spcPts val="0"/>
              </a:spcBef>
              <a:buNone/>
            </a:pPr>
            <a:r>
              <a:rPr lang="en"/>
              <a:t>look for what/when/how/why/who</a:t>
            </a:r>
          </a:p>
          <a:p>
            <a:pPr lvl="0" rtl="0">
              <a:spcBef>
                <a:spcPts val="0"/>
              </a:spcBef>
              <a:buNone/>
            </a:pPr>
            <a:r>
              <a:rPr lang="en"/>
              <a:t>Congrats, you’ve just come up with your first test plan in this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Analyses covered have been restricted so far to scalar values. However, those aren’t the only variables used when we code, not by a long shot, and arrays and pointers - not just explicitly declared pointers like in C, but any object reference or argument to a function is really a reference to a memory location - introduces issues that we need to consider.</a:t>
            </a:r>
          </a:p>
          <a:p>
            <a:pPr lvl="0" rtl="0">
              <a:spcBef>
                <a:spcPts val="600"/>
              </a:spcBef>
              <a:buNone/>
            </a:pPr>
            <a:r>
              <a:rPr lang="en">
                <a:solidFill>
                  <a:schemeClr val="dk1"/>
                </a:solidFill>
              </a:rPr>
              <a:t>(3 - 4). They are if x and y are equal, which might be true on some executions, but not others. A static analysis can’t tell us that, as it depends on how the program is executed. This introduces imprecision to the data flow analysis as this could be a d-u pair, but it might not be.</a:t>
            </a:r>
          </a:p>
          <a:p>
            <a:pPr lvl="0" rtl="0">
              <a:spcBef>
                <a:spcPts val="600"/>
              </a:spcBef>
              <a:buNone/>
            </a:pPr>
            <a:r>
              <a:rPr lang="en">
                <a:solidFill>
                  <a:schemeClr val="dk1"/>
                </a:solidFill>
              </a:rPr>
              <a:t>Pointers and object references introduce a similar issue. (5-6) Seems like thye shouldn’t be. right? They don’t involve any of the same variables. However, Java arrays are dynamically allocated objects accessed through pointers. This introduces (7)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What if the full code segment was (2). (3) - two names for the same object, and an assignment to part of a is also an assignment to part of b. </a:t>
            </a:r>
          </a:p>
          <a:p>
            <a:pPr lvl="0" rtl="0">
              <a:spcBef>
                <a:spcPts val="600"/>
              </a:spcBef>
              <a:buNone/>
            </a:pPr>
            <a:r>
              <a:rPr lang="en">
                <a:solidFill>
                  <a:schemeClr val="dk1"/>
                </a:solidFill>
              </a:rPr>
              <a:t>This becomes a nightmare in a language with low-level pointer manipulation, like C. (4)</a:t>
            </a:r>
          </a:p>
          <a:p>
            <a:pPr lvl="0" rtl="0">
              <a:spcBef>
                <a:spcPts val="600"/>
              </a:spcBef>
              <a:buNone/>
            </a:pPr>
            <a:r>
              <a:rPr lang="en">
                <a:solidFill>
                  <a:schemeClr val="dk1"/>
                </a:solidFill>
              </a:rPr>
              <a:t>This is a perfectly valid piece of code that assigns the value of k to the memory location defined on the left. It is impossible to know which variable is defined by the second line. Even if we know the value of i, the result depends on how the compiler arranges variables in memory. </a:t>
            </a:r>
          </a:p>
          <a:p>
            <a:pPr lvl="0" rtl="0">
              <a:spcBef>
                <a:spcPts val="60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(1-5)</a:t>
            </a:r>
          </a:p>
          <a:p>
            <a:pPr lvl="0" rtl="0">
              <a:spcBef>
                <a:spcPts val="600"/>
              </a:spcBef>
              <a:buNone/>
            </a:pPr>
            <a:r>
              <a:rPr lang="en">
                <a:solidFill>
                  <a:schemeClr val="dk1"/>
                </a:solidFill>
              </a:rPr>
              <a:t>It depends on how pessimistic or optimistic you want your analysis to be. Do you want to let potentially false answers through as true, or miss potentially true answers.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(1). After all, CFGs may include paths that could potentially never be taken. Data flow analysis deals with these - an infeasible path in a CFG adds elements to an any-paths analysis and takes them from an all-paths analysis. We can treat uncertainty about aliasing in a similar way by transforming the CFG. </a:t>
            </a:r>
          </a:p>
          <a:p>
            <a:pPr lvl="0" rtl="0">
              <a:spcBef>
                <a:spcPts val="600"/>
              </a:spcBef>
              <a:buNone/>
            </a:pPr>
            <a:r>
              <a:rPr lang="en">
                <a:solidFill>
                  <a:schemeClr val="dk1"/>
                </a:solidFill>
              </a:rPr>
              <a:t>(go over code)</a:t>
            </a:r>
          </a:p>
          <a:p>
            <a:pPr lvl="0" rtl="0">
              <a:spcBef>
                <a:spcPts val="600"/>
              </a:spcBef>
              <a:buNone/>
            </a:pPr>
            <a:r>
              <a:rPr lang="en">
                <a:solidFill>
                  <a:schemeClr val="dk1"/>
                </a:solidFill>
              </a:rPr>
              <a:t>These two code fragments are equivalent, but (2) because the possibility of aliasing is fully expressed in control-flow. Now, data flow analysis, like a (3). This suggests that for any-path analysis, gen sets should include everything that might be referenced, but kill sets should include only what is definitely references.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Data Flow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9 - 02/09/2016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Uncertainty</a:t>
            </a:r>
          </a:p>
        </p:txBody>
      </p:sp>
      <p:sp>
        <p:nvSpPr>
          <p:cNvPr id="122" name="Shape 12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br>
              <a:rPr lang="en" sz="2400"/>
            </a:br>
          </a:p>
          <a:p>
            <a:pPr indent="-381000" lvl="0" marL="457200" marR="0" rtl="0" algn="l">
              <a:lnSpc>
                <a:spcPct val="100000"/>
              </a:lnSpc>
              <a:spcBef>
                <a:spcPts val="600"/>
              </a:spcBef>
              <a:spcAft>
                <a:spcPts val="0"/>
              </a:spcAft>
              <a:buSzPct val="100000"/>
            </a:pPr>
            <a:r>
              <a:rPr lang="en" sz="2400"/>
              <a:t>In transformed code, all array references are distinct.</a:t>
            </a:r>
          </a:p>
          <a:p>
            <a:pPr indent="-228600" lvl="1" marL="914400" marR="0" rtl="0" algn="l">
              <a:lnSpc>
                <a:spcPct val="100000"/>
              </a:lnSpc>
              <a:spcBef>
                <a:spcPts val="600"/>
              </a:spcBef>
              <a:spcAft>
                <a:spcPts val="0"/>
              </a:spcAft>
            </a:pPr>
            <a:r>
              <a:rPr lang="en"/>
              <a:t>Any-path analysis - create a def-use pair, but assignment to a[y] does not erase definition to a[x].</a:t>
            </a:r>
          </a:p>
          <a:p>
            <a:pPr indent="-228600" lvl="1" marL="914400" marR="0" rtl="0" algn="l">
              <a:lnSpc>
                <a:spcPct val="100000"/>
              </a:lnSpc>
              <a:spcBef>
                <a:spcPts val="600"/>
              </a:spcBef>
              <a:spcAft>
                <a:spcPts val="0"/>
              </a:spcAft>
            </a:pPr>
            <a:r>
              <a:rPr lang="en"/>
              <a:t>All-paths analysis - a definition to a[x] makes only that expression available. Assignment to a[y] kills a[x]. </a:t>
            </a:r>
          </a:p>
          <a:p>
            <a:pPr indent="-228600" lvl="2" marL="1371600" marR="0" rtl="0" algn="l">
              <a:lnSpc>
                <a:spcPct val="100000"/>
              </a:lnSpc>
              <a:spcBef>
                <a:spcPts val="600"/>
              </a:spcBef>
              <a:spcAft>
                <a:spcPts val="0"/>
              </a:spcAft>
            </a:pPr>
            <a:r>
              <a:rPr lang="en"/>
              <a:t>Gen sets should include only what is definitely referenced and kill sets should include all possible aliases.</a:t>
            </a:r>
          </a:p>
        </p:txBody>
      </p:sp>
      <p:sp>
        <p:nvSpPr>
          <p:cNvPr id="123" name="Shape 1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
        <p:nvSpPr>
          <p:cNvPr id="124" name="Shape 124"/>
          <p:cNvSpPr txBox="1"/>
          <p:nvPr/>
        </p:nvSpPr>
        <p:spPr>
          <a:xfrm>
            <a:off x="1220650" y="1600200"/>
            <a:ext cx="3597600" cy="1220699"/>
          </a:xfrm>
          <a:prstGeom prst="rect">
            <a:avLst/>
          </a:prstGeom>
          <a:noFill/>
          <a:ln>
            <a:noFill/>
          </a:ln>
        </p:spPr>
        <p:txBody>
          <a:bodyPr anchorCtr="0" anchor="t" bIns="91425" lIns="91425" rIns="91425" tIns="91425">
            <a:noAutofit/>
          </a:bodyPr>
          <a:lstStyle/>
          <a:p>
            <a:pPr lvl="0" rtl="0">
              <a:spcBef>
                <a:spcPts val="0"/>
              </a:spcBef>
              <a:buNone/>
            </a:pPr>
            <a:r>
              <a:t/>
            </a:r>
            <a:endParaRPr sz="1800">
              <a:latin typeface="Courier New"/>
              <a:ea typeface="Courier New"/>
              <a:cs typeface="Courier New"/>
              <a:sym typeface="Courier New"/>
            </a:endParaRPr>
          </a:p>
          <a:p>
            <a:pPr lvl="0" rtl="0">
              <a:spcBef>
                <a:spcPts val="0"/>
              </a:spcBef>
              <a:buNone/>
            </a:pPr>
            <a:r>
              <a:rPr lang="en" sz="1800">
                <a:latin typeface="Courier New"/>
                <a:ea typeface="Courier New"/>
                <a:cs typeface="Courier New"/>
                <a:sym typeface="Courier New"/>
              </a:rPr>
              <a:t>a[x] = 13;</a:t>
            </a:r>
          </a:p>
          <a:p>
            <a:pPr lvl="0" rtl="0">
              <a:spcBef>
                <a:spcPts val="0"/>
              </a:spcBef>
              <a:buNone/>
            </a:pPr>
            <a:r>
              <a:rPr lang="en" sz="1800">
                <a:latin typeface="Courier New"/>
                <a:ea typeface="Courier New"/>
                <a:cs typeface="Courier New"/>
                <a:sym typeface="Courier New"/>
              </a:rPr>
              <a:t>k = a[y];</a:t>
            </a:r>
          </a:p>
        </p:txBody>
      </p:sp>
      <p:sp>
        <p:nvSpPr>
          <p:cNvPr id="125" name="Shape 125"/>
          <p:cNvSpPr txBox="1"/>
          <p:nvPr/>
        </p:nvSpPr>
        <p:spPr>
          <a:xfrm>
            <a:off x="5089200" y="1600200"/>
            <a:ext cx="3597600" cy="1220699"/>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a[x] = 13;</a:t>
            </a:r>
          </a:p>
          <a:p>
            <a:pPr lvl="0" rtl="0">
              <a:spcBef>
                <a:spcPts val="0"/>
              </a:spcBef>
              <a:buNone/>
            </a:pPr>
            <a:r>
              <a:rPr lang="en" sz="1800">
                <a:latin typeface="Courier New"/>
                <a:ea typeface="Courier New"/>
                <a:cs typeface="Courier New"/>
                <a:sym typeface="Courier New"/>
              </a:rPr>
              <a:t>if(x == y)	k = a[x];</a:t>
            </a:r>
          </a:p>
          <a:p>
            <a:pPr lvl="0" rtl="0">
              <a:spcBef>
                <a:spcPts val="0"/>
              </a:spcBef>
              <a:buNone/>
            </a:pPr>
            <a:r>
              <a:rPr lang="en" sz="1800">
                <a:latin typeface="Courier New"/>
                <a:ea typeface="Courier New"/>
                <a:cs typeface="Courier New"/>
                <a:sym typeface="Courier New"/>
              </a:rPr>
              <a:t>else			k = a[y];</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Nonlocal Information</a:t>
            </a:r>
          </a:p>
        </p:txBody>
      </p:sp>
      <p:sp>
        <p:nvSpPr>
          <p:cNvPr id="131" name="Shape 131"/>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fromCust and toCust may be references to the same object.</a:t>
            </a:r>
          </a:p>
          <a:p>
            <a:pPr indent="-342900" lvl="1" marL="914400" marR="0" rtl="0" algn="l">
              <a:lnSpc>
                <a:spcPct val="100000"/>
              </a:lnSpc>
              <a:spcBef>
                <a:spcPts val="600"/>
              </a:spcBef>
              <a:spcAft>
                <a:spcPts val="0"/>
              </a:spcAft>
              <a:buSzPct val="100000"/>
            </a:pPr>
            <a:r>
              <a:rPr lang="en" sz="1800"/>
              <a:t>fromHome and fromWork may also reference the same object.</a:t>
            </a:r>
          </a:p>
          <a:p>
            <a:pPr indent="-381000" lvl="0" marL="457200" marR="0" rtl="0" algn="l">
              <a:lnSpc>
                <a:spcPct val="100000"/>
              </a:lnSpc>
              <a:spcBef>
                <a:spcPts val="600"/>
              </a:spcBef>
              <a:spcAft>
                <a:spcPts val="0"/>
              </a:spcAft>
              <a:buSzPct val="100000"/>
            </a:pPr>
            <a:r>
              <a:rPr lang="en" sz="2400"/>
              <a:t>One option - treat all nonlocal information as unknown.</a:t>
            </a:r>
          </a:p>
          <a:p>
            <a:pPr indent="-342900" lvl="1" marL="914400" marR="0" rtl="0" algn="l">
              <a:lnSpc>
                <a:spcPct val="100000"/>
              </a:lnSpc>
              <a:spcBef>
                <a:spcPts val="600"/>
              </a:spcBef>
              <a:spcAft>
                <a:spcPts val="0"/>
              </a:spcAft>
              <a:buSzPct val="100000"/>
            </a:pPr>
            <a:r>
              <a:rPr lang="en" sz="1800"/>
              <a:t>Treat Customer/PhoneNum objects as potential aliases.</a:t>
            </a:r>
          </a:p>
          <a:p>
            <a:pPr indent="-342900" lvl="1" marL="914400" marR="0" rtl="0" algn="l">
              <a:lnSpc>
                <a:spcPct val="100000"/>
              </a:lnSpc>
              <a:spcBef>
                <a:spcPts val="600"/>
              </a:spcBef>
              <a:spcAft>
                <a:spcPts val="0"/>
              </a:spcAft>
              <a:buSzPct val="100000"/>
            </a:pPr>
            <a:r>
              <a:rPr lang="en" sz="1800"/>
              <a:t>Be careful - may result in results so imprecise they are useless.</a:t>
            </a:r>
          </a:p>
        </p:txBody>
      </p:sp>
      <p:sp>
        <p:nvSpPr>
          <p:cNvPr id="132" name="Shape 1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
        <p:nvSpPr>
          <p:cNvPr id="133" name="Shape 133"/>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public void transfer(Customer fromCust, Customer toCust){</a:t>
            </a:r>
          </a:p>
          <a:p>
            <a:pPr lvl="0" rtl="0">
              <a:spcBef>
                <a:spcPts val="0"/>
              </a:spcBef>
              <a:buNone/>
            </a:pPr>
            <a:r>
              <a:rPr lang="en" sz="1400">
                <a:latin typeface="Courier New"/>
                <a:ea typeface="Courier New"/>
                <a:cs typeface="Courier New"/>
                <a:sym typeface="Courier New"/>
              </a:rPr>
              <a:t>	PhoneNum fromHome = </a:t>
            </a:r>
            <a:br>
              <a:rPr lang="en" sz="1400">
                <a:latin typeface="Courier New"/>
                <a:ea typeface="Courier New"/>
                <a:cs typeface="Courier New"/>
                <a:sym typeface="Courier New"/>
              </a:rPr>
            </a:br>
            <a:r>
              <a:rPr lang="en" sz="1400">
                <a:latin typeface="Courier New"/>
                <a:ea typeface="Courier New"/>
                <a:cs typeface="Courier New"/>
                <a:sym typeface="Courier New"/>
              </a:rPr>
              <a:t>		fromCust.getHomePhone();</a:t>
            </a:r>
          </a:p>
          <a:p>
            <a:pPr lvl="0" rtl="0">
              <a:spcBef>
                <a:spcPts val="0"/>
              </a:spcBef>
              <a:buNone/>
            </a:pPr>
            <a:r>
              <a:rPr lang="en" sz="1400">
                <a:latin typeface="Courier New"/>
                <a:ea typeface="Courier New"/>
                <a:cs typeface="Courier New"/>
                <a:sym typeface="Courier New"/>
              </a:rPr>
              <a:t>	PhoneNum fromWork = </a:t>
            </a:r>
            <a:br>
              <a:rPr lang="en" sz="1400">
                <a:latin typeface="Courier New"/>
                <a:ea typeface="Courier New"/>
                <a:cs typeface="Courier New"/>
                <a:sym typeface="Courier New"/>
              </a:rPr>
            </a:br>
            <a:r>
              <a:rPr lang="en" sz="1400">
                <a:latin typeface="Courier New"/>
                <a:ea typeface="Courier New"/>
                <a:cs typeface="Courier New"/>
                <a:sym typeface="Courier New"/>
              </a:rPr>
              <a:t>		fromCust.getWorkPhone();</a:t>
            </a:r>
          </a:p>
          <a:p>
            <a:pPr lvl="0" rtl="0">
              <a:spcBef>
                <a:spcPts val="0"/>
              </a:spcBef>
              <a:buNone/>
            </a:pPr>
            <a:r>
              <a:rPr lang="en" sz="1400">
                <a:latin typeface="Courier New"/>
                <a:ea typeface="Courier New"/>
                <a:cs typeface="Courier New"/>
                <a:sym typeface="Courier New"/>
              </a:rPr>
              <a:t>	PhoneNum toHome = </a:t>
            </a:r>
            <a:br>
              <a:rPr lang="en" sz="1400">
                <a:latin typeface="Courier New"/>
                <a:ea typeface="Courier New"/>
                <a:cs typeface="Courier New"/>
                <a:sym typeface="Courier New"/>
              </a:rPr>
            </a:br>
            <a:r>
              <a:rPr lang="en" sz="1400">
                <a:latin typeface="Courier New"/>
                <a:ea typeface="Courier New"/>
                <a:cs typeface="Courier New"/>
                <a:sym typeface="Courier New"/>
              </a:rPr>
              <a:t>		toCust.getHomePhone();</a:t>
            </a:r>
          </a:p>
          <a:p>
            <a:pPr lvl="0" rtl="0">
              <a:spcBef>
                <a:spcPts val="0"/>
              </a:spcBef>
              <a:buNone/>
            </a:pPr>
            <a:r>
              <a:rPr lang="en" sz="1400">
                <a:latin typeface="Courier New"/>
                <a:ea typeface="Courier New"/>
                <a:cs typeface="Courier New"/>
                <a:sym typeface="Courier New"/>
              </a:rPr>
              <a:t>	PhoneNum toWork = </a:t>
            </a:r>
            <a:br>
              <a:rPr lang="en" sz="1400">
                <a:latin typeface="Courier New"/>
                <a:ea typeface="Courier New"/>
                <a:cs typeface="Courier New"/>
                <a:sym typeface="Courier New"/>
              </a:rPr>
            </a:br>
            <a:r>
              <a:rPr lang="en" sz="1400">
                <a:latin typeface="Courier New"/>
                <a:ea typeface="Courier New"/>
                <a:cs typeface="Courier New"/>
                <a:sym typeface="Courier New"/>
              </a:rPr>
              <a:t>		toCust.getWorkPhone();</a:t>
            </a:r>
          </a:p>
          <a:p>
            <a:pPr lvl="0">
              <a:spcBef>
                <a:spcPts val="0"/>
              </a:spcBef>
              <a:buNone/>
            </a:pPr>
            <a:r>
              <a:rPr lang="en" sz="1400">
                <a:latin typeface="Courier New"/>
                <a:ea typeface="Courier New"/>
                <a:cs typeface="Courier New"/>
                <a:sym typeface="Courier New"/>
              </a:rPr>
              <a:t>}</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Interprocedural Analysis</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Interprocedural Analysis - Control Flow</a:t>
            </a:r>
          </a:p>
        </p:txBody>
      </p:sp>
      <p:sp>
        <p:nvSpPr>
          <p:cNvPr id="144" name="Shape 144"/>
          <p:cNvSpPr txBox="1"/>
          <p:nvPr>
            <p:ph idx="1" type="body"/>
          </p:nvPr>
        </p:nvSpPr>
        <p:spPr>
          <a:xfrm>
            <a:off x="457200" y="1600200"/>
            <a:ext cx="8538599" cy="11432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First option - include other procedures in a large CFG… </a:t>
            </a:r>
          </a:p>
        </p:txBody>
      </p:sp>
      <p:sp>
        <p:nvSpPr>
          <p:cNvPr id="145" name="Shape 1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
        <p:nvSpPr>
          <p:cNvPr id="146" name="Shape 146"/>
          <p:cNvSpPr/>
          <p:nvPr/>
        </p:nvSpPr>
        <p:spPr>
          <a:xfrm>
            <a:off x="1157425" y="3103762"/>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foo()</a:t>
            </a:r>
          </a:p>
        </p:txBody>
      </p:sp>
      <p:sp>
        <p:nvSpPr>
          <p:cNvPr id="147" name="Shape 147"/>
          <p:cNvSpPr/>
          <p:nvPr/>
        </p:nvSpPr>
        <p:spPr>
          <a:xfrm>
            <a:off x="1157425" y="3987212"/>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a:t>
            </a:r>
          </a:p>
        </p:txBody>
      </p:sp>
      <p:sp>
        <p:nvSpPr>
          <p:cNvPr id="148" name="Shape 148"/>
          <p:cNvSpPr/>
          <p:nvPr/>
        </p:nvSpPr>
        <p:spPr>
          <a:xfrm>
            <a:off x="1157425" y="4794737"/>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a:t>
            </a:r>
          </a:p>
        </p:txBody>
      </p:sp>
      <p:sp>
        <p:nvSpPr>
          <p:cNvPr id="149" name="Shape 149"/>
          <p:cNvSpPr/>
          <p:nvPr/>
        </p:nvSpPr>
        <p:spPr>
          <a:xfrm>
            <a:off x="1157425" y="5640225"/>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t>
            </a:r>
          </a:p>
        </p:txBody>
      </p:sp>
      <p:cxnSp>
        <p:nvCxnSpPr>
          <p:cNvPr id="150" name="Shape 150"/>
          <p:cNvCxnSpPr>
            <a:stCxn id="146" idx="2"/>
            <a:endCxn id="147" idx="0"/>
          </p:cNvCxnSpPr>
          <p:nvPr/>
        </p:nvCxnSpPr>
        <p:spPr>
          <a:xfrm>
            <a:off x="1717974" y="3598462"/>
            <a:ext cx="0" cy="388800"/>
          </a:xfrm>
          <a:prstGeom prst="straightConnector1">
            <a:avLst/>
          </a:prstGeom>
          <a:noFill/>
          <a:ln cap="flat" cmpd="sng" w="9525">
            <a:solidFill>
              <a:schemeClr val="dk2"/>
            </a:solidFill>
            <a:prstDash val="solid"/>
            <a:round/>
            <a:headEnd len="lg" w="lg" type="none"/>
            <a:tailEnd len="lg" w="lg" type="triangle"/>
          </a:ln>
        </p:spPr>
      </p:cxnSp>
      <p:cxnSp>
        <p:nvCxnSpPr>
          <p:cNvPr id="151" name="Shape 151"/>
          <p:cNvCxnSpPr>
            <a:stCxn id="147" idx="2"/>
            <a:endCxn id="148" idx="0"/>
          </p:cNvCxnSpPr>
          <p:nvPr/>
        </p:nvCxnSpPr>
        <p:spPr>
          <a:xfrm>
            <a:off x="1717974" y="4481912"/>
            <a:ext cx="0" cy="312900"/>
          </a:xfrm>
          <a:prstGeom prst="straightConnector1">
            <a:avLst/>
          </a:prstGeom>
          <a:noFill/>
          <a:ln cap="flat" cmpd="sng" w="9525">
            <a:solidFill>
              <a:schemeClr val="dk2"/>
            </a:solidFill>
            <a:prstDash val="solid"/>
            <a:round/>
            <a:headEnd len="lg" w="lg" type="none"/>
            <a:tailEnd len="lg" w="lg" type="triangle"/>
          </a:ln>
        </p:spPr>
      </p:cxnSp>
      <p:cxnSp>
        <p:nvCxnSpPr>
          <p:cNvPr id="152" name="Shape 152"/>
          <p:cNvCxnSpPr>
            <a:stCxn id="148" idx="2"/>
            <a:endCxn id="149" idx="0"/>
          </p:cNvCxnSpPr>
          <p:nvPr/>
        </p:nvCxnSpPr>
        <p:spPr>
          <a:xfrm>
            <a:off x="1717974" y="5289437"/>
            <a:ext cx="0" cy="350700"/>
          </a:xfrm>
          <a:prstGeom prst="straightConnector1">
            <a:avLst/>
          </a:prstGeom>
          <a:noFill/>
          <a:ln cap="flat" cmpd="sng" w="9525">
            <a:solidFill>
              <a:schemeClr val="dk2"/>
            </a:solidFill>
            <a:prstDash val="solid"/>
            <a:round/>
            <a:headEnd len="lg" w="lg" type="none"/>
            <a:tailEnd len="lg" w="lg" type="triangle"/>
          </a:ln>
        </p:spPr>
      </p:cxnSp>
      <p:sp>
        <p:nvSpPr>
          <p:cNvPr id="153" name="Shape 153"/>
          <p:cNvSpPr/>
          <p:nvPr/>
        </p:nvSpPr>
        <p:spPr>
          <a:xfrm>
            <a:off x="6865475" y="3122775"/>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bar()</a:t>
            </a:r>
          </a:p>
        </p:txBody>
      </p:sp>
      <p:sp>
        <p:nvSpPr>
          <p:cNvPr id="154" name="Shape 154"/>
          <p:cNvSpPr/>
          <p:nvPr/>
        </p:nvSpPr>
        <p:spPr>
          <a:xfrm>
            <a:off x="6865475" y="4006225"/>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t>
            </a:r>
          </a:p>
        </p:txBody>
      </p:sp>
      <p:sp>
        <p:nvSpPr>
          <p:cNvPr id="155" name="Shape 155"/>
          <p:cNvSpPr/>
          <p:nvPr/>
        </p:nvSpPr>
        <p:spPr>
          <a:xfrm>
            <a:off x="6865475" y="4813750"/>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a:t>
            </a:r>
          </a:p>
        </p:txBody>
      </p:sp>
      <p:sp>
        <p:nvSpPr>
          <p:cNvPr id="156" name="Shape 156"/>
          <p:cNvSpPr/>
          <p:nvPr/>
        </p:nvSpPr>
        <p:spPr>
          <a:xfrm>
            <a:off x="6865475" y="5659237"/>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a:t>
            </a:r>
          </a:p>
        </p:txBody>
      </p:sp>
      <p:cxnSp>
        <p:nvCxnSpPr>
          <p:cNvPr id="157" name="Shape 157"/>
          <p:cNvCxnSpPr>
            <a:stCxn id="153" idx="2"/>
            <a:endCxn id="154" idx="0"/>
          </p:cNvCxnSpPr>
          <p:nvPr/>
        </p:nvCxnSpPr>
        <p:spPr>
          <a:xfrm>
            <a:off x="7426024" y="3617475"/>
            <a:ext cx="0" cy="388800"/>
          </a:xfrm>
          <a:prstGeom prst="straightConnector1">
            <a:avLst/>
          </a:prstGeom>
          <a:noFill/>
          <a:ln cap="flat" cmpd="sng" w="9525">
            <a:solidFill>
              <a:schemeClr val="dk2"/>
            </a:solidFill>
            <a:prstDash val="solid"/>
            <a:round/>
            <a:headEnd len="lg" w="lg" type="none"/>
            <a:tailEnd len="lg" w="lg" type="triangle"/>
          </a:ln>
        </p:spPr>
      </p:cxnSp>
      <p:cxnSp>
        <p:nvCxnSpPr>
          <p:cNvPr id="158" name="Shape 158"/>
          <p:cNvCxnSpPr>
            <a:stCxn id="154" idx="2"/>
            <a:endCxn id="155" idx="0"/>
          </p:cNvCxnSpPr>
          <p:nvPr/>
        </p:nvCxnSpPr>
        <p:spPr>
          <a:xfrm>
            <a:off x="7426024" y="4500925"/>
            <a:ext cx="0" cy="312900"/>
          </a:xfrm>
          <a:prstGeom prst="straightConnector1">
            <a:avLst/>
          </a:prstGeom>
          <a:noFill/>
          <a:ln cap="flat" cmpd="sng" w="9525">
            <a:solidFill>
              <a:schemeClr val="dk2"/>
            </a:solidFill>
            <a:prstDash val="solid"/>
            <a:round/>
            <a:headEnd len="lg" w="lg" type="none"/>
            <a:tailEnd len="lg" w="lg" type="triangle"/>
          </a:ln>
        </p:spPr>
      </p:cxnSp>
      <p:cxnSp>
        <p:nvCxnSpPr>
          <p:cNvPr id="159" name="Shape 159"/>
          <p:cNvCxnSpPr>
            <a:stCxn id="155" idx="2"/>
            <a:endCxn id="156" idx="0"/>
          </p:cNvCxnSpPr>
          <p:nvPr/>
        </p:nvCxnSpPr>
        <p:spPr>
          <a:xfrm>
            <a:off x="7426024" y="5308450"/>
            <a:ext cx="0" cy="350700"/>
          </a:xfrm>
          <a:prstGeom prst="straightConnector1">
            <a:avLst/>
          </a:prstGeom>
          <a:noFill/>
          <a:ln cap="flat" cmpd="sng" w="9525">
            <a:solidFill>
              <a:schemeClr val="dk2"/>
            </a:solidFill>
            <a:prstDash val="solid"/>
            <a:round/>
            <a:headEnd len="lg" w="lg" type="none"/>
            <a:tailEnd len="lg" w="lg" type="triangle"/>
          </a:ln>
        </p:spPr>
      </p:cxnSp>
      <p:sp>
        <p:nvSpPr>
          <p:cNvPr id="160" name="Shape 160"/>
          <p:cNvSpPr/>
          <p:nvPr/>
        </p:nvSpPr>
        <p:spPr>
          <a:xfrm>
            <a:off x="3731175" y="3160725"/>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a:t>
            </a:r>
          </a:p>
        </p:txBody>
      </p:sp>
      <p:sp>
        <p:nvSpPr>
          <p:cNvPr id="161" name="Shape 161"/>
          <p:cNvSpPr/>
          <p:nvPr/>
        </p:nvSpPr>
        <p:spPr>
          <a:xfrm>
            <a:off x="3731175" y="4044175"/>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a:t>
            </a:r>
          </a:p>
        </p:txBody>
      </p:sp>
      <p:sp>
        <p:nvSpPr>
          <p:cNvPr id="162" name="Shape 162"/>
          <p:cNvSpPr/>
          <p:nvPr/>
        </p:nvSpPr>
        <p:spPr>
          <a:xfrm>
            <a:off x="3731175" y="4851700"/>
            <a:ext cx="1121099" cy="49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a:t>
            </a:r>
          </a:p>
        </p:txBody>
      </p:sp>
      <p:cxnSp>
        <p:nvCxnSpPr>
          <p:cNvPr id="163" name="Shape 163"/>
          <p:cNvCxnSpPr>
            <a:stCxn id="160" idx="2"/>
            <a:endCxn id="161" idx="0"/>
          </p:cNvCxnSpPr>
          <p:nvPr/>
        </p:nvCxnSpPr>
        <p:spPr>
          <a:xfrm>
            <a:off x="4291724" y="3655425"/>
            <a:ext cx="0" cy="388800"/>
          </a:xfrm>
          <a:prstGeom prst="straightConnector1">
            <a:avLst/>
          </a:prstGeom>
          <a:noFill/>
          <a:ln cap="flat" cmpd="sng" w="9525">
            <a:solidFill>
              <a:schemeClr val="dk2"/>
            </a:solidFill>
            <a:prstDash val="solid"/>
            <a:round/>
            <a:headEnd len="lg" w="lg" type="none"/>
            <a:tailEnd len="lg" w="lg" type="triangle"/>
          </a:ln>
        </p:spPr>
      </p:cxnSp>
      <p:cxnSp>
        <p:nvCxnSpPr>
          <p:cNvPr id="164" name="Shape 164"/>
          <p:cNvCxnSpPr>
            <a:stCxn id="161" idx="2"/>
            <a:endCxn id="162" idx="0"/>
          </p:cNvCxnSpPr>
          <p:nvPr/>
        </p:nvCxnSpPr>
        <p:spPr>
          <a:xfrm>
            <a:off x="4291724" y="4538875"/>
            <a:ext cx="0" cy="312900"/>
          </a:xfrm>
          <a:prstGeom prst="straightConnector1">
            <a:avLst/>
          </a:prstGeom>
          <a:noFill/>
          <a:ln cap="flat" cmpd="sng" w="9525">
            <a:solidFill>
              <a:schemeClr val="dk2"/>
            </a:solidFill>
            <a:prstDash val="solid"/>
            <a:round/>
            <a:headEnd len="lg" w="lg" type="none"/>
            <a:tailEnd len="lg" w="lg" type="triangle"/>
          </a:ln>
        </p:spPr>
      </p:cxnSp>
      <p:cxnSp>
        <p:nvCxnSpPr>
          <p:cNvPr id="165" name="Shape 165"/>
          <p:cNvCxnSpPr>
            <a:endCxn id="160" idx="1"/>
          </p:cNvCxnSpPr>
          <p:nvPr/>
        </p:nvCxnSpPr>
        <p:spPr>
          <a:xfrm flipH="1" rot="10800000">
            <a:off x="2278574" y="3408075"/>
            <a:ext cx="1452600" cy="1634100"/>
          </a:xfrm>
          <a:prstGeom prst="straightConnector1">
            <a:avLst/>
          </a:prstGeom>
          <a:noFill/>
          <a:ln cap="flat" cmpd="sng" w="9525">
            <a:solidFill>
              <a:schemeClr val="dk2"/>
            </a:solidFill>
            <a:prstDash val="solid"/>
            <a:round/>
            <a:headEnd len="lg" w="lg" type="none"/>
            <a:tailEnd len="lg" w="lg" type="triangle"/>
          </a:ln>
        </p:spPr>
      </p:cxnSp>
      <p:cxnSp>
        <p:nvCxnSpPr>
          <p:cNvPr id="166" name="Shape 166"/>
          <p:cNvCxnSpPr>
            <a:stCxn id="162" idx="1"/>
            <a:endCxn id="148" idx="3"/>
          </p:cNvCxnSpPr>
          <p:nvPr/>
        </p:nvCxnSpPr>
        <p:spPr>
          <a:xfrm rot="10800000">
            <a:off x="2278575" y="5042050"/>
            <a:ext cx="1452600" cy="57000"/>
          </a:xfrm>
          <a:prstGeom prst="straightConnector1">
            <a:avLst/>
          </a:prstGeom>
          <a:noFill/>
          <a:ln cap="flat" cmpd="sng" w="9525">
            <a:solidFill>
              <a:schemeClr val="dk2"/>
            </a:solidFill>
            <a:prstDash val="solid"/>
            <a:round/>
            <a:headEnd len="lg" w="lg" type="none"/>
            <a:tailEnd len="lg" w="lg" type="triangle"/>
          </a:ln>
        </p:spPr>
      </p:cxnSp>
      <p:cxnSp>
        <p:nvCxnSpPr>
          <p:cNvPr id="167" name="Shape 167"/>
          <p:cNvCxnSpPr>
            <a:endCxn id="160" idx="3"/>
          </p:cNvCxnSpPr>
          <p:nvPr/>
        </p:nvCxnSpPr>
        <p:spPr>
          <a:xfrm rot="10800000">
            <a:off x="4852275" y="3408075"/>
            <a:ext cx="2013300" cy="1653000"/>
          </a:xfrm>
          <a:prstGeom prst="straightConnector1">
            <a:avLst/>
          </a:prstGeom>
          <a:noFill/>
          <a:ln cap="flat" cmpd="sng" w="9525">
            <a:solidFill>
              <a:schemeClr val="dk2"/>
            </a:solidFill>
            <a:prstDash val="solid"/>
            <a:round/>
            <a:headEnd len="lg" w="lg" type="none"/>
            <a:tailEnd len="lg" w="lg" type="triangle"/>
          </a:ln>
        </p:spPr>
      </p:cxnSp>
      <p:cxnSp>
        <p:nvCxnSpPr>
          <p:cNvPr id="168" name="Shape 168"/>
          <p:cNvCxnSpPr>
            <a:stCxn id="162" idx="3"/>
            <a:endCxn id="155" idx="1"/>
          </p:cNvCxnSpPr>
          <p:nvPr/>
        </p:nvCxnSpPr>
        <p:spPr>
          <a:xfrm flipH="1" rot="10800000">
            <a:off x="4852274" y="5061250"/>
            <a:ext cx="2013300" cy="37800"/>
          </a:xfrm>
          <a:prstGeom prst="straightConnector1">
            <a:avLst/>
          </a:prstGeom>
          <a:noFill/>
          <a:ln cap="flat" cmpd="sng" w="9525">
            <a:solidFill>
              <a:schemeClr val="dk2"/>
            </a:solidFill>
            <a:prstDash val="solid"/>
            <a:round/>
            <a:headEnd len="lg" w="lg" type="none"/>
            <a:tailEnd len="lg" w="lg" type="triangle"/>
          </a:ln>
        </p:spPr>
      </p:cxnSp>
      <p:sp>
        <p:nvSpPr>
          <p:cNvPr id="169" name="Shape 169"/>
          <p:cNvSpPr/>
          <p:nvPr/>
        </p:nvSpPr>
        <p:spPr>
          <a:xfrm>
            <a:off x="2148675" y="1915712"/>
            <a:ext cx="4286099" cy="690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2400"/>
              <a:t>Problem - infeasible paths!</a:t>
            </a:r>
          </a:p>
        </p:txBody>
      </p:sp>
      <p:sp>
        <p:nvSpPr>
          <p:cNvPr id="170" name="Shape 170"/>
          <p:cNvSpPr/>
          <p:nvPr/>
        </p:nvSpPr>
        <p:spPr>
          <a:xfrm>
            <a:off x="2060700" y="3478450"/>
            <a:ext cx="5094050" cy="2505825"/>
          </a:xfrm>
          <a:custGeom>
            <a:pathLst>
              <a:path extrusionOk="0" h="100233" w="203762">
                <a:moveTo>
                  <a:pt x="0" y="0"/>
                </a:moveTo>
                <a:lnTo>
                  <a:pt x="1319" y="29674"/>
                </a:lnTo>
                <a:lnTo>
                  <a:pt x="2638" y="64624"/>
                </a:lnTo>
                <a:lnTo>
                  <a:pt x="75174" y="0"/>
                </a:lnTo>
                <a:lnTo>
                  <a:pt x="76493" y="28355"/>
                </a:lnTo>
                <a:lnTo>
                  <a:pt x="83087" y="71218"/>
                </a:lnTo>
                <a:lnTo>
                  <a:pt x="201783" y="69899"/>
                </a:lnTo>
                <a:lnTo>
                  <a:pt x="203762" y="100233"/>
                </a:lnTo>
              </a:path>
            </a:pathLst>
          </a:custGeom>
          <a:noFill/>
          <a:ln cap="flat" cmpd="sng" w="38100">
            <a:solidFill>
              <a:srgbClr val="FF0000"/>
            </a:solidFill>
            <a:prstDash val="solid"/>
            <a:round/>
            <a:headEnd len="lg" w="lg" type="none"/>
            <a:tailEnd len="lg" w="lg" type="none"/>
          </a:ln>
        </p:spPr>
      </p:sp>
      <p:sp>
        <p:nvSpPr>
          <p:cNvPr id="171" name="Shape 171"/>
          <p:cNvSpPr/>
          <p:nvPr/>
        </p:nvSpPr>
        <p:spPr>
          <a:xfrm>
            <a:off x="1780450" y="3478450"/>
            <a:ext cx="5374300" cy="2423375"/>
          </a:xfrm>
          <a:custGeom>
            <a:pathLst>
              <a:path extrusionOk="0" h="96935" w="214972">
                <a:moveTo>
                  <a:pt x="212334" y="0"/>
                </a:moveTo>
                <a:lnTo>
                  <a:pt x="213653" y="32971"/>
                </a:lnTo>
                <a:lnTo>
                  <a:pt x="214972" y="61327"/>
                </a:lnTo>
                <a:lnTo>
                  <a:pt x="116058" y="1319"/>
                </a:lnTo>
                <a:lnTo>
                  <a:pt x="118696" y="32971"/>
                </a:lnTo>
                <a:lnTo>
                  <a:pt x="117377" y="60008"/>
                </a:lnTo>
                <a:lnTo>
                  <a:pt x="0" y="67921"/>
                </a:lnTo>
                <a:lnTo>
                  <a:pt x="2637" y="96935"/>
                </a:lnTo>
              </a:path>
            </a:pathLst>
          </a:custGeom>
          <a:noFill/>
          <a:ln cap="flat" cmpd="sng" w="38100">
            <a:solidFill>
              <a:srgbClr val="FF00FF"/>
            </a:solidFill>
            <a:prstDash val="solid"/>
            <a:round/>
            <a:headEnd len="lg" w="lg" type="none"/>
            <a:tailEnd len="lg" w="lg" type="none"/>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Context-Sensitivity</a:t>
            </a:r>
          </a:p>
        </p:txBody>
      </p:sp>
      <p:sp>
        <p:nvSpPr>
          <p:cNvPr id="177" name="Shape 177"/>
          <p:cNvSpPr txBox="1"/>
          <p:nvPr>
            <p:ph idx="1" type="body"/>
          </p:nvPr>
        </p:nvSpPr>
        <p:spPr>
          <a:xfrm>
            <a:off x="457200" y="1600200"/>
            <a:ext cx="43400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200">
                <a:latin typeface="Courier New"/>
                <a:ea typeface="Courier New"/>
                <a:cs typeface="Courier New"/>
                <a:sym typeface="Courier New"/>
              </a:rPr>
              <a:t>public class Context{</a:t>
            </a:r>
          </a:p>
          <a:p>
            <a:pPr lvl="0" marR="0" rtl="0" algn="l">
              <a:lnSpc>
                <a:spcPct val="100000"/>
              </a:lnSpc>
              <a:spcBef>
                <a:spcPts val="600"/>
              </a:spcBef>
              <a:spcAft>
                <a:spcPts val="0"/>
              </a:spcAft>
              <a:buNone/>
            </a:pPr>
            <a:r>
              <a:rPr lang="en" sz="1200">
                <a:latin typeface="Courier New"/>
                <a:ea typeface="Courier New"/>
                <a:cs typeface="Courier New"/>
                <a:sym typeface="Courier New"/>
              </a:rPr>
              <a:t>	public static void main(String args[]){</a:t>
            </a:r>
          </a:p>
          <a:p>
            <a:pPr lvl="0" marR="0" rtl="0" algn="l">
              <a:lnSpc>
                <a:spcPct val="100000"/>
              </a:lnSpc>
              <a:spcBef>
                <a:spcPts val="600"/>
              </a:spcBef>
              <a:spcAft>
                <a:spcPts val="0"/>
              </a:spcAft>
              <a:buNone/>
            </a:pPr>
            <a:r>
              <a:rPr lang="en" sz="1200">
                <a:latin typeface="Courier New"/>
                <a:ea typeface="Courier New"/>
                <a:cs typeface="Courier New"/>
                <a:sym typeface="Courier New"/>
              </a:rPr>
              <a:t>		Context c = new Context();</a:t>
            </a:r>
          </a:p>
          <a:p>
            <a:pPr lvl="0" marR="0" rtl="0" algn="l">
              <a:lnSpc>
                <a:spcPct val="100000"/>
              </a:lnSpc>
              <a:spcBef>
                <a:spcPts val="600"/>
              </a:spcBef>
              <a:spcAft>
                <a:spcPts val="0"/>
              </a:spcAft>
              <a:buNone/>
            </a:pPr>
            <a:r>
              <a:rPr lang="en" sz="1200">
                <a:latin typeface="Courier New"/>
                <a:ea typeface="Courier New"/>
                <a:cs typeface="Courier New"/>
                <a:sym typeface="Courier New"/>
              </a:rPr>
              <a:t>		c.foo(3);</a:t>
            </a:r>
          </a:p>
          <a:p>
            <a:pPr lvl="0" marR="0" rtl="0" algn="l">
              <a:lnSpc>
                <a:spcPct val="100000"/>
              </a:lnSpc>
              <a:spcBef>
                <a:spcPts val="600"/>
              </a:spcBef>
              <a:spcAft>
                <a:spcPts val="0"/>
              </a:spcAft>
              <a:buNone/>
            </a:pPr>
            <a:r>
              <a:rPr lang="en" sz="1200">
                <a:latin typeface="Courier New"/>
                <a:ea typeface="Courier New"/>
                <a:cs typeface="Courier New"/>
                <a:sym typeface="Courier New"/>
              </a:rPr>
              <a:t>		c.bar(17);</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p>
          <a:p>
            <a:pPr lvl="0" marR="0" rtl="0" algn="l">
              <a:lnSpc>
                <a:spcPct val="100000"/>
              </a:lnSpc>
              <a:spcBef>
                <a:spcPts val="600"/>
              </a:spcBef>
              <a:spcAft>
                <a:spcPts val="0"/>
              </a:spcAft>
              <a:buNone/>
            </a:pPr>
            <a:r>
              <a:rPr lang="en" sz="1200">
                <a:latin typeface="Courier New"/>
                <a:ea typeface="Courier New"/>
                <a:cs typeface="Courier New"/>
                <a:sym typeface="Courier New"/>
              </a:rPr>
              <a:t>	void foo(int n){</a:t>
            </a:r>
          </a:p>
          <a:p>
            <a:pPr lvl="0" marR="0" rtl="0" algn="l">
              <a:lnSpc>
                <a:spcPct val="100000"/>
              </a:lnSpc>
              <a:spcBef>
                <a:spcPts val="600"/>
              </a:spcBef>
              <a:spcAft>
                <a:spcPts val="0"/>
              </a:spcAft>
              <a:buNone/>
            </a:pPr>
            <a:r>
              <a:rPr lang="en" sz="1200">
                <a:latin typeface="Courier New"/>
                <a:ea typeface="Courier New"/>
                <a:cs typeface="Courier New"/>
                <a:sym typeface="Courier New"/>
              </a:rPr>
              <a:t>		int[] a = new int[n];</a:t>
            </a:r>
          </a:p>
          <a:p>
            <a:pPr lvl="0" marR="0" rtl="0" algn="l">
              <a:lnSpc>
                <a:spcPct val="100000"/>
              </a:lnSpc>
              <a:spcBef>
                <a:spcPts val="600"/>
              </a:spcBef>
              <a:spcAft>
                <a:spcPts val="0"/>
              </a:spcAft>
              <a:buNone/>
            </a:pPr>
            <a:r>
              <a:rPr lang="en" sz="1200">
                <a:latin typeface="Courier New"/>
                <a:ea typeface="Courier New"/>
                <a:cs typeface="Courier New"/>
                <a:sym typeface="Courier New"/>
              </a:rPr>
              <a:t>		depends(a,2);</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p>
          <a:p>
            <a:pPr lvl="0" marR="0" rtl="0" algn="l">
              <a:lnSpc>
                <a:spcPct val="100000"/>
              </a:lnSpc>
              <a:spcBef>
                <a:spcPts val="600"/>
              </a:spcBef>
              <a:spcAft>
                <a:spcPts val="0"/>
              </a:spcAft>
              <a:buNone/>
            </a:pPr>
            <a:r>
              <a:rPr lang="en" sz="1200">
                <a:latin typeface="Courier New"/>
                <a:ea typeface="Courier New"/>
                <a:cs typeface="Courier New"/>
                <a:sym typeface="Courier New"/>
              </a:rPr>
              <a:t>	void bar(int n){</a:t>
            </a:r>
          </a:p>
          <a:p>
            <a:pPr lvl="0" marR="0" rtl="0" algn="l">
              <a:lnSpc>
                <a:spcPct val="100000"/>
              </a:lnSpc>
              <a:spcBef>
                <a:spcPts val="600"/>
              </a:spcBef>
              <a:spcAft>
                <a:spcPts val="0"/>
              </a:spcAft>
              <a:buNone/>
            </a:pPr>
            <a:r>
              <a:rPr lang="en" sz="1200">
                <a:latin typeface="Courier New"/>
                <a:ea typeface="Courier New"/>
                <a:cs typeface="Courier New"/>
                <a:sym typeface="Courier New"/>
              </a:rPr>
              <a:t>		int[] a = new int[n];</a:t>
            </a:r>
          </a:p>
          <a:p>
            <a:pPr lvl="0" marR="0" rtl="0" algn="l">
              <a:lnSpc>
                <a:spcPct val="100000"/>
              </a:lnSpc>
              <a:spcBef>
                <a:spcPts val="600"/>
              </a:spcBef>
              <a:spcAft>
                <a:spcPts val="0"/>
              </a:spcAft>
              <a:buNone/>
            </a:pPr>
            <a:r>
              <a:rPr lang="en" sz="1200">
                <a:latin typeface="Courier New"/>
                <a:ea typeface="Courier New"/>
                <a:cs typeface="Courier New"/>
                <a:sym typeface="Courier New"/>
              </a:rPr>
              <a:t>		depends(a,16);</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p>
          <a:p>
            <a:pPr lvl="0" marR="0" rtl="0" algn="l">
              <a:lnSpc>
                <a:spcPct val="100000"/>
              </a:lnSpc>
              <a:spcBef>
                <a:spcPts val="600"/>
              </a:spcBef>
              <a:spcAft>
                <a:spcPts val="0"/>
              </a:spcAft>
              <a:buNone/>
            </a:pPr>
            <a:r>
              <a:rPr lang="en" sz="1200">
                <a:latin typeface="Courier New"/>
                <a:ea typeface="Courier New"/>
                <a:cs typeface="Courier New"/>
                <a:sym typeface="Courier New"/>
              </a:rPr>
              <a:t>	void depends(int[] a, int n){</a:t>
            </a:r>
          </a:p>
          <a:p>
            <a:pPr lvl="0" marR="0" rtl="0" algn="l">
              <a:lnSpc>
                <a:spcPct val="100000"/>
              </a:lnSpc>
              <a:spcBef>
                <a:spcPts val="600"/>
              </a:spcBef>
              <a:spcAft>
                <a:spcPts val="0"/>
              </a:spcAft>
              <a:buNone/>
            </a:pPr>
            <a:r>
              <a:rPr lang="en" sz="1200">
                <a:latin typeface="Courier New"/>
                <a:ea typeface="Courier New"/>
                <a:cs typeface="Courier New"/>
                <a:sym typeface="Courier New"/>
              </a:rPr>
              <a:t>		a[n] = 42;</a:t>
            </a:r>
          </a:p>
          <a:p>
            <a:pPr lvl="0" marR="0" rtl="0" algn="l">
              <a:lnSpc>
                <a:spcPct val="100000"/>
              </a:lnSpc>
              <a:spcBef>
                <a:spcPts val="600"/>
              </a:spcBef>
              <a:spcAft>
                <a:spcPts val="0"/>
              </a:spcAft>
              <a:buNone/>
            </a:pPr>
            <a:r>
              <a:rPr lang="en" sz="1200">
                <a:latin typeface="Courier New"/>
                <a:ea typeface="Courier New"/>
                <a:cs typeface="Courier New"/>
                <a:sym typeface="Courier New"/>
              </a:rPr>
              <a:t>	}</a:t>
            </a:r>
          </a:p>
          <a:p>
            <a:pPr lvl="0" marR="0" rtl="0" algn="l">
              <a:lnSpc>
                <a:spcPct val="100000"/>
              </a:lnSpc>
              <a:spcBef>
                <a:spcPts val="600"/>
              </a:spcBef>
              <a:spcAft>
                <a:spcPts val="0"/>
              </a:spcAft>
              <a:buNone/>
            </a:pPr>
            <a:r>
              <a:rPr lang="en" sz="1200">
                <a:latin typeface="Courier New"/>
                <a:ea typeface="Courier New"/>
                <a:cs typeface="Courier New"/>
                <a:sym typeface="Courier New"/>
              </a:rPr>
              <a:t>}</a:t>
            </a:r>
          </a:p>
        </p:txBody>
      </p:sp>
      <p:sp>
        <p:nvSpPr>
          <p:cNvPr id="178" name="Shape 1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
        <p:nvSpPr>
          <p:cNvPr id="179" name="Shape 179"/>
          <p:cNvSpPr/>
          <p:nvPr/>
        </p:nvSpPr>
        <p:spPr>
          <a:xfrm>
            <a:off x="6157575" y="2101075"/>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main</a:t>
            </a:r>
          </a:p>
        </p:txBody>
      </p:sp>
      <p:sp>
        <p:nvSpPr>
          <p:cNvPr id="180" name="Shape 180"/>
          <p:cNvSpPr/>
          <p:nvPr/>
        </p:nvSpPr>
        <p:spPr>
          <a:xfrm>
            <a:off x="5551650" y="3123200"/>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C.foo()</a:t>
            </a:r>
          </a:p>
        </p:txBody>
      </p:sp>
      <p:sp>
        <p:nvSpPr>
          <p:cNvPr id="181" name="Shape 181"/>
          <p:cNvSpPr/>
          <p:nvPr/>
        </p:nvSpPr>
        <p:spPr>
          <a:xfrm>
            <a:off x="6825050" y="3123200"/>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C.bar()</a:t>
            </a:r>
          </a:p>
        </p:txBody>
      </p:sp>
      <p:sp>
        <p:nvSpPr>
          <p:cNvPr id="182" name="Shape 182"/>
          <p:cNvSpPr/>
          <p:nvPr/>
        </p:nvSpPr>
        <p:spPr>
          <a:xfrm>
            <a:off x="6157575" y="4145325"/>
            <a:ext cx="12528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C.depends()</a:t>
            </a:r>
          </a:p>
        </p:txBody>
      </p:sp>
      <p:cxnSp>
        <p:nvCxnSpPr>
          <p:cNvPr id="183" name="Shape 183"/>
          <p:cNvCxnSpPr>
            <a:stCxn id="179" idx="2"/>
            <a:endCxn id="180" idx="0"/>
          </p:cNvCxnSpPr>
          <p:nvPr/>
        </p:nvCxnSpPr>
        <p:spPr>
          <a:xfrm flipH="1">
            <a:off x="6070874" y="2727475"/>
            <a:ext cx="606000" cy="395700"/>
          </a:xfrm>
          <a:prstGeom prst="straightConnector1">
            <a:avLst/>
          </a:prstGeom>
          <a:noFill/>
          <a:ln cap="flat" cmpd="sng" w="9525">
            <a:solidFill>
              <a:schemeClr val="dk2"/>
            </a:solidFill>
            <a:prstDash val="solid"/>
            <a:round/>
            <a:headEnd len="lg" w="lg" type="none"/>
            <a:tailEnd len="lg" w="lg" type="triangle"/>
          </a:ln>
        </p:spPr>
      </p:cxnSp>
      <p:cxnSp>
        <p:nvCxnSpPr>
          <p:cNvPr id="184" name="Shape 184"/>
          <p:cNvCxnSpPr>
            <a:stCxn id="179" idx="2"/>
            <a:endCxn id="181" idx="0"/>
          </p:cNvCxnSpPr>
          <p:nvPr/>
        </p:nvCxnSpPr>
        <p:spPr>
          <a:xfrm>
            <a:off x="6676874" y="2727475"/>
            <a:ext cx="667500" cy="395700"/>
          </a:xfrm>
          <a:prstGeom prst="straightConnector1">
            <a:avLst/>
          </a:prstGeom>
          <a:noFill/>
          <a:ln cap="flat" cmpd="sng" w="9525">
            <a:solidFill>
              <a:schemeClr val="dk2"/>
            </a:solidFill>
            <a:prstDash val="solid"/>
            <a:round/>
            <a:headEnd len="lg" w="lg" type="none"/>
            <a:tailEnd len="lg" w="lg" type="triangle"/>
          </a:ln>
        </p:spPr>
      </p:cxnSp>
      <p:cxnSp>
        <p:nvCxnSpPr>
          <p:cNvPr id="185" name="Shape 185"/>
          <p:cNvCxnSpPr>
            <a:stCxn id="180" idx="2"/>
            <a:endCxn id="182" idx="0"/>
          </p:cNvCxnSpPr>
          <p:nvPr/>
        </p:nvCxnSpPr>
        <p:spPr>
          <a:xfrm>
            <a:off x="6070949" y="3749600"/>
            <a:ext cx="713099" cy="395700"/>
          </a:xfrm>
          <a:prstGeom prst="straightConnector1">
            <a:avLst/>
          </a:prstGeom>
          <a:noFill/>
          <a:ln cap="flat" cmpd="sng" w="9525">
            <a:solidFill>
              <a:schemeClr val="dk2"/>
            </a:solidFill>
            <a:prstDash val="solid"/>
            <a:round/>
            <a:headEnd len="lg" w="lg" type="none"/>
            <a:tailEnd len="lg" w="lg" type="triangle"/>
          </a:ln>
        </p:spPr>
      </p:cxnSp>
      <p:cxnSp>
        <p:nvCxnSpPr>
          <p:cNvPr id="186" name="Shape 186"/>
          <p:cNvCxnSpPr>
            <a:stCxn id="181" idx="2"/>
            <a:endCxn id="182" idx="0"/>
          </p:cNvCxnSpPr>
          <p:nvPr/>
        </p:nvCxnSpPr>
        <p:spPr>
          <a:xfrm flipH="1">
            <a:off x="6783949" y="3749600"/>
            <a:ext cx="560400" cy="395700"/>
          </a:xfrm>
          <a:prstGeom prst="straightConnector1">
            <a:avLst/>
          </a:prstGeom>
          <a:noFill/>
          <a:ln cap="flat" cmpd="sng" w="9525">
            <a:solidFill>
              <a:schemeClr val="dk2"/>
            </a:solidFill>
            <a:prstDash val="solid"/>
            <a:round/>
            <a:headEnd len="lg" w="lg" type="none"/>
            <a:tailEnd len="lg" w="lg" type="triangle"/>
          </a:ln>
        </p:spPr>
      </p:cxnSp>
      <p:sp>
        <p:nvSpPr>
          <p:cNvPr id="187" name="Shape 187"/>
          <p:cNvSpPr txBox="1"/>
          <p:nvPr/>
        </p:nvSpPr>
        <p:spPr>
          <a:xfrm>
            <a:off x="5391375" y="5249800"/>
            <a:ext cx="2785199" cy="626400"/>
          </a:xfrm>
          <a:prstGeom prst="rect">
            <a:avLst/>
          </a:prstGeom>
          <a:noFill/>
          <a:ln>
            <a:noFill/>
          </a:ln>
        </p:spPr>
        <p:txBody>
          <a:bodyPr anchorCtr="0" anchor="t" bIns="91425" lIns="91425" rIns="91425" tIns="91425">
            <a:noAutofit/>
          </a:bodyPr>
          <a:lstStyle/>
          <a:p>
            <a:pPr lvl="0">
              <a:spcBef>
                <a:spcPts val="0"/>
              </a:spcBef>
              <a:buNone/>
            </a:pPr>
            <a:r>
              <a:rPr lang="en" sz="2400"/>
              <a:t>Context-Insensitive</a:t>
            </a:r>
          </a:p>
        </p:txBody>
      </p:sp>
      <p:sp>
        <p:nvSpPr>
          <p:cNvPr id="188" name="Shape 188"/>
          <p:cNvSpPr/>
          <p:nvPr/>
        </p:nvSpPr>
        <p:spPr>
          <a:xfrm>
            <a:off x="5086025" y="1903250"/>
            <a:ext cx="3379500" cy="3972900"/>
          </a:xfrm>
          <a:prstGeom prst="rect">
            <a:avLst/>
          </a:prstGeom>
          <a:solidFill>
            <a:srgbClr val="FFFFFF"/>
          </a:solidFill>
          <a:ln cap="flat" cmpd="sng" w="9525">
            <a:solidFill>
              <a:srgbClr val="FFFFFF"/>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p:nvPr/>
        </p:nvSpPr>
        <p:spPr>
          <a:xfrm>
            <a:off x="6309975" y="2253475"/>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main</a:t>
            </a:r>
          </a:p>
        </p:txBody>
      </p:sp>
      <p:sp>
        <p:nvSpPr>
          <p:cNvPr id="190" name="Shape 190"/>
          <p:cNvSpPr/>
          <p:nvPr/>
        </p:nvSpPr>
        <p:spPr>
          <a:xfrm>
            <a:off x="5704050" y="3199387"/>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C.foo(3)</a:t>
            </a:r>
          </a:p>
        </p:txBody>
      </p:sp>
      <p:sp>
        <p:nvSpPr>
          <p:cNvPr id="191" name="Shape 191"/>
          <p:cNvSpPr/>
          <p:nvPr/>
        </p:nvSpPr>
        <p:spPr>
          <a:xfrm>
            <a:off x="7080350" y="3222100"/>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C.bar(17)</a:t>
            </a:r>
          </a:p>
        </p:txBody>
      </p:sp>
      <p:sp>
        <p:nvSpPr>
          <p:cNvPr id="192" name="Shape 192"/>
          <p:cNvSpPr/>
          <p:nvPr/>
        </p:nvSpPr>
        <p:spPr>
          <a:xfrm>
            <a:off x="5596925" y="4262700"/>
            <a:ext cx="12528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C.depends</a:t>
            </a:r>
            <a:br>
              <a:rPr lang="en"/>
            </a:br>
            <a:r>
              <a:rPr lang="en"/>
              <a:t>(int[3], a, 2)</a:t>
            </a:r>
          </a:p>
        </p:txBody>
      </p:sp>
      <p:cxnSp>
        <p:nvCxnSpPr>
          <p:cNvPr id="193" name="Shape 193"/>
          <p:cNvCxnSpPr>
            <a:stCxn id="189" idx="2"/>
            <a:endCxn id="190" idx="0"/>
          </p:cNvCxnSpPr>
          <p:nvPr/>
        </p:nvCxnSpPr>
        <p:spPr>
          <a:xfrm flipH="1">
            <a:off x="6223274" y="2879875"/>
            <a:ext cx="606000" cy="319500"/>
          </a:xfrm>
          <a:prstGeom prst="straightConnector1">
            <a:avLst/>
          </a:prstGeom>
          <a:noFill/>
          <a:ln cap="flat" cmpd="sng" w="9525">
            <a:solidFill>
              <a:schemeClr val="dk2"/>
            </a:solidFill>
            <a:prstDash val="solid"/>
            <a:round/>
            <a:headEnd len="lg" w="lg" type="none"/>
            <a:tailEnd len="lg" w="lg" type="triangle"/>
          </a:ln>
        </p:spPr>
      </p:cxnSp>
      <p:cxnSp>
        <p:nvCxnSpPr>
          <p:cNvPr id="194" name="Shape 194"/>
          <p:cNvCxnSpPr>
            <a:stCxn id="189" idx="2"/>
            <a:endCxn id="191" idx="0"/>
          </p:cNvCxnSpPr>
          <p:nvPr/>
        </p:nvCxnSpPr>
        <p:spPr>
          <a:xfrm>
            <a:off x="6829274" y="2879875"/>
            <a:ext cx="770400" cy="342300"/>
          </a:xfrm>
          <a:prstGeom prst="straightConnector1">
            <a:avLst/>
          </a:prstGeom>
          <a:noFill/>
          <a:ln cap="flat" cmpd="sng" w="9525">
            <a:solidFill>
              <a:schemeClr val="dk2"/>
            </a:solidFill>
            <a:prstDash val="solid"/>
            <a:round/>
            <a:headEnd len="lg" w="lg" type="none"/>
            <a:tailEnd len="lg" w="lg" type="triangle"/>
          </a:ln>
        </p:spPr>
      </p:cxnSp>
      <p:cxnSp>
        <p:nvCxnSpPr>
          <p:cNvPr id="195" name="Shape 195"/>
          <p:cNvCxnSpPr>
            <a:stCxn id="190" idx="2"/>
            <a:endCxn id="192" idx="0"/>
          </p:cNvCxnSpPr>
          <p:nvPr/>
        </p:nvCxnSpPr>
        <p:spPr>
          <a:xfrm>
            <a:off x="6223349" y="3825787"/>
            <a:ext cx="0" cy="436800"/>
          </a:xfrm>
          <a:prstGeom prst="straightConnector1">
            <a:avLst/>
          </a:prstGeom>
          <a:noFill/>
          <a:ln cap="flat" cmpd="sng" w="9525">
            <a:solidFill>
              <a:schemeClr val="dk2"/>
            </a:solidFill>
            <a:prstDash val="solid"/>
            <a:round/>
            <a:headEnd len="lg" w="lg" type="none"/>
            <a:tailEnd len="lg" w="lg" type="triangle"/>
          </a:ln>
        </p:spPr>
      </p:cxnSp>
      <p:sp>
        <p:nvSpPr>
          <p:cNvPr id="196" name="Shape 196"/>
          <p:cNvSpPr txBox="1"/>
          <p:nvPr/>
        </p:nvSpPr>
        <p:spPr>
          <a:xfrm>
            <a:off x="5543775" y="5402200"/>
            <a:ext cx="2785199" cy="626400"/>
          </a:xfrm>
          <a:prstGeom prst="rect">
            <a:avLst/>
          </a:prstGeom>
          <a:noFill/>
          <a:ln>
            <a:noFill/>
          </a:ln>
        </p:spPr>
        <p:txBody>
          <a:bodyPr anchorCtr="0" anchor="t" bIns="91425" lIns="91425" rIns="91425" tIns="91425">
            <a:noAutofit/>
          </a:bodyPr>
          <a:lstStyle/>
          <a:p>
            <a:pPr lvl="0" rtl="0">
              <a:spcBef>
                <a:spcPts val="0"/>
              </a:spcBef>
              <a:buNone/>
            </a:pPr>
            <a:r>
              <a:rPr lang="en" sz="2400"/>
              <a:t>Context-Sensitive</a:t>
            </a:r>
          </a:p>
        </p:txBody>
      </p:sp>
      <p:sp>
        <p:nvSpPr>
          <p:cNvPr id="197" name="Shape 197"/>
          <p:cNvSpPr/>
          <p:nvPr/>
        </p:nvSpPr>
        <p:spPr>
          <a:xfrm>
            <a:off x="6870350" y="4262700"/>
            <a:ext cx="145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C.depends</a:t>
            </a:r>
            <a:br>
              <a:rPr lang="en"/>
            </a:br>
            <a:r>
              <a:rPr lang="en"/>
              <a:t>(int[17], a, 16)</a:t>
            </a:r>
          </a:p>
        </p:txBody>
      </p:sp>
      <p:cxnSp>
        <p:nvCxnSpPr>
          <p:cNvPr id="198" name="Shape 198"/>
          <p:cNvCxnSpPr>
            <a:stCxn id="191" idx="2"/>
            <a:endCxn id="197" idx="0"/>
          </p:cNvCxnSpPr>
          <p:nvPr/>
        </p:nvCxnSpPr>
        <p:spPr>
          <a:xfrm>
            <a:off x="7599649" y="3848500"/>
            <a:ext cx="0" cy="4143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Context-Sensitive Analysis</a:t>
            </a:r>
          </a:p>
        </p:txBody>
      </p:sp>
      <p:sp>
        <p:nvSpPr>
          <p:cNvPr id="204" name="Shape 204"/>
          <p:cNvSpPr txBox="1"/>
          <p:nvPr>
            <p:ph idx="1" type="body"/>
          </p:nvPr>
        </p:nvSpPr>
        <p:spPr>
          <a:xfrm>
            <a:off x="457200" y="1600200"/>
            <a:ext cx="5032500" cy="47223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Copy the called procedure for each point that it is called.</a:t>
            </a:r>
          </a:p>
          <a:p>
            <a:pPr indent="-381000" lvl="0" marL="457200" marR="0" rtl="0" algn="l">
              <a:lnSpc>
                <a:spcPct val="100000"/>
              </a:lnSpc>
              <a:spcBef>
                <a:spcPts val="600"/>
              </a:spcBef>
              <a:spcAft>
                <a:spcPts val="0"/>
              </a:spcAft>
              <a:buSzPct val="100000"/>
            </a:pPr>
            <a:r>
              <a:rPr lang="en" sz="2400"/>
              <a:t>Problem - the number of contexts a procedure is called in is exponentially higher than the number of procedures.</a:t>
            </a:r>
          </a:p>
          <a:p>
            <a:pPr indent="-381000" lvl="1" marL="914400" marR="0" rtl="0" algn="l">
              <a:lnSpc>
                <a:spcPct val="100000"/>
              </a:lnSpc>
              <a:spcBef>
                <a:spcPts val="600"/>
              </a:spcBef>
              <a:spcAft>
                <a:spcPts val="0"/>
              </a:spcAft>
              <a:buSzPct val="100000"/>
            </a:pPr>
            <a:r>
              <a:rPr lang="en"/>
              <a:t>Precise, but expensive analysis.</a:t>
            </a:r>
          </a:p>
          <a:p>
            <a:pPr indent="-381000" lvl="0" marL="457200" marR="0" rtl="0" algn="l">
              <a:lnSpc>
                <a:spcPct val="100000"/>
              </a:lnSpc>
              <a:spcBef>
                <a:spcPts val="600"/>
              </a:spcBef>
              <a:spcAft>
                <a:spcPts val="0"/>
              </a:spcAft>
              <a:buSzPct val="100000"/>
            </a:pPr>
            <a:r>
              <a:rPr lang="en" sz="2400"/>
              <a:t>In practice, only feasible for small groups of related procedures.</a:t>
            </a:r>
          </a:p>
        </p:txBody>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
        <p:nvSpPr>
          <p:cNvPr id="206" name="Shape 206"/>
          <p:cNvSpPr/>
          <p:nvPr/>
        </p:nvSpPr>
        <p:spPr>
          <a:xfrm>
            <a:off x="7055825" y="1912325"/>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a:t>
            </a:r>
          </a:p>
        </p:txBody>
      </p:sp>
      <p:sp>
        <p:nvSpPr>
          <p:cNvPr id="207" name="Shape 207"/>
          <p:cNvSpPr/>
          <p:nvPr/>
        </p:nvSpPr>
        <p:spPr>
          <a:xfrm>
            <a:off x="6594125" y="28189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08" name="Shape 208"/>
          <p:cNvSpPr/>
          <p:nvPr/>
        </p:nvSpPr>
        <p:spPr>
          <a:xfrm>
            <a:off x="7360625" y="28189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09" name="Shape 209"/>
          <p:cNvSpPr/>
          <p:nvPr/>
        </p:nvSpPr>
        <p:spPr>
          <a:xfrm>
            <a:off x="6594125" y="36554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10" name="Shape 210"/>
          <p:cNvSpPr/>
          <p:nvPr/>
        </p:nvSpPr>
        <p:spPr>
          <a:xfrm>
            <a:off x="7360625" y="36554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sp>
        <p:nvSpPr>
          <p:cNvPr id="211" name="Shape 211"/>
          <p:cNvSpPr/>
          <p:nvPr/>
        </p:nvSpPr>
        <p:spPr>
          <a:xfrm>
            <a:off x="6594125" y="44919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212" name="Shape 212"/>
          <p:cNvSpPr/>
          <p:nvPr/>
        </p:nvSpPr>
        <p:spPr>
          <a:xfrm>
            <a:off x="7360625" y="44919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a:t>
            </a:r>
          </a:p>
        </p:txBody>
      </p:sp>
      <p:sp>
        <p:nvSpPr>
          <p:cNvPr id="213" name="Shape 213"/>
          <p:cNvSpPr/>
          <p:nvPr/>
        </p:nvSpPr>
        <p:spPr>
          <a:xfrm>
            <a:off x="6898925" y="5328400"/>
            <a:ext cx="461699" cy="412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t>
            </a:r>
          </a:p>
        </p:txBody>
      </p:sp>
      <p:cxnSp>
        <p:nvCxnSpPr>
          <p:cNvPr id="214" name="Shape 214"/>
          <p:cNvCxnSpPr>
            <a:stCxn id="206" idx="2"/>
            <a:endCxn id="207" idx="0"/>
          </p:cNvCxnSpPr>
          <p:nvPr/>
        </p:nvCxnSpPr>
        <p:spPr>
          <a:xfrm flipH="1">
            <a:off x="6824974" y="2324525"/>
            <a:ext cx="461700" cy="494400"/>
          </a:xfrm>
          <a:prstGeom prst="straightConnector1">
            <a:avLst/>
          </a:prstGeom>
          <a:noFill/>
          <a:ln cap="flat" cmpd="sng" w="9525">
            <a:solidFill>
              <a:schemeClr val="dk2"/>
            </a:solidFill>
            <a:prstDash val="solid"/>
            <a:round/>
            <a:headEnd len="lg" w="lg" type="none"/>
            <a:tailEnd len="lg" w="lg" type="triangle"/>
          </a:ln>
        </p:spPr>
      </p:cxnSp>
      <p:cxnSp>
        <p:nvCxnSpPr>
          <p:cNvPr id="215" name="Shape 215"/>
          <p:cNvCxnSpPr>
            <a:stCxn id="206" idx="2"/>
            <a:endCxn id="208" idx="0"/>
          </p:cNvCxnSpPr>
          <p:nvPr/>
        </p:nvCxnSpPr>
        <p:spPr>
          <a:xfrm>
            <a:off x="7286674" y="2324525"/>
            <a:ext cx="304800" cy="494400"/>
          </a:xfrm>
          <a:prstGeom prst="straightConnector1">
            <a:avLst/>
          </a:prstGeom>
          <a:noFill/>
          <a:ln cap="flat" cmpd="sng" w="9525">
            <a:solidFill>
              <a:schemeClr val="dk2"/>
            </a:solidFill>
            <a:prstDash val="solid"/>
            <a:round/>
            <a:headEnd len="lg" w="lg" type="none"/>
            <a:tailEnd len="lg" w="lg" type="triangle"/>
          </a:ln>
        </p:spPr>
      </p:cxnSp>
      <p:cxnSp>
        <p:nvCxnSpPr>
          <p:cNvPr id="216" name="Shape 216"/>
          <p:cNvCxnSpPr>
            <a:stCxn id="207" idx="2"/>
            <a:endCxn id="209" idx="0"/>
          </p:cNvCxnSpPr>
          <p:nvPr/>
        </p:nvCxnSpPr>
        <p:spPr>
          <a:xfrm>
            <a:off x="6824974" y="3231100"/>
            <a:ext cx="0" cy="424200"/>
          </a:xfrm>
          <a:prstGeom prst="straightConnector1">
            <a:avLst/>
          </a:prstGeom>
          <a:noFill/>
          <a:ln cap="flat" cmpd="sng" w="9525">
            <a:solidFill>
              <a:schemeClr val="dk2"/>
            </a:solidFill>
            <a:prstDash val="solid"/>
            <a:round/>
            <a:headEnd len="lg" w="lg" type="none"/>
            <a:tailEnd len="lg" w="lg" type="triangle"/>
          </a:ln>
        </p:spPr>
      </p:cxnSp>
      <p:cxnSp>
        <p:nvCxnSpPr>
          <p:cNvPr id="217" name="Shape 217"/>
          <p:cNvCxnSpPr>
            <a:stCxn id="207" idx="2"/>
            <a:endCxn id="210" idx="0"/>
          </p:cNvCxnSpPr>
          <p:nvPr/>
        </p:nvCxnSpPr>
        <p:spPr>
          <a:xfrm>
            <a:off x="6824974" y="3231100"/>
            <a:ext cx="766500" cy="424200"/>
          </a:xfrm>
          <a:prstGeom prst="straightConnector1">
            <a:avLst/>
          </a:prstGeom>
          <a:noFill/>
          <a:ln cap="flat" cmpd="sng" w="9525">
            <a:solidFill>
              <a:schemeClr val="dk2"/>
            </a:solidFill>
            <a:prstDash val="solid"/>
            <a:round/>
            <a:headEnd len="lg" w="lg" type="none"/>
            <a:tailEnd len="lg" w="lg" type="triangle"/>
          </a:ln>
        </p:spPr>
      </p:cxnSp>
      <p:cxnSp>
        <p:nvCxnSpPr>
          <p:cNvPr id="218" name="Shape 218"/>
          <p:cNvCxnSpPr>
            <a:stCxn id="208" idx="2"/>
            <a:endCxn id="209" idx="0"/>
          </p:cNvCxnSpPr>
          <p:nvPr/>
        </p:nvCxnSpPr>
        <p:spPr>
          <a:xfrm flipH="1">
            <a:off x="6824974" y="3231100"/>
            <a:ext cx="766500" cy="424200"/>
          </a:xfrm>
          <a:prstGeom prst="straightConnector1">
            <a:avLst/>
          </a:prstGeom>
          <a:noFill/>
          <a:ln cap="flat" cmpd="sng" w="9525">
            <a:solidFill>
              <a:schemeClr val="dk2"/>
            </a:solidFill>
            <a:prstDash val="solid"/>
            <a:round/>
            <a:headEnd len="lg" w="lg" type="none"/>
            <a:tailEnd len="lg" w="lg" type="triangle"/>
          </a:ln>
        </p:spPr>
      </p:cxnSp>
      <p:cxnSp>
        <p:nvCxnSpPr>
          <p:cNvPr id="219" name="Shape 219"/>
          <p:cNvCxnSpPr>
            <a:stCxn id="208" idx="2"/>
            <a:endCxn id="210" idx="0"/>
          </p:cNvCxnSpPr>
          <p:nvPr/>
        </p:nvCxnSpPr>
        <p:spPr>
          <a:xfrm>
            <a:off x="7591474" y="3231100"/>
            <a:ext cx="0" cy="424200"/>
          </a:xfrm>
          <a:prstGeom prst="straightConnector1">
            <a:avLst/>
          </a:prstGeom>
          <a:noFill/>
          <a:ln cap="flat" cmpd="sng" w="9525">
            <a:solidFill>
              <a:schemeClr val="dk2"/>
            </a:solidFill>
            <a:prstDash val="solid"/>
            <a:round/>
            <a:headEnd len="lg" w="lg" type="none"/>
            <a:tailEnd len="lg" w="lg" type="triangle"/>
          </a:ln>
        </p:spPr>
      </p:cxnSp>
      <p:cxnSp>
        <p:nvCxnSpPr>
          <p:cNvPr id="220" name="Shape 220"/>
          <p:cNvCxnSpPr>
            <a:stCxn id="209" idx="2"/>
            <a:endCxn id="211" idx="0"/>
          </p:cNvCxnSpPr>
          <p:nvPr/>
        </p:nvCxnSpPr>
        <p:spPr>
          <a:xfrm>
            <a:off x="6824974" y="4067600"/>
            <a:ext cx="0" cy="424200"/>
          </a:xfrm>
          <a:prstGeom prst="straightConnector1">
            <a:avLst/>
          </a:prstGeom>
          <a:noFill/>
          <a:ln cap="flat" cmpd="sng" w="9525">
            <a:solidFill>
              <a:schemeClr val="dk2"/>
            </a:solidFill>
            <a:prstDash val="solid"/>
            <a:round/>
            <a:headEnd len="lg" w="lg" type="none"/>
            <a:tailEnd len="lg" w="lg" type="triangle"/>
          </a:ln>
        </p:spPr>
      </p:cxnSp>
      <p:cxnSp>
        <p:nvCxnSpPr>
          <p:cNvPr id="221" name="Shape 221"/>
          <p:cNvCxnSpPr>
            <a:stCxn id="209" idx="2"/>
            <a:endCxn id="212" idx="0"/>
          </p:cNvCxnSpPr>
          <p:nvPr/>
        </p:nvCxnSpPr>
        <p:spPr>
          <a:xfrm>
            <a:off x="6824974" y="4067600"/>
            <a:ext cx="766500" cy="424200"/>
          </a:xfrm>
          <a:prstGeom prst="straightConnector1">
            <a:avLst/>
          </a:prstGeom>
          <a:noFill/>
          <a:ln cap="flat" cmpd="sng" w="9525">
            <a:solidFill>
              <a:schemeClr val="dk2"/>
            </a:solidFill>
            <a:prstDash val="solid"/>
            <a:round/>
            <a:headEnd len="lg" w="lg" type="none"/>
            <a:tailEnd len="lg" w="lg" type="triangle"/>
          </a:ln>
        </p:spPr>
      </p:cxnSp>
      <p:cxnSp>
        <p:nvCxnSpPr>
          <p:cNvPr id="222" name="Shape 222"/>
          <p:cNvCxnSpPr>
            <a:stCxn id="210" idx="2"/>
            <a:endCxn id="211" idx="0"/>
          </p:cNvCxnSpPr>
          <p:nvPr/>
        </p:nvCxnSpPr>
        <p:spPr>
          <a:xfrm flipH="1">
            <a:off x="6824974" y="4067600"/>
            <a:ext cx="766500" cy="424200"/>
          </a:xfrm>
          <a:prstGeom prst="straightConnector1">
            <a:avLst/>
          </a:prstGeom>
          <a:noFill/>
          <a:ln cap="flat" cmpd="sng" w="9525">
            <a:solidFill>
              <a:schemeClr val="dk2"/>
            </a:solidFill>
            <a:prstDash val="solid"/>
            <a:round/>
            <a:headEnd len="lg" w="lg" type="none"/>
            <a:tailEnd len="lg" w="lg" type="triangle"/>
          </a:ln>
        </p:spPr>
      </p:cxnSp>
      <p:cxnSp>
        <p:nvCxnSpPr>
          <p:cNvPr id="223" name="Shape 223"/>
          <p:cNvCxnSpPr>
            <a:stCxn id="210" idx="2"/>
            <a:endCxn id="212" idx="0"/>
          </p:cNvCxnSpPr>
          <p:nvPr/>
        </p:nvCxnSpPr>
        <p:spPr>
          <a:xfrm>
            <a:off x="7591474" y="4067600"/>
            <a:ext cx="0" cy="424200"/>
          </a:xfrm>
          <a:prstGeom prst="straightConnector1">
            <a:avLst/>
          </a:prstGeom>
          <a:noFill/>
          <a:ln cap="flat" cmpd="sng" w="9525">
            <a:solidFill>
              <a:schemeClr val="dk2"/>
            </a:solidFill>
            <a:prstDash val="solid"/>
            <a:round/>
            <a:headEnd len="lg" w="lg" type="none"/>
            <a:tailEnd len="lg" w="lg" type="triangle"/>
          </a:ln>
        </p:spPr>
      </p:cxnSp>
      <p:cxnSp>
        <p:nvCxnSpPr>
          <p:cNvPr id="224" name="Shape 224"/>
          <p:cNvCxnSpPr>
            <a:stCxn id="211" idx="2"/>
            <a:endCxn id="213" idx="0"/>
          </p:cNvCxnSpPr>
          <p:nvPr/>
        </p:nvCxnSpPr>
        <p:spPr>
          <a:xfrm>
            <a:off x="6824974" y="4904100"/>
            <a:ext cx="304800" cy="424200"/>
          </a:xfrm>
          <a:prstGeom prst="straightConnector1">
            <a:avLst/>
          </a:prstGeom>
          <a:noFill/>
          <a:ln cap="flat" cmpd="sng" w="9525">
            <a:solidFill>
              <a:schemeClr val="dk2"/>
            </a:solidFill>
            <a:prstDash val="solid"/>
            <a:round/>
            <a:headEnd len="lg" w="lg" type="none"/>
            <a:tailEnd len="lg" w="lg" type="triangle"/>
          </a:ln>
        </p:spPr>
      </p:cxnSp>
      <p:cxnSp>
        <p:nvCxnSpPr>
          <p:cNvPr id="225" name="Shape 225"/>
          <p:cNvCxnSpPr>
            <a:stCxn id="212" idx="2"/>
            <a:endCxn id="213" idx="0"/>
          </p:cNvCxnSpPr>
          <p:nvPr/>
        </p:nvCxnSpPr>
        <p:spPr>
          <a:xfrm flipH="1">
            <a:off x="7129774" y="4904100"/>
            <a:ext cx="461700" cy="4242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Context-Insensitive Analysis</a:t>
            </a:r>
          </a:p>
        </p:txBody>
      </p:sp>
      <p:sp>
        <p:nvSpPr>
          <p:cNvPr id="231" name="Shape 2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Unhandled exception analysis</a:t>
            </a:r>
          </a:p>
          <a:p>
            <a:pPr indent="-228600" lvl="1" marL="914400" marR="0" rtl="0" algn="l">
              <a:lnSpc>
                <a:spcPct val="100000"/>
              </a:lnSpc>
              <a:spcBef>
                <a:spcPts val="600"/>
              </a:spcBef>
              <a:spcAft>
                <a:spcPts val="0"/>
              </a:spcAft>
            </a:pPr>
            <a:r>
              <a:rPr lang="en"/>
              <a:t>If procedure A calls procedure B that throws an exception, A must handle or declare that exception.</a:t>
            </a:r>
          </a:p>
          <a:p>
            <a:pPr indent="-228600" lvl="1" marL="914400" marR="0" rtl="0" algn="l">
              <a:lnSpc>
                <a:spcPct val="100000"/>
              </a:lnSpc>
              <a:spcBef>
                <a:spcPts val="600"/>
              </a:spcBef>
              <a:spcAft>
                <a:spcPts val="0"/>
              </a:spcAft>
            </a:pPr>
            <a:r>
              <a:rPr lang="en"/>
              <a:t>Analysis steps hierarchically through the call graph.</a:t>
            </a:r>
          </a:p>
          <a:p>
            <a:pPr indent="-228600" lvl="0" marL="457200" marR="0" rtl="0" algn="l">
              <a:lnSpc>
                <a:spcPct val="100000"/>
              </a:lnSpc>
              <a:spcBef>
                <a:spcPts val="600"/>
              </a:spcBef>
              <a:spcAft>
                <a:spcPts val="0"/>
              </a:spcAft>
            </a:pPr>
            <a:r>
              <a:rPr lang="en"/>
              <a:t>Two conditions:</a:t>
            </a:r>
          </a:p>
          <a:p>
            <a:pPr indent="-228600" lvl="1" marL="914400" rtl="0">
              <a:spcBef>
                <a:spcPts val="600"/>
              </a:spcBef>
            </a:pPr>
            <a:r>
              <a:rPr lang="en"/>
              <a:t>Information needed to analyze calling procedure must be small.</a:t>
            </a:r>
          </a:p>
          <a:p>
            <a:pPr indent="-228600" lvl="1" marL="914400" rtl="0">
              <a:spcBef>
                <a:spcPts val="600"/>
              </a:spcBef>
            </a:pPr>
            <a:r>
              <a:rPr lang="en"/>
              <a:t>Information about the called procedure must be independent of caller (context-insensitive)</a:t>
            </a:r>
          </a:p>
          <a:p>
            <a:pPr indent="-228600" lvl="0" marL="457200" marR="0" rtl="0" algn="l">
              <a:lnSpc>
                <a:spcPct val="100000"/>
              </a:lnSpc>
              <a:spcBef>
                <a:spcPts val="600"/>
              </a:spcBef>
              <a:spcAft>
                <a:spcPts val="0"/>
              </a:spcAft>
            </a:pPr>
            <a:r>
              <a:rPr lang="en"/>
              <a:t>Analysis can start from leaves of call graph and work upward to the root.</a:t>
            </a:r>
          </a:p>
        </p:txBody>
      </p:sp>
      <p:sp>
        <p:nvSpPr>
          <p:cNvPr id="232" name="Shape 2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Flow-Sensitivity</a:t>
            </a:r>
          </a:p>
        </p:txBody>
      </p:sp>
      <p:sp>
        <p:nvSpPr>
          <p:cNvPr id="238" name="Shape 23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Aliasing information requires context. </a:t>
            </a:r>
          </a:p>
          <a:p>
            <a:pPr indent="-228600" lvl="0" marL="457200" marR="0" rtl="0" algn="l">
              <a:lnSpc>
                <a:spcPct val="100000"/>
              </a:lnSpc>
              <a:spcBef>
                <a:spcPts val="600"/>
              </a:spcBef>
              <a:spcAft>
                <a:spcPts val="0"/>
              </a:spcAft>
            </a:pPr>
            <a:r>
              <a:rPr lang="en"/>
              <a:t>Some analyses can sacrifice precision on another aspect: control-flow information</a:t>
            </a:r>
          </a:p>
          <a:p>
            <a:pPr indent="-228600" lvl="1" marL="914400" marR="0" rtl="0" algn="l">
              <a:lnSpc>
                <a:spcPct val="100000"/>
              </a:lnSpc>
              <a:spcBef>
                <a:spcPts val="600"/>
              </a:spcBef>
              <a:spcAft>
                <a:spcPts val="0"/>
              </a:spcAft>
            </a:pPr>
            <a:r>
              <a:rPr lang="en"/>
              <a:t>Call graphs are flow-insensitive.</a:t>
            </a:r>
          </a:p>
        </p:txBody>
      </p:sp>
      <p:sp>
        <p:nvSpPr>
          <p:cNvPr id="239" name="Shape 2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
        <p:nvSpPr>
          <p:cNvPr id="240" name="Shape 240"/>
          <p:cNvSpPr/>
          <p:nvPr/>
        </p:nvSpPr>
        <p:spPr>
          <a:xfrm>
            <a:off x="5812000" y="2307225"/>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main</a:t>
            </a:r>
          </a:p>
        </p:txBody>
      </p:sp>
      <p:sp>
        <p:nvSpPr>
          <p:cNvPr id="241" name="Shape 241"/>
          <p:cNvSpPr/>
          <p:nvPr/>
        </p:nvSpPr>
        <p:spPr>
          <a:xfrm>
            <a:off x="5206075" y="3253137"/>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C.foo(3)</a:t>
            </a:r>
          </a:p>
        </p:txBody>
      </p:sp>
      <p:sp>
        <p:nvSpPr>
          <p:cNvPr id="242" name="Shape 242"/>
          <p:cNvSpPr/>
          <p:nvPr/>
        </p:nvSpPr>
        <p:spPr>
          <a:xfrm>
            <a:off x="6582375" y="3275850"/>
            <a:ext cx="1038599"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C.bar(17)</a:t>
            </a:r>
          </a:p>
        </p:txBody>
      </p:sp>
      <p:sp>
        <p:nvSpPr>
          <p:cNvPr id="243" name="Shape 243"/>
          <p:cNvSpPr/>
          <p:nvPr/>
        </p:nvSpPr>
        <p:spPr>
          <a:xfrm>
            <a:off x="5098950" y="4316450"/>
            <a:ext cx="12528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C.depends</a:t>
            </a:r>
            <a:br>
              <a:rPr lang="en"/>
            </a:br>
            <a:r>
              <a:rPr lang="en"/>
              <a:t>(int[3], a, 2)</a:t>
            </a:r>
          </a:p>
        </p:txBody>
      </p:sp>
      <p:cxnSp>
        <p:nvCxnSpPr>
          <p:cNvPr id="244" name="Shape 244"/>
          <p:cNvCxnSpPr>
            <a:stCxn id="240" idx="2"/>
            <a:endCxn id="241" idx="0"/>
          </p:cNvCxnSpPr>
          <p:nvPr/>
        </p:nvCxnSpPr>
        <p:spPr>
          <a:xfrm flipH="1">
            <a:off x="5725299" y="2933625"/>
            <a:ext cx="606000" cy="319500"/>
          </a:xfrm>
          <a:prstGeom prst="straightConnector1">
            <a:avLst/>
          </a:prstGeom>
          <a:noFill/>
          <a:ln cap="flat" cmpd="sng" w="9525">
            <a:solidFill>
              <a:schemeClr val="dk2"/>
            </a:solidFill>
            <a:prstDash val="solid"/>
            <a:round/>
            <a:headEnd len="lg" w="lg" type="none"/>
            <a:tailEnd len="lg" w="lg" type="triangle"/>
          </a:ln>
        </p:spPr>
      </p:cxnSp>
      <p:cxnSp>
        <p:nvCxnSpPr>
          <p:cNvPr id="245" name="Shape 245"/>
          <p:cNvCxnSpPr>
            <a:stCxn id="240" idx="2"/>
            <a:endCxn id="242" idx="0"/>
          </p:cNvCxnSpPr>
          <p:nvPr/>
        </p:nvCxnSpPr>
        <p:spPr>
          <a:xfrm>
            <a:off x="6331299" y="2933625"/>
            <a:ext cx="770399" cy="342300"/>
          </a:xfrm>
          <a:prstGeom prst="straightConnector1">
            <a:avLst/>
          </a:prstGeom>
          <a:noFill/>
          <a:ln cap="flat" cmpd="sng" w="9525">
            <a:solidFill>
              <a:schemeClr val="dk2"/>
            </a:solidFill>
            <a:prstDash val="solid"/>
            <a:round/>
            <a:headEnd len="lg" w="lg" type="none"/>
            <a:tailEnd len="lg" w="lg" type="triangle"/>
          </a:ln>
        </p:spPr>
      </p:cxnSp>
      <p:cxnSp>
        <p:nvCxnSpPr>
          <p:cNvPr id="246" name="Shape 246"/>
          <p:cNvCxnSpPr>
            <a:stCxn id="241" idx="2"/>
            <a:endCxn id="243" idx="0"/>
          </p:cNvCxnSpPr>
          <p:nvPr/>
        </p:nvCxnSpPr>
        <p:spPr>
          <a:xfrm>
            <a:off x="5725374" y="3879537"/>
            <a:ext cx="0" cy="436800"/>
          </a:xfrm>
          <a:prstGeom prst="straightConnector1">
            <a:avLst/>
          </a:prstGeom>
          <a:noFill/>
          <a:ln cap="flat" cmpd="sng" w="9525">
            <a:solidFill>
              <a:schemeClr val="dk2"/>
            </a:solidFill>
            <a:prstDash val="solid"/>
            <a:round/>
            <a:headEnd len="lg" w="lg" type="none"/>
            <a:tailEnd len="lg" w="lg" type="triangle"/>
          </a:ln>
        </p:spPr>
      </p:cxnSp>
      <p:sp>
        <p:nvSpPr>
          <p:cNvPr id="247" name="Shape 247"/>
          <p:cNvSpPr/>
          <p:nvPr/>
        </p:nvSpPr>
        <p:spPr>
          <a:xfrm>
            <a:off x="6372375" y="4316450"/>
            <a:ext cx="1458600" cy="62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C.depends</a:t>
            </a:r>
            <a:br>
              <a:rPr lang="en"/>
            </a:br>
            <a:r>
              <a:rPr lang="en"/>
              <a:t>(int[17], a, 16)</a:t>
            </a:r>
          </a:p>
        </p:txBody>
      </p:sp>
      <p:cxnSp>
        <p:nvCxnSpPr>
          <p:cNvPr id="248" name="Shape 248"/>
          <p:cNvCxnSpPr>
            <a:stCxn id="242" idx="2"/>
            <a:endCxn id="247" idx="0"/>
          </p:cNvCxnSpPr>
          <p:nvPr/>
        </p:nvCxnSpPr>
        <p:spPr>
          <a:xfrm>
            <a:off x="7101674" y="3902250"/>
            <a:ext cx="0" cy="4143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Insensitive Pointer Analysis</a:t>
            </a:r>
          </a:p>
        </p:txBody>
      </p:sp>
      <p:sp>
        <p:nvSpPr>
          <p:cNvPr id="254" name="Shape 2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Treat each statement as a constraint.</a:t>
            </a:r>
            <a:br>
              <a:rPr lang="en"/>
            </a:br>
            <a:r>
              <a:rPr lang="en">
                <a:latin typeface="Courier New"/>
                <a:ea typeface="Courier New"/>
                <a:cs typeface="Courier New"/>
                <a:sym typeface="Courier New"/>
              </a:rPr>
              <a:t>x = y; </a:t>
            </a:r>
            <a:r>
              <a:rPr lang="en"/>
              <a:t>(where y is a pointer)</a:t>
            </a:r>
          </a:p>
          <a:p>
            <a:pPr indent="-228600" lvl="0" marL="457200" marR="0" rtl="0" algn="l">
              <a:lnSpc>
                <a:spcPct val="100000"/>
              </a:lnSpc>
              <a:spcBef>
                <a:spcPts val="600"/>
              </a:spcBef>
              <a:spcAft>
                <a:spcPts val="0"/>
              </a:spcAft>
            </a:pPr>
            <a:r>
              <a:rPr lang="en"/>
              <a:t>Note that x may refer to any of the same objects that y refers to.</a:t>
            </a:r>
          </a:p>
          <a:p>
            <a:pPr indent="-228600" lvl="1" marL="914400" marR="0" rtl="0" algn="l">
              <a:lnSpc>
                <a:spcPct val="100000"/>
              </a:lnSpc>
              <a:spcBef>
                <a:spcPts val="600"/>
              </a:spcBef>
              <a:spcAft>
                <a:spcPts val="0"/>
              </a:spcAft>
            </a:pPr>
            <a:r>
              <a:rPr lang="en"/>
              <a:t>References(x) ⊇References(y) is a constraint independent of the path taken.</a:t>
            </a:r>
          </a:p>
          <a:p>
            <a:pPr indent="-228600" lvl="1" marL="914400" marR="0" rtl="0" algn="l">
              <a:lnSpc>
                <a:spcPct val="100000"/>
              </a:lnSpc>
              <a:spcBef>
                <a:spcPts val="600"/>
              </a:spcBef>
              <a:spcAft>
                <a:spcPts val="0"/>
              </a:spcAft>
            </a:pPr>
            <a:r>
              <a:rPr lang="en"/>
              <a:t>Procedure calls are assignments of values to arguments.</a:t>
            </a:r>
          </a:p>
          <a:p>
            <a:pPr indent="-228600" lvl="0" marL="457200" marR="0" rtl="0" algn="l">
              <a:lnSpc>
                <a:spcPct val="100000"/>
              </a:lnSpc>
              <a:spcBef>
                <a:spcPts val="600"/>
              </a:spcBef>
              <a:spcAft>
                <a:spcPts val="0"/>
              </a:spcAft>
            </a:pPr>
            <a:r>
              <a:rPr lang="en"/>
              <a:t>Results are imprecise, but better than just assuming that any two pointers might refer to the same object.</a:t>
            </a:r>
          </a:p>
        </p:txBody>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Data Flow Testing</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Control Flow</a:t>
            </a:r>
          </a:p>
        </p:txBody>
      </p:sp>
      <p:sp>
        <p:nvSpPr>
          <p:cNvPr id="57" name="Shape 5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Capture dependencies between parts of the program, based on “passing of control” between those parts.</a:t>
            </a:r>
          </a:p>
          <a:p>
            <a:pPr indent="-381000" lvl="0" marL="457200" marR="0" rtl="0" algn="l">
              <a:lnSpc>
                <a:spcPct val="100000"/>
              </a:lnSpc>
              <a:spcBef>
                <a:spcPts val="600"/>
              </a:spcBef>
              <a:spcAft>
                <a:spcPts val="0"/>
              </a:spcAft>
              <a:buSzPct val="100000"/>
            </a:pPr>
            <a:r>
              <a:rPr lang="en" sz="2400"/>
              <a:t>We care about the effect of a statement when it affects the path taken.</a:t>
            </a:r>
          </a:p>
          <a:p>
            <a:pPr indent="-381000" lvl="1" marL="914400" marR="0" rtl="0" algn="l">
              <a:lnSpc>
                <a:spcPct val="100000"/>
              </a:lnSpc>
              <a:spcBef>
                <a:spcPts val="600"/>
              </a:spcBef>
              <a:spcAft>
                <a:spcPts val="0"/>
              </a:spcAft>
              <a:buSzPct val="100000"/>
            </a:pPr>
            <a:r>
              <a:rPr lang="en"/>
              <a:t>but deemphasize the information being transmitted.</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
        <p:nvSpPr>
          <p:cNvPr id="59" name="Shape 59"/>
          <p:cNvSpPr/>
          <p:nvPr/>
        </p:nvSpPr>
        <p:spPr>
          <a:xfrm>
            <a:off x="5077175" y="4050825"/>
            <a:ext cx="1250700" cy="729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a:t>
            </a:r>
          </a:p>
        </p:txBody>
      </p:sp>
      <p:sp>
        <p:nvSpPr>
          <p:cNvPr id="60" name="Shape 60"/>
          <p:cNvSpPr/>
          <p:nvPr/>
        </p:nvSpPr>
        <p:spPr>
          <a:xfrm>
            <a:off x="7356725" y="3787900"/>
            <a:ext cx="1250700" cy="729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61" name="Shape 61"/>
          <p:cNvCxnSpPr>
            <a:endCxn id="60" idx="0"/>
          </p:cNvCxnSpPr>
          <p:nvPr/>
        </p:nvCxnSpPr>
        <p:spPr>
          <a:xfrm>
            <a:off x="7012775" y="3193299"/>
            <a:ext cx="969300" cy="594599"/>
          </a:xfrm>
          <a:prstGeom prst="straightConnector1">
            <a:avLst/>
          </a:prstGeom>
          <a:noFill/>
          <a:ln cap="flat" cmpd="sng" w="9525">
            <a:solidFill>
              <a:srgbClr val="2388DB"/>
            </a:solidFill>
            <a:prstDash val="solid"/>
            <a:round/>
            <a:headEnd len="lg" w="lg" type="none"/>
            <a:tailEnd len="lg" w="lg" type="triangle"/>
          </a:ln>
        </p:spPr>
      </p:cxnSp>
      <p:sp>
        <p:nvSpPr>
          <p:cNvPr id="62" name="Shape 62"/>
          <p:cNvSpPr/>
          <p:nvPr/>
        </p:nvSpPr>
        <p:spPr>
          <a:xfrm>
            <a:off x="6052925" y="2402300"/>
            <a:ext cx="1303799" cy="1007999"/>
          </a:xfrm>
          <a:prstGeom prst="diamond">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1&lt;x</a:t>
            </a:r>
          </a:p>
        </p:txBody>
      </p:sp>
      <p:cxnSp>
        <p:nvCxnSpPr>
          <p:cNvPr id="63" name="Shape 63"/>
          <p:cNvCxnSpPr>
            <a:endCxn id="59" idx="0"/>
          </p:cNvCxnSpPr>
          <p:nvPr/>
        </p:nvCxnSpPr>
        <p:spPr>
          <a:xfrm flipH="1">
            <a:off x="5702525" y="3160425"/>
            <a:ext cx="696600" cy="890400"/>
          </a:xfrm>
          <a:prstGeom prst="straightConnector1">
            <a:avLst/>
          </a:prstGeom>
          <a:noFill/>
          <a:ln cap="flat" cmpd="sng" w="9525">
            <a:solidFill>
              <a:srgbClr val="2388DB"/>
            </a:solidFill>
            <a:prstDash val="solid"/>
            <a:round/>
            <a:headEnd len="lg" w="lg" type="none"/>
            <a:tailEnd len="lg" w="lg" type="triangle"/>
          </a:ln>
        </p:spPr>
      </p:cxnSp>
      <p:sp>
        <p:nvSpPr>
          <p:cNvPr id="64" name="Shape 64"/>
          <p:cNvSpPr txBox="1"/>
          <p:nvPr/>
        </p:nvSpPr>
        <p:spPr>
          <a:xfrm>
            <a:off x="5654175" y="3171375"/>
            <a:ext cx="398699" cy="271499"/>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65" name="Shape 65"/>
          <p:cNvSpPr txBox="1"/>
          <p:nvPr/>
        </p:nvSpPr>
        <p:spPr>
          <a:xfrm>
            <a:off x="7504650" y="3171375"/>
            <a:ext cx="398699" cy="271499"/>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66" name="Shape 66"/>
          <p:cNvSpPr/>
          <p:nvPr/>
        </p:nvSpPr>
        <p:spPr>
          <a:xfrm>
            <a:off x="4451700" y="2890300"/>
            <a:ext cx="1601216" cy="2309829"/>
          </a:xfrm>
          <a:custGeom>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lg" w="lg" type="none"/>
            <a:tailEnd len="lg" w="lg" type="triangle"/>
          </a:ln>
        </p:spPr>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Overcoming Limitations of </a:t>
            </a:r>
            <a:br>
              <a:rPr lang="en"/>
            </a:br>
            <a:r>
              <a:rPr lang="en"/>
              <a:t>Path Coverage</a:t>
            </a:r>
          </a:p>
        </p:txBody>
      </p:sp>
      <p:sp>
        <p:nvSpPr>
          <p:cNvPr id="266" name="Shape 2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can potentially expose many faults by targeting particular </a:t>
            </a:r>
            <a:r>
              <a:rPr i="1" lang="en"/>
              <a:t>paths</a:t>
            </a:r>
            <a:r>
              <a:rPr lang="en"/>
              <a:t> of execution.</a:t>
            </a:r>
          </a:p>
          <a:p>
            <a:pPr indent="-228600" lvl="0" marL="457200" marR="0" rtl="0" algn="l">
              <a:lnSpc>
                <a:spcPct val="100000"/>
              </a:lnSpc>
              <a:spcBef>
                <a:spcPts val="600"/>
              </a:spcBef>
              <a:spcAft>
                <a:spcPts val="0"/>
              </a:spcAft>
            </a:pPr>
            <a:r>
              <a:rPr lang="en"/>
              <a:t>Full path coverage is impossible.</a:t>
            </a:r>
          </a:p>
          <a:p>
            <a:pPr indent="-228600" lvl="0" marL="457200" marR="0" rtl="0" algn="l">
              <a:lnSpc>
                <a:spcPct val="100000"/>
              </a:lnSpc>
              <a:spcBef>
                <a:spcPts val="600"/>
              </a:spcBef>
              <a:spcAft>
                <a:spcPts val="0"/>
              </a:spcAft>
            </a:pPr>
            <a:r>
              <a:rPr lang="en"/>
              <a:t>What are the important paths to cover?</a:t>
            </a:r>
          </a:p>
          <a:p>
            <a:pPr indent="-228600" lvl="1" marL="914400" rtl="0">
              <a:spcBef>
                <a:spcPts val="600"/>
              </a:spcBef>
            </a:pPr>
            <a:r>
              <a:rPr lang="en"/>
              <a:t>Some methods impose heuristic limitations.</a:t>
            </a:r>
          </a:p>
          <a:p>
            <a:pPr indent="-228600" lvl="1" marL="914400" rtl="0">
              <a:spcBef>
                <a:spcPts val="600"/>
              </a:spcBef>
            </a:pPr>
            <a:r>
              <a:rPr lang="en"/>
              <a:t>Can also use data flow information to select a subset of paths based on how one element can affect the computation of another.</a:t>
            </a:r>
          </a:p>
        </p:txBody>
      </p:sp>
      <p:sp>
        <p:nvSpPr>
          <p:cNvPr id="267" name="Shape 2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the Paths</a:t>
            </a:r>
          </a:p>
        </p:txBody>
      </p:sp>
      <p:sp>
        <p:nvSpPr>
          <p:cNvPr id="273" name="Shape 2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Branch or MC/DC coverage already cover many paths. What are the remaining paths that are important to cover?</a:t>
            </a:r>
          </a:p>
          <a:p>
            <a:pPr indent="-228600" lvl="0" marL="457200" marR="0" rtl="0" algn="l">
              <a:lnSpc>
                <a:spcPct val="100000"/>
              </a:lnSpc>
              <a:spcBef>
                <a:spcPts val="600"/>
              </a:spcBef>
              <a:spcAft>
                <a:spcPts val="0"/>
              </a:spcAft>
            </a:pPr>
            <a:r>
              <a:rPr lang="en"/>
              <a:t>Basis of data flow testing - computing the wrong value leads to a failure only when that value is </a:t>
            </a:r>
            <a:r>
              <a:rPr i="1" lang="en"/>
              <a:t>used</a:t>
            </a:r>
            <a:r>
              <a:rPr lang="en"/>
              <a:t>. </a:t>
            </a:r>
          </a:p>
          <a:p>
            <a:pPr indent="-228600" lvl="1" marL="914400" marR="0" rtl="0" algn="l">
              <a:lnSpc>
                <a:spcPct val="100000"/>
              </a:lnSpc>
              <a:spcBef>
                <a:spcPts val="600"/>
              </a:spcBef>
              <a:spcAft>
                <a:spcPts val="0"/>
              </a:spcAft>
            </a:pPr>
            <a:r>
              <a:rPr lang="en"/>
              <a:t>Pair definitions with usages.</a:t>
            </a:r>
          </a:p>
          <a:p>
            <a:pPr indent="-228600" lvl="1" marL="914400" marR="0" rtl="0" algn="l">
              <a:lnSpc>
                <a:spcPct val="100000"/>
              </a:lnSpc>
              <a:spcBef>
                <a:spcPts val="600"/>
              </a:spcBef>
              <a:spcAft>
                <a:spcPts val="0"/>
              </a:spcAft>
            </a:pPr>
            <a:r>
              <a:rPr lang="en"/>
              <a:t>Ensure that definitions are actually used.</a:t>
            </a:r>
          </a:p>
          <a:p>
            <a:pPr indent="-228600" lvl="1" marL="914400" marR="0" rtl="0" algn="l">
              <a:lnSpc>
                <a:spcPct val="100000"/>
              </a:lnSpc>
              <a:spcBef>
                <a:spcPts val="600"/>
              </a:spcBef>
              <a:spcAft>
                <a:spcPts val="0"/>
              </a:spcAft>
            </a:pPr>
            <a:r>
              <a:rPr lang="en"/>
              <a:t>Select a path where a fault is more likely to propagate to an observable failure.</a:t>
            </a:r>
          </a:p>
        </p:txBody>
      </p:sp>
      <p:sp>
        <p:nvSpPr>
          <p:cNvPr id="274" name="Shape 2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Review - Def-Use Pairs</a:t>
            </a:r>
          </a:p>
        </p:txBody>
      </p:sp>
      <p:sp>
        <p:nvSpPr>
          <p:cNvPr id="280" name="Shape 280"/>
          <p:cNvSpPr txBox="1"/>
          <p:nvPr>
            <p:ph idx="1" type="body"/>
          </p:nvPr>
        </p:nvSpPr>
        <p:spPr>
          <a:xfrm>
            <a:off x="457200" y="1600200"/>
            <a:ext cx="55598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Incorrect computation of x at either 1 or 4 could be revealed if used at 6.</a:t>
            </a:r>
          </a:p>
          <a:p>
            <a:pPr indent="-228600" lvl="0" marL="457200" marR="0" rtl="0" algn="l">
              <a:lnSpc>
                <a:spcPct val="100000"/>
              </a:lnSpc>
              <a:spcBef>
                <a:spcPts val="600"/>
              </a:spcBef>
              <a:spcAft>
                <a:spcPts val="0"/>
              </a:spcAft>
            </a:pPr>
            <a:r>
              <a:rPr lang="en"/>
              <a:t>(1,6) and (4,6) are </a:t>
            </a:r>
            <a:r>
              <a:rPr i="1" lang="en"/>
              <a:t>DU pairs</a:t>
            </a:r>
            <a:r>
              <a:rPr lang="en"/>
              <a:t> for x.</a:t>
            </a:r>
          </a:p>
          <a:p>
            <a:pPr indent="-228600" lvl="1" marL="914400" marR="0" rtl="0" algn="l">
              <a:lnSpc>
                <a:spcPct val="100000"/>
              </a:lnSpc>
              <a:spcBef>
                <a:spcPts val="600"/>
              </a:spcBef>
              <a:spcAft>
                <a:spcPts val="0"/>
              </a:spcAft>
            </a:pPr>
            <a:r>
              <a:rPr lang="en"/>
              <a:t>DU Pair = there exists a </a:t>
            </a:r>
            <a:r>
              <a:rPr i="1" lang="en"/>
              <a:t>definition-clear path</a:t>
            </a:r>
            <a:r>
              <a:rPr lang="en"/>
              <a:t> between the definition of x and a use of x.</a:t>
            </a:r>
          </a:p>
          <a:p>
            <a:pPr indent="-228600" lvl="1" marL="914400" marR="0" rtl="0" algn="l">
              <a:lnSpc>
                <a:spcPct val="100000"/>
              </a:lnSpc>
              <a:spcBef>
                <a:spcPts val="600"/>
              </a:spcBef>
              <a:spcAft>
                <a:spcPts val="0"/>
              </a:spcAft>
            </a:pPr>
            <a:r>
              <a:rPr lang="en"/>
              <a:t>If x is redefined on the path, the original definition is </a:t>
            </a:r>
            <a:r>
              <a:rPr i="1" lang="en"/>
              <a:t>killed </a:t>
            </a:r>
            <a:r>
              <a:rPr lang="en"/>
              <a:t>and replaced.</a:t>
            </a:r>
          </a:p>
        </p:txBody>
      </p:sp>
      <p:sp>
        <p:nvSpPr>
          <p:cNvPr id="281" name="Shape 2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
        <p:nvSpPr>
          <p:cNvPr id="282" name="Shape 282"/>
          <p:cNvSpPr/>
          <p:nvPr/>
        </p:nvSpPr>
        <p:spPr>
          <a:xfrm>
            <a:off x="6808425" y="2956712"/>
            <a:ext cx="946800" cy="4265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if ...</a:t>
            </a:r>
          </a:p>
        </p:txBody>
      </p:sp>
      <p:sp>
        <p:nvSpPr>
          <p:cNvPr id="283" name="Shape 283"/>
          <p:cNvSpPr/>
          <p:nvPr/>
        </p:nvSpPr>
        <p:spPr>
          <a:xfrm>
            <a:off x="6227350" y="3733300"/>
            <a:ext cx="715199" cy="5849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t>
            </a:r>
          </a:p>
        </p:txBody>
      </p:sp>
      <p:sp>
        <p:nvSpPr>
          <p:cNvPr id="284" name="Shape 284"/>
          <p:cNvSpPr/>
          <p:nvPr/>
        </p:nvSpPr>
        <p:spPr>
          <a:xfrm>
            <a:off x="6808425" y="4668475"/>
            <a:ext cx="715199" cy="5849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t>
            </a:r>
          </a:p>
        </p:txBody>
      </p:sp>
      <p:cxnSp>
        <p:nvCxnSpPr>
          <p:cNvPr id="285" name="Shape 285"/>
          <p:cNvCxnSpPr>
            <a:stCxn id="282" idx="2"/>
            <a:endCxn id="283" idx="0"/>
          </p:cNvCxnSpPr>
          <p:nvPr/>
        </p:nvCxnSpPr>
        <p:spPr>
          <a:xfrm flipH="1">
            <a:off x="6584925" y="3383312"/>
            <a:ext cx="696900" cy="350100"/>
          </a:xfrm>
          <a:prstGeom prst="straightConnector1">
            <a:avLst/>
          </a:prstGeom>
          <a:noFill/>
          <a:ln cap="flat" cmpd="sng" w="9525">
            <a:solidFill>
              <a:srgbClr val="2388DB"/>
            </a:solidFill>
            <a:prstDash val="solid"/>
            <a:round/>
            <a:headEnd len="lg" w="lg" type="none"/>
            <a:tailEnd len="lg" w="lg" type="triangle"/>
          </a:ln>
        </p:spPr>
      </p:cxnSp>
      <p:cxnSp>
        <p:nvCxnSpPr>
          <p:cNvPr id="286" name="Shape 286"/>
          <p:cNvCxnSpPr>
            <a:stCxn id="282" idx="2"/>
            <a:endCxn id="287" idx="0"/>
          </p:cNvCxnSpPr>
          <p:nvPr/>
        </p:nvCxnSpPr>
        <p:spPr>
          <a:xfrm>
            <a:off x="7281825" y="3383312"/>
            <a:ext cx="599400" cy="350100"/>
          </a:xfrm>
          <a:prstGeom prst="straightConnector1">
            <a:avLst/>
          </a:prstGeom>
          <a:noFill/>
          <a:ln cap="flat" cmpd="sng" w="9525">
            <a:solidFill>
              <a:srgbClr val="2388DB"/>
            </a:solidFill>
            <a:prstDash val="solid"/>
            <a:round/>
            <a:headEnd len="lg" w="lg" type="none"/>
            <a:tailEnd len="lg" w="lg" type="triangle"/>
          </a:ln>
        </p:spPr>
      </p:cxnSp>
      <p:cxnSp>
        <p:nvCxnSpPr>
          <p:cNvPr id="288" name="Shape 288"/>
          <p:cNvCxnSpPr>
            <a:stCxn id="283" idx="2"/>
            <a:endCxn id="284" idx="0"/>
          </p:cNvCxnSpPr>
          <p:nvPr/>
        </p:nvCxnSpPr>
        <p:spPr>
          <a:xfrm>
            <a:off x="6584949" y="4318299"/>
            <a:ext cx="581100" cy="350100"/>
          </a:xfrm>
          <a:prstGeom prst="straightConnector1">
            <a:avLst/>
          </a:prstGeom>
          <a:noFill/>
          <a:ln cap="flat" cmpd="sng" w="9525">
            <a:solidFill>
              <a:srgbClr val="2388DB"/>
            </a:solidFill>
            <a:prstDash val="solid"/>
            <a:round/>
            <a:headEnd len="lg" w="lg" type="none"/>
            <a:tailEnd len="lg" w="lg" type="triangle"/>
          </a:ln>
        </p:spPr>
      </p:cxnSp>
      <p:cxnSp>
        <p:nvCxnSpPr>
          <p:cNvPr id="289" name="Shape 289"/>
          <p:cNvCxnSpPr>
            <a:stCxn id="287" idx="2"/>
            <a:endCxn id="284" idx="0"/>
          </p:cNvCxnSpPr>
          <p:nvPr/>
        </p:nvCxnSpPr>
        <p:spPr>
          <a:xfrm flipH="1">
            <a:off x="7166024" y="4318375"/>
            <a:ext cx="715200" cy="350100"/>
          </a:xfrm>
          <a:prstGeom prst="straightConnector1">
            <a:avLst/>
          </a:prstGeom>
          <a:noFill/>
          <a:ln cap="flat" cmpd="sng" w="9525">
            <a:solidFill>
              <a:srgbClr val="2388DB"/>
            </a:solidFill>
            <a:prstDash val="solid"/>
            <a:round/>
            <a:headEnd len="lg" w="lg" type="none"/>
            <a:tailEnd len="lg" w="lg" type="triangle"/>
          </a:ln>
        </p:spPr>
      </p:cxnSp>
      <p:sp>
        <p:nvSpPr>
          <p:cNvPr id="290" name="Shape 290"/>
          <p:cNvSpPr/>
          <p:nvPr/>
        </p:nvSpPr>
        <p:spPr>
          <a:xfrm>
            <a:off x="6808425" y="1672525"/>
            <a:ext cx="946800" cy="9399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solidFill>
                  <a:srgbClr val="FF0000"/>
                </a:solidFill>
              </a:rPr>
              <a:t>x = ..</a:t>
            </a:r>
          </a:p>
        </p:txBody>
      </p:sp>
      <p:cxnSp>
        <p:nvCxnSpPr>
          <p:cNvPr id="291" name="Shape 291"/>
          <p:cNvCxnSpPr>
            <a:stCxn id="290" idx="2"/>
            <a:endCxn id="282" idx="0"/>
          </p:cNvCxnSpPr>
          <p:nvPr/>
        </p:nvCxnSpPr>
        <p:spPr>
          <a:xfrm>
            <a:off x="7281825" y="2612425"/>
            <a:ext cx="0" cy="344400"/>
          </a:xfrm>
          <a:prstGeom prst="straightConnector1">
            <a:avLst/>
          </a:prstGeom>
          <a:noFill/>
          <a:ln cap="flat" cmpd="sng" w="9525">
            <a:solidFill>
              <a:schemeClr val="dk2"/>
            </a:solidFill>
            <a:prstDash val="solid"/>
            <a:round/>
            <a:headEnd len="lg" w="lg" type="none"/>
            <a:tailEnd len="lg" w="lg" type="triangle"/>
          </a:ln>
        </p:spPr>
      </p:cxnSp>
      <p:sp>
        <p:nvSpPr>
          <p:cNvPr id="292" name="Shape 292"/>
          <p:cNvSpPr/>
          <p:nvPr/>
        </p:nvSpPr>
        <p:spPr>
          <a:xfrm>
            <a:off x="7616175" y="3727625"/>
            <a:ext cx="715199" cy="5849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solidFill>
                  <a:srgbClr val="FF0000"/>
                </a:solidFill>
              </a:rPr>
              <a:t>x = ...</a:t>
            </a:r>
          </a:p>
        </p:txBody>
      </p:sp>
      <p:sp>
        <p:nvSpPr>
          <p:cNvPr id="293" name="Shape 293"/>
          <p:cNvSpPr/>
          <p:nvPr/>
        </p:nvSpPr>
        <p:spPr>
          <a:xfrm>
            <a:off x="6629625" y="5591325"/>
            <a:ext cx="1072800" cy="5849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solidFill>
                  <a:srgbClr val="FF0000"/>
                </a:solidFill>
              </a:rPr>
              <a:t>y = x + ...;</a:t>
            </a:r>
          </a:p>
        </p:txBody>
      </p:sp>
      <p:cxnSp>
        <p:nvCxnSpPr>
          <p:cNvPr id="294" name="Shape 294"/>
          <p:cNvCxnSpPr>
            <a:stCxn id="284" idx="2"/>
            <a:endCxn id="293" idx="0"/>
          </p:cNvCxnSpPr>
          <p:nvPr/>
        </p:nvCxnSpPr>
        <p:spPr>
          <a:xfrm>
            <a:off x="7166024" y="5253474"/>
            <a:ext cx="0" cy="337800"/>
          </a:xfrm>
          <a:prstGeom prst="straightConnector1">
            <a:avLst/>
          </a:prstGeom>
          <a:noFill/>
          <a:ln cap="flat" cmpd="sng" w="9525">
            <a:solidFill>
              <a:schemeClr val="dk2"/>
            </a:solidFill>
            <a:prstDash val="solid"/>
            <a:round/>
            <a:headEnd len="lg" w="lg" type="none"/>
            <a:tailEnd len="lg" w="lg" type="triangle"/>
          </a:ln>
        </p:spPr>
      </p:cxnSp>
      <p:sp>
        <p:nvSpPr>
          <p:cNvPr id="295" name="Shape 295"/>
          <p:cNvSpPr/>
          <p:nvPr/>
        </p:nvSpPr>
        <p:spPr>
          <a:xfrm>
            <a:off x="6530350" y="1595150"/>
            <a:ext cx="412200" cy="426599"/>
          </a:xfrm>
          <a:prstGeom prst="ellipse">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1</a:t>
            </a:r>
          </a:p>
        </p:txBody>
      </p:sp>
      <p:sp>
        <p:nvSpPr>
          <p:cNvPr id="296" name="Shape 296"/>
          <p:cNvSpPr/>
          <p:nvPr/>
        </p:nvSpPr>
        <p:spPr>
          <a:xfrm>
            <a:off x="8117000" y="3478525"/>
            <a:ext cx="412200" cy="426599"/>
          </a:xfrm>
          <a:prstGeom prst="ellipse">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97" name="Shape 297"/>
          <p:cNvSpPr/>
          <p:nvPr/>
        </p:nvSpPr>
        <p:spPr>
          <a:xfrm>
            <a:off x="7523625" y="5378037"/>
            <a:ext cx="412200" cy="426599"/>
          </a:xfrm>
          <a:prstGeom prst="ellipse">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6</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Def-Use Pairs</a:t>
            </a:r>
          </a:p>
        </p:txBody>
      </p:sp>
      <p:sp>
        <p:nvSpPr>
          <p:cNvPr id="303" name="Shape 3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Courier New"/>
            </a:pPr>
            <a:r>
              <a:rPr lang="en" sz="2400">
                <a:latin typeface="Courier New"/>
                <a:ea typeface="Courier New"/>
                <a:cs typeface="Courier New"/>
                <a:sym typeface="Courier New"/>
              </a:rPr>
              <a:t>++counter, counter++, counter+=1</a:t>
            </a:r>
            <a:br>
              <a:rPr lang="en" sz="2400">
                <a:latin typeface="Courier New"/>
                <a:ea typeface="Courier New"/>
                <a:cs typeface="Courier New"/>
                <a:sym typeface="Courier New"/>
              </a:rPr>
            </a:br>
            <a:r>
              <a:rPr lang="en" sz="2400">
                <a:latin typeface="Courier New"/>
                <a:ea typeface="Courier New"/>
                <a:cs typeface="Courier New"/>
                <a:sym typeface="Courier New"/>
              </a:rPr>
              <a:t>counter = counter + 1</a:t>
            </a:r>
          </a:p>
          <a:p>
            <a:pPr indent="-355600" lvl="1" marL="914400" marR="0" rtl="0" algn="l">
              <a:lnSpc>
                <a:spcPct val="100000"/>
              </a:lnSpc>
              <a:spcBef>
                <a:spcPts val="600"/>
              </a:spcBef>
              <a:spcAft>
                <a:spcPts val="0"/>
              </a:spcAft>
              <a:buSzPct val="100000"/>
            </a:pPr>
            <a:r>
              <a:rPr lang="en" sz="2000"/>
              <a:t>These are equivalent. They are a </a:t>
            </a:r>
            <a:r>
              <a:rPr i="1" lang="en" sz="2000"/>
              <a:t>use</a:t>
            </a:r>
            <a:r>
              <a:rPr lang="en" sz="2000"/>
              <a:t> of counter, then a new </a:t>
            </a:r>
            <a:r>
              <a:rPr i="1" lang="en" sz="2000"/>
              <a:t>definition</a:t>
            </a:r>
            <a:r>
              <a:rPr lang="en" sz="2000"/>
              <a:t> of counter.</a:t>
            </a:r>
          </a:p>
          <a:p>
            <a:pPr indent="-381000" lvl="0" marL="457200" marR="0" rtl="0" algn="l">
              <a:lnSpc>
                <a:spcPct val="100000"/>
              </a:lnSpc>
              <a:spcBef>
                <a:spcPts val="600"/>
              </a:spcBef>
              <a:spcAft>
                <a:spcPts val="0"/>
              </a:spcAft>
              <a:buSzPct val="100000"/>
              <a:buFont typeface="Courier New"/>
            </a:pPr>
            <a:r>
              <a:rPr lang="en" sz="2400">
                <a:latin typeface="Courier New"/>
                <a:ea typeface="Courier New"/>
                <a:cs typeface="Courier New"/>
                <a:sym typeface="Courier New"/>
              </a:rPr>
              <a:t>*ptr = *otherPtr</a:t>
            </a:r>
          </a:p>
          <a:p>
            <a:pPr indent="-355600" lvl="1" marL="914400" rtl="0">
              <a:spcBef>
                <a:spcPts val="600"/>
              </a:spcBef>
              <a:buSzPct val="100000"/>
            </a:pPr>
            <a:r>
              <a:rPr lang="en" sz="2000"/>
              <a:t>Need a policy for how you deal with aliasing.</a:t>
            </a:r>
          </a:p>
          <a:p>
            <a:pPr indent="-355600" lvl="1" marL="914400" rtl="0">
              <a:spcBef>
                <a:spcPts val="600"/>
              </a:spcBef>
              <a:buSzPct val="100000"/>
            </a:pPr>
            <a:r>
              <a:rPr lang="en" sz="2000"/>
              <a:t>Ad-hoc option:</a:t>
            </a:r>
          </a:p>
          <a:p>
            <a:pPr indent="-355600" lvl="2" marL="1371600" rtl="0">
              <a:spcBef>
                <a:spcPts val="600"/>
              </a:spcBef>
              <a:buSzPct val="100000"/>
            </a:pPr>
            <a:r>
              <a:rPr lang="en" sz="2000"/>
              <a:t>Definition of string *ptr</a:t>
            </a:r>
          </a:p>
          <a:p>
            <a:pPr indent="-355600" lvl="2" marL="1371600" rtl="0">
              <a:spcBef>
                <a:spcPts val="600"/>
              </a:spcBef>
              <a:buSzPct val="100000"/>
            </a:pPr>
            <a:r>
              <a:rPr lang="en" sz="2000"/>
              <a:t>Use of index ptr, string *otherPtr, and index otherPtr.</a:t>
            </a:r>
          </a:p>
          <a:p>
            <a:pPr indent="-381000" lvl="0" marL="457200" marR="0" rtl="0" algn="l">
              <a:lnSpc>
                <a:spcPct val="100000"/>
              </a:lnSpc>
              <a:spcBef>
                <a:spcPts val="600"/>
              </a:spcBef>
              <a:spcAft>
                <a:spcPts val="0"/>
              </a:spcAft>
              <a:buSzPct val="100000"/>
              <a:buFont typeface="Courier New"/>
            </a:pPr>
            <a:r>
              <a:rPr lang="en" sz="2400">
                <a:latin typeface="Courier New"/>
                <a:ea typeface="Courier New"/>
                <a:cs typeface="Courier New"/>
                <a:sym typeface="Courier New"/>
              </a:rPr>
              <a:t>ptr++</a:t>
            </a:r>
          </a:p>
          <a:p>
            <a:pPr indent="-355600" lvl="1" marL="914400" marR="0" rtl="0" algn="l">
              <a:lnSpc>
                <a:spcPct val="100000"/>
              </a:lnSpc>
              <a:spcBef>
                <a:spcPts val="600"/>
              </a:spcBef>
              <a:spcAft>
                <a:spcPts val="0"/>
              </a:spcAft>
              <a:buClr>
                <a:schemeClr val="dk1"/>
              </a:buClr>
              <a:buSzPct val="100000"/>
              <a:buFont typeface="Arial"/>
            </a:pPr>
            <a:r>
              <a:rPr lang="en" sz="2000"/>
              <a:t>Use of index ptr, and a definition of both the index and string *ptr.</a:t>
            </a:r>
          </a:p>
          <a:p>
            <a:pPr indent="-355600" lvl="1" marL="914400" marR="0" rtl="0" algn="l">
              <a:lnSpc>
                <a:spcPct val="100000"/>
              </a:lnSpc>
              <a:spcBef>
                <a:spcPts val="600"/>
              </a:spcBef>
              <a:spcAft>
                <a:spcPts val="0"/>
              </a:spcAft>
              <a:buSzPct val="100000"/>
            </a:pPr>
            <a:r>
              <a:rPr lang="en" sz="2000"/>
              <a:t>Change to index moves the pointer to a new location.</a:t>
            </a:r>
          </a:p>
        </p:txBody>
      </p:sp>
      <p:sp>
        <p:nvSpPr>
          <p:cNvPr id="304" name="Shape 3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DU Pairs</a:t>
            </a:r>
          </a:p>
        </p:txBody>
      </p:sp>
      <p:sp>
        <p:nvSpPr>
          <p:cNvPr id="310" name="Shape 3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For the provided code, identify all DU pairs.</a:t>
            </a:r>
          </a:p>
          <a:p>
            <a:pPr indent="-228600" lvl="1" marL="914400" marR="0" rtl="0" algn="l">
              <a:lnSpc>
                <a:spcPct val="100000"/>
              </a:lnSpc>
              <a:spcBef>
                <a:spcPts val="600"/>
              </a:spcBef>
              <a:spcAft>
                <a:spcPts val="0"/>
              </a:spcAft>
            </a:pPr>
            <a:r>
              <a:rPr lang="en"/>
              <a:t>Hint - first, find all definitions and uses, then link them.</a:t>
            </a:r>
          </a:p>
          <a:p>
            <a:pPr indent="-228600" lvl="1" marL="914400" rtl="0">
              <a:spcBef>
                <a:spcPts val="600"/>
              </a:spcBef>
            </a:pPr>
            <a:r>
              <a:rPr lang="en"/>
              <a:t>DU Pair = there exists a </a:t>
            </a:r>
            <a:r>
              <a:rPr i="1" lang="en"/>
              <a:t>definition-clear path</a:t>
            </a:r>
            <a:r>
              <a:rPr lang="en"/>
              <a:t> between the definition of x and a use of x.</a:t>
            </a:r>
          </a:p>
          <a:p>
            <a:pPr indent="-228600" lvl="2" marL="1371600" rtl="0">
              <a:spcBef>
                <a:spcPts val="600"/>
              </a:spcBef>
            </a:pPr>
            <a:r>
              <a:rPr lang="en"/>
              <a:t>If x is redefined on the path, the original definition is </a:t>
            </a:r>
            <a:r>
              <a:rPr i="1" lang="en"/>
              <a:t>killed </a:t>
            </a:r>
            <a:r>
              <a:rPr lang="en"/>
              <a:t>and replaced.</a:t>
            </a:r>
          </a:p>
          <a:p>
            <a:pPr indent="-228600" lvl="1" marL="914400" marR="0" rtl="0" algn="l">
              <a:lnSpc>
                <a:spcPct val="100000"/>
              </a:lnSpc>
              <a:spcBef>
                <a:spcPts val="600"/>
              </a:spcBef>
              <a:spcAft>
                <a:spcPts val="0"/>
              </a:spcAft>
            </a:pPr>
            <a:r>
              <a:rPr lang="en"/>
              <a:t>Remember that there is a loop.</a:t>
            </a:r>
          </a:p>
        </p:txBody>
      </p:sp>
      <p:sp>
        <p:nvSpPr>
          <p:cNvPr id="311" name="Shape 3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Solution - Defs and Uses</a:t>
            </a:r>
          </a:p>
        </p:txBody>
      </p:sp>
      <p:sp>
        <p:nvSpPr>
          <p:cNvPr id="317" name="Shape 3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graphicFrame>
        <p:nvGraphicFramePr>
          <p:cNvPr id="318" name="Shape 318"/>
          <p:cNvGraphicFramePr/>
          <p:nvPr/>
        </p:nvGraphicFramePr>
        <p:xfrm>
          <a:off x="952500" y="1600250"/>
          <a:ext cx="3000000" cy="3000000"/>
        </p:xfrm>
        <a:graphic>
          <a:graphicData uri="http://schemas.openxmlformats.org/drawingml/2006/table">
            <a:tbl>
              <a:tblPr>
                <a:noFill/>
                <a:tableStyleId>{57038269-2026-4DBF-B000-D6752E2A74B3}</a:tableStyleId>
              </a:tblPr>
              <a:tblGrid>
                <a:gridCol w="2413000"/>
                <a:gridCol w="2413000"/>
                <a:gridCol w="2413000"/>
              </a:tblGrid>
              <a:tr h="381000">
                <a:tc>
                  <a:txBody>
                    <a:bodyPr>
                      <a:noAutofit/>
                    </a:bodyPr>
                    <a:lstStyle/>
                    <a:p>
                      <a:pPr lvl="0">
                        <a:spcBef>
                          <a:spcPts val="0"/>
                        </a:spcBef>
                        <a:buNone/>
                      </a:pPr>
                      <a:r>
                        <a:rPr b="1" lang="en"/>
                        <a:t>Variable</a:t>
                      </a:r>
                    </a:p>
                  </a:txBody>
                  <a:tcPr marT="91425" marB="91425" marR="91425" marL="91425"/>
                </a:tc>
                <a:tc>
                  <a:txBody>
                    <a:bodyPr>
                      <a:noAutofit/>
                    </a:bodyPr>
                    <a:lstStyle/>
                    <a:p>
                      <a:pPr lvl="0">
                        <a:spcBef>
                          <a:spcPts val="0"/>
                        </a:spcBef>
                        <a:buNone/>
                      </a:pPr>
                      <a:r>
                        <a:rPr b="1" lang="en"/>
                        <a:t>Definitions</a:t>
                      </a:r>
                    </a:p>
                  </a:txBody>
                  <a:tcPr marT="91425" marB="91425" marR="91425" marL="91425"/>
                </a:tc>
                <a:tc>
                  <a:txBody>
                    <a:bodyPr>
                      <a:noAutofit/>
                    </a:bodyPr>
                    <a:lstStyle/>
                    <a:p>
                      <a:pPr lvl="0">
                        <a:spcBef>
                          <a:spcPts val="0"/>
                        </a:spcBef>
                        <a:buNone/>
                      </a:pPr>
                      <a:r>
                        <a:rPr b="1" lang="en"/>
                        <a:t>Uses</a:t>
                      </a:r>
                    </a:p>
                  </a:txBody>
                  <a:tcPr marT="91425" marB="91425" marR="91425" marL="91425"/>
                </a:tc>
              </a:tr>
              <a:tr h="381000">
                <a:tc>
                  <a:txBody>
                    <a:bodyPr>
                      <a:noAutofit/>
                    </a:bodyPr>
                    <a:lstStyle/>
                    <a:p>
                      <a:pPr lvl="0">
                        <a:spcBef>
                          <a:spcPts val="0"/>
                        </a:spcBef>
                        <a:buNone/>
                      </a:pPr>
                      <a:r>
                        <a:rPr lang="en"/>
                        <a:t>*encoded</a:t>
                      </a:r>
                    </a:p>
                  </a:txBody>
                  <a:tcPr marT="91425" marB="91425" marR="91425" marL="91425"/>
                </a:tc>
                <a:tc>
                  <a:txBody>
                    <a:bodyPr>
                      <a:noAutofit/>
                    </a:bodyPr>
                    <a:lstStyle/>
                    <a:p>
                      <a:pPr lvl="0">
                        <a:spcBef>
                          <a:spcPts val="0"/>
                        </a:spcBef>
                        <a:buNone/>
                      </a:pPr>
                      <a:r>
                        <a:rPr lang="en"/>
                        <a:t>14</a:t>
                      </a:r>
                    </a:p>
                  </a:txBody>
                  <a:tcPr marT="91425" marB="91425" marR="91425" marL="91425"/>
                </a:tc>
                <a:tc>
                  <a:txBody>
                    <a:bodyPr>
                      <a:noAutofit/>
                    </a:bodyPr>
                    <a:lstStyle/>
                    <a:p>
                      <a:pPr lvl="0">
                        <a:spcBef>
                          <a:spcPts val="0"/>
                        </a:spcBef>
                        <a:buNone/>
                      </a:pPr>
                      <a:r>
                        <a:rPr lang="en"/>
                        <a:t>15</a:t>
                      </a:r>
                    </a:p>
                  </a:txBody>
                  <a:tcPr marT="91425" marB="91425" marR="91425" marL="91425"/>
                </a:tc>
              </a:tr>
              <a:tr h="381000">
                <a:tc>
                  <a:txBody>
                    <a:bodyPr>
                      <a:noAutofit/>
                    </a:bodyPr>
                    <a:lstStyle/>
                    <a:p>
                      <a:pPr lvl="0">
                        <a:spcBef>
                          <a:spcPts val="0"/>
                        </a:spcBef>
                        <a:buNone/>
                      </a:pPr>
                      <a:r>
                        <a:rPr lang="en"/>
                        <a:t>*decoded</a:t>
                      </a:r>
                    </a:p>
                  </a:txBody>
                  <a:tcPr marT="91425" marB="91425" marR="91425" marL="91425"/>
                </a:tc>
                <a:tc>
                  <a:txBody>
                    <a:bodyPr>
                      <a:noAutofit/>
                    </a:bodyPr>
                    <a:lstStyle/>
                    <a:p>
                      <a:pPr lvl="0">
                        <a:spcBef>
                          <a:spcPts val="0"/>
                        </a:spcBef>
                        <a:buNone/>
                      </a:pPr>
                      <a:r>
                        <a:rPr lang="en"/>
                        <a:t>14</a:t>
                      </a:r>
                    </a:p>
                  </a:txBody>
                  <a:tcPr marT="91425" marB="91425" marR="91425" marL="91425"/>
                </a:tc>
                <a:tc>
                  <a:txBody>
                    <a:bodyPr>
                      <a:noAutofit/>
                    </a:bodyPr>
                    <a:lstStyle/>
                    <a:p>
                      <a:pPr lvl="0">
                        <a:spcBef>
                          <a:spcPts val="0"/>
                        </a:spcBef>
                        <a:buNone/>
                      </a:pPr>
                      <a:r>
                        <a:rPr lang="en"/>
                        <a:t>16</a:t>
                      </a:r>
                    </a:p>
                  </a:txBody>
                  <a:tcPr marT="91425" marB="91425" marR="91425" marL="91425"/>
                </a:tc>
              </a:tr>
              <a:tr h="381000">
                <a:tc>
                  <a:txBody>
                    <a:bodyPr>
                      <a:noAutofit/>
                    </a:bodyPr>
                    <a:lstStyle/>
                    <a:p>
                      <a:pPr lvl="0">
                        <a:spcBef>
                          <a:spcPts val="0"/>
                        </a:spcBef>
                        <a:buNone/>
                      </a:pPr>
                      <a:r>
                        <a:rPr lang="en"/>
                        <a:t>*eptr</a:t>
                      </a:r>
                    </a:p>
                  </a:txBody>
                  <a:tcPr marT="91425" marB="91425" marR="91425" marL="91425"/>
                </a:tc>
                <a:tc>
                  <a:txBody>
                    <a:bodyPr>
                      <a:noAutofit/>
                    </a:bodyPr>
                    <a:lstStyle/>
                    <a:p>
                      <a:pPr lvl="0">
                        <a:spcBef>
                          <a:spcPts val="0"/>
                        </a:spcBef>
                        <a:buNone/>
                      </a:pPr>
                      <a:r>
                        <a:rPr lang="en"/>
                        <a:t>15, 25, 26, 37</a:t>
                      </a:r>
                    </a:p>
                  </a:txBody>
                  <a:tcPr marT="91425" marB="91425" marR="91425" marL="91425"/>
                </a:tc>
                <a:tc>
                  <a:txBody>
                    <a:bodyPr>
                      <a:noAutofit/>
                    </a:bodyPr>
                    <a:lstStyle/>
                    <a:p>
                      <a:pPr lvl="0">
                        <a:spcBef>
                          <a:spcPts val="0"/>
                        </a:spcBef>
                        <a:buNone/>
                      </a:pPr>
                      <a:r>
                        <a:rPr lang="en"/>
                        <a:t>18, 20, 25, 26, 34</a:t>
                      </a:r>
                    </a:p>
                  </a:txBody>
                  <a:tcPr marT="91425" marB="91425" marR="91425" marL="91425"/>
                </a:tc>
              </a:tr>
              <a:tr h="381000">
                <a:tc>
                  <a:txBody>
                    <a:bodyPr>
                      <a:noAutofit/>
                    </a:bodyPr>
                    <a:lstStyle/>
                    <a:p>
                      <a:pPr lvl="0" rtl="0">
                        <a:spcBef>
                          <a:spcPts val="0"/>
                        </a:spcBef>
                        <a:buNone/>
                      </a:pPr>
                      <a:r>
                        <a:rPr lang="en"/>
                        <a:t>eptr</a:t>
                      </a:r>
                    </a:p>
                  </a:txBody>
                  <a:tcPr marT="91425" marB="91425" marR="91425" marL="91425"/>
                </a:tc>
                <a:tc>
                  <a:txBody>
                    <a:bodyPr>
                      <a:noAutofit/>
                    </a:bodyPr>
                    <a:lstStyle/>
                    <a:p>
                      <a:pPr lvl="0" rtl="0">
                        <a:spcBef>
                          <a:spcPts val="0"/>
                        </a:spcBef>
                        <a:buNone/>
                      </a:pPr>
                      <a:r>
                        <a:rPr lang="en"/>
                        <a:t>15, 25, 26, 37</a:t>
                      </a:r>
                    </a:p>
                  </a:txBody>
                  <a:tcPr marT="91425" marB="91425" marR="91425" marL="91425"/>
                </a:tc>
                <a:tc>
                  <a:txBody>
                    <a:bodyPr>
                      <a:noAutofit/>
                    </a:bodyPr>
                    <a:lstStyle/>
                    <a:p>
                      <a:pPr lvl="0" rtl="0">
                        <a:spcBef>
                          <a:spcPts val="0"/>
                        </a:spcBef>
                        <a:buNone/>
                      </a:pPr>
                      <a:r>
                        <a:rPr lang="en"/>
                        <a:t>15, 18, 20, 25, 26, 34, 37</a:t>
                      </a:r>
                    </a:p>
                  </a:txBody>
                  <a:tcPr marT="91425" marB="91425" marR="91425" marL="91425"/>
                </a:tc>
              </a:tr>
              <a:tr h="381000">
                <a:tc>
                  <a:txBody>
                    <a:bodyPr>
                      <a:noAutofit/>
                    </a:bodyPr>
                    <a:lstStyle/>
                    <a:p>
                      <a:pPr lvl="0">
                        <a:spcBef>
                          <a:spcPts val="0"/>
                        </a:spcBef>
                        <a:buNone/>
                      </a:pPr>
                      <a:r>
                        <a:rPr lang="en"/>
                        <a:t>*dptr</a:t>
                      </a:r>
                    </a:p>
                  </a:txBody>
                  <a:tcPr marT="91425" marB="91425" marR="91425" marL="91425"/>
                </a:tc>
                <a:tc>
                  <a:txBody>
                    <a:bodyPr>
                      <a:noAutofit/>
                    </a:bodyPr>
                    <a:lstStyle/>
                    <a:p>
                      <a:pPr lvl="0">
                        <a:spcBef>
                          <a:spcPts val="0"/>
                        </a:spcBef>
                        <a:buNone/>
                      </a:pPr>
                      <a:r>
                        <a:rPr lang="en"/>
                        <a:t>16, 23, 31, 34, 36, 39</a:t>
                      </a:r>
                    </a:p>
                  </a:txBody>
                  <a:tcPr marT="91425" marB="91425" marR="91425" marL="91425"/>
                </a:tc>
                <a:tc>
                  <a:txBody>
                    <a:bodyPr>
                      <a:noAutofit/>
                    </a:bodyPr>
                    <a:lstStyle/>
                    <a:p>
                      <a:pPr lvl="0">
                        <a:spcBef>
                          <a:spcPts val="0"/>
                        </a:spcBef>
                        <a:buNone/>
                      </a:pPr>
                      <a:r>
                        <a:t/>
                      </a:r>
                      <a:endParaRPr/>
                    </a:p>
                  </a:txBody>
                  <a:tcPr marT="91425" marB="91425" marR="91425" marL="91425"/>
                </a:tc>
              </a:tr>
              <a:tr h="381000">
                <a:tc>
                  <a:txBody>
                    <a:bodyPr>
                      <a:noAutofit/>
                    </a:bodyPr>
                    <a:lstStyle/>
                    <a:p>
                      <a:pPr lvl="0" rtl="0">
                        <a:spcBef>
                          <a:spcPts val="0"/>
                        </a:spcBef>
                        <a:buNone/>
                      </a:pPr>
                      <a:r>
                        <a:rPr lang="en"/>
                        <a:t>dptr</a:t>
                      </a:r>
                    </a:p>
                  </a:txBody>
                  <a:tcPr marT="91425" marB="91425" marR="91425" marL="91425"/>
                </a:tc>
                <a:tc>
                  <a:txBody>
                    <a:bodyPr>
                      <a:noAutofit/>
                    </a:bodyPr>
                    <a:lstStyle/>
                    <a:p>
                      <a:pPr lvl="0" rtl="0">
                        <a:spcBef>
                          <a:spcPts val="0"/>
                        </a:spcBef>
                        <a:buNone/>
                      </a:pPr>
                      <a:r>
                        <a:rPr lang="en"/>
                        <a:t>16, 36</a:t>
                      </a:r>
                    </a:p>
                  </a:txBody>
                  <a:tcPr marT="91425" marB="91425" marR="91425" marL="91425"/>
                </a:tc>
                <a:tc>
                  <a:txBody>
                    <a:bodyPr>
                      <a:noAutofit/>
                    </a:bodyPr>
                    <a:lstStyle/>
                    <a:p>
                      <a:pPr lvl="0" rtl="0">
                        <a:spcBef>
                          <a:spcPts val="0"/>
                        </a:spcBef>
                        <a:buNone/>
                      </a:pPr>
                      <a:r>
                        <a:rPr lang="en"/>
                        <a:t>16, 23, 31, 34, 36, 39</a:t>
                      </a:r>
                    </a:p>
                  </a:txBody>
                  <a:tcPr marT="91425" marB="91425" marR="91425" marL="91425"/>
                </a:tc>
              </a:tr>
              <a:tr h="381000">
                <a:tc>
                  <a:txBody>
                    <a:bodyPr>
                      <a:noAutofit/>
                    </a:bodyPr>
                    <a:lstStyle/>
                    <a:p>
                      <a:pPr lvl="0">
                        <a:spcBef>
                          <a:spcPts val="0"/>
                        </a:spcBef>
                        <a:buNone/>
                      </a:pPr>
                      <a:r>
                        <a:rPr lang="en"/>
                        <a:t>ok</a:t>
                      </a:r>
                    </a:p>
                  </a:txBody>
                  <a:tcPr marT="91425" marB="91425" marR="91425" marL="91425"/>
                </a:tc>
                <a:tc>
                  <a:txBody>
                    <a:bodyPr>
                      <a:noAutofit/>
                    </a:bodyPr>
                    <a:lstStyle/>
                    <a:p>
                      <a:pPr lvl="0">
                        <a:spcBef>
                          <a:spcPts val="0"/>
                        </a:spcBef>
                        <a:buNone/>
                      </a:pPr>
                      <a:r>
                        <a:rPr lang="en"/>
                        <a:t>17, 29</a:t>
                      </a:r>
                    </a:p>
                  </a:txBody>
                  <a:tcPr marT="91425" marB="91425" marR="91425" marL="91425"/>
                </a:tc>
                <a:tc>
                  <a:txBody>
                    <a:bodyPr>
                      <a:noAutofit/>
                    </a:bodyPr>
                    <a:lstStyle/>
                    <a:p>
                      <a:pPr lvl="0">
                        <a:spcBef>
                          <a:spcPts val="0"/>
                        </a:spcBef>
                        <a:buNone/>
                      </a:pPr>
                      <a:r>
                        <a:rPr lang="en"/>
                        <a:t>40</a:t>
                      </a:r>
                    </a:p>
                  </a:txBody>
                  <a:tcPr marT="91425" marB="91425" marR="91425" marL="91425"/>
                </a:tc>
              </a:tr>
              <a:tr h="381000">
                <a:tc>
                  <a:txBody>
                    <a:bodyPr>
                      <a:noAutofit/>
                    </a:bodyPr>
                    <a:lstStyle/>
                    <a:p>
                      <a:pPr lvl="0">
                        <a:spcBef>
                          <a:spcPts val="0"/>
                        </a:spcBef>
                        <a:buNone/>
                      </a:pPr>
                      <a:r>
                        <a:rPr lang="en"/>
                        <a:t>c</a:t>
                      </a:r>
                    </a:p>
                  </a:txBody>
                  <a:tcPr marT="91425" marB="91425" marR="91425" marL="91425"/>
                </a:tc>
                <a:tc>
                  <a:txBody>
                    <a:bodyPr>
                      <a:noAutofit/>
                    </a:bodyPr>
                    <a:lstStyle/>
                    <a:p>
                      <a:pPr lvl="0">
                        <a:spcBef>
                          <a:spcPts val="0"/>
                        </a:spcBef>
                        <a:buNone/>
                      </a:pPr>
                      <a:r>
                        <a:rPr lang="en"/>
                        <a:t>20</a:t>
                      </a:r>
                    </a:p>
                  </a:txBody>
                  <a:tcPr marT="91425" marB="91425" marR="91425" marL="91425"/>
                </a:tc>
                <a:tc>
                  <a:txBody>
                    <a:bodyPr>
                      <a:noAutofit/>
                    </a:bodyPr>
                    <a:lstStyle/>
                    <a:p>
                      <a:pPr lvl="0">
                        <a:spcBef>
                          <a:spcPts val="0"/>
                        </a:spcBef>
                        <a:buNone/>
                      </a:pPr>
                      <a:r>
                        <a:rPr lang="en"/>
                        <a:t>22, 24</a:t>
                      </a:r>
                    </a:p>
                  </a:txBody>
                  <a:tcPr marT="91425" marB="91425" marR="91425" marL="91425"/>
                </a:tc>
              </a:tr>
              <a:tr h="381000">
                <a:tc>
                  <a:txBody>
                    <a:bodyPr>
                      <a:noAutofit/>
                    </a:bodyPr>
                    <a:lstStyle/>
                    <a:p>
                      <a:pPr lvl="0">
                        <a:spcBef>
                          <a:spcPts val="0"/>
                        </a:spcBef>
                        <a:buNone/>
                      </a:pPr>
                      <a:r>
                        <a:rPr lang="en"/>
                        <a:t>digit_high</a:t>
                      </a:r>
                    </a:p>
                  </a:txBody>
                  <a:tcPr marT="91425" marB="91425" marR="91425" marL="91425"/>
                </a:tc>
                <a:tc>
                  <a:txBody>
                    <a:bodyPr>
                      <a:noAutofit/>
                    </a:bodyPr>
                    <a:lstStyle/>
                    <a:p>
                      <a:pPr lvl="0">
                        <a:spcBef>
                          <a:spcPts val="0"/>
                        </a:spcBef>
                        <a:buNone/>
                      </a:pPr>
                      <a:r>
                        <a:rPr lang="en"/>
                        <a:t>25</a:t>
                      </a:r>
                    </a:p>
                  </a:txBody>
                  <a:tcPr marT="91425" marB="91425" marR="91425" marL="91425"/>
                </a:tc>
                <a:tc>
                  <a:txBody>
                    <a:bodyPr>
                      <a:noAutofit/>
                    </a:bodyPr>
                    <a:lstStyle/>
                    <a:p>
                      <a:pPr lvl="0">
                        <a:spcBef>
                          <a:spcPts val="0"/>
                        </a:spcBef>
                        <a:buNone/>
                      </a:pPr>
                      <a:r>
                        <a:rPr lang="en"/>
                        <a:t>27, 31</a:t>
                      </a:r>
                    </a:p>
                  </a:txBody>
                  <a:tcPr marT="91425" marB="91425" marR="91425" marL="91425"/>
                </a:tc>
              </a:tr>
              <a:tr h="381000">
                <a:tc>
                  <a:txBody>
                    <a:bodyPr>
                      <a:noAutofit/>
                    </a:bodyPr>
                    <a:lstStyle/>
                    <a:p>
                      <a:pPr lvl="0">
                        <a:spcBef>
                          <a:spcPts val="0"/>
                        </a:spcBef>
                        <a:buNone/>
                      </a:pPr>
                      <a:r>
                        <a:rPr lang="en"/>
                        <a:t>digit_low</a:t>
                      </a:r>
                    </a:p>
                  </a:txBody>
                  <a:tcPr marT="91425" marB="91425" marR="91425" marL="91425"/>
                </a:tc>
                <a:tc>
                  <a:txBody>
                    <a:bodyPr>
                      <a:noAutofit/>
                    </a:bodyPr>
                    <a:lstStyle/>
                    <a:p>
                      <a:pPr lvl="0">
                        <a:spcBef>
                          <a:spcPts val="0"/>
                        </a:spcBef>
                        <a:buNone/>
                      </a:pPr>
                      <a:r>
                        <a:rPr lang="en"/>
                        <a:t>26</a:t>
                      </a:r>
                    </a:p>
                  </a:txBody>
                  <a:tcPr marT="91425" marB="91425" marR="91425" marL="91425"/>
                </a:tc>
                <a:tc>
                  <a:txBody>
                    <a:bodyPr>
                      <a:noAutofit/>
                    </a:bodyPr>
                    <a:lstStyle/>
                    <a:p>
                      <a:pPr lvl="0">
                        <a:spcBef>
                          <a:spcPts val="0"/>
                        </a:spcBef>
                        <a:buNone/>
                      </a:pPr>
                      <a:r>
                        <a:rPr lang="en"/>
                        <a:t>27, 31</a:t>
                      </a:r>
                    </a:p>
                  </a:txBody>
                  <a:tcPr marT="91425" marB="91425" marR="91425" marL="91425"/>
                </a:tc>
              </a:tr>
              <a:tr h="381000">
                <a:tc>
                  <a:txBody>
                    <a:bodyPr>
                      <a:noAutofit/>
                    </a:bodyPr>
                    <a:lstStyle/>
                    <a:p>
                      <a:pPr lvl="0">
                        <a:spcBef>
                          <a:spcPts val="0"/>
                        </a:spcBef>
                        <a:buNone/>
                      </a:pPr>
                      <a:r>
                        <a:rPr lang="en"/>
                        <a:t>Hex_Values</a:t>
                      </a:r>
                    </a:p>
                  </a:txBody>
                  <a:tcPr marT="91425" marB="91425" marR="91425" marL="91425"/>
                </a:tc>
                <a:tc>
                  <a:txBody>
                    <a:bodyPr>
                      <a:noAutofit/>
                    </a:bodyPr>
                    <a:lstStyle/>
                    <a:p>
                      <a:pPr lvl="0">
                        <a:spcBef>
                          <a:spcPts val="0"/>
                        </a:spcBef>
                        <a:buNone/>
                      </a:pPr>
                      <a:r>
                        <a:rPr lang="en"/>
                        <a:t>-</a:t>
                      </a:r>
                    </a:p>
                  </a:txBody>
                  <a:tcPr marT="91425" marB="91425" marR="91425" marL="91425"/>
                </a:tc>
                <a:tc>
                  <a:txBody>
                    <a:bodyPr>
                      <a:noAutofit/>
                    </a:bodyPr>
                    <a:lstStyle/>
                    <a:p>
                      <a:pPr lvl="0">
                        <a:spcBef>
                          <a:spcPts val="0"/>
                        </a:spcBef>
                        <a:buNone/>
                      </a:pPr>
                      <a:r>
                        <a:rPr lang="en"/>
                        <a:t>25, 26</a:t>
                      </a:r>
                    </a:p>
                  </a:txBody>
                  <a:tcPr marT="91425" marB="91425" marR="91425" marL="91425"/>
                </a:tc>
              </a:tr>
            </a:tbl>
          </a:graphicData>
        </a:graphic>
      </p:graphicFrame>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Solution - D-U Pairs</a:t>
            </a:r>
          </a:p>
        </p:txBody>
      </p:sp>
      <p:sp>
        <p:nvSpPr>
          <p:cNvPr id="324" name="Shape 3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graphicFrame>
        <p:nvGraphicFramePr>
          <p:cNvPr id="325" name="Shape 325"/>
          <p:cNvGraphicFramePr/>
          <p:nvPr/>
        </p:nvGraphicFramePr>
        <p:xfrm>
          <a:off x="970850" y="1577375"/>
          <a:ext cx="3000000" cy="3000000"/>
        </p:xfrm>
        <a:graphic>
          <a:graphicData uri="http://schemas.openxmlformats.org/drawingml/2006/table">
            <a:tbl>
              <a:tblPr>
                <a:noFill/>
                <a:tableStyleId>{57038269-2026-4DBF-B000-D6752E2A74B3}</a:tableStyleId>
              </a:tblPr>
              <a:tblGrid>
                <a:gridCol w="2535825"/>
                <a:gridCol w="4492750"/>
              </a:tblGrid>
              <a:tr h="381000">
                <a:tc>
                  <a:txBody>
                    <a:bodyPr>
                      <a:noAutofit/>
                    </a:bodyPr>
                    <a:lstStyle/>
                    <a:p>
                      <a:pPr lvl="0" rtl="0">
                        <a:spcBef>
                          <a:spcPts val="0"/>
                        </a:spcBef>
                        <a:buNone/>
                      </a:pPr>
                      <a:r>
                        <a:rPr b="1" lang="en"/>
                        <a:t>Variable</a:t>
                      </a:r>
                    </a:p>
                  </a:txBody>
                  <a:tcPr marT="91425" marB="91425" marR="91425" marL="91425"/>
                </a:tc>
                <a:tc>
                  <a:txBody>
                    <a:bodyPr>
                      <a:noAutofit/>
                    </a:bodyPr>
                    <a:lstStyle/>
                    <a:p>
                      <a:pPr lvl="0" rtl="0">
                        <a:spcBef>
                          <a:spcPts val="0"/>
                        </a:spcBef>
                        <a:buNone/>
                      </a:pPr>
                      <a:r>
                        <a:rPr b="1" lang="en"/>
                        <a:t>DU Pairs</a:t>
                      </a:r>
                    </a:p>
                  </a:txBody>
                  <a:tcPr marT="91425" marB="91425" marR="91425" marL="91425"/>
                </a:tc>
              </a:tr>
              <a:tr h="381000">
                <a:tc>
                  <a:txBody>
                    <a:bodyPr>
                      <a:noAutofit/>
                    </a:bodyPr>
                    <a:lstStyle/>
                    <a:p>
                      <a:pPr lvl="0" rtl="0">
                        <a:spcBef>
                          <a:spcPts val="0"/>
                        </a:spcBef>
                        <a:buNone/>
                      </a:pPr>
                      <a:r>
                        <a:rPr lang="en"/>
                        <a:t>*encoded</a:t>
                      </a:r>
                    </a:p>
                  </a:txBody>
                  <a:tcPr marT="91425" marB="91425" marR="91425" marL="91425"/>
                </a:tc>
                <a:tc>
                  <a:txBody>
                    <a:bodyPr>
                      <a:noAutofit/>
                    </a:bodyPr>
                    <a:lstStyle/>
                    <a:p>
                      <a:pPr lvl="0" rtl="0">
                        <a:spcBef>
                          <a:spcPts val="0"/>
                        </a:spcBef>
                        <a:buNone/>
                      </a:pPr>
                      <a:r>
                        <a:rPr lang="en"/>
                        <a:t>(14, 15)</a:t>
                      </a:r>
                    </a:p>
                  </a:txBody>
                  <a:tcPr marT="91425" marB="91425" marR="91425" marL="91425"/>
                </a:tc>
              </a:tr>
              <a:tr h="381000">
                <a:tc>
                  <a:txBody>
                    <a:bodyPr>
                      <a:noAutofit/>
                    </a:bodyPr>
                    <a:lstStyle/>
                    <a:p>
                      <a:pPr lvl="0" rtl="0">
                        <a:spcBef>
                          <a:spcPts val="0"/>
                        </a:spcBef>
                        <a:buNone/>
                      </a:pPr>
                      <a:r>
                        <a:rPr lang="en"/>
                        <a:t>*decoded</a:t>
                      </a:r>
                    </a:p>
                  </a:txBody>
                  <a:tcPr marT="91425" marB="91425" marR="91425" marL="91425"/>
                </a:tc>
                <a:tc>
                  <a:txBody>
                    <a:bodyPr>
                      <a:noAutofit/>
                    </a:bodyPr>
                    <a:lstStyle/>
                    <a:p>
                      <a:pPr lvl="0" rtl="0">
                        <a:spcBef>
                          <a:spcPts val="0"/>
                        </a:spcBef>
                        <a:buNone/>
                      </a:pPr>
                      <a:r>
                        <a:rPr lang="en"/>
                        <a:t>(14, 16)</a:t>
                      </a:r>
                    </a:p>
                  </a:txBody>
                  <a:tcPr marT="91425" marB="91425" marR="91425" marL="91425"/>
                </a:tc>
              </a:tr>
              <a:tr h="381000">
                <a:tc>
                  <a:txBody>
                    <a:bodyPr>
                      <a:noAutofit/>
                    </a:bodyPr>
                    <a:lstStyle/>
                    <a:p>
                      <a:pPr lvl="0" rtl="0">
                        <a:spcBef>
                          <a:spcPts val="0"/>
                        </a:spcBef>
                        <a:buNone/>
                      </a:pPr>
                      <a:r>
                        <a:rPr lang="en"/>
                        <a:t>*eptr</a:t>
                      </a:r>
                    </a:p>
                  </a:txBody>
                  <a:tcPr marT="91425" marB="91425" marR="91425" marL="91425"/>
                </a:tc>
                <a:tc>
                  <a:txBody>
                    <a:bodyPr>
                      <a:noAutofit/>
                    </a:bodyPr>
                    <a:lstStyle/>
                    <a:p>
                      <a:pPr lvl="0" rtl="0">
                        <a:spcBef>
                          <a:spcPts val="0"/>
                        </a:spcBef>
                        <a:buNone/>
                      </a:pPr>
                      <a:r>
                        <a:rPr lang="en"/>
                        <a:t>(15, 18), (15, 20), (15,25), (15, 34), (25, 26), (26, 37), (37, 18), (37, 20), (37,25), (37, 34)</a:t>
                      </a:r>
                    </a:p>
                  </a:txBody>
                  <a:tcPr marT="91425" marB="91425" marR="91425" marL="91425"/>
                </a:tc>
              </a:tr>
              <a:tr h="396200">
                <a:tc>
                  <a:txBody>
                    <a:bodyPr>
                      <a:noAutofit/>
                    </a:bodyPr>
                    <a:lstStyle/>
                    <a:p>
                      <a:pPr lvl="0" rtl="0">
                        <a:spcBef>
                          <a:spcPts val="0"/>
                        </a:spcBef>
                        <a:buNone/>
                      </a:pPr>
                      <a:r>
                        <a:rPr lang="en"/>
                        <a:t>eptr</a:t>
                      </a:r>
                    </a:p>
                  </a:txBody>
                  <a:tcPr marT="91425" marB="91425" marR="91425" marL="91425"/>
                </a:tc>
                <a:tc>
                  <a:txBody>
                    <a:bodyPr>
                      <a:noAutofit/>
                    </a:bodyPr>
                    <a:lstStyle/>
                    <a:p>
                      <a:pPr lvl="0" rtl="0">
                        <a:spcBef>
                          <a:spcPts val="0"/>
                        </a:spcBef>
                        <a:buNone/>
                      </a:pPr>
                      <a:r>
                        <a:rPr lang="en"/>
                        <a:t>(15, 15), (15, 18), (15, 20), (15, 25), (15, 34), (15, 37), (25, 26), (26, 37), (37, 18), (37, 20), (37, 26), (37, 34), (37, 37)</a:t>
                      </a:r>
                    </a:p>
                  </a:txBody>
                  <a:tcPr marT="91425" marB="91425" marR="91425" marL="91425"/>
                </a:tc>
              </a:tr>
              <a:tr h="396200">
                <a:tc>
                  <a:txBody>
                    <a:bodyPr>
                      <a:noAutofit/>
                    </a:bodyPr>
                    <a:lstStyle/>
                    <a:p>
                      <a:pPr lvl="0" rtl="0">
                        <a:spcBef>
                          <a:spcPts val="0"/>
                        </a:spcBef>
                        <a:buNone/>
                      </a:pPr>
                      <a:r>
                        <a:rPr lang="en"/>
                        <a:t>dptr</a:t>
                      </a:r>
                    </a:p>
                  </a:txBody>
                  <a:tcPr marT="91425" marB="91425" marR="91425" marL="91425"/>
                </a:tc>
                <a:tc>
                  <a:txBody>
                    <a:bodyPr>
                      <a:noAutofit/>
                    </a:bodyPr>
                    <a:lstStyle/>
                    <a:p>
                      <a:pPr lvl="0" rtl="0">
                        <a:spcBef>
                          <a:spcPts val="0"/>
                        </a:spcBef>
                        <a:buNone/>
                      </a:pPr>
                      <a:r>
                        <a:rPr lang="en"/>
                        <a:t>(16, 16) , (16, 23), (16, 31), (16, 34), (16, 36), (16, 39), (36, 23), (36, 31), (36, 34), (36, 36), (36, 39)</a:t>
                      </a:r>
                    </a:p>
                  </a:txBody>
                  <a:tcPr marT="91425" marB="91425" marR="91425" marL="91425"/>
                </a:tc>
              </a:tr>
              <a:tr h="396200">
                <a:tc>
                  <a:txBody>
                    <a:bodyPr>
                      <a:noAutofit/>
                    </a:bodyPr>
                    <a:lstStyle/>
                    <a:p>
                      <a:pPr lvl="0" rtl="0">
                        <a:spcBef>
                          <a:spcPts val="0"/>
                        </a:spcBef>
                        <a:buNone/>
                      </a:pPr>
                      <a:r>
                        <a:rPr lang="en"/>
                        <a:t>ok</a:t>
                      </a:r>
                    </a:p>
                  </a:txBody>
                  <a:tcPr marT="91425" marB="91425" marR="91425" marL="91425"/>
                </a:tc>
                <a:tc>
                  <a:txBody>
                    <a:bodyPr>
                      <a:noAutofit/>
                    </a:bodyPr>
                    <a:lstStyle/>
                    <a:p>
                      <a:pPr lvl="0" rtl="0">
                        <a:spcBef>
                          <a:spcPts val="0"/>
                        </a:spcBef>
                        <a:buNone/>
                      </a:pPr>
                      <a:r>
                        <a:rPr lang="en"/>
                        <a:t>(17, 40), (29, 40)</a:t>
                      </a:r>
                    </a:p>
                  </a:txBody>
                  <a:tcPr marT="91425" marB="91425" marR="91425" marL="91425"/>
                </a:tc>
              </a:tr>
              <a:tr h="396200">
                <a:tc>
                  <a:txBody>
                    <a:bodyPr>
                      <a:noAutofit/>
                    </a:bodyPr>
                    <a:lstStyle/>
                    <a:p>
                      <a:pPr lvl="0" rtl="0">
                        <a:spcBef>
                          <a:spcPts val="0"/>
                        </a:spcBef>
                        <a:buNone/>
                      </a:pPr>
                      <a:r>
                        <a:rPr lang="en"/>
                        <a:t>c</a:t>
                      </a:r>
                    </a:p>
                  </a:txBody>
                  <a:tcPr marT="91425" marB="91425" marR="91425" marL="91425"/>
                </a:tc>
                <a:tc>
                  <a:txBody>
                    <a:bodyPr>
                      <a:noAutofit/>
                    </a:bodyPr>
                    <a:lstStyle/>
                    <a:p>
                      <a:pPr lvl="0" rtl="0">
                        <a:spcBef>
                          <a:spcPts val="0"/>
                        </a:spcBef>
                        <a:buNone/>
                      </a:pPr>
                      <a:r>
                        <a:rPr lang="en"/>
                        <a:t>(20, 22), (20, 24)</a:t>
                      </a:r>
                    </a:p>
                  </a:txBody>
                  <a:tcPr marT="91425" marB="91425" marR="91425" marL="91425"/>
                </a:tc>
              </a:tr>
              <a:tr h="396200">
                <a:tc>
                  <a:txBody>
                    <a:bodyPr>
                      <a:noAutofit/>
                    </a:bodyPr>
                    <a:lstStyle/>
                    <a:p>
                      <a:pPr lvl="0" rtl="0">
                        <a:spcBef>
                          <a:spcPts val="0"/>
                        </a:spcBef>
                        <a:buNone/>
                      </a:pPr>
                      <a:r>
                        <a:rPr lang="en"/>
                        <a:t>digit_high</a:t>
                      </a:r>
                    </a:p>
                  </a:txBody>
                  <a:tcPr marT="91425" marB="91425" marR="91425" marL="91425"/>
                </a:tc>
                <a:tc>
                  <a:txBody>
                    <a:bodyPr>
                      <a:noAutofit/>
                    </a:bodyPr>
                    <a:lstStyle/>
                    <a:p>
                      <a:pPr lvl="0" rtl="0">
                        <a:spcBef>
                          <a:spcPts val="0"/>
                        </a:spcBef>
                        <a:buNone/>
                      </a:pPr>
                      <a:r>
                        <a:rPr lang="en"/>
                        <a:t>(25, 27), (25, 31)</a:t>
                      </a:r>
                    </a:p>
                  </a:txBody>
                  <a:tcPr marT="91425" marB="91425" marR="91425" marL="91425"/>
                </a:tc>
              </a:tr>
              <a:tr h="396200">
                <a:tc>
                  <a:txBody>
                    <a:bodyPr>
                      <a:noAutofit/>
                    </a:bodyPr>
                    <a:lstStyle/>
                    <a:p>
                      <a:pPr lvl="0" rtl="0">
                        <a:spcBef>
                          <a:spcPts val="0"/>
                        </a:spcBef>
                        <a:buNone/>
                      </a:pPr>
                      <a:r>
                        <a:rPr lang="en"/>
                        <a:t>digit_low</a:t>
                      </a:r>
                    </a:p>
                  </a:txBody>
                  <a:tcPr marT="91425" marB="91425" marR="91425" marL="91425"/>
                </a:tc>
                <a:tc>
                  <a:txBody>
                    <a:bodyPr>
                      <a:noAutofit/>
                    </a:bodyPr>
                    <a:lstStyle/>
                    <a:p>
                      <a:pPr lvl="0" rtl="0">
                        <a:spcBef>
                          <a:spcPts val="0"/>
                        </a:spcBef>
                        <a:buNone/>
                      </a:pPr>
                      <a:r>
                        <a:rPr lang="en"/>
                        <a:t>(26, 27), (26, 31)</a:t>
                      </a:r>
                    </a:p>
                  </a:txBody>
                  <a:tcPr marT="91425" marB="91425" marR="91425" marL="91425"/>
                </a:tc>
              </a:tr>
            </a:tbl>
          </a:graphicData>
        </a:graphic>
      </p:graphicFrame>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All DU Pair Coverage</a:t>
            </a:r>
          </a:p>
        </p:txBody>
      </p:sp>
      <p:sp>
        <p:nvSpPr>
          <p:cNvPr id="331" name="Shape 3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Requires each DU pair be exercised in at least one program execution.</a:t>
            </a:r>
          </a:p>
          <a:p>
            <a:pPr indent="-228600" lvl="1" marL="914400" marR="0" rtl="0" algn="l">
              <a:lnSpc>
                <a:spcPct val="100000"/>
              </a:lnSpc>
              <a:spcBef>
                <a:spcPts val="600"/>
              </a:spcBef>
              <a:spcAft>
                <a:spcPts val="0"/>
              </a:spcAft>
            </a:pPr>
            <a:r>
              <a:rPr lang="en"/>
              <a:t>Erroneous values produced by one statement might be revealed if used in another statement.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	Coverage = number exercised DU pairs</a:t>
            </a:r>
          </a:p>
          <a:p>
            <a:pPr lvl="0" marR="0" rtl="0" algn="l">
              <a:lnSpc>
                <a:spcPct val="100000"/>
              </a:lnSpc>
              <a:spcBef>
                <a:spcPts val="600"/>
              </a:spcBef>
              <a:spcAft>
                <a:spcPts val="0"/>
              </a:spcAft>
              <a:buNone/>
            </a:pPr>
            <a:r>
              <a:rPr lang="en"/>
              <a:t>						number of DU pairs</a:t>
            </a:r>
          </a:p>
          <a:p>
            <a:pPr indent="-228600" lvl="0" marL="457200" marR="0" rtl="0" algn="l">
              <a:lnSpc>
                <a:spcPct val="100000"/>
              </a:lnSpc>
              <a:spcBef>
                <a:spcPts val="600"/>
              </a:spcBef>
              <a:spcAft>
                <a:spcPts val="0"/>
              </a:spcAft>
            </a:pPr>
            <a:r>
              <a:rPr lang="en"/>
              <a:t>Can easily achieve structural coverage without covering all DU pairs.</a:t>
            </a:r>
          </a:p>
        </p:txBody>
      </p:sp>
      <p:sp>
        <p:nvSpPr>
          <p:cNvPr id="332" name="Shape 3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cxnSp>
        <p:nvCxnSpPr>
          <p:cNvPr id="333" name="Shape 333"/>
          <p:cNvCxnSpPr/>
          <p:nvPr/>
        </p:nvCxnSpPr>
        <p:spPr>
          <a:xfrm>
            <a:off x="3415850" y="4561500"/>
            <a:ext cx="36732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All DU Paths Coverage</a:t>
            </a:r>
          </a:p>
        </p:txBody>
      </p:sp>
      <p:sp>
        <p:nvSpPr>
          <p:cNvPr id="339" name="Shape 3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One DU pair might belong to many execution paths. Cover all simple (non-looping) paths at least once.</a:t>
            </a:r>
          </a:p>
          <a:p>
            <a:pPr indent="-228600" lvl="1" marL="914400" marR="0" rtl="0" algn="l">
              <a:lnSpc>
                <a:spcPct val="100000"/>
              </a:lnSpc>
              <a:spcBef>
                <a:spcPts val="600"/>
              </a:spcBef>
              <a:spcAft>
                <a:spcPts val="0"/>
              </a:spcAft>
            </a:pPr>
            <a:r>
              <a:rPr lang="en"/>
              <a:t>Can reveal faults where a path is exercised that should use a certain definition but doesn’t. </a:t>
            </a:r>
            <a:br>
              <a:rPr lang="en"/>
            </a:br>
          </a:p>
          <a:p>
            <a:pPr lvl="0" marR="0" rtl="0" algn="l">
              <a:lnSpc>
                <a:spcPct val="100000"/>
              </a:lnSpc>
              <a:spcBef>
                <a:spcPts val="600"/>
              </a:spcBef>
              <a:spcAft>
                <a:spcPts val="0"/>
              </a:spcAft>
              <a:buNone/>
            </a:pPr>
            <a:r>
              <a:rPr lang="en"/>
              <a:t>	Coverage = number of exercised DU paths</a:t>
            </a:r>
          </a:p>
          <a:p>
            <a:pPr lvl="0" marR="0" rtl="0" algn="l">
              <a:lnSpc>
                <a:spcPct val="100000"/>
              </a:lnSpc>
              <a:spcBef>
                <a:spcPts val="600"/>
              </a:spcBef>
              <a:spcAft>
                <a:spcPts val="0"/>
              </a:spcAft>
              <a:buNone/>
            </a:pPr>
            <a:r>
              <a:rPr lang="en"/>
              <a:t>							number of DU paths</a:t>
            </a:r>
          </a:p>
          <a:p>
            <a:pPr lvl="0" marR="0" rtl="0" algn="l">
              <a:lnSpc>
                <a:spcPct val="100000"/>
              </a:lnSpc>
              <a:spcBef>
                <a:spcPts val="600"/>
              </a:spcBef>
              <a:spcAft>
                <a:spcPts val="0"/>
              </a:spcAft>
              <a:buNone/>
            </a:pPr>
            <a:r>
              <a:t/>
            </a:r>
            <a:endParaRPr/>
          </a:p>
        </p:txBody>
      </p:sp>
      <p:sp>
        <p:nvSpPr>
          <p:cNvPr id="340" name="Shape 3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cxnSp>
        <p:nvCxnSpPr>
          <p:cNvPr id="341" name="Shape 341"/>
          <p:cNvCxnSpPr/>
          <p:nvPr/>
        </p:nvCxnSpPr>
        <p:spPr>
          <a:xfrm>
            <a:off x="3642975" y="4919675"/>
            <a:ext cx="36732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Path Explosion Problem</a:t>
            </a:r>
          </a:p>
        </p:txBody>
      </p:sp>
      <p:sp>
        <p:nvSpPr>
          <p:cNvPr id="347" name="Shape 34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Even without looping paths, the number of SU paths can be exponential to the size of the program.</a:t>
            </a:r>
          </a:p>
          <a:p>
            <a:pPr indent="-381000" lvl="0" marL="457200" marR="0" rtl="0" algn="l">
              <a:lnSpc>
                <a:spcPct val="100000"/>
              </a:lnSpc>
              <a:spcBef>
                <a:spcPts val="600"/>
              </a:spcBef>
              <a:spcAft>
                <a:spcPts val="0"/>
              </a:spcAft>
              <a:buSzPct val="100000"/>
            </a:pPr>
            <a:r>
              <a:rPr lang="en" sz="2400"/>
              <a:t>When code between definition and use is irrelevant to that variable, but contains many control paths.</a:t>
            </a:r>
          </a:p>
        </p:txBody>
      </p:sp>
      <p:sp>
        <p:nvSpPr>
          <p:cNvPr id="348" name="Shape 3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
        <p:nvSpPr>
          <p:cNvPr id="349" name="Shape 34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void countBits(char ch){</a:t>
            </a:r>
          </a:p>
          <a:p>
            <a:pPr lvl="0" rtl="0">
              <a:spcBef>
                <a:spcPts val="0"/>
              </a:spcBef>
              <a:buNone/>
            </a:pPr>
            <a:r>
              <a:rPr lang="en" sz="1400">
                <a:latin typeface="Courier New"/>
                <a:ea typeface="Courier New"/>
                <a:cs typeface="Courier New"/>
                <a:sym typeface="Courier New"/>
              </a:rPr>
              <a:t>	int count = 0;</a:t>
            </a:r>
          </a:p>
          <a:p>
            <a:pPr lvl="0" rtl="0">
              <a:spcBef>
                <a:spcPts val="0"/>
              </a:spcBef>
              <a:buNone/>
            </a:pPr>
            <a:r>
              <a:rPr lang="en" sz="1400">
                <a:latin typeface="Courier New"/>
                <a:ea typeface="Courier New"/>
                <a:cs typeface="Courier New"/>
                <a:sym typeface="Courier New"/>
              </a:rPr>
              <a:t>	if (ch &amp; 1)	++count;</a:t>
            </a:r>
          </a:p>
          <a:p>
            <a:pPr lvl="0" rtl="0">
              <a:spcBef>
                <a:spcPts val="0"/>
              </a:spcBef>
              <a:buNone/>
            </a:pPr>
            <a:r>
              <a:rPr lang="en" sz="1400">
                <a:latin typeface="Courier New"/>
                <a:ea typeface="Courier New"/>
                <a:cs typeface="Courier New"/>
                <a:sym typeface="Courier New"/>
              </a:rPr>
              <a:t>	if (ch &amp; 2)	++count;</a:t>
            </a:r>
          </a:p>
          <a:p>
            <a:pPr lvl="0" rtl="0">
              <a:spcBef>
                <a:spcPts val="0"/>
              </a:spcBef>
              <a:buNone/>
            </a:pPr>
            <a:r>
              <a:rPr lang="en" sz="1400">
                <a:latin typeface="Courier New"/>
                <a:ea typeface="Courier New"/>
                <a:cs typeface="Courier New"/>
                <a:sym typeface="Courier New"/>
              </a:rPr>
              <a:t>	if (ch &amp; 4)	++count;</a:t>
            </a:r>
          </a:p>
          <a:p>
            <a:pPr lvl="0" rtl="0">
              <a:spcBef>
                <a:spcPts val="0"/>
              </a:spcBef>
              <a:buNone/>
            </a:pPr>
            <a:r>
              <a:rPr lang="en" sz="1400">
                <a:latin typeface="Courier New"/>
                <a:ea typeface="Courier New"/>
                <a:cs typeface="Courier New"/>
                <a:sym typeface="Courier New"/>
              </a:rPr>
              <a:t>	if (ch &amp; 8)	++count;</a:t>
            </a:r>
          </a:p>
          <a:p>
            <a:pPr lvl="0" rtl="0">
              <a:spcBef>
                <a:spcPts val="0"/>
              </a:spcBef>
              <a:buNone/>
            </a:pPr>
            <a:r>
              <a:rPr lang="en" sz="1400">
                <a:latin typeface="Courier New"/>
                <a:ea typeface="Courier New"/>
                <a:cs typeface="Courier New"/>
                <a:sym typeface="Courier New"/>
              </a:rPr>
              <a:t>	if (ch &amp; 16)	++count;</a:t>
            </a:r>
          </a:p>
          <a:p>
            <a:pPr lvl="0" rtl="0">
              <a:spcBef>
                <a:spcPts val="0"/>
              </a:spcBef>
              <a:buNone/>
            </a:pPr>
            <a:r>
              <a:rPr lang="en" sz="1400">
                <a:latin typeface="Courier New"/>
                <a:ea typeface="Courier New"/>
                <a:cs typeface="Courier New"/>
                <a:sym typeface="Courier New"/>
              </a:rPr>
              <a:t>	if (ch &amp; 32)	++count;</a:t>
            </a:r>
          </a:p>
          <a:p>
            <a:pPr lvl="0" rtl="0">
              <a:spcBef>
                <a:spcPts val="0"/>
              </a:spcBef>
              <a:buNone/>
            </a:pPr>
            <a:r>
              <a:rPr lang="en" sz="1400">
                <a:latin typeface="Courier New"/>
                <a:ea typeface="Courier New"/>
                <a:cs typeface="Courier New"/>
                <a:sym typeface="Courier New"/>
              </a:rPr>
              <a:t>	if (ch &amp; 64)	++count;</a:t>
            </a:r>
          </a:p>
          <a:p>
            <a:pPr lvl="0" rtl="0">
              <a:spcBef>
                <a:spcPts val="0"/>
              </a:spcBef>
              <a:buNone/>
            </a:pPr>
            <a:r>
              <a:rPr lang="en" sz="1400">
                <a:latin typeface="Courier New"/>
                <a:ea typeface="Courier New"/>
                <a:cs typeface="Courier New"/>
                <a:sym typeface="Courier New"/>
              </a:rPr>
              <a:t>	if (ch &amp; 128)	++count;</a:t>
            </a:r>
          </a:p>
          <a:p>
            <a:pPr lvl="0" rtl="0">
              <a:spcBef>
                <a:spcPts val="0"/>
              </a:spcBef>
              <a:buClr>
                <a:schemeClr val="dk1"/>
              </a:buClr>
              <a:buSzPct val="78571"/>
              <a:buFont typeface="Arial"/>
              <a:buNone/>
            </a:pPr>
            <a:r>
              <a:rPr lang="en" sz="1400">
                <a:latin typeface="Courier New"/>
                <a:ea typeface="Courier New"/>
                <a:cs typeface="Courier New"/>
                <a:sym typeface="Courier New"/>
              </a:rPr>
              <a:t>	printf(“‘%c’ (0X%02X) has %d bits set to 1\n”, ch, ch, count);</a:t>
            </a:r>
          </a:p>
          <a:p>
            <a:pPr lvl="0">
              <a:spcBef>
                <a:spcPts val="0"/>
              </a:spcBef>
              <a:buNone/>
            </a:pPr>
            <a:r>
              <a:rPr lang="en" sz="1400">
                <a:latin typeface="Courier New"/>
                <a:ea typeface="Courier New"/>
                <a:cs typeface="Courier New"/>
                <a:sym typeface="Courier New"/>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Flow</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Another view - program statements compute and transform data…</a:t>
            </a:r>
          </a:p>
          <a:p>
            <a:pPr indent="-228600" lvl="1" marL="914400" marR="0" rtl="0" algn="l">
              <a:lnSpc>
                <a:spcPct val="100000"/>
              </a:lnSpc>
              <a:spcBef>
                <a:spcPts val="600"/>
              </a:spcBef>
              <a:spcAft>
                <a:spcPts val="0"/>
              </a:spcAft>
            </a:pPr>
            <a:r>
              <a:rPr lang="en"/>
              <a:t>So, look at how that data is passed through the program.</a:t>
            </a:r>
          </a:p>
          <a:p>
            <a:pPr indent="-228600" lvl="0" marL="457200" rtl="0">
              <a:lnSpc>
                <a:spcPct val="91800"/>
              </a:lnSpc>
              <a:spcBef>
                <a:spcPts val="0"/>
              </a:spcBef>
            </a:pPr>
            <a:r>
              <a:rPr lang="en">
                <a:highlight>
                  <a:srgbClr val="FFFFFF"/>
                </a:highlight>
              </a:rPr>
              <a:t>Reason about dependence</a:t>
            </a:r>
          </a:p>
          <a:p>
            <a:pPr indent="-228600" lvl="1" marL="914400" rtl="0">
              <a:lnSpc>
                <a:spcPct val="91800"/>
              </a:lnSpc>
              <a:spcBef>
                <a:spcPts val="0"/>
              </a:spcBef>
            </a:pPr>
            <a:r>
              <a:rPr lang="en">
                <a:highlight>
                  <a:srgbClr val="FFFFFF"/>
                </a:highlight>
              </a:rPr>
              <a:t>A variable is used here - where does its value come from?</a:t>
            </a:r>
          </a:p>
          <a:p>
            <a:pPr indent="-228600" lvl="1" marL="914400" rtl="0">
              <a:lnSpc>
                <a:spcPct val="91800"/>
              </a:lnSpc>
              <a:spcBef>
                <a:spcPts val="0"/>
              </a:spcBef>
            </a:pPr>
            <a:r>
              <a:rPr lang="en">
                <a:highlight>
                  <a:srgbClr val="FFFFFF"/>
                </a:highlight>
              </a:rPr>
              <a:t>If the expression assigned to a variable is changed what else would be affected?</a:t>
            </a:r>
          </a:p>
          <a:p>
            <a:pPr indent="-228600" lvl="1" marL="914400" rtl="0">
              <a:lnSpc>
                <a:spcPct val="91800"/>
              </a:lnSpc>
              <a:spcBef>
                <a:spcPts val="0"/>
              </a:spcBef>
            </a:pPr>
            <a:r>
              <a:rPr lang="en">
                <a:highlight>
                  <a:srgbClr val="FFFFFF"/>
                </a:highlight>
              </a:rPr>
              <a:t>Def-Use Pairs - a dependence relationship between a definition of a variable and the use of that definition.</a:t>
            </a:r>
          </a:p>
        </p:txBody>
      </p:sp>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All Definitions Coverage</a:t>
            </a:r>
          </a:p>
        </p:txBody>
      </p:sp>
      <p:sp>
        <p:nvSpPr>
          <p:cNvPr id="355" name="Shape 35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All DU Pairs/All DU Paths are powerful and often practical, but may be too expensive in some situations.</a:t>
            </a:r>
          </a:p>
          <a:p>
            <a:pPr indent="-419100" lvl="0" marL="457200" marR="0" rtl="0" algn="l">
              <a:lnSpc>
                <a:spcPct val="100000"/>
              </a:lnSpc>
              <a:spcBef>
                <a:spcPts val="600"/>
              </a:spcBef>
              <a:spcAft>
                <a:spcPts val="0"/>
              </a:spcAft>
              <a:buClr>
                <a:schemeClr val="dk1"/>
              </a:buClr>
              <a:buSzPct val="100000"/>
              <a:buFont typeface="Arial"/>
            </a:pPr>
            <a:r>
              <a:rPr lang="en"/>
              <a:t>In those cases, pair each definition with at least one use.</a:t>
            </a:r>
            <a:br>
              <a:rPr lang="en"/>
            </a:br>
          </a:p>
          <a:p>
            <a:pPr lvl="0" marR="0" rtl="0" algn="l">
              <a:lnSpc>
                <a:spcPct val="100000"/>
              </a:lnSpc>
              <a:spcBef>
                <a:spcPts val="600"/>
              </a:spcBef>
              <a:spcAft>
                <a:spcPts val="0"/>
              </a:spcAft>
              <a:buNone/>
            </a:pPr>
            <a:r>
              <a:rPr lang="en"/>
              <a:t>		Coverage = number of covered definitions</a:t>
            </a:r>
          </a:p>
          <a:p>
            <a:pPr lvl="0" marR="0" rtl="0" algn="l">
              <a:lnSpc>
                <a:spcPct val="100000"/>
              </a:lnSpc>
              <a:spcBef>
                <a:spcPts val="600"/>
              </a:spcBef>
              <a:spcAft>
                <a:spcPts val="0"/>
              </a:spcAft>
              <a:buNone/>
            </a:pPr>
            <a:r>
              <a:rPr lang="en"/>
              <a:t>							number of definitions</a:t>
            </a:r>
          </a:p>
          <a:p>
            <a:pPr lvl="0" marR="0" rtl="0" algn="l">
              <a:lnSpc>
                <a:spcPct val="100000"/>
              </a:lnSpc>
              <a:spcBef>
                <a:spcPts val="600"/>
              </a:spcBef>
              <a:spcAft>
                <a:spcPts val="0"/>
              </a:spcAft>
              <a:buNone/>
            </a:pPr>
            <a:r>
              <a:t/>
            </a:r>
            <a:endParaRPr/>
          </a:p>
        </p:txBody>
      </p:sp>
      <p:sp>
        <p:nvSpPr>
          <p:cNvPr id="356" name="Shape 3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cxnSp>
        <p:nvCxnSpPr>
          <p:cNvPr id="357" name="Shape 357"/>
          <p:cNvCxnSpPr/>
          <p:nvPr/>
        </p:nvCxnSpPr>
        <p:spPr>
          <a:xfrm>
            <a:off x="3756575" y="5076950"/>
            <a:ext cx="3673200" cy="0"/>
          </a:xfrm>
          <a:prstGeom prst="straightConnector1">
            <a:avLst/>
          </a:prstGeom>
          <a:noFill/>
          <a:ln cap="flat" cmpd="sng" w="19050">
            <a:solidFill>
              <a:srgbClr val="000000"/>
            </a:solidFill>
            <a:prstDash val="solid"/>
            <a:round/>
            <a:headEnd len="lg" w="lg" type="none"/>
            <a:tailEnd len="lg" w="lg" type="none"/>
          </a:ln>
        </p:spPr>
      </p:cxn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1" name="Shape 361"/>
        <p:cNvGrpSpPr/>
        <p:nvPr/>
      </p:nvGrpSpPr>
      <p:grpSpPr>
        <a:xfrm>
          <a:off x="0" y="0"/>
          <a:ext cx="0" cy="0"/>
          <a:chOff x="0" y="0"/>
          <a:chExt cx="0" cy="0"/>
        </a:xfrm>
      </p:grpSpPr>
      <p:sp>
        <p:nvSpPr>
          <p:cNvPr id="362" name="Shape 3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Aliasing</a:t>
            </a:r>
          </a:p>
        </p:txBody>
      </p:sp>
      <p:sp>
        <p:nvSpPr>
          <p:cNvPr id="363" name="Shape 3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highlight>
                  <a:srgbClr val="FFFFFF"/>
                </a:highlight>
              </a:rPr>
              <a:t>Requires trade-off between precision and computational efficiency.</a:t>
            </a:r>
          </a:p>
          <a:p>
            <a:pPr indent="-228600" lvl="0" marL="457200" rtl="0">
              <a:lnSpc>
                <a:spcPct val="120000"/>
              </a:lnSpc>
              <a:spcBef>
                <a:spcPts val="0"/>
              </a:spcBef>
            </a:pPr>
            <a:r>
              <a:rPr lang="en">
                <a:highlight>
                  <a:srgbClr val="FFFFFF"/>
                </a:highlight>
              </a:rPr>
              <a:t>Underestimate potential aliases</a:t>
            </a:r>
          </a:p>
          <a:p>
            <a:pPr indent="-228600" lvl="1" marL="914400" rtl="0">
              <a:lnSpc>
                <a:spcPct val="120000"/>
              </a:lnSpc>
              <a:spcBef>
                <a:spcPts val="0"/>
              </a:spcBef>
            </a:pPr>
            <a:r>
              <a:rPr lang="en">
                <a:highlight>
                  <a:srgbClr val="FFFFFF"/>
                </a:highlight>
              </a:rPr>
              <a:t>Could miss </a:t>
            </a:r>
            <a:r>
              <a:rPr i="1" lang="en">
                <a:highlight>
                  <a:srgbClr val="FFFFFF"/>
                </a:highlight>
              </a:rPr>
              <a:t>def-use</a:t>
            </a:r>
            <a:r>
              <a:rPr lang="en">
                <a:highlight>
                  <a:srgbClr val="FFFFFF"/>
                </a:highlight>
              </a:rPr>
              <a:t> pairs</a:t>
            </a:r>
          </a:p>
          <a:p>
            <a:pPr indent="-228600" lvl="0" marL="457200" rtl="0">
              <a:lnSpc>
                <a:spcPct val="120000"/>
              </a:lnSpc>
              <a:spcBef>
                <a:spcPts val="0"/>
              </a:spcBef>
            </a:pPr>
            <a:r>
              <a:rPr lang="en">
                <a:highlight>
                  <a:srgbClr val="FFFFFF"/>
                </a:highlight>
              </a:rPr>
              <a:t>Overestimate potential aliases</a:t>
            </a:r>
          </a:p>
          <a:p>
            <a:pPr indent="-228600" lvl="1" marL="914400" rtl="0">
              <a:lnSpc>
                <a:spcPct val="120000"/>
              </a:lnSpc>
              <a:spcBef>
                <a:spcPts val="0"/>
              </a:spcBef>
            </a:pPr>
            <a:r>
              <a:rPr lang="en">
                <a:highlight>
                  <a:srgbClr val="FFFFFF"/>
                </a:highlight>
              </a:rPr>
              <a:t>Could have infeasible pairs, leading to unsatisfiable coverage obligations</a:t>
            </a:r>
          </a:p>
          <a:p>
            <a:pPr indent="-228600" lvl="0" marL="457200" rtl="0">
              <a:lnSpc>
                <a:spcPct val="120000"/>
              </a:lnSpc>
              <a:spcBef>
                <a:spcPts val="0"/>
              </a:spcBef>
            </a:pPr>
            <a:r>
              <a:rPr lang="en">
                <a:highlight>
                  <a:srgbClr val="FFFFFF"/>
                </a:highlight>
              </a:rPr>
              <a:t>What is a suitable approximation of potential aliases for testing?</a:t>
            </a:r>
          </a:p>
        </p:txBody>
      </p:sp>
      <p:sp>
        <p:nvSpPr>
          <p:cNvPr id="364" name="Shape 3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Infeasibility Problem</a:t>
            </a:r>
          </a:p>
        </p:txBody>
      </p:sp>
      <p:sp>
        <p:nvSpPr>
          <p:cNvPr id="370" name="Shape 3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Metrics may ask for impossible test cases.</a:t>
            </a:r>
          </a:p>
          <a:p>
            <a:pPr indent="-228600" lvl="0" marL="457200" rtl="0">
              <a:lnSpc>
                <a:spcPct val="120000"/>
              </a:lnSpc>
              <a:spcBef>
                <a:spcPts val="0"/>
              </a:spcBef>
            </a:pPr>
            <a:r>
              <a:rPr lang="en"/>
              <a:t>Path-based metrics aggravates the problem by requiring infeasible combinations of feasible elements.</a:t>
            </a:r>
          </a:p>
          <a:p>
            <a:pPr indent="-228600" lvl="1" marL="914400" rtl="0">
              <a:lnSpc>
                <a:spcPct val="120000"/>
              </a:lnSpc>
              <a:spcBef>
                <a:spcPts val="0"/>
              </a:spcBef>
            </a:pPr>
            <a:r>
              <a:rPr lang="en"/>
              <a:t>Alias analysis may add additional infeasible paths.</a:t>
            </a:r>
          </a:p>
          <a:p>
            <a:pPr indent="-228600" lvl="0" marL="457200" rtl="0">
              <a:lnSpc>
                <a:spcPct val="120000"/>
              </a:lnSpc>
              <a:spcBef>
                <a:spcPts val="0"/>
              </a:spcBef>
            </a:pPr>
            <a:r>
              <a:rPr lang="en"/>
              <a:t>All Definitions Coverage and All DU-Pairs Coverage often reasonable.</a:t>
            </a:r>
          </a:p>
          <a:p>
            <a:pPr indent="-228600" lvl="1" marL="914400" rtl="0">
              <a:lnSpc>
                <a:spcPct val="120000"/>
              </a:lnSpc>
              <a:spcBef>
                <a:spcPts val="0"/>
              </a:spcBef>
            </a:pPr>
            <a:r>
              <a:rPr lang="en"/>
              <a:t>All DU-Paths is much harder to fulfill. </a:t>
            </a:r>
          </a:p>
        </p:txBody>
      </p:sp>
      <p:sp>
        <p:nvSpPr>
          <p:cNvPr id="371" name="Shape 3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77" name="Shape 3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Arrays, pointers, and complex data structures introduce uncertainty into analysis.</a:t>
            </a:r>
          </a:p>
          <a:p>
            <a:pPr indent="-228600" lvl="1" marL="914400" marR="0" rtl="0" algn="l">
              <a:lnSpc>
                <a:spcPct val="100000"/>
              </a:lnSpc>
              <a:spcBef>
                <a:spcPts val="600"/>
              </a:spcBef>
              <a:spcAft>
                <a:spcPts val="0"/>
              </a:spcAft>
            </a:pPr>
            <a:r>
              <a:rPr lang="en"/>
              <a:t>Requires a policy for how aliasing is handled.</a:t>
            </a:r>
          </a:p>
          <a:p>
            <a:pPr indent="-228600" lvl="1" marL="914400" marR="0" rtl="0" algn="l">
              <a:lnSpc>
                <a:spcPct val="100000"/>
              </a:lnSpc>
              <a:spcBef>
                <a:spcPts val="600"/>
              </a:spcBef>
              <a:spcAft>
                <a:spcPts val="0"/>
              </a:spcAft>
            </a:pPr>
            <a:r>
              <a:rPr lang="en"/>
              <a:t>Trade-off between computational feasibility and precision.</a:t>
            </a:r>
          </a:p>
          <a:p>
            <a:pPr indent="-228600" lvl="0" marL="457200" marR="0" rtl="0" algn="l">
              <a:lnSpc>
                <a:spcPct val="100000"/>
              </a:lnSpc>
              <a:spcBef>
                <a:spcPts val="600"/>
              </a:spcBef>
              <a:spcAft>
                <a:spcPts val="0"/>
              </a:spcAft>
            </a:pPr>
            <a:r>
              <a:rPr lang="en"/>
              <a:t>Analyses must handle non-local references.</a:t>
            </a:r>
          </a:p>
          <a:p>
            <a:pPr indent="-228600" lvl="1" marL="914400" marR="0" rtl="0" algn="l">
              <a:lnSpc>
                <a:spcPct val="100000"/>
              </a:lnSpc>
              <a:spcBef>
                <a:spcPts val="600"/>
              </a:spcBef>
              <a:spcAft>
                <a:spcPts val="0"/>
              </a:spcAft>
            </a:pPr>
            <a:r>
              <a:rPr lang="en"/>
              <a:t>Similar trade-off. Can gain efficiency by sacrificing flow sensitivity and context sensitivity.</a:t>
            </a:r>
          </a:p>
        </p:txBody>
      </p:sp>
      <p:sp>
        <p:nvSpPr>
          <p:cNvPr id="378" name="Shape 3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84" name="Shape 3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If there is a fault in a computation, we can observe it by looking at where the computation is used. </a:t>
            </a:r>
          </a:p>
          <a:p>
            <a:pPr indent="-228600" lvl="0" marL="457200" marR="0" rtl="0" algn="l">
              <a:lnSpc>
                <a:spcPct val="100000"/>
              </a:lnSpc>
              <a:spcBef>
                <a:spcPts val="600"/>
              </a:spcBef>
              <a:spcAft>
                <a:spcPts val="0"/>
              </a:spcAft>
            </a:pPr>
            <a:r>
              <a:rPr lang="en"/>
              <a:t>By identifying DU pairs and paths, we can create tests that trigger faults along those paths.</a:t>
            </a:r>
          </a:p>
          <a:p>
            <a:pPr indent="-228600" lvl="1" marL="914400" marR="0" rtl="0" algn="l">
              <a:lnSpc>
                <a:spcPct val="100000"/>
              </a:lnSpc>
              <a:spcBef>
                <a:spcPts val="600"/>
              </a:spcBef>
              <a:spcAft>
                <a:spcPts val="0"/>
              </a:spcAft>
            </a:pPr>
            <a:r>
              <a:rPr lang="en"/>
              <a:t>All DU Pairs coverage</a:t>
            </a:r>
          </a:p>
          <a:p>
            <a:pPr indent="-228600" lvl="1" marL="914400" marR="0" rtl="0" algn="l">
              <a:lnSpc>
                <a:spcPct val="100000"/>
              </a:lnSpc>
              <a:spcBef>
                <a:spcPts val="600"/>
              </a:spcBef>
              <a:spcAft>
                <a:spcPts val="0"/>
              </a:spcAft>
            </a:pPr>
            <a:r>
              <a:rPr lang="en"/>
              <a:t>All DU Paths coverage</a:t>
            </a:r>
          </a:p>
          <a:p>
            <a:pPr indent="-228600" lvl="1" marL="914400" marR="0" rtl="0" algn="l">
              <a:lnSpc>
                <a:spcPct val="100000"/>
              </a:lnSpc>
              <a:spcBef>
                <a:spcPts val="600"/>
              </a:spcBef>
              <a:spcAft>
                <a:spcPts val="0"/>
              </a:spcAft>
            </a:pPr>
            <a:r>
              <a:rPr lang="en"/>
              <a:t>All Definitions coverage</a:t>
            </a:r>
          </a:p>
        </p:txBody>
      </p:sp>
      <p:sp>
        <p:nvSpPr>
          <p:cNvPr id="385" name="Shape 3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Class</a:t>
            </a:r>
          </a:p>
        </p:txBody>
      </p:sp>
      <p:sp>
        <p:nvSpPr>
          <p:cNvPr id="391" name="Shape 3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Model-Based Testing</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Reading: Chapter 14</a:t>
            </a:r>
          </a:p>
          <a:p>
            <a:pPr indent="-228600" lvl="0" marL="457200" marR="0" rtl="0" algn="l">
              <a:lnSpc>
                <a:spcPct val="100000"/>
              </a:lnSpc>
              <a:spcBef>
                <a:spcPts val="600"/>
              </a:spcBef>
              <a:spcAft>
                <a:spcPts val="0"/>
              </a:spcAft>
            </a:pPr>
            <a:r>
              <a:rPr lang="en"/>
              <a:t>Homework: </a:t>
            </a:r>
          </a:p>
          <a:p>
            <a:pPr indent="-228600" lvl="1" marL="914400" marR="0" rtl="0" algn="l">
              <a:lnSpc>
                <a:spcPct val="100000"/>
              </a:lnSpc>
              <a:spcBef>
                <a:spcPts val="600"/>
              </a:spcBef>
              <a:spcAft>
                <a:spcPts val="0"/>
              </a:spcAft>
            </a:pPr>
            <a:r>
              <a:rPr lang="en"/>
              <a:t>Homework 2 is out - Due February 23</a:t>
            </a:r>
          </a:p>
          <a:p>
            <a:pPr indent="-228600" lvl="1" marL="914400" marR="0" rtl="0" algn="l">
              <a:lnSpc>
                <a:spcPct val="100000"/>
              </a:lnSpc>
              <a:spcBef>
                <a:spcPts val="600"/>
              </a:spcBef>
              <a:spcAft>
                <a:spcPts val="0"/>
              </a:spcAft>
            </a:pPr>
            <a:r>
              <a:rPr lang="en"/>
              <a:t>Reading Assignment 2 due Thursday</a:t>
            </a:r>
          </a:p>
        </p:txBody>
      </p:sp>
      <p:sp>
        <p:nvSpPr>
          <p:cNvPr id="392" name="Shape 3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Flow Analyses</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Used to detect faults and other anomalies.</a:t>
            </a:r>
          </a:p>
          <a:p>
            <a:pPr indent="0" lvl="0" marL="0" rtl="0">
              <a:spcBef>
                <a:spcPts val="600"/>
              </a:spcBef>
              <a:buNone/>
            </a:pPr>
            <a:r>
              <a:t/>
            </a:r>
            <a:endParaRPr sz="2400"/>
          </a:p>
          <a:p>
            <a:pPr indent="0" lvl="0" marL="0" rtl="0">
              <a:spcBef>
                <a:spcPts val="600"/>
              </a:spcBef>
              <a:buNone/>
            </a:pPr>
            <a:r>
              <a:t/>
            </a:r>
            <a:endParaRPr sz="2400"/>
          </a:p>
          <a:p>
            <a:pPr indent="0" lvl="0" marL="0" rtl="0">
              <a:spcBef>
                <a:spcPts val="600"/>
              </a:spcBef>
              <a:buNone/>
            </a:pPr>
            <a:r>
              <a:t/>
            </a:r>
            <a:endParaRPr sz="2400"/>
          </a:p>
          <a:p>
            <a:pPr indent="0" lvl="0" marL="0" rtl="0">
              <a:spcBef>
                <a:spcPts val="600"/>
              </a:spcBef>
              <a:buNone/>
            </a:pPr>
            <a:r>
              <a:t/>
            </a:r>
            <a:endParaRPr sz="2400"/>
          </a:p>
          <a:p>
            <a:pPr indent="0" lvl="0" marL="0" rtl="0">
              <a:spcBef>
                <a:spcPts val="600"/>
              </a:spcBef>
              <a:buNone/>
            </a:pPr>
            <a:r>
              <a:t/>
            </a:r>
            <a:endParaRPr sz="2400"/>
          </a:p>
          <a:p>
            <a:pPr indent="0" lvl="0" marL="0" rtl="0">
              <a:spcBef>
                <a:spcPts val="600"/>
              </a:spcBef>
              <a:buNone/>
            </a:pPr>
            <a:r>
              <a:t/>
            </a:r>
            <a:endParaRPr sz="2400"/>
          </a:p>
          <a:p>
            <a:pPr indent="0" lvl="0" marL="0" rtl="0">
              <a:spcBef>
                <a:spcPts val="600"/>
              </a:spcBef>
              <a:buNone/>
            </a:pPr>
            <a:r>
              <a:t/>
            </a:r>
            <a:endParaRPr sz="2400"/>
          </a:p>
          <a:p>
            <a:pPr indent="-419100" lvl="0" marL="457200" marR="0" rtl="0" algn="l">
              <a:lnSpc>
                <a:spcPct val="100000"/>
              </a:lnSpc>
              <a:spcBef>
                <a:spcPts val="600"/>
              </a:spcBef>
              <a:spcAft>
                <a:spcPts val="0"/>
              </a:spcAft>
              <a:buClr>
                <a:schemeClr val="dk1"/>
              </a:buClr>
              <a:buSzPct val="100000"/>
              <a:buFont typeface="Arial"/>
            </a:pPr>
            <a:r>
              <a:rPr lang="en"/>
              <a:t>Also can be used to derive test cases.</a:t>
            </a:r>
          </a:p>
          <a:p>
            <a:pPr indent="-419100" lvl="1" marL="914400" marR="0" rtl="0" algn="l">
              <a:lnSpc>
                <a:spcPct val="100000"/>
              </a:lnSpc>
              <a:spcBef>
                <a:spcPts val="600"/>
              </a:spcBef>
              <a:spcAft>
                <a:spcPts val="0"/>
              </a:spcAft>
              <a:buClr>
                <a:schemeClr val="dk1"/>
              </a:buClr>
              <a:buSzPct val="125000"/>
              <a:buFont typeface="Arial"/>
            </a:pPr>
            <a:r>
              <a:rPr lang="en"/>
              <a:t>Have we covered the data dependencies?</a:t>
            </a: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graphicFrame>
        <p:nvGraphicFramePr>
          <p:cNvPr id="81" name="Shape 81"/>
          <p:cNvGraphicFramePr/>
          <p:nvPr/>
        </p:nvGraphicFramePr>
        <p:xfrm>
          <a:off x="952500" y="2377325"/>
          <a:ext cx="3000000" cy="3000000"/>
        </p:xfrm>
        <a:graphic>
          <a:graphicData uri="http://schemas.openxmlformats.org/drawingml/2006/table">
            <a:tbl>
              <a:tblPr>
                <a:noFill/>
                <a:tableStyleId>{57038269-2026-4DBF-B000-D6752E2A74B3}</a:tableStyleId>
              </a:tblPr>
              <a:tblGrid>
                <a:gridCol w="2413000"/>
                <a:gridCol w="2413000"/>
                <a:gridCol w="2413000"/>
              </a:tblGrid>
              <a:tr h="381000">
                <a:tc>
                  <a:txBody>
                    <a:bodyPr>
                      <a:noAutofit/>
                    </a:bodyPr>
                    <a:lstStyle/>
                    <a:p>
                      <a:pPr lvl="0" rtl="0">
                        <a:spcBef>
                          <a:spcPts val="0"/>
                        </a:spcBef>
                        <a:buNone/>
                      </a:pPr>
                      <a:r>
                        <a:t/>
                      </a:r>
                      <a:endParaRPr/>
                    </a:p>
                  </a:txBody>
                  <a:tcPr marT="91425" marB="91425" marR="91425" marL="91425"/>
                </a:tc>
                <a:tc>
                  <a:txBody>
                    <a:bodyPr>
                      <a:noAutofit/>
                    </a:bodyPr>
                    <a:lstStyle/>
                    <a:p>
                      <a:pPr lvl="0" rtl="0">
                        <a:spcBef>
                          <a:spcPts val="0"/>
                        </a:spcBef>
                        <a:buNone/>
                      </a:pPr>
                      <a:r>
                        <a:rPr b="1" lang="en"/>
                        <a:t>Any-Paths</a:t>
                      </a:r>
                    </a:p>
                  </a:txBody>
                  <a:tcPr marT="91425" marB="91425" marR="91425" marL="91425"/>
                </a:tc>
                <a:tc>
                  <a:txBody>
                    <a:bodyPr>
                      <a:noAutofit/>
                    </a:bodyPr>
                    <a:lstStyle/>
                    <a:p>
                      <a:pPr lvl="0" rtl="0">
                        <a:spcBef>
                          <a:spcPts val="0"/>
                        </a:spcBef>
                        <a:buNone/>
                      </a:pPr>
                      <a:r>
                        <a:rPr b="1" lang="en"/>
                        <a:t>All-Paths</a:t>
                      </a:r>
                    </a:p>
                  </a:txBody>
                  <a:tcPr marT="91425" marB="91425" marR="91425" marL="91425"/>
                </a:tc>
              </a:tr>
              <a:tr h="381000">
                <a:tc>
                  <a:txBody>
                    <a:bodyPr>
                      <a:noAutofit/>
                    </a:bodyPr>
                    <a:lstStyle/>
                    <a:p>
                      <a:pPr lvl="0" rtl="0">
                        <a:spcBef>
                          <a:spcPts val="0"/>
                        </a:spcBef>
                        <a:buNone/>
                      </a:pPr>
                      <a:r>
                        <a:rPr b="1" lang="en"/>
                        <a:t>Forward (pred)</a:t>
                      </a:r>
                    </a:p>
                  </a:txBody>
                  <a:tcPr marT="91425" marB="91425" marR="91425" marL="91425"/>
                </a:tc>
                <a:tc>
                  <a:txBody>
                    <a:bodyPr>
                      <a:noAutofit/>
                    </a:bodyPr>
                    <a:lstStyle/>
                    <a:p>
                      <a:pPr lvl="0" rtl="0">
                        <a:lnSpc>
                          <a:spcPct val="114000"/>
                        </a:lnSpc>
                        <a:spcBef>
                          <a:spcPts val="0"/>
                        </a:spcBef>
                        <a:buClr>
                          <a:schemeClr val="dk1"/>
                        </a:buClr>
                        <a:buSzPct val="78571"/>
                        <a:buFont typeface="Arial"/>
                        <a:buNone/>
                      </a:pPr>
                      <a:r>
                        <a:rPr b="1" lang="en">
                          <a:solidFill>
                            <a:schemeClr val="dk1"/>
                          </a:solidFill>
                          <a:highlight>
                            <a:srgbClr val="FFFFFF"/>
                          </a:highlight>
                        </a:rPr>
                        <a:t>Reach</a:t>
                      </a:r>
                    </a:p>
                    <a:p>
                      <a:pPr lvl="0" rtl="0">
                        <a:lnSpc>
                          <a:spcPct val="114000"/>
                        </a:lnSpc>
                        <a:spcBef>
                          <a:spcPts val="0"/>
                        </a:spcBef>
                        <a:buClr>
                          <a:schemeClr val="dk1"/>
                        </a:buClr>
                        <a:buSzPct val="78571"/>
                        <a:buFont typeface="Arial"/>
                        <a:buNone/>
                      </a:pPr>
                      <a:r>
                        <a:t/>
                      </a:r>
                      <a:endParaRPr b="1">
                        <a:solidFill>
                          <a:schemeClr val="dk1"/>
                        </a:solidFill>
                        <a:highlight>
                          <a:srgbClr val="FFFFFF"/>
                        </a:highlight>
                      </a:endParaRPr>
                    </a:p>
                    <a:p>
                      <a:pPr lvl="0" rtl="0">
                        <a:lnSpc>
                          <a:spcPct val="114000"/>
                        </a:lnSpc>
                        <a:spcBef>
                          <a:spcPts val="0"/>
                        </a:spcBef>
                        <a:buNone/>
                      </a:pPr>
                      <a:r>
                        <a:rPr i="1" lang="en">
                          <a:solidFill>
                            <a:schemeClr val="dk1"/>
                          </a:solidFill>
                          <a:highlight>
                            <a:srgbClr val="FFFFFF"/>
                          </a:highlight>
                        </a:rPr>
                        <a:t>U </a:t>
                      </a:r>
                      <a:r>
                        <a:rPr lang="en">
                          <a:solidFill>
                            <a:schemeClr val="dk1"/>
                          </a:solidFill>
                          <a:highlight>
                            <a:srgbClr val="FFFFFF"/>
                          </a:highlight>
                        </a:rPr>
                        <a:t>may be preceded by G without an intervening </a:t>
                      </a:r>
                      <a:r>
                        <a:rPr i="1" lang="en">
                          <a:solidFill>
                            <a:schemeClr val="dk1"/>
                          </a:solidFill>
                          <a:highlight>
                            <a:srgbClr val="FFFFFF"/>
                          </a:highlight>
                        </a:rPr>
                        <a:t>K</a:t>
                      </a:r>
                    </a:p>
                  </a:txBody>
                  <a:tcPr marT="91425" marB="91425" marR="91425" marL="91425"/>
                </a:tc>
                <a:tc>
                  <a:txBody>
                    <a:bodyPr>
                      <a:noAutofit/>
                    </a:bodyPr>
                    <a:lstStyle/>
                    <a:p>
                      <a:pPr lvl="0" rtl="0">
                        <a:lnSpc>
                          <a:spcPct val="114000"/>
                        </a:lnSpc>
                        <a:spcBef>
                          <a:spcPts val="0"/>
                        </a:spcBef>
                        <a:buClr>
                          <a:schemeClr val="dk1"/>
                        </a:buClr>
                        <a:buSzPct val="78571"/>
                        <a:buFont typeface="Arial"/>
                        <a:buNone/>
                      </a:pPr>
                      <a:r>
                        <a:rPr b="1" lang="en">
                          <a:solidFill>
                            <a:schemeClr val="dk1"/>
                          </a:solidFill>
                          <a:highlight>
                            <a:srgbClr val="FFFFFF"/>
                          </a:highlight>
                        </a:rPr>
                        <a:t>Avail</a:t>
                      </a:r>
                    </a:p>
                    <a:p>
                      <a:pPr lvl="0" rtl="0">
                        <a:lnSpc>
                          <a:spcPct val="114000"/>
                        </a:lnSpc>
                        <a:spcBef>
                          <a:spcPts val="0"/>
                        </a:spcBef>
                        <a:buClr>
                          <a:schemeClr val="dk1"/>
                        </a:buClr>
                        <a:buSzPct val="78571"/>
                        <a:buFont typeface="Arial"/>
                        <a:buNone/>
                      </a:pPr>
                      <a:r>
                        <a:t/>
                      </a:r>
                      <a:endParaRPr b="1">
                        <a:solidFill>
                          <a:schemeClr val="dk1"/>
                        </a:solidFill>
                        <a:highlight>
                          <a:srgbClr val="FFFFFF"/>
                        </a:highlight>
                      </a:endParaRPr>
                    </a:p>
                    <a:p>
                      <a:pPr lvl="0" rtl="0">
                        <a:lnSpc>
                          <a:spcPct val="114000"/>
                        </a:lnSpc>
                        <a:spcBef>
                          <a:spcPts val="0"/>
                        </a:spcBef>
                        <a:buNone/>
                      </a:pPr>
                      <a:r>
                        <a:rPr i="1" lang="en">
                          <a:solidFill>
                            <a:schemeClr val="dk1"/>
                          </a:solidFill>
                          <a:highlight>
                            <a:srgbClr val="FFFFFF"/>
                          </a:highlight>
                        </a:rPr>
                        <a:t>U </a:t>
                      </a:r>
                      <a:r>
                        <a:rPr lang="en">
                          <a:solidFill>
                            <a:schemeClr val="dk1"/>
                          </a:solidFill>
                          <a:highlight>
                            <a:srgbClr val="FFFFFF"/>
                          </a:highlight>
                        </a:rPr>
                        <a:t>is always preceded by G without an intervening </a:t>
                      </a:r>
                      <a:r>
                        <a:rPr i="1" lang="en">
                          <a:solidFill>
                            <a:schemeClr val="dk1"/>
                          </a:solidFill>
                          <a:highlight>
                            <a:srgbClr val="FFFFFF"/>
                          </a:highlight>
                        </a:rPr>
                        <a:t>K</a:t>
                      </a:r>
                    </a:p>
                  </a:txBody>
                  <a:tcPr marT="91425" marB="91425" marR="91425" marL="91425"/>
                </a:tc>
              </a:tr>
              <a:tr h="381000">
                <a:tc>
                  <a:txBody>
                    <a:bodyPr>
                      <a:noAutofit/>
                    </a:bodyPr>
                    <a:lstStyle/>
                    <a:p>
                      <a:pPr lvl="0" rtl="0">
                        <a:spcBef>
                          <a:spcPts val="0"/>
                        </a:spcBef>
                        <a:buNone/>
                      </a:pPr>
                      <a:r>
                        <a:rPr b="1" lang="en"/>
                        <a:t>Backward (succ)</a:t>
                      </a:r>
                    </a:p>
                  </a:txBody>
                  <a:tcPr marT="91425" marB="91425" marR="91425" marL="91425"/>
                </a:tc>
                <a:tc>
                  <a:txBody>
                    <a:bodyPr>
                      <a:noAutofit/>
                    </a:bodyPr>
                    <a:lstStyle/>
                    <a:p>
                      <a:pPr lvl="0" rtl="0">
                        <a:lnSpc>
                          <a:spcPct val="114000"/>
                        </a:lnSpc>
                        <a:spcBef>
                          <a:spcPts val="0"/>
                        </a:spcBef>
                        <a:buClr>
                          <a:schemeClr val="dk1"/>
                        </a:buClr>
                        <a:buSzPct val="78571"/>
                        <a:buFont typeface="Arial"/>
                        <a:buNone/>
                      </a:pPr>
                      <a:r>
                        <a:rPr b="1" lang="en">
                          <a:solidFill>
                            <a:schemeClr val="dk1"/>
                          </a:solidFill>
                          <a:highlight>
                            <a:srgbClr val="FFFFFF"/>
                          </a:highlight>
                        </a:rPr>
                        <a:t>Live</a:t>
                      </a:r>
                    </a:p>
                    <a:p>
                      <a:pPr lvl="0" rtl="0">
                        <a:lnSpc>
                          <a:spcPct val="114000"/>
                        </a:lnSpc>
                        <a:spcBef>
                          <a:spcPts val="0"/>
                        </a:spcBef>
                        <a:buClr>
                          <a:schemeClr val="dk1"/>
                        </a:buClr>
                        <a:buSzPct val="78571"/>
                        <a:buFont typeface="Arial"/>
                        <a:buNone/>
                      </a:pPr>
                      <a:r>
                        <a:t/>
                      </a:r>
                      <a:endParaRPr b="1">
                        <a:solidFill>
                          <a:schemeClr val="dk1"/>
                        </a:solidFill>
                        <a:highlight>
                          <a:srgbClr val="FFFFFF"/>
                        </a:highlight>
                      </a:endParaRPr>
                    </a:p>
                    <a:p>
                      <a:pPr lvl="0" rtl="0">
                        <a:lnSpc>
                          <a:spcPct val="114000"/>
                        </a:lnSpc>
                        <a:spcBef>
                          <a:spcPts val="0"/>
                        </a:spcBef>
                        <a:buClr>
                          <a:schemeClr val="dk1"/>
                        </a:buClr>
                        <a:buSzPct val="78571"/>
                        <a:buFont typeface="Arial"/>
                        <a:buNone/>
                      </a:pPr>
                      <a:r>
                        <a:rPr i="1" lang="en">
                          <a:solidFill>
                            <a:schemeClr val="dk1"/>
                          </a:solidFill>
                          <a:highlight>
                            <a:srgbClr val="FFFFFF"/>
                          </a:highlight>
                        </a:rPr>
                        <a:t>D </a:t>
                      </a:r>
                      <a:r>
                        <a:rPr lang="en">
                          <a:solidFill>
                            <a:schemeClr val="dk1"/>
                          </a:solidFill>
                          <a:highlight>
                            <a:srgbClr val="FFFFFF"/>
                          </a:highlight>
                        </a:rPr>
                        <a:t>may lead to </a:t>
                      </a:r>
                      <a:r>
                        <a:rPr i="1" lang="en">
                          <a:solidFill>
                            <a:schemeClr val="dk1"/>
                          </a:solidFill>
                          <a:highlight>
                            <a:srgbClr val="FFFFFF"/>
                          </a:highlight>
                        </a:rPr>
                        <a:t>G</a:t>
                      </a:r>
                      <a:r>
                        <a:rPr lang="en">
                          <a:solidFill>
                            <a:schemeClr val="dk1"/>
                          </a:solidFill>
                          <a:highlight>
                            <a:srgbClr val="FFFFFF"/>
                          </a:highlight>
                        </a:rPr>
                        <a:t> before </a:t>
                      </a:r>
                      <a:r>
                        <a:rPr i="1" lang="en">
                          <a:solidFill>
                            <a:schemeClr val="dk1"/>
                          </a:solidFill>
                          <a:highlight>
                            <a:srgbClr val="FFFFFF"/>
                          </a:highlight>
                        </a:rPr>
                        <a:t>K</a:t>
                      </a:r>
                    </a:p>
                    <a:p>
                      <a:pPr lvl="0" rtl="0">
                        <a:spcBef>
                          <a:spcPts val="0"/>
                        </a:spcBef>
                        <a:buNone/>
                      </a:pPr>
                      <a:r>
                        <a:t/>
                      </a:r>
                      <a:endParaRPr/>
                    </a:p>
                  </a:txBody>
                  <a:tcPr marT="91425" marB="91425" marR="91425" marL="91425"/>
                </a:tc>
                <a:tc>
                  <a:txBody>
                    <a:bodyPr>
                      <a:noAutofit/>
                    </a:bodyPr>
                    <a:lstStyle/>
                    <a:p>
                      <a:pPr lvl="0" rtl="0">
                        <a:lnSpc>
                          <a:spcPct val="114000"/>
                        </a:lnSpc>
                        <a:spcBef>
                          <a:spcPts val="0"/>
                        </a:spcBef>
                        <a:buClr>
                          <a:schemeClr val="dk1"/>
                        </a:buClr>
                        <a:buSzPct val="78571"/>
                        <a:buFont typeface="Arial"/>
                        <a:buNone/>
                      </a:pPr>
                      <a:r>
                        <a:rPr b="1" lang="en">
                          <a:solidFill>
                            <a:schemeClr val="dk1"/>
                          </a:solidFill>
                          <a:highlight>
                            <a:srgbClr val="FFFFFF"/>
                          </a:highlight>
                        </a:rPr>
                        <a:t>Inevitability</a:t>
                      </a:r>
                    </a:p>
                    <a:p>
                      <a:pPr lvl="0" rtl="0">
                        <a:lnSpc>
                          <a:spcPct val="114000"/>
                        </a:lnSpc>
                        <a:spcBef>
                          <a:spcPts val="0"/>
                        </a:spcBef>
                        <a:buClr>
                          <a:schemeClr val="dk1"/>
                        </a:buClr>
                        <a:buSzPct val="78571"/>
                        <a:buFont typeface="Arial"/>
                        <a:buNone/>
                      </a:pPr>
                      <a:r>
                        <a:t/>
                      </a:r>
                      <a:endParaRPr b="1">
                        <a:solidFill>
                          <a:schemeClr val="dk1"/>
                        </a:solidFill>
                        <a:highlight>
                          <a:srgbClr val="FFFFFF"/>
                        </a:highlight>
                      </a:endParaRPr>
                    </a:p>
                    <a:p>
                      <a:pPr lvl="0" rtl="0">
                        <a:lnSpc>
                          <a:spcPct val="114000"/>
                        </a:lnSpc>
                        <a:spcBef>
                          <a:spcPts val="0"/>
                        </a:spcBef>
                        <a:buClr>
                          <a:schemeClr val="dk1"/>
                        </a:buClr>
                        <a:buSzPct val="78571"/>
                        <a:buFont typeface="Arial"/>
                        <a:buNone/>
                      </a:pPr>
                      <a:r>
                        <a:rPr i="1" lang="en">
                          <a:solidFill>
                            <a:schemeClr val="dk1"/>
                          </a:solidFill>
                          <a:highlight>
                            <a:srgbClr val="FFFFFF"/>
                          </a:highlight>
                        </a:rPr>
                        <a:t>D </a:t>
                      </a:r>
                      <a:r>
                        <a:rPr lang="en">
                          <a:solidFill>
                            <a:schemeClr val="dk1"/>
                          </a:solidFill>
                          <a:highlight>
                            <a:srgbClr val="FFFFFF"/>
                          </a:highlight>
                        </a:rPr>
                        <a:t>always leads to </a:t>
                      </a:r>
                      <a:r>
                        <a:rPr i="1" lang="en">
                          <a:solidFill>
                            <a:schemeClr val="dk1"/>
                          </a:solidFill>
                          <a:highlight>
                            <a:srgbClr val="FFFFFF"/>
                          </a:highlight>
                        </a:rPr>
                        <a:t>G</a:t>
                      </a:r>
                      <a:r>
                        <a:rPr lang="en">
                          <a:solidFill>
                            <a:schemeClr val="dk1"/>
                          </a:solidFill>
                          <a:highlight>
                            <a:srgbClr val="FFFFFF"/>
                          </a:highlight>
                        </a:rPr>
                        <a:t> before </a:t>
                      </a:r>
                      <a:r>
                        <a:rPr i="1" lang="en">
                          <a:solidFill>
                            <a:schemeClr val="dk1"/>
                          </a:solidFill>
                          <a:highlight>
                            <a:srgbClr val="FFFFFF"/>
                          </a:highlight>
                        </a:rPr>
                        <a:t>K</a:t>
                      </a:r>
                    </a:p>
                    <a:p>
                      <a:pPr lvl="0" rtl="0">
                        <a:spcBef>
                          <a:spcPts val="0"/>
                        </a:spcBef>
                        <a:buNone/>
                      </a:pPr>
                      <a:r>
                        <a:t/>
                      </a:r>
                      <a:endParaRPr/>
                    </a:p>
                  </a:txBody>
                  <a:tcPr marT="91425" marB="91425" marR="91425" marL="91425"/>
                </a:tc>
              </a:tr>
            </a:tbl>
          </a:graphicData>
        </a:graphic>
      </p:graphicFrame>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Dealing with Arrays and Pointers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Arrays/Pointers</a:t>
            </a:r>
          </a:p>
        </p:txBody>
      </p:sp>
      <p:sp>
        <p:nvSpPr>
          <p:cNvPr id="92" name="Shape 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Arrays and pointers (including object references and arguments) introduce issues.</a:t>
            </a:r>
          </a:p>
          <a:p>
            <a:pPr indent="-228600" lvl="1" marL="914400" marR="0" rtl="0" algn="l">
              <a:lnSpc>
                <a:spcPct val="100000"/>
              </a:lnSpc>
              <a:spcBef>
                <a:spcPts val="600"/>
              </a:spcBef>
              <a:spcAft>
                <a:spcPts val="0"/>
              </a:spcAft>
            </a:pPr>
            <a:r>
              <a:rPr lang="en"/>
              <a:t>It is not possible to determine whether two access refer to the same storage location.</a:t>
            </a:r>
          </a:p>
          <a:p>
            <a:pPr indent="-228600" lvl="2" marL="1371600" marR="0" rtl="0" algn="l">
              <a:lnSpc>
                <a:spcPct val="100000"/>
              </a:lnSpc>
              <a:spcBef>
                <a:spcPts val="600"/>
              </a:spcBef>
              <a:spcAft>
                <a:spcPts val="0"/>
              </a:spcAft>
              <a:buFont typeface="Courier New"/>
            </a:pPr>
            <a:r>
              <a:rPr lang="en">
                <a:latin typeface="Courier New"/>
                <a:ea typeface="Courier New"/>
                <a:cs typeface="Courier New"/>
                <a:sym typeface="Courier New"/>
              </a:rPr>
              <a:t>a[x] = 13;</a:t>
            </a:r>
            <a:br>
              <a:rPr lang="en">
                <a:latin typeface="Courier New"/>
                <a:ea typeface="Courier New"/>
                <a:cs typeface="Courier New"/>
                <a:sym typeface="Courier New"/>
              </a:rPr>
            </a:br>
            <a:r>
              <a:rPr lang="en">
                <a:latin typeface="Courier New"/>
                <a:ea typeface="Courier New"/>
                <a:cs typeface="Courier New"/>
                <a:sym typeface="Courier New"/>
              </a:rPr>
              <a:t>k = a[y];</a:t>
            </a:r>
          </a:p>
          <a:p>
            <a:pPr indent="-228600" lvl="3" marL="1828800" marR="0" rtl="0" algn="l">
              <a:lnSpc>
                <a:spcPct val="100000"/>
              </a:lnSpc>
              <a:spcBef>
                <a:spcPts val="600"/>
              </a:spcBef>
              <a:spcAft>
                <a:spcPts val="0"/>
              </a:spcAft>
            </a:pPr>
            <a:r>
              <a:rPr lang="en"/>
              <a:t>Are these a def-use pair?</a:t>
            </a:r>
          </a:p>
          <a:p>
            <a:pPr indent="-228600" lvl="2" marL="1371600" marR="0" rtl="0" algn="l">
              <a:lnSpc>
                <a:spcPct val="100000"/>
              </a:lnSpc>
              <a:spcBef>
                <a:spcPts val="600"/>
              </a:spcBef>
              <a:spcAft>
                <a:spcPts val="0"/>
              </a:spcAft>
              <a:buFont typeface="Courier New"/>
            </a:pPr>
            <a:r>
              <a:rPr lang="en">
                <a:latin typeface="Courier New"/>
                <a:ea typeface="Courier New"/>
                <a:cs typeface="Courier New"/>
                <a:sym typeface="Courier New"/>
              </a:rPr>
              <a:t>a[2] = 42;</a:t>
            </a:r>
            <a:br>
              <a:rPr lang="en">
                <a:latin typeface="Courier New"/>
                <a:ea typeface="Courier New"/>
                <a:cs typeface="Courier New"/>
                <a:sym typeface="Courier New"/>
              </a:rPr>
            </a:br>
            <a:r>
              <a:rPr lang="en">
                <a:latin typeface="Courier New"/>
                <a:ea typeface="Courier New"/>
                <a:cs typeface="Courier New"/>
                <a:sym typeface="Courier New"/>
              </a:rPr>
              <a:t>i = b[2];</a:t>
            </a:r>
          </a:p>
          <a:p>
            <a:pPr indent="-228600" lvl="3" marL="1828800" marR="0" rtl="0" algn="l">
              <a:lnSpc>
                <a:spcPct val="100000"/>
              </a:lnSpc>
              <a:spcBef>
                <a:spcPts val="600"/>
              </a:spcBef>
              <a:spcAft>
                <a:spcPts val="0"/>
              </a:spcAft>
            </a:pPr>
            <a:r>
              <a:rPr lang="en"/>
              <a:t>Are these a def-use pair?</a:t>
            </a:r>
          </a:p>
          <a:p>
            <a:pPr indent="-228600" lvl="4" marL="2286000" marR="0" rtl="0" algn="l">
              <a:lnSpc>
                <a:spcPct val="100000"/>
              </a:lnSpc>
              <a:spcBef>
                <a:spcPts val="600"/>
              </a:spcBef>
              <a:spcAft>
                <a:spcPts val="0"/>
              </a:spcAft>
            </a:pPr>
            <a:r>
              <a:rPr lang="en"/>
              <a:t>Aliasing = two names refer to the same memory location.</a:t>
            </a:r>
          </a:p>
        </p:txBody>
      </p:sp>
      <p:sp>
        <p:nvSpPr>
          <p:cNvPr id="93" name="Shape 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Aliasing</a:t>
            </a:r>
          </a:p>
        </p:txBody>
      </p:sp>
      <p:sp>
        <p:nvSpPr>
          <p:cNvPr id="99" name="Shape 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i="1" lang="en"/>
              <a:t>Aliasing</a:t>
            </a:r>
            <a:r>
              <a:rPr lang="en"/>
              <a:t> is when two names refer to the same memory location.</a:t>
            </a:r>
          </a:p>
          <a:p>
            <a:pPr indent="-228600" lvl="1" marL="914400" rtl="0">
              <a:spcBef>
                <a:spcPts val="0"/>
              </a:spcBef>
              <a:buFont typeface="Courier New"/>
            </a:pPr>
            <a:r>
              <a:rPr lang="en">
                <a:latin typeface="Courier New"/>
                <a:ea typeface="Courier New"/>
                <a:cs typeface="Courier New"/>
                <a:sym typeface="Courier New"/>
              </a:rPr>
              <a:t>int[] a = new int[3];</a:t>
            </a:r>
            <a:br>
              <a:rPr lang="en">
                <a:latin typeface="Courier New"/>
                <a:ea typeface="Courier New"/>
                <a:cs typeface="Courier New"/>
                <a:sym typeface="Courier New"/>
              </a:rPr>
            </a:br>
            <a:r>
              <a:rPr lang="en">
                <a:latin typeface="Courier New"/>
                <a:ea typeface="Courier New"/>
                <a:cs typeface="Courier New"/>
                <a:sym typeface="Courier New"/>
              </a:rPr>
              <a:t>int[] b = a;</a:t>
            </a:r>
            <a:br>
              <a:rPr lang="en">
                <a:latin typeface="Courier New"/>
                <a:ea typeface="Courier New"/>
                <a:cs typeface="Courier New"/>
                <a:sym typeface="Courier New"/>
              </a:rPr>
            </a:br>
            <a:r>
              <a:rPr lang="en">
                <a:latin typeface="Courier New"/>
                <a:ea typeface="Courier New"/>
                <a:cs typeface="Courier New"/>
                <a:sym typeface="Courier New"/>
              </a:rPr>
              <a:t>a[2] = 42;</a:t>
            </a:r>
            <a:br>
              <a:rPr lang="en">
                <a:latin typeface="Courier New"/>
                <a:ea typeface="Courier New"/>
                <a:cs typeface="Courier New"/>
                <a:sym typeface="Courier New"/>
              </a:rPr>
            </a:br>
            <a:r>
              <a:rPr lang="en">
                <a:latin typeface="Courier New"/>
                <a:ea typeface="Courier New"/>
                <a:cs typeface="Courier New"/>
                <a:sym typeface="Courier New"/>
              </a:rPr>
              <a:t>i = b[2];</a:t>
            </a:r>
          </a:p>
          <a:p>
            <a:pPr indent="-228600" lvl="1" marL="914400" rtl="0">
              <a:spcBef>
                <a:spcPts val="0"/>
              </a:spcBef>
            </a:pPr>
            <a:r>
              <a:rPr lang="en"/>
              <a:t>a and b are aliases.</a:t>
            </a:r>
          </a:p>
          <a:p>
            <a:pPr indent="-228600" lvl="0" marL="457200" rtl="0">
              <a:spcBef>
                <a:spcPts val="0"/>
              </a:spcBef>
            </a:pPr>
            <a:r>
              <a:rPr lang="en"/>
              <a:t>Worse in C:</a:t>
            </a:r>
            <a:br>
              <a:rPr lang="en"/>
            </a:br>
            <a:r>
              <a:rPr lang="en">
                <a:latin typeface="Courier New"/>
                <a:ea typeface="Courier New"/>
                <a:cs typeface="Courier New"/>
                <a:sym typeface="Courier New"/>
              </a:rPr>
              <a:t>p = &amp;b;</a:t>
            </a:r>
            <a:br>
              <a:rPr lang="en">
                <a:latin typeface="Courier New"/>
                <a:ea typeface="Courier New"/>
                <a:cs typeface="Courier New"/>
                <a:sym typeface="Courier New"/>
              </a:rPr>
            </a:br>
            <a:r>
              <a:rPr lang="en">
                <a:latin typeface="Courier New"/>
                <a:ea typeface="Courier New"/>
                <a:cs typeface="Courier New"/>
                <a:sym typeface="Courier New"/>
              </a:rPr>
              <a:t>*(p + i) = k;</a:t>
            </a:r>
          </a:p>
        </p:txBody>
      </p:sp>
      <p:sp>
        <p:nvSpPr>
          <p:cNvPr id="100" name="Shape 1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Uncertainty</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pPr>
            <a:r>
              <a:rPr lang="en"/>
              <a:t>Dynamic references and aliasing introduce uncertainty into data flow analysis.</a:t>
            </a:r>
          </a:p>
          <a:p>
            <a:pPr indent="-228600" lvl="1" marL="914400" marR="0" rtl="0" algn="l">
              <a:lnSpc>
                <a:spcPct val="100000"/>
              </a:lnSpc>
              <a:spcBef>
                <a:spcPts val="600"/>
              </a:spcBef>
              <a:spcAft>
                <a:spcPts val="0"/>
              </a:spcAft>
            </a:pPr>
            <a:r>
              <a:rPr lang="en"/>
              <a:t>Instead of a definition or use of one variable, may have a potential def or use of a set of variables.</a:t>
            </a:r>
          </a:p>
          <a:p>
            <a:pPr indent="-228600" lvl="0" marL="457200" marR="0" rtl="0" algn="l">
              <a:lnSpc>
                <a:spcPct val="100000"/>
              </a:lnSpc>
              <a:spcBef>
                <a:spcPts val="600"/>
              </a:spcBef>
              <a:spcAft>
                <a:spcPts val="0"/>
              </a:spcAft>
            </a:pPr>
            <a:r>
              <a:rPr lang="en"/>
              <a:t>Proper treatment depends on purpose of analysis:</a:t>
            </a:r>
          </a:p>
          <a:p>
            <a:pPr indent="-228600" lvl="1" marL="914400" marR="0" rtl="0" algn="l">
              <a:lnSpc>
                <a:spcPct val="100000"/>
              </a:lnSpc>
              <a:spcBef>
                <a:spcPts val="600"/>
              </a:spcBef>
              <a:spcAft>
                <a:spcPts val="0"/>
              </a:spcAft>
            </a:pPr>
            <a:r>
              <a:rPr lang="en"/>
              <a:t>If we examine variable initialization, might not want to treat assignment to a potential alias as initialization.</a:t>
            </a:r>
          </a:p>
          <a:p>
            <a:pPr indent="-228600" lvl="1" marL="914400" marR="0" rtl="0" algn="l">
              <a:lnSpc>
                <a:spcPct val="100000"/>
              </a:lnSpc>
              <a:spcBef>
                <a:spcPts val="600"/>
              </a:spcBef>
              <a:spcAft>
                <a:spcPts val="0"/>
              </a:spcAft>
            </a:pPr>
            <a:r>
              <a:rPr lang="en"/>
              <a:t>May wish to treat a use of a potential alias of </a:t>
            </a:r>
            <a:r>
              <a:rPr i="1" lang="en"/>
              <a:t>v</a:t>
            </a:r>
            <a:r>
              <a:rPr lang="en"/>
              <a:t> as a use of </a:t>
            </a:r>
            <a:r>
              <a:rPr i="1" lang="en"/>
              <a:t>v</a:t>
            </a:r>
            <a:r>
              <a:rPr lang="en"/>
              <a:t>.</a:t>
            </a:r>
          </a:p>
        </p:txBody>
      </p:sp>
      <p:sp>
        <p:nvSpPr>
          <p:cNvPr id="107" name="Shape 1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Dealing With Uncertainty</a:t>
            </a:r>
          </a:p>
        </p:txBody>
      </p:sp>
      <p:sp>
        <p:nvSpPr>
          <p:cNvPr id="113" name="Shape 1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Treat uncertainty about aliases like uncertainty about control flow.</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br>
              <a:rPr lang="en" sz="2400"/>
            </a:br>
          </a:p>
          <a:p>
            <a:pPr indent="-381000" lvl="0" marL="457200" marR="0" rtl="0" algn="l">
              <a:lnSpc>
                <a:spcPct val="100000"/>
              </a:lnSpc>
              <a:spcBef>
                <a:spcPts val="600"/>
              </a:spcBef>
              <a:spcAft>
                <a:spcPts val="0"/>
              </a:spcAft>
              <a:buSzPct val="100000"/>
            </a:pPr>
            <a:r>
              <a:rPr lang="en" sz="2400"/>
              <a:t>In transformed code, all array references are distinct.</a:t>
            </a:r>
          </a:p>
          <a:p>
            <a:pPr indent="-228600" lvl="1" marL="914400" marR="0" rtl="0" algn="l">
              <a:lnSpc>
                <a:spcPct val="100000"/>
              </a:lnSpc>
              <a:spcBef>
                <a:spcPts val="600"/>
              </a:spcBef>
              <a:spcAft>
                <a:spcPts val="0"/>
              </a:spcAft>
            </a:pPr>
            <a:r>
              <a:rPr lang="en"/>
              <a:t>Any-path analysis - create a def-use pair, but assignment to a[y] does not erase definition to a[x].</a:t>
            </a:r>
          </a:p>
          <a:p>
            <a:pPr indent="-228600" lvl="1" marL="914400" marR="0" rtl="0" algn="l">
              <a:lnSpc>
                <a:spcPct val="100000"/>
              </a:lnSpc>
              <a:spcBef>
                <a:spcPts val="600"/>
              </a:spcBef>
              <a:spcAft>
                <a:spcPts val="0"/>
              </a:spcAft>
            </a:pPr>
            <a:r>
              <a:rPr lang="en"/>
              <a:t>Gen sets include everything that might be references, kill sets only include definite references.</a:t>
            </a:r>
          </a:p>
        </p:txBody>
      </p:sp>
      <p:sp>
        <p:nvSpPr>
          <p:cNvPr id="114" name="Shape 1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
        <p:nvSpPr>
          <p:cNvPr id="115" name="Shape 115"/>
          <p:cNvSpPr txBox="1"/>
          <p:nvPr/>
        </p:nvSpPr>
        <p:spPr>
          <a:xfrm>
            <a:off x="1268825" y="2650050"/>
            <a:ext cx="3597600" cy="1220699"/>
          </a:xfrm>
          <a:prstGeom prst="rect">
            <a:avLst/>
          </a:prstGeom>
          <a:noFill/>
          <a:ln>
            <a:noFill/>
          </a:ln>
        </p:spPr>
        <p:txBody>
          <a:bodyPr anchorCtr="0" anchor="t" bIns="91425" lIns="91425" rIns="91425" tIns="91425">
            <a:noAutofit/>
          </a:bodyPr>
          <a:lstStyle/>
          <a:p>
            <a:pPr lvl="0" rtl="0">
              <a:spcBef>
                <a:spcPts val="0"/>
              </a:spcBef>
              <a:buNone/>
            </a:pPr>
            <a:r>
              <a:t/>
            </a:r>
            <a:endParaRPr sz="1800">
              <a:latin typeface="Courier New"/>
              <a:ea typeface="Courier New"/>
              <a:cs typeface="Courier New"/>
              <a:sym typeface="Courier New"/>
            </a:endParaRPr>
          </a:p>
          <a:p>
            <a:pPr lvl="0" rtl="0">
              <a:spcBef>
                <a:spcPts val="0"/>
              </a:spcBef>
              <a:buNone/>
            </a:pPr>
            <a:r>
              <a:rPr lang="en" sz="1800">
                <a:latin typeface="Courier New"/>
                <a:ea typeface="Courier New"/>
                <a:cs typeface="Courier New"/>
                <a:sym typeface="Courier New"/>
              </a:rPr>
              <a:t>a[x] = 13;</a:t>
            </a:r>
          </a:p>
          <a:p>
            <a:pPr lvl="0">
              <a:spcBef>
                <a:spcPts val="0"/>
              </a:spcBef>
              <a:buNone/>
            </a:pPr>
            <a:r>
              <a:rPr lang="en" sz="1800">
                <a:latin typeface="Courier New"/>
                <a:ea typeface="Courier New"/>
                <a:cs typeface="Courier New"/>
                <a:sym typeface="Courier New"/>
              </a:rPr>
              <a:t>k = a[y];</a:t>
            </a:r>
          </a:p>
        </p:txBody>
      </p:sp>
      <p:sp>
        <p:nvSpPr>
          <p:cNvPr id="116" name="Shape 116"/>
          <p:cNvSpPr txBox="1"/>
          <p:nvPr/>
        </p:nvSpPr>
        <p:spPr>
          <a:xfrm>
            <a:off x="5089200" y="2650050"/>
            <a:ext cx="3597600" cy="1220699"/>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a[x] = 13;</a:t>
            </a:r>
          </a:p>
          <a:p>
            <a:pPr lvl="0" rtl="0">
              <a:spcBef>
                <a:spcPts val="0"/>
              </a:spcBef>
              <a:buNone/>
            </a:pPr>
            <a:r>
              <a:rPr lang="en" sz="1800">
                <a:latin typeface="Courier New"/>
                <a:ea typeface="Courier New"/>
                <a:cs typeface="Courier New"/>
                <a:sym typeface="Courier New"/>
              </a:rPr>
              <a:t>if(x == y)	k = a[x];</a:t>
            </a:r>
          </a:p>
          <a:p>
            <a:pPr lvl="0" rtl="0">
              <a:spcBef>
                <a:spcPts val="0"/>
              </a:spcBef>
              <a:buNone/>
            </a:pPr>
            <a:r>
              <a:rPr lang="en" sz="1800">
                <a:latin typeface="Courier New"/>
                <a:ea typeface="Courier New"/>
                <a:cs typeface="Courier New"/>
                <a:sym typeface="Courier New"/>
              </a:rPr>
              <a:t>else			k = a[y];</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