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2" Type="http://schemas.openxmlformats.org/officeDocument/2006/relationships/slide" Target="slides/slide48.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en.wikipedia.org/wiki/Department_of_Commerce" TargetMode="External"/><Relationship Id="rId3" Type="http://schemas.openxmlformats.org/officeDocument/2006/relationships/hyperlink" Target="http://en.wikipedia.org/wiki/National_Institute_of_Standards_and_Technology"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 off</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 off</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don’t buy at publisher’s price - ripoff - but you can get a rental for pretty cheap or buy it off aftermarket for cheap</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lr>
                <a:schemeClr val="dk1"/>
              </a:buClr>
              <a:buChar char="-"/>
            </a:pPr>
            <a:r>
              <a:rPr lang="en">
                <a:solidFill>
                  <a:schemeClr val="dk1"/>
                </a:solidFill>
              </a:rPr>
              <a:t>Most of the time, we’re in normal class mode. I will stand up here and drone at you, then toss in a joke to keep you awake</a:t>
            </a:r>
          </a:p>
          <a:p>
            <a:pPr indent="-228600" lvl="0" marL="457200" rtl="0">
              <a:spcBef>
                <a:spcPts val="0"/>
              </a:spcBef>
              <a:buClr>
                <a:schemeClr val="dk1"/>
              </a:buClr>
              <a:buChar char="-"/>
            </a:pPr>
            <a:r>
              <a:rPr lang="en">
                <a:solidFill>
                  <a:schemeClr val="dk1"/>
                </a:solidFill>
              </a:rPr>
              <a:t>Then, because it’s boring to just listen to me talk. For me too. We’ll do a lot of group discussion. I’ll ask questions,try to get you to answer them. We’ll work through problems and examples in a group. I expect you guys to respond. I’ll stand here until someone does.</a:t>
            </a:r>
          </a:p>
          <a:p>
            <a:pPr indent="-228600" lvl="0" marL="457200" rtl="0">
              <a:spcBef>
                <a:spcPts val="0"/>
              </a:spcBef>
              <a:buClr>
                <a:schemeClr val="dk1"/>
              </a:buClr>
              <a:buChar char="-"/>
            </a:pPr>
            <a:r>
              <a:rPr lang="en">
                <a:solidFill>
                  <a:schemeClr val="dk1"/>
                </a:solidFill>
              </a:rPr>
              <a:t>Project. Work in groups on a large-scale software project. You’ll go through each stage of development, and build a system. The idea is that you get to put the course content into practice.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 1-2) - I know the MSE schedule is a little weird, but you should have taken that. If not, not a huge deal - we will recover the basics of testing (those who took it might be a little bored), but we will also go far beyond what we covered in there.</a:t>
            </a:r>
          </a:p>
          <a:p>
            <a:pPr lvl="0" rtl="0">
              <a:spcBef>
                <a:spcPts val="0"/>
              </a:spcBef>
              <a:buNone/>
            </a:pPr>
            <a:r>
              <a:rPr lang="en">
                <a:solidFill>
                  <a:schemeClr val="dk1"/>
                </a:solidFill>
              </a:rPr>
              <a:t>(read rest)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1) You will work in groups of 3 students to complete assignments. Apogee students may choose to work alone or in a group. In class students must work in groups unless you have a particularly compelling reason otherwise. Now, group doesn’t mean you can slack off. There will be peer evaluations, and those will impact your grade.</a:t>
            </a:r>
          </a:p>
          <a:p>
            <a:pPr lvl="0" rtl="0">
              <a:spcBef>
                <a:spcPts val="0"/>
              </a:spcBef>
              <a:buNone/>
            </a:pPr>
            <a:r>
              <a:rPr lang="en">
                <a:solidFill>
                  <a:schemeClr val="dk1"/>
                </a:solidFill>
              </a:rPr>
              <a:t>2) There will also be individual reading assignments. Everyone will read the same paper and submit a one page summary.</a:t>
            </a:r>
          </a:p>
          <a:p>
            <a:pPr lvl="0" rtl="0">
              <a:spcBef>
                <a:spcPts val="0"/>
              </a:spcBef>
              <a:buNone/>
            </a:pPr>
            <a:r>
              <a:rPr lang="en">
                <a:solidFill>
                  <a:schemeClr val="dk1"/>
                </a:solidFill>
              </a:rPr>
              <a:t>3) Exams, the usual</a:t>
            </a:r>
          </a:p>
          <a:p>
            <a:pPr lvl="0" rtl="0">
              <a:spcBef>
                <a:spcPts val="0"/>
              </a:spcBef>
              <a:buNone/>
            </a:pPr>
            <a:r>
              <a:rPr lang="en">
                <a:solidFill>
                  <a:schemeClr val="dk1"/>
                </a:solidFill>
              </a:rPr>
              <a:t>4) Finally, there is a participation component to your grade. There will be in-class exercises throughout the semester. Attending and completing those will make up most of this grade. Apogee students should e-mail those within a week of the class. Your group performance and whether you take part in in-class conversations will also make up part of this grade.</a:t>
            </a:r>
          </a:p>
          <a:p>
            <a:pPr lvl="0" rtl="0">
              <a:spcBef>
                <a:spcPts val="0"/>
              </a:spcBef>
              <a:buNone/>
            </a:pPr>
            <a:r>
              <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project - </a:t>
            </a:r>
          </a:p>
          <a:p>
            <a:pPr indent="-228600" lvl="0" marL="457200" rtl="0">
              <a:spcBef>
                <a:spcPts val="0"/>
              </a:spcBef>
              <a:buClr>
                <a:schemeClr val="dk1"/>
              </a:buClr>
              <a:buChar char="-"/>
            </a:pPr>
            <a:r>
              <a:rPr lang="en">
                <a:solidFill>
                  <a:schemeClr val="dk1"/>
                </a:solidFill>
              </a:rPr>
              <a:t>We’re not trying to make things arbitrairly hard to justify teamworks, but good engineering is hard - it takes time adn work</a:t>
            </a:r>
          </a:p>
          <a:p>
            <a:pPr indent="-228600" lvl="0" marL="457200" rtl="0">
              <a:spcBef>
                <a:spcPts val="0"/>
              </a:spcBef>
              <a:buClr>
                <a:schemeClr val="dk1"/>
              </a:buClr>
              <a:buChar char="-"/>
            </a:pPr>
            <a:r>
              <a:rPr lang="en">
                <a:solidFill>
                  <a:schemeClr val="dk1"/>
                </a:solidFill>
              </a:rPr>
              <a:t>planning/scheduling is essential. most issues come from people starting too late and trying to cram. That doesn’t work here. Especially given the need for teamwork. Working together takes planning. </a:t>
            </a:r>
          </a:p>
          <a:p>
            <a:pPr indent="-228600" lvl="0" marL="457200" rtl="0">
              <a:spcBef>
                <a:spcPts val="0"/>
              </a:spcBef>
              <a:buClr>
                <a:schemeClr val="dk1"/>
              </a:buClr>
              <a:buChar char="-"/>
            </a:pPr>
            <a:r>
              <a:rPr lang="en">
                <a:solidFill>
                  <a:schemeClr val="dk1"/>
                </a:solidFill>
              </a:rPr>
              <a:t>You can’t slack off - we do use peer evaluations in grading, and if you don’t take part, you won’t get the grade.</a:t>
            </a:r>
          </a:p>
          <a:p>
            <a:pPr indent="-228600" lvl="0" marL="457200" rtl="0">
              <a:spcBef>
                <a:spcPts val="0"/>
              </a:spcBef>
              <a:buClr>
                <a:schemeClr val="dk1"/>
              </a:buClr>
              <a:buChar char="-"/>
            </a:pPr>
            <a:r>
              <a:rPr lang="en">
                <a:solidFill>
                  <a:schemeClr val="dk1"/>
                </a:solidFill>
              </a:rPr>
              <a:t>Team leader (read)</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 I’m new. I’m going to make mistakes. I’ll forget things, try things that don’t work out, and will change things as we go along. Don’t hesitate to contact me at any time. I want your feedback. If something isn’t working, don’t wait until the end to tell me - let me know and we’ll see what we can do about it.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 1-3) - A written explanation (including supporting documentation) must be submitted.</a:t>
            </a:r>
          </a:p>
          <a:p>
            <a:pPr lvl="0" rtl="0">
              <a:spcBef>
                <a:spcPts val="0"/>
              </a:spcBef>
              <a:buNone/>
            </a:pPr>
            <a:r>
              <a:rPr lang="en">
                <a:solidFill>
                  <a:schemeClr val="dk1"/>
                </a:solidFill>
              </a:rPr>
              <a:t>Make-up arrangements should be completed prior to the scheduled activity. </a:t>
            </a:r>
          </a:p>
          <a:p>
            <a:pPr lvl="0" rtl="0">
              <a:spcBef>
                <a:spcPts val="0"/>
              </a:spcBef>
              <a:buNone/>
            </a:pPr>
            <a:r>
              <a:rPr lang="en">
                <a:solidFill>
                  <a:schemeClr val="dk1"/>
                </a:solidFill>
              </a:rPr>
              <a:t>(read 4)</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Someday you will graduate, and in the real world, you will have to work with a wide variety of people. Now is the time to abandon preconceived prejudices about others. Students in this class are expected to respectfully work with all other students, regardless of gender, race, sexuality, religion, number of tentacles, whether they pick their nose, or any other possible criteria. Real talk here - we’re a bunch of nerds, and nerds have a reputation for not knowing what to do when women are in the room. Don’t be that stereotype. There is a zero-tolerance policy for any student that discriminates against other students, regardless of the reason. Be a professional adult.</a:t>
            </a:r>
          </a:p>
          <a:p>
            <a:pPr lvl="0" rtl="0">
              <a:lnSpc>
                <a:spcPct val="115000"/>
              </a:lnSpc>
              <a:spcBef>
                <a:spcPts val="0"/>
              </a:spcBef>
              <a:buClr>
                <a:schemeClr val="dk1"/>
              </a:buClr>
              <a:buSzPct val="100000"/>
              <a:buFont typeface="Arial"/>
              <a:buNone/>
            </a:pPr>
            <a:r>
              <a:rPr lang="en">
                <a:solidFill>
                  <a:schemeClr val="dk1"/>
                </a:solidFill>
              </a:rPr>
              <a:t>(read)</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t>Just start with a question - want you to start thinking about this. (read) </a:t>
            </a:r>
          </a:p>
          <a:p>
            <a:pPr lvl="0" rtl="0">
              <a:spcBef>
                <a:spcPts val="0"/>
              </a:spcBef>
              <a:buClr>
                <a:schemeClr val="dk1"/>
              </a:buClr>
              <a:buSzPct val="100000"/>
              <a:buFont typeface="Arial"/>
              <a:buNone/>
            </a:pPr>
            <a:r>
              <a:rPr lang="en"/>
              <a:t>This isn’t something with one answer, or even a right answer. It’s something we’ll keep returning to</a:t>
            </a:r>
          </a:p>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So, the short answer - and you’ll see pretty soon why this is so complicated - is that (read).</a:t>
            </a:r>
          </a:p>
          <a:p>
            <a:pPr lvl="0" rtl="0">
              <a:spcBef>
                <a:spcPts val="0"/>
              </a:spcBef>
              <a:buNone/>
            </a:pPr>
            <a:r>
              <a:rPr lang="en">
                <a:solidFill>
                  <a:schemeClr val="dk1"/>
                </a:solidFill>
              </a:rPr>
              <a:t>This is usually measured along four dimensions (read).</a:t>
            </a:r>
          </a:p>
          <a:p>
            <a:pPr lvl="0" rtl="0">
              <a:spcBef>
                <a:spcPts val="0"/>
              </a:spcBef>
              <a:buNone/>
            </a:pPr>
            <a:r>
              <a:rPr lang="en">
                <a:solidFill>
                  <a:schemeClr val="dk1"/>
                </a:solidFill>
              </a:rPr>
              <a:t>(read)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Verification and validation are two essential activities (read)</a:t>
            </a:r>
          </a:p>
          <a:p>
            <a:pPr lvl="0" rtl="0" algn="just">
              <a:lnSpc>
                <a:spcPct val="115000"/>
              </a:lnSpc>
              <a:spcBef>
                <a:spcPts val="0"/>
              </a:spcBef>
              <a:buNone/>
            </a:pPr>
            <a:r>
              <a:rPr lang="en">
                <a:solidFill>
                  <a:schemeClr val="dk1"/>
                </a:solidFill>
              </a:rPr>
              <a:t>These sound similar, but they’re a little different. </a:t>
            </a:r>
          </a:p>
          <a:p>
            <a:pPr lvl="0" rtl="0" algn="just">
              <a:lnSpc>
                <a:spcPct val="115000"/>
              </a:lnSpc>
              <a:spcBef>
                <a:spcPts val="0"/>
              </a:spcBef>
              <a:buNone/>
            </a:pPr>
            <a:r>
              <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Barry Boehm - the guy who invented the term and what we think of as the practice of “software engineering” today - came up with the most succinct definitions of each.  (read)</a:t>
            </a:r>
          </a:p>
          <a:p>
            <a:pPr lvl="0" rtl="0" algn="just">
              <a:lnSpc>
                <a:spcPct val="115000"/>
              </a:lnSpc>
              <a:spcBef>
                <a:spcPts val="0"/>
              </a:spcBef>
              <a:buNone/>
            </a:pPr>
            <a:r>
              <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 Verification asks if (read). Usually, at the beginning of a project, we lay out a set of requirement specifications. We state the set of properties that define how the software’s functionality will work. What defines correct behavior? What equations are used? What properties must not be violated? Then, once we build the code, we want to go back and see if the code meets these properties. If it doesn’t, then the code is wrong - whether it crashes or not, it doesn’t do what it was supposed to do. So, verification is how we argue that the software meets its specification.</a:t>
            </a:r>
          </a:p>
          <a:p>
            <a:pPr lvl="0" rtl="0">
              <a:spcBef>
                <a:spcPts val="0"/>
              </a:spcBef>
              <a:buNone/>
            </a:pPr>
            <a:r>
              <a:rPr lang="en">
                <a:solidFill>
                  <a:schemeClr val="dk1"/>
                </a:solidFill>
              </a:rPr>
              <a:t>That said (read 2) - verification is something we do all the time in software development, because we constantly move from plan to reality, and we need to be able to step back and check whether we have remained consistent throughout the process. (read examples) </a:t>
            </a:r>
          </a:p>
          <a:p>
            <a:pPr lvl="0" rtl="0">
              <a:spcBef>
                <a:spcPts val="0"/>
              </a:spcBef>
              <a:buNone/>
            </a:pPr>
            <a:r>
              <a:rPr lang="en">
                <a:solidFill>
                  <a:schemeClr val="dk1"/>
                </a:solidFill>
              </a:rPr>
              <a:t>In any of these cases, verification is a check of consistency between two descriptions. It is an empirical activity - an experiment we can conduct.</a:t>
            </a:r>
          </a:p>
          <a:p>
            <a:pPr lvl="0" rtl="0">
              <a:spcBef>
                <a:spcPts val="0"/>
              </a:spcBef>
              <a:buNone/>
            </a:pPr>
            <a:r>
              <a:rPr lang="en">
                <a:solidFill>
                  <a:schemeClr val="dk1"/>
                </a:solidFill>
              </a:rPr>
              <a:t>(read)</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Validation asks a broader question - (read 1-2)</a:t>
            </a:r>
          </a:p>
          <a:p>
            <a:pPr lvl="0" rtl="0">
              <a:spcBef>
                <a:spcPts val="0"/>
              </a:spcBef>
              <a:buNone/>
            </a:pPr>
            <a:r>
              <a:rPr lang="en">
                <a:solidFill>
                  <a:schemeClr val="dk1"/>
                </a:solidFill>
              </a:rPr>
              <a:t>(read). A specification is one view of how to solve a problem. The trouble is that solution might not actually achieve the goals that the users want fulfilled. (read 4-5) The software works, under the conditions we set. We can argue that with no problem. That said, it doesn’t do what the users actually want, so we didn’t build the right software.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 1-4) talk about people</a:t>
            </a:r>
          </a:p>
          <a:p>
            <a:pPr lvl="0" rtl="0">
              <a:spcBef>
                <a:spcPts val="0"/>
              </a:spcBef>
              <a:buClr>
                <a:schemeClr val="dk1"/>
              </a:buClr>
              <a:buSzPct val="100000"/>
              <a:buFont typeface="Arial"/>
              <a:buNone/>
            </a:pPr>
            <a:r>
              <a:rPr lang="en">
                <a:solidFill>
                  <a:schemeClr val="dk1"/>
                </a:solidFill>
              </a:rPr>
              <a:t>The point of both verification and validation is ensuring that the software we’re building works. If it doesn’t, we’ve wasted our time, we’re trying to sell a product no one wants or can use. </a:t>
            </a:r>
          </a:p>
          <a:p>
            <a:pPr lvl="0" rtl="0">
              <a:spcBef>
                <a:spcPts val="0"/>
              </a:spcBef>
              <a:buClr>
                <a:schemeClr val="dk1"/>
              </a:buClr>
              <a:buSzPct val="100000"/>
              <a:buFont typeface="Arial"/>
              <a:buNone/>
            </a:pPr>
            <a:r>
              <a:rPr lang="en">
                <a:solidFill>
                  <a:schemeClr val="dk1"/>
                </a:solidFill>
              </a:rPr>
              <a:t>Ultimately, the point of both is to answer the big, nebulous question of whether the software is correct and ready for release, but at two different scopes. </a:t>
            </a:r>
          </a:p>
          <a:p>
            <a:pPr lvl="0" rtl="0">
              <a:spcBef>
                <a:spcPts val="0"/>
              </a:spcBef>
              <a:buNone/>
            </a:pPr>
            <a:r>
              <a:rPr lang="en">
                <a:solidFill>
                  <a:schemeClr val="dk1"/>
                </a:solidFill>
              </a:rPr>
              <a:t>(read rest)</a:t>
            </a:r>
          </a:p>
          <a:p>
            <a:pPr lvl="0" rtl="0">
              <a:spcBef>
                <a:spcPts val="0"/>
              </a:spcBef>
              <a:buNone/>
            </a:pPr>
            <a:br>
              <a:rPr lang="en">
                <a:solidFill>
                  <a:schemeClr val="dk1"/>
                </a:solidFill>
              </a:rPr>
            </a:b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Both are extremely important, and they are closely linked. (read2). You could have had a misunderstanding, the customer might not have told you everything</a:t>
            </a:r>
          </a:p>
          <a:p>
            <a:pPr lvl="0" rtl="0">
              <a:spcBef>
                <a:spcPts val="0"/>
              </a:spcBef>
              <a:buNone/>
            </a:pPr>
            <a:r>
              <a:rPr lang="en">
                <a:solidFill>
                  <a:schemeClr val="dk1"/>
                </a:solidFill>
              </a:rPr>
              <a:t>But, (read 3). Without verification, you’re likely to have missed faults or requirements mistakes. You’ll never meet their needs to the degree that is required if you don’t start from a solid base. </a:t>
            </a:r>
          </a:p>
          <a:p>
            <a:pPr lvl="0" rtl="0">
              <a:spcBef>
                <a:spcPts val="0"/>
              </a:spcBef>
              <a:buNone/>
            </a:pPr>
            <a:r>
              <a:rPr lang="en">
                <a:solidFill>
                  <a:schemeClr val="dk1"/>
                </a:solidFill>
              </a:rPr>
              <a:t>You can’t build a successful, robust system without both. Verification and validation is about making an argument that you’ve built the best solution for the job. Validation is somewhat subjective, as it involves people - but being able to argue that your software meets their needs is a good start to making the validation case. Verification gives you the evidence to make that argument. Verification is not subjective. It can be conducted poorly, but you have an experimental setup with well defined operating conditions. You can prove that the implementation meets its specification, and you can use that as the basis for validation - you can offer some assurance that you didn’t screw up. Under these conditions, the system does exactly what we promised it would do. So, both come hand-in-hand in determining the success of your project.</a:t>
            </a:r>
          </a:p>
          <a:p>
            <a:pPr lvl="0" rtl="0">
              <a:spcBef>
                <a:spcPts val="0"/>
              </a:spcBef>
              <a:buNone/>
            </a:pPr>
            <a:r>
              <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The ultimate goal of verification and validation processes it to establish confidence that the software system is “fit for purpose”, it’s good enough for its intended use and ready to ship. The level of required confidence depends on the system’s purpose, the expectations of the system users, and the current marketing environment for the system</a:t>
            </a:r>
          </a:p>
          <a:p>
            <a:pPr indent="-228600" lvl="0" marL="457200" rtl="0" algn="just">
              <a:lnSpc>
                <a:spcPct val="115000"/>
              </a:lnSpc>
              <a:spcBef>
                <a:spcPts val="0"/>
              </a:spcBef>
              <a:buClr>
                <a:schemeClr val="dk1"/>
              </a:buClr>
              <a:buChar char="-"/>
            </a:pPr>
            <a:r>
              <a:rPr lang="en">
                <a:solidFill>
                  <a:schemeClr val="dk1"/>
                </a:solidFill>
              </a:rPr>
              <a:t>(read). This means that the V&amp;V process is stricter the more serious the consequences of something going wrong. V&amp;V is easy for a to-do list - bugs won’t cause trouble. It’s harder for a web store, since money can be lost. It’s even harder for a medical device, since people can be hurt.</a:t>
            </a:r>
          </a:p>
          <a:p>
            <a:pPr indent="-228600" lvl="0" marL="457200" rtl="0" algn="just">
              <a:lnSpc>
                <a:spcPct val="115000"/>
              </a:lnSpc>
              <a:spcBef>
                <a:spcPts val="0"/>
              </a:spcBef>
              <a:buClr>
                <a:schemeClr val="dk1"/>
              </a:buClr>
              <a:buChar char="-"/>
            </a:pPr>
            <a:r>
              <a:rPr lang="en">
                <a:solidFill>
                  <a:schemeClr val="dk1"/>
                </a:solidFill>
              </a:rPr>
              <a:t>(read) Maybe. But, they still expect the software to become more reliable as the system matures, and failure to increase reliability can be costly.</a:t>
            </a:r>
          </a:p>
          <a:p>
            <a:pPr indent="-228600" lvl="0" marL="457200" rtl="0" algn="just">
              <a:lnSpc>
                <a:spcPct val="115000"/>
              </a:lnSpc>
              <a:spcBef>
                <a:spcPts val="0"/>
              </a:spcBef>
              <a:buClr>
                <a:schemeClr val="dk1"/>
              </a:buClr>
              <a:buChar char="-"/>
            </a:pPr>
            <a:r>
              <a:rPr lang="en">
                <a:solidFill>
                  <a:schemeClr val="dk1"/>
                </a:solidFill>
              </a:rPr>
              <a:t>(read) Those weigh heavily into the calculation of how much time and effort to spend on V&amp;V</a:t>
            </a:r>
          </a:p>
          <a:p>
            <a:pPr lvl="0" rtl="0" algn="just">
              <a:lnSpc>
                <a:spcPct val="115000"/>
              </a:lnSpc>
              <a:spcBef>
                <a:spcPts val="0"/>
              </a:spcBef>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t>Just start with a question - want you to start thinking about this. (read) </a:t>
            </a:r>
          </a:p>
          <a:p>
            <a:pPr lvl="0" rtl="0">
              <a:spcBef>
                <a:spcPts val="0"/>
              </a:spcBef>
              <a:buClr>
                <a:schemeClr val="dk1"/>
              </a:buClr>
              <a:buSzPct val="100000"/>
              <a:buFont typeface="Arial"/>
              <a:buNone/>
            </a:pPr>
            <a:r>
              <a:rPr lang="en"/>
              <a:t>This isn’t something with one answer, or even a right answer. It’s something we’ll keep returning to</a:t>
            </a:r>
          </a:p>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58" name="Shape 2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So, as an engineer who wants to build a robust piece of software, you need to sit down at the start and answer five basic questions. Those answers will guide the entire V&amp;V process, and by the time this class is over, you will be able to answer these questions like experts.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65" name="Shape 2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 all) </a:t>
            </a:r>
          </a:p>
          <a:p>
            <a:pPr lvl="0" rtl="0">
              <a:spcBef>
                <a:spcPts val="0"/>
              </a:spcBef>
              <a:buNone/>
            </a:pPr>
            <a:r>
              <a:rPr lang="en">
                <a:solidFill>
                  <a:schemeClr val="dk1"/>
                </a:solidFill>
              </a:rPr>
              <a:t>Quality and dependability must be part of every phase of design. Verification is not just about the running source code, but must be used to check each stage of design and development.</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72" name="Shape 2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Verification comes in two main forms - either static or dynamic. </a:t>
            </a:r>
          </a:p>
          <a:p>
            <a:pPr lvl="0" rtl="0">
              <a:spcBef>
                <a:spcPts val="0"/>
              </a:spcBef>
              <a:buNone/>
            </a:pPr>
            <a:r>
              <a:rPr lang="en">
                <a:solidFill>
                  <a:schemeClr val="dk1"/>
                </a:solidFill>
              </a:rPr>
              <a:t>Static verification is (read). So, it’s the process of inspecting the artifacts produced during development - the requirements, specifications, design documents, source code to find issues, to make formal arguments for correctness. A couple common forms of static verification include</a:t>
            </a:r>
          </a:p>
          <a:p>
            <a:pPr lvl="0" rtl="0">
              <a:spcBef>
                <a:spcPts val="0"/>
              </a:spcBef>
              <a:buNone/>
            </a:pPr>
            <a:r>
              <a:rPr lang="en">
                <a:solidFill>
                  <a:schemeClr val="dk1"/>
                </a:solidFill>
              </a:rPr>
              <a:t>(read), (read).</a:t>
            </a:r>
          </a:p>
          <a:p>
            <a:pPr lvl="0" rtl="0">
              <a:spcBef>
                <a:spcPts val="0"/>
              </a:spcBef>
              <a:buNone/>
            </a:pPr>
            <a:r>
              <a:rPr lang="en">
                <a:solidFill>
                  <a:schemeClr val="dk1"/>
                </a:solidFill>
              </a:rPr>
              <a:t>Static verification can be very effective, and more importantly, does not require working code to perform. Static verification can start from the moment you have detailed requirements or a specification document, and can continue throughout the entire development process.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7" name="Shape 277"/>
        <p:cNvGrpSpPr/>
        <p:nvPr/>
      </p:nvGrpSpPr>
      <p:grpSpPr>
        <a:xfrm>
          <a:off x="0" y="0"/>
          <a:ext cx="0" cy="0"/>
          <a:chOff x="0" y="0"/>
          <a:chExt cx="0" cy="0"/>
        </a:xfrm>
      </p:grpSpPr>
      <p:sp>
        <p:nvSpPr>
          <p:cNvPr id="278" name="Shape 27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79" name="Shape 2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 - you can read through pieces of the code in isolation and look for issues.</a:t>
            </a:r>
          </a:p>
          <a:p>
            <a:pPr lvl="0" rtl="0">
              <a:spcBef>
                <a:spcPts val="0"/>
              </a:spcBef>
              <a:buNone/>
            </a:pPr>
            <a:r>
              <a:rPr lang="en">
                <a:solidFill>
                  <a:schemeClr val="dk1"/>
                </a:solidFill>
              </a:rPr>
              <a:t>(read). If you need to actually execute the code, (read)</a:t>
            </a:r>
          </a:p>
          <a:p>
            <a:pPr lvl="0" rtl="0">
              <a:spcBef>
                <a:spcPts val="0"/>
              </a:spcBef>
              <a:buNone/>
            </a:pPr>
            <a:r>
              <a:rPr lang="en">
                <a:solidFill>
                  <a:schemeClr val="dk1"/>
                </a:solidFill>
              </a:rPr>
              <a:t>(read) - there are even automated code review techniques that inspect for known vulnerabilities or design issues.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86" name="Shape 28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Dynamic verification, on the other hand, involves the working code. In dynamic verification, you (read)</a:t>
            </a:r>
          </a:p>
          <a:p>
            <a:pPr lvl="0">
              <a:spcBef>
                <a:spcPts val="0"/>
              </a:spcBef>
              <a:buNone/>
            </a:pPr>
            <a:r>
              <a:rPr lang="en">
                <a:solidFill>
                  <a:schemeClr val="dk1"/>
                </a:solidFill>
              </a:rPr>
              <a:t>Dynamic verification takes many forms, but the central one is testing. When performing testing as a verification activity, you are less focused on finding bugs, and more on demonstrating compliance. You formulate sets of input in order to demonstrate that the software meets the conditions imposed on it - that it fulfills the specification of a requirement.</a:t>
            </a:r>
          </a:p>
          <a:p>
            <a:pPr lvl="0">
              <a:spcBef>
                <a:spcPts val="0"/>
              </a:spcBef>
              <a:buNone/>
            </a:pPr>
            <a:r>
              <a:rPr lang="en">
                <a:solidFill>
                  <a:schemeClr val="dk1"/>
                </a:solidFill>
              </a:rPr>
              <a:t>(fuzzing)</a:t>
            </a:r>
          </a:p>
          <a:p>
            <a:pPr lvl="0" rtl="0">
              <a:spcBef>
                <a:spcPts val="0"/>
              </a:spcBef>
              <a:buNone/>
            </a:pPr>
            <a:r>
              <a:rPr lang="en">
                <a:solidFill>
                  <a:schemeClr val="dk1"/>
                </a:solidFill>
              </a:rPr>
              <a:t>(taint)</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1" name="Shape 291"/>
        <p:cNvGrpSpPr/>
        <p:nvPr/>
      </p:nvGrpSpPr>
      <p:grpSpPr>
        <a:xfrm>
          <a:off x="0" y="0"/>
          <a:ext cx="0" cy="0"/>
          <a:chOff x="0" y="0"/>
          <a:chExt cx="0" cy="0"/>
        </a:xfrm>
      </p:grpSpPr>
      <p:sp>
        <p:nvSpPr>
          <p:cNvPr id="292" name="Shape 29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93" name="Shape 2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 Code reviews are limited in their use. They aren’t as useful for looking at how objects interact when the system executes. That’s where a lot of your problems are going to lie, and you need to actually run the code to see those problems emerge. </a:t>
            </a:r>
          </a:p>
          <a:p>
            <a:pPr lvl="0">
              <a:spcBef>
                <a:spcPts val="0"/>
              </a:spcBef>
              <a:buNone/>
            </a:pPr>
            <a:r>
              <a:rPr lang="en">
                <a:solidFill>
                  <a:schemeClr val="dk1"/>
                </a:solidFill>
              </a:rPr>
              <a:t>(read)</a:t>
            </a:r>
          </a:p>
          <a:p>
            <a:pPr lvl="0" rtl="0">
              <a:spcBef>
                <a:spcPts val="0"/>
              </a:spcBef>
              <a:buNone/>
            </a:pPr>
            <a:r>
              <a:rPr lang="en">
                <a:solidFill>
                  <a:schemeClr val="dk1"/>
                </a:solidFill>
              </a:rPr>
              <a:t>However (read). Static verification can be limited, but when it works, it is conclusive.</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8" name="Shape 298"/>
        <p:cNvGrpSpPr/>
        <p:nvPr/>
      </p:nvGrpSpPr>
      <p:grpSpPr>
        <a:xfrm>
          <a:off x="0" y="0"/>
          <a:ext cx="0" cy="0"/>
          <a:chOff x="0" y="0"/>
          <a:chExt cx="0" cy="0"/>
        </a:xfrm>
      </p:grpSpPr>
      <p:sp>
        <p:nvSpPr>
          <p:cNvPr id="299" name="Shape 29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00" name="Shape 30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This is what I also led 740 off with - in all of software engineering, from design, to development, to testing - there is rarely one single correct answer to the question of how you approach that activity. What testing technique do I use? What verification technique? </a:t>
            </a:r>
          </a:p>
          <a:p>
            <a:pPr lvl="0" rtl="0">
              <a:spcBef>
                <a:spcPts val="0"/>
              </a:spcBef>
              <a:buNone/>
            </a:pPr>
            <a:r>
              <a:rPr lang="en">
                <a:solidFill>
                  <a:schemeClr val="dk1"/>
                </a:solidFill>
              </a:rPr>
              <a:t>the honest answer is that, in general - (read).</a:t>
            </a:r>
          </a:p>
          <a:p>
            <a:pPr lvl="0" rtl="0">
              <a:spcBef>
                <a:spcPts val="0"/>
              </a:spcBef>
              <a:buNone/>
            </a:pPr>
            <a:r>
              <a:rPr lang="en">
                <a:solidFill>
                  <a:schemeClr val="dk1"/>
                </a:solidFill>
              </a:rPr>
              <a:t>That point - the best we can do given what we have means there is always a trade-off game. As a NASA engineer put it, “we want products to be better, faster to develop, and cheaper to develop - you aren’t getting all three. Best you can do is pick two.” It can be created on a short schedule without a big budget, but that comes at a cost to quality. It can be developed quickly and quality can be maintained, but that will cost you. This semester, you will hear me say several times that the right answer depends on your product, your budget, your resources. It depends is frustrating, but it is the honest answer. What we’ll do is prepare you to make that judgement call.</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5" name="Shape 305"/>
        <p:cNvGrpSpPr/>
        <p:nvPr/>
      </p:nvGrpSpPr>
      <p:grpSpPr>
        <a:xfrm>
          <a:off x="0" y="0"/>
          <a:ext cx="0" cy="0"/>
          <a:chOff x="0" y="0"/>
          <a:chExt cx="0" cy="0"/>
        </a:xfrm>
      </p:grpSpPr>
      <p:sp>
        <p:nvSpPr>
          <p:cNvPr id="306" name="Shape 30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07" name="Shape 30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Your </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2" name="Shape 312"/>
        <p:cNvGrpSpPr/>
        <p:nvPr/>
      </p:nvGrpSpPr>
      <p:grpSpPr>
        <a:xfrm>
          <a:off x="0" y="0"/>
          <a:ext cx="0" cy="0"/>
          <a:chOff x="0" y="0"/>
          <a:chExt cx="0" cy="0"/>
        </a:xfrm>
      </p:grpSpPr>
      <p:sp>
        <p:nvSpPr>
          <p:cNvPr id="313" name="Shape 31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14" name="Shape 31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 1-2)</a:t>
            </a:r>
          </a:p>
          <a:p>
            <a:pPr lvl="0" rtl="0">
              <a:spcBef>
                <a:spcPts val="0"/>
              </a:spcBef>
              <a:buNone/>
            </a:pPr>
            <a:r>
              <a:rPr lang="en">
                <a:solidFill>
                  <a:schemeClr val="dk1"/>
                </a:solidFill>
              </a:rPr>
              <a:t>Software is, in many ways, entirely too complex. There are logical paradoxes regarding situations where programs analyze other programs. This is Turing’s halting problem - we can’t assume that there is a program that can - given another program and input - find out whether that program eventually halts. We will eventually hit something that cannot be analyzed in finite time. The same is true in verification</a:t>
            </a:r>
          </a:p>
          <a:p>
            <a:pPr lvl="0" rtl="0">
              <a:spcBef>
                <a:spcPts val="0"/>
              </a:spcBef>
              <a:buNone/>
            </a:pPr>
            <a:r>
              <a:rPr lang="en">
                <a:solidFill>
                  <a:schemeClr val="dk1"/>
                </a:solidFill>
              </a:rPr>
              <a:t>(read 4).</a:t>
            </a:r>
          </a:p>
          <a:p>
            <a:pPr lvl="0" rtl="0">
              <a:spcBef>
                <a:spcPts val="0"/>
              </a:spcBef>
              <a:buNone/>
            </a:pPr>
            <a:r>
              <a:rPr lang="en">
                <a:solidFill>
                  <a:schemeClr val="dk1"/>
                </a:solidFill>
              </a:rPr>
              <a:t>Take testing. In theory, we could prove that a program is correct by trying every possible test case. This is a proof by cases - a perfectly valid technique. But, how long would that take? How about for addition? two integers. In java, an int is 32 bits, so there are 2^32 x 2^32 inputs for addition, 10^21 test cases. At one nanosecond per test, that would take about 30000 years to solve. That’s not going to do. </a:t>
            </a:r>
          </a:p>
          <a:p>
            <a:pPr lvl="0" rtl="0">
              <a:spcBef>
                <a:spcPts val="0"/>
              </a:spcBef>
              <a:buNone/>
            </a:pPr>
            <a:r>
              <a:rPr lang="en">
                <a:solidFill>
                  <a:schemeClr val="dk1"/>
                </a:solidFill>
              </a:rPr>
              <a:t>So, in practice, verification techniques all display some form of inaccuracy.</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9" name="Shape 319"/>
        <p:cNvGrpSpPr/>
        <p:nvPr/>
      </p:nvGrpSpPr>
      <p:grpSpPr>
        <a:xfrm>
          <a:off x="0" y="0"/>
          <a:ext cx="0" cy="0"/>
          <a:chOff x="0" y="0"/>
          <a:chExt cx="0" cy="0"/>
        </a:xfrm>
      </p:grpSpPr>
      <p:sp>
        <p:nvSpPr>
          <p:cNvPr id="320" name="Shape 32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21" name="Shape 32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So, the question of which verification technique applies involves making trade-offs across three dimensions of inaccuracy -pessimistic inaccuracy, optimistic inaccuracy, and simplicity of the property</a:t>
            </a:r>
          </a:p>
          <a:p>
            <a:pPr lvl="0" rtl="0">
              <a:spcBef>
                <a:spcPts val="0"/>
              </a:spcBef>
              <a:buNone/>
            </a:pPr>
            <a:r>
              <a:rPr lang="en">
                <a:solidFill>
                  <a:schemeClr val="dk1"/>
                </a:solidFill>
              </a:rPr>
              <a:t>(read 2 - 3)</a:t>
            </a:r>
          </a:p>
          <a:p>
            <a:pPr lvl="0" rtl="0">
              <a:spcBef>
                <a:spcPts val="0"/>
              </a:spcBef>
              <a:buNone/>
            </a:pPr>
            <a:r>
              <a:rPr lang="en">
                <a:solidFill>
                  <a:schemeClr val="dk1"/>
                </a:solidFill>
              </a:rPr>
              <a:t>Testing is the classic optimistic technique, because no finite number of tests can guarantee correctness. Instead, we aim to provide evidence that we did “good enough”. </a:t>
            </a:r>
          </a:p>
          <a:p>
            <a:pPr lvl="0" rtl="0">
              <a:spcBef>
                <a:spcPts val="0"/>
              </a:spcBef>
              <a:buNone/>
            </a:pPr>
            <a:r>
              <a:rPr lang="en">
                <a:solidFill>
                  <a:schemeClr val="dk1"/>
                </a:solidFill>
              </a:rPr>
              <a:t>Now, there is a third dimension to consider, which is the complexity of the property that you wish to verify. (read)</a:t>
            </a:r>
          </a:p>
          <a:p>
            <a:pPr lvl="0" rtl="0">
              <a:spcBef>
                <a:spcPts val="0"/>
              </a:spcBef>
              <a:buNone/>
            </a:pPr>
            <a:r>
              <a:rPr lang="en">
                <a:solidFill>
                  <a:schemeClr val="dk1"/>
                </a:solidFill>
              </a:rPr>
              <a:t>If we aren’t willing to accept the optimistic inaccuracy of testing and the only other technique is too pessimistic, well.. maybe we know of a similar property that is correlated with the one of interest. If that property is simpler, and if it is a necessary condition for your property, then analyze that property instead. We may then be able to find precise violations rather than potentially missing violations or being flooded with false rejections. </a:t>
            </a:r>
          </a:p>
          <a:p>
            <a:pPr lvl="0" rtl="0">
              <a:spcBef>
                <a:spcPts val="0"/>
              </a:spcBef>
              <a:buNone/>
            </a:pPr>
            <a:r>
              <a:rPr lang="en">
                <a:solidFill>
                  <a:schemeClr val="dk1"/>
                </a:solidFill>
              </a:rPr>
              <a:t>(go over examples)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Clr>
                <a:schemeClr val="dk1"/>
              </a:buClr>
              <a:buSzPct val="100000"/>
              <a:buFont typeface="Arial"/>
              <a:buNone/>
            </a:pPr>
            <a:r>
              <a:rPr lang="en">
                <a:solidFill>
                  <a:srgbClr val="222222"/>
                </a:solidFill>
                <a:highlight>
                  <a:srgbClr val="FFFFFF"/>
                </a:highlight>
              </a:rPr>
              <a:t>Amazon, of course, is software. No one disputes that. If I ask you about software, you’d mention something like this - a web app, a video game, a word processor. That’s not all that is software though - Our society is built on software. It powers our homes, it manages our private information, it controls our cars, it automates our factories and it even regulates our bodies. Ford is one of the largest software makers in the country. It is incredibly important that we construct good software. We need robust, operational systems, especially given growing demand for features, limited development budgets and strict time constraints. </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7" name="Shape 327"/>
        <p:cNvGrpSpPr/>
        <p:nvPr/>
      </p:nvGrpSpPr>
      <p:grpSpPr>
        <a:xfrm>
          <a:off x="0" y="0"/>
          <a:ext cx="0" cy="0"/>
          <a:chOff x="0" y="0"/>
          <a:chExt cx="0" cy="0"/>
        </a:xfrm>
      </p:grpSpPr>
      <p:sp>
        <p:nvSpPr>
          <p:cNvPr id="328" name="Shape 32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29" name="Shape 32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So, in assessing verification techniques, there are three criteria that may be of interest - in an ideal world, you would like techniques that are safe, sound, and complete. </a:t>
            </a:r>
          </a:p>
          <a:p>
            <a:pPr lvl="0" rtl="0">
              <a:spcBef>
                <a:spcPts val="0"/>
              </a:spcBef>
              <a:buNone/>
            </a:pPr>
            <a:r>
              <a:rPr lang="en">
                <a:solidFill>
                  <a:schemeClr val="dk1"/>
                </a:solidFill>
              </a:rPr>
              <a:t>(read safe)</a:t>
            </a:r>
          </a:p>
          <a:p>
            <a:pPr lvl="0" rtl="0">
              <a:spcBef>
                <a:spcPts val="0"/>
              </a:spcBef>
              <a:buNone/>
            </a:pPr>
            <a:r>
              <a:rPr lang="en">
                <a:solidFill>
                  <a:schemeClr val="dk1"/>
                </a:solidFill>
              </a:rPr>
              <a:t>(read sound 1). That is, if our technique says the property is met, it must actually be met. We can’t get a confirmation if the program is actually not meeting that property.</a:t>
            </a:r>
          </a:p>
          <a:p>
            <a:pPr lvl="0" rtl="0">
              <a:spcBef>
                <a:spcPts val="0"/>
              </a:spcBef>
              <a:buNone/>
            </a:pPr>
            <a:r>
              <a:rPr lang="en">
                <a:solidFill>
                  <a:schemeClr val="dk1"/>
                </a:solidFill>
              </a:rPr>
              <a:t>Now, properties can be formulated in a couple of ways. One is that, if the property is met, the program is acting correctly - in that case, if our analysis technique is sound, and passing the property means the program is correct, then this indicates the technique is also safe.</a:t>
            </a:r>
          </a:p>
          <a:p>
            <a:pPr lvl="0" rtl="0">
              <a:spcBef>
                <a:spcPts val="0"/>
              </a:spcBef>
              <a:buNone/>
            </a:pPr>
            <a:r>
              <a:rPr lang="en">
                <a:solidFill>
                  <a:schemeClr val="dk1"/>
                </a:solidFill>
              </a:rPr>
              <a:t>The other way to formulate a property is to look for a violation of correctness. If this property is met, then the program is actually incorrect. This is actually a good way to generate test cases - ask the verification technique to check whether something bad is happening. In that case,(read last point)</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4" name="Shape 334"/>
        <p:cNvGrpSpPr/>
        <p:nvPr/>
      </p:nvGrpSpPr>
      <p:grpSpPr>
        <a:xfrm>
          <a:off x="0" y="0"/>
          <a:ext cx="0" cy="0"/>
          <a:chOff x="0" y="0"/>
          <a:chExt cx="0" cy="0"/>
        </a:xfrm>
      </p:grpSpPr>
      <p:sp>
        <p:nvSpPr>
          <p:cNvPr id="335" name="Shape 33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36" name="Shape 33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the third feature we would like is completeness.</a:t>
            </a:r>
          </a:p>
          <a:p>
            <a:pPr lvl="0" rtl="0">
              <a:spcBef>
                <a:spcPts val="0"/>
              </a:spcBef>
              <a:buNone/>
            </a:pPr>
            <a:r>
              <a:rPr lang="en">
                <a:solidFill>
                  <a:schemeClr val="dk1"/>
                </a:solidFill>
              </a:rPr>
              <a:t>(read) - that is, for all programs that do satisfy the property, you get a true back. This is like soundness. In soundness, if you get a true, that means it is true - you can’t get a true when it is actually false. Here, you can’t get a false if the property is true.if you get a false, it must be false.</a:t>
            </a:r>
          </a:p>
          <a:p>
            <a:pPr lvl="0" rtl="0">
              <a:spcBef>
                <a:spcPts val="0"/>
              </a:spcBef>
              <a:buNone/>
            </a:pPr>
            <a:r>
              <a:rPr lang="en">
                <a:solidFill>
                  <a:schemeClr val="dk1"/>
                </a:solidFill>
              </a:rPr>
              <a:t>(read) You can get incorrect true verdicts, but not incorrect false verdicts.</a:t>
            </a:r>
          </a:p>
          <a:p>
            <a:pPr lvl="0" rtl="0">
              <a:spcBef>
                <a:spcPts val="0"/>
              </a:spcBef>
              <a:buNone/>
            </a:pPr>
            <a:r>
              <a:rPr lang="en">
                <a:solidFill>
                  <a:schemeClr val="dk1"/>
                </a:solidFill>
              </a:rPr>
              <a:t>(read)</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1" name="Shape 341"/>
        <p:cNvGrpSpPr/>
        <p:nvPr/>
      </p:nvGrpSpPr>
      <p:grpSpPr>
        <a:xfrm>
          <a:off x="0" y="0"/>
          <a:ext cx="0" cy="0"/>
          <a:chOff x="0" y="0"/>
          <a:chExt cx="0" cy="0"/>
        </a:xfrm>
      </p:grpSpPr>
      <p:sp>
        <p:nvSpPr>
          <p:cNvPr id="342" name="Shape 34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43" name="Shape 34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Most of the things we cover in this class are done with the goal of identifying, locating, or removing faults, and that’s obviously something useful. But, finding all faults is a pipe dream. It’s nearly impossible, and definitely not cost effective. Verification can’t go on forever. So, at some point, we need to make a judgement call - is this ready to go. You need to be able to make that call, and to do so, you need a plan in place. </a:t>
            </a:r>
          </a:p>
          <a:p>
            <a:pPr lvl="0" rtl="0">
              <a:spcBef>
                <a:spcPts val="0"/>
              </a:spcBef>
              <a:buNone/>
            </a:pPr>
            <a:r>
              <a:rPr lang="en">
                <a:solidFill>
                  <a:schemeClr val="dk1"/>
                </a:solidFill>
              </a:rPr>
              <a:t>(read 3 -4)</a:t>
            </a:r>
          </a:p>
          <a:p>
            <a:pPr lvl="0" rtl="0">
              <a:spcBef>
                <a:spcPts val="0"/>
              </a:spcBef>
              <a:buNone/>
            </a:pPr>
            <a:r>
              <a:rPr lang="en">
                <a:solidFill>
                  <a:schemeClr val="dk1"/>
                </a:solidFill>
              </a:rPr>
              <a:t>Now, one option is to measure the level of dependability - there are metrics that can be used such as the availability - the uptime over the execution time - or the mean time between failues - the average amount of time that passes before something goes wrong. We will cover these more later this semester. But, you can track these dependability metrics throughout development, simulate the use of the system, take down updated figures, and declare the system ready once that threshold is met.</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8" name="Shape 348"/>
        <p:cNvGrpSpPr/>
        <p:nvPr/>
      </p:nvGrpSpPr>
      <p:grpSpPr>
        <a:xfrm>
          <a:off x="0" y="0"/>
          <a:ext cx="0" cy="0"/>
          <a:chOff x="0" y="0"/>
          <a:chExt cx="0" cy="0"/>
        </a:xfrm>
      </p:grpSpPr>
      <p:sp>
        <p:nvSpPr>
          <p:cNvPr id="349" name="Shape 34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50" name="Shape 35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 This is almost always a good idea at some point - people will find ways to break your software that you never imagined. So, at some point, you want to start brining in those users. First, with alpha testing, where a tiny group of select people are given access to the software in a controlled environment, observed by the developers. Then in beta testing, an even larger crowd gets their hands on the product in their own operating environment, without interference or close monitoring from the developers. At both stages, you can perform quantitative studies of the software dependability, measuring those reliability metrics. You can also perform qualitative analysis by surveying the users and their opinions - asking them if they actualyl like the software.</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5" name="Shape 355"/>
        <p:cNvGrpSpPr/>
        <p:nvPr/>
      </p:nvGrpSpPr>
      <p:grpSpPr>
        <a:xfrm>
          <a:off x="0" y="0"/>
          <a:ext cx="0" cy="0"/>
          <a:chOff x="0" y="0"/>
          <a:chExt cx="0" cy="0"/>
        </a:xfrm>
      </p:grpSpPr>
      <p:sp>
        <p:nvSpPr>
          <p:cNvPr id="356" name="Shape 35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57" name="Shape 3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2" name="Shape 362"/>
        <p:cNvGrpSpPr/>
        <p:nvPr/>
      </p:nvGrpSpPr>
      <p:grpSpPr>
        <a:xfrm>
          <a:off x="0" y="0"/>
          <a:ext cx="0" cy="0"/>
          <a:chOff x="0" y="0"/>
          <a:chExt cx="0" cy="0"/>
        </a:xfrm>
      </p:grpSpPr>
      <p:sp>
        <p:nvSpPr>
          <p:cNvPr id="363" name="Shape 36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64" name="Shape 36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Finally, that last question to keep in mind is how the development process can be improved as a result of verification and validation -aka: learn from your history and don’t make the same mistakes over again.</a:t>
            </a:r>
          </a:p>
          <a:p>
            <a:pPr lvl="0" rtl="0">
              <a:spcBef>
                <a:spcPts val="0"/>
              </a:spcBef>
              <a:buNone/>
            </a:pPr>
            <a:r>
              <a:rPr lang="en">
                <a:solidFill>
                  <a:schemeClr val="dk1"/>
                </a:solidFill>
              </a:rPr>
              <a:t>(read)</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9" name="Shape 369"/>
        <p:cNvGrpSpPr/>
        <p:nvPr/>
      </p:nvGrpSpPr>
      <p:grpSpPr>
        <a:xfrm>
          <a:off x="0" y="0"/>
          <a:ext cx="0" cy="0"/>
          <a:chOff x="0" y="0"/>
          <a:chExt cx="0" cy="0"/>
        </a:xfrm>
      </p:grpSpPr>
      <p:sp>
        <p:nvSpPr>
          <p:cNvPr id="370" name="Shape 37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71" name="Shape 37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the third feature we would like is completeness.</a:t>
            </a:r>
          </a:p>
          <a:p>
            <a:pPr lvl="0" rtl="0">
              <a:spcBef>
                <a:spcPts val="0"/>
              </a:spcBef>
              <a:buNone/>
            </a:pPr>
            <a:r>
              <a:rPr lang="en">
                <a:solidFill>
                  <a:schemeClr val="dk1"/>
                </a:solidFill>
              </a:rPr>
              <a:t>(read) - that is, for all programs that do satisfy the property, you get a true back. This is like soundness. In soundness, if you get a true, that means it is true - you can’t get a true when it is actually false. Here, you can’t get a false if the property is true.if you get a false, it must be false.</a:t>
            </a:r>
          </a:p>
          <a:p>
            <a:pPr lvl="0" rtl="0">
              <a:spcBef>
                <a:spcPts val="0"/>
              </a:spcBef>
              <a:buNone/>
            </a:pPr>
            <a:r>
              <a:rPr lang="en">
                <a:solidFill>
                  <a:schemeClr val="dk1"/>
                </a:solidFill>
              </a:rPr>
              <a:t>(read) You can get incorrect true verdicts, but not incorrect false verdicts.</a:t>
            </a:r>
          </a:p>
          <a:p>
            <a:pPr lvl="0" rtl="0">
              <a:spcBef>
                <a:spcPts val="0"/>
              </a:spcBef>
              <a:buNone/>
            </a:pPr>
            <a:r>
              <a:rPr lang="en">
                <a:solidFill>
                  <a:schemeClr val="dk1"/>
                </a:solidFill>
              </a:rPr>
              <a:t>(read)</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6" name="Shape 376"/>
        <p:cNvGrpSpPr/>
        <p:nvPr/>
      </p:nvGrpSpPr>
      <p:grpSpPr>
        <a:xfrm>
          <a:off x="0" y="0"/>
          <a:ext cx="0" cy="0"/>
          <a:chOff x="0" y="0"/>
          <a:chExt cx="0" cy="0"/>
        </a:xfrm>
      </p:grpSpPr>
      <p:sp>
        <p:nvSpPr>
          <p:cNvPr id="377" name="Shape 37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78" name="Shape 37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3" name="Shape 383"/>
        <p:cNvGrpSpPr/>
        <p:nvPr/>
      </p:nvGrpSpPr>
      <p:grpSpPr>
        <a:xfrm>
          <a:off x="0" y="0"/>
          <a:ext cx="0" cy="0"/>
          <a:chOff x="0" y="0"/>
          <a:chExt cx="0" cy="0"/>
        </a:xfrm>
      </p:grpSpPr>
      <p:sp>
        <p:nvSpPr>
          <p:cNvPr id="384" name="Shape 38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85" name="Shape 38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Clr>
                <a:schemeClr val="dk1"/>
              </a:buClr>
              <a:buSzPct val="100000"/>
              <a:buFont typeface="Arial"/>
              <a:buNone/>
            </a:pPr>
            <a:r>
              <a:rPr lang="en">
                <a:solidFill>
                  <a:schemeClr val="dk1"/>
                </a:solidFill>
              </a:rPr>
              <a:t>If you screw up during design, development, or testing - if you release bad software...</a:t>
            </a:r>
          </a:p>
          <a:p>
            <a:pPr lvl="0" rtl="0">
              <a:spcBef>
                <a:spcPts val="0"/>
              </a:spcBef>
              <a:buNone/>
            </a:pPr>
            <a:r>
              <a:rPr lang="en" sz="1000">
                <a:solidFill>
                  <a:schemeClr val="dk1"/>
                </a:solidFill>
                <a:highlight>
                  <a:srgbClr val="FFFFFF"/>
                </a:highlight>
              </a:rPr>
              <a:t>software bugs hurt your bottom line. They are expensive to fix, and only become more expensive the longer they remain active. The cost of fixing bugs, handling tech support, distributing the patched software, and addressing potential legal issues is not insignificant. </a:t>
            </a:r>
          </a:p>
          <a:p>
            <a:pPr lvl="0" rtl="0">
              <a:spcBef>
                <a:spcPts val="0"/>
              </a:spcBef>
              <a:buNone/>
            </a:pPr>
            <a:r>
              <a:rPr lang="en" sz="1000">
                <a:solidFill>
                  <a:schemeClr val="dk1"/>
                </a:solidFill>
                <a:highlight>
                  <a:srgbClr val="FFFFFF"/>
                </a:highlight>
              </a:rPr>
              <a:t>In 2002, a study commissioned by the US </a:t>
            </a:r>
            <a:r>
              <a:rPr lang="en" sz="1000">
                <a:solidFill>
                  <a:srgbClr val="0B0080"/>
                </a:solidFill>
                <a:highlight>
                  <a:srgbClr val="FFFFFF"/>
                </a:highlight>
                <a:hlinkClick r:id="rId2"/>
              </a:rPr>
              <a:t>Department of Commerce</a:t>
            </a:r>
            <a:r>
              <a:rPr lang="en" sz="1000">
                <a:solidFill>
                  <a:schemeClr val="dk1"/>
                </a:solidFill>
                <a:highlight>
                  <a:srgbClr val="FFFFFF"/>
                </a:highlight>
              </a:rPr>
              <a:t>' </a:t>
            </a:r>
            <a:r>
              <a:rPr lang="en" sz="1000">
                <a:solidFill>
                  <a:srgbClr val="0B0080"/>
                </a:solidFill>
                <a:highlight>
                  <a:srgbClr val="FFFFFF"/>
                </a:highlight>
                <a:hlinkClick r:id="rId3"/>
              </a:rPr>
              <a:t>National Institute of Standards and Technology</a:t>
            </a:r>
            <a:r>
              <a:rPr lang="en" sz="1000">
                <a:solidFill>
                  <a:schemeClr val="dk1"/>
                </a:solidFill>
                <a:highlight>
                  <a:srgbClr val="FFFFFF"/>
                </a:highlight>
              </a:rPr>
              <a:t> concluded that "software bugs, or errors, are so prevalent and so detrimental that they cost the US economy an estimated $59 billion annually, or about 0.6 percent of the gross domestic product"</a:t>
            </a:r>
          </a:p>
          <a:p>
            <a:pPr lvl="0" rtl="0">
              <a:spcBef>
                <a:spcPts val="0"/>
              </a:spcBef>
              <a:buNone/>
            </a:pPr>
            <a:r>
              <a:rPr lang="en" sz="1000">
                <a:solidFill>
                  <a:schemeClr val="dk1"/>
                </a:solidFill>
                <a:highlight>
                  <a:srgbClr val="FFFFFF"/>
                </a:highlight>
              </a:rPr>
              <a:t>The report estimated that minor improvements in software testing would relieve 1/3rd of that cost.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10000"/>
              <a:buFont typeface="Arial"/>
              <a:buNone/>
            </a:pPr>
            <a:r>
              <a:rPr lang="en" sz="1000">
                <a:solidFill>
                  <a:schemeClr val="dk1"/>
                </a:solidFill>
                <a:highlight>
                  <a:srgbClr val="FFFFFF"/>
                </a:highlight>
              </a:rPr>
              <a:t>If your software is flawed, if you take short-cuts, if you don’t take security seriously, or if you don’t take the time to test your system, your flaws will be exploited. No matter how big or small you are, there are hackers working to find holes in your security, software defects they can take advantage of. You constantly see headlines about security breaches leading to leaked credit cards, or the secret documents of corporations and governments being leaked to the world. Even the software we assume is safe, the open-source code powering the modern internet, is being cracked.</a:t>
            </a:r>
          </a:p>
          <a:p>
            <a:pPr lvl="0" rtl="0">
              <a:spcBef>
                <a:spcPts val="0"/>
              </a:spcBef>
              <a:buClr>
                <a:schemeClr val="dk1"/>
              </a:buClr>
              <a:buSzPct val="110000"/>
              <a:buFont typeface="Arial"/>
              <a:buNone/>
            </a:pPr>
            <a:r>
              <a:rPr lang="en" sz="1000">
                <a:solidFill>
                  <a:schemeClr val="dk1"/>
                </a:solidFill>
                <a:highlight>
                  <a:srgbClr val="FFFFFF"/>
                </a:highlight>
              </a:rPr>
              <a:t>Now, some of this is in the realm of security, but how you develop software matters. It may take some time, but, as a developer, improper engineering efforts will cost you. As expensive as it may be, as time consuming, to produce robust software, not taking proper engineering seriously will cost you - the loss in profit or reputation may easily outweigh the savings from releasing early.</a:t>
            </a:r>
          </a:p>
          <a:p>
            <a:pPr lvl="0" rtl="0">
              <a:spcBef>
                <a:spcPts val="0"/>
              </a:spcBef>
              <a:buNone/>
            </a:pPr>
            <a:r>
              <a:t/>
            </a:r>
            <a:endParaRPr sz="1000">
              <a:solidFill>
                <a:schemeClr val="dk1"/>
              </a:solidFill>
              <a:highlight>
                <a:srgbClr val="FFFFFF"/>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t>Security breaches are bad - they can cripple financial instruments, they expose users to identity theft, but those are a drop in the bucket compared to the full extent of how much software can effect your life. </a:t>
            </a:r>
          </a:p>
          <a:p>
            <a:pPr lvl="0" rtl="0">
              <a:spcBef>
                <a:spcPts val="0"/>
              </a:spcBef>
              <a:buClr>
                <a:schemeClr val="dk1"/>
              </a:buClr>
              <a:buSzPct val="100000"/>
              <a:buFont typeface="Arial"/>
              <a:buNone/>
            </a:pPr>
            <a:r>
              <a:t/>
            </a:r>
            <a:endParaRPr/>
          </a:p>
          <a:p>
            <a:pPr lvl="0" rtl="0">
              <a:spcBef>
                <a:spcPts val="0"/>
              </a:spcBef>
              <a:buClr>
                <a:schemeClr val="dk1"/>
              </a:buClr>
              <a:buSzPct val="100000"/>
              <a:buFont typeface="Arial"/>
              <a:buNone/>
            </a:pPr>
            <a:r>
              <a:rPr lang="en"/>
              <a:t>This little device, fits in the palm of my hand, is a pacemaker. A little block of sensors, pulse generators, and a lot of complicated software, that regulates the beating of the heart. Just one example of the growing medical device industry - little complex combinations of hardware/software that are implanted in patients and used to improve their quality of life.</a:t>
            </a:r>
          </a:p>
          <a:p>
            <a:pPr lvl="0" rtl="0">
              <a:spcBef>
                <a:spcPts val="0"/>
              </a:spcBef>
              <a:buClr>
                <a:schemeClr val="dk1"/>
              </a:buClr>
              <a:buSzPct val="100000"/>
              <a:buFont typeface="Arial"/>
              <a:buNone/>
            </a:pPr>
            <a:r>
              <a:rPr lang="en"/>
              <a:t>In 2010, software problems were responsible for 26% of medical device recalls. These were classified by FDA as class 1 recalls, meaning (quote).</a:t>
            </a:r>
          </a:p>
          <a:p>
            <a:pPr lvl="0" rtl="0">
              <a:spcBef>
                <a:spcPts val="0"/>
              </a:spcBef>
              <a:buClr>
                <a:schemeClr val="dk1"/>
              </a:buClr>
              <a:buSzPct val="100000"/>
              <a:buFont typeface="Arial"/>
              <a:buNone/>
            </a:pPr>
            <a:r>
              <a:rPr lang="en"/>
              <a:t>To swap one of these devices, to remove a defective one, a patient must undergo surgery - a life-threatening operation in order to fix a software issue.</a:t>
            </a:r>
          </a:p>
          <a:p>
            <a:pPr lvl="0" rtl="0">
              <a:spcBef>
                <a:spcPts val="0"/>
              </a:spcBef>
              <a:buClr>
                <a:schemeClr val="dk1"/>
              </a:buClr>
              <a:buSzPct val="100000"/>
              <a:buFont typeface="Arial"/>
              <a:buNone/>
            </a:pPr>
            <a:r>
              <a:t/>
            </a:r>
            <a:endParaRPr/>
          </a:p>
          <a:p>
            <a:pPr lvl="0" rtl="0">
              <a:spcBef>
                <a:spcPts val="0"/>
              </a:spcBef>
              <a:buClr>
                <a:schemeClr val="dk1"/>
              </a:buClr>
              <a:buSzPct val="100000"/>
              <a:buFont typeface="Arial"/>
              <a:buNone/>
            </a:pPr>
            <a:r>
              <a:rPr lang="en"/>
              <a:t>This is just a single example. Software has been at fault in rocket explosions, helicopter crashes, radiation overdoses, plant failures, and more.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rgbClr val="222222"/>
                </a:solidFill>
                <a:highlight>
                  <a:srgbClr val="FFFFFF"/>
                </a:highlight>
              </a:rPr>
              <a:t>So, the key to delivering robust software is through a thorough process known as v&amp;v -  verification and validation.</a:t>
            </a:r>
          </a:p>
          <a:p>
            <a:pPr lvl="0" rtl="0">
              <a:lnSpc>
                <a:spcPct val="115000"/>
              </a:lnSpc>
              <a:spcBef>
                <a:spcPts val="0"/>
              </a:spcBef>
              <a:buClr>
                <a:schemeClr val="dk1"/>
              </a:buClr>
              <a:buSzPct val="100000"/>
              <a:buFont typeface="Arial"/>
              <a:buNone/>
            </a:pPr>
            <a:r>
              <a:rPr lang="en">
                <a:solidFill>
                  <a:srgbClr val="222222"/>
                </a:solidFill>
                <a:highlight>
                  <a:srgbClr val="FFFFFF"/>
                </a:highlight>
              </a:rPr>
              <a:t>This essentially asks two things (read 3-4)</a:t>
            </a:r>
          </a:p>
          <a:p>
            <a:pPr lvl="0" rtl="0">
              <a:lnSpc>
                <a:spcPct val="115000"/>
              </a:lnSpc>
              <a:spcBef>
                <a:spcPts val="0"/>
              </a:spcBef>
              <a:buNone/>
            </a:pPr>
            <a:r>
              <a:rPr lang="en">
                <a:solidFill>
                  <a:srgbClr val="222222"/>
                </a:solidFill>
                <a:highlight>
                  <a:srgbClr val="FFFFFF"/>
                </a:highlight>
              </a:rPr>
              <a:t>In this course, we will explore the process of software verification and examine a variety of methods to test systems, prove their correctness, and make an argument that the software we build is reliable and safe to use.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 off</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46910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11" name="Shape 11"/>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rIns="91425"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4836035"/>
            <a:ext cx="7772400" cy="1032299"/>
          </a:xfrm>
          <a:prstGeom prst="rect">
            <a:avLst/>
          </a:prstGeom>
        </p:spPr>
        <p:txBody>
          <a:bodyPr anchorCtr="0" anchor="t" bIns="91425" lIns="91425" rIns="91425"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5332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17" name="Shape 17"/>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7"/>
            <a:ext cx="8229600" cy="11432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5332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23" name="Shape 23"/>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7"/>
            <a:ext cx="8229600" cy="11432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92273"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5332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0" name="Shape 30"/>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7"/>
            <a:ext cx="8229600" cy="11432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5875078"/>
            <a:ext cx="8229600" cy="692700"/>
          </a:xfrm>
          <a:prstGeom prst="rect">
            <a:avLst/>
          </a:prstGeom>
        </p:spPr>
        <p:txBody>
          <a:bodyPr anchorCtr="0" anchor="t" bIns="91425" lIns="91425" rIns="91425" tIns="91425"/>
          <a:lstStyle>
            <a:lvl1pPr lvl="0">
              <a:spcBef>
                <a:spcPts val="0"/>
              </a:spcBef>
              <a:buClr>
                <a:schemeClr val="dk2"/>
              </a:buClr>
              <a:buSzPct val="1000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40" name="Shape 40"/>
        <p:cNvGrpSpPr/>
        <p:nvPr/>
      </p:nvGrpSpPr>
      <p:grpSpPr>
        <a:xfrm>
          <a:off x="0" y="0"/>
          <a:ext cx="0" cy="0"/>
          <a:chOff x="0" y="0"/>
          <a:chExt cx="0" cy="0"/>
        </a:xfrm>
      </p:grpSpPr>
      <p:sp>
        <p:nvSpPr>
          <p:cNvPr id="41" name="Shape 41"/>
          <p:cNvSpPr txBox="1"/>
          <p:nvPr>
            <p:ph type="title"/>
          </p:nvPr>
        </p:nvSpPr>
        <p:spPr>
          <a:xfrm>
            <a:off x="457200" y="155447"/>
            <a:ext cx="8229600" cy="1252800"/>
          </a:xfrm>
          <a:prstGeom prst="rect">
            <a:avLst/>
          </a:prstGeom>
          <a:noFill/>
          <a:ln>
            <a:noFill/>
          </a:ln>
        </p:spPr>
        <p:txBody>
          <a:bodyPr anchorCtr="0" anchor="ctr" bIns="91425" lIns="91425" rIns="91425" tIns="91425"/>
          <a:lstStyle>
            <a:lvl1pPr lvl="0" rtl="0" algn="l">
              <a:spcBef>
                <a:spcPts val="0"/>
              </a:spcBef>
              <a:buClr>
                <a:srgbClr val="F34E26"/>
              </a:buClr>
              <a:buFont typeface="Arial"/>
              <a:buNone/>
              <a:defRPr b="1" sz="4500">
                <a:solidFill>
                  <a:srgbClr val="F34E26"/>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2" name="Shape 42"/>
          <p:cNvSpPr txBox="1"/>
          <p:nvPr>
            <p:ph idx="1" type="body"/>
          </p:nvPr>
        </p:nvSpPr>
        <p:spPr>
          <a:xfrm>
            <a:off x="457200" y="1775191"/>
            <a:ext cx="8229600" cy="4625700"/>
          </a:xfrm>
          <a:prstGeom prst="rect">
            <a:avLst/>
          </a:prstGeom>
          <a:noFill/>
          <a:ln>
            <a:noFill/>
          </a:ln>
        </p:spPr>
        <p:txBody>
          <a:bodyPr anchorCtr="0" anchor="t" bIns="91425" lIns="91425" rIns="91425" tIns="91425"/>
          <a:lstStyle>
            <a:lvl1pPr indent="-162052" lvl="0" marL="438912" rtl="0" algn="l">
              <a:spcBef>
                <a:spcPts val="0"/>
              </a:spcBef>
              <a:buClr>
                <a:schemeClr val="accent1"/>
              </a:buClr>
              <a:buFont typeface="Arial"/>
              <a:buChar char="◼"/>
              <a:defRPr sz="3200">
                <a:solidFill>
                  <a:schemeClr val="dk1"/>
                </a:solidFill>
                <a:latin typeface="Arial"/>
                <a:ea typeface="Arial"/>
                <a:cs typeface="Arial"/>
                <a:sym typeface="Arial"/>
              </a:defRPr>
            </a:lvl1pPr>
            <a:lvl2pPr indent="-114300" lvl="1" marL="731520" rtl="0" algn="l">
              <a:spcBef>
                <a:spcPts val="560"/>
              </a:spcBef>
              <a:buClr>
                <a:schemeClr val="accent2"/>
              </a:buClr>
              <a:buFont typeface="Arial"/>
              <a:buChar char="▪"/>
              <a:defRPr sz="2800">
                <a:solidFill>
                  <a:schemeClr val="dk1"/>
                </a:solidFill>
                <a:latin typeface="Arial"/>
                <a:ea typeface="Arial"/>
                <a:cs typeface="Arial"/>
                <a:sym typeface="Arial"/>
              </a:defRPr>
            </a:lvl2pPr>
            <a:lvl3pPr indent="-82296" lvl="2" marL="996696" rtl="0" algn="l">
              <a:spcBef>
                <a:spcPts val="480"/>
              </a:spcBef>
              <a:buClr>
                <a:schemeClr val="accent3"/>
              </a:buClr>
              <a:buFont typeface="Arial"/>
              <a:buChar char="▪"/>
              <a:defRPr sz="2400">
                <a:solidFill>
                  <a:schemeClr val="dk1"/>
                </a:solidFill>
                <a:latin typeface="Arial"/>
                <a:ea typeface="Arial"/>
                <a:cs typeface="Arial"/>
                <a:sym typeface="Arial"/>
              </a:defRPr>
            </a:lvl3pPr>
            <a:lvl4pPr indent="-60452" lvl="3" marL="1216152" rtl="0" algn="l">
              <a:spcBef>
                <a:spcPts val="400"/>
              </a:spcBef>
              <a:buClr>
                <a:schemeClr val="accent4"/>
              </a:buClr>
              <a:buFont typeface="Arial"/>
              <a:buChar char="▪"/>
              <a:defRPr sz="2000">
                <a:solidFill>
                  <a:schemeClr val="dk1"/>
                </a:solidFill>
                <a:latin typeface="Arial"/>
                <a:ea typeface="Arial"/>
                <a:cs typeface="Arial"/>
                <a:sym typeface="Arial"/>
              </a:defRPr>
            </a:lvl4pPr>
            <a:lvl5pPr indent="-67564" lvl="4" marL="1426464" rtl="0" algn="l">
              <a:spcBef>
                <a:spcPts val="400"/>
              </a:spcBef>
              <a:buClr>
                <a:schemeClr val="accent5"/>
              </a:buClr>
              <a:buFont typeface="Arial"/>
              <a:buChar char=""/>
              <a:defRPr sz="2000">
                <a:solidFill>
                  <a:schemeClr val="dk1"/>
                </a:solidFill>
                <a:latin typeface="Arial"/>
                <a:ea typeface="Arial"/>
                <a:cs typeface="Arial"/>
                <a:sym typeface="Arial"/>
              </a:defRPr>
            </a:lvl5pPr>
            <a:lvl6pPr indent="-65532" lvl="5" marL="1627632" rtl="0" algn="l">
              <a:spcBef>
                <a:spcPts val="400"/>
              </a:spcBef>
              <a:buClr>
                <a:schemeClr val="accent6"/>
              </a:buClr>
              <a:buFont typeface="Arial"/>
              <a:buChar char="⚫"/>
              <a:defRPr sz="2000">
                <a:solidFill>
                  <a:schemeClr val="dk1"/>
                </a:solidFill>
                <a:latin typeface="Arial"/>
                <a:ea typeface="Arial"/>
                <a:cs typeface="Arial"/>
                <a:sym typeface="Arial"/>
              </a:defRPr>
            </a:lvl6pPr>
            <a:lvl7pPr indent="-76200" lvl="6" marL="1828800" rtl="0" algn="l">
              <a:spcBef>
                <a:spcPts val="360"/>
              </a:spcBef>
              <a:buClr>
                <a:schemeClr val="accent1"/>
              </a:buClr>
              <a:buFont typeface="Arial"/>
              <a:buChar char="⚫"/>
              <a:defRPr sz="1800">
                <a:solidFill>
                  <a:schemeClr val="dk1"/>
                </a:solidFill>
                <a:latin typeface="Arial"/>
                <a:ea typeface="Arial"/>
                <a:cs typeface="Arial"/>
                <a:sym typeface="Arial"/>
              </a:defRPr>
            </a:lvl7pPr>
            <a:lvl8pPr indent="-74167" lvl="7" marL="2029968" rtl="0" algn="l">
              <a:spcBef>
                <a:spcPts val="360"/>
              </a:spcBef>
              <a:buClr>
                <a:schemeClr val="accent2"/>
              </a:buClr>
              <a:buFont typeface="Arial"/>
              <a:buChar char="⚫"/>
              <a:defRPr sz="1800">
                <a:solidFill>
                  <a:schemeClr val="dk1"/>
                </a:solidFill>
                <a:latin typeface="Arial"/>
                <a:ea typeface="Arial"/>
                <a:cs typeface="Arial"/>
                <a:sym typeface="Arial"/>
              </a:defRPr>
            </a:lvl8pPr>
            <a:lvl9pPr indent="-72135" lvl="8" marL="2231136" rtl="0" algn="l">
              <a:spcBef>
                <a:spcPts val="360"/>
              </a:spcBef>
              <a:buClr>
                <a:schemeClr val="accent3"/>
              </a:buClr>
              <a:buFont typeface="Arial"/>
              <a:buChar char="⚫"/>
              <a:defRPr sz="1800">
                <a:solidFill>
                  <a:schemeClr val="dk1"/>
                </a:solidFill>
                <a:latin typeface="Arial"/>
                <a:ea typeface="Arial"/>
                <a:cs typeface="Arial"/>
                <a:sym typeface="Arial"/>
              </a:defRPr>
            </a:lvl9pPr>
          </a:lstStyle>
          <a:p/>
        </p:txBody>
      </p:sp>
      <p:sp>
        <p:nvSpPr>
          <p:cNvPr id="43" name="Shape 43"/>
          <p:cNvSpPr txBox="1"/>
          <p:nvPr>
            <p:ph idx="10" type="dt"/>
          </p:nvPr>
        </p:nvSpPr>
        <p:spPr>
          <a:xfrm>
            <a:off x="457200" y="6476998"/>
            <a:ext cx="2133599" cy="273900"/>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2640598" y="6476998"/>
            <a:ext cx="5507699" cy="273900"/>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204396" y="6476998"/>
            <a:ext cx="733799" cy="273900"/>
          </a:xfrm>
          <a:prstGeom prst="rect">
            <a:avLst/>
          </a:prstGeom>
          <a:noFill/>
          <a:ln>
            <a:noFill/>
          </a:ln>
        </p:spPr>
        <p:txBody>
          <a:bodyPr anchorCtr="0" anchor="b" bIns="91425" lIns="91425" rIns="91425" tIns="91425">
            <a:noAutofit/>
          </a:bodyPr>
          <a:lstStyle/>
          <a:p>
            <a:pPr indent="0" lvl="0" marL="0" marR="0" rtl="0" algn="r">
              <a:spcBef>
                <a:spcPts val="0"/>
              </a:spcBef>
            </a:pPr>
            <a:r>
              <a:t/>
            </a:r>
            <a:endParaRPr b="0" i="0" sz="1200" u="none" cap="none" strike="noStrike">
              <a:solidFill>
                <a:srgbClr val="414141"/>
              </a:solidFill>
              <a:latin typeface="Arial"/>
              <a:ea typeface="Arial"/>
              <a:cs typeface="Arial"/>
              <a:sym typeface="Arial"/>
            </a:endParaRPr>
          </a:p>
          <a:p>
            <a:pPr indent="0" lvl="1" marL="457200" marR="0" rtl="0" algn="l">
              <a:spcBef>
                <a:spcPts val="0"/>
              </a:spcBef>
            </a:pPr>
            <a:r>
              <a:t/>
            </a:r>
            <a:endParaRPr b="0" i="0" sz="1800" u="none" cap="none" strike="noStrike">
              <a:solidFill>
                <a:schemeClr val="dk1"/>
              </a:solidFill>
              <a:latin typeface="Arial"/>
              <a:ea typeface="Arial"/>
              <a:cs typeface="Arial"/>
              <a:sym typeface="Arial"/>
            </a:endParaRPr>
          </a:p>
          <a:p>
            <a:pPr indent="0" lvl="2" marL="914400" marR="0" rtl="0" algn="l">
              <a:spcBef>
                <a:spcPts val="0"/>
              </a:spcBef>
            </a:pPr>
            <a:r>
              <a:t/>
            </a:r>
            <a:endParaRPr b="0" i="0" sz="1800" u="none" cap="none" strike="noStrike">
              <a:solidFill>
                <a:schemeClr val="dk1"/>
              </a:solidFill>
              <a:latin typeface="Arial"/>
              <a:ea typeface="Arial"/>
              <a:cs typeface="Arial"/>
              <a:sym typeface="Arial"/>
            </a:endParaRPr>
          </a:p>
          <a:p>
            <a:pPr indent="0" lvl="3" marL="1371600" marR="0" rtl="0" algn="l">
              <a:spcBef>
                <a:spcPts val="0"/>
              </a:spcBef>
            </a:pPr>
            <a:r>
              <a:t/>
            </a:r>
            <a:endParaRPr b="0" i="0" sz="1800" u="none" cap="none" strike="noStrike">
              <a:solidFill>
                <a:schemeClr val="dk1"/>
              </a:solidFill>
              <a:latin typeface="Arial"/>
              <a:ea typeface="Arial"/>
              <a:cs typeface="Arial"/>
              <a:sym typeface="Arial"/>
            </a:endParaRPr>
          </a:p>
          <a:p>
            <a:pPr indent="0" lvl="4" marL="1828800" marR="0" rtl="0" algn="l">
              <a:spcBef>
                <a:spcPts val="0"/>
              </a:spcBef>
            </a:pPr>
            <a:r>
              <a:t/>
            </a:r>
            <a:endParaRPr b="0" i="0" sz="1800" u="none" cap="none" strike="noStrike">
              <a:solidFill>
                <a:schemeClr val="dk1"/>
              </a:solidFill>
              <a:latin typeface="Arial"/>
              <a:ea typeface="Arial"/>
              <a:cs typeface="Arial"/>
              <a:sym typeface="Arial"/>
            </a:endParaRPr>
          </a:p>
          <a:p>
            <a:pPr indent="0" lvl="5" marL="2286000" marR="0" rtl="0" algn="l">
              <a:spcBef>
                <a:spcPts val="0"/>
              </a:spcBef>
            </a:pPr>
            <a:r>
              <a:t/>
            </a:r>
            <a:endParaRPr b="0" i="0" sz="1800" u="none" cap="none" strike="noStrike">
              <a:solidFill>
                <a:schemeClr val="dk1"/>
              </a:solidFill>
              <a:latin typeface="Arial"/>
              <a:ea typeface="Arial"/>
              <a:cs typeface="Arial"/>
              <a:sym typeface="Arial"/>
            </a:endParaRPr>
          </a:p>
          <a:p>
            <a:pPr indent="0" lvl="6" marL="2743200" marR="0" rtl="0" algn="l">
              <a:spcBef>
                <a:spcPts val="0"/>
              </a:spcBef>
            </a:pPr>
            <a:r>
              <a:t/>
            </a:r>
            <a:endParaRPr b="0" i="0" sz="1800" u="none" cap="none" strike="noStrike">
              <a:solidFill>
                <a:schemeClr val="dk1"/>
              </a:solidFill>
              <a:latin typeface="Arial"/>
              <a:ea typeface="Arial"/>
              <a:cs typeface="Arial"/>
              <a:sym typeface="Arial"/>
            </a:endParaRPr>
          </a:p>
          <a:p>
            <a:pPr indent="0" lvl="7" marL="3200400" marR="0" rtl="0" algn="l">
              <a:spcBef>
                <a:spcPts val="0"/>
              </a:spcBef>
            </a:pPr>
            <a:r>
              <a:t/>
            </a:r>
            <a:endParaRPr b="0" i="0" sz="1800" u="none" cap="none" strike="noStrike">
              <a:solidFill>
                <a:schemeClr val="dk1"/>
              </a:solidFill>
              <a:latin typeface="Arial"/>
              <a:ea typeface="Arial"/>
              <a:cs typeface="Arial"/>
              <a:sym typeface="Arial"/>
            </a:endParaRPr>
          </a:p>
          <a:p>
            <a:pPr indent="0" lvl="8" marL="3657600" marR="0" rtl="0" algn="l">
              <a:spcBef>
                <a:spcPts val="0"/>
              </a:spcBef>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299"/>
          </a:xfrm>
          <a:prstGeom prst="rect">
            <a:avLst/>
          </a:prstGeom>
          <a:noFill/>
          <a:ln>
            <a:noFill/>
          </a:ln>
        </p:spPr>
        <p:txBody>
          <a:bodyPr anchorCtr="0" anchor="b" bIns="91425" lIns="91425" rIns="91425"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mailto:greg@greggay.com" TargetMode="External"/><Relationship Id="rId4" Type="http://schemas.openxmlformats.org/officeDocument/2006/relationships/hyperlink" Target="http://dropbox.cse.sc.edu/course/view.php?id=569" TargetMode="External"/><Relationship Id="rId5" Type="http://schemas.openxmlformats.org/officeDocument/2006/relationships/hyperlink" Target="http://greggay.com/courses/spring17csce747/"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02.jpg"/><Relationship Id="rId4" Type="http://schemas.openxmlformats.org/officeDocument/2006/relationships/image" Target="../media/image00.jpg"/><Relationship Id="rId5" Type="http://schemas.openxmlformats.org/officeDocument/2006/relationships/image" Target="../media/image0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0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jpg"/><Relationship Id="rId4" Type="http://schemas.openxmlformats.org/officeDocument/2006/relationships/image" Target="../media/image06.jpg"/><Relationship Id="rId5" Type="http://schemas.openxmlformats.org/officeDocument/2006/relationships/image" Target="../media/image0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4.png"/><Relationship Id="rId4" Type="http://schemas.openxmlformats.org/officeDocument/2006/relationships/image" Target="../media/image05.png"/><Relationship Id="rId5" Type="http://schemas.openxmlformats.org/officeDocument/2006/relationships/image" Target="../media/image0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type="ctrTitle"/>
          </p:nvPr>
        </p:nvSpPr>
        <p:spPr>
          <a:xfrm>
            <a:off x="685800" y="2490375"/>
            <a:ext cx="7772400" cy="2198400"/>
          </a:xfrm>
          <a:prstGeom prst="rect">
            <a:avLst/>
          </a:prstGeom>
        </p:spPr>
        <p:txBody>
          <a:bodyPr anchorCtr="0" anchor="b" bIns="91425" lIns="91425" rIns="91425" tIns="91425">
            <a:noAutofit/>
          </a:bodyPr>
          <a:lstStyle/>
          <a:p>
            <a:pPr lvl="0" rtl="0">
              <a:spcBef>
                <a:spcPts val="0"/>
              </a:spcBef>
              <a:buNone/>
            </a:pPr>
            <a:r>
              <a:rPr lang="en" sz="6000"/>
              <a:t>Course Overview: </a:t>
            </a:r>
          </a:p>
          <a:p>
            <a:pPr lvl="0">
              <a:spcBef>
                <a:spcPts val="0"/>
              </a:spcBef>
              <a:buNone/>
            </a:pPr>
            <a:r>
              <a:rPr lang="en" sz="3600"/>
              <a:t>Verification and Validation</a:t>
            </a:r>
          </a:p>
        </p:txBody>
      </p:sp>
      <p:sp>
        <p:nvSpPr>
          <p:cNvPr id="51" name="Shape 51"/>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a:spcBef>
                <a:spcPts val="0"/>
              </a:spcBef>
              <a:buNone/>
            </a:pPr>
            <a:r>
              <a:rPr lang="en"/>
              <a:t>CSCE 747 - Lecture 1 - 01/10/2017</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Lecture Plan (approximate)</a:t>
            </a:r>
          </a:p>
        </p:txBody>
      </p:sp>
      <p:sp>
        <p:nvSpPr>
          <p:cNvPr id="117" name="Shape 117"/>
          <p:cNvSpPr txBox="1"/>
          <p:nvPr>
            <p:ph idx="1" type="body"/>
          </p:nvPr>
        </p:nvSpPr>
        <p:spPr>
          <a:xfrm>
            <a:off x="457200" y="1600200"/>
            <a:ext cx="8155800" cy="4967700"/>
          </a:xfrm>
          <a:prstGeom prst="rect">
            <a:avLst/>
          </a:prstGeom>
        </p:spPr>
        <p:txBody>
          <a:bodyPr anchorCtr="0" anchor="t" bIns="91425" lIns="91425" rIns="91425" tIns="91425">
            <a:noAutofit/>
          </a:bodyPr>
          <a:lstStyle/>
          <a:p>
            <a:pPr indent="-381000" lvl="0" marL="457200" rtl="0">
              <a:spcBef>
                <a:spcPts val="0"/>
              </a:spcBef>
              <a:buSzPct val="100000"/>
            </a:pPr>
            <a:r>
              <a:rPr lang="en" sz="2400"/>
              <a:t>Introduction and Fundamentals (1 week)</a:t>
            </a:r>
          </a:p>
          <a:p>
            <a:pPr indent="-381000" lvl="0" marL="457200" rtl="0">
              <a:lnSpc>
                <a:spcPct val="115000"/>
              </a:lnSpc>
              <a:spcBef>
                <a:spcPts val="0"/>
              </a:spcBef>
              <a:buSzPct val="100000"/>
            </a:pPr>
            <a:r>
              <a:rPr lang="en" sz="2400"/>
              <a:t>Functional and Combinatorial Testing (1 week)</a:t>
            </a:r>
          </a:p>
          <a:p>
            <a:pPr indent="-381000" lvl="0" marL="457200" rtl="0">
              <a:spcBef>
                <a:spcPts val="0"/>
              </a:spcBef>
              <a:buSzPct val="100000"/>
            </a:pPr>
            <a:r>
              <a:rPr lang="en" sz="2400"/>
              <a:t>Test Case Adequacy/Structural Testing (1 week)</a:t>
            </a:r>
          </a:p>
          <a:p>
            <a:pPr indent="-381000" lvl="0" marL="457200" rtl="0">
              <a:lnSpc>
                <a:spcPct val="115000"/>
              </a:lnSpc>
              <a:spcBef>
                <a:spcPts val="0"/>
              </a:spcBef>
              <a:buSzPct val="100000"/>
            </a:pPr>
            <a:r>
              <a:rPr lang="en" sz="2400"/>
              <a:t>Data Flow Testing (1 week)</a:t>
            </a:r>
          </a:p>
          <a:p>
            <a:pPr indent="-381000" lvl="0" marL="457200" rtl="0">
              <a:lnSpc>
                <a:spcPct val="115000"/>
              </a:lnSpc>
              <a:spcBef>
                <a:spcPts val="0"/>
              </a:spcBef>
              <a:buSzPct val="100000"/>
            </a:pPr>
            <a:r>
              <a:rPr lang="en" sz="2400"/>
              <a:t>Testing Object-Oriented Software (1 week)</a:t>
            </a:r>
          </a:p>
          <a:p>
            <a:pPr indent="-381000" lvl="0" marL="457200" rtl="0">
              <a:lnSpc>
                <a:spcPct val="115000"/>
              </a:lnSpc>
              <a:spcBef>
                <a:spcPts val="0"/>
              </a:spcBef>
              <a:buSzPct val="100000"/>
            </a:pPr>
            <a:r>
              <a:rPr lang="en" sz="2400"/>
              <a:t>Model-Based Testing/Finite State Verification (1 week)</a:t>
            </a:r>
          </a:p>
          <a:p>
            <a:pPr indent="-381000" lvl="0" marL="457200" rtl="0">
              <a:lnSpc>
                <a:spcPct val="115000"/>
              </a:lnSpc>
              <a:spcBef>
                <a:spcPts val="0"/>
              </a:spcBef>
              <a:buSzPct val="100000"/>
            </a:pPr>
            <a:r>
              <a:rPr lang="en" sz="2400"/>
              <a:t>Proofs and Analysis (1 week)</a:t>
            </a:r>
          </a:p>
          <a:p>
            <a:pPr indent="-381000" lvl="0" marL="457200" rtl="0">
              <a:lnSpc>
                <a:spcPct val="115000"/>
              </a:lnSpc>
              <a:spcBef>
                <a:spcPts val="0"/>
              </a:spcBef>
              <a:buSzPct val="100000"/>
            </a:pPr>
            <a:r>
              <a:rPr lang="en" sz="2400"/>
              <a:t>Execution and Automation (3 weeks)</a:t>
            </a:r>
          </a:p>
          <a:p>
            <a:pPr indent="-381000" lvl="0" marL="457200" rtl="0">
              <a:lnSpc>
                <a:spcPct val="115000"/>
              </a:lnSpc>
              <a:spcBef>
                <a:spcPts val="0"/>
              </a:spcBef>
              <a:buSzPct val="100000"/>
            </a:pPr>
            <a:r>
              <a:rPr lang="en" sz="2400"/>
              <a:t>Inspections (1 week)</a:t>
            </a:r>
          </a:p>
          <a:p>
            <a:pPr indent="-381000" lvl="0" marL="457200" rtl="0">
              <a:lnSpc>
                <a:spcPct val="115000"/>
              </a:lnSpc>
              <a:spcBef>
                <a:spcPts val="0"/>
              </a:spcBef>
              <a:buSzPct val="100000"/>
            </a:pPr>
            <a:r>
              <a:rPr lang="en" sz="2400"/>
              <a:t>End-of-Testing Activities (1 week)</a:t>
            </a:r>
          </a:p>
          <a:p>
            <a:pPr indent="-381000" lvl="0" marL="457200" rtl="0">
              <a:lnSpc>
                <a:spcPct val="115000"/>
              </a:lnSpc>
              <a:spcBef>
                <a:spcPts val="0"/>
              </a:spcBef>
              <a:buSzPct val="100000"/>
            </a:pPr>
            <a:r>
              <a:rPr lang="en" sz="2400"/>
              <a:t>Presentations (2 week)</a:t>
            </a:r>
          </a:p>
          <a:p>
            <a:pPr lvl="0" rtl="0" algn="l">
              <a:spcBef>
                <a:spcPts val="0"/>
              </a:spcBef>
              <a:buNone/>
            </a:pPr>
            <a:r>
              <a:t/>
            </a:r>
            <a:endParaRPr/>
          </a:p>
        </p:txBody>
      </p:sp>
      <p:sp>
        <p:nvSpPr>
          <p:cNvPr id="118" name="Shape 11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10</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Contact Info</a:t>
            </a:r>
          </a:p>
        </p:txBody>
      </p:sp>
      <p:sp>
        <p:nvSpPr>
          <p:cNvPr id="124" name="Shape 124"/>
          <p:cNvSpPr txBox="1"/>
          <p:nvPr>
            <p:ph idx="1" type="body"/>
          </p:nvPr>
        </p:nvSpPr>
        <p:spPr>
          <a:xfrm>
            <a:off x="457200" y="1600200"/>
            <a:ext cx="8155800" cy="4967700"/>
          </a:xfrm>
          <a:prstGeom prst="rect">
            <a:avLst/>
          </a:prstGeom>
        </p:spPr>
        <p:txBody>
          <a:bodyPr anchorCtr="0" anchor="t" bIns="91425" lIns="91425" rIns="91425" tIns="91425">
            <a:noAutofit/>
          </a:bodyPr>
          <a:lstStyle/>
          <a:p>
            <a:pPr indent="-228600" lvl="0" marL="457200" rtl="0" algn="l">
              <a:spcBef>
                <a:spcPts val="0"/>
              </a:spcBef>
            </a:pPr>
            <a:r>
              <a:rPr lang="en"/>
              <a:t>Instructor: Greg Gay (Dr, Professor, $#*%)</a:t>
            </a:r>
          </a:p>
          <a:p>
            <a:pPr indent="-228600" lvl="1" marL="914400" rtl="0" algn="l">
              <a:spcBef>
                <a:spcPts val="0"/>
              </a:spcBef>
              <a:buClr>
                <a:srgbClr val="000000"/>
              </a:buClr>
            </a:pPr>
            <a:r>
              <a:rPr lang="en"/>
              <a:t>E-mail: </a:t>
            </a:r>
            <a:r>
              <a:rPr lang="en" u="sng">
                <a:solidFill>
                  <a:schemeClr val="hlink"/>
                </a:solidFill>
                <a:hlinkClick r:id="rId3"/>
              </a:rPr>
              <a:t>greg@greggay.com</a:t>
            </a:r>
            <a:r>
              <a:rPr lang="en"/>
              <a:t> </a:t>
            </a:r>
          </a:p>
          <a:p>
            <a:pPr indent="-228600" lvl="1" marL="914400" rtl="0" algn="l">
              <a:spcBef>
                <a:spcPts val="0"/>
              </a:spcBef>
              <a:buClr>
                <a:srgbClr val="000000"/>
              </a:buClr>
            </a:pPr>
            <a:r>
              <a:rPr lang="en"/>
              <a:t>Office Hours: T/Th, 4:00-5:00 PM, 3A66 Swearingen Engineering Center</a:t>
            </a:r>
          </a:p>
          <a:p>
            <a:pPr indent="-228600" lvl="0" marL="457200" rtl="0" algn="l">
              <a:spcBef>
                <a:spcPts val="0"/>
              </a:spcBef>
            </a:pPr>
            <a:r>
              <a:rPr lang="en"/>
              <a:t>Website: </a:t>
            </a:r>
          </a:p>
          <a:p>
            <a:pPr indent="-228600" lvl="1" marL="914400" rtl="0" algn="l">
              <a:spcBef>
                <a:spcPts val="0"/>
              </a:spcBef>
              <a:buClr>
                <a:srgbClr val="000000"/>
              </a:buClr>
            </a:pPr>
            <a:r>
              <a:rPr lang="en" u="sng">
                <a:solidFill>
                  <a:schemeClr val="hlink"/>
                </a:solidFill>
                <a:hlinkClick r:id="rId4"/>
              </a:rPr>
              <a:t>http://dropbox.cse.sc.edu/course/view.php?id=569</a:t>
            </a:r>
            <a:r>
              <a:rPr lang="en">
                <a:solidFill>
                  <a:srgbClr val="FF0000"/>
                </a:solidFill>
              </a:rPr>
              <a:t> </a:t>
            </a:r>
          </a:p>
          <a:p>
            <a:pPr indent="-228600" lvl="2" marL="1371600" rtl="0" algn="l">
              <a:spcBef>
                <a:spcPts val="0"/>
              </a:spcBef>
            </a:pPr>
            <a:r>
              <a:rPr lang="en"/>
              <a:t>(Moodle - will be used for course material and assignment submission)</a:t>
            </a:r>
          </a:p>
          <a:p>
            <a:pPr indent="-228600" lvl="1" marL="914400" rtl="0" algn="l">
              <a:spcBef>
                <a:spcPts val="0"/>
              </a:spcBef>
              <a:buClr>
                <a:srgbClr val="000000"/>
              </a:buClr>
            </a:pPr>
            <a:r>
              <a:rPr lang="en" u="sng">
                <a:solidFill>
                  <a:schemeClr val="hlink"/>
                </a:solidFill>
                <a:hlinkClick r:id="rId5"/>
              </a:rPr>
              <a:t>http://greggay.com/courses/spring17csce747/</a:t>
            </a:r>
            <a:r>
              <a:rPr lang="en"/>
              <a:t> </a:t>
            </a:r>
          </a:p>
          <a:p>
            <a:pPr indent="-228600" lvl="2" marL="1371600" rtl="0" algn="l">
              <a:spcBef>
                <a:spcPts val="0"/>
              </a:spcBef>
            </a:pPr>
            <a:r>
              <a:rPr lang="en"/>
              <a:t>(Static backup - somewhat behind, but useful if Moodle is down)</a:t>
            </a:r>
          </a:p>
          <a:p>
            <a:pPr lvl="0" rtl="0" algn="l">
              <a:spcBef>
                <a:spcPts val="0"/>
              </a:spcBef>
              <a:buNone/>
            </a:pPr>
            <a:r>
              <a:t/>
            </a:r>
            <a:endParaRPr/>
          </a:p>
        </p:txBody>
      </p:sp>
      <p:sp>
        <p:nvSpPr>
          <p:cNvPr id="125" name="Shape 12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11</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Textbook</a:t>
            </a:r>
          </a:p>
        </p:txBody>
      </p:sp>
      <p:sp>
        <p:nvSpPr>
          <p:cNvPr id="131" name="Shape 131"/>
          <p:cNvSpPr txBox="1"/>
          <p:nvPr>
            <p:ph idx="1" type="body"/>
          </p:nvPr>
        </p:nvSpPr>
        <p:spPr>
          <a:xfrm>
            <a:off x="457200" y="1600200"/>
            <a:ext cx="4611299"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800"/>
              <a:t>Required:</a:t>
            </a:r>
          </a:p>
          <a:p>
            <a:pPr indent="-355600" lvl="0" marL="457200" marR="0" rtl="0" algn="l">
              <a:lnSpc>
                <a:spcPct val="100000"/>
              </a:lnSpc>
              <a:spcBef>
                <a:spcPts val="600"/>
              </a:spcBef>
              <a:spcAft>
                <a:spcPts val="0"/>
              </a:spcAft>
              <a:buSzPct val="100000"/>
            </a:pPr>
            <a:r>
              <a:rPr i="1" lang="en" sz="2000"/>
              <a:t>Software Testing and Analysis</a:t>
            </a:r>
            <a:r>
              <a:rPr lang="en" sz="2000"/>
              <a:t>, Mauro Pezze and Michal Young.</a:t>
            </a:r>
          </a:p>
          <a:p>
            <a:pPr indent="-355600" lvl="1" marL="914400" rtl="0">
              <a:spcBef>
                <a:spcPts val="0"/>
              </a:spcBef>
              <a:buSzPct val="100000"/>
            </a:pPr>
            <a:r>
              <a:rPr lang="en" sz="2000"/>
              <a:t>(Only one edition)</a:t>
            </a:r>
          </a:p>
          <a:p>
            <a:pPr indent="-355600" lvl="1" marL="914400" rtl="0">
              <a:spcBef>
                <a:spcPts val="0"/>
              </a:spcBef>
              <a:buSzPct val="100000"/>
            </a:pPr>
            <a:r>
              <a:rPr lang="en" sz="2000"/>
              <a:t>Amazon: Rental for ~$25, Used for ~$40, new for ~$50</a:t>
            </a:r>
          </a:p>
          <a:p>
            <a:pPr indent="-355600" lvl="0" marL="457200" marR="0" rtl="0" algn="l">
              <a:lnSpc>
                <a:spcPct val="100000"/>
              </a:lnSpc>
              <a:spcBef>
                <a:spcPts val="600"/>
              </a:spcBef>
              <a:spcAft>
                <a:spcPts val="0"/>
              </a:spcAft>
              <a:buSzPct val="100000"/>
            </a:pPr>
            <a:r>
              <a:rPr lang="en" sz="2000"/>
              <a:t>Additional readings</a:t>
            </a:r>
          </a:p>
          <a:p>
            <a:pPr indent="-355600" lvl="1" marL="914400" marR="0" rtl="0" algn="l">
              <a:lnSpc>
                <a:spcPct val="100000"/>
              </a:lnSpc>
              <a:spcBef>
                <a:spcPts val="600"/>
              </a:spcBef>
              <a:spcAft>
                <a:spcPts val="0"/>
              </a:spcAft>
              <a:buSzPct val="100000"/>
            </a:pPr>
            <a:r>
              <a:rPr lang="en" sz="2000"/>
              <a:t>4-5 over the semester</a:t>
            </a:r>
          </a:p>
          <a:p>
            <a:pPr indent="-355600" lvl="1" marL="914400" marR="0" rtl="0" algn="l">
              <a:lnSpc>
                <a:spcPct val="100000"/>
              </a:lnSpc>
              <a:spcBef>
                <a:spcPts val="600"/>
              </a:spcBef>
              <a:spcAft>
                <a:spcPts val="0"/>
              </a:spcAft>
              <a:buSzPct val="100000"/>
            </a:pPr>
            <a:r>
              <a:rPr lang="en" sz="2000"/>
              <a:t>Will be made available on Moodle</a:t>
            </a:r>
          </a:p>
        </p:txBody>
      </p:sp>
      <p:pic>
        <p:nvPicPr>
          <p:cNvPr descr="Screenshot from 2015-12-04 13:51:52.png" id="132" name="Shape 132"/>
          <p:cNvPicPr preferRelativeResize="0"/>
          <p:nvPr/>
        </p:nvPicPr>
        <p:blipFill>
          <a:blip r:embed="rId3">
            <a:alphaModFix/>
          </a:blip>
          <a:stretch>
            <a:fillRect/>
          </a:stretch>
        </p:blipFill>
        <p:spPr>
          <a:xfrm>
            <a:off x="5220750" y="1710253"/>
            <a:ext cx="3819649" cy="4747582"/>
          </a:xfrm>
          <a:prstGeom prst="rect">
            <a:avLst/>
          </a:prstGeom>
          <a:noFill/>
          <a:ln>
            <a:noFill/>
          </a:ln>
        </p:spPr>
      </p:pic>
      <p:sp>
        <p:nvSpPr>
          <p:cNvPr id="133" name="Shape 13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12</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Learning Modes</a:t>
            </a:r>
          </a:p>
        </p:txBody>
      </p:sp>
      <p:sp>
        <p:nvSpPr>
          <p:cNvPr id="139" name="Shape 139"/>
          <p:cNvSpPr txBox="1"/>
          <p:nvPr>
            <p:ph idx="1" type="body"/>
          </p:nvPr>
        </p:nvSpPr>
        <p:spPr>
          <a:xfrm>
            <a:off x="3117250" y="1635650"/>
            <a:ext cx="3324900" cy="8586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Lectures/Textbook</a:t>
            </a:r>
          </a:p>
          <a:p>
            <a:pPr lvl="0" marR="0" rtl="0" algn="l">
              <a:lnSpc>
                <a:spcPct val="100000"/>
              </a:lnSpc>
              <a:spcBef>
                <a:spcPts val="600"/>
              </a:spcBef>
              <a:spcAft>
                <a:spcPts val="0"/>
              </a:spcAft>
              <a:buNone/>
            </a:pPr>
            <a:r>
              <a:t/>
            </a:r>
            <a:endParaRPr/>
          </a:p>
          <a:p>
            <a:pPr lvl="0" rtl="0" algn="l">
              <a:spcBef>
                <a:spcPts val="0"/>
              </a:spcBef>
              <a:buNone/>
            </a:pPr>
            <a:r>
              <a:t/>
            </a:r>
            <a:endParaRPr/>
          </a:p>
        </p:txBody>
      </p:sp>
      <p:pic>
        <p:nvPicPr>
          <p:cNvPr descr="Lecture_Blue-Focus-Marketing.jpg" id="140" name="Shape 140"/>
          <p:cNvPicPr preferRelativeResize="0"/>
          <p:nvPr/>
        </p:nvPicPr>
        <p:blipFill>
          <a:blip r:embed="rId3">
            <a:alphaModFix/>
          </a:blip>
          <a:stretch>
            <a:fillRect/>
          </a:stretch>
        </p:blipFill>
        <p:spPr>
          <a:xfrm>
            <a:off x="3619458" y="2205667"/>
            <a:ext cx="2157804" cy="1717774"/>
          </a:xfrm>
          <a:prstGeom prst="rect">
            <a:avLst/>
          </a:prstGeom>
          <a:noFill/>
          <a:ln>
            <a:noFill/>
          </a:ln>
        </p:spPr>
      </p:pic>
      <p:sp>
        <p:nvSpPr>
          <p:cNvPr id="141" name="Shape 141"/>
          <p:cNvSpPr txBox="1"/>
          <p:nvPr>
            <p:ph idx="1" type="body"/>
          </p:nvPr>
        </p:nvSpPr>
        <p:spPr>
          <a:xfrm>
            <a:off x="457200" y="3651777"/>
            <a:ext cx="3324900" cy="8586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Class Discussions</a:t>
            </a:r>
          </a:p>
          <a:p>
            <a:pPr lvl="0" marR="0" rtl="0" algn="l">
              <a:lnSpc>
                <a:spcPct val="100000"/>
              </a:lnSpc>
              <a:spcBef>
                <a:spcPts val="600"/>
              </a:spcBef>
              <a:spcAft>
                <a:spcPts val="0"/>
              </a:spcAft>
              <a:buNone/>
            </a:pPr>
            <a:r>
              <a:t/>
            </a:r>
            <a:endParaRPr/>
          </a:p>
          <a:p>
            <a:pPr lvl="0" rtl="0" algn="l">
              <a:spcBef>
                <a:spcPts val="0"/>
              </a:spcBef>
              <a:buNone/>
            </a:pPr>
            <a:r>
              <a:t/>
            </a:r>
            <a:endParaRPr/>
          </a:p>
        </p:txBody>
      </p:sp>
      <p:pic>
        <p:nvPicPr>
          <p:cNvPr descr="34.jpg" id="142" name="Shape 142"/>
          <p:cNvPicPr preferRelativeResize="0"/>
          <p:nvPr/>
        </p:nvPicPr>
        <p:blipFill>
          <a:blip r:embed="rId4">
            <a:alphaModFix/>
          </a:blip>
          <a:stretch>
            <a:fillRect/>
          </a:stretch>
        </p:blipFill>
        <p:spPr>
          <a:xfrm>
            <a:off x="671059" y="4242991"/>
            <a:ext cx="2617061" cy="1717774"/>
          </a:xfrm>
          <a:prstGeom prst="rect">
            <a:avLst/>
          </a:prstGeom>
          <a:noFill/>
          <a:ln>
            <a:noFill/>
          </a:ln>
        </p:spPr>
      </p:pic>
      <p:pic>
        <p:nvPicPr>
          <p:cNvPr descr="Project-Management.jpg" id="143" name="Shape 143"/>
          <p:cNvPicPr preferRelativeResize="0"/>
          <p:nvPr/>
        </p:nvPicPr>
        <p:blipFill>
          <a:blip r:embed="rId5">
            <a:alphaModFix/>
          </a:blip>
          <a:stretch>
            <a:fillRect/>
          </a:stretch>
        </p:blipFill>
        <p:spPr>
          <a:xfrm>
            <a:off x="5777253" y="4242998"/>
            <a:ext cx="2874660" cy="1851476"/>
          </a:xfrm>
          <a:prstGeom prst="rect">
            <a:avLst/>
          </a:prstGeom>
          <a:noFill/>
          <a:ln>
            <a:noFill/>
          </a:ln>
        </p:spPr>
      </p:pic>
      <p:sp>
        <p:nvSpPr>
          <p:cNvPr id="144" name="Shape 144"/>
          <p:cNvSpPr txBox="1"/>
          <p:nvPr>
            <p:ph idx="1" type="body"/>
          </p:nvPr>
        </p:nvSpPr>
        <p:spPr>
          <a:xfrm>
            <a:off x="5865747" y="3651788"/>
            <a:ext cx="3324900" cy="8586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Group Project</a:t>
            </a:r>
          </a:p>
          <a:p>
            <a:pPr lvl="0" marR="0" rtl="0" algn="l">
              <a:lnSpc>
                <a:spcPct val="100000"/>
              </a:lnSpc>
              <a:spcBef>
                <a:spcPts val="600"/>
              </a:spcBef>
              <a:spcAft>
                <a:spcPts val="0"/>
              </a:spcAft>
              <a:buNone/>
            </a:pPr>
            <a:r>
              <a:t/>
            </a:r>
            <a:endParaRPr/>
          </a:p>
          <a:p>
            <a:pPr lvl="0" rtl="0" algn="l">
              <a:spcBef>
                <a:spcPts val="0"/>
              </a:spcBef>
              <a:buNone/>
            </a:pPr>
            <a:r>
              <a:t/>
            </a:r>
            <a:endParaRPr/>
          </a:p>
        </p:txBody>
      </p:sp>
      <p:sp>
        <p:nvSpPr>
          <p:cNvPr id="145" name="Shape 14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13</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Prerequisites</a:t>
            </a:r>
          </a:p>
        </p:txBody>
      </p:sp>
      <p:sp>
        <p:nvSpPr>
          <p:cNvPr id="151" name="Shape 151"/>
          <p:cNvSpPr txBox="1"/>
          <p:nvPr>
            <p:ph idx="1" type="body"/>
          </p:nvPr>
        </p:nvSpPr>
        <p:spPr>
          <a:xfrm>
            <a:off x="457200" y="1546500"/>
            <a:ext cx="81558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CSCE 740 - Software Engineering</a:t>
            </a:r>
          </a:p>
          <a:p>
            <a:pPr indent="-381000" lvl="0" marL="457200" marR="0" rtl="0" algn="l">
              <a:lnSpc>
                <a:spcPct val="100000"/>
              </a:lnSpc>
              <a:spcBef>
                <a:spcPts val="600"/>
              </a:spcBef>
              <a:spcAft>
                <a:spcPts val="0"/>
              </a:spcAft>
              <a:buSzPct val="100000"/>
            </a:pPr>
            <a:r>
              <a:rPr lang="en" sz="2400"/>
              <a:t>Not essential, but very helpful.</a:t>
            </a:r>
          </a:p>
          <a:p>
            <a:pPr lvl="0" marR="0" rtl="0" algn="l">
              <a:lnSpc>
                <a:spcPct val="100000"/>
              </a:lnSpc>
              <a:spcBef>
                <a:spcPts val="600"/>
              </a:spcBef>
              <a:spcAft>
                <a:spcPts val="0"/>
              </a:spcAft>
              <a:buNone/>
            </a:pPr>
            <a:r>
              <a:t/>
            </a:r>
            <a:endParaRPr sz="1100"/>
          </a:p>
          <a:p>
            <a:pPr lvl="0" marR="0" rtl="0" algn="l">
              <a:lnSpc>
                <a:spcPct val="100000"/>
              </a:lnSpc>
              <a:spcBef>
                <a:spcPts val="600"/>
              </a:spcBef>
              <a:spcAft>
                <a:spcPts val="0"/>
              </a:spcAft>
              <a:buNone/>
            </a:pPr>
            <a:r>
              <a:rPr lang="en"/>
              <a:t>You need to be proficient in Java </a:t>
            </a:r>
          </a:p>
          <a:p>
            <a:pPr indent="-381000" lvl="0" marL="457200" marR="0" rtl="0" algn="l">
              <a:lnSpc>
                <a:spcPct val="100000"/>
              </a:lnSpc>
              <a:spcBef>
                <a:spcPts val="600"/>
              </a:spcBef>
              <a:spcAft>
                <a:spcPts val="0"/>
              </a:spcAft>
              <a:buSzPct val="100000"/>
            </a:pPr>
            <a:r>
              <a:rPr lang="en" sz="2400"/>
              <a:t>(and, ideally, C++)</a:t>
            </a:r>
          </a:p>
          <a:p>
            <a:pPr indent="-381000" lvl="0" marL="457200" marR="0" rtl="0" algn="l">
              <a:lnSpc>
                <a:spcPct val="100000"/>
              </a:lnSpc>
              <a:spcBef>
                <a:spcPts val="600"/>
              </a:spcBef>
              <a:spcAft>
                <a:spcPts val="0"/>
              </a:spcAft>
              <a:buSzPct val="100000"/>
            </a:pPr>
            <a:r>
              <a:rPr lang="en" sz="2400"/>
              <a:t>You should be able to read and write programs without additional instruction.</a:t>
            </a:r>
          </a:p>
          <a:p>
            <a:pPr indent="-381000" lvl="0" marL="457200" marR="0" rtl="0" algn="l">
              <a:lnSpc>
                <a:spcPct val="100000"/>
              </a:lnSpc>
              <a:spcBef>
                <a:spcPts val="600"/>
              </a:spcBef>
              <a:spcAft>
                <a:spcPts val="0"/>
              </a:spcAft>
              <a:buSzPct val="100000"/>
            </a:pPr>
            <a:r>
              <a:rPr lang="en" sz="2400"/>
              <a:t>This is </a:t>
            </a:r>
            <a:r>
              <a:rPr b="1" lang="en" sz="2400"/>
              <a:t>not</a:t>
            </a:r>
            <a:r>
              <a:rPr lang="en" sz="2400"/>
              <a:t> a programming language class.</a:t>
            </a:r>
          </a:p>
          <a:p>
            <a:pPr lvl="0" marR="0" rtl="0" algn="l">
              <a:lnSpc>
                <a:spcPct val="100000"/>
              </a:lnSpc>
              <a:spcBef>
                <a:spcPts val="600"/>
              </a:spcBef>
              <a:spcAft>
                <a:spcPts val="0"/>
              </a:spcAft>
              <a:buNone/>
            </a:pPr>
            <a:r>
              <a:t/>
            </a:r>
            <a:endParaRPr sz="1100"/>
          </a:p>
          <a:p>
            <a:pPr lvl="0" marR="0" rtl="0" algn="l">
              <a:lnSpc>
                <a:spcPct val="100000"/>
              </a:lnSpc>
              <a:spcBef>
                <a:spcPts val="600"/>
              </a:spcBef>
              <a:spcAft>
                <a:spcPts val="0"/>
              </a:spcAft>
              <a:buNone/>
            </a:pPr>
            <a:r>
              <a:rPr lang="en"/>
              <a:t>You need a basic understanding of algorithms, logic, and sets.</a:t>
            </a:r>
          </a:p>
          <a:p>
            <a:pPr lvl="0" rtl="0" algn="l">
              <a:spcBef>
                <a:spcPts val="0"/>
              </a:spcBef>
              <a:buNone/>
            </a:pPr>
            <a:r>
              <a:t/>
            </a:r>
            <a:endParaRPr/>
          </a:p>
        </p:txBody>
      </p:sp>
      <p:sp>
        <p:nvSpPr>
          <p:cNvPr id="152" name="Shape 15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14</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Assignments and Grading</a:t>
            </a:r>
          </a:p>
        </p:txBody>
      </p:sp>
      <p:sp>
        <p:nvSpPr>
          <p:cNvPr id="158" name="Shape 158"/>
          <p:cNvSpPr txBox="1"/>
          <p:nvPr>
            <p:ph idx="1" type="body"/>
          </p:nvPr>
        </p:nvSpPr>
        <p:spPr>
          <a:xfrm>
            <a:off x="457200" y="1600200"/>
            <a:ext cx="81558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Group Assignments (40% in total)</a:t>
            </a:r>
          </a:p>
          <a:p>
            <a:pPr indent="-228600" lvl="1" marL="914400" marR="0" rtl="0" algn="l">
              <a:lnSpc>
                <a:spcPct val="100000"/>
              </a:lnSpc>
              <a:spcBef>
                <a:spcPts val="600"/>
              </a:spcBef>
              <a:spcAft>
                <a:spcPts val="0"/>
              </a:spcAft>
            </a:pPr>
            <a:r>
              <a:rPr lang="en"/>
              <a:t>Groups of 3.</a:t>
            </a:r>
          </a:p>
          <a:p>
            <a:pPr indent="-228600" lvl="1" marL="914400" marR="0" rtl="0" algn="l">
              <a:lnSpc>
                <a:spcPct val="100000"/>
              </a:lnSpc>
              <a:spcBef>
                <a:spcPts val="600"/>
              </a:spcBef>
              <a:spcAft>
                <a:spcPts val="0"/>
              </a:spcAft>
            </a:pPr>
            <a:r>
              <a:rPr lang="en"/>
              <a:t>Frequent peer evaluations.</a:t>
            </a:r>
          </a:p>
          <a:p>
            <a:pPr indent="-228600" lvl="0" marL="457200" marR="0" rtl="0" algn="l">
              <a:lnSpc>
                <a:spcPct val="100000"/>
              </a:lnSpc>
              <a:spcBef>
                <a:spcPts val="600"/>
              </a:spcBef>
              <a:spcAft>
                <a:spcPts val="0"/>
              </a:spcAft>
            </a:pPr>
            <a:r>
              <a:rPr lang="en"/>
              <a:t>Individual Assignments (10%)</a:t>
            </a:r>
          </a:p>
          <a:p>
            <a:pPr indent="-228600" lvl="1" marL="914400" marR="0" rtl="0" algn="l">
              <a:lnSpc>
                <a:spcPct val="100000"/>
              </a:lnSpc>
              <a:spcBef>
                <a:spcPts val="600"/>
              </a:spcBef>
              <a:spcAft>
                <a:spcPts val="0"/>
              </a:spcAft>
            </a:pPr>
            <a:r>
              <a:rPr lang="en"/>
              <a:t>Reading + 1 page summary</a:t>
            </a:r>
          </a:p>
          <a:p>
            <a:pPr indent="-419100" lvl="0" marL="457200" marR="0" rtl="0" algn="l">
              <a:lnSpc>
                <a:spcPct val="100000"/>
              </a:lnSpc>
              <a:spcBef>
                <a:spcPts val="600"/>
              </a:spcBef>
              <a:spcAft>
                <a:spcPts val="0"/>
              </a:spcAft>
              <a:buClr>
                <a:schemeClr val="dk1"/>
              </a:buClr>
              <a:buSzPct val="100000"/>
              <a:buFont typeface="Arial"/>
            </a:pPr>
            <a:r>
              <a:rPr lang="en"/>
              <a:t>Midterm/Final Exams (20% each)</a:t>
            </a:r>
          </a:p>
          <a:p>
            <a:pPr indent="-228600" lvl="0" marL="457200" marR="0" rtl="0" algn="l">
              <a:lnSpc>
                <a:spcPct val="100000"/>
              </a:lnSpc>
              <a:spcBef>
                <a:spcPts val="600"/>
              </a:spcBef>
              <a:spcAft>
                <a:spcPts val="0"/>
              </a:spcAft>
            </a:pPr>
            <a:r>
              <a:rPr lang="en"/>
              <a:t>Participation (10%)</a:t>
            </a:r>
          </a:p>
          <a:p>
            <a:pPr indent="-228600" lvl="1" marL="914400" marR="0" rtl="0" algn="l">
              <a:lnSpc>
                <a:spcPct val="100000"/>
              </a:lnSpc>
              <a:spcBef>
                <a:spcPts val="600"/>
              </a:spcBef>
              <a:spcAft>
                <a:spcPts val="0"/>
              </a:spcAft>
            </a:pPr>
            <a:r>
              <a:rPr lang="en"/>
              <a:t>In-class activities.</a:t>
            </a:r>
          </a:p>
          <a:p>
            <a:pPr indent="-228600" lvl="1" marL="914400" marR="0" rtl="0" algn="l">
              <a:lnSpc>
                <a:spcPct val="100000"/>
              </a:lnSpc>
              <a:spcBef>
                <a:spcPts val="600"/>
              </a:spcBef>
              <a:spcAft>
                <a:spcPts val="0"/>
              </a:spcAft>
            </a:pPr>
            <a:r>
              <a:rPr lang="en"/>
              <a:t>Group participation.</a:t>
            </a:r>
          </a:p>
          <a:p>
            <a:pPr indent="-228600" lvl="1" marL="914400" marR="0" rtl="0" algn="l">
              <a:lnSpc>
                <a:spcPct val="100000"/>
              </a:lnSpc>
              <a:spcBef>
                <a:spcPts val="600"/>
              </a:spcBef>
              <a:spcAft>
                <a:spcPts val="0"/>
              </a:spcAft>
            </a:pPr>
            <a:r>
              <a:rPr lang="en"/>
              <a:t>Answering questions.</a:t>
            </a:r>
          </a:p>
          <a:p>
            <a:pPr lvl="0" rtl="0" algn="l">
              <a:spcBef>
                <a:spcPts val="0"/>
              </a:spcBef>
              <a:buNone/>
            </a:pPr>
            <a:r>
              <a:t/>
            </a:r>
            <a:endParaRPr/>
          </a:p>
        </p:txBody>
      </p:sp>
      <p:sp>
        <p:nvSpPr>
          <p:cNvPr id="159" name="Shape 15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15</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Expected Workload</a:t>
            </a:r>
          </a:p>
        </p:txBody>
      </p:sp>
      <p:sp>
        <p:nvSpPr>
          <p:cNvPr id="165" name="Shape 165"/>
          <p:cNvSpPr txBox="1"/>
          <p:nvPr>
            <p:ph idx="1" type="body"/>
          </p:nvPr>
        </p:nvSpPr>
        <p:spPr>
          <a:xfrm>
            <a:off x="457200" y="1600200"/>
            <a:ext cx="8155800" cy="4967700"/>
          </a:xfrm>
          <a:prstGeom prst="rect">
            <a:avLst/>
          </a:prstGeom>
        </p:spPr>
        <p:txBody>
          <a:bodyPr anchorCtr="0" anchor="t" bIns="91425" lIns="91425" rIns="91425" tIns="91425">
            <a:noAutofit/>
          </a:bodyPr>
          <a:lstStyle/>
          <a:p>
            <a:pPr lvl="0" rtl="0" algn="l">
              <a:spcBef>
                <a:spcPts val="0"/>
              </a:spcBef>
              <a:buNone/>
            </a:pPr>
            <a:r>
              <a:rPr lang="en"/>
              <a:t>This class can be time consuming.</a:t>
            </a:r>
          </a:p>
          <a:p>
            <a:pPr indent="-406400" lvl="0" marL="457200" rtl="0" algn="l">
              <a:spcBef>
                <a:spcPts val="0"/>
              </a:spcBef>
              <a:buSzPct val="100000"/>
            </a:pPr>
            <a:r>
              <a:rPr lang="en" sz="2800"/>
              <a:t>Understanding the material takes time.</a:t>
            </a:r>
          </a:p>
          <a:p>
            <a:pPr indent="-406400" lvl="0" marL="457200" rtl="0" algn="l">
              <a:spcBef>
                <a:spcPts val="0"/>
              </a:spcBef>
              <a:buSzPct val="100000"/>
            </a:pPr>
            <a:r>
              <a:rPr lang="en" sz="2800"/>
              <a:t>Project work requires team coordination.</a:t>
            </a:r>
          </a:p>
          <a:p>
            <a:pPr lvl="0" rtl="0" algn="l">
              <a:spcBef>
                <a:spcPts val="0"/>
              </a:spcBef>
              <a:buNone/>
            </a:pPr>
            <a:r>
              <a:t/>
            </a:r>
            <a:endParaRPr/>
          </a:p>
          <a:p>
            <a:pPr lvl="0" rtl="0" algn="l">
              <a:spcBef>
                <a:spcPts val="0"/>
              </a:spcBef>
              <a:buNone/>
            </a:pPr>
            <a:r>
              <a:rPr lang="en"/>
              <a:t>Do not underestimate the project work.</a:t>
            </a:r>
          </a:p>
          <a:p>
            <a:pPr indent="-406400" lvl="0" marL="457200" rtl="0" algn="l">
              <a:spcBef>
                <a:spcPts val="0"/>
              </a:spcBef>
              <a:buSzPct val="100000"/>
            </a:pPr>
            <a:r>
              <a:rPr lang="en" sz="2800"/>
              <a:t>Good engineering is hard.</a:t>
            </a:r>
          </a:p>
          <a:p>
            <a:pPr indent="-406400" lvl="0" marL="457200" rtl="0" algn="l">
              <a:spcBef>
                <a:spcPts val="0"/>
              </a:spcBef>
              <a:buSzPct val="100000"/>
            </a:pPr>
            <a:r>
              <a:rPr lang="en" sz="2800"/>
              <a:t>Planning and scheduling your time is essential.</a:t>
            </a:r>
          </a:p>
          <a:p>
            <a:pPr indent="-406400" lvl="0" marL="457200" rtl="0" algn="l">
              <a:spcBef>
                <a:spcPts val="0"/>
              </a:spcBef>
              <a:buSzPct val="100000"/>
            </a:pPr>
            <a:r>
              <a:rPr lang="en" sz="2800"/>
              <a:t>Do NOT delay getting started.</a:t>
            </a:r>
          </a:p>
          <a:p>
            <a:pPr indent="-406400" lvl="0" marL="457200" rtl="0" algn="l">
              <a:spcBef>
                <a:spcPts val="0"/>
              </a:spcBef>
              <a:buSzPct val="100000"/>
            </a:pPr>
            <a:r>
              <a:rPr lang="en" sz="2800"/>
              <a:t>Appoint a team leader (and rotate the role)</a:t>
            </a:r>
          </a:p>
        </p:txBody>
      </p:sp>
      <p:sp>
        <p:nvSpPr>
          <p:cNvPr id="166" name="Shape 16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16</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Feedback</a:t>
            </a:r>
          </a:p>
        </p:txBody>
      </p:sp>
      <p:sp>
        <p:nvSpPr>
          <p:cNvPr id="172" name="Shape 172"/>
          <p:cNvSpPr txBox="1"/>
          <p:nvPr>
            <p:ph idx="1" type="body"/>
          </p:nvPr>
        </p:nvSpPr>
        <p:spPr>
          <a:xfrm>
            <a:off x="457200" y="1600200"/>
            <a:ext cx="81558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800"/>
              <a:t>Problems with assignments, course questions, feedback?</a:t>
            </a:r>
          </a:p>
          <a:p>
            <a:pPr indent="-381000" lvl="0" marL="457200" marR="0" rtl="0" algn="l">
              <a:lnSpc>
                <a:spcPct val="100000"/>
              </a:lnSpc>
              <a:spcBef>
                <a:spcPts val="600"/>
              </a:spcBef>
              <a:spcAft>
                <a:spcPts val="0"/>
              </a:spcAft>
              <a:buSzPct val="100000"/>
            </a:pPr>
            <a:r>
              <a:rPr lang="en" sz="2400"/>
              <a:t>Contact me! I like feedback!</a:t>
            </a:r>
          </a:p>
          <a:p>
            <a:pPr lvl="0" marR="0" rtl="0" algn="l">
              <a:lnSpc>
                <a:spcPct val="100000"/>
              </a:lnSpc>
              <a:spcBef>
                <a:spcPts val="600"/>
              </a:spcBef>
              <a:spcAft>
                <a:spcPts val="0"/>
              </a:spcAft>
              <a:buNone/>
            </a:pPr>
            <a:r>
              <a:t/>
            </a:r>
            <a:endParaRPr sz="1100"/>
          </a:p>
          <a:p>
            <a:pPr lvl="0" marR="0" rtl="0" algn="l">
              <a:lnSpc>
                <a:spcPct val="100000"/>
              </a:lnSpc>
              <a:spcBef>
                <a:spcPts val="600"/>
              </a:spcBef>
              <a:spcAft>
                <a:spcPts val="0"/>
              </a:spcAft>
              <a:buNone/>
            </a:pPr>
            <a:r>
              <a:rPr lang="en" sz="2800"/>
              <a:t>Problem with instructor</a:t>
            </a:r>
          </a:p>
          <a:p>
            <a:pPr indent="-381000" lvl="0" marL="457200" marR="0" rtl="0" algn="l">
              <a:lnSpc>
                <a:spcPct val="100000"/>
              </a:lnSpc>
              <a:spcBef>
                <a:spcPts val="600"/>
              </a:spcBef>
              <a:spcAft>
                <a:spcPts val="0"/>
              </a:spcAft>
              <a:buSzPct val="100000"/>
            </a:pPr>
            <a:r>
              <a:rPr lang="en" sz="2400"/>
              <a:t>Also contact me</a:t>
            </a:r>
          </a:p>
          <a:p>
            <a:pPr indent="-381000" lvl="0" marL="457200" marR="0" rtl="0" algn="l">
              <a:lnSpc>
                <a:spcPct val="100000"/>
              </a:lnSpc>
              <a:spcBef>
                <a:spcPts val="600"/>
              </a:spcBef>
              <a:spcAft>
                <a:spcPts val="0"/>
              </a:spcAft>
              <a:buSzPct val="100000"/>
            </a:pPr>
            <a:r>
              <a:rPr lang="en" sz="2400"/>
              <a:t>Contact CS front office</a:t>
            </a:r>
          </a:p>
          <a:p>
            <a:pPr lvl="0" marR="0" rtl="0" algn="l">
              <a:lnSpc>
                <a:spcPct val="100000"/>
              </a:lnSpc>
              <a:spcBef>
                <a:spcPts val="600"/>
              </a:spcBef>
              <a:spcAft>
                <a:spcPts val="0"/>
              </a:spcAft>
              <a:buNone/>
            </a:pPr>
            <a:r>
              <a:t/>
            </a:r>
            <a:endParaRPr sz="2800"/>
          </a:p>
          <a:p>
            <a:pPr lvl="0" marR="0" rtl="0" algn="l">
              <a:lnSpc>
                <a:spcPct val="100000"/>
              </a:lnSpc>
              <a:spcBef>
                <a:spcPts val="600"/>
              </a:spcBef>
              <a:spcAft>
                <a:spcPts val="0"/>
              </a:spcAft>
              <a:buNone/>
            </a:pPr>
            <a:r>
              <a:t/>
            </a:r>
            <a:endParaRPr sz="2800"/>
          </a:p>
        </p:txBody>
      </p:sp>
      <p:sp>
        <p:nvSpPr>
          <p:cNvPr id="173" name="Shape 17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17</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Other Policies</a:t>
            </a:r>
          </a:p>
        </p:txBody>
      </p:sp>
      <p:sp>
        <p:nvSpPr>
          <p:cNvPr id="179" name="Shape 179"/>
          <p:cNvSpPr txBox="1"/>
          <p:nvPr>
            <p:ph idx="1" type="body"/>
          </p:nvPr>
        </p:nvSpPr>
        <p:spPr>
          <a:xfrm>
            <a:off x="457200" y="1600200"/>
            <a:ext cx="8155800" cy="4967700"/>
          </a:xfrm>
          <a:prstGeom prst="rect">
            <a:avLst/>
          </a:prstGeom>
        </p:spPr>
        <p:txBody>
          <a:bodyPr anchorCtr="0" anchor="t" bIns="91425" lIns="91425" rIns="91425" tIns="91425">
            <a:noAutofit/>
          </a:bodyPr>
          <a:lstStyle/>
          <a:p>
            <a:pPr lvl="0" rtl="0">
              <a:lnSpc>
                <a:spcPct val="115000"/>
              </a:lnSpc>
              <a:spcBef>
                <a:spcPts val="0"/>
              </a:spcBef>
              <a:buClr>
                <a:schemeClr val="dk1"/>
              </a:buClr>
              <a:buSzPct val="36666"/>
              <a:buFont typeface="Arial"/>
              <a:buNone/>
            </a:pPr>
            <a:r>
              <a:rPr i="1" lang="en"/>
              <a:t>Integrity and Ethics:</a:t>
            </a:r>
          </a:p>
          <a:p>
            <a:pPr lvl="0" rtl="0">
              <a:lnSpc>
                <a:spcPct val="115000"/>
              </a:lnSpc>
              <a:spcBef>
                <a:spcPts val="0"/>
              </a:spcBef>
              <a:buClr>
                <a:schemeClr val="dk1"/>
              </a:buClr>
              <a:buSzPct val="55000"/>
              <a:buFont typeface="Arial"/>
              <a:buNone/>
            </a:pPr>
            <a:r>
              <a:rPr lang="en" sz="2000">
                <a:highlight>
                  <a:srgbClr val="FFFFFF"/>
                </a:highlight>
              </a:rPr>
              <a:t>The homework and programs you submit for this class must be entirely your own. If this policy is not absolutely clear, then please contact me. Any other collaboration of any type on any assignment is not permitted. It is your responsibility to protect your work from unauthorized access.</a:t>
            </a:r>
          </a:p>
          <a:p>
            <a:pPr lvl="0" rtl="0">
              <a:lnSpc>
                <a:spcPct val="115000"/>
              </a:lnSpc>
              <a:spcBef>
                <a:spcPts val="0"/>
              </a:spcBef>
              <a:buClr>
                <a:schemeClr val="dk1"/>
              </a:buClr>
              <a:buSzPct val="100000"/>
              <a:buFont typeface="Arial"/>
              <a:buNone/>
            </a:pPr>
            <a:r>
              <a:t/>
            </a:r>
            <a:endParaRPr sz="1100"/>
          </a:p>
          <a:p>
            <a:pPr lvl="0" rtl="0">
              <a:lnSpc>
                <a:spcPct val="115000"/>
              </a:lnSpc>
              <a:spcBef>
                <a:spcPts val="0"/>
              </a:spcBef>
              <a:buClr>
                <a:schemeClr val="dk1"/>
              </a:buClr>
              <a:buSzPct val="36666"/>
              <a:buFont typeface="Arial"/>
              <a:buNone/>
            </a:pPr>
            <a:r>
              <a:rPr i="1" lang="en"/>
              <a:t>Classroom Climate:</a:t>
            </a:r>
          </a:p>
          <a:p>
            <a:pPr lvl="0" rtl="0">
              <a:lnSpc>
                <a:spcPct val="115000"/>
              </a:lnSpc>
              <a:spcBef>
                <a:spcPts val="0"/>
              </a:spcBef>
              <a:buClr>
                <a:schemeClr val="dk1"/>
              </a:buClr>
              <a:buSzPct val="55000"/>
              <a:buFont typeface="Arial"/>
              <a:buNone/>
            </a:pPr>
            <a:r>
              <a:rPr lang="en" sz="2000"/>
              <a:t>All students are expected to behave as scholars at a leading institute of technology. This includes arriving on time, not talking during lecture (unless addressing the instructor), and not leaving the classroom before the end of lecture. Disruptive students will be warned and potentially dismissed from the classroom.</a:t>
            </a:r>
          </a:p>
        </p:txBody>
      </p:sp>
      <p:sp>
        <p:nvSpPr>
          <p:cNvPr id="180" name="Shape 18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18</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Other Policies</a:t>
            </a:r>
          </a:p>
        </p:txBody>
      </p:sp>
      <p:sp>
        <p:nvSpPr>
          <p:cNvPr id="186" name="Shape 186"/>
          <p:cNvSpPr txBox="1"/>
          <p:nvPr>
            <p:ph idx="1" type="body"/>
          </p:nvPr>
        </p:nvSpPr>
        <p:spPr>
          <a:xfrm>
            <a:off x="457200" y="1600200"/>
            <a:ext cx="8155800" cy="4967700"/>
          </a:xfrm>
          <a:prstGeom prst="rect">
            <a:avLst/>
          </a:prstGeom>
        </p:spPr>
        <p:txBody>
          <a:bodyPr anchorCtr="0" anchor="t" bIns="91425" lIns="91425" rIns="91425" tIns="91425">
            <a:noAutofit/>
          </a:bodyPr>
          <a:lstStyle/>
          <a:p>
            <a:pPr lvl="0" rtl="0">
              <a:lnSpc>
                <a:spcPct val="115000"/>
              </a:lnSpc>
              <a:spcBef>
                <a:spcPts val="0"/>
              </a:spcBef>
              <a:buNone/>
            </a:pPr>
            <a:r>
              <a:rPr i="1" lang="en"/>
              <a:t>Make-Up and Late Homework</a:t>
            </a:r>
          </a:p>
          <a:p>
            <a:pPr indent="-355600" lvl="0" marL="457200" rtl="0">
              <a:lnSpc>
                <a:spcPct val="115000"/>
              </a:lnSpc>
              <a:spcBef>
                <a:spcPts val="0"/>
              </a:spcBef>
              <a:buSzPct val="100000"/>
            </a:pPr>
            <a:r>
              <a:rPr lang="en" sz="2000"/>
              <a:t>Make-ups for graded activities may be arranged if your absence is caused by a documented illness or personal emergency. </a:t>
            </a:r>
          </a:p>
          <a:p>
            <a:pPr indent="-355600" lvl="0" marL="457200" rtl="0">
              <a:lnSpc>
                <a:spcPct val="115000"/>
              </a:lnSpc>
              <a:spcBef>
                <a:spcPts val="0"/>
              </a:spcBef>
              <a:buSzPct val="100000"/>
            </a:pPr>
            <a:r>
              <a:rPr lang="en" sz="2000"/>
              <a:t>Homework assignments are due at the time noted on the assignment handout. Late work is not accepted without prior approval. Any assignment turned in after the due date will be considered late and will be subject to a penalty of 10% per day, including weekends and holidays. </a:t>
            </a:r>
          </a:p>
        </p:txBody>
      </p:sp>
      <p:sp>
        <p:nvSpPr>
          <p:cNvPr id="187" name="Shape 18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19</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title"/>
          </p:nvPr>
        </p:nvSpPr>
        <p:spPr>
          <a:xfrm>
            <a:off x="457200" y="274637"/>
            <a:ext cx="8229600" cy="1143299"/>
          </a:xfrm>
          <a:prstGeom prst="rect">
            <a:avLst/>
          </a:prstGeom>
        </p:spPr>
        <p:txBody>
          <a:bodyPr anchorCtr="0" anchor="b" bIns="91425" lIns="91425" rIns="91425" tIns="91425">
            <a:noAutofit/>
          </a:bodyPr>
          <a:lstStyle/>
          <a:p>
            <a:pPr lvl="0">
              <a:spcBef>
                <a:spcPts val="0"/>
              </a:spcBef>
              <a:buNone/>
            </a:pPr>
            <a:r>
              <a:rPr lang="en"/>
              <a:t>Today’s Goals</a:t>
            </a:r>
          </a:p>
        </p:txBody>
      </p:sp>
      <p:sp>
        <p:nvSpPr>
          <p:cNvPr id="57" name="Shape 57"/>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Clr>
                <a:schemeClr val="dk1"/>
              </a:buClr>
              <a:buSzPct val="36666"/>
              <a:buFont typeface="Arial"/>
              <a:buNone/>
            </a:pPr>
            <a:r>
              <a:rPr lang="en"/>
              <a:t>Introduce The Class</a:t>
            </a:r>
          </a:p>
          <a:p>
            <a:pPr indent="-381000" lvl="0" marL="457200" rtl="0">
              <a:spcBef>
                <a:spcPts val="0"/>
              </a:spcBef>
              <a:buSzPct val="100000"/>
            </a:pPr>
            <a:r>
              <a:rPr lang="en" sz="2400"/>
              <a:t>AKA: What the heck is going on?</a:t>
            </a:r>
          </a:p>
          <a:p>
            <a:pPr indent="-381000" lvl="0" marL="457200" rtl="0">
              <a:spcBef>
                <a:spcPts val="0"/>
              </a:spcBef>
              <a:buSzPct val="100000"/>
            </a:pPr>
            <a:r>
              <a:rPr lang="en" sz="2400"/>
              <a:t>Go over syllabus</a:t>
            </a:r>
          </a:p>
          <a:p>
            <a:pPr indent="-381000" lvl="0" marL="457200" rtl="0">
              <a:spcBef>
                <a:spcPts val="0"/>
              </a:spcBef>
              <a:buSzPct val="100000"/>
            </a:pPr>
            <a:r>
              <a:rPr lang="en" sz="2400"/>
              <a:t>What you should already know</a:t>
            </a:r>
          </a:p>
          <a:p>
            <a:pPr indent="-381000" lvl="0" marL="457200" rtl="0">
              <a:spcBef>
                <a:spcPts val="0"/>
              </a:spcBef>
              <a:buSzPct val="100000"/>
            </a:pPr>
            <a:r>
              <a:rPr lang="en" sz="2400"/>
              <a:t>Clarify course expectations</a:t>
            </a:r>
          </a:p>
          <a:p>
            <a:pPr indent="-381000" lvl="0" marL="457200" rtl="0">
              <a:spcBef>
                <a:spcPts val="0"/>
              </a:spcBef>
              <a:buSzPct val="100000"/>
            </a:pPr>
            <a:r>
              <a:rPr lang="en" sz="2400"/>
              <a:t>Assignments/grading</a:t>
            </a:r>
          </a:p>
          <a:p>
            <a:pPr indent="-381000" lvl="0" marL="457200" rtl="0">
              <a:spcBef>
                <a:spcPts val="0"/>
              </a:spcBef>
              <a:buSzPct val="100000"/>
            </a:pPr>
            <a:r>
              <a:rPr lang="en" sz="2400"/>
              <a:t>Answer any questions</a:t>
            </a:r>
          </a:p>
          <a:p>
            <a:pPr indent="-381000" lvl="0" marL="457200" rtl="0">
              <a:spcBef>
                <a:spcPts val="0"/>
              </a:spcBef>
              <a:buSzPct val="100000"/>
            </a:pPr>
            <a:r>
              <a:rPr lang="en" sz="2400"/>
              <a:t>Cover the basics of verification and validation</a:t>
            </a:r>
          </a:p>
          <a:p>
            <a:pPr lvl="0" rtl="0">
              <a:spcBef>
                <a:spcPts val="0"/>
              </a:spcBef>
              <a:buNone/>
            </a:pPr>
            <a:r>
              <a:t/>
            </a:r>
            <a:endParaRPr sz="2400"/>
          </a:p>
          <a:p>
            <a:pPr lvl="0" rtl="0">
              <a:spcBef>
                <a:spcPts val="0"/>
              </a:spcBef>
              <a:buNone/>
            </a:pPr>
            <a:r>
              <a:t/>
            </a:r>
            <a:endParaRPr/>
          </a:p>
        </p:txBody>
      </p:sp>
      <p:sp>
        <p:nvSpPr>
          <p:cNvPr id="58" name="Shape 5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x="0" y="0"/>
          <a:ext cx="0" cy="0"/>
          <a:chOff x="0" y="0"/>
          <a:chExt cx="0" cy="0"/>
        </a:xfrm>
      </p:grpSpPr>
      <p:sp>
        <p:nvSpPr>
          <p:cNvPr id="192" name="Shape 19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Other Policies</a:t>
            </a:r>
          </a:p>
        </p:txBody>
      </p:sp>
      <p:sp>
        <p:nvSpPr>
          <p:cNvPr id="193" name="Shape 193"/>
          <p:cNvSpPr txBox="1"/>
          <p:nvPr>
            <p:ph idx="1" type="body"/>
          </p:nvPr>
        </p:nvSpPr>
        <p:spPr>
          <a:xfrm>
            <a:off x="457200" y="1600200"/>
            <a:ext cx="8155800" cy="4967700"/>
          </a:xfrm>
          <a:prstGeom prst="rect">
            <a:avLst/>
          </a:prstGeom>
        </p:spPr>
        <p:txBody>
          <a:bodyPr anchorCtr="0" anchor="t" bIns="91425" lIns="91425" rIns="91425" tIns="91425">
            <a:noAutofit/>
          </a:bodyPr>
          <a:lstStyle/>
          <a:p>
            <a:pPr indent="0" lvl="0" marL="0" rtl="0">
              <a:lnSpc>
                <a:spcPct val="115000"/>
              </a:lnSpc>
              <a:spcBef>
                <a:spcPts val="0"/>
              </a:spcBef>
              <a:buNone/>
            </a:pPr>
            <a:r>
              <a:rPr i="1" lang="en"/>
              <a:t>Diversity</a:t>
            </a:r>
          </a:p>
          <a:p>
            <a:pPr lvl="0" rtl="0">
              <a:lnSpc>
                <a:spcPct val="115000"/>
              </a:lnSpc>
              <a:spcBef>
                <a:spcPts val="0"/>
              </a:spcBef>
              <a:buNone/>
            </a:pPr>
            <a:r>
              <a:rPr lang="en" sz="2000"/>
              <a:t>Students in this class are expected to respectfully work with all other students, regardless of gender, race, sexuality, religion, or any other protected criteria. There is a zero-tolerance policy for any student that discriminates against other students.</a:t>
            </a:r>
          </a:p>
          <a:p>
            <a:pPr lvl="0" rtl="0">
              <a:lnSpc>
                <a:spcPct val="115000"/>
              </a:lnSpc>
              <a:spcBef>
                <a:spcPts val="0"/>
              </a:spcBef>
              <a:buClr>
                <a:schemeClr val="dk1"/>
              </a:buClr>
              <a:buSzPct val="55000"/>
              <a:buFont typeface="Arial"/>
              <a:buNone/>
            </a:pPr>
            <a:r>
              <a:rPr lang="en" sz="2000"/>
              <a:t> </a:t>
            </a:r>
          </a:p>
          <a:p>
            <a:pPr lvl="0" rtl="0">
              <a:lnSpc>
                <a:spcPct val="115000"/>
              </a:lnSpc>
              <a:spcBef>
                <a:spcPts val="0"/>
              </a:spcBef>
              <a:buClr>
                <a:schemeClr val="dk1"/>
              </a:buClr>
              <a:buSzPct val="36666"/>
              <a:buFont typeface="Arial"/>
              <a:buNone/>
            </a:pPr>
            <a:r>
              <a:rPr i="1" lang="en"/>
              <a:t>Special Needs</a:t>
            </a:r>
          </a:p>
          <a:p>
            <a:pPr lvl="0" rtl="0">
              <a:lnSpc>
                <a:spcPct val="115000"/>
              </a:lnSpc>
              <a:spcBef>
                <a:spcPts val="0"/>
              </a:spcBef>
              <a:buClr>
                <a:schemeClr val="dk1"/>
              </a:buClr>
              <a:buSzPct val="55000"/>
              <a:buFont typeface="Arial"/>
              <a:buNone/>
            </a:pPr>
            <a:r>
              <a:rPr lang="en" sz="2000"/>
              <a:t>We will provide, on a flexible and individual basis, reasonable accommodations to students that have disabilities that may affect their ability to participate in course activities or to meet course requirements Students with disabilities should contact their instructor early in the semester to discuss their individual needs. </a:t>
            </a:r>
          </a:p>
          <a:p>
            <a:pPr indent="0" lvl="0" marL="0" rtl="0">
              <a:lnSpc>
                <a:spcPct val="115000"/>
              </a:lnSpc>
              <a:spcBef>
                <a:spcPts val="0"/>
              </a:spcBef>
              <a:buNone/>
            </a:pPr>
            <a:r>
              <a:t/>
            </a:r>
            <a:endParaRPr sz="1100"/>
          </a:p>
        </p:txBody>
      </p:sp>
      <p:sp>
        <p:nvSpPr>
          <p:cNvPr id="194" name="Shape 19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20</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8" name="Shape 198"/>
        <p:cNvGrpSpPr/>
        <p:nvPr/>
      </p:nvGrpSpPr>
      <p:grpSpPr>
        <a:xfrm>
          <a:off x="0" y="0"/>
          <a:ext cx="0" cy="0"/>
          <a:chOff x="0" y="0"/>
          <a:chExt cx="0" cy="0"/>
        </a:xfrm>
      </p:grpSpPr>
      <p:sp>
        <p:nvSpPr>
          <p:cNvPr id="199" name="Shape 199"/>
          <p:cNvSpPr txBox="1"/>
          <p:nvPr>
            <p:ph idx="4294967295" type="title"/>
          </p:nvPr>
        </p:nvSpPr>
        <p:spPr>
          <a:xfrm>
            <a:off x="543450" y="2555975"/>
            <a:ext cx="7948499" cy="1547399"/>
          </a:xfrm>
          <a:prstGeom prst="rect">
            <a:avLst/>
          </a:prstGeom>
        </p:spPr>
        <p:txBody>
          <a:bodyPr anchorCtr="0" anchor="b" bIns="91425" lIns="91425" rIns="91425" tIns="91425">
            <a:noAutofit/>
          </a:bodyPr>
          <a:lstStyle/>
          <a:p>
            <a:pPr lvl="0" rtl="0">
              <a:spcBef>
                <a:spcPts val="0"/>
              </a:spcBef>
              <a:buNone/>
            </a:pPr>
            <a:r>
              <a:rPr lang="en" sz="4800"/>
              <a:t>When is software ready for release?</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Basic Answer...</a:t>
            </a:r>
          </a:p>
        </p:txBody>
      </p:sp>
      <p:sp>
        <p:nvSpPr>
          <p:cNvPr id="205" name="Shape 205"/>
          <p:cNvSpPr txBox="1"/>
          <p:nvPr>
            <p:ph idx="1" type="body"/>
          </p:nvPr>
        </p:nvSpPr>
        <p:spPr>
          <a:xfrm>
            <a:off x="457200" y="1600200"/>
            <a:ext cx="81558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800"/>
              <a:t>Software is ready for release when you can argue that it is </a:t>
            </a:r>
            <a:r>
              <a:rPr b="1" i="1" lang="en" sz="2800"/>
              <a:t>dependable</a:t>
            </a:r>
            <a:r>
              <a:rPr b="1" lang="en" sz="2800"/>
              <a:t>.</a:t>
            </a:r>
            <a:r>
              <a:rPr lang="en" sz="2800"/>
              <a:t> </a:t>
            </a:r>
          </a:p>
          <a:p>
            <a:pPr indent="-406400" lvl="0" marL="457200" marR="0" rtl="0" algn="l">
              <a:lnSpc>
                <a:spcPct val="100000"/>
              </a:lnSpc>
              <a:spcBef>
                <a:spcPts val="600"/>
              </a:spcBef>
              <a:spcAft>
                <a:spcPts val="0"/>
              </a:spcAft>
              <a:buSzPct val="100000"/>
            </a:pPr>
            <a:r>
              <a:rPr lang="en" sz="2800"/>
              <a:t>Correct, reliable, safe, and robust.</a:t>
            </a:r>
          </a:p>
          <a:p>
            <a:pPr indent="-406400" lvl="0" marL="457200" marR="0" rtl="0" algn="l">
              <a:lnSpc>
                <a:spcPct val="100000"/>
              </a:lnSpc>
              <a:spcBef>
                <a:spcPts val="600"/>
              </a:spcBef>
              <a:spcAft>
                <a:spcPts val="0"/>
              </a:spcAft>
              <a:buSzPct val="100000"/>
            </a:pPr>
            <a:r>
              <a:rPr lang="en" sz="2800"/>
              <a:t>The primary process of making software dependable (and providing evidence of dependability) is</a:t>
            </a:r>
            <a:r>
              <a:rPr b="1" lang="en" sz="2800"/>
              <a:t> Verification and Validation</a:t>
            </a:r>
            <a:r>
              <a:rPr lang="en" sz="2800"/>
              <a:t>.</a:t>
            </a:r>
          </a:p>
          <a:p>
            <a:pPr lvl="0" marR="0" rtl="0" algn="l">
              <a:lnSpc>
                <a:spcPct val="100000"/>
              </a:lnSpc>
              <a:spcBef>
                <a:spcPts val="600"/>
              </a:spcBef>
              <a:spcAft>
                <a:spcPts val="0"/>
              </a:spcAft>
              <a:buNone/>
            </a:pPr>
            <a:r>
              <a:t/>
            </a:r>
            <a:endParaRPr sz="2800"/>
          </a:p>
        </p:txBody>
      </p:sp>
      <p:sp>
        <p:nvSpPr>
          <p:cNvPr id="206" name="Shape 20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22</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sp>
        <p:nvSpPr>
          <p:cNvPr id="211" name="Shape 211"/>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Verification and Validation</a:t>
            </a:r>
          </a:p>
        </p:txBody>
      </p:sp>
      <p:sp>
        <p:nvSpPr>
          <p:cNvPr id="212" name="Shape 212"/>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Activities that must be performed to consider the software “done.”</a:t>
            </a:r>
          </a:p>
          <a:p>
            <a:pPr lvl="0" marR="0" rtl="0" algn="l">
              <a:lnSpc>
                <a:spcPct val="100000"/>
              </a:lnSpc>
              <a:spcBef>
                <a:spcPts val="600"/>
              </a:spcBef>
              <a:spcAft>
                <a:spcPts val="0"/>
              </a:spcAft>
              <a:buNone/>
            </a:pPr>
            <a:r>
              <a:t/>
            </a:r>
            <a:endParaRPr sz="1100"/>
          </a:p>
          <a:p>
            <a:pPr indent="-228600" lvl="0" marL="457200" marR="0" rtl="0" algn="l">
              <a:lnSpc>
                <a:spcPct val="100000"/>
              </a:lnSpc>
              <a:spcBef>
                <a:spcPts val="600"/>
              </a:spcBef>
              <a:spcAft>
                <a:spcPts val="0"/>
              </a:spcAft>
            </a:pPr>
            <a:r>
              <a:rPr b="1" lang="en"/>
              <a:t>Verification:</a:t>
            </a:r>
            <a:r>
              <a:rPr lang="en"/>
              <a:t> The process of proving that the software conforms to its specified functional and non-functional requirements.</a:t>
            </a:r>
          </a:p>
          <a:p>
            <a:pPr indent="-228600" lvl="0" marL="457200" marR="0" rtl="0" algn="l">
              <a:lnSpc>
                <a:spcPct val="100000"/>
              </a:lnSpc>
              <a:spcBef>
                <a:spcPts val="600"/>
              </a:spcBef>
              <a:spcAft>
                <a:spcPts val="0"/>
              </a:spcAft>
            </a:pPr>
            <a:r>
              <a:rPr b="1" lang="en"/>
              <a:t>Validation:</a:t>
            </a:r>
            <a:r>
              <a:rPr lang="en"/>
              <a:t> The process of proving that the software meets the customer’s true requirements, needs, and expectations.</a:t>
            </a:r>
          </a:p>
        </p:txBody>
      </p:sp>
      <p:sp>
        <p:nvSpPr>
          <p:cNvPr id="213" name="Shape 21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23</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7" name="Shape 217"/>
        <p:cNvGrpSpPr/>
        <p:nvPr/>
      </p:nvGrpSpPr>
      <p:grpSpPr>
        <a:xfrm>
          <a:off x="0" y="0"/>
          <a:ext cx="0" cy="0"/>
          <a:chOff x="0" y="0"/>
          <a:chExt cx="0" cy="0"/>
        </a:xfrm>
      </p:grpSpPr>
      <p:sp>
        <p:nvSpPr>
          <p:cNvPr id="218" name="Shape 218"/>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Verification and Validation</a:t>
            </a:r>
          </a:p>
        </p:txBody>
      </p:sp>
      <p:sp>
        <p:nvSpPr>
          <p:cNvPr id="219" name="Shape 219"/>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Barry Boehm, inventor of  the term “software engineering”, describes them as:</a:t>
            </a:r>
          </a:p>
          <a:p>
            <a:pPr lvl="0" marR="0" rtl="0" algn="l">
              <a:lnSpc>
                <a:spcPct val="100000"/>
              </a:lnSpc>
              <a:spcBef>
                <a:spcPts val="600"/>
              </a:spcBef>
              <a:spcAft>
                <a:spcPts val="0"/>
              </a:spcAft>
              <a:buNone/>
            </a:pPr>
            <a:r>
              <a:t/>
            </a:r>
            <a:endParaRPr/>
          </a:p>
          <a:p>
            <a:pPr indent="-228600" lvl="0" marL="457200" rtl="0">
              <a:spcBef>
                <a:spcPts val="0"/>
              </a:spcBef>
            </a:pPr>
            <a:r>
              <a:rPr b="1" lang="en"/>
              <a:t>Verification:</a:t>
            </a:r>
            <a:r>
              <a:rPr lang="en"/>
              <a:t> </a:t>
            </a:r>
          </a:p>
          <a:p>
            <a:pPr indent="-228600" lvl="1" marL="914400" rtl="0">
              <a:spcBef>
                <a:spcPts val="0"/>
              </a:spcBef>
            </a:pPr>
            <a:r>
              <a:rPr lang="en"/>
              <a:t>“Are we building the product right?”</a:t>
            </a:r>
          </a:p>
          <a:p>
            <a:pPr indent="-228600" lvl="0" marL="457200" marR="0" rtl="0" algn="l">
              <a:lnSpc>
                <a:spcPct val="100000"/>
              </a:lnSpc>
              <a:spcBef>
                <a:spcPts val="600"/>
              </a:spcBef>
              <a:spcAft>
                <a:spcPts val="0"/>
              </a:spcAft>
            </a:pPr>
            <a:r>
              <a:rPr b="1" lang="en"/>
              <a:t>Validation:</a:t>
            </a:r>
            <a:r>
              <a:rPr lang="en"/>
              <a:t> </a:t>
            </a:r>
          </a:p>
          <a:p>
            <a:pPr indent="-228600" lvl="1" marL="914400" marR="0" rtl="0" algn="l">
              <a:lnSpc>
                <a:spcPct val="100000"/>
              </a:lnSpc>
              <a:spcBef>
                <a:spcPts val="600"/>
              </a:spcBef>
              <a:spcAft>
                <a:spcPts val="0"/>
              </a:spcAft>
            </a:pPr>
            <a:r>
              <a:rPr lang="en"/>
              <a:t>“Are we building the right product?”</a:t>
            </a:r>
          </a:p>
        </p:txBody>
      </p:sp>
      <p:sp>
        <p:nvSpPr>
          <p:cNvPr id="220" name="Shape 22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24</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x="0" y="0"/>
          <a:ext cx="0" cy="0"/>
          <a:chOff x="0" y="0"/>
          <a:chExt cx="0" cy="0"/>
        </a:xfrm>
      </p:grpSpPr>
      <p:sp>
        <p:nvSpPr>
          <p:cNvPr id="225" name="Shape 22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Verification</a:t>
            </a:r>
          </a:p>
        </p:txBody>
      </p:sp>
      <p:sp>
        <p:nvSpPr>
          <p:cNvPr id="226" name="Shape 22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Is the implementation consistent with its specification?</a:t>
            </a:r>
          </a:p>
          <a:p>
            <a:pPr indent="-228600" lvl="1" marL="914400" marR="0" rtl="0" algn="l">
              <a:lnSpc>
                <a:spcPct val="100000"/>
              </a:lnSpc>
              <a:spcBef>
                <a:spcPts val="600"/>
              </a:spcBef>
              <a:spcAft>
                <a:spcPts val="0"/>
              </a:spcAft>
            </a:pPr>
            <a:r>
              <a:rPr lang="en"/>
              <a:t>“Specification” and “implementation” are roles.</a:t>
            </a:r>
          </a:p>
          <a:p>
            <a:pPr indent="-228600" lvl="2" marL="1371600" marR="0" rtl="0" algn="l">
              <a:lnSpc>
                <a:spcPct val="100000"/>
              </a:lnSpc>
              <a:spcBef>
                <a:spcPts val="600"/>
              </a:spcBef>
              <a:spcAft>
                <a:spcPts val="0"/>
              </a:spcAft>
            </a:pPr>
            <a:r>
              <a:rPr lang="en"/>
              <a:t>Source code and requirement specification.</a:t>
            </a:r>
          </a:p>
          <a:p>
            <a:pPr indent="-228600" lvl="2" marL="1371600" marR="0" rtl="0" algn="l">
              <a:lnSpc>
                <a:spcPct val="100000"/>
              </a:lnSpc>
              <a:spcBef>
                <a:spcPts val="600"/>
              </a:spcBef>
              <a:spcAft>
                <a:spcPts val="0"/>
              </a:spcAft>
            </a:pPr>
            <a:r>
              <a:rPr lang="en"/>
              <a:t>Detailed design and high-level architecture.</a:t>
            </a:r>
          </a:p>
          <a:p>
            <a:pPr indent="-228600" lvl="2" marL="1371600" marR="0" rtl="0" algn="l">
              <a:lnSpc>
                <a:spcPct val="100000"/>
              </a:lnSpc>
              <a:spcBef>
                <a:spcPts val="600"/>
              </a:spcBef>
              <a:spcAft>
                <a:spcPts val="0"/>
              </a:spcAft>
            </a:pPr>
            <a:r>
              <a:rPr lang="en"/>
              <a:t>Test oracle and requirement specification.</a:t>
            </a:r>
          </a:p>
          <a:p>
            <a:pPr indent="-228600" lvl="0" marL="457200" marR="0" rtl="0" algn="l">
              <a:lnSpc>
                <a:spcPct val="100000"/>
              </a:lnSpc>
              <a:spcBef>
                <a:spcPts val="600"/>
              </a:spcBef>
              <a:spcAft>
                <a:spcPts val="0"/>
              </a:spcAft>
            </a:pPr>
            <a:r>
              <a:rPr lang="en"/>
              <a:t>Verification is an experiment.</a:t>
            </a:r>
          </a:p>
          <a:p>
            <a:pPr indent="-228600" lvl="1" marL="914400" marR="0" rtl="0" algn="l">
              <a:lnSpc>
                <a:spcPct val="100000"/>
              </a:lnSpc>
              <a:spcBef>
                <a:spcPts val="600"/>
              </a:spcBef>
              <a:spcAft>
                <a:spcPts val="0"/>
              </a:spcAft>
            </a:pPr>
            <a:r>
              <a:rPr lang="en"/>
              <a:t>Does the software work under conditions we set?</a:t>
            </a:r>
          </a:p>
          <a:p>
            <a:pPr indent="-228600" lvl="1" marL="914400" rtl="0">
              <a:spcBef>
                <a:spcPts val="600"/>
              </a:spcBef>
            </a:pPr>
            <a:r>
              <a:rPr lang="en"/>
              <a:t>We can perform trials, evaluate the software, and provide evidence for verification.</a:t>
            </a:r>
          </a:p>
          <a:p>
            <a:pPr indent="0" lvl="0" marL="0" rtl="0">
              <a:spcBef>
                <a:spcPts val="600"/>
              </a:spcBef>
              <a:buNone/>
            </a:pPr>
            <a:r>
              <a:t/>
            </a:r>
            <a:endParaRPr/>
          </a:p>
        </p:txBody>
      </p:sp>
      <p:sp>
        <p:nvSpPr>
          <p:cNvPr id="227" name="Shape 22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25</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1" name="Shape 231"/>
        <p:cNvGrpSpPr/>
        <p:nvPr/>
      </p:nvGrpSpPr>
      <p:grpSpPr>
        <a:xfrm>
          <a:off x="0" y="0"/>
          <a:ext cx="0" cy="0"/>
          <a:chOff x="0" y="0"/>
          <a:chExt cx="0" cy="0"/>
        </a:xfrm>
      </p:grpSpPr>
      <p:sp>
        <p:nvSpPr>
          <p:cNvPr id="232" name="Shape 23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Validation</a:t>
            </a:r>
          </a:p>
        </p:txBody>
      </p:sp>
      <p:sp>
        <p:nvSpPr>
          <p:cNvPr id="233" name="Shape 23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Does the product work in the real world?</a:t>
            </a:r>
          </a:p>
          <a:p>
            <a:pPr indent="-228600" lvl="1" marL="914400" marR="0" rtl="0" algn="l">
              <a:lnSpc>
                <a:spcPct val="100000"/>
              </a:lnSpc>
              <a:spcBef>
                <a:spcPts val="600"/>
              </a:spcBef>
              <a:spcAft>
                <a:spcPts val="0"/>
              </a:spcAft>
            </a:pPr>
            <a:r>
              <a:rPr lang="en"/>
              <a:t>Does the software fulfill the users’ actual requirements?</a:t>
            </a:r>
          </a:p>
          <a:p>
            <a:pPr indent="-228600" lvl="0" marL="457200" marR="0" rtl="0" algn="l">
              <a:lnSpc>
                <a:spcPct val="100000"/>
              </a:lnSpc>
              <a:spcBef>
                <a:spcPts val="600"/>
              </a:spcBef>
              <a:spcAft>
                <a:spcPts val="0"/>
              </a:spcAft>
            </a:pPr>
            <a:r>
              <a:rPr lang="en"/>
              <a:t>Not the same as conforming to a specification.</a:t>
            </a:r>
          </a:p>
          <a:p>
            <a:pPr indent="-228600" lvl="1" marL="914400" marR="0" rtl="0" algn="l">
              <a:lnSpc>
                <a:spcPct val="100000"/>
              </a:lnSpc>
              <a:spcBef>
                <a:spcPts val="600"/>
              </a:spcBef>
              <a:spcAft>
                <a:spcPts val="0"/>
              </a:spcAft>
            </a:pPr>
            <a:r>
              <a:rPr lang="en"/>
              <a:t>If we specify and implement all behaviors related to two buttons, we can achieve verification.</a:t>
            </a:r>
          </a:p>
          <a:p>
            <a:pPr indent="-228600" lvl="1" marL="914400" marR="0" rtl="0" algn="l">
              <a:lnSpc>
                <a:spcPct val="100000"/>
              </a:lnSpc>
              <a:spcBef>
                <a:spcPts val="600"/>
              </a:spcBef>
              <a:spcAft>
                <a:spcPts val="0"/>
              </a:spcAft>
            </a:pPr>
            <a:r>
              <a:rPr lang="en"/>
              <a:t>If the user expected a third button, we have not achieved validation.</a:t>
            </a:r>
          </a:p>
          <a:p>
            <a:pPr lvl="0" marR="0" rtl="0" algn="l">
              <a:lnSpc>
                <a:spcPct val="100000"/>
              </a:lnSpc>
              <a:spcBef>
                <a:spcPts val="600"/>
              </a:spcBef>
              <a:spcAft>
                <a:spcPts val="0"/>
              </a:spcAft>
              <a:buNone/>
            </a:pPr>
            <a:r>
              <a:t/>
            </a:r>
            <a:endParaRPr/>
          </a:p>
          <a:p>
            <a:pPr indent="0" lvl="0" marL="0" rtl="0">
              <a:spcBef>
                <a:spcPts val="600"/>
              </a:spcBef>
              <a:buNone/>
            </a:pPr>
            <a:r>
              <a:t/>
            </a:r>
            <a:endParaRPr/>
          </a:p>
        </p:txBody>
      </p:sp>
      <p:sp>
        <p:nvSpPr>
          <p:cNvPr id="234" name="Shape 23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26</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8" name="Shape 238"/>
        <p:cNvGrpSpPr/>
        <p:nvPr/>
      </p:nvGrpSpPr>
      <p:grpSpPr>
        <a:xfrm>
          <a:off x="0" y="0"/>
          <a:ext cx="0" cy="0"/>
          <a:chOff x="0" y="0"/>
          <a:chExt cx="0" cy="0"/>
        </a:xfrm>
      </p:grpSpPr>
      <p:sp>
        <p:nvSpPr>
          <p:cNvPr id="239" name="Shape 23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Verification and Validation</a:t>
            </a:r>
          </a:p>
        </p:txBody>
      </p:sp>
      <p:sp>
        <p:nvSpPr>
          <p:cNvPr id="240" name="Shape 24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Verification</a:t>
            </a:r>
          </a:p>
          <a:p>
            <a:pPr indent="-228600" lvl="1" marL="914400" marR="0" rtl="0" algn="l">
              <a:lnSpc>
                <a:spcPct val="100000"/>
              </a:lnSpc>
              <a:spcBef>
                <a:spcPts val="600"/>
              </a:spcBef>
              <a:spcAft>
                <a:spcPts val="0"/>
              </a:spcAft>
            </a:pPr>
            <a:r>
              <a:rPr lang="en"/>
              <a:t>Does the software work as intended?</a:t>
            </a:r>
          </a:p>
          <a:p>
            <a:pPr indent="-228600" lvl="0" marL="457200" marR="0" rtl="0" algn="l">
              <a:lnSpc>
                <a:spcPct val="100000"/>
              </a:lnSpc>
              <a:spcBef>
                <a:spcPts val="600"/>
              </a:spcBef>
              <a:spcAft>
                <a:spcPts val="0"/>
              </a:spcAft>
            </a:pPr>
            <a:r>
              <a:rPr lang="en"/>
              <a:t>Validation</a:t>
            </a:r>
          </a:p>
          <a:p>
            <a:pPr indent="-228600" lvl="1" marL="914400" marR="0" rtl="0" algn="l">
              <a:lnSpc>
                <a:spcPct val="100000"/>
              </a:lnSpc>
              <a:spcBef>
                <a:spcPts val="600"/>
              </a:spcBef>
              <a:spcAft>
                <a:spcPts val="0"/>
              </a:spcAft>
            </a:pPr>
            <a:r>
              <a:rPr lang="en"/>
              <a:t>Does the software meet the needs of your users?</a:t>
            </a:r>
          </a:p>
          <a:p>
            <a:pPr indent="-228600" lvl="1" marL="914400" marR="0" rtl="0" algn="l">
              <a:lnSpc>
                <a:spcPct val="100000"/>
              </a:lnSpc>
              <a:spcBef>
                <a:spcPts val="600"/>
              </a:spcBef>
              <a:spcAft>
                <a:spcPts val="0"/>
              </a:spcAft>
            </a:pPr>
            <a:r>
              <a:rPr b="1" lang="en"/>
              <a:t>This is much harder.</a:t>
            </a:r>
          </a:p>
          <a:p>
            <a:pPr indent="0" lvl="0" marL="0" marR="0" rtl="0" algn="l">
              <a:lnSpc>
                <a:spcPct val="100000"/>
              </a:lnSpc>
              <a:spcBef>
                <a:spcPts val="600"/>
              </a:spcBef>
              <a:spcAft>
                <a:spcPts val="0"/>
              </a:spcAft>
              <a:buNone/>
            </a:pPr>
            <a:r>
              <a:t/>
            </a:r>
            <a:endParaRPr b="1"/>
          </a:p>
          <a:p>
            <a:pPr indent="0" lvl="0" marL="0" marR="0" rtl="0" algn="l">
              <a:lnSpc>
                <a:spcPct val="100000"/>
              </a:lnSpc>
              <a:spcBef>
                <a:spcPts val="600"/>
              </a:spcBef>
              <a:spcAft>
                <a:spcPts val="0"/>
              </a:spcAft>
              <a:buNone/>
            </a:pPr>
            <a:r>
              <a:rPr lang="en"/>
              <a:t>Validation shows that software is useful. Verification shows that it is dependable. Both are needed to be ready for release.</a:t>
            </a:r>
          </a:p>
          <a:p>
            <a:pPr indent="0" lvl="0" mar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b="1"/>
          </a:p>
        </p:txBody>
      </p:sp>
      <p:sp>
        <p:nvSpPr>
          <p:cNvPr id="241" name="Shape 24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27</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5" name="Shape 245"/>
        <p:cNvGrpSpPr/>
        <p:nvPr/>
      </p:nvGrpSpPr>
      <p:grpSpPr>
        <a:xfrm>
          <a:off x="0" y="0"/>
          <a:ext cx="0" cy="0"/>
          <a:chOff x="0" y="0"/>
          <a:chExt cx="0" cy="0"/>
        </a:xfrm>
      </p:grpSpPr>
      <p:sp>
        <p:nvSpPr>
          <p:cNvPr id="246" name="Shape 24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Verification and Validation: </a:t>
            </a:r>
            <a:br>
              <a:rPr lang="en"/>
            </a:br>
            <a:r>
              <a:rPr lang="en"/>
              <a:t>Motivation</a:t>
            </a:r>
          </a:p>
        </p:txBody>
      </p:sp>
      <p:sp>
        <p:nvSpPr>
          <p:cNvPr id="247" name="Shape 24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Both are important.</a:t>
            </a:r>
          </a:p>
          <a:p>
            <a:pPr indent="-228600" lvl="1" marL="914400" marR="0" rtl="0" algn="l">
              <a:lnSpc>
                <a:spcPct val="100000"/>
              </a:lnSpc>
              <a:spcBef>
                <a:spcPts val="600"/>
              </a:spcBef>
              <a:spcAft>
                <a:spcPts val="0"/>
              </a:spcAft>
            </a:pPr>
            <a:r>
              <a:rPr lang="en"/>
              <a:t>A well-verified system might not meet the user’s needs.</a:t>
            </a:r>
          </a:p>
          <a:p>
            <a:pPr indent="-228600" lvl="1" marL="914400" marR="0" rtl="0" algn="l">
              <a:lnSpc>
                <a:spcPct val="100000"/>
              </a:lnSpc>
              <a:spcBef>
                <a:spcPts val="600"/>
              </a:spcBef>
              <a:spcAft>
                <a:spcPts val="0"/>
              </a:spcAft>
            </a:pPr>
            <a:r>
              <a:rPr lang="en"/>
              <a:t>A system can’t meet the user’s needs unless it is well-constructed.</a:t>
            </a:r>
          </a:p>
          <a:p>
            <a:pPr indent="-228600" lvl="0" marL="457200" marR="0" rtl="0" algn="l">
              <a:lnSpc>
                <a:spcPct val="100000"/>
              </a:lnSpc>
              <a:spcBef>
                <a:spcPts val="600"/>
              </a:spcBef>
              <a:spcAft>
                <a:spcPts val="0"/>
              </a:spcAft>
            </a:pPr>
            <a:r>
              <a:rPr lang="en"/>
              <a:t>This semester largely focuses on verification.</a:t>
            </a:r>
          </a:p>
          <a:p>
            <a:pPr indent="-228600" lvl="1" marL="914400" marR="0" rtl="0" algn="l">
              <a:lnSpc>
                <a:spcPct val="100000"/>
              </a:lnSpc>
              <a:spcBef>
                <a:spcPts val="600"/>
              </a:spcBef>
              <a:spcAft>
                <a:spcPts val="0"/>
              </a:spcAft>
            </a:pPr>
            <a:r>
              <a:rPr lang="en"/>
              <a:t>How can we ensure that the software we build is dependable. </a:t>
            </a:r>
          </a:p>
          <a:p>
            <a:pPr indent="-228600" lvl="1" marL="914400" marR="0" rtl="0" algn="l">
              <a:lnSpc>
                <a:spcPct val="100000"/>
              </a:lnSpc>
              <a:spcBef>
                <a:spcPts val="600"/>
              </a:spcBef>
              <a:spcAft>
                <a:spcPts val="0"/>
              </a:spcAft>
            </a:pPr>
            <a:r>
              <a:rPr lang="en"/>
              <a:t>Testing is the primary activity of verification, and our main focus in this class.</a:t>
            </a:r>
          </a:p>
        </p:txBody>
      </p:sp>
      <p:sp>
        <p:nvSpPr>
          <p:cNvPr id="248" name="Shape 24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28</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2" name="Shape 252"/>
        <p:cNvGrpSpPr/>
        <p:nvPr/>
      </p:nvGrpSpPr>
      <p:grpSpPr>
        <a:xfrm>
          <a:off x="0" y="0"/>
          <a:ext cx="0" cy="0"/>
          <a:chOff x="0" y="0"/>
          <a:chExt cx="0" cy="0"/>
        </a:xfrm>
      </p:grpSpPr>
      <p:sp>
        <p:nvSpPr>
          <p:cNvPr id="253" name="Shape 253"/>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Required Level of V&amp;V</a:t>
            </a:r>
          </a:p>
        </p:txBody>
      </p:sp>
      <p:sp>
        <p:nvSpPr>
          <p:cNvPr id="254" name="Shape 254"/>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600"/>
              <a:t>The goal of V&amp;V is to establish confidence that the system is “fit for purpose.” </a:t>
            </a:r>
          </a:p>
          <a:p>
            <a:pPr lvl="0" marR="0" rtl="0" algn="l">
              <a:lnSpc>
                <a:spcPct val="100000"/>
              </a:lnSpc>
              <a:spcBef>
                <a:spcPts val="600"/>
              </a:spcBef>
              <a:spcAft>
                <a:spcPts val="0"/>
              </a:spcAft>
              <a:buNone/>
            </a:pPr>
            <a:r>
              <a:rPr lang="en" sz="2600"/>
              <a:t>How confident do you need to be? Depends on:</a:t>
            </a:r>
          </a:p>
          <a:p>
            <a:pPr indent="-393700" lvl="0" marL="457200" marR="0" rtl="0" algn="l">
              <a:lnSpc>
                <a:spcPct val="100000"/>
              </a:lnSpc>
              <a:spcBef>
                <a:spcPts val="600"/>
              </a:spcBef>
              <a:spcAft>
                <a:spcPts val="0"/>
              </a:spcAft>
              <a:buSzPct val="100000"/>
            </a:pPr>
            <a:r>
              <a:rPr b="1" lang="en" sz="2600"/>
              <a:t>Software Purpose: </a:t>
            </a:r>
            <a:r>
              <a:rPr lang="en" sz="2600"/>
              <a:t>The more critical the software, the more important that it is reliable.</a:t>
            </a:r>
          </a:p>
          <a:p>
            <a:pPr indent="-393700" lvl="0" marL="457200" marR="0" rtl="0" algn="l">
              <a:lnSpc>
                <a:spcPct val="100000"/>
              </a:lnSpc>
              <a:spcBef>
                <a:spcPts val="600"/>
              </a:spcBef>
              <a:spcAft>
                <a:spcPts val="0"/>
              </a:spcAft>
              <a:buSzPct val="100000"/>
            </a:pPr>
            <a:r>
              <a:rPr b="1" lang="en" sz="2600"/>
              <a:t>User Expectations:</a:t>
            </a:r>
            <a:r>
              <a:rPr lang="en" sz="2600"/>
              <a:t> When a new system is installed, how willing are users to tolerate bugs because benefits outweigh cost of failure recovery.</a:t>
            </a:r>
          </a:p>
          <a:p>
            <a:pPr indent="-393700" lvl="0" marL="457200" marR="0" rtl="0" algn="l">
              <a:lnSpc>
                <a:spcPct val="100000"/>
              </a:lnSpc>
              <a:spcBef>
                <a:spcPts val="600"/>
              </a:spcBef>
              <a:spcAft>
                <a:spcPts val="0"/>
              </a:spcAft>
              <a:buSzPct val="100000"/>
            </a:pPr>
            <a:r>
              <a:rPr b="1" lang="en" sz="2600"/>
              <a:t>Marketing Environment:</a:t>
            </a:r>
            <a:r>
              <a:rPr lang="en" sz="2600"/>
              <a:t> Must take into account competing products - features and cost - and speed to market.</a:t>
            </a:r>
          </a:p>
        </p:txBody>
      </p:sp>
      <p:sp>
        <p:nvSpPr>
          <p:cNvPr id="255" name="Shape 25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29</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idx="4294967295" type="title"/>
          </p:nvPr>
        </p:nvSpPr>
        <p:spPr>
          <a:xfrm>
            <a:off x="764699" y="2555975"/>
            <a:ext cx="7727400" cy="1547400"/>
          </a:xfrm>
          <a:prstGeom prst="rect">
            <a:avLst/>
          </a:prstGeom>
        </p:spPr>
        <p:txBody>
          <a:bodyPr anchorCtr="0" anchor="b" bIns="91425" lIns="91425" rIns="91425" tIns="91425">
            <a:noAutofit/>
          </a:bodyPr>
          <a:lstStyle/>
          <a:p>
            <a:pPr lvl="0" rtl="0">
              <a:spcBef>
                <a:spcPts val="0"/>
              </a:spcBef>
              <a:buNone/>
            </a:pPr>
            <a:r>
              <a:rPr lang="en" sz="4800"/>
              <a:t>When is software ready for release?</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9" name="Shape 259"/>
        <p:cNvGrpSpPr/>
        <p:nvPr/>
      </p:nvGrpSpPr>
      <p:grpSpPr>
        <a:xfrm>
          <a:off x="0" y="0"/>
          <a:ext cx="0" cy="0"/>
          <a:chOff x="0" y="0"/>
          <a:chExt cx="0" cy="0"/>
        </a:xfrm>
      </p:grpSpPr>
      <p:sp>
        <p:nvSpPr>
          <p:cNvPr id="260" name="Shape 26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Basic Questions</a:t>
            </a:r>
          </a:p>
        </p:txBody>
      </p:sp>
      <p:sp>
        <p:nvSpPr>
          <p:cNvPr id="261" name="Shape 261"/>
          <p:cNvSpPr txBox="1"/>
          <p:nvPr>
            <p:ph idx="1" type="body"/>
          </p:nvPr>
        </p:nvSpPr>
        <p:spPr>
          <a:xfrm>
            <a:off x="457200" y="1600200"/>
            <a:ext cx="81558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SzPct val="85714"/>
              <a:buAutoNum type="arabicPeriod"/>
            </a:pPr>
            <a:r>
              <a:rPr lang="en" sz="2800"/>
              <a:t>When do verification and validation start? When are they complete?</a:t>
            </a:r>
          </a:p>
          <a:p>
            <a:pPr indent="-406400" lvl="0" marL="457200" marR="0" rtl="0" algn="l">
              <a:lnSpc>
                <a:spcPct val="100000"/>
              </a:lnSpc>
              <a:spcBef>
                <a:spcPts val="600"/>
              </a:spcBef>
              <a:spcAft>
                <a:spcPts val="0"/>
              </a:spcAft>
              <a:buSzPct val="100000"/>
              <a:buAutoNum type="arabicPeriod"/>
            </a:pPr>
            <a:r>
              <a:rPr lang="en" sz="2800"/>
              <a:t>What techniques should be applied to obtain acceptable quality at an acceptable cost?</a:t>
            </a:r>
          </a:p>
          <a:p>
            <a:pPr indent="-406400" lvl="0" marL="457200" marR="0" rtl="0" algn="l">
              <a:lnSpc>
                <a:spcPct val="100000"/>
              </a:lnSpc>
              <a:spcBef>
                <a:spcPts val="600"/>
              </a:spcBef>
              <a:spcAft>
                <a:spcPts val="0"/>
              </a:spcAft>
              <a:buSzPct val="100000"/>
              <a:buAutoNum type="arabicPeriod"/>
            </a:pPr>
            <a:r>
              <a:rPr lang="en" sz="2800"/>
              <a:t>How can we assess readiness for release?</a:t>
            </a:r>
          </a:p>
          <a:p>
            <a:pPr indent="-406400" lvl="0" marL="457200" marR="0" rtl="0" algn="l">
              <a:lnSpc>
                <a:spcPct val="100000"/>
              </a:lnSpc>
              <a:spcBef>
                <a:spcPts val="600"/>
              </a:spcBef>
              <a:spcAft>
                <a:spcPts val="0"/>
              </a:spcAft>
              <a:buSzPct val="100000"/>
              <a:buAutoNum type="arabicPeriod"/>
            </a:pPr>
            <a:r>
              <a:rPr lang="en" sz="2800"/>
              <a:t>How can we control the quality of successive releases?</a:t>
            </a:r>
          </a:p>
          <a:p>
            <a:pPr indent="-406400" lvl="0" marL="457200" marR="0" rtl="0" algn="l">
              <a:lnSpc>
                <a:spcPct val="100000"/>
              </a:lnSpc>
              <a:spcBef>
                <a:spcPts val="600"/>
              </a:spcBef>
              <a:spcAft>
                <a:spcPts val="0"/>
              </a:spcAft>
              <a:buSzPct val="100000"/>
              <a:buAutoNum type="arabicPeriod"/>
            </a:pPr>
            <a:r>
              <a:rPr lang="en" sz="2800"/>
              <a:t>How can the development process be improved to make verification more effective (in cost and impact)?</a:t>
            </a:r>
          </a:p>
          <a:p>
            <a:pPr lvl="0" marR="0" rtl="0" algn="l">
              <a:lnSpc>
                <a:spcPct val="100000"/>
              </a:lnSpc>
              <a:spcBef>
                <a:spcPts val="600"/>
              </a:spcBef>
              <a:spcAft>
                <a:spcPts val="0"/>
              </a:spcAft>
              <a:buNone/>
            </a:pPr>
            <a:r>
              <a:t/>
            </a:r>
            <a:endParaRPr sz="2800"/>
          </a:p>
          <a:p>
            <a:pPr lvl="0" marR="0" rtl="0" algn="l">
              <a:lnSpc>
                <a:spcPct val="100000"/>
              </a:lnSpc>
              <a:spcBef>
                <a:spcPts val="600"/>
              </a:spcBef>
              <a:spcAft>
                <a:spcPts val="0"/>
              </a:spcAft>
              <a:buNone/>
            </a:pPr>
            <a:r>
              <a:t/>
            </a:r>
            <a:endParaRPr sz="2800"/>
          </a:p>
        </p:txBody>
      </p:sp>
      <p:sp>
        <p:nvSpPr>
          <p:cNvPr id="262" name="Shape 26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30</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6" name="Shape 266"/>
        <p:cNvGrpSpPr/>
        <p:nvPr/>
      </p:nvGrpSpPr>
      <p:grpSpPr>
        <a:xfrm>
          <a:off x="0" y="0"/>
          <a:ext cx="0" cy="0"/>
          <a:chOff x="0" y="0"/>
          <a:chExt cx="0" cy="0"/>
        </a:xfrm>
      </p:grpSpPr>
      <p:sp>
        <p:nvSpPr>
          <p:cNvPr id="267" name="Shape 26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When Does V&amp;V Start?</a:t>
            </a:r>
          </a:p>
        </p:txBody>
      </p:sp>
      <p:sp>
        <p:nvSpPr>
          <p:cNvPr id="268" name="Shape 268"/>
          <p:cNvSpPr txBox="1"/>
          <p:nvPr>
            <p:ph idx="1" type="body"/>
          </p:nvPr>
        </p:nvSpPr>
        <p:spPr>
          <a:xfrm>
            <a:off x="457200" y="1600200"/>
            <a:ext cx="8155800" cy="4967700"/>
          </a:xfrm>
          <a:prstGeom prst="rect">
            <a:avLst/>
          </a:prstGeom>
        </p:spPr>
        <p:txBody>
          <a:bodyPr anchorCtr="0" anchor="t" bIns="91425" lIns="91425" rIns="91425" tIns="91425">
            <a:noAutofit/>
          </a:bodyPr>
          <a:lstStyle/>
          <a:p>
            <a:pPr indent="-406400" lvl="0" marL="457200" marR="0" rtl="0" algn="l">
              <a:lnSpc>
                <a:spcPct val="100000"/>
              </a:lnSpc>
              <a:spcBef>
                <a:spcPts val="600"/>
              </a:spcBef>
              <a:spcAft>
                <a:spcPts val="0"/>
              </a:spcAft>
              <a:buSzPct val="100000"/>
            </a:pPr>
            <a:r>
              <a:rPr lang="en" sz="2800"/>
              <a:t>V&amp;V starts as soon as the project starts.</a:t>
            </a:r>
          </a:p>
          <a:p>
            <a:pPr indent="-406400" lvl="0" marL="457200" marR="0" rtl="0" algn="l">
              <a:lnSpc>
                <a:spcPct val="100000"/>
              </a:lnSpc>
              <a:spcBef>
                <a:spcPts val="600"/>
              </a:spcBef>
              <a:spcAft>
                <a:spcPts val="0"/>
              </a:spcAft>
              <a:buSzPct val="100000"/>
            </a:pPr>
            <a:r>
              <a:rPr lang="en" sz="2800"/>
              <a:t>Feasibility studies must consider quality assessment.</a:t>
            </a:r>
          </a:p>
          <a:p>
            <a:pPr indent="-406400" lvl="0" marL="457200" marR="0" rtl="0" algn="l">
              <a:lnSpc>
                <a:spcPct val="100000"/>
              </a:lnSpc>
              <a:spcBef>
                <a:spcPts val="600"/>
              </a:spcBef>
              <a:spcAft>
                <a:spcPts val="0"/>
              </a:spcAft>
              <a:buSzPct val="100000"/>
            </a:pPr>
            <a:r>
              <a:rPr lang="en" sz="2800"/>
              <a:t>Requirement specifications can be used to derive test cases.</a:t>
            </a:r>
          </a:p>
          <a:p>
            <a:pPr indent="-406400" lvl="0" marL="457200" marR="0" rtl="0" algn="l">
              <a:lnSpc>
                <a:spcPct val="100000"/>
              </a:lnSpc>
              <a:spcBef>
                <a:spcPts val="600"/>
              </a:spcBef>
              <a:spcAft>
                <a:spcPts val="0"/>
              </a:spcAft>
              <a:buSzPct val="100000"/>
            </a:pPr>
            <a:r>
              <a:rPr lang="en" sz="2800"/>
              <a:t>Design can be verified against requirements.</a:t>
            </a:r>
          </a:p>
          <a:p>
            <a:pPr indent="-406400" lvl="0" marL="457200" marR="0" rtl="0" algn="l">
              <a:lnSpc>
                <a:spcPct val="100000"/>
              </a:lnSpc>
              <a:spcBef>
                <a:spcPts val="600"/>
              </a:spcBef>
              <a:spcAft>
                <a:spcPts val="0"/>
              </a:spcAft>
              <a:buSzPct val="100000"/>
            </a:pPr>
            <a:r>
              <a:rPr lang="en" sz="2800"/>
              <a:t>Code can be verified against design and requirements.</a:t>
            </a:r>
          </a:p>
          <a:p>
            <a:pPr indent="-406400" lvl="0" marL="457200" rtl="0">
              <a:spcBef>
                <a:spcPts val="0"/>
              </a:spcBef>
              <a:buSzPct val="100000"/>
            </a:pPr>
            <a:r>
              <a:rPr lang="en" sz="2800"/>
              <a:t>Feedback can be sought from stakeholders at any time.</a:t>
            </a:r>
          </a:p>
          <a:p>
            <a:pPr lvl="0" marR="0" rtl="0" algn="l">
              <a:lnSpc>
                <a:spcPct val="100000"/>
              </a:lnSpc>
              <a:spcBef>
                <a:spcPts val="600"/>
              </a:spcBef>
              <a:spcAft>
                <a:spcPts val="0"/>
              </a:spcAft>
              <a:buNone/>
            </a:pPr>
            <a:r>
              <a:t/>
            </a:r>
            <a:endParaRPr sz="2800"/>
          </a:p>
          <a:p>
            <a:pPr lvl="0" marR="0" rtl="0" algn="l">
              <a:lnSpc>
                <a:spcPct val="100000"/>
              </a:lnSpc>
              <a:spcBef>
                <a:spcPts val="600"/>
              </a:spcBef>
              <a:spcAft>
                <a:spcPts val="0"/>
              </a:spcAft>
              <a:buNone/>
            </a:pPr>
            <a:r>
              <a:t/>
            </a:r>
            <a:endParaRPr sz="2800"/>
          </a:p>
        </p:txBody>
      </p:sp>
      <p:sp>
        <p:nvSpPr>
          <p:cNvPr id="269" name="Shape 26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31</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3" name="Shape 273"/>
        <p:cNvGrpSpPr/>
        <p:nvPr/>
      </p:nvGrpSpPr>
      <p:grpSpPr>
        <a:xfrm>
          <a:off x="0" y="0"/>
          <a:ext cx="0" cy="0"/>
          <a:chOff x="0" y="0"/>
          <a:chExt cx="0" cy="0"/>
        </a:xfrm>
      </p:grpSpPr>
      <p:sp>
        <p:nvSpPr>
          <p:cNvPr id="274" name="Shape 27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Types of Verification</a:t>
            </a:r>
          </a:p>
        </p:txBody>
      </p:sp>
      <p:sp>
        <p:nvSpPr>
          <p:cNvPr id="275" name="Shape 275"/>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Static Verification</a:t>
            </a:r>
          </a:p>
          <a:p>
            <a:pPr indent="-228600" lvl="0" marL="457200" marR="0" rtl="0" algn="l">
              <a:lnSpc>
                <a:spcPct val="100000"/>
              </a:lnSpc>
              <a:spcBef>
                <a:spcPts val="600"/>
              </a:spcBef>
              <a:spcAft>
                <a:spcPts val="0"/>
              </a:spcAft>
            </a:pPr>
            <a:r>
              <a:rPr lang="en"/>
              <a:t>Analysis of static system artifacts to discover problems.</a:t>
            </a:r>
          </a:p>
          <a:p>
            <a:pPr indent="-228600" lvl="1" marL="914400" marR="0" rtl="0" algn="l">
              <a:lnSpc>
                <a:spcPct val="100000"/>
              </a:lnSpc>
              <a:spcBef>
                <a:spcPts val="600"/>
              </a:spcBef>
              <a:spcAft>
                <a:spcPts val="0"/>
              </a:spcAft>
            </a:pPr>
            <a:r>
              <a:rPr lang="en"/>
              <a:t>Proofs: Posing hypotheses and making a logical argument for their validity using specifications, system models, etc.</a:t>
            </a:r>
          </a:p>
          <a:p>
            <a:pPr indent="-228600" lvl="1" marL="914400" marR="0" rtl="0" algn="l">
              <a:lnSpc>
                <a:spcPct val="100000"/>
              </a:lnSpc>
              <a:spcBef>
                <a:spcPts val="600"/>
              </a:spcBef>
              <a:spcAft>
                <a:spcPts val="0"/>
              </a:spcAft>
            </a:pPr>
            <a:r>
              <a:rPr lang="en"/>
              <a:t>Inspections: Manual “sanity check” on artifacts (such as source code) by other people or tools, searching for issues.</a:t>
            </a:r>
          </a:p>
        </p:txBody>
      </p:sp>
      <p:sp>
        <p:nvSpPr>
          <p:cNvPr id="276" name="Shape 27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32</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0" name="Shape 280"/>
        <p:cNvGrpSpPr/>
        <p:nvPr/>
      </p:nvGrpSpPr>
      <p:grpSpPr>
        <a:xfrm>
          <a:off x="0" y="0"/>
          <a:ext cx="0" cy="0"/>
          <a:chOff x="0" y="0"/>
          <a:chExt cx="0" cy="0"/>
        </a:xfrm>
      </p:grpSpPr>
      <p:sp>
        <p:nvSpPr>
          <p:cNvPr id="281" name="Shape 28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Advantages of Static Verification</a:t>
            </a:r>
          </a:p>
        </p:txBody>
      </p:sp>
      <p:sp>
        <p:nvSpPr>
          <p:cNvPr id="282" name="Shape 28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00050" lvl="0" marL="457200" marR="0" rtl="0" algn="l">
              <a:lnSpc>
                <a:spcPct val="100000"/>
              </a:lnSpc>
              <a:spcBef>
                <a:spcPts val="600"/>
              </a:spcBef>
              <a:spcAft>
                <a:spcPts val="0"/>
              </a:spcAft>
              <a:buSzPct val="100000"/>
            </a:pPr>
            <a:r>
              <a:rPr lang="en" sz="2700"/>
              <a:t>During execution, errors can hide other errors. It can be hard to find all problems or trace back to a single source. Static inspections are not impacted by program interactions.</a:t>
            </a:r>
          </a:p>
          <a:p>
            <a:pPr indent="-400050" lvl="0" marL="457200" marR="0" rtl="0" algn="l">
              <a:lnSpc>
                <a:spcPct val="100000"/>
              </a:lnSpc>
              <a:spcBef>
                <a:spcPts val="600"/>
              </a:spcBef>
              <a:spcAft>
                <a:spcPts val="0"/>
              </a:spcAft>
              <a:buSzPct val="100000"/>
            </a:pPr>
            <a:r>
              <a:rPr lang="en" sz="2700"/>
              <a:t>Incomplete systems can be inspected without additional costs. If a program is incomplete, special code is needed to run the part that is to be tested.</a:t>
            </a:r>
          </a:p>
          <a:p>
            <a:pPr indent="-400050" lvl="0" marL="457200" marR="0" rtl="0" algn="l">
              <a:lnSpc>
                <a:spcPct val="100000"/>
              </a:lnSpc>
              <a:spcBef>
                <a:spcPts val="600"/>
              </a:spcBef>
              <a:spcAft>
                <a:spcPts val="0"/>
              </a:spcAft>
              <a:buSzPct val="100000"/>
            </a:pPr>
            <a:r>
              <a:rPr lang="en" sz="2700"/>
              <a:t>Inspection can also assess quality attributes such as maintainability, portability, poor programming, inefficiencies, etc.</a:t>
            </a:r>
          </a:p>
        </p:txBody>
      </p:sp>
      <p:sp>
        <p:nvSpPr>
          <p:cNvPr id="283" name="Shape 28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33</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7" name="Shape 287"/>
        <p:cNvGrpSpPr/>
        <p:nvPr/>
      </p:nvGrpSpPr>
      <p:grpSpPr>
        <a:xfrm>
          <a:off x="0" y="0"/>
          <a:ext cx="0" cy="0"/>
          <a:chOff x="0" y="0"/>
          <a:chExt cx="0" cy="0"/>
        </a:xfrm>
      </p:grpSpPr>
      <p:sp>
        <p:nvSpPr>
          <p:cNvPr id="288" name="Shape 28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Dynamic Verification</a:t>
            </a:r>
          </a:p>
        </p:txBody>
      </p:sp>
      <p:sp>
        <p:nvSpPr>
          <p:cNvPr id="289" name="Shape 28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Exercising and observing the system to argue that it meets the requirements.</a:t>
            </a:r>
          </a:p>
          <a:p>
            <a:pPr indent="-228600" lvl="1" marL="914400" marR="0" rtl="0" algn="l">
              <a:lnSpc>
                <a:spcPct val="100000"/>
              </a:lnSpc>
              <a:spcBef>
                <a:spcPts val="600"/>
              </a:spcBef>
              <a:spcAft>
                <a:spcPts val="0"/>
              </a:spcAft>
            </a:pPr>
            <a:r>
              <a:rPr lang="en" sz="2400"/>
              <a:t>Testing: Formulating controlled sets of input to demonstrate requirement satisfaction or find faults.</a:t>
            </a:r>
          </a:p>
          <a:p>
            <a:pPr indent="-228600" lvl="1" marL="914400" marR="0" rtl="0" algn="l">
              <a:lnSpc>
                <a:spcPct val="100000"/>
              </a:lnSpc>
              <a:spcBef>
                <a:spcPts val="600"/>
              </a:spcBef>
              <a:spcAft>
                <a:spcPts val="0"/>
              </a:spcAft>
            </a:pPr>
            <a:r>
              <a:rPr lang="en"/>
              <a:t>Fuzzing: Spamming the system with random input to locate security vulnerabilities, memory leaks, buffer overruns, etc.</a:t>
            </a:r>
          </a:p>
          <a:p>
            <a:pPr indent="-228600" lvl="1" marL="914400" marR="0" rtl="0" algn="l">
              <a:lnSpc>
                <a:spcPct val="100000"/>
              </a:lnSpc>
              <a:spcBef>
                <a:spcPts val="600"/>
              </a:spcBef>
              <a:spcAft>
                <a:spcPts val="0"/>
              </a:spcAft>
            </a:pPr>
            <a:r>
              <a:rPr lang="en"/>
              <a:t>Taint Analysis: Assigning a bad value to a variable and monitoring which system variables it corrupts and how it corrupts them.</a:t>
            </a:r>
          </a:p>
        </p:txBody>
      </p:sp>
      <p:sp>
        <p:nvSpPr>
          <p:cNvPr id="290" name="Shape 29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34</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4" name="Shape 294"/>
        <p:cNvGrpSpPr/>
        <p:nvPr/>
      </p:nvGrpSpPr>
      <p:grpSpPr>
        <a:xfrm>
          <a:off x="0" y="0"/>
          <a:ext cx="0" cy="0"/>
          <a:chOff x="0" y="0"/>
          <a:chExt cx="0" cy="0"/>
        </a:xfrm>
      </p:grpSpPr>
      <p:sp>
        <p:nvSpPr>
          <p:cNvPr id="295" name="Shape 295"/>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Dynamic Verification</a:t>
            </a:r>
          </a:p>
        </p:txBody>
      </p:sp>
      <p:sp>
        <p:nvSpPr>
          <p:cNvPr id="296" name="Shape 29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Static verification is not good at discovering problems that arise from runtime interaction, timing problems, or performance issues.</a:t>
            </a:r>
          </a:p>
          <a:p>
            <a:pPr indent="-228600" lvl="0" marL="457200" marR="0" rtl="0" algn="l">
              <a:lnSpc>
                <a:spcPct val="100000"/>
              </a:lnSpc>
              <a:spcBef>
                <a:spcPts val="600"/>
              </a:spcBef>
              <a:spcAft>
                <a:spcPts val="0"/>
              </a:spcAft>
            </a:pPr>
            <a:r>
              <a:rPr lang="en"/>
              <a:t>Dynamic verification is often cheaper than static - easier to automate. </a:t>
            </a:r>
          </a:p>
          <a:p>
            <a:pPr indent="-228600" lvl="1" marL="914400" marR="0" rtl="0" algn="l">
              <a:lnSpc>
                <a:spcPct val="100000"/>
              </a:lnSpc>
              <a:spcBef>
                <a:spcPts val="600"/>
              </a:spcBef>
              <a:spcAft>
                <a:spcPts val="0"/>
              </a:spcAft>
            </a:pPr>
            <a:r>
              <a:rPr lang="en"/>
              <a:t>However, it cannot prove that properties are met - cannot try all possible executions.</a:t>
            </a:r>
          </a:p>
        </p:txBody>
      </p:sp>
      <p:sp>
        <p:nvSpPr>
          <p:cNvPr id="297" name="Shape 297"/>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35</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1" name="Shape 301"/>
        <p:cNvGrpSpPr/>
        <p:nvPr/>
      </p:nvGrpSpPr>
      <p:grpSpPr>
        <a:xfrm>
          <a:off x="0" y="0"/>
          <a:ext cx="0" cy="0"/>
          <a:chOff x="0" y="0"/>
          <a:chExt cx="0" cy="0"/>
        </a:xfrm>
      </p:grpSpPr>
      <p:sp>
        <p:nvSpPr>
          <p:cNvPr id="302" name="Shape 30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Trade-Off Game</a:t>
            </a:r>
          </a:p>
        </p:txBody>
      </p:sp>
      <p:sp>
        <p:nvSpPr>
          <p:cNvPr id="303" name="Shape 303"/>
          <p:cNvSpPr txBox="1"/>
          <p:nvPr>
            <p:ph idx="1" type="body"/>
          </p:nvPr>
        </p:nvSpPr>
        <p:spPr>
          <a:xfrm>
            <a:off x="457200" y="1600200"/>
            <a:ext cx="8155800" cy="4967700"/>
          </a:xfrm>
          <a:prstGeom prst="rect">
            <a:avLst/>
          </a:prstGeom>
        </p:spPr>
        <p:txBody>
          <a:bodyPr anchorCtr="0" anchor="t" bIns="91425" lIns="91425" rIns="91425" tIns="91425">
            <a:noAutofit/>
          </a:bodyPr>
          <a:lstStyle/>
          <a:p>
            <a:pPr lvl="0" rtl="0">
              <a:lnSpc>
                <a:spcPct val="137500"/>
              </a:lnSpc>
              <a:spcBef>
                <a:spcPts val="0"/>
              </a:spcBef>
              <a:spcAft>
                <a:spcPts val="600"/>
              </a:spcAft>
              <a:buClr>
                <a:srgbClr val="000000"/>
              </a:buClr>
              <a:buSzPct val="42307"/>
              <a:buNone/>
            </a:pPr>
            <a:r>
              <a:rPr lang="en" sz="2600">
                <a:solidFill>
                  <a:srgbClr val="000000"/>
                </a:solidFill>
                <a:highlight>
                  <a:srgbClr val="FFFFFF"/>
                </a:highlight>
              </a:rPr>
              <a:t>Software engineering is the process of designing, constructing and maintaining </a:t>
            </a:r>
            <a:r>
              <a:rPr b="1" i="1" lang="en" sz="2600">
                <a:solidFill>
                  <a:srgbClr val="000000"/>
                </a:solidFill>
                <a:highlight>
                  <a:srgbClr val="FFFFFF"/>
                </a:highlight>
              </a:rPr>
              <a:t>the best</a:t>
            </a:r>
            <a:r>
              <a:rPr i="1" lang="en" sz="2600">
                <a:solidFill>
                  <a:srgbClr val="000000"/>
                </a:solidFill>
                <a:highlight>
                  <a:srgbClr val="FFFFFF"/>
                </a:highlight>
              </a:rPr>
              <a:t> </a:t>
            </a:r>
            <a:r>
              <a:rPr b="1" i="1" lang="en" sz="2600">
                <a:solidFill>
                  <a:srgbClr val="000000"/>
                </a:solidFill>
                <a:highlight>
                  <a:srgbClr val="FFFFFF"/>
                </a:highlight>
              </a:rPr>
              <a:t>software possible</a:t>
            </a:r>
            <a:r>
              <a:rPr lang="en" sz="2600">
                <a:solidFill>
                  <a:srgbClr val="000000"/>
                </a:solidFill>
                <a:highlight>
                  <a:srgbClr val="FFFFFF"/>
                </a:highlight>
              </a:rPr>
              <a:t> given the </a:t>
            </a:r>
            <a:r>
              <a:rPr b="1" i="1" lang="en" sz="2600">
                <a:solidFill>
                  <a:srgbClr val="000000"/>
                </a:solidFill>
                <a:highlight>
                  <a:srgbClr val="FFFFFF"/>
                </a:highlight>
              </a:rPr>
              <a:t>available resources</a:t>
            </a:r>
            <a:r>
              <a:rPr lang="en" sz="2600">
                <a:solidFill>
                  <a:srgbClr val="000000"/>
                </a:solidFill>
                <a:highlight>
                  <a:srgbClr val="FFFFFF"/>
                </a:highlight>
              </a:rPr>
              <a:t>.</a:t>
            </a:r>
          </a:p>
          <a:p>
            <a:pPr lvl="0" rtl="0">
              <a:lnSpc>
                <a:spcPct val="137500"/>
              </a:lnSpc>
              <a:spcBef>
                <a:spcPts val="0"/>
              </a:spcBef>
              <a:spcAft>
                <a:spcPts val="600"/>
              </a:spcAft>
              <a:buClr>
                <a:srgbClr val="000000"/>
              </a:buClr>
              <a:buSzPct val="42307"/>
              <a:buNone/>
            </a:pPr>
            <a:r>
              <a:rPr lang="en" sz="2600">
                <a:solidFill>
                  <a:srgbClr val="000000"/>
                </a:solidFill>
                <a:highlight>
                  <a:srgbClr val="FFFFFF"/>
                </a:highlight>
              </a:rPr>
              <a:t>We are always trading off between what we want, what we need, and what we've got. As a NASA engineer put it,</a:t>
            </a:r>
          </a:p>
          <a:p>
            <a:pPr indent="-393700" lvl="0" marL="457200" rtl="0">
              <a:lnSpc>
                <a:spcPct val="137500"/>
              </a:lnSpc>
              <a:spcBef>
                <a:spcPts val="0"/>
              </a:spcBef>
              <a:spcAft>
                <a:spcPts val="600"/>
              </a:spcAft>
              <a:buClr>
                <a:srgbClr val="000000"/>
              </a:buClr>
              <a:buSzPct val="100000"/>
            </a:pPr>
            <a:r>
              <a:rPr b="1" lang="en" sz="2600">
                <a:solidFill>
                  <a:srgbClr val="000000"/>
                </a:solidFill>
                <a:highlight>
                  <a:srgbClr val="FFFFFF"/>
                </a:highlight>
              </a:rPr>
              <a:t>“Better, faster, or cheaper - pick any two”</a:t>
            </a:r>
          </a:p>
        </p:txBody>
      </p:sp>
      <p:sp>
        <p:nvSpPr>
          <p:cNvPr id="304" name="Shape 30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36</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8" name="Shape 308"/>
        <p:cNvGrpSpPr/>
        <p:nvPr/>
      </p:nvGrpSpPr>
      <p:grpSpPr>
        <a:xfrm>
          <a:off x="0" y="0"/>
          <a:ext cx="0" cy="0"/>
          <a:chOff x="0" y="0"/>
          <a:chExt cx="0" cy="0"/>
        </a:xfrm>
      </p:grpSpPr>
      <p:sp>
        <p:nvSpPr>
          <p:cNvPr id="309" name="Shape 30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Role of Software Engineers</a:t>
            </a:r>
          </a:p>
        </p:txBody>
      </p:sp>
      <p:sp>
        <p:nvSpPr>
          <p:cNvPr id="310" name="Shape 310"/>
          <p:cNvSpPr txBox="1"/>
          <p:nvPr>
            <p:ph idx="1" type="body"/>
          </p:nvPr>
        </p:nvSpPr>
        <p:spPr>
          <a:xfrm>
            <a:off x="457200" y="1600200"/>
            <a:ext cx="8155800" cy="4967700"/>
          </a:xfrm>
          <a:prstGeom prst="rect">
            <a:avLst/>
          </a:prstGeom>
        </p:spPr>
        <p:txBody>
          <a:bodyPr anchorCtr="0" anchor="t" bIns="91425" lIns="91425" rIns="91425" tIns="91425">
            <a:noAutofit/>
          </a:bodyPr>
          <a:lstStyle/>
          <a:p>
            <a:pPr lvl="0" rtl="0">
              <a:lnSpc>
                <a:spcPct val="137500"/>
              </a:lnSpc>
              <a:spcBef>
                <a:spcPts val="0"/>
              </a:spcBef>
              <a:spcAft>
                <a:spcPts val="600"/>
              </a:spcAft>
              <a:buClr>
                <a:srgbClr val="000000"/>
              </a:buClr>
              <a:buSzPct val="39285"/>
              <a:buNone/>
            </a:pPr>
            <a:r>
              <a:rPr i="1" lang="en" sz="2800">
                <a:solidFill>
                  <a:srgbClr val="000000"/>
                </a:solidFill>
                <a:highlight>
                  <a:srgbClr val="FFFFFF"/>
                </a:highlight>
              </a:rPr>
              <a:t>Software engineers</a:t>
            </a:r>
            <a:r>
              <a:rPr lang="en" sz="2800">
                <a:solidFill>
                  <a:srgbClr val="000000"/>
                </a:solidFill>
                <a:highlight>
                  <a:srgbClr val="FFFFFF"/>
                </a:highlight>
              </a:rPr>
              <a:t>, therefore, aren’t just responsible for designing, constructing, and maintaining software. </a:t>
            </a:r>
          </a:p>
          <a:p>
            <a:pPr lvl="0" rtl="0">
              <a:lnSpc>
                <a:spcPct val="137500"/>
              </a:lnSpc>
              <a:spcBef>
                <a:spcPts val="0"/>
              </a:spcBef>
              <a:spcAft>
                <a:spcPts val="600"/>
              </a:spcAft>
              <a:buClr>
                <a:srgbClr val="000000"/>
              </a:buClr>
              <a:buSzPct val="100000"/>
              <a:buNone/>
            </a:pPr>
            <a:r>
              <a:t/>
            </a:r>
            <a:endParaRPr sz="1100">
              <a:solidFill>
                <a:srgbClr val="000000"/>
              </a:solidFill>
              <a:highlight>
                <a:srgbClr val="FFFFFF"/>
              </a:highlight>
            </a:endParaRPr>
          </a:p>
          <a:p>
            <a:pPr lvl="0" rtl="0">
              <a:lnSpc>
                <a:spcPct val="137500"/>
              </a:lnSpc>
              <a:spcBef>
                <a:spcPts val="0"/>
              </a:spcBef>
              <a:spcAft>
                <a:spcPts val="600"/>
              </a:spcAft>
              <a:buClr>
                <a:srgbClr val="000000"/>
              </a:buClr>
              <a:buSzPct val="39285"/>
              <a:buNone/>
            </a:pPr>
            <a:r>
              <a:rPr lang="en" sz="2800">
                <a:solidFill>
                  <a:srgbClr val="000000"/>
                </a:solidFill>
                <a:highlight>
                  <a:srgbClr val="FFFFFF"/>
                </a:highlight>
              </a:rPr>
              <a:t>They are the people we look to </a:t>
            </a:r>
            <a:r>
              <a:rPr b="1" i="1" lang="en" sz="2800">
                <a:solidFill>
                  <a:srgbClr val="000000"/>
                </a:solidFill>
                <a:highlight>
                  <a:srgbClr val="FFFFFF"/>
                </a:highlight>
              </a:rPr>
              <a:t>plan</a:t>
            </a:r>
            <a:r>
              <a:rPr i="1" lang="en" sz="2800">
                <a:solidFill>
                  <a:srgbClr val="000000"/>
                </a:solidFill>
                <a:highlight>
                  <a:srgbClr val="FFFFFF"/>
                </a:highlight>
              </a:rPr>
              <a:t>, </a:t>
            </a:r>
            <a:r>
              <a:rPr b="1" i="1" lang="en" sz="2800">
                <a:solidFill>
                  <a:srgbClr val="000000"/>
                </a:solidFill>
                <a:highlight>
                  <a:srgbClr val="FFFFFF"/>
                </a:highlight>
              </a:rPr>
              <a:t>make</a:t>
            </a:r>
            <a:r>
              <a:rPr i="1" lang="en" sz="2800">
                <a:solidFill>
                  <a:srgbClr val="000000"/>
                </a:solidFill>
                <a:highlight>
                  <a:srgbClr val="FFFFFF"/>
                </a:highlight>
              </a:rPr>
              <a:t>, </a:t>
            </a:r>
            <a:r>
              <a:rPr lang="en" sz="2800">
                <a:solidFill>
                  <a:srgbClr val="000000"/>
                </a:solidFill>
                <a:highlight>
                  <a:srgbClr val="FFFFFF"/>
                </a:highlight>
              </a:rPr>
              <a:t>and </a:t>
            </a:r>
            <a:r>
              <a:rPr b="1" i="1" lang="en" sz="2800">
                <a:solidFill>
                  <a:srgbClr val="000000"/>
                </a:solidFill>
                <a:highlight>
                  <a:srgbClr val="FFFFFF"/>
                </a:highlight>
              </a:rPr>
              <a:t>justify well-informed decisions</a:t>
            </a:r>
            <a:r>
              <a:rPr i="1" lang="en" sz="2800">
                <a:solidFill>
                  <a:srgbClr val="000000"/>
                </a:solidFill>
                <a:highlight>
                  <a:srgbClr val="FFFFFF"/>
                </a:highlight>
              </a:rPr>
              <a:t> </a:t>
            </a:r>
            <a:r>
              <a:rPr lang="en" sz="2800">
                <a:solidFill>
                  <a:srgbClr val="000000"/>
                </a:solidFill>
                <a:highlight>
                  <a:srgbClr val="FFFFFF"/>
                </a:highlight>
              </a:rPr>
              <a:t>about </a:t>
            </a:r>
            <a:r>
              <a:rPr b="1" i="1" lang="en" sz="2800">
                <a:solidFill>
                  <a:srgbClr val="000000"/>
                </a:solidFill>
                <a:highlight>
                  <a:srgbClr val="FFFFFF"/>
                </a:highlight>
              </a:rPr>
              <a:t>trade-offs</a:t>
            </a:r>
            <a:r>
              <a:rPr i="1" lang="en" sz="2800">
                <a:solidFill>
                  <a:srgbClr val="000000"/>
                </a:solidFill>
                <a:highlight>
                  <a:srgbClr val="FFFFFF"/>
                </a:highlight>
              </a:rPr>
              <a:t> </a:t>
            </a:r>
            <a:r>
              <a:rPr lang="en" sz="2800">
                <a:solidFill>
                  <a:srgbClr val="000000"/>
                </a:solidFill>
                <a:highlight>
                  <a:srgbClr val="FFFFFF"/>
                </a:highlight>
              </a:rPr>
              <a:t>throughout the development process.</a:t>
            </a:r>
          </a:p>
        </p:txBody>
      </p:sp>
      <p:sp>
        <p:nvSpPr>
          <p:cNvPr id="311" name="Shape 31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37</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5" name="Shape 315"/>
        <p:cNvGrpSpPr/>
        <p:nvPr/>
      </p:nvGrpSpPr>
      <p:grpSpPr>
        <a:xfrm>
          <a:off x="0" y="0"/>
          <a:ext cx="0" cy="0"/>
          <a:chOff x="0" y="0"/>
          <a:chExt cx="0" cy="0"/>
        </a:xfrm>
      </p:grpSpPr>
      <p:sp>
        <p:nvSpPr>
          <p:cNvPr id="316" name="Shape 31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Perfect Verification</a:t>
            </a:r>
          </a:p>
        </p:txBody>
      </p:sp>
      <p:sp>
        <p:nvSpPr>
          <p:cNvPr id="317" name="Shape 31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For physical domains, verification consists of calculating proofs of correctness. </a:t>
            </a:r>
          </a:p>
          <a:p>
            <a:pPr indent="-228600" lvl="0" marL="457200" marR="0" rtl="0" algn="l">
              <a:lnSpc>
                <a:spcPct val="100000"/>
              </a:lnSpc>
              <a:spcBef>
                <a:spcPts val="600"/>
              </a:spcBef>
              <a:spcAft>
                <a:spcPts val="0"/>
              </a:spcAft>
            </a:pPr>
            <a:r>
              <a:rPr lang="en"/>
              <a:t>Given a precise specification and a program, we should be able to do the same… Right?</a:t>
            </a:r>
          </a:p>
          <a:p>
            <a:pPr indent="-228600" lvl="1" marL="914400" marR="0" rtl="0" algn="l">
              <a:lnSpc>
                <a:spcPct val="100000"/>
              </a:lnSpc>
              <a:spcBef>
                <a:spcPts val="600"/>
              </a:spcBef>
              <a:spcAft>
                <a:spcPts val="0"/>
              </a:spcAft>
            </a:pPr>
            <a:r>
              <a:rPr lang="en"/>
              <a:t>Verification is an instance of the halting problem.</a:t>
            </a:r>
          </a:p>
          <a:p>
            <a:pPr indent="-228600" lvl="1" marL="914400" marR="0" rtl="0" algn="l">
              <a:lnSpc>
                <a:spcPct val="100000"/>
              </a:lnSpc>
              <a:spcBef>
                <a:spcPts val="600"/>
              </a:spcBef>
              <a:spcAft>
                <a:spcPts val="0"/>
              </a:spcAft>
            </a:pPr>
            <a:r>
              <a:rPr lang="en"/>
              <a:t>For each verification technique, there is at least one program for which the technique cannot obtain an answer in finite time.</a:t>
            </a:r>
          </a:p>
          <a:p>
            <a:pPr indent="-228600" lvl="2" marL="1371600" marR="0" rtl="0" algn="l">
              <a:lnSpc>
                <a:spcPct val="100000"/>
              </a:lnSpc>
              <a:spcBef>
                <a:spcPts val="600"/>
              </a:spcBef>
              <a:spcAft>
                <a:spcPts val="0"/>
              </a:spcAft>
            </a:pPr>
            <a:r>
              <a:rPr lang="en"/>
              <a:t>Testing - cannot exhaustively try all inputs.</a:t>
            </a:r>
          </a:p>
          <a:p>
            <a:pPr indent="-228600" lvl="1" marL="914400" marR="0" rtl="0" algn="l">
              <a:lnSpc>
                <a:spcPct val="100000"/>
              </a:lnSpc>
              <a:spcBef>
                <a:spcPts val="600"/>
              </a:spcBef>
              <a:spcAft>
                <a:spcPts val="0"/>
              </a:spcAft>
            </a:pPr>
            <a:r>
              <a:rPr lang="en"/>
              <a:t>We must accept some degree of inaccuracy.</a:t>
            </a:r>
          </a:p>
        </p:txBody>
      </p:sp>
      <p:sp>
        <p:nvSpPr>
          <p:cNvPr id="318" name="Shape 31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38</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2" name="Shape 322"/>
        <p:cNvGrpSpPr/>
        <p:nvPr/>
      </p:nvGrpSpPr>
      <p:grpSpPr>
        <a:xfrm>
          <a:off x="0" y="0"/>
          <a:ext cx="0" cy="0"/>
          <a:chOff x="0" y="0"/>
          <a:chExt cx="0" cy="0"/>
        </a:xfrm>
      </p:grpSpPr>
      <p:sp>
        <p:nvSpPr>
          <p:cNvPr id="323" name="Shape 32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Verification Trade-Offs</a:t>
            </a:r>
          </a:p>
        </p:txBody>
      </p:sp>
      <p:sp>
        <p:nvSpPr>
          <p:cNvPr id="324" name="Shape 324"/>
          <p:cNvSpPr txBox="1"/>
          <p:nvPr>
            <p:ph idx="1" type="body"/>
          </p:nvPr>
        </p:nvSpPr>
        <p:spPr>
          <a:xfrm>
            <a:off x="457200" y="1546500"/>
            <a:ext cx="43704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200"/>
              <a:t>Three dimensions of inaccuracy:</a:t>
            </a:r>
          </a:p>
          <a:p>
            <a:pPr indent="-368300" lvl="0" marL="457200" marR="0" rtl="0" algn="l">
              <a:lnSpc>
                <a:spcPct val="100000"/>
              </a:lnSpc>
              <a:spcBef>
                <a:spcPts val="600"/>
              </a:spcBef>
              <a:spcAft>
                <a:spcPts val="0"/>
              </a:spcAft>
              <a:buSzPct val="100000"/>
            </a:pPr>
            <a:r>
              <a:rPr b="1" lang="en" sz="2200"/>
              <a:t>Pessimistic Inaccuracy</a:t>
            </a:r>
            <a:r>
              <a:rPr lang="en" sz="2200"/>
              <a:t> - not guaranteed to accept a program even if the program possesses the property. </a:t>
            </a:r>
          </a:p>
          <a:p>
            <a:pPr indent="-368300" lvl="0" marL="457200" marR="0" rtl="0" algn="l">
              <a:lnSpc>
                <a:spcPct val="100000"/>
              </a:lnSpc>
              <a:spcBef>
                <a:spcPts val="600"/>
              </a:spcBef>
              <a:spcAft>
                <a:spcPts val="0"/>
              </a:spcAft>
              <a:buSzPct val="100000"/>
            </a:pPr>
            <a:r>
              <a:rPr b="1" lang="en" sz="2200"/>
              <a:t>Optimistic Inaccuracy</a:t>
            </a:r>
            <a:r>
              <a:rPr lang="en" sz="2200"/>
              <a:t> - may accept a program that does not possess a property. </a:t>
            </a:r>
          </a:p>
          <a:p>
            <a:pPr indent="-368300" lvl="0" marL="457200" marR="0" rtl="0" algn="l">
              <a:lnSpc>
                <a:spcPct val="100000"/>
              </a:lnSpc>
              <a:spcBef>
                <a:spcPts val="600"/>
              </a:spcBef>
              <a:spcAft>
                <a:spcPts val="0"/>
              </a:spcAft>
              <a:buSzPct val="100000"/>
            </a:pPr>
            <a:r>
              <a:rPr b="1" lang="en" sz="2200"/>
              <a:t>Property Complexity</a:t>
            </a:r>
            <a:r>
              <a:rPr lang="en" sz="2200"/>
              <a:t> - if one property is too difficult to check, substitute one that is easier to check or constrain the types of programs checked.</a:t>
            </a:r>
          </a:p>
        </p:txBody>
      </p:sp>
      <p:sp>
        <p:nvSpPr>
          <p:cNvPr id="325" name="Shape 32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39</a:t>
            </a:r>
          </a:p>
        </p:txBody>
      </p:sp>
      <p:pic>
        <p:nvPicPr>
          <p:cNvPr descr="scan.jpg" id="326" name="Shape 326"/>
          <p:cNvPicPr preferRelativeResize="0"/>
          <p:nvPr/>
        </p:nvPicPr>
        <p:blipFill>
          <a:blip r:embed="rId3">
            <a:alphaModFix/>
          </a:blip>
          <a:stretch>
            <a:fillRect/>
          </a:stretch>
        </p:blipFill>
        <p:spPr>
          <a:xfrm>
            <a:off x="4902100" y="1870701"/>
            <a:ext cx="4015699" cy="44408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Our Society Depends on Software</a:t>
            </a:r>
          </a:p>
        </p:txBody>
      </p:sp>
      <p:sp>
        <p:nvSpPr>
          <p:cNvPr id="69" name="Shape 69"/>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gn="l">
              <a:spcBef>
                <a:spcPts val="0"/>
              </a:spcBef>
              <a:buNone/>
            </a:pPr>
            <a:r>
              <a:rPr lang="en"/>
              <a:t>This is software:                        So is this:</a:t>
            </a:r>
          </a:p>
          <a:p>
            <a:pPr lvl="0" rtl="0" algn="l">
              <a:spcBef>
                <a:spcPts val="0"/>
              </a:spcBef>
              <a:buNone/>
            </a:pPr>
            <a:r>
              <a:t/>
            </a:r>
            <a:endParaRPr/>
          </a:p>
          <a:p>
            <a:pPr lvl="0" rtl="0" algn="l">
              <a:spcBef>
                <a:spcPts val="0"/>
              </a:spcBef>
              <a:buNone/>
            </a:pPr>
            <a:r>
              <a:t/>
            </a:r>
            <a:endParaRPr/>
          </a:p>
          <a:p>
            <a:pPr lvl="0" rtl="0" algn="l">
              <a:spcBef>
                <a:spcPts val="0"/>
              </a:spcBef>
              <a:buNone/>
            </a:pPr>
            <a:r>
              <a:t/>
            </a:r>
            <a:endParaRPr/>
          </a:p>
          <a:p>
            <a:pPr lvl="0" rtl="0" algn="l">
              <a:spcBef>
                <a:spcPts val="0"/>
              </a:spcBef>
              <a:buNone/>
            </a:pPr>
            <a:r>
              <a:rPr lang="en"/>
              <a:t>                                                   Also, this:</a:t>
            </a:r>
          </a:p>
          <a:p>
            <a:pPr lvl="0" rtl="0" algn="l">
              <a:spcBef>
                <a:spcPts val="0"/>
              </a:spcBef>
              <a:buNone/>
            </a:pPr>
            <a:r>
              <a:rPr lang="en"/>
              <a:t>           </a:t>
            </a:r>
          </a:p>
          <a:p>
            <a:pPr lvl="0" rtl="0" algn="l">
              <a:spcBef>
                <a:spcPts val="0"/>
              </a:spcBef>
              <a:buNone/>
            </a:pPr>
            <a:r>
              <a:rPr lang="en"/>
              <a:t>                                        </a:t>
            </a:r>
          </a:p>
          <a:p>
            <a:pPr lvl="0" rtl="0">
              <a:spcBef>
                <a:spcPts val="0"/>
              </a:spcBef>
              <a:buNone/>
            </a:pPr>
            <a:r>
              <a:rPr lang="en"/>
              <a:t> </a:t>
            </a:r>
          </a:p>
          <a:p>
            <a:pPr lvl="0" rtl="0">
              <a:spcBef>
                <a:spcPts val="0"/>
              </a:spcBef>
              <a:buNone/>
            </a:pPr>
            <a:r>
              <a:t/>
            </a:r>
            <a:endParaRPr/>
          </a:p>
        </p:txBody>
      </p:sp>
      <p:sp>
        <p:nvSpPr>
          <p:cNvPr id="70" name="Shape 7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4</a:t>
            </a:r>
          </a:p>
        </p:txBody>
      </p:sp>
      <p:pic>
        <p:nvPicPr>
          <p:cNvPr descr="Ford_Focus_1.6_Ti-VCT_Champions_Edition_(III)_–_Frontansicht,_23._September_2012,_Mettmann.jpg" id="71" name="Shape 71"/>
          <p:cNvPicPr preferRelativeResize="0"/>
          <p:nvPr/>
        </p:nvPicPr>
        <p:blipFill>
          <a:blip r:embed="rId3">
            <a:alphaModFix/>
          </a:blip>
          <a:stretch>
            <a:fillRect/>
          </a:stretch>
        </p:blipFill>
        <p:spPr>
          <a:xfrm>
            <a:off x="5295547" y="2222700"/>
            <a:ext cx="3034050" cy="1560676"/>
          </a:xfrm>
          <a:prstGeom prst="rect">
            <a:avLst/>
          </a:prstGeom>
          <a:noFill/>
          <a:ln>
            <a:noFill/>
          </a:ln>
        </p:spPr>
      </p:pic>
      <p:pic>
        <p:nvPicPr>
          <p:cNvPr descr="power_grid_sun_yellow.jpg" id="72" name="Shape 72"/>
          <p:cNvPicPr preferRelativeResize="0"/>
          <p:nvPr/>
        </p:nvPicPr>
        <p:blipFill>
          <a:blip r:embed="rId4">
            <a:alphaModFix/>
          </a:blip>
          <a:stretch>
            <a:fillRect/>
          </a:stretch>
        </p:blipFill>
        <p:spPr>
          <a:xfrm>
            <a:off x="5236487" y="4390675"/>
            <a:ext cx="3152176" cy="2041499"/>
          </a:xfrm>
          <a:prstGeom prst="rect">
            <a:avLst/>
          </a:prstGeom>
          <a:noFill/>
          <a:ln>
            <a:noFill/>
          </a:ln>
        </p:spPr>
      </p:pic>
      <p:pic>
        <p:nvPicPr>
          <p:cNvPr descr="mobile-homepage-sep2015-1.png" id="73" name="Shape 73"/>
          <p:cNvPicPr preferRelativeResize="0"/>
          <p:nvPr/>
        </p:nvPicPr>
        <p:blipFill>
          <a:blip r:embed="rId5">
            <a:alphaModFix/>
          </a:blip>
          <a:stretch>
            <a:fillRect/>
          </a:stretch>
        </p:blipFill>
        <p:spPr>
          <a:xfrm>
            <a:off x="628650" y="2351275"/>
            <a:ext cx="2559379" cy="3654225"/>
          </a:xfrm>
          <a:prstGeom prst="rect">
            <a:avLst/>
          </a:prstGeom>
          <a:noFill/>
          <a:ln cap="flat" cmpd="sng" w="9525">
            <a:solidFill>
              <a:schemeClr val="dk2"/>
            </a:solidFill>
            <a:prstDash val="solid"/>
            <a:round/>
            <a:headEnd len="med" w="med" type="none"/>
            <a:tailEnd len="med" w="med" type="none"/>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0" name="Shape 330"/>
        <p:cNvGrpSpPr/>
        <p:nvPr/>
      </p:nvGrpSpPr>
      <p:grpSpPr>
        <a:xfrm>
          <a:off x="0" y="0"/>
          <a:ext cx="0" cy="0"/>
          <a:chOff x="0" y="0"/>
          <a:chExt cx="0" cy="0"/>
        </a:xfrm>
      </p:grpSpPr>
      <p:sp>
        <p:nvSpPr>
          <p:cNvPr id="331" name="Shape 33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Assessing Verification Techniques</a:t>
            </a:r>
          </a:p>
        </p:txBody>
      </p:sp>
      <p:sp>
        <p:nvSpPr>
          <p:cNvPr id="332" name="Shape 33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Safe</a:t>
            </a:r>
          </a:p>
          <a:p>
            <a:pPr indent="-228600" lvl="1" marL="914400" marR="0" rtl="0" algn="l">
              <a:lnSpc>
                <a:spcPct val="100000"/>
              </a:lnSpc>
              <a:spcBef>
                <a:spcPts val="600"/>
              </a:spcBef>
              <a:spcAft>
                <a:spcPts val="0"/>
              </a:spcAft>
            </a:pPr>
            <a:r>
              <a:rPr lang="en"/>
              <a:t>No optimistic inaccuracy - it only accepts programs that are correct with respect to that property.</a:t>
            </a:r>
          </a:p>
          <a:p>
            <a:pPr indent="-228600" lvl="0" marL="457200" marR="0" rtl="0" algn="l">
              <a:lnSpc>
                <a:spcPct val="100000"/>
              </a:lnSpc>
              <a:spcBef>
                <a:spcPts val="600"/>
              </a:spcBef>
              <a:spcAft>
                <a:spcPts val="0"/>
              </a:spcAft>
            </a:pPr>
            <a:r>
              <a:rPr lang="en"/>
              <a:t>Sound</a:t>
            </a:r>
          </a:p>
          <a:p>
            <a:pPr indent="-228600" lvl="1" marL="914400" marR="0" rtl="0" algn="l">
              <a:lnSpc>
                <a:spcPct val="100000"/>
              </a:lnSpc>
              <a:spcBef>
                <a:spcPts val="600"/>
              </a:spcBef>
              <a:spcAft>
                <a:spcPts val="0"/>
              </a:spcAft>
            </a:pPr>
            <a:r>
              <a:rPr lang="en"/>
              <a:t>An analysis of a program with respect to property is </a:t>
            </a:r>
            <a:r>
              <a:rPr i="1" lang="en"/>
              <a:t>sound</a:t>
            </a:r>
            <a:r>
              <a:rPr lang="en"/>
              <a:t> if the technique returns true ONLY when the program does meet the property. </a:t>
            </a:r>
          </a:p>
          <a:p>
            <a:pPr indent="-228600" lvl="1" marL="914400" marR="0" rtl="0" algn="l">
              <a:lnSpc>
                <a:spcPct val="100000"/>
              </a:lnSpc>
              <a:spcBef>
                <a:spcPts val="600"/>
              </a:spcBef>
              <a:spcAft>
                <a:spcPts val="0"/>
              </a:spcAft>
            </a:pPr>
            <a:r>
              <a:rPr lang="en"/>
              <a:t>If true = correct and the technique is </a:t>
            </a:r>
            <a:r>
              <a:rPr i="1" lang="en"/>
              <a:t>sound, </a:t>
            </a:r>
            <a:r>
              <a:rPr lang="en"/>
              <a:t>then the technique is also </a:t>
            </a:r>
            <a:r>
              <a:rPr i="1" lang="en"/>
              <a:t>safe</a:t>
            </a:r>
            <a:r>
              <a:rPr lang="en"/>
              <a:t>.</a:t>
            </a:r>
          </a:p>
          <a:p>
            <a:pPr indent="-228600" lvl="1" marL="914400" marR="0" rtl="0" algn="l">
              <a:lnSpc>
                <a:spcPct val="100000"/>
              </a:lnSpc>
              <a:spcBef>
                <a:spcPts val="600"/>
              </a:spcBef>
              <a:spcAft>
                <a:spcPts val="0"/>
              </a:spcAft>
            </a:pPr>
            <a:r>
              <a:rPr lang="en"/>
              <a:t>If true = incorrect and the technique is sound, you allow </a:t>
            </a:r>
            <a:r>
              <a:rPr i="1" lang="en"/>
              <a:t>optimistic</a:t>
            </a:r>
            <a:r>
              <a:rPr lang="en"/>
              <a:t> but disallow </a:t>
            </a:r>
            <a:r>
              <a:rPr i="1" lang="en"/>
              <a:t>pessimistic inaccuracy</a:t>
            </a:r>
            <a:r>
              <a:rPr lang="en"/>
              <a:t>.</a:t>
            </a:r>
          </a:p>
        </p:txBody>
      </p:sp>
      <p:sp>
        <p:nvSpPr>
          <p:cNvPr id="333" name="Shape 33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40</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7" name="Shape 337"/>
        <p:cNvGrpSpPr/>
        <p:nvPr/>
      </p:nvGrpSpPr>
      <p:grpSpPr>
        <a:xfrm>
          <a:off x="0" y="0"/>
          <a:ext cx="0" cy="0"/>
          <a:chOff x="0" y="0"/>
          <a:chExt cx="0" cy="0"/>
        </a:xfrm>
      </p:grpSpPr>
      <p:sp>
        <p:nvSpPr>
          <p:cNvPr id="338" name="Shape 33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Assessing Verification Techniques</a:t>
            </a:r>
          </a:p>
        </p:txBody>
      </p:sp>
      <p:sp>
        <p:nvSpPr>
          <p:cNvPr id="339" name="Shape 33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Complete</a:t>
            </a:r>
          </a:p>
          <a:p>
            <a:pPr indent="-381000" lvl="1" marL="914400" rtl="0">
              <a:spcBef>
                <a:spcPts val="0"/>
              </a:spcBef>
              <a:buSzPct val="100000"/>
            </a:pPr>
            <a:r>
              <a:rPr lang="en" sz="2400"/>
              <a:t>An analysis of a property on a program is </a:t>
            </a:r>
            <a:r>
              <a:rPr i="1" lang="en" sz="2400"/>
              <a:t>complete</a:t>
            </a:r>
            <a:r>
              <a:rPr lang="en" sz="2400"/>
              <a:t> if it always returns true when the program does satisfy the program. </a:t>
            </a:r>
          </a:p>
          <a:p>
            <a:pPr indent="-381000" lvl="1" marL="914400" rtl="0">
              <a:spcBef>
                <a:spcPts val="0"/>
              </a:spcBef>
              <a:buSzPct val="100000"/>
            </a:pPr>
            <a:r>
              <a:rPr lang="en" sz="2400"/>
              <a:t>If true = correct, then </a:t>
            </a:r>
            <a:r>
              <a:rPr i="1" lang="en" sz="2400"/>
              <a:t>complete</a:t>
            </a:r>
            <a:r>
              <a:rPr lang="en" sz="2400"/>
              <a:t> admits only </a:t>
            </a:r>
            <a:r>
              <a:rPr i="1" lang="en" sz="2400"/>
              <a:t>optimistic inaccuracy</a:t>
            </a:r>
            <a:r>
              <a:rPr lang="en" sz="2400"/>
              <a:t>. </a:t>
            </a:r>
          </a:p>
          <a:p>
            <a:pPr indent="-228600" lvl="0" marL="457200" marR="0" rtl="0" algn="l">
              <a:lnSpc>
                <a:spcPct val="100000"/>
              </a:lnSpc>
              <a:spcBef>
                <a:spcPts val="600"/>
              </a:spcBef>
              <a:spcAft>
                <a:spcPts val="0"/>
              </a:spcAft>
            </a:pPr>
            <a:r>
              <a:rPr lang="en"/>
              <a:t>Often a trade-off between safe, sound, and complete.</a:t>
            </a:r>
          </a:p>
        </p:txBody>
      </p:sp>
      <p:sp>
        <p:nvSpPr>
          <p:cNvPr id="340" name="Shape 34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41</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4" name="Shape 344"/>
        <p:cNvGrpSpPr/>
        <p:nvPr/>
      </p:nvGrpSpPr>
      <p:grpSpPr>
        <a:xfrm>
          <a:off x="0" y="0"/>
          <a:ext cx="0" cy="0"/>
          <a:chOff x="0" y="0"/>
          <a:chExt cx="0" cy="0"/>
        </a:xfrm>
      </p:grpSpPr>
      <p:sp>
        <p:nvSpPr>
          <p:cNvPr id="345" name="Shape 34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How Can We Assess the Readiness of a Product?</a:t>
            </a:r>
          </a:p>
        </p:txBody>
      </p:sp>
      <p:sp>
        <p:nvSpPr>
          <p:cNvPr id="346" name="Shape 34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Identifying faults is useful, but finding all faults is nearly impossible.</a:t>
            </a:r>
          </a:p>
          <a:p>
            <a:pPr indent="-228600" lvl="0" marL="457200" marR="0" rtl="0" algn="l">
              <a:lnSpc>
                <a:spcPct val="100000"/>
              </a:lnSpc>
              <a:spcBef>
                <a:spcPts val="600"/>
              </a:spcBef>
              <a:spcAft>
                <a:spcPts val="0"/>
              </a:spcAft>
            </a:pPr>
            <a:r>
              <a:rPr lang="en"/>
              <a:t>Instead, need to decide when to stop verification and validation.</a:t>
            </a:r>
          </a:p>
          <a:p>
            <a:pPr indent="-228600" lvl="0" marL="457200" marR="0" rtl="0" algn="l">
              <a:lnSpc>
                <a:spcPct val="100000"/>
              </a:lnSpc>
              <a:spcBef>
                <a:spcPts val="600"/>
              </a:spcBef>
              <a:spcAft>
                <a:spcPts val="0"/>
              </a:spcAft>
            </a:pPr>
            <a:r>
              <a:rPr lang="en"/>
              <a:t>Need to establish criteria for acceptance. </a:t>
            </a:r>
          </a:p>
          <a:p>
            <a:pPr indent="-228600" lvl="1" marL="914400" marR="0" rtl="0" algn="l">
              <a:lnSpc>
                <a:spcPct val="100000"/>
              </a:lnSpc>
              <a:spcBef>
                <a:spcPts val="600"/>
              </a:spcBef>
              <a:spcAft>
                <a:spcPts val="0"/>
              </a:spcAft>
            </a:pPr>
            <a:r>
              <a:rPr lang="en"/>
              <a:t>How good is “good enough”?</a:t>
            </a:r>
          </a:p>
          <a:p>
            <a:pPr indent="-228600" lvl="0" marL="457200" marR="0" rtl="0" algn="l">
              <a:lnSpc>
                <a:spcPct val="100000"/>
              </a:lnSpc>
              <a:spcBef>
                <a:spcPts val="600"/>
              </a:spcBef>
              <a:spcAft>
                <a:spcPts val="0"/>
              </a:spcAft>
            </a:pPr>
            <a:r>
              <a:rPr lang="en"/>
              <a:t>One option is to measure dependability (availability, mean time between failures, etc) and set a “acceptability threshold”.</a:t>
            </a:r>
          </a:p>
        </p:txBody>
      </p:sp>
      <p:sp>
        <p:nvSpPr>
          <p:cNvPr id="347" name="Shape 34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42</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1" name="Shape 351"/>
        <p:cNvGrpSpPr/>
        <p:nvPr/>
      </p:nvGrpSpPr>
      <p:grpSpPr>
        <a:xfrm>
          <a:off x="0" y="0"/>
          <a:ext cx="0" cy="0"/>
          <a:chOff x="0" y="0"/>
          <a:chExt cx="0" cy="0"/>
        </a:xfrm>
      </p:grpSpPr>
      <p:sp>
        <p:nvSpPr>
          <p:cNvPr id="352" name="Shape 35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Product Readiness</a:t>
            </a:r>
          </a:p>
        </p:txBody>
      </p:sp>
      <p:sp>
        <p:nvSpPr>
          <p:cNvPr id="353" name="Shape 35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Another option is to put it in the hands of human users.</a:t>
            </a:r>
          </a:p>
          <a:p>
            <a:pPr indent="-228600" lvl="0" marL="457200" marR="0" rtl="0" algn="l">
              <a:lnSpc>
                <a:spcPct val="100000"/>
              </a:lnSpc>
              <a:spcBef>
                <a:spcPts val="600"/>
              </a:spcBef>
              <a:spcAft>
                <a:spcPts val="0"/>
              </a:spcAft>
            </a:pPr>
            <a:r>
              <a:rPr lang="en"/>
              <a:t>Alpha/Beta Testing - invite a small group of users to start using the product, have them report feedback and faults. Use this to judge product readiness. </a:t>
            </a:r>
          </a:p>
          <a:p>
            <a:pPr indent="-228600" lvl="1" marL="914400" marR="0" rtl="0" algn="l">
              <a:lnSpc>
                <a:spcPct val="100000"/>
              </a:lnSpc>
              <a:spcBef>
                <a:spcPts val="600"/>
              </a:spcBef>
              <a:spcAft>
                <a:spcPts val="0"/>
              </a:spcAft>
            </a:pPr>
            <a:r>
              <a:rPr lang="en"/>
              <a:t>Can make use of dependability metrics for a quantitative judgement (metric &gt; threshold).</a:t>
            </a:r>
          </a:p>
          <a:p>
            <a:pPr indent="-228600" lvl="1" marL="914400" marR="0" rtl="0" algn="l">
              <a:lnSpc>
                <a:spcPct val="100000"/>
              </a:lnSpc>
              <a:spcBef>
                <a:spcPts val="600"/>
              </a:spcBef>
              <a:spcAft>
                <a:spcPts val="0"/>
              </a:spcAft>
            </a:pPr>
            <a:r>
              <a:rPr lang="en"/>
              <a:t>Can make use of surveys as a qualitative judgement (are the users happy with the current product?)</a:t>
            </a:r>
          </a:p>
        </p:txBody>
      </p:sp>
      <p:sp>
        <p:nvSpPr>
          <p:cNvPr id="354" name="Shape 35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43</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8" name="Shape 358"/>
        <p:cNvGrpSpPr/>
        <p:nvPr/>
      </p:nvGrpSpPr>
      <p:grpSpPr>
        <a:xfrm>
          <a:off x="0" y="0"/>
          <a:ext cx="0" cy="0"/>
          <a:chOff x="0" y="0"/>
          <a:chExt cx="0" cy="0"/>
        </a:xfrm>
      </p:grpSpPr>
      <p:sp>
        <p:nvSpPr>
          <p:cNvPr id="359" name="Shape 35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Ensuring the Quality of Successive Releases</a:t>
            </a:r>
          </a:p>
        </p:txBody>
      </p:sp>
      <p:sp>
        <p:nvSpPr>
          <p:cNvPr id="360" name="Shape 36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Verification and validation do not end with the release of the software.</a:t>
            </a:r>
          </a:p>
          <a:p>
            <a:pPr indent="-228600" lvl="1" marL="914400" marR="0" rtl="0" algn="l">
              <a:lnSpc>
                <a:spcPct val="100000"/>
              </a:lnSpc>
              <a:spcBef>
                <a:spcPts val="600"/>
              </a:spcBef>
              <a:spcAft>
                <a:spcPts val="0"/>
              </a:spcAft>
            </a:pPr>
            <a:r>
              <a:rPr lang="en"/>
              <a:t>Software evolves - new features, environmental adaptations, bug fixes.</a:t>
            </a:r>
          </a:p>
          <a:p>
            <a:pPr indent="-228600" lvl="1" marL="914400" marR="0" rtl="0" algn="l">
              <a:lnSpc>
                <a:spcPct val="100000"/>
              </a:lnSpc>
              <a:spcBef>
                <a:spcPts val="600"/>
              </a:spcBef>
              <a:spcAft>
                <a:spcPts val="0"/>
              </a:spcAft>
            </a:pPr>
            <a:r>
              <a:rPr lang="en"/>
              <a:t>Need to test code, retest old code, track changes.</a:t>
            </a:r>
          </a:p>
          <a:p>
            <a:pPr indent="-228600" lvl="0" marL="457200" marR="0" rtl="0" algn="l">
              <a:lnSpc>
                <a:spcPct val="100000"/>
              </a:lnSpc>
              <a:spcBef>
                <a:spcPts val="600"/>
              </a:spcBef>
              <a:spcAft>
                <a:spcPts val="0"/>
              </a:spcAft>
            </a:pPr>
            <a:r>
              <a:rPr lang="en"/>
              <a:t>Faults have not always been fixed before release. Do not forget those.</a:t>
            </a:r>
          </a:p>
          <a:p>
            <a:pPr indent="-228600" lvl="0" marL="457200" marR="0" rtl="0" algn="l">
              <a:lnSpc>
                <a:spcPct val="100000"/>
              </a:lnSpc>
              <a:spcBef>
                <a:spcPts val="600"/>
              </a:spcBef>
              <a:spcAft>
                <a:spcPts val="0"/>
              </a:spcAft>
            </a:pPr>
            <a:r>
              <a:rPr lang="en"/>
              <a:t>Regression Testing - when code changes, rerun tests to ensure that it still works.</a:t>
            </a:r>
          </a:p>
          <a:p>
            <a:pPr indent="-228600" lvl="1" marL="914400" marR="0" rtl="0" algn="l">
              <a:lnSpc>
                <a:spcPct val="100000"/>
              </a:lnSpc>
              <a:spcBef>
                <a:spcPts val="600"/>
              </a:spcBef>
              <a:spcAft>
                <a:spcPts val="0"/>
              </a:spcAft>
            </a:pPr>
            <a:r>
              <a:rPr lang="en"/>
              <a:t>As faults are repaired, add tests that exposed them to the suite.</a:t>
            </a:r>
          </a:p>
        </p:txBody>
      </p:sp>
      <p:sp>
        <p:nvSpPr>
          <p:cNvPr id="361" name="Shape 36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44</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5" name="Shape 365"/>
        <p:cNvGrpSpPr/>
        <p:nvPr/>
      </p:nvGrpSpPr>
      <p:grpSpPr>
        <a:xfrm>
          <a:off x="0" y="0"/>
          <a:ext cx="0" cy="0"/>
          <a:chOff x="0" y="0"/>
          <a:chExt cx="0" cy="0"/>
        </a:xfrm>
      </p:grpSpPr>
      <p:sp>
        <p:nvSpPr>
          <p:cNvPr id="366" name="Shape 36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Improving the Development Process</a:t>
            </a:r>
          </a:p>
        </p:txBody>
      </p:sp>
      <p:sp>
        <p:nvSpPr>
          <p:cNvPr id="367" name="Shape 36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Try to learn from your mistakes in the next project.</a:t>
            </a:r>
          </a:p>
          <a:p>
            <a:pPr indent="-228600" lvl="0" marL="457200" marR="0" rtl="0" algn="l">
              <a:lnSpc>
                <a:spcPct val="100000"/>
              </a:lnSpc>
              <a:spcBef>
                <a:spcPts val="600"/>
              </a:spcBef>
              <a:spcAft>
                <a:spcPts val="0"/>
              </a:spcAft>
            </a:pPr>
            <a:r>
              <a:rPr lang="en"/>
              <a:t>Collect data during development.</a:t>
            </a:r>
          </a:p>
          <a:p>
            <a:pPr indent="-228600" lvl="1" marL="914400" marR="0" rtl="0" algn="l">
              <a:lnSpc>
                <a:spcPct val="100000"/>
              </a:lnSpc>
              <a:spcBef>
                <a:spcPts val="600"/>
              </a:spcBef>
              <a:spcAft>
                <a:spcPts val="0"/>
              </a:spcAft>
            </a:pPr>
            <a:r>
              <a:rPr lang="en"/>
              <a:t>Fault information, bug reports, project metrics (complexity, # classes, # lines of code, coverage of tests, etc.).</a:t>
            </a:r>
          </a:p>
          <a:p>
            <a:pPr indent="-228600" lvl="0" marL="457200" marR="0" rtl="0" algn="l">
              <a:lnSpc>
                <a:spcPct val="100000"/>
              </a:lnSpc>
              <a:spcBef>
                <a:spcPts val="600"/>
              </a:spcBef>
              <a:spcAft>
                <a:spcPts val="0"/>
              </a:spcAft>
            </a:pPr>
            <a:r>
              <a:rPr lang="en"/>
              <a:t>Classify faults into categories.</a:t>
            </a:r>
          </a:p>
          <a:p>
            <a:pPr indent="-228600" lvl="0" marL="457200" marR="0" rtl="0" algn="l">
              <a:lnSpc>
                <a:spcPct val="100000"/>
              </a:lnSpc>
              <a:spcBef>
                <a:spcPts val="600"/>
              </a:spcBef>
              <a:spcAft>
                <a:spcPts val="0"/>
              </a:spcAft>
            </a:pPr>
            <a:r>
              <a:rPr lang="en"/>
              <a:t>Look for common mistakes.</a:t>
            </a:r>
          </a:p>
          <a:p>
            <a:pPr indent="-228600" lvl="0" marL="457200" marR="0" rtl="0" algn="l">
              <a:lnSpc>
                <a:spcPct val="100000"/>
              </a:lnSpc>
              <a:spcBef>
                <a:spcPts val="600"/>
              </a:spcBef>
              <a:spcAft>
                <a:spcPts val="0"/>
              </a:spcAft>
            </a:pPr>
            <a:r>
              <a:rPr lang="en"/>
              <a:t>Learn how to avoid such mistakes.</a:t>
            </a:r>
          </a:p>
          <a:p>
            <a:pPr indent="-228600" lvl="0" marL="457200" marR="0" rtl="0" algn="l">
              <a:lnSpc>
                <a:spcPct val="100000"/>
              </a:lnSpc>
              <a:spcBef>
                <a:spcPts val="600"/>
              </a:spcBef>
              <a:spcAft>
                <a:spcPts val="0"/>
              </a:spcAft>
            </a:pPr>
            <a:r>
              <a:rPr lang="en"/>
              <a:t>Share information within your organization.</a:t>
            </a:r>
          </a:p>
        </p:txBody>
      </p:sp>
      <p:sp>
        <p:nvSpPr>
          <p:cNvPr id="368" name="Shape 36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45</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2" name="Shape 372"/>
        <p:cNvGrpSpPr/>
        <p:nvPr/>
      </p:nvGrpSpPr>
      <p:grpSpPr>
        <a:xfrm>
          <a:off x="0" y="0"/>
          <a:ext cx="0" cy="0"/>
          <a:chOff x="0" y="0"/>
          <a:chExt cx="0" cy="0"/>
        </a:xfrm>
      </p:grpSpPr>
      <p:sp>
        <p:nvSpPr>
          <p:cNvPr id="373" name="Shape 37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374" name="Shape 37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06400" lvl="0" marL="457200" rtl="0">
              <a:spcBef>
                <a:spcPts val="0"/>
              </a:spcBef>
              <a:buSzPct val="100000"/>
            </a:pPr>
            <a:r>
              <a:rPr lang="en" sz="2800"/>
              <a:t>Software should be dependable and useful before it is released into the world.</a:t>
            </a:r>
          </a:p>
          <a:p>
            <a:pPr indent="-406400" lvl="0" marL="457200" rtl="0">
              <a:spcBef>
                <a:spcPts val="0"/>
              </a:spcBef>
              <a:buSzPct val="100000"/>
            </a:pPr>
            <a:r>
              <a:rPr lang="en" sz="2800"/>
              <a:t>Verification is the process of demonstrating that an implementation meets its specification.</a:t>
            </a:r>
          </a:p>
          <a:p>
            <a:pPr indent="-406400" lvl="1" marL="914400" rtl="0">
              <a:spcBef>
                <a:spcPts val="0"/>
              </a:spcBef>
              <a:buSzPct val="100000"/>
            </a:pPr>
            <a:r>
              <a:rPr lang="en" sz="2800"/>
              <a:t>This is the primary means of making software dependable (and demonstrating dependability).</a:t>
            </a:r>
          </a:p>
          <a:p>
            <a:pPr indent="-406400" lvl="1" marL="914400" rtl="0">
              <a:spcBef>
                <a:spcPts val="0"/>
              </a:spcBef>
              <a:buSzPct val="100000"/>
            </a:pPr>
            <a:r>
              <a:rPr lang="en" sz="2800"/>
              <a:t>Testing is the most common form of verification.</a:t>
            </a:r>
          </a:p>
        </p:txBody>
      </p:sp>
      <p:sp>
        <p:nvSpPr>
          <p:cNvPr id="375" name="Shape 37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46</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9" name="Shape 379"/>
        <p:cNvGrpSpPr/>
        <p:nvPr/>
      </p:nvGrpSpPr>
      <p:grpSpPr>
        <a:xfrm>
          <a:off x="0" y="0"/>
          <a:ext cx="0" cy="0"/>
          <a:chOff x="0" y="0"/>
          <a:chExt cx="0" cy="0"/>
        </a:xfrm>
      </p:grpSpPr>
      <p:sp>
        <p:nvSpPr>
          <p:cNvPr id="380" name="Shape 38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381" name="Shape 38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06400" lvl="0" marL="457200" rtl="0">
              <a:spcBef>
                <a:spcPts val="0"/>
              </a:spcBef>
              <a:buSzPct val="100000"/>
            </a:pPr>
            <a:r>
              <a:rPr lang="en" sz="2800"/>
              <a:t>Verification techniques can be static or dynamic.</a:t>
            </a:r>
          </a:p>
          <a:p>
            <a:pPr indent="-406400" lvl="1" marL="914400" rtl="0">
              <a:spcBef>
                <a:spcPts val="0"/>
              </a:spcBef>
              <a:buSzPct val="100000"/>
            </a:pPr>
            <a:r>
              <a:rPr lang="en" sz="2800"/>
              <a:t>Often pessimistically or optimistically inaccurate</a:t>
            </a:r>
          </a:p>
          <a:p>
            <a:pPr indent="-406400" lvl="1" marL="914400" rtl="0">
              <a:spcBef>
                <a:spcPts val="0"/>
              </a:spcBef>
              <a:buSzPct val="100000"/>
            </a:pPr>
            <a:r>
              <a:rPr lang="en" sz="2800"/>
              <a:t>Level of inaccuracy can be controlled by simplifying properties. </a:t>
            </a:r>
          </a:p>
          <a:p>
            <a:pPr indent="-406400" lvl="1" marL="914400" rtl="0">
              <a:spcBef>
                <a:spcPts val="0"/>
              </a:spcBef>
              <a:buSzPct val="100000"/>
            </a:pPr>
            <a:r>
              <a:rPr lang="en" sz="2800"/>
              <a:t>Techniques strive to be safe, sound, and complete.</a:t>
            </a:r>
          </a:p>
          <a:p>
            <a:pPr indent="-406400" lvl="2" marL="1371600" rtl="0">
              <a:spcBef>
                <a:spcPts val="0"/>
              </a:spcBef>
              <a:buSzPct val="100000"/>
            </a:pPr>
            <a:r>
              <a:rPr lang="en" sz="2800"/>
              <a:t>But, obtaining one often involves losing another.</a:t>
            </a:r>
          </a:p>
        </p:txBody>
      </p:sp>
      <p:sp>
        <p:nvSpPr>
          <p:cNvPr id="382" name="Shape 38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47</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6" name="Shape 386"/>
        <p:cNvGrpSpPr/>
        <p:nvPr/>
      </p:nvGrpSpPr>
      <p:grpSpPr>
        <a:xfrm>
          <a:off x="0" y="0"/>
          <a:ext cx="0" cy="0"/>
          <a:chOff x="0" y="0"/>
          <a:chExt cx="0" cy="0"/>
        </a:xfrm>
      </p:grpSpPr>
      <p:sp>
        <p:nvSpPr>
          <p:cNvPr id="387" name="Shape 38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Next Time</a:t>
            </a:r>
          </a:p>
        </p:txBody>
      </p:sp>
      <p:sp>
        <p:nvSpPr>
          <p:cNvPr id="388" name="Shape 388"/>
          <p:cNvSpPr txBox="1"/>
          <p:nvPr>
            <p:ph idx="1" type="body"/>
          </p:nvPr>
        </p:nvSpPr>
        <p:spPr>
          <a:xfrm>
            <a:off x="457200" y="1600200"/>
            <a:ext cx="8155800" cy="4967700"/>
          </a:xfrm>
          <a:prstGeom prst="rect">
            <a:avLst/>
          </a:prstGeom>
        </p:spPr>
        <p:txBody>
          <a:bodyPr anchorCtr="0" anchor="t" bIns="91425" lIns="91425" rIns="91425" tIns="91425">
            <a:noAutofit/>
          </a:bodyPr>
          <a:lstStyle/>
          <a:p>
            <a:pPr indent="-228600" lvl="0" marL="457200" rtl="0" algn="l">
              <a:spcBef>
                <a:spcPts val="0"/>
              </a:spcBef>
            </a:pPr>
            <a:r>
              <a:rPr lang="en"/>
              <a:t>More introduction:</a:t>
            </a:r>
          </a:p>
          <a:p>
            <a:pPr indent="-228600" lvl="1" marL="914400" rtl="0" algn="l">
              <a:spcBef>
                <a:spcPts val="0"/>
              </a:spcBef>
            </a:pPr>
            <a:r>
              <a:rPr lang="en"/>
              <a:t>Testing fundamentals.</a:t>
            </a:r>
          </a:p>
          <a:p>
            <a:pPr indent="-228600" lvl="1" marL="914400" rtl="0" algn="l">
              <a:spcBef>
                <a:spcPts val="0"/>
              </a:spcBef>
            </a:pPr>
            <a:r>
              <a:rPr lang="en"/>
              <a:t>Principles of analysis and testing.</a:t>
            </a:r>
          </a:p>
          <a:p>
            <a:pPr lvl="0" rtl="0" algn="l">
              <a:spcBef>
                <a:spcPts val="0"/>
              </a:spcBef>
              <a:buNone/>
            </a:pPr>
            <a:r>
              <a:t/>
            </a:r>
            <a:endParaRPr/>
          </a:p>
          <a:p>
            <a:pPr indent="-228600" lvl="0" marL="457200" rtl="0" algn="l">
              <a:spcBef>
                <a:spcPts val="0"/>
              </a:spcBef>
            </a:pPr>
            <a:r>
              <a:rPr lang="en"/>
              <a:t>Reading:</a:t>
            </a:r>
          </a:p>
          <a:p>
            <a:pPr indent="-228600" lvl="1" marL="914400" rtl="0" algn="l">
              <a:spcBef>
                <a:spcPts val="0"/>
              </a:spcBef>
            </a:pPr>
            <a:r>
              <a:rPr lang="en"/>
              <a:t>Chapters 1-4 of testbook.</a:t>
            </a:r>
          </a:p>
          <a:p>
            <a:pPr indent="-228600" lvl="0" marL="457200" rtl="0" algn="l">
              <a:spcBef>
                <a:spcPts val="0"/>
              </a:spcBef>
            </a:pPr>
            <a:r>
              <a:rPr lang="en"/>
              <a:t>Plan your team selection.</a:t>
            </a:r>
          </a:p>
          <a:p>
            <a:pPr indent="-228600" lvl="1" marL="914400" rtl="0" algn="l">
              <a:spcBef>
                <a:spcPts val="0"/>
              </a:spcBef>
            </a:pPr>
            <a:r>
              <a:rPr lang="en"/>
              <a:t>The earlier, the better!</a:t>
            </a:r>
          </a:p>
          <a:p>
            <a:pPr lvl="0" rtl="0" algn="l">
              <a:spcBef>
                <a:spcPts val="0"/>
              </a:spcBef>
              <a:buNone/>
            </a:pPr>
            <a:r>
              <a:t/>
            </a:r>
            <a:endParaRPr/>
          </a:p>
        </p:txBody>
      </p:sp>
      <p:sp>
        <p:nvSpPr>
          <p:cNvPr id="389" name="Shape 38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48</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Flawed Software Will Hurt Profits</a:t>
            </a:r>
          </a:p>
        </p:txBody>
      </p:sp>
      <p:sp>
        <p:nvSpPr>
          <p:cNvPr id="79" name="Shape 7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0" lvl="0" marL="0" rtl="0" algn="l">
              <a:spcBef>
                <a:spcPts val="0"/>
              </a:spcBef>
              <a:buNone/>
            </a:pPr>
            <a:r>
              <a:rPr lang="en"/>
              <a:t>“Bugs cost the U.S. economy $60 billion annually… and testing would relieve one-third of the cost.”</a:t>
            </a:r>
          </a:p>
          <a:p>
            <a:pPr indent="0" lvl="0" marL="0" rtl="0" algn="r">
              <a:spcBef>
                <a:spcPts val="0"/>
              </a:spcBef>
              <a:buNone/>
            </a:pPr>
            <a:r>
              <a:rPr b="1" lang="en"/>
              <a:t>- NIST</a:t>
            </a:r>
          </a:p>
          <a:p>
            <a:pPr lvl="0" rtl="0">
              <a:spcBef>
                <a:spcPts val="0"/>
              </a:spcBef>
              <a:buNone/>
            </a:pPr>
            <a:r>
              <a:t/>
            </a:r>
            <a:endParaRPr/>
          </a:p>
          <a:p>
            <a:pPr lvl="0" rtl="0">
              <a:spcBef>
                <a:spcPts val="0"/>
              </a:spcBef>
              <a:buNone/>
            </a:pPr>
            <a:r>
              <a:rPr lang="en"/>
              <a:t>“Finding and ﬁxing a software problem after delivery is often 100 times more expensive than ﬁnding and ﬁxing it before.”</a:t>
            </a:r>
          </a:p>
          <a:p>
            <a:pPr lvl="0" rtl="0" algn="r">
              <a:spcBef>
                <a:spcPts val="0"/>
              </a:spcBef>
              <a:buClr>
                <a:schemeClr val="dk1"/>
              </a:buClr>
              <a:buSzPct val="61111"/>
              <a:buFont typeface="Arial"/>
              <a:buNone/>
            </a:pPr>
            <a:r>
              <a:rPr b="1" lang="en"/>
              <a:t>- Barry Boehm </a:t>
            </a:r>
            <a:r>
              <a:rPr b="1" lang="en" sz="1800"/>
              <a:t>(</a:t>
            </a:r>
            <a:r>
              <a:rPr b="1" lang="en" sz="1800">
                <a:solidFill>
                  <a:srgbClr val="222222"/>
                </a:solidFill>
                <a:highlight>
                  <a:srgbClr val="FFFFFF"/>
                </a:highlight>
              </a:rPr>
              <a:t>TRW Emeritus Professor, USC)</a:t>
            </a:r>
          </a:p>
          <a:p>
            <a:pPr indent="0" lvl="0" marL="0" rtl="0" algn="l">
              <a:spcBef>
                <a:spcPts val="0"/>
              </a:spcBef>
              <a:buNone/>
            </a:pPr>
            <a:r>
              <a:t/>
            </a:r>
            <a:endParaRPr/>
          </a:p>
          <a:p>
            <a:pPr indent="0" lvl="0" marL="0" rtl="0" algn="l">
              <a:spcBef>
                <a:spcPts val="0"/>
              </a:spcBef>
              <a:buNone/>
            </a:pPr>
            <a:r>
              <a:t/>
            </a:r>
            <a:endParaRPr/>
          </a:p>
        </p:txBody>
      </p:sp>
      <p:sp>
        <p:nvSpPr>
          <p:cNvPr id="80" name="Shape 8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5</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Flawed Software Will Be Exploited</a:t>
            </a:r>
          </a:p>
        </p:txBody>
      </p:sp>
      <p:pic>
        <p:nvPicPr>
          <p:cNvPr descr="target.png" id="86" name="Shape 86"/>
          <p:cNvPicPr preferRelativeResize="0"/>
          <p:nvPr/>
        </p:nvPicPr>
        <p:blipFill>
          <a:blip r:embed="rId3">
            <a:alphaModFix/>
          </a:blip>
          <a:stretch>
            <a:fillRect/>
          </a:stretch>
        </p:blipFill>
        <p:spPr>
          <a:xfrm>
            <a:off x="457200" y="2406933"/>
            <a:ext cx="3646382" cy="2948088"/>
          </a:xfrm>
          <a:prstGeom prst="rect">
            <a:avLst/>
          </a:prstGeom>
          <a:noFill/>
          <a:ln>
            <a:noFill/>
          </a:ln>
        </p:spPr>
      </p:pic>
      <p:pic>
        <p:nvPicPr>
          <p:cNvPr descr="Screenshot.png" id="87" name="Shape 87"/>
          <p:cNvPicPr preferRelativeResize="0"/>
          <p:nvPr/>
        </p:nvPicPr>
        <p:blipFill>
          <a:blip r:embed="rId4">
            <a:alphaModFix/>
          </a:blip>
          <a:stretch>
            <a:fillRect/>
          </a:stretch>
        </p:blipFill>
        <p:spPr>
          <a:xfrm>
            <a:off x="4103582" y="1837574"/>
            <a:ext cx="4583216" cy="2569651"/>
          </a:xfrm>
          <a:prstGeom prst="rect">
            <a:avLst/>
          </a:prstGeom>
          <a:noFill/>
          <a:ln>
            <a:noFill/>
          </a:ln>
        </p:spPr>
      </p:pic>
      <p:pic>
        <p:nvPicPr>
          <p:cNvPr descr="heartbleed.png" id="88" name="Shape 88"/>
          <p:cNvPicPr preferRelativeResize="0"/>
          <p:nvPr/>
        </p:nvPicPr>
        <p:blipFill>
          <a:blip r:embed="rId5">
            <a:alphaModFix/>
          </a:blip>
          <a:stretch>
            <a:fillRect/>
          </a:stretch>
        </p:blipFill>
        <p:spPr>
          <a:xfrm>
            <a:off x="4017585" y="3780755"/>
            <a:ext cx="4669213" cy="2313819"/>
          </a:xfrm>
          <a:prstGeom prst="rect">
            <a:avLst/>
          </a:prstGeom>
          <a:noFill/>
          <a:ln>
            <a:noFill/>
          </a:ln>
        </p:spPr>
      </p:pic>
      <p:sp>
        <p:nvSpPr>
          <p:cNvPr id="89" name="Shape 8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6</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Flawed Software Will Hurt People</a:t>
            </a:r>
          </a:p>
        </p:txBody>
      </p:sp>
      <p:pic>
        <p:nvPicPr>
          <p:cNvPr descr="pacemaker.png" id="95" name="Shape 95"/>
          <p:cNvPicPr preferRelativeResize="0"/>
          <p:nvPr/>
        </p:nvPicPr>
        <p:blipFill>
          <a:blip r:embed="rId3">
            <a:alphaModFix/>
          </a:blip>
          <a:stretch>
            <a:fillRect/>
          </a:stretch>
        </p:blipFill>
        <p:spPr>
          <a:xfrm>
            <a:off x="-149975" y="2304174"/>
            <a:ext cx="3178375" cy="3028199"/>
          </a:xfrm>
          <a:prstGeom prst="rect">
            <a:avLst/>
          </a:prstGeom>
          <a:noFill/>
          <a:ln>
            <a:noFill/>
          </a:ln>
        </p:spPr>
      </p:pic>
      <p:sp>
        <p:nvSpPr>
          <p:cNvPr id="96" name="Shape 96"/>
          <p:cNvSpPr txBox="1"/>
          <p:nvPr>
            <p:ph idx="1" type="body"/>
          </p:nvPr>
        </p:nvSpPr>
        <p:spPr>
          <a:xfrm>
            <a:off x="2522325" y="1675150"/>
            <a:ext cx="6164700" cy="4774800"/>
          </a:xfrm>
          <a:prstGeom prst="rect">
            <a:avLst/>
          </a:prstGeom>
        </p:spPr>
        <p:txBody>
          <a:bodyPr anchorCtr="0" anchor="t" bIns="91425" lIns="91425" rIns="91425" tIns="91425">
            <a:noAutofit/>
          </a:bodyPr>
          <a:lstStyle/>
          <a:p>
            <a:pPr indent="0" lvl="0" marL="0" rtl="0" algn="l">
              <a:spcBef>
                <a:spcPts val="0"/>
              </a:spcBef>
              <a:buNone/>
            </a:pPr>
            <a:r>
              <a:rPr lang="en" sz="2800"/>
              <a:t>In 2010, software problems were responsible for </a:t>
            </a:r>
            <a:r>
              <a:rPr b="1" lang="en" sz="2800"/>
              <a:t>26% of medical device recalls</a:t>
            </a:r>
            <a:r>
              <a:rPr lang="en" sz="2800"/>
              <a:t>. </a:t>
            </a:r>
          </a:p>
          <a:p>
            <a:pPr indent="0" lvl="0" marL="0" rtl="0" algn="l">
              <a:spcBef>
                <a:spcPts val="0"/>
              </a:spcBef>
              <a:buNone/>
            </a:pPr>
            <a:r>
              <a:t/>
            </a:r>
            <a:endParaRPr sz="2800"/>
          </a:p>
          <a:p>
            <a:pPr indent="0" lvl="0" marL="0" rtl="0" algn="l">
              <a:spcBef>
                <a:spcPts val="0"/>
              </a:spcBef>
              <a:buNone/>
            </a:pPr>
            <a:r>
              <a:rPr lang="en" sz="2800"/>
              <a:t>“There is a reasonable probability that use of these products will cause serious adverse health consequences or death.”</a:t>
            </a:r>
          </a:p>
          <a:p>
            <a:pPr indent="-406400" lvl="0" marL="457200" rtl="0" algn="l">
              <a:spcBef>
                <a:spcPts val="0"/>
              </a:spcBef>
              <a:buSzPct val="100000"/>
              <a:buChar char="-"/>
            </a:pPr>
            <a:r>
              <a:rPr b="1" lang="en" sz="2800"/>
              <a:t>US Food and Drug Administration</a:t>
            </a:r>
          </a:p>
        </p:txBody>
      </p:sp>
      <p:sp>
        <p:nvSpPr>
          <p:cNvPr id="97" name="Shape 9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7</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This Course</a:t>
            </a:r>
          </a:p>
        </p:txBody>
      </p:sp>
      <p:sp>
        <p:nvSpPr>
          <p:cNvPr id="103" name="Shape 10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rtl="0">
              <a:spcBef>
                <a:spcPts val="0"/>
              </a:spcBef>
              <a:buSzPct val="80000"/>
            </a:pPr>
            <a:r>
              <a:rPr lang="en"/>
              <a:t>The key to good software? </a:t>
            </a:r>
          </a:p>
          <a:p>
            <a:pPr indent="-228600" lvl="1" marL="914400" rtl="0">
              <a:spcBef>
                <a:spcPts val="0"/>
              </a:spcBef>
            </a:pPr>
            <a:r>
              <a:rPr b="1" lang="en"/>
              <a:t>Verification and Validation</a:t>
            </a:r>
          </a:p>
          <a:p>
            <a:pPr indent="-228600" lvl="2" marL="1371600" rtl="0">
              <a:spcBef>
                <a:spcPts val="0"/>
              </a:spcBef>
            </a:pPr>
            <a:r>
              <a:rPr lang="en"/>
              <a:t>Does the software do what we promised?</a:t>
            </a:r>
          </a:p>
          <a:p>
            <a:pPr indent="-228600" lvl="2" marL="1371600" rtl="0">
              <a:spcBef>
                <a:spcPts val="0"/>
              </a:spcBef>
            </a:pPr>
            <a:r>
              <a:rPr lang="en"/>
              <a:t>Does the software meet the needs of its users?</a:t>
            </a:r>
          </a:p>
          <a:p>
            <a:pPr indent="-228600" lvl="0" marL="457200" rtl="0">
              <a:spcBef>
                <a:spcPts val="0"/>
              </a:spcBef>
            </a:pPr>
            <a:r>
              <a:rPr lang="en"/>
              <a:t>In this course, we will explore the </a:t>
            </a:r>
            <a:r>
              <a:rPr b="1" lang="en"/>
              <a:t>testing</a:t>
            </a:r>
            <a:r>
              <a:rPr lang="en"/>
              <a:t> and </a:t>
            </a:r>
            <a:r>
              <a:rPr b="1" lang="en"/>
              <a:t>analysis</a:t>
            </a:r>
            <a:r>
              <a:rPr lang="en"/>
              <a:t> activities that make up the V&amp;V process.</a:t>
            </a:r>
          </a:p>
          <a:p>
            <a:pPr lvl="0" rtl="0">
              <a:spcBef>
                <a:spcPts val="0"/>
              </a:spcBef>
              <a:buNone/>
            </a:pPr>
            <a:r>
              <a:t/>
            </a:r>
            <a:endParaRPr/>
          </a:p>
          <a:p>
            <a:pPr lvl="0" rtl="0">
              <a:spcBef>
                <a:spcPts val="0"/>
              </a:spcBef>
              <a:buNone/>
            </a:pPr>
            <a:r>
              <a:t/>
            </a:r>
            <a:endParaRPr/>
          </a:p>
        </p:txBody>
      </p:sp>
      <p:sp>
        <p:nvSpPr>
          <p:cNvPr id="104" name="Shape 10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8</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Desired Course Outcomes</a:t>
            </a:r>
          </a:p>
        </p:txBody>
      </p:sp>
      <p:sp>
        <p:nvSpPr>
          <p:cNvPr id="110" name="Shape 110"/>
          <p:cNvSpPr txBox="1"/>
          <p:nvPr>
            <p:ph idx="1" type="body"/>
          </p:nvPr>
        </p:nvSpPr>
        <p:spPr>
          <a:xfrm>
            <a:off x="457200" y="1600200"/>
            <a:ext cx="8155800" cy="4967700"/>
          </a:xfrm>
          <a:prstGeom prst="rect">
            <a:avLst/>
          </a:prstGeom>
        </p:spPr>
        <p:txBody>
          <a:bodyPr anchorCtr="0" anchor="t" bIns="91425" lIns="91425" rIns="91425" tIns="91425">
            <a:noAutofit/>
          </a:bodyPr>
          <a:lstStyle/>
          <a:p>
            <a:pPr indent="-342900" lvl="0" marL="457200" rtl="0">
              <a:lnSpc>
                <a:spcPct val="115000"/>
              </a:lnSpc>
              <a:spcBef>
                <a:spcPts val="0"/>
              </a:spcBef>
              <a:buSzPct val="100000"/>
              <a:buAutoNum type="arabicPeriod"/>
            </a:pPr>
            <a:r>
              <a:rPr lang="en" sz="1800"/>
              <a:t>The students will be familiar with the process of verification and validation.</a:t>
            </a:r>
          </a:p>
          <a:p>
            <a:pPr indent="-342900" lvl="0" marL="457200" rtl="0">
              <a:lnSpc>
                <a:spcPct val="115000"/>
              </a:lnSpc>
              <a:spcBef>
                <a:spcPts val="0"/>
              </a:spcBef>
              <a:buSzPct val="100000"/>
              <a:buAutoNum type="arabicPeriod"/>
            </a:pPr>
            <a:r>
              <a:rPr lang="en" sz="1800"/>
              <a:t>… will understand the process of applying tests to software and the fundamental components of a test case.</a:t>
            </a:r>
          </a:p>
          <a:p>
            <a:pPr indent="-342900" lvl="0" marL="457200" rtl="0">
              <a:lnSpc>
                <a:spcPct val="115000"/>
              </a:lnSpc>
              <a:spcBef>
                <a:spcPts val="0"/>
              </a:spcBef>
              <a:buSzPct val="100000"/>
              <a:buAutoNum type="arabicPeriod"/>
            </a:pPr>
            <a:r>
              <a:rPr lang="en" sz="1800"/>
              <a:t>… will be able to derive test cases from software requirement specifications - including being able to partition input and output domains, form test specifications, and identify valid combinations of input.</a:t>
            </a:r>
          </a:p>
          <a:p>
            <a:pPr indent="-342900" lvl="0" marL="457200" rtl="0">
              <a:lnSpc>
                <a:spcPct val="115000"/>
              </a:lnSpc>
              <a:spcBef>
                <a:spcPts val="0"/>
              </a:spcBef>
              <a:buSzPct val="100000"/>
              <a:buAutoNum type="arabicPeriod"/>
            </a:pPr>
            <a:r>
              <a:rPr lang="en" sz="1800"/>
              <a:t>… will understand and be able to distinguish between methods of judging test case adequacy and how to design tests that will accomplish the obligations of such methods.</a:t>
            </a:r>
          </a:p>
          <a:p>
            <a:pPr indent="-342900" lvl="0" marL="457200" rtl="0">
              <a:lnSpc>
                <a:spcPct val="115000"/>
              </a:lnSpc>
              <a:spcBef>
                <a:spcPts val="0"/>
              </a:spcBef>
              <a:buSzPct val="100000"/>
              <a:buAutoNum type="arabicPeriod"/>
            </a:pPr>
            <a:r>
              <a:rPr lang="en" sz="1800"/>
              <a:t>… will understand how to build models of system behavior and prove that their obey required properties.</a:t>
            </a:r>
          </a:p>
          <a:p>
            <a:pPr indent="-342900" lvl="0" marL="457200" rtl="0">
              <a:lnSpc>
                <a:spcPct val="115000"/>
              </a:lnSpc>
              <a:spcBef>
                <a:spcPts val="0"/>
              </a:spcBef>
              <a:buSzPct val="100000"/>
              <a:buAutoNum type="arabicPeriod"/>
            </a:pPr>
            <a:r>
              <a:rPr lang="en" sz="1800"/>
              <a:t>… will be able to make logical arguments that prove the correctness of program implementations.</a:t>
            </a:r>
          </a:p>
          <a:p>
            <a:pPr indent="-342900" lvl="0" marL="457200" rtl="0">
              <a:lnSpc>
                <a:spcPct val="115000"/>
              </a:lnSpc>
              <a:spcBef>
                <a:spcPts val="0"/>
              </a:spcBef>
              <a:buSzPct val="100000"/>
              <a:buAutoNum type="arabicPeriod"/>
            </a:pPr>
            <a:r>
              <a:rPr lang="en" sz="1800"/>
              <a:t>… will be able to write code to automate test execution and analysis. </a:t>
            </a:r>
          </a:p>
          <a:p>
            <a:pPr indent="-342900" lvl="0" marL="457200" rtl="0">
              <a:lnSpc>
                <a:spcPct val="115000"/>
              </a:lnSpc>
              <a:spcBef>
                <a:spcPts val="0"/>
              </a:spcBef>
              <a:buSzPct val="100000"/>
              <a:buAutoNum type="arabicPeriod"/>
            </a:pPr>
            <a:r>
              <a:rPr lang="en" sz="1800"/>
              <a:t>… will be familiar with methods of measuring software reliability. </a:t>
            </a:r>
          </a:p>
          <a:p>
            <a:pPr lvl="0" rtl="0" algn="l">
              <a:spcBef>
                <a:spcPts val="0"/>
              </a:spcBef>
              <a:buNone/>
            </a:pPr>
            <a:r>
              <a:t/>
            </a:r>
            <a:endParaRPr/>
          </a:p>
        </p:txBody>
      </p:sp>
      <p:sp>
        <p:nvSpPr>
          <p:cNvPr id="111" name="Shape 11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9</a:t>
            </a:r>
          </a:p>
        </p:txBody>
      </p:sp>
    </p:spTree>
  </p:cSld>
  <p:clrMapOvr>
    <a:masterClrMapping/>
  </p:clrMapOvr>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