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5"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C79665A-61B6-4C37-A24F-EC7AAD44D998}">
  <a:tblStyle styleId="{9C79665A-61B6-4C37-A24F-EC7AAD44D998}" styleName="Table_0">
    <a:wholeTbl>
      <a:tcStyle>
        <a:tcBdr>
          <a:left>
            <a:ln cap="flat" cmpd="sng" w="9525">
              <a:solidFill>
                <a:srgbClr val="9E9E9E"/>
              </a:solidFill>
              <a:prstDash val="solid"/>
              <a:round/>
              <a:headEnd len="med" w="med" type="none"/>
              <a:tailEnd len="med" w="med" type="none"/>
            </a:ln>
          </a:left>
          <a:right>
            <a:ln cap="flat" cmpd="sng" w="9525">
              <a:solidFill>
                <a:srgbClr val="9E9E9E"/>
              </a:solidFill>
              <a:prstDash val="solid"/>
              <a:round/>
              <a:headEnd len="med" w="med" type="none"/>
              <a:tailEnd len="med" w="med" type="none"/>
            </a:ln>
          </a:right>
          <a:top>
            <a:ln cap="flat" cmpd="sng" w="9525">
              <a:solidFill>
                <a:srgbClr val="9E9E9E"/>
              </a:solidFill>
              <a:prstDash val="solid"/>
              <a:round/>
              <a:headEnd len="med" w="med" type="none"/>
              <a:tailEnd len="med" w="med" type="none"/>
            </a:ln>
          </a:top>
          <a:bottom>
            <a:ln cap="flat" cmpd="sng" w="9525">
              <a:solidFill>
                <a:srgbClr val="9E9E9E"/>
              </a:solidFill>
              <a:prstDash val="solid"/>
              <a:round/>
              <a:headEnd len="med" w="med" type="none"/>
              <a:tailEnd len="med" w="med" type="none"/>
            </a:ln>
          </a:bottom>
          <a:insideH>
            <a:ln cap="flat" cmpd="sng" w="9525">
              <a:solidFill>
                <a:srgbClr val="9E9E9E"/>
              </a:solidFill>
              <a:prstDash val="solid"/>
              <a:round/>
              <a:headEnd len="med" w="med" type="none"/>
              <a:tailEnd len="med" w="med" type="none"/>
            </a:ln>
          </a:insideH>
          <a:insideV>
            <a:ln cap="flat" cmpd="sng" w="9525">
              <a:solidFill>
                <a:srgbClr val="9E9E9E"/>
              </a:solidFill>
              <a:prstDash val="solid"/>
              <a:round/>
              <a:headEnd len="med" w="med" type="none"/>
              <a:tailEnd len="med" w="med" type="none"/>
            </a:ln>
          </a:insideV>
        </a:tcBdr>
      </a:tcStyle>
    </a:wholeTb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1" Type="http://schemas.openxmlformats.org/officeDocument/2006/relationships/slide" Target="slides/slide36.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6" name="Shape 46"/>
        <p:cNvGrpSpPr/>
        <p:nvPr/>
      </p:nvGrpSpPr>
      <p:grpSpPr>
        <a:xfrm>
          <a:off x="0" y="0"/>
          <a:ext cx="0" cy="0"/>
          <a:chOff x="0" y="0"/>
          <a:chExt cx="0" cy="0"/>
        </a:xfrm>
      </p:grpSpPr>
      <p:sp>
        <p:nvSpPr>
          <p:cNvPr id="47" name="Shape 4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48" name="Shape 4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7" name="Shape 117"/>
        <p:cNvGrpSpPr/>
        <p:nvPr/>
      </p:nvGrpSpPr>
      <p:grpSpPr>
        <a:xfrm>
          <a:off x="0" y="0"/>
          <a:ext cx="0" cy="0"/>
          <a:chOff x="0" y="0"/>
          <a:chExt cx="0" cy="0"/>
        </a:xfrm>
      </p:grpSpPr>
      <p:sp>
        <p:nvSpPr>
          <p:cNvPr id="118" name="Shape 11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19" name="Shape 11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600"/>
              </a:spcBef>
              <a:buNone/>
            </a:pPr>
            <a:r>
              <a:rPr lang="en">
                <a:solidFill>
                  <a:schemeClr val="dk1"/>
                </a:solidFill>
              </a:rPr>
              <a:t>(1). After all, CFGs may include paths that could potentially never be taken. Data flow analysis deals with these - an infeasible path in a CFG adds elements to an any-paths analysis and takes them from an all-paths analysis. We can treat uncertainty about aliasing in a similar way by transforming the CFG. </a:t>
            </a:r>
          </a:p>
          <a:p>
            <a:pPr lvl="0" rtl="0">
              <a:spcBef>
                <a:spcPts val="600"/>
              </a:spcBef>
              <a:buNone/>
            </a:pPr>
            <a:r>
              <a:rPr lang="en">
                <a:solidFill>
                  <a:schemeClr val="dk1"/>
                </a:solidFill>
              </a:rPr>
              <a:t>(go over code)</a:t>
            </a:r>
          </a:p>
          <a:p>
            <a:pPr lvl="0" rtl="0">
              <a:spcBef>
                <a:spcPts val="600"/>
              </a:spcBef>
              <a:buNone/>
            </a:pPr>
            <a:r>
              <a:rPr lang="en">
                <a:solidFill>
                  <a:schemeClr val="dk1"/>
                </a:solidFill>
              </a:rPr>
              <a:t>These two code fragments are equivalent, but (2) because the possibility of aliasing is fully expressed in control-flow. Now, data flow analysis, like a (3). This suggests that for any-path analysis, gen sets should include everything that might be referenced, but kill sets should include only what is definitely references.</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6" name="Shape 126"/>
        <p:cNvGrpSpPr/>
        <p:nvPr/>
      </p:nvGrpSpPr>
      <p:grpSpPr>
        <a:xfrm>
          <a:off x="0" y="0"/>
          <a:ext cx="0" cy="0"/>
          <a:chOff x="0" y="0"/>
          <a:chExt cx="0" cy="0"/>
        </a:xfrm>
      </p:grpSpPr>
      <p:sp>
        <p:nvSpPr>
          <p:cNvPr id="127" name="Shape 12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28" name="Shape 12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600"/>
              </a:spcBef>
              <a:buNone/>
            </a:pPr>
            <a:r>
              <a:rPr lang="en">
                <a:solidFill>
                  <a:schemeClr val="dk1"/>
                </a:solidFill>
              </a:rPr>
              <a:t>Now, the result for all-paths analysis - like available expressions - wouldn’t quite be the same. Because the sets of available expressions are intersected, a definition of a[x] would make only that expression, and not its aliases available. An assignment to a[y] would kill a[x]. (4)</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5" name="Shape 135"/>
        <p:cNvGrpSpPr/>
        <p:nvPr/>
      </p:nvGrpSpPr>
      <p:grpSpPr>
        <a:xfrm>
          <a:off x="0" y="0"/>
          <a:ext cx="0" cy="0"/>
          <a:chOff x="0" y="0"/>
          <a:chExt cx="0" cy="0"/>
        </a:xfrm>
      </p:grpSpPr>
      <p:sp>
        <p:nvSpPr>
          <p:cNvPr id="136" name="Shape 136"/>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37" name="Shape 13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600"/>
              </a:spcBef>
              <a:buNone/>
            </a:pPr>
            <a:r>
              <a:rPr lang="en">
                <a:solidFill>
                  <a:schemeClr val="dk1"/>
                </a:solidFill>
              </a:rPr>
              <a:t>Even though these analyses so far deal with data flow within a procedure, the effects of other procedures can result in aliasing. Take this code segment (go over)</a:t>
            </a:r>
          </a:p>
          <a:p>
            <a:pPr lvl="0" rtl="0">
              <a:spcBef>
                <a:spcPts val="600"/>
              </a:spcBef>
              <a:buNone/>
            </a:pPr>
            <a:r>
              <a:rPr lang="en">
                <a:solidFill>
                  <a:schemeClr val="dk1"/>
                </a:solidFill>
              </a:rPr>
              <a:t>(1-2) - we can’t tell without knowing the context that this method is called in.</a:t>
            </a:r>
          </a:p>
          <a:p>
            <a:pPr lvl="0" rtl="0">
              <a:spcBef>
                <a:spcPts val="600"/>
              </a:spcBef>
              <a:buNone/>
            </a:pPr>
            <a:r>
              <a:rPr lang="en">
                <a:solidFill>
                  <a:schemeClr val="dk1"/>
                </a:solidFill>
              </a:rPr>
              <a:t>(3-5). However, we can help remove this imprecision by using an interprocedural analysis to calculate sets of aliases and pointer locations.</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3" name="Shape 143"/>
        <p:cNvGrpSpPr/>
        <p:nvPr/>
      </p:nvGrpSpPr>
      <p:grpSpPr>
        <a:xfrm>
          <a:off x="0" y="0"/>
          <a:ext cx="0" cy="0"/>
          <a:chOff x="0" y="0"/>
          <a:chExt cx="0" cy="0"/>
        </a:xfrm>
      </p:grpSpPr>
      <p:sp>
        <p:nvSpPr>
          <p:cNvPr id="144" name="Shape 144"/>
          <p:cNvSpPr/>
          <p:nvPr>
            <p:ph idx="2" type="sldImg"/>
          </p:nvPr>
        </p:nvSpPr>
        <p:spPr>
          <a:xfrm>
            <a:off x="1714753" y="685800"/>
            <a:ext cx="3429300" cy="3429000"/>
          </a:xfrm>
          <a:custGeom>
            <a:pathLst>
              <a:path extrusionOk="0" h="120000" w="120000">
                <a:moveTo>
                  <a:pt x="0" y="0"/>
                </a:moveTo>
                <a:lnTo>
                  <a:pt x="120000" y="0"/>
                </a:lnTo>
                <a:lnTo>
                  <a:pt x="120000" y="120000"/>
                </a:lnTo>
                <a:lnTo>
                  <a:pt x="0" y="120000"/>
                </a:lnTo>
                <a:close/>
              </a:path>
            </a:pathLst>
          </a:custGeom>
        </p:spPr>
      </p:sp>
      <p:sp>
        <p:nvSpPr>
          <p:cNvPr id="145" name="Shape 14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Clr>
                <a:schemeClr val="dk1"/>
              </a:buClr>
              <a:buSzPct val="100000"/>
              <a:buFont typeface="Arial"/>
              <a:buNone/>
            </a:pPr>
            <a:r>
              <a:rPr lang="en"/>
              <a:t>discuss - </a:t>
            </a:r>
          </a:p>
          <a:p>
            <a:pPr lvl="0" rtl="0">
              <a:spcBef>
                <a:spcPts val="0"/>
              </a:spcBef>
              <a:buNone/>
            </a:pPr>
            <a:r>
              <a:rPr lang="en"/>
              <a:t>scenario - you’re building a web store - new version of amazon. How are you going to test it.</a:t>
            </a:r>
          </a:p>
          <a:p>
            <a:pPr lvl="0" rtl="0">
              <a:spcBef>
                <a:spcPts val="0"/>
              </a:spcBef>
              <a:buNone/>
            </a:pPr>
            <a:r>
              <a:rPr lang="en"/>
              <a:t>look for what/when/how/why/who</a:t>
            </a:r>
          </a:p>
          <a:p>
            <a:pPr lvl="0" rtl="0">
              <a:spcBef>
                <a:spcPts val="0"/>
              </a:spcBef>
              <a:buNone/>
            </a:pPr>
            <a:r>
              <a:rPr lang="en"/>
              <a:t>Congrats, you’ve just come up with your first test plan in this class.</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8" name="Shape 148"/>
        <p:cNvGrpSpPr/>
        <p:nvPr/>
      </p:nvGrpSpPr>
      <p:grpSpPr>
        <a:xfrm>
          <a:off x="0" y="0"/>
          <a:ext cx="0" cy="0"/>
          <a:chOff x="0" y="0"/>
          <a:chExt cx="0" cy="0"/>
        </a:xfrm>
      </p:grpSpPr>
      <p:sp>
        <p:nvSpPr>
          <p:cNvPr id="149" name="Shape 14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50" name="Shape 15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600"/>
              </a:spcBef>
              <a:buNone/>
            </a:pPr>
            <a:r>
              <a:rPr lang="en">
                <a:solidFill>
                  <a:schemeClr val="dk1"/>
                </a:solidFill>
              </a:rPr>
              <a:t>Most programs execute more than one procedure, so we often should consider data flow between those procedures when performing analysis or testing, especially when dealing with potential aliases and pointers. With control flow, one option is to extend the control flow graph to include the procedures called</a:t>
            </a:r>
          </a:p>
          <a:p>
            <a:pPr lvl="0" rtl="0">
              <a:spcBef>
                <a:spcPts val="600"/>
              </a:spcBef>
              <a:buNone/>
            </a:pPr>
            <a:r>
              <a:rPr lang="en">
                <a:solidFill>
                  <a:schemeClr val="dk1"/>
                </a:solidFill>
              </a:rPr>
              <a:t>- However, this isn’t quite what we want. The problem is that it now creates a bunch of paths that are impossible to take (walk through)</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1" name="Shape 181"/>
        <p:cNvGrpSpPr/>
        <p:nvPr/>
      </p:nvGrpSpPr>
      <p:grpSpPr>
        <a:xfrm>
          <a:off x="0" y="0"/>
          <a:ext cx="0" cy="0"/>
          <a:chOff x="0" y="0"/>
          <a:chExt cx="0" cy="0"/>
        </a:xfrm>
      </p:grpSpPr>
      <p:sp>
        <p:nvSpPr>
          <p:cNvPr id="182" name="Shape 18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83" name="Shape 18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600"/>
              </a:spcBef>
              <a:buNone/>
            </a:pPr>
            <a:r>
              <a:rPr lang="en">
                <a:solidFill>
                  <a:schemeClr val="dk1"/>
                </a:solidFill>
              </a:rPr>
              <a:t>So, if you remember call-graphs, they’re a quick way to visualize the connections between procedures. Say we have some code (go over). We can draw a call graph - and analyze the connections between procedures - in two ways. The first, here, is context-insensitive. We just show the connections between procedures and ignore the parameters. This is useful, we still know which procedures call which procedures, but it does obscure the fact that the behavior of depends varies based on the context in which it is called. </a:t>
            </a:r>
          </a:p>
          <a:p>
            <a:pPr lvl="0" rtl="0">
              <a:spcBef>
                <a:spcPts val="600"/>
              </a:spcBef>
              <a:buNone/>
            </a:pPr>
            <a:r>
              <a:rPr lang="en">
                <a:solidFill>
                  <a:schemeClr val="dk1"/>
                </a:solidFill>
              </a:rPr>
              <a:t>- The second version is context sensitive - it includes information about each call to a procedure, including its arguments. This way, we have a clear idea about both when and how a procedure is called</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8" name="Shape 208"/>
        <p:cNvGrpSpPr/>
        <p:nvPr/>
      </p:nvGrpSpPr>
      <p:grpSpPr>
        <a:xfrm>
          <a:off x="0" y="0"/>
          <a:ext cx="0" cy="0"/>
          <a:chOff x="0" y="0"/>
          <a:chExt cx="0" cy="0"/>
        </a:xfrm>
      </p:grpSpPr>
      <p:sp>
        <p:nvSpPr>
          <p:cNvPr id="209" name="Shape 20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10" name="Shape 21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600"/>
              </a:spcBef>
              <a:buNone/>
            </a:pPr>
            <a:r>
              <a:rPr lang="en">
                <a:solidFill>
                  <a:schemeClr val="dk1"/>
                </a:solidFill>
              </a:rPr>
              <a:t>It is possible to represent calls and returns precisely - you can copy each procedure into the CFG at each point that it is called. This eliminates the path problem. This is a form of context-sensitive analysis.</a:t>
            </a:r>
          </a:p>
          <a:p>
            <a:pPr lvl="0" rtl="0">
              <a:spcBef>
                <a:spcPts val="600"/>
              </a:spcBef>
              <a:buNone/>
            </a:pPr>
            <a:r>
              <a:rPr lang="en">
                <a:solidFill>
                  <a:schemeClr val="dk1"/>
                </a:solidFill>
              </a:rPr>
              <a:t>(2), even without considering recursion. (graph - 1, 2, 4, 8 from combos) </a:t>
            </a:r>
          </a:p>
          <a:p>
            <a:pPr lvl="0" rtl="0">
              <a:spcBef>
                <a:spcPts val="600"/>
              </a:spcBef>
              <a:buNone/>
            </a:pPr>
            <a:r>
              <a:rPr lang="en">
                <a:solidFill>
                  <a:schemeClr val="dk1"/>
                </a:solidFill>
              </a:rPr>
              <a:t>(3)</a:t>
            </a:r>
          </a:p>
          <a:p>
            <a:pPr lvl="0" rtl="0">
              <a:spcBef>
                <a:spcPts val="600"/>
              </a:spcBef>
              <a:buNone/>
            </a:pPr>
            <a:r>
              <a:rPr lang="en">
                <a:solidFill>
                  <a:schemeClr val="dk1"/>
                </a:solidFill>
              </a:rPr>
              <a:t>In practice, (4) - like a single Java class.  </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5" name="Shape 235"/>
        <p:cNvGrpSpPr/>
        <p:nvPr/>
      </p:nvGrpSpPr>
      <p:grpSpPr>
        <a:xfrm>
          <a:off x="0" y="0"/>
          <a:ext cx="0" cy="0"/>
          <a:chOff x="0" y="0"/>
          <a:chExt cx="0" cy="0"/>
        </a:xfrm>
      </p:grpSpPr>
      <p:sp>
        <p:nvSpPr>
          <p:cNvPr id="236" name="Shape 236"/>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37" name="Shape 23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600"/>
              </a:spcBef>
              <a:buNone/>
            </a:pPr>
            <a:r>
              <a:rPr lang="en">
                <a:solidFill>
                  <a:schemeClr val="dk1"/>
                </a:solidFill>
              </a:rPr>
              <a:t>Java’s compiler performs an unhandled exception analysis. Each procedure is required to declare the exceptions that may be thrown without handling (2)</a:t>
            </a:r>
          </a:p>
          <a:p>
            <a:pPr lvl="0" rtl="0">
              <a:spcBef>
                <a:spcPts val="600"/>
              </a:spcBef>
              <a:buNone/>
            </a:pPr>
            <a:r>
              <a:rPr lang="en">
                <a:solidFill>
                  <a:schemeClr val="dk1"/>
                </a:solidFill>
              </a:rPr>
              <a:t>This is simple and efficient because the context is irrelevant and (3) - the internal structure of B isn’t important - only the results of the analysis of B are (and in Java, declared exceptions are even part of the method signature)</a:t>
            </a:r>
          </a:p>
          <a:p>
            <a:pPr lvl="0" rtl="0">
              <a:spcBef>
                <a:spcPts val="600"/>
              </a:spcBef>
              <a:buNone/>
            </a:pPr>
            <a:r>
              <a:rPr lang="en">
                <a:solidFill>
                  <a:schemeClr val="dk1"/>
                </a:solidFill>
              </a:rPr>
              <a:t>Two conditions must be met for this kind of analysis. (5) - it can’t be proportional to the size of the called procedure or the number of procedures called. (6). </a:t>
            </a:r>
          </a:p>
          <a:p>
            <a:pPr lvl="0" rtl="0">
              <a:spcBef>
                <a:spcPts val="600"/>
              </a:spcBef>
              <a:buNone/>
            </a:pPr>
            <a:r>
              <a:rPr lang="en">
                <a:solidFill>
                  <a:schemeClr val="dk1"/>
                </a:solidFill>
              </a:rPr>
              <a:t>If these are true, it is pretty straightforward to create an analysis that works upwards from the leaves of the call graph to the parent</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2" name="Shape 242"/>
        <p:cNvGrpSpPr/>
        <p:nvPr/>
      </p:nvGrpSpPr>
      <p:grpSpPr>
        <a:xfrm>
          <a:off x="0" y="0"/>
          <a:ext cx="0" cy="0"/>
          <a:chOff x="0" y="0"/>
          <a:chExt cx="0" cy="0"/>
        </a:xfrm>
      </p:grpSpPr>
      <p:sp>
        <p:nvSpPr>
          <p:cNvPr id="243" name="Shape 24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44" name="Shape 24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600"/>
              </a:spcBef>
              <a:buNone/>
            </a:pPr>
            <a:r>
              <a:rPr lang="en">
                <a:solidFill>
                  <a:schemeClr val="dk1"/>
                </a:solidFill>
              </a:rPr>
              <a:t>(1) context - it depends on the arguments passed to a procedure </a:t>
            </a:r>
          </a:p>
          <a:p>
            <a:pPr lvl="0" rtl="0">
              <a:spcBef>
                <a:spcPts val="600"/>
              </a:spcBef>
              <a:buNone/>
            </a:pPr>
            <a:r>
              <a:rPr lang="en">
                <a:solidFill>
                  <a:schemeClr val="dk1"/>
                </a:solidFill>
              </a:rPr>
              <a:t>(2). For example, (3). If you can gather information without tracking the control-flow information - if you don’t need to know the paths through a procedure, you can perform an analysis more cheaply.  </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8" name="Shape 258"/>
        <p:cNvGrpSpPr/>
        <p:nvPr/>
      </p:nvGrpSpPr>
      <p:grpSpPr>
        <a:xfrm>
          <a:off x="0" y="0"/>
          <a:ext cx="0" cy="0"/>
          <a:chOff x="0" y="0"/>
          <a:chExt cx="0" cy="0"/>
        </a:xfrm>
      </p:grpSpPr>
      <p:sp>
        <p:nvSpPr>
          <p:cNvPr id="259" name="Shape 25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60" name="Shape 26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600"/>
              </a:spcBef>
              <a:buNone/>
            </a:pPr>
            <a:r>
              <a:rPr lang="en">
                <a:solidFill>
                  <a:schemeClr val="dk1"/>
                </a:solidFill>
              </a:rPr>
              <a:t>One extremely cheap analysis that you can perform for pointer analysis just scans the source code and treats each statement as a constraint.</a:t>
            </a:r>
          </a:p>
          <a:p>
            <a:pPr lvl="0" rtl="0">
              <a:spcBef>
                <a:spcPts val="600"/>
              </a:spcBef>
              <a:buNone/>
            </a:pPr>
            <a:r>
              <a:rPr lang="en">
                <a:solidFill>
                  <a:schemeClr val="dk1"/>
                </a:solidFill>
              </a:rPr>
              <a:t>Take x=y where y is a pointer. (2-4)</a:t>
            </a:r>
          </a:p>
          <a:p>
            <a:pPr lvl="0" rtl="0">
              <a:spcBef>
                <a:spcPts val="600"/>
              </a:spcBef>
              <a:buNone/>
            </a:pPr>
            <a:r>
              <a:rPr lang="en">
                <a:solidFill>
                  <a:schemeClr val="dk1"/>
                </a:solidFill>
              </a:rPr>
              <a:t>The results are imprecise, (5) - plus, this analysis can pass over several thousand lines per second.The thing to remember is that any form of analysis requires trade-offs - two dimensions that can be adjusted are the levels of context and flow sensitivity.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2" name="Shape 52"/>
        <p:cNvGrpSpPr/>
        <p:nvPr/>
      </p:nvGrpSpPr>
      <p:grpSpPr>
        <a:xfrm>
          <a:off x="0" y="0"/>
          <a:ext cx="0" cy="0"/>
          <a:chOff x="0" y="0"/>
          <a:chExt cx="0" cy="0"/>
        </a:xfrm>
      </p:grpSpPr>
      <p:sp>
        <p:nvSpPr>
          <p:cNvPr id="53" name="Shape 5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54" name="Shape 5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solidFill>
                  <a:schemeClr val="dk1"/>
                </a:solidFill>
              </a:rPr>
              <a:t>We’ve spent a lot of time discussing two different, but related sources of information on how program statements connect and interact. The first is, of course, the control flow (read)</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5" name="Shape 265"/>
        <p:cNvGrpSpPr/>
        <p:nvPr/>
      </p:nvGrpSpPr>
      <p:grpSpPr>
        <a:xfrm>
          <a:off x="0" y="0"/>
          <a:ext cx="0" cy="0"/>
          <a:chOff x="0" y="0"/>
          <a:chExt cx="0" cy="0"/>
        </a:xfrm>
      </p:grpSpPr>
      <p:sp>
        <p:nvSpPr>
          <p:cNvPr id="266" name="Shape 266"/>
          <p:cNvSpPr/>
          <p:nvPr>
            <p:ph idx="2" type="sldImg"/>
          </p:nvPr>
        </p:nvSpPr>
        <p:spPr>
          <a:xfrm>
            <a:off x="1714753" y="685800"/>
            <a:ext cx="3429300" cy="3429000"/>
          </a:xfrm>
          <a:custGeom>
            <a:pathLst>
              <a:path extrusionOk="0" h="120000" w="120000">
                <a:moveTo>
                  <a:pt x="0" y="0"/>
                </a:moveTo>
                <a:lnTo>
                  <a:pt x="120000" y="0"/>
                </a:lnTo>
                <a:lnTo>
                  <a:pt x="120000" y="120000"/>
                </a:lnTo>
                <a:lnTo>
                  <a:pt x="0" y="120000"/>
                </a:lnTo>
                <a:close/>
              </a:path>
            </a:pathLst>
          </a:custGeom>
        </p:spPr>
      </p:sp>
      <p:sp>
        <p:nvSpPr>
          <p:cNvPr id="267" name="Shape 26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Clr>
                <a:schemeClr val="dk1"/>
              </a:buClr>
              <a:buSzPct val="100000"/>
              <a:buFont typeface="Arial"/>
              <a:buNone/>
            </a:pPr>
            <a:r>
              <a:rPr lang="en"/>
              <a:t>discuss - </a:t>
            </a:r>
          </a:p>
          <a:p>
            <a:pPr lvl="0" rtl="0">
              <a:spcBef>
                <a:spcPts val="0"/>
              </a:spcBef>
              <a:buNone/>
            </a:pPr>
            <a:r>
              <a:rPr lang="en"/>
              <a:t>scenario - you’re building a web store - new version of amazon. How are you going to test it.</a:t>
            </a:r>
          </a:p>
          <a:p>
            <a:pPr lvl="0" rtl="0">
              <a:spcBef>
                <a:spcPts val="0"/>
              </a:spcBef>
              <a:buNone/>
            </a:pPr>
            <a:r>
              <a:rPr lang="en"/>
              <a:t>look for what/when/how/why/who</a:t>
            </a:r>
          </a:p>
          <a:p>
            <a:pPr lvl="0" rtl="0">
              <a:spcBef>
                <a:spcPts val="0"/>
              </a:spcBef>
              <a:buNone/>
            </a:pPr>
            <a:r>
              <a:rPr lang="en"/>
              <a:t>Congrats, you’ve just come up with your first test plan in this class.</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0" name="Shape 270"/>
        <p:cNvGrpSpPr/>
        <p:nvPr/>
      </p:nvGrpSpPr>
      <p:grpSpPr>
        <a:xfrm>
          <a:off x="0" y="0"/>
          <a:ext cx="0" cy="0"/>
          <a:chOff x="0" y="0"/>
          <a:chExt cx="0" cy="0"/>
        </a:xfrm>
      </p:grpSpPr>
      <p:sp>
        <p:nvSpPr>
          <p:cNvPr id="271" name="Shape 27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72" name="Shape 27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600"/>
              </a:spcBef>
              <a:buNone/>
            </a:pPr>
            <a:r>
              <a:rPr lang="en">
                <a:solidFill>
                  <a:schemeClr val="dk1"/>
                </a:solidFill>
              </a:rPr>
              <a:t>Obtaining statement or branch coverage is a practical goal, but often that isn’t enough to expose faults. Rather than targeting a single element and reaching it, we need to look at series of interactions in the code. (1)</a:t>
            </a:r>
          </a:p>
          <a:p>
            <a:pPr lvl="0" rtl="0">
              <a:spcBef>
                <a:spcPts val="600"/>
              </a:spcBef>
              <a:buNone/>
            </a:pPr>
            <a:r>
              <a:rPr lang="en">
                <a:solidFill>
                  <a:schemeClr val="dk1"/>
                </a:solidFill>
              </a:rPr>
              <a:t>In that regard, full path coverage is a holy grail - it wouldn’t guarantee every fault, but in theory, it would expose more than almost any other coverage metric because it subsumes almost all metrics. Unfortunately, no matter what we do, full path coverage is impossible - we just can’t hit it. </a:t>
            </a:r>
          </a:p>
          <a:p>
            <a:pPr lvl="0" rtl="0">
              <a:spcBef>
                <a:spcPts val="600"/>
              </a:spcBef>
              <a:buNone/>
            </a:pPr>
            <a:r>
              <a:rPr lang="en">
                <a:solidFill>
                  <a:schemeClr val="dk1"/>
                </a:solidFill>
              </a:rPr>
              <a:t>The challenge then, is to determine what the important paths are to cover. We’ve covered a few methods - like loop boundary coverage or boudnary interior coverage - (4-5). </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7" name="Shape 277"/>
        <p:cNvGrpSpPr/>
        <p:nvPr/>
      </p:nvGrpSpPr>
      <p:grpSpPr>
        <a:xfrm>
          <a:off x="0" y="0"/>
          <a:ext cx="0" cy="0"/>
          <a:chOff x="0" y="0"/>
          <a:chExt cx="0" cy="0"/>
        </a:xfrm>
      </p:grpSpPr>
      <p:sp>
        <p:nvSpPr>
          <p:cNvPr id="278" name="Shape 278"/>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79" name="Shape 27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600"/>
              </a:spcBef>
              <a:buNone/>
            </a:pPr>
            <a:r>
              <a:rPr lang="en">
                <a:solidFill>
                  <a:schemeClr val="dk1"/>
                </a:solidFill>
              </a:rPr>
              <a:t>(read)</a:t>
            </a:r>
          </a:p>
          <a:p>
            <a:pPr lvl="0" rtl="0">
              <a:spcBef>
                <a:spcPts val="600"/>
              </a:spcBef>
              <a:buNone/>
            </a:pPr>
            <a:r>
              <a:rPr lang="en">
                <a:solidFill>
                  <a:schemeClr val="dk1"/>
                </a:solidFill>
              </a:rPr>
              <a:t>We talked about a metric called Observable MC/DC back when we discussed structural testing. That was an extension of an existing structural metric that added what is essentially data-flow information. Today, we’ll talk about a set of metrics based entirely on data-flow. </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4" name="Shape 284"/>
        <p:cNvGrpSpPr/>
        <p:nvPr/>
      </p:nvGrpSpPr>
      <p:grpSpPr>
        <a:xfrm>
          <a:off x="0" y="0"/>
          <a:ext cx="0" cy="0"/>
          <a:chOff x="0" y="0"/>
          <a:chExt cx="0" cy="0"/>
        </a:xfrm>
      </p:grpSpPr>
      <p:sp>
        <p:nvSpPr>
          <p:cNvPr id="285" name="Shape 28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86" name="Shape 28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600"/>
              </a:spcBef>
              <a:buNone/>
            </a:pPr>
            <a:r>
              <a:t/>
            </a:r>
            <a:endParaRPr>
              <a:solidFill>
                <a:schemeClr val="dk1"/>
              </a:solidFil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7" name="Shape 307"/>
        <p:cNvGrpSpPr/>
        <p:nvPr/>
      </p:nvGrpSpPr>
      <p:grpSpPr>
        <a:xfrm>
          <a:off x="0" y="0"/>
          <a:ext cx="0" cy="0"/>
          <a:chOff x="0" y="0"/>
          <a:chExt cx="0" cy="0"/>
        </a:xfrm>
      </p:grpSpPr>
      <p:sp>
        <p:nvSpPr>
          <p:cNvPr id="308" name="Shape 308"/>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09" name="Shape 30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600"/>
              </a:spcBef>
              <a:buNone/>
            </a:pPr>
            <a:r>
              <a:rPr lang="en">
                <a:solidFill>
                  <a:schemeClr val="dk1"/>
                </a:solidFill>
              </a:rPr>
              <a:t>(read 1-6)</a:t>
            </a:r>
          </a:p>
          <a:p>
            <a:pPr lvl="0" rtl="0">
              <a:spcBef>
                <a:spcPts val="600"/>
              </a:spcBef>
              <a:buNone/>
            </a:pPr>
            <a:r>
              <a:rPr lang="en">
                <a:solidFill>
                  <a:schemeClr val="dk1"/>
                </a:solidFill>
              </a:rPr>
              <a:t>since the result depends on both indexes - memory locations - as well as the contents of the source string.</a:t>
            </a:r>
          </a:p>
          <a:p>
            <a:pPr lvl="0" rtl="0">
              <a:spcBef>
                <a:spcPts val="600"/>
              </a:spcBef>
              <a:buNone/>
            </a:pPr>
            <a:r>
              <a:rPr lang="en">
                <a:solidFill>
                  <a:schemeClr val="dk1"/>
                </a:solidFill>
              </a:rPr>
              <a:t>(7-9) - changing the contents of the string.</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4" name="Shape 314"/>
        <p:cNvGrpSpPr/>
        <p:nvPr/>
      </p:nvGrpSpPr>
      <p:grpSpPr>
        <a:xfrm>
          <a:off x="0" y="0"/>
          <a:ext cx="0" cy="0"/>
          <a:chOff x="0" y="0"/>
          <a:chExt cx="0" cy="0"/>
        </a:xfrm>
      </p:grpSpPr>
      <p:sp>
        <p:nvSpPr>
          <p:cNvPr id="315" name="Shape 31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16" name="Shape 31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600"/>
              </a:spcBef>
              <a:buNone/>
            </a:pPr>
            <a:r>
              <a:rPr lang="en">
                <a:solidFill>
                  <a:schemeClr val="dk1"/>
                </a:solidFill>
              </a:rPr>
              <a:t>(1 -2)</a:t>
            </a:r>
          </a:p>
          <a:p>
            <a:pPr lvl="0" rtl="0">
              <a:spcBef>
                <a:spcPts val="600"/>
              </a:spcBef>
              <a:buNone/>
            </a:pPr>
            <a:r>
              <a:rPr lang="en">
                <a:solidFill>
                  <a:schemeClr val="dk1"/>
                </a:solidFill>
              </a:rPr>
              <a:t>So, simply put, a test suite satisfies this metric if for each DU pair, at least one test case exercises it. Simple enough.</a:t>
            </a:r>
          </a:p>
          <a:p>
            <a:pPr lvl="0" rtl="0">
              <a:spcBef>
                <a:spcPts val="600"/>
              </a:spcBef>
              <a:buNone/>
            </a:pPr>
            <a:r>
              <a:rPr lang="en">
                <a:solidFill>
                  <a:schemeClr val="dk1"/>
                </a:solidFill>
              </a:rPr>
              <a:t>(3) - for instance, in the activity, we can come up with a set of simple tests that achieve branch coverage, with each test only executing the loop once. But, many DU pairs require we run through the loop at least twice.</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2" name="Shape 322"/>
        <p:cNvGrpSpPr/>
        <p:nvPr/>
      </p:nvGrpSpPr>
      <p:grpSpPr>
        <a:xfrm>
          <a:off x="0" y="0"/>
          <a:ext cx="0" cy="0"/>
          <a:chOff x="0" y="0"/>
          <a:chExt cx="0" cy="0"/>
        </a:xfrm>
      </p:grpSpPr>
      <p:sp>
        <p:nvSpPr>
          <p:cNvPr id="323" name="Shape 32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24" name="Shape 32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600"/>
              </a:spcBef>
              <a:buNone/>
            </a:pPr>
            <a:r>
              <a:rPr lang="en">
                <a:solidFill>
                  <a:schemeClr val="dk1"/>
                </a:solidFill>
              </a:rPr>
              <a:t>Our second metric is called All DU paths coverage. (1) This means that you cover all of the different ways of getting from a definition to its uses. (2)</a:t>
            </a:r>
          </a:p>
          <a:p>
            <a:pPr lvl="0" rtl="0">
              <a:spcBef>
                <a:spcPts val="600"/>
              </a:spcBef>
              <a:buNone/>
            </a:pPr>
            <a:r>
              <a:rPr lang="en">
                <a:solidFill>
                  <a:schemeClr val="dk1"/>
                </a:solidFill>
              </a:rPr>
              <a:t>So, a test suite satisfies all DU paths coverage if, for wach simple DU path, at least one test case exercises that path.</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30" name="Shape 330"/>
        <p:cNvGrpSpPr/>
        <p:nvPr/>
      </p:nvGrpSpPr>
      <p:grpSpPr>
        <a:xfrm>
          <a:off x="0" y="0"/>
          <a:ext cx="0" cy="0"/>
          <a:chOff x="0" y="0"/>
          <a:chExt cx="0" cy="0"/>
        </a:xfrm>
      </p:grpSpPr>
      <p:sp>
        <p:nvSpPr>
          <p:cNvPr id="331" name="Shape 33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32" name="Shape 33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600"/>
              </a:spcBef>
              <a:buNone/>
            </a:pPr>
            <a:r>
              <a:rPr lang="en">
                <a:solidFill>
                  <a:schemeClr val="dk1"/>
                </a:solidFill>
              </a:rPr>
              <a:t>(read). In this cod, the statements between the definition of ch and its use in line 12 do not modify ch, but each of the 256 paths to line 12 would need to be exercised.</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38" name="Shape 338"/>
        <p:cNvGrpSpPr/>
        <p:nvPr/>
      </p:nvGrpSpPr>
      <p:grpSpPr>
        <a:xfrm>
          <a:off x="0" y="0"/>
          <a:ext cx="0" cy="0"/>
          <a:chOff x="0" y="0"/>
          <a:chExt cx="0" cy="0"/>
        </a:xfrm>
      </p:grpSpPr>
      <p:sp>
        <p:nvSpPr>
          <p:cNvPr id="339" name="Shape 33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40" name="Shape 34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600"/>
              </a:spcBef>
              <a:buNone/>
            </a:pPr>
            <a:r>
              <a:rPr lang="en">
                <a:solidFill>
                  <a:schemeClr val="dk1"/>
                </a:solidFill>
              </a:rPr>
              <a:t>(1) In that case, we can look at a slightly easier metric that still gives us some fault-revealing power. That is the All Definitions metric. Here (2).</a:t>
            </a:r>
          </a:p>
          <a:p>
            <a:pPr lvl="0" rtl="0">
              <a:spcBef>
                <a:spcPts val="600"/>
              </a:spcBef>
              <a:buNone/>
            </a:pPr>
            <a:r>
              <a:rPr lang="en">
                <a:solidFill>
                  <a:schemeClr val="dk1"/>
                </a:solidFill>
              </a:rPr>
              <a:t>A test suite achieves all definitions coverage if, for each definition, there exists at least one test case that exercises a DU pair including that definition.</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46" name="Shape 346"/>
        <p:cNvGrpSpPr/>
        <p:nvPr/>
      </p:nvGrpSpPr>
      <p:grpSpPr>
        <a:xfrm>
          <a:off x="0" y="0"/>
          <a:ext cx="0" cy="0"/>
          <a:chOff x="0" y="0"/>
          <a:chExt cx="0" cy="0"/>
        </a:xfrm>
      </p:grpSpPr>
      <p:sp>
        <p:nvSpPr>
          <p:cNvPr id="347" name="Shape 34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48" name="Shape 34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600"/>
              </a:spcBef>
              <a:buNone/>
            </a:pPr>
            <a:r>
              <a:rPr lang="en">
                <a:solidFill>
                  <a:schemeClr val="dk1"/>
                </a:solidFill>
              </a:rPr>
              <a:t>Like all static analysis techniques, data flow analysis approximates the effects of executions, but suffers from imprecision when examining pointers and potential aliases, as making a precise judgement would require us to know about all possible executions. Ultimately, we need to trade between precision and computational efficiency. </a:t>
            </a:r>
          </a:p>
          <a:p>
            <a:pPr lvl="0" rtl="0">
              <a:spcBef>
                <a:spcPts val="600"/>
              </a:spcBef>
              <a:buNone/>
            </a:pPr>
            <a:r>
              <a:rPr lang="en">
                <a:solidFill>
                  <a:schemeClr val="dk1"/>
                </a:solidFill>
              </a:rPr>
              <a:t>(2-5)</a:t>
            </a:r>
          </a:p>
          <a:p>
            <a:pPr lvl="0" rtl="0">
              <a:spcBef>
                <a:spcPts val="600"/>
              </a:spcBef>
              <a:buNone/>
            </a:pPr>
            <a:r>
              <a:rPr lang="en">
                <a:solidFill>
                  <a:schemeClr val="dk1"/>
                </a:solidFill>
              </a:rPr>
              <a:t>We talked about analysis a lot, and then, I said that the right trade-off and policy depends on the form of analysis, but let’s talk about testing specifically. We need to choose test cases for these three data flow coverage metrics, and thay requires a policy for how we look at potential aliases. (discuss)</a:t>
            </a:r>
          </a:p>
          <a:p>
            <a:pPr lvl="0" rtl="0">
              <a:spcBef>
                <a:spcPts val="600"/>
              </a:spcBef>
              <a:buNone/>
            </a:pPr>
            <a:r>
              <a:rPr lang="en">
                <a:solidFill>
                  <a:schemeClr val="dk1"/>
                </a:solidFill>
              </a:rPr>
              <a:t>No right answer, most tend towards underestimation to control cost - “good enough” - but you need to be careful</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7" name="Shape 67"/>
        <p:cNvGrpSpPr/>
        <p:nvPr/>
      </p:nvGrpSpPr>
      <p:grpSpPr>
        <a:xfrm>
          <a:off x="0" y="0"/>
          <a:ext cx="0" cy="0"/>
          <a:chOff x="0" y="0"/>
          <a:chExt cx="0" cy="0"/>
        </a:xfrm>
      </p:grpSpPr>
      <p:sp>
        <p:nvSpPr>
          <p:cNvPr id="68" name="Shape 6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69" name="Shape 6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15000"/>
              </a:lnSpc>
              <a:spcBef>
                <a:spcPts val="0"/>
              </a:spcBef>
              <a:buNone/>
            </a:pPr>
            <a:r>
              <a:rPr lang="en">
                <a:solidFill>
                  <a:schemeClr val="dk1"/>
                </a:solidFill>
              </a:rPr>
              <a:t>Today’s class is about another view - the flip side of that coin (read 1-2)</a:t>
            </a:r>
          </a:p>
          <a:p>
            <a:pPr lvl="0" rtl="0">
              <a:lnSpc>
                <a:spcPct val="115000"/>
              </a:lnSpc>
              <a:spcBef>
                <a:spcPts val="0"/>
              </a:spcBef>
              <a:buNone/>
            </a:pPr>
            <a:r>
              <a:rPr lang="en">
                <a:solidFill>
                  <a:schemeClr val="dk1"/>
                </a:solidFill>
              </a:rPr>
              <a:t>Instead of control dependence, (3) - look at how statements interact and take advantages of the connections between those statements</a:t>
            </a:r>
          </a:p>
          <a:p>
            <a:pPr lvl="0" rtl="0">
              <a:lnSpc>
                <a:spcPct val="115000"/>
              </a:lnSpc>
              <a:spcBef>
                <a:spcPts val="0"/>
              </a:spcBef>
              <a:buNone/>
            </a:pPr>
            <a:r>
              <a:rPr lang="en">
                <a:solidFill>
                  <a:schemeClr val="dk1"/>
                </a:solidFill>
              </a:rPr>
              <a:t>(rest)</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53" name="Shape 353"/>
        <p:cNvGrpSpPr/>
        <p:nvPr/>
      </p:nvGrpSpPr>
      <p:grpSpPr>
        <a:xfrm>
          <a:off x="0" y="0"/>
          <a:ext cx="0" cy="0"/>
          <a:chOff x="0" y="0"/>
          <a:chExt cx="0" cy="0"/>
        </a:xfrm>
      </p:grpSpPr>
      <p:sp>
        <p:nvSpPr>
          <p:cNvPr id="354" name="Shape 35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55" name="Shape 35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600"/>
              </a:spcBef>
              <a:buNone/>
            </a:pPr>
            <a:r>
              <a:rPr lang="en">
                <a:solidFill>
                  <a:schemeClr val="dk1"/>
                </a:solidFill>
              </a:rPr>
              <a:t>(1) - compound condition coverage, for instance, might ask for an impossilbe combination of conditions. Data flow testing aggrivates this problem by calling for particular paths, paths that might not exist in the real code. (3-5)</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60" name="Shape 360"/>
        <p:cNvGrpSpPr/>
        <p:nvPr/>
      </p:nvGrpSpPr>
      <p:grpSpPr>
        <a:xfrm>
          <a:off x="0" y="0"/>
          <a:ext cx="0" cy="0"/>
          <a:chOff x="0" y="0"/>
          <a:chExt cx="0" cy="0"/>
        </a:xfrm>
      </p:grpSpPr>
      <p:sp>
        <p:nvSpPr>
          <p:cNvPr id="361" name="Shape 36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62" name="Shape 36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600"/>
              </a:spcBef>
              <a:buNone/>
            </a:pPr>
            <a:r>
              <a:rPr lang="en">
                <a:solidFill>
                  <a:schemeClr val="dk1"/>
                </a:solidFill>
              </a:rPr>
              <a:t>(read)</a:t>
            </a:r>
          </a:p>
          <a:p>
            <a:pPr lvl="0" rtl="0">
              <a:spcBef>
                <a:spcPts val="600"/>
              </a:spcBef>
              <a:buNone/>
            </a:pPr>
            <a:r>
              <a:rPr lang="en">
                <a:solidFill>
                  <a:schemeClr val="dk1"/>
                </a:solidFill>
              </a:rPr>
              <a:t>We talked about a metric called Observable MC/DC back when we discussed structural testing. That was an extension of an existing structural metric that added what is essentially data-flow information. Today, we’ll talk about a set of metrics based entirely on data-flow. </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68" name="Shape 368"/>
        <p:cNvGrpSpPr/>
        <p:nvPr/>
      </p:nvGrpSpPr>
      <p:grpSpPr>
        <a:xfrm>
          <a:off x="0" y="0"/>
          <a:ext cx="0" cy="0"/>
          <a:chOff x="0" y="0"/>
          <a:chExt cx="0" cy="0"/>
        </a:xfrm>
      </p:grpSpPr>
      <p:sp>
        <p:nvSpPr>
          <p:cNvPr id="369" name="Shape 36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70" name="Shape 37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600"/>
              </a:spcBef>
              <a:buNone/>
            </a:pPr>
            <a:r>
              <a:t/>
            </a:r>
            <a:endParaRPr>
              <a:solidFill>
                <a:schemeClr val="dk1"/>
              </a:solidFill>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77" name="Shape 377"/>
        <p:cNvGrpSpPr/>
        <p:nvPr/>
      </p:nvGrpSpPr>
      <p:grpSpPr>
        <a:xfrm>
          <a:off x="0" y="0"/>
          <a:ext cx="0" cy="0"/>
          <a:chOff x="0" y="0"/>
          <a:chExt cx="0" cy="0"/>
        </a:xfrm>
      </p:grpSpPr>
      <p:sp>
        <p:nvSpPr>
          <p:cNvPr id="378" name="Shape 37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79" name="Shape 37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600"/>
              </a:spcBef>
              <a:buNone/>
            </a:pPr>
            <a:r>
              <a:rPr lang="en">
                <a:solidFill>
                  <a:schemeClr val="dk1"/>
                </a:solidFill>
              </a:rPr>
              <a:t>Click 1, 2 go over</a:t>
            </a:r>
          </a:p>
          <a:p>
            <a:pPr lvl="0" rtl="0">
              <a:spcBef>
                <a:spcPts val="600"/>
              </a:spcBef>
              <a:buNone/>
            </a:pPr>
            <a:r>
              <a:rPr lang="en">
                <a:solidFill>
                  <a:schemeClr val="dk1"/>
                </a:solidFill>
              </a:rPr>
              <a:t>Click 3, 4 go over</a:t>
            </a:r>
          </a:p>
          <a:p>
            <a:pPr lvl="0" rtl="0">
              <a:spcBef>
                <a:spcPts val="600"/>
              </a:spcBef>
              <a:buNone/>
            </a:pPr>
            <a:r>
              <a:rPr lang="en">
                <a:solidFill>
                  <a:schemeClr val="dk1"/>
                </a:solidFill>
              </a:rPr>
              <a:t>Click 5, 6 go over</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02" name="Shape 402"/>
        <p:cNvGrpSpPr/>
        <p:nvPr/>
      </p:nvGrpSpPr>
      <p:grpSpPr>
        <a:xfrm>
          <a:off x="0" y="0"/>
          <a:ext cx="0" cy="0"/>
          <a:chOff x="0" y="0"/>
          <a:chExt cx="0" cy="0"/>
        </a:xfrm>
      </p:grpSpPr>
      <p:sp>
        <p:nvSpPr>
          <p:cNvPr id="403" name="Shape 40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404" name="Shape 40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gn="just">
              <a:lnSpc>
                <a:spcPct val="115000"/>
              </a:lnSpc>
              <a:spcBef>
                <a:spcPts val="0"/>
              </a:spcBef>
              <a:buNone/>
            </a:pPr>
            <a:r>
              <a:rPr lang="en">
                <a:solidFill>
                  <a:schemeClr val="dk1"/>
                </a:solidFill>
              </a:rPr>
              <a:t>(read this)</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09" name="Shape 409"/>
        <p:cNvGrpSpPr/>
        <p:nvPr/>
      </p:nvGrpSpPr>
      <p:grpSpPr>
        <a:xfrm>
          <a:off x="0" y="0"/>
          <a:ext cx="0" cy="0"/>
          <a:chOff x="0" y="0"/>
          <a:chExt cx="0" cy="0"/>
        </a:xfrm>
      </p:grpSpPr>
      <p:sp>
        <p:nvSpPr>
          <p:cNvPr id="410" name="Shape 41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411" name="Shape 41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gn="just">
              <a:lnSpc>
                <a:spcPct val="115000"/>
              </a:lnSpc>
              <a:spcBef>
                <a:spcPts val="0"/>
              </a:spcBef>
              <a:buNone/>
            </a:pPr>
            <a:r>
              <a:rPr lang="en">
                <a:solidFill>
                  <a:schemeClr val="dk1"/>
                </a:solidFill>
              </a:rPr>
              <a:t>(read this)</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16" name="Shape 416"/>
        <p:cNvGrpSpPr/>
        <p:nvPr/>
      </p:nvGrpSpPr>
      <p:grpSpPr>
        <a:xfrm>
          <a:off x="0" y="0"/>
          <a:ext cx="0" cy="0"/>
          <a:chOff x="0" y="0"/>
          <a:chExt cx="0" cy="0"/>
        </a:xfrm>
      </p:grpSpPr>
      <p:sp>
        <p:nvSpPr>
          <p:cNvPr id="417" name="Shape 41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418" name="Shape 41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gn="just">
              <a:lnSpc>
                <a:spcPct val="115000"/>
              </a:lnSpc>
              <a:spcBef>
                <a:spcPts val="0"/>
              </a:spcBef>
              <a:buNone/>
            </a:pPr>
            <a:r>
              <a:rPr lang="en">
                <a:solidFill>
                  <a:schemeClr val="dk1"/>
                </a:solidFill>
              </a:rPr>
              <a:t>(read this)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4" name="Shape 74"/>
        <p:cNvGrpSpPr/>
        <p:nvPr/>
      </p:nvGrpSpPr>
      <p:grpSpPr>
        <a:xfrm>
          <a:off x="0" y="0"/>
          <a:ext cx="0" cy="0"/>
          <a:chOff x="0" y="0"/>
          <a:chExt cx="0" cy="0"/>
        </a:xfrm>
      </p:grpSpPr>
      <p:sp>
        <p:nvSpPr>
          <p:cNvPr id="75" name="Shape 7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76" name="Shape 7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solidFill>
                  <a:schemeClr val="dk1"/>
                </a:solidFill>
              </a:rPr>
              <a:t>(read/cover table)</a:t>
            </a:r>
          </a:p>
          <a:p>
            <a:pPr lvl="0" rtl="0">
              <a:lnSpc>
                <a:spcPct val="115000"/>
              </a:lnSpc>
              <a:spcBef>
                <a:spcPts val="0"/>
              </a:spcBef>
              <a:buNone/>
            </a:pPr>
            <a:r>
              <a:rPr lang="en">
                <a:solidFill>
                  <a:schemeClr val="dk1"/>
                </a:solidFill>
              </a:rPr>
              <a:t>Today - we’ll cover a little bit more about analysis and talk about using data flow information to derive test cases.</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2" name="Shape 82"/>
        <p:cNvGrpSpPr/>
        <p:nvPr/>
      </p:nvGrpSpPr>
      <p:grpSpPr>
        <a:xfrm>
          <a:off x="0" y="0"/>
          <a:ext cx="0" cy="0"/>
          <a:chOff x="0" y="0"/>
          <a:chExt cx="0" cy="0"/>
        </a:xfrm>
      </p:grpSpPr>
      <p:sp>
        <p:nvSpPr>
          <p:cNvPr id="83" name="Shape 83"/>
          <p:cNvSpPr/>
          <p:nvPr>
            <p:ph idx="2" type="sldImg"/>
          </p:nvPr>
        </p:nvSpPr>
        <p:spPr>
          <a:xfrm>
            <a:off x="1714753" y="685800"/>
            <a:ext cx="3429300" cy="3429000"/>
          </a:xfrm>
          <a:custGeom>
            <a:pathLst>
              <a:path extrusionOk="0" h="120000" w="120000">
                <a:moveTo>
                  <a:pt x="0" y="0"/>
                </a:moveTo>
                <a:lnTo>
                  <a:pt x="120000" y="0"/>
                </a:lnTo>
                <a:lnTo>
                  <a:pt x="120000" y="120000"/>
                </a:lnTo>
                <a:lnTo>
                  <a:pt x="0" y="120000"/>
                </a:lnTo>
                <a:close/>
              </a:path>
            </a:pathLst>
          </a:custGeom>
        </p:spPr>
      </p:sp>
      <p:sp>
        <p:nvSpPr>
          <p:cNvPr id="84" name="Shape 8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Clr>
                <a:schemeClr val="dk1"/>
              </a:buClr>
              <a:buSzPct val="100000"/>
              <a:buFont typeface="Arial"/>
              <a:buNone/>
            </a:pPr>
            <a:r>
              <a:rPr lang="en"/>
              <a:t>discuss - </a:t>
            </a:r>
          </a:p>
          <a:p>
            <a:pPr lvl="0" rtl="0">
              <a:spcBef>
                <a:spcPts val="0"/>
              </a:spcBef>
              <a:buNone/>
            </a:pPr>
            <a:r>
              <a:rPr lang="en"/>
              <a:t>scenario - you’re building a web store - new version of amazon. How are you going to test it.</a:t>
            </a:r>
          </a:p>
          <a:p>
            <a:pPr lvl="0" rtl="0">
              <a:spcBef>
                <a:spcPts val="0"/>
              </a:spcBef>
              <a:buNone/>
            </a:pPr>
            <a:r>
              <a:rPr lang="en"/>
              <a:t>look for what/when/how/why/who</a:t>
            </a:r>
          </a:p>
          <a:p>
            <a:pPr lvl="0" rtl="0">
              <a:spcBef>
                <a:spcPts val="0"/>
              </a:spcBef>
              <a:buNone/>
            </a:pPr>
            <a:r>
              <a:rPr lang="en"/>
              <a:t>Congrats, you’ve just come up with your first test plan in this class.</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7" name="Shape 87"/>
        <p:cNvGrpSpPr/>
        <p:nvPr/>
      </p:nvGrpSpPr>
      <p:grpSpPr>
        <a:xfrm>
          <a:off x="0" y="0"/>
          <a:ext cx="0" cy="0"/>
          <a:chOff x="0" y="0"/>
          <a:chExt cx="0" cy="0"/>
        </a:xfrm>
      </p:grpSpPr>
      <p:sp>
        <p:nvSpPr>
          <p:cNvPr id="88" name="Shape 88"/>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89" name="Shape 8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600"/>
              </a:spcBef>
              <a:buNone/>
            </a:pPr>
            <a:r>
              <a:rPr lang="en">
                <a:solidFill>
                  <a:schemeClr val="dk1"/>
                </a:solidFill>
              </a:rPr>
              <a:t>Analyses covered have been restricted so far to scalar values. However, those aren’t the only variables used when we code, not by a long shot, and arrays and pointers - not just explicitly declared pointers like in C, but any object reference or argument to a function is really a reference to a memory location - introduces issues that we need to consider.</a:t>
            </a:r>
          </a:p>
          <a:p>
            <a:pPr lvl="0" rtl="0">
              <a:spcBef>
                <a:spcPts val="600"/>
              </a:spcBef>
              <a:buNone/>
            </a:pPr>
            <a:r>
              <a:rPr lang="en">
                <a:solidFill>
                  <a:schemeClr val="dk1"/>
                </a:solidFill>
              </a:rPr>
              <a:t>(3 - 4). They are if x and y are equal, which might be true on some executions, but not others. A static analysis can’t tell us that, as it depends on how the program is executed. This introduces imprecision to the data flow analysis as this could be a d-u pair, but it might not be.</a:t>
            </a:r>
          </a:p>
          <a:p>
            <a:pPr lvl="0" rtl="0">
              <a:spcBef>
                <a:spcPts val="600"/>
              </a:spcBef>
              <a:buNone/>
            </a:pPr>
            <a:r>
              <a:rPr lang="en">
                <a:solidFill>
                  <a:schemeClr val="dk1"/>
                </a:solidFill>
              </a:rPr>
              <a:t>Pointers and object references introduce a similar issue. (5-6) Seems like thye shouldn’t be. right? They don’t involve any of the same variables. However, Java arrays are dynamically allocated objects accessed through pointers. This introduces (7)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4" name="Shape 94"/>
        <p:cNvGrpSpPr/>
        <p:nvPr/>
      </p:nvGrpSpPr>
      <p:grpSpPr>
        <a:xfrm>
          <a:off x="0" y="0"/>
          <a:ext cx="0" cy="0"/>
          <a:chOff x="0" y="0"/>
          <a:chExt cx="0" cy="0"/>
        </a:xfrm>
      </p:grpSpPr>
      <p:sp>
        <p:nvSpPr>
          <p:cNvPr id="95" name="Shape 9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96" name="Shape 9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600"/>
              </a:spcBef>
              <a:buNone/>
            </a:pPr>
            <a:r>
              <a:rPr lang="en">
                <a:solidFill>
                  <a:schemeClr val="dk1"/>
                </a:solidFill>
              </a:rPr>
              <a:t>What if the full code segment was (2). (3) - two names for the same object, and an assignment to part of a is also an assignment to part of b. </a:t>
            </a:r>
          </a:p>
          <a:p>
            <a:pPr lvl="0" rtl="0">
              <a:spcBef>
                <a:spcPts val="600"/>
              </a:spcBef>
              <a:buNone/>
            </a:pPr>
            <a:r>
              <a:rPr lang="en">
                <a:solidFill>
                  <a:schemeClr val="dk1"/>
                </a:solidFill>
              </a:rPr>
              <a:t>This becomes a nightmare in a language with low-level pointer manipulation, like C. (4)</a:t>
            </a:r>
          </a:p>
          <a:p>
            <a:pPr lvl="0" rtl="0">
              <a:spcBef>
                <a:spcPts val="600"/>
              </a:spcBef>
              <a:buNone/>
            </a:pPr>
            <a:r>
              <a:rPr lang="en">
                <a:solidFill>
                  <a:schemeClr val="dk1"/>
                </a:solidFill>
              </a:rPr>
              <a:t>This is a perfectly valid piece of code that assigns the value of k to the memory location defined on the left. It is impossible to know which variable is defined by the second line. Even if we know the value of i, the result depends on how the compiler arranges variables in memory. </a:t>
            </a:r>
          </a:p>
          <a:p>
            <a:pPr lvl="0" rtl="0">
              <a:spcBef>
                <a:spcPts val="600"/>
              </a:spcBef>
              <a:buNone/>
            </a:pPr>
            <a:r>
              <a:t/>
            </a:r>
            <a:endParaRPr>
              <a:solidFill>
                <a:schemeClr val="dk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1" name="Shape 101"/>
        <p:cNvGrpSpPr/>
        <p:nvPr/>
      </p:nvGrpSpPr>
      <p:grpSpPr>
        <a:xfrm>
          <a:off x="0" y="0"/>
          <a:ext cx="0" cy="0"/>
          <a:chOff x="0" y="0"/>
          <a:chExt cx="0" cy="0"/>
        </a:xfrm>
      </p:grpSpPr>
      <p:sp>
        <p:nvSpPr>
          <p:cNvPr id="102" name="Shape 10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03" name="Shape 10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600"/>
              </a:spcBef>
              <a:buNone/>
            </a:pPr>
            <a:r>
              <a:rPr lang="en">
                <a:solidFill>
                  <a:schemeClr val="dk1"/>
                </a:solidFill>
              </a:rPr>
              <a:t>(1-5)</a:t>
            </a:r>
          </a:p>
          <a:p>
            <a:pPr lvl="0" rtl="0">
              <a:spcBef>
                <a:spcPts val="600"/>
              </a:spcBef>
              <a:buNone/>
            </a:pPr>
            <a:r>
              <a:rPr lang="en">
                <a:solidFill>
                  <a:schemeClr val="dk1"/>
                </a:solidFill>
              </a:rPr>
              <a:t>It depends on how pessimistic or optimistic you want your analysis to be. Do you want to let potentially false answers through as true, or miss potentially true answers.</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8" name="Shape 108"/>
        <p:cNvGrpSpPr/>
        <p:nvPr/>
      </p:nvGrpSpPr>
      <p:grpSpPr>
        <a:xfrm>
          <a:off x="0" y="0"/>
          <a:ext cx="0" cy="0"/>
          <a:chOff x="0" y="0"/>
          <a:chExt cx="0" cy="0"/>
        </a:xfrm>
      </p:grpSpPr>
      <p:sp>
        <p:nvSpPr>
          <p:cNvPr id="109" name="Shape 10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10" name="Shape 11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600"/>
              </a:spcBef>
              <a:buNone/>
            </a:pPr>
            <a:r>
              <a:t/>
            </a:r>
            <a:endParaRPr>
              <a:solidFill>
                <a:schemeClr val="dk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p:nvPr/>
        </p:nvSpPr>
        <p:spPr>
          <a:xfrm>
            <a:off x="0" y="0"/>
            <a:ext cx="9144000" cy="4691399"/>
          </a:xfrm>
          <a:prstGeom prst="rect">
            <a:avLst/>
          </a:prstGeom>
          <a:solidFill>
            <a:schemeClr val="dk2"/>
          </a:solidFill>
          <a:ln>
            <a:noFill/>
          </a:ln>
        </p:spPr>
        <p:txBody>
          <a:bodyPr anchorCtr="0" anchor="ctr" bIns="45700" lIns="91425" rIns="91425" tIns="45700">
            <a:noAutofit/>
          </a:bodyPr>
          <a:lstStyle/>
          <a:p>
            <a:pPr lvl="0">
              <a:spcBef>
                <a:spcPts val="0"/>
              </a:spcBef>
              <a:buNone/>
            </a:pPr>
            <a:r>
              <a:t/>
            </a:r>
            <a:endParaRPr/>
          </a:p>
        </p:txBody>
      </p:sp>
      <p:cxnSp>
        <p:nvCxnSpPr>
          <p:cNvPr id="11" name="Shape 11"/>
          <p:cNvCxnSpPr/>
          <p:nvPr/>
        </p:nvCxnSpPr>
        <p:spPr>
          <a:xfrm>
            <a:off x="0" y="4662139"/>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12" name="Shape 12"/>
          <p:cNvSpPr txBox="1"/>
          <p:nvPr>
            <p:ph type="ctrTitle"/>
          </p:nvPr>
        </p:nvSpPr>
        <p:spPr>
          <a:xfrm>
            <a:off x="685800" y="2490375"/>
            <a:ext cx="7772400" cy="2198400"/>
          </a:xfrm>
          <a:prstGeom prst="rect">
            <a:avLst/>
          </a:prstGeom>
        </p:spPr>
        <p:txBody>
          <a:bodyPr anchorCtr="0" anchor="b" bIns="91425" lIns="91425" rIns="91425" tIns="91425"/>
          <a:lstStyle>
            <a:lvl1pPr lvl="0">
              <a:spcBef>
                <a:spcPts val="0"/>
              </a:spcBef>
              <a:buSzPct val="100000"/>
              <a:defRPr sz="7200"/>
            </a:lvl1pPr>
            <a:lvl2pPr lvl="1">
              <a:spcBef>
                <a:spcPts val="0"/>
              </a:spcBef>
              <a:buSzPct val="100000"/>
              <a:defRPr sz="7200"/>
            </a:lvl2pPr>
            <a:lvl3pPr lvl="2">
              <a:spcBef>
                <a:spcPts val="0"/>
              </a:spcBef>
              <a:buSzPct val="100000"/>
              <a:defRPr sz="7200"/>
            </a:lvl3pPr>
            <a:lvl4pPr lvl="3">
              <a:spcBef>
                <a:spcPts val="0"/>
              </a:spcBef>
              <a:buSzPct val="100000"/>
              <a:defRPr sz="7200"/>
            </a:lvl4pPr>
            <a:lvl5pPr lvl="4">
              <a:spcBef>
                <a:spcPts val="0"/>
              </a:spcBef>
              <a:buSzPct val="100000"/>
              <a:defRPr sz="7200"/>
            </a:lvl5pPr>
            <a:lvl6pPr lvl="5">
              <a:spcBef>
                <a:spcPts val="0"/>
              </a:spcBef>
              <a:buSzPct val="100000"/>
              <a:defRPr sz="7200"/>
            </a:lvl6pPr>
            <a:lvl7pPr lvl="6">
              <a:spcBef>
                <a:spcPts val="0"/>
              </a:spcBef>
              <a:buSzPct val="100000"/>
              <a:defRPr sz="7200"/>
            </a:lvl7pPr>
            <a:lvl8pPr lvl="7">
              <a:spcBef>
                <a:spcPts val="0"/>
              </a:spcBef>
              <a:buSzPct val="100000"/>
              <a:defRPr sz="7200"/>
            </a:lvl8pPr>
            <a:lvl9pPr lvl="8">
              <a:spcBef>
                <a:spcPts val="0"/>
              </a:spcBef>
              <a:buSzPct val="100000"/>
              <a:defRPr sz="7200"/>
            </a:lvl9pPr>
          </a:lstStyle>
          <a:p/>
        </p:txBody>
      </p:sp>
      <p:sp>
        <p:nvSpPr>
          <p:cNvPr id="13" name="Shape 13"/>
          <p:cNvSpPr txBox="1"/>
          <p:nvPr>
            <p:ph idx="1" type="subTitle"/>
          </p:nvPr>
        </p:nvSpPr>
        <p:spPr>
          <a:xfrm>
            <a:off x="685800" y="4836035"/>
            <a:ext cx="7772400" cy="1032599"/>
          </a:xfrm>
          <a:prstGeom prst="rect">
            <a:avLst/>
          </a:prstGeom>
        </p:spPr>
        <p:txBody>
          <a:bodyPr anchorCtr="0" anchor="t" bIns="91425" lIns="91425" rIns="91425" tIns="91425"/>
          <a:lstStyle>
            <a:lvl1pPr lvl="0">
              <a:spcBef>
                <a:spcPts val="0"/>
              </a:spcBef>
              <a:buClr>
                <a:schemeClr val="dk2"/>
              </a:buClr>
              <a:buNone/>
              <a:defRPr>
                <a:solidFill>
                  <a:schemeClr val="dk2"/>
                </a:solidFill>
              </a:defRPr>
            </a:lvl1pPr>
            <a:lvl2pPr lvl="1">
              <a:spcBef>
                <a:spcPts val="0"/>
              </a:spcBef>
              <a:buClr>
                <a:schemeClr val="dk2"/>
              </a:buClr>
              <a:buSzPct val="100000"/>
              <a:buNone/>
              <a:defRPr sz="3000">
                <a:solidFill>
                  <a:schemeClr val="dk2"/>
                </a:solidFill>
              </a:defRPr>
            </a:lvl2pPr>
            <a:lvl3pPr lvl="2">
              <a:spcBef>
                <a:spcPts val="0"/>
              </a:spcBef>
              <a:buClr>
                <a:schemeClr val="dk2"/>
              </a:buClr>
              <a:buSzPct val="100000"/>
              <a:buNone/>
              <a:defRPr sz="3000">
                <a:solidFill>
                  <a:schemeClr val="dk2"/>
                </a:solidFill>
              </a:defRPr>
            </a:lvl3pPr>
            <a:lvl4pPr lvl="3">
              <a:spcBef>
                <a:spcPts val="0"/>
              </a:spcBef>
              <a:buClr>
                <a:schemeClr val="dk2"/>
              </a:buClr>
              <a:buSzPct val="100000"/>
              <a:buNone/>
              <a:defRPr sz="3000">
                <a:solidFill>
                  <a:schemeClr val="dk2"/>
                </a:solidFill>
              </a:defRPr>
            </a:lvl4pPr>
            <a:lvl5pPr lvl="4">
              <a:spcBef>
                <a:spcPts val="0"/>
              </a:spcBef>
              <a:buClr>
                <a:schemeClr val="dk2"/>
              </a:buClr>
              <a:buSzPct val="100000"/>
              <a:buNone/>
              <a:defRPr sz="3000">
                <a:solidFill>
                  <a:schemeClr val="dk2"/>
                </a:solidFill>
              </a:defRPr>
            </a:lvl5pPr>
            <a:lvl6pPr lvl="5">
              <a:spcBef>
                <a:spcPts val="0"/>
              </a:spcBef>
              <a:buClr>
                <a:schemeClr val="dk2"/>
              </a:buClr>
              <a:buSzPct val="100000"/>
              <a:buNone/>
              <a:defRPr sz="3000">
                <a:solidFill>
                  <a:schemeClr val="dk2"/>
                </a:solidFill>
              </a:defRPr>
            </a:lvl6pPr>
            <a:lvl7pPr lvl="6">
              <a:spcBef>
                <a:spcPts val="0"/>
              </a:spcBef>
              <a:buClr>
                <a:schemeClr val="dk2"/>
              </a:buClr>
              <a:buSzPct val="100000"/>
              <a:buNone/>
              <a:defRPr sz="3000">
                <a:solidFill>
                  <a:schemeClr val="dk2"/>
                </a:solidFill>
              </a:defRPr>
            </a:lvl7pPr>
            <a:lvl8pPr lvl="7">
              <a:spcBef>
                <a:spcPts val="0"/>
              </a:spcBef>
              <a:buClr>
                <a:schemeClr val="dk2"/>
              </a:buClr>
              <a:buSzPct val="100000"/>
              <a:buNone/>
              <a:defRPr sz="3000">
                <a:solidFill>
                  <a:schemeClr val="dk2"/>
                </a:solidFill>
              </a:defRPr>
            </a:lvl8pPr>
            <a:lvl9pPr lvl="8">
              <a:spcBef>
                <a:spcPts val="0"/>
              </a:spcBef>
              <a:buClr>
                <a:schemeClr val="dk2"/>
              </a:buClr>
              <a:buSzPct val="100000"/>
              <a:buNone/>
              <a:defRPr sz="3000">
                <a:solidFill>
                  <a:schemeClr val="dk2"/>
                </a:solidFill>
              </a:defRPr>
            </a:lvl9pPr>
          </a:lstStyle>
          <a:p/>
        </p:txBody>
      </p:sp>
      <p:sp>
        <p:nvSpPr>
          <p:cNvPr id="14" name="Shape 14"/>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5" name="Shape 15"/>
        <p:cNvGrpSpPr/>
        <p:nvPr/>
      </p:nvGrpSpPr>
      <p:grpSpPr>
        <a:xfrm>
          <a:off x="0" y="0"/>
          <a:ext cx="0" cy="0"/>
          <a:chOff x="0" y="0"/>
          <a:chExt cx="0" cy="0"/>
        </a:xfrm>
      </p:grpSpPr>
      <p:sp>
        <p:nvSpPr>
          <p:cNvPr id="16" name="Shape 16"/>
          <p:cNvSpPr/>
          <p:nvPr/>
        </p:nvSpPr>
        <p:spPr>
          <a:xfrm>
            <a:off x="0" y="0"/>
            <a:ext cx="9144000" cy="1532999"/>
          </a:xfrm>
          <a:prstGeom prst="rect">
            <a:avLst/>
          </a:prstGeom>
          <a:solidFill>
            <a:srgbClr val="2388DB"/>
          </a:solidFill>
          <a:ln>
            <a:noFill/>
          </a:ln>
        </p:spPr>
        <p:txBody>
          <a:bodyPr anchorCtr="0" anchor="ctr" bIns="45700" lIns="91425" rIns="91425" tIns="45700">
            <a:noAutofit/>
          </a:bodyPr>
          <a:lstStyle/>
          <a:p>
            <a:pPr lvl="0">
              <a:spcBef>
                <a:spcPts val="0"/>
              </a:spcBef>
              <a:buNone/>
            </a:pPr>
            <a:r>
              <a:t/>
            </a:r>
            <a:endParaRPr/>
          </a:p>
        </p:txBody>
      </p:sp>
      <p:cxnSp>
        <p:nvCxnSpPr>
          <p:cNvPr id="17" name="Shape 17"/>
          <p:cNvCxnSpPr/>
          <p:nvPr/>
        </p:nvCxnSpPr>
        <p:spPr>
          <a:xfrm>
            <a:off x="0" y="1503833"/>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18" name="Shape 18"/>
          <p:cNvSpPr txBox="1"/>
          <p:nvPr>
            <p:ph type="title"/>
          </p:nvPr>
        </p:nvSpPr>
        <p:spPr>
          <a:xfrm>
            <a:off x="457200" y="274637"/>
            <a:ext cx="8229600" cy="11430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 type="body"/>
          </p:nvPr>
        </p:nvSpPr>
        <p:spPr>
          <a:xfrm>
            <a:off x="457200" y="1600200"/>
            <a:ext cx="8229600" cy="4967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0" name="Shape 20"/>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1" name="Shape 21"/>
        <p:cNvGrpSpPr/>
        <p:nvPr/>
      </p:nvGrpSpPr>
      <p:grpSpPr>
        <a:xfrm>
          <a:off x="0" y="0"/>
          <a:ext cx="0" cy="0"/>
          <a:chOff x="0" y="0"/>
          <a:chExt cx="0" cy="0"/>
        </a:xfrm>
      </p:grpSpPr>
      <p:sp>
        <p:nvSpPr>
          <p:cNvPr id="22" name="Shape 22"/>
          <p:cNvSpPr/>
          <p:nvPr/>
        </p:nvSpPr>
        <p:spPr>
          <a:xfrm>
            <a:off x="0" y="0"/>
            <a:ext cx="9144000" cy="1532999"/>
          </a:xfrm>
          <a:prstGeom prst="rect">
            <a:avLst/>
          </a:prstGeom>
          <a:solidFill>
            <a:schemeClr val="dk2"/>
          </a:solidFill>
          <a:ln>
            <a:noFill/>
          </a:ln>
        </p:spPr>
        <p:txBody>
          <a:bodyPr anchorCtr="0" anchor="ctr" bIns="45700" lIns="91425" rIns="91425" tIns="45700">
            <a:noAutofit/>
          </a:bodyPr>
          <a:lstStyle/>
          <a:p>
            <a:pPr lvl="0">
              <a:spcBef>
                <a:spcPts val="0"/>
              </a:spcBef>
              <a:buNone/>
            </a:pPr>
            <a:r>
              <a:t/>
            </a:r>
            <a:endParaRPr/>
          </a:p>
        </p:txBody>
      </p:sp>
      <p:cxnSp>
        <p:nvCxnSpPr>
          <p:cNvPr id="23" name="Shape 23"/>
          <p:cNvCxnSpPr/>
          <p:nvPr/>
        </p:nvCxnSpPr>
        <p:spPr>
          <a:xfrm>
            <a:off x="0" y="1503833"/>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24" name="Shape 24"/>
          <p:cNvSpPr txBox="1"/>
          <p:nvPr>
            <p:ph type="title"/>
          </p:nvPr>
        </p:nvSpPr>
        <p:spPr>
          <a:xfrm>
            <a:off x="457200" y="274637"/>
            <a:ext cx="8229600" cy="11430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5" name="Shape 25"/>
          <p:cNvSpPr txBox="1"/>
          <p:nvPr>
            <p:ph idx="1" type="body"/>
          </p:nvPr>
        </p:nvSpPr>
        <p:spPr>
          <a:xfrm>
            <a:off x="457200" y="1600200"/>
            <a:ext cx="3994500" cy="4967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6" name="Shape 26"/>
          <p:cNvSpPr txBox="1"/>
          <p:nvPr>
            <p:ph idx="2" type="body"/>
          </p:nvPr>
        </p:nvSpPr>
        <p:spPr>
          <a:xfrm>
            <a:off x="4692273" y="1600200"/>
            <a:ext cx="3994500" cy="4967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8" name="Shape 28"/>
        <p:cNvGrpSpPr/>
        <p:nvPr/>
      </p:nvGrpSpPr>
      <p:grpSpPr>
        <a:xfrm>
          <a:off x="0" y="0"/>
          <a:ext cx="0" cy="0"/>
          <a:chOff x="0" y="0"/>
          <a:chExt cx="0" cy="0"/>
        </a:xfrm>
      </p:grpSpPr>
      <p:sp>
        <p:nvSpPr>
          <p:cNvPr id="29" name="Shape 29"/>
          <p:cNvSpPr/>
          <p:nvPr/>
        </p:nvSpPr>
        <p:spPr>
          <a:xfrm>
            <a:off x="0" y="0"/>
            <a:ext cx="9144000" cy="1532999"/>
          </a:xfrm>
          <a:prstGeom prst="rect">
            <a:avLst/>
          </a:prstGeom>
          <a:solidFill>
            <a:srgbClr val="2388DB"/>
          </a:solidFill>
          <a:ln>
            <a:noFill/>
          </a:ln>
        </p:spPr>
        <p:txBody>
          <a:bodyPr anchorCtr="0" anchor="ctr" bIns="45700" lIns="91425" rIns="91425" tIns="45700">
            <a:noAutofit/>
          </a:bodyPr>
          <a:lstStyle/>
          <a:p>
            <a:pPr lvl="0">
              <a:spcBef>
                <a:spcPts val="0"/>
              </a:spcBef>
              <a:buNone/>
            </a:pPr>
            <a:r>
              <a:t/>
            </a:r>
            <a:endParaRPr/>
          </a:p>
        </p:txBody>
      </p:sp>
      <p:cxnSp>
        <p:nvCxnSpPr>
          <p:cNvPr id="30" name="Shape 30"/>
          <p:cNvCxnSpPr/>
          <p:nvPr/>
        </p:nvCxnSpPr>
        <p:spPr>
          <a:xfrm>
            <a:off x="0" y="1503833"/>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31" name="Shape 31"/>
          <p:cNvSpPr txBox="1"/>
          <p:nvPr>
            <p:ph type="title"/>
          </p:nvPr>
        </p:nvSpPr>
        <p:spPr>
          <a:xfrm>
            <a:off x="457200" y="274637"/>
            <a:ext cx="8229600" cy="11430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2" name="Shape 32"/>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33" name="Shape 33"/>
        <p:cNvGrpSpPr/>
        <p:nvPr/>
      </p:nvGrpSpPr>
      <p:grpSpPr>
        <a:xfrm>
          <a:off x="0" y="0"/>
          <a:ext cx="0" cy="0"/>
          <a:chOff x="0" y="0"/>
          <a:chExt cx="0" cy="0"/>
        </a:xfrm>
      </p:grpSpPr>
      <p:sp>
        <p:nvSpPr>
          <p:cNvPr id="34" name="Shape 34"/>
          <p:cNvSpPr txBox="1"/>
          <p:nvPr>
            <p:ph idx="1" type="body"/>
          </p:nvPr>
        </p:nvSpPr>
        <p:spPr>
          <a:xfrm>
            <a:off x="457200" y="5875078"/>
            <a:ext cx="8229600" cy="692700"/>
          </a:xfrm>
          <a:prstGeom prst="rect">
            <a:avLst/>
          </a:prstGeom>
        </p:spPr>
        <p:txBody>
          <a:bodyPr anchorCtr="0" anchor="t" bIns="91425" lIns="91425" rIns="91425" tIns="91425"/>
          <a:lstStyle>
            <a:lvl1pPr lvl="0">
              <a:spcBef>
                <a:spcPts val="0"/>
              </a:spcBef>
              <a:buClr>
                <a:schemeClr val="dk2"/>
              </a:buClr>
              <a:buSzPct val="100000"/>
              <a:buNone/>
              <a:defRPr sz="1800">
                <a:solidFill>
                  <a:schemeClr val="dk2"/>
                </a:solidFill>
              </a:defRPr>
            </a:lvl1pPr>
          </a:lstStyle>
          <a:p/>
        </p:txBody>
      </p:sp>
      <p:sp>
        <p:nvSpPr>
          <p:cNvPr id="35" name="Shape 35"/>
          <p:cNvSpPr/>
          <p:nvPr/>
        </p:nvSpPr>
        <p:spPr>
          <a:xfrm>
            <a:off x="4274" y="0"/>
            <a:ext cx="9144000" cy="5875200"/>
          </a:xfrm>
          <a:prstGeom prst="rect">
            <a:avLst/>
          </a:prstGeom>
          <a:solidFill>
            <a:srgbClr val="2388DB"/>
          </a:solidFill>
          <a:ln>
            <a:noFill/>
          </a:ln>
        </p:spPr>
        <p:txBody>
          <a:bodyPr anchorCtr="0" anchor="ctr" bIns="45700" lIns="91425" rIns="91425" tIns="45700">
            <a:noAutofit/>
          </a:bodyPr>
          <a:lstStyle/>
          <a:p>
            <a:pPr lvl="0">
              <a:spcBef>
                <a:spcPts val="0"/>
              </a:spcBef>
              <a:buNone/>
            </a:pPr>
            <a:r>
              <a:t/>
            </a:r>
            <a:endParaRPr/>
          </a:p>
        </p:txBody>
      </p:sp>
      <p:cxnSp>
        <p:nvCxnSpPr>
          <p:cNvPr id="36" name="Shape 36"/>
          <p:cNvCxnSpPr/>
          <p:nvPr/>
        </p:nvCxnSpPr>
        <p:spPr>
          <a:xfrm>
            <a:off x="0" y="5845828"/>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37" name="Shape 37"/>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bg>
      <p:bgPr>
        <a:solidFill>
          <a:schemeClr val="dk2"/>
        </a:solidFill>
      </p:bgPr>
    </p:bg>
    <p:spTree>
      <p:nvGrpSpPr>
        <p:cNvPr id="38" name="Shape 38"/>
        <p:cNvGrpSpPr/>
        <p:nvPr/>
      </p:nvGrpSpPr>
      <p:grpSpPr>
        <a:xfrm>
          <a:off x="0" y="0"/>
          <a:ext cx="0" cy="0"/>
          <a:chOff x="0" y="0"/>
          <a:chExt cx="0" cy="0"/>
        </a:xfrm>
      </p:grpSpPr>
      <p:sp>
        <p:nvSpPr>
          <p:cNvPr id="39" name="Shape 39"/>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40" name="Shape 40"/>
        <p:cNvGrpSpPr/>
        <p:nvPr/>
      </p:nvGrpSpPr>
      <p:grpSpPr>
        <a:xfrm>
          <a:off x="0" y="0"/>
          <a:ext cx="0" cy="0"/>
          <a:chOff x="0" y="0"/>
          <a:chExt cx="0" cy="0"/>
        </a:xfrm>
      </p:grpSpPr>
      <p:sp>
        <p:nvSpPr>
          <p:cNvPr id="41" name="Shape 41"/>
          <p:cNvSpPr txBox="1"/>
          <p:nvPr>
            <p:ph type="title"/>
          </p:nvPr>
        </p:nvSpPr>
        <p:spPr>
          <a:xfrm>
            <a:off x="457200" y="155447"/>
            <a:ext cx="8229600" cy="1252800"/>
          </a:xfrm>
          <a:prstGeom prst="rect">
            <a:avLst/>
          </a:prstGeom>
          <a:noFill/>
          <a:ln>
            <a:noFill/>
          </a:ln>
        </p:spPr>
        <p:txBody>
          <a:bodyPr anchorCtr="0" anchor="ctr" bIns="91425" lIns="91425" rIns="91425" tIns="91425"/>
          <a:lstStyle>
            <a:lvl1pPr lvl="0" rtl="0" algn="l">
              <a:spcBef>
                <a:spcPts val="0"/>
              </a:spcBef>
              <a:buClr>
                <a:srgbClr val="F34E26"/>
              </a:buClr>
              <a:buFont typeface="Arial"/>
              <a:buNone/>
              <a:defRPr b="1" sz="4500">
                <a:solidFill>
                  <a:srgbClr val="F34E26"/>
                </a:solidFill>
                <a:latin typeface="Arial"/>
                <a:ea typeface="Arial"/>
                <a:cs typeface="Arial"/>
                <a:sym typeface="Arial"/>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42" name="Shape 42"/>
          <p:cNvSpPr txBox="1"/>
          <p:nvPr>
            <p:ph idx="1" type="body"/>
          </p:nvPr>
        </p:nvSpPr>
        <p:spPr>
          <a:xfrm>
            <a:off x="457200" y="1775191"/>
            <a:ext cx="8229600" cy="4625700"/>
          </a:xfrm>
          <a:prstGeom prst="rect">
            <a:avLst/>
          </a:prstGeom>
          <a:noFill/>
          <a:ln>
            <a:noFill/>
          </a:ln>
        </p:spPr>
        <p:txBody>
          <a:bodyPr anchorCtr="0" anchor="t" bIns="91425" lIns="91425" rIns="91425" tIns="91425"/>
          <a:lstStyle>
            <a:lvl1pPr indent="-162052" lvl="0" marL="438912" rtl="0" algn="l">
              <a:spcBef>
                <a:spcPts val="0"/>
              </a:spcBef>
              <a:buClr>
                <a:schemeClr val="accent1"/>
              </a:buClr>
              <a:buFont typeface="Arial"/>
              <a:buChar char="◼"/>
              <a:defRPr sz="3200">
                <a:solidFill>
                  <a:schemeClr val="dk1"/>
                </a:solidFill>
                <a:latin typeface="Arial"/>
                <a:ea typeface="Arial"/>
                <a:cs typeface="Arial"/>
                <a:sym typeface="Arial"/>
              </a:defRPr>
            </a:lvl1pPr>
            <a:lvl2pPr indent="-114300" lvl="1" marL="731520" rtl="0" algn="l">
              <a:spcBef>
                <a:spcPts val="560"/>
              </a:spcBef>
              <a:buClr>
                <a:schemeClr val="accent2"/>
              </a:buClr>
              <a:buFont typeface="Arial"/>
              <a:buChar char="▪"/>
              <a:defRPr sz="2800">
                <a:solidFill>
                  <a:schemeClr val="dk1"/>
                </a:solidFill>
                <a:latin typeface="Arial"/>
                <a:ea typeface="Arial"/>
                <a:cs typeface="Arial"/>
                <a:sym typeface="Arial"/>
              </a:defRPr>
            </a:lvl2pPr>
            <a:lvl3pPr indent="-82296" lvl="2" marL="996696" rtl="0" algn="l">
              <a:spcBef>
                <a:spcPts val="480"/>
              </a:spcBef>
              <a:buClr>
                <a:schemeClr val="accent3"/>
              </a:buClr>
              <a:buFont typeface="Arial"/>
              <a:buChar char="▪"/>
              <a:defRPr sz="2400">
                <a:solidFill>
                  <a:schemeClr val="dk1"/>
                </a:solidFill>
                <a:latin typeface="Arial"/>
                <a:ea typeface="Arial"/>
                <a:cs typeface="Arial"/>
                <a:sym typeface="Arial"/>
              </a:defRPr>
            </a:lvl3pPr>
            <a:lvl4pPr indent="-60452" lvl="3" marL="1216152" rtl="0" algn="l">
              <a:spcBef>
                <a:spcPts val="400"/>
              </a:spcBef>
              <a:buClr>
                <a:schemeClr val="accent4"/>
              </a:buClr>
              <a:buFont typeface="Arial"/>
              <a:buChar char="▪"/>
              <a:defRPr sz="2000">
                <a:solidFill>
                  <a:schemeClr val="dk1"/>
                </a:solidFill>
                <a:latin typeface="Arial"/>
                <a:ea typeface="Arial"/>
                <a:cs typeface="Arial"/>
                <a:sym typeface="Arial"/>
              </a:defRPr>
            </a:lvl4pPr>
            <a:lvl5pPr indent="-67564" lvl="4" marL="1426464" rtl="0" algn="l">
              <a:spcBef>
                <a:spcPts val="400"/>
              </a:spcBef>
              <a:buClr>
                <a:schemeClr val="accent5"/>
              </a:buClr>
              <a:buFont typeface="Arial"/>
              <a:buChar char=""/>
              <a:defRPr sz="2000">
                <a:solidFill>
                  <a:schemeClr val="dk1"/>
                </a:solidFill>
                <a:latin typeface="Arial"/>
                <a:ea typeface="Arial"/>
                <a:cs typeface="Arial"/>
                <a:sym typeface="Arial"/>
              </a:defRPr>
            </a:lvl5pPr>
            <a:lvl6pPr indent="-65532" lvl="5" marL="1627632" rtl="0" algn="l">
              <a:spcBef>
                <a:spcPts val="400"/>
              </a:spcBef>
              <a:buClr>
                <a:schemeClr val="accent6"/>
              </a:buClr>
              <a:buFont typeface="Arial"/>
              <a:buChar char="⚫"/>
              <a:defRPr sz="2000">
                <a:solidFill>
                  <a:schemeClr val="dk1"/>
                </a:solidFill>
                <a:latin typeface="Arial"/>
                <a:ea typeface="Arial"/>
                <a:cs typeface="Arial"/>
                <a:sym typeface="Arial"/>
              </a:defRPr>
            </a:lvl6pPr>
            <a:lvl7pPr indent="-76200" lvl="6" marL="1828800" rtl="0" algn="l">
              <a:spcBef>
                <a:spcPts val="360"/>
              </a:spcBef>
              <a:buClr>
                <a:schemeClr val="accent1"/>
              </a:buClr>
              <a:buFont typeface="Arial"/>
              <a:buChar char="⚫"/>
              <a:defRPr sz="1800">
                <a:solidFill>
                  <a:schemeClr val="dk1"/>
                </a:solidFill>
                <a:latin typeface="Arial"/>
                <a:ea typeface="Arial"/>
                <a:cs typeface="Arial"/>
                <a:sym typeface="Arial"/>
              </a:defRPr>
            </a:lvl7pPr>
            <a:lvl8pPr indent="-74167" lvl="7" marL="2029968" rtl="0" algn="l">
              <a:spcBef>
                <a:spcPts val="360"/>
              </a:spcBef>
              <a:buClr>
                <a:schemeClr val="accent2"/>
              </a:buClr>
              <a:buFont typeface="Arial"/>
              <a:buChar char="⚫"/>
              <a:defRPr sz="1800">
                <a:solidFill>
                  <a:schemeClr val="dk1"/>
                </a:solidFill>
                <a:latin typeface="Arial"/>
                <a:ea typeface="Arial"/>
                <a:cs typeface="Arial"/>
                <a:sym typeface="Arial"/>
              </a:defRPr>
            </a:lvl8pPr>
            <a:lvl9pPr indent="-72135" lvl="8" marL="2231136" rtl="0" algn="l">
              <a:spcBef>
                <a:spcPts val="360"/>
              </a:spcBef>
              <a:buClr>
                <a:schemeClr val="accent3"/>
              </a:buClr>
              <a:buFont typeface="Arial"/>
              <a:buChar char="⚫"/>
              <a:defRPr sz="1800">
                <a:solidFill>
                  <a:schemeClr val="dk1"/>
                </a:solidFill>
                <a:latin typeface="Arial"/>
                <a:ea typeface="Arial"/>
                <a:cs typeface="Arial"/>
                <a:sym typeface="Arial"/>
              </a:defRPr>
            </a:lvl9pPr>
          </a:lstStyle>
          <a:p/>
        </p:txBody>
      </p:sp>
      <p:sp>
        <p:nvSpPr>
          <p:cNvPr id="43" name="Shape 43"/>
          <p:cNvSpPr txBox="1"/>
          <p:nvPr>
            <p:ph idx="10" type="dt"/>
          </p:nvPr>
        </p:nvSpPr>
        <p:spPr>
          <a:xfrm>
            <a:off x="457200" y="6476998"/>
            <a:ext cx="2133599" cy="273900"/>
          </a:xfrm>
          <a:prstGeom prst="rect">
            <a:avLst/>
          </a:prstGeom>
          <a:noFill/>
          <a:ln>
            <a:noFill/>
          </a:ln>
        </p:spPr>
        <p:txBody>
          <a:bodyPr anchorCtr="0" anchor="b" bIns="91425" lIns="91425" rIns="91425" tIns="91425"/>
          <a:lstStyle>
            <a:lvl1pPr indent="0" lvl="0" marL="0" marR="0" rtl="0" algn="l">
              <a:spcBef>
                <a:spcPts val="0"/>
              </a:spcBef>
              <a:defRPr b="0" i="0" sz="1200" u="none" cap="none" strike="noStrike">
                <a:solidFill>
                  <a:srgbClr val="414141"/>
                </a:solidFill>
                <a:latin typeface="Arial"/>
                <a:ea typeface="Arial"/>
                <a:cs typeface="Arial"/>
                <a:sym typeface="Arial"/>
              </a:defRPr>
            </a:lvl1pPr>
            <a:lvl2pPr indent="0" lvl="1" marL="457200" marR="0" rtl="0" algn="l">
              <a:spcBef>
                <a:spcPts val="0"/>
              </a:spcBef>
              <a:defRPr b="0" i="0" sz="1800" u="none" cap="none" strike="noStrike">
                <a:solidFill>
                  <a:schemeClr val="dk1"/>
                </a:solidFill>
                <a:latin typeface="Arial"/>
                <a:ea typeface="Arial"/>
                <a:cs typeface="Arial"/>
                <a:sym typeface="Arial"/>
              </a:defRPr>
            </a:lvl2pPr>
            <a:lvl3pPr indent="0" lvl="2" marL="914400" marR="0" rtl="0" algn="l">
              <a:spcBef>
                <a:spcPts val="0"/>
              </a:spcBef>
              <a:defRPr b="0" i="0" sz="1800" u="none" cap="none" strike="noStrike">
                <a:solidFill>
                  <a:schemeClr val="dk1"/>
                </a:solidFill>
                <a:latin typeface="Arial"/>
                <a:ea typeface="Arial"/>
                <a:cs typeface="Arial"/>
                <a:sym typeface="Arial"/>
              </a:defRPr>
            </a:lvl3pPr>
            <a:lvl4pPr indent="0" lvl="3" marL="1371600" marR="0" rtl="0" algn="l">
              <a:spcBef>
                <a:spcPts val="0"/>
              </a:spcBef>
              <a:defRPr b="0" i="0" sz="1800" u="none" cap="none" strike="noStrike">
                <a:solidFill>
                  <a:schemeClr val="dk1"/>
                </a:solidFill>
                <a:latin typeface="Arial"/>
                <a:ea typeface="Arial"/>
                <a:cs typeface="Arial"/>
                <a:sym typeface="Arial"/>
              </a:defRPr>
            </a:lvl4pPr>
            <a:lvl5pPr indent="0" lvl="4" marL="1828800" marR="0" rtl="0" algn="l">
              <a:spcBef>
                <a:spcPts val="0"/>
              </a:spcBef>
              <a:defRPr b="0" i="0" sz="1800" u="none" cap="none" strike="noStrike">
                <a:solidFill>
                  <a:schemeClr val="dk1"/>
                </a:solidFill>
                <a:latin typeface="Arial"/>
                <a:ea typeface="Arial"/>
                <a:cs typeface="Arial"/>
                <a:sym typeface="Arial"/>
              </a:defRPr>
            </a:lvl5pPr>
            <a:lvl6pPr indent="0" lvl="5" marL="2286000" marR="0" rtl="0" algn="l">
              <a:spcBef>
                <a:spcPts val="0"/>
              </a:spcBef>
              <a:defRPr b="0" i="0" sz="1800" u="none" cap="none" strike="noStrike">
                <a:solidFill>
                  <a:schemeClr val="dk1"/>
                </a:solidFill>
                <a:latin typeface="Arial"/>
                <a:ea typeface="Arial"/>
                <a:cs typeface="Arial"/>
                <a:sym typeface="Arial"/>
              </a:defRPr>
            </a:lvl6pPr>
            <a:lvl7pPr indent="0" lvl="6" marL="2743200" marR="0" rtl="0" algn="l">
              <a:spcBef>
                <a:spcPts val="0"/>
              </a:spcBef>
              <a:defRPr b="0" i="0" sz="1800" u="none" cap="none" strike="noStrike">
                <a:solidFill>
                  <a:schemeClr val="dk1"/>
                </a:solidFill>
                <a:latin typeface="Arial"/>
                <a:ea typeface="Arial"/>
                <a:cs typeface="Arial"/>
                <a:sym typeface="Arial"/>
              </a:defRPr>
            </a:lvl7pPr>
            <a:lvl8pPr indent="0" lvl="7" marL="3200400" marR="0" rtl="0" algn="l">
              <a:spcBef>
                <a:spcPts val="0"/>
              </a:spcBef>
              <a:defRPr b="0" i="0" sz="1800" u="none" cap="none" strike="noStrike">
                <a:solidFill>
                  <a:schemeClr val="dk1"/>
                </a:solidFill>
                <a:latin typeface="Arial"/>
                <a:ea typeface="Arial"/>
                <a:cs typeface="Arial"/>
                <a:sym typeface="Arial"/>
              </a:defRPr>
            </a:lvl8pPr>
            <a:lvl9pPr indent="0" lvl="8" marL="3657600" marR="0" rtl="0" algn="l">
              <a:spcBef>
                <a:spcPts val="0"/>
              </a:spcBef>
              <a:defRPr b="0" i="0" sz="1800" u="none" cap="none" strike="noStrike">
                <a:solidFill>
                  <a:schemeClr val="dk1"/>
                </a:solidFill>
                <a:latin typeface="Arial"/>
                <a:ea typeface="Arial"/>
                <a:cs typeface="Arial"/>
                <a:sym typeface="Arial"/>
              </a:defRPr>
            </a:lvl9pPr>
          </a:lstStyle>
          <a:p/>
        </p:txBody>
      </p:sp>
      <p:sp>
        <p:nvSpPr>
          <p:cNvPr id="44" name="Shape 44"/>
          <p:cNvSpPr txBox="1"/>
          <p:nvPr>
            <p:ph idx="11" type="ftr"/>
          </p:nvPr>
        </p:nvSpPr>
        <p:spPr>
          <a:xfrm>
            <a:off x="2640598" y="6476998"/>
            <a:ext cx="5507699" cy="273900"/>
          </a:xfrm>
          <a:prstGeom prst="rect">
            <a:avLst/>
          </a:prstGeom>
          <a:noFill/>
          <a:ln>
            <a:noFill/>
          </a:ln>
        </p:spPr>
        <p:txBody>
          <a:bodyPr anchorCtr="0" anchor="b" bIns="91425" lIns="91425" rIns="91425" tIns="91425"/>
          <a:lstStyle>
            <a:lvl1pPr indent="0" lvl="0" marL="0" marR="0" rtl="0" algn="l">
              <a:spcBef>
                <a:spcPts val="0"/>
              </a:spcBef>
              <a:defRPr b="0" i="0" sz="1200" u="none" cap="none" strike="noStrike">
                <a:solidFill>
                  <a:srgbClr val="414141"/>
                </a:solidFill>
                <a:latin typeface="Arial"/>
                <a:ea typeface="Arial"/>
                <a:cs typeface="Arial"/>
                <a:sym typeface="Arial"/>
              </a:defRPr>
            </a:lvl1pPr>
            <a:lvl2pPr indent="0" lvl="1" marL="457200" marR="0" rtl="0" algn="l">
              <a:spcBef>
                <a:spcPts val="0"/>
              </a:spcBef>
              <a:defRPr b="0" i="0" sz="1800" u="none" cap="none" strike="noStrike">
                <a:solidFill>
                  <a:schemeClr val="dk1"/>
                </a:solidFill>
                <a:latin typeface="Arial"/>
                <a:ea typeface="Arial"/>
                <a:cs typeface="Arial"/>
                <a:sym typeface="Arial"/>
              </a:defRPr>
            </a:lvl2pPr>
            <a:lvl3pPr indent="0" lvl="2" marL="914400" marR="0" rtl="0" algn="l">
              <a:spcBef>
                <a:spcPts val="0"/>
              </a:spcBef>
              <a:defRPr b="0" i="0" sz="1800" u="none" cap="none" strike="noStrike">
                <a:solidFill>
                  <a:schemeClr val="dk1"/>
                </a:solidFill>
                <a:latin typeface="Arial"/>
                <a:ea typeface="Arial"/>
                <a:cs typeface="Arial"/>
                <a:sym typeface="Arial"/>
              </a:defRPr>
            </a:lvl3pPr>
            <a:lvl4pPr indent="0" lvl="3" marL="1371600" marR="0" rtl="0" algn="l">
              <a:spcBef>
                <a:spcPts val="0"/>
              </a:spcBef>
              <a:defRPr b="0" i="0" sz="1800" u="none" cap="none" strike="noStrike">
                <a:solidFill>
                  <a:schemeClr val="dk1"/>
                </a:solidFill>
                <a:latin typeface="Arial"/>
                <a:ea typeface="Arial"/>
                <a:cs typeface="Arial"/>
                <a:sym typeface="Arial"/>
              </a:defRPr>
            </a:lvl4pPr>
            <a:lvl5pPr indent="0" lvl="4" marL="1828800" marR="0" rtl="0" algn="l">
              <a:spcBef>
                <a:spcPts val="0"/>
              </a:spcBef>
              <a:defRPr b="0" i="0" sz="1800" u="none" cap="none" strike="noStrike">
                <a:solidFill>
                  <a:schemeClr val="dk1"/>
                </a:solidFill>
                <a:latin typeface="Arial"/>
                <a:ea typeface="Arial"/>
                <a:cs typeface="Arial"/>
                <a:sym typeface="Arial"/>
              </a:defRPr>
            </a:lvl5pPr>
            <a:lvl6pPr indent="0" lvl="5" marL="2286000" marR="0" rtl="0" algn="l">
              <a:spcBef>
                <a:spcPts val="0"/>
              </a:spcBef>
              <a:defRPr b="0" i="0" sz="1800" u="none" cap="none" strike="noStrike">
                <a:solidFill>
                  <a:schemeClr val="dk1"/>
                </a:solidFill>
                <a:latin typeface="Arial"/>
                <a:ea typeface="Arial"/>
                <a:cs typeface="Arial"/>
                <a:sym typeface="Arial"/>
              </a:defRPr>
            </a:lvl6pPr>
            <a:lvl7pPr indent="0" lvl="6" marL="2743200" marR="0" rtl="0" algn="l">
              <a:spcBef>
                <a:spcPts val="0"/>
              </a:spcBef>
              <a:defRPr b="0" i="0" sz="1800" u="none" cap="none" strike="noStrike">
                <a:solidFill>
                  <a:schemeClr val="dk1"/>
                </a:solidFill>
                <a:latin typeface="Arial"/>
                <a:ea typeface="Arial"/>
                <a:cs typeface="Arial"/>
                <a:sym typeface="Arial"/>
              </a:defRPr>
            </a:lvl7pPr>
            <a:lvl8pPr indent="0" lvl="7" marL="3200400" marR="0" rtl="0" algn="l">
              <a:spcBef>
                <a:spcPts val="0"/>
              </a:spcBef>
              <a:defRPr b="0" i="0" sz="1800" u="none" cap="none" strike="noStrike">
                <a:solidFill>
                  <a:schemeClr val="dk1"/>
                </a:solidFill>
                <a:latin typeface="Arial"/>
                <a:ea typeface="Arial"/>
                <a:cs typeface="Arial"/>
                <a:sym typeface="Arial"/>
              </a:defRPr>
            </a:lvl8pPr>
            <a:lvl9pPr indent="0" lvl="8" marL="3657600" marR="0" rtl="0" algn="l">
              <a:spcBef>
                <a:spcPts val="0"/>
              </a:spcBef>
              <a:defRPr b="0" i="0" sz="1800" u="none" cap="none" strike="noStrike">
                <a:solidFill>
                  <a:schemeClr val="dk1"/>
                </a:solidFill>
                <a:latin typeface="Arial"/>
                <a:ea typeface="Arial"/>
                <a:cs typeface="Arial"/>
                <a:sym typeface="Arial"/>
              </a:defRPr>
            </a:lvl9pPr>
          </a:lstStyle>
          <a:p/>
        </p:txBody>
      </p:sp>
      <p:sp>
        <p:nvSpPr>
          <p:cNvPr id="45" name="Shape 45"/>
          <p:cNvSpPr txBox="1"/>
          <p:nvPr>
            <p:ph idx="12" type="sldNum"/>
          </p:nvPr>
        </p:nvSpPr>
        <p:spPr>
          <a:xfrm>
            <a:off x="8204396" y="6476998"/>
            <a:ext cx="733799" cy="273900"/>
          </a:xfrm>
          <a:prstGeom prst="rect">
            <a:avLst/>
          </a:prstGeom>
          <a:noFill/>
          <a:ln>
            <a:noFill/>
          </a:ln>
        </p:spPr>
        <p:txBody>
          <a:bodyPr anchorCtr="0" anchor="b" bIns="91425" lIns="91425" rIns="91425" tIns="91425">
            <a:noAutofit/>
          </a:bodyPr>
          <a:lstStyle/>
          <a:p>
            <a:pPr indent="0" lvl="0" marL="0" marR="0" rtl="0" algn="r">
              <a:spcBef>
                <a:spcPts val="0"/>
              </a:spcBef>
            </a:pPr>
            <a:r>
              <a:t/>
            </a:r>
            <a:endParaRPr b="0" i="0" sz="1200" u="none" cap="none" strike="noStrike">
              <a:solidFill>
                <a:srgbClr val="414141"/>
              </a:solidFill>
              <a:latin typeface="Arial"/>
              <a:ea typeface="Arial"/>
              <a:cs typeface="Arial"/>
              <a:sym typeface="Arial"/>
            </a:endParaRPr>
          </a:p>
          <a:p>
            <a:pPr indent="0" lvl="1" marL="457200" marR="0" rtl="0" algn="l">
              <a:spcBef>
                <a:spcPts val="0"/>
              </a:spcBef>
            </a:pPr>
            <a:r>
              <a:t/>
            </a:r>
            <a:endParaRPr b="0" i="0" sz="1800" u="none" cap="none" strike="noStrike">
              <a:solidFill>
                <a:schemeClr val="dk1"/>
              </a:solidFill>
              <a:latin typeface="Arial"/>
              <a:ea typeface="Arial"/>
              <a:cs typeface="Arial"/>
              <a:sym typeface="Arial"/>
            </a:endParaRPr>
          </a:p>
          <a:p>
            <a:pPr indent="0" lvl="2" marL="914400" marR="0" rtl="0" algn="l">
              <a:spcBef>
                <a:spcPts val="0"/>
              </a:spcBef>
            </a:pPr>
            <a:r>
              <a:t/>
            </a:r>
            <a:endParaRPr b="0" i="0" sz="1800" u="none" cap="none" strike="noStrike">
              <a:solidFill>
                <a:schemeClr val="dk1"/>
              </a:solidFill>
              <a:latin typeface="Arial"/>
              <a:ea typeface="Arial"/>
              <a:cs typeface="Arial"/>
              <a:sym typeface="Arial"/>
            </a:endParaRPr>
          </a:p>
          <a:p>
            <a:pPr indent="0" lvl="3" marL="1371600" marR="0" rtl="0" algn="l">
              <a:spcBef>
                <a:spcPts val="0"/>
              </a:spcBef>
            </a:pPr>
            <a:r>
              <a:t/>
            </a:r>
            <a:endParaRPr b="0" i="0" sz="1800" u="none" cap="none" strike="noStrike">
              <a:solidFill>
                <a:schemeClr val="dk1"/>
              </a:solidFill>
              <a:latin typeface="Arial"/>
              <a:ea typeface="Arial"/>
              <a:cs typeface="Arial"/>
              <a:sym typeface="Arial"/>
            </a:endParaRPr>
          </a:p>
          <a:p>
            <a:pPr indent="0" lvl="4" marL="1828800" marR="0" rtl="0" algn="l">
              <a:spcBef>
                <a:spcPts val="0"/>
              </a:spcBef>
            </a:pPr>
            <a:r>
              <a:t/>
            </a:r>
            <a:endParaRPr b="0" i="0" sz="1800" u="none" cap="none" strike="noStrike">
              <a:solidFill>
                <a:schemeClr val="dk1"/>
              </a:solidFill>
              <a:latin typeface="Arial"/>
              <a:ea typeface="Arial"/>
              <a:cs typeface="Arial"/>
              <a:sym typeface="Arial"/>
            </a:endParaRPr>
          </a:p>
          <a:p>
            <a:pPr indent="0" lvl="5" marL="2286000" marR="0" rtl="0" algn="l">
              <a:spcBef>
                <a:spcPts val="0"/>
              </a:spcBef>
            </a:pPr>
            <a:r>
              <a:t/>
            </a:r>
            <a:endParaRPr b="0" i="0" sz="1800" u="none" cap="none" strike="noStrike">
              <a:solidFill>
                <a:schemeClr val="dk1"/>
              </a:solidFill>
              <a:latin typeface="Arial"/>
              <a:ea typeface="Arial"/>
              <a:cs typeface="Arial"/>
              <a:sym typeface="Arial"/>
            </a:endParaRPr>
          </a:p>
          <a:p>
            <a:pPr indent="0" lvl="6" marL="2743200" marR="0" rtl="0" algn="l">
              <a:spcBef>
                <a:spcPts val="0"/>
              </a:spcBef>
            </a:pPr>
            <a:r>
              <a:t/>
            </a:r>
            <a:endParaRPr b="0" i="0" sz="1800" u="none" cap="none" strike="noStrike">
              <a:solidFill>
                <a:schemeClr val="dk1"/>
              </a:solidFill>
              <a:latin typeface="Arial"/>
              <a:ea typeface="Arial"/>
              <a:cs typeface="Arial"/>
              <a:sym typeface="Arial"/>
            </a:endParaRPr>
          </a:p>
          <a:p>
            <a:pPr indent="0" lvl="7" marL="3200400" marR="0" rtl="0" algn="l">
              <a:spcBef>
                <a:spcPts val="0"/>
              </a:spcBef>
            </a:pPr>
            <a:r>
              <a:t/>
            </a:r>
            <a:endParaRPr b="0" i="0" sz="1800" u="none" cap="none" strike="noStrike">
              <a:solidFill>
                <a:schemeClr val="dk1"/>
              </a:solidFill>
              <a:latin typeface="Arial"/>
              <a:ea typeface="Arial"/>
              <a:cs typeface="Arial"/>
              <a:sym typeface="Arial"/>
            </a:endParaRPr>
          </a:p>
          <a:p>
            <a:pPr indent="0" lvl="8" marL="3657600" marR="0" rtl="0" algn="l">
              <a:spcBef>
                <a:spcPts val="0"/>
              </a:spcBef>
            </a:pPr>
            <a:r>
              <a:t/>
            </a:r>
            <a:endParaRPr b="0" i="0" sz="1800" u="none" cap="none" strike="noStrike">
              <a:solidFill>
                <a:schemeClr val="dk1"/>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457200" y="274637"/>
            <a:ext cx="8229600" cy="1143000"/>
          </a:xfrm>
          <a:prstGeom prst="rect">
            <a:avLst/>
          </a:prstGeom>
          <a:noFill/>
          <a:ln>
            <a:noFill/>
          </a:ln>
        </p:spPr>
        <p:txBody>
          <a:bodyPr anchorCtr="0" anchor="b" bIns="91425" lIns="91425" rIns="91425" tIns="91425"/>
          <a:lstStyle>
            <a:lvl1pPr lvl="0">
              <a:spcBef>
                <a:spcPts val="0"/>
              </a:spcBef>
              <a:buClr>
                <a:schemeClr val="lt1"/>
              </a:buClr>
              <a:buSzPct val="100000"/>
              <a:buNone/>
              <a:defRPr b="1" sz="3600">
                <a:solidFill>
                  <a:schemeClr val="lt1"/>
                </a:solidFill>
              </a:defRPr>
            </a:lvl1pPr>
            <a:lvl2pPr lvl="1">
              <a:spcBef>
                <a:spcPts val="0"/>
              </a:spcBef>
              <a:buClr>
                <a:schemeClr val="lt1"/>
              </a:buClr>
              <a:buSzPct val="100000"/>
              <a:buNone/>
              <a:defRPr b="1" sz="3600">
                <a:solidFill>
                  <a:schemeClr val="lt1"/>
                </a:solidFill>
              </a:defRPr>
            </a:lvl2pPr>
            <a:lvl3pPr lvl="2">
              <a:spcBef>
                <a:spcPts val="0"/>
              </a:spcBef>
              <a:buClr>
                <a:schemeClr val="lt1"/>
              </a:buClr>
              <a:buSzPct val="100000"/>
              <a:buNone/>
              <a:defRPr b="1" sz="3600">
                <a:solidFill>
                  <a:schemeClr val="lt1"/>
                </a:solidFill>
              </a:defRPr>
            </a:lvl3pPr>
            <a:lvl4pPr lvl="3">
              <a:spcBef>
                <a:spcPts val="0"/>
              </a:spcBef>
              <a:buClr>
                <a:schemeClr val="lt1"/>
              </a:buClr>
              <a:buSzPct val="100000"/>
              <a:buNone/>
              <a:defRPr b="1" sz="3600">
                <a:solidFill>
                  <a:schemeClr val="lt1"/>
                </a:solidFill>
              </a:defRPr>
            </a:lvl4pPr>
            <a:lvl5pPr lvl="4">
              <a:spcBef>
                <a:spcPts val="0"/>
              </a:spcBef>
              <a:buClr>
                <a:schemeClr val="lt1"/>
              </a:buClr>
              <a:buSzPct val="100000"/>
              <a:buNone/>
              <a:defRPr b="1" sz="3600">
                <a:solidFill>
                  <a:schemeClr val="lt1"/>
                </a:solidFill>
              </a:defRPr>
            </a:lvl5pPr>
            <a:lvl6pPr lvl="5">
              <a:spcBef>
                <a:spcPts val="0"/>
              </a:spcBef>
              <a:buClr>
                <a:schemeClr val="lt1"/>
              </a:buClr>
              <a:buSzPct val="100000"/>
              <a:buNone/>
              <a:defRPr b="1" sz="3600">
                <a:solidFill>
                  <a:schemeClr val="lt1"/>
                </a:solidFill>
              </a:defRPr>
            </a:lvl6pPr>
            <a:lvl7pPr lvl="6">
              <a:spcBef>
                <a:spcPts val="0"/>
              </a:spcBef>
              <a:buClr>
                <a:schemeClr val="lt1"/>
              </a:buClr>
              <a:buSzPct val="100000"/>
              <a:buNone/>
              <a:defRPr b="1" sz="3600">
                <a:solidFill>
                  <a:schemeClr val="lt1"/>
                </a:solidFill>
              </a:defRPr>
            </a:lvl7pPr>
            <a:lvl8pPr lvl="7">
              <a:spcBef>
                <a:spcPts val="0"/>
              </a:spcBef>
              <a:buClr>
                <a:schemeClr val="lt1"/>
              </a:buClr>
              <a:buSzPct val="100000"/>
              <a:buNone/>
              <a:defRPr b="1" sz="3600">
                <a:solidFill>
                  <a:schemeClr val="lt1"/>
                </a:solidFill>
              </a:defRPr>
            </a:lvl8pPr>
            <a:lvl9pPr lvl="8">
              <a:spcBef>
                <a:spcPts val="0"/>
              </a:spcBef>
              <a:buClr>
                <a:schemeClr val="lt1"/>
              </a:buClr>
              <a:buSzPct val="100000"/>
              <a:buNone/>
              <a:defRPr b="1" sz="3600">
                <a:solidFill>
                  <a:schemeClr val="lt1"/>
                </a:solidFill>
              </a:defRPr>
            </a:lvl9pPr>
          </a:lstStyle>
          <a:p/>
        </p:txBody>
      </p:sp>
      <p:sp>
        <p:nvSpPr>
          <p:cNvPr id="7" name="Shape 7"/>
          <p:cNvSpPr txBox="1"/>
          <p:nvPr>
            <p:ph idx="1" type="body"/>
          </p:nvPr>
        </p:nvSpPr>
        <p:spPr>
          <a:xfrm>
            <a:off x="457200" y="1600200"/>
            <a:ext cx="8229600" cy="4967700"/>
          </a:xfrm>
          <a:prstGeom prst="rect">
            <a:avLst/>
          </a:prstGeom>
          <a:noFill/>
          <a:ln>
            <a:noFill/>
          </a:ln>
        </p:spPr>
        <p:txBody>
          <a:bodyPr anchorCtr="0" anchor="t" bIns="91425" lIns="91425" rIns="91425" tIns="91425"/>
          <a:lstStyle>
            <a:lvl1pPr lvl="0">
              <a:spcBef>
                <a:spcPts val="600"/>
              </a:spcBef>
              <a:buClr>
                <a:schemeClr val="dk1"/>
              </a:buClr>
              <a:buSzPct val="100000"/>
              <a:defRPr sz="3000">
                <a:solidFill>
                  <a:schemeClr val="dk1"/>
                </a:solidFill>
              </a:defRPr>
            </a:lvl1pPr>
            <a:lvl2pPr lvl="1">
              <a:spcBef>
                <a:spcPts val="480"/>
              </a:spcBef>
              <a:buClr>
                <a:schemeClr val="dk1"/>
              </a:buClr>
              <a:buSzPct val="100000"/>
              <a:defRPr sz="2400">
                <a:solidFill>
                  <a:schemeClr val="dk1"/>
                </a:solidFill>
              </a:defRPr>
            </a:lvl2pPr>
            <a:lvl3pPr lvl="2">
              <a:spcBef>
                <a:spcPts val="480"/>
              </a:spcBef>
              <a:buClr>
                <a:schemeClr val="dk1"/>
              </a:buClr>
              <a:buSzPct val="100000"/>
              <a:defRPr sz="2400">
                <a:solidFill>
                  <a:schemeClr val="dk1"/>
                </a:solidFill>
              </a:defRPr>
            </a:lvl3pPr>
            <a:lvl4pPr lvl="3">
              <a:spcBef>
                <a:spcPts val="360"/>
              </a:spcBef>
              <a:buClr>
                <a:schemeClr val="dk1"/>
              </a:buClr>
              <a:buSzPct val="100000"/>
              <a:defRPr sz="1800">
                <a:solidFill>
                  <a:schemeClr val="dk1"/>
                </a:solidFill>
              </a:defRPr>
            </a:lvl4pPr>
            <a:lvl5pPr lvl="4">
              <a:spcBef>
                <a:spcPts val="360"/>
              </a:spcBef>
              <a:buClr>
                <a:schemeClr val="dk1"/>
              </a:buClr>
              <a:buSzPct val="100000"/>
              <a:defRPr sz="1800">
                <a:solidFill>
                  <a:schemeClr val="dk1"/>
                </a:solidFill>
              </a:defRPr>
            </a:lvl5pPr>
            <a:lvl6pPr lvl="5">
              <a:spcBef>
                <a:spcPts val="360"/>
              </a:spcBef>
              <a:buClr>
                <a:schemeClr val="dk1"/>
              </a:buClr>
              <a:buSzPct val="100000"/>
              <a:defRPr sz="1800">
                <a:solidFill>
                  <a:schemeClr val="dk1"/>
                </a:solidFill>
              </a:defRPr>
            </a:lvl6pPr>
            <a:lvl7pPr lvl="6">
              <a:spcBef>
                <a:spcPts val="360"/>
              </a:spcBef>
              <a:buClr>
                <a:schemeClr val="dk1"/>
              </a:buClr>
              <a:buSzPct val="100000"/>
              <a:defRPr sz="1800">
                <a:solidFill>
                  <a:schemeClr val="dk1"/>
                </a:solidFill>
              </a:defRPr>
            </a:lvl7pPr>
            <a:lvl8pPr lvl="7">
              <a:spcBef>
                <a:spcPts val="360"/>
              </a:spcBef>
              <a:buClr>
                <a:schemeClr val="dk1"/>
              </a:buClr>
              <a:buSzPct val="100000"/>
              <a:defRPr sz="1800">
                <a:solidFill>
                  <a:schemeClr val="dk1"/>
                </a:solidFill>
              </a:defRPr>
            </a:lvl8pPr>
            <a:lvl9pPr lvl="8">
              <a:spcBef>
                <a:spcPts val="360"/>
              </a:spcBef>
              <a:buClr>
                <a:schemeClr val="dk1"/>
              </a:buClr>
              <a:buSzPct val="100000"/>
              <a:defRPr sz="1800">
                <a:solidFill>
                  <a:schemeClr val="dk1"/>
                </a:solidFill>
              </a:defRPr>
            </a:lvl9pPr>
          </a:lstStyle>
          <a:p/>
        </p:txBody>
      </p:sp>
      <p:sp>
        <p:nvSpPr>
          <p:cNvPr id="8" name="Shape 8"/>
          <p:cNvSpPr txBox="1"/>
          <p:nvPr>
            <p:ph idx="12" type="sldNum"/>
          </p:nvPr>
        </p:nvSpPr>
        <p:spPr>
          <a:xfrm>
            <a:off x="8556791" y="6333134"/>
            <a:ext cx="548699" cy="524699"/>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3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9" name="Shape 49"/>
        <p:cNvGrpSpPr/>
        <p:nvPr/>
      </p:nvGrpSpPr>
      <p:grpSpPr>
        <a:xfrm>
          <a:off x="0" y="0"/>
          <a:ext cx="0" cy="0"/>
          <a:chOff x="0" y="0"/>
          <a:chExt cx="0" cy="0"/>
        </a:xfrm>
      </p:grpSpPr>
      <p:sp>
        <p:nvSpPr>
          <p:cNvPr id="50" name="Shape 50"/>
          <p:cNvSpPr txBox="1"/>
          <p:nvPr>
            <p:ph type="ctrTitle"/>
          </p:nvPr>
        </p:nvSpPr>
        <p:spPr>
          <a:xfrm>
            <a:off x="685800" y="2490375"/>
            <a:ext cx="7772400" cy="2198400"/>
          </a:xfrm>
          <a:prstGeom prst="rect">
            <a:avLst/>
          </a:prstGeom>
        </p:spPr>
        <p:txBody>
          <a:bodyPr anchorCtr="0" anchor="b" bIns="91425" lIns="91425" rIns="91425" tIns="91425">
            <a:noAutofit/>
          </a:bodyPr>
          <a:lstStyle/>
          <a:p>
            <a:pPr lvl="0" rtl="0">
              <a:spcBef>
                <a:spcPts val="0"/>
              </a:spcBef>
              <a:buNone/>
            </a:pPr>
            <a:r>
              <a:rPr lang="en" sz="6000"/>
              <a:t>Data Flow Testing</a:t>
            </a:r>
          </a:p>
        </p:txBody>
      </p:sp>
      <p:sp>
        <p:nvSpPr>
          <p:cNvPr id="51" name="Shape 51"/>
          <p:cNvSpPr txBox="1"/>
          <p:nvPr>
            <p:ph idx="1" type="subTitle"/>
          </p:nvPr>
        </p:nvSpPr>
        <p:spPr>
          <a:xfrm>
            <a:off x="685800" y="4836035"/>
            <a:ext cx="7772400" cy="1032299"/>
          </a:xfrm>
          <a:prstGeom prst="rect">
            <a:avLst/>
          </a:prstGeom>
        </p:spPr>
        <p:txBody>
          <a:bodyPr anchorCtr="0" anchor="t" bIns="91425" lIns="91425" rIns="91425" tIns="91425">
            <a:noAutofit/>
          </a:bodyPr>
          <a:lstStyle/>
          <a:p>
            <a:pPr lvl="0" rtl="0">
              <a:spcBef>
                <a:spcPts val="0"/>
              </a:spcBef>
              <a:buNone/>
            </a:pPr>
            <a:r>
              <a:rPr lang="en"/>
              <a:t>CSCE 747 - Lecture 10 - 02/09/2017</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0" name="Shape 120"/>
        <p:cNvGrpSpPr/>
        <p:nvPr/>
      </p:nvGrpSpPr>
      <p:grpSpPr>
        <a:xfrm>
          <a:off x="0" y="0"/>
          <a:ext cx="0" cy="0"/>
          <a:chOff x="0" y="0"/>
          <a:chExt cx="0" cy="0"/>
        </a:xfrm>
      </p:grpSpPr>
      <p:sp>
        <p:nvSpPr>
          <p:cNvPr id="121" name="Shape 121"/>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Dealing With Uncertainty</a:t>
            </a:r>
          </a:p>
        </p:txBody>
      </p:sp>
      <p:sp>
        <p:nvSpPr>
          <p:cNvPr id="122" name="Shape 122"/>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381000" lvl="0" marL="457200" marR="0" rtl="0" algn="l">
              <a:lnSpc>
                <a:spcPct val="100000"/>
              </a:lnSpc>
              <a:spcBef>
                <a:spcPts val="600"/>
              </a:spcBef>
              <a:spcAft>
                <a:spcPts val="0"/>
              </a:spcAft>
              <a:buClr>
                <a:schemeClr val="dk1"/>
              </a:buClr>
              <a:buSzPct val="100000"/>
              <a:buFont typeface="Arial"/>
            </a:pPr>
            <a:r>
              <a:rPr lang="en" sz="2400"/>
              <a:t>Treat uncertainty about aliases like uncertainty about control flow.</a:t>
            </a:r>
          </a:p>
          <a:p>
            <a:pPr lvl="0" marR="0" rtl="0" algn="l">
              <a:lnSpc>
                <a:spcPct val="100000"/>
              </a:lnSpc>
              <a:spcBef>
                <a:spcPts val="600"/>
              </a:spcBef>
              <a:spcAft>
                <a:spcPts val="0"/>
              </a:spcAft>
              <a:buNone/>
            </a:pPr>
            <a:r>
              <a:t/>
            </a:r>
            <a:endParaRPr sz="2400"/>
          </a:p>
          <a:p>
            <a:pPr lvl="0" marR="0" rtl="0" algn="l">
              <a:lnSpc>
                <a:spcPct val="100000"/>
              </a:lnSpc>
              <a:spcBef>
                <a:spcPts val="600"/>
              </a:spcBef>
              <a:spcAft>
                <a:spcPts val="0"/>
              </a:spcAft>
              <a:buNone/>
            </a:pPr>
            <a:r>
              <a:t/>
            </a:r>
            <a:endParaRPr sz="2400"/>
          </a:p>
          <a:p>
            <a:pPr lvl="0" marR="0" rtl="0" algn="l">
              <a:lnSpc>
                <a:spcPct val="100000"/>
              </a:lnSpc>
              <a:spcBef>
                <a:spcPts val="600"/>
              </a:spcBef>
              <a:spcAft>
                <a:spcPts val="0"/>
              </a:spcAft>
              <a:buNone/>
            </a:pPr>
            <a:br>
              <a:rPr lang="en" sz="2400"/>
            </a:br>
          </a:p>
          <a:p>
            <a:pPr indent="-381000" lvl="0" marL="457200" marR="0" rtl="0" algn="l">
              <a:lnSpc>
                <a:spcPct val="100000"/>
              </a:lnSpc>
              <a:spcBef>
                <a:spcPts val="600"/>
              </a:spcBef>
              <a:spcAft>
                <a:spcPts val="0"/>
              </a:spcAft>
              <a:buSzPct val="100000"/>
            </a:pPr>
            <a:r>
              <a:rPr lang="en" sz="2400"/>
              <a:t>In transformed code, all array references are distinct.</a:t>
            </a:r>
          </a:p>
          <a:p>
            <a:pPr indent="-228600" lvl="1" marL="914400" marR="0" rtl="0" algn="l">
              <a:lnSpc>
                <a:spcPct val="100000"/>
              </a:lnSpc>
              <a:spcBef>
                <a:spcPts val="600"/>
              </a:spcBef>
              <a:spcAft>
                <a:spcPts val="0"/>
              </a:spcAft>
            </a:pPr>
            <a:r>
              <a:rPr lang="en"/>
              <a:t>Any-path analysis - create a def-use pair, but assignment to a[y] does not erase definition to a[x].</a:t>
            </a:r>
          </a:p>
          <a:p>
            <a:pPr indent="-228600" lvl="1" marL="914400" marR="0" rtl="0" algn="l">
              <a:lnSpc>
                <a:spcPct val="100000"/>
              </a:lnSpc>
              <a:spcBef>
                <a:spcPts val="600"/>
              </a:spcBef>
              <a:spcAft>
                <a:spcPts val="0"/>
              </a:spcAft>
            </a:pPr>
            <a:r>
              <a:rPr lang="en"/>
              <a:t>Gen sets include everything that might be references, kill sets only include definite references.</a:t>
            </a:r>
          </a:p>
        </p:txBody>
      </p:sp>
      <p:sp>
        <p:nvSpPr>
          <p:cNvPr id="123" name="Shape 123"/>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10</a:t>
            </a:r>
          </a:p>
        </p:txBody>
      </p:sp>
      <p:sp>
        <p:nvSpPr>
          <p:cNvPr id="124" name="Shape 124"/>
          <p:cNvSpPr txBox="1"/>
          <p:nvPr/>
        </p:nvSpPr>
        <p:spPr>
          <a:xfrm>
            <a:off x="1268825" y="2650050"/>
            <a:ext cx="3597600" cy="1220700"/>
          </a:xfrm>
          <a:prstGeom prst="rect">
            <a:avLst/>
          </a:prstGeom>
          <a:noFill/>
          <a:ln>
            <a:noFill/>
          </a:ln>
        </p:spPr>
        <p:txBody>
          <a:bodyPr anchorCtr="0" anchor="t" bIns="91425" lIns="91425" rIns="91425" tIns="91425">
            <a:noAutofit/>
          </a:bodyPr>
          <a:lstStyle/>
          <a:p>
            <a:pPr lvl="0" rtl="0">
              <a:spcBef>
                <a:spcPts val="0"/>
              </a:spcBef>
              <a:buNone/>
            </a:pPr>
            <a:r>
              <a:t/>
            </a:r>
            <a:endParaRPr sz="1800">
              <a:latin typeface="Courier New"/>
              <a:ea typeface="Courier New"/>
              <a:cs typeface="Courier New"/>
              <a:sym typeface="Courier New"/>
            </a:endParaRPr>
          </a:p>
          <a:p>
            <a:pPr lvl="0" rtl="0">
              <a:spcBef>
                <a:spcPts val="0"/>
              </a:spcBef>
              <a:buNone/>
            </a:pPr>
            <a:r>
              <a:rPr lang="en" sz="1800">
                <a:latin typeface="Courier New"/>
                <a:ea typeface="Courier New"/>
                <a:cs typeface="Courier New"/>
                <a:sym typeface="Courier New"/>
              </a:rPr>
              <a:t>a[x] = 13;</a:t>
            </a:r>
          </a:p>
          <a:p>
            <a:pPr lvl="0" rtl="0">
              <a:spcBef>
                <a:spcPts val="0"/>
              </a:spcBef>
              <a:buNone/>
            </a:pPr>
            <a:r>
              <a:rPr lang="en" sz="1800">
                <a:latin typeface="Courier New"/>
                <a:ea typeface="Courier New"/>
                <a:cs typeface="Courier New"/>
                <a:sym typeface="Courier New"/>
              </a:rPr>
              <a:t>k = a[y];</a:t>
            </a:r>
          </a:p>
        </p:txBody>
      </p:sp>
      <p:sp>
        <p:nvSpPr>
          <p:cNvPr id="125" name="Shape 125"/>
          <p:cNvSpPr txBox="1"/>
          <p:nvPr/>
        </p:nvSpPr>
        <p:spPr>
          <a:xfrm>
            <a:off x="5089200" y="2650050"/>
            <a:ext cx="3597600" cy="1220700"/>
          </a:xfrm>
          <a:prstGeom prst="rect">
            <a:avLst/>
          </a:prstGeom>
          <a:noFill/>
          <a:ln>
            <a:noFill/>
          </a:ln>
        </p:spPr>
        <p:txBody>
          <a:bodyPr anchorCtr="0" anchor="t" bIns="91425" lIns="91425" rIns="91425" tIns="91425">
            <a:noAutofit/>
          </a:bodyPr>
          <a:lstStyle/>
          <a:p>
            <a:pPr lvl="0" rtl="0">
              <a:spcBef>
                <a:spcPts val="0"/>
              </a:spcBef>
              <a:buNone/>
            </a:pPr>
            <a:r>
              <a:rPr lang="en" sz="1800">
                <a:latin typeface="Courier New"/>
                <a:ea typeface="Courier New"/>
                <a:cs typeface="Courier New"/>
                <a:sym typeface="Courier New"/>
              </a:rPr>
              <a:t>a[x] = 13;</a:t>
            </a:r>
          </a:p>
          <a:p>
            <a:pPr lvl="0" rtl="0">
              <a:spcBef>
                <a:spcPts val="0"/>
              </a:spcBef>
              <a:buNone/>
            </a:pPr>
            <a:r>
              <a:rPr lang="en" sz="1800">
                <a:latin typeface="Courier New"/>
                <a:ea typeface="Courier New"/>
                <a:cs typeface="Courier New"/>
                <a:sym typeface="Courier New"/>
              </a:rPr>
              <a:t>if(x == y)	k = a[x];</a:t>
            </a:r>
          </a:p>
          <a:p>
            <a:pPr lvl="0" rtl="0">
              <a:spcBef>
                <a:spcPts val="0"/>
              </a:spcBef>
              <a:buNone/>
            </a:pPr>
            <a:r>
              <a:rPr lang="en" sz="1800">
                <a:latin typeface="Courier New"/>
                <a:ea typeface="Courier New"/>
                <a:cs typeface="Courier New"/>
                <a:sym typeface="Courier New"/>
              </a:rPr>
              <a:t>else			k = a[y];</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9" name="Shape 129"/>
        <p:cNvGrpSpPr/>
        <p:nvPr/>
      </p:nvGrpSpPr>
      <p:grpSpPr>
        <a:xfrm>
          <a:off x="0" y="0"/>
          <a:ext cx="0" cy="0"/>
          <a:chOff x="0" y="0"/>
          <a:chExt cx="0" cy="0"/>
        </a:xfrm>
      </p:grpSpPr>
      <p:sp>
        <p:nvSpPr>
          <p:cNvPr id="130" name="Shape 130"/>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Dealing With Uncertainty</a:t>
            </a:r>
          </a:p>
        </p:txBody>
      </p:sp>
      <p:sp>
        <p:nvSpPr>
          <p:cNvPr id="131" name="Shape 131"/>
          <p:cNvSpPr txBox="1"/>
          <p:nvPr>
            <p:ph idx="1" type="body"/>
          </p:nvPr>
        </p:nvSpPr>
        <p:spPr>
          <a:xfrm>
            <a:off x="457200" y="1600200"/>
            <a:ext cx="8229600" cy="49677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t/>
            </a:r>
            <a:endParaRPr sz="2400"/>
          </a:p>
          <a:p>
            <a:pPr lvl="0" marR="0" rtl="0" algn="l">
              <a:lnSpc>
                <a:spcPct val="100000"/>
              </a:lnSpc>
              <a:spcBef>
                <a:spcPts val="600"/>
              </a:spcBef>
              <a:spcAft>
                <a:spcPts val="0"/>
              </a:spcAft>
              <a:buNone/>
            </a:pPr>
            <a:br>
              <a:rPr lang="en" sz="2400"/>
            </a:br>
          </a:p>
          <a:p>
            <a:pPr indent="-381000" lvl="0" marL="457200" marR="0" rtl="0" algn="l">
              <a:lnSpc>
                <a:spcPct val="100000"/>
              </a:lnSpc>
              <a:spcBef>
                <a:spcPts val="600"/>
              </a:spcBef>
              <a:spcAft>
                <a:spcPts val="0"/>
              </a:spcAft>
              <a:buSzPct val="100000"/>
            </a:pPr>
            <a:r>
              <a:rPr lang="en" sz="2400"/>
              <a:t>In transformed code, all array references are distinct.</a:t>
            </a:r>
          </a:p>
          <a:p>
            <a:pPr indent="-228600" lvl="1" marL="914400" marR="0" rtl="0" algn="l">
              <a:lnSpc>
                <a:spcPct val="100000"/>
              </a:lnSpc>
              <a:spcBef>
                <a:spcPts val="600"/>
              </a:spcBef>
              <a:spcAft>
                <a:spcPts val="0"/>
              </a:spcAft>
            </a:pPr>
            <a:r>
              <a:rPr lang="en"/>
              <a:t>Any-path analysis - create a def-use pair, but assignment to a[y] does not erase definition to a[x].</a:t>
            </a:r>
          </a:p>
          <a:p>
            <a:pPr indent="-228600" lvl="1" marL="914400" marR="0" rtl="0" algn="l">
              <a:lnSpc>
                <a:spcPct val="100000"/>
              </a:lnSpc>
              <a:spcBef>
                <a:spcPts val="600"/>
              </a:spcBef>
              <a:spcAft>
                <a:spcPts val="0"/>
              </a:spcAft>
            </a:pPr>
            <a:r>
              <a:rPr lang="en"/>
              <a:t>All-paths analysis - a definition to a[x] makes only that expression available. Assignment to a[y] kills a[x]. </a:t>
            </a:r>
          </a:p>
          <a:p>
            <a:pPr indent="-228600" lvl="2" marL="1371600" marR="0" rtl="0" algn="l">
              <a:lnSpc>
                <a:spcPct val="100000"/>
              </a:lnSpc>
              <a:spcBef>
                <a:spcPts val="600"/>
              </a:spcBef>
              <a:spcAft>
                <a:spcPts val="0"/>
              </a:spcAft>
            </a:pPr>
            <a:r>
              <a:rPr lang="en"/>
              <a:t>Gen sets should include only what is definitely referenced and kill sets should include all possible aliases.</a:t>
            </a:r>
          </a:p>
        </p:txBody>
      </p:sp>
      <p:sp>
        <p:nvSpPr>
          <p:cNvPr id="132" name="Shape 132"/>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11</a:t>
            </a:r>
          </a:p>
        </p:txBody>
      </p:sp>
      <p:sp>
        <p:nvSpPr>
          <p:cNvPr id="133" name="Shape 133"/>
          <p:cNvSpPr txBox="1"/>
          <p:nvPr/>
        </p:nvSpPr>
        <p:spPr>
          <a:xfrm>
            <a:off x="1220650" y="1600200"/>
            <a:ext cx="3597600" cy="1220699"/>
          </a:xfrm>
          <a:prstGeom prst="rect">
            <a:avLst/>
          </a:prstGeom>
          <a:noFill/>
          <a:ln>
            <a:noFill/>
          </a:ln>
        </p:spPr>
        <p:txBody>
          <a:bodyPr anchorCtr="0" anchor="t" bIns="91425" lIns="91425" rIns="91425" tIns="91425">
            <a:noAutofit/>
          </a:bodyPr>
          <a:lstStyle/>
          <a:p>
            <a:pPr lvl="0" rtl="0">
              <a:spcBef>
                <a:spcPts val="0"/>
              </a:spcBef>
              <a:buNone/>
            </a:pPr>
            <a:r>
              <a:t/>
            </a:r>
            <a:endParaRPr sz="1800">
              <a:latin typeface="Courier New"/>
              <a:ea typeface="Courier New"/>
              <a:cs typeface="Courier New"/>
              <a:sym typeface="Courier New"/>
            </a:endParaRPr>
          </a:p>
          <a:p>
            <a:pPr lvl="0" rtl="0">
              <a:spcBef>
                <a:spcPts val="0"/>
              </a:spcBef>
              <a:buNone/>
            </a:pPr>
            <a:r>
              <a:rPr lang="en" sz="1800">
                <a:latin typeface="Courier New"/>
                <a:ea typeface="Courier New"/>
                <a:cs typeface="Courier New"/>
                <a:sym typeface="Courier New"/>
              </a:rPr>
              <a:t>a[x] = 13;</a:t>
            </a:r>
          </a:p>
          <a:p>
            <a:pPr lvl="0" rtl="0">
              <a:spcBef>
                <a:spcPts val="0"/>
              </a:spcBef>
              <a:buNone/>
            </a:pPr>
            <a:r>
              <a:rPr lang="en" sz="1800">
                <a:latin typeface="Courier New"/>
                <a:ea typeface="Courier New"/>
                <a:cs typeface="Courier New"/>
                <a:sym typeface="Courier New"/>
              </a:rPr>
              <a:t>k = a[y];</a:t>
            </a:r>
          </a:p>
        </p:txBody>
      </p:sp>
      <p:sp>
        <p:nvSpPr>
          <p:cNvPr id="134" name="Shape 134"/>
          <p:cNvSpPr txBox="1"/>
          <p:nvPr/>
        </p:nvSpPr>
        <p:spPr>
          <a:xfrm>
            <a:off x="5089200" y="1600200"/>
            <a:ext cx="3597600" cy="1220699"/>
          </a:xfrm>
          <a:prstGeom prst="rect">
            <a:avLst/>
          </a:prstGeom>
          <a:noFill/>
          <a:ln>
            <a:noFill/>
          </a:ln>
        </p:spPr>
        <p:txBody>
          <a:bodyPr anchorCtr="0" anchor="t" bIns="91425" lIns="91425" rIns="91425" tIns="91425">
            <a:noAutofit/>
          </a:bodyPr>
          <a:lstStyle/>
          <a:p>
            <a:pPr lvl="0" rtl="0">
              <a:spcBef>
                <a:spcPts val="0"/>
              </a:spcBef>
              <a:buNone/>
            </a:pPr>
            <a:r>
              <a:rPr lang="en" sz="1800">
                <a:latin typeface="Courier New"/>
                <a:ea typeface="Courier New"/>
                <a:cs typeface="Courier New"/>
                <a:sym typeface="Courier New"/>
              </a:rPr>
              <a:t>a[x] = 13;</a:t>
            </a:r>
          </a:p>
          <a:p>
            <a:pPr lvl="0" rtl="0">
              <a:spcBef>
                <a:spcPts val="0"/>
              </a:spcBef>
              <a:buNone/>
            </a:pPr>
            <a:r>
              <a:rPr lang="en" sz="1800">
                <a:latin typeface="Courier New"/>
                <a:ea typeface="Courier New"/>
                <a:cs typeface="Courier New"/>
                <a:sym typeface="Courier New"/>
              </a:rPr>
              <a:t>if(x == y)	k = a[x];</a:t>
            </a:r>
          </a:p>
          <a:p>
            <a:pPr lvl="0" rtl="0">
              <a:spcBef>
                <a:spcPts val="0"/>
              </a:spcBef>
              <a:buNone/>
            </a:pPr>
            <a:r>
              <a:rPr lang="en" sz="1800">
                <a:latin typeface="Courier New"/>
                <a:ea typeface="Courier New"/>
                <a:cs typeface="Courier New"/>
                <a:sym typeface="Courier New"/>
              </a:rPr>
              <a:t>else			k = a[y];</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8" name="Shape 138"/>
        <p:cNvGrpSpPr/>
        <p:nvPr/>
      </p:nvGrpSpPr>
      <p:grpSpPr>
        <a:xfrm>
          <a:off x="0" y="0"/>
          <a:ext cx="0" cy="0"/>
          <a:chOff x="0" y="0"/>
          <a:chExt cx="0" cy="0"/>
        </a:xfrm>
      </p:grpSpPr>
      <p:sp>
        <p:nvSpPr>
          <p:cNvPr id="139" name="Shape 139"/>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Dealing With Nonlocal Information</a:t>
            </a:r>
          </a:p>
        </p:txBody>
      </p:sp>
      <p:sp>
        <p:nvSpPr>
          <p:cNvPr id="140" name="Shape 140"/>
          <p:cNvSpPr txBox="1"/>
          <p:nvPr>
            <p:ph idx="1" type="body"/>
          </p:nvPr>
        </p:nvSpPr>
        <p:spPr>
          <a:xfrm>
            <a:off x="457200" y="1600200"/>
            <a:ext cx="3994500" cy="4967700"/>
          </a:xfrm>
          <a:prstGeom prst="rect">
            <a:avLst/>
          </a:prstGeom>
        </p:spPr>
        <p:txBody>
          <a:bodyPr anchorCtr="0" anchor="t" bIns="91425" lIns="91425" rIns="91425" tIns="91425">
            <a:noAutofit/>
          </a:bodyPr>
          <a:lstStyle/>
          <a:p>
            <a:pPr indent="-381000" lvl="0" marL="457200" marR="0" rtl="0" algn="l">
              <a:lnSpc>
                <a:spcPct val="100000"/>
              </a:lnSpc>
              <a:spcBef>
                <a:spcPts val="600"/>
              </a:spcBef>
              <a:spcAft>
                <a:spcPts val="0"/>
              </a:spcAft>
              <a:buClr>
                <a:schemeClr val="dk1"/>
              </a:buClr>
              <a:buSzPct val="100000"/>
              <a:buFont typeface="Arial"/>
            </a:pPr>
            <a:r>
              <a:rPr lang="en" sz="2400"/>
              <a:t>fromCust and toCust may be references to the same object.</a:t>
            </a:r>
          </a:p>
          <a:p>
            <a:pPr indent="-342900" lvl="1" marL="914400" marR="0" rtl="0" algn="l">
              <a:lnSpc>
                <a:spcPct val="100000"/>
              </a:lnSpc>
              <a:spcBef>
                <a:spcPts val="600"/>
              </a:spcBef>
              <a:spcAft>
                <a:spcPts val="0"/>
              </a:spcAft>
              <a:buSzPct val="100000"/>
            </a:pPr>
            <a:r>
              <a:rPr lang="en" sz="1800"/>
              <a:t>from/toHome and from/toWork may also reference the same object.</a:t>
            </a:r>
          </a:p>
          <a:p>
            <a:pPr indent="-381000" lvl="0" marL="457200" marR="0" rtl="0" algn="l">
              <a:lnSpc>
                <a:spcPct val="100000"/>
              </a:lnSpc>
              <a:spcBef>
                <a:spcPts val="600"/>
              </a:spcBef>
              <a:spcAft>
                <a:spcPts val="0"/>
              </a:spcAft>
              <a:buSzPct val="100000"/>
            </a:pPr>
            <a:r>
              <a:rPr lang="en" sz="2400"/>
              <a:t>Common</a:t>
            </a:r>
            <a:r>
              <a:rPr lang="en" sz="2400"/>
              <a:t> option - treat all nonlocal information as unknown.</a:t>
            </a:r>
          </a:p>
          <a:p>
            <a:pPr indent="-342900" lvl="1" marL="914400" marR="0" rtl="0" algn="l">
              <a:lnSpc>
                <a:spcPct val="100000"/>
              </a:lnSpc>
              <a:spcBef>
                <a:spcPts val="600"/>
              </a:spcBef>
              <a:spcAft>
                <a:spcPts val="0"/>
              </a:spcAft>
              <a:buSzPct val="100000"/>
            </a:pPr>
            <a:r>
              <a:rPr lang="en" sz="1800"/>
              <a:t>Treat Customer/PhoneNum objects as potential aliases.</a:t>
            </a:r>
          </a:p>
          <a:p>
            <a:pPr indent="-342900" lvl="1" marL="914400" marR="0" rtl="0" algn="l">
              <a:lnSpc>
                <a:spcPct val="100000"/>
              </a:lnSpc>
              <a:spcBef>
                <a:spcPts val="600"/>
              </a:spcBef>
              <a:spcAft>
                <a:spcPts val="0"/>
              </a:spcAft>
              <a:buSzPct val="100000"/>
            </a:pPr>
            <a:r>
              <a:rPr lang="en" sz="1800"/>
              <a:t>Be careful - may result in results so imprecise they are useless.</a:t>
            </a:r>
          </a:p>
        </p:txBody>
      </p:sp>
      <p:sp>
        <p:nvSpPr>
          <p:cNvPr id="141" name="Shape 141"/>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12</a:t>
            </a:r>
          </a:p>
        </p:txBody>
      </p:sp>
      <p:sp>
        <p:nvSpPr>
          <p:cNvPr id="142" name="Shape 142"/>
          <p:cNvSpPr txBox="1"/>
          <p:nvPr>
            <p:ph idx="2" type="body"/>
          </p:nvPr>
        </p:nvSpPr>
        <p:spPr>
          <a:xfrm>
            <a:off x="4692273" y="1600200"/>
            <a:ext cx="3994500" cy="4967700"/>
          </a:xfrm>
          <a:prstGeom prst="rect">
            <a:avLst/>
          </a:prstGeom>
        </p:spPr>
        <p:txBody>
          <a:bodyPr anchorCtr="0" anchor="t" bIns="91425" lIns="91425" rIns="91425" tIns="91425">
            <a:noAutofit/>
          </a:bodyPr>
          <a:lstStyle/>
          <a:p>
            <a:pPr lvl="0" rtl="0">
              <a:spcBef>
                <a:spcPts val="0"/>
              </a:spcBef>
              <a:buNone/>
            </a:pPr>
            <a:r>
              <a:rPr lang="en" sz="1400">
                <a:latin typeface="Consolas"/>
                <a:ea typeface="Consolas"/>
                <a:cs typeface="Consolas"/>
                <a:sym typeface="Consolas"/>
              </a:rPr>
              <a:t>public void transfer(Customer fromCust, Customer toCust){</a:t>
            </a:r>
          </a:p>
          <a:p>
            <a:pPr lvl="0" rtl="0">
              <a:spcBef>
                <a:spcPts val="0"/>
              </a:spcBef>
              <a:buNone/>
            </a:pPr>
            <a:r>
              <a:rPr lang="en" sz="1400">
                <a:latin typeface="Consolas"/>
                <a:ea typeface="Consolas"/>
                <a:cs typeface="Consolas"/>
                <a:sym typeface="Consolas"/>
              </a:rPr>
              <a:t>	PhoneNum fromHome = </a:t>
            </a:r>
            <a:br>
              <a:rPr lang="en" sz="1400">
                <a:latin typeface="Consolas"/>
                <a:ea typeface="Consolas"/>
                <a:cs typeface="Consolas"/>
                <a:sym typeface="Consolas"/>
              </a:rPr>
            </a:br>
            <a:r>
              <a:rPr lang="en" sz="1400">
                <a:latin typeface="Consolas"/>
                <a:ea typeface="Consolas"/>
                <a:cs typeface="Consolas"/>
                <a:sym typeface="Consolas"/>
              </a:rPr>
              <a:t>		fromCust.getHomePhone();</a:t>
            </a:r>
          </a:p>
          <a:p>
            <a:pPr lvl="0" rtl="0">
              <a:spcBef>
                <a:spcPts val="0"/>
              </a:spcBef>
              <a:buNone/>
            </a:pPr>
            <a:r>
              <a:rPr lang="en" sz="1400">
                <a:latin typeface="Consolas"/>
                <a:ea typeface="Consolas"/>
                <a:cs typeface="Consolas"/>
                <a:sym typeface="Consolas"/>
              </a:rPr>
              <a:t>	PhoneNum fromWork = </a:t>
            </a:r>
            <a:br>
              <a:rPr lang="en" sz="1400">
                <a:latin typeface="Consolas"/>
                <a:ea typeface="Consolas"/>
                <a:cs typeface="Consolas"/>
                <a:sym typeface="Consolas"/>
              </a:rPr>
            </a:br>
            <a:r>
              <a:rPr lang="en" sz="1400">
                <a:latin typeface="Consolas"/>
                <a:ea typeface="Consolas"/>
                <a:cs typeface="Consolas"/>
                <a:sym typeface="Consolas"/>
              </a:rPr>
              <a:t>		fromCust.getWorkPhone();</a:t>
            </a:r>
          </a:p>
          <a:p>
            <a:pPr lvl="0" rtl="0">
              <a:spcBef>
                <a:spcPts val="0"/>
              </a:spcBef>
              <a:buNone/>
            </a:pPr>
            <a:r>
              <a:rPr lang="en" sz="1400">
                <a:latin typeface="Consolas"/>
                <a:ea typeface="Consolas"/>
                <a:cs typeface="Consolas"/>
                <a:sym typeface="Consolas"/>
              </a:rPr>
              <a:t>	PhoneNum toHome = </a:t>
            </a:r>
            <a:br>
              <a:rPr lang="en" sz="1400">
                <a:latin typeface="Consolas"/>
                <a:ea typeface="Consolas"/>
                <a:cs typeface="Consolas"/>
                <a:sym typeface="Consolas"/>
              </a:rPr>
            </a:br>
            <a:r>
              <a:rPr lang="en" sz="1400">
                <a:latin typeface="Consolas"/>
                <a:ea typeface="Consolas"/>
                <a:cs typeface="Consolas"/>
                <a:sym typeface="Consolas"/>
              </a:rPr>
              <a:t>		toCust.getHomePhone();</a:t>
            </a:r>
          </a:p>
          <a:p>
            <a:pPr lvl="0" rtl="0">
              <a:spcBef>
                <a:spcPts val="0"/>
              </a:spcBef>
              <a:buNone/>
            </a:pPr>
            <a:r>
              <a:rPr lang="en" sz="1400">
                <a:latin typeface="Consolas"/>
                <a:ea typeface="Consolas"/>
                <a:cs typeface="Consolas"/>
                <a:sym typeface="Consolas"/>
              </a:rPr>
              <a:t>	PhoneNum toWork = </a:t>
            </a:r>
            <a:br>
              <a:rPr lang="en" sz="1400">
                <a:latin typeface="Consolas"/>
                <a:ea typeface="Consolas"/>
                <a:cs typeface="Consolas"/>
                <a:sym typeface="Consolas"/>
              </a:rPr>
            </a:br>
            <a:r>
              <a:rPr lang="en" sz="1400">
                <a:latin typeface="Consolas"/>
                <a:ea typeface="Consolas"/>
                <a:cs typeface="Consolas"/>
                <a:sym typeface="Consolas"/>
              </a:rPr>
              <a:t>		toCust.getWorkPhone();</a:t>
            </a:r>
          </a:p>
          <a:p>
            <a:pPr lvl="0">
              <a:spcBef>
                <a:spcPts val="0"/>
              </a:spcBef>
              <a:buNone/>
            </a:pPr>
            <a:r>
              <a:rPr lang="en" sz="1400">
                <a:latin typeface="Consolas"/>
                <a:ea typeface="Consolas"/>
                <a:cs typeface="Consolas"/>
                <a:sym typeface="Consolas"/>
              </a:rPr>
              <a:t>}</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6" name="Shape 146"/>
        <p:cNvGrpSpPr/>
        <p:nvPr/>
      </p:nvGrpSpPr>
      <p:grpSpPr>
        <a:xfrm>
          <a:off x="0" y="0"/>
          <a:ext cx="0" cy="0"/>
          <a:chOff x="0" y="0"/>
          <a:chExt cx="0" cy="0"/>
        </a:xfrm>
      </p:grpSpPr>
      <p:sp>
        <p:nvSpPr>
          <p:cNvPr id="147" name="Shape 147"/>
          <p:cNvSpPr txBox="1"/>
          <p:nvPr>
            <p:ph idx="4294967295" type="title"/>
          </p:nvPr>
        </p:nvSpPr>
        <p:spPr>
          <a:xfrm>
            <a:off x="543450" y="2555975"/>
            <a:ext cx="7948499" cy="1547399"/>
          </a:xfrm>
          <a:prstGeom prst="rect">
            <a:avLst/>
          </a:prstGeom>
        </p:spPr>
        <p:txBody>
          <a:bodyPr anchorCtr="0" anchor="b" bIns="91425" lIns="91425" rIns="91425" tIns="91425">
            <a:noAutofit/>
          </a:bodyPr>
          <a:lstStyle/>
          <a:p>
            <a:pPr lvl="0" rtl="0">
              <a:spcBef>
                <a:spcPts val="0"/>
              </a:spcBef>
              <a:buNone/>
            </a:pPr>
            <a:r>
              <a:rPr lang="en" sz="4800"/>
              <a:t>Interprocedural Analysis</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1" name="Shape 151"/>
        <p:cNvGrpSpPr/>
        <p:nvPr/>
      </p:nvGrpSpPr>
      <p:grpSpPr>
        <a:xfrm>
          <a:off x="0" y="0"/>
          <a:ext cx="0" cy="0"/>
          <a:chOff x="0" y="0"/>
          <a:chExt cx="0" cy="0"/>
        </a:xfrm>
      </p:grpSpPr>
      <p:sp>
        <p:nvSpPr>
          <p:cNvPr id="152" name="Shape 152"/>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Interprocedural Analysis - Control Flow</a:t>
            </a:r>
          </a:p>
        </p:txBody>
      </p:sp>
      <p:sp>
        <p:nvSpPr>
          <p:cNvPr id="153" name="Shape 153"/>
          <p:cNvSpPr txBox="1"/>
          <p:nvPr>
            <p:ph idx="1" type="body"/>
          </p:nvPr>
        </p:nvSpPr>
        <p:spPr>
          <a:xfrm>
            <a:off x="457200" y="1600200"/>
            <a:ext cx="8538599" cy="1143299"/>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t>First option - include other procedures in a large CFG… </a:t>
            </a:r>
          </a:p>
        </p:txBody>
      </p:sp>
      <p:sp>
        <p:nvSpPr>
          <p:cNvPr id="154" name="Shape 154"/>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14</a:t>
            </a:r>
          </a:p>
        </p:txBody>
      </p:sp>
      <p:sp>
        <p:nvSpPr>
          <p:cNvPr id="155" name="Shape 155"/>
          <p:cNvSpPr/>
          <p:nvPr/>
        </p:nvSpPr>
        <p:spPr>
          <a:xfrm>
            <a:off x="1157425" y="3103762"/>
            <a:ext cx="1121099" cy="4947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lgn="ctr">
              <a:spcBef>
                <a:spcPts val="0"/>
              </a:spcBef>
              <a:buNone/>
            </a:pPr>
            <a:r>
              <a:rPr lang="en"/>
              <a:t>foo()</a:t>
            </a:r>
          </a:p>
        </p:txBody>
      </p:sp>
      <p:sp>
        <p:nvSpPr>
          <p:cNvPr id="156" name="Shape 156"/>
          <p:cNvSpPr/>
          <p:nvPr/>
        </p:nvSpPr>
        <p:spPr>
          <a:xfrm>
            <a:off x="1157425" y="3987212"/>
            <a:ext cx="1121099" cy="4947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A</a:t>
            </a:r>
          </a:p>
        </p:txBody>
      </p:sp>
      <p:sp>
        <p:nvSpPr>
          <p:cNvPr id="157" name="Shape 157"/>
          <p:cNvSpPr/>
          <p:nvPr/>
        </p:nvSpPr>
        <p:spPr>
          <a:xfrm>
            <a:off x="1157425" y="4794737"/>
            <a:ext cx="1121099" cy="4947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sub()</a:t>
            </a:r>
          </a:p>
        </p:txBody>
      </p:sp>
      <p:sp>
        <p:nvSpPr>
          <p:cNvPr id="158" name="Shape 158"/>
          <p:cNvSpPr/>
          <p:nvPr/>
        </p:nvSpPr>
        <p:spPr>
          <a:xfrm>
            <a:off x="1157425" y="5640225"/>
            <a:ext cx="1121099" cy="4947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B</a:t>
            </a:r>
          </a:p>
        </p:txBody>
      </p:sp>
      <p:cxnSp>
        <p:nvCxnSpPr>
          <p:cNvPr id="159" name="Shape 159"/>
          <p:cNvCxnSpPr>
            <a:stCxn id="155" idx="2"/>
            <a:endCxn id="156" idx="0"/>
          </p:cNvCxnSpPr>
          <p:nvPr/>
        </p:nvCxnSpPr>
        <p:spPr>
          <a:xfrm>
            <a:off x="1717974" y="3598462"/>
            <a:ext cx="0" cy="388800"/>
          </a:xfrm>
          <a:prstGeom prst="straightConnector1">
            <a:avLst/>
          </a:prstGeom>
          <a:noFill/>
          <a:ln cap="flat" cmpd="sng" w="9525">
            <a:solidFill>
              <a:schemeClr val="dk2"/>
            </a:solidFill>
            <a:prstDash val="solid"/>
            <a:round/>
            <a:headEnd len="lg" w="lg" type="none"/>
            <a:tailEnd len="lg" w="lg" type="triangle"/>
          </a:ln>
        </p:spPr>
      </p:cxnSp>
      <p:cxnSp>
        <p:nvCxnSpPr>
          <p:cNvPr id="160" name="Shape 160"/>
          <p:cNvCxnSpPr>
            <a:stCxn id="156" idx="2"/>
            <a:endCxn id="157" idx="0"/>
          </p:cNvCxnSpPr>
          <p:nvPr/>
        </p:nvCxnSpPr>
        <p:spPr>
          <a:xfrm>
            <a:off x="1717974" y="4481912"/>
            <a:ext cx="0" cy="312900"/>
          </a:xfrm>
          <a:prstGeom prst="straightConnector1">
            <a:avLst/>
          </a:prstGeom>
          <a:noFill/>
          <a:ln cap="flat" cmpd="sng" w="9525">
            <a:solidFill>
              <a:schemeClr val="dk2"/>
            </a:solidFill>
            <a:prstDash val="solid"/>
            <a:round/>
            <a:headEnd len="lg" w="lg" type="none"/>
            <a:tailEnd len="lg" w="lg" type="triangle"/>
          </a:ln>
        </p:spPr>
      </p:cxnSp>
      <p:cxnSp>
        <p:nvCxnSpPr>
          <p:cNvPr id="161" name="Shape 161"/>
          <p:cNvCxnSpPr>
            <a:stCxn id="157" idx="2"/>
            <a:endCxn id="158" idx="0"/>
          </p:cNvCxnSpPr>
          <p:nvPr/>
        </p:nvCxnSpPr>
        <p:spPr>
          <a:xfrm>
            <a:off x="1717974" y="5289437"/>
            <a:ext cx="0" cy="350700"/>
          </a:xfrm>
          <a:prstGeom prst="straightConnector1">
            <a:avLst/>
          </a:prstGeom>
          <a:noFill/>
          <a:ln cap="flat" cmpd="sng" w="9525">
            <a:solidFill>
              <a:schemeClr val="dk2"/>
            </a:solidFill>
            <a:prstDash val="solid"/>
            <a:round/>
            <a:headEnd len="lg" w="lg" type="none"/>
            <a:tailEnd len="lg" w="lg" type="triangle"/>
          </a:ln>
        </p:spPr>
      </p:cxnSp>
      <p:sp>
        <p:nvSpPr>
          <p:cNvPr id="162" name="Shape 162"/>
          <p:cNvSpPr/>
          <p:nvPr/>
        </p:nvSpPr>
        <p:spPr>
          <a:xfrm>
            <a:off x="6865475" y="3122775"/>
            <a:ext cx="1121099" cy="4947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bar()</a:t>
            </a:r>
          </a:p>
        </p:txBody>
      </p:sp>
      <p:sp>
        <p:nvSpPr>
          <p:cNvPr id="163" name="Shape 163"/>
          <p:cNvSpPr/>
          <p:nvPr/>
        </p:nvSpPr>
        <p:spPr>
          <a:xfrm>
            <a:off x="6865475" y="4006225"/>
            <a:ext cx="1121099" cy="4947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C</a:t>
            </a:r>
          </a:p>
        </p:txBody>
      </p:sp>
      <p:sp>
        <p:nvSpPr>
          <p:cNvPr id="164" name="Shape 164"/>
          <p:cNvSpPr/>
          <p:nvPr/>
        </p:nvSpPr>
        <p:spPr>
          <a:xfrm>
            <a:off x="6865475" y="4813750"/>
            <a:ext cx="1121099" cy="4947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sub()</a:t>
            </a:r>
          </a:p>
        </p:txBody>
      </p:sp>
      <p:sp>
        <p:nvSpPr>
          <p:cNvPr id="165" name="Shape 165"/>
          <p:cNvSpPr/>
          <p:nvPr/>
        </p:nvSpPr>
        <p:spPr>
          <a:xfrm>
            <a:off x="6865475" y="5659237"/>
            <a:ext cx="1121099" cy="4947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D</a:t>
            </a:r>
          </a:p>
        </p:txBody>
      </p:sp>
      <p:cxnSp>
        <p:nvCxnSpPr>
          <p:cNvPr id="166" name="Shape 166"/>
          <p:cNvCxnSpPr>
            <a:stCxn id="162" idx="2"/>
            <a:endCxn id="163" idx="0"/>
          </p:cNvCxnSpPr>
          <p:nvPr/>
        </p:nvCxnSpPr>
        <p:spPr>
          <a:xfrm>
            <a:off x="7426024" y="3617475"/>
            <a:ext cx="0" cy="388800"/>
          </a:xfrm>
          <a:prstGeom prst="straightConnector1">
            <a:avLst/>
          </a:prstGeom>
          <a:noFill/>
          <a:ln cap="flat" cmpd="sng" w="9525">
            <a:solidFill>
              <a:schemeClr val="dk2"/>
            </a:solidFill>
            <a:prstDash val="solid"/>
            <a:round/>
            <a:headEnd len="lg" w="lg" type="none"/>
            <a:tailEnd len="lg" w="lg" type="triangle"/>
          </a:ln>
        </p:spPr>
      </p:cxnSp>
      <p:cxnSp>
        <p:nvCxnSpPr>
          <p:cNvPr id="167" name="Shape 167"/>
          <p:cNvCxnSpPr>
            <a:stCxn id="163" idx="2"/>
            <a:endCxn id="164" idx="0"/>
          </p:cNvCxnSpPr>
          <p:nvPr/>
        </p:nvCxnSpPr>
        <p:spPr>
          <a:xfrm>
            <a:off x="7426024" y="4500925"/>
            <a:ext cx="0" cy="312900"/>
          </a:xfrm>
          <a:prstGeom prst="straightConnector1">
            <a:avLst/>
          </a:prstGeom>
          <a:noFill/>
          <a:ln cap="flat" cmpd="sng" w="9525">
            <a:solidFill>
              <a:schemeClr val="dk2"/>
            </a:solidFill>
            <a:prstDash val="solid"/>
            <a:round/>
            <a:headEnd len="lg" w="lg" type="none"/>
            <a:tailEnd len="lg" w="lg" type="triangle"/>
          </a:ln>
        </p:spPr>
      </p:cxnSp>
      <p:cxnSp>
        <p:nvCxnSpPr>
          <p:cNvPr id="168" name="Shape 168"/>
          <p:cNvCxnSpPr>
            <a:stCxn id="164" idx="2"/>
            <a:endCxn id="165" idx="0"/>
          </p:cNvCxnSpPr>
          <p:nvPr/>
        </p:nvCxnSpPr>
        <p:spPr>
          <a:xfrm>
            <a:off x="7426024" y="5308450"/>
            <a:ext cx="0" cy="350700"/>
          </a:xfrm>
          <a:prstGeom prst="straightConnector1">
            <a:avLst/>
          </a:prstGeom>
          <a:noFill/>
          <a:ln cap="flat" cmpd="sng" w="9525">
            <a:solidFill>
              <a:schemeClr val="dk2"/>
            </a:solidFill>
            <a:prstDash val="solid"/>
            <a:round/>
            <a:headEnd len="lg" w="lg" type="none"/>
            <a:tailEnd len="lg" w="lg" type="triangle"/>
          </a:ln>
        </p:spPr>
      </p:cxnSp>
      <p:sp>
        <p:nvSpPr>
          <p:cNvPr id="169" name="Shape 169"/>
          <p:cNvSpPr/>
          <p:nvPr/>
        </p:nvSpPr>
        <p:spPr>
          <a:xfrm>
            <a:off x="3731175" y="3160725"/>
            <a:ext cx="1121099" cy="4947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sub()</a:t>
            </a:r>
          </a:p>
        </p:txBody>
      </p:sp>
      <p:sp>
        <p:nvSpPr>
          <p:cNvPr id="170" name="Shape 170"/>
          <p:cNvSpPr/>
          <p:nvPr/>
        </p:nvSpPr>
        <p:spPr>
          <a:xfrm>
            <a:off x="3731175" y="4044175"/>
            <a:ext cx="1121099" cy="4947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X</a:t>
            </a:r>
          </a:p>
        </p:txBody>
      </p:sp>
      <p:sp>
        <p:nvSpPr>
          <p:cNvPr id="171" name="Shape 171"/>
          <p:cNvSpPr/>
          <p:nvPr/>
        </p:nvSpPr>
        <p:spPr>
          <a:xfrm>
            <a:off x="3731175" y="4851700"/>
            <a:ext cx="1121099" cy="4947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Y</a:t>
            </a:r>
          </a:p>
        </p:txBody>
      </p:sp>
      <p:cxnSp>
        <p:nvCxnSpPr>
          <p:cNvPr id="172" name="Shape 172"/>
          <p:cNvCxnSpPr>
            <a:stCxn id="169" idx="2"/>
            <a:endCxn id="170" idx="0"/>
          </p:cNvCxnSpPr>
          <p:nvPr/>
        </p:nvCxnSpPr>
        <p:spPr>
          <a:xfrm>
            <a:off x="4291724" y="3655425"/>
            <a:ext cx="0" cy="388800"/>
          </a:xfrm>
          <a:prstGeom prst="straightConnector1">
            <a:avLst/>
          </a:prstGeom>
          <a:noFill/>
          <a:ln cap="flat" cmpd="sng" w="9525">
            <a:solidFill>
              <a:schemeClr val="dk2"/>
            </a:solidFill>
            <a:prstDash val="solid"/>
            <a:round/>
            <a:headEnd len="lg" w="lg" type="none"/>
            <a:tailEnd len="lg" w="lg" type="triangle"/>
          </a:ln>
        </p:spPr>
      </p:cxnSp>
      <p:cxnSp>
        <p:nvCxnSpPr>
          <p:cNvPr id="173" name="Shape 173"/>
          <p:cNvCxnSpPr>
            <a:stCxn id="170" idx="2"/>
            <a:endCxn id="171" idx="0"/>
          </p:cNvCxnSpPr>
          <p:nvPr/>
        </p:nvCxnSpPr>
        <p:spPr>
          <a:xfrm>
            <a:off x="4291724" y="4538875"/>
            <a:ext cx="0" cy="312900"/>
          </a:xfrm>
          <a:prstGeom prst="straightConnector1">
            <a:avLst/>
          </a:prstGeom>
          <a:noFill/>
          <a:ln cap="flat" cmpd="sng" w="9525">
            <a:solidFill>
              <a:schemeClr val="dk2"/>
            </a:solidFill>
            <a:prstDash val="solid"/>
            <a:round/>
            <a:headEnd len="lg" w="lg" type="none"/>
            <a:tailEnd len="lg" w="lg" type="triangle"/>
          </a:ln>
        </p:spPr>
      </p:cxnSp>
      <p:cxnSp>
        <p:nvCxnSpPr>
          <p:cNvPr id="174" name="Shape 174"/>
          <p:cNvCxnSpPr>
            <a:endCxn id="169" idx="1"/>
          </p:cNvCxnSpPr>
          <p:nvPr/>
        </p:nvCxnSpPr>
        <p:spPr>
          <a:xfrm flipH="1" rot="10800000">
            <a:off x="2278575" y="3408075"/>
            <a:ext cx="1452600" cy="1634100"/>
          </a:xfrm>
          <a:prstGeom prst="straightConnector1">
            <a:avLst/>
          </a:prstGeom>
          <a:noFill/>
          <a:ln cap="flat" cmpd="sng" w="9525">
            <a:solidFill>
              <a:schemeClr val="dk2"/>
            </a:solidFill>
            <a:prstDash val="solid"/>
            <a:round/>
            <a:headEnd len="lg" w="lg" type="none"/>
            <a:tailEnd len="lg" w="lg" type="triangle"/>
          </a:ln>
        </p:spPr>
      </p:cxnSp>
      <p:cxnSp>
        <p:nvCxnSpPr>
          <p:cNvPr id="175" name="Shape 175"/>
          <p:cNvCxnSpPr>
            <a:stCxn id="171" idx="1"/>
            <a:endCxn id="157" idx="3"/>
          </p:cNvCxnSpPr>
          <p:nvPr/>
        </p:nvCxnSpPr>
        <p:spPr>
          <a:xfrm rot="10800000">
            <a:off x="2278575" y="5042050"/>
            <a:ext cx="1452600" cy="57000"/>
          </a:xfrm>
          <a:prstGeom prst="straightConnector1">
            <a:avLst/>
          </a:prstGeom>
          <a:noFill/>
          <a:ln cap="flat" cmpd="sng" w="9525">
            <a:solidFill>
              <a:schemeClr val="dk2"/>
            </a:solidFill>
            <a:prstDash val="solid"/>
            <a:round/>
            <a:headEnd len="lg" w="lg" type="none"/>
            <a:tailEnd len="lg" w="lg" type="triangle"/>
          </a:ln>
        </p:spPr>
      </p:cxnSp>
      <p:cxnSp>
        <p:nvCxnSpPr>
          <p:cNvPr id="176" name="Shape 176"/>
          <p:cNvCxnSpPr>
            <a:endCxn id="169" idx="3"/>
          </p:cNvCxnSpPr>
          <p:nvPr/>
        </p:nvCxnSpPr>
        <p:spPr>
          <a:xfrm rot="10800000">
            <a:off x="4852274" y="3408075"/>
            <a:ext cx="2013300" cy="1653000"/>
          </a:xfrm>
          <a:prstGeom prst="straightConnector1">
            <a:avLst/>
          </a:prstGeom>
          <a:noFill/>
          <a:ln cap="flat" cmpd="sng" w="9525">
            <a:solidFill>
              <a:schemeClr val="dk2"/>
            </a:solidFill>
            <a:prstDash val="solid"/>
            <a:round/>
            <a:headEnd len="lg" w="lg" type="none"/>
            <a:tailEnd len="lg" w="lg" type="triangle"/>
          </a:ln>
        </p:spPr>
      </p:cxnSp>
      <p:cxnSp>
        <p:nvCxnSpPr>
          <p:cNvPr id="177" name="Shape 177"/>
          <p:cNvCxnSpPr>
            <a:stCxn id="171" idx="3"/>
            <a:endCxn id="164" idx="1"/>
          </p:cNvCxnSpPr>
          <p:nvPr/>
        </p:nvCxnSpPr>
        <p:spPr>
          <a:xfrm flipH="1" rot="10800000">
            <a:off x="4852274" y="5061250"/>
            <a:ext cx="2013300" cy="37800"/>
          </a:xfrm>
          <a:prstGeom prst="straightConnector1">
            <a:avLst/>
          </a:prstGeom>
          <a:noFill/>
          <a:ln cap="flat" cmpd="sng" w="9525">
            <a:solidFill>
              <a:schemeClr val="dk2"/>
            </a:solidFill>
            <a:prstDash val="solid"/>
            <a:round/>
            <a:headEnd len="lg" w="lg" type="none"/>
            <a:tailEnd len="lg" w="lg" type="triangle"/>
          </a:ln>
        </p:spPr>
      </p:cxnSp>
      <p:sp>
        <p:nvSpPr>
          <p:cNvPr id="178" name="Shape 178"/>
          <p:cNvSpPr/>
          <p:nvPr/>
        </p:nvSpPr>
        <p:spPr>
          <a:xfrm>
            <a:off x="2148675" y="1915712"/>
            <a:ext cx="4286099" cy="6903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rPr b="1" lang="en" sz="2400"/>
              <a:t>Problem - infeasible paths!</a:t>
            </a:r>
          </a:p>
        </p:txBody>
      </p:sp>
      <p:sp>
        <p:nvSpPr>
          <p:cNvPr id="179" name="Shape 179"/>
          <p:cNvSpPr/>
          <p:nvPr/>
        </p:nvSpPr>
        <p:spPr>
          <a:xfrm>
            <a:off x="2060700" y="3478450"/>
            <a:ext cx="5094050" cy="2505825"/>
          </a:xfrm>
          <a:custGeom>
            <a:pathLst>
              <a:path extrusionOk="0" h="100233" w="203762">
                <a:moveTo>
                  <a:pt x="0" y="0"/>
                </a:moveTo>
                <a:lnTo>
                  <a:pt x="1319" y="29674"/>
                </a:lnTo>
                <a:lnTo>
                  <a:pt x="2638" y="64624"/>
                </a:lnTo>
                <a:lnTo>
                  <a:pt x="75174" y="0"/>
                </a:lnTo>
                <a:lnTo>
                  <a:pt x="76493" y="28355"/>
                </a:lnTo>
                <a:lnTo>
                  <a:pt x="83087" y="71218"/>
                </a:lnTo>
                <a:lnTo>
                  <a:pt x="201783" y="69899"/>
                </a:lnTo>
                <a:lnTo>
                  <a:pt x="203762" y="100233"/>
                </a:lnTo>
              </a:path>
            </a:pathLst>
          </a:custGeom>
          <a:noFill/>
          <a:ln cap="flat" cmpd="sng" w="38100">
            <a:solidFill>
              <a:srgbClr val="FF0000"/>
            </a:solidFill>
            <a:prstDash val="solid"/>
            <a:round/>
            <a:headEnd len="lg" w="lg" type="none"/>
            <a:tailEnd len="lg" w="lg" type="none"/>
          </a:ln>
        </p:spPr>
      </p:sp>
      <p:sp>
        <p:nvSpPr>
          <p:cNvPr id="180" name="Shape 180"/>
          <p:cNvSpPr/>
          <p:nvPr/>
        </p:nvSpPr>
        <p:spPr>
          <a:xfrm>
            <a:off x="1780450" y="3478450"/>
            <a:ext cx="5374300" cy="2423375"/>
          </a:xfrm>
          <a:custGeom>
            <a:pathLst>
              <a:path extrusionOk="0" h="96935" w="214972">
                <a:moveTo>
                  <a:pt x="212334" y="0"/>
                </a:moveTo>
                <a:lnTo>
                  <a:pt x="213653" y="32971"/>
                </a:lnTo>
                <a:lnTo>
                  <a:pt x="214972" y="61327"/>
                </a:lnTo>
                <a:lnTo>
                  <a:pt x="116058" y="1319"/>
                </a:lnTo>
                <a:lnTo>
                  <a:pt x="118696" y="32971"/>
                </a:lnTo>
                <a:lnTo>
                  <a:pt x="117377" y="60008"/>
                </a:lnTo>
                <a:lnTo>
                  <a:pt x="0" y="67921"/>
                </a:lnTo>
                <a:lnTo>
                  <a:pt x="2637" y="96935"/>
                </a:lnTo>
              </a:path>
            </a:pathLst>
          </a:custGeom>
          <a:noFill/>
          <a:ln cap="flat" cmpd="sng" w="38100">
            <a:solidFill>
              <a:srgbClr val="FF00FF"/>
            </a:solidFill>
            <a:prstDash val="solid"/>
            <a:round/>
            <a:headEnd len="lg" w="lg" type="none"/>
            <a:tailEnd len="lg" w="lg" type="none"/>
          </a:ln>
        </p:spPr>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8"/>
                                        </p:tgtEl>
                                        <p:attrNameLst>
                                          <p:attrName>style.visibility</p:attrName>
                                        </p:attrNameLst>
                                      </p:cBhvr>
                                      <p:to>
                                        <p:strVal val="visible"/>
                                      </p:to>
                                    </p:set>
                                    <p:animEffect filter="fade" transition="in">
                                      <p:cBhvr>
                                        <p:cTn dur="1"/>
                                        <p:tgtEl>
                                          <p:spTgt spid="178"/>
                                        </p:tgtEl>
                                      </p:cBhvr>
                                    </p:animEffect>
                                  </p:childTnLst>
                                </p:cTn>
                              </p:par>
                              <p:par>
                                <p:cTn fill="hold" nodeType="withEffect" presetClass="entr" presetID="10" presetSubtype="0">
                                  <p:stCondLst>
                                    <p:cond delay="0"/>
                                  </p:stCondLst>
                                  <p:childTnLst>
                                    <p:set>
                                      <p:cBhvr>
                                        <p:cTn dur="1" fill="hold">
                                          <p:stCondLst>
                                            <p:cond delay="0"/>
                                          </p:stCondLst>
                                        </p:cTn>
                                        <p:tgtEl>
                                          <p:spTgt spid="179"/>
                                        </p:tgtEl>
                                        <p:attrNameLst>
                                          <p:attrName>style.visibility</p:attrName>
                                        </p:attrNameLst>
                                      </p:cBhvr>
                                      <p:to>
                                        <p:strVal val="visible"/>
                                      </p:to>
                                    </p:set>
                                    <p:animEffect filter="fade" transition="in">
                                      <p:cBhvr>
                                        <p:cTn dur="1"/>
                                        <p:tgtEl>
                                          <p:spTgt spid="179"/>
                                        </p:tgtEl>
                                      </p:cBhvr>
                                    </p:animEffect>
                                  </p:childTnLst>
                                </p:cTn>
                              </p:par>
                              <p:par>
                                <p:cTn fill="hold" nodeType="withEffect" presetClass="entr" presetID="10" presetSubtype="0">
                                  <p:stCondLst>
                                    <p:cond delay="0"/>
                                  </p:stCondLst>
                                  <p:childTnLst>
                                    <p:set>
                                      <p:cBhvr>
                                        <p:cTn dur="1" fill="hold">
                                          <p:stCondLst>
                                            <p:cond delay="0"/>
                                          </p:stCondLst>
                                        </p:cTn>
                                        <p:tgtEl>
                                          <p:spTgt spid="180"/>
                                        </p:tgtEl>
                                        <p:attrNameLst>
                                          <p:attrName>style.visibility</p:attrName>
                                        </p:attrNameLst>
                                      </p:cBhvr>
                                      <p:to>
                                        <p:strVal val="visible"/>
                                      </p:to>
                                    </p:set>
                                    <p:animEffect filter="fade" transition="in">
                                      <p:cBhvr>
                                        <p:cTn dur="1"/>
                                        <p:tgtEl>
                                          <p:spTgt spid="18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4" name="Shape 184"/>
        <p:cNvGrpSpPr/>
        <p:nvPr/>
      </p:nvGrpSpPr>
      <p:grpSpPr>
        <a:xfrm>
          <a:off x="0" y="0"/>
          <a:ext cx="0" cy="0"/>
          <a:chOff x="0" y="0"/>
          <a:chExt cx="0" cy="0"/>
        </a:xfrm>
      </p:grpSpPr>
      <p:sp>
        <p:nvSpPr>
          <p:cNvPr id="185" name="Shape 185"/>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Context-Sensitivity</a:t>
            </a:r>
          </a:p>
        </p:txBody>
      </p:sp>
      <p:sp>
        <p:nvSpPr>
          <p:cNvPr id="186" name="Shape 186"/>
          <p:cNvSpPr txBox="1"/>
          <p:nvPr>
            <p:ph idx="1" type="body"/>
          </p:nvPr>
        </p:nvSpPr>
        <p:spPr>
          <a:xfrm>
            <a:off x="457200" y="1600200"/>
            <a:ext cx="4340099" cy="49677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sz="1200">
                <a:latin typeface="Consolas"/>
                <a:ea typeface="Consolas"/>
                <a:cs typeface="Consolas"/>
                <a:sym typeface="Consolas"/>
              </a:rPr>
              <a:t>public class Context{</a:t>
            </a:r>
          </a:p>
          <a:p>
            <a:pPr lvl="0" marR="0" rtl="0" algn="l">
              <a:lnSpc>
                <a:spcPct val="100000"/>
              </a:lnSpc>
              <a:spcBef>
                <a:spcPts val="600"/>
              </a:spcBef>
              <a:spcAft>
                <a:spcPts val="0"/>
              </a:spcAft>
              <a:buNone/>
            </a:pPr>
            <a:r>
              <a:rPr lang="en" sz="1200">
                <a:latin typeface="Consolas"/>
                <a:ea typeface="Consolas"/>
                <a:cs typeface="Consolas"/>
                <a:sym typeface="Consolas"/>
              </a:rPr>
              <a:t>	public static void main(String args[]){</a:t>
            </a:r>
          </a:p>
          <a:p>
            <a:pPr lvl="0" marR="0" rtl="0" algn="l">
              <a:lnSpc>
                <a:spcPct val="100000"/>
              </a:lnSpc>
              <a:spcBef>
                <a:spcPts val="600"/>
              </a:spcBef>
              <a:spcAft>
                <a:spcPts val="0"/>
              </a:spcAft>
              <a:buNone/>
            </a:pPr>
            <a:r>
              <a:rPr lang="en" sz="1200">
                <a:latin typeface="Consolas"/>
                <a:ea typeface="Consolas"/>
                <a:cs typeface="Consolas"/>
                <a:sym typeface="Consolas"/>
              </a:rPr>
              <a:t>		Context c = new Context();</a:t>
            </a:r>
          </a:p>
          <a:p>
            <a:pPr lvl="0" marR="0" rtl="0" algn="l">
              <a:lnSpc>
                <a:spcPct val="100000"/>
              </a:lnSpc>
              <a:spcBef>
                <a:spcPts val="600"/>
              </a:spcBef>
              <a:spcAft>
                <a:spcPts val="0"/>
              </a:spcAft>
              <a:buNone/>
            </a:pPr>
            <a:r>
              <a:rPr lang="en" sz="1200">
                <a:latin typeface="Consolas"/>
                <a:ea typeface="Consolas"/>
                <a:cs typeface="Consolas"/>
                <a:sym typeface="Consolas"/>
              </a:rPr>
              <a:t>		c.foo(3);</a:t>
            </a:r>
          </a:p>
          <a:p>
            <a:pPr lvl="0" marR="0" rtl="0" algn="l">
              <a:lnSpc>
                <a:spcPct val="100000"/>
              </a:lnSpc>
              <a:spcBef>
                <a:spcPts val="600"/>
              </a:spcBef>
              <a:spcAft>
                <a:spcPts val="0"/>
              </a:spcAft>
              <a:buNone/>
            </a:pPr>
            <a:r>
              <a:rPr lang="en" sz="1200">
                <a:latin typeface="Consolas"/>
                <a:ea typeface="Consolas"/>
                <a:cs typeface="Consolas"/>
                <a:sym typeface="Consolas"/>
              </a:rPr>
              <a:t>		c.bar(17);</a:t>
            </a:r>
          </a:p>
          <a:p>
            <a:pPr lvl="0" marR="0" rtl="0" algn="l">
              <a:lnSpc>
                <a:spcPct val="100000"/>
              </a:lnSpc>
              <a:spcBef>
                <a:spcPts val="600"/>
              </a:spcBef>
              <a:spcAft>
                <a:spcPts val="0"/>
              </a:spcAft>
              <a:buNone/>
            </a:pPr>
            <a:r>
              <a:rPr lang="en" sz="1200">
                <a:latin typeface="Consolas"/>
                <a:ea typeface="Consolas"/>
                <a:cs typeface="Consolas"/>
                <a:sym typeface="Consolas"/>
              </a:rPr>
              <a:t>	}</a:t>
            </a:r>
          </a:p>
          <a:p>
            <a:pPr lvl="0" marR="0" rtl="0" algn="l">
              <a:lnSpc>
                <a:spcPct val="100000"/>
              </a:lnSpc>
              <a:spcBef>
                <a:spcPts val="600"/>
              </a:spcBef>
              <a:spcAft>
                <a:spcPts val="0"/>
              </a:spcAft>
              <a:buNone/>
            </a:pPr>
            <a:r>
              <a:rPr lang="en" sz="1200">
                <a:latin typeface="Consolas"/>
                <a:ea typeface="Consolas"/>
                <a:cs typeface="Consolas"/>
                <a:sym typeface="Consolas"/>
              </a:rPr>
              <a:t>	void foo(int n){</a:t>
            </a:r>
          </a:p>
          <a:p>
            <a:pPr lvl="0" marR="0" rtl="0" algn="l">
              <a:lnSpc>
                <a:spcPct val="100000"/>
              </a:lnSpc>
              <a:spcBef>
                <a:spcPts val="600"/>
              </a:spcBef>
              <a:spcAft>
                <a:spcPts val="0"/>
              </a:spcAft>
              <a:buNone/>
            </a:pPr>
            <a:r>
              <a:rPr lang="en" sz="1200">
                <a:latin typeface="Consolas"/>
                <a:ea typeface="Consolas"/>
                <a:cs typeface="Consolas"/>
                <a:sym typeface="Consolas"/>
              </a:rPr>
              <a:t>		int[] a = new int[n];</a:t>
            </a:r>
          </a:p>
          <a:p>
            <a:pPr lvl="0" marR="0" rtl="0" algn="l">
              <a:lnSpc>
                <a:spcPct val="100000"/>
              </a:lnSpc>
              <a:spcBef>
                <a:spcPts val="600"/>
              </a:spcBef>
              <a:spcAft>
                <a:spcPts val="0"/>
              </a:spcAft>
              <a:buNone/>
            </a:pPr>
            <a:r>
              <a:rPr lang="en" sz="1200">
                <a:latin typeface="Consolas"/>
                <a:ea typeface="Consolas"/>
                <a:cs typeface="Consolas"/>
                <a:sym typeface="Consolas"/>
              </a:rPr>
              <a:t>		depends(a,2);</a:t>
            </a:r>
          </a:p>
          <a:p>
            <a:pPr lvl="0" marR="0" rtl="0" algn="l">
              <a:lnSpc>
                <a:spcPct val="100000"/>
              </a:lnSpc>
              <a:spcBef>
                <a:spcPts val="600"/>
              </a:spcBef>
              <a:spcAft>
                <a:spcPts val="0"/>
              </a:spcAft>
              <a:buNone/>
            </a:pPr>
            <a:r>
              <a:rPr lang="en" sz="1200">
                <a:latin typeface="Consolas"/>
                <a:ea typeface="Consolas"/>
                <a:cs typeface="Consolas"/>
                <a:sym typeface="Consolas"/>
              </a:rPr>
              <a:t>	}</a:t>
            </a:r>
          </a:p>
          <a:p>
            <a:pPr lvl="0" marR="0" rtl="0" algn="l">
              <a:lnSpc>
                <a:spcPct val="100000"/>
              </a:lnSpc>
              <a:spcBef>
                <a:spcPts val="600"/>
              </a:spcBef>
              <a:spcAft>
                <a:spcPts val="0"/>
              </a:spcAft>
              <a:buNone/>
            </a:pPr>
            <a:r>
              <a:rPr lang="en" sz="1200">
                <a:latin typeface="Consolas"/>
                <a:ea typeface="Consolas"/>
                <a:cs typeface="Consolas"/>
                <a:sym typeface="Consolas"/>
              </a:rPr>
              <a:t>	void bar(int n){</a:t>
            </a:r>
          </a:p>
          <a:p>
            <a:pPr lvl="0" marR="0" rtl="0" algn="l">
              <a:lnSpc>
                <a:spcPct val="100000"/>
              </a:lnSpc>
              <a:spcBef>
                <a:spcPts val="600"/>
              </a:spcBef>
              <a:spcAft>
                <a:spcPts val="0"/>
              </a:spcAft>
              <a:buNone/>
            </a:pPr>
            <a:r>
              <a:rPr lang="en" sz="1200">
                <a:latin typeface="Consolas"/>
                <a:ea typeface="Consolas"/>
                <a:cs typeface="Consolas"/>
                <a:sym typeface="Consolas"/>
              </a:rPr>
              <a:t>		int[] a = new int[n];</a:t>
            </a:r>
          </a:p>
          <a:p>
            <a:pPr lvl="0" marR="0" rtl="0" algn="l">
              <a:lnSpc>
                <a:spcPct val="100000"/>
              </a:lnSpc>
              <a:spcBef>
                <a:spcPts val="600"/>
              </a:spcBef>
              <a:spcAft>
                <a:spcPts val="0"/>
              </a:spcAft>
              <a:buNone/>
            </a:pPr>
            <a:r>
              <a:rPr lang="en" sz="1200">
                <a:latin typeface="Consolas"/>
                <a:ea typeface="Consolas"/>
                <a:cs typeface="Consolas"/>
                <a:sym typeface="Consolas"/>
              </a:rPr>
              <a:t>		depends(a,16);</a:t>
            </a:r>
          </a:p>
          <a:p>
            <a:pPr lvl="0" marR="0" rtl="0" algn="l">
              <a:lnSpc>
                <a:spcPct val="100000"/>
              </a:lnSpc>
              <a:spcBef>
                <a:spcPts val="600"/>
              </a:spcBef>
              <a:spcAft>
                <a:spcPts val="0"/>
              </a:spcAft>
              <a:buNone/>
            </a:pPr>
            <a:r>
              <a:rPr lang="en" sz="1200">
                <a:latin typeface="Consolas"/>
                <a:ea typeface="Consolas"/>
                <a:cs typeface="Consolas"/>
                <a:sym typeface="Consolas"/>
              </a:rPr>
              <a:t>	}</a:t>
            </a:r>
          </a:p>
          <a:p>
            <a:pPr lvl="0" marR="0" rtl="0" algn="l">
              <a:lnSpc>
                <a:spcPct val="100000"/>
              </a:lnSpc>
              <a:spcBef>
                <a:spcPts val="600"/>
              </a:spcBef>
              <a:spcAft>
                <a:spcPts val="0"/>
              </a:spcAft>
              <a:buNone/>
            </a:pPr>
            <a:r>
              <a:rPr lang="en" sz="1200">
                <a:latin typeface="Consolas"/>
                <a:ea typeface="Consolas"/>
                <a:cs typeface="Consolas"/>
                <a:sym typeface="Consolas"/>
              </a:rPr>
              <a:t>	void depends(int[] a, int n){</a:t>
            </a:r>
          </a:p>
          <a:p>
            <a:pPr lvl="0" marR="0" rtl="0" algn="l">
              <a:lnSpc>
                <a:spcPct val="100000"/>
              </a:lnSpc>
              <a:spcBef>
                <a:spcPts val="600"/>
              </a:spcBef>
              <a:spcAft>
                <a:spcPts val="0"/>
              </a:spcAft>
              <a:buNone/>
            </a:pPr>
            <a:r>
              <a:rPr lang="en" sz="1200">
                <a:latin typeface="Consolas"/>
                <a:ea typeface="Consolas"/>
                <a:cs typeface="Consolas"/>
                <a:sym typeface="Consolas"/>
              </a:rPr>
              <a:t>		a[n] = 42;</a:t>
            </a:r>
          </a:p>
          <a:p>
            <a:pPr lvl="0" marR="0" rtl="0" algn="l">
              <a:lnSpc>
                <a:spcPct val="100000"/>
              </a:lnSpc>
              <a:spcBef>
                <a:spcPts val="600"/>
              </a:spcBef>
              <a:spcAft>
                <a:spcPts val="0"/>
              </a:spcAft>
              <a:buNone/>
            </a:pPr>
            <a:r>
              <a:rPr lang="en" sz="1200">
                <a:latin typeface="Consolas"/>
                <a:ea typeface="Consolas"/>
                <a:cs typeface="Consolas"/>
                <a:sym typeface="Consolas"/>
              </a:rPr>
              <a:t>	}</a:t>
            </a:r>
          </a:p>
          <a:p>
            <a:pPr lvl="0" marR="0" rtl="0" algn="l">
              <a:lnSpc>
                <a:spcPct val="100000"/>
              </a:lnSpc>
              <a:spcBef>
                <a:spcPts val="600"/>
              </a:spcBef>
              <a:spcAft>
                <a:spcPts val="0"/>
              </a:spcAft>
              <a:buNone/>
            </a:pPr>
            <a:r>
              <a:rPr lang="en" sz="1200">
                <a:latin typeface="Consolas"/>
                <a:ea typeface="Consolas"/>
                <a:cs typeface="Consolas"/>
                <a:sym typeface="Consolas"/>
              </a:rPr>
              <a:t>}</a:t>
            </a:r>
          </a:p>
        </p:txBody>
      </p:sp>
      <p:sp>
        <p:nvSpPr>
          <p:cNvPr id="187" name="Shape 187"/>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15</a:t>
            </a:r>
          </a:p>
        </p:txBody>
      </p:sp>
      <p:sp>
        <p:nvSpPr>
          <p:cNvPr id="188" name="Shape 188"/>
          <p:cNvSpPr/>
          <p:nvPr/>
        </p:nvSpPr>
        <p:spPr>
          <a:xfrm>
            <a:off x="6157575" y="2101075"/>
            <a:ext cx="1038599" cy="6264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lgn="ctr">
              <a:spcBef>
                <a:spcPts val="0"/>
              </a:spcBef>
              <a:buNone/>
            </a:pPr>
            <a:r>
              <a:rPr lang="en"/>
              <a:t>main</a:t>
            </a:r>
          </a:p>
        </p:txBody>
      </p:sp>
      <p:sp>
        <p:nvSpPr>
          <p:cNvPr id="189" name="Shape 189"/>
          <p:cNvSpPr/>
          <p:nvPr/>
        </p:nvSpPr>
        <p:spPr>
          <a:xfrm>
            <a:off x="5551650" y="3123200"/>
            <a:ext cx="1038599" cy="6264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C.foo()</a:t>
            </a:r>
          </a:p>
        </p:txBody>
      </p:sp>
      <p:sp>
        <p:nvSpPr>
          <p:cNvPr id="190" name="Shape 190"/>
          <p:cNvSpPr/>
          <p:nvPr/>
        </p:nvSpPr>
        <p:spPr>
          <a:xfrm>
            <a:off x="6825050" y="3123200"/>
            <a:ext cx="1038599" cy="6264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C.bar()</a:t>
            </a:r>
          </a:p>
        </p:txBody>
      </p:sp>
      <p:sp>
        <p:nvSpPr>
          <p:cNvPr id="191" name="Shape 191"/>
          <p:cNvSpPr/>
          <p:nvPr/>
        </p:nvSpPr>
        <p:spPr>
          <a:xfrm>
            <a:off x="6157575" y="4145325"/>
            <a:ext cx="1252800" cy="6264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C.depends()</a:t>
            </a:r>
          </a:p>
        </p:txBody>
      </p:sp>
      <p:cxnSp>
        <p:nvCxnSpPr>
          <p:cNvPr id="192" name="Shape 192"/>
          <p:cNvCxnSpPr>
            <a:stCxn id="188" idx="2"/>
            <a:endCxn id="189" idx="0"/>
          </p:cNvCxnSpPr>
          <p:nvPr/>
        </p:nvCxnSpPr>
        <p:spPr>
          <a:xfrm flipH="1">
            <a:off x="6070874" y="2727475"/>
            <a:ext cx="606000" cy="395700"/>
          </a:xfrm>
          <a:prstGeom prst="straightConnector1">
            <a:avLst/>
          </a:prstGeom>
          <a:noFill/>
          <a:ln cap="flat" cmpd="sng" w="9525">
            <a:solidFill>
              <a:schemeClr val="dk2"/>
            </a:solidFill>
            <a:prstDash val="solid"/>
            <a:round/>
            <a:headEnd len="lg" w="lg" type="none"/>
            <a:tailEnd len="lg" w="lg" type="triangle"/>
          </a:ln>
        </p:spPr>
      </p:cxnSp>
      <p:cxnSp>
        <p:nvCxnSpPr>
          <p:cNvPr id="193" name="Shape 193"/>
          <p:cNvCxnSpPr>
            <a:stCxn id="188" idx="2"/>
            <a:endCxn id="190" idx="0"/>
          </p:cNvCxnSpPr>
          <p:nvPr/>
        </p:nvCxnSpPr>
        <p:spPr>
          <a:xfrm>
            <a:off x="6676874" y="2727475"/>
            <a:ext cx="667500" cy="395700"/>
          </a:xfrm>
          <a:prstGeom prst="straightConnector1">
            <a:avLst/>
          </a:prstGeom>
          <a:noFill/>
          <a:ln cap="flat" cmpd="sng" w="9525">
            <a:solidFill>
              <a:schemeClr val="dk2"/>
            </a:solidFill>
            <a:prstDash val="solid"/>
            <a:round/>
            <a:headEnd len="lg" w="lg" type="none"/>
            <a:tailEnd len="lg" w="lg" type="triangle"/>
          </a:ln>
        </p:spPr>
      </p:cxnSp>
      <p:cxnSp>
        <p:nvCxnSpPr>
          <p:cNvPr id="194" name="Shape 194"/>
          <p:cNvCxnSpPr>
            <a:stCxn id="189" idx="2"/>
            <a:endCxn id="191" idx="0"/>
          </p:cNvCxnSpPr>
          <p:nvPr/>
        </p:nvCxnSpPr>
        <p:spPr>
          <a:xfrm>
            <a:off x="6070949" y="3749600"/>
            <a:ext cx="713099" cy="395700"/>
          </a:xfrm>
          <a:prstGeom prst="straightConnector1">
            <a:avLst/>
          </a:prstGeom>
          <a:noFill/>
          <a:ln cap="flat" cmpd="sng" w="9525">
            <a:solidFill>
              <a:schemeClr val="dk2"/>
            </a:solidFill>
            <a:prstDash val="solid"/>
            <a:round/>
            <a:headEnd len="lg" w="lg" type="none"/>
            <a:tailEnd len="lg" w="lg" type="triangle"/>
          </a:ln>
        </p:spPr>
      </p:cxnSp>
      <p:cxnSp>
        <p:nvCxnSpPr>
          <p:cNvPr id="195" name="Shape 195"/>
          <p:cNvCxnSpPr>
            <a:stCxn id="190" idx="2"/>
            <a:endCxn id="191" idx="0"/>
          </p:cNvCxnSpPr>
          <p:nvPr/>
        </p:nvCxnSpPr>
        <p:spPr>
          <a:xfrm flipH="1">
            <a:off x="6783949" y="3749600"/>
            <a:ext cx="560400" cy="395700"/>
          </a:xfrm>
          <a:prstGeom prst="straightConnector1">
            <a:avLst/>
          </a:prstGeom>
          <a:noFill/>
          <a:ln cap="flat" cmpd="sng" w="9525">
            <a:solidFill>
              <a:schemeClr val="dk2"/>
            </a:solidFill>
            <a:prstDash val="solid"/>
            <a:round/>
            <a:headEnd len="lg" w="lg" type="none"/>
            <a:tailEnd len="lg" w="lg" type="triangle"/>
          </a:ln>
        </p:spPr>
      </p:cxnSp>
      <p:sp>
        <p:nvSpPr>
          <p:cNvPr id="196" name="Shape 196"/>
          <p:cNvSpPr txBox="1"/>
          <p:nvPr/>
        </p:nvSpPr>
        <p:spPr>
          <a:xfrm>
            <a:off x="5391375" y="5249800"/>
            <a:ext cx="2785199" cy="626400"/>
          </a:xfrm>
          <a:prstGeom prst="rect">
            <a:avLst/>
          </a:prstGeom>
          <a:noFill/>
          <a:ln>
            <a:noFill/>
          </a:ln>
        </p:spPr>
        <p:txBody>
          <a:bodyPr anchorCtr="0" anchor="t" bIns="91425" lIns="91425" rIns="91425" tIns="91425">
            <a:noAutofit/>
          </a:bodyPr>
          <a:lstStyle/>
          <a:p>
            <a:pPr lvl="0">
              <a:spcBef>
                <a:spcPts val="0"/>
              </a:spcBef>
              <a:buNone/>
            </a:pPr>
            <a:r>
              <a:rPr lang="en" sz="2400"/>
              <a:t>Context-Insensitive</a:t>
            </a:r>
          </a:p>
        </p:txBody>
      </p:sp>
      <p:sp>
        <p:nvSpPr>
          <p:cNvPr id="197" name="Shape 197"/>
          <p:cNvSpPr/>
          <p:nvPr/>
        </p:nvSpPr>
        <p:spPr>
          <a:xfrm>
            <a:off x="5086025" y="1903250"/>
            <a:ext cx="3379500" cy="3972900"/>
          </a:xfrm>
          <a:prstGeom prst="rect">
            <a:avLst/>
          </a:prstGeom>
          <a:solidFill>
            <a:srgbClr val="FFFFFF"/>
          </a:solid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98" name="Shape 198"/>
          <p:cNvSpPr/>
          <p:nvPr/>
        </p:nvSpPr>
        <p:spPr>
          <a:xfrm>
            <a:off x="6309975" y="2253475"/>
            <a:ext cx="1038599" cy="6264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main</a:t>
            </a:r>
          </a:p>
        </p:txBody>
      </p:sp>
      <p:sp>
        <p:nvSpPr>
          <p:cNvPr id="199" name="Shape 199"/>
          <p:cNvSpPr/>
          <p:nvPr/>
        </p:nvSpPr>
        <p:spPr>
          <a:xfrm>
            <a:off x="5704050" y="3199387"/>
            <a:ext cx="1038599" cy="6264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C.foo(3)</a:t>
            </a:r>
          </a:p>
        </p:txBody>
      </p:sp>
      <p:sp>
        <p:nvSpPr>
          <p:cNvPr id="200" name="Shape 200"/>
          <p:cNvSpPr/>
          <p:nvPr/>
        </p:nvSpPr>
        <p:spPr>
          <a:xfrm>
            <a:off x="7080350" y="3222100"/>
            <a:ext cx="1038599" cy="6264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C.bar(17)</a:t>
            </a:r>
          </a:p>
        </p:txBody>
      </p:sp>
      <p:sp>
        <p:nvSpPr>
          <p:cNvPr id="201" name="Shape 201"/>
          <p:cNvSpPr/>
          <p:nvPr/>
        </p:nvSpPr>
        <p:spPr>
          <a:xfrm>
            <a:off x="5596925" y="4262700"/>
            <a:ext cx="1252800" cy="6264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C.depends</a:t>
            </a:r>
            <a:br>
              <a:rPr lang="en"/>
            </a:br>
            <a:r>
              <a:rPr lang="en"/>
              <a:t>(int[3], a, 2)</a:t>
            </a:r>
          </a:p>
        </p:txBody>
      </p:sp>
      <p:cxnSp>
        <p:nvCxnSpPr>
          <p:cNvPr id="202" name="Shape 202"/>
          <p:cNvCxnSpPr>
            <a:stCxn id="198" idx="2"/>
            <a:endCxn id="199" idx="0"/>
          </p:cNvCxnSpPr>
          <p:nvPr/>
        </p:nvCxnSpPr>
        <p:spPr>
          <a:xfrm flipH="1">
            <a:off x="6223274" y="2879875"/>
            <a:ext cx="606000" cy="319500"/>
          </a:xfrm>
          <a:prstGeom prst="straightConnector1">
            <a:avLst/>
          </a:prstGeom>
          <a:noFill/>
          <a:ln cap="flat" cmpd="sng" w="9525">
            <a:solidFill>
              <a:schemeClr val="dk2"/>
            </a:solidFill>
            <a:prstDash val="solid"/>
            <a:round/>
            <a:headEnd len="lg" w="lg" type="none"/>
            <a:tailEnd len="lg" w="lg" type="triangle"/>
          </a:ln>
        </p:spPr>
      </p:cxnSp>
      <p:cxnSp>
        <p:nvCxnSpPr>
          <p:cNvPr id="203" name="Shape 203"/>
          <p:cNvCxnSpPr>
            <a:stCxn id="198" idx="2"/>
            <a:endCxn id="200" idx="0"/>
          </p:cNvCxnSpPr>
          <p:nvPr/>
        </p:nvCxnSpPr>
        <p:spPr>
          <a:xfrm>
            <a:off x="6829274" y="2879875"/>
            <a:ext cx="770400" cy="342300"/>
          </a:xfrm>
          <a:prstGeom prst="straightConnector1">
            <a:avLst/>
          </a:prstGeom>
          <a:noFill/>
          <a:ln cap="flat" cmpd="sng" w="9525">
            <a:solidFill>
              <a:schemeClr val="dk2"/>
            </a:solidFill>
            <a:prstDash val="solid"/>
            <a:round/>
            <a:headEnd len="lg" w="lg" type="none"/>
            <a:tailEnd len="lg" w="lg" type="triangle"/>
          </a:ln>
        </p:spPr>
      </p:cxnSp>
      <p:cxnSp>
        <p:nvCxnSpPr>
          <p:cNvPr id="204" name="Shape 204"/>
          <p:cNvCxnSpPr>
            <a:stCxn id="199" idx="2"/>
            <a:endCxn id="201" idx="0"/>
          </p:cNvCxnSpPr>
          <p:nvPr/>
        </p:nvCxnSpPr>
        <p:spPr>
          <a:xfrm>
            <a:off x="6223349" y="3825787"/>
            <a:ext cx="0" cy="436800"/>
          </a:xfrm>
          <a:prstGeom prst="straightConnector1">
            <a:avLst/>
          </a:prstGeom>
          <a:noFill/>
          <a:ln cap="flat" cmpd="sng" w="9525">
            <a:solidFill>
              <a:schemeClr val="dk2"/>
            </a:solidFill>
            <a:prstDash val="solid"/>
            <a:round/>
            <a:headEnd len="lg" w="lg" type="none"/>
            <a:tailEnd len="lg" w="lg" type="triangle"/>
          </a:ln>
        </p:spPr>
      </p:cxnSp>
      <p:sp>
        <p:nvSpPr>
          <p:cNvPr id="205" name="Shape 205"/>
          <p:cNvSpPr txBox="1"/>
          <p:nvPr/>
        </p:nvSpPr>
        <p:spPr>
          <a:xfrm>
            <a:off x="5543775" y="5402200"/>
            <a:ext cx="2785199" cy="626400"/>
          </a:xfrm>
          <a:prstGeom prst="rect">
            <a:avLst/>
          </a:prstGeom>
          <a:noFill/>
          <a:ln>
            <a:noFill/>
          </a:ln>
        </p:spPr>
        <p:txBody>
          <a:bodyPr anchorCtr="0" anchor="t" bIns="91425" lIns="91425" rIns="91425" tIns="91425">
            <a:noAutofit/>
          </a:bodyPr>
          <a:lstStyle/>
          <a:p>
            <a:pPr lvl="0" rtl="0">
              <a:spcBef>
                <a:spcPts val="0"/>
              </a:spcBef>
              <a:buNone/>
            </a:pPr>
            <a:r>
              <a:rPr lang="en" sz="2400"/>
              <a:t>Context-Sensitive</a:t>
            </a:r>
          </a:p>
        </p:txBody>
      </p:sp>
      <p:sp>
        <p:nvSpPr>
          <p:cNvPr id="206" name="Shape 206"/>
          <p:cNvSpPr/>
          <p:nvPr/>
        </p:nvSpPr>
        <p:spPr>
          <a:xfrm>
            <a:off x="6870350" y="4262700"/>
            <a:ext cx="1458600" cy="6264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C.depends</a:t>
            </a:r>
            <a:br>
              <a:rPr lang="en"/>
            </a:br>
            <a:r>
              <a:rPr lang="en"/>
              <a:t>(int[17], a, 16)</a:t>
            </a:r>
          </a:p>
        </p:txBody>
      </p:sp>
      <p:cxnSp>
        <p:nvCxnSpPr>
          <p:cNvPr id="207" name="Shape 207"/>
          <p:cNvCxnSpPr>
            <a:stCxn id="200" idx="2"/>
            <a:endCxn id="206" idx="0"/>
          </p:cNvCxnSpPr>
          <p:nvPr/>
        </p:nvCxnSpPr>
        <p:spPr>
          <a:xfrm>
            <a:off x="7599649" y="3848500"/>
            <a:ext cx="0" cy="414300"/>
          </a:xfrm>
          <a:prstGeom prst="straightConnector1">
            <a:avLst/>
          </a:prstGeom>
          <a:noFill/>
          <a:ln cap="flat" cmpd="sng" w="9525">
            <a:solidFill>
              <a:schemeClr val="dk2"/>
            </a:solidFill>
            <a:prstDash val="solid"/>
            <a:round/>
            <a:headEnd len="lg" w="lg" type="none"/>
            <a:tailEnd len="lg" w="lg"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7"/>
                                        </p:tgtEl>
                                        <p:attrNameLst>
                                          <p:attrName>style.visibility</p:attrName>
                                        </p:attrNameLst>
                                      </p:cBhvr>
                                      <p:to>
                                        <p:strVal val="visible"/>
                                      </p:to>
                                    </p:set>
                                    <p:animEffect filter="fade" transition="in">
                                      <p:cBhvr>
                                        <p:cTn dur="1"/>
                                        <p:tgtEl>
                                          <p:spTgt spid="197"/>
                                        </p:tgtEl>
                                      </p:cBhvr>
                                    </p:animEffect>
                                  </p:childTnLst>
                                </p:cTn>
                              </p:par>
                              <p:par>
                                <p:cTn fill="hold" nodeType="withEffect" presetClass="entr" presetID="10" presetSubtype="0">
                                  <p:stCondLst>
                                    <p:cond delay="0"/>
                                  </p:stCondLst>
                                  <p:childTnLst>
                                    <p:set>
                                      <p:cBhvr>
                                        <p:cTn dur="1" fill="hold">
                                          <p:stCondLst>
                                            <p:cond delay="0"/>
                                          </p:stCondLst>
                                        </p:cTn>
                                        <p:tgtEl>
                                          <p:spTgt spid="205"/>
                                        </p:tgtEl>
                                        <p:attrNameLst>
                                          <p:attrName>style.visibility</p:attrName>
                                        </p:attrNameLst>
                                      </p:cBhvr>
                                      <p:to>
                                        <p:strVal val="visible"/>
                                      </p:to>
                                    </p:set>
                                    <p:animEffect filter="fade" transition="in">
                                      <p:cBhvr>
                                        <p:cTn dur="1"/>
                                        <p:tgtEl>
                                          <p:spTgt spid="205"/>
                                        </p:tgtEl>
                                      </p:cBhvr>
                                    </p:animEffect>
                                  </p:childTnLst>
                                </p:cTn>
                              </p:par>
                              <p:par>
                                <p:cTn fill="hold" nodeType="withEffect" presetClass="entr" presetID="10" presetSubtype="0">
                                  <p:stCondLst>
                                    <p:cond delay="0"/>
                                  </p:stCondLst>
                                  <p:childTnLst>
                                    <p:set>
                                      <p:cBhvr>
                                        <p:cTn dur="1" fill="hold">
                                          <p:stCondLst>
                                            <p:cond delay="0"/>
                                          </p:stCondLst>
                                        </p:cTn>
                                        <p:tgtEl>
                                          <p:spTgt spid="198"/>
                                        </p:tgtEl>
                                        <p:attrNameLst>
                                          <p:attrName>style.visibility</p:attrName>
                                        </p:attrNameLst>
                                      </p:cBhvr>
                                      <p:to>
                                        <p:strVal val="visible"/>
                                      </p:to>
                                    </p:set>
                                    <p:animEffect filter="fade" transition="in">
                                      <p:cBhvr>
                                        <p:cTn dur="1"/>
                                        <p:tgtEl>
                                          <p:spTgt spid="198"/>
                                        </p:tgtEl>
                                      </p:cBhvr>
                                    </p:animEffect>
                                  </p:childTnLst>
                                </p:cTn>
                              </p:par>
                              <p:par>
                                <p:cTn fill="hold" nodeType="withEffect" presetClass="entr" presetID="10" presetSubtype="0">
                                  <p:stCondLst>
                                    <p:cond delay="0"/>
                                  </p:stCondLst>
                                  <p:childTnLst>
                                    <p:set>
                                      <p:cBhvr>
                                        <p:cTn dur="1" fill="hold">
                                          <p:stCondLst>
                                            <p:cond delay="0"/>
                                          </p:stCondLst>
                                        </p:cTn>
                                        <p:tgtEl>
                                          <p:spTgt spid="199"/>
                                        </p:tgtEl>
                                        <p:attrNameLst>
                                          <p:attrName>style.visibility</p:attrName>
                                        </p:attrNameLst>
                                      </p:cBhvr>
                                      <p:to>
                                        <p:strVal val="visible"/>
                                      </p:to>
                                    </p:set>
                                    <p:animEffect filter="fade" transition="in">
                                      <p:cBhvr>
                                        <p:cTn dur="1"/>
                                        <p:tgtEl>
                                          <p:spTgt spid="199"/>
                                        </p:tgtEl>
                                      </p:cBhvr>
                                    </p:animEffect>
                                  </p:childTnLst>
                                </p:cTn>
                              </p:par>
                              <p:par>
                                <p:cTn fill="hold" nodeType="withEffect" presetClass="entr" presetID="10" presetSubtype="0">
                                  <p:stCondLst>
                                    <p:cond delay="0"/>
                                  </p:stCondLst>
                                  <p:childTnLst>
                                    <p:set>
                                      <p:cBhvr>
                                        <p:cTn dur="1" fill="hold">
                                          <p:stCondLst>
                                            <p:cond delay="0"/>
                                          </p:stCondLst>
                                        </p:cTn>
                                        <p:tgtEl>
                                          <p:spTgt spid="200"/>
                                        </p:tgtEl>
                                        <p:attrNameLst>
                                          <p:attrName>style.visibility</p:attrName>
                                        </p:attrNameLst>
                                      </p:cBhvr>
                                      <p:to>
                                        <p:strVal val="visible"/>
                                      </p:to>
                                    </p:set>
                                    <p:animEffect filter="fade" transition="in">
                                      <p:cBhvr>
                                        <p:cTn dur="1"/>
                                        <p:tgtEl>
                                          <p:spTgt spid="200"/>
                                        </p:tgtEl>
                                      </p:cBhvr>
                                    </p:animEffect>
                                  </p:childTnLst>
                                </p:cTn>
                              </p:par>
                              <p:par>
                                <p:cTn fill="hold" nodeType="withEffect" presetClass="entr" presetID="10" presetSubtype="0">
                                  <p:stCondLst>
                                    <p:cond delay="0"/>
                                  </p:stCondLst>
                                  <p:childTnLst>
                                    <p:set>
                                      <p:cBhvr>
                                        <p:cTn dur="1" fill="hold">
                                          <p:stCondLst>
                                            <p:cond delay="0"/>
                                          </p:stCondLst>
                                        </p:cTn>
                                        <p:tgtEl>
                                          <p:spTgt spid="201"/>
                                        </p:tgtEl>
                                        <p:attrNameLst>
                                          <p:attrName>style.visibility</p:attrName>
                                        </p:attrNameLst>
                                      </p:cBhvr>
                                      <p:to>
                                        <p:strVal val="visible"/>
                                      </p:to>
                                    </p:set>
                                    <p:animEffect filter="fade" transition="in">
                                      <p:cBhvr>
                                        <p:cTn dur="1"/>
                                        <p:tgtEl>
                                          <p:spTgt spid="201"/>
                                        </p:tgtEl>
                                      </p:cBhvr>
                                    </p:animEffect>
                                  </p:childTnLst>
                                </p:cTn>
                              </p:par>
                              <p:par>
                                <p:cTn fill="hold" nodeType="withEffect" presetClass="entr" presetID="10" presetSubtype="0">
                                  <p:stCondLst>
                                    <p:cond delay="0"/>
                                  </p:stCondLst>
                                  <p:childTnLst>
                                    <p:set>
                                      <p:cBhvr>
                                        <p:cTn dur="1" fill="hold">
                                          <p:stCondLst>
                                            <p:cond delay="0"/>
                                          </p:stCondLst>
                                        </p:cTn>
                                        <p:tgtEl>
                                          <p:spTgt spid="202"/>
                                        </p:tgtEl>
                                        <p:attrNameLst>
                                          <p:attrName>style.visibility</p:attrName>
                                        </p:attrNameLst>
                                      </p:cBhvr>
                                      <p:to>
                                        <p:strVal val="visible"/>
                                      </p:to>
                                    </p:set>
                                    <p:animEffect filter="fade" transition="in">
                                      <p:cBhvr>
                                        <p:cTn dur="1"/>
                                        <p:tgtEl>
                                          <p:spTgt spid="202"/>
                                        </p:tgtEl>
                                      </p:cBhvr>
                                    </p:animEffect>
                                  </p:childTnLst>
                                </p:cTn>
                              </p:par>
                              <p:par>
                                <p:cTn fill="hold" nodeType="withEffect" presetClass="entr" presetID="10" presetSubtype="0">
                                  <p:stCondLst>
                                    <p:cond delay="0"/>
                                  </p:stCondLst>
                                  <p:childTnLst>
                                    <p:set>
                                      <p:cBhvr>
                                        <p:cTn dur="1" fill="hold">
                                          <p:stCondLst>
                                            <p:cond delay="0"/>
                                          </p:stCondLst>
                                        </p:cTn>
                                        <p:tgtEl>
                                          <p:spTgt spid="203"/>
                                        </p:tgtEl>
                                        <p:attrNameLst>
                                          <p:attrName>style.visibility</p:attrName>
                                        </p:attrNameLst>
                                      </p:cBhvr>
                                      <p:to>
                                        <p:strVal val="visible"/>
                                      </p:to>
                                    </p:set>
                                    <p:animEffect filter="fade" transition="in">
                                      <p:cBhvr>
                                        <p:cTn dur="1"/>
                                        <p:tgtEl>
                                          <p:spTgt spid="203"/>
                                        </p:tgtEl>
                                      </p:cBhvr>
                                    </p:animEffect>
                                  </p:childTnLst>
                                </p:cTn>
                              </p:par>
                              <p:par>
                                <p:cTn fill="hold" nodeType="withEffect" presetClass="entr" presetID="10" presetSubtype="0">
                                  <p:stCondLst>
                                    <p:cond delay="0"/>
                                  </p:stCondLst>
                                  <p:childTnLst>
                                    <p:set>
                                      <p:cBhvr>
                                        <p:cTn dur="1" fill="hold">
                                          <p:stCondLst>
                                            <p:cond delay="0"/>
                                          </p:stCondLst>
                                        </p:cTn>
                                        <p:tgtEl>
                                          <p:spTgt spid="204"/>
                                        </p:tgtEl>
                                        <p:attrNameLst>
                                          <p:attrName>style.visibility</p:attrName>
                                        </p:attrNameLst>
                                      </p:cBhvr>
                                      <p:to>
                                        <p:strVal val="visible"/>
                                      </p:to>
                                    </p:set>
                                    <p:animEffect filter="fade" transition="in">
                                      <p:cBhvr>
                                        <p:cTn dur="1"/>
                                        <p:tgtEl>
                                          <p:spTgt spid="204"/>
                                        </p:tgtEl>
                                      </p:cBhvr>
                                    </p:animEffect>
                                  </p:childTnLst>
                                </p:cTn>
                              </p:par>
                              <p:par>
                                <p:cTn fill="hold" nodeType="withEffect" presetClass="entr" presetID="10" presetSubtype="0">
                                  <p:stCondLst>
                                    <p:cond delay="0"/>
                                  </p:stCondLst>
                                  <p:childTnLst>
                                    <p:set>
                                      <p:cBhvr>
                                        <p:cTn dur="1" fill="hold">
                                          <p:stCondLst>
                                            <p:cond delay="0"/>
                                          </p:stCondLst>
                                        </p:cTn>
                                        <p:tgtEl>
                                          <p:spTgt spid="207"/>
                                        </p:tgtEl>
                                        <p:attrNameLst>
                                          <p:attrName>style.visibility</p:attrName>
                                        </p:attrNameLst>
                                      </p:cBhvr>
                                      <p:to>
                                        <p:strVal val="visible"/>
                                      </p:to>
                                    </p:set>
                                    <p:animEffect filter="fade" transition="in">
                                      <p:cBhvr>
                                        <p:cTn dur="1"/>
                                        <p:tgtEl>
                                          <p:spTgt spid="207"/>
                                        </p:tgtEl>
                                      </p:cBhvr>
                                    </p:animEffect>
                                  </p:childTnLst>
                                </p:cTn>
                              </p:par>
                              <p:par>
                                <p:cTn fill="hold" nodeType="withEffect" presetClass="entr" presetID="10" presetSubtype="0">
                                  <p:stCondLst>
                                    <p:cond delay="0"/>
                                  </p:stCondLst>
                                  <p:childTnLst>
                                    <p:set>
                                      <p:cBhvr>
                                        <p:cTn dur="1" fill="hold">
                                          <p:stCondLst>
                                            <p:cond delay="0"/>
                                          </p:stCondLst>
                                        </p:cTn>
                                        <p:tgtEl>
                                          <p:spTgt spid="206"/>
                                        </p:tgtEl>
                                        <p:attrNameLst>
                                          <p:attrName>style.visibility</p:attrName>
                                        </p:attrNameLst>
                                      </p:cBhvr>
                                      <p:to>
                                        <p:strVal val="visible"/>
                                      </p:to>
                                    </p:set>
                                    <p:animEffect filter="fade" transition="in">
                                      <p:cBhvr>
                                        <p:cTn dur="1"/>
                                        <p:tgtEl>
                                          <p:spTgt spid="20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1" name="Shape 211"/>
        <p:cNvGrpSpPr/>
        <p:nvPr/>
      </p:nvGrpSpPr>
      <p:grpSpPr>
        <a:xfrm>
          <a:off x="0" y="0"/>
          <a:ext cx="0" cy="0"/>
          <a:chOff x="0" y="0"/>
          <a:chExt cx="0" cy="0"/>
        </a:xfrm>
      </p:grpSpPr>
      <p:sp>
        <p:nvSpPr>
          <p:cNvPr id="212" name="Shape 212"/>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Context-Sensitive Analysis</a:t>
            </a:r>
          </a:p>
        </p:txBody>
      </p:sp>
      <p:sp>
        <p:nvSpPr>
          <p:cNvPr id="213" name="Shape 213"/>
          <p:cNvSpPr txBox="1"/>
          <p:nvPr>
            <p:ph idx="1" type="body"/>
          </p:nvPr>
        </p:nvSpPr>
        <p:spPr>
          <a:xfrm>
            <a:off x="457200" y="1600200"/>
            <a:ext cx="5032500" cy="4722300"/>
          </a:xfrm>
          <a:prstGeom prst="rect">
            <a:avLst/>
          </a:prstGeom>
        </p:spPr>
        <p:txBody>
          <a:bodyPr anchorCtr="0" anchor="t" bIns="91425" lIns="91425" rIns="91425" tIns="91425">
            <a:noAutofit/>
          </a:bodyPr>
          <a:lstStyle/>
          <a:p>
            <a:pPr indent="-381000" lvl="0" marL="457200" marR="0" rtl="0" algn="l">
              <a:lnSpc>
                <a:spcPct val="100000"/>
              </a:lnSpc>
              <a:spcBef>
                <a:spcPts val="600"/>
              </a:spcBef>
              <a:spcAft>
                <a:spcPts val="0"/>
              </a:spcAft>
              <a:buClr>
                <a:schemeClr val="dk1"/>
              </a:buClr>
              <a:buSzPct val="100000"/>
              <a:buFont typeface="Arial"/>
            </a:pPr>
            <a:r>
              <a:rPr lang="en" sz="2400"/>
              <a:t>Copy the called procedure for each point that it is called.</a:t>
            </a:r>
          </a:p>
          <a:p>
            <a:pPr indent="-381000" lvl="0" marL="457200" marR="0" rtl="0" algn="l">
              <a:lnSpc>
                <a:spcPct val="100000"/>
              </a:lnSpc>
              <a:spcBef>
                <a:spcPts val="600"/>
              </a:spcBef>
              <a:spcAft>
                <a:spcPts val="0"/>
              </a:spcAft>
              <a:buSzPct val="100000"/>
            </a:pPr>
            <a:r>
              <a:rPr lang="en" sz="2400"/>
              <a:t>Problem - the number of contexts a procedure is called in is exponentially higher than the number of procedures.</a:t>
            </a:r>
          </a:p>
          <a:p>
            <a:pPr indent="-381000" lvl="1" marL="914400" marR="0" rtl="0" algn="l">
              <a:lnSpc>
                <a:spcPct val="100000"/>
              </a:lnSpc>
              <a:spcBef>
                <a:spcPts val="600"/>
              </a:spcBef>
              <a:spcAft>
                <a:spcPts val="0"/>
              </a:spcAft>
              <a:buSzPct val="100000"/>
            </a:pPr>
            <a:r>
              <a:rPr lang="en"/>
              <a:t>Precise, but expensive analysis.</a:t>
            </a:r>
          </a:p>
          <a:p>
            <a:pPr indent="-381000" lvl="0" marL="457200" marR="0" rtl="0" algn="l">
              <a:lnSpc>
                <a:spcPct val="100000"/>
              </a:lnSpc>
              <a:spcBef>
                <a:spcPts val="600"/>
              </a:spcBef>
              <a:spcAft>
                <a:spcPts val="0"/>
              </a:spcAft>
              <a:buSzPct val="100000"/>
            </a:pPr>
            <a:r>
              <a:rPr lang="en" sz="2400"/>
              <a:t>In practice, only feasible for small groups of related procedures.</a:t>
            </a:r>
          </a:p>
        </p:txBody>
      </p:sp>
      <p:sp>
        <p:nvSpPr>
          <p:cNvPr id="214" name="Shape 214"/>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16</a:t>
            </a:r>
          </a:p>
        </p:txBody>
      </p:sp>
      <p:sp>
        <p:nvSpPr>
          <p:cNvPr id="215" name="Shape 215"/>
          <p:cNvSpPr/>
          <p:nvPr/>
        </p:nvSpPr>
        <p:spPr>
          <a:xfrm>
            <a:off x="7055825" y="1912325"/>
            <a:ext cx="461699" cy="4122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rPr lang="en"/>
              <a:t>A</a:t>
            </a:r>
          </a:p>
        </p:txBody>
      </p:sp>
      <p:sp>
        <p:nvSpPr>
          <p:cNvPr id="216" name="Shape 216"/>
          <p:cNvSpPr/>
          <p:nvPr/>
        </p:nvSpPr>
        <p:spPr>
          <a:xfrm>
            <a:off x="6594125" y="2818900"/>
            <a:ext cx="461699" cy="4122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B</a:t>
            </a:r>
          </a:p>
        </p:txBody>
      </p:sp>
      <p:sp>
        <p:nvSpPr>
          <p:cNvPr id="217" name="Shape 217"/>
          <p:cNvSpPr/>
          <p:nvPr/>
        </p:nvSpPr>
        <p:spPr>
          <a:xfrm>
            <a:off x="7360625" y="2818900"/>
            <a:ext cx="461699" cy="4122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C</a:t>
            </a:r>
          </a:p>
        </p:txBody>
      </p:sp>
      <p:sp>
        <p:nvSpPr>
          <p:cNvPr id="218" name="Shape 218"/>
          <p:cNvSpPr/>
          <p:nvPr/>
        </p:nvSpPr>
        <p:spPr>
          <a:xfrm>
            <a:off x="6594125" y="3655400"/>
            <a:ext cx="461699" cy="4122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D</a:t>
            </a:r>
          </a:p>
        </p:txBody>
      </p:sp>
      <p:sp>
        <p:nvSpPr>
          <p:cNvPr id="219" name="Shape 219"/>
          <p:cNvSpPr/>
          <p:nvPr/>
        </p:nvSpPr>
        <p:spPr>
          <a:xfrm>
            <a:off x="7360625" y="3655400"/>
            <a:ext cx="461699" cy="4122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E</a:t>
            </a:r>
          </a:p>
        </p:txBody>
      </p:sp>
      <p:sp>
        <p:nvSpPr>
          <p:cNvPr id="220" name="Shape 220"/>
          <p:cNvSpPr/>
          <p:nvPr/>
        </p:nvSpPr>
        <p:spPr>
          <a:xfrm>
            <a:off x="6594125" y="4491900"/>
            <a:ext cx="461699" cy="4122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F</a:t>
            </a:r>
          </a:p>
        </p:txBody>
      </p:sp>
      <p:sp>
        <p:nvSpPr>
          <p:cNvPr id="221" name="Shape 221"/>
          <p:cNvSpPr/>
          <p:nvPr/>
        </p:nvSpPr>
        <p:spPr>
          <a:xfrm>
            <a:off x="7360625" y="4491900"/>
            <a:ext cx="461699" cy="4122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G</a:t>
            </a:r>
          </a:p>
        </p:txBody>
      </p:sp>
      <p:sp>
        <p:nvSpPr>
          <p:cNvPr id="222" name="Shape 222"/>
          <p:cNvSpPr/>
          <p:nvPr/>
        </p:nvSpPr>
        <p:spPr>
          <a:xfrm>
            <a:off x="6898925" y="5328400"/>
            <a:ext cx="461699" cy="4122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H</a:t>
            </a:r>
          </a:p>
        </p:txBody>
      </p:sp>
      <p:cxnSp>
        <p:nvCxnSpPr>
          <p:cNvPr id="223" name="Shape 223"/>
          <p:cNvCxnSpPr>
            <a:stCxn id="215" idx="2"/>
            <a:endCxn id="216" idx="0"/>
          </p:cNvCxnSpPr>
          <p:nvPr/>
        </p:nvCxnSpPr>
        <p:spPr>
          <a:xfrm flipH="1">
            <a:off x="6824974" y="2324525"/>
            <a:ext cx="461700" cy="494400"/>
          </a:xfrm>
          <a:prstGeom prst="straightConnector1">
            <a:avLst/>
          </a:prstGeom>
          <a:noFill/>
          <a:ln cap="flat" cmpd="sng" w="9525">
            <a:solidFill>
              <a:schemeClr val="dk2"/>
            </a:solidFill>
            <a:prstDash val="solid"/>
            <a:round/>
            <a:headEnd len="lg" w="lg" type="none"/>
            <a:tailEnd len="lg" w="lg" type="triangle"/>
          </a:ln>
        </p:spPr>
      </p:cxnSp>
      <p:cxnSp>
        <p:nvCxnSpPr>
          <p:cNvPr id="224" name="Shape 224"/>
          <p:cNvCxnSpPr>
            <a:stCxn id="215" idx="2"/>
            <a:endCxn id="217" idx="0"/>
          </p:cNvCxnSpPr>
          <p:nvPr/>
        </p:nvCxnSpPr>
        <p:spPr>
          <a:xfrm>
            <a:off x="7286674" y="2324525"/>
            <a:ext cx="304800" cy="494400"/>
          </a:xfrm>
          <a:prstGeom prst="straightConnector1">
            <a:avLst/>
          </a:prstGeom>
          <a:noFill/>
          <a:ln cap="flat" cmpd="sng" w="9525">
            <a:solidFill>
              <a:schemeClr val="dk2"/>
            </a:solidFill>
            <a:prstDash val="solid"/>
            <a:round/>
            <a:headEnd len="lg" w="lg" type="none"/>
            <a:tailEnd len="lg" w="lg" type="triangle"/>
          </a:ln>
        </p:spPr>
      </p:cxnSp>
      <p:cxnSp>
        <p:nvCxnSpPr>
          <p:cNvPr id="225" name="Shape 225"/>
          <p:cNvCxnSpPr>
            <a:stCxn id="216" idx="2"/>
            <a:endCxn id="218" idx="0"/>
          </p:cNvCxnSpPr>
          <p:nvPr/>
        </p:nvCxnSpPr>
        <p:spPr>
          <a:xfrm>
            <a:off x="6824974" y="3231100"/>
            <a:ext cx="0" cy="424200"/>
          </a:xfrm>
          <a:prstGeom prst="straightConnector1">
            <a:avLst/>
          </a:prstGeom>
          <a:noFill/>
          <a:ln cap="flat" cmpd="sng" w="9525">
            <a:solidFill>
              <a:schemeClr val="dk2"/>
            </a:solidFill>
            <a:prstDash val="solid"/>
            <a:round/>
            <a:headEnd len="lg" w="lg" type="none"/>
            <a:tailEnd len="lg" w="lg" type="triangle"/>
          </a:ln>
        </p:spPr>
      </p:cxnSp>
      <p:cxnSp>
        <p:nvCxnSpPr>
          <p:cNvPr id="226" name="Shape 226"/>
          <p:cNvCxnSpPr>
            <a:stCxn id="216" idx="2"/>
            <a:endCxn id="219" idx="0"/>
          </p:cNvCxnSpPr>
          <p:nvPr/>
        </p:nvCxnSpPr>
        <p:spPr>
          <a:xfrm>
            <a:off x="6824974" y="3231100"/>
            <a:ext cx="766500" cy="424200"/>
          </a:xfrm>
          <a:prstGeom prst="straightConnector1">
            <a:avLst/>
          </a:prstGeom>
          <a:noFill/>
          <a:ln cap="flat" cmpd="sng" w="9525">
            <a:solidFill>
              <a:schemeClr val="dk2"/>
            </a:solidFill>
            <a:prstDash val="solid"/>
            <a:round/>
            <a:headEnd len="lg" w="lg" type="none"/>
            <a:tailEnd len="lg" w="lg" type="triangle"/>
          </a:ln>
        </p:spPr>
      </p:cxnSp>
      <p:cxnSp>
        <p:nvCxnSpPr>
          <p:cNvPr id="227" name="Shape 227"/>
          <p:cNvCxnSpPr>
            <a:stCxn id="217" idx="2"/>
            <a:endCxn id="218" idx="0"/>
          </p:cNvCxnSpPr>
          <p:nvPr/>
        </p:nvCxnSpPr>
        <p:spPr>
          <a:xfrm flipH="1">
            <a:off x="6824974" y="3231100"/>
            <a:ext cx="766500" cy="424200"/>
          </a:xfrm>
          <a:prstGeom prst="straightConnector1">
            <a:avLst/>
          </a:prstGeom>
          <a:noFill/>
          <a:ln cap="flat" cmpd="sng" w="9525">
            <a:solidFill>
              <a:schemeClr val="dk2"/>
            </a:solidFill>
            <a:prstDash val="solid"/>
            <a:round/>
            <a:headEnd len="lg" w="lg" type="none"/>
            <a:tailEnd len="lg" w="lg" type="triangle"/>
          </a:ln>
        </p:spPr>
      </p:cxnSp>
      <p:cxnSp>
        <p:nvCxnSpPr>
          <p:cNvPr id="228" name="Shape 228"/>
          <p:cNvCxnSpPr>
            <a:stCxn id="217" idx="2"/>
            <a:endCxn id="219" idx="0"/>
          </p:cNvCxnSpPr>
          <p:nvPr/>
        </p:nvCxnSpPr>
        <p:spPr>
          <a:xfrm>
            <a:off x="7591474" y="3231100"/>
            <a:ext cx="0" cy="424200"/>
          </a:xfrm>
          <a:prstGeom prst="straightConnector1">
            <a:avLst/>
          </a:prstGeom>
          <a:noFill/>
          <a:ln cap="flat" cmpd="sng" w="9525">
            <a:solidFill>
              <a:schemeClr val="dk2"/>
            </a:solidFill>
            <a:prstDash val="solid"/>
            <a:round/>
            <a:headEnd len="lg" w="lg" type="none"/>
            <a:tailEnd len="lg" w="lg" type="triangle"/>
          </a:ln>
        </p:spPr>
      </p:cxnSp>
      <p:cxnSp>
        <p:nvCxnSpPr>
          <p:cNvPr id="229" name="Shape 229"/>
          <p:cNvCxnSpPr>
            <a:stCxn id="218" idx="2"/>
            <a:endCxn id="220" idx="0"/>
          </p:cNvCxnSpPr>
          <p:nvPr/>
        </p:nvCxnSpPr>
        <p:spPr>
          <a:xfrm>
            <a:off x="6824974" y="4067600"/>
            <a:ext cx="0" cy="424200"/>
          </a:xfrm>
          <a:prstGeom prst="straightConnector1">
            <a:avLst/>
          </a:prstGeom>
          <a:noFill/>
          <a:ln cap="flat" cmpd="sng" w="9525">
            <a:solidFill>
              <a:schemeClr val="dk2"/>
            </a:solidFill>
            <a:prstDash val="solid"/>
            <a:round/>
            <a:headEnd len="lg" w="lg" type="none"/>
            <a:tailEnd len="lg" w="lg" type="triangle"/>
          </a:ln>
        </p:spPr>
      </p:cxnSp>
      <p:cxnSp>
        <p:nvCxnSpPr>
          <p:cNvPr id="230" name="Shape 230"/>
          <p:cNvCxnSpPr>
            <a:stCxn id="218" idx="2"/>
            <a:endCxn id="221" idx="0"/>
          </p:cNvCxnSpPr>
          <p:nvPr/>
        </p:nvCxnSpPr>
        <p:spPr>
          <a:xfrm>
            <a:off x="6824974" y="4067600"/>
            <a:ext cx="766500" cy="424200"/>
          </a:xfrm>
          <a:prstGeom prst="straightConnector1">
            <a:avLst/>
          </a:prstGeom>
          <a:noFill/>
          <a:ln cap="flat" cmpd="sng" w="9525">
            <a:solidFill>
              <a:schemeClr val="dk2"/>
            </a:solidFill>
            <a:prstDash val="solid"/>
            <a:round/>
            <a:headEnd len="lg" w="lg" type="none"/>
            <a:tailEnd len="lg" w="lg" type="triangle"/>
          </a:ln>
        </p:spPr>
      </p:cxnSp>
      <p:cxnSp>
        <p:nvCxnSpPr>
          <p:cNvPr id="231" name="Shape 231"/>
          <p:cNvCxnSpPr>
            <a:stCxn id="219" idx="2"/>
            <a:endCxn id="220" idx="0"/>
          </p:cNvCxnSpPr>
          <p:nvPr/>
        </p:nvCxnSpPr>
        <p:spPr>
          <a:xfrm flipH="1">
            <a:off x="6824974" y="4067600"/>
            <a:ext cx="766500" cy="424200"/>
          </a:xfrm>
          <a:prstGeom prst="straightConnector1">
            <a:avLst/>
          </a:prstGeom>
          <a:noFill/>
          <a:ln cap="flat" cmpd="sng" w="9525">
            <a:solidFill>
              <a:schemeClr val="dk2"/>
            </a:solidFill>
            <a:prstDash val="solid"/>
            <a:round/>
            <a:headEnd len="lg" w="lg" type="none"/>
            <a:tailEnd len="lg" w="lg" type="triangle"/>
          </a:ln>
        </p:spPr>
      </p:cxnSp>
      <p:cxnSp>
        <p:nvCxnSpPr>
          <p:cNvPr id="232" name="Shape 232"/>
          <p:cNvCxnSpPr>
            <a:stCxn id="219" idx="2"/>
            <a:endCxn id="221" idx="0"/>
          </p:cNvCxnSpPr>
          <p:nvPr/>
        </p:nvCxnSpPr>
        <p:spPr>
          <a:xfrm>
            <a:off x="7591474" y="4067600"/>
            <a:ext cx="0" cy="424200"/>
          </a:xfrm>
          <a:prstGeom prst="straightConnector1">
            <a:avLst/>
          </a:prstGeom>
          <a:noFill/>
          <a:ln cap="flat" cmpd="sng" w="9525">
            <a:solidFill>
              <a:schemeClr val="dk2"/>
            </a:solidFill>
            <a:prstDash val="solid"/>
            <a:round/>
            <a:headEnd len="lg" w="lg" type="none"/>
            <a:tailEnd len="lg" w="lg" type="triangle"/>
          </a:ln>
        </p:spPr>
      </p:cxnSp>
      <p:cxnSp>
        <p:nvCxnSpPr>
          <p:cNvPr id="233" name="Shape 233"/>
          <p:cNvCxnSpPr>
            <a:stCxn id="220" idx="2"/>
            <a:endCxn id="222" idx="0"/>
          </p:cNvCxnSpPr>
          <p:nvPr/>
        </p:nvCxnSpPr>
        <p:spPr>
          <a:xfrm>
            <a:off x="6824974" y="4904100"/>
            <a:ext cx="304800" cy="424200"/>
          </a:xfrm>
          <a:prstGeom prst="straightConnector1">
            <a:avLst/>
          </a:prstGeom>
          <a:noFill/>
          <a:ln cap="flat" cmpd="sng" w="9525">
            <a:solidFill>
              <a:schemeClr val="dk2"/>
            </a:solidFill>
            <a:prstDash val="solid"/>
            <a:round/>
            <a:headEnd len="lg" w="lg" type="none"/>
            <a:tailEnd len="lg" w="lg" type="triangle"/>
          </a:ln>
        </p:spPr>
      </p:cxnSp>
      <p:cxnSp>
        <p:nvCxnSpPr>
          <p:cNvPr id="234" name="Shape 234"/>
          <p:cNvCxnSpPr>
            <a:stCxn id="221" idx="2"/>
            <a:endCxn id="222" idx="0"/>
          </p:cNvCxnSpPr>
          <p:nvPr/>
        </p:nvCxnSpPr>
        <p:spPr>
          <a:xfrm flipH="1">
            <a:off x="7129774" y="4904100"/>
            <a:ext cx="461700" cy="424200"/>
          </a:xfrm>
          <a:prstGeom prst="straightConnector1">
            <a:avLst/>
          </a:prstGeom>
          <a:noFill/>
          <a:ln cap="flat" cmpd="sng" w="9525">
            <a:solidFill>
              <a:schemeClr val="dk2"/>
            </a:solidFill>
            <a:prstDash val="solid"/>
            <a:round/>
            <a:headEnd len="lg" w="lg" type="none"/>
            <a:tailEnd len="lg" w="lg" type="triangle"/>
          </a:ln>
        </p:spPr>
      </p:cxn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8" name="Shape 238"/>
        <p:cNvGrpSpPr/>
        <p:nvPr/>
      </p:nvGrpSpPr>
      <p:grpSpPr>
        <a:xfrm>
          <a:off x="0" y="0"/>
          <a:ext cx="0" cy="0"/>
          <a:chOff x="0" y="0"/>
          <a:chExt cx="0" cy="0"/>
        </a:xfrm>
      </p:grpSpPr>
      <p:sp>
        <p:nvSpPr>
          <p:cNvPr id="239" name="Shape 239"/>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Context-Insensitive Analysis</a:t>
            </a:r>
          </a:p>
        </p:txBody>
      </p:sp>
      <p:sp>
        <p:nvSpPr>
          <p:cNvPr id="240" name="Shape 240"/>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Unhandled exception analysis</a:t>
            </a:r>
          </a:p>
          <a:p>
            <a:pPr indent="-228600" lvl="1" marL="914400" marR="0" rtl="0" algn="l">
              <a:lnSpc>
                <a:spcPct val="100000"/>
              </a:lnSpc>
              <a:spcBef>
                <a:spcPts val="600"/>
              </a:spcBef>
              <a:spcAft>
                <a:spcPts val="0"/>
              </a:spcAft>
            </a:pPr>
            <a:r>
              <a:rPr lang="en"/>
              <a:t>If procedure A calls procedure B that throws an exception, A must handle or declare that exception.</a:t>
            </a:r>
          </a:p>
          <a:p>
            <a:pPr indent="-228600" lvl="1" marL="914400" marR="0" rtl="0" algn="l">
              <a:lnSpc>
                <a:spcPct val="100000"/>
              </a:lnSpc>
              <a:spcBef>
                <a:spcPts val="600"/>
              </a:spcBef>
              <a:spcAft>
                <a:spcPts val="0"/>
              </a:spcAft>
            </a:pPr>
            <a:r>
              <a:rPr lang="en"/>
              <a:t>Analysis steps hierarchically through the call graph.</a:t>
            </a:r>
          </a:p>
          <a:p>
            <a:pPr indent="-228600" lvl="0" marL="457200" marR="0" rtl="0" algn="l">
              <a:lnSpc>
                <a:spcPct val="100000"/>
              </a:lnSpc>
              <a:spcBef>
                <a:spcPts val="600"/>
              </a:spcBef>
              <a:spcAft>
                <a:spcPts val="0"/>
              </a:spcAft>
            </a:pPr>
            <a:r>
              <a:rPr lang="en"/>
              <a:t>Two conditions:</a:t>
            </a:r>
          </a:p>
          <a:p>
            <a:pPr indent="-228600" lvl="1" marL="914400" rtl="0">
              <a:spcBef>
                <a:spcPts val="600"/>
              </a:spcBef>
            </a:pPr>
            <a:r>
              <a:rPr lang="en"/>
              <a:t>Information needed to analyze calling procedure must be small.</a:t>
            </a:r>
          </a:p>
          <a:p>
            <a:pPr indent="-228600" lvl="1" marL="914400" rtl="0">
              <a:spcBef>
                <a:spcPts val="600"/>
              </a:spcBef>
            </a:pPr>
            <a:r>
              <a:rPr lang="en"/>
              <a:t>Information about the called procedure must be independent of caller (context-insensitive)</a:t>
            </a:r>
          </a:p>
          <a:p>
            <a:pPr indent="-228600" lvl="0" marL="457200" marR="0" rtl="0" algn="l">
              <a:lnSpc>
                <a:spcPct val="100000"/>
              </a:lnSpc>
              <a:spcBef>
                <a:spcPts val="600"/>
              </a:spcBef>
              <a:spcAft>
                <a:spcPts val="0"/>
              </a:spcAft>
            </a:pPr>
            <a:r>
              <a:rPr lang="en"/>
              <a:t>Analysis can start from leaves of call graph and work upward to the root.</a:t>
            </a:r>
          </a:p>
        </p:txBody>
      </p:sp>
      <p:sp>
        <p:nvSpPr>
          <p:cNvPr id="241" name="Shape 241"/>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17</a:t>
            </a: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5" name="Shape 245"/>
        <p:cNvGrpSpPr/>
        <p:nvPr/>
      </p:nvGrpSpPr>
      <p:grpSpPr>
        <a:xfrm>
          <a:off x="0" y="0"/>
          <a:ext cx="0" cy="0"/>
          <a:chOff x="0" y="0"/>
          <a:chExt cx="0" cy="0"/>
        </a:xfrm>
      </p:grpSpPr>
      <p:sp>
        <p:nvSpPr>
          <p:cNvPr id="246" name="Shape 246"/>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Flow-Sensitivity</a:t>
            </a:r>
          </a:p>
        </p:txBody>
      </p:sp>
      <p:sp>
        <p:nvSpPr>
          <p:cNvPr id="247" name="Shape 247"/>
          <p:cNvSpPr txBox="1"/>
          <p:nvPr>
            <p:ph idx="1" type="body"/>
          </p:nvPr>
        </p:nvSpPr>
        <p:spPr>
          <a:xfrm>
            <a:off x="457200" y="1600200"/>
            <a:ext cx="39945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Aliasing information requires context. </a:t>
            </a:r>
          </a:p>
          <a:p>
            <a:pPr indent="-228600" lvl="0" marL="457200" marR="0" rtl="0" algn="l">
              <a:lnSpc>
                <a:spcPct val="100000"/>
              </a:lnSpc>
              <a:spcBef>
                <a:spcPts val="600"/>
              </a:spcBef>
              <a:spcAft>
                <a:spcPts val="0"/>
              </a:spcAft>
            </a:pPr>
            <a:r>
              <a:rPr lang="en"/>
              <a:t>Some analyses can sacrifice precision on another aspect: control-flow information</a:t>
            </a:r>
          </a:p>
          <a:p>
            <a:pPr indent="-228600" lvl="1" marL="914400" marR="0" rtl="0" algn="l">
              <a:lnSpc>
                <a:spcPct val="100000"/>
              </a:lnSpc>
              <a:spcBef>
                <a:spcPts val="600"/>
              </a:spcBef>
              <a:spcAft>
                <a:spcPts val="0"/>
              </a:spcAft>
            </a:pPr>
            <a:r>
              <a:rPr lang="en"/>
              <a:t>Call graphs are flow-insensitive.</a:t>
            </a:r>
          </a:p>
        </p:txBody>
      </p:sp>
      <p:sp>
        <p:nvSpPr>
          <p:cNvPr id="248" name="Shape 248"/>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18</a:t>
            </a:r>
          </a:p>
        </p:txBody>
      </p:sp>
      <p:sp>
        <p:nvSpPr>
          <p:cNvPr id="249" name="Shape 249"/>
          <p:cNvSpPr/>
          <p:nvPr/>
        </p:nvSpPr>
        <p:spPr>
          <a:xfrm>
            <a:off x="5812000" y="2307225"/>
            <a:ext cx="1038599" cy="6264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main</a:t>
            </a:r>
          </a:p>
        </p:txBody>
      </p:sp>
      <p:sp>
        <p:nvSpPr>
          <p:cNvPr id="250" name="Shape 250"/>
          <p:cNvSpPr/>
          <p:nvPr/>
        </p:nvSpPr>
        <p:spPr>
          <a:xfrm>
            <a:off x="5206075" y="3253137"/>
            <a:ext cx="1038599" cy="6264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C.foo(3)</a:t>
            </a:r>
          </a:p>
        </p:txBody>
      </p:sp>
      <p:sp>
        <p:nvSpPr>
          <p:cNvPr id="251" name="Shape 251"/>
          <p:cNvSpPr/>
          <p:nvPr/>
        </p:nvSpPr>
        <p:spPr>
          <a:xfrm>
            <a:off x="6582375" y="3275850"/>
            <a:ext cx="1038599" cy="6264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C.bar(17)</a:t>
            </a:r>
          </a:p>
        </p:txBody>
      </p:sp>
      <p:sp>
        <p:nvSpPr>
          <p:cNvPr id="252" name="Shape 252"/>
          <p:cNvSpPr/>
          <p:nvPr/>
        </p:nvSpPr>
        <p:spPr>
          <a:xfrm>
            <a:off x="5098950" y="4316450"/>
            <a:ext cx="1252800" cy="6264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C.depends</a:t>
            </a:r>
            <a:br>
              <a:rPr lang="en"/>
            </a:br>
            <a:r>
              <a:rPr lang="en"/>
              <a:t>(int[3], a, 2)</a:t>
            </a:r>
          </a:p>
        </p:txBody>
      </p:sp>
      <p:cxnSp>
        <p:nvCxnSpPr>
          <p:cNvPr id="253" name="Shape 253"/>
          <p:cNvCxnSpPr>
            <a:stCxn id="249" idx="2"/>
            <a:endCxn id="250" idx="0"/>
          </p:cNvCxnSpPr>
          <p:nvPr/>
        </p:nvCxnSpPr>
        <p:spPr>
          <a:xfrm flipH="1">
            <a:off x="5725299" y="2933625"/>
            <a:ext cx="606000" cy="319500"/>
          </a:xfrm>
          <a:prstGeom prst="straightConnector1">
            <a:avLst/>
          </a:prstGeom>
          <a:noFill/>
          <a:ln cap="flat" cmpd="sng" w="9525">
            <a:solidFill>
              <a:schemeClr val="dk2"/>
            </a:solidFill>
            <a:prstDash val="solid"/>
            <a:round/>
            <a:headEnd len="lg" w="lg" type="none"/>
            <a:tailEnd len="lg" w="lg" type="triangle"/>
          </a:ln>
        </p:spPr>
      </p:cxnSp>
      <p:cxnSp>
        <p:nvCxnSpPr>
          <p:cNvPr id="254" name="Shape 254"/>
          <p:cNvCxnSpPr>
            <a:stCxn id="249" idx="2"/>
            <a:endCxn id="251" idx="0"/>
          </p:cNvCxnSpPr>
          <p:nvPr/>
        </p:nvCxnSpPr>
        <p:spPr>
          <a:xfrm>
            <a:off x="6331299" y="2933625"/>
            <a:ext cx="770399" cy="342300"/>
          </a:xfrm>
          <a:prstGeom prst="straightConnector1">
            <a:avLst/>
          </a:prstGeom>
          <a:noFill/>
          <a:ln cap="flat" cmpd="sng" w="9525">
            <a:solidFill>
              <a:schemeClr val="dk2"/>
            </a:solidFill>
            <a:prstDash val="solid"/>
            <a:round/>
            <a:headEnd len="lg" w="lg" type="none"/>
            <a:tailEnd len="lg" w="lg" type="triangle"/>
          </a:ln>
        </p:spPr>
      </p:cxnSp>
      <p:cxnSp>
        <p:nvCxnSpPr>
          <p:cNvPr id="255" name="Shape 255"/>
          <p:cNvCxnSpPr>
            <a:stCxn id="250" idx="2"/>
            <a:endCxn id="252" idx="0"/>
          </p:cNvCxnSpPr>
          <p:nvPr/>
        </p:nvCxnSpPr>
        <p:spPr>
          <a:xfrm>
            <a:off x="5725374" y="3879537"/>
            <a:ext cx="0" cy="436800"/>
          </a:xfrm>
          <a:prstGeom prst="straightConnector1">
            <a:avLst/>
          </a:prstGeom>
          <a:noFill/>
          <a:ln cap="flat" cmpd="sng" w="9525">
            <a:solidFill>
              <a:schemeClr val="dk2"/>
            </a:solidFill>
            <a:prstDash val="solid"/>
            <a:round/>
            <a:headEnd len="lg" w="lg" type="none"/>
            <a:tailEnd len="lg" w="lg" type="triangle"/>
          </a:ln>
        </p:spPr>
      </p:cxnSp>
      <p:sp>
        <p:nvSpPr>
          <p:cNvPr id="256" name="Shape 256"/>
          <p:cNvSpPr/>
          <p:nvPr/>
        </p:nvSpPr>
        <p:spPr>
          <a:xfrm>
            <a:off x="6372375" y="4316450"/>
            <a:ext cx="1458600" cy="6264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C.depends</a:t>
            </a:r>
            <a:br>
              <a:rPr lang="en"/>
            </a:br>
            <a:r>
              <a:rPr lang="en"/>
              <a:t>(int[17], a, 16)</a:t>
            </a:r>
          </a:p>
        </p:txBody>
      </p:sp>
      <p:cxnSp>
        <p:nvCxnSpPr>
          <p:cNvPr id="257" name="Shape 257"/>
          <p:cNvCxnSpPr>
            <a:stCxn id="251" idx="2"/>
            <a:endCxn id="256" idx="0"/>
          </p:cNvCxnSpPr>
          <p:nvPr/>
        </p:nvCxnSpPr>
        <p:spPr>
          <a:xfrm>
            <a:off x="7101674" y="3902250"/>
            <a:ext cx="0" cy="414300"/>
          </a:xfrm>
          <a:prstGeom prst="straightConnector1">
            <a:avLst/>
          </a:prstGeom>
          <a:noFill/>
          <a:ln cap="flat" cmpd="sng" w="9525">
            <a:solidFill>
              <a:schemeClr val="dk2"/>
            </a:solidFill>
            <a:prstDash val="solid"/>
            <a:round/>
            <a:headEnd len="lg" w="lg" type="none"/>
            <a:tailEnd len="lg" w="lg" type="triangle"/>
          </a:ln>
        </p:spPr>
      </p:cxn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1" name="Shape 261"/>
        <p:cNvGrpSpPr/>
        <p:nvPr/>
      </p:nvGrpSpPr>
      <p:grpSpPr>
        <a:xfrm>
          <a:off x="0" y="0"/>
          <a:ext cx="0" cy="0"/>
          <a:chOff x="0" y="0"/>
          <a:chExt cx="0" cy="0"/>
        </a:xfrm>
      </p:grpSpPr>
      <p:sp>
        <p:nvSpPr>
          <p:cNvPr id="262" name="Shape 262"/>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Insensitive Pointer Analysis</a:t>
            </a:r>
          </a:p>
        </p:txBody>
      </p:sp>
      <p:sp>
        <p:nvSpPr>
          <p:cNvPr id="263" name="Shape 263"/>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Treat each statement as a constraint.</a:t>
            </a:r>
            <a:br>
              <a:rPr lang="en"/>
            </a:br>
            <a:r>
              <a:rPr lang="en">
                <a:latin typeface="Courier New"/>
                <a:ea typeface="Courier New"/>
                <a:cs typeface="Courier New"/>
                <a:sym typeface="Courier New"/>
              </a:rPr>
              <a:t>x = y; </a:t>
            </a:r>
            <a:r>
              <a:rPr lang="en"/>
              <a:t>(where y is a pointer)</a:t>
            </a:r>
          </a:p>
          <a:p>
            <a:pPr indent="-228600" lvl="0" marL="457200" marR="0" rtl="0" algn="l">
              <a:lnSpc>
                <a:spcPct val="100000"/>
              </a:lnSpc>
              <a:spcBef>
                <a:spcPts val="600"/>
              </a:spcBef>
              <a:spcAft>
                <a:spcPts val="0"/>
              </a:spcAft>
            </a:pPr>
            <a:r>
              <a:rPr lang="en"/>
              <a:t>Note that x may refer to any of the same objects that y refers to.</a:t>
            </a:r>
          </a:p>
          <a:p>
            <a:pPr indent="-228600" lvl="1" marL="914400" marR="0" rtl="0" algn="l">
              <a:lnSpc>
                <a:spcPct val="100000"/>
              </a:lnSpc>
              <a:spcBef>
                <a:spcPts val="600"/>
              </a:spcBef>
              <a:spcAft>
                <a:spcPts val="0"/>
              </a:spcAft>
            </a:pPr>
            <a:r>
              <a:rPr lang="en"/>
              <a:t>References(x) ⊇References(y) is a constraint independent of the path taken.</a:t>
            </a:r>
          </a:p>
          <a:p>
            <a:pPr indent="-228600" lvl="1" marL="914400" marR="0" rtl="0" algn="l">
              <a:lnSpc>
                <a:spcPct val="100000"/>
              </a:lnSpc>
              <a:spcBef>
                <a:spcPts val="600"/>
              </a:spcBef>
              <a:spcAft>
                <a:spcPts val="0"/>
              </a:spcAft>
            </a:pPr>
            <a:r>
              <a:rPr lang="en"/>
              <a:t>Procedure calls are assignments of values to arguments.</a:t>
            </a:r>
          </a:p>
          <a:p>
            <a:pPr indent="-228600" lvl="0" marL="457200" marR="0" rtl="0" algn="l">
              <a:lnSpc>
                <a:spcPct val="100000"/>
              </a:lnSpc>
              <a:spcBef>
                <a:spcPts val="600"/>
              </a:spcBef>
              <a:spcAft>
                <a:spcPts val="0"/>
              </a:spcAft>
            </a:pPr>
            <a:r>
              <a:rPr lang="en"/>
              <a:t>Results are imprecise, but better than just assuming that any two pointers might refer to the same object.</a:t>
            </a:r>
          </a:p>
        </p:txBody>
      </p:sp>
      <p:sp>
        <p:nvSpPr>
          <p:cNvPr id="264" name="Shape 264"/>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19</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5" name="Shape 55"/>
        <p:cNvGrpSpPr/>
        <p:nvPr/>
      </p:nvGrpSpPr>
      <p:grpSpPr>
        <a:xfrm>
          <a:off x="0" y="0"/>
          <a:ext cx="0" cy="0"/>
          <a:chOff x="0" y="0"/>
          <a:chExt cx="0" cy="0"/>
        </a:xfrm>
      </p:grpSpPr>
      <p:sp>
        <p:nvSpPr>
          <p:cNvPr id="56" name="Shape 56"/>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Control Flow</a:t>
            </a:r>
          </a:p>
        </p:txBody>
      </p:sp>
      <p:sp>
        <p:nvSpPr>
          <p:cNvPr id="57" name="Shape 57"/>
          <p:cNvSpPr txBox="1"/>
          <p:nvPr>
            <p:ph idx="1" type="body"/>
          </p:nvPr>
        </p:nvSpPr>
        <p:spPr>
          <a:xfrm>
            <a:off x="457200" y="1600200"/>
            <a:ext cx="3994500" cy="4967700"/>
          </a:xfrm>
          <a:prstGeom prst="rect">
            <a:avLst/>
          </a:prstGeom>
        </p:spPr>
        <p:txBody>
          <a:bodyPr anchorCtr="0" anchor="t" bIns="91425" lIns="91425" rIns="91425" tIns="91425">
            <a:noAutofit/>
          </a:bodyPr>
          <a:lstStyle/>
          <a:p>
            <a:pPr indent="-381000" lvl="0" marL="457200" rtl="0">
              <a:spcBef>
                <a:spcPts val="0"/>
              </a:spcBef>
              <a:buSzPct val="100000"/>
            </a:pPr>
            <a:r>
              <a:rPr lang="en" sz="2400"/>
              <a:t>Capture dependencies in terms of how control passes between parts of a program.</a:t>
            </a:r>
          </a:p>
          <a:p>
            <a:pPr indent="-381000" lvl="0" marL="457200" marR="0" rtl="0" algn="l">
              <a:lnSpc>
                <a:spcPct val="100000"/>
              </a:lnSpc>
              <a:spcBef>
                <a:spcPts val="600"/>
              </a:spcBef>
              <a:spcAft>
                <a:spcPts val="0"/>
              </a:spcAft>
              <a:buSzPct val="100000"/>
            </a:pPr>
            <a:r>
              <a:rPr lang="en" sz="2400"/>
              <a:t>We care about the effect of a statement when it affects the path taken.</a:t>
            </a:r>
          </a:p>
          <a:p>
            <a:pPr indent="-381000" lvl="1" marL="914400" marR="0" rtl="0" algn="l">
              <a:lnSpc>
                <a:spcPct val="100000"/>
              </a:lnSpc>
              <a:spcBef>
                <a:spcPts val="600"/>
              </a:spcBef>
              <a:spcAft>
                <a:spcPts val="0"/>
              </a:spcAft>
              <a:buSzPct val="100000"/>
            </a:pPr>
            <a:r>
              <a:rPr lang="en"/>
              <a:t>but deemphasize the information being transmitted.</a:t>
            </a:r>
          </a:p>
        </p:txBody>
      </p:sp>
      <p:sp>
        <p:nvSpPr>
          <p:cNvPr id="58" name="Shape 58"/>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2</a:t>
            </a:r>
          </a:p>
        </p:txBody>
      </p:sp>
      <p:sp>
        <p:nvSpPr>
          <p:cNvPr id="59" name="Shape 59"/>
          <p:cNvSpPr/>
          <p:nvPr/>
        </p:nvSpPr>
        <p:spPr>
          <a:xfrm>
            <a:off x="5077175" y="4050825"/>
            <a:ext cx="1250700" cy="729300"/>
          </a:xfrm>
          <a:prstGeom prst="rect">
            <a:avLst/>
          </a:prstGeom>
          <a:solidFill>
            <a:srgbClr val="BBD7F8"/>
          </a:solidFill>
          <a:ln cap="flat" cmpd="sng" w="9525">
            <a:solidFill>
              <a:srgbClr val="2388DB"/>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x--;</a:t>
            </a:r>
          </a:p>
        </p:txBody>
      </p:sp>
      <p:sp>
        <p:nvSpPr>
          <p:cNvPr id="60" name="Shape 60"/>
          <p:cNvSpPr/>
          <p:nvPr/>
        </p:nvSpPr>
        <p:spPr>
          <a:xfrm>
            <a:off x="7356725" y="3787900"/>
            <a:ext cx="1250700" cy="729300"/>
          </a:xfrm>
          <a:prstGeom prst="rect">
            <a:avLst/>
          </a:prstGeom>
          <a:solidFill>
            <a:srgbClr val="BBD7F8"/>
          </a:solidFill>
          <a:ln cap="flat" cmpd="sng" w="9525">
            <a:solidFill>
              <a:srgbClr val="2388DB"/>
            </a:solidFill>
            <a:prstDash val="solid"/>
            <a:round/>
            <a:headEnd len="med" w="med" type="none"/>
            <a:tailEnd len="med" w="med" type="none"/>
          </a:ln>
        </p:spPr>
        <p:txBody>
          <a:bodyPr anchorCtr="0" anchor="ctr" bIns="91425" lIns="91425" rIns="91425" tIns="91425">
            <a:noAutofit/>
          </a:bodyPr>
          <a:lstStyle/>
          <a:p>
            <a:pPr lvl="0" rtl="0" algn="l">
              <a:spcBef>
                <a:spcPts val="0"/>
              </a:spcBef>
              <a:buNone/>
            </a:pPr>
            <a:r>
              <a:rPr lang="en"/>
              <a:t>/* continue */</a:t>
            </a:r>
          </a:p>
        </p:txBody>
      </p:sp>
      <p:cxnSp>
        <p:nvCxnSpPr>
          <p:cNvPr id="61" name="Shape 61"/>
          <p:cNvCxnSpPr>
            <a:endCxn id="60" idx="0"/>
          </p:cNvCxnSpPr>
          <p:nvPr/>
        </p:nvCxnSpPr>
        <p:spPr>
          <a:xfrm>
            <a:off x="7012775" y="3193300"/>
            <a:ext cx="969300" cy="594600"/>
          </a:xfrm>
          <a:prstGeom prst="straightConnector1">
            <a:avLst/>
          </a:prstGeom>
          <a:noFill/>
          <a:ln cap="flat" cmpd="sng" w="9525">
            <a:solidFill>
              <a:srgbClr val="2388DB"/>
            </a:solidFill>
            <a:prstDash val="solid"/>
            <a:round/>
            <a:headEnd len="lg" w="lg" type="none"/>
            <a:tailEnd len="lg" w="lg" type="triangle"/>
          </a:ln>
        </p:spPr>
      </p:cxnSp>
      <p:sp>
        <p:nvSpPr>
          <p:cNvPr id="62" name="Shape 62"/>
          <p:cNvSpPr/>
          <p:nvPr/>
        </p:nvSpPr>
        <p:spPr>
          <a:xfrm>
            <a:off x="6052925" y="2402300"/>
            <a:ext cx="1303799" cy="1007999"/>
          </a:xfrm>
          <a:prstGeom prst="diamond">
            <a:avLst/>
          </a:prstGeom>
          <a:solidFill>
            <a:srgbClr val="BBD7F8"/>
          </a:solidFill>
          <a:ln cap="flat" cmpd="sng" w="9525">
            <a:solidFill>
              <a:srgbClr val="2388DB"/>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1&lt;x</a:t>
            </a:r>
          </a:p>
        </p:txBody>
      </p:sp>
      <p:cxnSp>
        <p:nvCxnSpPr>
          <p:cNvPr id="63" name="Shape 63"/>
          <p:cNvCxnSpPr>
            <a:endCxn id="59" idx="0"/>
          </p:cNvCxnSpPr>
          <p:nvPr/>
        </p:nvCxnSpPr>
        <p:spPr>
          <a:xfrm flipH="1">
            <a:off x="5702525" y="3160425"/>
            <a:ext cx="696600" cy="890400"/>
          </a:xfrm>
          <a:prstGeom prst="straightConnector1">
            <a:avLst/>
          </a:prstGeom>
          <a:noFill/>
          <a:ln cap="flat" cmpd="sng" w="9525">
            <a:solidFill>
              <a:srgbClr val="2388DB"/>
            </a:solidFill>
            <a:prstDash val="solid"/>
            <a:round/>
            <a:headEnd len="lg" w="lg" type="none"/>
            <a:tailEnd len="lg" w="lg" type="triangle"/>
          </a:ln>
        </p:spPr>
      </p:cxnSp>
      <p:sp>
        <p:nvSpPr>
          <p:cNvPr id="64" name="Shape 64"/>
          <p:cNvSpPr txBox="1"/>
          <p:nvPr/>
        </p:nvSpPr>
        <p:spPr>
          <a:xfrm>
            <a:off x="5654175" y="3171375"/>
            <a:ext cx="398699" cy="271499"/>
          </a:xfrm>
          <a:prstGeom prst="rect">
            <a:avLst/>
          </a:prstGeom>
          <a:noFill/>
          <a:ln>
            <a:noFill/>
          </a:ln>
        </p:spPr>
        <p:txBody>
          <a:bodyPr anchorCtr="0" anchor="t" bIns="91425" lIns="91425" rIns="91425" tIns="91425">
            <a:noAutofit/>
          </a:bodyPr>
          <a:lstStyle/>
          <a:p>
            <a:pPr lvl="0" rtl="0">
              <a:spcBef>
                <a:spcPts val="0"/>
              </a:spcBef>
              <a:buNone/>
            </a:pPr>
            <a:r>
              <a:rPr lang="en"/>
              <a:t>T</a:t>
            </a:r>
          </a:p>
        </p:txBody>
      </p:sp>
      <p:sp>
        <p:nvSpPr>
          <p:cNvPr id="65" name="Shape 65"/>
          <p:cNvSpPr txBox="1"/>
          <p:nvPr/>
        </p:nvSpPr>
        <p:spPr>
          <a:xfrm>
            <a:off x="7504650" y="3171375"/>
            <a:ext cx="398699" cy="271499"/>
          </a:xfrm>
          <a:prstGeom prst="rect">
            <a:avLst/>
          </a:prstGeom>
          <a:noFill/>
          <a:ln>
            <a:noFill/>
          </a:ln>
        </p:spPr>
        <p:txBody>
          <a:bodyPr anchorCtr="0" anchor="t" bIns="91425" lIns="91425" rIns="91425" tIns="91425">
            <a:noAutofit/>
          </a:bodyPr>
          <a:lstStyle/>
          <a:p>
            <a:pPr lvl="0" rtl="0">
              <a:spcBef>
                <a:spcPts val="0"/>
              </a:spcBef>
              <a:buNone/>
            </a:pPr>
            <a:r>
              <a:rPr lang="en"/>
              <a:t>F</a:t>
            </a:r>
          </a:p>
        </p:txBody>
      </p:sp>
      <p:sp>
        <p:nvSpPr>
          <p:cNvPr id="66" name="Shape 66"/>
          <p:cNvSpPr/>
          <p:nvPr/>
        </p:nvSpPr>
        <p:spPr>
          <a:xfrm>
            <a:off x="4451700" y="2890300"/>
            <a:ext cx="1601216" cy="2309829"/>
          </a:xfrm>
          <a:custGeom>
            <a:pathLst>
              <a:path extrusionOk="0" h="124452" w="84575">
                <a:moveTo>
                  <a:pt x="44698" y="107362"/>
                </a:moveTo>
                <a:lnTo>
                  <a:pt x="44698" y="124452"/>
                </a:lnTo>
                <a:lnTo>
                  <a:pt x="1753" y="124014"/>
                </a:lnTo>
                <a:lnTo>
                  <a:pt x="0" y="0"/>
                </a:lnTo>
                <a:lnTo>
                  <a:pt x="84575" y="0"/>
                </a:lnTo>
              </a:path>
            </a:pathLst>
          </a:custGeom>
          <a:noFill/>
          <a:ln cap="flat" cmpd="sng" w="9525">
            <a:solidFill>
              <a:srgbClr val="2388DB"/>
            </a:solidFill>
            <a:prstDash val="solid"/>
            <a:round/>
            <a:headEnd len="lg" w="lg" type="none"/>
            <a:tailEnd len="lg" w="lg" type="triangle"/>
          </a:ln>
        </p:spPr>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8" name="Shape 268"/>
        <p:cNvGrpSpPr/>
        <p:nvPr/>
      </p:nvGrpSpPr>
      <p:grpSpPr>
        <a:xfrm>
          <a:off x="0" y="0"/>
          <a:ext cx="0" cy="0"/>
          <a:chOff x="0" y="0"/>
          <a:chExt cx="0" cy="0"/>
        </a:xfrm>
      </p:grpSpPr>
      <p:sp>
        <p:nvSpPr>
          <p:cNvPr id="269" name="Shape 269"/>
          <p:cNvSpPr txBox="1"/>
          <p:nvPr>
            <p:ph idx="4294967295" type="title"/>
          </p:nvPr>
        </p:nvSpPr>
        <p:spPr>
          <a:xfrm>
            <a:off x="543450" y="2555975"/>
            <a:ext cx="7948499" cy="1547399"/>
          </a:xfrm>
          <a:prstGeom prst="rect">
            <a:avLst/>
          </a:prstGeom>
        </p:spPr>
        <p:txBody>
          <a:bodyPr anchorCtr="0" anchor="b" bIns="91425" lIns="91425" rIns="91425" tIns="91425">
            <a:noAutofit/>
          </a:bodyPr>
          <a:lstStyle/>
          <a:p>
            <a:pPr lvl="0" rtl="0">
              <a:spcBef>
                <a:spcPts val="0"/>
              </a:spcBef>
              <a:buNone/>
            </a:pPr>
            <a:r>
              <a:rPr lang="en" sz="4800"/>
              <a:t>Data Flow Testing</a:t>
            </a: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3" name="Shape 273"/>
        <p:cNvGrpSpPr/>
        <p:nvPr/>
      </p:nvGrpSpPr>
      <p:grpSpPr>
        <a:xfrm>
          <a:off x="0" y="0"/>
          <a:ext cx="0" cy="0"/>
          <a:chOff x="0" y="0"/>
          <a:chExt cx="0" cy="0"/>
        </a:xfrm>
      </p:grpSpPr>
      <p:sp>
        <p:nvSpPr>
          <p:cNvPr id="274" name="Shape 274"/>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Overcoming Limitations of </a:t>
            </a:r>
            <a:br>
              <a:rPr lang="en"/>
            </a:br>
            <a:r>
              <a:rPr lang="en"/>
              <a:t>Path Coverage</a:t>
            </a:r>
          </a:p>
        </p:txBody>
      </p:sp>
      <p:sp>
        <p:nvSpPr>
          <p:cNvPr id="275" name="Shape 275"/>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We can potentially expose many faults by targeting particular </a:t>
            </a:r>
            <a:r>
              <a:rPr i="1" lang="en"/>
              <a:t>paths</a:t>
            </a:r>
            <a:r>
              <a:rPr lang="en"/>
              <a:t> of execution.</a:t>
            </a:r>
          </a:p>
          <a:p>
            <a:pPr indent="-228600" lvl="0" marL="457200" marR="0" rtl="0" algn="l">
              <a:lnSpc>
                <a:spcPct val="100000"/>
              </a:lnSpc>
              <a:spcBef>
                <a:spcPts val="600"/>
              </a:spcBef>
              <a:spcAft>
                <a:spcPts val="0"/>
              </a:spcAft>
            </a:pPr>
            <a:r>
              <a:rPr lang="en"/>
              <a:t>Full path coverage is impossible.</a:t>
            </a:r>
          </a:p>
          <a:p>
            <a:pPr indent="-228600" lvl="0" marL="457200" marR="0" rtl="0" algn="l">
              <a:lnSpc>
                <a:spcPct val="100000"/>
              </a:lnSpc>
              <a:spcBef>
                <a:spcPts val="600"/>
              </a:spcBef>
              <a:spcAft>
                <a:spcPts val="0"/>
              </a:spcAft>
            </a:pPr>
            <a:r>
              <a:rPr lang="en"/>
              <a:t>What are the important paths to cover?</a:t>
            </a:r>
          </a:p>
          <a:p>
            <a:pPr indent="-228600" lvl="1" marL="914400" rtl="0">
              <a:spcBef>
                <a:spcPts val="600"/>
              </a:spcBef>
            </a:pPr>
            <a:r>
              <a:rPr lang="en"/>
              <a:t>Some methods impose heuristic limitations.</a:t>
            </a:r>
          </a:p>
          <a:p>
            <a:pPr indent="-228600" lvl="2" marL="1371600" rtl="0">
              <a:spcBef>
                <a:spcPts val="600"/>
              </a:spcBef>
            </a:pPr>
            <a:r>
              <a:rPr lang="en"/>
              <a:t>Loop boundary coverage</a:t>
            </a:r>
          </a:p>
          <a:p>
            <a:pPr indent="-228600" lvl="1" marL="914400" rtl="0">
              <a:spcBef>
                <a:spcPts val="600"/>
              </a:spcBef>
            </a:pPr>
            <a:r>
              <a:rPr lang="en"/>
              <a:t>Can also use data flow information to select a subset of paths based on how one element can affect the computation of another.</a:t>
            </a:r>
          </a:p>
        </p:txBody>
      </p:sp>
      <p:sp>
        <p:nvSpPr>
          <p:cNvPr id="276" name="Shape 276"/>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21</a:t>
            </a: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0" name="Shape 280"/>
        <p:cNvGrpSpPr/>
        <p:nvPr/>
      </p:nvGrpSpPr>
      <p:grpSpPr>
        <a:xfrm>
          <a:off x="0" y="0"/>
          <a:ext cx="0" cy="0"/>
          <a:chOff x="0" y="0"/>
          <a:chExt cx="0" cy="0"/>
        </a:xfrm>
      </p:grpSpPr>
      <p:sp>
        <p:nvSpPr>
          <p:cNvPr id="281" name="Shape 281"/>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Choosing the Paths</a:t>
            </a:r>
          </a:p>
        </p:txBody>
      </p:sp>
      <p:sp>
        <p:nvSpPr>
          <p:cNvPr id="282" name="Shape 282"/>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t>Branch or MC/DC coverage already cover many paths. What are the remaining paths that are important to cover?</a:t>
            </a:r>
          </a:p>
          <a:p>
            <a:pPr indent="-228600" lvl="0" marL="457200" marR="0" rtl="0" algn="l">
              <a:lnSpc>
                <a:spcPct val="100000"/>
              </a:lnSpc>
              <a:spcBef>
                <a:spcPts val="600"/>
              </a:spcBef>
              <a:spcAft>
                <a:spcPts val="0"/>
              </a:spcAft>
            </a:pPr>
            <a:r>
              <a:rPr lang="en"/>
              <a:t>Basis of data flow testing - computing the wrong value leads to a failure only when that value is </a:t>
            </a:r>
            <a:r>
              <a:rPr i="1" lang="en"/>
              <a:t>used</a:t>
            </a:r>
            <a:r>
              <a:rPr lang="en"/>
              <a:t>. </a:t>
            </a:r>
          </a:p>
          <a:p>
            <a:pPr indent="-228600" lvl="1" marL="914400" marR="0" rtl="0" algn="l">
              <a:lnSpc>
                <a:spcPct val="100000"/>
              </a:lnSpc>
              <a:spcBef>
                <a:spcPts val="600"/>
              </a:spcBef>
              <a:spcAft>
                <a:spcPts val="0"/>
              </a:spcAft>
            </a:pPr>
            <a:r>
              <a:rPr lang="en"/>
              <a:t>Pair definitions with usages.</a:t>
            </a:r>
          </a:p>
          <a:p>
            <a:pPr indent="-228600" lvl="1" marL="914400" marR="0" rtl="0" algn="l">
              <a:lnSpc>
                <a:spcPct val="100000"/>
              </a:lnSpc>
              <a:spcBef>
                <a:spcPts val="600"/>
              </a:spcBef>
              <a:spcAft>
                <a:spcPts val="0"/>
              </a:spcAft>
            </a:pPr>
            <a:r>
              <a:rPr lang="en"/>
              <a:t>Ensure that definitions are actually used.</a:t>
            </a:r>
          </a:p>
          <a:p>
            <a:pPr indent="-228600" lvl="1" marL="914400" marR="0" rtl="0" algn="l">
              <a:lnSpc>
                <a:spcPct val="100000"/>
              </a:lnSpc>
              <a:spcBef>
                <a:spcPts val="600"/>
              </a:spcBef>
              <a:spcAft>
                <a:spcPts val="0"/>
              </a:spcAft>
            </a:pPr>
            <a:r>
              <a:rPr lang="en"/>
              <a:t>Select a path where a fault is more likely to propagate to an observable failure.</a:t>
            </a:r>
          </a:p>
        </p:txBody>
      </p:sp>
      <p:sp>
        <p:nvSpPr>
          <p:cNvPr id="283" name="Shape 283"/>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22</a:t>
            </a: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7" name="Shape 287"/>
        <p:cNvGrpSpPr/>
        <p:nvPr/>
      </p:nvGrpSpPr>
      <p:grpSpPr>
        <a:xfrm>
          <a:off x="0" y="0"/>
          <a:ext cx="0" cy="0"/>
          <a:chOff x="0" y="0"/>
          <a:chExt cx="0" cy="0"/>
        </a:xfrm>
      </p:grpSpPr>
      <p:sp>
        <p:nvSpPr>
          <p:cNvPr id="288" name="Shape 288"/>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Review - Def-Use Pairs</a:t>
            </a:r>
          </a:p>
        </p:txBody>
      </p:sp>
      <p:sp>
        <p:nvSpPr>
          <p:cNvPr id="289" name="Shape 289"/>
          <p:cNvSpPr txBox="1"/>
          <p:nvPr>
            <p:ph idx="1" type="body"/>
          </p:nvPr>
        </p:nvSpPr>
        <p:spPr>
          <a:xfrm>
            <a:off x="457200" y="1600200"/>
            <a:ext cx="5559899" cy="4967700"/>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t>Incorrect computation of x at either 1 or 4 could be revealed if used at 6.</a:t>
            </a:r>
          </a:p>
          <a:p>
            <a:pPr indent="-228600" lvl="0" marL="457200" marR="0" rtl="0" algn="l">
              <a:lnSpc>
                <a:spcPct val="100000"/>
              </a:lnSpc>
              <a:spcBef>
                <a:spcPts val="600"/>
              </a:spcBef>
              <a:spcAft>
                <a:spcPts val="0"/>
              </a:spcAft>
            </a:pPr>
            <a:r>
              <a:rPr lang="en"/>
              <a:t>(1,6) and (4,6) are </a:t>
            </a:r>
            <a:r>
              <a:rPr i="1" lang="en"/>
              <a:t>DU pairs</a:t>
            </a:r>
            <a:r>
              <a:rPr lang="en"/>
              <a:t> for x.</a:t>
            </a:r>
          </a:p>
          <a:p>
            <a:pPr indent="-228600" lvl="1" marL="914400" marR="0" rtl="0" algn="l">
              <a:lnSpc>
                <a:spcPct val="100000"/>
              </a:lnSpc>
              <a:spcBef>
                <a:spcPts val="600"/>
              </a:spcBef>
              <a:spcAft>
                <a:spcPts val="0"/>
              </a:spcAft>
            </a:pPr>
            <a:r>
              <a:rPr lang="en"/>
              <a:t>DU Pair = there exists a </a:t>
            </a:r>
            <a:r>
              <a:rPr i="1" lang="en"/>
              <a:t>definition-clear path</a:t>
            </a:r>
            <a:r>
              <a:rPr lang="en"/>
              <a:t> between the definition of x and a use of x.</a:t>
            </a:r>
          </a:p>
          <a:p>
            <a:pPr indent="-228600" lvl="1" marL="914400" marR="0" rtl="0" algn="l">
              <a:lnSpc>
                <a:spcPct val="100000"/>
              </a:lnSpc>
              <a:spcBef>
                <a:spcPts val="600"/>
              </a:spcBef>
              <a:spcAft>
                <a:spcPts val="0"/>
              </a:spcAft>
            </a:pPr>
            <a:r>
              <a:rPr lang="en"/>
              <a:t>If x is redefined on the path, the original definition is </a:t>
            </a:r>
            <a:r>
              <a:rPr i="1" lang="en"/>
              <a:t>killed </a:t>
            </a:r>
            <a:r>
              <a:rPr lang="en"/>
              <a:t>and replaced.</a:t>
            </a:r>
          </a:p>
        </p:txBody>
      </p:sp>
      <p:sp>
        <p:nvSpPr>
          <p:cNvPr id="290" name="Shape 290"/>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23</a:t>
            </a:r>
          </a:p>
        </p:txBody>
      </p:sp>
      <p:sp>
        <p:nvSpPr>
          <p:cNvPr id="291" name="Shape 291"/>
          <p:cNvSpPr/>
          <p:nvPr/>
        </p:nvSpPr>
        <p:spPr>
          <a:xfrm>
            <a:off x="6808425" y="2956712"/>
            <a:ext cx="946800" cy="426599"/>
          </a:xfrm>
          <a:prstGeom prst="rect">
            <a:avLst/>
          </a:prstGeom>
          <a:solidFill>
            <a:srgbClr val="BBD7F8"/>
          </a:solidFill>
          <a:ln cap="flat" cmpd="sng" w="9525">
            <a:solidFill>
              <a:srgbClr val="2388DB"/>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if ...</a:t>
            </a:r>
          </a:p>
        </p:txBody>
      </p:sp>
      <p:sp>
        <p:nvSpPr>
          <p:cNvPr id="292" name="Shape 292"/>
          <p:cNvSpPr/>
          <p:nvPr/>
        </p:nvSpPr>
        <p:spPr>
          <a:xfrm>
            <a:off x="6227350" y="3733300"/>
            <a:ext cx="715199" cy="584999"/>
          </a:xfrm>
          <a:prstGeom prst="rect">
            <a:avLst/>
          </a:prstGeom>
          <a:solidFill>
            <a:srgbClr val="BBD7F8"/>
          </a:solidFill>
          <a:ln cap="flat" cmpd="sng" w="9525">
            <a:solidFill>
              <a:srgbClr val="2388DB"/>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a:t>
            </a:r>
          </a:p>
        </p:txBody>
      </p:sp>
      <p:sp>
        <p:nvSpPr>
          <p:cNvPr id="293" name="Shape 293"/>
          <p:cNvSpPr/>
          <p:nvPr/>
        </p:nvSpPr>
        <p:spPr>
          <a:xfrm>
            <a:off x="6808425" y="4668475"/>
            <a:ext cx="715199" cy="584999"/>
          </a:xfrm>
          <a:prstGeom prst="rect">
            <a:avLst/>
          </a:prstGeom>
          <a:solidFill>
            <a:srgbClr val="BBD7F8"/>
          </a:solidFill>
          <a:ln cap="flat" cmpd="sng" w="9525">
            <a:solidFill>
              <a:srgbClr val="2388DB"/>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a:t>
            </a:r>
          </a:p>
        </p:txBody>
      </p:sp>
      <p:cxnSp>
        <p:nvCxnSpPr>
          <p:cNvPr id="294" name="Shape 294"/>
          <p:cNvCxnSpPr>
            <a:stCxn id="291" idx="2"/>
            <a:endCxn id="292" idx="0"/>
          </p:cNvCxnSpPr>
          <p:nvPr/>
        </p:nvCxnSpPr>
        <p:spPr>
          <a:xfrm flipH="1">
            <a:off x="6584925" y="3383312"/>
            <a:ext cx="696900" cy="350100"/>
          </a:xfrm>
          <a:prstGeom prst="straightConnector1">
            <a:avLst/>
          </a:prstGeom>
          <a:noFill/>
          <a:ln cap="flat" cmpd="sng" w="9525">
            <a:solidFill>
              <a:srgbClr val="2388DB"/>
            </a:solidFill>
            <a:prstDash val="solid"/>
            <a:round/>
            <a:headEnd len="lg" w="lg" type="none"/>
            <a:tailEnd len="lg" w="lg" type="triangle"/>
          </a:ln>
        </p:spPr>
      </p:cxnSp>
      <p:cxnSp>
        <p:nvCxnSpPr>
          <p:cNvPr id="295" name="Shape 295"/>
          <p:cNvCxnSpPr>
            <a:stCxn id="291" idx="2"/>
            <a:endCxn id="296" idx="0"/>
          </p:cNvCxnSpPr>
          <p:nvPr/>
        </p:nvCxnSpPr>
        <p:spPr>
          <a:xfrm>
            <a:off x="7281825" y="3383312"/>
            <a:ext cx="599400" cy="350100"/>
          </a:xfrm>
          <a:prstGeom prst="straightConnector1">
            <a:avLst/>
          </a:prstGeom>
          <a:noFill/>
          <a:ln cap="flat" cmpd="sng" w="9525">
            <a:solidFill>
              <a:srgbClr val="2388DB"/>
            </a:solidFill>
            <a:prstDash val="solid"/>
            <a:round/>
            <a:headEnd len="lg" w="lg" type="none"/>
            <a:tailEnd len="lg" w="lg" type="triangle"/>
          </a:ln>
        </p:spPr>
      </p:cxnSp>
      <p:cxnSp>
        <p:nvCxnSpPr>
          <p:cNvPr id="297" name="Shape 297"/>
          <p:cNvCxnSpPr>
            <a:stCxn id="292" idx="2"/>
            <a:endCxn id="293" idx="0"/>
          </p:cNvCxnSpPr>
          <p:nvPr/>
        </p:nvCxnSpPr>
        <p:spPr>
          <a:xfrm>
            <a:off x="6584949" y="4318299"/>
            <a:ext cx="581100" cy="350100"/>
          </a:xfrm>
          <a:prstGeom prst="straightConnector1">
            <a:avLst/>
          </a:prstGeom>
          <a:noFill/>
          <a:ln cap="flat" cmpd="sng" w="9525">
            <a:solidFill>
              <a:srgbClr val="2388DB"/>
            </a:solidFill>
            <a:prstDash val="solid"/>
            <a:round/>
            <a:headEnd len="lg" w="lg" type="none"/>
            <a:tailEnd len="lg" w="lg" type="triangle"/>
          </a:ln>
        </p:spPr>
      </p:cxnSp>
      <p:cxnSp>
        <p:nvCxnSpPr>
          <p:cNvPr id="298" name="Shape 298"/>
          <p:cNvCxnSpPr>
            <a:stCxn id="296" idx="2"/>
            <a:endCxn id="293" idx="0"/>
          </p:cNvCxnSpPr>
          <p:nvPr/>
        </p:nvCxnSpPr>
        <p:spPr>
          <a:xfrm flipH="1">
            <a:off x="7166024" y="4318375"/>
            <a:ext cx="715200" cy="350100"/>
          </a:xfrm>
          <a:prstGeom prst="straightConnector1">
            <a:avLst/>
          </a:prstGeom>
          <a:noFill/>
          <a:ln cap="flat" cmpd="sng" w="9525">
            <a:solidFill>
              <a:srgbClr val="2388DB"/>
            </a:solidFill>
            <a:prstDash val="solid"/>
            <a:round/>
            <a:headEnd len="lg" w="lg" type="none"/>
            <a:tailEnd len="lg" w="lg" type="triangle"/>
          </a:ln>
        </p:spPr>
      </p:cxnSp>
      <p:sp>
        <p:nvSpPr>
          <p:cNvPr id="299" name="Shape 299"/>
          <p:cNvSpPr/>
          <p:nvPr/>
        </p:nvSpPr>
        <p:spPr>
          <a:xfrm>
            <a:off x="6808425" y="1672525"/>
            <a:ext cx="946800" cy="939900"/>
          </a:xfrm>
          <a:prstGeom prst="rect">
            <a:avLst/>
          </a:prstGeom>
          <a:solidFill>
            <a:srgbClr val="BBD7F8"/>
          </a:solidFill>
          <a:ln cap="flat" cmpd="sng" w="9525">
            <a:solidFill>
              <a:srgbClr val="2388DB"/>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solidFill>
                  <a:srgbClr val="FF0000"/>
                </a:solidFill>
              </a:rPr>
              <a:t>x = ..</a:t>
            </a:r>
          </a:p>
        </p:txBody>
      </p:sp>
      <p:cxnSp>
        <p:nvCxnSpPr>
          <p:cNvPr id="300" name="Shape 300"/>
          <p:cNvCxnSpPr>
            <a:stCxn id="299" idx="2"/>
            <a:endCxn id="291" idx="0"/>
          </p:cNvCxnSpPr>
          <p:nvPr/>
        </p:nvCxnSpPr>
        <p:spPr>
          <a:xfrm>
            <a:off x="7281825" y="2612425"/>
            <a:ext cx="0" cy="344400"/>
          </a:xfrm>
          <a:prstGeom prst="straightConnector1">
            <a:avLst/>
          </a:prstGeom>
          <a:noFill/>
          <a:ln cap="flat" cmpd="sng" w="9525">
            <a:solidFill>
              <a:schemeClr val="dk2"/>
            </a:solidFill>
            <a:prstDash val="solid"/>
            <a:round/>
            <a:headEnd len="lg" w="lg" type="none"/>
            <a:tailEnd len="lg" w="lg" type="triangle"/>
          </a:ln>
        </p:spPr>
      </p:cxnSp>
      <p:sp>
        <p:nvSpPr>
          <p:cNvPr id="301" name="Shape 301"/>
          <p:cNvSpPr/>
          <p:nvPr/>
        </p:nvSpPr>
        <p:spPr>
          <a:xfrm>
            <a:off x="7616175" y="3727625"/>
            <a:ext cx="715199" cy="584999"/>
          </a:xfrm>
          <a:prstGeom prst="rect">
            <a:avLst/>
          </a:prstGeom>
          <a:solidFill>
            <a:srgbClr val="BBD7F8"/>
          </a:solidFill>
          <a:ln cap="flat" cmpd="sng" w="9525">
            <a:solidFill>
              <a:srgbClr val="2388DB"/>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solidFill>
                  <a:srgbClr val="FF0000"/>
                </a:solidFill>
              </a:rPr>
              <a:t>x = ...</a:t>
            </a:r>
          </a:p>
        </p:txBody>
      </p:sp>
      <p:sp>
        <p:nvSpPr>
          <p:cNvPr id="302" name="Shape 302"/>
          <p:cNvSpPr/>
          <p:nvPr/>
        </p:nvSpPr>
        <p:spPr>
          <a:xfrm>
            <a:off x="6629625" y="5591325"/>
            <a:ext cx="1072800" cy="584999"/>
          </a:xfrm>
          <a:prstGeom prst="rect">
            <a:avLst/>
          </a:prstGeom>
          <a:solidFill>
            <a:srgbClr val="BBD7F8"/>
          </a:solidFill>
          <a:ln cap="flat" cmpd="sng" w="9525">
            <a:solidFill>
              <a:srgbClr val="2388DB"/>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solidFill>
                  <a:srgbClr val="FF0000"/>
                </a:solidFill>
              </a:rPr>
              <a:t>y = x + ...;</a:t>
            </a:r>
          </a:p>
        </p:txBody>
      </p:sp>
      <p:cxnSp>
        <p:nvCxnSpPr>
          <p:cNvPr id="303" name="Shape 303"/>
          <p:cNvCxnSpPr>
            <a:stCxn id="293" idx="2"/>
            <a:endCxn id="302" idx="0"/>
          </p:cNvCxnSpPr>
          <p:nvPr/>
        </p:nvCxnSpPr>
        <p:spPr>
          <a:xfrm>
            <a:off x="7166024" y="5253474"/>
            <a:ext cx="0" cy="337800"/>
          </a:xfrm>
          <a:prstGeom prst="straightConnector1">
            <a:avLst/>
          </a:prstGeom>
          <a:noFill/>
          <a:ln cap="flat" cmpd="sng" w="9525">
            <a:solidFill>
              <a:schemeClr val="dk2"/>
            </a:solidFill>
            <a:prstDash val="solid"/>
            <a:round/>
            <a:headEnd len="lg" w="lg" type="none"/>
            <a:tailEnd len="lg" w="lg" type="triangle"/>
          </a:ln>
        </p:spPr>
      </p:cxnSp>
      <p:sp>
        <p:nvSpPr>
          <p:cNvPr id="304" name="Shape 304"/>
          <p:cNvSpPr/>
          <p:nvPr/>
        </p:nvSpPr>
        <p:spPr>
          <a:xfrm>
            <a:off x="6530350" y="1595150"/>
            <a:ext cx="412200" cy="426599"/>
          </a:xfrm>
          <a:prstGeom prst="ellipse">
            <a:avLst/>
          </a:prstGeom>
          <a:solidFill>
            <a:srgbClr val="F3F3F3"/>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rPr lang="en"/>
              <a:t>1</a:t>
            </a:r>
          </a:p>
        </p:txBody>
      </p:sp>
      <p:sp>
        <p:nvSpPr>
          <p:cNvPr id="305" name="Shape 305"/>
          <p:cNvSpPr/>
          <p:nvPr/>
        </p:nvSpPr>
        <p:spPr>
          <a:xfrm>
            <a:off x="8117000" y="3478525"/>
            <a:ext cx="412200" cy="426599"/>
          </a:xfrm>
          <a:prstGeom prst="ellipse">
            <a:avLst/>
          </a:prstGeom>
          <a:solidFill>
            <a:srgbClr val="F3F3F3"/>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4</a:t>
            </a:r>
          </a:p>
        </p:txBody>
      </p:sp>
      <p:sp>
        <p:nvSpPr>
          <p:cNvPr id="306" name="Shape 306"/>
          <p:cNvSpPr/>
          <p:nvPr/>
        </p:nvSpPr>
        <p:spPr>
          <a:xfrm>
            <a:off x="7523625" y="5378037"/>
            <a:ext cx="412200" cy="426599"/>
          </a:xfrm>
          <a:prstGeom prst="ellipse">
            <a:avLst/>
          </a:prstGeom>
          <a:solidFill>
            <a:srgbClr val="F3F3F3"/>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6</a:t>
            </a: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0" name="Shape 310"/>
        <p:cNvGrpSpPr/>
        <p:nvPr/>
      </p:nvGrpSpPr>
      <p:grpSpPr>
        <a:xfrm>
          <a:off x="0" y="0"/>
          <a:ext cx="0" cy="0"/>
          <a:chOff x="0" y="0"/>
          <a:chExt cx="0" cy="0"/>
        </a:xfrm>
      </p:grpSpPr>
      <p:sp>
        <p:nvSpPr>
          <p:cNvPr id="311" name="Shape 311"/>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Def-Use Pairs</a:t>
            </a:r>
          </a:p>
        </p:txBody>
      </p:sp>
      <p:sp>
        <p:nvSpPr>
          <p:cNvPr id="312" name="Shape 312"/>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381000" lvl="0" marL="457200" marR="0" rtl="0" algn="l">
              <a:lnSpc>
                <a:spcPct val="100000"/>
              </a:lnSpc>
              <a:spcBef>
                <a:spcPts val="600"/>
              </a:spcBef>
              <a:spcAft>
                <a:spcPts val="0"/>
              </a:spcAft>
              <a:buClr>
                <a:schemeClr val="dk1"/>
              </a:buClr>
              <a:buSzPct val="100000"/>
              <a:buFont typeface="Courier New"/>
            </a:pPr>
            <a:r>
              <a:rPr lang="en" sz="2400">
                <a:latin typeface="Courier New"/>
                <a:ea typeface="Courier New"/>
                <a:cs typeface="Courier New"/>
                <a:sym typeface="Courier New"/>
              </a:rPr>
              <a:t>++counter, counter++, counter+=1</a:t>
            </a:r>
            <a:br>
              <a:rPr lang="en" sz="2400">
                <a:latin typeface="Courier New"/>
                <a:ea typeface="Courier New"/>
                <a:cs typeface="Courier New"/>
                <a:sym typeface="Courier New"/>
              </a:rPr>
            </a:br>
            <a:r>
              <a:rPr lang="en" sz="2400">
                <a:latin typeface="Courier New"/>
                <a:ea typeface="Courier New"/>
                <a:cs typeface="Courier New"/>
                <a:sym typeface="Courier New"/>
              </a:rPr>
              <a:t>counter = counter + 1</a:t>
            </a:r>
          </a:p>
          <a:p>
            <a:pPr indent="-355600" lvl="1" marL="914400" marR="0" rtl="0" algn="l">
              <a:lnSpc>
                <a:spcPct val="100000"/>
              </a:lnSpc>
              <a:spcBef>
                <a:spcPts val="600"/>
              </a:spcBef>
              <a:spcAft>
                <a:spcPts val="0"/>
              </a:spcAft>
              <a:buSzPct val="100000"/>
            </a:pPr>
            <a:r>
              <a:rPr lang="en" sz="2000"/>
              <a:t>These are equivalent. They are a </a:t>
            </a:r>
            <a:r>
              <a:rPr i="1" lang="en" sz="2000"/>
              <a:t>use</a:t>
            </a:r>
            <a:r>
              <a:rPr lang="en" sz="2000"/>
              <a:t> of counter, then a new </a:t>
            </a:r>
            <a:r>
              <a:rPr i="1" lang="en" sz="2000"/>
              <a:t>definition</a:t>
            </a:r>
            <a:r>
              <a:rPr lang="en" sz="2000"/>
              <a:t> of counter.</a:t>
            </a:r>
          </a:p>
          <a:p>
            <a:pPr indent="-381000" lvl="0" marL="457200" marR="0" rtl="0" algn="l">
              <a:lnSpc>
                <a:spcPct val="100000"/>
              </a:lnSpc>
              <a:spcBef>
                <a:spcPts val="600"/>
              </a:spcBef>
              <a:spcAft>
                <a:spcPts val="0"/>
              </a:spcAft>
              <a:buSzPct val="100000"/>
              <a:buFont typeface="Courier New"/>
            </a:pPr>
            <a:r>
              <a:rPr lang="en" sz="2400">
                <a:latin typeface="Courier New"/>
                <a:ea typeface="Courier New"/>
                <a:cs typeface="Courier New"/>
                <a:sym typeface="Courier New"/>
              </a:rPr>
              <a:t>char </a:t>
            </a:r>
            <a:r>
              <a:rPr lang="en" sz="2400">
                <a:latin typeface="Courier New"/>
                <a:ea typeface="Courier New"/>
                <a:cs typeface="Courier New"/>
                <a:sym typeface="Courier New"/>
              </a:rPr>
              <a:t>*ptr = *otherPtr</a:t>
            </a:r>
          </a:p>
          <a:p>
            <a:pPr indent="-355600" lvl="1" marL="914400" rtl="0">
              <a:spcBef>
                <a:spcPts val="600"/>
              </a:spcBef>
              <a:buSzPct val="100000"/>
            </a:pPr>
            <a:r>
              <a:rPr lang="en" sz="2000"/>
              <a:t>Need a policy for how you deal with aliasing.</a:t>
            </a:r>
          </a:p>
          <a:p>
            <a:pPr indent="-355600" lvl="1" marL="914400" rtl="0">
              <a:spcBef>
                <a:spcPts val="600"/>
              </a:spcBef>
              <a:buSzPct val="100000"/>
            </a:pPr>
            <a:r>
              <a:rPr lang="en" sz="2000"/>
              <a:t>Ad-hoc option:</a:t>
            </a:r>
          </a:p>
          <a:p>
            <a:pPr indent="-355600" lvl="2" marL="1371600" rtl="0">
              <a:spcBef>
                <a:spcPts val="600"/>
              </a:spcBef>
              <a:buSzPct val="100000"/>
            </a:pPr>
            <a:r>
              <a:rPr lang="en" sz="2000"/>
              <a:t>Definition of </a:t>
            </a:r>
            <a:r>
              <a:rPr b="1" lang="en" sz="2000"/>
              <a:t>string</a:t>
            </a:r>
            <a:r>
              <a:rPr lang="en" sz="2000"/>
              <a:t> *ptr</a:t>
            </a:r>
          </a:p>
          <a:p>
            <a:pPr indent="-355600" lvl="2" marL="1371600" rtl="0">
              <a:spcBef>
                <a:spcPts val="600"/>
              </a:spcBef>
              <a:buSzPct val="100000"/>
            </a:pPr>
            <a:r>
              <a:rPr lang="en" sz="2000"/>
              <a:t>Use of </a:t>
            </a:r>
            <a:r>
              <a:rPr b="1" lang="en" sz="2000"/>
              <a:t>index</a:t>
            </a:r>
            <a:r>
              <a:rPr lang="en" sz="2000"/>
              <a:t> ptr, string *otherPtr, and index otherPtr.</a:t>
            </a:r>
          </a:p>
          <a:p>
            <a:pPr indent="-381000" lvl="0" marL="457200" marR="0" rtl="0" algn="l">
              <a:lnSpc>
                <a:spcPct val="100000"/>
              </a:lnSpc>
              <a:spcBef>
                <a:spcPts val="600"/>
              </a:spcBef>
              <a:spcAft>
                <a:spcPts val="0"/>
              </a:spcAft>
              <a:buSzPct val="100000"/>
              <a:buFont typeface="Courier New"/>
            </a:pPr>
            <a:r>
              <a:rPr lang="en" sz="2400">
                <a:latin typeface="Courier New"/>
                <a:ea typeface="Courier New"/>
                <a:cs typeface="Courier New"/>
                <a:sym typeface="Courier New"/>
              </a:rPr>
              <a:t>ptr++</a:t>
            </a:r>
          </a:p>
          <a:p>
            <a:pPr indent="-355600" lvl="1" marL="914400" marR="0" rtl="0" algn="l">
              <a:lnSpc>
                <a:spcPct val="100000"/>
              </a:lnSpc>
              <a:spcBef>
                <a:spcPts val="600"/>
              </a:spcBef>
              <a:spcAft>
                <a:spcPts val="0"/>
              </a:spcAft>
              <a:buClr>
                <a:schemeClr val="dk1"/>
              </a:buClr>
              <a:buSzPct val="100000"/>
              <a:buFont typeface="Arial"/>
            </a:pPr>
            <a:r>
              <a:rPr lang="en" sz="2000"/>
              <a:t>Use of index ptr, and a definition of both the index and string *ptr.</a:t>
            </a:r>
          </a:p>
          <a:p>
            <a:pPr indent="-355600" lvl="1" marL="914400" marR="0" rtl="0" algn="l">
              <a:lnSpc>
                <a:spcPct val="100000"/>
              </a:lnSpc>
              <a:spcBef>
                <a:spcPts val="600"/>
              </a:spcBef>
              <a:spcAft>
                <a:spcPts val="0"/>
              </a:spcAft>
              <a:buSzPct val="100000"/>
            </a:pPr>
            <a:r>
              <a:rPr lang="en" sz="2000"/>
              <a:t>Change to index moves the pointer to a new location.</a:t>
            </a:r>
          </a:p>
        </p:txBody>
      </p:sp>
      <p:sp>
        <p:nvSpPr>
          <p:cNvPr id="313" name="Shape 313"/>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24</a:t>
            </a: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7" name="Shape 317"/>
        <p:cNvGrpSpPr/>
        <p:nvPr/>
      </p:nvGrpSpPr>
      <p:grpSpPr>
        <a:xfrm>
          <a:off x="0" y="0"/>
          <a:ext cx="0" cy="0"/>
          <a:chOff x="0" y="0"/>
          <a:chExt cx="0" cy="0"/>
        </a:xfrm>
      </p:grpSpPr>
      <p:sp>
        <p:nvSpPr>
          <p:cNvPr id="318" name="Shape 318"/>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All DU Pair Coverage</a:t>
            </a:r>
          </a:p>
        </p:txBody>
      </p:sp>
      <p:sp>
        <p:nvSpPr>
          <p:cNvPr id="319" name="Shape 319"/>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t>Requires each DU pair be exercised in at least one program execution.</a:t>
            </a:r>
          </a:p>
          <a:p>
            <a:pPr indent="-228600" lvl="1" marL="914400" marR="0" rtl="0" algn="l">
              <a:lnSpc>
                <a:spcPct val="100000"/>
              </a:lnSpc>
              <a:spcBef>
                <a:spcPts val="600"/>
              </a:spcBef>
              <a:spcAft>
                <a:spcPts val="0"/>
              </a:spcAft>
            </a:pPr>
            <a:r>
              <a:rPr lang="en"/>
              <a:t>Erroneous values produced by one statement might be revealed if used in another statement.</a:t>
            </a:r>
          </a:p>
          <a:p>
            <a:pPr lvl="0" marR="0" rtl="0" algn="l">
              <a:lnSpc>
                <a:spcPct val="100000"/>
              </a:lnSpc>
              <a:spcBef>
                <a:spcPts val="600"/>
              </a:spcBef>
              <a:spcAft>
                <a:spcPts val="0"/>
              </a:spcAft>
              <a:buNone/>
            </a:pPr>
            <a:r>
              <a:t/>
            </a:r>
            <a:endParaRPr/>
          </a:p>
          <a:p>
            <a:pPr lvl="0" marR="0" rtl="0" algn="l">
              <a:lnSpc>
                <a:spcPct val="100000"/>
              </a:lnSpc>
              <a:spcBef>
                <a:spcPts val="600"/>
              </a:spcBef>
              <a:spcAft>
                <a:spcPts val="0"/>
              </a:spcAft>
              <a:buNone/>
            </a:pPr>
            <a:r>
              <a:rPr lang="en"/>
              <a:t>	Coverage = number exercised DU pairs</a:t>
            </a:r>
          </a:p>
          <a:p>
            <a:pPr lvl="0" marR="0" rtl="0" algn="l">
              <a:lnSpc>
                <a:spcPct val="100000"/>
              </a:lnSpc>
              <a:spcBef>
                <a:spcPts val="600"/>
              </a:spcBef>
              <a:spcAft>
                <a:spcPts val="0"/>
              </a:spcAft>
              <a:buNone/>
            </a:pPr>
            <a:r>
              <a:rPr lang="en"/>
              <a:t>						number of DU pairs</a:t>
            </a:r>
          </a:p>
          <a:p>
            <a:pPr indent="-228600" lvl="0" marL="457200" marR="0" rtl="0" algn="l">
              <a:lnSpc>
                <a:spcPct val="100000"/>
              </a:lnSpc>
              <a:spcBef>
                <a:spcPts val="600"/>
              </a:spcBef>
              <a:spcAft>
                <a:spcPts val="0"/>
              </a:spcAft>
            </a:pPr>
            <a:r>
              <a:rPr lang="en"/>
              <a:t>Can easily achieve structural coverage without covering all DU pairs.</a:t>
            </a:r>
          </a:p>
        </p:txBody>
      </p:sp>
      <p:sp>
        <p:nvSpPr>
          <p:cNvPr id="320" name="Shape 320"/>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25</a:t>
            </a:r>
          </a:p>
        </p:txBody>
      </p:sp>
      <p:cxnSp>
        <p:nvCxnSpPr>
          <p:cNvPr id="321" name="Shape 321"/>
          <p:cNvCxnSpPr/>
          <p:nvPr/>
        </p:nvCxnSpPr>
        <p:spPr>
          <a:xfrm>
            <a:off x="3415850" y="4561500"/>
            <a:ext cx="3673200" cy="0"/>
          </a:xfrm>
          <a:prstGeom prst="straightConnector1">
            <a:avLst/>
          </a:prstGeom>
          <a:noFill/>
          <a:ln cap="flat" cmpd="sng" w="19050">
            <a:solidFill>
              <a:srgbClr val="000000"/>
            </a:solidFill>
            <a:prstDash val="solid"/>
            <a:round/>
            <a:headEnd len="lg" w="lg" type="none"/>
            <a:tailEnd len="lg" w="lg" type="none"/>
          </a:ln>
        </p:spPr>
      </p:cxn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5" name="Shape 325"/>
        <p:cNvGrpSpPr/>
        <p:nvPr/>
      </p:nvGrpSpPr>
      <p:grpSpPr>
        <a:xfrm>
          <a:off x="0" y="0"/>
          <a:ext cx="0" cy="0"/>
          <a:chOff x="0" y="0"/>
          <a:chExt cx="0" cy="0"/>
        </a:xfrm>
      </p:grpSpPr>
      <p:sp>
        <p:nvSpPr>
          <p:cNvPr id="326" name="Shape 326"/>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All DU Paths Coverage</a:t>
            </a:r>
          </a:p>
        </p:txBody>
      </p:sp>
      <p:sp>
        <p:nvSpPr>
          <p:cNvPr id="327" name="Shape 327"/>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t>One DU pair might belong to many execution paths. Cover all simple (non-looping) paths at least once.</a:t>
            </a:r>
          </a:p>
          <a:p>
            <a:pPr indent="-228600" lvl="1" marL="914400" marR="0" rtl="0" algn="l">
              <a:lnSpc>
                <a:spcPct val="100000"/>
              </a:lnSpc>
              <a:spcBef>
                <a:spcPts val="600"/>
              </a:spcBef>
              <a:spcAft>
                <a:spcPts val="0"/>
              </a:spcAft>
            </a:pPr>
            <a:r>
              <a:rPr lang="en"/>
              <a:t>Can reveal faults where a path is exercised that should use a certain definition but doesn’t. </a:t>
            </a:r>
            <a:br>
              <a:rPr lang="en"/>
            </a:br>
          </a:p>
          <a:p>
            <a:pPr lvl="0" marR="0" rtl="0" algn="l">
              <a:lnSpc>
                <a:spcPct val="100000"/>
              </a:lnSpc>
              <a:spcBef>
                <a:spcPts val="600"/>
              </a:spcBef>
              <a:spcAft>
                <a:spcPts val="0"/>
              </a:spcAft>
              <a:buNone/>
            </a:pPr>
            <a:r>
              <a:rPr lang="en"/>
              <a:t>	Coverage = number of exercised DU paths</a:t>
            </a:r>
          </a:p>
          <a:p>
            <a:pPr lvl="0" marR="0" rtl="0" algn="l">
              <a:lnSpc>
                <a:spcPct val="100000"/>
              </a:lnSpc>
              <a:spcBef>
                <a:spcPts val="600"/>
              </a:spcBef>
              <a:spcAft>
                <a:spcPts val="0"/>
              </a:spcAft>
              <a:buNone/>
            </a:pPr>
            <a:r>
              <a:rPr lang="en"/>
              <a:t>							number of DU paths</a:t>
            </a:r>
          </a:p>
          <a:p>
            <a:pPr lvl="0" marR="0" rtl="0" algn="l">
              <a:lnSpc>
                <a:spcPct val="100000"/>
              </a:lnSpc>
              <a:spcBef>
                <a:spcPts val="600"/>
              </a:spcBef>
              <a:spcAft>
                <a:spcPts val="0"/>
              </a:spcAft>
              <a:buNone/>
            </a:pPr>
            <a:r>
              <a:t/>
            </a:r>
            <a:endParaRPr/>
          </a:p>
        </p:txBody>
      </p:sp>
      <p:sp>
        <p:nvSpPr>
          <p:cNvPr id="328" name="Shape 328"/>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26</a:t>
            </a:r>
          </a:p>
        </p:txBody>
      </p:sp>
      <p:cxnSp>
        <p:nvCxnSpPr>
          <p:cNvPr id="329" name="Shape 329"/>
          <p:cNvCxnSpPr/>
          <p:nvPr/>
        </p:nvCxnSpPr>
        <p:spPr>
          <a:xfrm>
            <a:off x="3642975" y="4919675"/>
            <a:ext cx="3673200" cy="0"/>
          </a:xfrm>
          <a:prstGeom prst="straightConnector1">
            <a:avLst/>
          </a:prstGeom>
          <a:noFill/>
          <a:ln cap="flat" cmpd="sng" w="19050">
            <a:solidFill>
              <a:srgbClr val="000000"/>
            </a:solidFill>
            <a:prstDash val="solid"/>
            <a:round/>
            <a:headEnd len="lg" w="lg" type="none"/>
            <a:tailEnd len="lg" w="lg" type="none"/>
          </a:ln>
        </p:spPr>
      </p:cxn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3" name="Shape 333"/>
        <p:cNvGrpSpPr/>
        <p:nvPr/>
      </p:nvGrpSpPr>
      <p:grpSpPr>
        <a:xfrm>
          <a:off x="0" y="0"/>
          <a:ext cx="0" cy="0"/>
          <a:chOff x="0" y="0"/>
          <a:chExt cx="0" cy="0"/>
        </a:xfrm>
      </p:grpSpPr>
      <p:sp>
        <p:nvSpPr>
          <p:cNvPr id="334" name="Shape 334"/>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Path Explosion Problem</a:t>
            </a:r>
          </a:p>
        </p:txBody>
      </p:sp>
      <p:sp>
        <p:nvSpPr>
          <p:cNvPr id="335" name="Shape 335"/>
          <p:cNvSpPr txBox="1"/>
          <p:nvPr>
            <p:ph idx="1" type="body"/>
          </p:nvPr>
        </p:nvSpPr>
        <p:spPr>
          <a:xfrm>
            <a:off x="457200" y="1600200"/>
            <a:ext cx="3994500" cy="4967700"/>
          </a:xfrm>
          <a:prstGeom prst="rect">
            <a:avLst/>
          </a:prstGeom>
        </p:spPr>
        <p:txBody>
          <a:bodyPr anchorCtr="0" anchor="t" bIns="91425" lIns="91425" rIns="91425" tIns="91425">
            <a:noAutofit/>
          </a:bodyPr>
          <a:lstStyle/>
          <a:p>
            <a:pPr indent="-381000" lvl="0" marL="457200" marR="0" rtl="0" algn="l">
              <a:lnSpc>
                <a:spcPct val="100000"/>
              </a:lnSpc>
              <a:spcBef>
                <a:spcPts val="600"/>
              </a:spcBef>
              <a:spcAft>
                <a:spcPts val="0"/>
              </a:spcAft>
              <a:buClr>
                <a:schemeClr val="dk1"/>
              </a:buClr>
              <a:buSzPct val="100000"/>
              <a:buFont typeface="Arial"/>
            </a:pPr>
            <a:r>
              <a:rPr lang="en" sz="2400"/>
              <a:t>Even without looping paths, the number of SU paths can be exponential to the size of the program.</a:t>
            </a:r>
          </a:p>
          <a:p>
            <a:pPr indent="-381000" lvl="0" marL="457200" marR="0" rtl="0" algn="l">
              <a:lnSpc>
                <a:spcPct val="100000"/>
              </a:lnSpc>
              <a:spcBef>
                <a:spcPts val="600"/>
              </a:spcBef>
              <a:spcAft>
                <a:spcPts val="0"/>
              </a:spcAft>
              <a:buSzPct val="100000"/>
            </a:pPr>
            <a:r>
              <a:rPr lang="en" sz="2400"/>
              <a:t>When code between definition and use is irrelevant to that variable, but contains many control paths.</a:t>
            </a:r>
          </a:p>
        </p:txBody>
      </p:sp>
      <p:sp>
        <p:nvSpPr>
          <p:cNvPr id="336" name="Shape 336"/>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27</a:t>
            </a:r>
          </a:p>
        </p:txBody>
      </p:sp>
      <p:sp>
        <p:nvSpPr>
          <p:cNvPr id="337" name="Shape 337"/>
          <p:cNvSpPr txBox="1"/>
          <p:nvPr>
            <p:ph idx="2" type="body"/>
          </p:nvPr>
        </p:nvSpPr>
        <p:spPr>
          <a:xfrm>
            <a:off x="4692273" y="1600200"/>
            <a:ext cx="3994500" cy="4967700"/>
          </a:xfrm>
          <a:prstGeom prst="rect">
            <a:avLst/>
          </a:prstGeom>
        </p:spPr>
        <p:txBody>
          <a:bodyPr anchorCtr="0" anchor="t" bIns="91425" lIns="91425" rIns="91425" tIns="91425">
            <a:noAutofit/>
          </a:bodyPr>
          <a:lstStyle/>
          <a:p>
            <a:pPr lvl="0" rtl="0">
              <a:spcBef>
                <a:spcPts val="0"/>
              </a:spcBef>
              <a:buNone/>
            </a:pPr>
            <a:r>
              <a:rPr lang="en" sz="1400">
                <a:latin typeface="Consolas"/>
                <a:ea typeface="Consolas"/>
                <a:cs typeface="Consolas"/>
                <a:sym typeface="Consolas"/>
              </a:rPr>
              <a:t>void countBits(char ch){</a:t>
            </a:r>
          </a:p>
          <a:p>
            <a:pPr lvl="0" rtl="0">
              <a:spcBef>
                <a:spcPts val="0"/>
              </a:spcBef>
              <a:buNone/>
            </a:pPr>
            <a:r>
              <a:rPr lang="en" sz="1400">
                <a:latin typeface="Consolas"/>
                <a:ea typeface="Consolas"/>
                <a:cs typeface="Consolas"/>
                <a:sym typeface="Consolas"/>
              </a:rPr>
              <a:t>	int count = 0;</a:t>
            </a:r>
          </a:p>
          <a:p>
            <a:pPr lvl="0" rtl="0">
              <a:spcBef>
                <a:spcPts val="0"/>
              </a:spcBef>
              <a:buNone/>
            </a:pPr>
            <a:r>
              <a:rPr lang="en" sz="1400">
                <a:latin typeface="Consolas"/>
                <a:ea typeface="Consolas"/>
                <a:cs typeface="Consolas"/>
                <a:sym typeface="Consolas"/>
              </a:rPr>
              <a:t>	if (ch &amp; 1)	++count;</a:t>
            </a:r>
          </a:p>
          <a:p>
            <a:pPr lvl="0" rtl="0">
              <a:spcBef>
                <a:spcPts val="0"/>
              </a:spcBef>
              <a:buNone/>
            </a:pPr>
            <a:r>
              <a:rPr lang="en" sz="1400">
                <a:latin typeface="Consolas"/>
                <a:ea typeface="Consolas"/>
                <a:cs typeface="Consolas"/>
                <a:sym typeface="Consolas"/>
              </a:rPr>
              <a:t>	if (ch &amp; 2)	++count;</a:t>
            </a:r>
          </a:p>
          <a:p>
            <a:pPr lvl="0" rtl="0">
              <a:spcBef>
                <a:spcPts val="0"/>
              </a:spcBef>
              <a:buNone/>
            </a:pPr>
            <a:r>
              <a:rPr lang="en" sz="1400">
                <a:latin typeface="Consolas"/>
                <a:ea typeface="Consolas"/>
                <a:cs typeface="Consolas"/>
                <a:sym typeface="Consolas"/>
              </a:rPr>
              <a:t>	if (ch &amp; 4)	++count;</a:t>
            </a:r>
          </a:p>
          <a:p>
            <a:pPr lvl="0" rtl="0">
              <a:spcBef>
                <a:spcPts val="0"/>
              </a:spcBef>
              <a:buNone/>
            </a:pPr>
            <a:r>
              <a:rPr lang="en" sz="1400">
                <a:latin typeface="Consolas"/>
                <a:ea typeface="Consolas"/>
                <a:cs typeface="Consolas"/>
                <a:sym typeface="Consolas"/>
              </a:rPr>
              <a:t>	if (ch &amp; 8)	++count;</a:t>
            </a:r>
          </a:p>
          <a:p>
            <a:pPr lvl="0" rtl="0">
              <a:spcBef>
                <a:spcPts val="0"/>
              </a:spcBef>
              <a:buNone/>
            </a:pPr>
            <a:r>
              <a:rPr lang="en" sz="1400">
                <a:latin typeface="Consolas"/>
                <a:ea typeface="Consolas"/>
                <a:cs typeface="Consolas"/>
                <a:sym typeface="Consolas"/>
              </a:rPr>
              <a:t>	if (ch &amp; 16)	++count;</a:t>
            </a:r>
          </a:p>
          <a:p>
            <a:pPr lvl="0" rtl="0">
              <a:spcBef>
                <a:spcPts val="0"/>
              </a:spcBef>
              <a:buNone/>
            </a:pPr>
            <a:r>
              <a:rPr lang="en" sz="1400">
                <a:latin typeface="Consolas"/>
                <a:ea typeface="Consolas"/>
                <a:cs typeface="Consolas"/>
                <a:sym typeface="Consolas"/>
              </a:rPr>
              <a:t>	if (ch &amp; 32)	++count;</a:t>
            </a:r>
          </a:p>
          <a:p>
            <a:pPr lvl="0" rtl="0">
              <a:spcBef>
                <a:spcPts val="0"/>
              </a:spcBef>
              <a:buNone/>
            </a:pPr>
            <a:r>
              <a:rPr lang="en" sz="1400">
                <a:latin typeface="Consolas"/>
                <a:ea typeface="Consolas"/>
                <a:cs typeface="Consolas"/>
                <a:sym typeface="Consolas"/>
              </a:rPr>
              <a:t>	if (ch &amp; 64)	++count;</a:t>
            </a:r>
          </a:p>
          <a:p>
            <a:pPr lvl="0" rtl="0">
              <a:spcBef>
                <a:spcPts val="0"/>
              </a:spcBef>
              <a:buNone/>
            </a:pPr>
            <a:r>
              <a:rPr lang="en" sz="1400">
                <a:latin typeface="Consolas"/>
                <a:ea typeface="Consolas"/>
                <a:cs typeface="Consolas"/>
                <a:sym typeface="Consolas"/>
              </a:rPr>
              <a:t>	if (ch &amp; 128)	++count;</a:t>
            </a:r>
          </a:p>
          <a:p>
            <a:pPr lvl="0" rtl="0">
              <a:spcBef>
                <a:spcPts val="0"/>
              </a:spcBef>
              <a:buClr>
                <a:schemeClr val="dk1"/>
              </a:buClr>
              <a:buSzPct val="78571"/>
              <a:buFont typeface="Arial"/>
              <a:buNone/>
            </a:pPr>
            <a:r>
              <a:rPr lang="en" sz="1400">
                <a:latin typeface="Consolas"/>
                <a:ea typeface="Consolas"/>
                <a:cs typeface="Consolas"/>
                <a:sym typeface="Consolas"/>
              </a:rPr>
              <a:t>	printf(“‘%c’ (0X%02X) has %d bits set to 1\n”, ch, ch, count);</a:t>
            </a:r>
          </a:p>
          <a:p>
            <a:pPr lvl="0">
              <a:spcBef>
                <a:spcPts val="0"/>
              </a:spcBef>
              <a:buNone/>
            </a:pPr>
            <a:r>
              <a:rPr lang="en" sz="1400">
                <a:latin typeface="Consolas"/>
                <a:ea typeface="Consolas"/>
                <a:cs typeface="Consolas"/>
                <a:sym typeface="Consolas"/>
              </a:rPr>
              <a:t>}</a:t>
            </a: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1" name="Shape 341"/>
        <p:cNvGrpSpPr/>
        <p:nvPr/>
      </p:nvGrpSpPr>
      <p:grpSpPr>
        <a:xfrm>
          <a:off x="0" y="0"/>
          <a:ext cx="0" cy="0"/>
          <a:chOff x="0" y="0"/>
          <a:chExt cx="0" cy="0"/>
        </a:xfrm>
      </p:grpSpPr>
      <p:sp>
        <p:nvSpPr>
          <p:cNvPr id="342" name="Shape 342"/>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All Definitions Coverage</a:t>
            </a:r>
          </a:p>
        </p:txBody>
      </p:sp>
      <p:sp>
        <p:nvSpPr>
          <p:cNvPr id="343" name="Shape 343"/>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t>All DU Pairs/All DU Paths are powerful and often practical, but may be too expensive in some situations.</a:t>
            </a:r>
          </a:p>
          <a:p>
            <a:pPr indent="-419100" lvl="0" marL="457200" marR="0" rtl="0" algn="l">
              <a:lnSpc>
                <a:spcPct val="100000"/>
              </a:lnSpc>
              <a:spcBef>
                <a:spcPts val="600"/>
              </a:spcBef>
              <a:spcAft>
                <a:spcPts val="0"/>
              </a:spcAft>
              <a:buClr>
                <a:schemeClr val="dk1"/>
              </a:buClr>
              <a:buSzPct val="100000"/>
              <a:buFont typeface="Arial"/>
            </a:pPr>
            <a:r>
              <a:rPr lang="en"/>
              <a:t>In those cases, pair each definition with at least one use.</a:t>
            </a:r>
            <a:br>
              <a:rPr lang="en"/>
            </a:br>
          </a:p>
          <a:p>
            <a:pPr lvl="0" marR="0" rtl="0" algn="l">
              <a:lnSpc>
                <a:spcPct val="100000"/>
              </a:lnSpc>
              <a:spcBef>
                <a:spcPts val="600"/>
              </a:spcBef>
              <a:spcAft>
                <a:spcPts val="0"/>
              </a:spcAft>
              <a:buNone/>
            </a:pPr>
            <a:r>
              <a:rPr lang="en"/>
              <a:t>		Coverage = number of covered definitions</a:t>
            </a:r>
          </a:p>
          <a:p>
            <a:pPr lvl="0" marR="0" rtl="0" algn="l">
              <a:lnSpc>
                <a:spcPct val="100000"/>
              </a:lnSpc>
              <a:spcBef>
                <a:spcPts val="600"/>
              </a:spcBef>
              <a:spcAft>
                <a:spcPts val="0"/>
              </a:spcAft>
              <a:buNone/>
            </a:pPr>
            <a:r>
              <a:rPr lang="en"/>
              <a:t>							number of definitions</a:t>
            </a:r>
          </a:p>
          <a:p>
            <a:pPr lvl="0" marR="0" rtl="0" algn="l">
              <a:lnSpc>
                <a:spcPct val="100000"/>
              </a:lnSpc>
              <a:spcBef>
                <a:spcPts val="600"/>
              </a:spcBef>
              <a:spcAft>
                <a:spcPts val="0"/>
              </a:spcAft>
              <a:buNone/>
            </a:pPr>
            <a:r>
              <a:t/>
            </a:r>
            <a:endParaRPr/>
          </a:p>
        </p:txBody>
      </p:sp>
      <p:sp>
        <p:nvSpPr>
          <p:cNvPr id="344" name="Shape 344"/>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28</a:t>
            </a:r>
          </a:p>
        </p:txBody>
      </p:sp>
      <p:cxnSp>
        <p:nvCxnSpPr>
          <p:cNvPr id="345" name="Shape 345"/>
          <p:cNvCxnSpPr/>
          <p:nvPr/>
        </p:nvCxnSpPr>
        <p:spPr>
          <a:xfrm>
            <a:off x="3756575" y="5076950"/>
            <a:ext cx="3673200" cy="0"/>
          </a:xfrm>
          <a:prstGeom prst="straightConnector1">
            <a:avLst/>
          </a:prstGeom>
          <a:noFill/>
          <a:ln cap="flat" cmpd="sng" w="19050">
            <a:solidFill>
              <a:srgbClr val="000000"/>
            </a:solidFill>
            <a:prstDash val="solid"/>
            <a:round/>
            <a:headEnd len="lg" w="lg" type="none"/>
            <a:tailEnd len="lg" w="lg" type="none"/>
          </a:ln>
        </p:spPr>
      </p:cxn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9" name="Shape 349"/>
        <p:cNvGrpSpPr/>
        <p:nvPr/>
      </p:nvGrpSpPr>
      <p:grpSpPr>
        <a:xfrm>
          <a:off x="0" y="0"/>
          <a:ext cx="0" cy="0"/>
          <a:chOff x="0" y="0"/>
          <a:chExt cx="0" cy="0"/>
        </a:xfrm>
      </p:grpSpPr>
      <p:sp>
        <p:nvSpPr>
          <p:cNvPr id="350" name="Shape 350"/>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Dealing With Aliasing</a:t>
            </a:r>
          </a:p>
        </p:txBody>
      </p:sp>
      <p:sp>
        <p:nvSpPr>
          <p:cNvPr id="351" name="Shape 351"/>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rtl="0">
              <a:lnSpc>
                <a:spcPct val="120000"/>
              </a:lnSpc>
              <a:spcBef>
                <a:spcPts val="0"/>
              </a:spcBef>
            </a:pPr>
            <a:r>
              <a:rPr lang="en">
                <a:highlight>
                  <a:srgbClr val="FFFFFF"/>
                </a:highlight>
              </a:rPr>
              <a:t>Requires trade-off between precision and computational efficiency.</a:t>
            </a:r>
          </a:p>
          <a:p>
            <a:pPr indent="-228600" lvl="0" marL="457200" rtl="0">
              <a:lnSpc>
                <a:spcPct val="120000"/>
              </a:lnSpc>
              <a:spcBef>
                <a:spcPts val="0"/>
              </a:spcBef>
            </a:pPr>
            <a:r>
              <a:rPr lang="en">
                <a:highlight>
                  <a:srgbClr val="FFFFFF"/>
                </a:highlight>
              </a:rPr>
              <a:t>Underestimate potential aliases</a:t>
            </a:r>
          </a:p>
          <a:p>
            <a:pPr indent="-228600" lvl="1" marL="914400" rtl="0">
              <a:lnSpc>
                <a:spcPct val="120000"/>
              </a:lnSpc>
              <a:spcBef>
                <a:spcPts val="0"/>
              </a:spcBef>
            </a:pPr>
            <a:r>
              <a:rPr lang="en">
                <a:highlight>
                  <a:srgbClr val="FFFFFF"/>
                </a:highlight>
              </a:rPr>
              <a:t>Could miss </a:t>
            </a:r>
            <a:r>
              <a:rPr i="1" lang="en">
                <a:highlight>
                  <a:srgbClr val="FFFFFF"/>
                </a:highlight>
              </a:rPr>
              <a:t>def-use</a:t>
            </a:r>
            <a:r>
              <a:rPr lang="en">
                <a:highlight>
                  <a:srgbClr val="FFFFFF"/>
                </a:highlight>
              </a:rPr>
              <a:t> pairs</a:t>
            </a:r>
          </a:p>
          <a:p>
            <a:pPr indent="-228600" lvl="0" marL="457200" rtl="0">
              <a:lnSpc>
                <a:spcPct val="120000"/>
              </a:lnSpc>
              <a:spcBef>
                <a:spcPts val="0"/>
              </a:spcBef>
            </a:pPr>
            <a:r>
              <a:rPr lang="en">
                <a:highlight>
                  <a:srgbClr val="FFFFFF"/>
                </a:highlight>
              </a:rPr>
              <a:t>Overestimate potential aliases</a:t>
            </a:r>
          </a:p>
          <a:p>
            <a:pPr indent="-228600" lvl="1" marL="914400" rtl="0">
              <a:lnSpc>
                <a:spcPct val="120000"/>
              </a:lnSpc>
              <a:spcBef>
                <a:spcPts val="0"/>
              </a:spcBef>
            </a:pPr>
            <a:r>
              <a:rPr lang="en">
                <a:highlight>
                  <a:srgbClr val="FFFFFF"/>
                </a:highlight>
              </a:rPr>
              <a:t>Could have infeasible pairs, leading to unsatisfiable coverage obligations</a:t>
            </a:r>
          </a:p>
          <a:p>
            <a:pPr indent="-228600" lvl="0" marL="457200" rtl="0">
              <a:lnSpc>
                <a:spcPct val="120000"/>
              </a:lnSpc>
              <a:spcBef>
                <a:spcPts val="0"/>
              </a:spcBef>
            </a:pPr>
            <a:r>
              <a:rPr lang="en">
                <a:highlight>
                  <a:srgbClr val="FFFFFF"/>
                </a:highlight>
              </a:rPr>
              <a:t>What is a suitable approximation of potential aliases for testing?</a:t>
            </a:r>
          </a:p>
        </p:txBody>
      </p:sp>
      <p:sp>
        <p:nvSpPr>
          <p:cNvPr id="352" name="Shape 352"/>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29</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0" name="Shape 70"/>
        <p:cNvGrpSpPr/>
        <p:nvPr/>
      </p:nvGrpSpPr>
      <p:grpSpPr>
        <a:xfrm>
          <a:off x="0" y="0"/>
          <a:ext cx="0" cy="0"/>
          <a:chOff x="0" y="0"/>
          <a:chExt cx="0" cy="0"/>
        </a:xfrm>
      </p:grpSpPr>
      <p:sp>
        <p:nvSpPr>
          <p:cNvPr id="71" name="Shape 71"/>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Data Flow</a:t>
            </a:r>
          </a:p>
        </p:txBody>
      </p:sp>
      <p:sp>
        <p:nvSpPr>
          <p:cNvPr id="72" name="Shape 72"/>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Another view - program statements compute and transform data…</a:t>
            </a:r>
          </a:p>
          <a:p>
            <a:pPr indent="-228600" lvl="1" marL="914400" marR="0" rtl="0" algn="l">
              <a:lnSpc>
                <a:spcPct val="100000"/>
              </a:lnSpc>
              <a:spcBef>
                <a:spcPts val="600"/>
              </a:spcBef>
              <a:spcAft>
                <a:spcPts val="0"/>
              </a:spcAft>
            </a:pPr>
            <a:r>
              <a:rPr lang="en"/>
              <a:t>So, look at how that data is passed through the program.</a:t>
            </a:r>
          </a:p>
          <a:p>
            <a:pPr indent="-228600" lvl="0" marL="457200" rtl="0">
              <a:lnSpc>
                <a:spcPct val="91800"/>
              </a:lnSpc>
              <a:spcBef>
                <a:spcPts val="0"/>
              </a:spcBef>
            </a:pPr>
            <a:r>
              <a:rPr lang="en">
                <a:highlight>
                  <a:srgbClr val="FFFFFF"/>
                </a:highlight>
              </a:rPr>
              <a:t>Reason about </a:t>
            </a:r>
            <a:r>
              <a:rPr b="1" lang="en">
                <a:highlight>
                  <a:srgbClr val="FFFFFF"/>
                </a:highlight>
              </a:rPr>
              <a:t>data</a:t>
            </a:r>
            <a:r>
              <a:rPr lang="en">
                <a:highlight>
                  <a:srgbClr val="FFFFFF"/>
                </a:highlight>
              </a:rPr>
              <a:t> dependence</a:t>
            </a:r>
          </a:p>
          <a:p>
            <a:pPr indent="-228600" lvl="1" marL="914400" rtl="0">
              <a:lnSpc>
                <a:spcPct val="91800"/>
              </a:lnSpc>
              <a:spcBef>
                <a:spcPts val="0"/>
              </a:spcBef>
            </a:pPr>
            <a:r>
              <a:rPr lang="en">
                <a:highlight>
                  <a:srgbClr val="FFFFFF"/>
                </a:highlight>
              </a:rPr>
              <a:t>A variable is used here - where does its value come from?</a:t>
            </a:r>
          </a:p>
          <a:p>
            <a:pPr indent="-228600" lvl="1" marL="914400" rtl="0">
              <a:lnSpc>
                <a:spcPct val="91800"/>
              </a:lnSpc>
              <a:spcBef>
                <a:spcPts val="0"/>
              </a:spcBef>
            </a:pPr>
            <a:r>
              <a:rPr lang="en">
                <a:highlight>
                  <a:srgbClr val="FFFFFF"/>
                </a:highlight>
              </a:rPr>
              <a:t>Is this value ever used?</a:t>
            </a:r>
          </a:p>
          <a:p>
            <a:pPr indent="-228600" lvl="1" marL="914400" rtl="0">
              <a:lnSpc>
                <a:spcPct val="91800"/>
              </a:lnSpc>
              <a:spcBef>
                <a:spcPts val="0"/>
              </a:spcBef>
            </a:pPr>
            <a:r>
              <a:rPr lang="en">
                <a:highlight>
                  <a:srgbClr val="FFFFFF"/>
                </a:highlight>
              </a:rPr>
              <a:t>Is this variable properly initialized?</a:t>
            </a:r>
          </a:p>
          <a:p>
            <a:pPr indent="-228600" lvl="1" marL="914400" rtl="0">
              <a:lnSpc>
                <a:spcPct val="91800"/>
              </a:lnSpc>
              <a:spcBef>
                <a:spcPts val="0"/>
              </a:spcBef>
            </a:pPr>
            <a:r>
              <a:rPr lang="en">
                <a:highlight>
                  <a:srgbClr val="FFFFFF"/>
                </a:highlight>
              </a:rPr>
              <a:t>If the expression assigned to a variable is changed what else would be affected?</a:t>
            </a:r>
          </a:p>
        </p:txBody>
      </p:sp>
      <p:sp>
        <p:nvSpPr>
          <p:cNvPr id="73" name="Shape 73"/>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3</a:t>
            </a: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56" name="Shape 356"/>
        <p:cNvGrpSpPr/>
        <p:nvPr/>
      </p:nvGrpSpPr>
      <p:grpSpPr>
        <a:xfrm>
          <a:off x="0" y="0"/>
          <a:ext cx="0" cy="0"/>
          <a:chOff x="0" y="0"/>
          <a:chExt cx="0" cy="0"/>
        </a:xfrm>
      </p:grpSpPr>
      <p:sp>
        <p:nvSpPr>
          <p:cNvPr id="357" name="Shape 357"/>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Infeasibility Problem</a:t>
            </a:r>
          </a:p>
        </p:txBody>
      </p:sp>
      <p:sp>
        <p:nvSpPr>
          <p:cNvPr id="358" name="Shape 358"/>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rtl="0">
              <a:lnSpc>
                <a:spcPct val="120000"/>
              </a:lnSpc>
              <a:spcBef>
                <a:spcPts val="0"/>
              </a:spcBef>
            </a:pPr>
            <a:r>
              <a:rPr lang="en"/>
              <a:t>Metrics may ask for impossible test cases.</a:t>
            </a:r>
          </a:p>
          <a:p>
            <a:pPr indent="-228600" lvl="0" marL="457200" rtl="0">
              <a:lnSpc>
                <a:spcPct val="120000"/>
              </a:lnSpc>
              <a:spcBef>
                <a:spcPts val="0"/>
              </a:spcBef>
            </a:pPr>
            <a:r>
              <a:rPr lang="en"/>
              <a:t>Path-based metrics aggravates the problem by requiring infeasible combinations of feasible elements.</a:t>
            </a:r>
          </a:p>
          <a:p>
            <a:pPr indent="-228600" lvl="1" marL="914400" rtl="0">
              <a:lnSpc>
                <a:spcPct val="120000"/>
              </a:lnSpc>
              <a:spcBef>
                <a:spcPts val="0"/>
              </a:spcBef>
            </a:pPr>
            <a:r>
              <a:rPr lang="en"/>
              <a:t>Alias analysis may add additional infeasible paths.</a:t>
            </a:r>
          </a:p>
          <a:p>
            <a:pPr indent="-228600" lvl="0" marL="457200" rtl="0">
              <a:lnSpc>
                <a:spcPct val="120000"/>
              </a:lnSpc>
              <a:spcBef>
                <a:spcPts val="0"/>
              </a:spcBef>
            </a:pPr>
            <a:r>
              <a:rPr lang="en"/>
              <a:t>All Definitions Coverage and All DU-Pairs Coverage often reasonable.</a:t>
            </a:r>
          </a:p>
          <a:p>
            <a:pPr indent="-228600" lvl="1" marL="914400" rtl="0">
              <a:lnSpc>
                <a:spcPct val="120000"/>
              </a:lnSpc>
              <a:spcBef>
                <a:spcPts val="0"/>
              </a:spcBef>
            </a:pPr>
            <a:r>
              <a:rPr lang="en"/>
              <a:t>All DU-Paths is much harder to fulfill. </a:t>
            </a:r>
          </a:p>
        </p:txBody>
      </p:sp>
      <p:sp>
        <p:nvSpPr>
          <p:cNvPr id="359" name="Shape 359"/>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30</a:t>
            </a: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63" name="Shape 363"/>
        <p:cNvGrpSpPr/>
        <p:nvPr/>
      </p:nvGrpSpPr>
      <p:grpSpPr>
        <a:xfrm>
          <a:off x="0" y="0"/>
          <a:ext cx="0" cy="0"/>
          <a:chOff x="0" y="0"/>
          <a:chExt cx="0" cy="0"/>
        </a:xfrm>
      </p:grpSpPr>
      <p:sp>
        <p:nvSpPr>
          <p:cNvPr id="364" name="Shape 364"/>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Activity - DU Pairs</a:t>
            </a:r>
          </a:p>
        </p:txBody>
      </p:sp>
      <p:sp>
        <p:nvSpPr>
          <p:cNvPr id="365" name="Shape 365"/>
          <p:cNvSpPr txBox="1"/>
          <p:nvPr>
            <p:ph idx="1" type="body"/>
          </p:nvPr>
        </p:nvSpPr>
        <p:spPr>
          <a:xfrm>
            <a:off x="457200" y="1600200"/>
            <a:ext cx="3681300" cy="4967700"/>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t>I</a:t>
            </a:r>
            <a:r>
              <a:rPr lang="en"/>
              <a:t>dentify all DU pairs and write test cases to achieve All DU Pair Coverage.</a:t>
            </a:r>
          </a:p>
          <a:p>
            <a:pPr indent="-228600" lvl="1" marL="914400" marR="0" rtl="0" algn="l">
              <a:lnSpc>
                <a:spcPct val="100000"/>
              </a:lnSpc>
              <a:spcBef>
                <a:spcPts val="600"/>
              </a:spcBef>
              <a:spcAft>
                <a:spcPts val="0"/>
              </a:spcAft>
            </a:pPr>
            <a:r>
              <a:rPr lang="en"/>
              <a:t>Hint - remember that there is a loop.</a:t>
            </a:r>
          </a:p>
        </p:txBody>
      </p:sp>
      <p:sp>
        <p:nvSpPr>
          <p:cNvPr id="366" name="Shape 366"/>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31</a:t>
            </a:r>
          </a:p>
        </p:txBody>
      </p:sp>
      <p:sp>
        <p:nvSpPr>
          <p:cNvPr id="367" name="Shape 367"/>
          <p:cNvSpPr txBox="1"/>
          <p:nvPr>
            <p:ph idx="2" type="body"/>
          </p:nvPr>
        </p:nvSpPr>
        <p:spPr>
          <a:xfrm>
            <a:off x="4451700" y="1600200"/>
            <a:ext cx="4235100" cy="4967700"/>
          </a:xfrm>
          <a:prstGeom prst="rect">
            <a:avLst/>
          </a:prstGeom>
        </p:spPr>
        <p:txBody>
          <a:bodyPr anchorCtr="0" anchor="t" bIns="91425" lIns="91425" rIns="91425" tIns="91425">
            <a:noAutofit/>
          </a:bodyPr>
          <a:lstStyle/>
          <a:p>
            <a:pPr lvl="0" rtl="0">
              <a:lnSpc>
                <a:spcPct val="120000"/>
              </a:lnSpc>
              <a:spcBef>
                <a:spcPts val="0"/>
              </a:spcBef>
              <a:buClr>
                <a:schemeClr val="dk1"/>
              </a:buClr>
              <a:buSzPct val="61111"/>
              <a:buFont typeface="Arial"/>
              <a:buNone/>
            </a:pPr>
            <a:r>
              <a:rPr b="1" lang="en" sz="1800">
                <a:latin typeface="Consolas"/>
                <a:ea typeface="Consolas"/>
                <a:cs typeface="Consolas"/>
                <a:sym typeface="Consolas"/>
              </a:rPr>
              <a:t>1. int doSomething(int x, int y) </a:t>
            </a:r>
            <a:br>
              <a:rPr b="1" lang="en" sz="1800">
                <a:latin typeface="Consolas"/>
                <a:ea typeface="Consolas"/>
                <a:cs typeface="Consolas"/>
                <a:sym typeface="Consolas"/>
              </a:rPr>
            </a:br>
            <a:r>
              <a:rPr b="1" lang="en" sz="1800">
                <a:latin typeface="Consolas"/>
                <a:ea typeface="Consolas"/>
                <a:cs typeface="Consolas"/>
                <a:sym typeface="Consolas"/>
              </a:rPr>
              <a:t>2. {</a:t>
            </a:r>
          </a:p>
          <a:p>
            <a:pPr lvl="0" rtl="0">
              <a:lnSpc>
                <a:spcPct val="120000"/>
              </a:lnSpc>
              <a:spcBef>
                <a:spcPts val="0"/>
              </a:spcBef>
              <a:buClr>
                <a:schemeClr val="dk1"/>
              </a:buClr>
              <a:buSzPct val="61111"/>
              <a:buFont typeface="Arial"/>
              <a:buNone/>
            </a:pPr>
            <a:r>
              <a:rPr b="1" lang="en" sz="1800">
                <a:latin typeface="Consolas"/>
                <a:ea typeface="Consolas"/>
                <a:cs typeface="Consolas"/>
                <a:sym typeface="Consolas"/>
              </a:rPr>
              <a:t>3. 		while(y &gt; 0) {</a:t>
            </a:r>
          </a:p>
          <a:p>
            <a:pPr lvl="0" rtl="0">
              <a:lnSpc>
                <a:spcPct val="120000"/>
              </a:lnSpc>
              <a:spcBef>
                <a:spcPts val="0"/>
              </a:spcBef>
              <a:buClr>
                <a:schemeClr val="dk1"/>
              </a:buClr>
              <a:buSzPct val="61111"/>
              <a:buFont typeface="Arial"/>
              <a:buNone/>
            </a:pPr>
            <a:r>
              <a:rPr b="1" lang="en" sz="1800">
                <a:latin typeface="Consolas"/>
                <a:ea typeface="Consolas"/>
                <a:cs typeface="Consolas"/>
                <a:sym typeface="Consolas"/>
              </a:rPr>
              <a:t>4.			if(x &gt; 0) { </a:t>
            </a:r>
          </a:p>
          <a:p>
            <a:pPr lvl="0" rtl="0">
              <a:lnSpc>
                <a:spcPct val="120000"/>
              </a:lnSpc>
              <a:spcBef>
                <a:spcPts val="0"/>
              </a:spcBef>
              <a:buClr>
                <a:schemeClr val="dk1"/>
              </a:buClr>
              <a:buSzPct val="61111"/>
              <a:buFont typeface="Arial"/>
              <a:buNone/>
            </a:pPr>
            <a:r>
              <a:rPr b="1" lang="en" sz="1800">
                <a:latin typeface="Consolas"/>
                <a:ea typeface="Consolas"/>
                <a:cs typeface="Consolas"/>
                <a:sym typeface="Consolas"/>
              </a:rPr>
              <a:t>5.				y = y - x;</a:t>
            </a:r>
          </a:p>
          <a:p>
            <a:pPr lvl="0" rtl="0">
              <a:lnSpc>
                <a:spcPct val="120000"/>
              </a:lnSpc>
              <a:spcBef>
                <a:spcPts val="0"/>
              </a:spcBef>
              <a:buClr>
                <a:schemeClr val="dk1"/>
              </a:buClr>
              <a:buSzPct val="61111"/>
              <a:buFont typeface="Arial"/>
              <a:buNone/>
            </a:pPr>
            <a:r>
              <a:rPr b="1" lang="en" sz="1800">
                <a:latin typeface="Consolas"/>
                <a:ea typeface="Consolas"/>
                <a:cs typeface="Consolas"/>
                <a:sym typeface="Consolas"/>
              </a:rPr>
              <a:t>6.			}else {</a:t>
            </a:r>
          </a:p>
          <a:p>
            <a:pPr lvl="0" rtl="0">
              <a:lnSpc>
                <a:spcPct val="120000"/>
              </a:lnSpc>
              <a:spcBef>
                <a:spcPts val="0"/>
              </a:spcBef>
              <a:buClr>
                <a:schemeClr val="dk1"/>
              </a:buClr>
              <a:buSzPct val="61111"/>
              <a:buFont typeface="Arial"/>
              <a:buNone/>
            </a:pPr>
            <a:r>
              <a:rPr b="1" lang="en" sz="1800">
                <a:latin typeface="Consolas"/>
                <a:ea typeface="Consolas"/>
                <a:cs typeface="Consolas"/>
                <a:sym typeface="Consolas"/>
              </a:rPr>
              <a:t>7.				x = x + 1;</a:t>
            </a:r>
          </a:p>
          <a:p>
            <a:pPr lvl="0" rtl="0">
              <a:lnSpc>
                <a:spcPct val="120000"/>
              </a:lnSpc>
              <a:spcBef>
                <a:spcPts val="0"/>
              </a:spcBef>
              <a:buClr>
                <a:schemeClr val="dk1"/>
              </a:buClr>
              <a:buSzPct val="61111"/>
              <a:buFont typeface="Arial"/>
              <a:buNone/>
            </a:pPr>
            <a:r>
              <a:rPr b="1" lang="en" sz="1800">
                <a:latin typeface="Consolas"/>
                <a:ea typeface="Consolas"/>
                <a:cs typeface="Consolas"/>
                <a:sym typeface="Consolas"/>
              </a:rPr>
              <a:t>8.			}</a:t>
            </a:r>
          </a:p>
          <a:p>
            <a:pPr lvl="0" rtl="0">
              <a:lnSpc>
                <a:spcPct val="120000"/>
              </a:lnSpc>
              <a:spcBef>
                <a:spcPts val="0"/>
              </a:spcBef>
              <a:buNone/>
            </a:pPr>
            <a:r>
              <a:rPr b="1" lang="en" sz="1800">
                <a:latin typeface="Consolas"/>
                <a:ea typeface="Consolas"/>
                <a:cs typeface="Consolas"/>
                <a:sym typeface="Consolas"/>
              </a:rPr>
              <a:t>9.		}</a:t>
            </a:r>
          </a:p>
          <a:p>
            <a:pPr lvl="0" rtl="0">
              <a:lnSpc>
                <a:spcPct val="120000"/>
              </a:lnSpc>
              <a:spcBef>
                <a:spcPts val="0"/>
              </a:spcBef>
              <a:buClr>
                <a:schemeClr val="dk1"/>
              </a:buClr>
              <a:buSzPct val="61111"/>
              <a:buFont typeface="Arial"/>
              <a:buNone/>
            </a:pPr>
            <a:r>
              <a:rPr b="1" lang="en" sz="1800">
                <a:latin typeface="Consolas"/>
                <a:ea typeface="Consolas"/>
                <a:cs typeface="Consolas"/>
                <a:sym typeface="Consolas"/>
              </a:rPr>
              <a:t>10.		return x + y;</a:t>
            </a:r>
          </a:p>
          <a:p>
            <a:pPr lvl="0" rtl="0">
              <a:lnSpc>
                <a:spcPct val="120000"/>
              </a:lnSpc>
              <a:spcBef>
                <a:spcPts val="0"/>
              </a:spcBef>
              <a:buClr>
                <a:schemeClr val="dk1"/>
              </a:buClr>
              <a:buSzPct val="61111"/>
              <a:buFont typeface="Arial"/>
              <a:buNone/>
            </a:pPr>
            <a:r>
              <a:rPr b="1" lang="en" sz="1800">
                <a:latin typeface="Consolas"/>
                <a:ea typeface="Consolas"/>
                <a:cs typeface="Consolas"/>
                <a:sym typeface="Consolas"/>
              </a:rPr>
              <a:t>11. }</a:t>
            </a: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71" name="Shape 371"/>
        <p:cNvGrpSpPr/>
        <p:nvPr/>
      </p:nvGrpSpPr>
      <p:grpSpPr>
        <a:xfrm>
          <a:off x="0" y="0"/>
          <a:ext cx="0" cy="0"/>
          <a:chOff x="0" y="0"/>
          <a:chExt cx="0" cy="0"/>
        </a:xfrm>
      </p:grpSpPr>
      <p:sp>
        <p:nvSpPr>
          <p:cNvPr id="372" name="Shape 372"/>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Activity - DU Pairs</a:t>
            </a:r>
          </a:p>
        </p:txBody>
      </p:sp>
      <p:sp>
        <p:nvSpPr>
          <p:cNvPr id="373" name="Shape 373"/>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32</a:t>
            </a:r>
          </a:p>
        </p:txBody>
      </p:sp>
      <p:sp>
        <p:nvSpPr>
          <p:cNvPr id="374" name="Shape 374"/>
          <p:cNvSpPr txBox="1"/>
          <p:nvPr>
            <p:ph idx="2" type="body"/>
          </p:nvPr>
        </p:nvSpPr>
        <p:spPr>
          <a:xfrm>
            <a:off x="457200" y="1590350"/>
            <a:ext cx="4235100" cy="4967700"/>
          </a:xfrm>
          <a:prstGeom prst="rect">
            <a:avLst/>
          </a:prstGeom>
        </p:spPr>
        <p:txBody>
          <a:bodyPr anchorCtr="0" anchor="t" bIns="91425" lIns="91425" rIns="91425" tIns="91425">
            <a:noAutofit/>
          </a:bodyPr>
          <a:lstStyle/>
          <a:p>
            <a:pPr lvl="0" rtl="0">
              <a:lnSpc>
                <a:spcPct val="120000"/>
              </a:lnSpc>
              <a:spcBef>
                <a:spcPts val="0"/>
              </a:spcBef>
              <a:buNone/>
            </a:pPr>
            <a:r>
              <a:rPr b="1" lang="en" sz="1800">
                <a:latin typeface="Consolas"/>
                <a:ea typeface="Consolas"/>
                <a:cs typeface="Consolas"/>
                <a:sym typeface="Consolas"/>
              </a:rPr>
              <a:t>1. int doSomething(int x, int y) </a:t>
            </a:r>
            <a:br>
              <a:rPr b="1" lang="en" sz="1800">
                <a:latin typeface="Consolas"/>
                <a:ea typeface="Consolas"/>
                <a:cs typeface="Consolas"/>
                <a:sym typeface="Consolas"/>
              </a:rPr>
            </a:br>
            <a:r>
              <a:rPr b="1" lang="en" sz="1800">
                <a:latin typeface="Consolas"/>
                <a:ea typeface="Consolas"/>
                <a:cs typeface="Consolas"/>
                <a:sym typeface="Consolas"/>
              </a:rPr>
              <a:t>2. {</a:t>
            </a:r>
          </a:p>
          <a:p>
            <a:pPr lvl="0" rtl="0">
              <a:lnSpc>
                <a:spcPct val="120000"/>
              </a:lnSpc>
              <a:spcBef>
                <a:spcPts val="0"/>
              </a:spcBef>
              <a:buNone/>
            </a:pPr>
            <a:r>
              <a:rPr b="1" lang="en" sz="1800">
                <a:latin typeface="Consolas"/>
                <a:ea typeface="Consolas"/>
                <a:cs typeface="Consolas"/>
                <a:sym typeface="Consolas"/>
              </a:rPr>
              <a:t>3. 		while(y &gt; 0) {</a:t>
            </a:r>
          </a:p>
          <a:p>
            <a:pPr lvl="0" rtl="0">
              <a:lnSpc>
                <a:spcPct val="120000"/>
              </a:lnSpc>
              <a:spcBef>
                <a:spcPts val="0"/>
              </a:spcBef>
              <a:buNone/>
            </a:pPr>
            <a:r>
              <a:rPr b="1" lang="en" sz="1800">
                <a:latin typeface="Consolas"/>
                <a:ea typeface="Consolas"/>
                <a:cs typeface="Consolas"/>
                <a:sym typeface="Consolas"/>
              </a:rPr>
              <a:t>4.			if(x &gt; 0) { </a:t>
            </a:r>
          </a:p>
          <a:p>
            <a:pPr lvl="0" rtl="0">
              <a:lnSpc>
                <a:spcPct val="120000"/>
              </a:lnSpc>
              <a:spcBef>
                <a:spcPts val="0"/>
              </a:spcBef>
              <a:buNone/>
            </a:pPr>
            <a:r>
              <a:rPr b="1" lang="en" sz="1800">
                <a:latin typeface="Consolas"/>
                <a:ea typeface="Consolas"/>
                <a:cs typeface="Consolas"/>
                <a:sym typeface="Consolas"/>
              </a:rPr>
              <a:t>5.				y = y - x;</a:t>
            </a:r>
          </a:p>
          <a:p>
            <a:pPr lvl="0" rtl="0">
              <a:lnSpc>
                <a:spcPct val="120000"/>
              </a:lnSpc>
              <a:spcBef>
                <a:spcPts val="0"/>
              </a:spcBef>
              <a:buNone/>
            </a:pPr>
            <a:r>
              <a:rPr b="1" lang="en" sz="1800">
                <a:latin typeface="Consolas"/>
                <a:ea typeface="Consolas"/>
                <a:cs typeface="Consolas"/>
                <a:sym typeface="Consolas"/>
              </a:rPr>
              <a:t>6.			}else {</a:t>
            </a:r>
          </a:p>
          <a:p>
            <a:pPr lvl="0" rtl="0">
              <a:lnSpc>
                <a:spcPct val="120000"/>
              </a:lnSpc>
              <a:spcBef>
                <a:spcPts val="0"/>
              </a:spcBef>
              <a:buNone/>
            </a:pPr>
            <a:r>
              <a:rPr b="1" lang="en" sz="1800">
                <a:latin typeface="Consolas"/>
                <a:ea typeface="Consolas"/>
                <a:cs typeface="Consolas"/>
                <a:sym typeface="Consolas"/>
              </a:rPr>
              <a:t>7.				x = x + 1;</a:t>
            </a:r>
          </a:p>
          <a:p>
            <a:pPr lvl="0" rtl="0">
              <a:lnSpc>
                <a:spcPct val="120000"/>
              </a:lnSpc>
              <a:spcBef>
                <a:spcPts val="0"/>
              </a:spcBef>
              <a:buNone/>
            </a:pPr>
            <a:r>
              <a:rPr b="1" lang="en" sz="1800">
                <a:latin typeface="Consolas"/>
                <a:ea typeface="Consolas"/>
                <a:cs typeface="Consolas"/>
                <a:sym typeface="Consolas"/>
              </a:rPr>
              <a:t>8.			}</a:t>
            </a:r>
          </a:p>
          <a:p>
            <a:pPr lvl="0" rtl="0">
              <a:lnSpc>
                <a:spcPct val="120000"/>
              </a:lnSpc>
              <a:spcBef>
                <a:spcPts val="0"/>
              </a:spcBef>
              <a:buNone/>
            </a:pPr>
            <a:r>
              <a:rPr b="1" lang="en" sz="1800">
                <a:latin typeface="Consolas"/>
                <a:ea typeface="Consolas"/>
                <a:cs typeface="Consolas"/>
                <a:sym typeface="Consolas"/>
              </a:rPr>
              <a:t>9.		}</a:t>
            </a:r>
          </a:p>
          <a:p>
            <a:pPr lvl="0" rtl="0">
              <a:lnSpc>
                <a:spcPct val="120000"/>
              </a:lnSpc>
              <a:spcBef>
                <a:spcPts val="0"/>
              </a:spcBef>
              <a:buNone/>
            </a:pPr>
            <a:r>
              <a:rPr b="1" lang="en" sz="1800">
                <a:latin typeface="Consolas"/>
                <a:ea typeface="Consolas"/>
                <a:cs typeface="Consolas"/>
                <a:sym typeface="Consolas"/>
              </a:rPr>
              <a:t>10.		return x + y;</a:t>
            </a:r>
          </a:p>
          <a:p>
            <a:pPr lvl="0" rtl="0">
              <a:lnSpc>
                <a:spcPct val="120000"/>
              </a:lnSpc>
              <a:spcBef>
                <a:spcPts val="0"/>
              </a:spcBef>
              <a:buNone/>
            </a:pPr>
            <a:r>
              <a:rPr b="1" lang="en" sz="1800">
                <a:latin typeface="Consolas"/>
                <a:ea typeface="Consolas"/>
                <a:cs typeface="Consolas"/>
                <a:sym typeface="Consolas"/>
              </a:rPr>
              <a:t>11. }</a:t>
            </a:r>
          </a:p>
        </p:txBody>
      </p:sp>
      <p:graphicFrame>
        <p:nvGraphicFramePr>
          <p:cNvPr id="375" name="Shape 375"/>
          <p:cNvGraphicFramePr/>
          <p:nvPr/>
        </p:nvGraphicFramePr>
        <p:xfrm>
          <a:off x="4879525" y="2279450"/>
          <a:ext cx="3000000" cy="3000000"/>
        </p:xfrm>
        <a:graphic>
          <a:graphicData uri="http://schemas.openxmlformats.org/drawingml/2006/table">
            <a:tbl>
              <a:tblPr>
                <a:noFill/>
                <a:tableStyleId>{9C79665A-61B6-4C37-A24F-EC7AAD44D998}</a:tableStyleId>
              </a:tblPr>
              <a:tblGrid>
                <a:gridCol w="1049925"/>
                <a:gridCol w="1049925"/>
                <a:gridCol w="1049925"/>
              </a:tblGrid>
              <a:tr h="381000">
                <a:tc>
                  <a:txBody>
                    <a:bodyPr>
                      <a:noAutofit/>
                    </a:bodyPr>
                    <a:lstStyle/>
                    <a:p>
                      <a:pPr lvl="0">
                        <a:spcBef>
                          <a:spcPts val="0"/>
                        </a:spcBef>
                        <a:buNone/>
                      </a:pPr>
                      <a:r>
                        <a:rPr b="1" lang="en"/>
                        <a:t>Variable</a:t>
                      </a:r>
                    </a:p>
                  </a:txBody>
                  <a:tcPr marT="91425" marB="91425" marR="91425" marL="91425"/>
                </a:tc>
                <a:tc>
                  <a:txBody>
                    <a:bodyPr>
                      <a:noAutofit/>
                    </a:bodyPr>
                    <a:lstStyle/>
                    <a:p>
                      <a:pPr lvl="0">
                        <a:spcBef>
                          <a:spcPts val="0"/>
                        </a:spcBef>
                        <a:buNone/>
                      </a:pPr>
                      <a:r>
                        <a:rPr b="1" lang="en"/>
                        <a:t>Defs</a:t>
                      </a:r>
                    </a:p>
                  </a:txBody>
                  <a:tcPr marT="91425" marB="91425" marR="91425" marL="91425"/>
                </a:tc>
                <a:tc>
                  <a:txBody>
                    <a:bodyPr>
                      <a:noAutofit/>
                    </a:bodyPr>
                    <a:lstStyle/>
                    <a:p>
                      <a:pPr lvl="0">
                        <a:spcBef>
                          <a:spcPts val="0"/>
                        </a:spcBef>
                        <a:buNone/>
                      </a:pPr>
                      <a:r>
                        <a:rPr b="1" lang="en"/>
                        <a:t>Uses</a:t>
                      </a:r>
                    </a:p>
                  </a:txBody>
                  <a:tcPr marT="91425" marB="91425" marR="91425" marL="91425"/>
                </a:tc>
              </a:tr>
              <a:tr h="381000">
                <a:tc>
                  <a:txBody>
                    <a:bodyPr>
                      <a:noAutofit/>
                    </a:bodyPr>
                    <a:lstStyle/>
                    <a:p>
                      <a:pPr lvl="0">
                        <a:spcBef>
                          <a:spcPts val="0"/>
                        </a:spcBef>
                        <a:buNone/>
                      </a:pPr>
                      <a:r>
                        <a:rPr lang="en"/>
                        <a:t>x</a:t>
                      </a:r>
                    </a:p>
                  </a:txBody>
                  <a:tcPr marT="91425" marB="91425" marR="91425" marL="91425"/>
                </a:tc>
                <a:tc>
                  <a:txBody>
                    <a:bodyPr>
                      <a:noAutofit/>
                    </a:bodyPr>
                    <a:lstStyle/>
                    <a:p>
                      <a:pPr lvl="0">
                        <a:spcBef>
                          <a:spcPts val="0"/>
                        </a:spcBef>
                        <a:buNone/>
                      </a:pPr>
                      <a:r>
                        <a:rPr lang="en"/>
                        <a:t>1, 7</a:t>
                      </a:r>
                    </a:p>
                  </a:txBody>
                  <a:tcPr marT="91425" marB="91425" marR="91425" marL="91425"/>
                </a:tc>
                <a:tc>
                  <a:txBody>
                    <a:bodyPr>
                      <a:noAutofit/>
                    </a:bodyPr>
                    <a:lstStyle/>
                    <a:p>
                      <a:pPr lvl="0">
                        <a:spcBef>
                          <a:spcPts val="0"/>
                        </a:spcBef>
                        <a:buNone/>
                      </a:pPr>
                      <a:r>
                        <a:rPr lang="en"/>
                        <a:t>4, 5, 7, 10</a:t>
                      </a:r>
                    </a:p>
                  </a:txBody>
                  <a:tcPr marT="91425" marB="91425" marR="91425" marL="91425"/>
                </a:tc>
              </a:tr>
              <a:tr h="381000">
                <a:tc>
                  <a:txBody>
                    <a:bodyPr>
                      <a:noAutofit/>
                    </a:bodyPr>
                    <a:lstStyle/>
                    <a:p>
                      <a:pPr lvl="0" rtl="0">
                        <a:spcBef>
                          <a:spcPts val="0"/>
                        </a:spcBef>
                        <a:buNone/>
                      </a:pPr>
                      <a:r>
                        <a:rPr lang="en"/>
                        <a:t>y</a:t>
                      </a:r>
                    </a:p>
                  </a:txBody>
                  <a:tcPr marT="91425" marB="91425" marR="91425" marL="91425"/>
                </a:tc>
                <a:tc>
                  <a:txBody>
                    <a:bodyPr>
                      <a:noAutofit/>
                    </a:bodyPr>
                    <a:lstStyle/>
                    <a:p>
                      <a:pPr lvl="0">
                        <a:spcBef>
                          <a:spcPts val="0"/>
                        </a:spcBef>
                        <a:buNone/>
                      </a:pPr>
                      <a:r>
                        <a:rPr lang="en"/>
                        <a:t>1, 5</a:t>
                      </a:r>
                    </a:p>
                  </a:txBody>
                  <a:tcPr marT="91425" marB="91425" marR="91425" marL="91425"/>
                </a:tc>
                <a:tc>
                  <a:txBody>
                    <a:bodyPr>
                      <a:noAutofit/>
                    </a:bodyPr>
                    <a:lstStyle/>
                    <a:p>
                      <a:pPr lvl="0">
                        <a:spcBef>
                          <a:spcPts val="0"/>
                        </a:spcBef>
                        <a:buNone/>
                      </a:pPr>
                      <a:r>
                        <a:rPr lang="en"/>
                        <a:t>3, 5, 10</a:t>
                      </a:r>
                    </a:p>
                  </a:txBody>
                  <a:tcPr marT="91425" marB="91425" marR="91425" marL="91425"/>
                </a:tc>
              </a:tr>
            </a:tbl>
          </a:graphicData>
        </a:graphic>
      </p:graphicFrame>
      <p:graphicFrame>
        <p:nvGraphicFramePr>
          <p:cNvPr id="376" name="Shape 376"/>
          <p:cNvGraphicFramePr/>
          <p:nvPr/>
        </p:nvGraphicFramePr>
        <p:xfrm>
          <a:off x="4879525" y="3722650"/>
          <a:ext cx="3000000" cy="3000000"/>
        </p:xfrm>
        <a:graphic>
          <a:graphicData uri="http://schemas.openxmlformats.org/drawingml/2006/table">
            <a:tbl>
              <a:tblPr>
                <a:noFill/>
                <a:tableStyleId>{9C79665A-61B6-4C37-A24F-EC7AAD44D998}</a:tableStyleId>
              </a:tblPr>
              <a:tblGrid>
                <a:gridCol w="948650"/>
                <a:gridCol w="2323775"/>
              </a:tblGrid>
              <a:tr h="381000">
                <a:tc>
                  <a:txBody>
                    <a:bodyPr>
                      <a:noAutofit/>
                    </a:bodyPr>
                    <a:lstStyle/>
                    <a:p>
                      <a:pPr lvl="0" rtl="0">
                        <a:spcBef>
                          <a:spcPts val="0"/>
                        </a:spcBef>
                        <a:buNone/>
                      </a:pPr>
                      <a:r>
                        <a:rPr b="1" lang="en"/>
                        <a:t>Variable</a:t>
                      </a:r>
                    </a:p>
                  </a:txBody>
                  <a:tcPr marT="91425" marB="91425" marR="91425" marL="91425"/>
                </a:tc>
                <a:tc>
                  <a:txBody>
                    <a:bodyPr>
                      <a:noAutofit/>
                    </a:bodyPr>
                    <a:lstStyle/>
                    <a:p>
                      <a:pPr lvl="0" rtl="0">
                        <a:spcBef>
                          <a:spcPts val="0"/>
                        </a:spcBef>
                        <a:buNone/>
                      </a:pPr>
                      <a:r>
                        <a:rPr b="1" lang="en"/>
                        <a:t>D-U Pairs</a:t>
                      </a:r>
                    </a:p>
                  </a:txBody>
                  <a:tcPr marT="91425" marB="91425" marR="91425" marL="91425"/>
                </a:tc>
              </a:tr>
              <a:tr h="381000">
                <a:tc>
                  <a:txBody>
                    <a:bodyPr>
                      <a:noAutofit/>
                    </a:bodyPr>
                    <a:lstStyle/>
                    <a:p>
                      <a:pPr lvl="0" rtl="0">
                        <a:spcBef>
                          <a:spcPts val="0"/>
                        </a:spcBef>
                        <a:buNone/>
                      </a:pPr>
                      <a:r>
                        <a:rPr lang="en"/>
                        <a:t>x</a:t>
                      </a:r>
                    </a:p>
                  </a:txBody>
                  <a:tcPr marT="91425" marB="91425" marR="91425" marL="91425"/>
                </a:tc>
                <a:tc>
                  <a:txBody>
                    <a:bodyPr>
                      <a:noAutofit/>
                    </a:bodyPr>
                    <a:lstStyle/>
                    <a:p>
                      <a:pPr lvl="0" rtl="0">
                        <a:spcBef>
                          <a:spcPts val="0"/>
                        </a:spcBef>
                        <a:buNone/>
                      </a:pPr>
                      <a:r>
                        <a:rPr lang="en"/>
                        <a:t>(1, 4), </a:t>
                      </a:r>
                      <a:r>
                        <a:rPr lang="en">
                          <a:solidFill>
                            <a:schemeClr val="dk1"/>
                          </a:solidFill>
                        </a:rPr>
                        <a:t>(1, 5), </a:t>
                      </a:r>
                      <a:r>
                        <a:rPr lang="en"/>
                        <a:t>(1, 7), (1, 10), (7, 4), (7, 5), (7, 7), (7, 10) </a:t>
                      </a:r>
                    </a:p>
                  </a:txBody>
                  <a:tcPr marT="91425" marB="91425" marR="91425" marL="91425"/>
                </a:tc>
              </a:tr>
              <a:tr h="381000">
                <a:tc>
                  <a:txBody>
                    <a:bodyPr>
                      <a:noAutofit/>
                    </a:bodyPr>
                    <a:lstStyle/>
                    <a:p>
                      <a:pPr lvl="0" rtl="0">
                        <a:spcBef>
                          <a:spcPts val="0"/>
                        </a:spcBef>
                        <a:buNone/>
                      </a:pPr>
                      <a:r>
                        <a:rPr lang="en"/>
                        <a:t>y</a:t>
                      </a:r>
                    </a:p>
                  </a:txBody>
                  <a:tcPr marT="91425" marB="91425" marR="91425" marL="91425"/>
                </a:tc>
                <a:tc>
                  <a:txBody>
                    <a:bodyPr>
                      <a:noAutofit/>
                    </a:bodyPr>
                    <a:lstStyle/>
                    <a:p>
                      <a:pPr lvl="0" rtl="0">
                        <a:spcBef>
                          <a:spcPts val="0"/>
                        </a:spcBef>
                        <a:buNone/>
                      </a:pPr>
                      <a:r>
                        <a:rPr lang="en"/>
                        <a:t>(1, 3), (1, 5), (1, 10), (5, 3), (5, 5), (5, 10)</a:t>
                      </a:r>
                    </a:p>
                  </a:txBody>
                  <a:tcPr marT="91425" marB="91425" marR="91425" marL="91425"/>
                </a:tc>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80" name="Shape 380"/>
        <p:cNvGrpSpPr/>
        <p:nvPr/>
      </p:nvGrpSpPr>
      <p:grpSpPr>
        <a:xfrm>
          <a:off x="0" y="0"/>
          <a:ext cx="0" cy="0"/>
          <a:chOff x="0" y="0"/>
          <a:chExt cx="0" cy="0"/>
        </a:xfrm>
      </p:grpSpPr>
      <p:sp>
        <p:nvSpPr>
          <p:cNvPr id="381" name="Shape 381"/>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Activity - DU Pairs</a:t>
            </a:r>
          </a:p>
        </p:txBody>
      </p:sp>
      <p:sp>
        <p:nvSpPr>
          <p:cNvPr id="382" name="Shape 382"/>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33</a:t>
            </a:r>
          </a:p>
        </p:txBody>
      </p:sp>
      <p:sp>
        <p:nvSpPr>
          <p:cNvPr id="383" name="Shape 383"/>
          <p:cNvSpPr txBox="1"/>
          <p:nvPr>
            <p:ph idx="2" type="body"/>
          </p:nvPr>
        </p:nvSpPr>
        <p:spPr>
          <a:xfrm>
            <a:off x="457200" y="1590350"/>
            <a:ext cx="4235100" cy="4967700"/>
          </a:xfrm>
          <a:prstGeom prst="rect">
            <a:avLst/>
          </a:prstGeom>
        </p:spPr>
        <p:txBody>
          <a:bodyPr anchorCtr="0" anchor="t" bIns="91425" lIns="91425" rIns="91425" tIns="91425">
            <a:noAutofit/>
          </a:bodyPr>
          <a:lstStyle/>
          <a:p>
            <a:pPr lvl="0" rtl="0">
              <a:lnSpc>
                <a:spcPct val="120000"/>
              </a:lnSpc>
              <a:spcBef>
                <a:spcPts val="0"/>
              </a:spcBef>
              <a:buNone/>
            </a:pPr>
            <a:r>
              <a:rPr b="1" lang="en" sz="1800">
                <a:latin typeface="Consolas"/>
                <a:ea typeface="Consolas"/>
                <a:cs typeface="Consolas"/>
                <a:sym typeface="Consolas"/>
              </a:rPr>
              <a:t>1. int doSomething(int x, int y) </a:t>
            </a:r>
            <a:br>
              <a:rPr b="1" lang="en" sz="1800">
                <a:latin typeface="Consolas"/>
                <a:ea typeface="Consolas"/>
                <a:cs typeface="Consolas"/>
                <a:sym typeface="Consolas"/>
              </a:rPr>
            </a:br>
            <a:r>
              <a:rPr b="1" lang="en" sz="1800">
                <a:latin typeface="Consolas"/>
                <a:ea typeface="Consolas"/>
                <a:cs typeface="Consolas"/>
                <a:sym typeface="Consolas"/>
              </a:rPr>
              <a:t>2. {</a:t>
            </a:r>
          </a:p>
          <a:p>
            <a:pPr lvl="0" rtl="0">
              <a:lnSpc>
                <a:spcPct val="120000"/>
              </a:lnSpc>
              <a:spcBef>
                <a:spcPts val="0"/>
              </a:spcBef>
              <a:buNone/>
            </a:pPr>
            <a:r>
              <a:rPr b="1" lang="en" sz="1800">
                <a:latin typeface="Consolas"/>
                <a:ea typeface="Consolas"/>
                <a:cs typeface="Consolas"/>
                <a:sym typeface="Consolas"/>
              </a:rPr>
              <a:t>3. 		while(y &gt; 0) {</a:t>
            </a:r>
          </a:p>
          <a:p>
            <a:pPr lvl="0" rtl="0">
              <a:lnSpc>
                <a:spcPct val="120000"/>
              </a:lnSpc>
              <a:spcBef>
                <a:spcPts val="0"/>
              </a:spcBef>
              <a:buNone/>
            </a:pPr>
            <a:r>
              <a:rPr b="1" lang="en" sz="1800">
                <a:latin typeface="Consolas"/>
                <a:ea typeface="Consolas"/>
                <a:cs typeface="Consolas"/>
                <a:sym typeface="Consolas"/>
              </a:rPr>
              <a:t>4.			if(x &gt; 0) { </a:t>
            </a:r>
          </a:p>
          <a:p>
            <a:pPr lvl="0" rtl="0">
              <a:lnSpc>
                <a:spcPct val="120000"/>
              </a:lnSpc>
              <a:spcBef>
                <a:spcPts val="0"/>
              </a:spcBef>
              <a:buNone/>
            </a:pPr>
            <a:r>
              <a:rPr b="1" lang="en" sz="1800">
                <a:latin typeface="Consolas"/>
                <a:ea typeface="Consolas"/>
                <a:cs typeface="Consolas"/>
                <a:sym typeface="Consolas"/>
              </a:rPr>
              <a:t>5.				y = y - x;</a:t>
            </a:r>
          </a:p>
          <a:p>
            <a:pPr lvl="0" rtl="0">
              <a:lnSpc>
                <a:spcPct val="120000"/>
              </a:lnSpc>
              <a:spcBef>
                <a:spcPts val="0"/>
              </a:spcBef>
              <a:buNone/>
            </a:pPr>
            <a:r>
              <a:rPr b="1" lang="en" sz="1800">
                <a:latin typeface="Consolas"/>
                <a:ea typeface="Consolas"/>
                <a:cs typeface="Consolas"/>
                <a:sym typeface="Consolas"/>
              </a:rPr>
              <a:t>6.			}else {</a:t>
            </a:r>
          </a:p>
          <a:p>
            <a:pPr lvl="0" rtl="0">
              <a:lnSpc>
                <a:spcPct val="120000"/>
              </a:lnSpc>
              <a:spcBef>
                <a:spcPts val="0"/>
              </a:spcBef>
              <a:buNone/>
            </a:pPr>
            <a:r>
              <a:rPr b="1" lang="en" sz="1800">
                <a:latin typeface="Consolas"/>
                <a:ea typeface="Consolas"/>
                <a:cs typeface="Consolas"/>
                <a:sym typeface="Consolas"/>
              </a:rPr>
              <a:t>7.				x = x + 1;</a:t>
            </a:r>
          </a:p>
          <a:p>
            <a:pPr lvl="0" rtl="0">
              <a:lnSpc>
                <a:spcPct val="120000"/>
              </a:lnSpc>
              <a:spcBef>
                <a:spcPts val="0"/>
              </a:spcBef>
              <a:buNone/>
            </a:pPr>
            <a:r>
              <a:rPr b="1" lang="en" sz="1800">
                <a:latin typeface="Consolas"/>
                <a:ea typeface="Consolas"/>
                <a:cs typeface="Consolas"/>
                <a:sym typeface="Consolas"/>
              </a:rPr>
              <a:t>8.			}</a:t>
            </a:r>
          </a:p>
          <a:p>
            <a:pPr lvl="0" rtl="0">
              <a:lnSpc>
                <a:spcPct val="120000"/>
              </a:lnSpc>
              <a:spcBef>
                <a:spcPts val="0"/>
              </a:spcBef>
              <a:buNone/>
            </a:pPr>
            <a:r>
              <a:rPr b="1" lang="en" sz="1800">
                <a:latin typeface="Consolas"/>
                <a:ea typeface="Consolas"/>
                <a:cs typeface="Consolas"/>
                <a:sym typeface="Consolas"/>
              </a:rPr>
              <a:t>9.		}</a:t>
            </a:r>
          </a:p>
          <a:p>
            <a:pPr lvl="0" rtl="0">
              <a:lnSpc>
                <a:spcPct val="120000"/>
              </a:lnSpc>
              <a:spcBef>
                <a:spcPts val="0"/>
              </a:spcBef>
              <a:buNone/>
            </a:pPr>
            <a:r>
              <a:rPr b="1" lang="en" sz="1800">
                <a:latin typeface="Consolas"/>
                <a:ea typeface="Consolas"/>
                <a:cs typeface="Consolas"/>
                <a:sym typeface="Consolas"/>
              </a:rPr>
              <a:t>10.		return x + y;</a:t>
            </a:r>
          </a:p>
          <a:p>
            <a:pPr lvl="0" rtl="0">
              <a:lnSpc>
                <a:spcPct val="120000"/>
              </a:lnSpc>
              <a:spcBef>
                <a:spcPts val="0"/>
              </a:spcBef>
              <a:buNone/>
            </a:pPr>
            <a:r>
              <a:rPr b="1" lang="en" sz="1800">
                <a:latin typeface="Consolas"/>
                <a:ea typeface="Consolas"/>
                <a:cs typeface="Consolas"/>
                <a:sym typeface="Consolas"/>
              </a:rPr>
              <a:t>11. }</a:t>
            </a:r>
          </a:p>
        </p:txBody>
      </p:sp>
      <p:graphicFrame>
        <p:nvGraphicFramePr>
          <p:cNvPr id="384" name="Shape 384"/>
          <p:cNvGraphicFramePr/>
          <p:nvPr/>
        </p:nvGraphicFramePr>
        <p:xfrm>
          <a:off x="4692300" y="2146100"/>
          <a:ext cx="3000000" cy="3000000"/>
        </p:xfrm>
        <a:graphic>
          <a:graphicData uri="http://schemas.openxmlformats.org/drawingml/2006/table">
            <a:tbl>
              <a:tblPr>
                <a:noFill/>
                <a:tableStyleId>{9C79665A-61B6-4C37-A24F-EC7AAD44D998}</a:tableStyleId>
              </a:tblPr>
              <a:tblGrid>
                <a:gridCol w="948650"/>
                <a:gridCol w="2323775"/>
              </a:tblGrid>
              <a:tr h="381000">
                <a:tc>
                  <a:txBody>
                    <a:bodyPr>
                      <a:noAutofit/>
                    </a:bodyPr>
                    <a:lstStyle/>
                    <a:p>
                      <a:pPr lvl="0" rtl="0">
                        <a:spcBef>
                          <a:spcPts val="0"/>
                        </a:spcBef>
                        <a:buNone/>
                      </a:pPr>
                      <a:r>
                        <a:rPr b="1" lang="en"/>
                        <a:t>Variable</a:t>
                      </a:r>
                    </a:p>
                  </a:txBody>
                  <a:tcPr marT="91425" marB="91425" marR="91425" marL="91425"/>
                </a:tc>
                <a:tc>
                  <a:txBody>
                    <a:bodyPr>
                      <a:noAutofit/>
                    </a:bodyPr>
                    <a:lstStyle/>
                    <a:p>
                      <a:pPr lvl="0" rtl="0">
                        <a:spcBef>
                          <a:spcPts val="0"/>
                        </a:spcBef>
                        <a:buNone/>
                      </a:pPr>
                      <a:r>
                        <a:rPr b="1" lang="en"/>
                        <a:t>D-U Pairs</a:t>
                      </a:r>
                    </a:p>
                  </a:txBody>
                  <a:tcPr marT="91425" marB="91425" marR="91425" marL="91425"/>
                </a:tc>
              </a:tr>
              <a:tr h="381000">
                <a:tc>
                  <a:txBody>
                    <a:bodyPr>
                      <a:noAutofit/>
                    </a:bodyPr>
                    <a:lstStyle/>
                    <a:p>
                      <a:pPr lvl="0" rtl="0">
                        <a:spcBef>
                          <a:spcPts val="0"/>
                        </a:spcBef>
                        <a:buNone/>
                      </a:pPr>
                      <a:r>
                        <a:rPr lang="en"/>
                        <a:t>x</a:t>
                      </a:r>
                    </a:p>
                  </a:txBody>
                  <a:tcPr marT="91425" marB="91425" marR="91425" marL="91425"/>
                </a:tc>
                <a:tc>
                  <a:txBody>
                    <a:bodyPr>
                      <a:noAutofit/>
                    </a:bodyPr>
                    <a:lstStyle/>
                    <a:p>
                      <a:pPr lvl="0" rtl="0">
                        <a:spcBef>
                          <a:spcPts val="0"/>
                        </a:spcBef>
                        <a:buNone/>
                      </a:pPr>
                      <a:r>
                        <a:rPr lang="en"/>
                        <a:t>(1, 4), </a:t>
                      </a:r>
                      <a:r>
                        <a:rPr lang="en">
                          <a:solidFill>
                            <a:schemeClr val="dk1"/>
                          </a:solidFill>
                        </a:rPr>
                        <a:t>(1, 5), </a:t>
                      </a:r>
                      <a:r>
                        <a:rPr lang="en"/>
                        <a:t>(1, 7), (1, 10), (7, 4), (7, 5), (7, 7), (7, 10) </a:t>
                      </a:r>
                    </a:p>
                  </a:txBody>
                  <a:tcPr marT="91425" marB="91425" marR="91425" marL="91425"/>
                </a:tc>
              </a:tr>
              <a:tr h="381000">
                <a:tc>
                  <a:txBody>
                    <a:bodyPr>
                      <a:noAutofit/>
                    </a:bodyPr>
                    <a:lstStyle/>
                    <a:p>
                      <a:pPr lvl="0" rtl="0">
                        <a:spcBef>
                          <a:spcPts val="0"/>
                        </a:spcBef>
                        <a:buNone/>
                      </a:pPr>
                      <a:r>
                        <a:rPr lang="en"/>
                        <a:t>y</a:t>
                      </a:r>
                    </a:p>
                  </a:txBody>
                  <a:tcPr marT="91425" marB="91425" marR="91425" marL="91425"/>
                </a:tc>
                <a:tc>
                  <a:txBody>
                    <a:bodyPr>
                      <a:noAutofit/>
                    </a:bodyPr>
                    <a:lstStyle/>
                    <a:p>
                      <a:pPr lvl="0" rtl="0">
                        <a:spcBef>
                          <a:spcPts val="0"/>
                        </a:spcBef>
                        <a:buNone/>
                      </a:pPr>
                      <a:r>
                        <a:rPr lang="en"/>
                        <a:t>(1, 3), (1, 5), (1, 10), (5, 3), (5, 5), (5, 10)</a:t>
                      </a:r>
                    </a:p>
                  </a:txBody>
                  <a:tcPr marT="91425" marB="91425" marR="91425" marL="91425"/>
                </a:tc>
              </a:tr>
            </a:tbl>
          </a:graphicData>
        </a:graphic>
      </p:graphicFrame>
      <p:sp>
        <p:nvSpPr>
          <p:cNvPr id="385" name="Shape 385"/>
          <p:cNvSpPr txBox="1"/>
          <p:nvPr/>
        </p:nvSpPr>
        <p:spPr>
          <a:xfrm>
            <a:off x="4296100" y="3901975"/>
            <a:ext cx="3931500" cy="532200"/>
          </a:xfrm>
          <a:prstGeom prst="rect">
            <a:avLst/>
          </a:prstGeom>
          <a:noFill/>
          <a:ln>
            <a:noFill/>
          </a:ln>
        </p:spPr>
        <p:txBody>
          <a:bodyPr anchorCtr="0" anchor="t" bIns="91425" lIns="91425" rIns="91425" tIns="91425">
            <a:noAutofit/>
          </a:bodyPr>
          <a:lstStyle/>
          <a:p>
            <a:pPr lvl="0">
              <a:spcBef>
                <a:spcPts val="0"/>
              </a:spcBef>
              <a:buNone/>
            </a:pPr>
            <a:r>
              <a:rPr b="1" lang="en"/>
              <a:t>Test 1: (x = 1, y = 2)</a:t>
            </a:r>
          </a:p>
          <a:p>
            <a:pPr lvl="0">
              <a:spcBef>
                <a:spcPts val="0"/>
              </a:spcBef>
              <a:buNone/>
            </a:pPr>
            <a:r>
              <a:rPr lang="en"/>
              <a:t>Covers lines </a:t>
            </a:r>
            <a:r>
              <a:rPr lang="en"/>
              <a:t>1, 3, 4, 5, 3, 4, 5, 3, 10</a:t>
            </a:r>
          </a:p>
          <a:p>
            <a:pPr lvl="0">
              <a:spcBef>
                <a:spcPts val="0"/>
              </a:spcBef>
              <a:buNone/>
            </a:pPr>
            <a:r>
              <a:t/>
            </a:r>
            <a:endParaRPr/>
          </a:p>
        </p:txBody>
      </p:sp>
      <p:cxnSp>
        <p:nvCxnSpPr>
          <p:cNvPr id="386" name="Shape 386"/>
          <p:cNvCxnSpPr/>
          <p:nvPr/>
        </p:nvCxnSpPr>
        <p:spPr>
          <a:xfrm>
            <a:off x="5695300" y="2739250"/>
            <a:ext cx="473100" cy="0"/>
          </a:xfrm>
          <a:prstGeom prst="straightConnector1">
            <a:avLst/>
          </a:prstGeom>
          <a:noFill/>
          <a:ln cap="flat" cmpd="sng" w="9525">
            <a:solidFill>
              <a:srgbClr val="FF0000"/>
            </a:solidFill>
            <a:prstDash val="solid"/>
            <a:round/>
            <a:headEnd len="lg" w="lg" type="none"/>
            <a:tailEnd len="lg" w="lg" type="none"/>
          </a:ln>
        </p:spPr>
      </p:cxnSp>
      <p:cxnSp>
        <p:nvCxnSpPr>
          <p:cNvPr id="387" name="Shape 387"/>
          <p:cNvCxnSpPr/>
          <p:nvPr/>
        </p:nvCxnSpPr>
        <p:spPr>
          <a:xfrm>
            <a:off x="6168400" y="2739250"/>
            <a:ext cx="473100" cy="0"/>
          </a:xfrm>
          <a:prstGeom prst="straightConnector1">
            <a:avLst/>
          </a:prstGeom>
          <a:noFill/>
          <a:ln cap="flat" cmpd="sng" w="9525">
            <a:solidFill>
              <a:srgbClr val="FF0000"/>
            </a:solidFill>
            <a:prstDash val="solid"/>
            <a:round/>
            <a:headEnd len="lg" w="lg" type="none"/>
            <a:tailEnd len="lg" w="lg" type="none"/>
          </a:ln>
        </p:spPr>
      </p:cxnSp>
      <p:cxnSp>
        <p:nvCxnSpPr>
          <p:cNvPr id="388" name="Shape 388"/>
          <p:cNvCxnSpPr/>
          <p:nvPr/>
        </p:nvCxnSpPr>
        <p:spPr>
          <a:xfrm>
            <a:off x="7340175" y="2739250"/>
            <a:ext cx="473100" cy="0"/>
          </a:xfrm>
          <a:prstGeom prst="straightConnector1">
            <a:avLst/>
          </a:prstGeom>
          <a:noFill/>
          <a:ln cap="flat" cmpd="sng" w="9525">
            <a:solidFill>
              <a:srgbClr val="FF0000"/>
            </a:solidFill>
            <a:prstDash val="solid"/>
            <a:round/>
            <a:headEnd len="lg" w="lg" type="none"/>
            <a:tailEnd len="lg" w="lg" type="none"/>
          </a:ln>
        </p:spPr>
      </p:cxnSp>
      <p:cxnSp>
        <p:nvCxnSpPr>
          <p:cNvPr id="389" name="Shape 389"/>
          <p:cNvCxnSpPr/>
          <p:nvPr/>
        </p:nvCxnSpPr>
        <p:spPr>
          <a:xfrm>
            <a:off x="5695300" y="3334400"/>
            <a:ext cx="473100" cy="0"/>
          </a:xfrm>
          <a:prstGeom prst="straightConnector1">
            <a:avLst/>
          </a:prstGeom>
          <a:noFill/>
          <a:ln cap="flat" cmpd="sng" w="9525">
            <a:solidFill>
              <a:srgbClr val="FF0000"/>
            </a:solidFill>
            <a:prstDash val="solid"/>
            <a:round/>
            <a:headEnd len="lg" w="lg" type="none"/>
            <a:tailEnd len="lg" w="lg" type="none"/>
          </a:ln>
        </p:spPr>
      </p:cxnSp>
      <p:cxnSp>
        <p:nvCxnSpPr>
          <p:cNvPr id="390" name="Shape 390"/>
          <p:cNvCxnSpPr/>
          <p:nvPr/>
        </p:nvCxnSpPr>
        <p:spPr>
          <a:xfrm>
            <a:off x="6168400" y="3334400"/>
            <a:ext cx="473100" cy="0"/>
          </a:xfrm>
          <a:prstGeom prst="straightConnector1">
            <a:avLst/>
          </a:prstGeom>
          <a:noFill/>
          <a:ln cap="flat" cmpd="sng" w="9525">
            <a:solidFill>
              <a:srgbClr val="FF0000"/>
            </a:solidFill>
            <a:prstDash val="solid"/>
            <a:round/>
            <a:headEnd len="lg" w="lg" type="none"/>
            <a:tailEnd len="lg" w="lg" type="none"/>
          </a:ln>
        </p:spPr>
      </p:cxnSp>
      <p:cxnSp>
        <p:nvCxnSpPr>
          <p:cNvPr id="391" name="Shape 391"/>
          <p:cNvCxnSpPr/>
          <p:nvPr/>
        </p:nvCxnSpPr>
        <p:spPr>
          <a:xfrm>
            <a:off x="7383525" y="3334400"/>
            <a:ext cx="473100" cy="0"/>
          </a:xfrm>
          <a:prstGeom prst="straightConnector1">
            <a:avLst/>
          </a:prstGeom>
          <a:noFill/>
          <a:ln cap="flat" cmpd="sng" w="9525">
            <a:solidFill>
              <a:srgbClr val="FF0000"/>
            </a:solidFill>
            <a:prstDash val="solid"/>
            <a:round/>
            <a:headEnd len="lg" w="lg" type="none"/>
            <a:tailEnd len="lg" w="lg" type="none"/>
          </a:ln>
        </p:spPr>
      </p:cxnSp>
      <p:cxnSp>
        <p:nvCxnSpPr>
          <p:cNvPr id="392" name="Shape 392"/>
          <p:cNvCxnSpPr/>
          <p:nvPr/>
        </p:nvCxnSpPr>
        <p:spPr>
          <a:xfrm>
            <a:off x="5695300" y="3574825"/>
            <a:ext cx="473100" cy="0"/>
          </a:xfrm>
          <a:prstGeom prst="straightConnector1">
            <a:avLst/>
          </a:prstGeom>
          <a:noFill/>
          <a:ln cap="flat" cmpd="sng" w="9525">
            <a:solidFill>
              <a:srgbClr val="FF0000"/>
            </a:solidFill>
            <a:prstDash val="solid"/>
            <a:round/>
            <a:headEnd len="lg" w="lg" type="none"/>
            <a:tailEnd len="lg" w="lg" type="none"/>
          </a:ln>
        </p:spPr>
      </p:cxnSp>
      <p:cxnSp>
        <p:nvCxnSpPr>
          <p:cNvPr id="393" name="Shape 393"/>
          <p:cNvCxnSpPr/>
          <p:nvPr/>
        </p:nvCxnSpPr>
        <p:spPr>
          <a:xfrm>
            <a:off x="6269425" y="3574825"/>
            <a:ext cx="473100" cy="0"/>
          </a:xfrm>
          <a:prstGeom prst="straightConnector1">
            <a:avLst/>
          </a:prstGeom>
          <a:noFill/>
          <a:ln cap="flat" cmpd="sng" w="9525">
            <a:solidFill>
              <a:srgbClr val="FF0000"/>
            </a:solidFill>
            <a:prstDash val="solid"/>
            <a:round/>
            <a:headEnd len="lg" w="lg" type="none"/>
            <a:tailEnd len="lg" w="lg" type="none"/>
          </a:ln>
        </p:spPr>
      </p:cxnSp>
      <p:sp>
        <p:nvSpPr>
          <p:cNvPr id="394" name="Shape 394"/>
          <p:cNvSpPr txBox="1"/>
          <p:nvPr/>
        </p:nvSpPr>
        <p:spPr>
          <a:xfrm>
            <a:off x="4296100" y="4410400"/>
            <a:ext cx="4235100" cy="532200"/>
          </a:xfrm>
          <a:prstGeom prst="rect">
            <a:avLst/>
          </a:prstGeom>
          <a:noFill/>
          <a:ln>
            <a:noFill/>
          </a:ln>
        </p:spPr>
        <p:txBody>
          <a:bodyPr anchorCtr="0" anchor="t" bIns="91425" lIns="91425" rIns="91425" tIns="91425">
            <a:noAutofit/>
          </a:bodyPr>
          <a:lstStyle/>
          <a:p>
            <a:pPr lvl="0" rtl="0">
              <a:spcBef>
                <a:spcPts val="0"/>
              </a:spcBef>
              <a:buNone/>
            </a:pPr>
            <a:r>
              <a:rPr b="1" lang="en"/>
              <a:t>Test 2: (x = -1, y = 1)</a:t>
            </a:r>
          </a:p>
          <a:p>
            <a:pPr lvl="0" rtl="0">
              <a:spcBef>
                <a:spcPts val="0"/>
              </a:spcBef>
              <a:buNone/>
            </a:pPr>
            <a:r>
              <a:rPr lang="en"/>
              <a:t>Covers lines 1, 3, 4, 6, 7, 3, 4, 6, 7, 3, 4, 5, 3, 10</a:t>
            </a:r>
          </a:p>
          <a:p>
            <a:pPr lvl="0" rtl="0">
              <a:spcBef>
                <a:spcPts val="0"/>
              </a:spcBef>
              <a:buNone/>
            </a:pPr>
            <a:r>
              <a:t/>
            </a:r>
            <a:endParaRPr/>
          </a:p>
        </p:txBody>
      </p:sp>
      <p:cxnSp>
        <p:nvCxnSpPr>
          <p:cNvPr id="395" name="Shape 395"/>
          <p:cNvCxnSpPr/>
          <p:nvPr/>
        </p:nvCxnSpPr>
        <p:spPr>
          <a:xfrm>
            <a:off x="6742525" y="2739250"/>
            <a:ext cx="473100" cy="0"/>
          </a:xfrm>
          <a:prstGeom prst="straightConnector1">
            <a:avLst/>
          </a:prstGeom>
          <a:noFill/>
          <a:ln cap="flat" cmpd="sng" w="9525">
            <a:solidFill>
              <a:srgbClr val="FF0000"/>
            </a:solidFill>
            <a:prstDash val="solid"/>
            <a:round/>
            <a:headEnd len="lg" w="lg" type="none"/>
            <a:tailEnd len="lg" w="lg" type="none"/>
          </a:ln>
        </p:spPr>
      </p:cxnSp>
      <p:cxnSp>
        <p:nvCxnSpPr>
          <p:cNvPr id="396" name="Shape 396"/>
          <p:cNvCxnSpPr/>
          <p:nvPr/>
        </p:nvCxnSpPr>
        <p:spPr>
          <a:xfrm>
            <a:off x="5695300" y="2945525"/>
            <a:ext cx="473100" cy="0"/>
          </a:xfrm>
          <a:prstGeom prst="straightConnector1">
            <a:avLst/>
          </a:prstGeom>
          <a:noFill/>
          <a:ln cap="flat" cmpd="sng" w="9525">
            <a:solidFill>
              <a:srgbClr val="FF0000"/>
            </a:solidFill>
            <a:prstDash val="solid"/>
            <a:round/>
            <a:headEnd len="lg" w="lg" type="none"/>
            <a:tailEnd len="lg" w="lg" type="none"/>
          </a:ln>
        </p:spPr>
      </p:cxnSp>
      <p:cxnSp>
        <p:nvCxnSpPr>
          <p:cNvPr id="397" name="Shape 397"/>
          <p:cNvCxnSpPr/>
          <p:nvPr/>
        </p:nvCxnSpPr>
        <p:spPr>
          <a:xfrm>
            <a:off x="6177100" y="2945525"/>
            <a:ext cx="473100" cy="0"/>
          </a:xfrm>
          <a:prstGeom prst="straightConnector1">
            <a:avLst/>
          </a:prstGeom>
          <a:noFill/>
          <a:ln cap="flat" cmpd="sng" w="9525">
            <a:solidFill>
              <a:srgbClr val="FF0000"/>
            </a:solidFill>
            <a:prstDash val="solid"/>
            <a:round/>
            <a:headEnd len="lg" w="lg" type="none"/>
            <a:tailEnd len="lg" w="lg" type="none"/>
          </a:ln>
        </p:spPr>
      </p:cxnSp>
      <p:cxnSp>
        <p:nvCxnSpPr>
          <p:cNvPr id="398" name="Shape 398"/>
          <p:cNvCxnSpPr/>
          <p:nvPr/>
        </p:nvCxnSpPr>
        <p:spPr>
          <a:xfrm>
            <a:off x="6742525" y="2945525"/>
            <a:ext cx="473100" cy="0"/>
          </a:xfrm>
          <a:prstGeom prst="straightConnector1">
            <a:avLst/>
          </a:prstGeom>
          <a:noFill/>
          <a:ln cap="flat" cmpd="sng" w="9525">
            <a:solidFill>
              <a:srgbClr val="FF0000"/>
            </a:solidFill>
            <a:prstDash val="solid"/>
            <a:round/>
            <a:headEnd len="lg" w="lg" type="none"/>
            <a:tailEnd len="lg" w="lg" type="none"/>
          </a:ln>
        </p:spPr>
      </p:cxnSp>
      <p:cxnSp>
        <p:nvCxnSpPr>
          <p:cNvPr id="399" name="Shape 399"/>
          <p:cNvCxnSpPr/>
          <p:nvPr/>
        </p:nvCxnSpPr>
        <p:spPr>
          <a:xfrm>
            <a:off x="7340175" y="2944250"/>
            <a:ext cx="473100" cy="0"/>
          </a:xfrm>
          <a:prstGeom prst="straightConnector1">
            <a:avLst/>
          </a:prstGeom>
          <a:noFill/>
          <a:ln cap="flat" cmpd="sng" w="9525">
            <a:solidFill>
              <a:srgbClr val="FF0000"/>
            </a:solidFill>
            <a:prstDash val="solid"/>
            <a:round/>
            <a:headEnd len="lg" w="lg" type="none"/>
            <a:tailEnd len="lg" w="lg" type="none"/>
          </a:ln>
        </p:spPr>
      </p:cxnSp>
      <p:sp>
        <p:nvSpPr>
          <p:cNvPr id="400" name="Shape 400"/>
          <p:cNvSpPr txBox="1"/>
          <p:nvPr/>
        </p:nvSpPr>
        <p:spPr>
          <a:xfrm>
            <a:off x="4296100" y="4862200"/>
            <a:ext cx="4235100" cy="532200"/>
          </a:xfrm>
          <a:prstGeom prst="rect">
            <a:avLst/>
          </a:prstGeom>
          <a:noFill/>
          <a:ln>
            <a:noFill/>
          </a:ln>
        </p:spPr>
        <p:txBody>
          <a:bodyPr anchorCtr="0" anchor="t" bIns="91425" lIns="91425" rIns="91425" tIns="91425">
            <a:noAutofit/>
          </a:bodyPr>
          <a:lstStyle/>
          <a:p>
            <a:pPr lvl="0" rtl="0">
              <a:spcBef>
                <a:spcPts val="0"/>
              </a:spcBef>
              <a:buNone/>
            </a:pPr>
            <a:r>
              <a:rPr b="1" lang="en"/>
              <a:t>Test 3: (x = 1, y = 0)</a:t>
            </a:r>
          </a:p>
          <a:p>
            <a:pPr lvl="0" rtl="0">
              <a:spcBef>
                <a:spcPts val="0"/>
              </a:spcBef>
              <a:buNone/>
            </a:pPr>
            <a:r>
              <a:rPr lang="en"/>
              <a:t>Covers lines 1, 3, 8</a:t>
            </a:r>
          </a:p>
          <a:p>
            <a:pPr lvl="0" rtl="0">
              <a:spcBef>
                <a:spcPts val="0"/>
              </a:spcBef>
              <a:buNone/>
            </a:pPr>
            <a:r>
              <a:t/>
            </a:r>
            <a:endParaRPr/>
          </a:p>
        </p:txBody>
      </p:sp>
      <p:cxnSp>
        <p:nvCxnSpPr>
          <p:cNvPr id="401" name="Shape 401"/>
          <p:cNvCxnSpPr/>
          <p:nvPr/>
        </p:nvCxnSpPr>
        <p:spPr>
          <a:xfrm>
            <a:off x="6796925" y="3334400"/>
            <a:ext cx="473100" cy="0"/>
          </a:xfrm>
          <a:prstGeom prst="straightConnector1">
            <a:avLst/>
          </a:prstGeom>
          <a:noFill/>
          <a:ln cap="flat" cmpd="sng" w="9525">
            <a:solidFill>
              <a:srgbClr val="FF0000"/>
            </a:solidFill>
            <a:prstDash val="solid"/>
            <a:round/>
            <a:headEnd len="lg" w="lg" type="none"/>
            <a:tailEnd len="lg" w="lg"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5"/>
                                        </p:tgtEl>
                                        <p:attrNameLst>
                                          <p:attrName>style.visibility</p:attrName>
                                        </p:attrNameLst>
                                      </p:cBhvr>
                                      <p:to>
                                        <p:strVal val="visible"/>
                                      </p:to>
                                    </p:set>
                                    <p:animEffect filter="fade" transition="in">
                                      <p:cBhvr>
                                        <p:cTn dur="1"/>
                                        <p:tgtEl>
                                          <p:spTgt spid="38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6"/>
                                        </p:tgtEl>
                                        <p:attrNameLst>
                                          <p:attrName>style.visibility</p:attrName>
                                        </p:attrNameLst>
                                      </p:cBhvr>
                                      <p:to>
                                        <p:strVal val="visible"/>
                                      </p:to>
                                    </p:set>
                                    <p:animEffect filter="fade" transition="in">
                                      <p:cBhvr>
                                        <p:cTn dur="1"/>
                                        <p:tgtEl>
                                          <p:spTgt spid="386"/>
                                        </p:tgtEl>
                                      </p:cBhvr>
                                    </p:animEffect>
                                  </p:childTnLst>
                                </p:cTn>
                              </p:par>
                              <p:par>
                                <p:cTn fill="hold" nodeType="withEffect" presetClass="entr" presetID="10" presetSubtype="0">
                                  <p:stCondLst>
                                    <p:cond delay="0"/>
                                  </p:stCondLst>
                                  <p:childTnLst>
                                    <p:set>
                                      <p:cBhvr>
                                        <p:cTn dur="1" fill="hold">
                                          <p:stCondLst>
                                            <p:cond delay="0"/>
                                          </p:stCondLst>
                                        </p:cTn>
                                        <p:tgtEl>
                                          <p:spTgt spid="387"/>
                                        </p:tgtEl>
                                        <p:attrNameLst>
                                          <p:attrName>style.visibility</p:attrName>
                                        </p:attrNameLst>
                                      </p:cBhvr>
                                      <p:to>
                                        <p:strVal val="visible"/>
                                      </p:to>
                                    </p:set>
                                    <p:animEffect filter="fade" transition="in">
                                      <p:cBhvr>
                                        <p:cTn dur="1"/>
                                        <p:tgtEl>
                                          <p:spTgt spid="387"/>
                                        </p:tgtEl>
                                      </p:cBhvr>
                                    </p:animEffect>
                                  </p:childTnLst>
                                </p:cTn>
                              </p:par>
                              <p:par>
                                <p:cTn fill="hold" nodeType="withEffect" presetClass="entr" presetID="10" presetSubtype="0">
                                  <p:stCondLst>
                                    <p:cond delay="0"/>
                                  </p:stCondLst>
                                  <p:childTnLst>
                                    <p:set>
                                      <p:cBhvr>
                                        <p:cTn dur="1" fill="hold">
                                          <p:stCondLst>
                                            <p:cond delay="0"/>
                                          </p:stCondLst>
                                        </p:cTn>
                                        <p:tgtEl>
                                          <p:spTgt spid="388"/>
                                        </p:tgtEl>
                                        <p:attrNameLst>
                                          <p:attrName>style.visibility</p:attrName>
                                        </p:attrNameLst>
                                      </p:cBhvr>
                                      <p:to>
                                        <p:strVal val="visible"/>
                                      </p:to>
                                    </p:set>
                                    <p:animEffect filter="fade" transition="in">
                                      <p:cBhvr>
                                        <p:cTn dur="1"/>
                                        <p:tgtEl>
                                          <p:spTgt spid="388"/>
                                        </p:tgtEl>
                                      </p:cBhvr>
                                    </p:animEffect>
                                  </p:childTnLst>
                                </p:cTn>
                              </p:par>
                              <p:par>
                                <p:cTn fill="hold" nodeType="withEffect" presetClass="entr" presetID="10" presetSubtype="0">
                                  <p:stCondLst>
                                    <p:cond delay="0"/>
                                  </p:stCondLst>
                                  <p:childTnLst>
                                    <p:set>
                                      <p:cBhvr>
                                        <p:cTn dur="1" fill="hold">
                                          <p:stCondLst>
                                            <p:cond delay="0"/>
                                          </p:stCondLst>
                                        </p:cTn>
                                        <p:tgtEl>
                                          <p:spTgt spid="389"/>
                                        </p:tgtEl>
                                        <p:attrNameLst>
                                          <p:attrName>style.visibility</p:attrName>
                                        </p:attrNameLst>
                                      </p:cBhvr>
                                      <p:to>
                                        <p:strVal val="visible"/>
                                      </p:to>
                                    </p:set>
                                    <p:animEffect filter="fade" transition="in">
                                      <p:cBhvr>
                                        <p:cTn dur="1"/>
                                        <p:tgtEl>
                                          <p:spTgt spid="389"/>
                                        </p:tgtEl>
                                      </p:cBhvr>
                                    </p:animEffect>
                                  </p:childTnLst>
                                </p:cTn>
                              </p:par>
                              <p:par>
                                <p:cTn fill="hold" nodeType="withEffect" presetClass="entr" presetID="10" presetSubtype="0">
                                  <p:stCondLst>
                                    <p:cond delay="0"/>
                                  </p:stCondLst>
                                  <p:childTnLst>
                                    <p:set>
                                      <p:cBhvr>
                                        <p:cTn dur="1" fill="hold">
                                          <p:stCondLst>
                                            <p:cond delay="0"/>
                                          </p:stCondLst>
                                        </p:cTn>
                                        <p:tgtEl>
                                          <p:spTgt spid="390"/>
                                        </p:tgtEl>
                                        <p:attrNameLst>
                                          <p:attrName>style.visibility</p:attrName>
                                        </p:attrNameLst>
                                      </p:cBhvr>
                                      <p:to>
                                        <p:strVal val="visible"/>
                                      </p:to>
                                    </p:set>
                                    <p:animEffect filter="fade" transition="in">
                                      <p:cBhvr>
                                        <p:cTn dur="1"/>
                                        <p:tgtEl>
                                          <p:spTgt spid="390"/>
                                        </p:tgtEl>
                                      </p:cBhvr>
                                    </p:animEffect>
                                  </p:childTnLst>
                                </p:cTn>
                              </p:par>
                              <p:par>
                                <p:cTn fill="hold" nodeType="withEffect" presetClass="entr" presetID="10" presetSubtype="0">
                                  <p:stCondLst>
                                    <p:cond delay="0"/>
                                  </p:stCondLst>
                                  <p:childTnLst>
                                    <p:set>
                                      <p:cBhvr>
                                        <p:cTn dur="1" fill="hold">
                                          <p:stCondLst>
                                            <p:cond delay="0"/>
                                          </p:stCondLst>
                                        </p:cTn>
                                        <p:tgtEl>
                                          <p:spTgt spid="391"/>
                                        </p:tgtEl>
                                        <p:attrNameLst>
                                          <p:attrName>style.visibility</p:attrName>
                                        </p:attrNameLst>
                                      </p:cBhvr>
                                      <p:to>
                                        <p:strVal val="visible"/>
                                      </p:to>
                                    </p:set>
                                    <p:animEffect filter="fade" transition="in">
                                      <p:cBhvr>
                                        <p:cTn dur="1"/>
                                        <p:tgtEl>
                                          <p:spTgt spid="391"/>
                                        </p:tgtEl>
                                      </p:cBhvr>
                                    </p:animEffect>
                                  </p:childTnLst>
                                </p:cTn>
                              </p:par>
                              <p:par>
                                <p:cTn fill="hold" nodeType="withEffect" presetClass="entr" presetID="10" presetSubtype="0">
                                  <p:stCondLst>
                                    <p:cond delay="0"/>
                                  </p:stCondLst>
                                  <p:childTnLst>
                                    <p:set>
                                      <p:cBhvr>
                                        <p:cTn dur="1" fill="hold">
                                          <p:stCondLst>
                                            <p:cond delay="0"/>
                                          </p:stCondLst>
                                        </p:cTn>
                                        <p:tgtEl>
                                          <p:spTgt spid="392"/>
                                        </p:tgtEl>
                                        <p:attrNameLst>
                                          <p:attrName>style.visibility</p:attrName>
                                        </p:attrNameLst>
                                      </p:cBhvr>
                                      <p:to>
                                        <p:strVal val="visible"/>
                                      </p:to>
                                    </p:set>
                                    <p:animEffect filter="fade" transition="in">
                                      <p:cBhvr>
                                        <p:cTn dur="1"/>
                                        <p:tgtEl>
                                          <p:spTgt spid="392"/>
                                        </p:tgtEl>
                                      </p:cBhvr>
                                    </p:animEffect>
                                  </p:childTnLst>
                                </p:cTn>
                              </p:par>
                              <p:par>
                                <p:cTn fill="hold" nodeType="withEffect" presetClass="entr" presetID="10" presetSubtype="0">
                                  <p:stCondLst>
                                    <p:cond delay="0"/>
                                  </p:stCondLst>
                                  <p:childTnLst>
                                    <p:set>
                                      <p:cBhvr>
                                        <p:cTn dur="1" fill="hold">
                                          <p:stCondLst>
                                            <p:cond delay="0"/>
                                          </p:stCondLst>
                                        </p:cTn>
                                        <p:tgtEl>
                                          <p:spTgt spid="393"/>
                                        </p:tgtEl>
                                        <p:attrNameLst>
                                          <p:attrName>style.visibility</p:attrName>
                                        </p:attrNameLst>
                                      </p:cBhvr>
                                      <p:to>
                                        <p:strVal val="visible"/>
                                      </p:to>
                                    </p:set>
                                    <p:animEffect filter="fade" transition="in">
                                      <p:cBhvr>
                                        <p:cTn dur="1000"/>
                                        <p:tgtEl>
                                          <p:spTgt spid="39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4"/>
                                        </p:tgtEl>
                                        <p:attrNameLst>
                                          <p:attrName>style.visibility</p:attrName>
                                        </p:attrNameLst>
                                      </p:cBhvr>
                                      <p:to>
                                        <p:strVal val="visible"/>
                                      </p:to>
                                    </p:set>
                                    <p:animEffect filter="fade" transition="in">
                                      <p:cBhvr>
                                        <p:cTn dur="1"/>
                                        <p:tgtEl>
                                          <p:spTgt spid="39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5"/>
                                        </p:tgtEl>
                                        <p:attrNameLst>
                                          <p:attrName>style.visibility</p:attrName>
                                        </p:attrNameLst>
                                      </p:cBhvr>
                                      <p:to>
                                        <p:strVal val="visible"/>
                                      </p:to>
                                    </p:set>
                                    <p:animEffect filter="fade" transition="in">
                                      <p:cBhvr>
                                        <p:cTn dur="1"/>
                                        <p:tgtEl>
                                          <p:spTgt spid="395"/>
                                        </p:tgtEl>
                                      </p:cBhvr>
                                    </p:animEffect>
                                  </p:childTnLst>
                                </p:cTn>
                              </p:par>
                              <p:par>
                                <p:cTn fill="hold" nodeType="withEffect" presetClass="entr" presetID="10" presetSubtype="0">
                                  <p:stCondLst>
                                    <p:cond delay="0"/>
                                  </p:stCondLst>
                                  <p:childTnLst>
                                    <p:set>
                                      <p:cBhvr>
                                        <p:cTn dur="1" fill="hold">
                                          <p:stCondLst>
                                            <p:cond delay="0"/>
                                          </p:stCondLst>
                                        </p:cTn>
                                        <p:tgtEl>
                                          <p:spTgt spid="396"/>
                                        </p:tgtEl>
                                        <p:attrNameLst>
                                          <p:attrName>style.visibility</p:attrName>
                                        </p:attrNameLst>
                                      </p:cBhvr>
                                      <p:to>
                                        <p:strVal val="visible"/>
                                      </p:to>
                                    </p:set>
                                    <p:animEffect filter="fade" transition="in">
                                      <p:cBhvr>
                                        <p:cTn dur="1"/>
                                        <p:tgtEl>
                                          <p:spTgt spid="396"/>
                                        </p:tgtEl>
                                      </p:cBhvr>
                                    </p:animEffect>
                                  </p:childTnLst>
                                </p:cTn>
                              </p:par>
                              <p:par>
                                <p:cTn fill="hold" nodeType="withEffect" presetClass="entr" presetID="10" presetSubtype="0">
                                  <p:stCondLst>
                                    <p:cond delay="0"/>
                                  </p:stCondLst>
                                  <p:childTnLst>
                                    <p:set>
                                      <p:cBhvr>
                                        <p:cTn dur="1" fill="hold">
                                          <p:stCondLst>
                                            <p:cond delay="0"/>
                                          </p:stCondLst>
                                        </p:cTn>
                                        <p:tgtEl>
                                          <p:spTgt spid="397"/>
                                        </p:tgtEl>
                                        <p:attrNameLst>
                                          <p:attrName>style.visibility</p:attrName>
                                        </p:attrNameLst>
                                      </p:cBhvr>
                                      <p:to>
                                        <p:strVal val="visible"/>
                                      </p:to>
                                    </p:set>
                                    <p:animEffect filter="fade" transition="in">
                                      <p:cBhvr>
                                        <p:cTn dur="1"/>
                                        <p:tgtEl>
                                          <p:spTgt spid="397"/>
                                        </p:tgtEl>
                                      </p:cBhvr>
                                    </p:animEffect>
                                  </p:childTnLst>
                                </p:cTn>
                              </p:par>
                              <p:par>
                                <p:cTn fill="hold" nodeType="withEffect" presetClass="entr" presetID="10" presetSubtype="0">
                                  <p:stCondLst>
                                    <p:cond delay="0"/>
                                  </p:stCondLst>
                                  <p:childTnLst>
                                    <p:set>
                                      <p:cBhvr>
                                        <p:cTn dur="1" fill="hold">
                                          <p:stCondLst>
                                            <p:cond delay="0"/>
                                          </p:stCondLst>
                                        </p:cTn>
                                        <p:tgtEl>
                                          <p:spTgt spid="398"/>
                                        </p:tgtEl>
                                        <p:attrNameLst>
                                          <p:attrName>style.visibility</p:attrName>
                                        </p:attrNameLst>
                                      </p:cBhvr>
                                      <p:to>
                                        <p:strVal val="visible"/>
                                      </p:to>
                                    </p:set>
                                    <p:animEffect filter="fade" transition="in">
                                      <p:cBhvr>
                                        <p:cTn dur="1"/>
                                        <p:tgtEl>
                                          <p:spTgt spid="398"/>
                                        </p:tgtEl>
                                      </p:cBhvr>
                                    </p:animEffect>
                                  </p:childTnLst>
                                </p:cTn>
                              </p:par>
                              <p:par>
                                <p:cTn fill="hold" nodeType="withEffect" presetClass="entr" presetID="10" presetSubtype="0">
                                  <p:stCondLst>
                                    <p:cond delay="0"/>
                                  </p:stCondLst>
                                  <p:childTnLst>
                                    <p:set>
                                      <p:cBhvr>
                                        <p:cTn dur="1" fill="hold">
                                          <p:stCondLst>
                                            <p:cond delay="0"/>
                                          </p:stCondLst>
                                        </p:cTn>
                                        <p:tgtEl>
                                          <p:spTgt spid="399"/>
                                        </p:tgtEl>
                                        <p:attrNameLst>
                                          <p:attrName>style.visibility</p:attrName>
                                        </p:attrNameLst>
                                      </p:cBhvr>
                                      <p:to>
                                        <p:strVal val="visible"/>
                                      </p:to>
                                    </p:set>
                                    <p:animEffect filter="fade" transition="in">
                                      <p:cBhvr>
                                        <p:cTn dur="1"/>
                                        <p:tgtEl>
                                          <p:spTgt spid="39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0"/>
                                        </p:tgtEl>
                                        <p:attrNameLst>
                                          <p:attrName>style.visibility</p:attrName>
                                        </p:attrNameLst>
                                      </p:cBhvr>
                                      <p:to>
                                        <p:strVal val="visible"/>
                                      </p:to>
                                    </p:set>
                                    <p:animEffect filter="fade" transition="in">
                                      <p:cBhvr>
                                        <p:cTn dur="1"/>
                                        <p:tgtEl>
                                          <p:spTgt spid="40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1"/>
                                        </p:tgtEl>
                                        <p:attrNameLst>
                                          <p:attrName>style.visibility</p:attrName>
                                        </p:attrNameLst>
                                      </p:cBhvr>
                                      <p:to>
                                        <p:strVal val="visible"/>
                                      </p:to>
                                    </p:set>
                                    <p:animEffect filter="fade" transition="in">
                                      <p:cBhvr>
                                        <p:cTn dur="1"/>
                                        <p:tgtEl>
                                          <p:spTgt spid="40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05" name="Shape 405"/>
        <p:cNvGrpSpPr/>
        <p:nvPr/>
      </p:nvGrpSpPr>
      <p:grpSpPr>
        <a:xfrm>
          <a:off x="0" y="0"/>
          <a:ext cx="0" cy="0"/>
          <a:chOff x="0" y="0"/>
          <a:chExt cx="0" cy="0"/>
        </a:xfrm>
      </p:grpSpPr>
      <p:sp>
        <p:nvSpPr>
          <p:cNvPr id="406" name="Shape 406"/>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We Have Learned</a:t>
            </a:r>
          </a:p>
        </p:txBody>
      </p:sp>
      <p:sp>
        <p:nvSpPr>
          <p:cNvPr id="407" name="Shape 407"/>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Arrays, pointers, and complex data structures introduce uncertainty into analysis.</a:t>
            </a:r>
          </a:p>
          <a:p>
            <a:pPr indent="-228600" lvl="1" marL="914400" marR="0" rtl="0" algn="l">
              <a:lnSpc>
                <a:spcPct val="100000"/>
              </a:lnSpc>
              <a:spcBef>
                <a:spcPts val="600"/>
              </a:spcBef>
              <a:spcAft>
                <a:spcPts val="0"/>
              </a:spcAft>
            </a:pPr>
            <a:r>
              <a:rPr lang="en"/>
              <a:t>Requires a policy for how aliasing is handled.</a:t>
            </a:r>
          </a:p>
          <a:p>
            <a:pPr indent="-228600" lvl="1" marL="914400" marR="0" rtl="0" algn="l">
              <a:lnSpc>
                <a:spcPct val="100000"/>
              </a:lnSpc>
              <a:spcBef>
                <a:spcPts val="600"/>
              </a:spcBef>
              <a:spcAft>
                <a:spcPts val="0"/>
              </a:spcAft>
            </a:pPr>
            <a:r>
              <a:rPr lang="en"/>
              <a:t>Trade-off between computational feasibility and precision.</a:t>
            </a:r>
          </a:p>
          <a:p>
            <a:pPr indent="-228600" lvl="0" marL="457200" marR="0" rtl="0" algn="l">
              <a:lnSpc>
                <a:spcPct val="100000"/>
              </a:lnSpc>
              <a:spcBef>
                <a:spcPts val="600"/>
              </a:spcBef>
              <a:spcAft>
                <a:spcPts val="0"/>
              </a:spcAft>
            </a:pPr>
            <a:r>
              <a:rPr lang="en"/>
              <a:t>Analyses must handle non-local references.</a:t>
            </a:r>
          </a:p>
          <a:p>
            <a:pPr indent="-228600" lvl="1" marL="914400" marR="0" rtl="0" algn="l">
              <a:lnSpc>
                <a:spcPct val="100000"/>
              </a:lnSpc>
              <a:spcBef>
                <a:spcPts val="600"/>
              </a:spcBef>
              <a:spcAft>
                <a:spcPts val="0"/>
              </a:spcAft>
            </a:pPr>
            <a:r>
              <a:rPr lang="en"/>
              <a:t>Similar trade-off. Can gain efficiency by sacrificing flow sensitivity and context sensitivity.</a:t>
            </a:r>
          </a:p>
        </p:txBody>
      </p:sp>
      <p:sp>
        <p:nvSpPr>
          <p:cNvPr id="408" name="Shape 408"/>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34</a:t>
            </a: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12" name="Shape 412"/>
        <p:cNvGrpSpPr/>
        <p:nvPr/>
      </p:nvGrpSpPr>
      <p:grpSpPr>
        <a:xfrm>
          <a:off x="0" y="0"/>
          <a:ext cx="0" cy="0"/>
          <a:chOff x="0" y="0"/>
          <a:chExt cx="0" cy="0"/>
        </a:xfrm>
      </p:grpSpPr>
      <p:sp>
        <p:nvSpPr>
          <p:cNvPr id="413" name="Shape 413"/>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We Have Learned</a:t>
            </a:r>
          </a:p>
        </p:txBody>
      </p:sp>
      <p:sp>
        <p:nvSpPr>
          <p:cNvPr id="414" name="Shape 414"/>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If there is a fault in a computation, we can observe it by looking at where the computation is used. </a:t>
            </a:r>
          </a:p>
          <a:p>
            <a:pPr indent="-228600" lvl="0" marL="457200" marR="0" rtl="0" algn="l">
              <a:lnSpc>
                <a:spcPct val="100000"/>
              </a:lnSpc>
              <a:spcBef>
                <a:spcPts val="600"/>
              </a:spcBef>
              <a:spcAft>
                <a:spcPts val="0"/>
              </a:spcAft>
            </a:pPr>
            <a:r>
              <a:rPr lang="en"/>
              <a:t>By identifying DU pairs and paths, we can create tests that trigger faults along those paths.</a:t>
            </a:r>
          </a:p>
          <a:p>
            <a:pPr indent="-228600" lvl="1" marL="914400" marR="0" rtl="0" algn="l">
              <a:lnSpc>
                <a:spcPct val="100000"/>
              </a:lnSpc>
              <a:spcBef>
                <a:spcPts val="600"/>
              </a:spcBef>
              <a:spcAft>
                <a:spcPts val="0"/>
              </a:spcAft>
            </a:pPr>
            <a:r>
              <a:rPr lang="en"/>
              <a:t>All DU Pairs coverage</a:t>
            </a:r>
          </a:p>
          <a:p>
            <a:pPr indent="-228600" lvl="1" marL="914400" marR="0" rtl="0" algn="l">
              <a:lnSpc>
                <a:spcPct val="100000"/>
              </a:lnSpc>
              <a:spcBef>
                <a:spcPts val="600"/>
              </a:spcBef>
              <a:spcAft>
                <a:spcPts val="0"/>
              </a:spcAft>
            </a:pPr>
            <a:r>
              <a:rPr lang="en"/>
              <a:t>All DU Paths coverage</a:t>
            </a:r>
          </a:p>
          <a:p>
            <a:pPr indent="-228600" lvl="1" marL="914400" marR="0" rtl="0" algn="l">
              <a:lnSpc>
                <a:spcPct val="100000"/>
              </a:lnSpc>
              <a:spcBef>
                <a:spcPts val="600"/>
              </a:spcBef>
              <a:spcAft>
                <a:spcPts val="0"/>
              </a:spcAft>
            </a:pPr>
            <a:r>
              <a:rPr lang="en"/>
              <a:t>All Definitions coverage</a:t>
            </a:r>
          </a:p>
        </p:txBody>
      </p:sp>
      <p:sp>
        <p:nvSpPr>
          <p:cNvPr id="415" name="Shape 415"/>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35</a:t>
            </a: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19" name="Shape 419"/>
        <p:cNvGrpSpPr/>
        <p:nvPr/>
      </p:nvGrpSpPr>
      <p:grpSpPr>
        <a:xfrm>
          <a:off x="0" y="0"/>
          <a:ext cx="0" cy="0"/>
          <a:chOff x="0" y="0"/>
          <a:chExt cx="0" cy="0"/>
        </a:xfrm>
      </p:grpSpPr>
      <p:sp>
        <p:nvSpPr>
          <p:cNvPr id="420" name="Shape 420"/>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Next Class</a:t>
            </a:r>
          </a:p>
        </p:txBody>
      </p:sp>
      <p:sp>
        <p:nvSpPr>
          <p:cNvPr id="421" name="Shape 421"/>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Model-Based Testing</a:t>
            </a:r>
          </a:p>
          <a:p>
            <a:pPr indent="0" lvl="0" marL="457200" marR="0" rtl="0" algn="l">
              <a:lnSpc>
                <a:spcPct val="100000"/>
              </a:lnSpc>
              <a:spcBef>
                <a:spcPts val="600"/>
              </a:spcBef>
              <a:spcAft>
                <a:spcPts val="0"/>
              </a:spcAft>
              <a:buNone/>
            </a:pPr>
            <a:r>
              <a:t/>
            </a:r>
            <a:endParaRPr/>
          </a:p>
          <a:p>
            <a:pPr indent="-228600" lvl="0" marL="457200" marR="0" rtl="0" algn="l">
              <a:lnSpc>
                <a:spcPct val="100000"/>
              </a:lnSpc>
              <a:spcBef>
                <a:spcPts val="600"/>
              </a:spcBef>
              <a:spcAft>
                <a:spcPts val="0"/>
              </a:spcAft>
            </a:pPr>
            <a:r>
              <a:rPr lang="en"/>
              <a:t>Reading: Chapter 14</a:t>
            </a:r>
          </a:p>
          <a:p>
            <a:pPr indent="-228600" lvl="0" marL="457200" marR="0" rtl="0" algn="l">
              <a:lnSpc>
                <a:spcPct val="100000"/>
              </a:lnSpc>
              <a:spcBef>
                <a:spcPts val="600"/>
              </a:spcBef>
              <a:spcAft>
                <a:spcPts val="0"/>
              </a:spcAft>
            </a:pPr>
            <a:r>
              <a:rPr lang="en"/>
              <a:t>Homework: </a:t>
            </a:r>
          </a:p>
          <a:p>
            <a:pPr indent="-228600" lvl="1" marL="914400" marR="0" rtl="0" algn="l">
              <a:lnSpc>
                <a:spcPct val="100000"/>
              </a:lnSpc>
              <a:spcBef>
                <a:spcPts val="600"/>
              </a:spcBef>
              <a:spcAft>
                <a:spcPts val="0"/>
              </a:spcAft>
            </a:pPr>
            <a:r>
              <a:rPr lang="en"/>
              <a:t>Homework 2 is out - Due February 23</a:t>
            </a:r>
          </a:p>
          <a:p>
            <a:pPr indent="-228600" lvl="1" marL="914400" marR="0" rtl="0" algn="l">
              <a:lnSpc>
                <a:spcPct val="100000"/>
              </a:lnSpc>
              <a:spcBef>
                <a:spcPts val="600"/>
              </a:spcBef>
              <a:spcAft>
                <a:spcPts val="0"/>
              </a:spcAft>
            </a:pPr>
            <a:r>
              <a:rPr lang="en"/>
              <a:t>Reading Assignment 2 due tonight</a:t>
            </a:r>
          </a:p>
        </p:txBody>
      </p:sp>
      <p:sp>
        <p:nvSpPr>
          <p:cNvPr id="422" name="Shape 422"/>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36</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7" name="Shape 77"/>
        <p:cNvGrpSpPr/>
        <p:nvPr/>
      </p:nvGrpSpPr>
      <p:grpSpPr>
        <a:xfrm>
          <a:off x="0" y="0"/>
          <a:ext cx="0" cy="0"/>
          <a:chOff x="0" y="0"/>
          <a:chExt cx="0" cy="0"/>
        </a:xfrm>
      </p:grpSpPr>
      <p:sp>
        <p:nvSpPr>
          <p:cNvPr id="78" name="Shape 78"/>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Data Flow Analyses</a:t>
            </a:r>
          </a:p>
        </p:txBody>
      </p:sp>
      <p:sp>
        <p:nvSpPr>
          <p:cNvPr id="79" name="Shape 79"/>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rtl="0">
              <a:spcBef>
                <a:spcPts val="0"/>
              </a:spcBef>
            </a:pPr>
            <a:r>
              <a:rPr lang="en"/>
              <a:t>Used to detect faults and other anomalies.</a:t>
            </a:r>
          </a:p>
          <a:p>
            <a:pPr indent="0" lvl="0" marL="0" rtl="0">
              <a:spcBef>
                <a:spcPts val="600"/>
              </a:spcBef>
              <a:buNone/>
            </a:pPr>
            <a:r>
              <a:t/>
            </a:r>
            <a:endParaRPr sz="2400"/>
          </a:p>
          <a:p>
            <a:pPr indent="0" lvl="0" marL="0" rtl="0">
              <a:spcBef>
                <a:spcPts val="600"/>
              </a:spcBef>
              <a:buNone/>
            </a:pPr>
            <a:r>
              <a:t/>
            </a:r>
            <a:endParaRPr sz="2400"/>
          </a:p>
          <a:p>
            <a:pPr indent="0" lvl="0" marL="0" rtl="0">
              <a:spcBef>
                <a:spcPts val="600"/>
              </a:spcBef>
              <a:buNone/>
            </a:pPr>
            <a:r>
              <a:t/>
            </a:r>
            <a:endParaRPr sz="2400"/>
          </a:p>
          <a:p>
            <a:pPr indent="0" lvl="0" marL="0" rtl="0">
              <a:spcBef>
                <a:spcPts val="600"/>
              </a:spcBef>
              <a:buNone/>
            </a:pPr>
            <a:r>
              <a:t/>
            </a:r>
            <a:endParaRPr sz="2400"/>
          </a:p>
          <a:p>
            <a:pPr indent="0" lvl="0" marL="0" rtl="0">
              <a:spcBef>
                <a:spcPts val="600"/>
              </a:spcBef>
              <a:buNone/>
            </a:pPr>
            <a:r>
              <a:t/>
            </a:r>
            <a:endParaRPr sz="2400"/>
          </a:p>
          <a:p>
            <a:pPr indent="0" lvl="0" marL="0" rtl="0">
              <a:spcBef>
                <a:spcPts val="600"/>
              </a:spcBef>
              <a:buNone/>
            </a:pPr>
            <a:r>
              <a:t/>
            </a:r>
            <a:endParaRPr sz="2400"/>
          </a:p>
          <a:p>
            <a:pPr indent="0" lvl="0" marL="0" rtl="0">
              <a:spcBef>
                <a:spcPts val="600"/>
              </a:spcBef>
              <a:buNone/>
            </a:pPr>
            <a:r>
              <a:t/>
            </a:r>
            <a:endParaRPr sz="2400"/>
          </a:p>
          <a:p>
            <a:pPr indent="-419100" lvl="0" marL="457200" marR="0" rtl="0" algn="l">
              <a:lnSpc>
                <a:spcPct val="100000"/>
              </a:lnSpc>
              <a:spcBef>
                <a:spcPts val="600"/>
              </a:spcBef>
              <a:spcAft>
                <a:spcPts val="0"/>
              </a:spcAft>
              <a:buClr>
                <a:schemeClr val="dk1"/>
              </a:buClr>
              <a:buSzPct val="100000"/>
              <a:buFont typeface="Arial"/>
            </a:pPr>
            <a:r>
              <a:rPr lang="en"/>
              <a:t>Also can be used to derive test cases.</a:t>
            </a:r>
          </a:p>
          <a:p>
            <a:pPr indent="-419100" lvl="1" marL="914400" marR="0" rtl="0" algn="l">
              <a:lnSpc>
                <a:spcPct val="100000"/>
              </a:lnSpc>
              <a:spcBef>
                <a:spcPts val="600"/>
              </a:spcBef>
              <a:spcAft>
                <a:spcPts val="0"/>
              </a:spcAft>
              <a:buClr>
                <a:schemeClr val="dk1"/>
              </a:buClr>
              <a:buSzPct val="125000"/>
              <a:buFont typeface="Arial"/>
            </a:pPr>
            <a:r>
              <a:rPr lang="en"/>
              <a:t>Have we covered the data dependencies?</a:t>
            </a:r>
          </a:p>
        </p:txBody>
      </p:sp>
      <p:sp>
        <p:nvSpPr>
          <p:cNvPr id="80" name="Shape 80"/>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4</a:t>
            </a:r>
          </a:p>
        </p:txBody>
      </p:sp>
      <p:graphicFrame>
        <p:nvGraphicFramePr>
          <p:cNvPr id="81" name="Shape 81"/>
          <p:cNvGraphicFramePr/>
          <p:nvPr/>
        </p:nvGraphicFramePr>
        <p:xfrm>
          <a:off x="952500" y="2377325"/>
          <a:ext cx="3000000" cy="3000000"/>
        </p:xfrm>
        <a:graphic>
          <a:graphicData uri="http://schemas.openxmlformats.org/drawingml/2006/table">
            <a:tbl>
              <a:tblPr>
                <a:noFill/>
                <a:tableStyleId>{9C79665A-61B6-4C37-A24F-EC7AAD44D998}</a:tableStyleId>
              </a:tblPr>
              <a:tblGrid>
                <a:gridCol w="2413000"/>
                <a:gridCol w="2413000"/>
                <a:gridCol w="2413000"/>
              </a:tblGrid>
              <a:tr h="381000">
                <a:tc>
                  <a:txBody>
                    <a:bodyPr>
                      <a:noAutofit/>
                    </a:bodyPr>
                    <a:lstStyle/>
                    <a:p>
                      <a:pPr lvl="0" rtl="0">
                        <a:spcBef>
                          <a:spcPts val="0"/>
                        </a:spcBef>
                        <a:buNone/>
                      </a:pPr>
                      <a:r>
                        <a:t/>
                      </a:r>
                      <a:endParaRPr/>
                    </a:p>
                  </a:txBody>
                  <a:tcPr marT="91425" marB="91425" marR="91425" marL="91425"/>
                </a:tc>
                <a:tc>
                  <a:txBody>
                    <a:bodyPr>
                      <a:noAutofit/>
                    </a:bodyPr>
                    <a:lstStyle/>
                    <a:p>
                      <a:pPr lvl="0" rtl="0">
                        <a:spcBef>
                          <a:spcPts val="0"/>
                        </a:spcBef>
                        <a:buNone/>
                      </a:pPr>
                      <a:r>
                        <a:rPr b="1" lang="en"/>
                        <a:t>Any-Paths</a:t>
                      </a:r>
                    </a:p>
                  </a:txBody>
                  <a:tcPr marT="91425" marB="91425" marR="91425" marL="91425"/>
                </a:tc>
                <a:tc>
                  <a:txBody>
                    <a:bodyPr>
                      <a:noAutofit/>
                    </a:bodyPr>
                    <a:lstStyle/>
                    <a:p>
                      <a:pPr lvl="0" rtl="0">
                        <a:spcBef>
                          <a:spcPts val="0"/>
                        </a:spcBef>
                        <a:buNone/>
                      </a:pPr>
                      <a:r>
                        <a:rPr b="1" lang="en"/>
                        <a:t>All-Paths</a:t>
                      </a:r>
                    </a:p>
                  </a:txBody>
                  <a:tcPr marT="91425" marB="91425" marR="91425" marL="91425"/>
                </a:tc>
              </a:tr>
              <a:tr h="381000">
                <a:tc>
                  <a:txBody>
                    <a:bodyPr>
                      <a:noAutofit/>
                    </a:bodyPr>
                    <a:lstStyle/>
                    <a:p>
                      <a:pPr lvl="0" rtl="0">
                        <a:spcBef>
                          <a:spcPts val="0"/>
                        </a:spcBef>
                        <a:buNone/>
                      </a:pPr>
                      <a:r>
                        <a:rPr b="1" lang="en"/>
                        <a:t>Forward (pred)</a:t>
                      </a:r>
                    </a:p>
                  </a:txBody>
                  <a:tcPr marT="91425" marB="91425" marR="91425" marL="91425"/>
                </a:tc>
                <a:tc>
                  <a:txBody>
                    <a:bodyPr>
                      <a:noAutofit/>
                    </a:bodyPr>
                    <a:lstStyle/>
                    <a:p>
                      <a:pPr lvl="0" rtl="0">
                        <a:lnSpc>
                          <a:spcPct val="114000"/>
                        </a:lnSpc>
                        <a:spcBef>
                          <a:spcPts val="0"/>
                        </a:spcBef>
                        <a:buClr>
                          <a:schemeClr val="dk1"/>
                        </a:buClr>
                        <a:buSzPct val="78571"/>
                        <a:buFont typeface="Arial"/>
                        <a:buNone/>
                      </a:pPr>
                      <a:r>
                        <a:rPr b="1" lang="en">
                          <a:solidFill>
                            <a:schemeClr val="dk1"/>
                          </a:solidFill>
                          <a:highlight>
                            <a:srgbClr val="FFFFFF"/>
                          </a:highlight>
                        </a:rPr>
                        <a:t>Reach</a:t>
                      </a:r>
                    </a:p>
                    <a:p>
                      <a:pPr lvl="0" rtl="0">
                        <a:lnSpc>
                          <a:spcPct val="114000"/>
                        </a:lnSpc>
                        <a:spcBef>
                          <a:spcPts val="0"/>
                        </a:spcBef>
                        <a:buClr>
                          <a:schemeClr val="dk1"/>
                        </a:buClr>
                        <a:buSzPct val="78571"/>
                        <a:buFont typeface="Arial"/>
                        <a:buNone/>
                      </a:pPr>
                      <a:r>
                        <a:t/>
                      </a:r>
                      <a:endParaRPr b="1">
                        <a:solidFill>
                          <a:schemeClr val="dk1"/>
                        </a:solidFill>
                        <a:highlight>
                          <a:srgbClr val="FFFFFF"/>
                        </a:highlight>
                      </a:endParaRPr>
                    </a:p>
                    <a:p>
                      <a:pPr lvl="0" rtl="0">
                        <a:lnSpc>
                          <a:spcPct val="114000"/>
                        </a:lnSpc>
                        <a:spcBef>
                          <a:spcPts val="0"/>
                        </a:spcBef>
                        <a:buNone/>
                      </a:pPr>
                      <a:r>
                        <a:rPr i="1" lang="en">
                          <a:solidFill>
                            <a:schemeClr val="dk1"/>
                          </a:solidFill>
                          <a:highlight>
                            <a:srgbClr val="FFFFFF"/>
                          </a:highlight>
                        </a:rPr>
                        <a:t>U </a:t>
                      </a:r>
                      <a:r>
                        <a:rPr lang="en">
                          <a:solidFill>
                            <a:schemeClr val="dk1"/>
                          </a:solidFill>
                          <a:highlight>
                            <a:srgbClr val="FFFFFF"/>
                          </a:highlight>
                        </a:rPr>
                        <a:t>may be preceded by G without an intervening </a:t>
                      </a:r>
                      <a:r>
                        <a:rPr i="1" lang="en">
                          <a:solidFill>
                            <a:schemeClr val="dk1"/>
                          </a:solidFill>
                          <a:highlight>
                            <a:srgbClr val="FFFFFF"/>
                          </a:highlight>
                        </a:rPr>
                        <a:t>K</a:t>
                      </a:r>
                    </a:p>
                  </a:txBody>
                  <a:tcPr marT="91425" marB="91425" marR="91425" marL="91425"/>
                </a:tc>
                <a:tc>
                  <a:txBody>
                    <a:bodyPr>
                      <a:noAutofit/>
                    </a:bodyPr>
                    <a:lstStyle/>
                    <a:p>
                      <a:pPr lvl="0" rtl="0">
                        <a:lnSpc>
                          <a:spcPct val="114000"/>
                        </a:lnSpc>
                        <a:spcBef>
                          <a:spcPts val="0"/>
                        </a:spcBef>
                        <a:buClr>
                          <a:schemeClr val="dk1"/>
                        </a:buClr>
                        <a:buSzPct val="78571"/>
                        <a:buFont typeface="Arial"/>
                        <a:buNone/>
                      </a:pPr>
                      <a:r>
                        <a:rPr b="1" lang="en">
                          <a:solidFill>
                            <a:schemeClr val="dk1"/>
                          </a:solidFill>
                          <a:highlight>
                            <a:srgbClr val="FFFFFF"/>
                          </a:highlight>
                        </a:rPr>
                        <a:t>Avail</a:t>
                      </a:r>
                    </a:p>
                    <a:p>
                      <a:pPr lvl="0" rtl="0">
                        <a:lnSpc>
                          <a:spcPct val="114000"/>
                        </a:lnSpc>
                        <a:spcBef>
                          <a:spcPts val="0"/>
                        </a:spcBef>
                        <a:buClr>
                          <a:schemeClr val="dk1"/>
                        </a:buClr>
                        <a:buSzPct val="78571"/>
                        <a:buFont typeface="Arial"/>
                        <a:buNone/>
                      </a:pPr>
                      <a:r>
                        <a:t/>
                      </a:r>
                      <a:endParaRPr b="1">
                        <a:solidFill>
                          <a:schemeClr val="dk1"/>
                        </a:solidFill>
                        <a:highlight>
                          <a:srgbClr val="FFFFFF"/>
                        </a:highlight>
                      </a:endParaRPr>
                    </a:p>
                    <a:p>
                      <a:pPr lvl="0" rtl="0">
                        <a:lnSpc>
                          <a:spcPct val="114000"/>
                        </a:lnSpc>
                        <a:spcBef>
                          <a:spcPts val="0"/>
                        </a:spcBef>
                        <a:buNone/>
                      </a:pPr>
                      <a:r>
                        <a:rPr i="1" lang="en">
                          <a:solidFill>
                            <a:schemeClr val="dk1"/>
                          </a:solidFill>
                          <a:highlight>
                            <a:srgbClr val="FFFFFF"/>
                          </a:highlight>
                        </a:rPr>
                        <a:t>U </a:t>
                      </a:r>
                      <a:r>
                        <a:rPr lang="en">
                          <a:solidFill>
                            <a:schemeClr val="dk1"/>
                          </a:solidFill>
                          <a:highlight>
                            <a:srgbClr val="FFFFFF"/>
                          </a:highlight>
                        </a:rPr>
                        <a:t>is always preceded by G without an intervening </a:t>
                      </a:r>
                      <a:r>
                        <a:rPr i="1" lang="en">
                          <a:solidFill>
                            <a:schemeClr val="dk1"/>
                          </a:solidFill>
                          <a:highlight>
                            <a:srgbClr val="FFFFFF"/>
                          </a:highlight>
                        </a:rPr>
                        <a:t>K</a:t>
                      </a:r>
                    </a:p>
                  </a:txBody>
                  <a:tcPr marT="91425" marB="91425" marR="91425" marL="91425"/>
                </a:tc>
              </a:tr>
              <a:tr h="381000">
                <a:tc>
                  <a:txBody>
                    <a:bodyPr>
                      <a:noAutofit/>
                    </a:bodyPr>
                    <a:lstStyle/>
                    <a:p>
                      <a:pPr lvl="0" rtl="0">
                        <a:spcBef>
                          <a:spcPts val="0"/>
                        </a:spcBef>
                        <a:buNone/>
                      </a:pPr>
                      <a:r>
                        <a:rPr b="1" lang="en"/>
                        <a:t>Backward (succ)</a:t>
                      </a:r>
                    </a:p>
                  </a:txBody>
                  <a:tcPr marT="91425" marB="91425" marR="91425" marL="91425"/>
                </a:tc>
                <a:tc>
                  <a:txBody>
                    <a:bodyPr>
                      <a:noAutofit/>
                    </a:bodyPr>
                    <a:lstStyle/>
                    <a:p>
                      <a:pPr lvl="0" rtl="0">
                        <a:lnSpc>
                          <a:spcPct val="114000"/>
                        </a:lnSpc>
                        <a:spcBef>
                          <a:spcPts val="0"/>
                        </a:spcBef>
                        <a:buClr>
                          <a:schemeClr val="dk1"/>
                        </a:buClr>
                        <a:buSzPct val="78571"/>
                        <a:buFont typeface="Arial"/>
                        <a:buNone/>
                      </a:pPr>
                      <a:r>
                        <a:rPr b="1" lang="en">
                          <a:solidFill>
                            <a:schemeClr val="dk1"/>
                          </a:solidFill>
                          <a:highlight>
                            <a:srgbClr val="FFFFFF"/>
                          </a:highlight>
                        </a:rPr>
                        <a:t>Live</a:t>
                      </a:r>
                    </a:p>
                    <a:p>
                      <a:pPr lvl="0" rtl="0">
                        <a:lnSpc>
                          <a:spcPct val="114000"/>
                        </a:lnSpc>
                        <a:spcBef>
                          <a:spcPts val="0"/>
                        </a:spcBef>
                        <a:buClr>
                          <a:schemeClr val="dk1"/>
                        </a:buClr>
                        <a:buSzPct val="78571"/>
                        <a:buFont typeface="Arial"/>
                        <a:buNone/>
                      </a:pPr>
                      <a:r>
                        <a:t/>
                      </a:r>
                      <a:endParaRPr b="1">
                        <a:solidFill>
                          <a:schemeClr val="dk1"/>
                        </a:solidFill>
                        <a:highlight>
                          <a:srgbClr val="FFFFFF"/>
                        </a:highlight>
                      </a:endParaRPr>
                    </a:p>
                    <a:p>
                      <a:pPr lvl="0" rtl="0">
                        <a:lnSpc>
                          <a:spcPct val="114000"/>
                        </a:lnSpc>
                        <a:spcBef>
                          <a:spcPts val="0"/>
                        </a:spcBef>
                        <a:buClr>
                          <a:schemeClr val="dk1"/>
                        </a:buClr>
                        <a:buSzPct val="78571"/>
                        <a:buFont typeface="Arial"/>
                        <a:buNone/>
                      </a:pPr>
                      <a:r>
                        <a:rPr i="1" lang="en">
                          <a:solidFill>
                            <a:schemeClr val="dk1"/>
                          </a:solidFill>
                          <a:highlight>
                            <a:srgbClr val="FFFFFF"/>
                          </a:highlight>
                        </a:rPr>
                        <a:t>D </a:t>
                      </a:r>
                      <a:r>
                        <a:rPr lang="en">
                          <a:solidFill>
                            <a:schemeClr val="dk1"/>
                          </a:solidFill>
                          <a:highlight>
                            <a:srgbClr val="FFFFFF"/>
                          </a:highlight>
                        </a:rPr>
                        <a:t>may lead to </a:t>
                      </a:r>
                      <a:r>
                        <a:rPr i="1" lang="en">
                          <a:solidFill>
                            <a:schemeClr val="dk1"/>
                          </a:solidFill>
                          <a:highlight>
                            <a:srgbClr val="FFFFFF"/>
                          </a:highlight>
                        </a:rPr>
                        <a:t>G</a:t>
                      </a:r>
                      <a:r>
                        <a:rPr lang="en">
                          <a:solidFill>
                            <a:schemeClr val="dk1"/>
                          </a:solidFill>
                          <a:highlight>
                            <a:srgbClr val="FFFFFF"/>
                          </a:highlight>
                        </a:rPr>
                        <a:t> before </a:t>
                      </a:r>
                      <a:r>
                        <a:rPr i="1" lang="en">
                          <a:solidFill>
                            <a:schemeClr val="dk1"/>
                          </a:solidFill>
                          <a:highlight>
                            <a:srgbClr val="FFFFFF"/>
                          </a:highlight>
                        </a:rPr>
                        <a:t>K</a:t>
                      </a:r>
                    </a:p>
                    <a:p>
                      <a:pPr lvl="0" rtl="0">
                        <a:spcBef>
                          <a:spcPts val="0"/>
                        </a:spcBef>
                        <a:buNone/>
                      </a:pPr>
                      <a:r>
                        <a:t/>
                      </a:r>
                      <a:endParaRPr/>
                    </a:p>
                  </a:txBody>
                  <a:tcPr marT="91425" marB="91425" marR="91425" marL="91425"/>
                </a:tc>
                <a:tc>
                  <a:txBody>
                    <a:bodyPr>
                      <a:noAutofit/>
                    </a:bodyPr>
                    <a:lstStyle/>
                    <a:p>
                      <a:pPr lvl="0" rtl="0">
                        <a:lnSpc>
                          <a:spcPct val="114000"/>
                        </a:lnSpc>
                        <a:spcBef>
                          <a:spcPts val="0"/>
                        </a:spcBef>
                        <a:buClr>
                          <a:schemeClr val="dk1"/>
                        </a:buClr>
                        <a:buSzPct val="78571"/>
                        <a:buFont typeface="Arial"/>
                        <a:buNone/>
                      </a:pPr>
                      <a:r>
                        <a:rPr b="1" lang="en">
                          <a:solidFill>
                            <a:schemeClr val="dk1"/>
                          </a:solidFill>
                          <a:highlight>
                            <a:srgbClr val="FFFFFF"/>
                          </a:highlight>
                        </a:rPr>
                        <a:t>Inevitability</a:t>
                      </a:r>
                    </a:p>
                    <a:p>
                      <a:pPr lvl="0" rtl="0">
                        <a:lnSpc>
                          <a:spcPct val="114000"/>
                        </a:lnSpc>
                        <a:spcBef>
                          <a:spcPts val="0"/>
                        </a:spcBef>
                        <a:buClr>
                          <a:schemeClr val="dk1"/>
                        </a:buClr>
                        <a:buSzPct val="78571"/>
                        <a:buFont typeface="Arial"/>
                        <a:buNone/>
                      </a:pPr>
                      <a:r>
                        <a:t/>
                      </a:r>
                      <a:endParaRPr b="1">
                        <a:solidFill>
                          <a:schemeClr val="dk1"/>
                        </a:solidFill>
                        <a:highlight>
                          <a:srgbClr val="FFFFFF"/>
                        </a:highlight>
                      </a:endParaRPr>
                    </a:p>
                    <a:p>
                      <a:pPr lvl="0" rtl="0">
                        <a:lnSpc>
                          <a:spcPct val="114000"/>
                        </a:lnSpc>
                        <a:spcBef>
                          <a:spcPts val="0"/>
                        </a:spcBef>
                        <a:buClr>
                          <a:schemeClr val="dk1"/>
                        </a:buClr>
                        <a:buSzPct val="78571"/>
                        <a:buFont typeface="Arial"/>
                        <a:buNone/>
                      </a:pPr>
                      <a:r>
                        <a:rPr i="1" lang="en">
                          <a:solidFill>
                            <a:schemeClr val="dk1"/>
                          </a:solidFill>
                          <a:highlight>
                            <a:srgbClr val="FFFFFF"/>
                          </a:highlight>
                        </a:rPr>
                        <a:t>D </a:t>
                      </a:r>
                      <a:r>
                        <a:rPr lang="en">
                          <a:solidFill>
                            <a:schemeClr val="dk1"/>
                          </a:solidFill>
                          <a:highlight>
                            <a:srgbClr val="FFFFFF"/>
                          </a:highlight>
                        </a:rPr>
                        <a:t>always leads to </a:t>
                      </a:r>
                      <a:r>
                        <a:rPr i="1" lang="en">
                          <a:solidFill>
                            <a:schemeClr val="dk1"/>
                          </a:solidFill>
                          <a:highlight>
                            <a:srgbClr val="FFFFFF"/>
                          </a:highlight>
                        </a:rPr>
                        <a:t>G</a:t>
                      </a:r>
                      <a:r>
                        <a:rPr lang="en">
                          <a:solidFill>
                            <a:schemeClr val="dk1"/>
                          </a:solidFill>
                          <a:highlight>
                            <a:srgbClr val="FFFFFF"/>
                          </a:highlight>
                        </a:rPr>
                        <a:t> before </a:t>
                      </a:r>
                      <a:r>
                        <a:rPr i="1" lang="en">
                          <a:solidFill>
                            <a:schemeClr val="dk1"/>
                          </a:solidFill>
                          <a:highlight>
                            <a:srgbClr val="FFFFFF"/>
                          </a:highlight>
                        </a:rPr>
                        <a:t>K</a:t>
                      </a:r>
                    </a:p>
                    <a:p>
                      <a:pPr lvl="0" rtl="0">
                        <a:spcBef>
                          <a:spcPts val="0"/>
                        </a:spcBef>
                        <a:buNone/>
                      </a:pPr>
                      <a:r>
                        <a:t/>
                      </a:r>
                      <a:endParaRPr/>
                    </a:p>
                  </a:txBody>
                  <a:tcPr marT="91425" marB="91425" marR="91425" marL="91425"/>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5" name="Shape 85"/>
        <p:cNvGrpSpPr/>
        <p:nvPr/>
      </p:nvGrpSpPr>
      <p:grpSpPr>
        <a:xfrm>
          <a:off x="0" y="0"/>
          <a:ext cx="0" cy="0"/>
          <a:chOff x="0" y="0"/>
          <a:chExt cx="0" cy="0"/>
        </a:xfrm>
      </p:grpSpPr>
      <p:sp>
        <p:nvSpPr>
          <p:cNvPr id="86" name="Shape 86"/>
          <p:cNvSpPr txBox="1"/>
          <p:nvPr>
            <p:ph idx="4294967295" type="title"/>
          </p:nvPr>
        </p:nvSpPr>
        <p:spPr>
          <a:xfrm>
            <a:off x="543450" y="2555975"/>
            <a:ext cx="7948499" cy="1547399"/>
          </a:xfrm>
          <a:prstGeom prst="rect">
            <a:avLst/>
          </a:prstGeom>
        </p:spPr>
        <p:txBody>
          <a:bodyPr anchorCtr="0" anchor="b" bIns="91425" lIns="91425" rIns="91425" tIns="91425">
            <a:noAutofit/>
          </a:bodyPr>
          <a:lstStyle/>
          <a:p>
            <a:pPr lvl="0" rtl="0">
              <a:spcBef>
                <a:spcPts val="0"/>
              </a:spcBef>
              <a:buNone/>
            </a:pPr>
            <a:r>
              <a:rPr lang="en" sz="4800"/>
              <a:t>Variable Aliasing</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0" name="Shape 90"/>
        <p:cNvGrpSpPr/>
        <p:nvPr/>
      </p:nvGrpSpPr>
      <p:grpSpPr>
        <a:xfrm>
          <a:off x="0" y="0"/>
          <a:ext cx="0" cy="0"/>
          <a:chOff x="0" y="0"/>
          <a:chExt cx="0" cy="0"/>
        </a:xfrm>
      </p:grpSpPr>
      <p:sp>
        <p:nvSpPr>
          <p:cNvPr id="91" name="Shape 91"/>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Dealing With Arrays/Pointers</a:t>
            </a:r>
          </a:p>
        </p:txBody>
      </p:sp>
      <p:sp>
        <p:nvSpPr>
          <p:cNvPr id="92" name="Shape 92"/>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Arrays and pointers (including object references and arguments) introduce issues.</a:t>
            </a:r>
          </a:p>
          <a:p>
            <a:pPr indent="-228600" lvl="1" marL="914400" marR="0" rtl="0" algn="l">
              <a:lnSpc>
                <a:spcPct val="100000"/>
              </a:lnSpc>
              <a:spcBef>
                <a:spcPts val="600"/>
              </a:spcBef>
              <a:spcAft>
                <a:spcPts val="0"/>
              </a:spcAft>
            </a:pPr>
            <a:r>
              <a:rPr lang="en"/>
              <a:t>It is not possible to determine whether two access refer to the same storage location.</a:t>
            </a:r>
          </a:p>
          <a:p>
            <a:pPr indent="-228600" lvl="2" marL="1371600" marR="0" rtl="0" algn="l">
              <a:lnSpc>
                <a:spcPct val="100000"/>
              </a:lnSpc>
              <a:spcBef>
                <a:spcPts val="600"/>
              </a:spcBef>
              <a:spcAft>
                <a:spcPts val="0"/>
              </a:spcAft>
              <a:buFont typeface="Courier New"/>
            </a:pPr>
            <a:r>
              <a:rPr lang="en">
                <a:latin typeface="Courier New"/>
                <a:ea typeface="Courier New"/>
                <a:cs typeface="Courier New"/>
                <a:sym typeface="Courier New"/>
              </a:rPr>
              <a:t>a[x] = 13;</a:t>
            </a:r>
            <a:br>
              <a:rPr lang="en">
                <a:latin typeface="Courier New"/>
                <a:ea typeface="Courier New"/>
                <a:cs typeface="Courier New"/>
                <a:sym typeface="Courier New"/>
              </a:rPr>
            </a:br>
            <a:r>
              <a:rPr lang="en">
                <a:latin typeface="Courier New"/>
                <a:ea typeface="Courier New"/>
                <a:cs typeface="Courier New"/>
                <a:sym typeface="Courier New"/>
              </a:rPr>
              <a:t>k = a[y];</a:t>
            </a:r>
          </a:p>
          <a:p>
            <a:pPr indent="-228600" lvl="3" marL="1828800" marR="0" rtl="0" algn="l">
              <a:lnSpc>
                <a:spcPct val="100000"/>
              </a:lnSpc>
              <a:spcBef>
                <a:spcPts val="600"/>
              </a:spcBef>
              <a:spcAft>
                <a:spcPts val="0"/>
              </a:spcAft>
            </a:pPr>
            <a:r>
              <a:rPr lang="en"/>
              <a:t>Are these a def-use pair?</a:t>
            </a:r>
          </a:p>
          <a:p>
            <a:pPr indent="-228600" lvl="2" marL="1371600" marR="0" rtl="0" algn="l">
              <a:lnSpc>
                <a:spcPct val="100000"/>
              </a:lnSpc>
              <a:spcBef>
                <a:spcPts val="600"/>
              </a:spcBef>
              <a:spcAft>
                <a:spcPts val="0"/>
              </a:spcAft>
              <a:buFont typeface="Courier New"/>
            </a:pPr>
            <a:r>
              <a:rPr lang="en">
                <a:latin typeface="Courier New"/>
                <a:ea typeface="Courier New"/>
                <a:cs typeface="Courier New"/>
                <a:sym typeface="Courier New"/>
              </a:rPr>
              <a:t>a[2] = 42;</a:t>
            </a:r>
            <a:br>
              <a:rPr lang="en">
                <a:latin typeface="Courier New"/>
                <a:ea typeface="Courier New"/>
                <a:cs typeface="Courier New"/>
                <a:sym typeface="Courier New"/>
              </a:rPr>
            </a:br>
            <a:r>
              <a:rPr lang="en">
                <a:latin typeface="Courier New"/>
                <a:ea typeface="Courier New"/>
                <a:cs typeface="Courier New"/>
                <a:sym typeface="Courier New"/>
              </a:rPr>
              <a:t>i = b[2];</a:t>
            </a:r>
          </a:p>
          <a:p>
            <a:pPr indent="-228600" lvl="3" marL="1828800" marR="0" rtl="0" algn="l">
              <a:lnSpc>
                <a:spcPct val="100000"/>
              </a:lnSpc>
              <a:spcBef>
                <a:spcPts val="600"/>
              </a:spcBef>
              <a:spcAft>
                <a:spcPts val="0"/>
              </a:spcAft>
            </a:pPr>
            <a:r>
              <a:rPr lang="en"/>
              <a:t>Are these a def-use pair?</a:t>
            </a:r>
          </a:p>
          <a:p>
            <a:pPr indent="-228600" lvl="4" marL="2286000" marR="0" rtl="0" algn="l">
              <a:lnSpc>
                <a:spcPct val="100000"/>
              </a:lnSpc>
              <a:spcBef>
                <a:spcPts val="600"/>
              </a:spcBef>
              <a:spcAft>
                <a:spcPts val="0"/>
              </a:spcAft>
            </a:pPr>
            <a:r>
              <a:rPr lang="en"/>
              <a:t>Aliasing = two names refer to the same memory location.</a:t>
            </a:r>
          </a:p>
        </p:txBody>
      </p:sp>
      <p:sp>
        <p:nvSpPr>
          <p:cNvPr id="93" name="Shape 93"/>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6</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7" name="Shape 97"/>
        <p:cNvGrpSpPr/>
        <p:nvPr/>
      </p:nvGrpSpPr>
      <p:grpSpPr>
        <a:xfrm>
          <a:off x="0" y="0"/>
          <a:ext cx="0" cy="0"/>
          <a:chOff x="0" y="0"/>
          <a:chExt cx="0" cy="0"/>
        </a:xfrm>
      </p:grpSpPr>
      <p:sp>
        <p:nvSpPr>
          <p:cNvPr id="98" name="Shape 98"/>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Aliasing</a:t>
            </a:r>
          </a:p>
        </p:txBody>
      </p:sp>
      <p:sp>
        <p:nvSpPr>
          <p:cNvPr id="99" name="Shape 99"/>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pPr>
            <a:r>
              <a:rPr i="1" lang="en"/>
              <a:t>Aliasing</a:t>
            </a:r>
            <a:r>
              <a:rPr lang="en"/>
              <a:t> is when two names refer to the same memory location.</a:t>
            </a:r>
          </a:p>
          <a:p>
            <a:pPr indent="-228600" lvl="1" marL="914400" rtl="0">
              <a:spcBef>
                <a:spcPts val="0"/>
              </a:spcBef>
              <a:buFont typeface="Courier New"/>
            </a:pPr>
            <a:r>
              <a:rPr lang="en">
                <a:latin typeface="Courier New"/>
                <a:ea typeface="Courier New"/>
                <a:cs typeface="Courier New"/>
                <a:sym typeface="Courier New"/>
              </a:rPr>
              <a:t>int[] a = new int[3];</a:t>
            </a:r>
            <a:br>
              <a:rPr lang="en">
                <a:latin typeface="Courier New"/>
                <a:ea typeface="Courier New"/>
                <a:cs typeface="Courier New"/>
                <a:sym typeface="Courier New"/>
              </a:rPr>
            </a:br>
            <a:r>
              <a:rPr lang="en">
                <a:latin typeface="Courier New"/>
                <a:ea typeface="Courier New"/>
                <a:cs typeface="Courier New"/>
                <a:sym typeface="Courier New"/>
              </a:rPr>
              <a:t>int[] b = a;</a:t>
            </a:r>
            <a:br>
              <a:rPr lang="en">
                <a:latin typeface="Courier New"/>
                <a:ea typeface="Courier New"/>
                <a:cs typeface="Courier New"/>
                <a:sym typeface="Courier New"/>
              </a:rPr>
            </a:br>
            <a:r>
              <a:rPr lang="en">
                <a:latin typeface="Courier New"/>
                <a:ea typeface="Courier New"/>
                <a:cs typeface="Courier New"/>
                <a:sym typeface="Courier New"/>
              </a:rPr>
              <a:t>a[2] = 42;</a:t>
            </a:r>
            <a:br>
              <a:rPr lang="en">
                <a:latin typeface="Courier New"/>
                <a:ea typeface="Courier New"/>
                <a:cs typeface="Courier New"/>
                <a:sym typeface="Courier New"/>
              </a:rPr>
            </a:br>
            <a:r>
              <a:rPr lang="en">
                <a:latin typeface="Courier New"/>
                <a:ea typeface="Courier New"/>
                <a:cs typeface="Courier New"/>
                <a:sym typeface="Courier New"/>
              </a:rPr>
              <a:t>i = b[2];</a:t>
            </a:r>
          </a:p>
          <a:p>
            <a:pPr indent="-228600" lvl="1" marL="914400" rtl="0">
              <a:spcBef>
                <a:spcPts val="0"/>
              </a:spcBef>
            </a:pPr>
            <a:r>
              <a:rPr lang="en"/>
              <a:t>a and b are aliases.</a:t>
            </a:r>
          </a:p>
          <a:p>
            <a:pPr indent="-228600" lvl="0" marL="457200" rtl="0">
              <a:spcBef>
                <a:spcPts val="0"/>
              </a:spcBef>
            </a:pPr>
            <a:r>
              <a:rPr lang="en"/>
              <a:t>Worse in C:</a:t>
            </a:r>
            <a:br>
              <a:rPr lang="en"/>
            </a:br>
            <a:r>
              <a:rPr lang="en">
                <a:latin typeface="Consolas"/>
                <a:ea typeface="Consolas"/>
                <a:cs typeface="Consolas"/>
                <a:sym typeface="Consolas"/>
              </a:rPr>
              <a:t>p = &amp;b;</a:t>
            </a:r>
            <a:br>
              <a:rPr lang="en">
                <a:latin typeface="Consolas"/>
                <a:ea typeface="Consolas"/>
                <a:cs typeface="Consolas"/>
                <a:sym typeface="Consolas"/>
              </a:rPr>
            </a:br>
            <a:r>
              <a:rPr lang="en">
                <a:latin typeface="Consolas"/>
                <a:ea typeface="Consolas"/>
                <a:cs typeface="Consolas"/>
                <a:sym typeface="Consolas"/>
              </a:rPr>
              <a:t>*(p + i) = k;</a:t>
            </a:r>
          </a:p>
        </p:txBody>
      </p:sp>
      <p:sp>
        <p:nvSpPr>
          <p:cNvPr id="100" name="Shape 100"/>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7</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4" name="Shape 104"/>
        <p:cNvGrpSpPr/>
        <p:nvPr/>
      </p:nvGrpSpPr>
      <p:grpSpPr>
        <a:xfrm>
          <a:off x="0" y="0"/>
          <a:ext cx="0" cy="0"/>
          <a:chOff x="0" y="0"/>
          <a:chExt cx="0" cy="0"/>
        </a:xfrm>
      </p:grpSpPr>
      <p:sp>
        <p:nvSpPr>
          <p:cNvPr id="105" name="Shape 105"/>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Uncertainty</a:t>
            </a:r>
          </a:p>
        </p:txBody>
      </p:sp>
      <p:sp>
        <p:nvSpPr>
          <p:cNvPr id="106" name="Shape 106"/>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pPr>
            <a:r>
              <a:rPr lang="en"/>
              <a:t>Dynamic references and aliasing introduce uncertainty into data flow analysis.</a:t>
            </a:r>
          </a:p>
          <a:p>
            <a:pPr indent="-228600" lvl="1" marL="914400" marR="0" rtl="0" algn="l">
              <a:lnSpc>
                <a:spcPct val="100000"/>
              </a:lnSpc>
              <a:spcBef>
                <a:spcPts val="600"/>
              </a:spcBef>
              <a:spcAft>
                <a:spcPts val="0"/>
              </a:spcAft>
            </a:pPr>
            <a:r>
              <a:rPr lang="en"/>
              <a:t>Instead of a definition or use of one variable, may have a potential def or use of a set of variables.</a:t>
            </a:r>
          </a:p>
          <a:p>
            <a:pPr indent="-228600" lvl="0" marL="457200" marR="0" rtl="0" algn="l">
              <a:lnSpc>
                <a:spcPct val="100000"/>
              </a:lnSpc>
              <a:spcBef>
                <a:spcPts val="600"/>
              </a:spcBef>
              <a:spcAft>
                <a:spcPts val="0"/>
              </a:spcAft>
            </a:pPr>
            <a:r>
              <a:rPr lang="en"/>
              <a:t>Proper treatment depends on purpose of analysis:</a:t>
            </a:r>
          </a:p>
          <a:p>
            <a:pPr indent="-228600" lvl="1" marL="914400" marR="0" rtl="0" algn="l">
              <a:lnSpc>
                <a:spcPct val="100000"/>
              </a:lnSpc>
              <a:spcBef>
                <a:spcPts val="600"/>
              </a:spcBef>
              <a:spcAft>
                <a:spcPts val="0"/>
              </a:spcAft>
            </a:pPr>
            <a:r>
              <a:rPr lang="en"/>
              <a:t>If we examine variable initialization, might not want to treat assignment to a potential alias as initialization.</a:t>
            </a:r>
          </a:p>
          <a:p>
            <a:pPr indent="-228600" lvl="1" marL="914400" marR="0" rtl="0" algn="l">
              <a:lnSpc>
                <a:spcPct val="100000"/>
              </a:lnSpc>
              <a:spcBef>
                <a:spcPts val="600"/>
              </a:spcBef>
              <a:spcAft>
                <a:spcPts val="0"/>
              </a:spcAft>
            </a:pPr>
            <a:r>
              <a:rPr lang="en"/>
              <a:t>May wish to treat a use of a potential alias of </a:t>
            </a:r>
            <a:r>
              <a:rPr i="1" lang="en"/>
              <a:t>v</a:t>
            </a:r>
            <a:r>
              <a:rPr lang="en"/>
              <a:t> as a use of </a:t>
            </a:r>
            <a:r>
              <a:rPr i="1" lang="en"/>
              <a:t>v</a:t>
            </a:r>
            <a:r>
              <a:rPr lang="en"/>
              <a:t>.</a:t>
            </a:r>
          </a:p>
        </p:txBody>
      </p:sp>
      <p:sp>
        <p:nvSpPr>
          <p:cNvPr id="107" name="Shape 107"/>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8</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1" name="Shape 111"/>
        <p:cNvGrpSpPr/>
        <p:nvPr/>
      </p:nvGrpSpPr>
      <p:grpSpPr>
        <a:xfrm>
          <a:off x="0" y="0"/>
          <a:ext cx="0" cy="0"/>
          <a:chOff x="0" y="0"/>
          <a:chExt cx="0" cy="0"/>
        </a:xfrm>
      </p:grpSpPr>
      <p:sp>
        <p:nvSpPr>
          <p:cNvPr id="112" name="Shape 112"/>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Dealing With Uncertainty</a:t>
            </a:r>
          </a:p>
        </p:txBody>
      </p:sp>
      <p:sp>
        <p:nvSpPr>
          <p:cNvPr id="113" name="Shape 113"/>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381000" lvl="0" marL="457200" marR="0" rtl="0" algn="l">
              <a:lnSpc>
                <a:spcPct val="100000"/>
              </a:lnSpc>
              <a:spcBef>
                <a:spcPts val="600"/>
              </a:spcBef>
              <a:spcAft>
                <a:spcPts val="0"/>
              </a:spcAft>
              <a:buClr>
                <a:schemeClr val="dk1"/>
              </a:buClr>
              <a:buSzPct val="100000"/>
              <a:buFont typeface="Arial"/>
            </a:pPr>
            <a:r>
              <a:rPr lang="en" sz="2400"/>
              <a:t>Basic option: Treat all potential aliases as definitions and uses of the same variable:</a:t>
            </a:r>
          </a:p>
          <a:p>
            <a:pPr lvl="0" marR="0" rtl="0" algn="l">
              <a:lnSpc>
                <a:spcPct val="100000"/>
              </a:lnSpc>
              <a:spcBef>
                <a:spcPts val="600"/>
              </a:spcBef>
              <a:spcAft>
                <a:spcPts val="0"/>
              </a:spcAft>
              <a:buNone/>
            </a:pPr>
            <a:r>
              <a:t/>
            </a:r>
            <a:endParaRPr sz="2400"/>
          </a:p>
          <a:p>
            <a:pPr lvl="0" marR="0" rtl="0" algn="l">
              <a:lnSpc>
                <a:spcPct val="100000"/>
              </a:lnSpc>
              <a:spcBef>
                <a:spcPts val="600"/>
              </a:spcBef>
              <a:spcAft>
                <a:spcPts val="0"/>
              </a:spcAft>
              <a:buNone/>
            </a:pPr>
            <a:r>
              <a:t/>
            </a:r>
            <a:endParaRPr sz="2400"/>
          </a:p>
          <a:p>
            <a:pPr lvl="0" marR="0" rtl="0" algn="l">
              <a:lnSpc>
                <a:spcPct val="100000"/>
              </a:lnSpc>
              <a:spcBef>
                <a:spcPts val="600"/>
              </a:spcBef>
              <a:spcAft>
                <a:spcPts val="0"/>
              </a:spcAft>
              <a:buNone/>
            </a:pPr>
            <a:br>
              <a:rPr lang="en" sz="2400"/>
            </a:br>
          </a:p>
          <a:p>
            <a:pPr indent="-381000" lvl="0" marL="457200" marR="0" rtl="0" algn="l">
              <a:lnSpc>
                <a:spcPct val="100000"/>
              </a:lnSpc>
              <a:spcBef>
                <a:spcPts val="600"/>
              </a:spcBef>
              <a:spcAft>
                <a:spcPts val="0"/>
              </a:spcAft>
              <a:buClr>
                <a:schemeClr val="dk1"/>
              </a:buClr>
              <a:buSzPct val="100000"/>
              <a:buFont typeface="Arial"/>
            </a:pPr>
            <a:r>
              <a:rPr lang="en" sz="2400"/>
              <a:t>Easiest and cheapest option when performing an analysis.</a:t>
            </a:r>
          </a:p>
          <a:p>
            <a:pPr indent="-381000" lvl="0" marL="457200" marR="0" rtl="0" algn="l">
              <a:lnSpc>
                <a:spcPct val="100000"/>
              </a:lnSpc>
              <a:spcBef>
                <a:spcPts val="600"/>
              </a:spcBef>
              <a:spcAft>
                <a:spcPts val="0"/>
              </a:spcAft>
              <a:buClr>
                <a:schemeClr val="dk1"/>
              </a:buClr>
              <a:buSzPct val="100000"/>
              <a:buFont typeface="Arial"/>
            </a:pPr>
            <a:r>
              <a:rPr lang="en" sz="2400"/>
              <a:t>Can be very imprecise. </a:t>
            </a:r>
          </a:p>
          <a:p>
            <a:pPr indent="-381000" lvl="1" marL="914400" marR="0" rtl="0" algn="l">
              <a:lnSpc>
                <a:spcPct val="100000"/>
              </a:lnSpc>
              <a:spcBef>
                <a:spcPts val="600"/>
              </a:spcBef>
              <a:spcAft>
                <a:spcPts val="0"/>
              </a:spcAft>
              <a:buClr>
                <a:schemeClr val="dk1"/>
              </a:buClr>
              <a:buSzPct val="100000"/>
              <a:buFont typeface="Arial"/>
            </a:pPr>
            <a:r>
              <a:rPr lang="en" sz="2400"/>
              <a:t>They are only the same if x and y are the same.</a:t>
            </a:r>
          </a:p>
        </p:txBody>
      </p:sp>
      <p:sp>
        <p:nvSpPr>
          <p:cNvPr id="114" name="Shape 114"/>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9</a:t>
            </a:r>
          </a:p>
        </p:txBody>
      </p:sp>
      <p:sp>
        <p:nvSpPr>
          <p:cNvPr id="115" name="Shape 115"/>
          <p:cNvSpPr txBox="1"/>
          <p:nvPr/>
        </p:nvSpPr>
        <p:spPr>
          <a:xfrm>
            <a:off x="1268825" y="2650050"/>
            <a:ext cx="3597600" cy="1220700"/>
          </a:xfrm>
          <a:prstGeom prst="rect">
            <a:avLst/>
          </a:prstGeom>
          <a:noFill/>
          <a:ln>
            <a:noFill/>
          </a:ln>
        </p:spPr>
        <p:txBody>
          <a:bodyPr anchorCtr="0" anchor="t" bIns="91425" lIns="91425" rIns="91425" tIns="91425">
            <a:noAutofit/>
          </a:bodyPr>
          <a:lstStyle/>
          <a:p>
            <a:pPr lvl="0">
              <a:spcBef>
                <a:spcPts val="0"/>
              </a:spcBef>
              <a:buClr>
                <a:schemeClr val="dk1"/>
              </a:buClr>
              <a:buSzPct val="61111"/>
              <a:buFont typeface="Arial"/>
              <a:buNone/>
            </a:pPr>
            <a:r>
              <a:rPr lang="en" sz="1800">
                <a:solidFill>
                  <a:schemeClr val="dk1"/>
                </a:solidFill>
                <a:latin typeface="Courier New"/>
                <a:ea typeface="Courier New"/>
                <a:cs typeface="Courier New"/>
                <a:sym typeface="Courier New"/>
              </a:rPr>
              <a:t>a[1] = 13;</a:t>
            </a:r>
          </a:p>
          <a:p>
            <a:pPr lvl="0">
              <a:spcBef>
                <a:spcPts val="0"/>
              </a:spcBef>
              <a:buNone/>
            </a:pPr>
            <a:r>
              <a:rPr lang="en" sz="1800">
                <a:solidFill>
                  <a:schemeClr val="dk1"/>
                </a:solidFill>
                <a:latin typeface="Courier New"/>
                <a:ea typeface="Courier New"/>
                <a:cs typeface="Courier New"/>
                <a:sym typeface="Courier New"/>
              </a:rPr>
              <a:t>k = a[2];</a:t>
            </a:r>
          </a:p>
          <a:p>
            <a:pPr lvl="0" rtl="0">
              <a:spcBef>
                <a:spcPts val="0"/>
              </a:spcBef>
              <a:buClr>
                <a:schemeClr val="dk1"/>
              </a:buClr>
              <a:buFont typeface="Arial"/>
              <a:buNone/>
            </a:pPr>
            <a:r>
              <a:t/>
            </a:r>
            <a:endParaRPr sz="1800">
              <a:solidFill>
                <a:schemeClr val="dk1"/>
              </a:solidFill>
              <a:latin typeface="Courier New"/>
              <a:ea typeface="Courier New"/>
              <a:cs typeface="Courier New"/>
              <a:sym typeface="Courier New"/>
            </a:endParaRPr>
          </a:p>
          <a:p>
            <a:pPr lvl="0" rtl="0">
              <a:spcBef>
                <a:spcPts val="0"/>
              </a:spcBef>
              <a:buNone/>
            </a:pPr>
            <a:r>
              <a:rPr lang="en" sz="1800">
                <a:latin typeface="Courier New"/>
                <a:ea typeface="Courier New"/>
                <a:cs typeface="Courier New"/>
                <a:sym typeface="Courier New"/>
              </a:rPr>
              <a:t>a[x] = 13;</a:t>
            </a:r>
          </a:p>
          <a:p>
            <a:pPr lvl="0">
              <a:spcBef>
                <a:spcPts val="0"/>
              </a:spcBef>
              <a:buNone/>
            </a:pPr>
            <a:r>
              <a:rPr lang="en" sz="1800">
                <a:latin typeface="Courier New"/>
                <a:ea typeface="Courier New"/>
                <a:cs typeface="Courier New"/>
                <a:sym typeface="Courier New"/>
              </a:rPr>
              <a:t>k = a[y];</a:t>
            </a:r>
          </a:p>
        </p:txBody>
      </p:sp>
      <p:sp>
        <p:nvSpPr>
          <p:cNvPr id="116" name="Shape 116"/>
          <p:cNvSpPr txBox="1"/>
          <p:nvPr/>
        </p:nvSpPr>
        <p:spPr>
          <a:xfrm>
            <a:off x="3533475" y="2778950"/>
            <a:ext cx="3597600" cy="1220700"/>
          </a:xfrm>
          <a:prstGeom prst="rect">
            <a:avLst/>
          </a:prstGeom>
          <a:noFill/>
          <a:ln>
            <a:noFill/>
          </a:ln>
        </p:spPr>
        <p:txBody>
          <a:bodyPr anchorCtr="0" anchor="t" bIns="91425" lIns="91425" rIns="91425" tIns="91425">
            <a:noAutofit/>
          </a:bodyPr>
          <a:lstStyle/>
          <a:p>
            <a:pPr lvl="0">
              <a:spcBef>
                <a:spcPts val="0"/>
              </a:spcBef>
              <a:buNone/>
            </a:pPr>
            <a:r>
              <a:rPr lang="en" sz="1800"/>
              <a:t>Def of a[1], use of a[2].</a:t>
            </a:r>
          </a:p>
          <a:p>
            <a:pPr lvl="0">
              <a:spcBef>
                <a:spcPts val="0"/>
              </a:spcBef>
              <a:buNone/>
            </a:pPr>
            <a:r>
              <a:t/>
            </a:r>
            <a:endParaRPr sz="1800"/>
          </a:p>
          <a:p>
            <a:pPr lvl="0">
              <a:spcBef>
                <a:spcPts val="0"/>
              </a:spcBef>
              <a:buNone/>
            </a:pPr>
            <a:r>
              <a:t/>
            </a:r>
            <a:endParaRPr sz="1800"/>
          </a:p>
          <a:p>
            <a:pPr lvl="0" rtl="0">
              <a:spcBef>
                <a:spcPts val="0"/>
              </a:spcBef>
              <a:buNone/>
            </a:pPr>
            <a:r>
              <a:rPr lang="en" sz="1800"/>
              <a:t>Def and use of array a.</a:t>
            </a: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iz">
  <a:themeElements>
    <a:clrScheme name="Custom 233">
      <a:dk1>
        <a:srgbClr val="000000"/>
      </a:dk1>
      <a:lt1>
        <a:srgbClr val="FFFFFF"/>
      </a:lt1>
      <a:dk2>
        <a:srgbClr val="2388DB"/>
      </a:dk2>
      <a:lt2>
        <a:srgbClr val="BBD7F8"/>
      </a:lt2>
      <a:accent1>
        <a:srgbClr val="80B606"/>
      </a:accent1>
      <a:accent2>
        <a:srgbClr val="E29F1D"/>
      </a:accent2>
      <a:accent3>
        <a:srgbClr val="1D6FB2"/>
      </a:accent3>
      <a:accent4>
        <a:srgbClr val="3FAC98"/>
      </a:accent4>
      <a:accent5>
        <a:srgbClr val="5B57BB"/>
      </a:accent5>
      <a:accent6>
        <a:srgbClr val="D1505E"/>
      </a:accent6>
      <a:hlink>
        <a:srgbClr val="185DA2"/>
      </a:hlink>
      <a:folHlink>
        <a:srgbClr val="00487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