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Clr>
                <a:schemeClr val="dk1"/>
              </a:buClr>
              <a:buSzPct val="100000"/>
              <a:buFont typeface="Arial"/>
              <a:buNone/>
            </a:pPr>
            <a:r>
              <a:rPr lang="en">
                <a:solidFill>
                  <a:schemeClr val="dk1"/>
                </a:solidFill>
              </a:rPr>
              <a:t>The maintenance function records the history of items undergoing maintenance. Read over </a:t>
            </a:r>
          </a:p>
          <a:p>
            <a:pPr lvl="0" rtl="0">
              <a:lnSpc>
                <a:spcPct val="115000"/>
              </a:lnSpc>
              <a:spcBef>
                <a:spcPts val="0"/>
              </a:spcBef>
              <a:buNone/>
            </a:pPr>
            <a:r>
              <a:rPr lang="en"/>
              <a:t>If we look over this closely, we can identify states</a:t>
            </a:r>
          </a:p>
          <a:p>
            <a:pPr lvl="0" rtl="0">
              <a:lnSpc>
                <a:spcPct val="115000"/>
              </a:lnSpc>
              <a:spcBef>
                <a:spcPts val="0"/>
              </a:spcBef>
              <a:buNone/>
            </a:pPr>
            <a:r>
              <a:rPr lang="en"/>
              <a:t>- no maintenance - nothing is going on right now</a:t>
            </a:r>
          </a:p>
          <a:p>
            <a:pPr lvl="0" rtl="0">
              <a:lnSpc>
                <a:spcPct val="115000"/>
              </a:lnSpc>
              <a:spcBef>
                <a:spcPts val="0"/>
              </a:spcBef>
              <a:buNone/>
            </a:pPr>
            <a:r>
              <a:rPr lang="en"/>
              <a:t>- What about waiting for shipping? Probably not - that’s not something the software is aware of. We just care about what the software does. Customers will ship items without alerting us.</a:t>
            </a:r>
          </a:p>
          <a:p>
            <a:pPr lvl="0" rtl="0">
              <a:lnSpc>
                <a:spcPct val="115000"/>
              </a:lnSpc>
              <a:spcBef>
                <a:spcPts val="0"/>
              </a:spcBef>
              <a:buNone/>
            </a:pPr>
            <a:r>
              <a:rPr lang="en"/>
              <a:t>- Request is made without warranty - we send out the total then, we wait for a response. If they don’t like it, we then return the item to them.</a:t>
            </a:r>
          </a:p>
          <a:p>
            <a:pPr lvl="0" rtl="0">
              <a:lnSpc>
                <a:spcPct val="115000"/>
              </a:lnSpc>
              <a:spcBef>
                <a:spcPts val="0"/>
              </a:spcBef>
              <a:buNone/>
            </a:pPr>
            <a:r>
              <a:rPr lang="en"/>
              <a:t>- Try repairing it at the station</a:t>
            </a:r>
          </a:p>
          <a:p>
            <a:pPr lvl="0" rtl="0">
              <a:lnSpc>
                <a:spcPct val="115000"/>
              </a:lnSpc>
              <a:spcBef>
                <a:spcPts val="0"/>
              </a:spcBef>
              <a:buNone/>
            </a:pPr>
            <a:r>
              <a:rPr lang="en"/>
              <a:t>- If that fails (regional/main)</a:t>
            </a:r>
          </a:p>
          <a:p>
            <a:pPr lvl="0" rtl="0">
              <a:lnSpc>
                <a:spcPct val="115000"/>
              </a:lnSpc>
              <a:spcBef>
                <a:spcPts val="0"/>
              </a:spcBef>
              <a:buNone/>
            </a:pPr>
            <a:r>
              <a:rPr lang="en"/>
              <a:t>- wait</a:t>
            </a:r>
          </a:p>
          <a:p>
            <a:pPr lvl="0" rtl="0">
              <a:lnSpc>
                <a:spcPct val="115000"/>
              </a:lnSpc>
              <a:spcBef>
                <a:spcPts val="0"/>
              </a:spcBef>
              <a:buNone/>
            </a:pPr>
            <a:r>
              <a:rPr lang="en"/>
              <a:t>- return</a:t>
            </a:r>
          </a:p>
          <a:p>
            <a:pPr lvl="0" rtl="0">
              <a:lnSpc>
                <a:spcPct val="115000"/>
              </a:lnSpc>
              <a:spcBef>
                <a:spcPts val="0"/>
              </a:spcBef>
              <a:buNone/>
            </a:pPr>
            <a:r>
              <a:rPr lang="en"/>
              <a:t>This is open to some interpretation, obviously - but you should be sure to cover all states that the system can exhibit. Be as detailed as possible, but remember to restrict yourself to what the software can actually do - what info it tracks and can influence. The software can’t know, for instance, that a customer has shipped an item to it unless we explicitly note that the customer could do something like log a tracking number. The next step is to link up these states with all of the transitions that we can extract from this text. What does this look like?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go over</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(1). A state is what the current values of the system’s variables are at any given time, and most variables have a huge - if not infinite - number of variations. (2) </a:t>
            </a:r>
          </a:p>
          <a:p>
            <a:pPr lvl="0" rtl="0">
              <a:lnSpc>
                <a:spcPct val="115000"/>
              </a:lnSpc>
              <a:spcBef>
                <a:spcPts val="0"/>
              </a:spcBef>
              <a:buNone/>
            </a:pPr>
            <a:r>
              <a:rPr lang="en">
                <a:solidFill>
                  <a:schemeClr val="dk1"/>
                </a:solidFill>
              </a:rPr>
              <a:t>When you model, (3). </a:t>
            </a:r>
          </a:p>
          <a:p>
            <a:pPr lvl="0" rtl="0">
              <a:lnSpc>
                <a:spcPct val="115000"/>
              </a:lnSpc>
              <a:spcBef>
                <a:spcPts val="0"/>
              </a:spcBef>
              <a:buNone/>
            </a:pPr>
            <a:r>
              <a:rPr lang="en"/>
              <a:t>The thing is, we don’t need all of those variables and their values. We usually model these things before building code, so we might only know about a few variables. So, we model what we know, and we simplify down to what is important (4)</a:t>
            </a:r>
          </a:p>
          <a:p>
            <a:pPr lvl="0" rtl="0">
              <a:lnSpc>
                <a:spcPct val="115000"/>
              </a:lnSpc>
              <a:spcBef>
                <a:spcPts val="0"/>
              </a:spcBef>
              <a:buNone/>
            </a:pPr>
            <a:r>
              <a:rPr lang="en"/>
              <a:t>(5) - we need to know how to make comparisons to the model for this test to be run and judged on the real system.</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None/>
            </a:pPr>
            <a:r>
              <a:rPr lang="en">
                <a:solidFill>
                  <a:schemeClr val="dk1"/>
                </a:solidFill>
              </a:rPr>
              <a:t>Several coverage metrics based on covering the structure of the state machine. The first is, of course, - state coverage.</a:t>
            </a:r>
          </a:p>
          <a:p>
            <a:pPr lvl="0" rtl="0">
              <a:spcBef>
                <a:spcPts val="600"/>
              </a:spcBef>
              <a:buNone/>
            </a:pPr>
            <a:r>
              <a:rPr lang="en">
                <a:solidFill>
                  <a:schemeClr val="dk1"/>
                </a:solidFill>
              </a:rPr>
              <a:t>(1)</a:t>
            </a:r>
          </a:p>
          <a:p>
            <a:pPr lvl="0" rtl="0">
              <a:spcBef>
                <a:spcPts val="600"/>
              </a:spcBef>
              <a:buNone/>
            </a:pPr>
            <a:r>
              <a:rPr lang="en">
                <a:solidFill>
                  <a:schemeClr val="dk1"/>
                </a:solidFill>
              </a:rPr>
              <a:t>the natural analog to statement coverage - (2)</a:t>
            </a:r>
          </a:p>
          <a:p>
            <a:pPr lvl="0" rtl="0">
              <a:spcBef>
                <a:spcPts val="600"/>
              </a:spcBef>
              <a:buClr>
                <a:schemeClr val="dk1"/>
              </a:buClr>
              <a:buSzPct val="100000"/>
              <a:buFont typeface="Arial"/>
              <a:buNone/>
            </a:pPr>
            <a:r>
              <a:rPr lang="en">
                <a:solidFill>
                  <a:schemeClr val="dk1"/>
                </a:solidFill>
              </a:rPr>
              <a:t>(3-4) transitions - that’s when input comes in, the next state is decided, and output is released - and (rest)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(1). A transition from state S-T on event i means that “if the system is in state S and sees event i, then after reacting to it, the system will be in state T.</a:t>
            </a:r>
          </a:p>
          <a:p>
            <a:pPr lvl="0" rtl="0">
              <a:lnSpc>
                <a:spcPct val="115000"/>
              </a:lnSpc>
              <a:spcBef>
                <a:spcPts val="0"/>
              </a:spcBef>
              <a:buNone/>
            </a:pPr>
            <a:r>
              <a:rPr lang="en"/>
              <a:t>State S is a precondition, T is the postcondition, and I is the input. If this input arrives and we are in S, we should be in T once the transition is over</a:t>
            </a:r>
          </a:p>
          <a:p>
            <a:pPr lvl="0" rtl="0">
              <a:lnSpc>
                <a:spcPct val="115000"/>
              </a:lnSpc>
              <a:spcBef>
                <a:spcPts val="0"/>
              </a:spcBef>
              <a:buNone/>
            </a:pPr>
            <a:r>
              <a:rPr lang="en"/>
              <a:t>(3), and each should be checked.</a:t>
            </a:r>
          </a:p>
          <a:p>
            <a:pPr lvl="0" rtl="0">
              <a:lnSpc>
                <a:spcPct val="115000"/>
              </a:lnSpc>
              <a:spcBef>
                <a:spcPts val="0"/>
              </a:spcBef>
              <a:buNone/>
            </a:pPr>
            <a:r>
              <a:rPr lang="en"/>
              <a:t>(5) - if we’ve covered all transitions, we’ve obviously hit each state.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(1)</a:t>
            </a:r>
          </a:p>
          <a:p>
            <a:pPr lvl="0" rtl="0">
              <a:spcBef>
                <a:spcPts val="0"/>
              </a:spcBef>
              <a:buNone/>
            </a:pPr>
            <a:r>
              <a:rPr lang="en">
                <a:solidFill>
                  <a:schemeClr val="dk1"/>
                </a:solidFill>
              </a:rPr>
              <a:t>(2) - final - states that we cannot transition out of after reaching them (rest of 2). However, like with code coverage, this often isn’t a good idea. It’s better to have a larger number of small tests so you can examine problems in isolation if they crop up. It makes sense to break the FSM into sections and cover those, tracking what needs to be covered.</a:t>
            </a:r>
          </a:p>
          <a:p>
            <a:pPr lvl="0" rtl="0">
              <a:spcBef>
                <a:spcPts val="0"/>
              </a:spcBef>
              <a:buNone/>
            </a:pPr>
            <a:r>
              <a:rPr lang="en">
                <a:solidFill>
                  <a:schemeClr val="dk1"/>
                </a:solidFill>
              </a:rPr>
              <a:t>- T1</a:t>
            </a:r>
          </a:p>
          <a:p>
            <a:pPr lvl="0" rtl="0">
              <a:spcBef>
                <a:spcPts val="0"/>
              </a:spcBef>
              <a:buNone/>
            </a:pPr>
            <a:r>
              <a:rPr lang="en">
                <a:solidFill>
                  <a:schemeClr val="dk1"/>
                </a:solidFill>
              </a:rPr>
              <a:t>- T2</a:t>
            </a:r>
          </a:p>
          <a:p>
            <a:pPr lvl="0" rtl="0">
              <a:spcBef>
                <a:spcPts val="0"/>
              </a:spcBef>
              <a:buNone/>
            </a:pPr>
            <a:r>
              <a:rPr lang="en">
                <a:solidFill>
                  <a:schemeClr val="dk1"/>
                </a:solidFill>
              </a:rPr>
              <a:t>- T3</a:t>
            </a:r>
          </a:p>
          <a:p>
            <a:pPr lvl="0" rtl="0">
              <a:spcBef>
                <a:spcPts val="0"/>
              </a:spcBef>
              <a:buNone/>
            </a:pPr>
            <a:r>
              <a:rPr lang="en">
                <a:solidFill>
                  <a:schemeClr val="dk1"/>
                </a:solidFill>
              </a:rPr>
              <a:t>-T4</a:t>
            </a:r>
          </a:p>
          <a:p>
            <a:pPr lvl="0" rtl="0">
              <a:spcBef>
                <a:spcPts val="0"/>
              </a:spcBef>
              <a:buNone/>
            </a:pPr>
            <a:r>
              <a:rPr lang="en">
                <a:solidFill>
                  <a:schemeClr val="dk1"/>
                </a:solidFill>
              </a:rPr>
              <a:t>-t5</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(1-4). If we’re in a state and deciding what to transition to next, we might need information on the path taken to that point to know we’ve made the right selection.</a:t>
            </a:r>
          </a:p>
          <a:p>
            <a:pPr lvl="0" rtl="0">
              <a:lnSpc>
                <a:spcPct val="115000"/>
              </a:lnSpc>
              <a:spcBef>
                <a:spcPts val="0"/>
              </a:spcBef>
              <a:buNone/>
            </a:pPr>
            <a:r>
              <a:rPr lang="en"/>
              <a:t>Go back to example - take “wait for component”. Once we’re in that state, we can transition to any of the repair states. Which one? if we (show mismatch), well, that should be impossible in the real system. If we use transition coverage as our guide, we’d get a test from the model that can’t be replicated and passed by the system- at least we hope. We need to know where it came from in the first place. We need that path history to know that we made the right choice. This is arguably a design flaw in the model, and a huge issue if the system can replicate it - we should not be able to take any of these transitions. Really, our model should have three different waiting states, each with their own transition. That said, sometimes it is better just to work with a flawed model, and there are some path-based coverage metrics that can cope with history sensitivity.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(1-2). This deals with the looping issue that makes path coverage impossible. We remove cycles from paths. We need to visit all states without looping through cycles forever, as you would have to in full path coverage. - maybe draw simple example on the board</a:t>
            </a:r>
          </a:p>
          <a:p>
            <a:pPr lvl="0" rtl="0">
              <a:lnSpc>
                <a:spcPct val="115000"/>
              </a:lnSpc>
              <a:spcBef>
                <a:spcPts val="0"/>
              </a:spcBef>
              <a:buNone/>
            </a:pPr>
            <a:r>
              <a:rPr lang="en"/>
              <a:t>(3-4)</a:t>
            </a:r>
          </a:p>
          <a:p>
            <a:pPr lvl="0" rtl="0">
              <a:lnSpc>
                <a:spcPct val="115000"/>
              </a:lnSpc>
              <a:spcBef>
                <a:spcPts val="0"/>
              </a:spcBef>
              <a:buNone/>
            </a:pPr>
            <a:r>
              <a:rPr lang="en"/>
              <a:t>(5-6)</a:t>
            </a:r>
          </a:p>
          <a:p>
            <a:pPr lvl="0" rtl="0">
              <a:lnSpc>
                <a:spcPct val="115000"/>
              </a:lnSpc>
              <a:spcBef>
                <a:spcPts val="0"/>
              </a:spcBef>
              <a:buNone/>
            </a:pPr>
            <a:r>
              <a:rPr lang="en"/>
              <a:t>Even without looping, the number of paths can be exponentially high, so these are often impractical, but can be very powerful if they can be satisfied.</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solidFill>
                  <a:schemeClr val="dk1"/>
                </a:solidFill>
              </a:rPr>
              <a:t>go over</a:t>
            </a:r>
          </a:p>
          <a:p>
            <a:pPr lvl="0">
              <a:spcBef>
                <a:spcPts val="0"/>
              </a:spcBef>
              <a:buNone/>
            </a:pPr>
            <a:r>
              <a:rPr lang="en">
                <a:solidFill>
                  <a:schemeClr val="dk1"/>
                </a:solidFill>
              </a:rPr>
              <a:t>Remember - each state at most once. If you have to return to a previous state, you can end the path.</a:t>
            </a:r>
          </a:p>
          <a:p>
            <a:pPr lvl="0" rtl="0">
              <a:spcBef>
                <a:spcPts val="0"/>
              </a:spcBef>
              <a:buNone/>
            </a:pPr>
            <a:r>
              <a:rPr lang="en">
                <a:solidFill>
                  <a:schemeClr val="dk1"/>
                </a:solidFill>
              </a:rPr>
              <a:t>(5 clicks). I am not going to go over every one, but this should give the idea. Each path that does  not touch a state previouslt hit in that path must be covered. This gives a stopping criterion on subpaths, so that you do not loop forever, as you could in this case.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solidFill>
                  <a:schemeClr val="dk1"/>
                </a:solidFill>
              </a:rPr>
              <a:t>(1-2). Let’s pick a loop. (bring in)</a:t>
            </a:r>
          </a:p>
          <a:p>
            <a:pPr lvl="0" rtl="0">
              <a:spcBef>
                <a:spcPts val="0"/>
              </a:spcBef>
              <a:buNone/>
            </a:pPr>
            <a:r>
              <a:rPr lang="en">
                <a:solidFill>
                  <a:schemeClr val="dk1"/>
                </a:solidFill>
              </a:rPr>
              <a:t>The minimum can vary, in some cases, any test will exercise it multiple times, but it should be at least once. Then, pick some upper bound - probably less than 10. Then, something in the middle.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A little while back, we talked about the idea of coming up with test cases using the system’s requirement specification. We went over this process - (go over).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(go over)</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252" name="Shape 2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(go over)</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261" name="Shape 2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(go over)(3 clicks). Pretty simple.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1" name="Shape 271"/>
        <p:cNvGrpSpPr/>
        <p:nvPr/>
      </p:nvGrpSpPr>
      <p:grpSpPr>
        <a:xfrm>
          <a:off x="0" y="0"/>
          <a:ext cx="0" cy="0"/>
          <a:chOff x="0" y="0"/>
          <a:chExt cx="0" cy="0"/>
        </a:xfrm>
      </p:grpSpPr>
      <p:sp>
        <p:nvSpPr>
          <p:cNvPr id="272" name="Shape 272"/>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273" name="Shape 2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Transition coverage is a little more complicated.</a:t>
            </a:r>
          </a:p>
          <a:p>
            <a:pPr lvl="0" rtl="0">
              <a:lnSpc>
                <a:spcPct val="115000"/>
              </a:lnSpc>
              <a:spcBef>
                <a:spcPts val="0"/>
              </a:spcBef>
              <a:buNone/>
            </a:pPr>
            <a:r>
              <a:rPr lang="en"/>
              <a:t>Start by expanding the first test (9 clicks)</a:t>
            </a:r>
          </a:p>
          <a:p>
            <a:pPr lvl="0" rtl="0">
              <a:lnSpc>
                <a:spcPct val="115000"/>
              </a:lnSpc>
              <a:spcBef>
                <a:spcPts val="0"/>
              </a:spcBef>
              <a:buNone/>
            </a:pPr>
            <a:r>
              <a:rPr lang="en"/>
              <a:t>Just leaves one transition. For that, we need a second test because it is a transition out of the initial state, and there is no way back to the original state.</a:t>
            </a:r>
          </a:p>
          <a:p>
            <a:pPr lvl="0" rtl="0">
              <a:lnSpc>
                <a:spcPct val="115000"/>
              </a:lnSpc>
              <a:spcBef>
                <a:spcPts val="0"/>
              </a:spcBef>
              <a:buNone/>
            </a:pPr>
            <a:r>
              <a:rPr lang="en"/>
              <a:t>Not the only suite, not even the best suite. That first test is really long and may be hard to understand. May want to distribute this out over both.</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9" name="Shape 289"/>
        <p:cNvGrpSpPr/>
        <p:nvPr/>
      </p:nvGrpSpPr>
      <p:grpSpPr>
        <a:xfrm>
          <a:off x="0" y="0"/>
          <a:ext cx="0" cy="0"/>
          <a:chOff x="0" y="0"/>
          <a:chExt cx="0" cy="0"/>
        </a:xfrm>
      </p:grpSpPr>
      <p:sp>
        <p:nvSpPr>
          <p:cNvPr id="290" name="Shape 29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91" name="Shape 29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98" name="Shape 29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The strength of this process, and the techniques based on it, is in systematically going through an informal specification, identifying features to be tested, and for each input, partitioning it into independent choices. It leaves us with a big list of potential test specifications. </a:t>
            </a:r>
          </a:p>
          <a:p>
            <a:pPr lvl="0" rtl="0">
              <a:lnSpc>
                <a:spcPct val="115000"/>
              </a:lnSpc>
              <a:spcBef>
                <a:spcPts val="0"/>
              </a:spcBef>
              <a:buNone/>
            </a:pPr>
            <a:r>
              <a:rPr lang="en"/>
              <a:t>(2) to turn into real tests - this is a pretty huge job. What are the possible input combinations, what constraints can be applied to certain combinations of input? What are the redundant combinations? </a:t>
            </a:r>
          </a:p>
          <a:p>
            <a:pPr lvl="0" rtl="0">
              <a:lnSpc>
                <a:spcPct val="115000"/>
              </a:lnSpc>
              <a:spcBef>
                <a:spcPts val="0"/>
              </a:spcBef>
              <a:buNone/>
            </a:pPr>
            <a:r>
              <a:rPr lang="en"/>
              <a:t>Today, we’ll cover (3), just as we did from the program itself.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(1) - it takes the system and throws away all details except those explicitly needed for design. </a:t>
            </a:r>
            <a:r>
              <a:rPr lang="en">
                <a:solidFill>
                  <a:schemeClr val="dk1"/>
                </a:solidFill>
              </a:rPr>
              <a:t>As long as the model still reflects the program, (2)</a:t>
            </a:r>
          </a:p>
          <a:p>
            <a:pPr lvl="0" rtl="0">
              <a:lnSpc>
                <a:spcPct val="115000"/>
              </a:lnSpc>
              <a:spcBef>
                <a:spcPts val="0"/>
              </a:spcBef>
              <a:buNone/>
            </a:pPr>
            <a:r>
              <a:rPr lang="en"/>
              <a:t>(2 )</a:t>
            </a:r>
          </a:p>
          <a:p>
            <a:pPr lvl="0" rtl="0">
              <a:lnSpc>
                <a:spcPct val="115000"/>
              </a:lnSpc>
              <a:spcBef>
                <a:spcPts val="0"/>
              </a:spcBef>
              <a:buNone/>
            </a:pPr>
            <a:r>
              <a:rPr lang="en"/>
              <a:t>Models can be (3), in which case they (5-7)</a:t>
            </a:r>
          </a:p>
          <a:p>
            <a:pPr lvl="0" rtl="0">
              <a:lnSpc>
                <a:spcPct val="115000"/>
              </a:lnSpc>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So, what can we do with this model? Well, </a:t>
            </a:r>
          </a:p>
          <a:p>
            <a:pPr lvl="0" rtl="0">
              <a:spcBef>
                <a:spcPts val="0"/>
              </a:spcBef>
              <a:buNone/>
            </a:pPr>
            <a:r>
              <a:rPr lang="en">
                <a:solidFill>
                  <a:schemeClr val="dk1"/>
                </a:solidFill>
              </a:rPr>
              <a:t>(1-4).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(1-6). All as part of the process of verification - of using the specification to look for faults in the system.</a:t>
            </a:r>
          </a:p>
          <a:p>
            <a:pPr lvl="0" rtl="0">
              <a:lnSpc>
                <a:spcPct val="115000"/>
              </a:lnSpc>
              <a:spcBef>
                <a:spcPts val="0"/>
              </a:spcBef>
              <a:buNone/>
            </a:pPr>
            <a:r>
              <a:rPr lang="en"/>
              <a:t>Anytime that you have structure, you can measure coverage of that structure - just like we did with source code. Today, we’ll present some common model types and go over how to derive test cases that achieve coverage over those models.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Models are often constructed prior to the code, or independent from it, and may serve as a specification of the allowed behavior. In that case, the most common way to model system behavior is to take the original natural language specification, choose a function, and represent the behavior of the system when performing that function as a finite state machine. </a:t>
            </a:r>
          </a:p>
          <a:p>
            <a:pPr lvl="0" rtl="0">
              <a:lnSpc>
                <a:spcPct val="115000"/>
              </a:lnSpc>
              <a:spcBef>
                <a:spcPts val="0"/>
              </a:spcBef>
              <a:buNone/>
            </a:pPr>
            <a:r>
              <a:rPr lang="en"/>
              <a:t>You often see this done for systems where it is crucial to ensure that the requirements are complete and non-contradictory. So, most often, this is done for embedded systems - where you see complex, highly conditional behavior. Communication protocols often can be directly represented as state machines. Menu-driven applications can also easily be modeled at state machines, as can thread behavior and communication in systems with multiple threads and processes.</a:t>
            </a:r>
          </a:p>
          <a:p>
            <a:pPr lvl="0" rtl="0">
              <a:lnSpc>
                <a:spcPct val="115000"/>
              </a:lnSpc>
              <a:spcBef>
                <a:spcPts val="0"/>
              </a:spcBef>
              <a:buNone/>
            </a:pPr>
            <a:r>
              <a:rPr lang="en"/>
              <a:t>These are directed graphs where </a:t>
            </a:r>
            <a:r>
              <a:rPr lang="en">
                <a:solidFill>
                  <a:schemeClr val="dk1"/>
                </a:solidFill>
              </a:rPr>
              <a:t>nodes represent snapshots of the system - states (3) </a:t>
            </a:r>
          </a:p>
          <a:p>
            <a:pPr lvl="0" rtl="0">
              <a:lnSpc>
                <a:spcPct val="115000"/>
              </a:lnSpc>
              <a:spcBef>
                <a:spcPts val="0"/>
              </a:spcBef>
              <a:buNone/>
            </a:pPr>
            <a:r>
              <a:rPr lang="en">
                <a:solidFill>
                  <a:schemeClr val="dk1"/>
                </a:solidFill>
              </a:rPr>
              <a:t>and edges represent how the system responds to events - they represent (4). </a:t>
            </a:r>
          </a:p>
          <a:p>
            <a:pPr lvl="0" rtl="0">
              <a:lnSpc>
                <a:spcPct val="115000"/>
              </a:lnSpc>
              <a:spcBef>
                <a:spcPts val="0"/>
              </a:spcBef>
              <a:buNone/>
            </a:pPr>
            <a:r>
              <a:rPr lang="en">
                <a:solidFill>
                  <a:schemeClr val="dk1"/>
                </a:solidFill>
              </a:rPr>
              <a:t>(5), from any state, how the system can react to events is represented by transitions to all reachable states from that point, marked with a label (6-9)</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Old school mechanical devices are dead. Today, people are building software into everything from refridgerators to cars. Now, we want to bring gumball machines into the modern day. By putting CPUs in our machine, we can increase sales, monitor inventory, and add new features. How do we do this? We start by modeling the behavior of our gumball machine as a state machine. (walk through)</a:t>
            </a:r>
          </a:p>
          <a:p>
            <a:pPr indent="-228600" lvl="0" marL="457200" rtl="0">
              <a:spcBef>
                <a:spcPts val="0"/>
              </a:spcBef>
              <a:buClr>
                <a:schemeClr val="dk1"/>
              </a:buClr>
              <a:buChar char="-"/>
            </a:pPr>
            <a:r>
              <a:rPr lang="en">
                <a:solidFill>
                  <a:schemeClr val="dk1"/>
                </a:solidFill>
              </a:rPr>
              <a:t>initial state</a:t>
            </a:r>
          </a:p>
          <a:p>
            <a:pPr indent="-228600" lvl="0" marL="457200" rtl="0">
              <a:spcBef>
                <a:spcPts val="0"/>
              </a:spcBef>
              <a:buClr>
                <a:schemeClr val="dk1"/>
              </a:buClr>
              <a:buChar char="-"/>
            </a:pPr>
            <a:r>
              <a:rPr lang="en">
                <a:solidFill>
                  <a:schemeClr val="dk1"/>
                </a:solidFill>
              </a:rPr>
              <a:t>point out transitions and guards</a:t>
            </a:r>
          </a:p>
          <a:p>
            <a:pPr indent="-228600" lvl="0" marL="457200" rtl="0">
              <a:spcBef>
                <a:spcPts val="0"/>
              </a:spcBef>
              <a:buClr>
                <a:schemeClr val="dk1"/>
              </a:buClr>
              <a:buChar char="-"/>
            </a:pPr>
            <a:r>
              <a:rPr lang="en">
                <a:solidFill>
                  <a:schemeClr val="dk1"/>
                </a:solidFill>
              </a:rPr>
              <a:t>Now, this isn’t detailed enough to serve as source code directly - there are a lot of actions unaccounted for - what should happen if a person tries to eject a quarter then there isn’t one in the machine? what if they insert two quarters? Those decisions need to be made during implementation, and should have been covered in the requirements, but this gives us an abstracted overview of what happens then the system operates - how the system reacts to events and what conditions guide those actions.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46910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11" name="Shape 11"/>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rIns="91425"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4836035"/>
            <a:ext cx="7772400" cy="1032299"/>
          </a:xfrm>
          <a:prstGeom prst="rect">
            <a:avLst/>
          </a:prstGeom>
        </p:spPr>
        <p:txBody>
          <a:bodyPr anchorCtr="0" anchor="t" bIns="91425" lIns="91425" rIns="91425"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5327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17" name="Shape 17"/>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7"/>
            <a:ext cx="8229600" cy="11432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532700"/>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23" name="Shape 23"/>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7"/>
            <a:ext cx="8229600" cy="11432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92273"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5327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0" name="Shape 30"/>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7"/>
            <a:ext cx="8229600" cy="11432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5875078"/>
            <a:ext cx="8229600" cy="692700"/>
          </a:xfrm>
          <a:prstGeom prst="rect">
            <a:avLst/>
          </a:prstGeom>
        </p:spPr>
        <p:txBody>
          <a:bodyPr anchorCtr="0" anchor="t" bIns="91425" lIns="91425" rIns="91425" tIns="91425"/>
          <a:lstStyle>
            <a:lvl1pPr lvl="0">
              <a:spcBef>
                <a:spcPts val="0"/>
              </a:spcBef>
              <a:buClr>
                <a:schemeClr val="dk2"/>
              </a:buClr>
              <a:buSzPct val="1000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40" name="Shape 40"/>
        <p:cNvGrpSpPr/>
        <p:nvPr/>
      </p:nvGrpSpPr>
      <p:grpSpPr>
        <a:xfrm>
          <a:off x="0" y="0"/>
          <a:ext cx="0" cy="0"/>
          <a:chOff x="0" y="0"/>
          <a:chExt cx="0" cy="0"/>
        </a:xfrm>
      </p:grpSpPr>
      <p:sp>
        <p:nvSpPr>
          <p:cNvPr id="41" name="Shape 41"/>
          <p:cNvSpPr txBox="1"/>
          <p:nvPr>
            <p:ph type="title"/>
          </p:nvPr>
        </p:nvSpPr>
        <p:spPr>
          <a:xfrm>
            <a:off x="457200" y="155447"/>
            <a:ext cx="8229600" cy="1252800"/>
          </a:xfrm>
          <a:prstGeom prst="rect">
            <a:avLst/>
          </a:prstGeom>
          <a:noFill/>
          <a:ln>
            <a:noFill/>
          </a:ln>
        </p:spPr>
        <p:txBody>
          <a:bodyPr anchorCtr="0" anchor="ctr" bIns="91425" lIns="91425" rIns="91425" tIns="91425"/>
          <a:lstStyle>
            <a:lvl1pPr lvl="0" rtl="0" algn="l">
              <a:spcBef>
                <a:spcPts val="0"/>
              </a:spcBef>
              <a:buClr>
                <a:srgbClr val="F34E26"/>
              </a:buClr>
              <a:buFont typeface="Arial"/>
              <a:buNone/>
              <a:defRPr b="1" sz="4500">
                <a:solidFill>
                  <a:srgbClr val="F34E26"/>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2" name="Shape 42"/>
          <p:cNvSpPr txBox="1"/>
          <p:nvPr>
            <p:ph idx="1" type="body"/>
          </p:nvPr>
        </p:nvSpPr>
        <p:spPr>
          <a:xfrm>
            <a:off x="457200" y="1775191"/>
            <a:ext cx="8229600" cy="4625700"/>
          </a:xfrm>
          <a:prstGeom prst="rect">
            <a:avLst/>
          </a:prstGeom>
          <a:noFill/>
          <a:ln>
            <a:noFill/>
          </a:ln>
        </p:spPr>
        <p:txBody>
          <a:bodyPr anchorCtr="0" anchor="t" bIns="91425" lIns="91425" rIns="91425" tIns="91425"/>
          <a:lstStyle>
            <a:lvl1pPr indent="-162052" lvl="0" marL="438912" rtl="0" algn="l">
              <a:spcBef>
                <a:spcPts val="0"/>
              </a:spcBef>
              <a:buClr>
                <a:schemeClr val="accent1"/>
              </a:buClr>
              <a:buFont typeface="Arial"/>
              <a:buChar char="◼"/>
              <a:defRPr sz="3200">
                <a:solidFill>
                  <a:schemeClr val="dk1"/>
                </a:solidFill>
                <a:latin typeface="Arial"/>
                <a:ea typeface="Arial"/>
                <a:cs typeface="Arial"/>
                <a:sym typeface="Arial"/>
              </a:defRPr>
            </a:lvl1pPr>
            <a:lvl2pPr indent="-114300" lvl="1" marL="731520" rtl="0" algn="l">
              <a:spcBef>
                <a:spcPts val="560"/>
              </a:spcBef>
              <a:buClr>
                <a:schemeClr val="accent2"/>
              </a:buClr>
              <a:buFont typeface="Arial"/>
              <a:buChar char="▪"/>
              <a:defRPr sz="2800">
                <a:solidFill>
                  <a:schemeClr val="dk1"/>
                </a:solidFill>
                <a:latin typeface="Arial"/>
                <a:ea typeface="Arial"/>
                <a:cs typeface="Arial"/>
                <a:sym typeface="Arial"/>
              </a:defRPr>
            </a:lvl2pPr>
            <a:lvl3pPr indent="-82296" lvl="2" marL="996696" rtl="0" algn="l">
              <a:spcBef>
                <a:spcPts val="480"/>
              </a:spcBef>
              <a:buClr>
                <a:schemeClr val="accent3"/>
              </a:buClr>
              <a:buFont typeface="Arial"/>
              <a:buChar char="▪"/>
              <a:defRPr sz="2400">
                <a:solidFill>
                  <a:schemeClr val="dk1"/>
                </a:solidFill>
                <a:latin typeface="Arial"/>
                <a:ea typeface="Arial"/>
                <a:cs typeface="Arial"/>
                <a:sym typeface="Arial"/>
              </a:defRPr>
            </a:lvl3pPr>
            <a:lvl4pPr indent="-60452" lvl="3" marL="1216152" rtl="0" algn="l">
              <a:spcBef>
                <a:spcPts val="400"/>
              </a:spcBef>
              <a:buClr>
                <a:schemeClr val="accent4"/>
              </a:buClr>
              <a:buFont typeface="Arial"/>
              <a:buChar char="▪"/>
              <a:defRPr sz="2000">
                <a:solidFill>
                  <a:schemeClr val="dk1"/>
                </a:solidFill>
                <a:latin typeface="Arial"/>
                <a:ea typeface="Arial"/>
                <a:cs typeface="Arial"/>
                <a:sym typeface="Arial"/>
              </a:defRPr>
            </a:lvl4pPr>
            <a:lvl5pPr indent="-67564" lvl="4" marL="1426464" rtl="0" algn="l">
              <a:spcBef>
                <a:spcPts val="400"/>
              </a:spcBef>
              <a:buClr>
                <a:schemeClr val="accent5"/>
              </a:buClr>
              <a:buFont typeface="Arial"/>
              <a:buChar char=""/>
              <a:defRPr sz="2000">
                <a:solidFill>
                  <a:schemeClr val="dk1"/>
                </a:solidFill>
                <a:latin typeface="Arial"/>
                <a:ea typeface="Arial"/>
                <a:cs typeface="Arial"/>
                <a:sym typeface="Arial"/>
              </a:defRPr>
            </a:lvl5pPr>
            <a:lvl6pPr indent="-65532" lvl="5" marL="1627632" rtl="0" algn="l">
              <a:spcBef>
                <a:spcPts val="400"/>
              </a:spcBef>
              <a:buClr>
                <a:schemeClr val="accent6"/>
              </a:buClr>
              <a:buFont typeface="Arial"/>
              <a:buChar char="⚫"/>
              <a:defRPr sz="2000">
                <a:solidFill>
                  <a:schemeClr val="dk1"/>
                </a:solidFill>
                <a:latin typeface="Arial"/>
                <a:ea typeface="Arial"/>
                <a:cs typeface="Arial"/>
                <a:sym typeface="Arial"/>
              </a:defRPr>
            </a:lvl6pPr>
            <a:lvl7pPr indent="-76200" lvl="6" marL="1828800" rtl="0" algn="l">
              <a:spcBef>
                <a:spcPts val="360"/>
              </a:spcBef>
              <a:buClr>
                <a:schemeClr val="accent1"/>
              </a:buClr>
              <a:buFont typeface="Arial"/>
              <a:buChar char="⚫"/>
              <a:defRPr sz="1800">
                <a:solidFill>
                  <a:schemeClr val="dk1"/>
                </a:solidFill>
                <a:latin typeface="Arial"/>
                <a:ea typeface="Arial"/>
                <a:cs typeface="Arial"/>
                <a:sym typeface="Arial"/>
              </a:defRPr>
            </a:lvl7pPr>
            <a:lvl8pPr indent="-74167" lvl="7" marL="2029968" rtl="0" algn="l">
              <a:spcBef>
                <a:spcPts val="360"/>
              </a:spcBef>
              <a:buClr>
                <a:schemeClr val="accent2"/>
              </a:buClr>
              <a:buFont typeface="Arial"/>
              <a:buChar char="⚫"/>
              <a:defRPr sz="1800">
                <a:solidFill>
                  <a:schemeClr val="dk1"/>
                </a:solidFill>
                <a:latin typeface="Arial"/>
                <a:ea typeface="Arial"/>
                <a:cs typeface="Arial"/>
                <a:sym typeface="Arial"/>
              </a:defRPr>
            </a:lvl8pPr>
            <a:lvl9pPr indent="-72135" lvl="8" marL="2231136" rtl="0" algn="l">
              <a:spcBef>
                <a:spcPts val="360"/>
              </a:spcBef>
              <a:buClr>
                <a:schemeClr val="accent3"/>
              </a:buClr>
              <a:buFont typeface="Arial"/>
              <a:buChar char="⚫"/>
              <a:defRPr sz="1800">
                <a:solidFill>
                  <a:schemeClr val="dk1"/>
                </a:solidFill>
                <a:latin typeface="Arial"/>
                <a:ea typeface="Arial"/>
                <a:cs typeface="Arial"/>
                <a:sym typeface="Arial"/>
              </a:defRPr>
            </a:lvl9pPr>
          </a:lstStyle>
          <a:p/>
        </p:txBody>
      </p:sp>
      <p:sp>
        <p:nvSpPr>
          <p:cNvPr id="43" name="Shape 43"/>
          <p:cNvSpPr txBox="1"/>
          <p:nvPr>
            <p:ph idx="10" type="dt"/>
          </p:nvPr>
        </p:nvSpPr>
        <p:spPr>
          <a:xfrm>
            <a:off x="457200" y="6476998"/>
            <a:ext cx="2133599" cy="273900"/>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2640598" y="6476998"/>
            <a:ext cx="5507699" cy="273900"/>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204396" y="6476998"/>
            <a:ext cx="733799" cy="273900"/>
          </a:xfrm>
          <a:prstGeom prst="rect">
            <a:avLst/>
          </a:prstGeom>
          <a:noFill/>
          <a:ln>
            <a:noFill/>
          </a:ln>
        </p:spPr>
        <p:txBody>
          <a:bodyPr anchorCtr="0" anchor="b" bIns="91425" lIns="91425" rIns="91425" tIns="91425">
            <a:noAutofit/>
          </a:bodyPr>
          <a:lstStyle/>
          <a:p>
            <a:pPr indent="0" lvl="0" marL="0" marR="0" rtl="0" algn="r">
              <a:spcBef>
                <a:spcPts val="0"/>
              </a:spcBef>
            </a:pPr>
            <a:r>
              <a:t/>
            </a:r>
            <a:endParaRPr b="0" i="0" sz="1200" u="none" cap="none" strike="noStrike">
              <a:solidFill>
                <a:srgbClr val="414141"/>
              </a:solidFill>
              <a:latin typeface="Arial"/>
              <a:ea typeface="Arial"/>
              <a:cs typeface="Arial"/>
              <a:sym typeface="Arial"/>
            </a:endParaRPr>
          </a:p>
          <a:p>
            <a:pPr indent="0" lvl="1" marL="457200" marR="0" rtl="0" algn="l">
              <a:spcBef>
                <a:spcPts val="0"/>
              </a:spcBef>
            </a:pPr>
            <a:r>
              <a:t/>
            </a:r>
            <a:endParaRPr b="0" i="0" sz="1800" u="none" cap="none" strike="noStrike">
              <a:solidFill>
                <a:schemeClr val="dk1"/>
              </a:solidFill>
              <a:latin typeface="Arial"/>
              <a:ea typeface="Arial"/>
              <a:cs typeface="Arial"/>
              <a:sym typeface="Arial"/>
            </a:endParaRPr>
          </a:p>
          <a:p>
            <a:pPr indent="0" lvl="2" marL="914400" marR="0" rtl="0" algn="l">
              <a:spcBef>
                <a:spcPts val="0"/>
              </a:spcBef>
            </a:pPr>
            <a:r>
              <a:t/>
            </a:r>
            <a:endParaRPr b="0" i="0" sz="1800" u="none" cap="none" strike="noStrike">
              <a:solidFill>
                <a:schemeClr val="dk1"/>
              </a:solidFill>
              <a:latin typeface="Arial"/>
              <a:ea typeface="Arial"/>
              <a:cs typeface="Arial"/>
              <a:sym typeface="Arial"/>
            </a:endParaRPr>
          </a:p>
          <a:p>
            <a:pPr indent="0" lvl="3" marL="1371600" marR="0" rtl="0" algn="l">
              <a:spcBef>
                <a:spcPts val="0"/>
              </a:spcBef>
            </a:pPr>
            <a:r>
              <a:t/>
            </a:r>
            <a:endParaRPr b="0" i="0" sz="1800" u="none" cap="none" strike="noStrike">
              <a:solidFill>
                <a:schemeClr val="dk1"/>
              </a:solidFill>
              <a:latin typeface="Arial"/>
              <a:ea typeface="Arial"/>
              <a:cs typeface="Arial"/>
              <a:sym typeface="Arial"/>
            </a:endParaRPr>
          </a:p>
          <a:p>
            <a:pPr indent="0" lvl="4" marL="1828800" marR="0" rtl="0" algn="l">
              <a:spcBef>
                <a:spcPts val="0"/>
              </a:spcBef>
            </a:pPr>
            <a:r>
              <a:t/>
            </a:r>
            <a:endParaRPr b="0" i="0" sz="1800" u="none" cap="none" strike="noStrike">
              <a:solidFill>
                <a:schemeClr val="dk1"/>
              </a:solidFill>
              <a:latin typeface="Arial"/>
              <a:ea typeface="Arial"/>
              <a:cs typeface="Arial"/>
              <a:sym typeface="Arial"/>
            </a:endParaRPr>
          </a:p>
          <a:p>
            <a:pPr indent="0" lvl="5" marL="2286000" marR="0" rtl="0" algn="l">
              <a:spcBef>
                <a:spcPts val="0"/>
              </a:spcBef>
            </a:pPr>
            <a:r>
              <a:t/>
            </a:r>
            <a:endParaRPr b="0" i="0" sz="1800" u="none" cap="none" strike="noStrike">
              <a:solidFill>
                <a:schemeClr val="dk1"/>
              </a:solidFill>
              <a:latin typeface="Arial"/>
              <a:ea typeface="Arial"/>
              <a:cs typeface="Arial"/>
              <a:sym typeface="Arial"/>
            </a:endParaRPr>
          </a:p>
          <a:p>
            <a:pPr indent="0" lvl="6" marL="2743200" marR="0" rtl="0" algn="l">
              <a:spcBef>
                <a:spcPts val="0"/>
              </a:spcBef>
            </a:pPr>
            <a:r>
              <a:t/>
            </a:r>
            <a:endParaRPr b="0" i="0" sz="1800" u="none" cap="none" strike="noStrike">
              <a:solidFill>
                <a:schemeClr val="dk1"/>
              </a:solidFill>
              <a:latin typeface="Arial"/>
              <a:ea typeface="Arial"/>
              <a:cs typeface="Arial"/>
              <a:sym typeface="Arial"/>
            </a:endParaRPr>
          </a:p>
          <a:p>
            <a:pPr indent="0" lvl="7" marL="3200400" marR="0" rtl="0" algn="l">
              <a:spcBef>
                <a:spcPts val="0"/>
              </a:spcBef>
            </a:pPr>
            <a:r>
              <a:t/>
            </a:r>
            <a:endParaRPr b="0" i="0" sz="1800" u="none" cap="none" strike="noStrike">
              <a:solidFill>
                <a:schemeClr val="dk1"/>
              </a:solidFill>
              <a:latin typeface="Arial"/>
              <a:ea typeface="Arial"/>
              <a:cs typeface="Arial"/>
              <a:sym typeface="Arial"/>
            </a:endParaRPr>
          </a:p>
          <a:p>
            <a:pPr indent="0" lvl="8" marL="3657600" marR="0" rtl="0" algn="l">
              <a:spcBef>
                <a:spcPts val="0"/>
              </a:spcBef>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299"/>
          </a:xfrm>
          <a:prstGeom prst="rect">
            <a:avLst/>
          </a:prstGeom>
          <a:noFill/>
          <a:ln>
            <a:noFill/>
          </a:ln>
        </p:spPr>
        <p:txBody>
          <a:bodyPr anchorCtr="0" anchor="b" bIns="91425" lIns="91425" rIns="91425"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0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0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0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0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03.png"/><Relationship Id="rId4" Type="http://schemas.openxmlformats.org/officeDocument/2006/relationships/image" Target="../media/image0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03.png"/><Relationship Id="rId4" Type="http://schemas.openxmlformats.org/officeDocument/2006/relationships/image" Target="../media/image0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0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1.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type="ctrTitle"/>
          </p:nvPr>
        </p:nvSpPr>
        <p:spPr>
          <a:xfrm>
            <a:off x="685800" y="2490375"/>
            <a:ext cx="7772400" cy="2198400"/>
          </a:xfrm>
          <a:prstGeom prst="rect">
            <a:avLst/>
          </a:prstGeom>
        </p:spPr>
        <p:txBody>
          <a:bodyPr anchorCtr="0" anchor="b" bIns="91425" lIns="91425" rIns="91425" tIns="91425">
            <a:noAutofit/>
          </a:bodyPr>
          <a:lstStyle/>
          <a:p>
            <a:pPr lvl="0">
              <a:spcBef>
                <a:spcPts val="0"/>
              </a:spcBef>
              <a:buNone/>
            </a:pPr>
            <a:r>
              <a:rPr lang="en" sz="5600"/>
              <a:t>Model-Based Testing:</a:t>
            </a:r>
          </a:p>
          <a:p>
            <a:pPr lvl="0" rtl="0">
              <a:spcBef>
                <a:spcPts val="0"/>
              </a:spcBef>
              <a:buNone/>
            </a:pPr>
            <a:r>
              <a:rPr lang="en" sz="3600"/>
              <a:t>State Machines</a:t>
            </a:r>
          </a:p>
        </p:txBody>
      </p:sp>
      <p:sp>
        <p:nvSpPr>
          <p:cNvPr id="51" name="Shape 51"/>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rtl="0">
              <a:spcBef>
                <a:spcPts val="0"/>
              </a:spcBef>
              <a:buNone/>
            </a:pPr>
            <a:r>
              <a:rPr lang="en"/>
              <a:t>CSCE 747 - Lecture 11 - 02/14/2017</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Example: Maintenance</a:t>
            </a:r>
          </a:p>
        </p:txBody>
      </p:sp>
      <p:sp>
        <p:nvSpPr>
          <p:cNvPr id="150" name="Shape 150"/>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1800"/>
              <a:t>If the product is covered by warranty or maintenance contract, maintenance can be requested through the web site or by bringing the item to a designated maintenance station.</a:t>
            </a:r>
          </a:p>
          <a:p>
            <a:pPr lvl="0" marR="0" rtl="0" algn="l">
              <a:lnSpc>
                <a:spcPct val="100000"/>
              </a:lnSpc>
              <a:spcBef>
                <a:spcPts val="600"/>
              </a:spcBef>
              <a:spcAft>
                <a:spcPts val="0"/>
              </a:spcAft>
              <a:buNone/>
            </a:pPr>
            <a:r>
              <a:rPr lang="en" sz="1800"/>
              <a:t>If the maintenance is requested by web and the customer is a US resident, the item is picked up from the customer. Otherwise, the customer will ship the item.</a:t>
            </a:r>
          </a:p>
          <a:p>
            <a:pPr lvl="0" marR="0" rtl="0" algn="l">
              <a:lnSpc>
                <a:spcPct val="100000"/>
              </a:lnSpc>
              <a:spcBef>
                <a:spcPts val="600"/>
              </a:spcBef>
              <a:spcAft>
                <a:spcPts val="0"/>
              </a:spcAft>
              <a:buNone/>
            </a:pPr>
            <a:r>
              <a:rPr lang="en" sz="1800"/>
              <a:t>If the product is not covered by warranty or the warranty number is not valid, the item must be brought to a maintenance station. The station informs the customer of the estimated cost. Maintenance starts when the customer accepts the estimate. If the customer does not accept, the item is returned.</a:t>
            </a:r>
          </a:p>
          <a:p>
            <a:pPr lvl="0" marR="0" rtl="0" algn="l">
              <a:lnSpc>
                <a:spcPct val="100000"/>
              </a:lnSpc>
              <a:spcBef>
                <a:spcPts val="600"/>
              </a:spcBef>
              <a:spcAft>
                <a:spcPts val="0"/>
              </a:spcAft>
              <a:buNone/>
            </a:pPr>
            <a:r>
              <a:rPr lang="en" sz="1800"/>
              <a:t>If the maintenance station cannot solve the problem, the product is sent to the regional headquarters (if in the US) or the main headquarters (otherwise). If the regional headquarters cannot solve the problem, the product is sent to main headquarters. </a:t>
            </a:r>
          </a:p>
          <a:p>
            <a:pPr lvl="0" marR="0" rtl="0" algn="l">
              <a:lnSpc>
                <a:spcPct val="100000"/>
              </a:lnSpc>
              <a:spcBef>
                <a:spcPts val="600"/>
              </a:spcBef>
              <a:spcAft>
                <a:spcPts val="0"/>
              </a:spcAft>
              <a:buNone/>
            </a:pPr>
            <a:r>
              <a:rPr lang="en" sz="1800"/>
              <a:t>Maintenance is suspended if some components are not available.</a:t>
            </a:r>
          </a:p>
          <a:p>
            <a:pPr lvl="0" marR="0" rtl="0" algn="l">
              <a:lnSpc>
                <a:spcPct val="100000"/>
              </a:lnSpc>
              <a:spcBef>
                <a:spcPts val="600"/>
              </a:spcBef>
              <a:spcAft>
                <a:spcPts val="0"/>
              </a:spcAft>
              <a:buNone/>
            </a:pPr>
            <a:r>
              <a:rPr lang="en" sz="1800"/>
              <a:t>Once repaired, the product is returned to the customer.</a:t>
            </a:r>
          </a:p>
        </p:txBody>
      </p:sp>
      <p:sp>
        <p:nvSpPr>
          <p:cNvPr id="151" name="Shape 15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2018							10</a:t>
            </a:r>
          </a:p>
        </p:txBody>
      </p:sp>
      <p:sp>
        <p:nvSpPr>
          <p:cNvPr id="152" name="Shape 152"/>
          <p:cNvSpPr/>
          <p:nvPr/>
        </p:nvSpPr>
        <p:spPr>
          <a:xfrm>
            <a:off x="3086100" y="2369125"/>
            <a:ext cx="1537800" cy="271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No Maintenance</a:t>
            </a:r>
          </a:p>
        </p:txBody>
      </p:sp>
      <p:sp>
        <p:nvSpPr>
          <p:cNvPr id="153" name="Shape 153"/>
          <p:cNvSpPr/>
          <p:nvPr/>
        </p:nvSpPr>
        <p:spPr>
          <a:xfrm>
            <a:off x="924800" y="3158825"/>
            <a:ext cx="1828800" cy="271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Waiting for Pick Up</a:t>
            </a:r>
          </a:p>
        </p:txBody>
      </p:sp>
      <p:sp>
        <p:nvSpPr>
          <p:cNvPr id="154" name="Shape 154"/>
          <p:cNvSpPr/>
          <p:nvPr/>
        </p:nvSpPr>
        <p:spPr>
          <a:xfrm>
            <a:off x="3661075" y="3079175"/>
            <a:ext cx="2199299" cy="271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Request - No Warranty</a:t>
            </a:r>
          </a:p>
        </p:txBody>
      </p:sp>
      <p:sp>
        <p:nvSpPr>
          <p:cNvPr id="155" name="Shape 155"/>
          <p:cNvSpPr/>
          <p:nvPr/>
        </p:nvSpPr>
        <p:spPr>
          <a:xfrm>
            <a:off x="6889175" y="3948300"/>
            <a:ext cx="2140500" cy="271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Wait for Acceptance</a:t>
            </a:r>
          </a:p>
        </p:txBody>
      </p:sp>
      <p:sp>
        <p:nvSpPr>
          <p:cNvPr id="156" name="Shape 156"/>
          <p:cNvSpPr/>
          <p:nvPr/>
        </p:nvSpPr>
        <p:spPr>
          <a:xfrm>
            <a:off x="6889175" y="4219800"/>
            <a:ext cx="2140500" cy="271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Wait for Returning</a:t>
            </a:r>
          </a:p>
        </p:txBody>
      </p:sp>
      <p:sp>
        <p:nvSpPr>
          <p:cNvPr id="157" name="Shape 157"/>
          <p:cNvSpPr/>
          <p:nvPr/>
        </p:nvSpPr>
        <p:spPr>
          <a:xfrm>
            <a:off x="166250" y="4219800"/>
            <a:ext cx="2199299" cy="271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Repair at Station</a:t>
            </a:r>
          </a:p>
        </p:txBody>
      </p:sp>
      <p:sp>
        <p:nvSpPr>
          <p:cNvPr id="158" name="Shape 158"/>
          <p:cNvSpPr/>
          <p:nvPr/>
        </p:nvSpPr>
        <p:spPr>
          <a:xfrm>
            <a:off x="2615050" y="5348950"/>
            <a:ext cx="2199299" cy="271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Repair at Regional HQ</a:t>
            </a:r>
          </a:p>
        </p:txBody>
      </p:sp>
      <p:sp>
        <p:nvSpPr>
          <p:cNvPr id="159" name="Shape 159"/>
          <p:cNvSpPr/>
          <p:nvPr/>
        </p:nvSpPr>
        <p:spPr>
          <a:xfrm>
            <a:off x="5074225" y="5348950"/>
            <a:ext cx="2199299" cy="271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Repair at Main HQ</a:t>
            </a:r>
          </a:p>
        </p:txBody>
      </p:sp>
      <p:sp>
        <p:nvSpPr>
          <p:cNvPr id="160" name="Shape 160"/>
          <p:cNvSpPr/>
          <p:nvPr/>
        </p:nvSpPr>
        <p:spPr>
          <a:xfrm>
            <a:off x="6487500" y="5882350"/>
            <a:ext cx="2199299" cy="271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Wait for Component</a:t>
            </a:r>
          </a:p>
        </p:txBody>
      </p:sp>
      <p:sp>
        <p:nvSpPr>
          <p:cNvPr id="161" name="Shape 161"/>
          <p:cNvSpPr/>
          <p:nvPr/>
        </p:nvSpPr>
        <p:spPr>
          <a:xfrm>
            <a:off x="5358250" y="6296400"/>
            <a:ext cx="2199299" cy="271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Repaired</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
                                        <p:tgtEl>
                                          <p:spTgt spid="1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
                                        <p:tgtEl>
                                          <p:spTgt spid="1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
                                        <p:tgtEl>
                                          <p:spTgt spid="154"/>
                                        </p:tgtEl>
                                      </p:cBhvr>
                                    </p:animEffect>
                                  </p:childTnLst>
                                </p:cTn>
                              </p:par>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
                                        <p:tgtEl>
                                          <p:spTgt spid="155"/>
                                        </p:tgtEl>
                                      </p:cBhvr>
                                    </p:animEffect>
                                  </p:childTnLst>
                                </p:cTn>
                              </p:par>
                              <p:par>
                                <p:cTn fill="hold" nodeType="with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
                                        <p:tgtEl>
                                          <p:spTgt spid="1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
                                        <p:tgtEl>
                                          <p:spTgt spid="1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
                                        <p:tgtEl>
                                          <p:spTgt spid="159"/>
                                        </p:tgtEl>
                                      </p:cBhvr>
                                    </p:animEffect>
                                  </p:childTnLst>
                                </p:cTn>
                              </p:par>
                              <p:par>
                                <p:cTn fill="hold" nodeType="with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
                                        <p:tgtEl>
                                          <p:spTgt spid="1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
                                        <p:tgtEl>
                                          <p:spTgt spid="1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
                                        <p:tgtEl>
                                          <p:spTgt spid="1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Example: Maintenance</a:t>
            </a:r>
          </a:p>
        </p:txBody>
      </p:sp>
      <p:sp>
        <p:nvSpPr>
          <p:cNvPr id="167" name="Shape 16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11</a:t>
            </a:r>
          </a:p>
        </p:txBody>
      </p:sp>
      <p:pic>
        <p:nvPicPr>
          <p:cNvPr descr="scan0003.jpg" id="168" name="Shape 168"/>
          <p:cNvPicPr preferRelativeResize="0"/>
          <p:nvPr/>
        </p:nvPicPr>
        <p:blipFill>
          <a:blip r:embed="rId3">
            <a:alphaModFix/>
          </a:blip>
          <a:stretch>
            <a:fillRect/>
          </a:stretch>
        </p:blipFill>
        <p:spPr>
          <a:xfrm>
            <a:off x="1731625" y="1594850"/>
            <a:ext cx="5443775" cy="5029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Finite State Space</a:t>
            </a:r>
          </a:p>
        </p:txBody>
      </p:sp>
      <p:sp>
        <p:nvSpPr>
          <p:cNvPr id="174" name="Shape 17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Most systems have an </a:t>
            </a:r>
            <a:r>
              <a:rPr i="1" lang="en"/>
              <a:t>infinite</a:t>
            </a:r>
            <a:r>
              <a:rPr lang="en"/>
              <a:t> number of states.</a:t>
            </a:r>
          </a:p>
          <a:p>
            <a:pPr indent="-228600" lvl="1" marL="914400" marR="0" rtl="0" algn="l">
              <a:lnSpc>
                <a:spcPct val="100000"/>
              </a:lnSpc>
              <a:spcBef>
                <a:spcPts val="600"/>
              </a:spcBef>
              <a:spcAft>
                <a:spcPts val="0"/>
              </a:spcAft>
            </a:pPr>
            <a:r>
              <a:rPr lang="en"/>
              <a:t>For a communication protocol, there are an infinite number of possible messages that can be passed.</a:t>
            </a:r>
          </a:p>
          <a:p>
            <a:pPr indent="-228600" lvl="0" marL="457200" marR="0" rtl="0" algn="l">
              <a:lnSpc>
                <a:spcPct val="100000"/>
              </a:lnSpc>
              <a:spcBef>
                <a:spcPts val="600"/>
              </a:spcBef>
              <a:spcAft>
                <a:spcPts val="0"/>
              </a:spcAft>
            </a:pPr>
            <a:r>
              <a:rPr lang="en"/>
              <a:t>To model such systems, non-finite components must be ignored or abstracted until the model is finite.</a:t>
            </a:r>
          </a:p>
          <a:p>
            <a:pPr indent="-228600" lvl="1" marL="914400" marR="0" rtl="0" algn="l">
              <a:lnSpc>
                <a:spcPct val="100000"/>
              </a:lnSpc>
              <a:spcBef>
                <a:spcPts val="600"/>
              </a:spcBef>
              <a:spcAft>
                <a:spcPts val="0"/>
              </a:spcAft>
            </a:pPr>
            <a:r>
              <a:rPr lang="en"/>
              <a:t>For the communication protocol, the message text </a:t>
            </a:r>
            <a:r>
              <a:rPr i="1" lang="en"/>
              <a:t>doesn’t matter</a:t>
            </a:r>
            <a:r>
              <a:rPr lang="en"/>
              <a:t>. How it is used does matter.</a:t>
            </a:r>
          </a:p>
          <a:p>
            <a:pPr indent="-228600" lvl="1" marL="914400" marR="0" rtl="0" algn="l">
              <a:lnSpc>
                <a:spcPct val="100000"/>
              </a:lnSpc>
              <a:spcBef>
                <a:spcPts val="600"/>
              </a:spcBef>
              <a:spcAft>
                <a:spcPts val="0"/>
              </a:spcAft>
            </a:pPr>
            <a:r>
              <a:rPr lang="en"/>
              <a:t>Requires an </a:t>
            </a:r>
            <a:r>
              <a:rPr i="1" lang="en"/>
              <a:t>abstraction function</a:t>
            </a:r>
            <a:r>
              <a:rPr lang="en"/>
              <a:t> to map back to the real system.</a:t>
            </a:r>
          </a:p>
        </p:txBody>
      </p:sp>
      <p:sp>
        <p:nvSpPr>
          <p:cNvPr id="175" name="Shape 17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12</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State Coverage</a:t>
            </a:r>
          </a:p>
        </p:txBody>
      </p:sp>
      <p:sp>
        <p:nvSpPr>
          <p:cNvPr id="181" name="Shape 18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Each state has been reached by one or more test cases.</a:t>
            </a:r>
          </a:p>
          <a:p>
            <a:pPr indent="-228600" lvl="0" marL="457200" marR="0" rtl="0" algn="l">
              <a:lnSpc>
                <a:spcPct val="100000"/>
              </a:lnSpc>
              <a:spcBef>
                <a:spcPts val="600"/>
              </a:spcBef>
              <a:spcAft>
                <a:spcPts val="0"/>
              </a:spcAft>
            </a:pPr>
            <a:r>
              <a:rPr lang="en"/>
              <a:t>Analog to statement coverage - unless the model has been placed in each state, all faults cannot be revealed.</a:t>
            </a:r>
          </a:p>
          <a:p>
            <a:pPr indent="-228600" lvl="0" marL="457200" marR="0" rtl="0" algn="l">
              <a:lnSpc>
                <a:spcPct val="100000"/>
              </a:lnSpc>
              <a:spcBef>
                <a:spcPts val="600"/>
              </a:spcBef>
              <a:spcAft>
                <a:spcPts val="0"/>
              </a:spcAft>
            </a:pPr>
            <a:r>
              <a:rPr lang="en"/>
              <a:t>Easy to understand and obtain, but low fault-revealing power.</a:t>
            </a:r>
          </a:p>
          <a:p>
            <a:pPr indent="-228600" lvl="1" marL="914400" marR="0" rtl="0" algn="l">
              <a:lnSpc>
                <a:spcPct val="100000"/>
              </a:lnSpc>
              <a:spcBef>
                <a:spcPts val="600"/>
              </a:spcBef>
              <a:spcAft>
                <a:spcPts val="0"/>
              </a:spcAft>
            </a:pPr>
            <a:r>
              <a:rPr lang="en"/>
              <a:t>The software takes action during the </a:t>
            </a:r>
            <a:r>
              <a:rPr i="1" lang="en"/>
              <a:t>transitions</a:t>
            </a:r>
            <a:r>
              <a:rPr lang="en"/>
              <a:t>, and most states can be reached through multiple transitions.</a:t>
            </a:r>
          </a:p>
        </p:txBody>
      </p:sp>
      <p:sp>
        <p:nvSpPr>
          <p:cNvPr id="182" name="Shape 18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13</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x="0" y="0"/>
          <a:ext cx="0" cy="0"/>
          <a:chOff x="0" y="0"/>
          <a:chExt cx="0" cy="0"/>
        </a:xfrm>
      </p:grpSpPr>
      <p:sp>
        <p:nvSpPr>
          <p:cNvPr id="187" name="Shape 18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Transition Coverage</a:t>
            </a:r>
          </a:p>
        </p:txBody>
      </p:sp>
      <p:sp>
        <p:nvSpPr>
          <p:cNvPr id="188" name="Shape 18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A transition specifies a pre/post-condition.</a:t>
            </a:r>
          </a:p>
          <a:p>
            <a:pPr indent="-419100" lvl="1" marL="914400" marR="0" rtl="0" algn="l">
              <a:lnSpc>
                <a:spcPct val="100000"/>
              </a:lnSpc>
              <a:spcBef>
                <a:spcPts val="600"/>
              </a:spcBef>
              <a:spcAft>
                <a:spcPts val="0"/>
              </a:spcAft>
              <a:buClr>
                <a:schemeClr val="dk1"/>
              </a:buClr>
              <a:buSzPct val="125000"/>
              <a:buFont typeface="Arial"/>
            </a:pPr>
            <a:r>
              <a:rPr lang="en"/>
              <a:t>“If the system is in state S and sees event I, then after reacting to it, the system will be in state T.”</a:t>
            </a:r>
          </a:p>
          <a:p>
            <a:pPr indent="-419100" lvl="1" marL="914400" marR="0" rtl="0" algn="l">
              <a:lnSpc>
                <a:spcPct val="100000"/>
              </a:lnSpc>
              <a:spcBef>
                <a:spcPts val="600"/>
              </a:spcBef>
              <a:spcAft>
                <a:spcPts val="0"/>
              </a:spcAft>
              <a:buClr>
                <a:schemeClr val="dk1"/>
              </a:buClr>
              <a:buSzPct val="125000"/>
              <a:buFont typeface="Arial"/>
            </a:pPr>
            <a:r>
              <a:rPr lang="en"/>
              <a:t>A faulty system could violate any of these precondition, postcondition pairs.</a:t>
            </a:r>
          </a:p>
          <a:p>
            <a:pPr indent="-228600" lvl="0" marL="457200" marR="0" rtl="0" algn="l">
              <a:lnSpc>
                <a:spcPct val="100000"/>
              </a:lnSpc>
              <a:spcBef>
                <a:spcPts val="600"/>
              </a:spcBef>
              <a:spcAft>
                <a:spcPts val="0"/>
              </a:spcAft>
            </a:pPr>
            <a:r>
              <a:rPr lang="en"/>
              <a:t>Coverage requires that every transition be covered by one or more test cases.</a:t>
            </a:r>
          </a:p>
          <a:p>
            <a:pPr indent="-228600" lvl="1" marL="914400" marR="0" rtl="0" algn="l">
              <a:lnSpc>
                <a:spcPct val="100000"/>
              </a:lnSpc>
              <a:spcBef>
                <a:spcPts val="600"/>
              </a:spcBef>
              <a:spcAft>
                <a:spcPts val="0"/>
              </a:spcAft>
            </a:pPr>
            <a:r>
              <a:rPr lang="en"/>
              <a:t>Subsumes state coverage.</a:t>
            </a:r>
          </a:p>
        </p:txBody>
      </p:sp>
      <p:sp>
        <p:nvSpPr>
          <p:cNvPr id="189" name="Shape 18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14</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Example: Maintenance</a:t>
            </a:r>
          </a:p>
        </p:txBody>
      </p:sp>
      <p:sp>
        <p:nvSpPr>
          <p:cNvPr id="195" name="Shape 19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15</a:t>
            </a:r>
          </a:p>
        </p:txBody>
      </p:sp>
      <p:pic>
        <p:nvPicPr>
          <p:cNvPr descr="scan0003.jpg" id="196" name="Shape 196"/>
          <p:cNvPicPr preferRelativeResize="0"/>
          <p:nvPr/>
        </p:nvPicPr>
        <p:blipFill>
          <a:blip r:embed="rId3">
            <a:alphaModFix/>
          </a:blip>
          <a:stretch>
            <a:fillRect/>
          </a:stretch>
        </p:blipFill>
        <p:spPr>
          <a:xfrm>
            <a:off x="457200" y="1558625"/>
            <a:ext cx="5212775" cy="4843099"/>
          </a:xfrm>
          <a:prstGeom prst="rect">
            <a:avLst/>
          </a:prstGeom>
          <a:noFill/>
          <a:ln>
            <a:noFill/>
          </a:ln>
        </p:spPr>
      </p:pic>
      <p:sp>
        <p:nvSpPr>
          <p:cNvPr id="197" name="Shape 197"/>
          <p:cNvSpPr txBox="1"/>
          <p:nvPr/>
        </p:nvSpPr>
        <p:spPr>
          <a:xfrm>
            <a:off x="5629500" y="1558625"/>
            <a:ext cx="3057299" cy="2680799"/>
          </a:xfrm>
          <a:prstGeom prst="rect">
            <a:avLst/>
          </a:prstGeom>
          <a:noFill/>
          <a:ln>
            <a:noFill/>
          </a:ln>
        </p:spPr>
        <p:txBody>
          <a:bodyPr anchorCtr="0" anchor="t" bIns="91425" lIns="91425" rIns="91425" tIns="91425">
            <a:noAutofit/>
          </a:bodyPr>
          <a:lstStyle/>
          <a:p>
            <a:pPr indent="-342900" lvl="0" marL="457200" rtl="0">
              <a:spcBef>
                <a:spcPts val="0"/>
              </a:spcBef>
              <a:buSzPct val="100000"/>
              <a:buChar char="●"/>
            </a:pPr>
            <a:r>
              <a:rPr lang="en" sz="1800"/>
              <a:t>Test cases often given as a list of states or transitions to be covered.</a:t>
            </a:r>
          </a:p>
          <a:p>
            <a:pPr indent="-342900" lvl="0" marL="457200" rtl="0">
              <a:spcBef>
                <a:spcPts val="0"/>
              </a:spcBef>
              <a:buSzPct val="100000"/>
              <a:buChar char="●"/>
            </a:pPr>
            <a:r>
              <a:rPr lang="en" sz="1800"/>
              <a:t>No “final” states, could achieve transition coverage with one large test case.</a:t>
            </a:r>
          </a:p>
          <a:p>
            <a:pPr indent="-342900" lvl="1" marL="914400" rtl="0">
              <a:spcBef>
                <a:spcPts val="0"/>
              </a:spcBef>
              <a:buSzPct val="100000"/>
              <a:buChar char="○"/>
            </a:pPr>
            <a:r>
              <a:rPr lang="en" sz="1800"/>
              <a:t>Smarter to break down FSM and target sections in isolation.</a:t>
            </a:r>
          </a:p>
          <a:p>
            <a:pPr lvl="0" rtl="0">
              <a:spcBef>
                <a:spcPts val="0"/>
              </a:spcBef>
              <a:buNone/>
            </a:pPr>
            <a:r>
              <a:t/>
            </a:r>
            <a:endParaRPr sz="1800"/>
          </a:p>
          <a:p>
            <a:pPr indent="0" lvl="0" marL="457200" rtl="0">
              <a:spcBef>
                <a:spcPts val="0"/>
              </a:spcBef>
              <a:buNone/>
            </a:pPr>
            <a:r>
              <a:t/>
            </a:r>
            <a:endParaRPr sz="1800"/>
          </a:p>
        </p:txBody>
      </p:sp>
      <p:sp>
        <p:nvSpPr>
          <p:cNvPr id="198" name="Shape 198"/>
          <p:cNvSpPr txBox="1"/>
          <p:nvPr/>
        </p:nvSpPr>
        <p:spPr>
          <a:xfrm>
            <a:off x="5860500" y="5018825"/>
            <a:ext cx="3221099" cy="405300"/>
          </a:xfrm>
          <a:prstGeom prst="rect">
            <a:avLst/>
          </a:prstGeom>
          <a:noFill/>
          <a:ln>
            <a:noFill/>
          </a:ln>
        </p:spPr>
        <p:txBody>
          <a:bodyPr anchorCtr="0" anchor="t" bIns="91425" lIns="91425" rIns="91425" tIns="91425">
            <a:noAutofit/>
          </a:bodyPr>
          <a:lstStyle/>
          <a:p>
            <a:pPr lvl="0" rtl="0">
              <a:spcBef>
                <a:spcPts val="0"/>
              </a:spcBef>
              <a:buNone/>
            </a:pPr>
            <a:r>
              <a:rPr lang="en">
                <a:solidFill>
                  <a:schemeClr val="dk1"/>
                </a:solidFill>
              </a:rPr>
              <a:t>Example Suite:</a:t>
            </a:r>
          </a:p>
          <a:p>
            <a:pPr lvl="0">
              <a:spcBef>
                <a:spcPts val="0"/>
              </a:spcBef>
              <a:buClr>
                <a:schemeClr val="dk1"/>
              </a:buClr>
              <a:buFont typeface="Arial"/>
              <a:buNone/>
            </a:pPr>
            <a:r>
              <a:rPr lang="en">
                <a:solidFill>
                  <a:schemeClr val="dk1"/>
                </a:solidFill>
              </a:rPr>
              <a:t>T1: </a:t>
            </a:r>
            <a:r>
              <a:rPr lang="en">
                <a:solidFill>
                  <a:srgbClr val="FF0000"/>
                </a:solidFill>
              </a:rPr>
              <a:t>0-2-4-1-0</a:t>
            </a:r>
          </a:p>
        </p:txBody>
      </p:sp>
      <p:sp>
        <p:nvSpPr>
          <p:cNvPr id="199" name="Shape 199"/>
          <p:cNvSpPr txBox="1"/>
          <p:nvPr/>
        </p:nvSpPr>
        <p:spPr>
          <a:xfrm>
            <a:off x="5860500" y="5465700"/>
            <a:ext cx="1672800" cy="363600"/>
          </a:xfrm>
          <a:prstGeom prst="rect">
            <a:avLst/>
          </a:prstGeom>
          <a:noFill/>
          <a:ln>
            <a:noFill/>
          </a:ln>
        </p:spPr>
        <p:txBody>
          <a:bodyPr anchorCtr="0" anchor="t" bIns="91425" lIns="91425" rIns="91425" tIns="91425">
            <a:noAutofit/>
          </a:bodyPr>
          <a:lstStyle/>
          <a:p>
            <a:pPr lvl="0">
              <a:spcBef>
                <a:spcPts val="0"/>
              </a:spcBef>
              <a:buNone/>
            </a:pPr>
            <a:r>
              <a:rPr lang="en"/>
              <a:t>T2: </a:t>
            </a:r>
            <a:r>
              <a:rPr lang="en">
                <a:solidFill>
                  <a:srgbClr val="0000FF"/>
                </a:solidFill>
              </a:rPr>
              <a:t>0-5-2-4-5-6-0</a:t>
            </a:r>
          </a:p>
        </p:txBody>
      </p:sp>
      <p:sp>
        <p:nvSpPr>
          <p:cNvPr id="200" name="Shape 200"/>
          <p:cNvSpPr txBox="1"/>
          <p:nvPr/>
        </p:nvSpPr>
        <p:spPr>
          <a:xfrm>
            <a:off x="5860500" y="5711625"/>
            <a:ext cx="1672800" cy="363600"/>
          </a:xfrm>
          <a:prstGeom prst="rect">
            <a:avLst/>
          </a:prstGeom>
          <a:noFill/>
          <a:ln>
            <a:noFill/>
          </a:ln>
        </p:spPr>
        <p:txBody>
          <a:bodyPr anchorCtr="0" anchor="t" bIns="91425" lIns="91425" rIns="91425" tIns="91425">
            <a:noAutofit/>
          </a:bodyPr>
          <a:lstStyle/>
          <a:p>
            <a:pPr lvl="0" rtl="0">
              <a:spcBef>
                <a:spcPts val="0"/>
              </a:spcBef>
              <a:buNone/>
            </a:pPr>
            <a:r>
              <a:rPr lang="en"/>
              <a:t>T3: </a:t>
            </a:r>
            <a:r>
              <a:rPr lang="en">
                <a:solidFill>
                  <a:srgbClr val="9900FF"/>
                </a:solidFill>
              </a:rPr>
              <a:t>0-3-5-9-6-0</a:t>
            </a:r>
          </a:p>
        </p:txBody>
      </p:sp>
      <p:sp>
        <p:nvSpPr>
          <p:cNvPr id="201" name="Shape 201"/>
          <p:cNvSpPr txBox="1"/>
          <p:nvPr/>
        </p:nvSpPr>
        <p:spPr>
          <a:xfrm>
            <a:off x="5860500" y="5989950"/>
            <a:ext cx="2660099" cy="363600"/>
          </a:xfrm>
          <a:prstGeom prst="rect">
            <a:avLst/>
          </a:prstGeom>
          <a:noFill/>
          <a:ln>
            <a:noFill/>
          </a:ln>
        </p:spPr>
        <p:txBody>
          <a:bodyPr anchorCtr="0" anchor="t" bIns="91425" lIns="91425" rIns="91425" tIns="91425">
            <a:noAutofit/>
          </a:bodyPr>
          <a:lstStyle/>
          <a:p>
            <a:pPr lvl="0" rtl="0">
              <a:spcBef>
                <a:spcPts val="0"/>
              </a:spcBef>
              <a:buNone/>
            </a:pPr>
            <a:r>
              <a:rPr lang="en"/>
              <a:t>T4: </a:t>
            </a:r>
            <a:r>
              <a:rPr lang="en">
                <a:solidFill>
                  <a:srgbClr val="FF00FF"/>
                </a:solidFill>
              </a:rPr>
              <a:t>0-3-5-7-5-8-7-8-9-7-9-6-0</a:t>
            </a:r>
          </a:p>
        </p:txBody>
      </p:sp>
      <p:sp>
        <p:nvSpPr>
          <p:cNvPr id="202" name="Shape 202"/>
          <p:cNvSpPr/>
          <p:nvPr/>
        </p:nvSpPr>
        <p:spPr>
          <a:xfrm>
            <a:off x="937108" y="2098986"/>
            <a:ext cx="2308462" cy="1821177"/>
          </a:xfrm>
          <a:custGeom>
            <a:pathLst>
              <a:path extrusionOk="0" h="75646" w="96427">
                <a:moveTo>
                  <a:pt x="93933" y="0"/>
                </a:moveTo>
                <a:lnTo>
                  <a:pt x="96427" y="7481"/>
                </a:lnTo>
                <a:lnTo>
                  <a:pt x="44888" y="31173"/>
                </a:lnTo>
                <a:lnTo>
                  <a:pt x="42810" y="71074"/>
                </a:lnTo>
                <a:lnTo>
                  <a:pt x="29925" y="75646"/>
                </a:lnTo>
                <a:lnTo>
                  <a:pt x="415" y="46967"/>
                </a:lnTo>
                <a:lnTo>
                  <a:pt x="0" y="34082"/>
                </a:lnTo>
                <a:lnTo>
                  <a:pt x="79802" y="831"/>
                </a:lnTo>
              </a:path>
            </a:pathLst>
          </a:custGeom>
          <a:noFill/>
          <a:ln cap="flat" cmpd="sng" w="38100">
            <a:solidFill>
              <a:srgbClr val="FF0000"/>
            </a:solidFill>
            <a:prstDash val="solid"/>
            <a:round/>
            <a:headEnd len="lg" w="lg" type="none"/>
            <a:tailEnd len="lg" w="lg" type="none"/>
          </a:ln>
        </p:spPr>
      </p:sp>
      <p:sp>
        <p:nvSpPr>
          <p:cNvPr id="203" name="Shape 203"/>
          <p:cNvSpPr/>
          <p:nvPr/>
        </p:nvSpPr>
        <p:spPr>
          <a:xfrm>
            <a:off x="2001754" y="2058949"/>
            <a:ext cx="3074638" cy="1881220"/>
          </a:xfrm>
          <a:custGeom>
            <a:pathLst>
              <a:path extrusionOk="0" h="78140" w="128431">
                <a:moveTo>
                  <a:pt x="52370" y="4572"/>
                </a:moveTo>
                <a:lnTo>
                  <a:pt x="52785" y="70658"/>
                </a:lnTo>
                <a:lnTo>
                  <a:pt x="12884" y="40733"/>
                </a:lnTo>
                <a:lnTo>
                  <a:pt x="0" y="49461"/>
                </a:lnTo>
                <a:lnTo>
                  <a:pt x="415" y="71074"/>
                </a:lnTo>
                <a:lnTo>
                  <a:pt x="14131" y="78140"/>
                </a:lnTo>
                <a:lnTo>
                  <a:pt x="38654" y="77724"/>
                </a:lnTo>
                <a:lnTo>
                  <a:pt x="128431" y="76062"/>
                </a:lnTo>
                <a:lnTo>
                  <a:pt x="128016" y="43226"/>
                </a:lnTo>
                <a:lnTo>
                  <a:pt x="114715" y="15379"/>
                </a:lnTo>
                <a:lnTo>
                  <a:pt x="96012" y="3325"/>
                </a:lnTo>
                <a:lnTo>
                  <a:pt x="67748" y="0"/>
                </a:lnTo>
              </a:path>
            </a:pathLst>
          </a:custGeom>
          <a:noFill/>
          <a:ln cap="flat" cmpd="sng" w="38100">
            <a:solidFill>
              <a:srgbClr val="0000FF"/>
            </a:solidFill>
            <a:prstDash val="solid"/>
            <a:round/>
            <a:headEnd len="lg" w="lg" type="none"/>
            <a:tailEnd len="lg" w="lg" type="none"/>
          </a:ln>
        </p:spPr>
      </p:sp>
      <p:sp>
        <p:nvSpPr>
          <p:cNvPr id="204" name="Shape 204"/>
          <p:cNvSpPr/>
          <p:nvPr/>
        </p:nvSpPr>
        <p:spPr>
          <a:xfrm>
            <a:off x="1494291" y="1998906"/>
            <a:ext cx="3810984" cy="4162687"/>
          </a:xfrm>
          <a:custGeom>
            <a:pathLst>
              <a:path extrusionOk="0" h="172905" w="159189">
                <a:moveTo>
                  <a:pt x="75646" y="10807"/>
                </a:moveTo>
                <a:lnTo>
                  <a:pt x="125938" y="36161"/>
                </a:lnTo>
                <a:lnTo>
                  <a:pt x="127185" y="50292"/>
                </a:lnTo>
                <a:lnTo>
                  <a:pt x="75230" y="72737"/>
                </a:lnTo>
                <a:lnTo>
                  <a:pt x="58189" y="81881"/>
                </a:lnTo>
                <a:lnTo>
                  <a:pt x="17041" y="115132"/>
                </a:lnTo>
                <a:lnTo>
                  <a:pt x="0" y="143811"/>
                </a:lnTo>
                <a:lnTo>
                  <a:pt x="2910" y="157111"/>
                </a:lnTo>
                <a:lnTo>
                  <a:pt x="29926" y="169580"/>
                </a:lnTo>
                <a:lnTo>
                  <a:pt x="90193" y="172905"/>
                </a:lnTo>
                <a:lnTo>
                  <a:pt x="106819" y="165008"/>
                </a:lnTo>
                <a:lnTo>
                  <a:pt x="159189" y="85206"/>
                </a:lnTo>
                <a:lnTo>
                  <a:pt x="151292" y="76478"/>
                </a:lnTo>
                <a:lnTo>
                  <a:pt x="151707" y="44474"/>
                </a:lnTo>
                <a:lnTo>
                  <a:pt x="138407" y="16626"/>
                </a:lnTo>
                <a:lnTo>
                  <a:pt x="118041" y="2494"/>
                </a:lnTo>
                <a:lnTo>
                  <a:pt x="88531" y="0"/>
                </a:lnTo>
              </a:path>
            </a:pathLst>
          </a:custGeom>
          <a:noFill/>
          <a:ln cap="flat" cmpd="sng" w="38100">
            <a:solidFill>
              <a:srgbClr val="9900FF"/>
            </a:solidFill>
            <a:prstDash val="solid"/>
            <a:round/>
            <a:headEnd len="lg" w="lg" type="none"/>
            <a:tailEnd len="lg" w="lg" type="none"/>
          </a:ln>
        </p:spPr>
      </p:sp>
      <p:sp>
        <p:nvSpPr>
          <p:cNvPr id="205" name="Shape 205"/>
          <p:cNvSpPr/>
          <p:nvPr/>
        </p:nvSpPr>
        <p:spPr>
          <a:xfrm>
            <a:off x="2320144" y="1928872"/>
            <a:ext cx="3044808" cy="4202700"/>
          </a:xfrm>
          <a:custGeom>
            <a:pathLst>
              <a:path extrusionOk="0" h="174567" w="127185">
                <a:moveTo>
                  <a:pt x="41148" y="12053"/>
                </a:moveTo>
                <a:lnTo>
                  <a:pt x="93103" y="37407"/>
                </a:lnTo>
                <a:lnTo>
                  <a:pt x="94765" y="53617"/>
                </a:lnTo>
                <a:lnTo>
                  <a:pt x="43226" y="77308"/>
                </a:lnTo>
                <a:lnTo>
                  <a:pt x="39070" y="89777"/>
                </a:lnTo>
                <a:lnTo>
                  <a:pt x="0" y="126353"/>
                </a:lnTo>
                <a:lnTo>
                  <a:pt x="16210" y="131341"/>
                </a:lnTo>
                <a:lnTo>
                  <a:pt x="32420" y="117209"/>
                </a:lnTo>
                <a:lnTo>
                  <a:pt x="38654" y="105156"/>
                </a:lnTo>
                <a:lnTo>
                  <a:pt x="40732" y="90609"/>
                </a:lnTo>
                <a:lnTo>
                  <a:pt x="70243" y="123860"/>
                </a:lnTo>
                <a:lnTo>
                  <a:pt x="56111" y="131341"/>
                </a:lnTo>
                <a:lnTo>
                  <a:pt x="17041" y="131757"/>
                </a:lnTo>
                <a:lnTo>
                  <a:pt x="22860" y="142563"/>
                </a:lnTo>
                <a:lnTo>
                  <a:pt x="40317" y="142979"/>
                </a:lnTo>
                <a:lnTo>
                  <a:pt x="56527" y="131341"/>
                </a:lnTo>
                <a:lnTo>
                  <a:pt x="70658" y="137160"/>
                </a:lnTo>
                <a:lnTo>
                  <a:pt x="71905" y="166255"/>
                </a:lnTo>
                <a:lnTo>
                  <a:pt x="57773" y="174152"/>
                </a:lnTo>
                <a:lnTo>
                  <a:pt x="1247" y="140485"/>
                </a:lnTo>
                <a:lnTo>
                  <a:pt x="7481" y="157526"/>
                </a:lnTo>
                <a:lnTo>
                  <a:pt x="27016" y="168748"/>
                </a:lnTo>
                <a:lnTo>
                  <a:pt x="56111" y="174567"/>
                </a:lnTo>
                <a:lnTo>
                  <a:pt x="73983" y="169164"/>
                </a:lnTo>
                <a:lnTo>
                  <a:pt x="127185" y="88531"/>
                </a:lnTo>
                <a:lnTo>
                  <a:pt x="120535" y="78140"/>
                </a:lnTo>
                <a:lnTo>
                  <a:pt x="119703" y="43642"/>
                </a:lnTo>
                <a:lnTo>
                  <a:pt x="106819" y="19119"/>
                </a:lnTo>
                <a:lnTo>
                  <a:pt x="86868" y="3741"/>
                </a:lnTo>
                <a:lnTo>
                  <a:pt x="52370" y="0"/>
                </a:lnTo>
              </a:path>
            </a:pathLst>
          </a:custGeom>
          <a:noFill/>
          <a:ln cap="flat" cmpd="sng" w="38100">
            <a:solidFill>
              <a:srgbClr val="FF00FF"/>
            </a:solidFill>
            <a:prstDash val="solid"/>
            <a:round/>
            <a:headEnd len="lg" w="lg" type="none"/>
            <a:tailEnd len="lg" w="lg" type="none"/>
          </a:ln>
        </p:spPr>
      </p:sp>
      <p:sp>
        <p:nvSpPr>
          <p:cNvPr id="206" name="Shape 206"/>
          <p:cNvSpPr txBox="1"/>
          <p:nvPr/>
        </p:nvSpPr>
        <p:spPr>
          <a:xfrm>
            <a:off x="5860500" y="6224225"/>
            <a:ext cx="1672800" cy="363600"/>
          </a:xfrm>
          <a:prstGeom prst="rect">
            <a:avLst/>
          </a:prstGeom>
          <a:noFill/>
          <a:ln>
            <a:noFill/>
          </a:ln>
        </p:spPr>
        <p:txBody>
          <a:bodyPr anchorCtr="0" anchor="t" bIns="91425" lIns="91425" rIns="91425" tIns="91425">
            <a:noAutofit/>
          </a:bodyPr>
          <a:lstStyle/>
          <a:p>
            <a:pPr lvl="0" rtl="0">
              <a:spcBef>
                <a:spcPts val="0"/>
              </a:spcBef>
              <a:buNone/>
            </a:pPr>
            <a:r>
              <a:rPr lang="en"/>
              <a:t>T5: </a:t>
            </a:r>
            <a:r>
              <a:rPr lang="en">
                <a:solidFill>
                  <a:srgbClr val="6AA84F"/>
                </a:solidFill>
              </a:rPr>
              <a:t>0-5-8-6-0</a:t>
            </a:r>
          </a:p>
        </p:txBody>
      </p:sp>
      <p:sp>
        <p:nvSpPr>
          <p:cNvPr id="207" name="Shape 207"/>
          <p:cNvSpPr/>
          <p:nvPr/>
        </p:nvSpPr>
        <p:spPr>
          <a:xfrm>
            <a:off x="3315151" y="1878845"/>
            <a:ext cx="1970166" cy="3031957"/>
          </a:xfrm>
          <a:custGeom>
            <a:pathLst>
              <a:path extrusionOk="0" h="125938" w="82296">
                <a:moveTo>
                  <a:pt x="0" y="12469"/>
                </a:moveTo>
                <a:lnTo>
                  <a:pt x="0" y="78971"/>
                </a:lnTo>
                <a:lnTo>
                  <a:pt x="415" y="91440"/>
                </a:lnTo>
                <a:lnTo>
                  <a:pt x="32004" y="125938"/>
                </a:lnTo>
                <a:lnTo>
                  <a:pt x="74814" y="88946"/>
                </a:lnTo>
                <a:lnTo>
                  <a:pt x="82296" y="76893"/>
                </a:lnTo>
                <a:lnTo>
                  <a:pt x="82296" y="44889"/>
                </a:lnTo>
                <a:lnTo>
                  <a:pt x="70242" y="18703"/>
                </a:lnTo>
                <a:lnTo>
                  <a:pt x="52785" y="5819"/>
                </a:lnTo>
                <a:lnTo>
                  <a:pt x="11222" y="0"/>
                </a:lnTo>
              </a:path>
            </a:pathLst>
          </a:custGeom>
          <a:noFill/>
          <a:ln cap="flat" cmpd="sng" w="38100">
            <a:solidFill>
              <a:srgbClr val="6AA84F"/>
            </a:solidFill>
            <a:prstDash val="solid"/>
            <a:round/>
            <a:headEnd len="lg" w="lg" type="none"/>
            <a:tailEnd len="lg" w="lg" type="none"/>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
                                        <p:tgtEl>
                                          <p:spTgt spid="198"/>
                                        </p:tgtEl>
                                      </p:cBhvr>
                                    </p:animEffect>
                                  </p:childTnLst>
                                </p:cTn>
                              </p:par>
                              <p:par>
                                <p:cTn fill="hold" nodeType="with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
                                        <p:tgtEl>
                                          <p:spTgt spid="2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
                                        <p:tgtEl>
                                          <p:spTgt spid="199"/>
                                        </p:tgtEl>
                                      </p:cBhvr>
                                    </p:animEffect>
                                  </p:childTnLst>
                                </p:cTn>
                              </p:par>
                              <p:par>
                                <p:cTn fill="hold" nodeType="with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
                                        <p:tgtEl>
                                          <p:spTgt spid="2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
                                        <p:tgtEl>
                                          <p:spTgt spid="200"/>
                                        </p:tgtEl>
                                      </p:cBhvr>
                                    </p:animEffect>
                                  </p:childTnLst>
                                </p:cTn>
                              </p:par>
                              <p:par>
                                <p:cTn fill="hold" nodeType="with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
                                        <p:tgtEl>
                                          <p:spTgt spid="2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
                                        <p:tgtEl>
                                          <p:spTgt spid="201"/>
                                        </p:tgtEl>
                                      </p:cBhvr>
                                    </p:animEffect>
                                  </p:childTnLst>
                                </p:cTn>
                              </p:par>
                              <p:par>
                                <p:cTn fill="hold" nodeType="with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
                                        <p:tgtEl>
                                          <p:spTgt spid="2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
                                        <p:tgtEl>
                                          <p:spTgt spid="206"/>
                                        </p:tgtEl>
                                      </p:cBhvr>
                                    </p:animEffect>
                                  </p:childTnLst>
                                </p:cTn>
                              </p:par>
                              <p:par>
                                <p:cTn fill="hold" nodeType="with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
                                        <p:tgtEl>
                                          <p:spTgt spid="2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1" name="Shape 211"/>
        <p:cNvGrpSpPr/>
        <p:nvPr/>
      </p:nvGrpSpPr>
      <p:grpSpPr>
        <a:xfrm>
          <a:off x="0" y="0"/>
          <a:ext cx="0" cy="0"/>
          <a:chOff x="0" y="0"/>
          <a:chExt cx="0" cy="0"/>
        </a:xfrm>
      </p:grpSpPr>
      <p:sp>
        <p:nvSpPr>
          <p:cNvPr id="212" name="Shape 21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solidFill>
                  <a:srgbClr val="FFFFFF"/>
                </a:solidFill>
              </a:rPr>
              <a:t>History Sensitivity</a:t>
            </a:r>
          </a:p>
        </p:txBody>
      </p:sp>
      <p:sp>
        <p:nvSpPr>
          <p:cNvPr id="213" name="Shape 21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Transition coverage based on assumption that transitions out of a state are independent of transitions into a state.</a:t>
            </a:r>
          </a:p>
          <a:p>
            <a:pPr indent="-228600" lvl="0" marL="457200" marR="0" rtl="0" algn="l">
              <a:lnSpc>
                <a:spcPct val="100000"/>
              </a:lnSpc>
              <a:spcBef>
                <a:spcPts val="600"/>
              </a:spcBef>
              <a:spcAft>
                <a:spcPts val="0"/>
              </a:spcAft>
            </a:pPr>
            <a:r>
              <a:rPr lang="en"/>
              <a:t>Many machines exhibit “history sensitivity”. </a:t>
            </a:r>
          </a:p>
          <a:p>
            <a:pPr indent="-228600" lvl="1" marL="914400" marR="0" rtl="0" algn="l">
              <a:lnSpc>
                <a:spcPct val="100000"/>
              </a:lnSpc>
              <a:spcBef>
                <a:spcPts val="600"/>
              </a:spcBef>
              <a:spcAft>
                <a:spcPts val="0"/>
              </a:spcAft>
            </a:pPr>
            <a:r>
              <a:rPr lang="en"/>
              <a:t>Transitions available depend on the </a:t>
            </a:r>
            <a:r>
              <a:rPr i="1" lang="en"/>
              <a:t>history</a:t>
            </a:r>
            <a:r>
              <a:rPr lang="en"/>
              <a:t> of previous actions.</a:t>
            </a:r>
          </a:p>
          <a:p>
            <a:pPr indent="-228600" lvl="1" marL="914400" marR="0" rtl="0" algn="l">
              <a:lnSpc>
                <a:spcPct val="100000"/>
              </a:lnSpc>
              <a:spcBef>
                <a:spcPts val="600"/>
              </a:spcBef>
              <a:spcAft>
                <a:spcPts val="0"/>
              </a:spcAft>
            </a:pPr>
            <a:r>
              <a:rPr lang="en"/>
              <a:t>AKA - the path to the current state. </a:t>
            </a:r>
          </a:p>
          <a:p>
            <a:pPr indent="-228600" lvl="1" marL="914400" marR="0" rtl="0" algn="l">
              <a:lnSpc>
                <a:spcPct val="100000"/>
              </a:lnSpc>
              <a:spcBef>
                <a:spcPts val="600"/>
              </a:spcBef>
              <a:spcAft>
                <a:spcPts val="0"/>
              </a:spcAft>
            </a:pPr>
            <a:r>
              <a:rPr lang="en"/>
              <a:t>Can be a sign of a bad model design.</a:t>
            </a:r>
          </a:p>
          <a:p>
            <a:pPr indent="-228600" lvl="2" marL="1371600" marR="0" rtl="0" algn="l">
              <a:lnSpc>
                <a:spcPct val="100000"/>
              </a:lnSpc>
              <a:spcBef>
                <a:spcPts val="600"/>
              </a:spcBef>
              <a:spcAft>
                <a:spcPts val="0"/>
              </a:spcAft>
            </a:pPr>
            <a:r>
              <a:rPr lang="en"/>
              <a:t>“wait for component” in example.</a:t>
            </a:r>
          </a:p>
          <a:p>
            <a:pPr indent="-228600" lvl="1" marL="914400" marR="0" rtl="0" algn="l">
              <a:lnSpc>
                <a:spcPct val="100000"/>
              </a:lnSpc>
              <a:spcBef>
                <a:spcPts val="600"/>
              </a:spcBef>
              <a:spcAft>
                <a:spcPts val="0"/>
              </a:spcAft>
            </a:pPr>
            <a:r>
              <a:rPr lang="en"/>
              <a:t>Path-based metrics can cope with sensitivity.</a:t>
            </a:r>
          </a:p>
        </p:txBody>
      </p:sp>
      <p:sp>
        <p:nvSpPr>
          <p:cNvPr id="214" name="Shape 21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16</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solidFill>
                  <a:srgbClr val="FFFFFF"/>
                </a:solidFill>
              </a:rPr>
              <a:t>Path Coverage Metrics</a:t>
            </a:r>
          </a:p>
        </p:txBody>
      </p:sp>
      <p:sp>
        <p:nvSpPr>
          <p:cNvPr id="220" name="Shape 22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Single State Path Coverage</a:t>
            </a:r>
          </a:p>
          <a:p>
            <a:pPr indent="-228600" lvl="1" marL="914400" marR="0" rtl="0" algn="l">
              <a:lnSpc>
                <a:spcPct val="100000"/>
              </a:lnSpc>
              <a:spcBef>
                <a:spcPts val="600"/>
              </a:spcBef>
              <a:spcAft>
                <a:spcPts val="0"/>
              </a:spcAft>
            </a:pPr>
            <a:r>
              <a:rPr lang="en"/>
              <a:t>Requires that each subpath that traverses states at most once to be included in a path that is exercised.</a:t>
            </a:r>
          </a:p>
          <a:p>
            <a:pPr indent="-228600" lvl="0" marL="457200" marR="0" rtl="0" algn="l">
              <a:lnSpc>
                <a:spcPct val="100000"/>
              </a:lnSpc>
              <a:spcBef>
                <a:spcPts val="600"/>
              </a:spcBef>
              <a:spcAft>
                <a:spcPts val="0"/>
              </a:spcAft>
            </a:pPr>
            <a:r>
              <a:rPr lang="en"/>
              <a:t>Single Transition Path Coverage</a:t>
            </a:r>
          </a:p>
          <a:p>
            <a:pPr indent="-228600" lvl="1" marL="914400" marR="0" rtl="0" algn="l">
              <a:lnSpc>
                <a:spcPct val="100000"/>
              </a:lnSpc>
              <a:spcBef>
                <a:spcPts val="600"/>
              </a:spcBef>
              <a:spcAft>
                <a:spcPts val="0"/>
              </a:spcAft>
            </a:pPr>
            <a:r>
              <a:rPr lang="en"/>
              <a:t>Requires that each subpath that traverses a transition at most once to be included in a path that is exercised.</a:t>
            </a:r>
          </a:p>
          <a:p>
            <a:pPr indent="-228600" lvl="0" marL="457200" marR="0" rtl="0" algn="l">
              <a:lnSpc>
                <a:spcPct val="100000"/>
              </a:lnSpc>
              <a:spcBef>
                <a:spcPts val="600"/>
              </a:spcBef>
              <a:spcAft>
                <a:spcPts val="0"/>
              </a:spcAft>
            </a:pPr>
            <a:r>
              <a:rPr lang="en"/>
              <a:t>Boundary Interior Loop Coverage</a:t>
            </a:r>
          </a:p>
          <a:p>
            <a:pPr indent="-228600" lvl="1" marL="914400" marR="0" rtl="0" algn="l">
              <a:lnSpc>
                <a:spcPct val="100000"/>
              </a:lnSpc>
              <a:spcBef>
                <a:spcPts val="600"/>
              </a:spcBef>
              <a:spcAft>
                <a:spcPts val="0"/>
              </a:spcAft>
            </a:pPr>
            <a:r>
              <a:rPr lang="en"/>
              <a:t>Each distinct loop must be exercised minimum, an intermediate, and a large number of times.</a:t>
            </a:r>
          </a:p>
        </p:txBody>
      </p:sp>
      <p:sp>
        <p:nvSpPr>
          <p:cNvPr id="221" name="Shape 22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17</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5" name="Shape 225"/>
        <p:cNvGrpSpPr/>
        <p:nvPr/>
      </p:nvGrpSpPr>
      <p:grpSpPr>
        <a:xfrm>
          <a:off x="0" y="0"/>
          <a:ext cx="0" cy="0"/>
          <a:chOff x="0" y="0"/>
          <a:chExt cx="0" cy="0"/>
        </a:xfrm>
      </p:grpSpPr>
      <p:sp>
        <p:nvSpPr>
          <p:cNvPr id="226" name="Shape 226"/>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Single State/Transition Path Coverage</a:t>
            </a:r>
          </a:p>
        </p:txBody>
      </p:sp>
      <p:sp>
        <p:nvSpPr>
          <p:cNvPr id="227" name="Shape 227"/>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18</a:t>
            </a:r>
          </a:p>
        </p:txBody>
      </p:sp>
      <p:pic>
        <p:nvPicPr>
          <p:cNvPr descr="scan0003.jpg" id="228" name="Shape 228"/>
          <p:cNvPicPr preferRelativeResize="0"/>
          <p:nvPr/>
        </p:nvPicPr>
        <p:blipFill>
          <a:blip r:embed="rId3">
            <a:alphaModFix/>
          </a:blip>
          <a:stretch>
            <a:fillRect/>
          </a:stretch>
        </p:blipFill>
        <p:spPr>
          <a:xfrm>
            <a:off x="3243025" y="1541675"/>
            <a:ext cx="5443775" cy="5029200"/>
          </a:xfrm>
          <a:prstGeom prst="rect">
            <a:avLst/>
          </a:prstGeom>
          <a:noFill/>
          <a:ln>
            <a:noFill/>
          </a:ln>
        </p:spPr>
      </p:pic>
      <p:sp>
        <p:nvSpPr>
          <p:cNvPr id="229" name="Shape 229"/>
          <p:cNvSpPr txBox="1"/>
          <p:nvPr/>
        </p:nvSpPr>
        <p:spPr>
          <a:xfrm>
            <a:off x="457200" y="1694025"/>
            <a:ext cx="3415800" cy="4544100"/>
          </a:xfrm>
          <a:prstGeom prst="rect">
            <a:avLst/>
          </a:prstGeom>
          <a:noFill/>
          <a:ln>
            <a:noFill/>
          </a:ln>
        </p:spPr>
        <p:txBody>
          <a:bodyPr anchorCtr="0" anchor="t" bIns="91425" lIns="91425" rIns="91425" tIns="91425">
            <a:noAutofit/>
          </a:bodyPr>
          <a:lstStyle/>
          <a:p>
            <a:pPr lvl="0" rtl="0">
              <a:spcBef>
                <a:spcPts val="600"/>
              </a:spcBef>
              <a:buNone/>
            </a:pPr>
            <a:r>
              <a:rPr lang="en" sz="2400">
                <a:solidFill>
                  <a:schemeClr val="dk1"/>
                </a:solidFill>
              </a:rPr>
              <a:t>Single State/Transition Path Coverage</a:t>
            </a:r>
          </a:p>
          <a:p>
            <a:pPr indent="-381000" lvl="0" marL="457200" rtl="0">
              <a:spcBef>
                <a:spcPts val="600"/>
              </a:spcBef>
              <a:buClr>
                <a:schemeClr val="dk1"/>
              </a:buClr>
              <a:buSzPct val="100000"/>
            </a:pPr>
            <a:r>
              <a:rPr lang="en" sz="2400">
                <a:solidFill>
                  <a:schemeClr val="dk1"/>
                </a:solidFill>
              </a:rPr>
              <a:t>Requires that </a:t>
            </a:r>
            <a:br>
              <a:rPr lang="en" sz="2400">
                <a:solidFill>
                  <a:schemeClr val="dk1"/>
                </a:solidFill>
              </a:rPr>
            </a:br>
            <a:r>
              <a:rPr lang="en" sz="2400">
                <a:solidFill>
                  <a:schemeClr val="dk1"/>
                </a:solidFill>
              </a:rPr>
              <a:t>each subpath </a:t>
            </a:r>
            <a:br>
              <a:rPr lang="en" sz="2400">
                <a:solidFill>
                  <a:schemeClr val="dk1"/>
                </a:solidFill>
              </a:rPr>
            </a:br>
            <a:r>
              <a:rPr lang="en" sz="2400">
                <a:solidFill>
                  <a:schemeClr val="dk1"/>
                </a:solidFill>
              </a:rPr>
              <a:t>that traverses states/transitions at most once to be included in a path that is exercised.</a:t>
            </a:r>
          </a:p>
        </p:txBody>
      </p:sp>
      <p:sp>
        <p:nvSpPr>
          <p:cNvPr id="230" name="Shape 230"/>
          <p:cNvSpPr/>
          <p:nvPr/>
        </p:nvSpPr>
        <p:spPr>
          <a:xfrm>
            <a:off x="3801150" y="2073350"/>
            <a:ext cx="2379025" cy="1834125"/>
          </a:xfrm>
          <a:custGeom>
            <a:pathLst>
              <a:path extrusionOk="0" h="73365" w="95161">
                <a:moveTo>
                  <a:pt x="95161" y="3190"/>
                </a:moveTo>
                <a:lnTo>
                  <a:pt x="43593" y="35619"/>
                </a:lnTo>
                <a:lnTo>
                  <a:pt x="43061" y="73365"/>
                </a:lnTo>
                <a:lnTo>
                  <a:pt x="0" y="40935"/>
                </a:lnTo>
                <a:lnTo>
                  <a:pt x="87718" y="0"/>
                </a:lnTo>
              </a:path>
            </a:pathLst>
          </a:custGeom>
          <a:noFill/>
          <a:ln cap="flat" cmpd="sng" w="19050">
            <a:solidFill>
              <a:schemeClr val="dk2"/>
            </a:solidFill>
            <a:prstDash val="solid"/>
            <a:round/>
            <a:headEnd len="lg" w="lg" type="none"/>
            <a:tailEnd len="lg" w="lg" type="none"/>
          </a:ln>
        </p:spPr>
      </p:sp>
      <p:sp>
        <p:nvSpPr>
          <p:cNvPr id="231" name="Shape 231"/>
          <p:cNvSpPr/>
          <p:nvPr/>
        </p:nvSpPr>
        <p:spPr>
          <a:xfrm>
            <a:off x="4744775" y="2033475"/>
            <a:ext cx="3389125" cy="2073350"/>
          </a:xfrm>
          <a:custGeom>
            <a:pathLst>
              <a:path extrusionOk="0" h="82934" w="135565">
                <a:moveTo>
                  <a:pt x="55289" y="4785"/>
                </a:moveTo>
                <a:lnTo>
                  <a:pt x="0" y="41467"/>
                </a:lnTo>
                <a:lnTo>
                  <a:pt x="2658" y="82934"/>
                </a:lnTo>
                <a:lnTo>
                  <a:pt x="57416" y="80808"/>
                </a:lnTo>
                <a:lnTo>
                  <a:pt x="135565" y="79213"/>
                </a:lnTo>
                <a:lnTo>
                  <a:pt x="132907" y="19670"/>
                </a:lnTo>
                <a:lnTo>
                  <a:pt x="60606" y="0"/>
                </a:lnTo>
              </a:path>
            </a:pathLst>
          </a:custGeom>
          <a:noFill/>
          <a:ln cap="flat" cmpd="sng" w="19050">
            <a:solidFill>
              <a:schemeClr val="dk2"/>
            </a:solidFill>
            <a:prstDash val="solid"/>
            <a:round/>
            <a:headEnd len="lg" w="lg" type="none"/>
            <a:tailEnd len="lg" w="lg" type="none"/>
          </a:ln>
        </p:spPr>
      </p:sp>
      <p:sp>
        <p:nvSpPr>
          <p:cNvPr id="232" name="Shape 232"/>
          <p:cNvSpPr/>
          <p:nvPr/>
        </p:nvSpPr>
        <p:spPr>
          <a:xfrm>
            <a:off x="4944150" y="2086650"/>
            <a:ext cx="1289175" cy="1927150"/>
          </a:xfrm>
          <a:custGeom>
            <a:pathLst>
              <a:path extrusionOk="0" h="77086" w="51567">
                <a:moveTo>
                  <a:pt x="48378" y="0"/>
                </a:moveTo>
                <a:lnTo>
                  <a:pt x="0" y="37214"/>
                </a:lnTo>
                <a:lnTo>
                  <a:pt x="0" y="77086"/>
                </a:lnTo>
                <a:lnTo>
                  <a:pt x="51567" y="75491"/>
                </a:lnTo>
                <a:lnTo>
                  <a:pt x="5316" y="39340"/>
                </a:lnTo>
              </a:path>
            </a:pathLst>
          </a:custGeom>
          <a:noFill/>
          <a:ln cap="flat" cmpd="sng" w="19050">
            <a:solidFill>
              <a:schemeClr val="dk2"/>
            </a:solidFill>
            <a:prstDash val="solid"/>
            <a:round/>
            <a:headEnd len="lg" w="lg" type="none"/>
            <a:tailEnd len="lg" w="lg" type="none"/>
          </a:ln>
        </p:spPr>
      </p:sp>
      <p:sp>
        <p:nvSpPr>
          <p:cNvPr id="233" name="Shape 233"/>
          <p:cNvSpPr/>
          <p:nvPr/>
        </p:nvSpPr>
        <p:spPr>
          <a:xfrm>
            <a:off x="4851100" y="1953725"/>
            <a:ext cx="3415725" cy="3189775"/>
          </a:xfrm>
          <a:custGeom>
            <a:pathLst>
              <a:path extrusionOk="0" h="127591" w="136629">
                <a:moveTo>
                  <a:pt x="54758" y="7443"/>
                </a:moveTo>
                <a:lnTo>
                  <a:pt x="0" y="46252"/>
                </a:lnTo>
                <a:lnTo>
                  <a:pt x="4253" y="81871"/>
                </a:lnTo>
                <a:lnTo>
                  <a:pt x="54226" y="80276"/>
                </a:lnTo>
                <a:lnTo>
                  <a:pt x="85061" y="127591"/>
                </a:lnTo>
                <a:lnTo>
                  <a:pt x="136629" y="81339"/>
                </a:lnTo>
                <a:lnTo>
                  <a:pt x="129717" y="17544"/>
                </a:lnTo>
                <a:lnTo>
                  <a:pt x="54758" y="0"/>
                </a:lnTo>
              </a:path>
            </a:pathLst>
          </a:custGeom>
          <a:noFill/>
          <a:ln cap="flat" cmpd="sng" w="19050">
            <a:solidFill>
              <a:schemeClr val="dk2"/>
            </a:solidFill>
            <a:prstDash val="solid"/>
            <a:round/>
            <a:headEnd len="lg" w="lg" type="none"/>
            <a:tailEnd len="lg" w="lg" type="none"/>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
                                        <p:tgtEl>
                                          <p:spTgt spid="2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30"/>
                                        </p:tgtEl>
                                      </p:cBhvr>
                                    </p:animEffect>
                                    <p:set>
                                      <p:cBhvr>
                                        <p:cTn dur="1" fill="hold">
                                          <p:stCondLst>
                                            <p:cond delay="0"/>
                                          </p:stCondLst>
                                        </p:cTn>
                                        <p:tgtEl>
                                          <p:spTgt spid="23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
                                        <p:tgtEl>
                                          <p:spTgt spid="2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31"/>
                                        </p:tgtEl>
                                      </p:cBhvr>
                                    </p:animEffect>
                                    <p:set>
                                      <p:cBhvr>
                                        <p:cTn dur="1" fill="hold">
                                          <p:stCondLst>
                                            <p:cond delay="0"/>
                                          </p:stCondLst>
                                        </p:cTn>
                                        <p:tgtEl>
                                          <p:spTgt spid="23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
                                        <p:tgtEl>
                                          <p:spTgt spid="2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32"/>
                                        </p:tgtEl>
                                      </p:cBhvr>
                                    </p:animEffect>
                                    <p:set>
                                      <p:cBhvr>
                                        <p:cTn dur="1" fill="hold">
                                          <p:stCondLst>
                                            <p:cond delay="0"/>
                                          </p:stCondLst>
                                        </p:cTn>
                                        <p:tgtEl>
                                          <p:spTgt spid="23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
                                        <p:tgtEl>
                                          <p:spTgt spid="2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33"/>
                                        </p:tgtEl>
                                      </p:cBhvr>
                                    </p:animEffect>
                                    <p:set>
                                      <p:cBhvr>
                                        <p:cTn dur="1" fill="hold">
                                          <p:stCondLst>
                                            <p:cond delay="0"/>
                                          </p:stCondLst>
                                        </p:cTn>
                                        <p:tgtEl>
                                          <p:spTgt spid="23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7" name="Shape 237"/>
        <p:cNvGrpSpPr/>
        <p:nvPr/>
      </p:nvGrpSpPr>
      <p:grpSpPr>
        <a:xfrm>
          <a:off x="0" y="0"/>
          <a:ext cx="0" cy="0"/>
          <a:chOff x="0" y="0"/>
          <a:chExt cx="0" cy="0"/>
        </a:xfrm>
      </p:grpSpPr>
      <p:sp>
        <p:nvSpPr>
          <p:cNvPr id="238" name="Shape 238"/>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Boundary Interior Loop Coverage</a:t>
            </a:r>
          </a:p>
        </p:txBody>
      </p:sp>
      <p:sp>
        <p:nvSpPr>
          <p:cNvPr id="239" name="Shape 239"/>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19</a:t>
            </a:r>
          </a:p>
        </p:txBody>
      </p:sp>
      <p:pic>
        <p:nvPicPr>
          <p:cNvPr descr="scan0003.jpg" id="240" name="Shape 240"/>
          <p:cNvPicPr preferRelativeResize="0"/>
          <p:nvPr/>
        </p:nvPicPr>
        <p:blipFill>
          <a:blip r:embed="rId3">
            <a:alphaModFix/>
          </a:blip>
          <a:stretch>
            <a:fillRect/>
          </a:stretch>
        </p:blipFill>
        <p:spPr>
          <a:xfrm>
            <a:off x="3243025" y="1541675"/>
            <a:ext cx="5443775" cy="5029200"/>
          </a:xfrm>
          <a:prstGeom prst="rect">
            <a:avLst/>
          </a:prstGeom>
          <a:noFill/>
          <a:ln>
            <a:noFill/>
          </a:ln>
        </p:spPr>
      </p:pic>
      <p:sp>
        <p:nvSpPr>
          <p:cNvPr id="241" name="Shape 241"/>
          <p:cNvSpPr txBox="1"/>
          <p:nvPr/>
        </p:nvSpPr>
        <p:spPr>
          <a:xfrm>
            <a:off x="457200" y="1694025"/>
            <a:ext cx="3415800" cy="4544100"/>
          </a:xfrm>
          <a:prstGeom prst="rect">
            <a:avLst/>
          </a:prstGeom>
          <a:noFill/>
          <a:ln>
            <a:noFill/>
          </a:ln>
        </p:spPr>
        <p:txBody>
          <a:bodyPr anchorCtr="0" anchor="t" bIns="91425" lIns="91425" rIns="91425" tIns="91425">
            <a:noAutofit/>
          </a:bodyPr>
          <a:lstStyle/>
          <a:p>
            <a:pPr lvl="0" rtl="0">
              <a:spcBef>
                <a:spcPts val="600"/>
              </a:spcBef>
              <a:buNone/>
            </a:pPr>
            <a:r>
              <a:rPr lang="en" sz="3000">
                <a:solidFill>
                  <a:schemeClr val="dk1"/>
                </a:solidFill>
              </a:rPr>
              <a:t>Boundary Interior Loop Coverage</a:t>
            </a:r>
          </a:p>
          <a:p>
            <a:pPr indent="-381000" lvl="0" marL="457200" rtl="0">
              <a:spcBef>
                <a:spcPts val="600"/>
              </a:spcBef>
              <a:buClr>
                <a:schemeClr val="dk1"/>
              </a:buClr>
              <a:buSzPct val="100000"/>
              <a:buChar char="●"/>
            </a:pPr>
            <a:r>
              <a:rPr lang="en" sz="2400">
                <a:solidFill>
                  <a:schemeClr val="dk1"/>
                </a:solidFill>
              </a:rPr>
              <a:t>Each distinct </a:t>
            </a:r>
            <a:br>
              <a:rPr lang="en" sz="2400">
                <a:solidFill>
                  <a:schemeClr val="dk1"/>
                </a:solidFill>
              </a:rPr>
            </a:br>
            <a:r>
              <a:rPr lang="en" sz="2400">
                <a:solidFill>
                  <a:schemeClr val="dk1"/>
                </a:solidFill>
              </a:rPr>
              <a:t>loop must be exercised minimum, an intermediate, and a large number of times.</a:t>
            </a:r>
          </a:p>
        </p:txBody>
      </p:sp>
      <p:sp>
        <p:nvSpPr>
          <p:cNvPr id="242" name="Shape 242"/>
          <p:cNvSpPr/>
          <p:nvPr/>
        </p:nvSpPr>
        <p:spPr>
          <a:xfrm>
            <a:off x="3641650" y="2206250"/>
            <a:ext cx="2538525" cy="1780950"/>
          </a:xfrm>
          <a:custGeom>
            <a:pathLst>
              <a:path extrusionOk="0" h="71238" w="101541">
                <a:moveTo>
                  <a:pt x="101541" y="0"/>
                </a:moveTo>
                <a:lnTo>
                  <a:pt x="48910" y="30303"/>
                </a:lnTo>
                <a:lnTo>
                  <a:pt x="47847" y="71238"/>
                </a:lnTo>
                <a:lnTo>
                  <a:pt x="0" y="37214"/>
                </a:lnTo>
                <a:close/>
              </a:path>
            </a:pathLst>
          </a:custGeom>
          <a:noFill/>
          <a:ln cap="flat" cmpd="sng" w="19050">
            <a:solidFill>
              <a:schemeClr val="dk2"/>
            </a:solidFill>
            <a:prstDash val="solid"/>
            <a:round/>
            <a:headEnd len="lg" w="lg" type="none"/>
            <a:tailEnd len="lg" w="lg" type="none"/>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
                                        <p:tgtEl>
                                          <p:spTgt spid="2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Creating Requirements-Based Tests</a:t>
            </a:r>
          </a:p>
        </p:txBody>
      </p:sp>
      <p:sp>
        <p:nvSpPr>
          <p:cNvPr id="57" name="Shape 57"/>
          <p:cNvSpPr/>
          <p:nvPr/>
        </p:nvSpPr>
        <p:spPr>
          <a:xfrm>
            <a:off x="457200" y="1829274"/>
            <a:ext cx="1960799" cy="6596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Write Testable Specifications</a:t>
            </a:r>
          </a:p>
        </p:txBody>
      </p:sp>
      <p:sp>
        <p:nvSpPr>
          <p:cNvPr id="58" name="Shape 58"/>
          <p:cNvSpPr/>
          <p:nvPr/>
        </p:nvSpPr>
        <p:spPr>
          <a:xfrm>
            <a:off x="1605789" y="2722882"/>
            <a:ext cx="1960799" cy="6596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Identify Independently Testable Features</a:t>
            </a:r>
          </a:p>
        </p:txBody>
      </p:sp>
      <p:sp>
        <p:nvSpPr>
          <p:cNvPr id="59" name="Shape 59"/>
          <p:cNvSpPr/>
          <p:nvPr/>
        </p:nvSpPr>
        <p:spPr>
          <a:xfrm>
            <a:off x="2845881" y="3621552"/>
            <a:ext cx="1960799" cy="6596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500"/>
              <a:t>Identify Representative Input Values</a:t>
            </a:r>
          </a:p>
        </p:txBody>
      </p:sp>
      <p:sp>
        <p:nvSpPr>
          <p:cNvPr id="60" name="Shape 60"/>
          <p:cNvSpPr/>
          <p:nvPr/>
        </p:nvSpPr>
        <p:spPr>
          <a:xfrm>
            <a:off x="3974128" y="4527845"/>
            <a:ext cx="1960799" cy="6596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Generate Test Case Specifications</a:t>
            </a:r>
          </a:p>
        </p:txBody>
      </p:sp>
      <p:sp>
        <p:nvSpPr>
          <p:cNvPr id="61" name="Shape 61"/>
          <p:cNvSpPr/>
          <p:nvPr/>
        </p:nvSpPr>
        <p:spPr>
          <a:xfrm>
            <a:off x="5143036" y="5454423"/>
            <a:ext cx="1960799" cy="6596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Generate Test Cases</a:t>
            </a:r>
          </a:p>
        </p:txBody>
      </p:sp>
      <p:cxnSp>
        <p:nvCxnSpPr>
          <p:cNvPr id="62" name="Shape 62"/>
          <p:cNvCxnSpPr>
            <a:endCxn id="58" idx="1"/>
          </p:cNvCxnSpPr>
          <p:nvPr/>
        </p:nvCxnSpPr>
        <p:spPr>
          <a:xfrm>
            <a:off x="914289" y="2499232"/>
            <a:ext cx="691500" cy="553500"/>
          </a:xfrm>
          <a:prstGeom prst="straightConnector1">
            <a:avLst/>
          </a:prstGeom>
          <a:noFill/>
          <a:ln cap="flat" cmpd="sng" w="19050">
            <a:solidFill>
              <a:schemeClr val="dk2"/>
            </a:solidFill>
            <a:prstDash val="solid"/>
            <a:round/>
            <a:headEnd len="lg" w="lg" type="none"/>
            <a:tailEnd len="lg" w="lg" type="triangle"/>
          </a:ln>
        </p:spPr>
      </p:cxnSp>
      <p:cxnSp>
        <p:nvCxnSpPr>
          <p:cNvPr id="63" name="Shape 63"/>
          <p:cNvCxnSpPr/>
          <p:nvPr/>
        </p:nvCxnSpPr>
        <p:spPr>
          <a:xfrm>
            <a:off x="2154311" y="3382565"/>
            <a:ext cx="691499" cy="553499"/>
          </a:xfrm>
          <a:prstGeom prst="straightConnector1">
            <a:avLst/>
          </a:prstGeom>
          <a:noFill/>
          <a:ln cap="flat" cmpd="sng" w="19050">
            <a:solidFill>
              <a:schemeClr val="dk2"/>
            </a:solidFill>
            <a:prstDash val="solid"/>
            <a:round/>
            <a:headEnd len="lg" w="lg" type="none"/>
            <a:tailEnd len="lg" w="lg" type="triangle"/>
          </a:ln>
        </p:spPr>
      </p:cxnSp>
      <p:cxnSp>
        <p:nvCxnSpPr>
          <p:cNvPr id="64" name="Shape 64"/>
          <p:cNvCxnSpPr/>
          <p:nvPr/>
        </p:nvCxnSpPr>
        <p:spPr>
          <a:xfrm>
            <a:off x="3282559" y="4281247"/>
            <a:ext cx="691499" cy="553499"/>
          </a:xfrm>
          <a:prstGeom prst="straightConnector1">
            <a:avLst/>
          </a:prstGeom>
          <a:noFill/>
          <a:ln cap="flat" cmpd="sng" w="19050">
            <a:solidFill>
              <a:schemeClr val="dk2"/>
            </a:solidFill>
            <a:prstDash val="solid"/>
            <a:round/>
            <a:headEnd len="lg" w="lg" type="none"/>
            <a:tailEnd len="lg" w="lg" type="triangle"/>
          </a:ln>
        </p:spPr>
      </p:cxnSp>
      <p:cxnSp>
        <p:nvCxnSpPr>
          <p:cNvPr id="65" name="Shape 65"/>
          <p:cNvCxnSpPr/>
          <p:nvPr/>
        </p:nvCxnSpPr>
        <p:spPr>
          <a:xfrm>
            <a:off x="4451467" y="5187529"/>
            <a:ext cx="691499" cy="553499"/>
          </a:xfrm>
          <a:prstGeom prst="straightConnector1">
            <a:avLst/>
          </a:prstGeom>
          <a:noFill/>
          <a:ln cap="flat" cmpd="sng" w="19050">
            <a:solidFill>
              <a:schemeClr val="dk2"/>
            </a:solidFill>
            <a:prstDash val="solid"/>
            <a:round/>
            <a:headEnd len="lg" w="lg" type="none"/>
            <a:tailEnd len="lg" w="lg" type="triangle"/>
          </a:ln>
        </p:spPr>
      </p:cxnSp>
      <p:sp>
        <p:nvSpPr>
          <p:cNvPr id="66" name="Shape 66"/>
          <p:cNvSpPr/>
          <p:nvPr/>
        </p:nvSpPr>
        <p:spPr>
          <a:xfrm>
            <a:off x="3282559" y="1824200"/>
            <a:ext cx="3952800" cy="659699"/>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Produce clear, detailed, and testable requirements.</a:t>
            </a:r>
          </a:p>
        </p:txBody>
      </p:sp>
      <p:sp>
        <p:nvSpPr>
          <p:cNvPr id="67" name="Shape 67"/>
          <p:cNvSpPr/>
          <p:nvPr/>
        </p:nvSpPr>
        <p:spPr>
          <a:xfrm>
            <a:off x="4034873" y="2722882"/>
            <a:ext cx="3952800" cy="659699"/>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Figure out what functions can be tested in (relative) isolation.</a:t>
            </a:r>
          </a:p>
        </p:txBody>
      </p:sp>
      <p:sp>
        <p:nvSpPr>
          <p:cNvPr id="68" name="Shape 68"/>
          <p:cNvSpPr/>
          <p:nvPr/>
        </p:nvSpPr>
        <p:spPr>
          <a:xfrm>
            <a:off x="5143036" y="3549041"/>
            <a:ext cx="3584400" cy="812399"/>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What are the outcomes of the feature, and which input classes will trigger them?</a:t>
            </a:r>
          </a:p>
        </p:txBody>
      </p:sp>
      <p:sp>
        <p:nvSpPr>
          <p:cNvPr id="69" name="Shape 69"/>
          <p:cNvSpPr/>
          <p:nvPr/>
        </p:nvSpPr>
        <p:spPr>
          <a:xfrm>
            <a:off x="6027418" y="4501738"/>
            <a:ext cx="2656199" cy="812399"/>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Identify abstract classes of test cases. </a:t>
            </a:r>
          </a:p>
        </p:txBody>
      </p:sp>
      <p:sp>
        <p:nvSpPr>
          <p:cNvPr id="70" name="Shape 70"/>
          <p:cNvSpPr/>
          <p:nvPr/>
        </p:nvSpPr>
        <p:spPr>
          <a:xfrm>
            <a:off x="1963746" y="5434115"/>
            <a:ext cx="2656199" cy="812399"/>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Instantiate concrete input/output pairs.</a:t>
            </a:r>
          </a:p>
        </p:txBody>
      </p:sp>
      <p:sp>
        <p:nvSpPr>
          <p:cNvPr id="71" name="Shape 7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6" name="Shape 246"/>
        <p:cNvGrpSpPr/>
        <p:nvPr/>
      </p:nvGrpSpPr>
      <p:grpSpPr>
        <a:xfrm>
          <a:off x="0" y="0"/>
          <a:ext cx="0" cy="0"/>
          <a:chOff x="0" y="0"/>
          <a:chExt cx="0" cy="0"/>
        </a:xfrm>
      </p:grpSpPr>
      <p:sp>
        <p:nvSpPr>
          <p:cNvPr id="247" name="Shape 247"/>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solidFill>
                  <a:srgbClr val="FFFFFF"/>
                </a:solidFill>
              </a:rPr>
              <a:t>Test Generation</a:t>
            </a:r>
          </a:p>
        </p:txBody>
      </p:sp>
      <p:sp>
        <p:nvSpPr>
          <p:cNvPr id="248" name="Shape 24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Test cases created for models can be applied to programs.</a:t>
            </a:r>
          </a:p>
          <a:p>
            <a:pPr indent="-228600" lvl="1" marL="914400" marR="0" rtl="0" algn="l">
              <a:lnSpc>
                <a:spcPct val="100000"/>
              </a:lnSpc>
              <a:spcBef>
                <a:spcPts val="600"/>
              </a:spcBef>
              <a:spcAft>
                <a:spcPts val="0"/>
              </a:spcAft>
            </a:pPr>
            <a:r>
              <a:rPr lang="en"/>
              <a:t>Events can be translated into method input.</a:t>
            </a:r>
          </a:p>
          <a:p>
            <a:pPr indent="-228600" lvl="1" marL="914400" marR="0" rtl="0" algn="l">
              <a:lnSpc>
                <a:spcPct val="100000"/>
              </a:lnSpc>
              <a:spcBef>
                <a:spcPts val="600"/>
              </a:spcBef>
              <a:spcAft>
                <a:spcPts val="0"/>
              </a:spcAft>
            </a:pPr>
            <a:r>
              <a:rPr lang="en"/>
              <a:t>System output, when abstracted, should match model output.</a:t>
            </a:r>
          </a:p>
          <a:p>
            <a:pPr indent="-228600" lvl="0" marL="457200" marR="0" rtl="0" algn="l">
              <a:lnSpc>
                <a:spcPct val="100000"/>
              </a:lnSpc>
              <a:spcBef>
                <a:spcPts val="600"/>
              </a:spcBef>
              <a:spcAft>
                <a:spcPts val="0"/>
              </a:spcAft>
            </a:pPr>
            <a:r>
              <a:rPr lang="en"/>
              <a:t>Model coverage is one form of requirements coverage. Tests should be effective for verification.</a:t>
            </a:r>
          </a:p>
        </p:txBody>
      </p:sp>
      <p:sp>
        <p:nvSpPr>
          <p:cNvPr id="249" name="Shape 249"/>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20</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3" name="Shape 253"/>
        <p:cNvGrpSpPr/>
        <p:nvPr/>
      </p:nvGrpSpPr>
      <p:grpSpPr>
        <a:xfrm>
          <a:off x="0" y="0"/>
          <a:ext cx="0" cy="0"/>
          <a:chOff x="0" y="0"/>
          <a:chExt cx="0" cy="0"/>
        </a:xfrm>
      </p:grpSpPr>
      <p:sp>
        <p:nvSpPr>
          <p:cNvPr id="254" name="Shape 254"/>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solidFill>
                  <a:srgbClr val="FFFFFF"/>
                </a:solidFill>
              </a:rPr>
              <a:t>Activity</a:t>
            </a:r>
          </a:p>
        </p:txBody>
      </p:sp>
      <p:sp>
        <p:nvSpPr>
          <p:cNvPr id="255" name="Shape 255"/>
          <p:cNvSpPr txBox="1"/>
          <p:nvPr>
            <p:ph idx="1" type="body"/>
          </p:nvPr>
        </p:nvSpPr>
        <p:spPr>
          <a:xfrm>
            <a:off x="457200" y="1600200"/>
            <a:ext cx="43227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400"/>
              <a:t>For this model, derive test suites that achieve state and transition coverage.</a:t>
            </a:r>
          </a:p>
        </p:txBody>
      </p:sp>
      <p:sp>
        <p:nvSpPr>
          <p:cNvPr id="256" name="Shape 256"/>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21</a:t>
            </a:r>
          </a:p>
        </p:txBody>
      </p:sp>
      <p:pic>
        <p:nvPicPr>
          <p:cNvPr descr="model-top.png" id="257" name="Shape 257"/>
          <p:cNvPicPr preferRelativeResize="0"/>
          <p:nvPr/>
        </p:nvPicPr>
        <p:blipFill>
          <a:blip r:embed="rId3">
            <a:alphaModFix/>
          </a:blip>
          <a:stretch>
            <a:fillRect/>
          </a:stretch>
        </p:blipFill>
        <p:spPr>
          <a:xfrm>
            <a:off x="4779849" y="1600200"/>
            <a:ext cx="3760749" cy="2444249"/>
          </a:xfrm>
          <a:prstGeom prst="rect">
            <a:avLst/>
          </a:prstGeom>
          <a:noFill/>
          <a:ln>
            <a:noFill/>
          </a:ln>
        </p:spPr>
      </p:pic>
      <p:pic>
        <p:nvPicPr>
          <p:cNvPr descr="model.png" id="258" name="Shape 258"/>
          <p:cNvPicPr preferRelativeResize="0"/>
          <p:nvPr/>
        </p:nvPicPr>
        <p:blipFill>
          <a:blip r:embed="rId4">
            <a:alphaModFix/>
          </a:blip>
          <a:stretch>
            <a:fillRect/>
          </a:stretch>
        </p:blipFill>
        <p:spPr>
          <a:xfrm>
            <a:off x="805650" y="3613875"/>
            <a:ext cx="7003973" cy="2598683"/>
          </a:xfrm>
          <a:prstGeom prst="rect">
            <a:avLst/>
          </a:prstGeom>
          <a:noFill/>
          <a:ln cap="flat" cmpd="sng" w="38100">
            <a:solidFill>
              <a:srgbClr val="000000"/>
            </a:solidFill>
            <a:prstDash val="solid"/>
            <a:round/>
            <a:headEnd len="med" w="med" type="none"/>
            <a:tailEnd len="med" w="med" type="none"/>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2" name="Shape 262"/>
        <p:cNvGrpSpPr/>
        <p:nvPr/>
      </p:nvGrpSpPr>
      <p:grpSpPr>
        <a:xfrm>
          <a:off x="0" y="0"/>
          <a:ext cx="0" cy="0"/>
          <a:chOff x="0" y="0"/>
          <a:chExt cx="0" cy="0"/>
        </a:xfrm>
      </p:grpSpPr>
      <p:sp>
        <p:nvSpPr>
          <p:cNvPr id="263" name="Shape 263"/>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solidFill>
                  <a:srgbClr val="FFFFFF"/>
                </a:solidFill>
              </a:rPr>
              <a:t>Activity - State Coverage</a:t>
            </a:r>
          </a:p>
        </p:txBody>
      </p:sp>
      <p:sp>
        <p:nvSpPr>
          <p:cNvPr id="264" name="Shape 264"/>
          <p:cNvSpPr txBox="1"/>
          <p:nvPr>
            <p:ph idx="1" type="body"/>
          </p:nvPr>
        </p:nvSpPr>
        <p:spPr>
          <a:xfrm>
            <a:off x="457200" y="2025500"/>
            <a:ext cx="4322700" cy="7788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400"/>
              <a:t>[true,1], [false,2], [false, 65] </a:t>
            </a:r>
          </a:p>
        </p:txBody>
      </p:sp>
      <p:sp>
        <p:nvSpPr>
          <p:cNvPr id="265" name="Shape 265"/>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22</a:t>
            </a:r>
          </a:p>
        </p:txBody>
      </p:sp>
      <p:pic>
        <p:nvPicPr>
          <p:cNvPr descr="model-top.png" id="266" name="Shape 266"/>
          <p:cNvPicPr preferRelativeResize="0"/>
          <p:nvPr/>
        </p:nvPicPr>
        <p:blipFill>
          <a:blip r:embed="rId3">
            <a:alphaModFix/>
          </a:blip>
          <a:stretch>
            <a:fillRect/>
          </a:stretch>
        </p:blipFill>
        <p:spPr>
          <a:xfrm>
            <a:off x="4779849" y="1600200"/>
            <a:ext cx="3760749" cy="2444249"/>
          </a:xfrm>
          <a:prstGeom prst="rect">
            <a:avLst/>
          </a:prstGeom>
          <a:noFill/>
          <a:ln>
            <a:noFill/>
          </a:ln>
        </p:spPr>
      </p:pic>
      <p:pic>
        <p:nvPicPr>
          <p:cNvPr descr="model.png" id="267" name="Shape 267"/>
          <p:cNvPicPr preferRelativeResize="0"/>
          <p:nvPr/>
        </p:nvPicPr>
        <p:blipFill>
          <a:blip r:embed="rId4">
            <a:alphaModFix/>
          </a:blip>
          <a:stretch>
            <a:fillRect/>
          </a:stretch>
        </p:blipFill>
        <p:spPr>
          <a:xfrm>
            <a:off x="805650" y="3613875"/>
            <a:ext cx="7003973" cy="2598683"/>
          </a:xfrm>
          <a:prstGeom prst="rect">
            <a:avLst/>
          </a:prstGeom>
          <a:noFill/>
          <a:ln cap="flat" cmpd="sng" w="38100">
            <a:solidFill>
              <a:srgbClr val="000000"/>
            </a:solidFill>
            <a:prstDash val="solid"/>
            <a:round/>
            <a:headEnd len="med" w="med" type="none"/>
            <a:tailEnd len="med" w="med" type="none"/>
          </a:ln>
        </p:spPr>
      </p:pic>
      <p:cxnSp>
        <p:nvCxnSpPr>
          <p:cNvPr id="268" name="Shape 268"/>
          <p:cNvCxnSpPr/>
          <p:nvPr/>
        </p:nvCxnSpPr>
        <p:spPr>
          <a:xfrm>
            <a:off x="1754375" y="4877675"/>
            <a:ext cx="1674600" cy="717600"/>
          </a:xfrm>
          <a:prstGeom prst="straightConnector1">
            <a:avLst/>
          </a:prstGeom>
          <a:noFill/>
          <a:ln cap="flat" cmpd="sng" w="19050">
            <a:solidFill>
              <a:srgbClr val="FF0000"/>
            </a:solidFill>
            <a:prstDash val="solid"/>
            <a:round/>
            <a:headEnd len="lg" w="lg" type="none"/>
            <a:tailEnd len="lg" w="lg" type="triangle"/>
          </a:ln>
        </p:spPr>
      </p:cxnSp>
      <p:cxnSp>
        <p:nvCxnSpPr>
          <p:cNvPr id="269" name="Shape 269"/>
          <p:cNvCxnSpPr/>
          <p:nvPr/>
        </p:nvCxnSpPr>
        <p:spPr>
          <a:xfrm flipH="1" rot="10800000">
            <a:off x="3628350" y="3960550"/>
            <a:ext cx="106200" cy="1528500"/>
          </a:xfrm>
          <a:prstGeom prst="straightConnector1">
            <a:avLst/>
          </a:prstGeom>
          <a:noFill/>
          <a:ln cap="flat" cmpd="sng" w="19050">
            <a:solidFill>
              <a:srgbClr val="FF0000"/>
            </a:solidFill>
            <a:prstDash val="solid"/>
            <a:round/>
            <a:headEnd len="lg" w="lg" type="none"/>
            <a:tailEnd len="lg" w="lg" type="triangle"/>
          </a:ln>
        </p:spPr>
      </p:cxnSp>
      <p:cxnSp>
        <p:nvCxnSpPr>
          <p:cNvPr id="270" name="Shape 270"/>
          <p:cNvCxnSpPr/>
          <p:nvPr/>
        </p:nvCxnSpPr>
        <p:spPr>
          <a:xfrm>
            <a:off x="4013800" y="4053675"/>
            <a:ext cx="2644800" cy="1023300"/>
          </a:xfrm>
          <a:prstGeom prst="straightConnector1">
            <a:avLst/>
          </a:prstGeom>
          <a:noFill/>
          <a:ln cap="flat" cmpd="sng" w="19050">
            <a:solidFill>
              <a:srgbClr val="FF0000"/>
            </a:solidFill>
            <a:prstDash val="solid"/>
            <a:round/>
            <a:headEnd len="lg" w="lg" type="none"/>
            <a:tailEnd len="lg" w="lg"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1"/>
                                        <p:tgtEl>
                                          <p:spTgt spid="2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
                                        <p:tgtEl>
                                          <p:spTgt spid="2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1"/>
                                        <p:tgtEl>
                                          <p:spTgt spid="2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4" name="Shape 274"/>
        <p:cNvGrpSpPr/>
        <p:nvPr/>
      </p:nvGrpSpPr>
      <p:grpSpPr>
        <a:xfrm>
          <a:off x="0" y="0"/>
          <a:ext cx="0" cy="0"/>
          <a:chOff x="0" y="0"/>
          <a:chExt cx="0" cy="0"/>
        </a:xfrm>
      </p:grpSpPr>
      <p:sp>
        <p:nvSpPr>
          <p:cNvPr id="275" name="Shape 275"/>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solidFill>
                  <a:srgbClr val="FFFFFF"/>
                </a:solidFill>
              </a:rPr>
              <a:t>Activity - Transition Coverage</a:t>
            </a:r>
          </a:p>
        </p:txBody>
      </p:sp>
      <p:sp>
        <p:nvSpPr>
          <p:cNvPr id="276" name="Shape 276"/>
          <p:cNvSpPr txBox="1"/>
          <p:nvPr>
            <p:ph idx="1" type="body"/>
          </p:nvPr>
        </p:nvSpPr>
        <p:spPr>
          <a:xfrm>
            <a:off x="533400" y="1837650"/>
            <a:ext cx="7929300" cy="7788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SzPct val="100000"/>
              <a:buAutoNum type="arabicPeriod"/>
            </a:pPr>
            <a:r>
              <a:rPr lang="en" sz="2400"/>
              <a:t>[true,1], [false,2], [false, 65], [true, 66], [false, 77], [true, 78], [false, 79], [false, 140], [false, 141]</a:t>
            </a:r>
          </a:p>
          <a:p>
            <a:pPr indent="-381000" lvl="0" marL="457200" marR="0" rtl="0" algn="l">
              <a:lnSpc>
                <a:spcPct val="100000"/>
              </a:lnSpc>
              <a:spcBef>
                <a:spcPts val="600"/>
              </a:spcBef>
              <a:spcAft>
                <a:spcPts val="0"/>
              </a:spcAft>
              <a:buSzPct val="100000"/>
              <a:buAutoNum type="arabicPeriod"/>
            </a:pPr>
            <a:r>
              <a:rPr lang="en" sz="2400"/>
              <a:t>[false, 1]</a:t>
            </a:r>
          </a:p>
        </p:txBody>
      </p:sp>
      <p:sp>
        <p:nvSpPr>
          <p:cNvPr id="277" name="Shape 277"/>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23</a:t>
            </a:r>
          </a:p>
        </p:txBody>
      </p:sp>
      <p:pic>
        <p:nvPicPr>
          <p:cNvPr descr="model.png" id="278" name="Shape 278"/>
          <p:cNvPicPr preferRelativeResize="0"/>
          <p:nvPr/>
        </p:nvPicPr>
        <p:blipFill>
          <a:blip r:embed="rId3">
            <a:alphaModFix/>
          </a:blip>
          <a:stretch>
            <a:fillRect/>
          </a:stretch>
        </p:blipFill>
        <p:spPr>
          <a:xfrm>
            <a:off x="805650" y="3613875"/>
            <a:ext cx="7003973" cy="2598683"/>
          </a:xfrm>
          <a:prstGeom prst="rect">
            <a:avLst/>
          </a:prstGeom>
          <a:noFill/>
          <a:ln cap="flat" cmpd="sng" w="38100">
            <a:solidFill>
              <a:srgbClr val="000000"/>
            </a:solidFill>
            <a:prstDash val="solid"/>
            <a:round/>
            <a:headEnd len="med" w="med" type="none"/>
            <a:tailEnd len="med" w="med" type="none"/>
          </a:ln>
        </p:spPr>
      </p:pic>
      <p:cxnSp>
        <p:nvCxnSpPr>
          <p:cNvPr id="279" name="Shape 279"/>
          <p:cNvCxnSpPr/>
          <p:nvPr/>
        </p:nvCxnSpPr>
        <p:spPr>
          <a:xfrm>
            <a:off x="1754375" y="4877675"/>
            <a:ext cx="1674600" cy="717600"/>
          </a:xfrm>
          <a:prstGeom prst="straightConnector1">
            <a:avLst/>
          </a:prstGeom>
          <a:noFill/>
          <a:ln cap="flat" cmpd="sng" w="19050">
            <a:solidFill>
              <a:srgbClr val="FF0000"/>
            </a:solidFill>
            <a:prstDash val="solid"/>
            <a:round/>
            <a:headEnd len="lg" w="lg" type="none"/>
            <a:tailEnd len="lg" w="lg" type="triangle"/>
          </a:ln>
        </p:spPr>
      </p:cxnSp>
      <p:cxnSp>
        <p:nvCxnSpPr>
          <p:cNvPr id="280" name="Shape 280"/>
          <p:cNvCxnSpPr/>
          <p:nvPr/>
        </p:nvCxnSpPr>
        <p:spPr>
          <a:xfrm flipH="1" rot="10800000">
            <a:off x="3628350" y="3960550"/>
            <a:ext cx="106200" cy="1528500"/>
          </a:xfrm>
          <a:prstGeom prst="straightConnector1">
            <a:avLst/>
          </a:prstGeom>
          <a:noFill/>
          <a:ln cap="flat" cmpd="sng" w="19050">
            <a:solidFill>
              <a:srgbClr val="FF0000"/>
            </a:solidFill>
            <a:prstDash val="solid"/>
            <a:round/>
            <a:headEnd len="lg" w="lg" type="none"/>
            <a:tailEnd len="lg" w="lg" type="triangle"/>
          </a:ln>
        </p:spPr>
      </p:cxnSp>
      <p:cxnSp>
        <p:nvCxnSpPr>
          <p:cNvPr id="281" name="Shape 281"/>
          <p:cNvCxnSpPr/>
          <p:nvPr/>
        </p:nvCxnSpPr>
        <p:spPr>
          <a:xfrm>
            <a:off x="4013800" y="4053675"/>
            <a:ext cx="2644800" cy="1023300"/>
          </a:xfrm>
          <a:prstGeom prst="straightConnector1">
            <a:avLst/>
          </a:prstGeom>
          <a:noFill/>
          <a:ln cap="flat" cmpd="sng" w="19050">
            <a:solidFill>
              <a:srgbClr val="FF0000"/>
            </a:solidFill>
            <a:prstDash val="solid"/>
            <a:round/>
            <a:headEnd len="lg" w="lg" type="none"/>
            <a:tailEnd len="lg" w="lg" type="triangle"/>
          </a:ln>
        </p:spPr>
      </p:cxnSp>
      <p:cxnSp>
        <p:nvCxnSpPr>
          <p:cNvPr id="282" name="Shape 282"/>
          <p:cNvCxnSpPr/>
          <p:nvPr/>
        </p:nvCxnSpPr>
        <p:spPr>
          <a:xfrm flipH="1">
            <a:off x="4293025" y="5342850"/>
            <a:ext cx="2830800" cy="345600"/>
          </a:xfrm>
          <a:prstGeom prst="straightConnector1">
            <a:avLst/>
          </a:prstGeom>
          <a:noFill/>
          <a:ln cap="flat" cmpd="sng" w="19050">
            <a:solidFill>
              <a:srgbClr val="FF0000"/>
            </a:solidFill>
            <a:prstDash val="solid"/>
            <a:round/>
            <a:headEnd len="lg" w="lg" type="none"/>
            <a:tailEnd len="lg" w="lg" type="triangle"/>
          </a:ln>
        </p:spPr>
      </p:cxnSp>
      <p:cxnSp>
        <p:nvCxnSpPr>
          <p:cNvPr id="283" name="Shape 283"/>
          <p:cNvCxnSpPr/>
          <p:nvPr/>
        </p:nvCxnSpPr>
        <p:spPr>
          <a:xfrm flipH="1" rot="10800000">
            <a:off x="3761275" y="4080125"/>
            <a:ext cx="119700" cy="1302600"/>
          </a:xfrm>
          <a:prstGeom prst="straightConnector1">
            <a:avLst/>
          </a:prstGeom>
          <a:noFill/>
          <a:ln cap="flat" cmpd="sng" w="19050">
            <a:solidFill>
              <a:srgbClr val="FF0000"/>
            </a:solidFill>
            <a:prstDash val="solid"/>
            <a:round/>
            <a:headEnd len="lg" w="lg" type="none"/>
            <a:tailEnd len="lg" w="lg" type="triangle"/>
          </a:ln>
        </p:spPr>
      </p:cxnSp>
      <p:cxnSp>
        <p:nvCxnSpPr>
          <p:cNvPr id="284" name="Shape 284"/>
          <p:cNvCxnSpPr/>
          <p:nvPr/>
        </p:nvCxnSpPr>
        <p:spPr>
          <a:xfrm flipH="1">
            <a:off x="4067100" y="4186575"/>
            <a:ext cx="66300" cy="1196100"/>
          </a:xfrm>
          <a:prstGeom prst="straightConnector1">
            <a:avLst/>
          </a:prstGeom>
          <a:noFill/>
          <a:ln cap="flat" cmpd="sng" w="19050">
            <a:solidFill>
              <a:srgbClr val="FF0000"/>
            </a:solidFill>
            <a:prstDash val="solid"/>
            <a:round/>
            <a:headEnd len="lg" w="lg" type="none"/>
            <a:tailEnd len="lg" w="lg" type="triangle"/>
          </a:ln>
        </p:spPr>
      </p:cxnSp>
      <p:cxnSp>
        <p:nvCxnSpPr>
          <p:cNvPr id="285" name="Shape 285"/>
          <p:cNvCxnSpPr/>
          <p:nvPr/>
        </p:nvCxnSpPr>
        <p:spPr>
          <a:xfrm flipH="1" rot="10800000">
            <a:off x="3548625" y="4040450"/>
            <a:ext cx="53100" cy="1329000"/>
          </a:xfrm>
          <a:prstGeom prst="straightConnector1">
            <a:avLst/>
          </a:prstGeom>
          <a:noFill/>
          <a:ln cap="flat" cmpd="sng" w="19050">
            <a:solidFill>
              <a:srgbClr val="FF0000"/>
            </a:solidFill>
            <a:prstDash val="solid"/>
            <a:round/>
            <a:headEnd len="lg" w="lg" type="none"/>
            <a:tailEnd len="lg" w="lg" type="triangle"/>
          </a:ln>
        </p:spPr>
      </p:cxnSp>
      <p:cxnSp>
        <p:nvCxnSpPr>
          <p:cNvPr id="286" name="Shape 286"/>
          <p:cNvCxnSpPr/>
          <p:nvPr/>
        </p:nvCxnSpPr>
        <p:spPr>
          <a:xfrm>
            <a:off x="4306175" y="3987200"/>
            <a:ext cx="2325900" cy="757500"/>
          </a:xfrm>
          <a:prstGeom prst="straightConnector1">
            <a:avLst/>
          </a:prstGeom>
          <a:noFill/>
          <a:ln cap="flat" cmpd="sng" w="19050">
            <a:solidFill>
              <a:srgbClr val="FF0000"/>
            </a:solidFill>
            <a:prstDash val="solid"/>
            <a:round/>
            <a:headEnd len="lg" w="lg" type="none"/>
            <a:tailEnd len="lg" w="lg" type="triangle"/>
          </a:ln>
        </p:spPr>
      </p:cxnSp>
      <p:cxnSp>
        <p:nvCxnSpPr>
          <p:cNvPr id="287" name="Shape 287"/>
          <p:cNvCxnSpPr/>
          <p:nvPr/>
        </p:nvCxnSpPr>
        <p:spPr>
          <a:xfrm rot="10800000">
            <a:off x="4306300" y="3880800"/>
            <a:ext cx="2565000" cy="824100"/>
          </a:xfrm>
          <a:prstGeom prst="straightConnector1">
            <a:avLst/>
          </a:prstGeom>
          <a:noFill/>
          <a:ln cap="flat" cmpd="sng" w="19050">
            <a:solidFill>
              <a:srgbClr val="FF0000"/>
            </a:solidFill>
            <a:prstDash val="solid"/>
            <a:round/>
            <a:headEnd len="lg" w="lg" type="none"/>
            <a:tailEnd len="lg" w="lg" type="triangle"/>
          </a:ln>
        </p:spPr>
      </p:cxnSp>
      <p:cxnSp>
        <p:nvCxnSpPr>
          <p:cNvPr id="288" name="Shape 288"/>
          <p:cNvCxnSpPr/>
          <p:nvPr/>
        </p:nvCxnSpPr>
        <p:spPr>
          <a:xfrm flipH="1" rot="10800000">
            <a:off x="1860700" y="3880825"/>
            <a:ext cx="1820700" cy="518400"/>
          </a:xfrm>
          <a:prstGeom prst="straightConnector1">
            <a:avLst/>
          </a:prstGeom>
          <a:noFill/>
          <a:ln cap="flat" cmpd="sng" w="19050">
            <a:solidFill>
              <a:srgbClr val="FF00FF"/>
            </a:solidFill>
            <a:prstDash val="solid"/>
            <a:round/>
            <a:headEnd len="lg" w="lg" type="none"/>
            <a:tailEnd len="lg" w="lg"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1"/>
                                        <p:tgtEl>
                                          <p:spTgt spid="2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1"/>
                                        <p:tgtEl>
                                          <p:spTgt spid="2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1"/>
                                        <p:tgtEl>
                                          <p:spTgt spid="2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1"/>
                                        <p:tgtEl>
                                          <p:spTgt spid="2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1"/>
                                        <p:tgtEl>
                                          <p:spTgt spid="2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1"/>
                                        <p:tgtEl>
                                          <p:spTgt spid="2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
                                        <p:tgtEl>
                                          <p:spTgt spid="2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1"/>
                                        <p:tgtEl>
                                          <p:spTgt spid="2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
                                        <p:tgtEl>
                                          <p:spTgt spid="2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1"/>
                                        <p:tgtEl>
                                          <p:spTgt spid="2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2" name="Shape 292"/>
        <p:cNvGrpSpPr/>
        <p:nvPr/>
      </p:nvGrpSpPr>
      <p:grpSpPr>
        <a:xfrm>
          <a:off x="0" y="0"/>
          <a:ext cx="0" cy="0"/>
          <a:chOff x="0" y="0"/>
          <a:chExt cx="0" cy="0"/>
        </a:xfrm>
      </p:grpSpPr>
      <p:sp>
        <p:nvSpPr>
          <p:cNvPr id="293" name="Shape 29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294" name="Shape 29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If we build models from functional specifications, those models can be used to systematically generate test cases.</a:t>
            </a:r>
          </a:p>
          <a:p>
            <a:pPr indent="-228600" lvl="0" marL="457200" marR="0" rtl="0" algn="l">
              <a:lnSpc>
                <a:spcPct val="100000"/>
              </a:lnSpc>
              <a:spcBef>
                <a:spcPts val="600"/>
              </a:spcBef>
              <a:spcAft>
                <a:spcPts val="0"/>
              </a:spcAft>
            </a:pPr>
            <a:r>
              <a:rPr lang="en"/>
              <a:t>Helps identify important combinations of input to the system.</a:t>
            </a:r>
          </a:p>
          <a:p>
            <a:pPr indent="-228600" lvl="0" marL="457200" marR="0" rtl="0" algn="l">
              <a:lnSpc>
                <a:spcPct val="100000"/>
              </a:lnSpc>
              <a:spcBef>
                <a:spcPts val="600"/>
              </a:spcBef>
              <a:spcAft>
                <a:spcPts val="0"/>
              </a:spcAft>
            </a:pPr>
            <a:r>
              <a:rPr lang="en"/>
              <a:t>Coverage metrics based on the type of model guide test selection.</a:t>
            </a:r>
          </a:p>
        </p:txBody>
      </p:sp>
      <p:sp>
        <p:nvSpPr>
          <p:cNvPr id="295" name="Shape 29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24</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9" name="Shape 299"/>
        <p:cNvGrpSpPr/>
        <p:nvPr/>
      </p:nvGrpSpPr>
      <p:grpSpPr>
        <a:xfrm>
          <a:off x="0" y="0"/>
          <a:ext cx="0" cy="0"/>
          <a:chOff x="0" y="0"/>
          <a:chExt cx="0" cy="0"/>
        </a:xfrm>
      </p:grpSpPr>
      <p:sp>
        <p:nvSpPr>
          <p:cNvPr id="300" name="Shape 30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Next Time</a:t>
            </a:r>
          </a:p>
        </p:txBody>
      </p:sp>
      <p:sp>
        <p:nvSpPr>
          <p:cNvPr id="301" name="Shape 30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More Model-Based Testing</a:t>
            </a:r>
          </a:p>
          <a:p>
            <a:pPr indent="-228600" lvl="1" marL="914400" rtl="0">
              <a:spcBef>
                <a:spcPts val="0"/>
              </a:spcBef>
            </a:pPr>
            <a:r>
              <a:rPr lang="en"/>
              <a:t>Decision Structures</a:t>
            </a:r>
          </a:p>
          <a:p>
            <a:pPr indent="-228600" lvl="1" marL="914400" rtl="0">
              <a:spcBef>
                <a:spcPts val="0"/>
              </a:spcBef>
            </a:pPr>
            <a:r>
              <a:rPr lang="en"/>
              <a:t>Grammars</a:t>
            </a:r>
          </a:p>
          <a:p>
            <a:pPr indent="-69850" lvl="0" marL="457200" rtl="0">
              <a:spcBef>
                <a:spcPts val="0"/>
              </a:spcBef>
              <a:buClr>
                <a:srgbClr val="000000"/>
              </a:buClr>
              <a:buSzPct val="36666"/>
              <a:buNone/>
            </a:pPr>
            <a:r>
              <a:t/>
            </a:r>
            <a:endParaRPr/>
          </a:p>
          <a:p>
            <a:pPr indent="-228600" lvl="0" marL="457200" rtl="0">
              <a:spcBef>
                <a:spcPts val="0"/>
              </a:spcBef>
            </a:pPr>
            <a:r>
              <a:rPr lang="en"/>
              <a:t>Homework:</a:t>
            </a:r>
          </a:p>
          <a:p>
            <a:pPr indent="-228600" lvl="1" marL="914400" rtl="0">
              <a:spcBef>
                <a:spcPts val="600"/>
              </a:spcBef>
            </a:pPr>
            <a:r>
              <a:rPr lang="en"/>
              <a:t>Homework 2 - questions?</a:t>
            </a:r>
          </a:p>
        </p:txBody>
      </p:sp>
      <p:sp>
        <p:nvSpPr>
          <p:cNvPr id="302" name="Shape 30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25</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Creating Requirements-Based Tests</a:t>
            </a:r>
          </a:p>
        </p:txBody>
      </p:sp>
      <p:sp>
        <p:nvSpPr>
          <p:cNvPr id="77" name="Shape 7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This process is effective for identifying the independent partitions for each input.</a:t>
            </a:r>
          </a:p>
          <a:p>
            <a:pPr indent="-228600" lvl="1" marL="914400" marR="0" rtl="0" algn="l">
              <a:lnSpc>
                <a:spcPct val="100000"/>
              </a:lnSpc>
              <a:spcBef>
                <a:spcPts val="600"/>
              </a:spcBef>
              <a:spcAft>
                <a:spcPts val="0"/>
              </a:spcAft>
            </a:pPr>
            <a:r>
              <a:rPr lang="en"/>
              <a:t>Leaving us with a large number of test specifications</a:t>
            </a:r>
          </a:p>
          <a:p>
            <a:pPr indent="-228600" lvl="0" marL="457200" marR="0" rtl="0" algn="l">
              <a:lnSpc>
                <a:spcPct val="100000"/>
              </a:lnSpc>
              <a:spcBef>
                <a:spcPts val="600"/>
              </a:spcBef>
              <a:spcAft>
                <a:spcPts val="0"/>
              </a:spcAft>
            </a:pPr>
            <a:r>
              <a:rPr lang="en"/>
              <a:t>Humans must still identify constraints on combinations of input choices and identify a subset of important test specifications.</a:t>
            </a:r>
          </a:p>
          <a:p>
            <a:pPr indent="-228600" lvl="0" marL="457200" marR="0" rtl="0" algn="l">
              <a:lnSpc>
                <a:spcPct val="100000"/>
              </a:lnSpc>
              <a:spcBef>
                <a:spcPts val="600"/>
              </a:spcBef>
              <a:spcAft>
                <a:spcPts val="0"/>
              </a:spcAft>
            </a:pPr>
            <a:r>
              <a:rPr lang="en"/>
              <a:t>An alternative approach - build a model from the specification, and derive tests from the </a:t>
            </a:r>
            <a:r>
              <a:rPr i="1" lang="en"/>
              <a:t>structure</a:t>
            </a:r>
            <a:r>
              <a:rPr lang="en"/>
              <a:t> of the model.</a:t>
            </a:r>
          </a:p>
        </p:txBody>
      </p:sp>
      <p:sp>
        <p:nvSpPr>
          <p:cNvPr id="78" name="Shape 7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Models</a:t>
            </a:r>
          </a:p>
        </p:txBody>
      </p:sp>
      <p:sp>
        <p:nvSpPr>
          <p:cNvPr id="84" name="Shape 8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A </a:t>
            </a:r>
            <a:r>
              <a:rPr b="1" lang="en"/>
              <a:t>model</a:t>
            </a:r>
            <a:r>
              <a:rPr lang="en"/>
              <a:t> is an abstraction of the system being developed.</a:t>
            </a:r>
          </a:p>
          <a:p>
            <a:pPr indent="-228600" lvl="1" marL="914400" rtl="0">
              <a:spcBef>
                <a:spcPts val="0"/>
              </a:spcBef>
            </a:pPr>
            <a:r>
              <a:rPr lang="en"/>
              <a:t>By abstracting away unnecessary details, extremely powerful analyses can be performed.</a:t>
            </a:r>
          </a:p>
          <a:p>
            <a:pPr indent="-228600" lvl="0" marL="457200" rtl="0">
              <a:spcBef>
                <a:spcPts val="0"/>
              </a:spcBef>
            </a:pPr>
            <a:r>
              <a:rPr lang="en"/>
              <a:t>Can be extracted from specifications and design plans</a:t>
            </a:r>
          </a:p>
          <a:p>
            <a:pPr indent="-228600" lvl="1" marL="914400" rtl="0">
              <a:spcBef>
                <a:spcPts val="0"/>
              </a:spcBef>
            </a:pPr>
            <a:r>
              <a:rPr lang="en"/>
              <a:t>Illustrate the </a:t>
            </a:r>
            <a:r>
              <a:rPr i="1" lang="en"/>
              <a:t>intended</a:t>
            </a:r>
            <a:r>
              <a:rPr lang="en"/>
              <a:t> behavior of the system.</a:t>
            </a:r>
          </a:p>
          <a:p>
            <a:pPr indent="-228600" lvl="1" marL="914400" rtl="0">
              <a:spcBef>
                <a:spcPts val="0"/>
              </a:spcBef>
            </a:pPr>
            <a:r>
              <a:rPr lang="en"/>
              <a:t>Often take the form of state machines.</a:t>
            </a:r>
          </a:p>
          <a:p>
            <a:pPr indent="-228600" lvl="2" marL="1371600" rtl="0">
              <a:spcBef>
                <a:spcPts val="0"/>
              </a:spcBef>
            </a:pPr>
            <a:r>
              <a:rPr lang="en"/>
              <a:t>Events cause the system to react, changing its internal state.</a:t>
            </a:r>
          </a:p>
        </p:txBody>
      </p:sp>
      <p:sp>
        <p:nvSpPr>
          <p:cNvPr id="85" name="Shape 8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4</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What Can We Do With This Model?</a:t>
            </a:r>
          </a:p>
        </p:txBody>
      </p:sp>
      <p:sp>
        <p:nvSpPr>
          <p:cNvPr id="91" name="Shape 91"/>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sz="2400"/>
          </a:p>
          <a:p>
            <a:pPr lvl="0" marR="0" rtl="0" algn="l">
              <a:lnSpc>
                <a:spcPct val="100000"/>
              </a:lnSpc>
              <a:spcBef>
                <a:spcPts val="600"/>
              </a:spcBef>
              <a:spcAft>
                <a:spcPts val="0"/>
              </a:spcAft>
              <a:buNone/>
            </a:pPr>
            <a:r>
              <a:t/>
            </a:r>
            <a:endParaRPr sz="2400"/>
          </a:p>
          <a:p>
            <a:pPr lvl="0" marR="0" rtl="0" algn="l">
              <a:lnSpc>
                <a:spcPct val="100000"/>
              </a:lnSpc>
              <a:spcBef>
                <a:spcPts val="600"/>
              </a:spcBef>
              <a:spcAft>
                <a:spcPts val="0"/>
              </a:spcAft>
              <a:buNone/>
            </a:pPr>
            <a:r>
              <a:t/>
            </a:r>
            <a:endParaRPr sz="2400"/>
          </a:p>
          <a:p>
            <a:pPr lvl="0" marR="0" rtl="0" algn="l">
              <a:lnSpc>
                <a:spcPct val="100000"/>
              </a:lnSpc>
              <a:spcBef>
                <a:spcPts val="600"/>
              </a:spcBef>
              <a:spcAft>
                <a:spcPts val="0"/>
              </a:spcAft>
              <a:buNone/>
            </a:pPr>
            <a:r>
              <a:t/>
            </a:r>
            <a:endParaRPr sz="2400"/>
          </a:p>
          <a:p>
            <a:pPr lvl="0" marR="0" rtl="0" algn="l">
              <a:lnSpc>
                <a:spcPct val="100000"/>
              </a:lnSpc>
              <a:spcBef>
                <a:spcPts val="600"/>
              </a:spcBef>
              <a:spcAft>
                <a:spcPts val="0"/>
              </a:spcAft>
              <a:buNone/>
            </a:pPr>
            <a:r>
              <a:t/>
            </a:r>
            <a:endParaRPr sz="2400"/>
          </a:p>
          <a:p>
            <a:pPr lvl="0" marR="0" rtl="0" algn="l">
              <a:lnSpc>
                <a:spcPct val="100000"/>
              </a:lnSpc>
              <a:spcBef>
                <a:spcPts val="600"/>
              </a:spcBef>
              <a:spcAft>
                <a:spcPts val="0"/>
              </a:spcAft>
              <a:buNone/>
            </a:pPr>
            <a:r>
              <a:t/>
            </a:r>
            <a:endParaRPr sz="2400"/>
          </a:p>
          <a:p>
            <a:pPr lvl="0" marR="0" rtl="0" algn="l">
              <a:lnSpc>
                <a:spcPct val="100000"/>
              </a:lnSpc>
              <a:spcBef>
                <a:spcPts val="600"/>
              </a:spcBef>
              <a:spcAft>
                <a:spcPts val="0"/>
              </a:spcAft>
              <a:buNone/>
            </a:pPr>
            <a:r>
              <a:rPr lang="en" sz="2400"/>
              <a:t>… Then we can derive test cases from the model that can be applied to the program. If the model and program do not agree, then there is a fault.</a:t>
            </a:r>
          </a:p>
        </p:txBody>
      </p:sp>
      <p:sp>
        <p:nvSpPr>
          <p:cNvPr id="92" name="Shape 9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5</a:t>
            </a:r>
          </a:p>
        </p:txBody>
      </p:sp>
      <p:pic>
        <p:nvPicPr>
          <p:cNvPr descr="model-top.png" id="93" name="Shape 93"/>
          <p:cNvPicPr preferRelativeResize="0"/>
          <p:nvPr/>
        </p:nvPicPr>
        <p:blipFill>
          <a:blip r:embed="rId3">
            <a:alphaModFix/>
          </a:blip>
          <a:stretch>
            <a:fillRect/>
          </a:stretch>
        </p:blipFill>
        <p:spPr>
          <a:xfrm>
            <a:off x="3165612" y="1652325"/>
            <a:ext cx="3291399" cy="2139200"/>
          </a:xfrm>
          <a:prstGeom prst="rect">
            <a:avLst/>
          </a:prstGeom>
          <a:noFill/>
          <a:ln>
            <a:noFill/>
          </a:ln>
        </p:spPr>
      </p:pic>
      <p:sp>
        <p:nvSpPr>
          <p:cNvPr id="94" name="Shape 94"/>
          <p:cNvSpPr/>
          <p:nvPr/>
        </p:nvSpPr>
        <p:spPr>
          <a:xfrm>
            <a:off x="704137" y="2160800"/>
            <a:ext cx="2021436" cy="1693331"/>
          </a:xfrm>
          <a:prstGeom prst="cloud">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Specification </a:t>
            </a:r>
          </a:p>
        </p:txBody>
      </p:sp>
      <p:cxnSp>
        <p:nvCxnSpPr>
          <p:cNvPr id="95" name="Shape 95"/>
          <p:cNvCxnSpPr>
            <a:stCxn id="94" idx="0"/>
            <a:endCxn id="93" idx="1"/>
          </p:cNvCxnSpPr>
          <p:nvPr/>
        </p:nvCxnSpPr>
        <p:spPr>
          <a:xfrm flipH="1" rot="10800000">
            <a:off x="2723889" y="2721865"/>
            <a:ext cx="441600" cy="285600"/>
          </a:xfrm>
          <a:prstGeom prst="straightConnector1">
            <a:avLst/>
          </a:prstGeom>
          <a:noFill/>
          <a:ln cap="flat" cmpd="sng" w="19050">
            <a:solidFill>
              <a:schemeClr val="dk2"/>
            </a:solidFill>
            <a:prstDash val="solid"/>
            <a:round/>
            <a:headEnd len="lg" w="lg" type="none"/>
            <a:tailEnd len="lg" w="lg" type="triangle"/>
          </a:ln>
        </p:spPr>
      </p:cxnSp>
      <p:sp>
        <p:nvSpPr>
          <p:cNvPr id="96" name="Shape 96"/>
          <p:cNvSpPr/>
          <p:nvPr/>
        </p:nvSpPr>
        <p:spPr>
          <a:xfrm>
            <a:off x="6718200" y="2409562"/>
            <a:ext cx="1968599" cy="1195800"/>
          </a:xfrm>
          <a:prstGeom prst="foldedCorner">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000"/>
              <a:t>public static void Main(){</a:t>
            </a:r>
          </a:p>
          <a:p>
            <a:pPr lvl="0" rtl="0">
              <a:spcBef>
                <a:spcPts val="0"/>
              </a:spcBef>
              <a:buNone/>
            </a:pPr>
            <a:r>
              <a:rPr lang="en" sz="1000"/>
              <a:t>	System.out.println(“Hello world!”);</a:t>
            </a:r>
          </a:p>
          <a:p>
            <a:pPr lvl="0">
              <a:spcBef>
                <a:spcPts val="0"/>
              </a:spcBef>
              <a:buNone/>
            </a:pPr>
            <a:r>
              <a:rPr lang="en" sz="1000"/>
              <a:t>}</a:t>
            </a:r>
          </a:p>
        </p:txBody>
      </p:sp>
      <p:cxnSp>
        <p:nvCxnSpPr>
          <p:cNvPr id="97" name="Shape 97"/>
          <p:cNvCxnSpPr>
            <a:stCxn id="93" idx="3"/>
            <a:endCxn id="96" idx="1"/>
          </p:cNvCxnSpPr>
          <p:nvPr/>
        </p:nvCxnSpPr>
        <p:spPr>
          <a:xfrm>
            <a:off x="6457011" y="2721925"/>
            <a:ext cx="261299" cy="285600"/>
          </a:xfrm>
          <a:prstGeom prst="straightConnector1">
            <a:avLst/>
          </a:prstGeom>
          <a:noFill/>
          <a:ln cap="flat" cmpd="sng" w="19050">
            <a:solidFill>
              <a:schemeClr val="dk2"/>
            </a:solidFill>
            <a:prstDash val="solid"/>
            <a:round/>
            <a:headEnd len="lg" w="lg" type="none"/>
            <a:tailEnd len="lg" w="lg" type="triangle"/>
          </a:ln>
        </p:spPr>
      </p:cxnSp>
      <p:sp>
        <p:nvSpPr>
          <p:cNvPr id="98" name="Shape 98"/>
          <p:cNvSpPr txBox="1"/>
          <p:nvPr/>
        </p:nvSpPr>
        <p:spPr>
          <a:xfrm>
            <a:off x="596962" y="3956250"/>
            <a:ext cx="2021399" cy="687900"/>
          </a:xfrm>
          <a:prstGeom prst="rect">
            <a:avLst/>
          </a:prstGeom>
          <a:noFill/>
          <a:ln>
            <a:noFill/>
          </a:ln>
        </p:spPr>
        <p:txBody>
          <a:bodyPr anchorCtr="0" anchor="t" bIns="91425" lIns="91425" rIns="91425" tIns="91425">
            <a:noAutofit/>
          </a:bodyPr>
          <a:lstStyle/>
          <a:p>
            <a:pPr lvl="0">
              <a:spcBef>
                <a:spcPts val="0"/>
              </a:spcBef>
              <a:buNone/>
            </a:pPr>
            <a:r>
              <a:rPr b="1" lang="en"/>
              <a:t>If</a:t>
            </a:r>
            <a:r>
              <a:rPr lang="en"/>
              <a:t> the model satisfies the specification...</a:t>
            </a:r>
          </a:p>
        </p:txBody>
      </p:sp>
      <p:sp>
        <p:nvSpPr>
          <p:cNvPr id="99" name="Shape 99"/>
          <p:cNvSpPr txBox="1"/>
          <p:nvPr/>
        </p:nvSpPr>
        <p:spPr>
          <a:xfrm>
            <a:off x="3714887" y="3791525"/>
            <a:ext cx="2364300" cy="687900"/>
          </a:xfrm>
          <a:prstGeom prst="rect">
            <a:avLst/>
          </a:prstGeom>
          <a:noFill/>
          <a:ln>
            <a:noFill/>
          </a:ln>
        </p:spPr>
        <p:txBody>
          <a:bodyPr anchorCtr="0" anchor="t" bIns="91425" lIns="91425" rIns="91425" tIns="91425">
            <a:noAutofit/>
          </a:bodyPr>
          <a:lstStyle/>
          <a:p>
            <a:pPr lvl="0" rtl="0">
              <a:spcBef>
                <a:spcPts val="0"/>
              </a:spcBef>
              <a:buNone/>
            </a:pPr>
            <a:r>
              <a:rPr b="1" lang="en"/>
              <a:t>And If</a:t>
            </a:r>
            <a:r>
              <a:rPr lang="en"/>
              <a:t> the model is well-formed, consistent, and complete.</a:t>
            </a:r>
          </a:p>
        </p:txBody>
      </p:sp>
      <p:sp>
        <p:nvSpPr>
          <p:cNvPr id="100" name="Shape 100"/>
          <p:cNvSpPr txBox="1"/>
          <p:nvPr/>
        </p:nvSpPr>
        <p:spPr>
          <a:xfrm>
            <a:off x="6456987" y="3791525"/>
            <a:ext cx="2364300" cy="687900"/>
          </a:xfrm>
          <a:prstGeom prst="rect">
            <a:avLst/>
          </a:prstGeom>
          <a:noFill/>
          <a:ln>
            <a:noFill/>
          </a:ln>
        </p:spPr>
        <p:txBody>
          <a:bodyPr anchorCtr="0" anchor="t" bIns="91425" lIns="91425" rIns="91425" tIns="91425">
            <a:noAutofit/>
          </a:bodyPr>
          <a:lstStyle/>
          <a:p>
            <a:pPr lvl="0" rtl="0">
              <a:spcBef>
                <a:spcPts val="0"/>
              </a:spcBef>
              <a:buNone/>
            </a:pPr>
            <a:r>
              <a:rPr b="1" lang="en"/>
              <a:t>And If</a:t>
            </a:r>
            <a:r>
              <a:rPr lang="en"/>
              <a:t> the model accurately represents the program.</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Model-Based Testing</a:t>
            </a:r>
          </a:p>
        </p:txBody>
      </p:sp>
      <p:sp>
        <p:nvSpPr>
          <p:cNvPr id="106" name="Shape 10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Models describe the</a:t>
            </a:r>
            <a:r>
              <a:rPr i="1" lang="en"/>
              <a:t> structure</a:t>
            </a:r>
            <a:r>
              <a:rPr lang="en"/>
              <a:t> of the input space.</a:t>
            </a:r>
          </a:p>
          <a:p>
            <a:pPr indent="-228600" lvl="1" marL="914400" marR="0" rtl="0" algn="l">
              <a:lnSpc>
                <a:spcPct val="100000"/>
              </a:lnSpc>
              <a:spcBef>
                <a:spcPts val="600"/>
              </a:spcBef>
              <a:spcAft>
                <a:spcPts val="0"/>
              </a:spcAft>
            </a:pPr>
            <a:r>
              <a:rPr lang="en"/>
              <a:t>They identify what will happen when types of input are applied to the system.</a:t>
            </a:r>
          </a:p>
          <a:p>
            <a:pPr indent="-419100" lvl="0" marL="457200" marR="0" rtl="0" algn="l">
              <a:lnSpc>
                <a:spcPct val="100000"/>
              </a:lnSpc>
              <a:spcBef>
                <a:spcPts val="600"/>
              </a:spcBef>
              <a:spcAft>
                <a:spcPts val="0"/>
              </a:spcAft>
              <a:buClr>
                <a:schemeClr val="dk1"/>
              </a:buClr>
              <a:buSzPct val="100000"/>
              <a:buFont typeface="Arial"/>
            </a:pPr>
            <a:r>
              <a:rPr lang="en"/>
              <a:t>That structure can be exploited:</a:t>
            </a:r>
          </a:p>
          <a:p>
            <a:pPr indent="-228600" lvl="1" marL="914400" marR="0" rtl="0" algn="l">
              <a:lnSpc>
                <a:spcPct val="100000"/>
              </a:lnSpc>
              <a:spcBef>
                <a:spcPts val="600"/>
              </a:spcBef>
              <a:spcAft>
                <a:spcPts val="0"/>
              </a:spcAft>
            </a:pPr>
            <a:r>
              <a:rPr lang="en"/>
              <a:t>Identify input partitions.</a:t>
            </a:r>
          </a:p>
          <a:p>
            <a:pPr indent="-228600" lvl="1" marL="914400" marR="0" rtl="0" algn="l">
              <a:lnSpc>
                <a:spcPct val="100000"/>
              </a:lnSpc>
              <a:spcBef>
                <a:spcPts val="600"/>
              </a:spcBef>
              <a:spcAft>
                <a:spcPts val="0"/>
              </a:spcAft>
            </a:pPr>
            <a:r>
              <a:rPr lang="en"/>
              <a:t>Identify constraints on inputs.</a:t>
            </a:r>
          </a:p>
          <a:p>
            <a:pPr indent="-228600" lvl="1" marL="914400" marR="0" rtl="0" algn="l">
              <a:lnSpc>
                <a:spcPct val="100000"/>
              </a:lnSpc>
              <a:spcBef>
                <a:spcPts val="600"/>
              </a:spcBef>
              <a:spcAft>
                <a:spcPts val="0"/>
              </a:spcAft>
            </a:pPr>
            <a:r>
              <a:rPr lang="en"/>
              <a:t>Identify significant input combinations.</a:t>
            </a:r>
          </a:p>
          <a:p>
            <a:pPr indent="-228600" lvl="0" marL="457200" marR="0" rtl="0" algn="l">
              <a:lnSpc>
                <a:spcPct val="100000"/>
              </a:lnSpc>
              <a:spcBef>
                <a:spcPts val="600"/>
              </a:spcBef>
              <a:spcAft>
                <a:spcPts val="0"/>
              </a:spcAft>
            </a:pPr>
            <a:r>
              <a:rPr lang="en"/>
              <a:t>Can derive and satisfy coverage metrics for certain types of models.</a:t>
            </a:r>
          </a:p>
        </p:txBody>
      </p:sp>
      <p:sp>
        <p:nvSpPr>
          <p:cNvPr id="107" name="Shape 10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6</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idx="4294967295" type="title"/>
          </p:nvPr>
        </p:nvSpPr>
        <p:spPr>
          <a:xfrm>
            <a:off x="553850" y="1600000"/>
            <a:ext cx="7948499" cy="3027899"/>
          </a:xfrm>
          <a:prstGeom prst="rect">
            <a:avLst/>
          </a:prstGeom>
        </p:spPr>
        <p:txBody>
          <a:bodyPr anchorCtr="0" anchor="b" bIns="91425" lIns="91425" rIns="91425" tIns="91425">
            <a:noAutofit/>
          </a:bodyPr>
          <a:lstStyle/>
          <a:p>
            <a:pPr lvl="0" rtl="0">
              <a:spcBef>
                <a:spcPts val="0"/>
              </a:spcBef>
              <a:buNone/>
            </a:pPr>
            <a:r>
              <a:rPr lang="en" sz="4800"/>
              <a:t>Finite State Machines</a:t>
            </a:r>
          </a:p>
          <a:p>
            <a:pPr lvl="0" rtl="0">
              <a:spcBef>
                <a:spcPts val="0"/>
              </a:spcBef>
              <a:buNone/>
            </a:pPr>
            <a:r>
              <a:t/>
            </a:r>
            <a:endParaRPr sz="3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Finite State Machines</a:t>
            </a:r>
          </a:p>
        </p:txBody>
      </p:sp>
      <p:sp>
        <p:nvSpPr>
          <p:cNvPr id="118" name="Shape 11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SzPct val="100000"/>
            </a:pPr>
            <a:r>
              <a:rPr lang="en" sz="2400"/>
              <a:t>A directed graph.</a:t>
            </a:r>
          </a:p>
          <a:p>
            <a:pPr indent="-381000" lvl="0" marL="457200" marR="0" rtl="0" algn="l">
              <a:lnSpc>
                <a:spcPct val="100000"/>
              </a:lnSpc>
              <a:spcBef>
                <a:spcPts val="600"/>
              </a:spcBef>
              <a:spcAft>
                <a:spcPts val="0"/>
              </a:spcAft>
              <a:buSzPct val="100000"/>
            </a:pPr>
            <a:r>
              <a:rPr lang="en" sz="2400"/>
              <a:t>Nodes represent states</a:t>
            </a:r>
          </a:p>
          <a:p>
            <a:pPr indent="-355600" lvl="1" marL="914400" marR="0" rtl="0" algn="l">
              <a:lnSpc>
                <a:spcPct val="100000"/>
              </a:lnSpc>
              <a:spcBef>
                <a:spcPts val="600"/>
              </a:spcBef>
              <a:spcAft>
                <a:spcPts val="0"/>
              </a:spcAft>
              <a:buSzPct val="100000"/>
            </a:pPr>
            <a:r>
              <a:rPr lang="en" sz="2000"/>
              <a:t>An abstract description of the </a:t>
            </a:r>
            <a:br>
              <a:rPr lang="en" sz="2000"/>
            </a:br>
            <a:r>
              <a:rPr lang="en" sz="2000"/>
              <a:t>current value of an entity’s </a:t>
            </a:r>
            <a:br>
              <a:rPr lang="en" sz="2000"/>
            </a:br>
            <a:r>
              <a:rPr lang="en" sz="2000"/>
              <a:t>attributes. </a:t>
            </a:r>
          </a:p>
          <a:p>
            <a:pPr indent="-381000" lvl="0" marL="457200" marR="0" rtl="0" algn="l">
              <a:lnSpc>
                <a:spcPct val="100000"/>
              </a:lnSpc>
              <a:spcBef>
                <a:spcPts val="600"/>
              </a:spcBef>
              <a:spcAft>
                <a:spcPts val="0"/>
              </a:spcAft>
              <a:buSzPct val="100000"/>
            </a:pPr>
            <a:r>
              <a:rPr lang="en" sz="2400"/>
              <a:t>Edges represent transitions </a:t>
            </a:r>
            <a:br>
              <a:rPr lang="en" sz="2400"/>
            </a:br>
            <a:r>
              <a:rPr lang="en" sz="2400"/>
              <a:t>between states.</a:t>
            </a:r>
          </a:p>
          <a:p>
            <a:pPr indent="-355600" lvl="1" marL="914400" marR="0" rtl="0" algn="l">
              <a:lnSpc>
                <a:spcPct val="100000"/>
              </a:lnSpc>
              <a:spcBef>
                <a:spcPts val="600"/>
              </a:spcBef>
              <a:spcAft>
                <a:spcPts val="0"/>
              </a:spcAft>
              <a:buSzPct val="100000"/>
            </a:pPr>
            <a:r>
              <a:rPr lang="en" sz="2000"/>
              <a:t>Events cause the state to </a:t>
            </a:r>
            <a:br>
              <a:rPr lang="en" sz="2000"/>
            </a:br>
            <a:r>
              <a:rPr lang="en" sz="2000"/>
              <a:t>change.</a:t>
            </a:r>
          </a:p>
          <a:p>
            <a:pPr indent="-355600" lvl="1" marL="914400" marR="0" rtl="0" algn="l">
              <a:lnSpc>
                <a:spcPct val="100000"/>
              </a:lnSpc>
              <a:spcBef>
                <a:spcPts val="600"/>
              </a:spcBef>
              <a:spcAft>
                <a:spcPts val="0"/>
              </a:spcAft>
              <a:buSzPct val="100000"/>
            </a:pPr>
            <a:r>
              <a:rPr lang="en" sz="2000"/>
              <a:t>Labeled </a:t>
            </a:r>
            <a:r>
              <a:rPr lang="en" sz="2000">
                <a:latin typeface="Courier New"/>
                <a:ea typeface="Courier New"/>
                <a:cs typeface="Courier New"/>
                <a:sym typeface="Courier New"/>
              </a:rPr>
              <a:t>event [guard] / activity</a:t>
            </a:r>
          </a:p>
          <a:p>
            <a:pPr indent="-355600" lvl="2" marL="1371600" rtl="0">
              <a:spcBef>
                <a:spcPts val="600"/>
              </a:spcBef>
              <a:buSzPct val="100000"/>
            </a:pPr>
            <a:r>
              <a:rPr lang="en" sz="2000">
                <a:latin typeface="Courier New"/>
                <a:ea typeface="Courier New"/>
                <a:cs typeface="Courier New"/>
                <a:sym typeface="Courier New"/>
              </a:rPr>
              <a:t>event</a:t>
            </a:r>
            <a:r>
              <a:rPr lang="en" sz="2000"/>
              <a:t>: The event that triggered the transition.</a:t>
            </a:r>
          </a:p>
          <a:p>
            <a:pPr indent="-355600" lvl="2" marL="1371600" rtl="0">
              <a:spcBef>
                <a:spcPts val="600"/>
              </a:spcBef>
              <a:buSzPct val="100000"/>
            </a:pPr>
            <a:r>
              <a:rPr lang="en" sz="2000">
                <a:latin typeface="Courier New"/>
                <a:ea typeface="Courier New"/>
                <a:cs typeface="Courier New"/>
                <a:sym typeface="Courier New"/>
              </a:rPr>
              <a:t>guard</a:t>
            </a:r>
            <a:r>
              <a:rPr lang="en" sz="2000"/>
              <a:t>: Conditions that must be true to choose a transition.</a:t>
            </a:r>
          </a:p>
          <a:p>
            <a:pPr indent="-355600" lvl="2" marL="1371600" rtl="0">
              <a:spcBef>
                <a:spcPts val="600"/>
              </a:spcBef>
              <a:buSzPct val="100000"/>
            </a:pPr>
            <a:r>
              <a:rPr lang="en" sz="2000">
                <a:latin typeface="Courier New"/>
                <a:ea typeface="Courier New"/>
                <a:cs typeface="Courier New"/>
                <a:sym typeface="Courier New"/>
              </a:rPr>
              <a:t>activity</a:t>
            </a:r>
            <a:r>
              <a:rPr lang="en" sz="2000"/>
              <a:t>: Behavior exhibited by the object when this transition is taken. </a:t>
            </a:r>
          </a:p>
        </p:txBody>
      </p:sp>
      <p:pic>
        <p:nvPicPr>
          <p:cNvPr descr="2.gif" id="119" name="Shape 119"/>
          <p:cNvPicPr preferRelativeResize="0"/>
          <p:nvPr/>
        </p:nvPicPr>
        <p:blipFill>
          <a:blip r:embed="rId3">
            <a:alphaModFix/>
          </a:blip>
          <a:stretch>
            <a:fillRect/>
          </a:stretch>
        </p:blipFill>
        <p:spPr>
          <a:xfrm>
            <a:off x="4809325" y="2087000"/>
            <a:ext cx="3877474" cy="2158849"/>
          </a:xfrm>
          <a:prstGeom prst="rect">
            <a:avLst/>
          </a:prstGeom>
          <a:noFill/>
          <a:ln>
            <a:noFill/>
          </a:ln>
        </p:spPr>
      </p:pic>
      <p:sp>
        <p:nvSpPr>
          <p:cNvPr id="120" name="Shape 12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8</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Example: Gumball Machine</a:t>
            </a:r>
          </a:p>
        </p:txBody>
      </p:sp>
      <p:sp>
        <p:nvSpPr>
          <p:cNvPr id="126" name="Shape 126"/>
          <p:cNvSpPr/>
          <p:nvPr/>
        </p:nvSpPr>
        <p:spPr>
          <a:xfrm>
            <a:off x="3618169" y="2581922"/>
            <a:ext cx="1175099" cy="6402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Waiting for Quarter</a:t>
            </a:r>
          </a:p>
        </p:txBody>
      </p:sp>
      <p:sp>
        <p:nvSpPr>
          <p:cNvPr id="127" name="Shape 127"/>
          <p:cNvSpPr/>
          <p:nvPr/>
        </p:nvSpPr>
        <p:spPr>
          <a:xfrm>
            <a:off x="4057505" y="1725375"/>
            <a:ext cx="296100" cy="295499"/>
          </a:xfrm>
          <a:prstGeom prst="ellipse">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28" name="Shape 128"/>
          <p:cNvCxnSpPr>
            <a:stCxn id="127" idx="4"/>
            <a:endCxn id="126" idx="0"/>
          </p:cNvCxnSpPr>
          <p:nvPr/>
        </p:nvCxnSpPr>
        <p:spPr>
          <a:xfrm>
            <a:off x="4205555" y="2020874"/>
            <a:ext cx="300" cy="561000"/>
          </a:xfrm>
          <a:prstGeom prst="straightConnector1">
            <a:avLst/>
          </a:prstGeom>
          <a:noFill/>
          <a:ln cap="flat" cmpd="sng" w="19050">
            <a:solidFill>
              <a:schemeClr val="dk2"/>
            </a:solidFill>
            <a:prstDash val="solid"/>
            <a:round/>
            <a:headEnd len="lg" w="lg" type="none"/>
            <a:tailEnd len="lg" w="lg" type="triangle"/>
          </a:ln>
        </p:spPr>
      </p:cxnSp>
      <p:sp>
        <p:nvSpPr>
          <p:cNvPr id="129" name="Shape 129"/>
          <p:cNvSpPr/>
          <p:nvPr/>
        </p:nvSpPr>
        <p:spPr>
          <a:xfrm>
            <a:off x="3618169" y="3772592"/>
            <a:ext cx="1175099" cy="6402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Quarter Inserted</a:t>
            </a:r>
          </a:p>
        </p:txBody>
      </p:sp>
      <p:cxnSp>
        <p:nvCxnSpPr>
          <p:cNvPr id="130" name="Shape 130"/>
          <p:cNvCxnSpPr>
            <a:stCxn id="126" idx="2"/>
            <a:endCxn id="129" idx="0"/>
          </p:cNvCxnSpPr>
          <p:nvPr/>
        </p:nvCxnSpPr>
        <p:spPr>
          <a:xfrm>
            <a:off x="4205719" y="3222122"/>
            <a:ext cx="0" cy="550499"/>
          </a:xfrm>
          <a:prstGeom prst="straightConnector1">
            <a:avLst/>
          </a:prstGeom>
          <a:noFill/>
          <a:ln cap="flat" cmpd="sng" w="19050">
            <a:solidFill>
              <a:schemeClr val="dk2"/>
            </a:solidFill>
            <a:prstDash val="solid"/>
            <a:round/>
            <a:headEnd len="lg" w="lg" type="none"/>
            <a:tailEnd len="lg" w="lg" type="triangle"/>
          </a:ln>
        </p:spPr>
      </p:cxnSp>
      <p:sp>
        <p:nvSpPr>
          <p:cNvPr id="131" name="Shape 131"/>
          <p:cNvSpPr txBox="1"/>
          <p:nvPr/>
        </p:nvSpPr>
        <p:spPr>
          <a:xfrm>
            <a:off x="4269907" y="3349530"/>
            <a:ext cx="2739600" cy="295499"/>
          </a:xfrm>
          <a:prstGeom prst="rect">
            <a:avLst/>
          </a:prstGeom>
          <a:noFill/>
          <a:ln>
            <a:noFill/>
          </a:ln>
        </p:spPr>
        <p:txBody>
          <a:bodyPr anchorCtr="0" anchor="t" bIns="91425" lIns="91425" rIns="91425" tIns="91425">
            <a:noAutofit/>
          </a:bodyPr>
          <a:lstStyle/>
          <a:p>
            <a:pPr lvl="0" rtl="0">
              <a:spcBef>
                <a:spcPts val="0"/>
              </a:spcBef>
              <a:buNone/>
            </a:pPr>
            <a:r>
              <a:rPr lang="en"/>
              <a:t>user inserts quarter</a:t>
            </a:r>
          </a:p>
        </p:txBody>
      </p:sp>
      <p:cxnSp>
        <p:nvCxnSpPr>
          <p:cNvPr id="132" name="Shape 132"/>
          <p:cNvCxnSpPr/>
          <p:nvPr/>
        </p:nvCxnSpPr>
        <p:spPr>
          <a:xfrm rot="10800000">
            <a:off x="3802806" y="3221792"/>
            <a:ext cx="0" cy="550799"/>
          </a:xfrm>
          <a:prstGeom prst="straightConnector1">
            <a:avLst/>
          </a:prstGeom>
          <a:noFill/>
          <a:ln cap="flat" cmpd="sng" w="19050">
            <a:solidFill>
              <a:schemeClr val="dk2"/>
            </a:solidFill>
            <a:prstDash val="solid"/>
            <a:round/>
            <a:headEnd len="lg" w="lg" type="none"/>
            <a:tailEnd len="lg" w="lg" type="triangle"/>
          </a:ln>
        </p:spPr>
      </p:cxnSp>
      <p:sp>
        <p:nvSpPr>
          <p:cNvPr id="133" name="Shape 133"/>
          <p:cNvSpPr txBox="1"/>
          <p:nvPr/>
        </p:nvSpPr>
        <p:spPr>
          <a:xfrm>
            <a:off x="1970726" y="3349530"/>
            <a:ext cx="1647299" cy="295499"/>
          </a:xfrm>
          <a:prstGeom prst="rect">
            <a:avLst/>
          </a:prstGeom>
          <a:noFill/>
          <a:ln>
            <a:noFill/>
          </a:ln>
        </p:spPr>
        <p:txBody>
          <a:bodyPr anchorCtr="0" anchor="t" bIns="91425" lIns="91425" rIns="91425" tIns="91425">
            <a:noAutofit/>
          </a:bodyPr>
          <a:lstStyle/>
          <a:p>
            <a:pPr lvl="0" rtl="0">
              <a:spcBef>
                <a:spcPts val="0"/>
              </a:spcBef>
              <a:buNone/>
            </a:pPr>
            <a:r>
              <a:rPr lang="en"/>
              <a:t>user ejects quarter</a:t>
            </a:r>
          </a:p>
        </p:txBody>
      </p:sp>
      <p:sp>
        <p:nvSpPr>
          <p:cNvPr id="134" name="Shape 134"/>
          <p:cNvSpPr/>
          <p:nvPr/>
        </p:nvSpPr>
        <p:spPr>
          <a:xfrm>
            <a:off x="5598298" y="4802672"/>
            <a:ext cx="1175099" cy="6402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Gumball Sold</a:t>
            </a:r>
          </a:p>
        </p:txBody>
      </p:sp>
      <p:cxnSp>
        <p:nvCxnSpPr>
          <p:cNvPr id="135" name="Shape 135"/>
          <p:cNvCxnSpPr>
            <a:endCxn id="134" idx="0"/>
          </p:cNvCxnSpPr>
          <p:nvPr/>
        </p:nvCxnSpPr>
        <p:spPr>
          <a:xfrm>
            <a:off x="4792948" y="4092572"/>
            <a:ext cx="1392900" cy="710100"/>
          </a:xfrm>
          <a:prstGeom prst="straightConnector1">
            <a:avLst/>
          </a:prstGeom>
          <a:noFill/>
          <a:ln cap="flat" cmpd="sng" w="19050">
            <a:solidFill>
              <a:schemeClr val="dk2"/>
            </a:solidFill>
            <a:prstDash val="solid"/>
            <a:round/>
            <a:headEnd len="lg" w="lg" type="none"/>
            <a:tailEnd len="lg" w="lg" type="triangle"/>
          </a:ln>
        </p:spPr>
      </p:cxnSp>
      <p:sp>
        <p:nvSpPr>
          <p:cNvPr id="136" name="Shape 136"/>
          <p:cNvSpPr txBox="1"/>
          <p:nvPr/>
        </p:nvSpPr>
        <p:spPr>
          <a:xfrm>
            <a:off x="5362019" y="4076107"/>
            <a:ext cx="1647299" cy="295499"/>
          </a:xfrm>
          <a:prstGeom prst="rect">
            <a:avLst/>
          </a:prstGeom>
          <a:noFill/>
          <a:ln>
            <a:noFill/>
          </a:ln>
        </p:spPr>
        <p:txBody>
          <a:bodyPr anchorCtr="0" anchor="t" bIns="91425" lIns="91425" rIns="91425" tIns="91425">
            <a:noAutofit/>
          </a:bodyPr>
          <a:lstStyle/>
          <a:p>
            <a:pPr lvl="0" rtl="0">
              <a:spcBef>
                <a:spcPts val="0"/>
              </a:spcBef>
              <a:buNone/>
            </a:pPr>
            <a:r>
              <a:rPr lang="en"/>
              <a:t>user turns crank</a:t>
            </a:r>
          </a:p>
        </p:txBody>
      </p:sp>
      <p:sp>
        <p:nvSpPr>
          <p:cNvPr id="137" name="Shape 137"/>
          <p:cNvSpPr/>
          <p:nvPr/>
        </p:nvSpPr>
        <p:spPr>
          <a:xfrm>
            <a:off x="1291166" y="4802672"/>
            <a:ext cx="1175099" cy="6402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Out of Gumballs</a:t>
            </a:r>
          </a:p>
        </p:txBody>
      </p:sp>
      <p:cxnSp>
        <p:nvCxnSpPr>
          <p:cNvPr id="138" name="Shape 138"/>
          <p:cNvCxnSpPr>
            <a:endCxn id="137" idx="3"/>
          </p:cNvCxnSpPr>
          <p:nvPr/>
        </p:nvCxnSpPr>
        <p:spPr>
          <a:xfrm rot="10800000">
            <a:off x="2466266" y="5122772"/>
            <a:ext cx="3132300" cy="0"/>
          </a:xfrm>
          <a:prstGeom prst="straightConnector1">
            <a:avLst/>
          </a:prstGeom>
          <a:noFill/>
          <a:ln cap="flat" cmpd="sng" w="19050">
            <a:solidFill>
              <a:schemeClr val="dk2"/>
            </a:solidFill>
            <a:prstDash val="solid"/>
            <a:round/>
            <a:headEnd len="lg" w="lg" type="none"/>
            <a:tailEnd len="lg" w="lg" type="triangle"/>
          </a:ln>
        </p:spPr>
      </p:cxnSp>
      <p:sp>
        <p:nvSpPr>
          <p:cNvPr id="139" name="Shape 139"/>
          <p:cNvSpPr txBox="1"/>
          <p:nvPr/>
        </p:nvSpPr>
        <p:spPr>
          <a:xfrm>
            <a:off x="828621" y="2401258"/>
            <a:ext cx="2001899" cy="295499"/>
          </a:xfrm>
          <a:prstGeom prst="rect">
            <a:avLst/>
          </a:prstGeom>
          <a:noFill/>
          <a:ln>
            <a:noFill/>
          </a:ln>
        </p:spPr>
        <p:txBody>
          <a:bodyPr anchorCtr="0" anchor="t" bIns="91425" lIns="91425" rIns="91425" tIns="91425">
            <a:noAutofit/>
          </a:bodyPr>
          <a:lstStyle/>
          <a:p>
            <a:pPr lvl="0" rtl="0">
              <a:spcBef>
                <a:spcPts val="0"/>
              </a:spcBef>
              <a:buNone/>
            </a:pPr>
            <a:r>
              <a:rPr lang="en"/>
              <a:t>[gumballs &gt; 0]</a:t>
            </a:r>
          </a:p>
        </p:txBody>
      </p:sp>
      <p:sp>
        <p:nvSpPr>
          <p:cNvPr id="140" name="Shape 140"/>
          <p:cNvSpPr/>
          <p:nvPr/>
        </p:nvSpPr>
        <p:spPr>
          <a:xfrm>
            <a:off x="4819008" y="2894040"/>
            <a:ext cx="2580561" cy="2217658"/>
          </a:xfrm>
          <a:custGeom>
            <a:pathLst>
              <a:path extrusionOk="0" h="96399" w="111870">
                <a:moveTo>
                  <a:pt x="85688" y="96399"/>
                </a:moveTo>
                <a:lnTo>
                  <a:pt x="111870" y="1785"/>
                </a:lnTo>
                <a:lnTo>
                  <a:pt x="0" y="0"/>
                </a:lnTo>
              </a:path>
            </a:pathLst>
          </a:custGeom>
          <a:noFill/>
          <a:ln cap="flat" cmpd="sng" w="19050">
            <a:solidFill>
              <a:schemeClr val="dk2"/>
            </a:solidFill>
            <a:prstDash val="solid"/>
            <a:round/>
            <a:headEnd len="lg" w="lg" type="none"/>
            <a:tailEnd len="lg" w="lg" type="triangle"/>
          </a:ln>
        </p:spPr>
      </p:sp>
      <p:sp>
        <p:nvSpPr>
          <p:cNvPr id="141" name="Shape 141"/>
          <p:cNvSpPr txBox="1"/>
          <p:nvPr/>
        </p:nvSpPr>
        <p:spPr>
          <a:xfrm>
            <a:off x="7009463" y="4371511"/>
            <a:ext cx="1571099" cy="295499"/>
          </a:xfrm>
          <a:prstGeom prst="rect">
            <a:avLst/>
          </a:prstGeom>
          <a:noFill/>
          <a:ln>
            <a:noFill/>
          </a:ln>
        </p:spPr>
        <p:txBody>
          <a:bodyPr anchorCtr="0" anchor="t" bIns="91425" lIns="91425" rIns="91425" tIns="91425">
            <a:noAutofit/>
          </a:bodyPr>
          <a:lstStyle/>
          <a:p>
            <a:pPr lvl="0" rtl="0">
              <a:spcBef>
                <a:spcPts val="0"/>
              </a:spcBef>
              <a:buNone/>
            </a:pPr>
            <a:r>
              <a:rPr lang="en"/>
              <a:t>[gumballs -1 &gt; 0] / dispense gumball</a:t>
            </a:r>
          </a:p>
        </p:txBody>
      </p:sp>
      <p:sp>
        <p:nvSpPr>
          <p:cNvPr id="142" name="Shape 142"/>
          <p:cNvSpPr/>
          <p:nvPr/>
        </p:nvSpPr>
        <p:spPr>
          <a:xfrm>
            <a:off x="563437" y="2798198"/>
            <a:ext cx="3019812" cy="2327185"/>
          </a:xfrm>
          <a:custGeom>
            <a:pathLst>
              <a:path extrusionOk="0" h="101160" w="130912">
                <a:moveTo>
                  <a:pt x="31538" y="101160"/>
                </a:moveTo>
                <a:lnTo>
                  <a:pt x="0" y="98779"/>
                </a:lnTo>
                <a:lnTo>
                  <a:pt x="5951" y="0"/>
                </a:lnTo>
                <a:lnTo>
                  <a:pt x="130912" y="1786"/>
                </a:lnTo>
              </a:path>
            </a:pathLst>
          </a:custGeom>
          <a:noFill/>
          <a:ln cap="flat" cmpd="sng" w="19050">
            <a:solidFill>
              <a:schemeClr val="dk2"/>
            </a:solidFill>
            <a:prstDash val="solid"/>
            <a:round/>
            <a:headEnd len="lg" w="lg" type="none"/>
            <a:tailEnd len="lg" w="lg" type="triangle"/>
          </a:ln>
        </p:spPr>
      </p:sp>
      <p:sp>
        <p:nvSpPr>
          <p:cNvPr id="143" name="Shape 143"/>
          <p:cNvSpPr txBox="1"/>
          <p:nvPr/>
        </p:nvSpPr>
        <p:spPr>
          <a:xfrm>
            <a:off x="2653401" y="5226816"/>
            <a:ext cx="2874300" cy="295499"/>
          </a:xfrm>
          <a:prstGeom prst="rect">
            <a:avLst/>
          </a:prstGeom>
          <a:noFill/>
          <a:ln>
            <a:noFill/>
          </a:ln>
        </p:spPr>
        <p:txBody>
          <a:bodyPr anchorCtr="0" anchor="t" bIns="91425" lIns="91425" rIns="91425" tIns="91425">
            <a:noAutofit/>
          </a:bodyPr>
          <a:lstStyle/>
          <a:p>
            <a:pPr lvl="0" rtl="0">
              <a:spcBef>
                <a:spcPts val="0"/>
              </a:spcBef>
              <a:buNone/>
            </a:pPr>
            <a:r>
              <a:rPr lang="en"/>
              <a:t>[gumballs -1 = 0] / dispense gumball</a:t>
            </a:r>
          </a:p>
        </p:txBody>
      </p:sp>
      <p:sp>
        <p:nvSpPr>
          <p:cNvPr id="144" name="Shape 14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9</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