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E015392-FDDC-4629-9717-274D8933163A}">
  <a:tblStyle styleId="{3E015392-FDDC-4629-9717-274D8933163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For example, we might have a specification describing outputs that depend on the type of account - educational, business, or ondividual - the amount of current and yearly purchases, and the availability of special prices. These can be considered as a series of boolean conditions - educational account is either true or false - and outputs can be described as expressions over these predicates. For example (3-4)</a:t>
            </a:r>
          </a:p>
          <a:p>
            <a:pPr lvl="0" rtl="0">
              <a:lnSpc>
                <a:spcPct val="115000"/>
              </a:lnSpc>
              <a:spcBef>
                <a:spcPts val="0"/>
              </a:spcBef>
              <a:buNone/>
            </a:pPr>
            <a:r>
              <a:rPr lang="en"/>
              <a:t>(5)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1-5 - where the value doesn’t matter</a:t>
            </a:r>
          </a:p>
          <a:p>
            <a:pPr lvl="0" rtl="0">
              <a:lnSpc>
                <a:spcPct val="115000"/>
              </a:lnSpc>
              <a:spcBef>
                <a:spcPts val="0"/>
              </a:spcBef>
              <a:buNone/>
            </a:pPr>
            <a:r>
              <a:rPr lang="en"/>
              <a:t>(6) and leaving out don’t care values.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 example)</a:t>
            </a:r>
          </a:p>
          <a:p>
            <a:pPr lvl="0" rtl="0">
              <a:lnSpc>
                <a:spcPct val="115000"/>
              </a:lnSpc>
              <a:spcBef>
                <a:spcPts val="0"/>
              </a:spcBef>
              <a:buNone/>
            </a:pPr>
            <a:r>
              <a:rPr lang="en"/>
              <a:t>(1-4) that are tedious to express with standard boolean connectives. (5-6)</a:t>
            </a:r>
          </a:p>
          <a:p>
            <a:pPr lvl="0" rtl="0">
              <a:lnSpc>
                <a:spcPct val="115000"/>
              </a:lnSpc>
              <a:spcBef>
                <a:spcPts val="0"/>
              </a:spcBef>
              <a:buNone/>
            </a:pPr>
            <a:r>
              <a:rPr lang="en"/>
              <a:t>at most one - all can be false, but at most, only one can be true</a:t>
            </a:r>
          </a:p>
          <a:p>
            <a:pPr lvl="0" rtl="0">
              <a:lnSpc>
                <a:spcPct val="115000"/>
              </a:lnSpc>
              <a:spcBef>
                <a:spcPts val="0"/>
              </a:spcBef>
              <a:buNone/>
            </a:pPr>
            <a:r>
              <a:rPr lang="en"/>
              <a:t>exactly one - one of these must be true, rest must be false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 some examples</a:t>
            </a:r>
          </a:p>
          <a:p>
            <a:pPr lvl="0" rtl="0">
              <a:lnSpc>
                <a:spcPct val="115000"/>
              </a:lnSpc>
              <a:spcBef>
                <a:spcPts val="0"/>
              </a:spcBef>
              <a:buNone/>
            </a:pPr>
            <a:r>
              <a:rPr lang="en"/>
              <a:t>Indicates different pricing policies, depending on a set of predicates that we can calculate.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three condition-related coverage metrics from structural testing can be used here, and again, the first two represent extreme ends of the spectrum</a:t>
            </a:r>
          </a:p>
          <a:p>
            <a:pPr lvl="0" rtl="0">
              <a:lnSpc>
                <a:spcPct val="115000"/>
              </a:lnSpc>
              <a:spcBef>
                <a:spcPts val="0"/>
              </a:spcBef>
              <a:buNone/>
            </a:pPr>
            <a:r>
              <a:rPr lang="en"/>
              <a:t>(1-3) - this is fairly cheap and covers the basic business logic - the situations you’ve envisioned and included.</a:t>
            </a:r>
          </a:p>
          <a:p>
            <a:pPr lvl="0" rtl="0">
              <a:lnSpc>
                <a:spcPct val="115000"/>
              </a:lnSpc>
              <a:spcBef>
                <a:spcPts val="0"/>
              </a:spcBef>
              <a:buNone/>
            </a:pPr>
            <a:r>
              <a:rPr lang="en"/>
              <a:t>(3-6)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for Basic condition coverage, we simply take each column and design test cases that match each. Again, don’t care entries can become whatever we want as long as no constraints are violated. What you can do here is to set those “don’t care” variables in such a way that one test satisfies multiple columns. </a:t>
            </a:r>
          </a:p>
          <a:p>
            <a:pPr lvl="0" rtl="0">
              <a:lnSpc>
                <a:spcPct val="115000"/>
              </a:lnSpc>
              <a:spcBef>
                <a:spcPts val="0"/>
              </a:spcBef>
              <a:buNone/>
            </a:pPr>
            <a:r>
              <a:rPr lang="en"/>
              <a:t>- (go over - only one, can’t cover anything else just because of how EduAc works)</a:t>
            </a:r>
          </a:p>
          <a:p>
            <a:pPr lvl="0" rtl="0">
              <a:lnSpc>
                <a:spcPct val="115000"/>
              </a:lnSpc>
              <a:spcBef>
                <a:spcPts val="0"/>
              </a:spcBef>
              <a:buNone/>
            </a:pPr>
            <a:r>
              <a:rPr lang="en"/>
              <a:t>- (same deal, T, T, can’t cover anything else)</a:t>
            </a:r>
          </a:p>
          <a:p>
            <a:pPr lvl="0" rtl="0">
              <a:lnSpc>
                <a:spcPct val="115000"/>
              </a:lnSpc>
              <a:spcBef>
                <a:spcPts val="0"/>
              </a:spcBef>
              <a:buNone/>
            </a:pPr>
            <a:r>
              <a:rPr lang="en"/>
              <a:t>- (Go to the third column. Now, if we select carefully (CP &gt; ct2, SP&gt;T2), it looks like we could cover two tests with this one, but it would violate this constraint. </a:t>
            </a:r>
          </a:p>
          <a:p>
            <a:pPr lvl="0" rtl="0">
              <a:lnSpc>
                <a:spcPct val="115000"/>
              </a:lnSpc>
              <a:spcBef>
                <a:spcPts val="0"/>
              </a:spcBef>
              <a:buNone/>
            </a:pPr>
            <a:r>
              <a:rPr lang="en"/>
              <a:t>- We can either have CP &lt;= Ct1 or CP &gt; Ct 2. By having that false, we can’t have the second as true. That actually tells us what to pick for a don’t care there as well</a:t>
            </a:r>
          </a:p>
          <a:p>
            <a:pPr lvl="0" rtl="0">
              <a:lnSpc>
                <a:spcPct val="115000"/>
              </a:lnSpc>
              <a:spcBef>
                <a:spcPts val="0"/>
              </a:spcBef>
              <a:buNone/>
            </a:pPr>
            <a:r>
              <a:rPr lang="en"/>
              <a:t>- We can use these constraints to help fill out test cases. Unfortunately, we can’t cover multiple columns with one test here due to the constraints.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in compound condition coverage, we ignore the basic truth table. Instead, we take each condition and try all legal combinations - so all combinations allowed under our constraints.</a:t>
            </a:r>
          </a:p>
          <a:p>
            <a:pPr lvl="0" rtl="0">
              <a:lnSpc>
                <a:spcPct val="115000"/>
              </a:lnSpc>
              <a:spcBef>
                <a:spcPts val="0"/>
              </a:spcBef>
              <a:buNone/>
            </a:pPr>
            <a:r>
              <a:rPr lang="en"/>
              <a:t>Ignoring constraints, we start with 2^9 combinations, or 512 test cases. We can’t actually run all of those, so this is where the constraints become important.</a:t>
            </a:r>
          </a:p>
          <a:p>
            <a:pPr lvl="0" rtl="0">
              <a:lnSpc>
                <a:spcPct val="115000"/>
              </a:lnSpc>
              <a:spcBef>
                <a:spcPts val="0"/>
              </a:spcBef>
              <a:buNone/>
            </a:pPr>
            <a:r>
              <a:rPr lang="en"/>
              <a:t>we then take the constraints and rule out illegal combos</a:t>
            </a:r>
          </a:p>
          <a:p>
            <a:pPr lvl="0" rtl="0">
              <a:lnSpc>
                <a:spcPct val="115000"/>
              </a:lnSpc>
              <a:spcBef>
                <a:spcPts val="0"/>
              </a:spcBef>
              <a:buNone/>
            </a:pPr>
            <a:r>
              <a:rPr lang="en"/>
              <a:t>- </a:t>
            </a:r>
            <a:r>
              <a:rPr lang="en"/>
              <a:t>Right away, we see one combo that can’t happen - EduAc and BusAc can’t both be true, so that eliminates a large number of pairings - ¼, so 128. Leaving you with 384. We can pare down from there.</a:t>
            </a:r>
          </a:p>
          <a:p>
            <a:pPr lvl="0" rtl="0">
              <a:lnSpc>
                <a:spcPct val="115000"/>
              </a:lnSpc>
              <a:spcBef>
                <a:spcPts val="0"/>
              </a:spcBef>
              <a:buNone/>
            </a:pPr>
            <a:r>
              <a:rPr lang="en"/>
              <a:t>- Our second constraint disallows YP &gt; YT1 = false and YP &gt; YT2 = true, so it removes another 96 combinations, leaving us with 288</a:t>
            </a:r>
          </a:p>
          <a:p>
            <a:pPr lvl="0" rtl="0">
              <a:lnSpc>
                <a:spcPct val="115000"/>
              </a:lnSpc>
              <a:spcBef>
                <a:spcPts val="0"/>
              </a:spcBef>
              <a:buNone/>
            </a:pPr>
            <a:r>
              <a:rPr lang="en"/>
              <a:t>- Similar deal with our next constraint, disallows CP&gt;CT1 = false and CP &gt; CT2 = true. This removed another 64 combinations, down to 224. </a:t>
            </a:r>
          </a:p>
          <a:p>
            <a:pPr lvl="0" rtl="0">
              <a:lnSpc>
                <a:spcPct val="115000"/>
              </a:lnSpc>
              <a:spcBef>
                <a:spcPts val="0"/>
              </a:spcBef>
              <a:buNone/>
            </a:pPr>
            <a:r>
              <a:rPr lang="en"/>
              <a:t>You get the idea.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third, MCDC, again strikes a balance between the extremes - potentially exposing more faults, but requiring fewer test cases than compound condition coverage</a:t>
            </a:r>
          </a:p>
          <a:p>
            <a:pPr lvl="0" rtl="0">
              <a:lnSpc>
                <a:spcPct val="115000"/>
              </a:lnSpc>
              <a:spcBef>
                <a:spcPts val="0"/>
              </a:spcBef>
              <a:buNone/>
            </a:pPr>
            <a:r>
              <a:rPr lang="en"/>
              <a:t>(2-4) - consistent - they agree on all don’t care columns - we merge them back into one, prodivded no constraints are violated.</a:t>
            </a:r>
          </a:p>
          <a:p>
            <a:pPr lvl="0" rtl="0">
              <a:lnSpc>
                <a:spcPct val="115000"/>
              </a:lnSpc>
              <a:spcBef>
                <a:spcPts val="0"/>
              </a:spcBef>
              <a:buNone/>
            </a:pPr>
            <a:r>
              <a:rPr lang="en"/>
              <a:t>The idea here is that (5) - those combinations that differ from the ones we’ve explicitly spelled out. These combinations should produce different outcomes from those already specified - either other specified outcomes or error conditions.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Take this example again.</a:t>
            </a:r>
          </a:p>
          <a:p>
            <a:pPr lvl="0" rtl="0">
              <a:lnSpc>
                <a:spcPct val="115000"/>
              </a:lnSpc>
              <a:spcBef>
                <a:spcPts val="0"/>
              </a:spcBef>
              <a:buNone/>
            </a:pPr>
            <a:r>
              <a:rPr lang="en"/>
              <a:t>- col 1 - adds two, show flip. Both of these already exist in this table, though, so we don’t need to keep them</a:t>
            </a:r>
          </a:p>
          <a:p>
            <a:pPr lvl="0" rtl="0">
              <a:lnSpc>
                <a:spcPct val="115000"/>
              </a:lnSpc>
              <a:spcBef>
                <a:spcPts val="0"/>
              </a:spcBef>
              <a:buNone/>
            </a:pPr>
            <a:r>
              <a:rPr lang="en"/>
              <a:t>- col 2 - adds two, show flip - also both already here, so we don’t need to keep them. </a:t>
            </a:r>
          </a:p>
          <a:p>
            <a:pPr lvl="0" rtl="0">
              <a:lnSpc>
                <a:spcPct val="115000"/>
              </a:lnSpc>
              <a:spcBef>
                <a:spcPts val="0"/>
              </a:spcBef>
              <a:buNone/>
            </a:pPr>
            <a:r>
              <a:rPr lang="en"/>
              <a:t>- col 3 - adds four, show flip - three of these are new, so we keep them, the fourth exists, so we get rid of it</a:t>
            </a:r>
          </a:p>
          <a:p>
            <a:pPr lvl="0" rtl="0">
              <a:lnSpc>
                <a:spcPct val="115000"/>
              </a:lnSpc>
              <a:spcBef>
                <a:spcPts val="0"/>
              </a:spcBef>
              <a:buNone/>
            </a:pPr>
            <a:r>
              <a:rPr lang="en"/>
              <a:t>You get the idea. If we keep going, we will add several new columns to the table, but fewer than would be required for compound condition coverage.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it takes the system and throws away all details except those explicitly needed for design. </a:t>
            </a:r>
            <a:r>
              <a:rPr lang="en">
                <a:solidFill>
                  <a:schemeClr val="dk1"/>
                </a:solidFill>
              </a:rPr>
              <a:t>As long as the model still reflects the program, (2)</a:t>
            </a:r>
          </a:p>
          <a:p>
            <a:pPr lvl="0" rtl="0">
              <a:lnSpc>
                <a:spcPct val="115000"/>
              </a:lnSpc>
              <a:spcBef>
                <a:spcPts val="0"/>
              </a:spcBef>
              <a:buNone/>
            </a:pPr>
            <a:r>
              <a:rPr lang="en"/>
              <a:t>(2 )</a:t>
            </a:r>
          </a:p>
          <a:p>
            <a:pPr lvl="0" rtl="0">
              <a:lnSpc>
                <a:spcPct val="115000"/>
              </a:lnSpc>
              <a:spcBef>
                <a:spcPts val="0"/>
              </a:spcBef>
              <a:buNone/>
            </a:pPr>
            <a:r>
              <a:rPr lang="en"/>
              <a:t>Models can be (3), in which case they (5-7)</a:t>
            </a:r>
          </a:p>
          <a:p>
            <a:pPr lvl="0" rtl="0">
              <a:lnSpc>
                <a:spcPct val="115000"/>
              </a:lnSpc>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a:p>
            <a:pPr lvl="0" rtl="0">
              <a:lnSpc>
                <a:spcPct val="115000"/>
              </a:lnSpc>
              <a:spcBef>
                <a:spcPts val="0"/>
              </a:spcBef>
              <a:buNone/>
            </a:pPr>
            <a:r>
              <a:rPr lang="en"/>
              <a:t>How many tests for compound condition - 6 conditions, 2^6 = 64 tests. Let’s see what we can do with MCDC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First col - we add four tests. Second violates rule - infant/child, so we remove it. Third says the flight is neither domestic or international, so it goes. Fourth violates constraints dom/int. </a:t>
            </a:r>
          </a:p>
          <a:p>
            <a:pPr lvl="0" rtl="0">
              <a:lnSpc>
                <a:spcPct val="115000"/>
              </a:lnSpc>
              <a:spcBef>
                <a:spcPts val="0"/>
              </a:spcBef>
              <a:buNone/>
            </a:pPr>
            <a:r>
              <a:rPr lang="en"/>
              <a:t>- 1/2 - contradicts constraints, 3 - already have, 4 - contradicts constraints</a:t>
            </a:r>
          </a:p>
          <a:p>
            <a:pPr lvl="0" rtl="0">
              <a:lnSpc>
                <a:spcPct val="115000"/>
              </a:lnSpc>
              <a:spcBef>
                <a:spcPts val="0"/>
              </a:spcBef>
              <a:buNone/>
            </a:pPr>
            <a:r>
              <a:rPr lang="en"/>
              <a:t>- first doesn’t violate constraints, so we’ll keep it for now - we’ll talk about that in a minute. Second is something we  already have, so it goes. Third is ok too</a:t>
            </a:r>
          </a:p>
          <a:p>
            <a:pPr lvl="0" rtl="0">
              <a:lnSpc>
                <a:spcPct val="115000"/>
              </a:lnSpc>
              <a:spcBef>
                <a:spcPts val="0"/>
              </a:spcBef>
              <a:buNone/>
            </a:pPr>
            <a:r>
              <a:rPr lang="en"/>
              <a:t>- add two, both are bad, both go</a:t>
            </a:r>
          </a:p>
          <a:p>
            <a:pPr lvl="0" rtl="0">
              <a:lnSpc>
                <a:spcPct val="115000"/>
              </a:lnSpc>
              <a:spcBef>
                <a:spcPts val="0"/>
              </a:spcBef>
              <a:buNone/>
            </a:pPr>
            <a:r>
              <a:rPr lang="en"/>
              <a:t>- adds three - first two we already have, third is fine for now</a:t>
            </a:r>
          </a:p>
          <a:p>
            <a:pPr lvl="0" rtl="0">
              <a:lnSpc>
                <a:spcPct val="115000"/>
              </a:lnSpc>
              <a:spcBef>
                <a:spcPts val="0"/>
              </a:spcBef>
              <a:buNone/>
            </a:pPr>
            <a:r>
              <a:rPr lang="en"/>
              <a:t>- adds two, both ok - first, can’t leave domestic as a don’t care.</a:t>
            </a:r>
          </a:p>
          <a:p>
            <a:pPr lvl="0" rtl="0">
              <a:lnSpc>
                <a:spcPct val="115000"/>
              </a:lnSpc>
              <a:spcBef>
                <a:spcPts val="0"/>
              </a:spcBef>
              <a:buNone/>
            </a:pPr>
            <a:r>
              <a:rPr lang="en"/>
              <a:t>Now, we can simplify this a bit. Some of these cases can be combined by taking out don’t cares and making them explicit. First, let’s add in outcomes</a:t>
            </a:r>
          </a:p>
          <a:p>
            <a:pPr lvl="0" rtl="0">
              <a:lnSpc>
                <a:spcPct val="115000"/>
              </a:lnSpc>
              <a:spcBef>
                <a:spcPts val="0"/>
              </a:spcBef>
              <a:buNone/>
            </a:pPr>
            <a:r>
              <a:rPr lang="en"/>
              <a:t>- go over marked. Now, let’s merge the redundant ones.</a:t>
            </a:r>
          </a:p>
          <a:p>
            <a:pPr lvl="0" rtl="0">
              <a:lnSpc>
                <a:spcPct val="115000"/>
              </a:lnSpc>
              <a:spcBef>
                <a:spcPts val="0"/>
              </a:spcBef>
              <a:buNone/>
            </a:pPr>
            <a:r>
              <a:rPr lang="en"/>
              <a:t>- get rid of red, needs info about the flight type, get rid of blue on right, is redundant, green, get rid of left, purple, get rid of left</a:t>
            </a:r>
          </a:p>
          <a:p>
            <a:pPr lvl="0" rtl="0">
              <a:lnSpc>
                <a:spcPct val="115000"/>
              </a:lnSpc>
              <a:spcBef>
                <a:spcPts val="0"/>
              </a:spcBef>
              <a:buNone/>
            </a:pPr>
            <a:r>
              <a:rPr lang="en"/>
              <a:t>- Now, left with 9 test cases. Slightly more than our original 6, but we cover a better range of conditional cases and hit a few more outcomes.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or sets of regular expressions</a:t>
            </a:r>
          </a:p>
          <a:p>
            <a:pPr lvl="0" rtl="0">
              <a:spcBef>
                <a:spcPts val="600"/>
              </a:spcBef>
              <a:buNone/>
            </a:pPr>
            <a:r>
              <a:rPr lang="en">
                <a:solidFill>
                  <a:schemeClr val="dk1"/>
                </a:solidFill>
              </a:rPr>
              <a:t>grammar in BNF for a search function - go over</a:t>
            </a:r>
          </a:p>
          <a:p>
            <a:pPr lvl="0" rtl="0">
              <a:spcBef>
                <a:spcPts val="600"/>
              </a:spcBef>
              <a:buNone/>
            </a:pPr>
            <a:r>
              <a:rPr lang="en">
                <a:solidFill>
                  <a:schemeClr val="dk1"/>
                </a:solidFill>
              </a:rPr>
              <a:t>(2)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a:t>
            </a:r>
            <a:br>
              <a:rPr lang="en">
                <a:solidFill>
                  <a:schemeClr val="dk1"/>
                </a:solidFill>
              </a:rPr>
            </a:br>
            <a:r>
              <a:rPr lang="en">
                <a:solidFill>
                  <a:schemeClr val="dk1"/>
                </a:solidFill>
              </a:rPr>
              <a:t>(2-5). That said, we can write a grammar that defines rules over that input structure, then use that grammar to systematically derive test cases to test the function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Generating tests from grammars is a simple process - (1). </a:t>
            </a:r>
            <a:br>
              <a:rPr lang="en">
                <a:solidFill>
                  <a:schemeClr val="dk1"/>
                </a:solidFill>
              </a:rPr>
            </a:br>
            <a:r>
              <a:rPr lang="en">
                <a:solidFill>
                  <a:schemeClr val="dk1"/>
                </a:solidFill>
              </a:rPr>
              <a:t>(2-5). go over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1-2</a:t>
            </a:r>
          </a:p>
          <a:p>
            <a:pPr lvl="0" rtl="0">
              <a:spcBef>
                <a:spcPts val="600"/>
              </a:spcBef>
              <a:buNone/>
            </a:pPr>
            <a:r>
              <a:rPr lang="en">
                <a:solidFill>
                  <a:schemeClr val="dk1"/>
                </a:solidFill>
              </a:rPr>
              <a:t>Simplest, then, is production coverage - 3</a:t>
            </a:r>
          </a:p>
          <a:p>
            <a:pPr lvl="0" rtl="0">
              <a:spcBef>
                <a:spcPts val="600"/>
              </a:spcBef>
              <a:buNone/>
            </a:pPr>
            <a:r>
              <a:rPr lang="en">
                <a:solidFill>
                  <a:schemeClr val="dk1"/>
                </a:solidFill>
              </a:rPr>
              <a:t>4</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You could select purely at random, of course, but one interesing property of this type of testing is that (1-5)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achieves production coverage, go over tree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this one is a bit of a mounthful (title)</a:t>
            </a:r>
          </a:p>
          <a:p>
            <a:pPr lvl="0" rtl="0">
              <a:spcBef>
                <a:spcPts val="600"/>
              </a:spcBef>
              <a:buNone/>
            </a:pPr>
            <a:r>
              <a:rPr lang="en">
                <a:solidFill>
                  <a:schemeClr val="dk1"/>
                </a:solidFill>
              </a:rPr>
              <a:t>(1-4), except the loop is the repeated application of a production from the grammar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what can we do with this model? Well, </a:t>
            </a:r>
          </a:p>
          <a:p>
            <a:pPr lvl="0" rtl="0">
              <a:spcBef>
                <a:spcPts val="0"/>
              </a:spcBef>
              <a:buNone/>
            </a:pPr>
            <a:r>
              <a:rPr lang="en">
                <a:solidFill>
                  <a:schemeClr val="dk1"/>
                </a:solidFill>
              </a:rPr>
              <a:t>(1-4).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Go over</a:t>
            </a:r>
          </a:p>
          <a:p>
            <a:pPr lvl="0" rtl="0">
              <a:spcBef>
                <a:spcPts val="600"/>
              </a:spcBef>
              <a:buNone/>
            </a:pPr>
            <a:r>
              <a:rPr lang="en">
                <a:solidFill>
                  <a:schemeClr val="dk1"/>
                </a:solidFill>
              </a:rPr>
              <a:t>Bring in, explain</a:t>
            </a:r>
          </a:p>
          <a:p>
            <a:pPr lvl="0" rtl="0">
              <a:spcBef>
                <a:spcPts val="600"/>
              </a:spcBef>
              <a:buNone/>
            </a:pPr>
            <a:r>
              <a:rPr lang="en">
                <a:solidFill>
                  <a:schemeClr val="dk1"/>
                </a:solidFill>
              </a:rPr>
              <a:t>Now, production coverage is pretty simple, but is a good start for exploiting the structure of input. Another…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this one is a bit of a mounthful (title)</a:t>
            </a:r>
          </a:p>
          <a:p>
            <a:pPr lvl="0" rtl="0">
              <a:spcBef>
                <a:spcPts val="600"/>
              </a:spcBef>
              <a:buNone/>
            </a:pPr>
            <a:r>
              <a:rPr lang="en">
                <a:solidFill>
                  <a:schemeClr val="dk1"/>
                </a:solidFill>
              </a:rPr>
              <a:t>(1-4), except the loop is the repeated application of a production from the grammar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To apply BCGBC, we need a little more information. So, we start with a grammar. In this case, the input to the function is an XML fule describing a product configuration</a:t>
            </a:r>
          </a:p>
          <a:p>
            <a:pPr lvl="0" rtl="0">
              <a:spcBef>
                <a:spcPts val="600"/>
              </a:spcBef>
              <a:buNone/>
            </a:pPr>
            <a:r>
              <a:rPr lang="en">
                <a:solidFill>
                  <a:schemeClr val="dk1"/>
                </a:solidFill>
              </a:rPr>
              <a:t>model num, and a number of components, a comp sequence is a set of 0 or more components. Some components are also optional, can have a sequence of those as well. (go over)</a:t>
            </a:r>
          </a:p>
          <a:p>
            <a:pPr lvl="0" rtl="0">
              <a:spcBef>
                <a:spcPts val="600"/>
              </a:spcBef>
              <a:buNone/>
            </a:pPr>
            <a:r>
              <a:rPr lang="en">
                <a:solidFill>
                  <a:schemeClr val="dk1"/>
                </a:solidFill>
              </a:rPr>
              <a:t>-(read), point out)</a:t>
            </a:r>
          </a:p>
          <a:p>
            <a:pPr lvl="0" rtl="0">
              <a:spcBef>
                <a:spcPts val="600"/>
              </a:spcBef>
              <a:buNone/>
            </a:pPr>
            <a:r>
              <a:rPr lang="en">
                <a:solidFill>
                  <a:schemeClr val="dk1"/>
                </a:solidFill>
              </a:rPr>
              <a:t>-(read point out) limits on recursive</a:t>
            </a:r>
          </a:p>
          <a:p>
            <a:pPr lvl="0" rtl="0">
              <a:spcBef>
                <a:spcPts val="600"/>
              </a:spcBef>
              <a:buNone/>
            </a:pPr>
            <a:r>
              <a:rPr lang="en">
                <a:solidFill>
                  <a:schemeClr val="dk1"/>
                </a:solidFill>
              </a:rPr>
              <a:t>- (go over)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this one is a bit of a mounthful (title)</a:t>
            </a:r>
          </a:p>
          <a:p>
            <a:pPr lvl="0" rtl="0">
              <a:spcBef>
                <a:spcPts val="600"/>
              </a:spcBef>
              <a:buNone/>
            </a:pPr>
            <a:r>
              <a:rPr lang="en">
                <a:solidFill>
                  <a:schemeClr val="dk1"/>
                </a:solidFill>
              </a:rPr>
              <a:t>(1-4), except the loop is the repeated application of a production from the grammar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(1-6). All as part of the process of verification - of using the specification to look for faults in the system.</a:t>
            </a:r>
          </a:p>
          <a:p>
            <a:pPr lvl="0" rtl="0">
              <a:lnSpc>
                <a:spcPct val="115000"/>
              </a:lnSpc>
              <a:spcBef>
                <a:spcPts val="0"/>
              </a:spcBef>
              <a:buNone/>
            </a:pPr>
            <a:r>
              <a:rPr lang="en"/>
              <a:t>Anytime that you have structure, you can measure coverage of that structure - just like we did with source code. Today, we’ll present some common model types and go over how to derive test cases that achieve coverage over those models.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Models are often constructed prior to the code, or independent from it, and may serve as a specification of the allowed behavior. In that case, the most common way to model system behavior is to take the original natural language specification, choose a function, and represent the behavior of the system when performing that function as a finite state machine. </a:t>
            </a:r>
          </a:p>
          <a:p>
            <a:pPr lvl="0" rtl="0">
              <a:lnSpc>
                <a:spcPct val="115000"/>
              </a:lnSpc>
              <a:spcBef>
                <a:spcPts val="0"/>
              </a:spcBef>
              <a:buNone/>
            </a:pPr>
            <a:r>
              <a:rPr lang="en"/>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a:t>
            </a:r>
          </a:p>
          <a:p>
            <a:pPr lvl="0" rtl="0">
              <a:lnSpc>
                <a:spcPct val="115000"/>
              </a:lnSpc>
              <a:spcBef>
                <a:spcPts val="0"/>
              </a:spcBef>
              <a:buNone/>
            </a:pPr>
            <a:r>
              <a:rPr lang="en"/>
              <a:t>These are directed graphs where </a:t>
            </a:r>
            <a:r>
              <a:rPr lang="en">
                <a:solidFill>
                  <a:schemeClr val="dk1"/>
                </a:solidFill>
              </a:rPr>
              <a:t>nodes represent snapshots of the system - states (3) </a:t>
            </a:r>
          </a:p>
          <a:p>
            <a:pPr lvl="0" rtl="0">
              <a:lnSpc>
                <a:spcPct val="115000"/>
              </a:lnSpc>
              <a:spcBef>
                <a:spcPts val="0"/>
              </a:spcBef>
              <a:buNone/>
            </a:pPr>
            <a:r>
              <a:rPr lang="en">
                <a:solidFill>
                  <a:schemeClr val="dk1"/>
                </a:solidFill>
              </a:rPr>
              <a:t>and edges represent how the system responds to events - they represent (4). </a:t>
            </a:r>
          </a:p>
          <a:p>
            <a:pPr lvl="0" rtl="0">
              <a:lnSpc>
                <a:spcPct val="115000"/>
              </a:lnSpc>
              <a:spcBef>
                <a:spcPts val="0"/>
              </a:spcBef>
              <a:buNone/>
            </a:pPr>
            <a:r>
              <a:rPr lang="en">
                <a:solidFill>
                  <a:schemeClr val="dk1"/>
                </a:solidFill>
              </a:rPr>
              <a:t>(5), from any state, how the system can react to events is represented by transitions to all reachable states from that point, marked with a label (6-9)</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(1-6). All as part of the process of verification - of using the specification to look for faults in the system.</a:t>
            </a:r>
          </a:p>
          <a:p>
            <a:pPr lvl="0" rtl="0">
              <a:lnSpc>
                <a:spcPct val="115000"/>
              </a:lnSpc>
              <a:spcBef>
                <a:spcPts val="0"/>
              </a:spcBef>
              <a:buNone/>
            </a:pPr>
            <a:r>
              <a:rPr lang="en"/>
              <a:t>Anytime that you have structure, you can measure coverage of that structure - just like we did with source code. Today, we’ll present some common model types and go over how to derive test cases that achieve coverage over those models.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(1-6). All as part of the process of verification - of using the specification to look for faults in the system.</a:t>
            </a:r>
          </a:p>
          <a:p>
            <a:pPr lvl="0" rtl="0">
              <a:lnSpc>
                <a:spcPct val="115000"/>
              </a:lnSpc>
              <a:spcBef>
                <a:spcPts val="0"/>
              </a:spcBef>
              <a:buNone/>
            </a:pPr>
            <a:r>
              <a:rPr lang="en"/>
              <a:t>Anytime that you have structure, you can measure coverage of that structure - just like we did with source code. Today, we’ll present some common model types and go over how to derive test cases that achieve coverage over those models.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You might have an account system, where the actual representation of account types is a three letter code, but in a specification, we might not care about that representation, we just care about whether they have an educational account. In that case, educational account is a predicate that is either true or false</a:t>
            </a:r>
          </a:p>
          <a:p>
            <a:pPr lvl="0" rtl="0">
              <a:lnSpc>
                <a:spcPct val="115000"/>
              </a:lnSpc>
              <a:spcBef>
                <a:spcPts val="0"/>
              </a:spcBef>
              <a:buNone/>
            </a:pPr>
            <a:r>
              <a:rPr lang="en"/>
              <a:t>(4-5) - and, or, not, xor, implies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a:spcBef>
                <a:spcPts val="0"/>
              </a:spcBef>
              <a:buNone/>
            </a:pPr>
            <a:r>
              <a:rPr lang="en" sz="5600"/>
              <a:t>Model-Based Testing:</a:t>
            </a:r>
          </a:p>
          <a:p>
            <a:pPr lvl="0">
              <a:spcBef>
                <a:spcPts val="0"/>
              </a:spcBef>
              <a:buNone/>
            </a:pPr>
            <a:r>
              <a:rPr lang="en" sz="3600"/>
              <a:t>Decision Structures </a:t>
            </a:r>
          </a:p>
          <a:p>
            <a:pPr lvl="0" rtl="0">
              <a:spcBef>
                <a:spcPts val="0"/>
              </a:spcBef>
              <a:buNone/>
            </a:pPr>
            <a:r>
              <a:rPr lang="en" sz="3600"/>
              <a:t>And Grammars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12 - 02/16/2017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Structures</a:t>
            </a:r>
          </a:p>
        </p:txBody>
      </p:sp>
      <p:sp>
        <p:nvSpPr>
          <p:cNvPr id="120" name="Shape 1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Specifications are often expressed as </a:t>
            </a:r>
            <a:r>
              <a:rPr i="1" lang="en"/>
              <a:t>decision structures</a:t>
            </a:r>
            <a:r>
              <a:rPr lang="en"/>
              <a:t>.</a:t>
            </a:r>
          </a:p>
          <a:p>
            <a:pPr indent="-228600" lvl="1" marL="914400" marR="0" rtl="0" algn="l">
              <a:lnSpc>
                <a:spcPct val="100000"/>
              </a:lnSpc>
              <a:spcBef>
                <a:spcPts val="600"/>
              </a:spcBef>
              <a:spcAft>
                <a:spcPts val="0"/>
              </a:spcAft>
            </a:pPr>
            <a:r>
              <a:rPr lang="en"/>
              <a:t>Conditions on input values, and the corresponding actions or results.</a:t>
            </a:r>
          </a:p>
          <a:p>
            <a:pPr indent="-228600" lvl="1" marL="914400" marR="0" rtl="0" algn="l">
              <a:lnSpc>
                <a:spcPct val="100000"/>
              </a:lnSpc>
              <a:spcBef>
                <a:spcPts val="600"/>
              </a:spcBef>
              <a:spcAft>
                <a:spcPts val="0"/>
              </a:spcAft>
            </a:pPr>
            <a:r>
              <a:rPr lang="en"/>
              <a:t>Example:</a:t>
            </a:r>
          </a:p>
          <a:p>
            <a:pPr indent="-355600" lvl="2" marL="1371600" marR="0" rtl="0" algn="l">
              <a:lnSpc>
                <a:spcPct val="100000"/>
              </a:lnSpc>
              <a:spcBef>
                <a:spcPts val="600"/>
              </a:spcBef>
              <a:spcAft>
                <a:spcPts val="0"/>
              </a:spcAft>
              <a:buSzPct val="100000"/>
            </a:pPr>
            <a:r>
              <a:rPr lang="en" sz="2000"/>
              <a:t>NoDiscount = 	(indAcct ^ !(current &gt; indThreshold) ^ </a:t>
            </a:r>
            <a:br>
              <a:rPr lang="en" sz="2000"/>
            </a:br>
            <a:r>
              <a:rPr lang="en" sz="2000"/>
              <a:t>				!(offerPrice &lt; indNormalPrice)) </a:t>
            </a:r>
            <a:br>
              <a:rPr lang="en" sz="2000"/>
            </a:br>
            <a:r>
              <a:rPr lang="en" sz="2000"/>
              <a:t>				v (busAcct ^ !(current &gt; busThreshold) ^</a:t>
            </a:r>
            <a:br>
              <a:rPr lang="en" sz="2000"/>
            </a:br>
            <a:r>
              <a:rPr lang="en" sz="2000"/>
              <a:t>				!(current &gt; busYearlyThreshold) ^</a:t>
            </a:r>
            <a:br>
              <a:rPr lang="en" sz="2000"/>
            </a:br>
            <a:r>
              <a:rPr lang="en" sz="2000"/>
              <a:t> 				!(offerPrice &lt; busNormalPrice))</a:t>
            </a:r>
          </a:p>
          <a:p>
            <a:pPr indent="-228600" lvl="0" marL="457200" marR="0" rtl="0" algn="l">
              <a:lnSpc>
                <a:spcPct val="100000"/>
              </a:lnSpc>
              <a:spcBef>
                <a:spcPts val="600"/>
              </a:spcBef>
              <a:spcAft>
                <a:spcPts val="0"/>
              </a:spcAft>
            </a:pPr>
            <a:r>
              <a:rPr lang="en"/>
              <a:t>Decision structures can be modeled as tables, relating predicate values to outputs.</a:t>
            </a:r>
          </a:p>
        </p:txBody>
      </p:sp>
      <p:sp>
        <p:nvSpPr>
          <p:cNvPr id="121" name="Shape 1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Tables</a:t>
            </a:r>
          </a:p>
        </p:txBody>
      </p:sp>
      <p:sp>
        <p:nvSpPr>
          <p:cNvPr id="127" name="Shape 1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Decision structures can be modeled as tables, relating predicate values to outputs.</a:t>
            </a:r>
          </a:p>
          <a:p>
            <a:pPr indent="-228600" lvl="0" marL="457200" marR="0" rtl="0" algn="l">
              <a:lnSpc>
                <a:spcPct val="100000"/>
              </a:lnSpc>
              <a:spcBef>
                <a:spcPts val="600"/>
              </a:spcBef>
              <a:spcAft>
                <a:spcPts val="0"/>
              </a:spcAft>
            </a:pPr>
            <a:r>
              <a:rPr lang="en"/>
              <a:t>Rows represent basic conditions. </a:t>
            </a:r>
          </a:p>
          <a:p>
            <a:pPr indent="-228600" lvl="0" marL="457200" marR="0" rtl="0" algn="l">
              <a:lnSpc>
                <a:spcPct val="100000"/>
              </a:lnSpc>
              <a:spcBef>
                <a:spcPts val="600"/>
              </a:spcBef>
              <a:spcAft>
                <a:spcPts val="0"/>
              </a:spcAft>
            </a:pPr>
            <a:r>
              <a:rPr lang="en"/>
              <a:t>Columns represent combinations of conditions, with the last row indicating the expected output for that combination.</a:t>
            </a:r>
          </a:p>
          <a:p>
            <a:pPr indent="-228600" lvl="0" marL="457200" marR="0" rtl="0" algn="l">
              <a:lnSpc>
                <a:spcPct val="100000"/>
              </a:lnSpc>
              <a:spcBef>
                <a:spcPts val="600"/>
              </a:spcBef>
              <a:spcAft>
                <a:spcPts val="0"/>
              </a:spcAft>
            </a:pPr>
            <a:r>
              <a:rPr lang="en"/>
              <a:t>Cells are labeled T, F, or - (don’t care).</a:t>
            </a:r>
          </a:p>
          <a:p>
            <a:pPr indent="-228600" lvl="0" marL="457200" marR="0" rtl="0" algn="l">
              <a:lnSpc>
                <a:spcPct val="100000"/>
              </a:lnSpc>
              <a:spcBef>
                <a:spcPts val="600"/>
              </a:spcBef>
              <a:spcAft>
                <a:spcPts val="0"/>
              </a:spcAft>
            </a:pPr>
            <a:r>
              <a:rPr lang="en"/>
              <a:t>Column is equivalent to a logical expression joining the required values.</a:t>
            </a:r>
          </a:p>
        </p:txBody>
      </p:sp>
      <p:sp>
        <p:nvSpPr>
          <p:cNvPr id="128" name="Shape 1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Tables</a:t>
            </a:r>
          </a:p>
        </p:txBody>
      </p:sp>
      <p:sp>
        <p:nvSpPr>
          <p:cNvPr id="134" name="Shape 134"/>
          <p:cNvSpPr txBox="1"/>
          <p:nvPr>
            <p:ph idx="1" type="body"/>
          </p:nvPr>
        </p:nvSpPr>
        <p:spPr>
          <a:xfrm>
            <a:off x="457200" y="1600200"/>
            <a:ext cx="44264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Can be augmented with a set of constraints that limit combinations.</a:t>
            </a:r>
          </a:p>
          <a:p>
            <a:pPr indent="-381000" lvl="1" marL="914400" marR="0" rtl="0" algn="l">
              <a:lnSpc>
                <a:spcPct val="100000"/>
              </a:lnSpc>
              <a:spcBef>
                <a:spcPts val="600"/>
              </a:spcBef>
              <a:spcAft>
                <a:spcPts val="0"/>
              </a:spcAft>
              <a:buSzPct val="100000"/>
            </a:pPr>
            <a:r>
              <a:rPr lang="en"/>
              <a:t>Formalize the relations among basic conditions</a:t>
            </a:r>
          </a:p>
          <a:p>
            <a:pPr indent="-381000" lvl="1" marL="914400" marR="0" rtl="0" algn="l">
              <a:lnSpc>
                <a:spcPct val="100000"/>
              </a:lnSpc>
              <a:spcBef>
                <a:spcPts val="600"/>
              </a:spcBef>
              <a:spcAft>
                <a:spcPts val="0"/>
              </a:spcAft>
              <a:buSzPct val="100000"/>
            </a:pPr>
            <a:r>
              <a:rPr lang="en"/>
              <a:t>Expressions over predicates:</a:t>
            </a:r>
          </a:p>
          <a:p>
            <a:pPr indent="-342900" lvl="2" marL="1371600" marR="0" rtl="0" algn="l">
              <a:lnSpc>
                <a:spcPct val="100000"/>
              </a:lnSpc>
              <a:spcBef>
                <a:spcPts val="600"/>
              </a:spcBef>
              <a:spcAft>
                <a:spcPts val="0"/>
              </a:spcAft>
              <a:buSzPct val="100000"/>
            </a:pPr>
            <a:r>
              <a:rPr lang="en" sz="1800"/>
              <a:t>(Cond1 ^ !Cond2 =&gt; Cond3)</a:t>
            </a:r>
          </a:p>
          <a:p>
            <a:pPr indent="-228600" lvl="1" marL="914400" marR="0" rtl="0" algn="l">
              <a:lnSpc>
                <a:spcPct val="100000"/>
              </a:lnSpc>
              <a:spcBef>
                <a:spcPts val="600"/>
              </a:spcBef>
              <a:spcAft>
                <a:spcPts val="0"/>
              </a:spcAft>
            </a:pPr>
            <a:r>
              <a:rPr lang="en"/>
              <a:t>Short-hand for common combinations:</a:t>
            </a:r>
          </a:p>
          <a:p>
            <a:pPr indent="-228600" lvl="2" marL="1371600" marR="0" rtl="0" algn="l">
              <a:lnSpc>
                <a:spcPct val="100000"/>
              </a:lnSpc>
              <a:spcBef>
                <a:spcPts val="600"/>
              </a:spcBef>
              <a:spcAft>
                <a:spcPts val="0"/>
              </a:spcAft>
            </a:pPr>
            <a:r>
              <a:rPr lang="en"/>
              <a:t>at-most-one(C1...Cn)</a:t>
            </a:r>
          </a:p>
          <a:p>
            <a:pPr indent="-228600" lvl="2" marL="1371600" marR="0" rtl="0" algn="l">
              <a:lnSpc>
                <a:spcPct val="100000"/>
              </a:lnSpc>
              <a:spcBef>
                <a:spcPts val="600"/>
              </a:spcBef>
              <a:spcAft>
                <a:spcPts val="0"/>
              </a:spcAft>
            </a:pPr>
            <a:r>
              <a:rPr lang="en"/>
              <a:t>exactly-one(C1...Cn)</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graphicFrame>
        <p:nvGraphicFramePr>
          <p:cNvPr id="136" name="Shape 136"/>
          <p:cNvGraphicFramePr/>
          <p:nvPr/>
        </p:nvGraphicFramePr>
        <p:xfrm>
          <a:off x="5077700" y="2126675"/>
          <a:ext cx="3000000" cy="3000000"/>
        </p:xfrm>
        <a:graphic>
          <a:graphicData uri="http://schemas.openxmlformats.org/drawingml/2006/table">
            <a:tbl>
              <a:tblPr>
                <a:noFill/>
                <a:tableStyleId>{3E015392-FDDC-4629-9717-274D8933163A}</a:tableStyleId>
              </a:tblPr>
              <a:tblGrid>
                <a:gridCol w="1093500"/>
                <a:gridCol w="1093500"/>
                <a:gridCol w="1093500"/>
              </a:tblGrid>
              <a:tr h="436025">
                <a:tc>
                  <a:txBody>
                    <a:bodyPr>
                      <a:noAutofit/>
                    </a:bodyPr>
                    <a:lstStyle/>
                    <a:p>
                      <a:pPr lvl="0">
                        <a:spcBef>
                          <a:spcPts val="0"/>
                        </a:spcBef>
                        <a:buNone/>
                      </a:pPr>
                      <a:r>
                        <a:rPr b="1" lang="en"/>
                        <a:t>Cond1</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r>
              <a:tr h="436025">
                <a:tc>
                  <a:txBody>
                    <a:bodyPr>
                      <a:noAutofit/>
                    </a:bodyPr>
                    <a:lstStyle/>
                    <a:p>
                      <a:pPr lvl="0">
                        <a:spcBef>
                          <a:spcPts val="0"/>
                        </a:spcBef>
                        <a:buNone/>
                      </a:pPr>
                      <a:r>
                        <a:rPr b="1" lang="en"/>
                        <a:t>Cond2</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a:t>
                      </a:r>
                    </a:p>
                  </a:txBody>
                  <a:tcPr marT="91425" marB="91425" marR="91425" marL="91425"/>
                </a:tc>
              </a:tr>
              <a:tr h="436025">
                <a:tc>
                  <a:txBody>
                    <a:bodyPr>
                      <a:noAutofit/>
                    </a:bodyPr>
                    <a:lstStyle/>
                    <a:p>
                      <a:pPr lvl="0">
                        <a:spcBef>
                          <a:spcPts val="0"/>
                        </a:spcBef>
                        <a:buNone/>
                      </a:pPr>
                      <a:r>
                        <a:rPr b="1" lang="en"/>
                        <a:t>Cond3</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r>
              <a:tr h="436025">
                <a:tc>
                  <a:txBody>
                    <a:bodyPr>
                      <a:noAutofit/>
                    </a:bodyPr>
                    <a:lstStyle/>
                    <a:p>
                      <a:pPr lvl="0">
                        <a:spcBef>
                          <a:spcPts val="0"/>
                        </a:spcBef>
                        <a:buNone/>
                      </a:pPr>
                      <a:r>
                        <a:rPr b="1" lang="en"/>
                        <a:t>Out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Example Decision Table</a:t>
            </a: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graphicFrame>
        <p:nvGraphicFramePr>
          <p:cNvPr id="143" name="Shape 143"/>
          <p:cNvGraphicFramePr/>
          <p:nvPr/>
        </p:nvGraphicFramePr>
        <p:xfrm>
          <a:off x="457187" y="1808850"/>
          <a:ext cx="3000000" cy="3000000"/>
        </p:xfrm>
        <a:graphic>
          <a:graphicData uri="http://schemas.openxmlformats.org/drawingml/2006/table">
            <a:tbl>
              <a:tblPr>
                <a:noFill/>
                <a:tableStyleId>{3E015392-FDDC-4629-9717-274D8933163A}</a:tableStyleId>
              </a:tblPr>
              <a:tblGrid>
                <a:gridCol w="1012675"/>
                <a:gridCol w="602450"/>
                <a:gridCol w="445200"/>
                <a:gridCol w="557500"/>
                <a:gridCol w="443175"/>
                <a:gridCol w="471200"/>
                <a:gridCol w="611650"/>
                <a:gridCol w="636300"/>
                <a:gridCol w="700875"/>
              </a:tblGrid>
              <a:tr h="381000">
                <a:tc>
                  <a:txBody>
                    <a:bodyPr>
                      <a:noAutofit/>
                    </a:bodyPr>
                    <a:lstStyle/>
                    <a:p>
                      <a:pPr lvl="0">
                        <a:spcBef>
                          <a:spcPts val="0"/>
                        </a:spcBef>
                        <a:buNone/>
                      </a:pPr>
                      <a:r>
                        <a:rPr b="1" lang="en"/>
                        <a:t>EduAc</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81000">
                <a:tc>
                  <a:txBody>
                    <a:bodyPr>
                      <a:noAutofit/>
                    </a:bodyPr>
                    <a:lstStyle/>
                    <a:p>
                      <a:pPr lvl="0">
                        <a:spcBef>
                          <a:spcPts val="0"/>
                        </a:spcBef>
                        <a:buNone/>
                      </a:pPr>
                      <a:r>
                        <a:rPr b="1" lang="en"/>
                        <a:t>BusAc</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81000">
                <a:tc>
                  <a:txBody>
                    <a:bodyPr>
                      <a:noAutofit/>
                    </a:bodyPr>
                    <a:lstStyle/>
                    <a:p>
                      <a:pPr lvl="0">
                        <a:spcBef>
                          <a:spcPts val="0"/>
                        </a:spcBef>
                        <a:buNone/>
                      </a:pPr>
                      <a:r>
                        <a:rPr b="1" lang="en"/>
                        <a:t>CP &gt; CT1</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YP &gt; YT1</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CP &gt; Ct2</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b="1" lang="en"/>
                        <a:t>YP &gt; YT2</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SP &gt; Sc</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SP &gt; T1</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SP &gt; T2</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b="1" lang="en"/>
                        <a:t>Out</a:t>
                      </a:r>
                    </a:p>
                  </a:txBody>
                  <a:tcPr marT="91425" marB="91425" marR="91425" marL="91425"/>
                </a:tc>
                <a:tc>
                  <a:txBody>
                    <a:bodyPr>
                      <a:noAutofit/>
                    </a:bodyPr>
                    <a:lstStyle/>
                    <a:p>
                      <a:pPr lvl="0">
                        <a:spcBef>
                          <a:spcPts val="0"/>
                        </a:spcBef>
                        <a:buNone/>
                      </a:pPr>
                      <a:r>
                        <a:rPr lang="en"/>
                        <a:t>Edu</a:t>
                      </a:r>
                    </a:p>
                  </a:txBody>
                  <a:tcPr marT="91425" marB="91425" marR="91425" marL="91425"/>
                </a:tc>
                <a:tc>
                  <a:txBody>
                    <a:bodyPr>
                      <a:noAutofit/>
                    </a:bodyPr>
                    <a:lstStyle/>
                    <a:p>
                      <a:pPr lvl="0">
                        <a:spcBef>
                          <a:spcPts val="0"/>
                        </a:spcBef>
                        <a:buNone/>
                      </a:pPr>
                      <a:r>
                        <a:rPr lang="en"/>
                        <a:t>SP</a:t>
                      </a:r>
                    </a:p>
                  </a:txBody>
                  <a:tcPr marT="91425" marB="91425" marR="91425" marL="91425"/>
                </a:tc>
                <a:tc>
                  <a:txBody>
                    <a:bodyPr>
                      <a:noAutofit/>
                    </a:bodyPr>
                    <a:lstStyle/>
                    <a:p>
                      <a:pPr lvl="0">
                        <a:spcBef>
                          <a:spcPts val="0"/>
                        </a:spcBef>
                        <a:buNone/>
                      </a:pPr>
                      <a:r>
                        <a:rPr lang="en"/>
                        <a:t>ND</a:t>
                      </a:r>
                    </a:p>
                  </a:txBody>
                  <a:tcPr marT="91425" marB="91425" marR="91425" marL="91425"/>
                </a:tc>
                <a:tc>
                  <a:txBody>
                    <a:bodyPr>
                      <a:noAutofit/>
                    </a:bodyPr>
                    <a:lstStyle/>
                    <a:p>
                      <a:pPr lvl="0">
                        <a:spcBef>
                          <a:spcPts val="0"/>
                        </a:spcBef>
                        <a:buNone/>
                      </a:pPr>
                      <a:r>
                        <a:rPr lang="en"/>
                        <a:t>SP</a:t>
                      </a:r>
                    </a:p>
                  </a:txBody>
                  <a:tcPr marT="91425" marB="91425" marR="91425" marL="91425"/>
                </a:tc>
                <a:tc>
                  <a:txBody>
                    <a:bodyPr>
                      <a:noAutofit/>
                    </a:bodyPr>
                    <a:lstStyle/>
                    <a:p>
                      <a:pPr lvl="0">
                        <a:spcBef>
                          <a:spcPts val="0"/>
                        </a:spcBef>
                        <a:buNone/>
                      </a:pPr>
                      <a:r>
                        <a:rPr lang="en"/>
                        <a:t>T1</a:t>
                      </a:r>
                    </a:p>
                  </a:txBody>
                  <a:tcPr marT="91425" marB="91425" marR="91425" marL="91425"/>
                </a:tc>
                <a:tc>
                  <a:txBody>
                    <a:bodyPr>
                      <a:noAutofit/>
                    </a:bodyPr>
                    <a:lstStyle/>
                    <a:p>
                      <a:pPr lvl="0">
                        <a:spcBef>
                          <a:spcPts val="0"/>
                        </a:spcBef>
                        <a:buNone/>
                      </a:pPr>
                      <a:r>
                        <a:rPr lang="en"/>
                        <a:t>SP</a:t>
                      </a:r>
                    </a:p>
                  </a:txBody>
                  <a:tcPr marT="91425" marB="91425" marR="91425" marL="91425"/>
                </a:tc>
                <a:tc>
                  <a:txBody>
                    <a:bodyPr>
                      <a:noAutofit/>
                    </a:bodyPr>
                    <a:lstStyle/>
                    <a:p>
                      <a:pPr lvl="0">
                        <a:spcBef>
                          <a:spcPts val="0"/>
                        </a:spcBef>
                        <a:buNone/>
                      </a:pPr>
                      <a:r>
                        <a:rPr lang="en"/>
                        <a:t>T2</a:t>
                      </a:r>
                    </a:p>
                  </a:txBody>
                  <a:tcPr marT="91425" marB="91425" marR="91425" marL="91425"/>
                </a:tc>
                <a:tc>
                  <a:txBody>
                    <a:bodyPr>
                      <a:noAutofit/>
                    </a:bodyPr>
                    <a:lstStyle/>
                    <a:p>
                      <a:pPr lvl="0">
                        <a:spcBef>
                          <a:spcPts val="0"/>
                        </a:spcBef>
                        <a:buNone/>
                      </a:pPr>
                      <a:r>
                        <a:rPr lang="en"/>
                        <a:t>SP</a:t>
                      </a:r>
                    </a:p>
                  </a:txBody>
                  <a:tcPr marT="91425" marB="91425" marR="91425" marL="91425"/>
                </a:tc>
              </a:tr>
            </a:tbl>
          </a:graphicData>
        </a:graphic>
      </p:graphicFrame>
      <p:sp>
        <p:nvSpPr>
          <p:cNvPr id="144" name="Shape 144"/>
          <p:cNvSpPr txBox="1"/>
          <p:nvPr/>
        </p:nvSpPr>
        <p:spPr>
          <a:xfrm>
            <a:off x="5956500" y="1671375"/>
            <a:ext cx="2961300" cy="4589400"/>
          </a:xfrm>
          <a:prstGeom prst="rect">
            <a:avLst/>
          </a:prstGeom>
          <a:noFill/>
          <a:ln>
            <a:noFill/>
          </a:ln>
        </p:spPr>
        <p:txBody>
          <a:bodyPr anchorCtr="0" anchor="t" bIns="91425" lIns="91425" rIns="91425" tIns="91425">
            <a:noAutofit/>
          </a:bodyPr>
          <a:lstStyle/>
          <a:p>
            <a:pPr lvl="0" rtl="0">
              <a:spcBef>
                <a:spcPts val="0"/>
              </a:spcBef>
              <a:buNone/>
            </a:pPr>
            <a:r>
              <a:rPr b="1" lang="en"/>
              <a:t>Constraints</a:t>
            </a:r>
          </a:p>
          <a:p>
            <a:pPr lvl="0" rtl="0">
              <a:spcBef>
                <a:spcPts val="0"/>
              </a:spcBef>
              <a:buNone/>
            </a:pPr>
            <a:r>
              <a:rPr lang="en"/>
              <a:t>at-most-one(EduAc,BusAc)</a:t>
            </a:r>
          </a:p>
          <a:p>
            <a:pPr lvl="0" rtl="0">
              <a:spcBef>
                <a:spcPts val="0"/>
              </a:spcBef>
              <a:buNone/>
            </a:pPr>
            <a:r>
              <a:rPr lang="en"/>
              <a:t>at-most-one(YP&lt;=YT1, YP &gt; YT2)</a:t>
            </a:r>
          </a:p>
          <a:p>
            <a:pPr lvl="0" rtl="0">
              <a:spcBef>
                <a:spcPts val="0"/>
              </a:spcBef>
              <a:buNone/>
            </a:pPr>
            <a:r>
              <a:rPr lang="en"/>
              <a:t>at-most-one(CP&lt;=CT1, CP &gt; CT2)</a:t>
            </a:r>
          </a:p>
          <a:p>
            <a:pPr lvl="0" rtl="0">
              <a:spcBef>
                <a:spcPts val="0"/>
              </a:spcBef>
              <a:buNone/>
            </a:pPr>
            <a:r>
              <a:rPr lang="en"/>
              <a:t>at-most-one(SP&lt;=T1, SP &gt; T2)</a:t>
            </a:r>
          </a:p>
          <a:p>
            <a:pPr lvl="0" rtl="0">
              <a:spcBef>
                <a:spcPts val="0"/>
              </a:spcBef>
              <a:buNone/>
            </a:pPr>
            <a:r>
              <a:rPr lang="en"/>
              <a:t>YP &gt; YT2 =&gt; YP &gt; YT1</a:t>
            </a:r>
          </a:p>
          <a:p>
            <a:pPr lvl="0" rtl="0">
              <a:spcBef>
                <a:spcPts val="0"/>
              </a:spcBef>
              <a:buNone/>
            </a:pPr>
            <a:r>
              <a:rPr lang="en"/>
              <a:t>CP &gt; CT2 =&gt; CP &gt; CT1</a:t>
            </a:r>
          </a:p>
          <a:p>
            <a:pPr lvl="0" rtl="0">
              <a:spcBef>
                <a:spcPts val="0"/>
              </a:spcBef>
              <a:buNone/>
            </a:pPr>
            <a:r>
              <a:rPr lang="en"/>
              <a:t>SP &gt; T2 =&gt; SP &gt; T1</a:t>
            </a:r>
          </a:p>
          <a:p>
            <a:pPr lvl="0" rtl="0">
              <a:spcBef>
                <a:spcPts val="0"/>
              </a:spcBef>
              <a:buNone/>
            </a:pPr>
            <a:r>
              <a:t/>
            </a:r>
            <a:endParaRPr/>
          </a:p>
          <a:p>
            <a:pPr lvl="0" rtl="0">
              <a:spcBef>
                <a:spcPts val="0"/>
              </a:spcBef>
              <a:buNone/>
            </a:pPr>
            <a:r>
              <a:rPr b="1" lang="en"/>
              <a:t>Abbreviations</a:t>
            </a:r>
          </a:p>
          <a:p>
            <a:pPr lvl="0" rtl="0">
              <a:spcBef>
                <a:spcPts val="0"/>
              </a:spcBef>
              <a:buNone/>
            </a:pPr>
            <a:r>
              <a:rPr lang="en"/>
              <a:t>CP = current purchase</a:t>
            </a:r>
          </a:p>
          <a:p>
            <a:pPr lvl="0" rtl="0">
              <a:spcBef>
                <a:spcPts val="0"/>
              </a:spcBef>
              <a:buNone/>
            </a:pPr>
            <a:r>
              <a:rPr lang="en"/>
              <a:t>YP = yearly purchase</a:t>
            </a:r>
          </a:p>
          <a:p>
            <a:pPr lvl="0" rtl="0">
              <a:spcBef>
                <a:spcPts val="0"/>
              </a:spcBef>
              <a:buNone/>
            </a:pPr>
            <a:r>
              <a:rPr lang="en"/>
              <a:t>C(Y)T = current/yearly threshold</a:t>
            </a:r>
          </a:p>
          <a:p>
            <a:pPr lvl="0" rtl="0">
              <a:spcBef>
                <a:spcPts val="0"/>
              </a:spcBef>
              <a:buNone/>
            </a:pPr>
            <a:r>
              <a:rPr lang="en"/>
              <a:t>SP = special price</a:t>
            </a:r>
          </a:p>
          <a:p>
            <a:pPr lvl="0" rtl="0">
              <a:spcBef>
                <a:spcPts val="0"/>
              </a:spcBef>
              <a:buNone/>
            </a:pPr>
            <a:r>
              <a:rPr lang="en"/>
              <a:t>Sc = scheduled price</a:t>
            </a:r>
          </a:p>
          <a:p>
            <a:pPr lvl="0" rtl="0">
              <a:spcBef>
                <a:spcPts val="0"/>
              </a:spcBef>
              <a:buNone/>
            </a:pPr>
            <a:r>
              <a:rPr lang="en"/>
              <a:t>T1 = tier 1</a:t>
            </a:r>
          </a:p>
          <a:p>
            <a:pPr lvl="0" rtl="0">
              <a:spcBef>
                <a:spcPts val="0"/>
              </a:spcBef>
              <a:buNone/>
            </a:pPr>
            <a:r>
              <a:rPr lang="en"/>
              <a:t>T2 = tier 2</a:t>
            </a:r>
          </a:p>
          <a:p>
            <a:pPr lvl="0" rtl="0">
              <a:spcBef>
                <a:spcPts val="0"/>
              </a:spcBef>
              <a:buNone/>
            </a:pPr>
            <a:r>
              <a:rPr lang="en"/>
              <a:t>Edu = educational discount</a:t>
            </a:r>
          </a:p>
          <a:p>
            <a:pPr lvl="0" rtl="0">
              <a:spcBef>
                <a:spcPts val="0"/>
              </a:spcBef>
              <a:buNone/>
            </a:pPr>
            <a:r>
              <a:rPr lang="en"/>
              <a:t>NP = no discount</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 Coverage</a:t>
            </a:r>
          </a:p>
        </p:txBody>
      </p:sp>
      <p:sp>
        <p:nvSpPr>
          <p:cNvPr id="150" name="Shape 1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Basic Condition Coverage</a:t>
            </a:r>
          </a:p>
          <a:p>
            <a:pPr indent="-228600" lvl="1" marL="914400" marR="0" rtl="0" algn="l">
              <a:lnSpc>
                <a:spcPct val="100000"/>
              </a:lnSpc>
              <a:spcBef>
                <a:spcPts val="600"/>
              </a:spcBef>
              <a:spcAft>
                <a:spcPts val="0"/>
              </a:spcAft>
            </a:pPr>
            <a:r>
              <a:rPr lang="en"/>
              <a:t>Translate each column into a test case. </a:t>
            </a:r>
          </a:p>
          <a:p>
            <a:pPr indent="-228600" lvl="1" marL="914400" marR="0" rtl="0" algn="l">
              <a:lnSpc>
                <a:spcPct val="100000"/>
              </a:lnSpc>
              <a:spcBef>
                <a:spcPts val="600"/>
              </a:spcBef>
              <a:spcAft>
                <a:spcPts val="0"/>
              </a:spcAft>
            </a:pPr>
            <a:r>
              <a:rPr lang="en"/>
              <a:t>Don’t care entries can be filled out arbitrarily, as long as constraints are not violated. </a:t>
            </a:r>
          </a:p>
          <a:p>
            <a:pPr indent="-228600" lvl="0" marL="457200" marR="0" rtl="0" algn="l">
              <a:lnSpc>
                <a:spcPct val="100000"/>
              </a:lnSpc>
              <a:spcBef>
                <a:spcPts val="600"/>
              </a:spcBef>
              <a:spcAft>
                <a:spcPts val="0"/>
              </a:spcAft>
            </a:pPr>
            <a:r>
              <a:rPr lang="en"/>
              <a:t>Compound Condition Coverage</a:t>
            </a:r>
          </a:p>
          <a:p>
            <a:pPr indent="-228600" lvl="1" marL="914400" marR="0" rtl="0" algn="l">
              <a:lnSpc>
                <a:spcPct val="100000"/>
              </a:lnSpc>
              <a:spcBef>
                <a:spcPts val="600"/>
              </a:spcBef>
              <a:spcAft>
                <a:spcPts val="0"/>
              </a:spcAft>
            </a:pPr>
            <a:r>
              <a:rPr lang="en"/>
              <a:t>All combinations of truth values for predicates must be covered by test cases.</a:t>
            </a:r>
          </a:p>
          <a:p>
            <a:pPr indent="-228600" lvl="1" marL="914400" marR="0" rtl="0" algn="l">
              <a:lnSpc>
                <a:spcPct val="100000"/>
              </a:lnSpc>
              <a:spcBef>
                <a:spcPts val="600"/>
              </a:spcBef>
              <a:spcAft>
                <a:spcPts val="0"/>
              </a:spcAft>
            </a:pPr>
            <a:r>
              <a:rPr lang="en"/>
              <a:t>Requires 2</a:t>
            </a:r>
            <a:r>
              <a:rPr baseline="30000" lang="en"/>
              <a:t>n</a:t>
            </a:r>
            <a:r>
              <a:rPr lang="en"/>
              <a:t> test cases for n predicates.</a:t>
            </a:r>
          </a:p>
          <a:p>
            <a:pPr indent="-228600" lvl="2" marL="1371600" marR="0" rtl="0" algn="l">
              <a:lnSpc>
                <a:spcPct val="100000"/>
              </a:lnSpc>
              <a:spcBef>
                <a:spcPts val="600"/>
              </a:spcBef>
              <a:spcAft>
                <a:spcPts val="0"/>
              </a:spcAft>
            </a:pPr>
            <a:r>
              <a:rPr lang="en"/>
              <a:t>Can only be applied to small sets of predicates.</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Example - Basic Condition Coverage</a:t>
            </a:r>
          </a:p>
        </p:txBody>
      </p:sp>
      <p:sp>
        <p:nvSpPr>
          <p:cNvPr id="157" name="Shape 15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graphicFrame>
        <p:nvGraphicFramePr>
          <p:cNvPr id="158" name="Shape 158"/>
          <p:cNvGraphicFramePr/>
          <p:nvPr/>
        </p:nvGraphicFramePr>
        <p:xfrm>
          <a:off x="457187" y="1808850"/>
          <a:ext cx="3000000" cy="3000000"/>
        </p:xfrm>
        <a:graphic>
          <a:graphicData uri="http://schemas.openxmlformats.org/drawingml/2006/table">
            <a:tbl>
              <a:tblPr>
                <a:noFill/>
                <a:tableStyleId>{3E015392-FDDC-4629-9717-274D8933163A}</a:tableStyleId>
              </a:tblPr>
              <a:tblGrid>
                <a:gridCol w="1012675"/>
                <a:gridCol w="602450"/>
                <a:gridCol w="445200"/>
                <a:gridCol w="557500"/>
                <a:gridCol w="443175"/>
                <a:gridCol w="471200"/>
                <a:gridCol w="611650"/>
                <a:gridCol w="636300"/>
                <a:gridCol w="700875"/>
              </a:tblGrid>
              <a:tr h="381000">
                <a:tc>
                  <a:txBody>
                    <a:bodyPr>
                      <a:noAutofit/>
                    </a:bodyPr>
                    <a:lstStyle/>
                    <a:p>
                      <a:pPr lvl="0" rtl="0">
                        <a:spcBef>
                          <a:spcPts val="0"/>
                        </a:spcBef>
                        <a:buNone/>
                      </a:pPr>
                      <a:r>
                        <a:rPr b="1" lang="en"/>
                        <a:t>EduAc</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BusAc</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CP &gt; CT1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YP &gt; YT1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CP &gt; Ct2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YP &gt; YT2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Sc</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Out</a:t>
                      </a:r>
                    </a:p>
                  </a:txBody>
                  <a:tcPr marT="91425" marB="91425" marR="91425" marL="91425"/>
                </a:tc>
                <a:tc>
                  <a:txBody>
                    <a:bodyPr>
                      <a:noAutofit/>
                    </a:bodyPr>
                    <a:lstStyle/>
                    <a:p>
                      <a:pPr lvl="0" rtl="0">
                        <a:spcBef>
                          <a:spcPts val="0"/>
                        </a:spcBef>
                        <a:buNone/>
                      </a:pPr>
                      <a:r>
                        <a:rPr lang="en"/>
                        <a:t>Edu</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ND</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T1</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T2</a:t>
                      </a:r>
                    </a:p>
                  </a:txBody>
                  <a:tcPr marT="91425" marB="91425" marR="91425" marL="91425"/>
                </a:tc>
                <a:tc>
                  <a:txBody>
                    <a:bodyPr>
                      <a:noAutofit/>
                    </a:bodyPr>
                    <a:lstStyle/>
                    <a:p>
                      <a:pPr lvl="0" rtl="0">
                        <a:spcBef>
                          <a:spcPts val="0"/>
                        </a:spcBef>
                        <a:buNone/>
                      </a:pPr>
                      <a:r>
                        <a:rPr lang="en"/>
                        <a:t>SP</a:t>
                      </a:r>
                    </a:p>
                  </a:txBody>
                  <a:tcPr marT="91425" marB="91425" marR="91425" marL="91425"/>
                </a:tc>
              </a:tr>
            </a:tbl>
          </a:graphicData>
        </a:graphic>
      </p:graphicFrame>
      <p:sp>
        <p:nvSpPr>
          <p:cNvPr id="159" name="Shape 159"/>
          <p:cNvSpPr txBox="1"/>
          <p:nvPr/>
        </p:nvSpPr>
        <p:spPr>
          <a:xfrm>
            <a:off x="5956500" y="1671375"/>
            <a:ext cx="2961300" cy="4589400"/>
          </a:xfrm>
          <a:prstGeom prst="rect">
            <a:avLst/>
          </a:prstGeom>
          <a:noFill/>
          <a:ln>
            <a:noFill/>
          </a:ln>
        </p:spPr>
        <p:txBody>
          <a:bodyPr anchorCtr="0" anchor="t" bIns="91425" lIns="91425" rIns="91425" tIns="91425">
            <a:noAutofit/>
          </a:bodyPr>
          <a:lstStyle/>
          <a:p>
            <a:pPr lvl="0" rtl="0">
              <a:spcBef>
                <a:spcPts val="0"/>
              </a:spcBef>
              <a:buNone/>
            </a:pPr>
            <a:r>
              <a:rPr b="1" lang="en"/>
              <a:t>Constraints</a:t>
            </a:r>
          </a:p>
          <a:p>
            <a:pPr lvl="0" rtl="0">
              <a:spcBef>
                <a:spcPts val="0"/>
              </a:spcBef>
              <a:buNone/>
            </a:pPr>
            <a:r>
              <a:rPr lang="en"/>
              <a:t>at-most-one(EduAc,BusAc)</a:t>
            </a:r>
          </a:p>
          <a:p>
            <a:pPr lvl="0" rtl="0">
              <a:spcBef>
                <a:spcPts val="0"/>
              </a:spcBef>
              <a:buNone/>
            </a:pPr>
            <a:r>
              <a:rPr lang="en"/>
              <a:t>at-most-one(YP&lt;=YT1, YP &gt; YT2)</a:t>
            </a:r>
          </a:p>
          <a:p>
            <a:pPr lvl="0" rtl="0">
              <a:spcBef>
                <a:spcPts val="0"/>
              </a:spcBef>
              <a:buNone/>
            </a:pPr>
            <a:r>
              <a:rPr lang="en"/>
              <a:t>at-most-one(CP&lt;=CT1, CP &gt; CT2)</a:t>
            </a:r>
          </a:p>
          <a:p>
            <a:pPr lvl="0" rtl="0">
              <a:spcBef>
                <a:spcPts val="0"/>
              </a:spcBef>
              <a:buNone/>
            </a:pPr>
            <a:r>
              <a:rPr lang="en"/>
              <a:t>at-most-one(SP&lt;=T1, SP &gt; T2)</a:t>
            </a:r>
          </a:p>
          <a:p>
            <a:pPr lvl="0" rtl="0">
              <a:spcBef>
                <a:spcPts val="0"/>
              </a:spcBef>
              <a:buNone/>
            </a:pPr>
            <a:r>
              <a:rPr lang="en"/>
              <a:t>YP &gt; YT2 =&gt; YP &gt; YT1</a:t>
            </a:r>
          </a:p>
          <a:p>
            <a:pPr lvl="0" rtl="0">
              <a:spcBef>
                <a:spcPts val="0"/>
              </a:spcBef>
              <a:buNone/>
            </a:pPr>
            <a:r>
              <a:rPr lang="en"/>
              <a:t>CP &gt; CT2 =&gt; CP &gt; CT1</a:t>
            </a:r>
          </a:p>
          <a:p>
            <a:pPr lvl="0" rtl="0">
              <a:spcBef>
                <a:spcPts val="0"/>
              </a:spcBef>
              <a:buNone/>
            </a:pPr>
            <a:r>
              <a:rPr lang="en"/>
              <a:t>SP &gt; T2 =&gt; SP &gt; T1</a:t>
            </a:r>
          </a:p>
          <a:p>
            <a:pPr lvl="0" rtl="0">
              <a:spcBef>
                <a:spcPts val="0"/>
              </a:spcBef>
              <a:buNone/>
            </a:pPr>
            <a:r>
              <a:t/>
            </a:r>
            <a:endParaRPr/>
          </a:p>
        </p:txBody>
      </p:sp>
      <p:sp>
        <p:nvSpPr>
          <p:cNvPr id="160" name="Shape 160"/>
          <p:cNvSpPr/>
          <p:nvPr/>
        </p:nvSpPr>
        <p:spPr>
          <a:xfrm>
            <a:off x="6072450" y="3576875"/>
            <a:ext cx="2729400" cy="53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Test 1:</a:t>
            </a:r>
            <a:r>
              <a:rPr lang="en"/>
              <a:t> (T,-,-,-,-,-,F,-,-)</a:t>
            </a:r>
          </a:p>
        </p:txBody>
      </p:sp>
      <p:cxnSp>
        <p:nvCxnSpPr>
          <p:cNvPr id="161" name="Shape 161"/>
          <p:cNvCxnSpPr/>
          <p:nvPr/>
        </p:nvCxnSpPr>
        <p:spPr>
          <a:xfrm>
            <a:off x="1734200" y="1645525"/>
            <a:ext cx="0" cy="4315800"/>
          </a:xfrm>
          <a:prstGeom prst="straightConnector1">
            <a:avLst/>
          </a:prstGeom>
          <a:noFill/>
          <a:ln cap="flat" cmpd="sng" w="28575">
            <a:solidFill>
              <a:srgbClr val="FF0000"/>
            </a:solidFill>
            <a:prstDash val="solid"/>
            <a:round/>
            <a:headEnd len="lg" w="lg" type="none"/>
            <a:tailEnd len="lg" w="lg" type="none"/>
          </a:ln>
        </p:spPr>
      </p:cxnSp>
      <p:sp>
        <p:nvSpPr>
          <p:cNvPr id="162" name="Shape 162"/>
          <p:cNvSpPr/>
          <p:nvPr/>
        </p:nvSpPr>
        <p:spPr>
          <a:xfrm>
            <a:off x="6072450" y="4108775"/>
            <a:ext cx="2729400" cy="53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Test 2:</a:t>
            </a:r>
            <a:r>
              <a:rPr lang="en"/>
              <a:t> (T,-,-,-,-,-,</a:t>
            </a:r>
            <a:r>
              <a:rPr b="1" lang="en">
                <a:solidFill>
                  <a:srgbClr val="0000FF"/>
                </a:solidFill>
              </a:rPr>
              <a:t>T</a:t>
            </a:r>
            <a:r>
              <a:rPr lang="en"/>
              <a:t>,-,-)</a:t>
            </a:r>
          </a:p>
        </p:txBody>
      </p:sp>
      <p:cxnSp>
        <p:nvCxnSpPr>
          <p:cNvPr id="163" name="Shape 163"/>
          <p:cNvCxnSpPr/>
          <p:nvPr/>
        </p:nvCxnSpPr>
        <p:spPr>
          <a:xfrm>
            <a:off x="2251175" y="1645525"/>
            <a:ext cx="0" cy="4315800"/>
          </a:xfrm>
          <a:prstGeom prst="straightConnector1">
            <a:avLst/>
          </a:prstGeom>
          <a:noFill/>
          <a:ln cap="flat" cmpd="sng" w="28575">
            <a:solidFill>
              <a:srgbClr val="FF0000"/>
            </a:solidFill>
            <a:prstDash val="solid"/>
            <a:round/>
            <a:headEnd len="lg" w="lg" type="none"/>
            <a:tailEnd len="lg" w="lg" type="none"/>
          </a:ln>
        </p:spPr>
      </p:cxnSp>
      <p:sp>
        <p:nvSpPr>
          <p:cNvPr id="164" name="Shape 164"/>
          <p:cNvSpPr/>
          <p:nvPr/>
        </p:nvSpPr>
        <p:spPr>
          <a:xfrm>
            <a:off x="6072450" y="4640675"/>
            <a:ext cx="2729400" cy="53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Test 3:</a:t>
            </a:r>
            <a:r>
              <a:rPr lang="en"/>
              <a:t> (F,F,F,-,-,-,F,-,-)</a:t>
            </a:r>
          </a:p>
        </p:txBody>
      </p:sp>
      <p:cxnSp>
        <p:nvCxnSpPr>
          <p:cNvPr id="165" name="Shape 165"/>
          <p:cNvCxnSpPr/>
          <p:nvPr/>
        </p:nvCxnSpPr>
        <p:spPr>
          <a:xfrm>
            <a:off x="2748450" y="1645525"/>
            <a:ext cx="0" cy="4315800"/>
          </a:xfrm>
          <a:prstGeom prst="straightConnector1">
            <a:avLst/>
          </a:prstGeom>
          <a:noFill/>
          <a:ln cap="flat" cmpd="sng" w="28575">
            <a:solidFill>
              <a:srgbClr val="FF0000"/>
            </a:solidFill>
            <a:prstDash val="solid"/>
            <a:round/>
            <a:headEnd len="lg" w="lg" type="none"/>
            <a:tailEnd len="lg" w="lg" type="none"/>
          </a:ln>
        </p:spPr>
      </p:cxnSp>
      <p:sp>
        <p:nvSpPr>
          <p:cNvPr id="166" name="Shape 166"/>
          <p:cNvSpPr/>
          <p:nvPr/>
        </p:nvSpPr>
        <p:spPr>
          <a:xfrm>
            <a:off x="4719800" y="1596250"/>
            <a:ext cx="3843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solidFill>
                  <a:srgbClr val="FF0000"/>
                </a:solidFill>
              </a:rPr>
              <a:t>?</a:t>
            </a:r>
          </a:p>
        </p:txBody>
      </p:sp>
      <p:sp>
        <p:nvSpPr>
          <p:cNvPr id="167" name="Shape 167"/>
          <p:cNvSpPr/>
          <p:nvPr/>
        </p:nvSpPr>
        <p:spPr>
          <a:xfrm>
            <a:off x="6020450" y="2374675"/>
            <a:ext cx="2897400" cy="271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4591700" y="3419150"/>
            <a:ext cx="384300" cy="271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3078875" y="2646175"/>
            <a:ext cx="384300" cy="271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6072450" y="4640675"/>
            <a:ext cx="2729400" cy="53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Test 3:</a:t>
            </a:r>
            <a:r>
              <a:rPr lang="en"/>
              <a:t> (F,F,F,-,</a:t>
            </a:r>
            <a:r>
              <a:rPr b="1" lang="en">
                <a:solidFill>
                  <a:srgbClr val="FF0000"/>
                </a:solidFill>
              </a:rPr>
              <a:t>F</a:t>
            </a:r>
            <a:r>
              <a:rPr lang="en"/>
              <a:t>,-,F,-,-)</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Example - Compound Condition Coverage</a:t>
            </a:r>
          </a:p>
        </p:txBody>
      </p:sp>
      <p:sp>
        <p:nvSpPr>
          <p:cNvPr id="176" name="Shape 17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graphicFrame>
        <p:nvGraphicFramePr>
          <p:cNvPr id="177" name="Shape 177"/>
          <p:cNvGraphicFramePr/>
          <p:nvPr/>
        </p:nvGraphicFramePr>
        <p:xfrm>
          <a:off x="457187" y="1808850"/>
          <a:ext cx="3000000" cy="3000000"/>
        </p:xfrm>
        <a:graphic>
          <a:graphicData uri="http://schemas.openxmlformats.org/drawingml/2006/table">
            <a:tbl>
              <a:tblPr>
                <a:noFill/>
                <a:tableStyleId>{3E015392-FDDC-4629-9717-274D8933163A}</a:tableStyleId>
              </a:tblPr>
              <a:tblGrid>
                <a:gridCol w="1012675"/>
                <a:gridCol w="602450"/>
                <a:gridCol w="445200"/>
              </a:tblGrid>
              <a:tr h="381000">
                <a:tc>
                  <a:txBody>
                    <a:bodyPr>
                      <a:noAutofit/>
                    </a:bodyPr>
                    <a:lstStyle/>
                    <a:p>
                      <a:pPr lvl="0" rtl="0">
                        <a:spcBef>
                          <a:spcPts val="0"/>
                        </a:spcBef>
                        <a:buNone/>
                      </a:pPr>
                      <a:r>
                        <a:rPr b="1" lang="en"/>
                        <a:t>EduAc</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BusAc</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CP &gt; CT1</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YP &gt; YT1</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CP &gt; Ct2</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YP &gt; YT2</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SP &gt; Sc</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SP &gt; T1</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SP &gt; T2</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bl>
          </a:graphicData>
        </a:graphic>
      </p:graphicFrame>
      <p:sp>
        <p:nvSpPr>
          <p:cNvPr id="178" name="Shape 178"/>
          <p:cNvSpPr txBox="1"/>
          <p:nvPr/>
        </p:nvSpPr>
        <p:spPr>
          <a:xfrm>
            <a:off x="2832950" y="3849000"/>
            <a:ext cx="2926500" cy="1826700"/>
          </a:xfrm>
          <a:prstGeom prst="rect">
            <a:avLst/>
          </a:prstGeom>
          <a:noFill/>
          <a:ln>
            <a:noFill/>
          </a:ln>
        </p:spPr>
        <p:txBody>
          <a:bodyPr anchorCtr="0" anchor="t" bIns="91425" lIns="91425" rIns="91425" tIns="91425">
            <a:noAutofit/>
          </a:bodyPr>
          <a:lstStyle/>
          <a:p>
            <a:pPr lvl="0" rtl="0">
              <a:spcBef>
                <a:spcPts val="0"/>
              </a:spcBef>
              <a:buNone/>
            </a:pPr>
            <a:r>
              <a:rPr b="1" lang="en"/>
              <a:t>Constraints</a:t>
            </a:r>
          </a:p>
          <a:p>
            <a:pPr lvl="0" rtl="0">
              <a:spcBef>
                <a:spcPts val="0"/>
              </a:spcBef>
              <a:buNone/>
            </a:pPr>
            <a:r>
              <a:rPr lang="en"/>
              <a:t>at-most-one(EduAc,BusAc)</a:t>
            </a:r>
          </a:p>
          <a:p>
            <a:pPr lvl="0" rtl="0">
              <a:spcBef>
                <a:spcPts val="0"/>
              </a:spcBef>
              <a:buNone/>
            </a:pPr>
            <a:r>
              <a:rPr lang="en"/>
              <a:t>at-most-one(YP&lt;=YT1, YP &gt; YT2)</a:t>
            </a:r>
          </a:p>
          <a:p>
            <a:pPr lvl="0">
              <a:spcBef>
                <a:spcPts val="0"/>
              </a:spcBef>
              <a:buNone/>
            </a:pPr>
            <a:r>
              <a:rPr lang="en"/>
              <a:t>at-most-one(CP&lt;=CT1, CP &gt; CT2)</a:t>
            </a:r>
          </a:p>
          <a:p>
            <a:pPr lvl="0" rtl="0">
              <a:spcBef>
                <a:spcPts val="0"/>
              </a:spcBef>
              <a:buClr>
                <a:schemeClr val="dk1"/>
              </a:buClr>
              <a:buFont typeface="Arial"/>
              <a:buNone/>
            </a:pPr>
            <a:r>
              <a:rPr lang="en">
                <a:solidFill>
                  <a:schemeClr val="dk1"/>
                </a:solidFill>
              </a:rPr>
              <a:t>at-most-one(SP&lt;=T1, SP &gt; T2)</a:t>
            </a:r>
          </a:p>
          <a:p>
            <a:pPr lvl="0" rtl="0">
              <a:spcBef>
                <a:spcPts val="0"/>
              </a:spcBef>
              <a:buNone/>
            </a:pPr>
            <a:r>
              <a:rPr lang="en">
                <a:solidFill>
                  <a:schemeClr val="dk1"/>
                </a:solidFill>
              </a:rPr>
              <a:t>YP &gt; YT2 =&gt; YP &gt; YT1</a:t>
            </a:r>
          </a:p>
          <a:p>
            <a:pPr lvl="0" rtl="0">
              <a:spcBef>
                <a:spcPts val="0"/>
              </a:spcBef>
              <a:buNone/>
            </a:pPr>
            <a:r>
              <a:rPr lang="en"/>
              <a:t>CP &gt; CT2 =&gt; CP &gt; CT1</a:t>
            </a:r>
          </a:p>
          <a:p>
            <a:pPr lvl="0" rtl="0">
              <a:spcBef>
                <a:spcPts val="0"/>
              </a:spcBef>
              <a:buNone/>
            </a:pPr>
            <a:r>
              <a:rPr lang="en"/>
              <a:t>SP &gt; T2 =&gt; SP &gt; T1</a:t>
            </a:r>
          </a:p>
          <a:p>
            <a:pPr lvl="0" rtl="0">
              <a:spcBef>
                <a:spcPts val="0"/>
              </a:spcBef>
              <a:buNone/>
            </a:pPr>
            <a:r>
              <a:t/>
            </a:r>
            <a:endParaRPr/>
          </a:p>
          <a:p>
            <a:pPr lvl="0" rtl="0">
              <a:spcBef>
                <a:spcPts val="0"/>
              </a:spcBef>
              <a:buNone/>
            </a:pPr>
            <a:r>
              <a:t/>
            </a:r>
            <a:endParaRPr/>
          </a:p>
        </p:txBody>
      </p:sp>
      <p:sp>
        <p:nvSpPr>
          <p:cNvPr id="179" name="Shape 179"/>
          <p:cNvSpPr/>
          <p:nvPr/>
        </p:nvSpPr>
        <p:spPr>
          <a:xfrm>
            <a:off x="2749100" y="1882000"/>
            <a:ext cx="2749200" cy="1967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2400"/>
              <a:t>… etc</a:t>
            </a:r>
          </a:p>
          <a:p>
            <a:pPr lvl="0">
              <a:spcBef>
                <a:spcPts val="0"/>
              </a:spcBef>
              <a:buNone/>
            </a:pPr>
            <a:r>
              <a:rPr b="1" lang="en" sz="2400"/>
              <a:t>(2</a:t>
            </a:r>
            <a:r>
              <a:rPr b="1" baseline="30000" lang="en" sz="2400"/>
              <a:t>9</a:t>
            </a:r>
            <a:r>
              <a:rPr b="1" lang="en" sz="2400"/>
              <a:t> combinations)</a:t>
            </a:r>
          </a:p>
        </p:txBody>
      </p:sp>
      <p:graphicFrame>
        <p:nvGraphicFramePr>
          <p:cNvPr id="180" name="Shape 180"/>
          <p:cNvGraphicFramePr/>
          <p:nvPr/>
        </p:nvGraphicFramePr>
        <p:xfrm>
          <a:off x="457187" y="1808850"/>
          <a:ext cx="3000000" cy="3000000"/>
        </p:xfrm>
        <a:graphic>
          <a:graphicData uri="http://schemas.openxmlformats.org/drawingml/2006/table">
            <a:tbl>
              <a:tblPr>
                <a:noFill/>
                <a:tableStyleId>{3E015392-FDDC-4629-9717-274D8933163A}</a:tableStyleId>
              </a:tblPr>
              <a:tblGrid>
                <a:gridCol w="1012675"/>
                <a:gridCol w="602450"/>
                <a:gridCol w="445200"/>
              </a:tblGrid>
              <a:tr h="381000">
                <a:tc>
                  <a:txBody>
                    <a:bodyPr>
                      <a:noAutofit/>
                    </a:bodyPr>
                    <a:lstStyle/>
                    <a:p>
                      <a:pPr lvl="0" rtl="0">
                        <a:spcBef>
                          <a:spcPts val="0"/>
                        </a:spcBef>
                        <a:buNone/>
                      </a:pPr>
                      <a:r>
                        <a:rPr b="1" lang="en"/>
                        <a:t>EduAc</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BusAc</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r>
              <a:tr h="381000">
                <a:tc>
                  <a:txBody>
                    <a:bodyPr>
                      <a:noAutofit/>
                    </a:bodyPr>
                    <a:lstStyle/>
                    <a:p>
                      <a:pPr lvl="0" rtl="0">
                        <a:spcBef>
                          <a:spcPts val="0"/>
                        </a:spcBef>
                        <a:buNone/>
                      </a:pPr>
                      <a:r>
                        <a:rPr b="1" lang="en"/>
                        <a:t>CP &gt; CT1</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YP &gt; YT1</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CP &gt; Ct2</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YP &gt; YT2</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SP &gt; Sc</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SP &gt; T1</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SP &gt; T2</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bl>
          </a:graphicData>
        </a:graphic>
      </p:graphicFrame>
      <p:sp>
        <p:nvSpPr>
          <p:cNvPr id="181" name="Shape 181"/>
          <p:cNvSpPr/>
          <p:nvPr/>
        </p:nvSpPr>
        <p:spPr>
          <a:xfrm>
            <a:off x="5852950" y="4059625"/>
            <a:ext cx="2384400" cy="22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Removes 128 combinations</a:t>
            </a:r>
          </a:p>
        </p:txBody>
      </p:sp>
      <p:sp>
        <p:nvSpPr>
          <p:cNvPr id="182" name="Shape 182"/>
          <p:cNvSpPr/>
          <p:nvPr/>
        </p:nvSpPr>
        <p:spPr>
          <a:xfrm>
            <a:off x="5852950" y="4286125"/>
            <a:ext cx="2926500" cy="22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Removes 96 more combinations</a:t>
            </a:r>
          </a:p>
        </p:txBody>
      </p:sp>
      <p:sp>
        <p:nvSpPr>
          <p:cNvPr id="183" name="Shape 183"/>
          <p:cNvSpPr/>
          <p:nvPr/>
        </p:nvSpPr>
        <p:spPr>
          <a:xfrm>
            <a:off x="5852950" y="4512625"/>
            <a:ext cx="2926500" cy="22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Removes 64 more combinations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 Coverage</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Modified Decision/Condition Coverage (MC/DC)</a:t>
            </a:r>
          </a:p>
          <a:p>
            <a:pPr indent="-228600" lvl="1" marL="914400" marR="0" rtl="0" algn="l">
              <a:lnSpc>
                <a:spcPct val="100000"/>
              </a:lnSpc>
              <a:spcBef>
                <a:spcPts val="600"/>
              </a:spcBef>
              <a:spcAft>
                <a:spcPts val="0"/>
              </a:spcAft>
            </a:pPr>
            <a:r>
              <a:rPr lang="en"/>
              <a:t>Each column represents a test case.</a:t>
            </a:r>
          </a:p>
          <a:p>
            <a:pPr indent="-228600" lvl="1" marL="914400" marR="0" rtl="0" algn="l">
              <a:lnSpc>
                <a:spcPct val="100000"/>
              </a:lnSpc>
              <a:spcBef>
                <a:spcPts val="600"/>
              </a:spcBef>
              <a:spcAft>
                <a:spcPts val="0"/>
              </a:spcAft>
            </a:pPr>
            <a:r>
              <a:rPr lang="en"/>
              <a:t>In addition, new columns are generated by modifying the cells containing T and F. </a:t>
            </a:r>
          </a:p>
          <a:p>
            <a:pPr indent="-228600" lvl="1" marL="914400" marR="0" rtl="0" algn="l">
              <a:lnSpc>
                <a:spcPct val="100000"/>
              </a:lnSpc>
              <a:spcBef>
                <a:spcPts val="600"/>
              </a:spcBef>
              <a:spcAft>
                <a:spcPts val="0"/>
              </a:spcAft>
            </a:pPr>
            <a:r>
              <a:rPr lang="en"/>
              <a:t>If changing a value results in a test case consistent with an existing column, the two are merged back into one.</a:t>
            </a:r>
          </a:p>
          <a:p>
            <a:pPr indent="-228600" lvl="1" marL="914400" marR="0" rtl="0" algn="l">
              <a:lnSpc>
                <a:spcPct val="100000"/>
              </a:lnSpc>
              <a:spcBef>
                <a:spcPts val="600"/>
              </a:spcBef>
              <a:spcAft>
                <a:spcPts val="0"/>
              </a:spcAft>
            </a:pPr>
            <a:r>
              <a:rPr lang="en"/>
              <a:t>A test suite should not just test positive combinations of values, but also negative combinations.</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Example Decision Table</a:t>
            </a:r>
          </a:p>
        </p:txBody>
      </p:sp>
      <p:sp>
        <p:nvSpPr>
          <p:cNvPr id="196" name="Shape 1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graphicFrame>
        <p:nvGraphicFramePr>
          <p:cNvPr id="197" name="Shape 197"/>
          <p:cNvGraphicFramePr/>
          <p:nvPr/>
        </p:nvGraphicFramePr>
        <p:xfrm>
          <a:off x="2106937" y="1894800"/>
          <a:ext cx="3000000" cy="3000000"/>
        </p:xfrm>
        <a:graphic>
          <a:graphicData uri="http://schemas.openxmlformats.org/drawingml/2006/table">
            <a:tbl>
              <a:tblPr>
                <a:noFill/>
                <a:tableStyleId>{3E015392-FDDC-4629-9717-274D8933163A}</a:tableStyleId>
              </a:tblPr>
              <a:tblGrid>
                <a:gridCol w="1012675"/>
                <a:gridCol w="602450"/>
                <a:gridCol w="445200"/>
                <a:gridCol w="557500"/>
                <a:gridCol w="443175"/>
                <a:gridCol w="471200"/>
                <a:gridCol w="611650"/>
                <a:gridCol w="636300"/>
                <a:gridCol w="700875"/>
              </a:tblGrid>
              <a:tr h="381000">
                <a:tc>
                  <a:txBody>
                    <a:bodyPr>
                      <a:noAutofit/>
                    </a:bodyPr>
                    <a:lstStyle/>
                    <a:p>
                      <a:pPr lvl="0" rtl="0">
                        <a:spcBef>
                          <a:spcPts val="0"/>
                        </a:spcBef>
                        <a:buNone/>
                      </a:pPr>
                      <a:r>
                        <a:rPr b="1" lang="en"/>
                        <a:t>EduAc</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BusAc</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CP &gt; CT1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YP &gt; YT1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CP &gt; Ct2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YP &gt; YT2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Sc</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Out</a:t>
                      </a:r>
                    </a:p>
                  </a:txBody>
                  <a:tcPr marT="91425" marB="91425" marR="91425" marL="91425"/>
                </a:tc>
                <a:tc>
                  <a:txBody>
                    <a:bodyPr>
                      <a:noAutofit/>
                    </a:bodyPr>
                    <a:lstStyle/>
                    <a:p>
                      <a:pPr lvl="0" rtl="0">
                        <a:spcBef>
                          <a:spcPts val="0"/>
                        </a:spcBef>
                        <a:buNone/>
                      </a:pPr>
                      <a:r>
                        <a:rPr lang="en"/>
                        <a:t>Edu</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ND</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T1</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T2</a:t>
                      </a:r>
                    </a:p>
                  </a:txBody>
                  <a:tcPr marT="91425" marB="91425" marR="91425" marL="91425"/>
                </a:tc>
                <a:tc>
                  <a:txBody>
                    <a:bodyPr>
                      <a:noAutofit/>
                    </a:bodyPr>
                    <a:lstStyle/>
                    <a:p>
                      <a:pPr lvl="0" rtl="0">
                        <a:spcBef>
                          <a:spcPts val="0"/>
                        </a:spcBef>
                        <a:buNone/>
                      </a:pPr>
                      <a:r>
                        <a:rPr lang="en"/>
                        <a:t>SP</a:t>
                      </a:r>
                    </a:p>
                  </a:txBody>
                  <a:tcPr marT="91425" marB="91425" marR="91425" marL="91425"/>
                </a:tc>
              </a:tr>
            </a:tbl>
          </a:graphicData>
        </a:graphic>
      </p:graphicFrame>
      <p:graphicFrame>
        <p:nvGraphicFramePr>
          <p:cNvPr id="198" name="Shape 198"/>
          <p:cNvGraphicFramePr/>
          <p:nvPr/>
        </p:nvGraphicFramePr>
        <p:xfrm>
          <a:off x="1729437" y="1885300"/>
          <a:ext cx="3000000" cy="3000000"/>
        </p:xfrm>
        <a:graphic>
          <a:graphicData uri="http://schemas.openxmlformats.org/drawingml/2006/table">
            <a:tbl>
              <a:tblPr>
                <a:noFill/>
                <a:tableStyleId>{3E015392-FDDC-4629-9717-274D8933163A}</a:tableStyleId>
              </a:tblPr>
              <a:tblGrid>
                <a:gridCol w="1038125"/>
                <a:gridCol w="560000"/>
                <a:gridCol w="518400"/>
                <a:gridCol w="456100"/>
                <a:gridCol w="478875"/>
                <a:gridCol w="487800"/>
                <a:gridCol w="461650"/>
                <a:gridCol w="476400"/>
                <a:gridCol w="506000"/>
                <a:gridCol w="476575"/>
                <a:gridCol w="639400"/>
              </a:tblGrid>
              <a:tr h="396200">
                <a:tc>
                  <a:txBody>
                    <a:bodyPr>
                      <a:noAutofit/>
                    </a:bodyPr>
                    <a:lstStyle/>
                    <a:p>
                      <a:pPr lvl="0" rtl="0">
                        <a:spcBef>
                          <a:spcPts val="0"/>
                        </a:spcBef>
                        <a:buNone/>
                      </a:pPr>
                      <a:r>
                        <a:rPr b="1" lang="en"/>
                        <a:t>EduAc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b="1" lang="en"/>
                        <a:t>BusAc</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81000">
                <a:tc>
                  <a:txBody>
                    <a:bodyPr>
                      <a:noAutofit/>
                    </a:bodyPr>
                    <a:lstStyle/>
                    <a:p>
                      <a:pPr lvl="0" rtl="0">
                        <a:spcBef>
                          <a:spcPts val="0"/>
                        </a:spcBef>
                        <a:buNone/>
                      </a:pPr>
                      <a:r>
                        <a:rPr b="1" lang="en"/>
                        <a:t>CP &gt; CT1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YP &gt; YT1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CP &gt; Ct2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YP &gt; YT2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SP &gt; Sc</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Out</a:t>
                      </a:r>
                    </a:p>
                  </a:txBody>
                  <a:tcPr marT="91425" marB="91425" marR="91425" marL="91425">
                    <a:solidFill>
                      <a:srgbClr val="FFFFFF"/>
                    </a:solidFill>
                  </a:tcPr>
                </a:tc>
                <a:tc>
                  <a:txBody>
                    <a:bodyPr>
                      <a:noAutofit/>
                    </a:bodyPr>
                    <a:lstStyle/>
                    <a:p>
                      <a:pPr lvl="0" rtl="0">
                        <a:spcBef>
                          <a:spcPts val="0"/>
                        </a:spcBef>
                        <a:buNone/>
                      </a:pPr>
                      <a:r>
                        <a:rPr lang="en"/>
                        <a:t>Edu</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ND</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SP</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ND</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T1</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T2</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r>
            </a:tbl>
          </a:graphicData>
        </a:graphic>
      </p:graphicFrame>
      <p:graphicFrame>
        <p:nvGraphicFramePr>
          <p:cNvPr id="199" name="Shape 199"/>
          <p:cNvGraphicFramePr/>
          <p:nvPr/>
        </p:nvGraphicFramePr>
        <p:xfrm>
          <a:off x="1729437" y="1887200"/>
          <a:ext cx="3000000" cy="3000000"/>
        </p:xfrm>
        <a:graphic>
          <a:graphicData uri="http://schemas.openxmlformats.org/drawingml/2006/table">
            <a:tbl>
              <a:tblPr>
                <a:noFill/>
                <a:tableStyleId>{3E015392-FDDC-4629-9717-274D8933163A}</a:tableStyleId>
              </a:tblPr>
              <a:tblGrid>
                <a:gridCol w="1038125"/>
                <a:gridCol w="560000"/>
                <a:gridCol w="518400"/>
                <a:gridCol w="456100"/>
                <a:gridCol w="551625"/>
                <a:gridCol w="493850"/>
                <a:gridCol w="476400"/>
                <a:gridCol w="476350"/>
                <a:gridCol w="506025"/>
                <a:gridCol w="455800"/>
                <a:gridCol w="566650"/>
              </a:tblGrid>
              <a:tr h="396200">
                <a:tc>
                  <a:txBody>
                    <a:bodyPr>
                      <a:noAutofit/>
                    </a:bodyPr>
                    <a:lstStyle/>
                    <a:p>
                      <a:pPr lvl="0" rtl="0">
                        <a:spcBef>
                          <a:spcPts val="0"/>
                        </a:spcBef>
                        <a:buNone/>
                      </a:pPr>
                      <a:r>
                        <a:rPr b="1" lang="en"/>
                        <a:t>EduAc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b="1" lang="en"/>
                        <a:t>BusAc</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81000">
                <a:tc>
                  <a:txBody>
                    <a:bodyPr>
                      <a:noAutofit/>
                    </a:bodyPr>
                    <a:lstStyle/>
                    <a:p>
                      <a:pPr lvl="0" rtl="0">
                        <a:spcBef>
                          <a:spcPts val="0"/>
                        </a:spcBef>
                        <a:buNone/>
                      </a:pPr>
                      <a:r>
                        <a:rPr b="1" lang="en"/>
                        <a:t>CP &gt; CT1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YP &gt; YT1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CP &gt; Ct2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YP &gt; YT2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SP &gt; Sc</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Out</a:t>
                      </a:r>
                    </a:p>
                  </a:txBody>
                  <a:tcPr marT="91425" marB="91425" marR="91425" marL="91425">
                    <a:solidFill>
                      <a:srgbClr val="FFFFFF"/>
                    </a:solidFill>
                  </a:tcPr>
                </a:tc>
                <a:tc>
                  <a:txBody>
                    <a:bodyPr>
                      <a:noAutofit/>
                    </a:bodyPr>
                    <a:lstStyle/>
                    <a:p>
                      <a:pPr lvl="0" rtl="0">
                        <a:spcBef>
                          <a:spcPts val="0"/>
                        </a:spcBef>
                        <a:buNone/>
                      </a:pPr>
                      <a:r>
                        <a:rPr lang="en"/>
                        <a:t>Edu</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SP</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Edu</a:t>
                      </a:r>
                    </a:p>
                  </a:txBody>
                  <a:tcPr marT="91425" marB="91425" marR="91425" marL="91425">
                    <a:solidFill>
                      <a:srgbClr val="FFFFFF"/>
                    </a:solidFill>
                  </a:tcPr>
                </a:tc>
                <a:tc>
                  <a:txBody>
                    <a:bodyPr>
                      <a:noAutofit/>
                    </a:bodyPr>
                    <a:lstStyle/>
                    <a:p>
                      <a:pPr lvl="0" rtl="0">
                        <a:spcBef>
                          <a:spcPts val="0"/>
                        </a:spcBef>
                        <a:buNone/>
                      </a:pPr>
                      <a:r>
                        <a:rPr lang="en"/>
                        <a:t>ND</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T1</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T2</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r>
            </a:tbl>
          </a:graphicData>
        </a:graphic>
      </p:graphicFrame>
      <p:graphicFrame>
        <p:nvGraphicFramePr>
          <p:cNvPr id="200" name="Shape 200"/>
          <p:cNvGraphicFramePr/>
          <p:nvPr/>
        </p:nvGraphicFramePr>
        <p:xfrm>
          <a:off x="714862" y="1887200"/>
          <a:ext cx="3000000" cy="3000000"/>
        </p:xfrm>
        <a:graphic>
          <a:graphicData uri="http://schemas.openxmlformats.org/drawingml/2006/table">
            <a:tbl>
              <a:tblPr>
                <a:noFill/>
                <a:tableStyleId>{3E015392-FDDC-4629-9717-274D8933163A}</a:tableStyleId>
              </a:tblPr>
              <a:tblGrid>
                <a:gridCol w="1170000"/>
                <a:gridCol w="631125"/>
                <a:gridCol w="584250"/>
                <a:gridCol w="514050"/>
                <a:gridCol w="621700"/>
                <a:gridCol w="556600"/>
                <a:gridCol w="556600"/>
                <a:gridCol w="556600"/>
                <a:gridCol w="536925"/>
                <a:gridCol w="536875"/>
                <a:gridCol w="570325"/>
                <a:gridCol w="513700"/>
                <a:gridCol w="638650"/>
              </a:tblGrid>
              <a:tr h="375550">
                <a:tc>
                  <a:txBody>
                    <a:bodyPr>
                      <a:noAutofit/>
                    </a:bodyPr>
                    <a:lstStyle/>
                    <a:p>
                      <a:pPr lvl="0" rtl="0">
                        <a:spcBef>
                          <a:spcPts val="0"/>
                        </a:spcBef>
                        <a:buNone/>
                      </a:pPr>
                      <a:r>
                        <a:rPr b="1" lang="en"/>
                        <a:t>EduAc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75550">
                <a:tc>
                  <a:txBody>
                    <a:bodyPr>
                      <a:noAutofit/>
                    </a:bodyPr>
                    <a:lstStyle/>
                    <a:p>
                      <a:pPr lvl="0" rtl="0">
                        <a:spcBef>
                          <a:spcPts val="0"/>
                        </a:spcBef>
                        <a:buNone/>
                      </a:pPr>
                      <a:r>
                        <a:rPr b="1" lang="en"/>
                        <a:t>BusAc</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71950">
                <a:tc>
                  <a:txBody>
                    <a:bodyPr>
                      <a:noAutofit/>
                    </a:bodyPr>
                    <a:lstStyle/>
                    <a:p>
                      <a:pPr lvl="0" rtl="0">
                        <a:spcBef>
                          <a:spcPts val="0"/>
                        </a:spcBef>
                        <a:buNone/>
                      </a:pPr>
                      <a:r>
                        <a:rPr b="1" lang="en"/>
                        <a:t>CP &gt; CT1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1950">
                <a:tc>
                  <a:txBody>
                    <a:bodyPr>
                      <a:noAutofit/>
                    </a:bodyPr>
                    <a:lstStyle/>
                    <a:p>
                      <a:pPr lvl="0" rtl="0">
                        <a:spcBef>
                          <a:spcPts val="0"/>
                        </a:spcBef>
                        <a:buNone/>
                      </a:pPr>
                      <a:r>
                        <a:rPr b="1" lang="en"/>
                        <a:t>YP &gt; YT1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1950">
                <a:tc>
                  <a:txBody>
                    <a:bodyPr>
                      <a:noAutofit/>
                    </a:bodyPr>
                    <a:lstStyle/>
                    <a:p>
                      <a:pPr lvl="0" rtl="0">
                        <a:spcBef>
                          <a:spcPts val="0"/>
                        </a:spcBef>
                        <a:buNone/>
                      </a:pPr>
                      <a:r>
                        <a:rPr b="1" lang="en"/>
                        <a:t>CP &gt; Ct2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71950">
                <a:tc>
                  <a:txBody>
                    <a:bodyPr>
                      <a:noAutofit/>
                    </a:bodyPr>
                    <a:lstStyle/>
                    <a:p>
                      <a:pPr lvl="0" rtl="0">
                        <a:spcBef>
                          <a:spcPts val="0"/>
                        </a:spcBef>
                        <a:buNone/>
                      </a:pPr>
                      <a:r>
                        <a:rPr b="1" lang="en"/>
                        <a:t>YP &gt; YT2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1950">
                <a:tc>
                  <a:txBody>
                    <a:bodyPr>
                      <a:noAutofit/>
                    </a:bodyPr>
                    <a:lstStyle/>
                    <a:p>
                      <a:pPr lvl="0" rtl="0">
                        <a:spcBef>
                          <a:spcPts val="0"/>
                        </a:spcBef>
                        <a:buNone/>
                      </a:pPr>
                      <a:r>
                        <a:rPr b="1" lang="en"/>
                        <a:t>SP &gt; Sc</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5550">
                <a:tc>
                  <a:txBody>
                    <a:bodyPr>
                      <a:noAutofit/>
                    </a:bodyPr>
                    <a:lstStyle/>
                    <a:p>
                      <a:pPr lvl="0" rtl="0">
                        <a:spcBef>
                          <a:spcPts val="0"/>
                        </a:spcBef>
                        <a:buNone/>
                      </a:pPr>
                      <a:r>
                        <a:rPr b="1" lang="en"/>
                        <a:t>SP &gt; 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5550">
                <a:tc>
                  <a:txBody>
                    <a:bodyPr>
                      <a:noAutofit/>
                    </a:bodyPr>
                    <a:lstStyle/>
                    <a:p>
                      <a:pPr lvl="0" rtl="0">
                        <a:spcBef>
                          <a:spcPts val="0"/>
                        </a:spcBef>
                        <a:buNone/>
                      </a:pPr>
                      <a:r>
                        <a:rPr b="1" lang="en"/>
                        <a:t>SP &gt; 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71950">
                <a:tc>
                  <a:txBody>
                    <a:bodyPr>
                      <a:noAutofit/>
                    </a:bodyPr>
                    <a:lstStyle/>
                    <a:p>
                      <a:pPr lvl="0" rtl="0">
                        <a:spcBef>
                          <a:spcPts val="0"/>
                        </a:spcBef>
                        <a:buNone/>
                      </a:pPr>
                      <a:r>
                        <a:rPr b="1" lang="en"/>
                        <a:t>Out</a:t>
                      </a:r>
                    </a:p>
                  </a:txBody>
                  <a:tcPr marT="91425" marB="91425" marR="91425" marL="91425">
                    <a:solidFill>
                      <a:srgbClr val="FFFFFF"/>
                    </a:solidFill>
                  </a:tcPr>
                </a:tc>
                <a:tc>
                  <a:txBody>
                    <a:bodyPr>
                      <a:noAutofit/>
                    </a:bodyPr>
                    <a:lstStyle/>
                    <a:p>
                      <a:pPr lvl="0" rtl="0">
                        <a:spcBef>
                          <a:spcPts val="0"/>
                        </a:spcBef>
                        <a:buNone/>
                      </a:pPr>
                      <a:r>
                        <a:rPr lang="en"/>
                        <a:t>Edu</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ND</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Edu</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ND</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T2</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SP</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T1</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T2</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8"/>
                                        </p:tgtEl>
                                      </p:cBhvr>
                                    </p:animEffect>
                                    <p:set>
                                      <p:cBhvr>
                                        <p:cTn dur="1" fill="hold">
                                          <p:stCondLst>
                                            <p:cond delay="0"/>
                                          </p:stCondLst>
                                        </p:cTn>
                                        <p:tgtEl>
                                          <p:spTgt spid="1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a:t>
            </a:r>
          </a:p>
        </p:txBody>
      </p:sp>
      <p:sp>
        <p:nvSpPr>
          <p:cNvPr id="206" name="Shape 2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Airline Ticket Discount Function</a:t>
            </a:r>
          </a:p>
          <a:p>
            <a:pPr indent="-228600" lvl="1" marL="914400" marR="0" rtl="0" algn="l">
              <a:lnSpc>
                <a:spcPct val="100000"/>
              </a:lnSpc>
              <a:spcBef>
                <a:spcPts val="600"/>
              </a:spcBef>
              <a:spcAft>
                <a:spcPts val="0"/>
              </a:spcAft>
            </a:pPr>
            <a:r>
              <a:rPr lang="en"/>
              <a:t>Read the specification and draw a decision table.</a:t>
            </a:r>
          </a:p>
          <a:p>
            <a:pPr indent="-228600" lvl="1" marL="914400" marR="0" rtl="0" algn="l">
              <a:lnSpc>
                <a:spcPct val="100000"/>
              </a:lnSpc>
              <a:spcBef>
                <a:spcPts val="600"/>
              </a:spcBef>
              <a:spcAft>
                <a:spcPts val="0"/>
              </a:spcAft>
            </a:pPr>
            <a:r>
              <a:rPr lang="en"/>
              <a:t>How many tests would be required for compound condition coverage?</a:t>
            </a:r>
          </a:p>
          <a:p>
            <a:pPr indent="-228600" lvl="1" marL="914400" marR="0" rtl="0" algn="l">
              <a:lnSpc>
                <a:spcPct val="100000"/>
              </a:lnSpc>
              <a:spcBef>
                <a:spcPts val="600"/>
              </a:spcBef>
              <a:spcAft>
                <a:spcPts val="0"/>
              </a:spcAft>
            </a:pPr>
            <a:r>
              <a:rPr lang="en"/>
              <a:t>Expand the table to form a MC/DC test suite. How many tests were added?</a:t>
            </a:r>
          </a:p>
        </p:txBody>
      </p:sp>
      <p:sp>
        <p:nvSpPr>
          <p:cNvPr id="207" name="Shape 2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a:t>
            </a:r>
            <a:r>
              <a:rPr b="1" lang="en"/>
              <a:t>model</a:t>
            </a:r>
            <a:r>
              <a:rPr lang="en"/>
              <a:t> is an abstraction of the system being developed.</a:t>
            </a:r>
          </a:p>
          <a:p>
            <a:pPr indent="-228600" lvl="1" marL="914400" rtl="0">
              <a:spcBef>
                <a:spcPts val="0"/>
              </a:spcBef>
            </a:pPr>
            <a:r>
              <a:rPr lang="en"/>
              <a:t>By abstracting away unnecessary details, extremely powerful analyses can be performed.</a:t>
            </a:r>
          </a:p>
          <a:p>
            <a:pPr indent="-228600" lvl="0" marL="457200" rtl="0">
              <a:spcBef>
                <a:spcPts val="0"/>
              </a:spcBef>
            </a:pPr>
            <a:r>
              <a:rPr lang="en"/>
              <a:t>Can be extracted from specifications and design plans</a:t>
            </a:r>
          </a:p>
          <a:p>
            <a:pPr indent="-228600" lvl="1" marL="914400" rtl="0">
              <a:spcBef>
                <a:spcPts val="0"/>
              </a:spcBef>
            </a:pPr>
            <a:r>
              <a:rPr lang="en"/>
              <a:t>Illustrate the </a:t>
            </a:r>
            <a:r>
              <a:rPr i="1" lang="en"/>
              <a:t>intended</a:t>
            </a:r>
            <a:r>
              <a:rPr lang="en"/>
              <a:t> behavior of the system.</a:t>
            </a:r>
          </a:p>
          <a:p>
            <a:pPr indent="-228600" lvl="1" marL="914400" rtl="0">
              <a:spcBef>
                <a:spcPts val="0"/>
              </a:spcBef>
            </a:pPr>
            <a:r>
              <a:rPr lang="en"/>
              <a:t>Often take the form of state machines.</a:t>
            </a:r>
          </a:p>
          <a:p>
            <a:pPr indent="-228600" lvl="2" marL="1371600" rtl="0">
              <a:spcBef>
                <a:spcPts val="0"/>
              </a:spcBef>
            </a:pPr>
            <a:r>
              <a:rPr lang="en"/>
              <a:t>Events cause the system to react, changing its internal state.</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 Decision Table</a:t>
            </a:r>
          </a:p>
        </p:txBody>
      </p: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graphicFrame>
        <p:nvGraphicFramePr>
          <p:cNvPr id="214" name="Shape 214"/>
          <p:cNvGraphicFramePr/>
          <p:nvPr/>
        </p:nvGraphicFramePr>
        <p:xfrm>
          <a:off x="1028700" y="1780325"/>
          <a:ext cx="3000000" cy="3000000"/>
        </p:xfrm>
        <a:graphic>
          <a:graphicData uri="http://schemas.openxmlformats.org/drawingml/2006/table">
            <a:tbl>
              <a:tblPr>
                <a:noFill/>
                <a:tableStyleId>{3E015392-FDDC-4629-9717-274D8933163A}</a:tableStyleId>
              </a:tblPr>
              <a:tblGrid>
                <a:gridCol w="1283450"/>
                <a:gridCol w="415575"/>
                <a:gridCol w="403675"/>
                <a:gridCol w="403675"/>
                <a:gridCol w="422725"/>
                <a:gridCol w="403675"/>
                <a:gridCol w="403675"/>
              </a:tblGrid>
              <a:tr h="396200">
                <a:tc>
                  <a:txBody>
                    <a:bodyPr>
                      <a:noAutofit/>
                    </a:bodyPr>
                    <a:lstStyle/>
                    <a:p>
                      <a:pPr lvl="0">
                        <a:spcBef>
                          <a:spcPts val="0"/>
                        </a:spcBef>
                        <a:buNone/>
                      </a:pPr>
                      <a:r>
                        <a:rPr lang="en"/>
                        <a:t>Infant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96200">
                <a:tc>
                  <a:txBody>
                    <a:bodyPr>
                      <a:noAutofit/>
                    </a:bodyPr>
                    <a:lstStyle/>
                    <a:p>
                      <a:pPr lvl="0">
                        <a:spcBef>
                          <a:spcPts val="0"/>
                        </a:spcBef>
                        <a:buNone/>
                      </a:pPr>
                      <a:r>
                        <a:rPr lang="en"/>
                        <a:t>Child</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96200">
                <a:tc>
                  <a:txBody>
                    <a:bodyPr>
                      <a:noAutofit/>
                    </a:bodyPr>
                    <a:lstStyle/>
                    <a:p>
                      <a:pPr lvl="0">
                        <a:spcBef>
                          <a:spcPts val="0"/>
                        </a:spcBef>
                        <a:buNone/>
                      </a:pPr>
                      <a:r>
                        <a:rPr lang="en"/>
                        <a:t>Domestic</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r>
              <a:tr h="381000">
                <a:tc>
                  <a:txBody>
                    <a:bodyPr>
                      <a:noAutofit/>
                    </a:bodyPr>
                    <a:lstStyle/>
                    <a:p>
                      <a:pPr lvl="0">
                        <a:spcBef>
                          <a:spcPts val="0"/>
                        </a:spcBef>
                        <a:buNone/>
                      </a:pPr>
                      <a:r>
                        <a:rPr lang="en"/>
                        <a:t>International</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lang="en"/>
                        <a:t>Early</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lang="en"/>
                        <a:t>Off-Season</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b="1" lang="en"/>
                        <a:t>Discount</a:t>
                      </a:r>
                    </a:p>
                  </a:txBody>
                  <a:tcPr marT="91425" marB="91425" marR="91425" marL="91425"/>
                </a:tc>
                <a:tc>
                  <a:txBody>
                    <a:bodyPr>
                      <a:noAutofit/>
                    </a:bodyPr>
                    <a:lstStyle/>
                    <a:p>
                      <a:pPr lvl="0">
                        <a:spcBef>
                          <a:spcPts val="0"/>
                        </a:spcBef>
                        <a:buNone/>
                      </a:pPr>
                      <a:r>
                        <a:rPr lang="en"/>
                        <a:t>80</a:t>
                      </a:r>
                    </a:p>
                  </a:txBody>
                  <a:tcPr marT="91425" marB="91425" marR="91425" marL="91425"/>
                </a:tc>
                <a:tc>
                  <a:txBody>
                    <a:bodyPr>
                      <a:noAutofit/>
                    </a:bodyPr>
                    <a:lstStyle/>
                    <a:p>
                      <a:pPr lvl="0">
                        <a:spcBef>
                          <a:spcPts val="0"/>
                        </a:spcBef>
                        <a:buNone/>
                      </a:pPr>
                      <a:r>
                        <a:rPr lang="en"/>
                        <a:t>70</a:t>
                      </a:r>
                    </a:p>
                  </a:txBody>
                  <a:tcPr marT="91425" marB="91425" marR="91425" marL="91425"/>
                </a:tc>
                <a:tc>
                  <a:txBody>
                    <a:bodyPr>
                      <a:noAutofit/>
                    </a:bodyPr>
                    <a:lstStyle/>
                    <a:p>
                      <a:pPr lvl="0">
                        <a:spcBef>
                          <a:spcPts val="0"/>
                        </a:spcBef>
                        <a:buNone/>
                      </a:pPr>
                      <a:r>
                        <a:rPr lang="en"/>
                        <a:t>20</a:t>
                      </a:r>
                    </a:p>
                  </a:txBody>
                  <a:tcPr marT="91425" marB="91425" marR="91425" marL="91425"/>
                </a:tc>
                <a:tc>
                  <a:txBody>
                    <a:bodyPr>
                      <a:noAutofit/>
                    </a:bodyPr>
                    <a:lstStyle/>
                    <a:p>
                      <a:pPr lvl="0">
                        <a:spcBef>
                          <a:spcPts val="0"/>
                        </a:spcBef>
                        <a:buNone/>
                      </a:pPr>
                      <a:r>
                        <a:rPr lang="en"/>
                        <a:t>10</a:t>
                      </a:r>
                    </a:p>
                  </a:txBody>
                  <a:tcPr marT="91425" marB="91425" marR="91425" marL="91425"/>
                </a:tc>
                <a:tc>
                  <a:txBody>
                    <a:bodyPr>
                      <a:noAutofit/>
                    </a:bodyPr>
                    <a:lstStyle/>
                    <a:p>
                      <a:pPr lvl="0">
                        <a:spcBef>
                          <a:spcPts val="0"/>
                        </a:spcBef>
                        <a:buNone/>
                      </a:pPr>
                      <a:r>
                        <a:rPr lang="en"/>
                        <a:t>10</a:t>
                      </a:r>
                    </a:p>
                  </a:txBody>
                  <a:tcPr marT="91425" marB="91425" marR="91425" marL="91425"/>
                </a:tc>
                <a:tc>
                  <a:txBody>
                    <a:bodyPr>
                      <a:noAutofit/>
                    </a:bodyPr>
                    <a:lstStyle/>
                    <a:p>
                      <a:pPr lvl="0">
                        <a:spcBef>
                          <a:spcPts val="0"/>
                        </a:spcBef>
                        <a:buNone/>
                      </a:pPr>
                      <a:r>
                        <a:rPr lang="en"/>
                        <a:t>15</a:t>
                      </a:r>
                    </a:p>
                  </a:txBody>
                  <a:tcPr marT="91425" marB="91425" marR="91425" marL="91425"/>
                </a:tc>
              </a:tr>
            </a:tbl>
          </a:graphicData>
        </a:graphic>
      </p:graphicFrame>
      <p:sp>
        <p:nvSpPr>
          <p:cNvPr id="215" name="Shape 215"/>
          <p:cNvSpPr txBox="1"/>
          <p:nvPr/>
        </p:nvSpPr>
        <p:spPr>
          <a:xfrm>
            <a:off x="5652650" y="1724875"/>
            <a:ext cx="2815800" cy="1200899"/>
          </a:xfrm>
          <a:prstGeom prst="rect">
            <a:avLst/>
          </a:prstGeom>
          <a:noFill/>
          <a:ln>
            <a:noFill/>
          </a:ln>
        </p:spPr>
        <p:txBody>
          <a:bodyPr anchorCtr="0" anchor="t" bIns="91425" lIns="91425" rIns="91425" tIns="91425">
            <a:noAutofit/>
          </a:bodyPr>
          <a:lstStyle/>
          <a:p>
            <a:pPr lvl="0" rtl="0">
              <a:spcBef>
                <a:spcPts val="0"/>
              </a:spcBef>
              <a:buNone/>
            </a:pPr>
            <a:r>
              <a:rPr b="1" lang="en"/>
              <a:t>Constraints: </a:t>
            </a:r>
          </a:p>
          <a:p>
            <a:pPr indent="-228600" lvl="0" marL="457200" rtl="0">
              <a:spcBef>
                <a:spcPts val="0"/>
              </a:spcBef>
              <a:buChar char="●"/>
            </a:pPr>
            <a:r>
              <a:rPr lang="en"/>
              <a:t>Infant =&gt; !Child</a:t>
            </a:r>
          </a:p>
          <a:p>
            <a:pPr indent="-228600" lvl="0" marL="457200" rtl="0">
              <a:spcBef>
                <a:spcPts val="0"/>
              </a:spcBef>
              <a:buChar char="●"/>
            </a:pPr>
            <a:r>
              <a:rPr lang="en"/>
              <a:t>Child =&gt; !Infant</a:t>
            </a:r>
          </a:p>
          <a:p>
            <a:pPr indent="-228600" lvl="0" marL="457200" rtl="0">
              <a:spcBef>
                <a:spcPts val="0"/>
              </a:spcBef>
              <a:buChar char="●"/>
            </a:pPr>
            <a:r>
              <a:rPr lang="en"/>
              <a:t>Domestic =&gt; !International</a:t>
            </a:r>
          </a:p>
          <a:p>
            <a:pPr indent="-228600" lvl="0" marL="457200" rtl="0">
              <a:spcBef>
                <a:spcPts val="0"/>
              </a:spcBef>
              <a:buChar char="●"/>
            </a:pPr>
            <a:r>
              <a:rPr lang="en"/>
              <a:t>International =&gt; !Domestic</a:t>
            </a:r>
          </a:p>
          <a:p>
            <a:pPr indent="-228600" lvl="0" marL="457200">
              <a:spcBef>
                <a:spcPts val="0"/>
              </a:spcBef>
              <a:buChar char="●"/>
            </a:pPr>
            <a:r>
              <a:rPr lang="en"/>
              <a:t>Domestic xor International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 Decision Table</a:t>
            </a:r>
          </a:p>
        </p:txBody>
      </p:sp>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graphicFrame>
        <p:nvGraphicFramePr>
          <p:cNvPr id="222" name="Shape 222"/>
          <p:cNvGraphicFramePr/>
          <p:nvPr/>
        </p:nvGraphicFramePr>
        <p:xfrm>
          <a:off x="627400" y="1971650"/>
          <a:ext cx="3000000" cy="3000000"/>
        </p:xfrm>
        <a:graphic>
          <a:graphicData uri="http://schemas.openxmlformats.org/drawingml/2006/table">
            <a:tbl>
              <a:tblPr>
                <a:noFill/>
                <a:tableStyleId>{3E015392-FDDC-4629-9717-274D8933163A}</a:tableStyleId>
              </a:tblPr>
              <a:tblGrid>
                <a:gridCol w="1763050"/>
                <a:gridCol w="572175"/>
                <a:gridCol w="572175"/>
                <a:gridCol w="572175"/>
                <a:gridCol w="572175"/>
                <a:gridCol w="572175"/>
                <a:gridCol w="572175"/>
                <a:gridCol w="572175"/>
                <a:gridCol w="580675"/>
                <a:gridCol w="572175"/>
                <a:gridCol w="572175"/>
              </a:tblGrid>
              <a:tr h="396200">
                <a:tc>
                  <a:txBody>
                    <a:bodyPr>
                      <a:noAutofit/>
                    </a:bodyPr>
                    <a:lstStyle/>
                    <a:p>
                      <a:pPr lvl="0" rtl="0">
                        <a:spcBef>
                          <a:spcPts val="0"/>
                        </a:spcBef>
                        <a:buNone/>
                      </a:pPr>
                      <a:r>
                        <a:rPr lang="en"/>
                        <a:t>Infant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b="1" lang="en">
                          <a:solidFill>
                            <a:srgbClr val="0000FF"/>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96200">
                <a:tc>
                  <a:txBody>
                    <a:bodyPr>
                      <a:noAutofit/>
                    </a:bodyPr>
                    <a:lstStyle/>
                    <a:p>
                      <a:pPr lvl="0" rtl="0">
                        <a:spcBef>
                          <a:spcPts val="0"/>
                        </a:spcBef>
                        <a:buNone/>
                      </a:pPr>
                      <a:r>
                        <a:rPr lang="en"/>
                        <a:t>Child</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b="1" lang="en">
                          <a:solidFill>
                            <a:srgbClr val="0000FF"/>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96200">
                <a:tc>
                  <a:txBody>
                    <a:bodyPr>
                      <a:noAutofit/>
                    </a:bodyPr>
                    <a:lstStyle/>
                    <a:p>
                      <a:pPr lvl="0" rtl="0">
                        <a:spcBef>
                          <a:spcPts val="0"/>
                        </a:spcBef>
                        <a:buNone/>
                      </a:pPr>
                      <a:r>
                        <a:rPr lang="en"/>
                        <a:t>Domestic</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b="1" lang="en">
                          <a:solidFill>
                            <a:srgbClr val="0000FF"/>
                          </a:solidFill>
                        </a:rPr>
                        <a:t>T</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r>
              <a:tr h="396200">
                <a:tc>
                  <a:txBody>
                    <a:bodyPr>
                      <a:noAutofit/>
                    </a:bodyPr>
                    <a:lstStyle/>
                    <a:p>
                      <a:pPr lvl="0" rtl="0">
                        <a:spcBef>
                          <a:spcPts val="0"/>
                        </a:spcBef>
                        <a:buNone/>
                      </a:pPr>
                      <a:r>
                        <a:rPr lang="en"/>
                        <a:t>International</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b="1" lang="en">
                          <a:solidFill>
                            <a:srgbClr val="0000FF"/>
                          </a:solidFill>
                        </a:rPr>
                        <a:t>F</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r>
              <a:tr h="396200">
                <a:tc>
                  <a:txBody>
                    <a:bodyPr>
                      <a:noAutofit/>
                    </a:bodyPr>
                    <a:lstStyle/>
                    <a:p>
                      <a:pPr lvl="0" rtl="0">
                        <a:spcBef>
                          <a:spcPts val="0"/>
                        </a:spcBef>
                        <a:buNone/>
                      </a:pPr>
                      <a:r>
                        <a:rPr lang="en"/>
                        <a:t>Early</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b="1" lang="en">
                          <a:solidFill>
                            <a:srgbClr val="0000FF"/>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r>
              <a:tr h="396200">
                <a:tc>
                  <a:txBody>
                    <a:bodyPr>
                      <a:noAutofit/>
                    </a:bodyPr>
                    <a:lstStyle/>
                    <a:p>
                      <a:pPr lvl="0" rtl="0">
                        <a:spcBef>
                          <a:spcPts val="0"/>
                        </a:spcBef>
                        <a:buNone/>
                      </a:pPr>
                      <a:r>
                        <a:rPr lang="en"/>
                        <a:t>Off-Season</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b="1" lang="en">
                          <a:solidFill>
                            <a:srgbClr val="0000FF"/>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r>
              <a:tr h="396200">
                <a:tc>
                  <a:txBody>
                    <a:bodyPr>
                      <a:noAutofit/>
                    </a:bodyPr>
                    <a:lstStyle/>
                    <a:p>
                      <a:pPr lvl="0" rtl="0">
                        <a:spcBef>
                          <a:spcPts val="0"/>
                        </a:spcBef>
                        <a:buNone/>
                      </a:pPr>
                      <a:r>
                        <a:rPr b="1" lang="en"/>
                        <a:t>Discount</a:t>
                      </a:r>
                    </a:p>
                  </a:txBody>
                  <a:tcPr marT="91425" marB="91425" marR="91425" marL="91425"/>
                </a:tc>
                <a:tc>
                  <a:txBody>
                    <a:bodyPr>
                      <a:noAutofit/>
                    </a:bodyPr>
                    <a:lstStyle/>
                    <a:p>
                      <a:pPr lvl="0" rtl="0">
                        <a:spcBef>
                          <a:spcPts val="0"/>
                        </a:spcBef>
                        <a:buNone/>
                      </a:pPr>
                      <a:r>
                        <a:rPr lang="en"/>
                        <a:t>80</a:t>
                      </a:r>
                    </a:p>
                  </a:txBody>
                  <a:tcPr marT="91425" marB="91425" marR="91425" marL="91425"/>
                </a:tc>
                <a:tc>
                  <a:txBody>
                    <a:bodyPr>
                      <a:noAutofit/>
                    </a:bodyPr>
                    <a:lstStyle/>
                    <a:p>
                      <a:pPr lvl="0" rtl="0">
                        <a:spcBef>
                          <a:spcPts val="0"/>
                        </a:spcBef>
                        <a:buNone/>
                      </a:pPr>
                      <a:r>
                        <a:rPr b="1" lang="en">
                          <a:solidFill>
                            <a:srgbClr val="0000FF"/>
                          </a:solidFill>
                        </a:rPr>
                        <a:t>0</a:t>
                      </a:r>
                    </a:p>
                  </a:txBody>
                  <a:tcPr marT="91425" marB="91425" marR="91425" marL="91425"/>
                </a:tc>
                <a:tc>
                  <a:txBody>
                    <a:bodyPr>
                      <a:noAutofit/>
                    </a:bodyPr>
                    <a:lstStyle/>
                    <a:p>
                      <a:pPr lvl="0" rtl="0">
                        <a:spcBef>
                          <a:spcPts val="0"/>
                        </a:spcBef>
                        <a:buNone/>
                      </a:pPr>
                      <a:r>
                        <a:t/>
                      </a:r>
                      <a:endParaRPr b="1">
                        <a:solidFill>
                          <a:srgbClr val="FF0000"/>
                        </a:solidFill>
                      </a:endParaRPr>
                    </a:p>
                  </a:txBody>
                  <a:tcPr marT="91425" marB="91425" marR="91425" marL="91425"/>
                </a:tc>
                <a:tc>
                  <a:txBody>
                    <a:bodyPr>
                      <a:noAutofit/>
                    </a:bodyPr>
                    <a:lstStyle/>
                    <a:p>
                      <a:pPr lvl="0" rtl="0">
                        <a:spcBef>
                          <a:spcPts val="0"/>
                        </a:spcBef>
                        <a:buNone/>
                      </a:pPr>
                      <a:r>
                        <a:t/>
                      </a:r>
                      <a:endParaRPr b="1">
                        <a:solidFill>
                          <a:srgbClr val="FF0000"/>
                        </a:solidFill>
                      </a:endParaRPr>
                    </a:p>
                  </a:txBody>
                  <a:tcPr marT="91425" marB="91425" marR="91425" marL="91425"/>
                </a:tc>
                <a:tc>
                  <a:txBody>
                    <a:bodyPr>
                      <a:noAutofit/>
                    </a:bodyPr>
                    <a:lstStyle/>
                    <a:p>
                      <a:pPr lvl="0" rtl="0">
                        <a:spcBef>
                          <a:spcPts val="0"/>
                        </a:spcBef>
                        <a:buNone/>
                      </a:pPr>
                      <a:r>
                        <a:t/>
                      </a:r>
                      <a:endParaRPr b="1">
                        <a:solidFill>
                          <a:srgbClr val="0000FF"/>
                        </a:solidFill>
                      </a:endParaRPr>
                    </a:p>
                  </a:txBody>
                  <a:tcPr marT="91425" marB="91425" marR="91425" marL="91425"/>
                </a:tc>
                <a:tc>
                  <a:txBody>
                    <a:bodyPr>
                      <a:noAutofit/>
                    </a:bodyPr>
                    <a:lstStyle/>
                    <a:p>
                      <a:pPr lvl="0" rtl="0">
                        <a:spcBef>
                          <a:spcPts val="0"/>
                        </a:spcBef>
                        <a:buNone/>
                      </a:pPr>
                      <a:r>
                        <a:rPr lang="en"/>
                        <a:t>70</a:t>
                      </a:r>
                    </a:p>
                  </a:txBody>
                  <a:tcPr marT="91425" marB="91425" marR="91425" marL="91425"/>
                </a:tc>
                <a:tc>
                  <a:txBody>
                    <a:bodyPr>
                      <a:noAutofit/>
                    </a:bodyPr>
                    <a:lstStyle/>
                    <a:p>
                      <a:pPr lvl="0" rtl="0">
                        <a:spcBef>
                          <a:spcPts val="0"/>
                        </a:spcBef>
                        <a:buNone/>
                      </a:pPr>
                      <a:r>
                        <a:rPr lang="en"/>
                        <a:t>20</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15</a:t>
                      </a:r>
                    </a:p>
                  </a:txBody>
                  <a:tcPr marT="91425" marB="91425" marR="91425" marL="91425"/>
                </a:tc>
              </a:tr>
            </a:tbl>
          </a:graphicData>
        </a:graphic>
      </p:graphicFrame>
      <p:sp>
        <p:nvSpPr>
          <p:cNvPr id="223" name="Shape 223"/>
          <p:cNvSpPr txBox="1"/>
          <p:nvPr/>
        </p:nvSpPr>
        <p:spPr>
          <a:xfrm>
            <a:off x="627400" y="4968025"/>
            <a:ext cx="3075600" cy="1200899"/>
          </a:xfrm>
          <a:prstGeom prst="rect">
            <a:avLst/>
          </a:prstGeom>
          <a:noFill/>
          <a:ln>
            <a:noFill/>
          </a:ln>
        </p:spPr>
        <p:txBody>
          <a:bodyPr anchorCtr="0" anchor="t" bIns="91425" lIns="91425" rIns="91425" tIns="91425">
            <a:noAutofit/>
          </a:bodyPr>
          <a:lstStyle/>
          <a:p>
            <a:pPr lvl="0" rtl="0">
              <a:spcBef>
                <a:spcPts val="0"/>
              </a:spcBef>
              <a:buNone/>
            </a:pPr>
            <a:r>
              <a:rPr b="1" lang="en"/>
              <a:t>Constraints: </a:t>
            </a:r>
          </a:p>
          <a:p>
            <a:pPr indent="-228600" lvl="0" marL="457200" rtl="0">
              <a:spcBef>
                <a:spcPts val="0"/>
              </a:spcBef>
              <a:buChar char="●"/>
            </a:pPr>
            <a:r>
              <a:rPr lang="en"/>
              <a:t>Infant =&gt; !Child</a:t>
            </a:r>
          </a:p>
          <a:p>
            <a:pPr indent="-228600" lvl="0" marL="457200" rtl="0">
              <a:spcBef>
                <a:spcPts val="0"/>
              </a:spcBef>
              <a:buChar char="●"/>
            </a:pPr>
            <a:r>
              <a:rPr lang="en"/>
              <a:t>Child =&gt; !Infant</a:t>
            </a:r>
          </a:p>
          <a:p>
            <a:pPr indent="-228600" lvl="0" marL="457200" rtl="0">
              <a:spcBef>
                <a:spcPts val="0"/>
              </a:spcBef>
              <a:buChar char="●"/>
            </a:pPr>
            <a:r>
              <a:rPr lang="en"/>
              <a:t>Domestic =&gt; !International</a:t>
            </a:r>
          </a:p>
          <a:p>
            <a:pPr indent="-228600" lvl="0" marL="457200" rtl="0">
              <a:spcBef>
                <a:spcPts val="0"/>
              </a:spcBef>
              <a:buChar char="●"/>
            </a:pPr>
            <a:r>
              <a:rPr lang="en"/>
              <a:t>International =&gt; !Domestic</a:t>
            </a:r>
          </a:p>
          <a:p>
            <a:pPr indent="-228600" lvl="0" marL="457200" rtl="0">
              <a:spcBef>
                <a:spcPts val="0"/>
              </a:spcBef>
              <a:buChar char="●"/>
            </a:pPr>
            <a:r>
              <a:rPr lang="en"/>
              <a:t>(Domestic xor International)</a:t>
            </a:r>
          </a:p>
        </p:txBody>
      </p:sp>
      <p:graphicFrame>
        <p:nvGraphicFramePr>
          <p:cNvPr id="224" name="Shape 224"/>
          <p:cNvGraphicFramePr/>
          <p:nvPr/>
        </p:nvGraphicFramePr>
        <p:xfrm>
          <a:off x="627375" y="1971650"/>
          <a:ext cx="3000000" cy="3000000"/>
        </p:xfrm>
        <a:graphic>
          <a:graphicData uri="http://schemas.openxmlformats.org/drawingml/2006/table">
            <a:tbl>
              <a:tblPr>
                <a:noFill/>
                <a:tableStyleId>{3E015392-FDDC-4629-9717-274D8933163A}</a:tableStyleId>
              </a:tblPr>
              <a:tblGrid>
                <a:gridCol w="1529475"/>
                <a:gridCol w="496375"/>
                <a:gridCol w="496375"/>
                <a:gridCol w="496375"/>
                <a:gridCol w="496375"/>
                <a:gridCol w="496375"/>
                <a:gridCol w="496375"/>
                <a:gridCol w="496375"/>
                <a:gridCol w="496375"/>
                <a:gridCol w="496375"/>
                <a:gridCol w="503750"/>
                <a:gridCol w="496375"/>
                <a:gridCol w="49637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t/>
                      </a:r>
                      <a:endParaRPr b="1">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225" name="Shape 225"/>
          <p:cNvGraphicFramePr/>
          <p:nvPr/>
        </p:nvGraphicFramePr>
        <p:xfrm>
          <a:off x="627375" y="1971650"/>
          <a:ext cx="3000000" cy="3000000"/>
        </p:xfrm>
        <a:graphic>
          <a:graphicData uri="http://schemas.openxmlformats.org/drawingml/2006/table">
            <a:tbl>
              <a:tblPr>
                <a:noFill/>
                <a:tableStyleId>{3E015392-FDDC-4629-9717-274D8933163A}</a:tableStyleId>
              </a:tblPr>
              <a:tblGrid>
                <a:gridCol w="1529475"/>
                <a:gridCol w="496375"/>
                <a:gridCol w="496375"/>
                <a:gridCol w="496375"/>
                <a:gridCol w="496375"/>
                <a:gridCol w="496375"/>
                <a:gridCol w="496375"/>
                <a:gridCol w="496375"/>
                <a:gridCol w="503750"/>
                <a:gridCol w="496375"/>
                <a:gridCol w="49637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226" name="Shape 226"/>
          <p:cNvGraphicFramePr/>
          <p:nvPr/>
        </p:nvGraphicFramePr>
        <p:xfrm>
          <a:off x="627375" y="1971650"/>
          <a:ext cx="3000000" cy="3000000"/>
        </p:xfrm>
        <a:graphic>
          <a:graphicData uri="http://schemas.openxmlformats.org/drawingml/2006/table">
            <a:tbl>
              <a:tblPr>
                <a:noFill/>
                <a:tableStyleId>{3E015392-FDDC-4629-9717-274D8933163A}</a:tableStyleId>
              </a:tblPr>
              <a:tblGrid>
                <a:gridCol w="1450175"/>
                <a:gridCol w="470650"/>
                <a:gridCol w="470650"/>
                <a:gridCol w="470650"/>
                <a:gridCol w="470650"/>
                <a:gridCol w="470650"/>
                <a:gridCol w="470650"/>
                <a:gridCol w="477625"/>
                <a:gridCol w="477625"/>
                <a:gridCol w="477625"/>
                <a:gridCol w="470650"/>
                <a:gridCol w="470650"/>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t/>
                      </a:r>
                      <a:endParaRPr b="1">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FF0000"/>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227" name="Shape 227"/>
          <p:cNvGraphicFramePr/>
          <p:nvPr/>
        </p:nvGraphicFramePr>
        <p:xfrm>
          <a:off x="590625" y="1971650"/>
          <a:ext cx="3000000" cy="3000000"/>
        </p:xfrm>
        <a:graphic>
          <a:graphicData uri="http://schemas.openxmlformats.org/drawingml/2006/table">
            <a:tbl>
              <a:tblPr>
                <a:noFill/>
                <a:tableStyleId>{3E015392-FDDC-4629-9717-274D8933163A}</a:tableStyleId>
              </a:tblPr>
              <a:tblGrid>
                <a:gridCol w="1572200"/>
                <a:gridCol w="510250"/>
                <a:gridCol w="510250"/>
                <a:gridCol w="510250"/>
                <a:gridCol w="510250"/>
                <a:gridCol w="510250"/>
                <a:gridCol w="510250"/>
                <a:gridCol w="517825"/>
                <a:gridCol w="510250"/>
                <a:gridCol w="510250"/>
                <a:gridCol w="510250"/>
                <a:gridCol w="510250"/>
                <a:gridCol w="510250"/>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228" name="Shape 228"/>
          <p:cNvGraphicFramePr/>
          <p:nvPr/>
        </p:nvGraphicFramePr>
        <p:xfrm>
          <a:off x="505412" y="1919700"/>
          <a:ext cx="3000000" cy="3000000"/>
        </p:xfrm>
        <a:graphic>
          <a:graphicData uri="http://schemas.openxmlformats.org/drawingml/2006/table">
            <a:tbl>
              <a:tblPr>
                <a:noFill/>
                <a:tableStyleId>{3E015392-FDDC-4629-9717-274D8933163A}</a:tableStyleId>
              </a:tblPr>
              <a:tblGrid>
                <a:gridCol w="1385000"/>
                <a:gridCol w="449425"/>
                <a:gridCol w="449425"/>
                <a:gridCol w="449425"/>
                <a:gridCol w="449425"/>
                <a:gridCol w="449425"/>
                <a:gridCol w="449425"/>
                <a:gridCol w="456200"/>
                <a:gridCol w="449425"/>
                <a:gridCol w="449425"/>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t/>
                      </a:r>
                      <a:endParaRPr/>
                    </a:p>
                  </a:txBody>
                  <a:tcPr marT="91425" marB="91425" marR="91425" marL="91425">
                    <a:solidFill>
                      <a:srgbClr val="FFFFFF"/>
                    </a:solidFill>
                  </a:tcPr>
                </a:tc>
                <a:tc>
                  <a:txBody>
                    <a:bodyPr>
                      <a:noAutofit/>
                    </a:bodyPr>
                    <a:lstStyle/>
                    <a:p>
                      <a:pPr lvl="0" rtl="0">
                        <a:spcBef>
                          <a:spcPts val="0"/>
                        </a:spcBef>
                        <a:buNone/>
                      </a:pPr>
                      <a:r>
                        <a:t/>
                      </a:r>
                      <a:endParaRPr/>
                    </a:p>
                  </a:txBody>
                  <a:tcPr marT="91425" marB="91425" marR="91425" marL="91425">
                    <a:solidFill>
                      <a:srgbClr val="FFFFFF"/>
                    </a:solidFill>
                  </a:tcPr>
                </a:tc>
                <a:tc>
                  <a:txBody>
                    <a:bodyPr>
                      <a:noAutofit/>
                    </a:bodyPr>
                    <a:lstStyle/>
                    <a:p>
                      <a:pPr lvl="0" rtl="0">
                        <a:spcBef>
                          <a:spcPts val="0"/>
                        </a:spcBef>
                        <a:buNone/>
                      </a:pPr>
                      <a:r>
                        <a:t/>
                      </a:r>
                      <a:endParaRPr>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a:p>
                  </a:txBody>
                  <a:tcPr marT="91425" marB="91425" marR="91425" marL="91425">
                    <a:solidFill>
                      <a:srgbClr val="FFFFFF"/>
                    </a:solidFill>
                  </a:tcPr>
                </a:tc>
              </a:tr>
            </a:tbl>
          </a:graphicData>
        </a:graphic>
      </p:graphicFrame>
      <p:graphicFrame>
        <p:nvGraphicFramePr>
          <p:cNvPr id="229" name="Shape 229"/>
          <p:cNvGraphicFramePr/>
          <p:nvPr/>
        </p:nvGraphicFramePr>
        <p:xfrm>
          <a:off x="590612" y="1971650"/>
          <a:ext cx="3000000" cy="3000000"/>
        </p:xfrm>
        <a:graphic>
          <a:graphicData uri="http://schemas.openxmlformats.org/drawingml/2006/table">
            <a:tbl>
              <a:tblPr>
                <a:noFill/>
                <a:tableStyleId>{3E015392-FDDC-4629-9717-274D8933163A}</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70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15</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r>
            </a:tbl>
          </a:graphicData>
        </a:graphic>
      </p:graphicFrame>
      <p:graphicFrame>
        <p:nvGraphicFramePr>
          <p:cNvPr id="230" name="Shape 230"/>
          <p:cNvGraphicFramePr/>
          <p:nvPr/>
        </p:nvGraphicFramePr>
        <p:xfrm>
          <a:off x="590612" y="1971650"/>
          <a:ext cx="3000000" cy="3000000"/>
        </p:xfrm>
        <a:graphic>
          <a:graphicData uri="http://schemas.openxmlformats.org/drawingml/2006/table">
            <a:tbl>
              <a:tblPr>
                <a:noFill/>
                <a:tableStyleId>{3E015392-FDDC-4629-9717-274D8933163A}</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lang="en"/>
                        <a:t>0</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70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0</a:t>
                      </a:r>
                    </a:p>
                  </a:txBody>
                  <a:tcPr marT="91425" marB="91425" marR="91425" marL="91425">
                    <a:solidFill>
                      <a:srgbClr val="FFFFFF"/>
                    </a:solidFill>
                  </a:tcPr>
                </a:tc>
              </a:tr>
            </a:tbl>
          </a:graphicData>
        </a:graphic>
      </p:graphicFrame>
      <p:graphicFrame>
        <p:nvGraphicFramePr>
          <p:cNvPr id="231" name="Shape 231"/>
          <p:cNvGraphicFramePr/>
          <p:nvPr/>
        </p:nvGraphicFramePr>
        <p:xfrm>
          <a:off x="756887" y="1971650"/>
          <a:ext cx="3000000" cy="3000000"/>
        </p:xfrm>
        <a:graphic>
          <a:graphicData uri="http://schemas.openxmlformats.org/drawingml/2006/table">
            <a:tbl>
              <a:tblPr>
                <a:noFill/>
                <a:tableStyleId>{3E015392-FDDC-4629-9717-274D8933163A}</a:tableStyleId>
              </a:tblPr>
              <a:tblGrid>
                <a:gridCol w="1385000"/>
                <a:gridCol w="449425"/>
                <a:gridCol w="449425"/>
                <a:gridCol w="449425"/>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lang="en"/>
                        <a:t>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lang="en"/>
                        <a:t>0</a:t>
                      </a:r>
                    </a:p>
                  </a:txBody>
                  <a:tcPr marT="91425" marB="9142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2"/>
                                        </p:tgtEl>
                                      </p:cBhvr>
                                    </p:animEffect>
                                    <p:set>
                                      <p:cBhvr>
                                        <p:cTn dur="1" fill="hold">
                                          <p:stCondLst>
                                            <p:cond delay="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4"/>
                                        </p:tgtEl>
                                      </p:cBhvr>
                                    </p:animEffect>
                                    <p:set>
                                      <p:cBhvr>
                                        <p:cTn dur="1" fill="hold">
                                          <p:stCondLst>
                                            <p:cond delay="0"/>
                                          </p:stCondLst>
                                        </p:cTn>
                                        <p:tgtEl>
                                          <p:spTgt spid="2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5"/>
                                        </p:tgtEl>
                                      </p:cBhvr>
                                    </p:animEffect>
                                    <p:set>
                                      <p:cBhvr>
                                        <p:cTn dur="1" fill="hold">
                                          <p:stCondLst>
                                            <p:cond delay="0"/>
                                          </p:stCondLst>
                                        </p:cTn>
                                        <p:tgtEl>
                                          <p:spTgt spid="2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6"/>
                                        </p:tgtEl>
                                      </p:cBhvr>
                                    </p:animEffect>
                                    <p:set>
                                      <p:cBhvr>
                                        <p:cTn dur="1" fill="hold">
                                          <p:stCondLst>
                                            <p:cond delay="0"/>
                                          </p:stCondLst>
                                        </p:cTn>
                                        <p:tgtEl>
                                          <p:spTgt spid="2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7"/>
                                        </p:tgtEl>
                                      </p:cBhvr>
                                    </p:animEffect>
                                    <p:set>
                                      <p:cBhvr>
                                        <p:cTn dur="1" fill="hold">
                                          <p:stCondLst>
                                            <p:cond delay="0"/>
                                          </p:stCondLst>
                                        </p:cTn>
                                        <p:tgtEl>
                                          <p:spTgt spid="2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8"/>
                                        </p:tgtEl>
                                      </p:cBhvr>
                                    </p:animEffect>
                                    <p:set>
                                      <p:cBhvr>
                                        <p:cTn dur="1" fill="hold">
                                          <p:stCondLst>
                                            <p:cond delay="1000"/>
                                          </p:stCondLst>
                                        </p:cTn>
                                        <p:tgtEl>
                                          <p:spTgt spid="2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9"/>
                                        </p:tgtEl>
                                      </p:cBhvr>
                                    </p:animEffect>
                                    <p:set>
                                      <p:cBhvr>
                                        <p:cTn dur="1" fill="hold">
                                          <p:stCondLst>
                                            <p:cond delay="0"/>
                                          </p:stCondLst>
                                        </p:cTn>
                                        <p:tgtEl>
                                          <p:spTgt spid="2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0"/>
                                        </p:tgtEl>
                                      </p:cBhvr>
                                    </p:animEffect>
                                    <p:set>
                                      <p:cBhvr>
                                        <p:cTn dur="1" fill="hold">
                                          <p:stCondLst>
                                            <p:cond delay="0"/>
                                          </p:stCondLst>
                                        </p:cTn>
                                        <p:tgtEl>
                                          <p:spTgt spid="2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idx="4294967295" type="title"/>
          </p:nvPr>
        </p:nvSpPr>
        <p:spPr>
          <a:xfrm>
            <a:off x="553850" y="1600000"/>
            <a:ext cx="7948500" cy="3027900"/>
          </a:xfrm>
          <a:prstGeom prst="rect">
            <a:avLst/>
          </a:prstGeom>
        </p:spPr>
        <p:txBody>
          <a:bodyPr anchorCtr="0" anchor="b" bIns="91425" lIns="91425" rIns="91425" tIns="91425">
            <a:noAutofit/>
          </a:bodyPr>
          <a:lstStyle/>
          <a:p>
            <a:pPr lvl="0" rtl="0">
              <a:spcBef>
                <a:spcPts val="0"/>
              </a:spcBef>
              <a:buNone/>
            </a:pPr>
            <a:r>
              <a:rPr lang="en" sz="4800"/>
              <a:t>Grammars</a:t>
            </a:r>
          </a:p>
          <a:p>
            <a:pPr lvl="0" rtl="0">
              <a:spcBef>
                <a:spcPts val="0"/>
              </a:spcBef>
              <a:buNone/>
            </a:pPr>
            <a:r>
              <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Grammars</a:t>
            </a:r>
          </a:p>
        </p:txBody>
      </p:sp>
      <p:sp>
        <p:nvSpPr>
          <p:cNvPr id="242" name="Shape 2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Specifications for complex documents or domain-specific languages are often structured as grammars.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1800"/>
              <a:t>&lt;search&gt; ::== &lt;search&gt; &lt;binop&gt; &lt;term&gt; | not &lt;search&gt; | &lt;term&gt;</a:t>
            </a:r>
          </a:p>
          <a:p>
            <a:pPr lvl="0" marR="0" rtl="0" algn="l">
              <a:lnSpc>
                <a:spcPct val="100000"/>
              </a:lnSpc>
              <a:spcBef>
                <a:spcPts val="600"/>
              </a:spcBef>
              <a:spcAft>
                <a:spcPts val="0"/>
              </a:spcAft>
              <a:buNone/>
            </a:pPr>
            <a:r>
              <a:rPr lang="en" sz="1800"/>
              <a:t>&lt;binop&gt; ::== and | or</a:t>
            </a:r>
          </a:p>
          <a:p>
            <a:pPr lvl="0" marR="0" rtl="0" algn="l">
              <a:lnSpc>
                <a:spcPct val="100000"/>
              </a:lnSpc>
              <a:spcBef>
                <a:spcPts val="600"/>
              </a:spcBef>
              <a:spcAft>
                <a:spcPts val="0"/>
              </a:spcAft>
              <a:buNone/>
            </a:pPr>
            <a:r>
              <a:rPr lang="en" sz="1800"/>
              <a:t>&lt;term&gt; ::== &lt;regexp&gt; | (&lt;search&gt;)</a:t>
            </a:r>
          </a:p>
          <a:p>
            <a:pPr lvl="0" marR="0" rtl="0" algn="l">
              <a:lnSpc>
                <a:spcPct val="100000"/>
              </a:lnSpc>
              <a:spcBef>
                <a:spcPts val="600"/>
              </a:spcBef>
              <a:spcAft>
                <a:spcPts val="0"/>
              </a:spcAft>
              <a:buNone/>
            </a:pPr>
            <a:r>
              <a:rPr lang="en" sz="1800"/>
              <a:t>&lt;regexp&gt; :== Char&lt;regexp&gt; | Char | {&lt;choices&gt;} | *</a:t>
            </a:r>
          </a:p>
          <a:p>
            <a:pPr lvl="0" marR="0" rtl="0" algn="l">
              <a:lnSpc>
                <a:spcPct val="100000"/>
              </a:lnSpc>
              <a:spcBef>
                <a:spcPts val="600"/>
              </a:spcBef>
              <a:spcAft>
                <a:spcPts val="0"/>
              </a:spcAft>
              <a:buNone/>
            </a:pPr>
            <a:r>
              <a:rPr lang="en" sz="1800"/>
              <a:t>&lt;choices&gt; ::== &lt;regexp&gt; | &lt;regexp&gt;,&lt;choices&gt;</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Tests can be derived from these structures.</a:t>
            </a:r>
          </a:p>
        </p:txBody>
      </p:sp>
      <p:sp>
        <p:nvSpPr>
          <p:cNvPr id="243" name="Shape 2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Grammar-Based Input</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Grammars are useful for representing complex input of varying and unbounded size, with recursive structures and boundary conditions.</a:t>
            </a:r>
          </a:p>
          <a:p>
            <a:pPr indent="-228600" lvl="1" marL="914400" marR="0" rtl="0" algn="l">
              <a:lnSpc>
                <a:spcPct val="100000"/>
              </a:lnSpc>
              <a:spcBef>
                <a:spcPts val="600"/>
              </a:spcBef>
              <a:spcAft>
                <a:spcPts val="0"/>
              </a:spcAft>
            </a:pPr>
            <a:r>
              <a:rPr lang="en"/>
              <a:t>Example, XML files.</a:t>
            </a:r>
          </a:p>
          <a:p>
            <a:pPr indent="-228600" lvl="2" marL="1371600" marR="0" rtl="0" algn="l">
              <a:lnSpc>
                <a:spcPct val="100000"/>
              </a:lnSpc>
              <a:spcBef>
                <a:spcPts val="600"/>
              </a:spcBef>
              <a:spcAft>
                <a:spcPts val="0"/>
              </a:spcAft>
            </a:pPr>
            <a:r>
              <a:rPr lang="en"/>
              <a:t>Document built from a set of standard tags.</a:t>
            </a:r>
          </a:p>
          <a:p>
            <a:pPr indent="-228600" lvl="2" marL="1371600" marR="0" rtl="0" algn="l">
              <a:lnSpc>
                <a:spcPct val="100000"/>
              </a:lnSpc>
              <a:spcBef>
                <a:spcPts val="600"/>
              </a:spcBef>
              <a:spcAft>
                <a:spcPts val="0"/>
              </a:spcAft>
            </a:pPr>
            <a:r>
              <a:rPr lang="en"/>
              <a:t>There are rules on how those tags are formatted.</a:t>
            </a:r>
          </a:p>
          <a:p>
            <a:pPr indent="-228600" lvl="2" marL="1371600" marR="0" rtl="0" algn="l">
              <a:lnSpc>
                <a:spcPct val="100000"/>
              </a:lnSpc>
              <a:spcBef>
                <a:spcPts val="600"/>
              </a:spcBef>
              <a:spcAft>
                <a:spcPts val="0"/>
              </a:spcAft>
            </a:pPr>
            <a:r>
              <a:rPr lang="en"/>
              <a:t>However, some tags may appear multiple times, are optional, or may appear in different orders. </a:t>
            </a:r>
          </a:p>
          <a:p>
            <a:pPr indent="-228600" lvl="1" marL="914400" marR="0" rtl="0" algn="l">
              <a:lnSpc>
                <a:spcPct val="100000"/>
              </a:lnSpc>
              <a:spcBef>
                <a:spcPts val="600"/>
              </a:spcBef>
              <a:spcAft>
                <a:spcPts val="0"/>
              </a:spcAft>
            </a:pPr>
            <a:r>
              <a:rPr lang="en"/>
              <a:t>Can use the grammar to derive input for a function.</a:t>
            </a:r>
          </a:p>
        </p:txBody>
      </p:sp>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Generating Input</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test case is a string generated from that grammar, then fed to the function.</a:t>
            </a:r>
          </a:p>
          <a:p>
            <a:pPr indent="-228600" lvl="0" marL="457200" marR="0" rtl="0" algn="l">
              <a:lnSpc>
                <a:spcPct val="100000"/>
              </a:lnSpc>
              <a:spcBef>
                <a:spcPts val="600"/>
              </a:spcBef>
              <a:spcAft>
                <a:spcPts val="0"/>
              </a:spcAft>
            </a:pPr>
            <a:r>
              <a:rPr lang="en"/>
              <a:t>A production is a grammar element:</a:t>
            </a:r>
          </a:p>
          <a:p>
            <a:pPr indent="-342900" lvl="1" marL="914400" rtl="0">
              <a:spcBef>
                <a:spcPts val="600"/>
              </a:spcBef>
              <a:buSzPct val="100000"/>
            </a:pPr>
            <a:r>
              <a:rPr lang="en" sz="1800"/>
              <a:t>&lt;binop&gt; ::== and | or</a:t>
            </a:r>
          </a:p>
          <a:p>
            <a:pPr indent="-342900" lvl="1" marL="914400" rtl="0">
              <a:spcBef>
                <a:spcPts val="600"/>
              </a:spcBef>
              <a:buSzPct val="100000"/>
            </a:pPr>
            <a:r>
              <a:rPr lang="en" sz="1800"/>
              <a:t>&lt;binop&gt; is a non-terminal symbol (it can be broken down further)</a:t>
            </a:r>
          </a:p>
          <a:p>
            <a:pPr indent="-342900" lvl="1" marL="914400" rtl="0">
              <a:spcBef>
                <a:spcPts val="600"/>
              </a:spcBef>
              <a:buSzPct val="100000"/>
            </a:pPr>
            <a:r>
              <a:rPr lang="en" sz="1800"/>
              <a:t>“and” is a terminal symbol (it can’t be broken down further)</a:t>
            </a:r>
          </a:p>
          <a:p>
            <a:pPr indent="-228600" lvl="0" marL="457200" marR="0" rtl="0" algn="l">
              <a:lnSpc>
                <a:spcPct val="100000"/>
              </a:lnSpc>
              <a:spcBef>
                <a:spcPts val="600"/>
              </a:spcBef>
              <a:spcAft>
                <a:spcPts val="0"/>
              </a:spcAft>
            </a:pPr>
            <a:r>
              <a:rPr lang="en"/>
              <a:t>Start from a non-terminal symbol and apply productions to substitute substrings from non-terminals in the current string until we get a string entirely made of terminals.</a:t>
            </a:r>
          </a:p>
        </p:txBody>
      </p: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Generating Input</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At each step, we must choose productions to apply to the string.</a:t>
            </a:r>
          </a:p>
          <a:p>
            <a:pPr indent="-228600" lvl="1" marL="914400" marR="0" rtl="0" algn="l">
              <a:lnSpc>
                <a:spcPct val="100000"/>
              </a:lnSpc>
              <a:spcBef>
                <a:spcPts val="600"/>
              </a:spcBef>
              <a:spcAft>
                <a:spcPts val="0"/>
              </a:spcAft>
            </a:pPr>
            <a:r>
              <a:rPr lang="en"/>
              <a:t>Generation is guided by coverage criteria, defined as coverage </a:t>
            </a:r>
            <a:r>
              <a:rPr i="1" lang="en"/>
              <a:t>over the grammar</a:t>
            </a:r>
            <a:r>
              <a:rPr lang="en"/>
              <a:t> rather than coverage over the program.</a:t>
            </a:r>
          </a:p>
          <a:p>
            <a:pPr indent="-228600" lvl="0" marL="457200" marR="0" rtl="0" algn="l">
              <a:lnSpc>
                <a:spcPct val="100000"/>
              </a:lnSpc>
              <a:spcBef>
                <a:spcPts val="600"/>
              </a:spcBef>
              <a:spcAft>
                <a:spcPts val="0"/>
              </a:spcAft>
            </a:pPr>
            <a:r>
              <a:rPr lang="en"/>
              <a:t>Production Coverage - Each production must be exercised at least once by a test case.</a:t>
            </a:r>
          </a:p>
          <a:p>
            <a:pPr indent="-228600" lvl="1" marL="914400" marR="0" rtl="0" algn="l">
              <a:lnSpc>
                <a:spcPct val="100000"/>
              </a:lnSpc>
              <a:spcBef>
                <a:spcPts val="600"/>
              </a:spcBef>
              <a:spcAft>
                <a:spcPts val="0"/>
              </a:spcAft>
            </a:pPr>
            <a:r>
              <a:rPr lang="en"/>
              <a:t>Requires a strategy for how productions are selected.</a:t>
            </a: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Selecting Productions</a:t>
            </a:r>
          </a:p>
        </p:txBody>
      </p:sp>
      <p:sp>
        <p:nvSpPr>
          <p:cNvPr id="270" name="Shape 27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Test and suite size can be tuned based on the strategy.</a:t>
            </a:r>
          </a:p>
          <a:p>
            <a:pPr indent="-355600" lvl="1" marL="914400" marR="0" rtl="0" algn="l">
              <a:lnSpc>
                <a:spcPct val="100000"/>
              </a:lnSpc>
              <a:spcBef>
                <a:spcPts val="600"/>
              </a:spcBef>
              <a:spcAft>
                <a:spcPts val="0"/>
              </a:spcAft>
              <a:buSzPct val="100000"/>
            </a:pPr>
            <a:r>
              <a:rPr lang="en" sz="2000"/>
              <a:t>Favor productions with more terminals.</a:t>
            </a:r>
          </a:p>
          <a:p>
            <a:pPr indent="-355600" lvl="2" marL="1371600" marR="0" rtl="0" algn="l">
              <a:lnSpc>
                <a:spcPct val="100000"/>
              </a:lnSpc>
              <a:spcBef>
                <a:spcPts val="600"/>
              </a:spcBef>
              <a:spcAft>
                <a:spcPts val="0"/>
              </a:spcAft>
              <a:buSzPct val="100000"/>
            </a:pPr>
            <a:r>
              <a:rPr lang="en" sz="2000"/>
              <a:t>Large number of tests, each test will be small.</a:t>
            </a:r>
          </a:p>
          <a:p>
            <a:pPr indent="-355600" lvl="1" marL="914400" marR="0" rtl="0" algn="l">
              <a:lnSpc>
                <a:spcPct val="100000"/>
              </a:lnSpc>
              <a:spcBef>
                <a:spcPts val="600"/>
              </a:spcBef>
              <a:spcAft>
                <a:spcPts val="0"/>
              </a:spcAft>
              <a:buSzPct val="100000"/>
            </a:pPr>
            <a:r>
              <a:rPr lang="en" sz="2000"/>
              <a:t>Favor productions with more non-terminals.</a:t>
            </a:r>
          </a:p>
          <a:p>
            <a:pPr indent="-355600" lvl="2" marL="1371600" marR="0" rtl="0" algn="l">
              <a:lnSpc>
                <a:spcPct val="100000"/>
              </a:lnSpc>
              <a:spcBef>
                <a:spcPts val="600"/>
              </a:spcBef>
              <a:spcAft>
                <a:spcPts val="0"/>
              </a:spcAft>
              <a:buSzPct val="100000"/>
            </a:pPr>
            <a:r>
              <a:rPr lang="en" sz="2000"/>
              <a:t>Small number of tests, where each test is larger.</a:t>
            </a:r>
          </a:p>
          <a:p>
            <a:pPr indent="0" lvl="0" marL="0" marR="0" rtl="0" algn="l">
              <a:lnSpc>
                <a:spcPct val="100000"/>
              </a:lnSpc>
              <a:spcBef>
                <a:spcPts val="600"/>
              </a:spcBef>
              <a:spcAft>
                <a:spcPts val="0"/>
              </a:spcAft>
              <a:buNone/>
            </a:pPr>
            <a:r>
              <a:t/>
            </a:r>
            <a:endParaRPr/>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
        <p:nvSpPr>
          <p:cNvPr id="272" name="Shape 27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&lt;search&gt; ::== 	&lt;search&gt; &lt;binop&gt; &lt;term&gt; </a:t>
            </a:r>
            <a:br>
              <a:rPr lang="en" sz="1400"/>
            </a:br>
            <a:r>
              <a:rPr lang="en" sz="1400"/>
              <a:t>			| not &lt;search&gt; | &lt;term&gt;</a:t>
            </a:r>
          </a:p>
          <a:p>
            <a:pPr lvl="0" rtl="0">
              <a:spcBef>
                <a:spcPts val="0"/>
              </a:spcBef>
              <a:buClr>
                <a:schemeClr val="dk1"/>
              </a:buClr>
              <a:buSzPct val="78571"/>
              <a:buFont typeface="Arial"/>
              <a:buNone/>
            </a:pPr>
            <a:r>
              <a:rPr lang="en" sz="1400"/>
              <a:t>&lt;binop&gt; ::== 	and | or</a:t>
            </a:r>
          </a:p>
          <a:p>
            <a:pPr lvl="0" rtl="0">
              <a:spcBef>
                <a:spcPts val="0"/>
              </a:spcBef>
              <a:buClr>
                <a:schemeClr val="dk1"/>
              </a:buClr>
              <a:buSzPct val="78571"/>
              <a:buFont typeface="Arial"/>
              <a:buNone/>
            </a:pPr>
            <a:r>
              <a:rPr lang="en" sz="1400"/>
              <a:t>&lt;term&gt; ::== 	&lt;regexp&gt; | (&lt;search&gt;)</a:t>
            </a:r>
          </a:p>
          <a:p>
            <a:pPr lvl="0" rtl="0">
              <a:spcBef>
                <a:spcPts val="0"/>
              </a:spcBef>
              <a:buClr>
                <a:schemeClr val="dk1"/>
              </a:buClr>
              <a:buSzPct val="78571"/>
              <a:buFont typeface="Arial"/>
              <a:buNone/>
            </a:pPr>
            <a:r>
              <a:rPr lang="en" sz="1400"/>
              <a:t>&lt;regexp&gt; :== 	Char&lt;regexp&gt; | Char </a:t>
            </a:r>
            <a:br>
              <a:rPr lang="en" sz="1400"/>
            </a:br>
            <a:r>
              <a:rPr lang="en" sz="1400"/>
              <a:t>			| {&lt;choices&gt;} | *</a:t>
            </a:r>
          </a:p>
          <a:p>
            <a:pPr lvl="0">
              <a:spcBef>
                <a:spcPts val="0"/>
              </a:spcBef>
              <a:buClr>
                <a:schemeClr val="dk1"/>
              </a:buClr>
              <a:buSzPct val="78571"/>
              <a:buFont typeface="Arial"/>
              <a:buNone/>
            </a:pPr>
            <a:r>
              <a:rPr lang="en" sz="1400"/>
              <a:t>&lt;choices&gt; ::== 	&lt;regexp&gt; | </a:t>
            </a:r>
            <a:br>
              <a:rPr lang="en" sz="1400"/>
            </a:br>
            <a:r>
              <a:rPr lang="en" sz="1400"/>
              <a:t>			&lt;regexp&gt;,&lt;choices&gt;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Production Coverage Example</a:t>
            </a:r>
          </a:p>
        </p:txBody>
      </p:sp>
      <p:sp>
        <p:nvSpPr>
          <p:cNvPr id="278" name="Shape 278"/>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“not Char {*,Char} and (Char or Char)”</a:t>
            </a:r>
          </a:p>
          <a:p>
            <a:pPr indent="0" lvl="0" marL="0" marR="0" rtl="0" algn="ctr">
              <a:lnSpc>
                <a:spcPct val="100000"/>
              </a:lnSpc>
              <a:spcBef>
                <a:spcPts val="600"/>
              </a:spcBef>
              <a:spcAft>
                <a:spcPts val="0"/>
              </a:spcAft>
              <a:buNone/>
            </a:pPr>
            <a:r>
              <a:rPr lang="en" sz="900"/>
              <a:t>&lt;search&gt;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&lt;search&gt; &lt;binop&gt; &lt;term&gt;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not &lt;search&gt;	and	 (&lt;search&gt;)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&lt;term&gt;		&lt;search&gt;&lt;binop&gt;&lt;term&gt;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&lt;regexp&gt;		&lt;term&gt;      or     &lt;regexp&gt;      </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Char&lt;regexp&gt;		&lt;regexp&gt;           Char</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{&lt;choices&gt;}	               Char			</a:t>
            </a:r>
          </a:p>
          <a:p>
            <a:pPr indent="0" lvl="0" marL="0" marR="0" rtl="0" algn="l">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&lt;regexp&gt;, &lt;choices&gt;					</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 	 &lt;regexp&gt;				</a:t>
            </a:r>
          </a:p>
          <a:p>
            <a:pPr indent="0" lvl="0" marL="0" marR="0" rtl="0" algn="ctr">
              <a:lnSpc>
                <a:spcPct val="100000"/>
              </a:lnSpc>
              <a:spcBef>
                <a:spcPts val="600"/>
              </a:spcBef>
              <a:spcAft>
                <a:spcPts val="0"/>
              </a:spcAft>
              <a:buNone/>
            </a:pPr>
            <a:r>
              <a:rPr lang="en" sz="900"/>
              <a:t>	</a:t>
            </a:r>
          </a:p>
          <a:p>
            <a:pPr indent="0" lvl="0" marL="0" marR="0" rtl="0" algn="ctr">
              <a:lnSpc>
                <a:spcPct val="100000"/>
              </a:lnSpc>
              <a:spcBef>
                <a:spcPts val="600"/>
              </a:spcBef>
              <a:spcAft>
                <a:spcPts val="0"/>
              </a:spcAft>
              <a:buNone/>
            </a:pPr>
            <a:r>
              <a:rPr lang="en" sz="900"/>
              <a:t>Char				</a:t>
            </a:r>
          </a:p>
        </p:txBody>
      </p:sp>
      <p:sp>
        <p:nvSpPr>
          <p:cNvPr id="279" name="Shape 279"/>
          <p:cNvSpPr txBox="1"/>
          <p:nvPr/>
        </p:nvSpPr>
        <p:spPr>
          <a:xfrm>
            <a:off x="226200" y="65679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
        <p:nvSpPr>
          <p:cNvPr id="280" name="Shape 28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t>&lt;search&gt; ::== 	&lt;search&gt; &lt;binop&gt; &lt;term&gt; </a:t>
            </a:r>
            <a:br>
              <a:rPr lang="en" sz="1400"/>
            </a:br>
            <a:r>
              <a:rPr lang="en" sz="1400"/>
              <a:t>			| not &lt;search&gt; | &lt;term&gt;</a:t>
            </a:r>
          </a:p>
          <a:p>
            <a:pPr lvl="0" rtl="0">
              <a:spcBef>
                <a:spcPts val="0"/>
              </a:spcBef>
              <a:buNone/>
            </a:pPr>
            <a:r>
              <a:rPr lang="en" sz="1400"/>
              <a:t>&lt;binop&gt; ::== 	and | or</a:t>
            </a:r>
          </a:p>
          <a:p>
            <a:pPr lvl="0" rtl="0">
              <a:spcBef>
                <a:spcPts val="0"/>
              </a:spcBef>
              <a:buNone/>
            </a:pPr>
            <a:r>
              <a:rPr lang="en" sz="1400"/>
              <a:t>&lt;term&gt; ::== 	&lt;regexp&gt; | (&lt;search&gt;)</a:t>
            </a:r>
          </a:p>
          <a:p>
            <a:pPr lvl="0" rtl="0">
              <a:spcBef>
                <a:spcPts val="0"/>
              </a:spcBef>
              <a:buNone/>
            </a:pPr>
            <a:r>
              <a:rPr lang="en" sz="1400"/>
              <a:t>&lt;regexp&gt; :== 	Char&lt;regexp&gt; | Char </a:t>
            </a:r>
            <a:br>
              <a:rPr lang="en" sz="1400"/>
            </a:br>
            <a:r>
              <a:rPr lang="en" sz="1400"/>
              <a:t>			| {&lt;choices&gt;} | *</a:t>
            </a:r>
          </a:p>
          <a:p>
            <a:pPr lvl="0" rtl="0">
              <a:spcBef>
                <a:spcPts val="0"/>
              </a:spcBef>
              <a:buNone/>
            </a:pPr>
            <a:r>
              <a:rPr lang="en" sz="1400"/>
              <a:t>&lt;choices&gt; ::== 	&lt;regexp&gt; | </a:t>
            </a:r>
            <a:br>
              <a:rPr lang="en" sz="1400"/>
            </a:br>
            <a:r>
              <a:rPr lang="en" sz="1400"/>
              <a:t>			&lt;regexp&gt;,&lt;choices&gt;</a:t>
            </a:r>
          </a:p>
        </p:txBody>
      </p:sp>
      <p:cxnSp>
        <p:nvCxnSpPr>
          <p:cNvPr id="281" name="Shape 281"/>
          <p:cNvCxnSpPr/>
          <p:nvPr/>
        </p:nvCxnSpPr>
        <p:spPr>
          <a:xfrm>
            <a:off x="2473025" y="2732800"/>
            <a:ext cx="0" cy="207900"/>
          </a:xfrm>
          <a:prstGeom prst="straightConnector1">
            <a:avLst/>
          </a:prstGeom>
          <a:noFill/>
          <a:ln cap="flat" cmpd="sng" w="9525">
            <a:solidFill>
              <a:schemeClr val="dk2"/>
            </a:solidFill>
            <a:prstDash val="solid"/>
            <a:round/>
            <a:headEnd len="lg" w="lg" type="none"/>
            <a:tailEnd len="lg" w="lg" type="none"/>
          </a:ln>
        </p:spPr>
      </p:cxnSp>
      <p:cxnSp>
        <p:nvCxnSpPr>
          <p:cNvPr id="282" name="Shape 282"/>
          <p:cNvCxnSpPr/>
          <p:nvPr/>
        </p:nvCxnSpPr>
        <p:spPr>
          <a:xfrm flipH="1">
            <a:off x="1943099" y="3179625"/>
            <a:ext cx="114300" cy="155699"/>
          </a:xfrm>
          <a:prstGeom prst="straightConnector1">
            <a:avLst/>
          </a:prstGeom>
          <a:noFill/>
          <a:ln cap="flat" cmpd="sng" w="9525">
            <a:solidFill>
              <a:schemeClr val="dk2"/>
            </a:solidFill>
            <a:prstDash val="solid"/>
            <a:round/>
            <a:headEnd len="lg" w="lg" type="none"/>
            <a:tailEnd len="lg" w="lg" type="none"/>
          </a:ln>
        </p:spPr>
      </p:cxnSp>
      <p:cxnSp>
        <p:nvCxnSpPr>
          <p:cNvPr id="283" name="Shape 283"/>
          <p:cNvCxnSpPr/>
          <p:nvPr/>
        </p:nvCxnSpPr>
        <p:spPr>
          <a:xfrm>
            <a:off x="2493825" y="3148450"/>
            <a:ext cx="20699" cy="218100"/>
          </a:xfrm>
          <a:prstGeom prst="straightConnector1">
            <a:avLst/>
          </a:prstGeom>
          <a:noFill/>
          <a:ln cap="flat" cmpd="sng" w="9525">
            <a:solidFill>
              <a:schemeClr val="dk2"/>
            </a:solidFill>
            <a:prstDash val="solid"/>
            <a:round/>
            <a:headEnd len="lg" w="lg" type="none"/>
            <a:tailEnd len="lg" w="lg" type="none"/>
          </a:ln>
        </p:spPr>
      </p:cxnSp>
      <p:cxnSp>
        <p:nvCxnSpPr>
          <p:cNvPr id="284" name="Shape 284"/>
          <p:cNvCxnSpPr/>
          <p:nvPr/>
        </p:nvCxnSpPr>
        <p:spPr>
          <a:xfrm>
            <a:off x="2940625" y="3148450"/>
            <a:ext cx="176699" cy="207900"/>
          </a:xfrm>
          <a:prstGeom prst="straightConnector1">
            <a:avLst/>
          </a:prstGeom>
          <a:noFill/>
          <a:ln cap="flat" cmpd="sng" w="9525">
            <a:solidFill>
              <a:schemeClr val="dk2"/>
            </a:solidFill>
            <a:prstDash val="solid"/>
            <a:round/>
            <a:headEnd len="lg" w="lg" type="none"/>
            <a:tailEnd len="lg" w="lg" type="none"/>
          </a:ln>
        </p:spPr>
      </p:cxnSp>
      <p:cxnSp>
        <p:nvCxnSpPr>
          <p:cNvPr id="285" name="Shape 285"/>
          <p:cNvCxnSpPr/>
          <p:nvPr/>
        </p:nvCxnSpPr>
        <p:spPr>
          <a:xfrm flipH="1">
            <a:off x="1652199" y="3605650"/>
            <a:ext cx="280500" cy="166199"/>
          </a:xfrm>
          <a:prstGeom prst="straightConnector1">
            <a:avLst/>
          </a:prstGeom>
          <a:noFill/>
          <a:ln cap="flat" cmpd="sng" w="9525">
            <a:solidFill>
              <a:schemeClr val="dk2"/>
            </a:solidFill>
            <a:prstDash val="solid"/>
            <a:round/>
            <a:headEnd len="lg" w="lg" type="none"/>
            <a:tailEnd len="lg" w="lg" type="none"/>
          </a:ln>
        </p:spPr>
      </p:cxnSp>
      <p:cxnSp>
        <p:nvCxnSpPr>
          <p:cNvPr id="286" name="Shape 286"/>
          <p:cNvCxnSpPr/>
          <p:nvPr/>
        </p:nvCxnSpPr>
        <p:spPr>
          <a:xfrm flipH="1">
            <a:off x="3075800" y="3595250"/>
            <a:ext cx="20699" cy="176699"/>
          </a:xfrm>
          <a:prstGeom prst="straightConnector1">
            <a:avLst/>
          </a:prstGeom>
          <a:noFill/>
          <a:ln cap="flat" cmpd="sng" w="9525">
            <a:solidFill>
              <a:schemeClr val="dk2"/>
            </a:solidFill>
            <a:prstDash val="solid"/>
            <a:round/>
            <a:headEnd len="lg" w="lg" type="none"/>
            <a:tailEnd len="lg" w="lg" type="none"/>
          </a:ln>
        </p:spPr>
      </p:cxnSp>
      <p:cxnSp>
        <p:nvCxnSpPr>
          <p:cNvPr id="287" name="Shape 287"/>
          <p:cNvCxnSpPr/>
          <p:nvPr/>
        </p:nvCxnSpPr>
        <p:spPr>
          <a:xfrm flipH="1">
            <a:off x="1433975" y="4010900"/>
            <a:ext cx="83099" cy="228600"/>
          </a:xfrm>
          <a:prstGeom prst="straightConnector1">
            <a:avLst/>
          </a:prstGeom>
          <a:noFill/>
          <a:ln cap="flat" cmpd="sng" w="9525">
            <a:solidFill>
              <a:schemeClr val="dk2"/>
            </a:solidFill>
            <a:prstDash val="solid"/>
            <a:round/>
            <a:headEnd len="lg" w="lg" type="none"/>
            <a:tailEnd len="lg" w="lg" type="none"/>
          </a:ln>
        </p:spPr>
      </p:cxnSp>
      <p:cxnSp>
        <p:nvCxnSpPr>
          <p:cNvPr id="288" name="Shape 288"/>
          <p:cNvCxnSpPr/>
          <p:nvPr/>
        </p:nvCxnSpPr>
        <p:spPr>
          <a:xfrm>
            <a:off x="2462650" y="3979725"/>
            <a:ext cx="145500" cy="207900"/>
          </a:xfrm>
          <a:prstGeom prst="straightConnector1">
            <a:avLst/>
          </a:prstGeom>
          <a:noFill/>
          <a:ln cap="flat" cmpd="sng" w="9525">
            <a:solidFill>
              <a:schemeClr val="dk2"/>
            </a:solidFill>
            <a:prstDash val="solid"/>
            <a:round/>
            <a:headEnd len="lg" w="lg" type="none"/>
            <a:tailEnd len="lg" w="lg" type="none"/>
          </a:ln>
        </p:spPr>
      </p:cxnSp>
      <p:cxnSp>
        <p:nvCxnSpPr>
          <p:cNvPr id="289" name="Shape 289"/>
          <p:cNvCxnSpPr/>
          <p:nvPr/>
        </p:nvCxnSpPr>
        <p:spPr>
          <a:xfrm>
            <a:off x="2982200" y="4021275"/>
            <a:ext cx="103800" cy="218100"/>
          </a:xfrm>
          <a:prstGeom prst="straightConnector1">
            <a:avLst/>
          </a:prstGeom>
          <a:noFill/>
          <a:ln cap="flat" cmpd="sng" w="9525">
            <a:solidFill>
              <a:schemeClr val="dk2"/>
            </a:solidFill>
            <a:prstDash val="solid"/>
            <a:round/>
            <a:headEnd len="lg" w="lg" type="none"/>
            <a:tailEnd len="lg" w="lg" type="none"/>
          </a:ln>
        </p:spPr>
      </p:cxnSp>
      <p:cxnSp>
        <p:nvCxnSpPr>
          <p:cNvPr id="290" name="Shape 290"/>
          <p:cNvCxnSpPr/>
          <p:nvPr/>
        </p:nvCxnSpPr>
        <p:spPr>
          <a:xfrm>
            <a:off x="3356275" y="3969325"/>
            <a:ext cx="166199" cy="249299"/>
          </a:xfrm>
          <a:prstGeom prst="straightConnector1">
            <a:avLst/>
          </a:prstGeom>
          <a:noFill/>
          <a:ln cap="flat" cmpd="sng" w="9525">
            <a:solidFill>
              <a:schemeClr val="dk2"/>
            </a:solidFill>
            <a:prstDash val="solid"/>
            <a:round/>
            <a:headEnd len="lg" w="lg" type="none"/>
            <a:tailEnd len="lg" w="lg" type="none"/>
          </a:ln>
        </p:spPr>
      </p:cxnSp>
      <p:cxnSp>
        <p:nvCxnSpPr>
          <p:cNvPr id="291" name="Shape 291"/>
          <p:cNvCxnSpPr/>
          <p:nvPr/>
        </p:nvCxnSpPr>
        <p:spPr>
          <a:xfrm>
            <a:off x="2732800" y="4457700"/>
            <a:ext cx="41699" cy="166199"/>
          </a:xfrm>
          <a:prstGeom prst="straightConnector1">
            <a:avLst/>
          </a:prstGeom>
          <a:noFill/>
          <a:ln cap="flat" cmpd="sng" w="9525">
            <a:solidFill>
              <a:schemeClr val="dk2"/>
            </a:solidFill>
            <a:prstDash val="solid"/>
            <a:round/>
            <a:headEnd len="lg" w="lg" type="none"/>
            <a:tailEnd len="lg" w="lg" type="none"/>
          </a:ln>
        </p:spPr>
      </p:cxnSp>
      <p:cxnSp>
        <p:nvCxnSpPr>
          <p:cNvPr id="292" name="Shape 292"/>
          <p:cNvCxnSpPr/>
          <p:nvPr/>
        </p:nvCxnSpPr>
        <p:spPr>
          <a:xfrm>
            <a:off x="3553700" y="4436925"/>
            <a:ext cx="10500" cy="207900"/>
          </a:xfrm>
          <a:prstGeom prst="straightConnector1">
            <a:avLst/>
          </a:prstGeom>
          <a:noFill/>
          <a:ln cap="flat" cmpd="sng" w="9525">
            <a:solidFill>
              <a:schemeClr val="dk2"/>
            </a:solidFill>
            <a:prstDash val="solid"/>
            <a:round/>
            <a:headEnd len="lg" w="lg" type="none"/>
            <a:tailEnd len="lg" w="lg" type="none"/>
          </a:ln>
        </p:spPr>
      </p:cxnSp>
      <p:cxnSp>
        <p:nvCxnSpPr>
          <p:cNvPr id="293" name="Shape 293"/>
          <p:cNvCxnSpPr/>
          <p:nvPr/>
        </p:nvCxnSpPr>
        <p:spPr>
          <a:xfrm flipH="1">
            <a:off x="2711899" y="4821375"/>
            <a:ext cx="156000" cy="259799"/>
          </a:xfrm>
          <a:prstGeom prst="straightConnector1">
            <a:avLst/>
          </a:prstGeom>
          <a:noFill/>
          <a:ln cap="flat" cmpd="sng" w="9525">
            <a:solidFill>
              <a:schemeClr val="dk2"/>
            </a:solidFill>
            <a:prstDash val="solid"/>
            <a:round/>
            <a:headEnd len="lg" w="lg" type="none"/>
            <a:tailEnd len="lg" w="lg" type="none"/>
          </a:ln>
        </p:spPr>
      </p:cxnSp>
      <p:cxnSp>
        <p:nvCxnSpPr>
          <p:cNvPr id="294" name="Shape 294"/>
          <p:cNvCxnSpPr/>
          <p:nvPr/>
        </p:nvCxnSpPr>
        <p:spPr>
          <a:xfrm>
            <a:off x="1382000" y="4447300"/>
            <a:ext cx="103800" cy="218100"/>
          </a:xfrm>
          <a:prstGeom prst="straightConnector1">
            <a:avLst/>
          </a:prstGeom>
          <a:noFill/>
          <a:ln cap="flat" cmpd="sng" w="9525">
            <a:solidFill>
              <a:schemeClr val="dk2"/>
            </a:solidFill>
            <a:prstDash val="solid"/>
            <a:round/>
            <a:headEnd len="lg" w="lg" type="none"/>
            <a:tailEnd len="lg" w="lg" type="none"/>
          </a:ln>
        </p:spPr>
      </p:cxnSp>
      <p:cxnSp>
        <p:nvCxnSpPr>
          <p:cNvPr id="295" name="Shape 295"/>
          <p:cNvCxnSpPr/>
          <p:nvPr/>
        </p:nvCxnSpPr>
        <p:spPr>
          <a:xfrm flipH="1">
            <a:off x="1485949" y="4862950"/>
            <a:ext cx="51900" cy="186900"/>
          </a:xfrm>
          <a:prstGeom prst="straightConnector1">
            <a:avLst/>
          </a:prstGeom>
          <a:noFill/>
          <a:ln cap="flat" cmpd="sng" w="9525">
            <a:solidFill>
              <a:schemeClr val="dk2"/>
            </a:solidFill>
            <a:prstDash val="solid"/>
            <a:round/>
            <a:headEnd len="lg" w="lg" type="none"/>
            <a:tailEnd len="lg" w="lg" type="none"/>
          </a:ln>
        </p:spPr>
      </p:cxnSp>
      <p:cxnSp>
        <p:nvCxnSpPr>
          <p:cNvPr id="296" name="Shape 296"/>
          <p:cNvCxnSpPr/>
          <p:nvPr/>
        </p:nvCxnSpPr>
        <p:spPr>
          <a:xfrm>
            <a:off x="1298875" y="5309750"/>
            <a:ext cx="31200" cy="176699"/>
          </a:xfrm>
          <a:prstGeom prst="straightConnector1">
            <a:avLst/>
          </a:prstGeom>
          <a:noFill/>
          <a:ln cap="flat" cmpd="sng" w="9525">
            <a:solidFill>
              <a:schemeClr val="dk2"/>
            </a:solidFill>
            <a:prstDash val="solid"/>
            <a:round/>
            <a:headEnd len="lg" w="lg" type="none"/>
            <a:tailEnd len="lg" w="lg" type="none"/>
          </a:ln>
        </p:spPr>
      </p:cxnSp>
      <p:cxnSp>
        <p:nvCxnSpPr>
          <p:cNvPr id="297" name="Shape 297"/>
          <p:cNvCxnSpPr/>
          <p:nvPr/>
        </p:nvCxnSpPr>
        <p:spPr>
          <a:xfrm flipH="1">
            <a:off x="1111724" y="5704600"/>
            <a:ext cx="10500" cy="103800"/>
          </a:xfrm>
          <a:prstGeom prst="straightConnector1">
            <a:avLst/>
          </a:prstGeom>
          <a:noFill/>
          <a:ln cap="flat" cmpd="sng" w="9525">
            <a:solidFill>
              <a:schemeClr val="dk2"/>
            </a:solidFill>
            <a:prstDash val="solid"/>
            <a:round/>
            <a:headEnd len="lg" w="lg" type="none"/>
            <a:tailEnd len="lg" w="lg" type="none"/>
          </a:ln>
        </p:spPr>
      </p:cxnSp>
      <p:cxnSp>
        <p:nvCxnSpPr>
          <p:cNvPr id="298" name="Shape 298"/>
          <p:cNvCxnSpPr/>
          <p:nvPr/>
        </p:nvCxnSpPr>
        <p:spPr>
          <a:xfrm>
            <a:off x="1672925" y="5663050"/>
            <a:ext cx="31200" cy="166199"/>
          </a:xfrm>
          <a:prstGeom prst="straightConnector1">
            <a:avLst/>
          </a:prstGeom>
          <a:noFill/>
          <a:ln cap="flat" cmpd="sng" w="9525">
            <a:solidFill>
              <a:schemeClr val="dk2"/>
            </a:solidFill>
            <a:prstDash val="solid"/>
            <a:round/>
            <a:headEnd len="lg" w="lg" type="none"/>
            <a:tailEnd len="lg" w="lg" type="none"/>
          </a:ln>
        </p:spPr>
      </p:cxnSp>
      <p:cxnSp>
        <p:nvCxnSpPr>
          <p:cNvPr id="299" name="Shape 299"/>
          <p:cNvCxnSpPr/>
          <p:nvPr/>
        </p:nvCxnSpPr>
        <p:spPr>
          <a:xfrm flipH="1">
            <a:off x="1745750" y="6089075"/>
            <a:ext cx="20699" cy="207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 Production Coverage</a:t>
            </a:r>
          </a:p>
        </p:txBody>
      </p:sp>
      <p:sp>
        <p:nvSpPr>
          <p:cNvPr id="305" name="Shape 305"/>
          <p:cNvSpPr txBox="1"/>
          <p:nvPr>
            <p:ph idx="1" type="body"/>
          </p:nvPr>
        </p:nvSpPr>
        <p:spPr>
          <a:xfrm>
            <a:off x="457200" y="1600200"/>
            <a:ext cx="26859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Derive a test suite that covers each production in this grammar. </a:t>
            </a:r>
          </a:p>
        </p:txBody>
      </p:sp>
      <p:sp>
        <p:nvSpPr>
          <p:cNvPr id="306" name="Shape 3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
        <p:nvSpPr>
          <p:cNvPr id="307" name="Shape 307"/>
          <p:cNvSpPr txBox="1"/>
          <p:nvPr>
            <p:ph idx="2" type="body"/>
          </p:nvPr>
        </p:nvSpPr>
        <p:spPr>
          <a:xfrm>
            <a:off x="3429000" y="1600200"/>
            <a:ext cx="5257800" cy="4967700"/>
          </a:xfrm>
          <a:prstGeom prst="rect">
            <a:avLst/>
          </a:prstGeom>
        </p:spPr>
        <p:txBody>
          <a:bodyPr anchorCtr="0" anchor="t" bIns="91425" lIns="91425" rIns="91425" tIns="91425">
            <a:noAutofit/>
          </a:bodyPr>
          <a:lstStyle/>
          <a:p>
            <a:pPr lvl="0">
              <a:spcBef>
                <a:spcPts val="0"/>
              </a:spcBef>
              <a:buNone/>
            </a:pPr>
            <a:r>
              <a:rPr lang="en" sz="1400">
                <a:latin typeface="Consolas"/>
                <a:ea typeface="Consolas"/>
                <a:cs typeface="Consolas"/>
                <a:sym typeface="Consolas"/>
              </a:rPr>
              <a:t>expr   : term | term * term | term / term </a:t>
            </a:r>
          </a:p>
          <a:p>
            <a:pPr lvl="0">
              <a:spcBef>
                <a:spcPts val="0"/>
              </a:spcBef>
              <a:buNone/>
            </a:pPr>
            <a:r>
              <a:rPr lang="en" sz="1400">
                <a:latin typeface="Consolas"/>
                <a:ea typeface="Consolas"/>
                <a:cs typeface="Consolas"/>
                <a:sym typeface="Consolas"/>
              </a:rPr>
              <a:t>term   : factor | factor + factor | factor - factor</a:t>
            </a:r>
          </a:p>
          <a:p>
            <a:pPr lvl="0">
              <a:spcBef>
                <a:spcPts val="0"/>
              </a:spcBef>
              <a:buClr>
                <a:schemeClr val="dk1"/>
              </a:buClr>
              <a:buSzPct val="78571"/>
              <a:buFont typeface="Arial"/>
              <a:buNone/>
            </a:pPr>
            <a:r>
              <a:rPr lang="en" sz="1400">
                <a:latin typeface="Consolas"/>
                <a:ea typeface="Consolas"/>
                <a:cs typeface="Consolas"/>
                <a:sym typeface="Consolas"/>
              </a:rPr>
              <a:t>factor : ATOM | LPAREN expr RPAREN</a:t>
            </a:r>
          </a:p>
          <a:p>
            <a:pPr lvl="0">
              <a:spcBef>
                <a:spcPts val="0"/>
              </a:spcBef>
              <a:buClr>
                <a:schemeClr val="dk1"/>
              </a:buClr>
              <a:buSzPct val="78571"/>
              <a:buFont typeface="Arial"/>
              <a:buNone/>
            </a:pPr>
            <a:r>
              <a:t/>
            </a:r>
            <a:endParaRPr sz="1400">
              <a:latin typeface="Consolas"/>
              <a:ea typeface="Consolas"/>
              <a:cs typeface="Consolas"/>
              <a:sym typeface="Consolas"/>
            </a:endParaRPr>
          </a:p>
          <a:p>
            <a:pPr lvl="0">
              <a:spcBef>
                <a:spcPts val="0"/>
              </a:spcBef>
              <a:buClr>
                <a:schemeClr val="dk1"/>
              </a:buClr>
              <a:buSzPct val="78571"/>
              <a:buFont typeface="Arial"/>
              <a:buNone/>
            </a:pPr>
            <a:r>
              <a:rPr lang="en" sz="1400">
                <a:latin typeface="Consolas"/>
                <a:ea typeface="Consolas"/>
                <a:cs typeface="Consolas"/>
                <a:sym typeface="Consolas"/>
              </a:rPr>
              <a:t>ATOM = 0..9</a:t>
            </a:r>
          </a:p>
          <a:p>
            <a:pPr lvl="0">
              <a:spcBef>
                <a:spcPts val="0"/>
              </a:spcBef>
              <a:buClr>
                <a:schemeClr val="dk1"/>
              </a:buClr>
              <a:buSzPct val="78571"/>
              <a:buFont typeface="Arial"/>
              <a:buNone/>
            </a:pPr>
            <a:r>
              <a:rPr lang="en" sz="1400">
                <a:latin typeface="Consolas"/>
                <a:ea typeface="Consolas"/>
                <a:cs typeface="Consolas"/>
                <a:sym typeface="Consolas"/>
              </a:rPr>
              <a:t>LPAREN = (</a:t>
            </a:r>
          </a:p>
          <a:p>
            <a:pPr lvl="0">
              <a:spcBef>
                <a:spcPts val="0"/>
              </a:spcBef>
              <a:buClr>
                <a:schemeClr val="dk1"/>
              </a:buClr>
              <a:buSzPct val="78571"/>
              <a:buFont typeface="Arial"/>
              <a:buNone/>
            </a:pPr>
            <a:r>
              <a:rPr lang="en" sz="1400">
                <a:latin typeface="Consolas"/>
                <a:ea typeface="Consolas"/>
                <a:cs typeface="Consolas"/>
                <a:sym typeface="Consolas"/>
              </a:rPr>
              <a:t>RPAREN = )</a:t>
            </a:r>
          </a:p>
          <a:p>
            <a:pPr lvl="0">
              <a:spcBef>
                <a:spcPts val="0"/>
              </a:spcBef>
              <a:buNone/>
            </a:pPr>
            <a:r>
              <a:t/>
            </a:r>
            <a:endParaRPr sz="14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 Then we can derive test cases from the model that can be applied to the program. If the model and program do not agree, then there is a fault.</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pic>
        <p:nvPicPr>
          <p:cNvPr descr="model-top.png" id="66" name="Shape 66"/>
          <p:cNvPicPr preferRelativeResize="0"/>
          <p:nvPr/>
        </p:nvPicPr>
        <p:blipFill>
          <a:blip r:embed="rId3">
            <a:alphaModFix/>
          </a:blip>
          <a:stretch>
            <a:fillRect/>
          </a:stretch>
        </p:blipFill>
        <p:spPr>
          <a:xfrm>
            <a:off x="3165612" y="1652325"/>
            <a:ext cx="3291399" cy="2139200"/>
          </a:xfrm>
          <a:prstGeom prst="rect">
            <a:avLst/>
          </a:prstGeom>
          <a:noFill/>
          <a:ln>
            <a:noFill/>
          </a:ln>
        </p:spPr>
      </p:pic>
      <p:sp>
        <p:nvSpPr>
          <p:cNvPr id="67" name="Shape 67"/>
          <p:cNvSpPr/>
          <p:nvPr/>
        </p:nvSpPr>
        <p:spPr>
          <a:xfrm>
            <a:off x="704137" y="2160800"/>
            <a:ext cx="2021436" cy="1693331"/>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Specification </a:t>
            </a:r>
          </a:p>
        </p:txBody>
      </p:sp>
      <p:cxnSp>
        <p:nvCxnSpPr>
          <p:cNvPr id="68" name="Shape 68"/>
          <p:cNvCxnSpPr>
            <a:stCxn id="67" idx="0"/>
            <a:endCxn id="66" idx="1"/>
          </p:cNvCxnSpPr>
          <p:nvPr/>
        </p:nvCxnSpPr>
        <p:spPr>
          <a:xfrm flipH="1" rot="10800000">
            <a:off x="2723889" y="2721865"/>
            <a:ext cx="441600" cy="285600"/>
          </a:xfrm>
          <a:prstGeom prst="straightConnector1">
            <a:avLst/>
          </a:prstGeom>
          <a:noFill/>
          <a:ln cap="flat" cmpd="sng" w="19050">
            <a:solidFill>
              <a:schemeClr val="dk2"/>
            </a:solidFill>
            <a:prstDash val="solid"/>
            <a:round/>
            <a:headEnd len="lg" w="lg" type="none"/>
            <a:tailEnd len="lg" w="lg" type="triangle"/>
          </a:ln>
        </p:spPr>
      </p:cxnSp>
      <p:sp>
        <p:nvSpPr>
          <p:cNvPr id="69" name="Shape 69"/>
          <p:cNvSpPr/>
          <p:nvPr/>
        </p:nvSpPr>
        <p:spPr>
          <a:xfrm>
            <a:off x="6718200" y="2409562"/>
            <a:ext cx="1968599"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a:spcBef>
                <a:spcPts val="0"/>
              </a:spcBef>
              <a:buNone/>
            </a:pPr>
            <a:r>
              <a:rPr lang="en" sz="1000"/>
              <a:t>}</a:t>
            </a:r>
          </a:p>
        </p:txBody>
      </p:sp>
      <p:cxnSp>
        <p:nvCxnSpPr>
          <p:cNvPr id="70" name="Shape 70"/>
          <p:cNvCxnSpPr>
            <a:stCxn id="66" idx="3"/>
            <a:endCxn id="69" idx="1"/>
          </p:cNvCxnSpPr>
          <p:nvPr/>
        </p:nvCxnSpPr>
        <p:spPr>
          <a:xfrm>
            <a:off x="6457011" y="2721925"/>
            <a:ext cx="261299" cy="285600"/>
          </a:xfrm>
          <a:prstGeom prst="straightConnector1">
            <a:avLst/>
          </a:prstGeom>
          <a:noFill/>
          <a:ln cap="flat" cmpd="sng" w="19050">
            <a:solidFill>
              <a:schemeClr val="dk2"/>
            </a:solidFill>
            <a:prstDash val="solid"/>
            <a:round/>
            <a:headEnd len="lg" w="lg" type="none"/>
            <a:tailEnd len="lg" w="lg" type="triangle"/>
          </a:ln>
        </p:spPr>
      </p:cxnSp>
      <p:sp>
        <p:nvSpPr>
          <p:cNvPr id="71" name="Shape 71"/>
          <p:cNvSpPr txBox="1"/>
          <p:nvPr/>
        </p:nvSpPr>
        <p:spPr>
          <a:xfrm>
            <a:off x="596962" y="3956250"/>
            <a:ext cx="2021399" cy="687900"/>
          </a:xfrm>
          <a:prstGeom prst="rect">
            <a:avLst/>
          </a:prstGeom>
          <a:noFill/>
          <a:ln>
            <a:noFill/>
          </a:ln>
        </p:spPr>
        <p:txBody>
          <a:bodyPr anchorCtr="0" anchor="t" bIns="91425" lIns="91425" rIns="91425" tIns="91425">
            <a:noAutofit/>
          </a:bodyPr>
          <a:lstStyle/>
          <a:p>
            <a:pPr lvl="0">
              <a:spcBef>
                <a:spcPts val="0"/>
              </a:spcBef>
              <a:buNone/>
            </a:pPr>
            <a:r>
              <a:rPr b="1" lang="en"/>
              <a:t>If</a:t>
            </a:r>
            <a:r>
              <a:rPr lang="en"/>
              <a:t> the model satisfies the specification...</a:t>
            </a:r>
          </a:p>
        </p:txBody>
      </p:sp>
      <p:sp>
        <p:nvSpPr>
          <p:cNvPr id="72" name="Shape 72"/>
          <p:cNvSpPr txBox="1"/>
          <p:nvPr/>
        </p:nvSpPr>
        <p:spPr>
          <a:xfrm>
            <a:off x="3714887" y="379152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73" name="Shape 73"/>
          <p:cNvSpPr txBox="1"/>
          <p:nvPr/>
        </p:nvSpPr>
        <p:spPr>
          <a:xfrm>
            <a:off x="6456987" y="379152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Solution</a:t>
            </a:r>
          </a:p>
        </p:txBody>
      </p:sp>
      <p:sp>
        <p:nvSpPr>
          <p:cNvPr id="313" name="Shape 31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
        <p:nvSpPr>
          <p:cNvPr id="314" name="Shape 314"/>
          <p:cNvSpPr txBox="1"/>
          <p:nvPr>
            <p:ph idx="2" type="body"/>
          </p:nvPr>
        </p:nvSpPr>
        <p:spPr>
          <a:xfrm>
            <a:off x="3300900" y="1600200"/>
            <a:ext cx="5385900" cy="1143300"/>
          </a:xfrm>
          <a:prstGeom prst="rect">
            <a:avLst/>
          </a:prstGeom>
        </p:spPr>
        <p:txBody>
          <a:bodyPr anchorCtr="0" anchor="t" bIns="91425" lIns="91425" rIns="91425" tIns="91425">
            <a:noAutofit/>
          </a:bodyPr>
          <a:lstStyle/>
          <a:p>
            <a:pPr lvl="0">
              <a:spcBef>
                <a:spcPts val="0"/>
              </a:spcBef>
              <a:buNone/>
            </a:pPr>
            <a:r>
              <a:rPr lang="en" sz="1400">
                <a:latin typeface="Consolas"/>
                <a:ea typeface="Consolas"/>
                <a:cs typeface="Consolas"/>
                <a:sym typeface="Consolas"/>
              </a:rPr>
              <a:t>expr   : term | term * term | term / term </a:t>
            </a:r>
          </a:p>
          <a:p>
            <a:pPr lvl="0">
              <a:spcBef>
                <a:spcPts val="0"/>
              </a:spcBef>
              <a:buNone/>
            </a:pPr>
            <a:r>
              <a:rPr lang="en" sz="1400">
                <a:latin typeface="Consolas"/>
                <a:ea typeface="Consolas"/>
                <a:cs typeface="Consolas"/>
                <a:sym typeface="Consolas"/>
              </a:rPr>
              <a:t>term   : factor | factor + factor | factor - factor</a:t>
            </a:r>
          </a:p>
          <a:p>
            <a:pPr lvl="0" rtl="0">
              <a:spcBef>
                <a:spcPts val="0"/>
              </a:spcBef>
              <a:buNone/>
            </a:pPr>
            <a:r>
              <a:rPr lang="en" sz="1400">
                <a:latin typeface="Consolas"/>
                <a:ea typeface="Consolas"/>
                <a:cs typeface="Consolas"/>
                <a:sym typeface="Consolas"/>
              </a:rPr>
              <a:t>factor : ATOM | LPAREN expr RPAREN</a:t>
            </a:r>
          </a:p>
          <a:p>
            <a:pPr lvl="0" rtl="0">
              <a:spcBef>
                <a:spcPts val="0"/>
              </a:spcBef>
              <a:buNone/>
            </a:pPr>
            <a:r>
              <a:t/>
            </a:r>
            <a:endParaRPr sz="1400">
              <a:latin typeface="Consolas"/>
              <a:ea typeface="Consolas"/>
              <a:cs typeface="Consolas"/>
              <a:sym typeface="Consolas"/>
            </a:endParaRPr>
          </a:p>
          <a:p>
            <a:pPr lvl="0" rtl="0">
              <a:spcBef>
                <a:spcPts val="0"/>
              </a:spcBef>
              <a:buNone/>
            </a:pPr>
            <a:r>
              <a:t/>
            </a:r>
            <a:endParaRPr sz="1400">
              <a:latin typeface="Consolas"/>
              <a:ea typeface="Consolas"/>
              <a:cs typeface="Consolas"/>
              <a:sym typeface="Consolas"/>
            </a:endParaRPr>
          </a:p>
        </p:txBody>
      </p:sp>
      <p:sp>
        <p:nvSpPr>
          <p:cNvPr id="315" name="Shape 315"/>
          <p:cNvSpPr txBox="1"/>
          <p:nvPr/>
        </p:nvSpPr>
        <p:spPr>
          <a:xfrm>
            <a:off x="1448475" y="1832725"/>
            <a:ext cx="778500" cy="271500"/>
          </a:xfrm>
          <a:prstGeom prst="rect">
            <a:avLst/>
          </a:prstGeom>
          <a:noFill/>
          <a:ln>
            <a:noFill/>
          </a:ln>
        </p:spPr>
        <p:txBody>
          <a:bodyPr anchorCtr="0" anchor="t" bIns="91425" lIns="91425" rIns="91425" tIns="91425">
            <a:noAutofit/>
          </a:bodyPr>
          <a:lstStyle/>
          <a:p>
            <a:pPr lvl="0">
              <a:spcBef>
                <a:spcPts val="0"/>
              </a:spcBef>
              <a:buNone/>
            </a:pPr>
            <a:r>
              <a:rPr lang="en"/>
              <a:t>expr</a:t>
            </a:r>
          </a:p>
        </p:txBody>
      </p:sp>
      <p:sp>
        <p:nvSpPr>
          <p:cNvPr id="316" name="Shape 316"/>
          <p:cNvSpPr txBox="1"/>
          <p:nvPr/>
        </p:nvSpPr>
        <p:spPr>
          <a:xfrm>
            <a:off x="1195825" y="2408850"/>
            <a:ext cx="1227000" cy="271500"/>
          </a:xfrm>
          <a:prstGeom prst="rect">
            <a:avLst/>
          </a:prstGeom>
          <a:noFill/>
          <a:ln>
            <a:noFill/>
          </a:ln>
        </p:spPr>
        <p:txBody>
          <a:bodyPr anchorCtr="0" anchor="t" bIns="91425" lIns="91425" rIns="91425" tIns="91425">
            <a:noAutofit/>
          </a:bodyPr>
          <a:lstStyle/>
          <a:p>
            <a:pPr lvl="0" rtl="0">
              <a:spcBef>
                <a:spcPts val="0"/>
              </a:spcBef>
              <a:buNone/>
            </a:pPr>
            <a:r>
              <a:rPr lang="en"/>
              <a:t>term * term</a:t>
            </a:r>
          </a:p>
        </p:txBody>
      </p:sp>
      <p:cxnSp>
        <p:nvCxnSpPr>
          <p:cNvPr id="317" name="Shape 317"/>
          <p:cNvCxnSpPr>
            <a:stCxn id="316" idx="0"/>
            <a:endCxn id="315" idx="2"/>
          </p:cNvCxnSpPr>
          <p:nvPr/>
        </p:nvCxnSpPr>
        <p:spPr>
          <a:xfrm flipH="1" rot="10800000">
            <a:off x="1809325" y="2104350"/>
            <a:ext cx="28500" cy="304500"/>
          </a:xfrm>
          <a:prstGeom prst="straightConnector1">
            <a:avLst/>
          </a:prstGeom>
          <a:noFill/>
          <a:ln cap="flat" cmpd="sng" w="9525">
            <a:solidFill>
              <a:schemeClr val="dk2"/>
            </a:solidFill>
            <a:prstDash val="solid"/>
            <a:round/>
            <a:headEnd len="lg" w="lg" type="none"/>
            <a:tailEnd len="lg" w="lg" type="none"/>
          </a:ln>
        </p:spPr>
      </p:cxnSp>
      <p:sp>
        <p:nvSpPr>
          <p:cNvPr id="318" name="Shape 318"/>
          <p:cNvSpPr txBox="1"/>
          <p:nvPr/>
        </p:nvSpPr>
        <p:spPr>
          <a:xfrm>
            <a:off x="1074025" y="3005300"/>
            <a:ext cx="778500" cy="226500"/>
          </a:xfrm>
          <a:prstGeom prst="rect">
            <a:avLst/>
          </a:prstGeom>
          <a:noFill/>
          <a:ln>
            <a:noFill/>
          </a:ln>
        </p:spPr>
        <p:txBody>
          <a:bodyPr anchorCtr="0" anchor="t" bIns="91425" lIns="91425" rIns="91425" tIns="91425">
            <a:noAutofit/>
          </a:bodyPr>
          <a:lstStyle/>
          <a:p>
            <a:pPr lvl="0">
              <a:spcBef>
                <a:spcPts val="0"/>
              </a:spcBef>
              <a:buNone/>
            </a:pPr>
            <a:r>
              <a:rPr lang="en"/>
              <a:t>factor</a:t>
            </a:r>
          </a:p>
        </p:txBody>
      </p:sp>
      <p:cxnSp>
        <p:nvCxnSpPr>
          <p:cNvPr id="319" name="Shape 319"/>
          <p:cNvCxnSpPr>
            <a:stCxn id="318" idx="0"/>
          </p:cNvCxnSpPr>
          <p:nvPr/>
        </p:nvCxnSpPr>
        <p:spPr>
          <a:xfrm flipH="1" rot="10800000">
            <a:off x="1463275" y="2828000"/>
            <a:ext cx="4800" cy="177300"/>
          </a:xfrm>
          <a:prstGeom prst="straightConnector1">
            <a:avLst/>
          </a:prstGeom>
          <a:noFill/>
          <a:ln cap="flat" cmpd="sng" w="9525">
            <a:solidFill>
              <a:schemeClr val="dk2"/>
            </a:solidFill>
            <a:prstDash val="solid"/>
            <a:round/>
            <a:headEnd len="lg" w="lg" type="none"/>
            <a:tailEnd len="lg" w="lg" type="none"/>
          </a:ln>
        </p:spPr>
      </p:cxnSp>
      <p:sp>
        <p:nvSpPr>
          <p:cNvPr id="320" name="Shape 320"/>
          <p:cNvSpPr txBox="1"/>
          <p:nvPr/>
        </p:nvSpPr>
        <p:spPr>
          <a:xfrm>
            <a:off x="1694800" y="3029900"/>
            <a:ext cx="1389300" cy="177300"/>
          </a:xfrm>
          <a:prstGeom prst="rect">
            <a:avLst/>
          </a:prstGeom>
          <a:noFill/>
          <a:ln>
            <a:noFill/>
          </a:ln>
        </p:spPr>
        <p:txBody>
          <a:bodyPr anchorCtr="0" anchor="t" bIns="91425" lIns="91425" rIns="91425" tIns="91425">
            <a:noAutofit/>
          </a:bodyPr>
          <a:lstStyle/>
          <a:p>
            <a:pPr lvl="0">
              <a:spcBef>
                <a:spcPts val="0"/>
              </a:spcBef>
              <a:buNone/>
            </a:pPr>
            <a:r>
              <a:rPr lang="en"/>
              <a:t>factor + factor</a:t>
            </a:r>
          </a:p>
        </p:txBody>
      </p:sp>
      <p:cxnSp>
        <p:nvCxnSpPr>
          <p:cNvPr id="321" name="Shape 321"/>
          <p:cNvCxnSpPr/>
          <p:nvPr/>
        </p:nvCxnSpPr>
        <p:spPr>
          <a:xfrm>
            <a:off x="2019950" y="2739250"/>
            <a:ext cx="59100" cy="325200"/>
          </a:xfrm>
          <a:prstGeom prst="straightConnector1">
            <a:avLst/>
          </a:prstGeom>
          <a:noFill/>
          <a:ln cap="flat" cmpd="sng" w="9525">
            <a:solidFill>
              <a:schemeClr val="dk2"/>
            </a:solidFill>
            <a:prstDash val="solid"/>
            <a:round/>
            <a:headEnd len="lg" w="lg" type="none"/>
            <a:tailEnd len="lg" w="lg" type="none"/>
          </a:ln>
        </p:spPr>
      </p:cxnSp>
      <p:sp>
        <p:nvSpPr>
          <p:cNvPr id="322" name="Shape 322"/>
          <p:cNvSpPr txBox="1"/>
          <p:nvPr/>
        </p:nvSpPr>
        <p:spPr>
          <a:xfrm>
            <a:off x="975400" y="3616200"/>
            <a:ext cx="719400" cy="226500"/>
          </a:xfrm>
          <a:prstGeom prst="rect">
            <a:avLst/>
          </a:prstGeom>
          <a:noFill/>
          <a:ln>
            <a:noFill/>
          </a:ln>
        </p:spPr>
        <p:txBody>
          <a:bodyPr anchorCtr="0" anchor="t" bIns="91425" lIns="91425" rIns="91425" tIns="91425">
            <a:noAutofit/>
          </a:bodyPr>
          <a:lstStyle/>
          <a:p>
            <a:pPr lvl="0">
              <a:spcBef>
                <a:spcPts val="0"/>
              </a:spcBef>
              <a:buNone/>
            </a:pPr>
            <a:r>
              <a:rPr lang="en"/>
              <a:t>ATOM</a:t>
            </a:r>
          </a:p>
        </p:txBody>
      </p:sp>
      <p:cxnSp>
        <p:nvCxnSpPr>
          <p:cNvPr id="323" name="Shape 323"/>
          <p:cNvCxnSpPr>
            <a:endCxn id="322" idx="0"/>
          </p:cNvCxnSpPr>
          <p:nvPr/>
        </p:nvCxnSpPr>
        <p:spPr>
          <a:xfrm flipH="1">
            <a:off x="1335100" y="3399300"/>
            <a:ext cx="93600" cy="216900"/>
          </a:xfrm>
          <a:prstGeom prst="straightConnector1">
            <a:avLst/>
          </a:prstGeom>
          <a:noFill/>
          <a:ln cap="flat" cmpd="sng" w="9525">
            <a:solidFill>
              <a:schemeClr val="dk2"/>
            </a:solidFill>
            <a:prstDash val="solid"/>
            <a:round/>
            <a:headEnd len="lg" w="lg" type="none"/>
            <a:tailEnd len="lg" w="lg" type="none"/>
          </a:ln>
        </p:spPr>
      </p:cxnSp>
      <p:sp>
        <p:nvSpPr>
          <p:cNvPr id="324" name="Shape 324"/>
          <p:cNvSpPr txBox="1"/>
          <p:nvPr/>
        </p:nvSpPr>
        <p:spPr>
          <a:xfrm>
            <a:off x="1689800" y="3621000"/>
            <a:ext cx="719400" cy="216900"/>
          </a:xfrm>
          <a:prstGeom prst="rect">
            <a:avLst/>
          </a:prstGeom>
          <a:noFill/>
          <a:ln>
            <a:noFill/>
          </a:ln>
        </p:spPr>
        <p:txBody>
          <a:bodyPr anchorCtr="0" anchor="t" bIns="91425" lIns="91425" rIns="91425" tIns="91425">
            <a:noAutofit/>
          </a:bodyPr>
          <a:lstStyle/>
          <a:p>
            <a:pPr lvl="0">
              <a:spcBef>
                <a:spcPts val="0"/>
              </a:spcBef>
              <a:buNone/>
            </a:pPr>
            <a:r>
              <a:rPr lang="en"/>
              <a:t>ATOM</a:t>
            </a:r>
          </a:p>
        </p:txBody>
      </p:sp>
      <p:cxnSp>
        <p:nvCxnSpPr>
          <p:cNvPr id="325" name="Shape 325"/>
          <p:cNvCxnSpPr>
            <a:endCxn id="324" idx="0"/>
          </p:cNvCxnSpPr>
          <p:nvPr/>
        </p:nvCxnSpPr>
        <p:spPr>
          <a:xfrm flipH="1">
            <a:off x="2049500" y="3379800"/>
            <a:ext cx="29700" cy="241200"/>
          </a:xfrm>
          <a:prstGeom prst="straightConnector1">
            <a:avLst/>
          </a:prstGeom>
          <a:noFill/>
          <a:ln cap="flat" cmpd="sng" w="9525">
            <a:solidFill>
              <a:schemeClr val="dk2"/>
            </a:solidFill>
            <a:prstDash val="solid"/>
            <a:round/>
            <a:headEnd len="lg" w="lg" type="none"/>
            <a:tailEnd len="lg" w="lg" type="none"/>
          </a:ln>
        </p:spPr>
      </p:cxnSp>
      <p:sp>
        <p:nvSpPr>
          <p:cNvPr id="326" name="Shape 326"/>
          <p:cNvSpPr txBox="1"/>
          <p:nvPr/>
        </p:nvSpPr>
        <p:spPr>
          <a:xfrm>
            <a:off x="2345100" y="3593700"/>
            <a:ext cx="2098800" cy="271500"/>
          </a:xfrm>
          <a:prstGeom prst="rect">
            <a:avLst/>
          </a:prstGeom>
          <a:noFill/>
          <a:ln>
            <a:noFill/>
          </a:ln>
        </p:spPr>
        <p:txBody>
          <a:bodyPr anchorCtr="0" anchor="t" bIns="91425" lIns="91425" rIns="91425" tIns="91425">
            <a:noAutofit/>
          </a:bodyPr>
          <a:lstStyle/>
          <a:p>
            <a:pPr lvl="0">
              <a:spcBef>
                <a:spcPts val="0"/>
              </a:spcBef>
              <a:buNone/>
            </a:pPr>
            <a:r>
              <a:rPr lang="en"/>
              <a:t>LPAREN expr RPAREN</a:t>
            </a:r>
          </a:p>
        </p:txBody>
      </p:sp>
      <p:cxnSp>
        <p:nvCxnSpPr>
          <p:cNvPr id="327" name="Shape 327"/>
          <p:cNvCxnSpPr/>
          <p:nvPr/>
        </p:nvCxnSpPr>
        <p:spPr>
          <a:xfrm>
            <a:off x="2640725" y="3399450"/>
            <a:ext cx="128100" cy="197100"/>
          </a:xfrm>
          <a:prstGeom prst="straightConnector1">
            <a:avLst/>
          </a:prstGeom>
          <a:noFill/>
          <a:ln cap="flat" cmpd="sng" w="9525">
            <a:solidFill>
              <a:schemeClr val="dk2"/>
            </a:solidFill>
            <a:prstDash val="solid"/>
            <a:round/>
            <a:headEnd len="lg" w="lg" type="none"/>
            <a:tailEnd len="lg" w="lg" type="none"/>
          </a:ln>
        </p:spPr>
      </p:cxnSp>
      <p:sp>
        <p:nvSpPr>
          <p:cNvPr id="328" name="Shape 328"/>
          <p:cNvSpPr txBox="1"/>
          <p:nvPr/>
        </p:nvSpPr>
        <p:spPr>
          <a:xfrm>
            <a:off x="2836100" y="4251700"/>
            <a:ext cx="1227000" cy="271500"/>
          </a:xfrm>
          <a:prstGeom prst="rect">
            <a:avLst/>
          </a:prstGeom>
          <a:noFill/>
          <a:ln>
            <a:noFill/>
          </a:ln>
        </p:spPr>
        <p:txBody>
          <a:bodyPr anchorCtr="0" anchor="t" bIns="91425" lIns="91425" rIns="91425" tIns="91425">
            <a:noAutofit/>
          </a:bodyPr>
          <a:lstStyle/>
          <a:p>
            <a:pPr lvl="0" rtl="0">
              <a:spcBef>
                <a:spcPts val="0"/>
              </a:spcBef>
              <a:buNone/>
            </a:pPr>
            <a:r>
              <a:rPr lang="en"/>
              <a:t>term / term</a:t>
            </a:r>
          </a:p>
        </p:txBody>
      </p:sp>
      <p:cxnSp>
        <p:nvCxnSpPr>
          <p:cNvPr id="329" name="Shape 329"/>
          <p:cNvCxnSpPr/>
          <p:nvPr/>
        </p:nvCxnSpPr>
        <p:spPr>
          <a:xfrm flipH="1">
            <a:off x="3241800" y="4049775"/>
            <a:ext cx="59100" cy="197100"/>
          </a:xfrm>
          <a:prstGeom prst="straightConnector1">
            <a:avLst/>
          </a:prstGeom>
          <a:noFill/>
          <a:ln cap="flat" cmpd="sng" w="9525">
            <a:solidFill>
              <a:schemeClr val="dk2"/>
            </a:solidFill>
            <a:prstDash val="solid"/>
            <a:round/>
            <a:headEnd len="lg" w="lg" type="none"/>
            <a:tailEnd len="lg" w="lg" type="none"/>
          </a:ln>
        </p:spPr>
      </p:cxnSp>
      <p:cxnSp>
        <p:nvCxnSpPr>
          <p:cNvPr id="330" name="Shape 330"/>
          <p:cNvCxnSpPr/>
          <p:nvPr/>
        </p:nvCxnSpPr>
        <p:spPr>
          <a:xfrm flipH="1">
            <a:off x="2965900" y="4660675"/>
            <a:ext cx="59100" cy="177300"/>
          </a:xfrm>
          <a:prstGeom prst="straightConnector1">
            <a:avLst/>
          </a:prstGeom>
          <a:noFill/>
          <a:ln cap="flat" cmpd="sng" w="9525">
            <a:solidFill>
              <a:schemeClr val="dk2"/>
            </a:solidFill>
            <a:prstDash val="solid"/>
            <a:round/>
            <a:headEnd len="lg" w="lg" type="none"/>
            <a:tailEnd len="lg" w="lg" type="none"/>
          </a:ln>
        </p:spPr>
      </p:cxnSp>
      <p:sp>
        <p:nvSpPr>
          <p:cNvPr id="331" name="Shape 331"/>
          <p:cNvSpPr txBox="1"/>
          <p:nvPr/>
        </p:nvSpPr>
        <p:spPr>
          <a:xfrm>
            <a:off x="2128350" y="4909700"/>
            <a:ext cx="1389300" cy="241200"/>
          </a:xfrm>
          <a:prstGeom prst="rect">
            <a:avLst/>
          </a:prstGeom>
          <a:noFill/>
          <a:ln>
            <a:noFill/>
          </a:ln>
        </p:spPr>
        <p:txBody>
          <a:bodyPr anchorCtr="0" anchor="t" bIns="91425" lIns="91425" rIns="91425" tIns="91425">
            <a:noAutofit/>
          </a:bodyPr>
          <a:lstStyle/>
          <a:p>
            <a:pPr lvl="0">
              <a:spcBef>
                <a:spcPts val="0"/>
              </a:spcBef>
              <a:buNone/>
            </a:pPr>
            <a:r>
              <a:rPr lang="en"/>
              <a:t>factor - factor</a:t>
            </a:r>
          </a:p>
        </p:txBody>
      </p:sp>
      <p:sp>
        <p:nvSpPr>
          <p:cNvPr id="332" name="Shape 332"/>
          <p:cNvSpPr txBox="1"/>
          <p:nvPr/>
        </p:nvSpPr>
        <p:spPr>
          <a:xfrm>
            <a:off x="3438850" y="4976000"/>
            <a:ext cx="876900" cy="226500"/>
          </a:xfrm>
          <a:prstGeom prst="rect">
            <a:avLst/>
          </a:prstGeom>
          <a:noFill/>
          <a:ln>
            <a:noFill/>
          </a:ln>
        </p:spPr>
        <p:txBody>
          <a:bodyPr anchorCtr="0" anchor="t" bIns="91425" lIns="91425" rIns="91425" tIns="91425">
            <a:noAutofit/>
          </a:bodyPr>
          <a:lstStyle/>
          <a:p>
            <a:pPr lvl="0">
              <a:spcBef>
                <a:spcPts val="0"/>
              </a:spcBef>
              <a:buNone/>
            </a:pPr>
            <a:r>
              <a:rPr lang="en"/>
              <a:t>factor</a:t>
            </a:r>
          </a:p>
        </p:txBody>
      </p:sp>
      <p:cxnSp>
        <p:nvCxnSpPr>
          <p:cNvPr id="333" name="Shape 333"/>
          <p:cNvCxnSpPr>
            <a:stCxn id="328" idx="2"/>
          </p:cNvCxnSpPr>
          <p:nvPr/>
        </p:nvCxnSpPr>
        <p:spPr>
          <a:xfrm>
            <a:off x="3449600" y="4523200"/>
            <a:ext cx="176400" cy="364200"/>
          </a:xfrm>
          <a:prstGeom prst="straightConnector1">
            <a:avLst/>
          </a:prstGeom>
          <a:noFill/>
          <a:ln cap="flat" cmpd="sng" w="9525">
            <a:solidFill>
              <a:schemeClr val="dk2"/>
            </a:solidFill>
            <a:prstDash val="solid"/>
            <a:round/>
            <a:headEnd len="lg" w="lg" type="none"/>
            <a:tailEnd len="lg" w="lg" type="none"/>
          </a:ln>
        </p:spPr>
      </p:cxnSp>
      <p:cxnSp>
        <p:nvCxnSpPr>
          <p:cNvPr id="334" name="Shape 334"/>
          <p:cNvCxnSpPr/>
          <p:nvPr/>
        </p:nvCxnSpPr>
        <p:spPr>
          <a:xfrm flipH="1">
            <a:off x="2374625" y="5271600"/>
            <a:ext cx="9900" cy="226500"/>
          </a:xfrm>
          <a:prstGeom prst="straightConnector1">
            <a:avLst/>
          </a:prstGeom>
          <a:noFill/>
          <a:ln cap="flat" cmpd="sng" w="9525">
            <a:solidFill>
              <a:schemeClr val="dk2"/>
            </a:solidFill>
            <a:prstDash val="solid"/>
            <a:round/>
            <a:headEnd len="lg" w="lg" type="none"/>
            <a:tailEnd len="lg" w="lg" type="none"/>
          </a:ln>
        </p:spPr>
      </p:cxnSp>
      <p:sp>
        <p:nvSpPr>
          <p:cNvPr id="335" name="Shape 335"/>
          <p:cNvSpPr txBox="1"/>
          <p:nvPr/>
        </p:nvSpPr>
        <p:spPr>
          <a:xfrm>
            <a:off x="2138200" y="5567200"/>
            <a:ext cx="2443500" cy="177300"/>
          </a:xfrm>
          <a:prstGeom prst="rect">
            <a:avLst/>
          </a:prstGeom>
          <a:noFill/>
          <a:ln>
            <a:noFill/>
          </a:ln>
        </p:spPr>
        <p:txBody>
          <a:bodyPr anchorCtr="0" anchor="t" bIns="91425" lIns="91425" rIns="91425" tIns="91425">
            <a:noAutofit/>
          </a:bodyPr>
          <a:lstStyle/>
          <a:p>
            <a:pPr lvl="0">
              <a:spcBef>
                <a:spcPts val="0"/>
              </a:spcBef>
              <a:buNone/>
            </a:pPr>
            <a:r>
              <a:rPr lang="en"/>
              <a:t>ATOM   ATOM    ATOM</a:t>
            </a:r>
          </a:p>
        </p:txBody>
      </p:sp>
      <p:cxnSp>
        <p:nvCxnSpPr>
          <p:cNvPr id="336" name="Shape 336"/>
          <p:cNvCxnSpPr/>
          <p:nvPr/>
        </p:nvCxnSpPr>
        <p:spPr>
          <a:xfrm>
            <a:off x="3005300" y="5261750"/>
            <a:ext cx="19800" cy="305400"/>
          </a:xfrm>
          <a:prstGeom prst="straightConnector1">
            <a:avLst/>
          </a:prstGeom>
          <a:noFill/>
          <a:ln cap="flat" cmpd="sng" w="9525">
            <a:solidFill>
              <a:schemeClr val="dk2"/>
            </a:solidFill>
            <a:prstDash val="solid"/>
            <a:round/>
            <a:headEnd len="lg" w="lg" type="none"/>
            <a:tailEnd len="lg" w="lg" type="none"/>
          </a:ln>
        </p:spPr>
      </p:cxnSp>
      <p:cxnSp>
        <p:nvCxnSpPr>
          <p:cNvPr id="337" name="Shape 337"/>
          <p:cNvCxnSpPr/>
          <p:nvPr/>
        </p:nvCxnSpPr>
        <p:spPr>
          <a:xfrm>
            <a:off x="3704900" y="5311000"/>
            <a:ext cx="138000" cy="236400"/>
          </a:xfrm>
          <a:prstGeom prst="straightConnector1">
            <a:avLst/>
          </a:prstGeom>
          <a:noFill/>
          <a:ln cap="flat" cmpd="sng" w="9525">
            <a:solidFill>
              <a:schemeClr val="dk2"/>
            </a:solidFill>
            <a:prstDash val="solid"/>
            <a:round/>
            <a:headEnd len="lg" w="lg" type="none"/>
            <a:tailEnd len="lg" w="lg" type="none"/>
          </a:ln>
        </p:spPr>
      </p:cxnSp>
      <p:sp>
        <p:nvSpPr>
          <p:cNvPr id="338" name="Shape 338"/>
          <p:cNvSpPr txBox="1"/>
          <p:nvPr/>
        </p:nvSpPr>
        <p:spPr>
          <a:xfrm>
            <a:off x="4778925" y="3704900"/>
            <a:ext cx="3478200" cy="955800"/>
          </a:xfrm>
          <a:prstGeom prst="rect">
            <a:avLst/>
          </a:prstGeom>
          <a:noFill/>
          <a:ln>
            <a:noFill/>
          </a:ln>
        </p:spPr>
        <p:txBody>
          <a:bodyPr anchorCtr="0" anchor="t" bIns="91425" lIns="91425" rIns="91425" tIns="91425">
            <a:noAutofit/>
          </a:bodyPr>
          <a:lstStyle/>
          <a:p>
            <a:pPr lvl="0">
              <a:spcBef>
                <a:spcPts val="0"/>
              </a:spcBef>
              <a:buNone/>
            </a:pPr>
            <a:r>
              <a:rPr lang="en"/>
              <a:t>ATOM * ATOM + (ATOM - ATOM / ATOM)</a:t>
            </a:r>
          </a:p>
          <a:p>
            <a:pPr lvl="0">
              <a:spcBef>
                <a:spcPts val="0"/>
              </a:spcBef>
              <a:buNone/>
            </a:pPr>
            <a:r>
              <a:rPr lang="en"/>
              <a:t>ex: 9 * 8 + (7 - 6 / 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Boundary Condition Grammar-Based Coverage</a:t>
            </a:r>
          </a:p>
        </p:txBody>
      </p:sp>
      <p:sp>
        <p:nvSpPr>
          <p:cNvPr id="344" name="Shape 3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BCGBC applies boundary conditions on the number of times each recursive production is applied per test.</a:t>
            </a:r>
          </a:p>
          <a:p>
            <a:pPr indent="-228600" lvl="0" marL="457200" marR="0" rtl="0" algn="l">
              <a:lnSpc>
                <a:spcPct val="100000"/>
              </a:lnSpc>
              <a:spcBef>
                <a:spcPts val="600"/>
              </a:spcBef>
              <a:spcAft>
                <a:spcPts val="0"/>
              </a:spcAft>
            </a:pPr>
            <a:r>
              <a:rPr lang="en"/>
              <a:t>Choose a minimum and maximum number of applications of a recursive production.</a:t>
            </a:r>
          </a:p>
          <a:p>
            <a:pPr indent="-228600" lvl="1" marL="914400" marR="0" rtl="0" algn="l">
              <a:lnSpc>
                <a:spcPct val="100000"/>
              </a:lnSpc>
              <a:spcBef>
                <a:spcPts val="600"/>
              </a:spcBef>
              <a:spcAft>
                <a:spcPts val="0"/>
              </a:spcAft>
            </a:pPr>
            <a:r>
              <a:rPr lang="en"/>
              <a:t>Generates tests that apply each the minimum, minimum + 1, maximum, maximum -1.</a:t>
            </a:r>
          </a:p>
          <a:p>
            <a:pPr indent="-228600" lvl="1" marL="914400" marR="0" rtl="0" algn="l">
              <a:lnSpc>
                <a:spcPct val="100000"/>
              </a:lnSpc>
              <a:spcBef>
                <a:spcPts val="600"/>
              </a:spcBef>
              <a:spcAft>
                <a:spcPts val="0"/>
              </a:spcAft>
            </a:pPr>
            <a:r>
              <a:rPr lang="en"/>
              <a:t>Similar to boundary interior coverage.</a:t>
            </a:r>
          </a:p>
        </p:txBody>
      </p:sp>
      <p:sp>
        <p:nvSpPr>
          <p:cNvPr id="345" name="Shape 34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Boundary Condition Grammar-Based Coverage</a:t>
            </a:r>
          </a:p>
        </p:txBody>
      </p:sp>
      <p:sp>
        <p:nvSpPr>
          <p:cNvPr id="351" name="Shape 3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Start with the grammar</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rPr lang="en" sz="1800"/>
              <a:t>&lt;model&gt; ::== &lt;modelNumber&gt; &lt;compSequence&gt; &lt;optCompSequence&gt;</a:t>
            </a:r>
          </a:p>
          <a:p>
            <a:pPr lvl="0" marR="0" rtl="0" algn="l">
              <a:lnSpc>
                <a:spcPct val="100000"/>
              </a:lnSpc>
              <a:spcBef>
                <a:spcPts val="600"/>
              </a:spcBef>
              <a:spcAft>
                <a:spcPts val="0"/>
              </a:spcAft>
              <a:buNone/>
            </a:pPr>
            <a:r>
              <a:rPr lang="en" sz="1800"/>
              <a:t>&lt;compSequence&gt; ::== &lt;Component&gt; &lt;compSequence&gt; | empty</a:t>
            </a:r>
          </a:p>
          <a:p>
            <a:pPr lvl="0" marR="0" rtl="0" algn="l">
              <a:lnSpc>
                <a:spcPct val="100000"/>
              </a:lnSpc>
              <a:spcBef>
                <a:spcPts val="600"/>
              </a:spcBef>
              <a:spcAft>
                <a:spcPts val="0"/>
              </a:spcAft>
              <a:buNone/>
            </a:pPr>
            <a:r>
              <a:rPr lang="en" sz="1800"/>
              <a:t>&lt;optCompSequence&gt; ::== &lt;OptComponent&gt; &lt;optCompSequence&gt; | empty</a:t>
            </a:r>
          </a:p>
          <a:p>
            <a:pPr lvl="0" marR="0" rtl="0" algn="l">
              <a:lnSpc>
                <a:spcPct val="100000"/>
              </a:lnSpc>
              <a:spcBef>
                <a:spcPts val="600"/>
              </a:spcBef>
              <a:spcAft>
                <a:spcPts val="0"/>
              </a:spcAft>
              <a:buNone/>
            </a:pPr>
            <a:r>
              <a:rPr lang="en" sz="1800"/>
              <a:t>&lt;Component&gt; ::== &lt;ComponentType&gt; &lt;ComponentValue&gt;</a:t>
            </a:r>
          </a:p>
          <a:p>
            <a:pPr lvl="0" marR="0" rtl="0" algn="l">
              <a:lnSpc>
                <a:spcPct val="100000"/>
              </a:lnSpc>
              <a:spcBef>
                <a:spcPts val="600"/>
              </a:spcBef>
              <a:spcAft>
                <a:spcPts val="0"/>
              </a:spcAft>
              <a:buNone/>
            </a:pPr>
            <a:r>
              <a:rPr lang="en" sz="1800"/>
              <a:t>&lt;OptComponent&gt; ::== &lt;ComponentType&gt;</a:t>
            </a:r>
          </a:p>
          <a:p>
            <a:pPr lvl="0" marR="0" rtl="0" algn="l">
              <a:lnSpc>
                <a:spcPct val="100000"/>
              </a:lnSpc>
              <a:spcBef>
                <a:spcPts val="600"/>
              </a:spcBef>
              <a:spcAft>
                <a:spcPts val="0"/>
              </a:spcAft>
              <a:buNone/>
            </a:pPr>
            <a:r>
              <a:rPr lang="en" sz="1800"/>
              <a:t>&lt;modelNumber&gt;  ::== string</a:t>
            </a:r>
          </a:p>
          <a:p>
            <a:pPr lvl="0" marR="0" rtl="0" algn="l">
              <a:lnSpc>
                <a:spcPct val="100000"/>
              </a:lnSpc>
              <a:spcBef>
                <a:spcPts val="600"/>
              </a:spcBef>
              <a:spcAft>
                <a:spcPts val="0"/>
              </a:spcAft>
              <a:buNone/>
            </a:pPr>
            <a:r>
              <a:rPr lang="en" sz="1800"/>
              <a:t>&lt;ComponentType&gt; ::== string</a:t>
            </a:r>
          </a:p>
          <a:p>
            <a:pPr lvl="0" marR="0" rtl="0" algn="l">
              <a:lnSpc>
                <a:spcPct val="100000"/>
              </a:lnSpc>
              <a:spcBef>
                <a:spcPts val="600"/>
              </a:spcBef>
              <a:spcAft>
                <a:spcPts val="0"/>
              </a:spcAft>
              <a:buNone/>
            </a:pPr>
            <a:r>
              <a:rPr lang="en" sz="1800"/>
              <a:t>&lt;ComponentValue&gt; ::== string</a:t>
            </a:r>
          </a:p>
          <a:p>
            <a:pPr lvl="0" marR="0" rtl="0" algn="l">
              <a:lnSpc>
                <a:spcPct val="100000"/>
              </a:lnSpc>
              <a:spcBef>
                <a:spcPts val="600"/>
              </a:spcBef>
              <a:spcAft>
                <a:spcPts val="0"/>
              </a:spcAft>
              <a:buNone/>
            </a:pPr>
            <a:r>
              <a:t/>
            </a:r>
            <a:endParaRPr sz="1800"/>
          </a:p>
        </p:txBody>
      </p:sp>
      <p:sp>
        <p:nvSpPr>
          <p:cNvPr id="352" name="Shape 3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
        <p:nvSpPr>
          <p:cNvPr id="353" name="Shape 353"/>
          <p:cNvSpPr txBox="1"/>
          <p:nvPr>
            <p:ph idx="1" type="body"/>
          </p:nvPr>
        </p:nvSpPr>
        <p:spPr>
          <a:xfrm>
            <a:off x="457200" y="1600200"/>
            <a:ext cx="8229600" cy="4967700"/>
          </a:xfrm>
          <a:prstGeom prst="rect">
            <a:avLst/>
          </a:prstGeom>
          <a:solidFill>
            <a:srgbClr val="FFFFFF"/>
          </a:solidFill>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Split compound productions</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rPr lang="en" sz="1800"/>
              <a:t>&lt;model&gt; ::== &lt;modelNumber&gt; &lt;compSequence&gt; &lt;optCompSequence&gt;</a:t>
            </a:r>
          </a:p>
          <a:p>
            <a:pPr lvl="0" marR="0" rtl="0" algn="l">
              <a:lnSpc>
                <a:spcPct val="100000"/>
              </a:lnSpc>
              <a:spcBef>
                <a:spcPts val="600"/>
              </a:spcBef>
              <a:spcAft>
                <a:spcPts val="0"/>
              </a:spcAft>
              <a:buNone/>
            </a:pPr>
            <a:r>
              <a:rPr lang="en" sz="1800"/>
              <a:t>&lt;compSequence&gt; ::== &lt;Component&gt; &lt;compSequence&gt;</a:t>
            </a:r>
          </a:p>
          <a:p>
            <a:pPr lvl="0" marR="0" rtl="0" algn="l">
              <a:lnSpc>
                <a:spcPct val="100000"/>
              </a:lnSpc>
              <a:spcBef>
                <a:spcPts val="600"/>
              </a:spcBef>
              <a:spcAft>
                <a:spcPts val="0"/>
              </a:spcAft>
              <a:buNone/>
            </a:pPr>
            <a:r>
              <a:rPr b="1" lang="en" sz="1800"/>
              <a:t>&lt;compSequence&gt; ::==  empty</a:t>
            </a:r>
          </a:p>
          <a:p>
            <a:pPr lvl="0" marR="0" rtl="0" algn="l">
              <a:lnSpc>
                <a:spcPct val="100000"/>
              </a:lnSpc>
              <a:spcBef>
                <a:spcPts val="600"/>
              </a:spcBef>
              <a:spcAft>
                <a:spcPts val="0"/>
              </a:spcAft>
              <a:buNone/>
            </a:pPr>
            <a:r>
              <a:rPr lang="en" sz="1800"/>
              <a:t>&lt;optCompSequence&gt; ::== &lt;OptComponent&gt; &lt;optCompSequence&gt;</a:t>
            </a:r>
          </a:p>
          <a:p>
            <a:pPr lvl="0" marR="0" rtl="0" algn="l">
              <a:lnSpc>
                <a:spcPct val="100000"/>
              </a:lnSpc>
              <a:spcBef>
                <a:spcPts val="600"/>
              </a:spcBef>
              <a:spcAft>
                <a:spcPts val="0"/>
              </a:spcAft>
              <a:buNone/>
            </a:pPr>
            <a:r>
              <a:rPr b="1" lang="en" sz="1800"/>
              <a:t>&lt;optCompSequence&gt; ::== empty</a:t>
            </a:r>
          </a:p>
          <a:p>
            <a:pPr lvl="0" marR="0" rtl="0" algn="l">
              <a:lnSpc>
                <a:spcPct val="100000"/>
              </a:lnSpc>
              <a:spcBef>
                <a:spcPts val="600"/>
              </a:spcBef>
              <a:spcAft>
                <a:spcPts val="0"/>
              </a:spcAft>
              <a:buNone/>
            </a:pPr>
            <a:r>
              <a:rPr lang="en" sz="1800"/>
              <a:t>&lt;Component&gt; ::== &lt;ComponentType&gt; &lt;ComponentValue&gt;</a:t>
            </a:r>
          </a:p>
          <a:p>
            <a:pPr lvl="0" marR="0" rtl="0" algn="l">
              <a:lnSpc>
                <a:spcPct val="100000"/>
              </a:lnSpc>
              <a:spcBef>
                <a:spcPts val="600"/>
              </a:spcBef>
              <a:spcAft>
                <a:spcPts val="0"/>
              </a:spcAft>
              <a:buNone/>
            </a:pPr>
            <a:r>
              <a:rPr lang="en" sz="1800"/>
              <a:t>&lt;OptComponent&gt; ::== &lt;ComponentType&gt;</a:t>
            </a:r>
          </a:p>
          <a:p>
            <a:pPr lvl="0" marR="0" rtl="0" algn="l">
              <a:lnSpc>
                <a:spcPct val="100000"/>
              </a:lnSpc>
              <a:spcBef>
                <a:spcPts val="600"/>
              </a:spcBef>
              <a:spcAft>
                <a:spcPts val="0"/>
              </a:spcAft>
              <a:buNone/>
            </a:pPr>
            <a:r>
              <a:rPr lang="en" sz="1800"/>
              <a:t>&lt;modelNumber&gt;  ::== string</a:t>
            </a:r>
          </a:p>
          <a:p>
            <a:pPr lvl="0" marR="0" rtl="0" algn="l">
              <a:lnSpc>
                <a:spcPct val="100000"/>
              </a:lnSpc>
              <a:spcBef>
                <a:spcPts val="600"/>
              </a:spcBef>
              <a:spcAft>
                <a:spcPts val="0"/>
              </a:spcAft>
              <a:buNone/>
            </a:pPr>
            <a:r>
              <a:rPr lang="en" sz="1800"/>
              <a:t>&lt;ComponentType&gt; ::== string</a:t>
            </a:r>
          </a:p>
          <a:p>
            <a:pPr lvl="0" marR="0" rtl="0" algn="l">
              <a:lnSpc>
                <a:spcPct val="100000"/>
              </a:lnSpc>
              <a:spcBef>
                <a:spcPts val="600"/>
              </a:spcBef>
              <a:spcAft>
                <a:spcPts val="0"/>
              </a:spcAft>
              <a:buNone/>
            </a:pPr>
            <a:r>
              <a:rPr lang="en" sz="1800"/>
              <a:t>&lt;ComponentValue&gt; ::== string</a:t>
            </a:r>
          </a:p>
          <a:p>
            <a:pPr lvl="0" marR="0" rtl="0" algn="l">
              <a:lnSpc>
                <a:spcPct val="100000"/>
              </a:lnSpc>
              <a:spcBef>
                <a:spcPts val="600"/>
              </a:spcBef>
              <a:spcAft>
                <a:spcPts val="0"/>
              </a:spcAft>
              <a:buNone/>
            </a:pPr>
            <a:r>
              <a:t/>
            </a:r>
            <a:endParaRPr sz="1800"/>
          </a:p>
        </p:txBody>
      </p:sp>
      <p:sp>
        <p:nvSpPr>
          <p:cNvPr id="354" name="Shape 354"/>
          <p:cNvSpPr txBox="1"/>
          <p:nvPr>
            <p:ph idx="1" type="body"/>
          </p:nvPr>
        </p:nvSpPr>
        <p:spPr>
          <a:xfrm>
            <a:off x="457200" y="1600200"/>
            <a:ext cx="8460599" cy="4967700"/>
          </a:xfrm>
          <a:prstGeom prst="rect">
            <a:avLst/>
          </a:prstGeom>
          <a:solidFill>
            <a:srgbClr val="FFFFFF"/>
          </a:solidFill>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Annotate with names and limits</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rPr lang="en" sz="1400"/>
              <a:t>Model 				&lt;model&gt; ::== &lt;modelNumber&gt; &lt;compSequence&gt; &lt;optCompSequence&gt;</a:t>
            </a:r>
          </a:p>
          <a:p>
            <a:pPr lvl="0" marR="0" rtl="0" algn="l">
              <a:lnSpc>
                <a:spcPct val="100000"/>
              </a:lnSpc>
              <a:spcBef>
                <a:spcPts val="600"/>
              </a:spcBef>
              <a:spcAft>
                <a:spcPts val="0"/>
              </a:spcAft>
              <a:buNone/>
            </a:pPr>
            <a:r>
              <a:rPr lang="en" sz="1400"/>
              <a:t>CompSeq1, </a:t>
            </a:r>
            <a:r>
              <a:rPr b="1" lang="en" sz="1400"/>
              <a:t>limit=16</a:t>
            </a:r>
            <a:r>
              <a:rPr lang="en" sz="1400"/>
              <a:t>		&lt;compSequence&gt; ::== &lt;Component&gt; &lt;compSequence&gt;</a:t>
            </a:r>
          </a:p>
          <a:p>
            <a:pPr lvl="0" marR="0" rtl="0" algn="l">
              <a:lnSpc>
                <a:spcPct val="100000"/>
              </a:lnSpc>
              <a:spcBef>
                <a:spcPts val="600"/>
              </a:spcBef>
              <a:spcAft>
                <a:spcPts val="0"/>
              </a:spcAft>
              <a:buNone/>
            </a:pPr>
            <a:r>
              <a:rPr lang="en" sz="1400"/>
              <a:t>CompSeq2				&lt;compSequence&gt; ::==  empty</a:t>
            </a:r>
          </a:p>
          <a:p>
            <a:pPr lvl="0" marR="0" rtl="0" algn="l">
              <a:lnSpc>
                <a:spcPct val="100000"/>
              </a:lnSpc>
              <a:spcBef>
                <a:spcPts val="600"/>
              </a:spcBef>
              <a:spcAft>
                <a:spcPts val="0"/>
              </a:spcAft>
              <a:buNone/>
            </a:pPr>
            <a:r>
              <a:rPr lang="en" sz="1400"/>
              <a:t>OptCompSeq1, </a:t>
            </a:r>
            <a:r>
              <a:rPr b="1" lang="en" sz="1400"/>
              <a:t>limit=16</a:t>
            </a:r>
            <a:r>
              <a:rPr lang="en" sz="1400"/>
              <a:t>	&lt;optCompSequence&gt; ::== &lt;OptComponent&gt; &lt;optCompSequence&gt;</a:t>
            </a:r>
          </a:p>
          <a:p>
            <a:pPr lvl="0" marR="0" rtl="0" algn="l">
              <a:lnSpc>
                <a:spcPct val="100000"/>
              </a:lnSpc>
              <a:spcBef>
                <a:spcPts val="600"/>
              </a:spcBef>
              <a:spcAft>
                <a:spcPts val="0"/>
              </a:spcAft>
              <a:buNone/>
            </a:pPr>
            <a:r>
              <a:rPr lang="en" sz="1400"/>
              <a:t>OptCompSeq2			&lt;optCompSequence&gt; ::== empty</a:t>
            </a:r>
          </a:p>
          <a:p>
            <a:pPr lvl="0" marR="0" rtl="0" algn="l">
              <a:lnSpc>
                <a:spcPct val="100000"/>
              </a:lnSpc>
              <a:spcBef>
                <a:spcPts val="600"/>
              </a:spcBef>
              <a:spcAft>
                <a:spcPts val="0"/>
              </a:spcAft>
              <a:buNone/>
            </a:pPr>
            <a:r>
              <a:rPr lang="en" sz="1400"/>
              <a:t>Comp				&lt;Component&gt; ::== &lt;ComponentType&gt; &lt;ComponentValue&gt;</a:t>
            </a:r>
          </a:p>
          <a:p>
            <a:pPr lvl="0" marR="0" rtl="0" algn="l">
              <a:lnSpc>
                <a:spcPct val="100000"/>
              </a:lnSpc>
              <a:spcBef>
                <a:spcPts val="600"/>
              </a:spcBef>
              <a:spcAft>
                <a:spcPts val="0"/>
              </a:spcAft>
              <a:buNone/>
            </a:pPr>
            <a:r>
              <a:rPr lang="en" sz="1400"/>
              <a:t>OptComp				&lt;OptComponent&gt; ::== &lt;ComponentType&gt;</a:t>
            </a:r>
          </a:p>
          <a:p>
            <a:pPr lvl="0" marR="0" rtl="0" algn="l">
              <a:lnSpc>
                <a:spcPct val="100000"/>
              </a:lnSpc>
              <a:spcBef>
                <a:spcPts val="600"/>
              </a:spcBef>
              <a:spcAft>
                <a:spcPts val="0"/>
              </a:spcAft>
              <a:buNone/>
            </a:pPr>
            <a:r>
              <a:rPr lang="en" sz="1400"/>
              <a:t>ModNum				&lt;modelNumber&gt;  ::== string</a:t>
            </a:r>
          </a:p>
          <a:p>
            <a:pPr lvl="0" marR="0" rtl="0" algn="l">
              <a:lnSpc>
                <a:spcPct val="100000"/>
              </a:lnSpc>
              <a:spcBef>
                <a:spcPts val="600"/>
              </a:spcBef>
              <a:spcAft>
                <a:spcPts val="0"/>
              </a:spcAft>
              <a:buNone/>
            </a:pPr>
            <a:r>
              <a:rPr lang="en" sz="1400"/>
              <a:t>CompTyp				&lt;ComponentType&gt; ::== string</a:t>
            </a:r>
          </a:p>
          <a:p>
            <a:pPr lvl="0" marR="0" rtl="0" algn="l">
              <a:lnSpc>
                <a:spcPct val="100000"/>
              </a:lnSpc>
              <a:spcBef>
                <a:spcPts val="600"/>
              </a:spcBef>
              <a:spcAft>
                <a:spcPts val="0"/>
              </a:spcAft>
              <a:buNone/>
            </a:pPr>
            <a:r>
              <a:rPr lang="en" sz="1400"/>
              <a:t>CompVal				&lt;ComponentValue&gt; ::== string</a:t>
            </a:r>
          </a:p>
          <a:p>
            <a:pPr lvl="0" marR="0" rtl="0" algn="l">
              <a:lnSpc>
                <a:spcPct val="100000"/>
              </a:lnSpc>
              <a:spcBef>
                <a:spcPts val="600"/>
              </a:spcBef>
              <a:spcAft>
                <a:spcPts val="0"/>
              </a:spcAft>
              <a:buNone/>
            </a:pPr>
            <a:r>
              <a:t/>
            </a:r>
            <a:endParaRPr sz="1800"/>
          </a:p>
        </p:txBody>
      </p:sp>
      <p:sp>
        <p:nvSpPr>
          <p:cNvPr id="355" name="Shape 355"/>
          <p:cNvSpPr txBox="1"/>
          <p:nvPr>
            <p:ph idx="1" type="body"/>
          </p:nvPr>
        </p:nvSpPr>
        <p:spPr>
          <a:xfrm>
            <a:off x="457200" y="1600200"/>
            <a:ext cx="8460599" cy="4967700"/>
          </a:xfrm>
          <a:prstGeom prst="rect">
            <a:avLst/>
          </a:prstGeom>
          <a:solidFill>
            <a:srgbClr val="FFFFFF"/>
          </a:solidFill>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Results in production coverage, plus:</a:t>
            </a:r>
          </a:p>
          <a:p>
            <a:pPr indent="-228600" lvl="1" marL="914400" marR="0" rtl="0" algn="l">
              <a:lnSpc>
                <a:spcPct val="100000"/>
              </a:lnSpc>
              <a:spcBef>
                <a:spcPts val="600"/>
              </a:spcBef>
              <a:spcAft>
                <a:spcPts val="0"/>
              </a:spcAft>
            </a:pPr>
            <a:r>
              <a:rPr lang="en"/>
              <a:t>0 required components (compSeq1 * min)</a:t>
            </a:r>
          </a:p>
          <a:p>
            <a:pPr indent="-228600" lvl="1" marL="914400" marR="0" rtl="0" algn="l">
              <a:lnSpc>
                <a:spcPct val="100000"/>
              </a:lnSpc>
              <a:spcBef>
                <a:spcPts val="600"/>
              </a:spcBef>
              <a:spcAft>
                <a:spcPts val="0"/>
              </a:spcAft>
            </a:pPr>
            <a:r>
              <a:rPr lang="en"/>
              <a:t>1 required component (compSeq1 * min + 1)</a:t>
            </a:r>
          </a:p>
          <a:p>
            <a:pPr indent="-228600" lvl="1" marL="914400" marR="0" rtl="0" algn="l">
              <a:lnSpc>
                <a:spcPct val="100000"/>
              </a:lnSpc>
              <a:spcBef>
                <a:spcPts val="600"/>
              </a:spcBef>
              <a:spcAft>
                <a:spcPts val="0"/>
              </a:spcAft>
            </a:pPr>
            <a:r>
              <a:rPr lang="en"/>
              <a:t>15 required components (compSeq1 * max -1)</a:t>
            </a:r>
          </a:p>
          <a:p>
            <a:pPr indent="-228600" lvl="1" marL="914400" marR="0" rtl="0" algn="l">
              <a:lnSpc>
                <a:spcPct val="100000"/>
              </a:lnSpc>
              <a:spcBef>
                <a:spcPts val="600"/>
              </a:spcBef>
              <a:spcAft>
                <a:spcPts val="0"/>
              </a:spcAft>
            </a:pPr>
            <a:r>
              <a:rPr lang="en"/>
              <a:t>16 required components (compSeq1 * max)</a:t>
            </a:r>
          </a:p>
          <a:p>
            <a:pPr indent="-228600" lvl="1" marL="914400" rtl="0">
              <a:spcBef>
                <a:spcPts val="600"/>
              </a:spcBef>
            </a:pPr>
            <a:r>
              <a:rPr lang="en"/>
              <a:t>0 optional components (optSeq1 * min)</a:t>
            </a:r>
          </a:p>
          <a:p>
            <a:pPr indent="-228600" lvl="1" marL="914400" rtl="0">
              <a:spcBef>
                <a:spcPts val="600"/>
              </a:spcBef>
            </a:pPr>
            <a:r>
              <a:rPr lang="en"/>
              <a:t>1 optional component (optSeq1 * min + 1)</a:t>
            </a:r>
          </a:p>
          <a:p>
            <a:pPr indent="-228600" lvl="1" marL="914400" rtl="0">
              <a:spcBef>
                <a:spcPts val="600"/>
              </a:spcBef>
            </a:pPr>
            <a:r>
              <a:rPr lang="en"/>
              <a:t>15 optional components (optSeq1 * max -1)</a:t>
            </a:r>
          </a:p>
          <a:p>
            <a:pPr indent="-228600" lvl="1" marL="914400" rtl="0">
              <a:spcBef>
                <a:spcPts val="600"/>
              </a:spcBef>
            </a:pPr>
            <a:r>
              <a:rPr lang="en"/>
              <a:t>16 optional components (optSeq1 * max)</a:t>
            </a:r>
          </a:p>
          <a:p>
            <a:pPr lvl="0" marR="0" rtl="0" algn="l">
              <a:lnSpc>
                <a:spcPct val="100000"/>
              </a:lnSpc>
              <a:spcBef>
                <a:spcPts val="60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Probabilistic Grammar-Based Coverage</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Selection of productions can be biased by assigning weights to each production and factoring those into test generation.</a:t>
            </a:r>
          </a:p>
          <a:p>
            <a:pPr indent="-228600" lvl="1" marL="914400" marR="0" rtl="0" algn="l">
              <a:lnSpc>
                <a:spcPct val="100000"/>
              </a:lnSpc>
              <a:spcBef>
                <a:spcPts val="600"/>
              </a:spcBef>
              <a:spcAft>
                <a:spcPts val="0"/>
              </a:spcAft>
            </a:pPr>
            <a:r>
              <a:rPr lang="en"/>
              <a:t>For each production, assign a weight.</a:t>
            </a:r>
          </a:p>
          <a:p>
            <a:pPr indent="-228600" lvl="2" marL="1371600" marR="0" rtl="0" algn="l">
              <a:lnSpc>
                <a:spcPct val="100000"/>
              </a:lnSpc>
              <a:spcBef>
                <a:spcPts val="600"/>
              </a:spcBef>
              <a:spcAft>
                <a:spcPts val="0"/>
              </a:spcAft>
            </a:pPr>
            <a:r>
              <a:rPr lang="en"/>
              <a:t>10 = use 10x as often as those with weight 1</a:t>
            </a:r>
          </a:p>
          <a:p>
            <a:pPr indent="-228600" lvl="2" marL="1371600" marR="0" rtl="0" algn="l">
              <a:lnSpc>
                <a:spcPct val="100000"/>
              </a:lnSpc>
              <a:spcBef>
                <a:spcPts val="600"/>
              </a:spcBef>
              <a:spcAft>
                <a:spcPts val="0"/>
              </a:spcAft>
            </a:pPr>
            <a:r>
              <a:rPr lang="en"/>
              <a:t>Equal weights indicate that those productions are used an equal number of times.</a:t>
            </a:r>
          </a:p>
          <a:p>
            <a:pPr indent="-228600" lvl="2" marL="1371600" marR="0" rtl="0" algn="l">
              <a:lnSpc>
                <a:spcPct val="100000"/>
              </a:lnSpc>
              <a:spcBef>
                <a:spcPts val="600"/>
              </a:spcBef>
              <a:spcAft>
                <a:spcPts val="0"/>
              </a:spcAft>
            </a:pPr>
            <a:r>
              <a:rPr lang="en"/>
              <a:t>0 = never use this production</a:t>
            </a:r>
          </a:p>
          <a:p>
            <a:pPr indent="-228600" lvl="0" marL="457200" marR="0" rtl="0" algn="l">
              <a:lnSpc>
                <a:spcPct val="100000"/>
              </a:lnSpc>
              <a:spcBef>
                <a:spcPts val="600"/>
              </a:spcBef>
              <a:spcAft>
                <a:spcPts val="0"/>
              </a:spcAft>
            </a:pPr>
            <a:r>
              <a:rPr lang="en"/>
              <a:t>Multiple sets of weights can be kept to model different types of input.</a:t>
            </a: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If we build models from functional specifications, those models can be used to systematically generate test cases.</a:t>
            </a:r>
          </a:p>
          <a:p>
            <a:pPr indent="-228600" lvl="0" marL="457200" marR="0" rtl="0" algn="l">
              <a:lnSpc>
                <a:spcPct val="100000"/>
              </a:lnSpc>
              <a:spcBef>
                <a:spcPts val="600"/>
              </a:spcBef>
              <a:spcAft>
                <a:spcPts val="0"/>
              </a:spcAft>
            </a:pPr>
            <a:r>
              <a:rPr lang="en"/>
              <a:t>Helps identify important combinations of input to the system.</a:t>
            </a:r>
          </a:p>
          <a:p>
            <a:pPr indent="-228600" lvl="0" marL="457200" marR="0" rtl="0" algn="l">
              <a:lnSpc>
                <a:spcPct val="100000"/>
              </a:lnSpc>
              <a:spcBef>
                <a:spcPts val="600"/>
              </a:spcBef>
              <a:spcAft>
                <a:spcPts val="0"/>
              </a:spcAft>
            </a:pPr>
            <a:r>
              <a:rPr lang="en"/>
              <a:t>Coverage metrics based on the type of model guide test selection.</a:t>
            </a:r>
          </a:p>
        </p:txBody>
      </p:sp>
      <p:sp>
        <p:nvSpPr>
          <p:cNvPr id="369" name="Shape 3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State machines model expected behavior.</a:t>
            </a:r>
          </a:p>
          <a:p>
            <a:pPr indent="-228600" lvl="1" marL="914400" marR="0" rtl="0" algn="l">
              <a:lnSpc>
                <a:spcPct val="100000"/>
              </a:lnSpc>
              <a:spcBef>
                <a:spcPts val="600"/>
              </a:spcBef>
              <a:spcAft>
                <a:spcPts val="0"/>
              </a:spcAft>
            </a:pPr>
            <a:r>
              <a:rPr lang="en"/>
              <a:t>Cover states, transitions, non-looping paths, loops.</a:t>
            </a:r>
          </a:p>
          <a:p>
            <a:pPr indent="-228600" lvl="0" marL="457200" marR="0" rtl="0" algn="l">
              <a:lnSpc>
                <a:spcPct val="100000"/>
              </a:lnSpc>
              <a:spcBef>
                <a:spcPts val="600"/>
              </a:spcBef>
              <a:spcAft>
                <a:spcPts val="0"/>
              </a:spcAft>
            </a:pPr>
            <a:r>
              <a:rPr lang="en"/>
              <a:t>Decision tables model complex combinations of conditions and their expected outcomes.</a:t>
            </a:r>
          </a:p>
          <a:p>
            <a:pPr indent="-228600" lvl="1" marL="914400" marR="0" rtl="0" algn="l">
              <a:lnSpc>
                <a:spcPct val="100000"/>
              </a:lnSpc>
              <a:spcBef>
                <a:spcPts val="600"/>
              </a:spcBef>
              <a:spcAft>
                <a:spcPts val="0"/>
              </a:spcAft>
            </a:pPr>
            <a:r>
              <a:rPr lang="en"/>
              <a:t>Cover basic conditions and their combinations.</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Test Oracles</a:t>
            </a:r>
          </a:p>
          <a:p>
            <a:pPr indent="-228600" lvl="1" marL="914400" rtl="0">
              <a:spcBef>
                <a:spcPts val="0"/>
              </a:spcBef>
            </a:pPr>
            <a:r>
              <a:rPr lang="en"/>
              <a:t>How do we judge the success of a test case?</a:t>
            </a:r>
          </a:p>
          <a:p>
            <a:pPr indent="-228600" lvl="1" marL="914400" rtl="0">
              <a:spcBef>
                <a:spcPts val="0"/>
              </a:spcBef>
            </a:pPr>
            <a:r>
              <a:rPr lang="en"/>
              <a:t>Reading: Section 17.5-17.7</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Homework 2 - questions?</a:t>
            </a:r>
          </a:p>
        </p:txBody>
      </p:sp>
      <p:sp>
        <p:nvSpPr>
          <p:cNvPr id="383" name="Shape 3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Model-Based Testing</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Models describe the</a:t>
            </a:r>
            <a:r>
              <a:rPr i="1" lang="en"/>
              <a:t> structure</a:t>
            </a:r>
            <a:r>
              <a:rPr lang="en"/>
              <a:t> of the input space.</a:t>
            </a:r>
          </a:p>
          <a:p>
            <a:pPr indent="-228600" lvl="1" marL="914400" marR="0" rtl="0" algn="l">
              <a:lnSpc>
                <a:spcPct val="100000"/>
              </a:lnSpc>
              <a:spcBef>
                <a:spcPts val="600"/>
              </a:spcBef>
              <a:spcAft>
                <a:spcPts val="0"/>
              </a:spcAft>
            </a:pPr>
            <a:r>
              <a:rPr lang="en"/>
              <a:t>They identify what will happen when types of input are applied to the system.</a:t>
            </a:r>
          </a:p>
          <a:p>
            <a:pPr indent="-419100" lvl="0" marL="457200" marR="0" rtl="0" algn="l">
              <a:lnSpc>
                <a:spcPct val="100000"/>
              </a:lnSpc>
              <a:spcBef>
                <a:spcPts val="600"/>
              </a:spcBef>
              <a:spcAft>
                <a:spcPts val="0"/>
              </a:spcAft>
              <a:buClr>
                <a:schemeClr val="dk1"/>
              </a:buClr>
              <a:buSzPct val="100000"/>
              <a:buFont typeface="Arial"/>
            </a:pPr>
            <a:r>
              <a:rPr lang="en"/>
              <a:t>That structure can be exploited:</a:t>
            </a:r>
          </a:p>
          <a:p>
            <a:pPr indent="-228600" lvl="1" marL="914400" marR="0" rtl="0" algn="l">
              <a:lnSpc>
                <a:spcPct val="100000"/>
              </a:lnSpc>
              <a:spcBef>
                <a:spcPts val="600"/>
              </a:spcBef>
              <a:spcAft>
                <a:spcPts val="0"/>
              </a:spcAft>
            </a:pPr>
            <a:r>
              <a:rPr lang="en"/>
              <a:t>Identify input partitions.</a:t>
            </a:r>
          </a:p>
          <a:p>
            <a:pPr indent="-228600" lvl="1" marL="914400" marR="0" rtl="0" algn="l">
              <a:lnSpc>
                <a:spcPct val="100000"/>
              </a:lnSpc>
              <a:spcBef>
                <a:spcPts val="600"/>
              </a:spcBef>
              <a:spcAft>
                <a:spcPts val="0"/>
              </a:spcAft>
            </a:pPr>
            <a:r>
              <a:rPr lang="en"/>
              <a:t>Identify constraints on inputs.</a:t>
            </a:r>
          </a:p>
          <a:p>
            <a:pPr indent="-228600" lvl="1" marL="914400" marR="0" rtl="0" algn="l">
              <a:lnSpc>
                <a:spcPct val="100000"/>
              </a:lnSpc>
              <a:spcBef>
                <a:spcPts val="600"/>
              </a:spcBef>
              <a:spcAft>
                <a:spcPts val="0"/>
              </a:spcAft>
            </a:pPr>
            <a:r>
              <a:rPr lang="en"/>
              <a:t>Identify significant input combinations.</a:t>
            </a:r>
          </a:p>
          <a:p>
            <a:pPr indent="-228600" lvl="0" marL="457200" marR="0" rtl="0" algn="l">
              <a:lnSpc>
                <a:spcPct val="100000"/>
              </a:lnSpc>
              <a:spcBef>
                <a:spcPts val="600"/>
              </a:spcBef>
              <a:spcAft>
                <a:spcPts val="0"/>
              </a:spcAft>
            </a:pPr>
            <a:r>
              <a:rPr lang="en"/>
              <a:t>Can derive and satisfy coverage metrics for certain types of models.</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 directed graph.</a:t>
            </a:r>
          </a:p>
          <a:p>
            <a:pPr indent="-381000" lvl="0" marL="457200" marR="0" rtl="0" algn="l">
              <a:lnSpc>
                <a:spcPct val="100000"/>
              </a:lnSpc>
              <a:spcBef>
                <a:spcPts val="600"/>
              </a:spcBef>
              <a:spcAft>
                <a:spcPts val="0"/>
              </a:spcAft>
              <a:buSzPct val="100000"/>
            </a:pPr>
            <a:r>
              <a:rPr lang="en" sz="2400"/>
              <a:t>Nodes represent states</a:t>
            </a:r>
          </a:p>
          <a:p>
            <a:pPr indent="-355600" lvl="1" marL="914400" marR="0" rtl="0" algn="l">
              <a:lnSpc>
                <a:spcPct val="100000"/>
              </a:lnSpc>
              <a:spcBef>
                <a:spcPts val="600"/>
              </a:spcBef>
              <a:spcAft>
                <a:spcPts val="0"/>
              </a:spcAft>
              <a:buSzPct val="100000"/>
            </a:pPr>
            <a:r>
              <a:rPr lang="en" sz="2000"/>
              <a:t>An abstract description of the </a:t>
            </a:r>
            <a:br>
              <a:rPr lang="en" sz="2000"/>
            </a:br>
            <a:r>
              <a:rPr lang="en" sz="2000"/>
              <a:t>current value of an entity’s </a:t>
            </a:r>
            <a:br>
              <a:rPr lang="en" sz="2000"/>
            </a:br>
            <a:r>
              <a:rPr lang="en" sz="2000"/>
              <a:t>attributes. </a:t>
            </a:r>
          </a:p>
          <a:p>
            <a:pPr indent="-381000" lvl="0" marL="457200" marR="0" rtl="0" algn="l">
              <a:lnSpc>
                <a:spcPct val="100000"/>
              </a:lnSpc>
              <a:spcBef>
                <a:spcPts val="600"/>
              </a:spcBef>
              <a:spcAft>
                <a:spcPts val="0"/>
              </a:spcAft>
              <a:buSzPct val="100000"/>
            </a:pPr>
            <a:r>
              <a:rPr lang="en" sz="2400"/>
              <a:t>Edges represent transitions </a:t>
            </a:r>
            <a:br>
              <a:rPr lang="en" sz="2400"/>
            </a:br>
            <a:r>
              <a:rPr lang="en" sz="2400"/>
              <a:t>between states.</a:t>
            </a:r>
          </a:p>
          <a:p>
            <a:pPr indent="-355600" lvl="1" marL="914400" marR="0" rtl="0" algn="l">
              <a:lnSpc>
                <a:spcPct val="100000"/>
              </a:lnSpc>
              <a:spcBef>
                <a:spcPts val="600"/>
              </a:spcBef>
              <a:spcAft>
                <a:spcPts val="0"/>
              </a:spcAft>
              <a:buSzPct val="100000"/>
            </a:pPr>
            <a:r>
              <a:rPr lang="en" sz="2000"/>
              <a:t>Events cause the state to </a:t>
            </a:r>
            <a:br>
              <a:rPr lang="en" sz="2000"/>
            </a:br>
            <a:r>
              <a:rPr lang="en" sz="2000"/>
              <a:t>change.</a:t>
            </a:r>
          </a:p>
          <a:p>
            <a:pPr indent="-355600" lvl="1" marL="914400" marR="0" rtl="0" algn="l">
              <a:lnSpc>
                <a:spcPct val="100000"/>
              </a:lnSpc>
              <a:spcBef>
                <a:spcPts val="600"/>
              </a:spcBef>
              <a:spcAft>
                <a:spcPts val="0"/>
              </a:spcAft>
              <a:buSzPct val="100000"/>
            </a:pPr>
            <a:r>
              <a:rPr lang="en" sz="2000"/>
              <a:t>Labeled </a:t>
            </a:r>
            <a:r>
              <a:rPr lang="en" sz="2000">
                <a:latin typeface="Courier New"/>
                <a:ea typeface="Courier New"/>
                <a:cs typeface="Courier New"/>
                <a:sym typeface="Courier New"/>
              </a:rPr>
              <a:t>event [guard] / activity</a:t>
            </a:r>
          </a:p>
          <a:p>
            <a:pPr indent="-355600" lvl="2" marL="1371600" rtl="0">
              <a:spcBef>
                <a:spcPts val="600"/>
              </a:spcBef>
              <a:buSzPct val="100000"/>
            </a:pPr>
            <a:r>
              <a:rPr lang="en" sz="2000">
                <a:latin typeface="Courier New"/>
                <a:ea typeface="Courier New"/>
                <a:cs typeface="Courier New"/>
                <a:sym typeface="Courier New"/>
              </a:rPr>
              <a:t>event</a:t>
            </a:r>
            <a:r>
              <a:rPr lang="en" sz="2000"/>
              <a:t>: The event that triggered the transition.</a:t>
            </a:r>
          </a:p>
          <a:p>
            <a:pPr indent="-355600" lvl="2" marL="1371600" rtl="0">
              <a:spcBef>
                <a:spcPts val="600"/>
              </a:spcBef>
              <a:buSzPct val="100000"/>
            </a:pPr>
            <a:r>
              <a:rPr lang="en" sz="2000">
                <a:latin typeface="Courier New"/>
                <a:ea typeface="Courier New"/>
                <a:cs typeface="Courier New"/>
                <a:sym typeface="Courier New"/>
              </a:rPr>
              <a:t>guard</a:t>
            </a:r>
            <a:r>
              <a:rPr lang="en" sz="2000"/>
              <a:t>: Conditions that must be true to choose a transition.</a:t>
            </a:r>
          </a:p>
          <a:p>
            <a:pPr indent="-355600" lvl="2" marL="1371600" rtl="0">
              <a:spcBef>
                <a:spcPts val="600"/>
              </a:spcBef>
              <a:buSzPct val="100000"/>
            </a:pPr>
            <a:r>
              <a:rPr lang="en" sz="2000">
                <a:latin typeface="Courier New"/>
                <a:ea typeface="Courier New"/>
                <a:cs typeface="Courier New"/>
                <a:sym typeface="Courier New"/>
              </a:rPr>
              <a:t>activity</a:t>
            </a:r>
            <a:r>
              <a:rPr lang="en" sz="2000"/>
              <a:t>: Behavior exhibited by the object when this transition is taken. </a:t>
            </a:r>
          </a:p>
        </p:txBody>
      </p:sp>
      <p:pic>
        <p:nvPicPr>
          <p:cNvPr descr="2.gif" id="87" name="Shape 87"/>
          <p:cNvPicPr preferRelativeResize="0"/>
          <p:nvPr/>
        </p:nvPicPr>
        <p:blipFill>
          <a:blip r:embed="rId3">
            <a:alphaModFix/>
          </a:blip>
          <a:stretch>
            <a:fillRect/>
          </a:stretch>
        </p:blipFill>
        <p:spPr>
          <a:xfrm>
            <a:off x="4809325" y="2087000"/>
            <a:ext cx="3877474" cy="2158849"/>
          </a:xfrm>
          <a:prstGeom prst="rect">
            <a:avLst/>
          </a:prstGeom>
          <a:noFill/>
          <a:ln>
            <a:noFill/>
          </a:ln>
        </p:spPr>
      </p:pic>
      <p:sp>
        <p:nvSpPr>
          <p:cNvPr id="88" name="Shape 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 Machine</a:t>
            </a:r>
            <a:r>
              <a:rPr lang="en"/>
              <a:t> Testing</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State machines have structure that can be </a:t>
            </a:r>
            <a:r>
              <a:rPr i="1" lang="en"/>
              <a:t>covered</a:t>
            </a:r>
            <a:r>
              <a:rPr lang="en"/>
              <a:t> by test cases.</a:t>
            </a:r>
          </a:p>
          <a:p>
            <a:pPr indent="-228600" lvl="1" marL="914400" marR="0" rtl="0" algn="l">
              <a:lnSpc>
                <a:spcPct val="100000"/>
              </a:lnSpc>
              <a:spcBef>
                <a:spcPts val="600"/>
              </a:spcBef>
              <a:spcAft>
                <a:spcPts val="0"/>
              </a:spcAft>
            </a:pPr>
            <a:r>
              <a:rPr lang="en"/>
              <a:t>State Coverage</a:t>
            </a:r>
          </a:p>
          <a:p>
            <a:pPr indent="-228600" lvl="1" marL="914400" marR="0" rtl="0" algn="l">
              <a:lnSpc>
                <a:spcPct val="100000"/>
              </a:lnSpc>
              <a:spcBef>
                <a:spcPts val="600"/>
              </a:spcBef>
              <a:spcAft>
                <a:spcPts val="0"/>
              </a:spcAft>
            </a:pPr>
            <a:r>
              <a:rPr lang="en"/>
              <a:t>Transition Coverage</a:t>
            </a:r>
          </a:p>
          <a:p>
            <a:pPr indent="-228600" lvl="1" marL="914400" marR="0" rtl="0" algn="l">
              <a:lnSpc>
                <a:spcPct val="100000"/>
              </a:lnSpc>
              <a:spcBef>
                <a:spcPts val="600"/>
              </a:spcBef>
              <a:spcAft>
                <a:spcPts val="0"/>
              </a:spcAft>
            </a:pPr>
            <a:r>
              <a:rPr lang="en"/>
              <a:t>Path-based Metrics (Single State/Transition Path Coverage, Boundary Interior Loop Coverage)</a:t>
            </a:r>
          </a:p>
        </p:txBody>
      </p:sp>
      <p:sp>
        <p:nvSpPr>
          <p:cNvPr id="95" name="Shape 9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Other Forms of Model-Based</a:t>
            </a:r>
            <a:r>
              <a:rPr lang="en"/>
              <a:t> Testing</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Decision Structures</a:t>
            </a:r>
          </a:p>
          <a:p>
            <a:pPr indent="-228600" lvl="1" marL="914400" marR="0" rtl="0" algn="l">
              <a:lnSpc>
                <a:spcPct val="100000"/>
              </a:lnSpc>
              <a:spcBef>
                <a:spcPts val="600"/>
              </a:spcBef>
              <a:spcAft>
                <a:spcPts val="0"/>
              </a:spcAft>
            </a:pPr>
            <a:r>
              <a:rPr lang="en"/>
              <a:t>Requirements often expressed as complex decision predicates.</a:t>
            </a:r>
          </a:p>
          <a:p>
            <a:pPr indent="-228600" lvl="1" marL="914400" marR="0" rtl="0" algn="l">
              <a:lnSpc>
                <a:spcPct val="100000"/>
              </a:lnSpc>
              <a:spcBef>
                <a:spcPts val="600"/>
              </a:spcBef>
              <a:spcAft>
                <a:spcPts val="0"/>
              </a:spcAft>
            </a:pPr>
            <a:r>
              <a:rPr lang="en"/>
              <a:t>Design test cases that </a:t>
            </a:r>
            <a:r>
              <a:rPr i="1" lang="en"/>
              <a:t>cover </a:t>
            </a:r>
            <a:r>
              <a:rPr lang="en"/>
              <a:t>these predicates. </a:t>
            </a:r>
          </a:p>
          <a:p>
            <a:pPr indent="-228600" lvl="0" marL="457200" marR="0" rtl="0" algn="l">
              <a:lnSpc>
                <a:spcPct val="100000"/>
              </a:lnSpc>
              <a:spcBef>
                <a:spcPts val="600"/>
              </a:spcBef>
              <a:spcAft>
                <a:spcPts val="0"/>
              </a:spcAft>
            </a:pPr>
            <a:r>
              <a:rPr lang="en"/>
              <a:t>Grammars</a:t>
            </a:r>
          </a:p>
          <a:p>
            <a:pPr indent="-228600" lvl="1" marL="914400" marR="0" rtl="0" algn="l">
              <a:lnSpc>
                <a:spcPct val="100000"/>
              </a:lnSpc>
              <a:spcBef>
                <a:spcPts val="600"/>
              </a:spcBef>
              <a:spcAft>
                <a:spcPts val="0"/>
              </a:spcAft>
            </a:pPr>
            <a:r>
              <a:rPr lang="en"/>
              <a:t>Complex inputs are often described using grammars.</a:t>
            </a:r>
          </a:p>
          <a:p>
            <a:pPr indent="-228600" lvl="1" marL="914400" marR="0" rtl="0" algn="l">
              <a:lnSpc>
                <a:spcPct val="100000"/>
              </a:lnSpc>
              <a:spcBef>
                <a:spcPts val="600"/>
              </a:spcBef>
              <a:spcAft>
                <a:spcPts val="0"/>
              </a:spcAft>
            </a:pPr>
            <a:r>
              <a:rPr lang="en"/>
              <a:t>To help ensure that complex input structures are fully explored when designing test cases, we can measure </a:t>
            </a:r>
            <a:r>
              <a:rPr i="1" lang="en"/>
              <a:t>coverage</a:t>
            </a:r>
            <a:r>
              <a:rPr lang="en"/>
              <a:t> of the grammar.</a:t>
            </a:r>
          </a:p>
        </p:txBody>
      </p:sp>
      <p:sp>
        <p:nvSpPr>
          <p:cNvPr id="102" name="Shape 10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4294967295" type="title"/>
          </p:nvPr>
        </p:nvSpPr>
        <p:spPr>
          <a:xfrm>
            <a:off x="553850" y="1600000"/>
            <a:ext cx="7948499" cy="3027899"/>
          </a:xfrm>
          <a:prstGeom prst="rect">
            <a:avLst/>
          </a:prstGeom>
        </p:spPr>
        <p:txBody>
          <a:bodyPr anchorCtr="0" anchor="b" bIns="91425" lIns="91425" rIns="91425" tIns="91425">
            <a:noAutofit/>
          </a:bodyPr>
          <a:lstStyle/>
          <a:p>
            <a:pPr lvl="0" rtl="0">
              <a:spcBef>
                <a:spcPts val="0"/>
              </a:spcBef>
              <a:buNone/>
            </a:pPr>
            <a:r>
              <a:rPr lang="en" sz="4800"/>
              <a:t>Decision Structures</a:t>
            </a:r>
          </a:p>
          <a:p>
            <a:pPr lvl="0" rtl="0">
              <a:spcBef>
                <a:spcPts val="0"/>
              </a:spcBef>
              <a:buNone/>
            </a:pPr>
            <a:r>
              <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Logic Terminology</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a:t>
            </a:r>
            <a:r>
              <a:rPr i="1" lang="en"/>
              <a:t>predicate</a:t>
            </a:r>
            <a:r>
              <a:rPr lang="en"/>
              <a:t> is a function with a boolean outcome (true/false).</a:t>
            </a:r>
          </a:p>
          <a:p>
            <a:pPr indent="-228600" lvl="1" marL="914400" marR="0" rtl="0" algn="l">
              <a:lnSpc>
                <a:spcPct val="100000"/>
              </a:lnSpc>
              <a:spcBef>
                <a:spcPts val="600"/>
              </a:spcBef>
              <a:spcAft>
                <a:spcPts val="0"/>
              </a:spcAft>
            </a:pPr>
            <a:r>
              <a:rPr lang="en"/>
              <a:t>When the inputs of the function are clear, they are left implicit.</a:t>
            </a:r>
          </a:p>
          <a:p>
            <a:pPr indent="-228600" lvl="2" marL="1371600" marR="0" rtl="0" algn="l">
              <a:lnSpc>
                <a:spcPct val="100000"/>
              </a:lnSpc>
              <a:spcBef>
                <a:spcPts val="600"/>
              </a:spcBef>
              <a:spcAft>
                <a:spcPts val="0"/>
              </a:spcAft>
            </a:pPr>
            <a:r>
              <a:rPr lang="en"/>
              <a:t>We don’t care how accounts are represented. There is just a predicate “educational-customer”.</a:t>
            </a:r>
          </a:p>
          <a:p>
            <a:pPr indent="-228600" lvl="0" marL="457200" marR="0" rtl="0" algn="l">
              <a:lnSpc>
                <a:spcPct val="100000"/>
              </a:lnSpc>
              <a:spcBef>
                <a:spcPts val="600"/>
              </a:spcBef>
              <a:spcAft>
                <a:spcPts val="0"/>
              </a:spcAft>
            </a:pPr>
            <a:r>
              <a:rPr lang="en"/>
              <a:t>A </a:t>
            </a:r>
            <a:r>
              <a:rPr i="1" lang="en"/>
              <a:t>condition</a:t>
            </a:r>
            <a:r>
              <a:rPr lang="en"/>
              <a:t> is a predicate that cannot be decomposed further.</a:t>
            </a:r>
          </a:p>
          <a:p>
            <a:pPr indent="-228600" lvl="0" marL="457200" marR="0" rtl="0" algn="l">
              <a:lnSpc>
                <a:spcPct val="100000"/>
              </a:lnSpc>
              <a:spcBef>
                <a:spcPts val="600"/>
              </a:spcBef>
              <a:spcAft>
                <a:spcPts val="0"/>
              </a:spcAft>
            </a:pPr>
            <a:r>
              <a:rPr lang="en"/>
              <a:t>A </a:t>
            </a:r>
            <a:r>
              <a:rPr i="1" lang="en"/>
              <a:t>decision</a:t>
            </a:r>
            <a:r>
              <a:rPr lang="en"/>
              <a:t>, is 2+ conditions, connected with operators (and, or, xor, implication). </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