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9144000"/>
  <p:notesSz cx="6858000" cy="9144000"/>
  <p:embeddedFontLst>
    <p:embeddedFont>
      <p:font typeface="Droid Sans"/>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schemas.openxmlformats.org/officeDocument/2006/relationships/font" Target="fonts/DroidSans-bold.fntdata"/><Relationship Id="rId25" Type="http://schemas.openxmlformats.org/officeDocument/2006/relationships/slide" Target="slides/slide21.xml"/><Relationship Id="rId47" Type="http://schemas.openxmlformats.org/officeDocument/2006/relationships/font" Target="fonts/DroidSans-regular.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Necessity_and_sufficiency#Necessity" TargetMode="External"/><Relationship Id="rId3" Type="http://schemas.openxmlformats.org/officeDocument/2006/relationships/hyperlink" Target="http://en.wikipedia.org/wiki/List_of_trigonometric_identities#Symmetry" TargetMode="External"/><Relationship Id="rId4" Type="http://schemas.openxmlformats.org/officeDocument/2006/relationships/hyperlink" Target="http://en.wikipedia.org/wiki/List_of_trigonometric_identities#Symmetry" TargetMode="External"/><Relationship Id="rId5" Type="http://schemas.openxmlformats.org/officeDocument/2006/relationships/hyperlink" Target="http://en.wikipedia.org/wiki/List_of_trigonometric_identities#Symmetry" TargetMode="External"/><Relationship Id="rId6" Type="http://schemas.openxmlformats.org/officeDocument/2006/relationships/hyperlink" Target="http://en.wikipedia.org/wiki/List_of_trigonometric_identities#Symmetry" TargetMode="External"/><Relationship Id="rId7" Type="http://schemas.openxmlformats.org/officeDocument/2006/relationships/hyperlink" Target="http://en.wikipedia.org/wiki/List_of_trigonometric_identities#Symmetry" TargetMode="External"/><Relationship Id="rId8" Type="http://schemas.openxmlformats.org/officeDocument/2006/relationships/hyperlink" Target="http://en.wikipedia.org/wiki/Software_testing#Defects_and_failure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where do we get these oracles from? In the majority of cases, they come down to one process. A few developers sit down and write test cases by hand, specifying both the inputs and exact expected outputs. </a:t>
            </a:r>
          </a:p>
          <a:p>
            <a:pPr lvl="0" rtl="0">
              <a:spcBef>
                <a:spcPts val="0"/>
              </a:spcBef>
              <a:buNone/>
            </a:pPr>
            <a:r>
              <a:rPr lang="en"/>
              <a:t>Here’s the thing. This sucks. </a:t>
            </a:r>
          </a:p>
          <a:p>
            <a:pPr indent="-228600" lvl="0" marL="457200" rtl="0">
              <a:spcBef>
                <a:spcPts val="0"/>
              </a:spcBef>
              <a:buChar char="-"/>
            </a:pPr>
            <a:r>
              <a:rPr lang="en"/>
              <a:t>It take a lot of work to create these tests and it takes a lot of time to write them. So, in practice, you end up writing one or two unit tests per method, and you don’t spend a lot of time varying inputs.</a:t>
            </a:r>
          </a:p>
          <a:p>
            <a:pPr indent="-228600" lvl="0" marL="457200" rtl="0">
              <a:spcBef>
                <a:spcPts val="0"/>
              </a:spcBef>
              <a:buChar char="-"/>
            </a:pPr>
            <a:r>
              <a:rPr lang="en"/>
              <a:t>You won’t be able to create that many tests,even if you want to, which limits the scenarios you can examine, which means that it is crucial to choose the right things to check for. You will almost certainly miss some corner cases, and might not find potentially major faults in your system until the product is out the door.</a:t>
            </a:r>
          </a:p>
          <a:p>
            <a:pPr indent="-228600" lvl="0" marL="457200" rtl="0">
              <a:spcBef>
                <a:spcPts val="0"/>
              </a:spcBef>
              <a:buChar char="-"/>
            </a:pPr>
            <a:r>
              <a:rPr lang="en"/>
              <a:t>We can do better.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Here’s the thing, Given the limitations of manual efforts, we’d like to do better. We’s like to be able to run through a larger variety of scenarios. There is a huge quality component to testing - never forget that. You could write thousands or millions of tests and never find issues without smart techniques, but there is a quantity component too - if we come up with expected values by hand, we might not even be able to run the minimum amount of testing to get results. We need both good inputs and a way to check the results of those inputs. That question is.. how? </a:t>
            </a:r>
          </a:p>
          <a:p>
            <a:pPr lvl="0" rtl="0">
              <a:spcBef>
                <a:spcPts val="0"/>
              </a:spcBef>
              <a:buNone/>
            </a:pPr>
            <a:r>
              <a:rPr lang="en"/>
              <a:t>On the input side of the equation, we’ve gotten… not perfect, but not bad, at coming up with smart ways to poke systems. There are some great techniques for automated input generation. But, the oracle side of the equation is incredibly challenging. Automatically checking behavior - whether it is automated oracle generation or even writing an oracle that works for more than one test at a time is still very hard. There is even a term for it. This is is what we call test oracle problem - the challenge of automatically deriving the oracle or, at least, streamlining the process of creating one and crafting oracles that work for a wider variety of testing scenarios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there’s still a lot of class left, so obviously, there are a number of ways to build oracles. We’re going to talk about those. There are a variety because there are multiple levels of detail that we can judge systems at. (1) - this is the best oracle. As long as we didn’t make a mistake in the oracle, then any difference between the expected and actual behaviors indicates that there is a fault there.But, (2). </a:t>
            </a:r>
          </a:p>
          <a:p>
            <a:pPr lvl="0" rtl="0">
              <a:spcBef>
                <a:spcPts val="0"/>
              </a:spcBef>
              <a:buNone/>
            </a:pPr>
            <a:r>
              <a:rPr lang="en"/>
              <a:t>So, to get an oracle for multiple tests, the usual trade-off is between precision and generality.</a:t>
            </a:r>
          </a:p>
          <a:p>
            <a:pPr lvl="0" rtl="0">
              <a:spcBef>
                <a:spcPts val="0"/>
              </a:spcBef>
              <a:buNone/>
            </a:pPr>
            <a:r>
              <a:rPr lang="en"/>
              <a:t>(4) - this will catch violations of those properties, but might let bad answers slip through</a:t>
            </a:r>
          </a:p>
          <a:p>
            <a:pPr lvl="0" rtl="0">
              <a:spcBef>
                <a:spcPts val="0"/>
              </a:spcBef>
              <a:buNone/>
            </a:pPr>
            <a:r>
              <a:rPr lang="en"/>
              <a:t>(5) - but it might be to simple to reflect the real actions of the system</a:t>
            </a:r>
          </a:p>
          <a:p>
            <a:pPr lvl="0" rtl="0">
              <a:spcBef>
                <a:spcPts val="0"/>
              </a:spcBef>
              <a:buNone/>
            </a:pPr>
            <a:r>
              <a:rPr lang="en"/>
              <a:t>(6) - effective for finding those anomalies, but not other types of faults</a:t>
            </a:r>
          </a:p>
          <a:p>
            <a:pPr lvl="0" rtl="0">
              <a:spcBef>
                <a:spcPts val="0"/>
              </a:spcBef>
              <a:buNone/>
            </a:pPr>
            <a:r>
              <a:rPr lang="en"/>
              <a:t>When designing an oracle, you need to be mindful of that trade-off and select a strategy that will be effective for your system.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Like any form of analysis, we can judge an oracle with regard to completness, soundness, and correctness. (1-4) </a:t>
            </a:r>
          </a:p>
          <a:p>
            <a:pPr lvl="0" rtl="0">
              <a:spcBef>
                <a:spcPts val="0"/>
              </a:spcBef>
              <a:buNone/>
            </a:pPr>
            <a:r>
              <a:rPr lang="en"/>
              <a:t>That is, it is correct for what we have written it for. Now, keep in mind the context that the oracle was written for. An oracle that is exclusively intended to check for deadlock can’t tell you that 2+2 = 5 is bad. That oracle is correct if it can check for deadlock in any test case and always tells you there is deadlock when it appears (and passes whenever deadlock doesn’t appear). An oracle that is correct with respect to any bad behavior at all is still a holy grail of testing - something to aspire to, but not very realistic right now.</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(discussion)</a:t>
            </a:r>
          </a:p>
          <a:p>
            <a:pPr lvl="0" rtl="0">
              <a:lnSpc>
                <a:spcPct val="115000"/>
              </a:lnSpc>
              <a:spcBef>
                <a:spcPts val="0"/>
              </a:spcBef>
              <a:buNone/>
            </a:pPr>
            <a:r>
              <a:rPr lang="en">
                <a:solidFill>
                  <a:schemeClr val="dk1"/>
                </a:solidFill>
              </a:rPr>
              <a:t>(read) - when thinking about cost, we need to consider two dimensions - how much does this end up costing us on a per test basis and for all tests - for instance, some oracles are expensive to build if you’re just going to use them on one test, but they work for a large number of tests, so overall, it’s quite cheap - you only have to build it once.</a:t>
            </a:r>
          </a:p>
          <a:p>
            <a:pPr lvl="0" rtl="0">
              <a:spcBef>
                <a:spcPts val="0"/>
              </a:spcBef>
              <a:buNone/>
            </a:pPr>
            <a:r>
              <a:rPr lang="en"/>
              <a:t>(read) - accuracy, if it says the test failed, did it actually fail?</a:t>
            </a:r>
          </a:p>
          <a:p>
            <a:pPr lvl="0" rtl="0">
              <a:spcBef>
                <a:spcPts val="0"/>
              </a:spcBef>
              <a:buNone/>
            </a:pPr>
            <a:r>
              <a:rPr lang="en"/>
              <a:t>(read) - or is it just good for one test?</a:t>
            </a:r>
          </a:p>
          <a:p>
            <a:pPr lvl="0" rtl="0">
              <a:spcBef>
                <a:spcPts val="0"/>
              </a:spcBef>
              <a:buNone/>
            </a:pPr>
            <a:r>
              <a:rPr lang="en"/>
              <a:t>So, as we go through these oracle types, keep in mind these properties. How expensive are they to either build, how accurate are they, and how widely applicable is their use?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2" name="Shape 182"/>
        <p:cNvGrpSpPr/>
        <p:nvPr/>
      </p:nvGrpSpPr>
      <p:grpSpPr>
        <a:xfrm>
          <a:off x="0" y="0"/>
          <a:ext cx="0" cy="0"/>
          <a:chOff x="0" y="0"/>
          <a:chExt cx="0" cy="0"/>
        </a:xfrm>
      </p:grpSpPr>
      <p:sp>
        <p:nvSpPr>
          <p:cNvPr id="183" name="Shape 1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4" name="Shape 1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Specified oracles are called that simply because (read) as the oracle information. Somewhere, we’ve written down what the correct behavior is in a form that can be used by the code, and we pull from that knowledge to judge test cases.</a:t>
            </a:r>
          </a:p>
          <a:p>
            <a:pPr lvl="0" rtl="0">
              <a:spcBef>
                <a:spcPts val="0"/>
              </a:spcBef>
              <a:buNone/>
            </a:pPr>
            <a:r>
              <a:rPr lang="en"/>
              <a:t>(2-3)</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 most simple example - (read). Now, how would you place that in terms of cost, accuracy, and completeness? (discuss) - low per test cost, high overall cost since there is no reuse.high accuracy, pretty absolute. low completeness. </a:t>
            </a:r>
          </a:p>
          <a:p>
            <a:pPr lvl="0" rtl="0">
              <a:spcBef>
                <a:spcPts val="0"/>
              </a:spcBef>
              <a:buNone/>
            </a:pPr>
            <a:r>
              <a:rPr lang="en"/>
              <a:t>How could we extend this to multiple tests? (discuss)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Make assertions about properties that should never be violated, then see if the output - in whatever form it takes - obeys those properties. </a:t>
            </a:r>
          </a:p>
          <a:p>
            <a:pPr lvl="0" rtl="0">
              <a:spcBef>
                <a:spcPts val="0"/>
              </a:spcBef>
              <a:buNone/>
            </a:pPr>
            <a:r>
              <a:rPr lang="en"/>
              <a:t>Often take the form of assertions - I assert that X is always less than Y - and many languages actually support the ability to assert a property and see if it holds at the point in execution where it is asserted. In Java, JUnit tests are built on executable assertions. If they are violated, test execution stops.</a:t>
            </a:r>
          </a:p>
          <a:p>
            <a:pPr lvl="0" rtl="0">
              <a:spcBef>
                <a:spcPts val="0"/>
              </a:spcBef>
              <a:buNone/>
            </a:pPr>
            <a:r>
              <a:rPr lang="en"/>
              <a:t>Some libraries also add contracts, pre and post conditions that you define for methods, loops, or other conditional statements that must never be violated. Similar idea - throughout the code, or in test cases, you can sprinkle these check statements. You can use those to issue a test failure, or even put them in the real system code and use them to gracefully stop execution if something goes wrong.</a:t>
            </a:r>
          </a:p>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At this point, testing is nothing new to you. But, let’s go back to the basics for a second. When we talk about testing, we’re talking about an investigation - a search for problems. There are a ton of components to the testing process, but really, for an investigation, there are two things we can do. We poke the system, and we see what happens. So, the two problems at the core of testing are coming up with interesting inputs and making sense of the results.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 - for one method in a class, or for one high-level feature of the system. Something that we can take and state constraints on the output of. The properties written usually are formulated based on the expectations we have for that feature’s behavior. As a result,</a:t>
            </a:r>
          </a:p>
          <a:p>
            <a:pPr lvl="0" rtl="0">
              <a:spcBef>
                <a:spcPts val="0"/>
              </a:spcBef>
              <a:buClr>
                <a:schemeClr val="dk1"/>
              </a:buClr>
              <a:buSzPct val="100000"/>
              <a:buFont typeface="Arial"/>
              <a:buNone/>
            </a:pPr>
            <a:r>
              <a:rPr lang="en">
                <a:solidFill>
                  <a:schemeClr val="dk1"/>
                </a:solidFill>
              </a:rPr>
              <a:t>These are a little more general than expected value oracles - they work for anu input to that feature. The downside is that they only tell us if the behavior is wrong if a property gets violated. We might miss faults by not specifying enough or the right properties. And, you can always add more self-checks, but this can also get expensive as you add precision. (cost - relatively low per test, medium overall - assertions tend to be tied to specific parts of the code - so you get multiple tests out of them, but still not that many tests usually, accuracy - high, completeness - better, but still restricted to the exact properties we’ve written)</a:t>
            </a:r>
          </a:p>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form of specified oracle is a model of the system. Models are great - often, in industrial development, teams build models of the system in order to analyze and look for problems in the requirements specification. We talked about this a little before the midterm.</a:t>
            </a:r>
          </a:p>
          <a:p>
            <a:pPr lvl="0" rtl="0">
              <a:spcBef>
                <a:spcPts val="0"/>
              </a:spcBef>
              <a:buNone/>
            </a:pPr>
            <a:r>
              <a:rPr lang="en"/>
              <a:t>These models give some idea of how aspects of the system should behave in a variety of situations. </a:t>
            </a:r>
          </a:p>
          <a:p>
            <a:pPr lvl="0" rtl="0">
              <a:spcBef>
                <a:spcPts val="0"/>
              </a:spcBef>
              <a:buNone/>
            </a:pPr>
            <a:r>
              <a:rPr lang="en"/>
              <a:t>Take this model - built in the Stateflow notation. It models the behavior of the software for a simplified pacemaker. </a:t>
            </a:r>
          </a:p>
          <a:p>
            <a:pPr lvl="0" rtl="0">
              <a:spcBef>
                <a:spcPts val="0"/>
              </a:spcBef>
              <a:buNone/>
            </a:pPr>
            <a:r>
              <a:rPr lang="en"/>
              <a:t>This software listens to timestamped sensor readings, and if a minute passes without a sensed natural heartbeat, it issues a timestamped command to shock the heart.</a:t>
            </a:r>
          </a:p>
          <a:p>
            <a:pPr lvl="0" rtl="0">
              <a:spcBef>
                <a:spcPts val="0"/>
              </a:spcBef>
              <a:buNone/>
            </a:pPr>
            <a:r>
              <a:rPr lang="en"/>
              <a:t>-This is a model that can, in a way, be executed. It’s not a substitute for the real system - it abstracts away a lot of the details - but can serve as a source of oracle information - tells us how the system should behave. </a:t>
            </a:r>
          </a:p>
          <a:p>
            <a:pPr lvl="0" rtl="0">
              <a:spcBef>
                <a:spcPts val="0"/>
              </a:spcBef>
              <a:buNone/>
            </a:pPr>
            <a:r>
              <a:rPr lang="en"/>
              <a:t>Can gen tests, apply to both, compare results to model</a:t>
            </a:r>
          </a:p>
          <a:p>
            <a:pPr lvl="0" rtl="0">
              <a:spcBef>
                <a:spcPts val="0"/>
              </a:spcBef>
              <a:buNone/>
            </a:pPr>
            <a:r>
              <a:rPr lang="en"/>
              <a:t>(cost - high per test/low overall, can be high completeness - depends on the scale of the model - but usually a whole family of tests) - what about accuracy? What do you think?</a:t>
            </a:r>
          </a:p>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 an ideal world, go make a sandwich while they execute. We don’t live in an ideal world. These models - while prescribing behavior - operate at an abstracted level. It’s the same problem in finite state verification. The model need to be abstacted, if you model every detail down to the hardware level, you’re just building the final system. So, you at least abstract some of the details that the real system needs to execute. This makes conformance testing particularly challenging for many systems - especially embedded or real-time systems, where the execution of the system is highly dependent on the timing of input - when it arrives, when output is released, how much time computation takes - many details that are often abstracted from the models.</a:t>
            </a:r>
            <a:r>
              <a:rPr lang="en">
                <a:solidFill>
                  <a:schemeClr val="dk1"/>
                </a:solidFill>
              </a:rPr>
              <a:t>. </a:t>
            </a:r>
          </a:p>
          <a:p>
            <a:pPr lvl="0" rtl="0">
              <a:spcBef>
                <a:spcPts val="0"/>
              </a:spcBef>
              <a:buNone/>
            </a:pPr>
            <a:r>
              <a:rPr lang="en">
                <a:solidFill>
                  <a:schemeClr val="dk1"/>
                </a:solidFill>
              </a:rPr>
              <a:t>Furthermore, some of these issues - especiually in the case of timing - are non-deterministic. Repeated application of the same test stimulus may not result in the same output if, say, processing time varies. </a:t>
            </a:r>
          </a:p>
          <a:p>
            <a:pPr lvl="0" rtl="0">
              <a:spcBef>
                <a:spcPts val="0"/>
              </a:spcBef>
              <a:buNone/>
            </a:pPr>
            <a:r>
              <a:rPr lang="en"/>
              <a:t>All of these issues can lead to behavior that is very different from the one produced by a model. </a:t>
            </a:r>
            <a:r>
              <a:rPr lang="en">
                <a:solidFill>
                  <a:schemeClr val="dk1"/>
                </a:solidFill>
              </a:rPr>
              <a:t>So, what happens is that the model and the system start to disagree, and that doesn’t always mean the implementation is wrong. It might just be reacting to some detail that the model has abstracted away. It becomes hard to seperate fault-indicative behavior from false failure verdicts - where the execution of model and system diverge - that a developer must investigate, potentially negating the benefits of MBO. So, model-based oracles offer a lot of promise - potentially being useful for almost any testing scenario, but abstraction can be a problem. Correctness isn’t always assured. </a:t>
            </a:r>
          </a:p>
          <a:p>
            <a:pPr lvl="0" rtl="0">
              <a:spcBef>
                <a:spcPts val="0"/>
              </a:spcBef>
              <a:buNone/>
            </a:pPr>
            <a:r>
              <a:rPr lang="en">
                <a:solidFill>
                  <a:schemeClr val="dk1"/>
                </a:solidFill>
              </a:rPr>
              <a:t>(4)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 the past few years, there has been more interest in the idea of somehow automatically synthesizing an oracle. Recent research has shown that you may be able to derive an oracle from either project artifacts - data mining of documentation or requirements spec, or using older versions of the system, or taking existing test cases and from observing executions of the system and detecting properties from executions that you know to be correct.</a:t>
            </a:r>
          </a:p>
          <a:p>
            <a:pPr lvl="0" rtl="0">
              <a:spcBef>
                <a:spcPts val="0"/>
              </a:spcBef>
              <a:buNone/>
            </a:pPr>
            <a:r>
              <a:rPr lang="en"/>
              <a:t>These methods vary in terms of cost and completeness, but they are often cheaper on an overall basis than coming up with tests yourself and often work for multiple test cases. So, that’s promising. The main caveat with automatically learning oracles is that since all of these are guesses made from learning processes - and aren’t the product of human specification - they potentially suffer from accuracy issues. The learned oracle may be incorrect. To help, many of these methods also can make use of some form of human feedback as a sanity check.</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we take both, run them, and see if they agree. </a:t>
            </a:r>
          </a:p>
          <a:p>
            <a:pPr lvl="0" rtl="0">
              <a:spcBef>
                <a:spcPts val="0"/>
              </a:spcBef>
              <a:buNone/>
            </a:pPr>
            <a:r>
              <a:rPr lang="en"/>
              <a:t>Called a (read)</a:t>
            </a:r>
          </a:p>
          <a:p>
            <a:pPr lvl="0" rtl="0">
              <a:spcBef>
                <a:spcPts val="0"/>
              </a:spcBef>
              <a:buNone/>
            </a:pPr>
            <a:r>
              <a:rPr lang="en"/>
              <a:t>(read) This sounds unlikely. Why on earth would you build two copies of a program? (discuss)</a:t>
            </a:r>
          </a:p>
          <a:p>
            <a:pPr lvl="0" rtl="0">
              <a:spcBef>
                <a:spcPts val="0"/>
              </a:spcBef>
              <a:buNone/>
            </a:pPr>
            <a:r>
              <a:rPr lang="en"/>
              <a:t>(might be different designs and you don’t know which would be more efficient)</a:t>
            </a:r>
          </a:p>
          <a:p>
            <a:pPr lvl="0" rtl="0">
              <a:spcBef>
                <a:spcPts val="0"/>
              </a:spcBef>
              <a:buNone/>
            </a:pPr>
            <a:r>
              <a:rPr lang="en"/>
              <a:t>You don’t do this often at all, and never for your whole system, but with some critical methods, you might have two independent teams create their own implementation of that method, then at runtime, you compare the results of both to see if they line up - it’s a software extension of the idea of triple redundancy - where you have multiple copies of the same hardware running. </a:t>
            </a:r>
          </a:p>
          <a:p>
            <a:pPr lvl="0" rtl="0">
              <a:spcBef>
                <a:spcPts val="0"/>
              </a:spcBef>
              <a:buNone/>
            </a:pPr>
            <a:r>
              <a:rPr lang="en"/>
              <a:t>Now, this is uncommon due to the cost of double implementation, but there is some exploration of automated versions of this where a search algorithm - powered by a genetic algorithm uses a set of common transformations to automatically create different versions of a program for testing purposes. You can see if those all produce the same results.</a:t>
            </a:r>
          </a:p>
          <a:p>
            <a:pPr lvl="0" rtl="0">
              <a:spcBef>
                <a:spcPts val="0"/>
              </a:spcBef>
              <a:buNone/>
            </a:pPr>
            <a:r>
              <a:rPr lang="en"/>
              <a:t>(cost - high if you’re writing code manually and weren’t planning on doing this for non-testing purposes, but low if you were or if you use genetic programming, accuracy - that depents… both might be wrong and you don’t know which is right, completeness - depends on level of duplication, but for the parts you duplicate, high)</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you wouldn’t generally produce multiple implementations at the same time for testing, but a common, closely related, practice is regression testing - read. That’s normal, you want to know if any modifications you’ve made have interfered with functions that you know work. </a:t>
            </a:r>
            <a:r>
              <a:rPr lang="en">
                <a:solidFill>
                  <a:schemeClr val="dk1"/>
                </a:solidFill>
              </a:rPr>
              <a:t>We’ll spend all of next class talking about regression testing, but the application here is that </a:t>
            </a:r>
            <a:r>
              <a:rPr lang="en"/>
              <a:t>If it passed before, it should pass now. You older system is the oracle. Anything that passed on the old system should still pass. That seems like it shouldn’t be a huge problem, but you’d be surprised how fragile systems can be. For functionality that you were confident worked correctly, you could see if the old and new versions produce the same output. This helps solve certain testing questions</a:t>
            </a:r>
          </a:p>
          <a:p>
            <a:pPr lvl="0" rtl="0">
              <a:spcBef>
                <a:spcPts val="0"/>
              </a:spcBef>
              <a:buNone/>
            </a:pPr>
            <a:r>
              <a:rPr lang="en"/>
              <a:t>(read)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solidFill>
                  <a:srgbClr val="252525"/>
                </a:solidFill>
                <a:highlight>
                  <a:srgbClr val="FFFFFF"/>
                </a:highlight>
              </a:rPr>
              <a:t> A metamorphic relation (MR) is a</a:t>
            </a:r>
            <a:r>
              <a:rPr lang="en">
                <a:solidFill>
                  <a:srgbClr val="0B0080"/>
                </a:solidFill>
                <a:highlight>
                  <a:srgbClr val="FFFFFF"/>
                </a:highlight>
                <a:hlinkClick r:id="rId2"/>
              </a:rPr>
              <a:t>necessary</a:t>
            </a:r>
            <a:r>
              <a:rPr lang="en">
                <a:solidFill>
                  <a:srgbClr val="252525"/>
                </a:solidFill>
                <a:highlight>
                  <a:srgbClr val="FFFFFF"/>
                </a:highlight>
              </a:rPr>
              <a:t> property of the function, such as “</a:t>
            </a:r>
            <a:r>
              <a:rPr lang="en">
                <a:solidFill>
                  <a:srgbClr val="0B0080"/>
                </a:solidFill>
                <a:highlight>
                  <a:srgbClr val="FFFFFF"/>
                </a:highlight>
                <a:hlinkClick r:id="rId3"/>
              </a:rPr>
              <a:t>sin </a:t>
            </a:r>
            <a:r>
              <a:rPr i="1" lang="en">
                <a:solidFill>
                  <a:srgbClr val="0B0080"/>
                </a:solidFill>
                <a:highlight>
                  <a:srgbClr val="FFFFFF"/>
                </a:highlight>
                <a:hlinkClick r:id="rId4"/>
              </a:rPr>
              <a:t>x</a:t>
            </a:r>
            <a:r>
              <a:rPr lang="en">
                <a:solidFill>
                  <a:srgbClr val="0B0080"/>
                </a:solidFill>
                <a:highlight>
                  <a:srgbClr val="FFFFFF"/>
                </a:highlight>
                <a:hlinkClick r:id="rId5"/>
              </a:rPr>
              <a:t> = sin (</a:t>
            </a:r>
            <a:r>
              <a:rPr i="1" lang="en">
                <a:solidFill>
                  <a:srgbClr val="0B0080"/>
                </a:solidFill>
                <a:highlight>
                  <a:srgbClr val="FFFFFF"/>
                </a:highlight>
                <a:hlinkClick r:id="rId6"/>
              </a:rPr>
              <a:t>π − x</a:t>
            </a:r>
            <a:r>
              <a:rPr lang="en">
                <a:solidFill>
                  <a:srgbClr val="0B0080"/>
                </a:solidFill>
                <a:highlight>
                  <a:srgbClr val="FFFFFF"/>
                </a:highlight>
                <a:hlinkClick r:id="rId7"/>
              </a:rPr>
              <a:t>)</a:t>
            </a:r>
            <a:r>
              <a:rPr lang="en">
                <a:solidFill>
                  <a:srgbClr val="252525"/>
                </a:solidFill>
                <a:highlight>
                  <a:srgbClr val="FFFFFF"/>
                </a:highlight>
              </a:rPr>
              <a:t>”. Hence, the program under test should have the same expected output for an original test case “0.1234” and a follow-up test case “</a:t>
            </a:r>
            <a:r>
              <a:rPr i="1" lang="en">
                <a:solidFill>
                  <a:srgbClr val="252525"/>
                </a:solidFill>
                <a:highlight>
                  <a:srgbClr val="FFFFFF"/>
                </a:highlight>
              </a:rPr>
              <a:t>π</a:t>
            </a:r>
            <a:r>
              <a:rPr lang="en">
                <a:solidFill>
                  <a:srgbClr val="252525"/>
                </a:solidFill>
                <a:highlight>
                  <a:srgbClr val="FFFFFF"/>
                </a:highlight>
              </a:rPr>
              <a:t> − 0.1234”. If the actual outputs from the program under test for these two test cases are different, it indicates a </a:t>
            </a:r>
            <a:r>
              <a:rPr lang="en">
                <a:solidFill>
                  <a:srgbClr val="0B0080"/>
                </a:solidFill>
                <a:highlight>
                  <a:srgbClr val="FFFFFF"/>
                </a:highlight>
                <a:hlinkClick r:id="rId8"/>
              </a:rPr>
              <a:t>failure</a:t>
            </a:r>
            <a:r>
              <a:rPr lang="en">
                <a:solidFill>
                  <a:srgbClr val="252525"/>
                </a:solidFill>
                <a:highlight>
                  <a:srgbClr val="FFFFFF"/>
                </a:highlight>
              </a:rPr>
              <a:t>.</a:t>
            </a:r>
          </a:p>
          <a:p>
            <a:pPr lvl="0" rtl="0">
              <a:spcBef>
                <a:spcPts val="0"/>
              </a:spcBef>
              <a:buNone/>
            </a:pPr>
            <a:r>
              <a:rPr lang="en">
                <a:solidFill>
                  <a:srgbClr val="252525"/>
                </a:solidFill>
                <a:highlight>
                  <a:srgbClr val="FFFFFF"/>
                </a:highlight>
              </a:rPr>
              <a:t>(read) - for instance, these have been used to test search engines like Google, where you can’t come up with expected output, but you know general properties of how the pagerank algorithm works and how similar searches will get relate to each other. So, you could come up with similarity properties between two different searches and see if those hold on the output side.</a:t>
            </a:r>
          </a:p>
          <a:p>
            <a:pPr lvl="0" rtl="0">
              <a:spcBef>
                <a:spcPts val="0"/>
              </a:spcBef>
              <a:buNone/>
            </a:pPr>
            <a:r>
              <a:rPr lang="en">
                <a:solidFill>
                  <a:srgbClr val="252525"/>
                </a:solidFill>
                <a:highlight>
                  <a:srgbClr val="FFFFFF"/>
                </a:highlight>
              </a:rPr>
              <a:t>(discuss cost - can be hard to come up with these properties, but once you have them, it’s similar to self-checks - the more applicable they are, the lower the overall cost, accuracy - tends to be higher if you come up with them by hand, completeness - works for multiple tests, but tends to be function specific, so medium)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 We talked about these as a form of self-check oracle.</a:t>
            </a:r>
          </a:p>
          <a:p>
            <a:pPr lvl="0" rtl="0">
              <a:spcBef>
                <a:spcPts val="0"/>
              </a:spcBef>
              <a:buNone/>
            </a:pPr>
            <a:r>
              <a:rPr lang="en">
                <a:solidFill>
                  <a:srgbClr val="252525"/>
                </a:solidFill>
                <a:highlight>
                  <a:srgbClr val="FFFFFF"/>
                </a:highlight>
              </a:rPr>
              <a:t>This is pretty exciting - we take observations from what happens when we execute and state that these things should always hold out, regardless of the input. If they don’t, then you’ve found a bug.</a:t>
            </a:r>
          </a:p>
          <a:p>
            <a:pPr lvl="0" rtl="0">
              <a:spcBef>
                <a:spcPts val="0"/>
              </a:spcBef>
              <a:buNone/>
            </a:pPr>
            <a:r>
              <a:rPr lang="en">
                <a:solidFill>
                  <a:srgbClr val="252525"/>
                </a:solidFill>
                <a:highlight>
                  <a:srgbClr val="FFFFFF"/>
                </a:highlight>
              </a:rPr>
              <a:t>(discussion - cost - quite low since you can do this automatically, accuracy - depends on how good the extracted properties are - the problem is that you’re learning from a potentially bad program and it depends on how much data you feed it, completeness - medium, specific to parts of the code again)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1" name="Shape 281"/>
        <p:cNvGrpSpPr/>
        <p:nvPr/>
      </p:nvGrpSpPr>
      <p:grpSpPr>
        <a:xfrm>
          <a:off x="0" y="0"/>
          <a:ext cx="0" cy="0"/>
          <a:chOff x="0" y="0"/>
          <a:chExt cx="0" cy="0"/>
        </a:xfrm>
      </p:grpSpPr>
      <p:sp>
        <p:nvSpPr>
          <p:cNvPr id="282" name="Shape 2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3" name="Shape 2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Just as we had invariants as a form of specified oracle, we also talked about using system models as an oracle. And, just as we can learn invariants, we can learn models. (read)</a:t>
            </a:r>
          </a:p>
          <a:p>
            <a:pPr lvl="0" rtl="0">
              <a:spcBef>
                <a:spcPts val="0"/>
              </a:spcBef>
              <a:buNone/>
            </a:pPr>
            <a:r>
              <a:rPr lang="en">
                <a:solidFill>
                  <a:srgbClr val="252525"/>
                </a:solidFill>
                <a:highlight>
                  <a:srgbClr val="FFFFFF"/>
                </a:highlight>
              </a:rPr>
              <a:t>(read) - a recent study found that for complex systems, over half of the learned invariants were wrong.</a:t>
            </a:r>
          </a:p>
          <a:p>
            <a:pPr lvl="0" rtl="0">
              <a:spcBef>
                <a:spcPts val="0"/>
              </a:spcBef>
              <a:buNone/>
            </a:pPr>
            <a:r>
              <a:rPr lang="en">
                <a:solidFill>
                  <a:srgbClr val="252525"/>
                </a:solidFill>
                <a:highlight>
                  <a:srgbClr val="FFFFFF"/>
                </a:highlight>
              </a:rPr>
              <a:t>(read) - but, we need to know that those executions are correct, which requires a lot of effort. We need to make sure we get more out of this than we put in, otherwise there is no point. </a:t>
            </a:r>
          </a:p>
          <a:p>
            <a:pPr lvl="0" rtl="0">
              <a:spcBef>
                <a:spcPts val="0"/>
              </a:spcBef>
              <a:buNone/>
            </a:pPr>
            <a:r>
              <a:rPr lang="en">
                <a:solidFill>
                  <a:srgbClr val="252525"/>
                </a:solidFill>
                <a:highlight>
                  <a:srgbClr val="FFFFFF"/>
                </a:highlight>
              </a:rPr>
              <a:t>(discussion) </a:t>
            </a:r>
          </a:p>
          <a:p>
            <a:pPr lvl="0" rtl="0">
              <a:spcBef>
                <a:spcPts val="0"/>
              </a:spcBef>
              <a:buNone/>
            </a:pPr>
            <a:r>
              <a:rPr lang="en">
                <a:solidFill>
                  <a:srgbClr val="252525"/>
                </a:solidFill>
                <a:highlight>
                  <a:srgbClr val="FFFFFF"/>
                </a:highlight>
              </a:rPr>
              <a:t>human feedback can help, but again, requires effort. How can we automatically tune this process?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test a system, to conduct that investigation, you really need two things. </a:t>
            </a:r>
          </a:p>
          <a:p>
            <a:pPr indent="-228600" lvl="0" marL="457200" rtl="0">
              <a:spcBef>
                <a:spcPts val="0"/>
              </a:spcBef>
              <a:buAutoNum type="arabicParenR"/>
            </a:pPr>
            <a:r>
              <a:rPr lang="en"/>
              <a:t>You need to come up with inputs. You need a plan on how you’re going to draw out issues. You’re experts on this now.</a:t>
            </a:r>
          </a:p>
          <a:p>
            <a:pPr indent="-228600" lvl="0" marL="457200" rtl="0">
              <a:spcBef>
                <a:spcPts val="0"/>
              </a:spcBef>
              <a:buAutoNum type="arabicParenR"/>
            </a:pPr>
            <a:r>
              <a:rPr lang="en"/>
              <a:t>The second half is something we haven’t talked about all that much - you need some way to tell if the observed behavior was the right behavior. To know that there is a problem, you need to know what good behavior looks like. That’s where the oracle comes in.</a:t>
            </a:r>
          </a:p>
          <a:p>
            <a:pPr lvl="0" rt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Our third category or oracle are called implicit oracles. (read). You don’t need to sit down and write out the expected output or assertions when using one of these - instead, you’re checking for a particular type of problem, something you can ensure the program never does. </a:t>
            </a:r>
          </a:p>
          <a:p>
            <a:pPr lvl="0" rtl="0">
              <a:spcBef>
                <a:spcPts val="0"/>
              </a:spcBef>
              <a:buNone/>
            </a:pPr>
            <a:r>
              <a:rPr lang="en">
                <a:solidFill>
                  <a:srgbClr val="252525"/>
                </a:solidFill>
                <a:highlight>
                  <a:srgbClr val="FFFFFF"/>
                </a:highlight>
              </a:rPr>
              <a:t>These oracles can be very useful for specific types of anomalies and certain testing scenarios - for instance, they may be built to detect security issues like buffer overrun or as part of performance testing to detect network problems, slow response time, data upload or download problems, power consumption problems, those kind of non-functional properties. </a:t>
            </a:r>
          </a:p>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a:t>
            </a:r>
          </a:p>
          <a:p>
            <a:pPr lvl="0" rtl="0">
              <a:spcBef>
                <a:spcPts val="0"/>
              </a:spcBef>
              <a:buNone/>
            </a:pPr>
            <a:r>
              <a:rPr lang="en">
                <a:solidFill>
                  <a:srgbClr val="252525"/>
                </a:solidFill>
                <a:highlight>
                  <a:srgbClr val="FFFFFF"/>
                </a:highlight>
              </a:rPr>
              <a:t>non-functional - where we don’t need to know what output came out - these oracles aren’t checking whether f(a) = b, but whether the expected non-functional properties were maintained.</a:t>
            </a:r>
          </a:p>
          <a:p>
            <a:pPr lvl="0" rtl="0">
              <a:spcBef>
                <a:spcPts val="0"/>
              </a:spcBef>
              <a:buClr>
                <a:schemeClr val="dk1"/>
              </a:buClr>
              <a:buSzPct val="100000"/>
              <a:buFont typeface="Arial"/>
              <a:buNone/>
            </a:pPr>
            <a:r>
              <a:rPr lang="en">
                <a:solidFill>
                  <a:srgbClr val="252525"/>
                </a:solidFill>
                <a:highlight>
                  <a:srgbClr val="FFFFFF"/>
                </a:highlight>
              </a:rPr>
              <a:t>(cost, accuracy, completeness) </a:t>
            </a:r>
          </a:p>
          <a:p>
            <a:pPr lvl="0" rtl="0">
              <a:spcBef>
                <a:spcPts val="0"/>
              </a:spcBef>
              <a:buClr>
                <a:schemeClr val="dk1"/>
              </a:buClr>
              <a:buSzPct val="100000"/>
              <a:buFont typeface="Arial"/>
              <a:buNone/>
            </a:pPr>
            <a:r>
              <a:rPr lang="en">
                <a:solidFill>
                  <a:srgbClr val="252525"/>
                </a:solidFill>
                <a:highlight>
                  <a:srgbClr val="FFFFFF"/>
                </a:highlight>
              </a:rPr>
              <a:t>cost is often very low - you don’t need much program knowledge to create them</a:t>
            </a:r>
          </a:p>
          <a:p>
            <a:pPr lvl="0" rtl="0">
              <a:spcBef>
                <a:spcPts val="0"/>
              </a:spcBef>
              <a:buNone/>
            </a:pPr>
            <a:r>
              <a:rPr lang="en">
                <a:solidFill>
                  <a:srgbClr val="252525"/>
                </a:solidFill>
                <a:highlight>
                  <a:srgbClr val="FFFFFF"/>
                </a:highlight>
              </a:rPr>
              <a:t>accuracy tends to be high. But, there is something to watch out for here - some of these properties might not show up on every execution of a test - the performance of a system is often non-deterministic. So, detection might be hard. If it detects it, the oracle is accurate, but you might run a test 10 times before it fails.</a:t>
            </a:r>
          </a:p>
          <a:p>
            <a:pPr lvl="0" rtl="0">
              <a:spcBef>
                <a:spcPts val="0"/>
              </a:spcBef>
              <a:buNone/>
            </a:pPr>
            <a:r>
              <a:rPr lang="en">
                <a:solidFill>
                  <a:srgbClr val="252525"/>
                </a:solidFill>
                <a:highlight>
                  <a:srgbClr val="FFFFFF"/>
                </a:highlight>
              </a:rPr>
              <a:t>Completeness is low - sure, they work regardless of the test input, but they only work for the properties they are built to detect. The scope of an implicit oracle is very narrow.</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Implicit oracles are usually used as part of a process called fuzzing or fuzz testing (read)</a:t>
            </a:r>
          </a:p>
          <a:p>
            <a:pPr lvl="0" rtl="0">
              <a:spcBef>
                <a:spcPts val="0"/>
              </a:spcBef>
              <a:buNone/>
            </a:pPr>
            <a:r>
              <a:rPr lang="en">
                <a:solidFill>
                  <a:srgbClr val="252525"/>
                </a:solidFill>
                <a:highlight>
                  <a:srgbClr val="FFFFFF"/>
                </a:highlight>
              </a:rPr>
              <a:t>(6) </a:t>
            </a:r>
            <a:r>
              <a:rPr lang="en">
                <a:solidFill>
                  <a:srgbClr val="333333"/>
                </a:solidFill>
              </a:rPr>
              <a:t> - buffer overruns, memory leaks, unhandled exceptions, denial of service.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 Surprisingly common, especially in embedded systems domains. You see very little automation, just a human sitting there pressing buttons.</a:t>
            </a:r>
          </a:p>
          <a:p>
            <a:pPr lvl="0" rtl="0">
              <a:spcBef>
                <a:spcPts val="0"/>
              </a:spcBef>
              <a:buNone/>
            </a:pPr>
            <a:r>
              <a:rPr lang="en">
                <a:solidFill>
                  <a:srgbClr val="252525"/>
                </a:solidFill>
                <a:highlight>
                  <a:srgbClr val="FFFFFF"/>
                </a:highlight>
              </a:rPr>
              <a:t>Is this a bad thing? Why is this bad? Why not have humans judge tests</a:t>
            </a:r>
          </a:p>
          <a:p>
            <a:pPr lvl="0" rtl="0">
              <a:spcBef>
                <a:spcPts val="0"/>
              </a:spcBef>
              <a:buNone/>
            </a:pPr>
            <a:r>
              <a:rPr lang="en">
                <a:solidFill>
                  <a:srgbClr val="252525"/>
                </a:solidFill>
                <a:highlight>
                  <a:srgbClr val="FFFFFF"/>
                </a:highlight>
              </a:rPr>
              <a:t>(cost - very high, accuracy - high, but depends, completeness - low, time cost per test too high)</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Now, a human oracle is fairly common. Even if test generation is automated, it’s still common to hand human testers a stack of inputs and ask them to either specify output or give the ok on what thw software spits out as output. In this case, there is still a lot that can be done to reduce the high cost associated with using a human as the oracle</a:t>
            </a:r>
          </a:p>
          <a:p>
            <a:pPr lvl="0" rtl="0">
              <a:spcBef>
                <a:spcPts val="0"/>
              </a:spcBef>
              <a:buNone/>
            </a:pPr>
            <a:r>
              <a:rPr lang="en">
                <a:solidFill>
                  <a:srgbClr val="252525"/>
                </a:solidFill>
                <a:highlight>
                  <a:srgbClr val="FFFFFF"/>
                </a:highlight>
              </a:rPr>
              <a:t>This reduction can come from either (read)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 - quantity can be good, but quality is important, and you might have situations where you have</a:t>
            </a:r>
          </a:p>
          <a:p>
            <a:pPr lvl="0" rtl="0">
              <a:spcBef>
                <a:spcPts val="0"/>
              </a:spcBef>
              <a:buNone/>
            </a:pPr>
            <a:r>
              <a:rPr lang="en">
                <a:solidFill>
                  <a:srgbClr val="252525"/>
                </a:solidFill>
                <a:highlight>
                  <a:srgbClr val="FFFFFF"/>
                </a:highlight>
              </a:rPr>
              <a:t>(read), (read)</a:t>
            </a:r>
          </a:p>
          <a:p>
            <a:pPr lvl="0" rtl="0">
              <a:spcBef>
                <a:spcPts val="0"/>
              </a:spcBef>
              <a:buNone/>
            </a:pPr>
            <a:r>
              <a:rPr lang="en">
                <a:solidFill>
                  <a:srgbClr val="252525"/>
                </a:solidFill>
                <a:highlight>
                  <a:srgbClr val="FFFFFF"/>
                </a:highlight>
              </a:rPr>
              <a:t>(read)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a:t>
            </a:r>
          </a:p>
          <a:p>
            <a:pPr lvl="0" rtl="0">
              <a:spcBef>
                <a:spcPts val="0"/>
              </a:spcBef>
              <a:buNone/>
            </a:pPr>
            <a:r>
              <a:rPr lang="en">
                <a:solidFill>
                  <a:srgbClr val="252525"/>
                </a:solidFill>
                <a:highlight>
                  <a:srgbClr val="FFFFFF"/>
                </a:highlight>
              </a:rPr>
              <a:t>The idea then, is to make sure that test inputs are realistic - do they make sense to the human tester, can the tester produce the expected output for them? (read)</a:t>
            </a:r>
          </a:p>
          <a:p>
            <a:pPr lvl="0" rtl="0">
              <a:spcBef>
                <a:spcPts val="0"/>
              </a:spcBef>
              <a:buNone/>
            </a:pPr>
            <a:r>
              <a:rPr lang="en">
                <a:solidFill>
                  <a:srgbClr val="252525"/>
                </a:solidFill>
                <a:highlight>
                  <a:srgbClr val="FFFFFF"/>
                </a:highlight>
              </a:rPr>
              <a:t>usage profiles or natural language profiles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 - ask a large number of people to help judge the results of test cases. </a:t>
            </a:r>
          </a:p>
          <a:p>
            <a:pPr lvl="0" rtl="0">
              <a:spcBef>
                <a:spcPts val="0"/>
              </a:spcBef>
              <a:buNone/>
            </a:pPr>
            <a:r>
              <a:rPr lang="en">
                <a:solidFill>
                  <a:srgbClr val="252525"/>
                </a:solidFill>
                <a:highlight>
                  <a:srgbClr val="FFFFFF"/>
                </a:highlight>
              </a:rPr>
              <a:t>(read) Many of these have popped up specifically to help test mobile apps, where getting to market quickly is often considered so important that testing is not a priority.</a:t>
            </a:r>
          </a:p>
          <a:p>
            <a:pPr lvl="0" rtl="0">
              <a:spcBef>
                <a:spcPts val="0"/>
              </a:spcBef>
              <a:buNone/>
            </a:pPr>
            <a:r>
              <a:rPr lang="en">
                <a:solidFill>
                  <a:srgbClr val="252525"/>
                </a:solidFill>
                <a:highlight>
                  <a:srgbClr val="FFFFFF"/>
                </a:highlight>
              </a:rPr>
              <a:t>(Read)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we’ve spent time talking about the input side of the equation, but today, I want to go over the output side of the testing equation. How do we know there are problems? How do we create these oracles? How do we make use of them? </a:t>
            </a:r>
          </a:p>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(go through and discuss)</a:t>
            </a:r>
          </a:p>
          <a:p>
            <a:pPr lvl="0" rtl="0">
              <a:spcBef>
                <a:spcPts val="0"/>
              </a:spcBef>
              <a:buNone/>
            </a:pPr>
            <a:r>
              <a:t/>
            </a:r>
            <a:endParaRPr>
              <a:solidFill>
                <a:srgbClr val="252525"/>
              </a:solidFill>
              <a:highlight>
                <a:srgbClr val="FFFFFF"/>
              </a:highlight>
            </a:endParaRPr>
          </a:p>
          <a:p>
            <a:pPr lvl="0" rtl="0">
              <a:spcBef>
                <a:spcPts val="0"/>
              </a:spcBef>
              <a:buNone/>
            </a:pPr>
            <a:r>
              <a:rPr lang="en">
                <a:solidFill>
                  <a:srgbClr val="252525"/>
                </a:solidFill>
                <a:highlight>
                  <a:srgbClr val="FFFFFF"/>
                </a:highlight>
              </a:rPr>
              <a:t>which of these do you think are most useful? Which would you use?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 test can be considered as a sequence of activities - a set of stimuli and observations, recorded in their order of occurrence. Any time we poke the system- whether it is concrete input provided by the tester, or some environmental factor - an event or condition that the system must respond to - you can watch how the system reacts. You can make observations of how the system behaves after receiving that input. You can keep track of all sorts of things - monitor anything that can be produced by or affected by the system - concrete output values, temporal properties of the execution, power and heat profiles of the software ,exceptions, data downloads and uploads, and so on. You can take down observations and use those to figure out whether there are problems. </a:t>
            </a:r>
          </a:p>
          <a:p>
            <a:pPr lvl="0" rtl="0">
              <a:spcBef>
                <a:spcPts val="0"/>
              </a:spcBef>
              <a:buNone/>
            </a:pPr>
            <a:r>
              <a:rPr lang="en"/>
              <a:t>The oracle is what does this. The oracle is a predicate that takes in these sequences and determines whether a given sequence is acceptable or not, given some built-in data on what constitutes correct behavior. The oracle looks at these observations and answers a simple question - did the system pass or fail the test? Was that sequence acceptable?</a:t>
            </a:r>
          </a:p>
          <a:p>
            <a:pPr lvl="0" rtl="0">
              <a:spcBef>
                <a:spcPts val="0"/>
              </a:spcBef>
              <a:buClr>
                <a:schemeClr val="dk1"/>
              </a:buClr>
              <a:buSzPct val="100000"/>
              <a:buFont typeface="Arial"/>
              <a:buNone/>
            </a:pPr>
            <a:r>
              <a:rPr lang="en">
                <a:solidFill>
                  <a:schemeClr val="dk1"/>
                </a:solidFill>
              </a:rPr>
              <a:t>Now, that’s a little vague, but essentially, an oracle is *anything* that we can use to judge a test. Oracles come in a surprising variety of forms. From a direct statement of, given input x, the result should be y to a state machine or a set of properties.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 That implies a little bit more than just saying it is a specification. An oracle is how we realize verification through testing. Specifications are often written documents, in natural language. Information that we use in development, but not usually something that sits on a machine and runs. A test oracle is code - it is part of the code built to execute the test. The oracle runs, takes information, and performs verification on a test-by-test basis.</a:t>
            </a:r>
          </a:p>
          <a:p>
            <a:pPr lvl="0" rtl="0">
              <a:spcBef>
                <a:spcPts val="0"/>
              </a:spcBef>
              <a:buNone/>
            </a:pPr>
            <a:r>
              <a:rPr lang="en"/>
              <a:t>When we talk about oracles, we talk about two components, the (2) - set of facts known by the oracle. This might be an explicit input to output table, or a set of assertions about behavior, or even a model that executes. This is a specification, presented in a form that can be used by the code.</a:t>
            </a:r>
          </a:p>
          <a:p>
            <a:pPr lvl="0" rtl="0">
              <a:spcBef>
                <a:spcPts val="0"/>
              </a:spcBef>
              <a:buNone/>
            </a:pPr>
            <a:r>
              <a:rPr lang="en"/>
              <a:t>(4) - this is the code portion that takes the sequences, compare them to our expectations, and arrive at a verdict. commonly this is a boolean proposition - do these variables have the expected values? The oracle procedure is a form of automated verification - it takes the encoded specification, and ensures that the program conforms to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It’s important to remember that an oracle is an implementation of a specification. An oracle is code that you write, and so, is subject to the same kind of development choices that the real system is.</a:t>
            </a:r>
          </a:p>
          <a:p>
            <a:pPr lvl="0" rtl="0">
              <a:spcBef>
                <a:spcPts val="0"/>
              </a:spcBef>
              <a:buNone/>
            </a:pPr>
            <a:r>
              <a:rPr lang="en"/>
              <a:t>(1-2)</a:t>
            </a:r>
          </a:p>
          <a:p>
            <a:pPr lvl="0" rtl="0">
              <a:spcBef>
                <a:spcPts val="0"/>
              </a:spcBef>
              <a:buNone/>
            </a:pPr>
            <a:r>
              <a:rPr lang="en"/>
              <a:t>(3) - The developer writing that code must interpret the specification. That means that multiple oracles could potentially be developed from a specification, according to the particular developer’s idea of what is correct. This means that the oracle could be potentially faulty, just as the system is. </a:t>
            </a:r>
          </a:p>
          <a:p>
            <a:pPr lvl="0" rtl="0">
              <a:spcBef>
                <a:spcPts val="0"/>
              </a:spcBef>
              <a:buNone/>
            </a:pPr>
            <a:r>
              <a:rPr lang="en"/>
              <a:t>and (5) - (6-7)</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Because an oracle is an implementation of a specification, we can subject the oracle to verification as well (2 -3)</a:t>
            </a:r>
          </a:p>
          <a:p>
            <a:pPr lvl="0" rtl="0">
              <a:spcBef>
                <a:spcPts val="0"/>
              </a:spcBef>
              <a:buNone/>
            </a:pPr>
            <a:r>
              <a:rPr lang="en"/>
              <a:t>(4-5) We can keep running in this loop forever. At some point, we need to make the call that we’ll accept some risk of being incorrect. But, when is that? Usually, we just assume the oracle is correct, but that’s potentially dangerous. So, there is some question of whether or not the oracle should also go through some form of verification.</a:t>
            </a:r>
          </a:p>
          <a:p>
            <a:pPr lvl="0" rtl="0">
              <a:spcBef>
                <a:spcPts val="0"/>
              </a:spcBef>
              <a:buNone/>
            </a:pPr>
            <a:r>
              <a:rPr lang="en"/>
              <a:t>(6-7)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00.png"/><Relationship Id="rId4" Type="http://schemas.openxmlformats.org/officeDocument/2006/relationships/image" Target="../media/image0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0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br>
              <a:rPr lang="en" sz="5600"/>
            </a:br>
            <a:r>
              <a:rPr lang="en" sz="5600"/>
              <a:t>Test Oracles</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13 - 02/21/2017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Where Do We Get Test Oracles?</a:t>
            </a:r>
          </a:p>
        </p:txBody>
      </p:sp>
      <p:sp>
        <p:nvSpPr>
          <p:cNvPr id="132" name="Shape 1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spcBef>
                <a:spcPts val="0"/>
              </a:spcBef>
              <a:buNone/>
            </a:pPr>
            <a:r>
              <a:rPr b="1" lang="en"/>
              <a:t>Most commonly: </a:t>
            </a:r>
          </a:p>
          <a:p>
            <a:pPr indent="0" lvl="0" marL="0" rtl="0">
              <a:spcBef>
                <a:spcPts val="0"/>
              </a:spcBef>
              <a:buNone/>
            </a:pPr>
            <a:r>
              <a:rPr lang="en"/>
              <a:t>Developers write oracles </a:t>
            </a:r>
            <a:br>
              <a:rPr lang="en"/>
            </a:br>
            <a:r>
              <a:rPr lang="en"/>
              <a:t>by hand, tied to a </a:t>
            </a:r>
            <a:br>
              <a:rPr lang="en"/>
            </a:br>
            <a:r>
              <a:rPr lang="en"/>
              <a:t>particular test case.</a:t>
            </a:r>
          </a:p>
          <a:p>
            <a:pPr indent="0" lvl="0" marL="0" rtl="0" algn="l">
              <a:spcBef>
                <a:spcPts val="0"/>
              </a:spcBef>
              <a:buNone/>
            </a:pPr>
            <a:r>
              <a:t/>
            </a:r>
            <a:endParaRPr sz="1100">
              <a:solidFill>
                <a:schemeClr val="dk2"/>
              </a:solidFill>
            </a:endParaRPr>
          </a:p>
          <a:p>
            <a:pPr indent="0" lvl="0" marL="0" rtl="0" algn="l">
              <a:spcBef>
                <a:spcPts val="0"/>
              </a:spcBef>
              <a:buNone/>
            </a:pPr>
            <a:r>
              <a:t/>
            </a:r>
            <a:endParaRPr sz="1100">
              <a:solidFill>
                <a:schemeClr val="dk2"/>
              </a:solidFill>
            </a:endParaRPr>
          </a:p>
          <a:p>
            <a:pPr indent="0" lvl="0" marL="0" rtl="0" algn="l">
              <a:spcBef>
                <a:spcPts val="0"/>
              </a:spcBef>
              <a:buNone/>
            </a:pPr>
            <a:r>
              <a:t/>
            </a:r>
            <a:endParaRPr sz="1100">
              <a:solidFill>
                <a:schemeClr val="dk2"/>
              </a:solidFill>
            </a:endParaRPr>
          </a:p>
          <a:p>
            <a:pPr indent="-228600" lvl="0" marL="457200" rtl="0" algn="l">
              <a:spcBef>
                <a:spcPts val="0"/>
              </a:spcBef>
              <a:buClr>
                <a:srgbClr val="000000"/>
              </a:buClr>
            </a:pPr>
            <a:r>
              <a:rPr lang="en">
                <a:solidFill>
                  <a:srgbClr val="000000"/>
                </a:solidFill>
              </a:rPr>
              <a:t>Large amount of manual effort and time required to create tests</a:t>
            </a:r>
          </a:p>
          <a:p>
            <a:pPr indent="-228600" lvl="0" marL="457200" rtl="0" algn="l">
              <a:spcBef>
                <a:spcPts val="0"/>
              </a:spcBef>
              <a:buClr>
                <a:srgbClr val="000000"/>
              </a:buClr>
            </a:pPr>
            <a:r>
              <a:rPr lang="en">
                <a:solidFill>
                  <a:srgbClr val="000000"/>
                </a:solidFill>
              </a:rPr>
              <a:t>Will not be able to run many tests. Did you choose the right inputs?</a:t>
            </a:r>
          </a:p>
        </p:txBody>
      </p:sp>
      <p:pic>
        <p:nvPicPr>
          <p:cNvPr descr="a69d84379a04cc6f56a58c1c9b8d0826ddd24c9e52644ac7a068705a7be1a6bb.jpg" id="133" name="Shape 133"/>
          <p:cNvPicPr preferRelativeResize="0"/>
          <p:nvPr/>
        </p:nvPicPr>
        <p:blipFill>
          <a:blip r:embed="rId3">
            <a:alphaModFix/>
          </a:blip>
          <a:stretch>
            <a:fillRect/>
          </a:stretch>
        </p:blipFill>
        <p:spPr>
          <a:xfrm>
            <a:off x="4944349" y="1675899"/>
            <a:ext cx="3388350" cy="2585999"/>
          </a:xfrm>
          <a:prstGeom prst="rect">
            <a:avLst/>
          </a:prstGeom>
          <a:noFill/>
          <a:ln>
            <a:noFill/>
          </a:ln>
        </p:spPr>
      </p:pic>
      <p:sp>
        <p:nvSpPr>
          <p:cNvPr id="134" name="Shape 1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“Test Oracle Problem”</a:t>
            </a:r>
          </a:p>
        </p:txBody>
      </p:sp>
      <p:sp>
        <p:nvSpPr>
          <p:cNvPr id="140" name="Shape 140"/>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spcBef>
                <a:spcPts val="0"/>
              </a:spcBef>
              <a:buNone/>
            </a:pPr>
            <a:r>
              <a:rPr lang="en"/>
              <a:t>We are good at coming up with new input...</a:t>
            </a:r>
          </a:p>
        </p:txBody>
      </p:sp>
      <p:sp>
        <p:nvSpPr>
          <p:cNvPr id="141" name="Shape 141"/>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a:t>But, it is </a:t>
            </a:r>
            <a:r>
              <a:rPr b="1" lang="en"/>
              <a:t>much harder </a:t>
            </a:r>
            <a:r>
              <a:rPr lang="en"/>
              <a:t>to automatically check results for multiple tests.</a:t>
            </a:r>
          </a:p>
        </p:txBody>
      </p:sp>
      <p:sp>
        <p:nvSpPr>
          <p:cNvPr id="142" name="Shape 142"/>
          <p:cNvSpPr txBox="1"/>
          <p:nvPr>
            <p:ph idx="1" type="body"/>
          </p:nvPr>
        </p:nvSpPr>
        <p:spPr>
          <a:xfrm>
            <a:off x="457200" y="3480675"/>
            <a:ext cx="4128899" cy="1258800"/>
          </a:xfrm>
          <a:prstGeom prst="rect">
            <a:avLst/>
          </a:prstGeom>
        </p:spPr>
        <p:txBody>
          <a:bodyPr anchorCtr="0" anchor="t" bIns="91425" lIns="91425" rIns="91425" tIns="91425">
            <a:noAutofit/>
          </a:bodyPr>
          <a:lstStyle/>
          <a:p>
            <a:pPr indent="0" lvl="0" marL="0" rtl="0" algn="ctr">
              <a:spcBef>
                <a:spcPts val="0"/>
              </a:spcBef>
              <a:buNone/>
            </a:pPr>
            <a:r>
              <a:rPr lang="en"/>
              <a:t>f(</a:t>
            </a:r>
            <a:r>
              <a:rPr b="1" lang="en"/>
              <a:t>int</a:t>
            </a:r>
            <a:r>
              <a:rPr lang="en"/>
              <a:t>)</a:t>
            </a:r>
          </a:p>
          <a:p>
            <a:pPr indent="0" lvl="0" marL="0" rtl="0" algn="ctr">
              <a:spcBef>
                <a:spcPts val="0"/>
              </a:spcBef>
              <a:buNone/>
            </a:pPr>
            <a:r>
              <a:t/>
            </a:r>
            <a:endParaRPr/>
          </a:p>
          <a:p>
            <a:pPr indent="0" lvl="0" marL="0" rtl="0" algn="ctr">
              <a:spcBef>
                <a:spcPts val="0"/>
              </a:spcBef>
              <a:buNone/>
            </a:pPr>
            <a:r>
              <a:rPr lang="en"/>
              <a:t>f(0)		f(6)	f(1123)</a:t>
            </a:r>
          </a:p>
        </p:txBody>
      </p:sp>
      <p:cxnSp>
        <p:nvCxnSpPr>
          <p:cNvPr id="143" name="Shape 143"/>
          <p:cNvCxnSpPr/>
          <p:nvPr/>
        </p:nvCxnSpPr>
        <p:spPr>
          <a:xfrm flipH="1">
            <a:off x="1456524" y="4143750"/>
            <a:ext cx="660600" cy="470400"/>
          </a:xfrm>
          <a:prstGeom prst="straightConnector1">
            <a:avLst/>
          </a:prstGeom>
          <a:noFill/>
          <a:ln cap="flat" cmpd="sng" w="19050">
            <a:solidFill>
              <a:srgbClr val="9900FF"/>
            </a:solidFill>
            <a:prstDash val="solid"/>
            <a:round/>
            <a:headEnd len="lg" w="lg" type="none"/>
            <a:tailEnd len="lg" w="lg" type="triangle"/>
          </a:ln>
        </p:spPr>
      </p:cxnSp>
      <p:cxnSp>
        <p:nvCxnSpPr>
          <p:cNvPr id="144" name="Shape 144"/>
          <p:cNvCxnSpPr>
            <a:endCxn id="142" idx="2"/>
          </p:cNvCxnSpPr>
          <p:nvPr/>
        </p:nvCxnSpPr>
        <p:spPr>
          <a:xfrm flipH="1">
            <a:off x="2521649" y="4134675"/>
            <a:ext cx="11700" cy="604800"/>
          </a:xfrm>
          <a:prstGeom prst="straightConnector1">
            <a:avLst/>
          </a:prstGeom>
          <a:noFill/>
          <a:ln cap="flat" cmpd="sng" w="19050">
            <a:solidFill>
              <a:srgbClr val="9900FF"/>
            </a:solidFill>
            <a:prstDash val="solid"/>
            <a:round/>
            <a:headEnd len="lg" w="lg" type="none"/>
            <a:tailEnd len="lg" w="lg" type="triangle"/>
          </a:ln>
        </p:spPr>
      </p:cxnSp>
      <p:cxnSp>
        <p:nvCxnSpPr>
          <p:cNvPr id="145" name="Shape 145"/>
          <p:cNvCxnSpPr/>
          <p:nvPr/>
        </p:nvCxnSpPr>
        <p:spPr>
          <a:xfrm>
            <a:off x="2967575" y="4152800"/>
            <a:ext cx="741899" cy="416099"/>
          </a:xfrm>
          <a:prstGeom prst="straightConnector1">
            <a:avLst/>
          </a:prstGeom>
          <a:noFill/>
          <a:ln cap="flat" cmpd="sng" w="19050">
            <a:solidFill>
              <a:srgbClr val="9900FF"/>
            </a:solidFill>
            <a:prstDash val="solid"/>
            <a:round/>
            <a:headEnd len="lg" w="lg" type="none"/>
            <a:tailEnd len="lg" w="lg" type="triangle"/>
          </a:ln>
        </p:spPr>
      </p:cxnSp>
      <p:sp>
        <p:nvSpPr>
          <p:cNvPr id="146" name="Shape 146"/>
          <p:cNvSpPr txBox="1"/>
          <p:nvPr>
            <p:ph idx="2" type="body"/>
          </p:nvPr>
        </p:nvSpPr>
        <p:spPr>
          <a:xfrm>
            <a:off x="5577525" y="3350750"/>
            <a:ext cx="2492999" cy="2020199"/>
          </a:xfrm>
          <a:prstGeom prst="rect">
            <a:avLst/>
          </a:prstGeom>
        </p:spPr>
        <p:txBody>
          <a:bodyPr anchorCtr="0" anchor="t" bIns="91425" lIns="91425" rIns="91425" tIns="91425">
            <a:noAutofit/>
          </a:bodyPr>
          <a:lstStyle/>
          <a:p>
            <a:pPr lvl="0" rtl="0">
              <a:spcBef>
                <a:spcPts val="0"/>
              </a:spcBef>
              <a:buNone/>
            </a:pPr>
            <a:r>
              <a:rPr lang="en"/>
              <a:t>f(0) = </a:t>
            </a:r>
            <a:r>
              <a:rPr b="1" lang="en"/>
              <a:t>?</a:t>
            </a:r>
          </a:p>
          <a:p>
            <a:pPr lvl="0" rtl="0">
              <a:spcBef>
                <a:spcPts val="0"/>
              </a:spcBef>
              <a:buNone/>
            </a:pPr>
            <a:r>
              <a:rPr lang="en"/>
              <a:t>f(6) = </a:t>
            </a:r>
            <a:r>
              <a:rPr b="1" lang="en"/>
              <a:t>?</a:t>
            </a:r>
          </a:p>
          <a:p>
            <a:pPr lvl="0" rtl="0">
              <a:spcBef>
                <a:spcPts val="0"/>
              </a:spcBef>
              <a:buNone/>
            </a:pPr>
            <a:r>
              <a:rPr lang="en"/>
              <a:t>f(1123) = </a:t>
            </a:r>
            <a:r>
              <a:rPr b="1" lang="en"/>
              <a:t>?</a:t>
            </a:r>
          </a:p>
        </p:txBody>
      </p:sp>
      <p:sp>
        <p:nvSpPr>
          <p:cNvPr id="147" name="Shape 1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Oracle Trade-Offs</a:t>
            </a:r>
          </a:p>
        </p:txBody>
      </p:sp>
      <p:sp>
        <p:nvSpPr>
          <p:cNvPr id="153" name="Shape 15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 can specify the exact output behavior expected from the system.</a:t>
            </a:r>
          </a:p>
          <a:p>
            <a:pPr indent="-228600" lvl="1" marL="914400" marR="0" rtl="0" algn="l">
              <a:lnSpc>
                <a:spcPct val="100000"/>
              </a:lnSpc>
              <a:spcBef>
                <a:spcPts val="600"/>
              </a:spcBef>
              <a:spcAft>
                <a:spcPts val="0"/>
              </a:spcAft>
            </a:pPr>
            <a:r>
              <a:rPr lang="en"/>
              <a:t>This is very hard to do for more than one test at a time.</a:t>
            </a:r>
          </a:p>
          <a:p>
            <a:pPr indent="-228600" lvl="0" marL="457200" marR="0" rtl="0" algn="l">
              <a:lnSpc>
                <a:spcPct val="100000"/>
              </a:lnSpc>
              <a:spcBef>
                <a:spcPts val="600"/>
              </a:spcBef>
              <a:spcAft>
                <a:spcPts val="0"/>
              </a:spcAft>
            </a:pPr>
            <a:r>
              <a:rPr lang="en"/>
              <a:t>Or, trade </a:t>
            </a:r>
            <a:r>
              <a:rPr i="1" lang="en"/>
              <a:t>precision</a:t>
            </a:r>
            <a:r>
              <a:rPr lang="en"/>
              <a:t> for </a:t>
            </a:r>
            <a:r>
              <a:rPr i="1" lang="en"/>
              <a:t>generality</a:t>
            </a:r>
            <a:r>
              <a:rPr lang="en"/>
              <a:t>.</a:t>
            </a:r>
          </a:p>
          <a:p>
            <a:pPr indent="-228600" lvl="1" marL="914400" marR="0" rtl="0" algn="l">
              <a:lnSpc>
                <a:spcPct val="100000"/>
              </a:lnSpc>
              <a:spcBef>
                <a:spcPts val="600"/>
              </a:spcBef>
              <a:spcAft>
                <a:spcPts val="0"/>
              </a:spcAft>
            </a:pPr>
            <a:r>
              <a:rPr lang="en"/>
              <a:t>Specify properties that should be obeyed by a function.</a:t>
            </a:r>
          </a:p>
          <a:p>
            <a:pPr indent="-228600" lvl="1" marL="914400" marR="0" rtl="0" algn="l">
              <a:lnSpc>
                <a:spcPct val="100000"/>
              </a:lnSpc>
              <a:spcBef>
                <a:spcPts val="600"/>
              </a:spcBef>
              <a:spcAft>
                <a:spcPts val="0"/>
              </a:spcAft>
            </a:pPr>
            <a:r>
              <a:rPr lang="en"/>
              <a:t>Build a model of a function.</a:t>
            </a:r>
          </a:p>
          <a:p>
            <a:pPr indent="-228600" lvl="1" marL="914400" marR="0" rtl="0" algn="l">
              <a:lnSpc>
                <a:spcPct val="100000"/>
              </a:lnSpc>
              <a:spcBef>
                <a:spcPts val="600"/>
              </a:spcBef>
              <a:spcAft>
                <a:spcPts val="0"/>
              </a:spcAft>
            </a:pPr>
            <a:r>
              <a:rPr lang="en"/>
              <a:t>Check for types of anomalies that all programs can suffer from.</a:t>
            </a:r>
          </a:p>
        </p:txBody>
      </p:sp>
      <p:sp>
        <p:nvSpPr>
          <p:cNvPr id="154" name="Shape 1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Oracle</a:t>
            </a:r>
          </a:p>
        </p:txBody>
      </p:sp>
      <p:sp>
        <p:nvSpPr>
          <p:cNvPr id="160" name="Shape 16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 test oracle is </a:t>
            </a:r>
            <a:r>
              <a:rPr b="1" lang="en"/>
              <a:t>complete</a:t>
            </a:r>
            <a:r>
              <a:rPr lang="en"/>
              <a:t> if it can offer a verdict for any set of test input.</a:t>
            </a:r>
          </a:p>
          <a:p>
            <a:pPr indent="-228600" lvl="0" marL="457200" marR="0" rtl="0" algn="l">
              <a:lnSpc>
                <a:spcPct val="100000"/>
              </a:lnSpc>
              <a:spcBef>
                <a:spcPts val="600"/>
              </a:spcBef>
              <a:spcAft>
                <a:spcPts val="0"/>
              </a:spcAft>
            </a:pPr>
            <a:r>
              <a:rPr lang="en"/>
              <a:t>A test oracle is </a:t>
            </a:r>
            <a:r>
              <a:rPr b="1" lang="en"/>
              <a:t>sound</a:t>
            </a:r>
            <a:r>
              <a:rPr lang="en"/>
              <a:t> if it offers the right verdict for any test case that it can offer a verdict for.</a:t>
            </a:r>
          </a:p>
          <a:p>
            <a:pPr indent="-228600" lvl="0" marL="457200" marR="0" rtl="0" algn="l">
              <a:lnSpc>
                <a:spcPct val="100000"/>
              </a:lnSpc>
              <a:spcBef>
                <a:spcPts val="600"/>
              </a:spcBef>
              <a:spcAft>
                <a:spcPts val="0"/>
              </a:spcAft>
            </a:pPr>
            <a:r>
              <a:rPr lang="en"/>
              <a:t>A test oracle is </a:t>
            </a:r>
            <a:r>
              <a:rPr b="1" lang="en"/>
              <a:t>correct</a:t>
            </a:r>
            <a:r>
              <a:rPr lang="en"/>
              <a:t> if it is both sound and complete. </a:t>
            </a:r>
          </a:p>
          <a:p>
            <a:pPr indent="-228600" lvl="1" marL="914400" marR="0" rtl="0" algn="l">
              <a:lnSpc>
                <a:spcPct val="100000"/>
              </a:lnSpc>
              <a:spcBef>
                <a:spcPts val="600"/>
              </a:spcBef>
              <a:spcAft>
                <a:spcPts val="0"/>
              </a:spcAft>
            </a:pPr>
            <a:r>
              <a:rPr lang="en"/>
              <a:t>It is </a:t>
            </a:r>
            <a:r>
              <a:rPr i="1" lang="en"/>
              <a:t>partially correct</a:t>
            </a:r>
            <a:r>
              <a:rPr lang="en"/>
              <a:t> if it is sound, but not complete.</a:t>
            </a:r>
          </a:p>
        </p:txBody>
      </p:sp>
      <p:sp>
        <p:nvSpPr>
          <p:cNvPr id="161" name="Shape 1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Judging the Judge</a:t>
            </a:r>
          </a:p>
        </p:txBody>
      </p:sp>
      <p:sp>
        <p:nvSpPr>
          <p:cNvPr id="167" name="Shape 167"/>
          <p:cNvSpPr txBox="1"/>
          <p:nvPr>
            <p:ph idx="1" type="body"/>
          </p:nvPr>
        </p:nvSpPr>
        <p:spPr>
          <a:xfrm>
            <a:off x="457200" y="15465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properties do we seek in an oracle?</a:t>
            </a:r>
          </a:p>
        </p:txBody>
      </p:sp>
      <p:sp>
        <p:nvSpPr>
          <p:cNvPr id="168" name="Shape 168"/>
          <p:cNvSpPr txBox="1"/>
          <p:nvPr>
            <p:ph idx="1" type="body"/>
          </p:nvPr>
        </p:nvSpPr>
        <p:spPr>
          <a:xfrm>
            <a:off x="457200" y="1994400"/>
            <a:ext cx="8538599" cy="41274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Cost to Build (Per Test and Overall)</a:t>
            </a:r>
          </a:p>
          <a:p>
            <a:pPr indent="-228600" lvl="1" marL="914400" marR="0" rtl="0" algn="l">
              <a:lnSpc>
                <a:spcPct val="100000"/>
              </a:lnSpc>
              <a:spcBef>
                <a:spcPts val="600"/>
              </a:spcBef>
              <a:spcAft>
                <a:spcPts val="0"/>
              </a:spcAft>
            </a:pPr>
            <a:r>
              <a:rPr lang="en"/>
              <a:t>How much effort goes into building it?</a:t>
            </a:r>
          </a:p>
          <a:p>
            <a:pPr indent="-228600" lvl="1" marL="914400" marR="0" rtl="0" algn="l">
              <a:lnSpc>
                <a:spcPct val="100000"/>
              </a:lnSpc>
              <a:spcBef>
                <a:spcPts val="600"/>
              </a:spcBef>
              <a:spcAft>
                <a:spcPts val="0"/>
              </a:spcAft>
            </a:pPr>
            <a:r>
              <a:rPr lang="en"/>
              <a:t>Want</a:t>
            </a:r>
            <a:r>
              <a:rPr b="1" lang="en"/>
              <a:t> low</a:t>
            </a:r>
            <a:r>
              <a:rPr lang="en"/>
              <a:t> </a:t>
            </a:r>
            <a:r>
              <a:rPr b="1" lang="en"/>
              <a:t>cost</a:t>
            </a:r>
            <a:r>
              <a:rPr lang="en"/>
              <a:t>.</a:t>
            </a:r>
          </a:p>
          <a:p>
            <a:pPr indent="-228600" lvl="0" marL="457200" marR="0" rtl="0" algn="l">
              <a:lnSpc>
                <a:spcPct val="100000"/>
              </a:lnSpc>
              <a:spcBef>
                <a:spcPts val="600"/>
              </a:spcBef>
              <a:spcAft>
                <a:spcPts val="0"/>
              </a:spcAft>
            </a:pPr>
            <a:r>
              <a:rPr lang="en"/>
              <a:t>Accuracy of Verdicts</a:t>
            </a:r>
          </a:p>
          <a:p>
            <a:pPr indent="-228600" lvl="1" marL="914400" marR="0" rtl="0" algn="l">
              <a:lnSpc>
                <a:spcPct val="100000"/>
              </a:lnSpc>
              <a:spcBef>
                <a:spcPts val="600"/>
              </a:spcBef>
              <a:spcAft>
                <a:spcPts val="0"/>
              </a:spcAft>
            </a:pPr>
            <a:r>
              <a:rPr lang="en"/>
              <a:t>Can it give the wrong answer? </a:t>
            </a:r>
          </a:p>
          <a:p>
            <a:pPr indent="-228600" lvl="1" marL="914400" marR="0" rtl="0" algn="l">
              <a:lnSpc>
                <a:spcPct val="100000"/>
              </a:lnSpc>
              <a:spcBef>
                <a:spcPts val="600"/>
              </a:spcBef>
              <a:spcAft>
                <a:spcPts val="0"/>
              </a:spcAft>
            </a:pPr>
            <a:r>
              <a:rPr lang="en"/>
              <a:t>Want </a:t>
            </a:r>
            <a:r>
              <a:rPr b="1" lang="en"/>
              <a:t>high accuracy</a:t>
            </a:r>
            <a:r>
              <a:rPr lang="en"/>
              <a:t>.</a:t>
            </a:r>
          </a:p>
          <a:p>
            <a:pPr indent="-228600" lvl="0" marL="457200" marR="0" rtl="0" algn="l">
              <a:lnSpc>
                <a:spcPct val="100000"/>
              </a:lnSpc>
              <a:spcBef>
                <a:spcPts val="600"/>
              </a:spcBef>
              <a:spcAft>
                <a:spcPts val="0"/>
              </a:spcAft>
            </a:pPr>
            <a:r>
              <a:rPr lang="en"/>
              <a:t>Completeness</a:t>
            </a:r>
          </a:p>
          <a:p>
            <a:pPr indent="-228600" lvl="1" marL="914400" marR="0" rtl="0" algn="l">
              <a:lnSpc>
                <a:spcPct val="100000"/>
              </a:lnSpc>
              <a:spcBef>
                <a:spcPts val="600"/>
              </a:spcBef>
              <a:spcAft>
                <a:spcPts val="0"/>
              </a:spcAft>
            </a:pPr>
            <a:r>
              <a:rPr lang="en"/>
              <a:t>Can it offer verdicts for multiple test cases?</a:t>
            </a:r>
          </a:p>
          <a:p>
            <a:pPr indent="-228600" lvl="1" marL="914400" marR="0" rtl="0" algn="l">
              <a:lnSpc>
                <a:spcPct val="100000"/>
              </a:lnSpc>
              <a:spcBef>
                <a:spcPts val="600"/>
              </a:spcBef>
              <a:spcAft>
                <a:spcPts val="0"/>
              </a:spcAft>
            </a:pPr>
            <a:r>
              <a:rPr lang="en"/>
              <a:t>What kind of situations is it useful for?</a:t>
            </a:r>
          </a:p>
          <a:p>
            <a:pPr indent="-228600" lvl="1" marL="914400" marR="0" rtl="0" algn="l">
              <a:lnSpc>
                <a:spcPct val="100000"/>
              </a:lnSpc>
              <a:spcBef>
                <a:spcPts val="600"/>
              </a:spcBef>
              <a:spcAft>
                <a:spcPts val="0"/>
              </a:spcAft>
            </a:pPr>
            <a:r>
              <a:rPr lang="en"/>
              <a:t>Want </a:t>
            </a:r>
            <a:r>
              <a:rPr b="1" lang="en"/>
              <a:t>high completeness</a:t>
            </a:r>
            <a:r>
              <a:rPr lang="en"/>
              <a:t>.</a:t>
            </a:r>
          </a:p>
        </p:txBody>
      </p:sp>
      <p:sp>
        <p:nvSpPr>
          <p:cNvPr id="169" name="Shape 1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14</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Types of Oracles</a:t>
            </a:r>
          </a:p>
        </p:txBody>
      </p:sp>
      <p:sp>
        <p:nvSpPr>
          <p:cNvPr id="175" name="Shape 1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b="1" lang="en"/>
              <a:t>Specified Oracles</a:t>
            </a:r>
          </a:p>
          <a:p>
            <a:pPr indent="-228600" lvl="1" marL="914400" marR="0" rtl="0" algn="l">
              <a:lnSpc>
                <a:spcPct val="100000"/>
              </a:lnSpc>
              <a:spcBef>
                <a:spcPts val="600"/>
              </a:spcBef>
              <a:spcAft>
                <a:spcPts val="0"/>
              </a:spcAft>
            </a:pPr>
            <a:r>
              <a:rPr lang="en"/>
              <a:t>Developers, using the requirements, formally specify properties that correct behavior should follow. </a:t>
            </a:r>
          </a:p>
          <a:p>
            <a:pPr indent="-228600" lvl="0" marL="457200" marR="0" rtl="0" algn="l">
              <a:lnSpc>
                <a:spcPct val="100000"/>
              </a:lnSpc>
              <a:spcBef>
                <a:spcPts val="600"/>
              </a:spcBef>
              <a:spcAft>
                <a:spcPts val="0"/>
              </a:spcAft>
            </a:pPr>
            <a:r>
              <a:rPr b="1" lang="en"/>
              <a:t>Derived Oracles</a:t>
            </a:r>
          </a:p>
          <a:p>
            <a:pPr indent="-228600" lvl="1" marL="914400" marR="0" rtl="0" algn="l">
              <a:lnSpc>
                <a:spcPct val="100000"/>
              </a:lnSpc>
              <a:spcBef>
                <a:spcPts val="600"/>
              </a:spcBef>
              <a:spcAft>
                <a:spcPts val="0"/>
              </a:spcAft>
            </a:pPr>
            <a:r>
              <a:rPr lang="en"/>
              <a:t>An oracle is derived from development artifacts or system executions.</a:t>
            </a:r>
          </a:p>
          <a:p>
            <a:pPr indent="-228600" lvl="0" marL="457200" marR="0" rtl="0" algn="l">
              <a:lnSpc>
                <a:spcPct val="100000"/>
              </a:lnSpc>
              <a:spcBef>
                <a:spcPts val="600"/>
              </a:spcBef>
              <a:spcAft>
                <a:spcPts val="0"/>
              </a:spcAft>
            </a:pPr>
            <a:r>
              <a:rPr b="1" lang="en"/>
              <a:t>Implicit Oracles</a:t>
            </a:r>
          </a:p>
          <a:p>
            <a:pPr indent="-228600" lvl="1" marL="914400" marR="0" rtl="0" algn="l">
              <a:lnSpc>
                <a:spcPct val="100000"/>
              </a:lnSpc>
              <a:spcBef>
                <a:spcPts val="600"/>
              </a:spcBef>
              <a:spcAft>
                <a:spcPts val="0"/>
              </a:spcAft>
            </a:pPr>
            <a:r>
              <a:rPr lang="en"/>
              <a:t>An oracle judges correctness using properties expected of many programs.</a:t>
            </a:r>
          </a:p>
          <a:p>
            <a:pPr indent="-228600" lvl="0" marL="457200" marR="0" rtl="0" algn="l">
              <a:lnSpc>
                <a:spcPct val="100000"/>
              </a:lnSpc>
              <a:spcBef>
                <a:spcPts val="600"/>
              </a:spcBef>
              <a:spcAft>
                <a:spcPts val="0"/>
              </a:spcAft>
            </a:pPr>
            <a:r>
              <a:rPr b="1" lang="en"/>
              <a:t>Human Oracles</a:t>
            </a:r>
          </a:p>
          <a:p>
            <a:pPr indent="-228600" lvl="1" marL="914400" marR="0" rtl="0" algn="l">
              <a:lnSpc>
                <a:spcPct val="100000"/>
              </a:lnSpc>
              <a:spcBef>
                <a:spcPts val="600"/>
              </a:spcBef>
              <a:spcAft>
                <a:spcPts val="0"/>
              </a:spcAft>
            </a:pPr>
            <a:r>
              <a:rPr lang="en"/>
              <a:t>How do you handle the lack of an oracle?</a:t>
            </a:r>
          </a:p>
          <a:p>
            <a:pPr lvl="0" marR="0" rtl="0" algn="l">
              <a:lnSpc>
                <a:spcPct val="100000"/>
              </a:lnSpc>
              <a:spcBef>
                <a:spcPts val="600"/>
              </a:spcBef>
              <a:spcAft>
                <a:spcPts val="0"/>
              </a:spcAft>
              <a:buNone/>
            </a:pPr>
            <a:r>
              <a:t/>
            </a:r>
            <a:endParaRPr b="1" sz="1800">
              <a:latin typeface="Courier New"/>
              <a:ea typeface="Courier New"/>
              <a:cs typeface="Courier New"/>
              <a:sym typeface="Courier New"/>
            </a:endParaRPr>
          </a:p>
        </p:txBody>
      </p:sp>
      <p:sp>
        <p:nvSpPr>
          <p:cNvPr id="176" name="Shape 1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idx="4294967295" type="title"/>
          </p:nvPr>
        </p:nvSpPr>
        <p:spPr>
          <a:xfrm>
            <a:off x="597750" y="2736900"/>
            <a:ext cx="7948499" cy="1143299"/>
          </a:xfrm>
          <a:prstGeom prst="rect">
            <a:avLst/>
          </a:prstGeom>
        </p:spPr>
        <p:txBody>
          <a:bodyPr anchorCtr="0" anchor="b" bIns="91425" lIns="91425" rIns="91425" tIns="91425">
            <a:noAutofit/>
          </a:bodyPr>
          <a:lstStyle/>
          <a:p>
            <a:pPr lvl="0" rtl="0">
              <a:spcBef>
                <a:spcPts val="0"/>
              </a:spcBef>
              <a:buNone/>
            </a:pPr>
            <a:r>
              <a:rPr lang="en" sz="4800"/>
              <a:t>Specified Oracles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Specified Oracles</a:t>
            </a:r>
          </a:p>
        </p:txBody>
      </p:sp>
      <p:sp>
        <p:nvSpPr>
          <p:cNvPr id="187" name="Shape 18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Specified Oracles</a:t>
            </a:r>
            <a:r>
              <a:rPr lang="en"/>
              <a:t> judge behavior using a human-created specification of correctness.</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Most oracles are specified oracles.</a:t>
            </a:r>
          </a:p>
          <a:p>
            <a:pPr indent="-228600" lvl="1" marL="914400" marR="0" rtl="0" algn="l">
              <a:lnSpc>
                <a:spcPct val="100000"/>
              </a:lnSpc>
              <a:spcBef>
                <a:spcPts val="600"/>
              </a:spcBef>
              <a:spcAft>
                <a:spcPts val="0"/>
              </a:spcAft>
            </a:pPr>
            <a:r>
              <a:rPr lang="en"/>
              <a:t>Any manually-written test case has a specified oracle.</a:t>
            </a:r>
          </a:p>
        </p:txBody>
      </p:sp>
      <p:pic>
        <p:nvPicPr>
          <p:cNvPr id="188" name="Shape 188"/>
          <p:cNvPicPr preferRelativeResize="0"/>
          <p:nvPr/>
        </p:nvPicPr>
        <p:blipFill>
          <a:blip r:embed="rId3">
            <a:alphaModFix/>
          </a:blip>
          <a:stretch>
            <a:fillRect/>
          </a:stretch>
        </p:blipFill>
        <p:spPr>
          <a:xfrm>
            <a:off x="2458546" y="2791571"/>
            <a:ext cx="4129924" cy="1445150"/>
          </a:xfrm>
          <a:prstGeom prst="rect">
            <a:avLst/>
          </a:prstGeom>
          <a:noFill/>
          <a:ln>
            <a:noFill/>
          </a:ln>
        </p:spPr>
      </p:pic>
      <p:sp>
        <p:nvSpPr>
          <p:cNvPr id="189" name="Shape 1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Expected-Value Oracles</a:t>
            </a:r>
          </a:p>
        </p:txBody>
      </p:sp>
      <p:sp>
        <p:nvSpPr>
          <p:cNvPr id="195" name="Shape 19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Simplest oracle - what is the expected value given this input?</a:t>
            </a:r>
          </a:p>
          <a:p>
            <a:pPr lvl="0" marR="0" rtl="0" algn="l">
              <a:lnSpc>
                <a:spcPct val="100000"/>
              </a:lnSpc>
              <a:spcBef>
                <a:spcPts val="600"/>
              </a:spcBef>
              <a:spcAft>
                <a:spcPts val="0"/>
              </a:spcAft>
              <a:buNone/>
            </a:pPr>
            <a:r>
              <a:rPr lang="en" sz="2400">
                <a:latin typeface="Consolas"/>
                <a:ea typeface="Consolas"/>
                <a:cs typeface="Consolas"/>
                <a:sym typeface="Consolas"/>
              </a:rPr>
              <a:t>int expected = 7;</a:t>
            </a:r>
          </a:p>
          <a:p>
            <a:pPr lvl="0" marR="0" rtl="0" algn="l">
              <a:lnSpc>
                <a:spcPct val="100000"/>
              </a:lnSpc>
              <a:spcBef>
                <a:spcPts val="600"/>
              </a:spcBef>
              <a:spcAft>
                <a:spcPts val="0"/>
              </a:spcAft>
              <a:buNone/>
            </a:pPr>
            <a:r>
              <a:rPr lang="en" sz="2400">
                <a:latin typeface="Consolas"/>
                <a:ea typeface="Consolas"/>
                <a:cs typeface="Consolas"/>
                <a:sym typeface="Consolas"/>
              </a:rPr>
              <a:t>i</a:t>
            </a:r>
            <a:r>
              <a:rPr lang="en" sz="2400">
                <a:latin typeface="Consolas"/>
                <a:ea typeface="Consolas"/>
                <a:cs typeface="Consolas"/>
                <a:sym typeface="Consolas"/>
              </a:rPr>
              <a:t>nt actual = max(3, 7);</a:t>
            </a:r>
          </a:p>
          <a:p>
            <a:pPr lvl="0" marR="0" rtl="0" algn="l">
              <a:lnSpc>
                <a:spcPct val="100000"/>
              </a:lnSpc>
              <a:spcBef>
                <a:spcPts val="600"/>
              </a:spcBef>
              <a:spcAft>
                <a:spcPts val="0"/>
              </a:spcAft>
              <a:buNone/>
            </a:pPr>
            <a:r>
              <a:rPr lang="en" sz="2400">
                <a:latin typeface="Consolas"/>
                <a:ea typeface="Consolas"/>
                <a:cs typeface="Consolas"/>
                <a:sym typeface="Consolas"/>
              </a:rPr>
              <a:t>assertEquals(expected, actual);</a:t>
            </a:r>
          </a:p>
          <a:p>
            <a:pPr lvl="0" marR="0" rtl="0" algn="l">
              <a:lnSpc>
                <a:spcPct val="100000"/>
              </a:lnSpc>
              <a:spcBef>
                <a:spcPts val="600"/>
              </a:spcBef>
              <a:spcAft>
                <a:spcPts val="0"/>
              </a:spcAft>
              <a:buNone/>
            </a:pPr>
            <a:r>
              <a:t/>
            </a:r>
            <a:endParaRPr sz="2400">
              <a:latin typeface="Consolas"/>
              <a:ea typeface="Consolas"/>
              <a:cs typeface="Consolas"/>
              <a:sym typeface="Consolas"/>
            </a:endParaRPr>
          </a:p>
          <a:p>
            <a:pPr indent="-228600" lvl="0" marL="457200" marR="0" rtl="0" algn="l">
              <a:lnSpc>
                <a:spcPct val="100000"/>
              </a:lnSpc>
              <a:spcBef>
                <a:spcPts val="600"/>
              </a:spcBef>
              <a:spcAft>
                <a:spcPts val="0"/>
              </a:spcAft>
            </a:pPr>
            <a:r>
              <a:rPr lang="en"/>
              <a:t>Usually not reusable.</a:t>
            </a:r>
          </a:p>
          <a:p>
            <a:pPr indent="-228600" lvl="0" marL="457200" marR="0" rtl="0" algn="l">
              <a:lnSpc>
                <a:spcPct val="100000"/>
              </a:lnSpc>
              <a:spcBef>
                <a:spcPts val="600"/>
              </a:spcBef>
              <a:spcAft>
                <a:spcPts val="0"/>
              </a:spcAft>
            </a:pPr>
            <a:r>
              <a:rPr lang="en"/>
              <a:t>How can we extend this to multiple tests?</a:t>
            </a:r>
          </a:p>
        </p:txBody>
      </p:sp>
      <p:sp>
        <p:nvSpPr>
          <p:cNvPr id="196" name="Shape 19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Self-Checks as Oracles</a:t>
            </a:r>
          </a:p>
        </p:txBody>
      </p:sp>
      <p:sp>
        <p:nvSpPr>
          <p:cNvPr id="202" name="Shape 202"/>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Rather than comparing actual values, use properties about results to judge sequences.</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lang="en" sz="2400"/>
              <a:t>Take the form of assertions, contracts, and other logical properties.</a:t>
            </a:r>
          </a:p>
        </p:txBody>
      </p:sp>
      <p:pic>
        <p:nvPicPr>
          <p:cNvPr id="203" name="Shape 203"/>
          <p:cNvPicPr preferRelativeResize="0"/>
          <p:nvPr/>
        </p:nvPicPr>
        <p:blipFill>
          <a:blip r:embed="rId3">
            <a:alphaModFix/>
          </a:blip>
          <a:stretch>
            <a:fillRect/>
          </a:stretch>
        </p:blipFill>
        <p:spPr>
          <a:xfrm>
            <a:off x="457200" y="3293475"/>
            <a:ext cx="5772150" cy="1581150"/>
          </a:xfrm>
          <a:prstGeom prst="rect">
            <a:avLst/>
          </a:prstGeom>
          <a:noFill/>
          <a:ln>
            <a:noFill/>
          </a:ln>
        </p:spPr>
      </p:pic>
      <p:sp>
        <p:nvSpPr>
          <p:cNvPr id="204" name="Shape 204"/>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0" lvl="0" marL="101600" marR="101600" rtl="0">
              <a:lnSpc>
                <a:spcPct val="163636"/>
              </a:lnSpc>
              <a:spcBef>
                <a:spcPts val="0"/>
              </a:spcBef>
              <a:buNone/>
            </a:pPr>
            <a:r>
              <a:rPr i="1" lang="en" sz="1000">
                <a:solidFill>
                  <a:srgbClr val="808080"/>
                </a:solidFill>
                <a:highlight>
                  <a:srgbClr val="F5F5F5"/>
                </a:highlight>
                <a:latin typeface="Droid Sans"/>
                <a:ea typeface="Droid Sans"/>
                <a:cs typeface="Droid Sans"/>
                <a:sym typeface="Droid Sans"/>
              </a:rPr>
              <a:t>@Test</a:t>
            </a:r>
            <a:br>
              <a:rPr lang="en" sz="1000">
                <a:highlight>
                  <a:srgbClr val="F5F5F5"/>
                </a:highlight>
                <a:latin typeface="Droid Sans"/>
                <a:ea typeface="Droid Sans"/>
                <a:cs typeface="Droid Sans"/>
                <a:sym typeface="Droid Sans"/>
              </a:rPr>
            </a:br>
            <a:r>
              <a:rPr b="1" lang="en" sz="1000">
                <a:solidFill>
                  <a:srgbClr val="7F0055"/>
                </a:solidFill>
                <a:highlight>
                  <a:srgbClr val="F5F5F5"/>
                </a:highlight>
                <a:latin typeface="Droid Sans"/>
                <a:ea typeface="Droid Sans"/>
                <a:cs typeface="Droid Sans"/>
                <a:sym typeface="Droid Sans"/>
              </a:rPr>
              <a:t>public</a:t>
            </a:r>
            <a:r>
              <a:rPr lang="en" sz="1000">
                <a:highlight>
                  <a:srgbClr val="F5F5F5"/>
                </a:highlight>
                <a:latin typeface="Droid Sans"/>
                <a:ea typeface="Droid Sans"/>
                <a:cs typeface="Droid Sans"/>
                <a:sym typeface="Droid Sans"/>
              </a:rPr>
              <a:t> </a:t>
            </a:r>
            <a:r>
              <a:rPr b="1" lang="en" sz="1000">
                <a:solidFill>
                  <a:srgbClr val="7F0055"/>
                </a:solidFill>
                <a:highlight>
                  <a:srgbClr val="F5F5F5"/>
                </a:highlight>
                <a:latin typeface="Droid Sans"/>
                <a:ea typeface="Droid Sans"/>
                <a:cs typeface="Droid Sans"/>
                <a:sym typeface="Droid Sans"/>
              </a:rPr>
              <a:t>void</a:t>
            </a:r>
            <a:r>
              <a:rPr lang="en" sz="1000">
                <a:highlight>
                  <a:srgbClr val="F5F5F5"/>
                </a:highlight>
                <a:latin typeface="Droid Sans"/>
                <a:ea typeface="Droid Sans"/>
                <a:cs typeface="Droid Sans"/>
                <a:sym typeface="Droid Sans"/>
              </a:rPr>
              <a:t> multiplicationOfZeroIntegersShouldReturnZero() {</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a:t>
            </a:r>
            <a:r>
              <a:rPr i="1" lang="en" sz="1000">
                <a:solidFill>
                  <a:srgbClr val="008800"/>
                </a:solidFill>
                <a:highlight>
                  <a:srgbClr val="F5F5F5"/>
                </a:highlight>
                <a:latin typeface="Droid Sans"/>
                <a:ea typeface="Droid Sans"/>
                <a:cs typeface="Droid Sans"/>
                <a:sym typeface="Droid Sans"/>
              </a:rPr>
              <a:t>// Tests</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assertEquals(</a:t>
            </a:r>
            <a:r>
              <a:rPr lang="en" sz="1000">
                <a:solidFill>
                  <a:srgbClr val="0000FF"/>
                </a:solidFill>
                <a:highlight>
                  <a:srgbClr val="F5F5F5"/>
                </a:highlight>
                <a:latin typeface="Droid Sans"/>
                <a:ea typeface="Droid Sans"/>
                <a:cs typeface="Droid Sans"/>
                <a:sym typeface="Droid Sans"/>
              </a:rPr>
              <a:t>"10 x 0 must be 0"</a:t>
            </a:r>
            <a:r>
              <a:rPr lang="en" sz="1000">
                <a:highlight>
                  <a:srgbClr val="F5F5F5"/>
                </a:highlight>
                <a:latin typeface="Droid Sans"/>
                <a:ea typeface="Droid Sans"/>
                <a:cs typeface="Droid Sans"/>
                <a:sym typeface="Droid Sans"/>
              </a:rPr>
              <a:t>, 0, tester.multiply(10, 0));</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assertEquals(</a:t>
            </a:r>
            <a:r>
              <a:rPr lang="en" sz="1000">
                <a:solidFill>
                  <a:srgbClr val="0000FF"/>
                </a:solidFill>
                <a:highlight>
                  <a:srgbClr val="F5F5F5"/>
                </a:highlight>
                <a:latin typeface="Droid Sans"/>
                <a:ea typeface="Droid Sans"/>
                <a:cs typeface="Droid Sans"/>
                <a:sym typeface="Droid Sans"/>
              </a:rPr>
              <a:t>"0 x 10 must be 0"</a:t>
            </a:r>
            <a:r>
              <a:rPr lang="en" sz="1000">
                <a:highlight>
                  <a:srgbClr val="F5F5F5"/>
                </a:highlight>
                <a:latin typeface="Droid Sans"/>
                <a:ea typeface="Droid Sans"/>
                <a:cs typeface="Droid Sans"/>
                <a:sym typeface="Droid Sans"/>
              </a:rPr>
              <a:t>, 0, tester.multiply(0, 10));</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assertEquals(</a:t>
            </a:r>
            <a:r>
              <a:rPr lang="en" sz="1000">
                <a:solidFill>
                  <a:srgbClr val="0000FF"/>
                </a:solidFill>
                <a:highlight>
                  <a:srgbClr val="F5F5F5"/>
                </a:highlight>
                <a:latin typeface="Droid Sans"/>
                <a:ea typeface="Droid Sans"/>
                <a:cs typeface="Droid Sans"/>
                <a:sym typeface="Droid Sans"/>
              </a:rPr>
              <a:t>"0 x 0 must be 0"</a:t>
            </a:r>
            <a:r>
              <a:rPr lang="en" sz="1000">
                <a:highlight>
                  <a:srgbClr val="F5F5F5"/>
                </a:highlight>
                <a:latin typeface="Droid Sans"/>
                <a:ea typeface="Droid Sans"/>
                <a:cs typeface="Droid Sans"/>
                <a:sym typeface="Droid Sans"/>
              </a:rPr>
              <a:t>, 0, tester.multiply(0, 0));</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a:t>
            </a:r>
          </a:p>
          <a:p>
            <a:pPr indent="0" lvl="0" marL="101600" marR="101600" rtl="0">
              <a:lnSpc>
                <a:spcPct val="163636"/>
              </a:lnSpc>
              <a:spcBef>
                <a:spcPts val="0"/>
              </a:spcBef>
              <a:buNone/>
            </a:pPr>
            <a:r>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buNone/>
            </a:pPr>
            <a:r>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buNone/>
            </a:pPr>
            <a:r>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buNone/>
            </a:pPr>
            <a:r>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buNone/>
            </a:pPr>
            <a:r>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buNone/>
            </a:pPr>
            <a:r>
              <a:t/>
            </a:r>
            <a:endParaRPr sz="1000">
              <a:highlight>
                <a:srgbClr val="F5F5F5"/>
              </a:highlight>
              <a:latin typeface="Droid Sans"/>
              <a:ea typeface="Droid Sans"/>
              <a:cs typeface="Droid Sans"/>
              <a:sym typeface="Droid Sans"/>
            </a:endParaRPr>
          </a:p>
          <a:p>
            <a:pPr indent="0" lvl="0" marL="101600" marR="101600" rtl="0">
              <a:lnSpc>
                <a:spcPct val="163636"/>
              </a:lnSpc>
              <a:spcBef>
                <a:spcPts val="0"/>
              </a:spcBef>
              <a:buNone/>
            </a:pPr>
            <a:r>
              <a:rPr i="1" lang="en" sz="1000">
                <a:solidFill>
                  <a:srgbClr val="808080"/>
                </a:solidFill>
                <a:highlight>
                  <a:srgbClr val="F5F5F5"/>
                </a:highlight>
                <a:latin typeface="Droid Sans"/>
                <a:ea typeface="Droid Sans"/>
                <a:cs typeface="Droid Sans"/>
                <a:sym typeface="Droid Sans"/>
              </a:rPr>
              <a:t>@Test</a:t>
            </a:r>
            <a:br>
              <a:rPr lang="en" sz="1000">
                <a:highlight>
                  <a:srgbClr val="F5F5F5"/>
                </a:highlight>
                <a:latin typeface="Droid Sans"/>
                <a:ea typeface="Droid Sans"/>
                <a:cs typeface="Droid Sans"/>
                <a:sym typeface="Droid Sans"/>
              </a:rPr>
            </a:br>
            <a:r>
              <a:rPr b="1" lang="en" sz="1000">
                <a:solidFill>
                  <a:srgbClr val="7F0055"/>
                </a:solidFill>
                <a:highlight>
                  <a:srgbClr val="F5F5F5"/>
                </a:highlight>
                <a:latin typeface="Droid Sans"/>
                <a:ea typeface="Droid Sans"/>
                <a:cs typeface="Droid Sans"/>
                <a:sym typeface="Droid Sans"/>
              </a:rPr>
              <a:t>public</a:t>
            </a:r>
            <a:r>
              <a:rPr lang="en" sz="1000">
                <a:highlight>
                  <a:srgbClr val="F5F5F5"/>
                </a:highlight>
                <a:latin typeface="Droid Sans"/>
                <a:ea typeface="Droid Sans"/>
                <a:cs typeface="Droid Sans"/>
                <a:sym typeface="Droid Sans"/>
              </a:rPr>
              <a:t> </a:t>
            </a:r>
            <a:r>
              <a:rPr b="1" lang="en" sz="1000">
                <a:solidFill>
                  <a:srgbClr val="7F0055"/>
                </a:solidFill>
                <a:highlight>
                  <a:srgbClr val="F5F5F5"/>
                </a:highlight>
                <a:latin typeface="Droid Sans"/>
                <a:ea typeface="Droid Sans"/>
                <a:cs typeface="Droid Sans"/>
                <a:sym typeface="Droid Sans"/>
              </a:rPr>
              <a:t>void</a:t>
            </a:r>
            <a:r>
              <a:rPr lang="en" sz="1000">
                <a:highlight>
                  <a:srgbClr val="F5F5F5"/>
                </a:highlight>
                <a:latin typeface="Droid Sans"/>
                <a:ea typeface="Droid Sans"/>
                <a:cs typeface="Droid Sans"/>
                <a:sym typeface="Droid Sans"/>
              </a:rPr>
              <a:t> propertiesOfSort (String[] input) {</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a:t>
            </a:r>
            <a:r>
              <a:rPr i="1" lang="en" sz="1000">
                <a:solidFill>
                  <a:srgbClr val="008800"/>
                </a:solidFill>
                <a:highlight>
                  <a:srgbClr val="F5F5F5"/>
                </a:highlight>
                <a:latin typeface="Droid Sans"/>
                <a:ea typeface="Droid Sans"/>
                <a:cs typeface="Droid Sans"/>
                <a:sym typeface="Droid Sans"/>
              </a:rPr>
              <a:t>// Tests</a:t>
            </a:r>
            <a:br>
              <a:rPr lang="en" sz="1000">
                <a:highlight>
                  <a:srgbClr val="F5F5F5"/>
                </a:highlight>
                <a:latin typeface="Droid Sans"/>
                <a:ea typeface="Droid Sans"/>
                <a:cs typeface="Droid Sans"/>
                <a:sym typeface="Droid Sans"/>
              </a:rPr>
            </a:br>
            <a:r>
              <a:rPr lang="en" sz="1000">
                <a:highlight>
                  <a:srgbClr val="F5F5F5"/>
                </a:highlight>
                <a:latin typeface="Droid Sans"/>
                <a:ea typeface="Droid Sans"/>
                <a:cs typeface="Droid Sans"/>
                <a:sym typeface="Droid Sans"/>
              </a:rPr>
              <a:t>	String[] sorted = quickSort(input);</a:t>
            </a:r>
          </a:p>
          <a:p>
            <a:pPr indent="355600" lvl="0" marL="101600" marR="101600" rtl="0">
              <a:lnSpc>
                <a:spcPct val="163636"/>
              </a:lnSpc>
              <a:spcBef>
                <a:spcPts val="0"/>
              </a:spcBef>
              <a:buNone/>
            </a:pPr>
            <a:r>
              <a:rPr lang="en" sz="1000">
                <a:highlight>
                  <a:srgbClr val="F5F5F5"/>
                </a:highlight>
                <a:latin typeface="Droid Sans"/>
                <a:ea typeface="Droid Sans"/>
                <a:cs typeface="Droid Sans"/>
                <a:sym typeface="Droid Sans"/>
              </a:rPr>
              <a:t>assert(sorted.size &gt;= 1, </a:t>
            </a:r>
            <a:r>
              <a:rPr lang="en" sz="1000">
                <a:solidFill>
                  <a:srgbClr val="0000FF"/>
                </a:solidFill>
                <a:highlight>
                  <a:srgbClr val="F5F5F5"/>
                </a:highlight>
                <a:latin typeface="Droid Sans"/>
                <a:ea typeface="Droid Sans"/>
                <a:cs typeface="Droid Sans"/>
                <a:sym typeface="Droid Sans"/>
              </a:rPr>
              <a:t>"This array can’t be empty."</a:t>
            </a:r>
            <a:r>
              <a:rPr lang="en" sz="1000">
                <a:solidFill>
                  <a:srgbClr val="000000"/>
                </a:solidFill>
                <a:highlight>
                  <a:srgbClr val="F5F5F5"/>
                </a:highlight>
                <a:latin typeface="Droid Sans"/>
                <a:ea typeface="Droid Sans"/>
                <a:cs typeface="Droid Sans"/>
                <a:sym typeface="Droid Sans"/>
              </a:rPr>
              <a:t>)</a:t>
            </a:r>
            <a:r>
              <a:rPr lang="en" sz="1000">
                <a:highlight>
                  <a:srgbClr val="F5F5F5"/>
                </a:highlight>
                <a:latin typeface="Droid Sans"/>
                <a:ea typeface="Droid Sans"/>
                <a:cs typeface="Droid Sans"/>
                <a:sym typeface="Droid Sans"/>
              </a:rPr>
              <a:t>  </a:t>
            </a:r>
          </a:p>
          <a:p>
            <a:pPr indent="0" lvl="0" marL="101600" marR="101600" rtl="0">
              <a:lnSpc>
                <a:spcPct val="163636"/>
              </a:lnSpc>
              <a:spcBef>
                <a:spcPts val="0"/>
              </a:spcBef>
              <a:buNone/>
            </a:pPr>
            <a:r>
              <a:rPr lang="en" sz="1000">
                <a:highlight>
                  <a:srgbClr val="F5F5F5"/>
                </a:highlight>
                <a:latin typeface="Droid Sans"/>
                <a:ea typeface="Droid Sans"/>
                <a:cs typeface="Droid Sans"/>
                <a:sym typeface="Droid Sans"/>
              </a:rPr>
              <a:t> }</a:t>
            </a:r>
          </a:p>
        </p:txBody>
      </p:sp>
      <p:sp>
        <p:nvSpPr>
          <p:cNvPr id="205" name="Shape 2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Software Testing - Back to the Basics</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lgn="l">
              <a:spcBef>
                <a:spcPts val="0"/>
              </a:spcBef>
              <a:buNone/>
            </a:pPr>
            <a:r>
              <a:rPr lang="en"/>
              <a:t>Tests are sequences of </a:t>
            </a:r>
            <a:r>
              <a:rPr b="1" lang="en"/>
              <a:t>stimuli </a:t>
            </a:r>
            <a:r>
              <a:rPr lang="en"/>
              <a:t>and </a:t>
            </a:r>
            <a:r>
              <a:rPr b="1" lang="en"/>
              <a:t>observations</a:t>
            </a:r>
            <a:r>
              <a:rPr lang="en"/>
              <a:t>. We care about input and output.</a:t>
            </a:r>
          </a:p>
          <a:p>
            <a:pPr indent="0" lvl="0" marL="0" rtl="0" algn="l">
              <a:spcBef>
                <a:spcPts val="0"/>
              </a:spcBef>
              <a:buNone/>
            </a:pPr>
            <a:r>
              <a:t/>
            </a:r>
            <a:endParaRPr/>
          </a:p>
          <a:p>
            <a:pPr indent="0" lvl="0" marL="0" rtl="0" algn="l">
              <a:spcBef>
                <a:spcPts val="0"/>
              </a:spcBef>
              <a:buNone/>
            </a:pPr>
            <a:r>
              <a:t/>
            </a:r>
            <a:endParaRPr/>
          </a:p>
          <a:p>
            <a:pPr indent="0" lvl="0" marL="0" rtl="0" algn="l">
              <a:spcBef>
                <a:spcPts val="0"/>
              </a:spcBef>
              <a:buNone/>
            </a:pPr>
            <a:r>
              <a:t/>
            </a:r>
            <a:endParaRPr/>
          </a:p>
          <a:p>
            <a:pPr indent="0" lvl="0" marL="0" rtl="0" algn="ctr">
              <a:spcBef>
                <a:spcPts val="0"/>
              </a:spcBef>
              <a:buNone/>
            </a:pPr>
            <a:r>
              <a:rPr lang="en">
                <a:solidFill>
                  <a:schemeClr val="dk2"/>
                </a:solidFill>
              </a:rPr>
              <a:t>(I</a:t>
            </a:r>
            <a:r>
              <a:rPr baseline="-25000" lang="en">
                <a:solidFill>
                  <a:schemeClr val="dk2"/>
                </a:solidFill>
              </a:rPr>
              <a:t>1</a:t>
            </a:r>
            <a:r>
              <a:rPr lang="en">
                <a:solidFill>
                  <a:schemeClr val="dk2"/>
                </a:solidFill>
              </a:rPr>
              <a:t>       O</a:t>
            </a:r>
            <a:r>
              <a:rPr baseline="-25000" lang="en">
                <a:solidFill>
                  <a:schemeClr val="dk2"/>
                </a:solidFill>
              </a:rPr>
              <a:t>1</a:t>
            </a:r>
            <a:r>
              <a:rPr lang="en">
                <a:solidFill>
                  <a:schemeClr val="dk2"/>
                </a:solidFill>
              </a:rPr>
              <a:t>)      (I</a:t>
            </a:r>
            <a:r>
              <a:rPr baseline="-25000" lang="en">
                <a:solidFill>
                  <a:schemeClr val="dk2"/>
                </a:solidFill>
              </a:rPr>
              <a:t>2  </a:t>
            </a:r>
            <a:r>
              <a:rPr lang="en">
                <a:solidFill>
                  <a:schemeClr val="dk2"/>
                </a:solidFill>
              </a:rPr>
              <a:t>     O</a:t>
            </a:r>
            <a:r>
              <a:rPr baseline="-25000" lang="en">
                <a:solidFill>
                  <a:schemeClr val="dk2"/>
                </a:solidFill>
              </a:rPr>
              <a:t>2 </a:t>
            </a:r>
            <a:r>
              <a:rPr lang="en">
                <a:solidFill>
                  <a:schemeClr val="dk2"/>
                </a:solidFill>
              </a:rPr>
              <a:t>)     (I</a:t>
            </a:r>
            <a:r>
              <a:rPr baseline="-25000" lang="en">
                <a:solidFill>
                  <a:schemeClr val="dk2"/>
                </a:solidFill>
              </a:rPr>
              <a:t>3  </a:t>
            </a:r>
            <a:r>
              <a:rPr lang="en">
                <a:solidFill>
                  <a:schemeClr val="dk2"/>
                </a:solidFill>
              </a:rPr>
              <a:t>     O</a:t>
            </a:r>
            <a:r>
              <a:rPr baseline="-25000" lang="en">
                <a:solidFill>
                  <a:schemeClr val="dk2"/>
                </a:solidFill>
              </a:rPr>
              <a:t>3</a:t>
            </a:r>
            <a:r>
              <a:rPr lang="en">
                <a:solidFill>
                  <a:schemeClr val="dk2"/>
                </a:solidFill>
              </a:rPr>
              <a:t>)</a:t>
            </a:r>
          </a:p>
        </p:txBody>
      </p:sp>
      <p:cxnSp>
        <p:nvCxnSpPr>
          <p:cNvPr id="52" name="Shape 52"/>
          <p:cNvCxnSpPr/>
          <p:nvPr/>
        </p:nvCxnSpPr>
        <p:spPr>
          <a:xfrm>
            <a:off x="1949375" y="46093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53" name="Shape 53"/>
          <p:cNvCxnSpPr/>
          <p:nvPr/>
        </p:nvCxnSpPr>
        <p:spPr>
          <a:xfrm>
            <a:off x="3352700" y="46093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54" name="Shape 54"/>
          <p:cNvCxnSpPr/>
          <p:nvPr/>
        </p:nvCxnSpPr>
        <p:spPr>
          <a:xfrm>
            <a:off x="4337250" y="46093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55" name="Shape 55"/>
          <p:cNvCxnSpPr/>
          <p:nvPr/>
        </p:nvCxnSpPr>
        <p:spPr>
          <a:xfrm>
            <a:off x="5542200" y="46093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56" name="Shape 56"/>
          <p:cNvCxnSpPr/>
          <p:nvPr/>
        </p:nvCxnSpPr>
        <p:spPr>
          <a:xfrm>
            <a:off x="6529950" y="4609350"/>
            <a:ext cx="469499" cy="0"/>
          </a:xfrm>
          <a:prstGeom prst="straightConnector1">
            <a:avLst/>
          </a:prstGeom>
          <a:noFill/>
          <a:ln cap="flat" cmpd="sng" w="19050">
            <a:solidFill>
              <a:schemeClr val="dk2"/>
            </a:solidFill>
            <a:prstDash val="solid"/>
            <a:round/>
            <a:headEnd len="lg" w="lg" type="none"/>
            <a:tailEnd len="lg" w="lg" type="triangle"/>
          </a:ln>
        </p:spPr>
      </p:cxnSp>
      <p:sp>
        <p:nvSpPr>
          <p:cNvPr id="57" name="Shape 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gn="l">
              <a:spcBef>
                <a:spcPts val="0"/>
              </a:spcBef>
            </a:pPr>
            <a:r>
              <a:rPr lang="en"/>
              <a:t>Usually written at the function level.</a:t>
            </a:r>
          </a:p>
          <a:p>
            <a:pPr indent="-228600" lvl="1" marL="914400" rtl="0" algn="l">
              <a:spcBef>
                <a:spcPts val="0"/>
              </a:spcBef>
            </a:pPr>
            <a:r>
              <a:rPr lang="en"/>
              <a:t>For one method or one high-level “feature”.</a:t>
            </a:r>
          </a:p>
          <a:p>
            <a:pPr indent="-228600" lvl="1" marL="914400" rtl="0" algn="l">
              <a:spcBef>
                <a:spcPts val="0"/>
              </a:spcBef>
            </a:pPr>
            <a:r>
              <a:rPr lang="en"/>
              <a:t>Properties based on behavior of that function.</a:t>
            </a:r>
          </a:p>
          <a:p>
            <a:pPr indent="-228600" lvl="0" marL="457200" rtl="0" algn="l">
              <a:spcBef>
                <a:spcPts val="0"/>
              </a:spcBef>
            </a:pPr>
            <a:r>
              <a:rPr lang="en"/>
              <a:t>Work for any input to that function.</a:t>
            </a:r>
          </a:p>
          <a:p>
            <a:pPr indent="-228600" lvl="0" marL="457200" rtl="0" algn="l">
              <a:spcBef>
                <a:spcPts val="0"/>
              </a:spcBef>
            </a:pPr>
            <a:r>
              <a:rPr lang="en"/>
              <a:t>Only accurate for those properties. </a:t>
            </a:r>
          </a:p>
          <a:p>
            <a:pPr indent="-228600" lvl="1" marL="914400" rtl="0" algn="l">
              <a:spcBef>
                <a:spcPts val="0"/>
              </a:spcBef>
            </a:pPr>
            <a:r>
              <a:rPr lang="en"/>
              <a:t>Faults may be missed if the specified properties are obeyed.</a:t>
            </a:r>
          </a:p>
          <a:p>
            <a:pPr indent="-228600" lvl="1" marL="914400" rtl="0" algn="l">
              <a:spcBef>
                <a:spcPts val="0"/>
              </a:spcBef>
            </a:pPr>
            <a:r>
              <a:rPr lang="en"/>
              <a:t>More properties = more expensive to write.</a:t>
            </a:r>
          </a:p>
        </p:txBody>
      </p:sp>
      <p:sp>
        <p:nvSpPr>
          <p:cNvPr id="211" name="Shape 21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Self-Checks</a:t>
            </a:r>
          </a:p>
        </p:txBody>
      </p:sp>
      <p:sp>
        <p:nvSpPr>
          <p:cNvPr id="212" name="Shape 2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274650"/>
            <a:ext cx="6503999" cy="1143299"/>
          </a:xfrm>
          <a:prstGeom prst="rect">
            <a:avLst/>
          </a:prstGeom>
        </p:spPr>
        <p:txBody>
          <a:bodyPr anchorCtr="0" anchor="b" bIns="91425" lIns="91425" rIns="91425" tIns="91425">
            <a:noAutofit/>
          </a:bodyPr>
          <a:lstStyle/>
          <a:p>
            <a:pPr lvl="0" rtl="0">
              <a:spcBef>
                <a:spcPts val="0"/>
              </a:spcBef>
              <a:buNone/>
            </a:pPr>
            <a:r>
              <a:rPr lang="en"/>
              <a:t>System Models as Oracles</a:t>
            </a:r>
          </a:p>
        </p:txBody>
      </p:sp>
      <p:pic>
        <p:nvPicPr>
          <p:cNvPr descr="model-top.png" id="218" name="Shape 218"/>
          <p:cNvPicPr preferRelativeResize="0"/>
          <p:nvPr/>
        </p:nvPicPr>
        <p:blipFill>
          <a:blip r:embed="rId3">
            <a:alphaModFix/>
          </a:blip>
          <a:stretch>
            <a:fillRect/>
          </a:stretch>
        </p:blipFill>
        <p:spPr>
          <a:xfrm>
            <a:off x="455659" y="1870425"/>
            <a:ext cx="3762290" cy="2445250"/>
          </a:xfrm>
          <a:prstGeom prst="rect">
            <a:avLst/>
          </a:prstGeom>
          <a:noFill/>
          <a:ln>
            <a:noFill/>
          </a:ln>
        </p:spPr>
      </p:pic>
      <p:pic>
        <p:nvPicPr>
          <p:cNvPr descr="model.png" id="219" name="Shape 219"/>
          <p:cNvPicPr preferRelativeResize="0"/>
          <p:nvPr/>
        </p:nvPicPr>
        <p:blipFill>
          <a:blip r:embed="rId4">
            <a:alphaModFix/>
          </a:blip>
          <a:stretch>
            <a:fillRect/>
          </a:stretch>
        </p:blipFill>
        <p:spPr>
          <a:xfrm>
            <a:off x="1682825" y="3587275"/>
            <a:ext cx="6590448" cy="2445250"/>
          </a:xfrm>
          <a:prstGeom prst="rect">
            <a:avLst/>
          </a:prstGeom>
          <a:noFill/>
          <a:ln cap="flat" cmpd="sng" w="38100">
            <a:solidFill>
              <a:srgbClr val="000000"/>
            </a:solidFill>
            <a:prstDash val="solid"/>
            <a:round/>
            <a:headEnd len="med" w="med" type="none"/>
            <a:tailEnd len="med" w="med" type="none"/>
          </a:ln>
        </p:spPr>
      </p:pic>
      <p:sp>
        <p:nvSpPr>
          <p:cNvPr id="220" name="Shape 220"/>
          <p:cNvSpPr/>
          <p:nvPr/>
        </p:nvSpPr>
        <p:spPr>
          <a:xfrm>
            <a:off x="457200" y="1617825"/>
            <a:ext cx="8331599" cy="4696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200"/>
              <a:t>Models could potentially serve as a “universal” test oracle</a:t>
            </a:r>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a:p>
            <a:pPr lvl="0" rtl="0">
              <a:spcBef>
                <a:spcPts val="0"/>
              </a:spcBef>
              <a:buNone/>
            </a:pPr>
            <a:r>
              <a:t/>
            </a:r>
            <a:endParaRPr b="1" sz="3000"/>
          </a:p>
        </p:txBody>
      </p:sp>
      <p:sp>
        <p:nvSpPr>
          <p:cNvPr id="221" name="Shape 221"/>
          <p:cNvSpPr/>
          <p:nvPr/>
        </p:nvSpPr>
        <p:spPr>
          <a:xfrm>
            <a:off x="950625" y="3349775"/>
            <a:ext cx="1561800" cy="13052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Test Input</a:t>
            </a:r>
          </a:p>
        </p:txBody>
      </p:sp>
      <p:sp>
        <p:nvSpPr>
          <p:cNvPr id="222" name="Shape 222"/>
          <p:cNvSpPr/>
          <p:nvPr/>
        </p:nvSpPr>
        <p:spPr>
          <a:xfrm>
            <a:off x="3429000" y="2150200"/>
            <a:ext cx="1969200" cy="16521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Model</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pic>
        <p:nvPicPr>
          <p:cNvPr descr="model-top.png" id="223" name="Shape 223"/>
          <p:cNvPicPr preferRelativeResize="0"/>
          <p:nvPr/>
        </p:nvPicPr>
        <p:blipFill>
          <a:blip r:embed="rId3">
            <a:alphaModFix/>
          </a:blip>
          <a:stretch>
            <a:fillRect/>
          </a:stretch>
        </p:blipFill>
        <p:spPr>
          <a:xfrm>
            <a:off x="3480999" y="2558625"/>
            <a:ext cx="1842500" cy="1197500"/>
          </a:xfrm>
          <a:prstGeom prst="rect">
            <a:avLst/>
          </a:prstGeom>
          <a:noFill/>
          <a:ln>
            <a:noFill/>
          </a:ln>
        </p:spPr>
      </p:pic>
      <p:sp>
        <p:nvSpPr>
          <p:cNvPr id="224" name="Shape 224"/>
          <p:cNvSpPr/>
          <p:nvPr/>
        </p:nvSpPr>
        <p:spPr>
          <a:xfrm>
            <a:off x="3429000" y="4471425"/>
            <a:ext cx="1969200" cy="16521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Implementation</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225" name="Shape 225"/>
          <p:cNvCxnSpPr>
            <a:stCxn id="221" idx="3"/>
          </p:cNvCxnSpPr>
          <p:nvPr/>
        </p:nvCxnSpPr>
        <p:spPr>
          <a:xfrm flipH="1" rot="10800000">
            <a:off x="2512425" y="2931124"/>
            <a:ext cx="894000" cy="1071300"/>
          </a:xfrm>
          <a:prstGeom prst="straightConnector1">
            <a:avLst/>
          </a:prstGeom>
          <a:noFill/>
          <a:ln cap="flat" cmpd="sng" w="19050">
            <a:solidFill>
              <a:schemeClr val="dk2"/>
            </a:solidFill>
            <a:prstDash val="solid"/>
            <a:round/>
            <a:headEnd len="lg" w="lg" type="none"/>
            <a:tailEnd len="lg" w="lg" type="triangle"/>
          </a:ln>
        </p:spPr>
      </p:cxnSp>
      <p:cxnSp>
        <p:nvCxnSpPr>
          <p:cNvPr id="226" name="Shape 226"/>
          <p:cNvCxnSpPr>
            <a:stCxn id="221" idx="3"/>
            <a:endCxn id="224" idx="1"/>
          </p:cNvCxnSpPr>
          <p:nvPr/>
        </p:nvCxnSpPr>
        <p:spPr>
          <a:xfrm>
            <a:off x="2512425" y="4002424"/>
            <a:ext cx="916500" cy="1295100"/>
          </a:xfrm>
          <a:prstGeom prst="straightConnector1">
            <a:avLst/>
          </a:prstGeom>
          <a:noFill/>
          <a:ln cap="flat" cmpd="sng" w="19050">
            <a:solidFill>
              <a:schemeClr val="dk2"/>
            </a:solidFill>
            <a:prstDash val="solid"/>
            <a:round/>
            <a:headEnd len="lg" w="lg" type="none"/>
            <a:tailEnd len="lg" w="lg" type="triangle"/>
          </a:ln>
        </p:spPr>
      </p:cxnSp>
      <p:sp>
        <p:nvSpPr>
          <p:cNvPr id="227" name="Shape 227"/>
          <p:cNvSpPr/>
          <p:nvPr/>
        </p:nvSpPr>
        <p:spPr>
          <a:xfrm>
            <a:off x="4074050" y="5103875"/>
            <a:ext cx="701699" cy="803400"/>
          </a:xfrm>
          <a:prstGeom prst="can">
            <a:avLst>
              <a:gd fmla="val 250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28" name="Shape 228"/>
          <p:cNvCxnSpPr/>
          <p:nvPr/>
        </p:nvCxnSpPr>
        <p:spPr>
          <a:xfrm>
            <a:off x="5398200" y="2976250"/>
            <a:ext cx="1754099" cy="0"/>
          </a:xfrm>
          <a:prstGeom prst="straightConnector1">
            <a:avLst/>
          </a:prstGeom>
          <a:noFill/>
          <a:ln cap="flat" cmpd="sng" w="19050">
            <a:solidFill>
              <a:schemeClr val="dk2"/>
            </a:solidFill>
            <a:prstDash val="solid"/>
            <a:round/>
            <a:headEnd len="lg" w="lg" type="none"/>
            <a:tailEnd len="lg" w="lg" type="triangle"/>
          </a:ln>
        </p:spPr>
      </p:cxnSp>
      <p:cxnSp>
        <p:nvCxnSpPr>
          <p:cNvPr id="229" name="Shape 229"/>
          <p:cNvCxnSpPr/>
          <p:nvPr/>
        </p:nvCxnSpPr>
        <p:spPr>
          <a:xfrm>
            <a:off x="5398200" y="5403325"/>
            <a:ext cx="1754099" cy="0"/>
          </a:xfrm>
          <a:prstGeom prst="straightConnector1">
            <a:avLst/>
          </a:prstGeom>
          <a:noFill/>
          <a:ln cap="flat" cmpd="sng" w="19050">
            <a:solidFill>
              <a:schemeClr val="dk2"/>
            </a:solidFill>
            <a:prstDash val="solid"/>
            <a:round/>
            <a:headEnd len="lg" w="lg" type="none"/>
            <a:tailEnd len="lg" w="lg" type="triangle"/>
          </a:ln>
        </p:spPr>
      </p:cxnSp>
      <p:sp>
        <p:nvSpPr>
          <p:cNvPr id="230" name="Shape 230"/>
          <p:cNvSpPr/>
          <p:nvPr/>
        </p:nvSpPr>
        <p:spPr>
          <a:xfrm>
            <a:off x="5873425" y="3417675"/>
            <a:ext cx="1561800" cy="13052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Compare Results</a:t>
            </a:r>
          </a:p>
        </p:txBody>
      </p:sp>
      <p:cxnSp>
        <p:nvCxnSpPr>
          <p:cNvPr id="231" name="Shape 231"/>
          <p:cNvCxnSpPr>
            <a:stCxn id="230" idx="0"/>
          </p:cNvCxnSpPr>
          <p:nvPr/>
        </p:nvCxnSpPr>
        <p:spPr>
          <a:xfrm rot="10800000">
            <a:off x="6371425" y="2998875"/>
            <a:ext cx="282900" cy="418800"/>
          </a:xfrm>
          <a:prstGeom prst="straightConnector1">
            <a:avLst/>
          </a:prstGeom>
          <a:noFill/>
          <a:ln cap="flat" cmpd="sng" w="19050">
            <a:solidFill>
              <a:schemeClr val="dk2"/>
            </a:solidFill>
            <a:prstDash val="solid"/>
            <a:round/>
            <a:headEnd len="lg" w="lg" type="none"/>
            <a:tailEnd len="lg" w="lg" type="none"/>
          </a:ln>
        </p:spPr>
      </p:cxnSp>
      <p:cxnSp>
        <p:nvCxnSpPr>
          <p:cNvPr id="232" name="Shape 232"/>
          <p:cNvCxnSpPr>
            <a:stCxn id="230" idx="2"/>
          </p:cNvCxnSpPr>
          <p:nvPr/>
        </p:nvCxnSpPr>
        <p:spPr>
          <a:xfrm flipH="1">
            <a:off x="6201625" y="4722974"/>
            <a:ext cx="452700" cy="686400"/>
          </a:xfrm>
          <a:prstGeom prst="straightConnector1">
            <a:avLst/>
          </a:prstGeom>
          <a:noFill/>
          <a:ln cap="flat" cmpd="sng" w="19050">
            <a:solidFill>
              <a:schemeClr val="dk2"/>
            </a:solidFill>
            <a:prstDash val="solid"/>
            <a:round/>
            <a:headEnd len="lg" w="lg" type="none"/>
            <a:tailEnd len="lg" w="lg" type="none"/>
          </a:ln>
        </p:spPr>
      </p:cxnSp>
      <p:sp>
        <p:nvSpPr>
          <p:cNvPr id="233" name="Shape 2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21</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8"/>
                                        </p:tgtEl>
                                      </p:cBhvr>
                                    </p:animEffect>
                                    <p:set>
                                      <p:cBhvr>
                                        <p:cTn dur="1" fill="hold">
                                          <p:stCondLst>
                                            <p:cond delay="0"/>
                                          </p:stCondLst>
                                        </p:cTn>
                                        <p:tgtEl>
                                          <p:spTgt spid="21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9"/>
                                        </p:tgtEl>
                                      </p:cBhvr>
                                    </p:animEffect>
                                    <p:set>
                                      <p:cBhvr>
                                        <p:cTn dur="1" fill="hold">
                                          <p:stCondLst>
                                            <p:cond delay="0"/>
                                          </p:stCondLst>
                                        </p:cTn>
                                        <p:tgtEl>
                                          <p:spTgt spid="21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gn="l">
              <a:spcBef>
                <a:spcPts val="0"/>
              </a:spcBef>
            </a:pPr>
            <a:r>
              <a:rPr lang="en"/>
              <a:t>Like in finite state verification, models require abstraction. </a:t>
            </a:r>
          </a:p>
          <a:p>
            <a:pPr indent="-228600" lvl="1" marL="914400" rtl="0" algn="l">
              <a:spcBef>
                <a:spcPts val="0"/>
              </a:spcBef>
            </a:pPr>
            <a:r>
              <a:rPr lang="en"/>
              <a:t>Models are useful for requirements analysis, but may not reflect operating conditions.</a:t>
            </a:r>
          </a:p>
          <a:p>
            <a:pPr indent="-228600" lvl="1" marL="914400" rtl="0" algn="l">
              <a:spcBef>
                <a:spcPts val="0"/>
              </a:spcBef>
            </a:pPr>
            <a:r>
              <a:rPr lang="en"/>
              <a:t>May get “fail” verdict because the system’s behavior does not match, but the system acted correctly.</a:t>
            </a:r>
          </a:p>
          <a:p>
            <a:pPr indent="-419100" lvl="0" marL="457200" marR="0" rtl="0" algn="l">
              <a:lnSpc>
                <a:spcPct val="100000"/>
              </a:lnSpc>
              <a:spcBef>
                <a:spcPts val="600"/>
              </a:spcBef>
              <a:spcAft>
                <a:spcPts val="0"/>
              </a:spcAft>
              <a:buClr>
                <a:schemeClr val="dk1"/>
              </a:buClr>
              <a:buSzPct val="100000"/>
              <a:buFont typeface="Arial"/>
            </a:pPr>
            <a:r>
              <a:rPr lang="en"/>
              <a:t>Models are highly reusable, but less accurate than other oracles.</a:t>
            </a:r>
          </a:p>
        </p:txBody>
      </p:sp>
      <p:sp>
        <p:nvSpPr>
          <p:cNvPr id="239" name="Shape 2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Problem: Abstraction</a:t>
            </a:r>
          </a:p>
        </p:txBody>
      </p:sp>
      <p:sp>
        <p:nvSpPr>
          <p:cNvPr id="240" name="Shape 2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4" name="Shape 244"/>
        <p:cNvGrpSpPr/>
        <p:nvPr/>
      </p:nvGrpSpPr>
      <p:grpSpPr>
        <a:xfrm>
          <a:off x="0" y="0"/>
          <a:ext cx="0" cy="0"/>
          <a:chOff x="0" y="0"/>
          <a:chExt cx="0" cy="0"/>
        </a:xfrm>
      </p:grpSpPr>
      <p:sp>
        <p:nvSpPr>
          <p:cNvPr id="245" name="Shape 245"/>
          <p:cNvSpPr txBox="1"/>
          <p:nvPr>
            <p:ph idx="4294967295" type="title"/>
          </p:nvPr>
        </p:nvSpPr>
        <p:spPr>
          <a:xfrm>
            <a:off x="597750" y="2736900"/>
            <a:ext cx="7948499" cy="1143299"/>
          </a:xfrm>
          <a:prstGeom prst="rect">
            <a:avLst/>
          </a:prstGeom>
        </p:spPr>
        <p:txBody>
          <a:bodyPr anchorCtr="0" anchor="b" bIns="91425" lIns="91425" rIns="91425" tIns="91425">
            <a:noAutofit/>
          </a:bodyPr>
          <a:lstStyle/>
          <a:p>
            <a:pPr lvl="0" rtl="0">
              <a:spcBef>
                <a:spcPts val="0"/>
              </a:spcBef>
              <a:buNone/>
            </a:pPr>
            <a:r>
              <a:rPr lang="en" sz="4800"/>
              <a:t>Derived Oracles</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Derived Oracles</a:t>
            </a:r>
          </a:p>
        </p:txBody>
      </p:sp>
      <p:sp>
        <p:nvSpPr>
          <p:cNvPr id="251" name="Shape 25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If no specified oracle exists, </a:t>
            </a:r>
            <a:r>
              <a:rPr b="1" lang="en"/>
              <a:t>oracles can be automatically derived</a:t>
            </a:r>
            <a:r>
              <a:rPr lang="en"/>
              <a:t> from existing sources of information:</a:t>
            </a:r>
          </a:p>
          <a:p>
            <a:pPr indent="-228600" lvl="0" marL="457200" marR="0" rtl="0" algn="l">
              <a:lnSpc>
                <a:spcPct val="100000"/>
              </a:lnSpc>
              <a:spcBef>
                <a:spcPts val="600"/>
              </a:spcBef>
              <a:spcAft>
                <a:spcPts val="0"/>
              </a:spcAft>
            </a:pPr>
            <a:r>
              <a:rPr lang="en"/>
              <a:t>Project Artifacts</a:t>
            </a:r>
          </a:p>
          <a:p>
            <a:pPr indent="-228600" lvl="1" marL="914400" marR="0" rtl="0" algn="l">
              <a:lnSpc>
                <a:spcPct val="100000"/>
              </a:lnSpc>
              <a:spcBef>
                <a:spcPts val="600"/>
              </a:spcBef>
              <a:spcAft>
                <a:spcPts val="0"/>
              </a:spcAft>
            </a:pPr>
            <a:r>
              <a:rPr lang="en"/>
              <a:t>Documentation</a:t>
            </a:r>
          </a:p>
          <a:p>
            <a:pPr indent="-228600" lvl="1" marL="914400" marR="0" rtl="0" algn="l">
              <a:lnSpc>
                <a:spcPct val="100000"/>
              </a:lnSpc>
              <a:spcBef>
                <a:spcPts val="600"/>
              </a:spcBef>
              <a:spcAft>
                <a:spcPts val="0"/>
              </a:spcAft>
            </a:pPr>
            <a:r>
              <a:rPr lang="en"/>
              <a:t>Existing tests</a:t>
            </a:r>
          </a:p>
          <a:p>
            <a:pPr indent="-228600" lvl="1" marL="914400" marR="0" rtl="0" algn="l">
              <a:lnSpc>
                <a:spcPct val="100000"/>
              </a:lnSpc>
              <a:spcBef>
                <a:spcPts val="600"/>
              </a:spcBef>
              <a:spcAft>
                <a:spcPts val="0"/>
              </a:spcAft>
            </a:pPr>
            <a:r>
              <a:rPr lang="en"/>
              <a:t>Other versions of the system</a:t>
            </a:r>
          </a:p>
          <a:p>
            <a:pPr indent="-228600" lvl="0" marL="457200" marR="0" rtl="0" algn="l">
              <a:lnSpc>
                <a:spcPct val="100000"/>
              </a:lnSpc>
              <a:spcBef>
                <a:spcPts val="600"/>
              </a:spcBef>
              <a:spcAft>
                <a:spcPts val="0"/>
              </a:spcAft>
            </a:pPr>
            <a:r>
              <a:rPr lang="en"/>
              <a:t>Program Executions</a:t>
            </a:r>
          </a:p>
          <a:p>
            <a:pPr indent="-228600" lvl="1" marL="914400" marR="0" rtl="0" algn="l">
              <a:lnSpc>
                <a:spcPct val="100000"/>
              </a:lnSpc>
              <a:spcBef>
                <a:spcPts val="600"/>
              </a:spcBef>
              <a:spcAft>
                <a:spcPts val="0"/>
              </a:spcAft>
            </a:pPr>
            <a:r>
              <a:rPr lang="en"/>
              <a:t>Invariant detection</a:t>
            </a:r>
          </a:p>
          <a:p>
            <a:pPr indent="-228600" lvl="1" marL="914400" marR="0" rtl="0" algn="l">
              <a:lnSpc>
                <a:spcPct val="100000"/>
              </a:lnSpc>
              <a:spcBef>
                <a:spcPts val="600"/>
              </a:spcBef>
              <a:spcAft>
                <a:spcPts val="0"/>
              </a:spcAft>
            </a:pPr>
            <a:r>
              <a:rPr lang="en"/>
              <a:t>Specification mining</a:t>
            </a:r>
          </a:p>
        </p:txBody>
      </p:sp>
      <p:sp>
        <p:nvSpPr>
          <p:cNvPr id="252" name="Shape 2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Pseudo Oracles </a:t>
            </a:r>
          </a:p>
          <a:p>
            <a:pPr lvl="0" rtl="0">
              <a:spcBef>
                <a:spcPts val="0"/>
              </a:spcBef>
              <a:buNone/>
            </a:pPr>
            <a:r>
              <a:rPr lang="en"/>
              <a:t>(N-Version Programming)</a:t>
            </a:r>
          </a:p>
        </p:txBody>
      </p:sp>
      <p:sp>
        <p:nvSpPr>
          <p:cNvPr id="258" name="Shape 2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400"/>
              <a:t>An alternate version of the program as an oracle. </a:t>
            </a:r>
          </a:p>
          <a:p>
            <a:pPr indent="0" lvl="0" marL="0" marR="0" rtl="0" algn="l">
              <a:lnSpc>
                <a:spcPct val="100000"/>
              </a:lnSpc>
              <a:spcBef>
                <a:spcPts val="600"/>
              </a:spcBef>
              <a:spcAft>
                <a:spcPts val="0"/>
              </a:spcAft>
              <a:buNone/>
            </a:pPr>
            <a:r>
              <a:rPr lang="en" sz="2400"/>
              <a:t>Does </a:t>
            </a:r>
            <a:r>
              <a:rPr lang="en" sz="2400">
                <a:latin typeface="Courier New"/>
                <a:ea typeface="Courier New"/>
                <a:cs typeface="Courier New"/>
                <a:sym typeface="Courier New"/>
              </a:rPr>
              <a:t>output(V1) = output(V2)</a:t>
            </a:r>
            <a:r>
              <a:rPr lang="en" sz="2400"/>
              <a:t>?</a:t>
            </a:r>
          </a:p>
          <a:p>
            <a:pPr indent="-381000" lvl="0" marL="457200" marR="0" rtl="0" algn="l">
              <a:lnSpc>
                <a:spcPct val="100000"/>
              </a:lnSpc>
              <a:spcBef>
                <a:spcPts val="600"/>
              </a:spcBef>
              <a:spcAft>
                <a:spcPts val="0"/>
              </a:spcAft>
              <a:buSzPct val="100000"/>
            </a:pPr>
            <a:r>
              <a:rPr lang="en" sz="2400"/>
              <a:t>Pseudo Oracle because we know the two don’t agree, but don’t know which is wrong or why.</a:t>
            </a: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sz="2400"/>
              <a:t>Also called N-Version programming, where multiple designs are implemented, or same design is implemented by independent teams.</a:t>
            </a: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sz="2400"/>
              <a:t>Genetic programming can (through genetic algorithms) automatically produce multiple implementations.</a:t>
            </a:r>
          </a:p>
        </p:txBody>
      </p:sp>
      <p:sp>
        <p:nvSpPr>
          <p:cNvPr id="259" name="Shape 2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Regression Testing</a:t>
            </a:r>
          </a:p>
        </p:txBody>
      </p:sp>
      <p:sp>
        <p:nvSpPr>
          <p:cNvPr id="265" name="Shape 2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800"/>
              <a:t>When changes are made to a system, rerun your tests. Any existing tests that passed previously should still pass.</a:t>
            </a:r>
          </a:p>
          <a:p>
            <a:pPr indent="0" lvl="0" marL="0" marR="0" rtl="0" algn="l">
              <a:lnSpc>
                <a:spcPct val="100000"/>
              </a:lnSpc>
              <a:spcBef>
                <a:spcPts val="600"/>
              </a:spcBef>
              <a:spcAft>
                <a:spcPts val="0"/>
              </a:spcAft>
              <a:buNone/>
            </a:pPr>
            <a:r>
              <a:t/>
            </a:r>
            <a:endParaRPr sz="2800"/>
          </a:p>
          <a:p>
            <a:pPr indent="0" lvl="0" marL="0" marR="0" rtl="0" algn="l">
              <a:lnSpc>
                <a:spcPct val="100000"/>
              </a:lnSpc>
              <a:spcBef>
                <a:spcPts val="600"/>
              </a:spcBef>
              <a:spcAft>
                <a:spcPts val="0"/>
              </a:spcAft>
              <a:buNone/>
            </a:pPr>
            <a:r>
              <a:rPr lang="en" sz="2800"/>
              <a:t>An older version of your program can be the oracle.</a:t>
            </a:r>
          </a:p>
          <a:p>
            <a:pPr indent="-381000" lvl="0" marL="457200" marR="0" rtl="0" algn="l">
              <a:lnSpc>
                <a:spcPct val="100000"/>
              </a:lnSpc>
              <a:spcBef>
                <a:spcPts val="600"/>
              </a:spcBef>
              <a:spcAft>
                <a:spcPts val="0"/>
              </a:spcAft>
              <a:buSzPct val="100000"/>
            </a:pPr>
            <a:r>
              <a:rPr lang="en" sz="2400"/>
              <a:t>Do new features break working features?</a:t>
            </a:r>
          </a:p>
          <a:p>
            <a:pPr indent="-381000" lvl="0" marL="457200" marR="0" rtl="0" algn="l">
              <a:lnSpc>
                <a:spcPct val="100000"/>
              </a:lnSpc>
              <a:spcBef>
                <a:spcPts val="600"/>
              </a:spcBef>
              <a:spcAft>
                <a:spcPts val="0"/>
              </a:spcAft>
              <a:buSzPct val="100000"/>
            </a:pPr>
            <a:r>
              <a:rPr lang="en" sz="2400"/>
              <a:t>Do bug fixes break working features?</a:t>
            </a:r>
          </a:p>
          <a:p>
            <a:pPr indent="-381000" lvl="0" marL="457200" marR="0" rtl="0" algn="l">
              <a:lnSpc>
                <a:spcPct val="100000"/>
              </a:lnSpc>
              <a:spcBef>
                <a:spcPts val="600"/>
              </a:spcBef>
              <a:spcAft>
                <a:spcPts val="0"/>
              </a:spcAft>
              <a:buSzPct val="100000"/>
            </a:pPr>
            <a:r>
              <a:rPr lang="en" sz="2400"/>
              <a:t>If requirements have changed, you do NOT want the output to match for features related to the requirement.</a:t>
            </a:r>
          </a:p>
        </p:txBody>
      </p:sp>
      <p:sp>
        <p:nvSpPr>
          <p:cNvPr id="266" name="Shape 2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Metamorphic Relations</a:t>
            </a:r>
          </a:p>
        </p:txBody>
      </p:sp>
      <p:sp>
        <p:nvSpPr>
          <p:cNvPr id="272" name="Shape 2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If you have test cases, you can generate partial oracles for follow-up tests by deriving </a:t>
            </a:r>
            <a:r>
              <a:rPr b="1" lang="en"/>
              <a:t>metamorphic relations</a:t>
            </a:r>
            <a:r>
              <a:rPr lang="en"/>
              <a:t> between tests.</a:t>
            </a:r>
          </a:p>
          <a:p>
            <a:pPr indent="0" lvl="0" marL="0" marR="0" rtl="0" algn="l">
              <a:lnSpc>
                <a:spcPct val="100000"/>
              </a:lnSpc>
              <a:spcBef>
                <a:spcPts val="600"/>
              </a:spcBef>
              <a:spcAft>
                <a:spcPts val="0"/>
              </a:spcAft>
              <a:buNone/>
            </a:pPr>
            <a:r>
              <a:t/>
            </a:r>
            <a:endParaRPr sz="1100"/>
          </a:p>
          <a:p>
            <a:pPr indent="-381000" lvl="0" marL="457200" marR="0" rtl="0" algn="l">
              <a:lnSpc>
                <a:spcPct val="100000"/>
              </a:lnSpc>
              <a:spcBef>
                <a:spcPts val="600"/>
              </a:spcBef>
              <a:spcAft>
                <a:spcPts val="0"/>
              </a:spcAft>
              <a:buSzPct val="100000"/>
            </a:pPr>
            <a:r>
              <a:rPr lang="en" sz="2400"/>
              <a:t>A metamorphic relation is a necessary property of a function:</a:t>
            </a:r>
          </a:p>
          <a:p>
            <a:pPr indent="-368300" lvl="1" marL="914400" marR="0" rtl="0" algn="l">
              <a:lnSpc>
                <a:spcPct val="100000"/>
              </a:lnSpc>
              <a:spcBef>
                <a:spcPts val="600"/>
              </a:spcBef>
              <a:spcAft>
                <a:spcPts val="0"/>
              </a:spcAft>
              <a:buSzPct val="100000"/>
            </a:pPr>
            <a:r>
              <a:rPr lang="en" sz="2200"/>
              <a:t>A property of a sin function is that sin(x) = sin (pi - x).</a:t>
            </a:r>
          </a:p>
          <a:p>
            <a:pPr indent="-368300" lvl="1" marL="914400" marR="0" rtl="0" algn="l">
              <a:lnSpc>
                <a:spcPct val="100000"/>
              </a:lnSpc>
              <a:spcBef>
                <a:spcPts val="600"/>
              </a:spcBef>
              <a:spcAft>
                <a:spcPts val="0"/>
              </a:spcAft>
              <a:buSzPct val="100000"/>
            </a:pPr>
            <a:r>
              <a:rPr lang="en" sz="2200"/>
              <a:t>Thus, sin(x) and sin(pi - x) have the same expected output.</a:t>
            </a:r>
          </a:p>
          <a:p>
            <a:pPr indent="-381000" lvl="0" marL="457200" marR="0" rtl="0" algn="l">
              <a:lnSpc>
                <a:spcPct val="100000"/>
              </a:lnSpc>
              <a:spcBef>
                <a:spcPts val="600"/>
              </a:spcBef>
              <a:spcAft>
                <a:spcPts val="0"/>
              </a:spcAft>
              <a:buSzPct val="100000"/>
            </a:pPr>
            <a:r>
              <a:rPr lang="en" sz="2400"/>
              <a:t>If these relationships are violated, then there is a bug.</a:t>
            </a:r>
          </a:p>
          <a:p>
            <a:pPr indent="-381000" lvl="0" marL="457200" marR="0" rtl="0" algn="l">
              <a:lnSpc>
                <a:spcPct val="100000"/>
              </a:lnSpc>
              <a:spcBef>
                <a:spcPts val="600"/>
              </a:spcBef>
              <a:spcAft>
                <a:spcPts val="0"/>
              </a:spcAft>
              <a:buSzPct val="100000"/>
            </a:pPr>
            <a:r>
              <a:rPr lang="en" sz="2400"/>
              <a:t>Can be an equation or more general properties specified between inputs.</a:t>
            </a:r>
          </a:p>
        </p:txBody>
      </p:sp>
      <p:sp>
        <p:nvSpPr>
          <p:cNvPr id="273" name="Shape 2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Invariant Detection</a:t>
            </a:r>
          </a:p>
        </p:txBody>
      </p:sp>
      <p:sp>
        <p:nvSpPr>
          <p:cNvPr id="279" name="Shape 27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Invariants (pre/post-conditions) can be specified as a form of test oracle. If they are not known in advance, there are algorithms that can detect them from program executions.</a:t>
            </a:r>
          </a:p>
          <a:p>
            <a:pPr indent="-228600" lvl="0" marL="457200" marR="0" rtl="0" algn="l">
              <a:lnSpc>
                <a:spcPct val="100000"/>
              </a:lnSpc>
              <a:spcBef>
                <a:spcPts val="600"/>
              </a:spcBef>
              <a:spcAft>
                <a:spcPts val="0"/>
              </a:spcAft>
              <a:buClr>
                <a:srgbClr val="000000"/>
              </a:buClr>
            </a:pPr>
            <a:r>
              <a:rPr lang="en">
                <a:solidFill>
                  <a:srgbClr val="000000"/>
                </a:solidFill>
              </a:rPr>
              <a:t>Testers take a set of tests that the program is known to produce correct behavior for.</a:t>
            </a:r>
          </a:p>
          <a:p>
            <a:pPr indent="-228600" lvl="0" marL="457200" marR="0" rtl="0" algn="l">
              <a:lnSpc>
                <a:spcPct val="100000"/>
              </a:lnSpc>
              <a:spcBef>
                <a:spcPts val="600"/>
              </a:spcBef>
              <a:spcAft>
                <a:spcPts val="0"/>
              </a:spcAft>
              <a:buClr>
                <a:srgbClr val="000000"/>
              </a:buClr>
            </a:pPr>
            <a:r>
              <a:rPr lang="en">
                <a:solidFill>
                  <a:srgbClr val="000000"/>
                </a:solidFill>
              </a:rPr>
              <a:t>Properties true of all observed executions are extracted for methods, loops, and conditional statements.</a:t>
            </a:r>
          </a:p>
        </p:txBody>
      </p:sp>
      <p:sp>
        <p:nvSpPr>
          <p:cNvPr id="280" name="Shape 2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4" name="Shape 284"/>
        <p:cNvGrpSpPr/>
        <p:nvPr/>
      </p:nvGrpSpPr>
      <p:grpSpPr>
        <a:xfrm>
          <a:off x="0" y="0"/>
          <a:ext cx="0" cy="0"/>
          <a:chOff x="0" y="0"/>
          <a:chExt cx="0" cy="0"/>
        </a:xfrm>
      </p:grpSpPr>
      <p:sp>
        <p:nvSpPr>
          <p:cNvPr id="285" name="Shape 28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Model Inference</a:t>
            </a:r>
          </a:p>
        </p:txBody>
      </p:sp>
      <p:sp>
        <p:nvSpPr>
          <p:cNvPr id="286" name="Shape 28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From system executions, we can derive a state machine model of system execution. As we observe more executions, we refine the model.</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rPr lang="en">
                <a:solidFill>
                  <a:srgbClr val="000000"/>
                </a:solidFill>
              </a:rPr>
              <a:t>Major problem of both invariant and model detection: </a:t>
            </a:r>
            <a:r>
              <a:rPr b="1" lang="en">
                <a:solidFill>
                  <a:srgbClr val="000000"/>
                </a:solidFill>
              </a:rPr>
              <a:t>Accuracy!</a:t>
            </a:r>
          </a:p>
          <a:p>
            <a:pPr indent="-228600" lvl="0" marL="457200" marR="0" rtl="0" algn="l">
              <a:lnSpc>
                <a:spcPct val="100000"/>
              </a:lnSpc>
              <a:spcBef>
                <a:spcPts val="600"/>
              </a:spcBef>
              <a:spcAft>
                <a:spcPts val="0"/>
              </a:spcAft>
              <a:buClr>
                <a:srgbClr val="000000"/>
              </a:buClr>
            </a:pPr>
            <a:r>
              <a:rPr lang="en">
                <a:solidFill>
                  <a:srgbClr val="000000"/>
                </a:solidFill>
              </a:rPr>
              <a:t>The more executions observed, the more accurate, but requires much more effort.</a:t>
            </a:r>
          </a:p>
          <a:p>
            <a:pPr indent="-228600" lvl="0" marL="457200" marR="0" rtl="0" algn="l">
              <a:lnSpc>
                <a:spcPct val="100000"/>
              </a:lnSpc>
              <a:spcBef>
                <a:spcPts val="600"/>
              </a:spcBef>
              <a:spcAft>
                <a:spcPts val="0"/>
              </a:spcAft>
              <a:buClr>
                <a:srgbClr val="000000"/>
              </a:buClr>
            </a:pPr>
            <a:r>
              <a:rPr lang="en">
                <a:solidFill>
                  <a:srgbClr val="000000"/>
                </a:solidFill>
              </a:rPr>
              <a:t>What do we do about this?</a:t>
            </a:r>
          </a:p>
        </p:txBody>
      </p:sp>
      <p:sp>
        <p:nvSpPr>
          <p:cNvPr id="287" name="Shape 2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Do We Need For Testing?</a:t>
            </a:r>
          </a:p>
        </p:txBody>
      </p:sp>
      <p:sp>
        <p:nvSpPr>
          <p:cNvPr id="63" name="Shape 63"/>
          <p:cNvSpPr txBox="1"/>
          <p:nvPr>
            <p:ph idx="1" type="body"/>
          </p:nvPr>
        </p:nvSpPr>
        <p:spPr>
          <a:xfrm>
            <a:off x="457200" y="1600200"/>
            <a:ext cx="8229600" cy="2369700"/>
          </a:xfrm>
          <a:prstGeom prst="rect">
            <a:avLst/>
          </a:prstGeom>
        </p:spPr>
        <p:txBody>
          <a:bodyPr anchorCtr="0" anchor="t" bIns="91425" lIns="91425" rIns="91425" tIns="91425">
            <a:noAutofit/>
          </a:bodyPr>
          <a:lstStyle/>
          <a:p>
            <a:pPr indent="0" lvl="0" marL="0" rtl="0" algn="l">
              <a:spcBef>
                <a:spcPts val="0"/>
              </a:spcBef>
              <a:buNone/>
            </a:pPr>
            <a:r>
              <a:t/>
            </a:r>
            <a:endParaRPr/>
          </a:p>
          <a:p>
            <a:pPr indent="0" lvl="0" marL="0" rtl="0" algn="ctr">
              <a:spcBef>
                <a:spcPts val="0"/>
              </a:spcBef>
              <a:buNone/>
            </a:pPr>
            <a:r>
              <a:rPr lang="en">
                <a:solidFill>
                  <a:schemeClr val="dk2"/>
                </a:solidFill>
              </a:rPr>
              <a:t>(I</a:t>
            </a:r>
            <a:r>
              <a:rPr baseline="-25000" lang="en">
                <a:solidFill>
                  <a:schemeClr val="dk2"/>
                </a:solidFill>
              </a:rPr>
              <a:t>1</a:t>
            </a:r>
            <a:r>
              <a:rPr lang="en">
                <a:solidFill>
                  <a:schemeClr val="dk2"/>
                </a:solidFill>
              </a:rPr>
              <a:t>       O</a:t>
            </a:r>
            <a:r>
              <a:rPr baseline="-25000" lang="en">
                <a:solidFill>
                  <a:schemeClr val="dk2"/>
                </a:solidFill>
              </a:rPr>
              <a:t>1</a:t>
            </a:r>
            <a:r>
              <a:rPr lang="en">
                <a:solidFill>
                  <a:schemeClr val="dk2"/>
                </a:solidFill>
              </a:rPr>
              <a:t>)      (I</a:t>
            </a:r>
            <a:r>
              <a:rPr baseline="-25000" lang="en">
                <a:solidFill>
                  <a:schemeClr val="dk2"/>
                </a:solidFill>
              </a:rPr>
              <a:t>2  </a:t>
            </a:r>
            <a:r>
              <a:rPr lang="en">
                <a:solidFill>
                  <a:schemeClr val="dk2"/>
                </a:solidFill>
              </a:rPr>
              <a:t>     O</a:t>
            </a:r>
            <a:r>
              <a:rPr baseline="-25000" lang="en">
                <a:solidFill>
                  <a:schemeClr val="dk2"/>
                </a:solidFill>
              </a:rPr>
              <a:t>2 </a:t>
            </a:r>
            <a:r>
              <a:rPr lang="en">
                <a:solidFill>
                  <a:schemeClr val="dk2"/>
                </a:solidFill>
              </a:rPr>
              <a:t>)     (I</a:t>
            </a:r>
            <a:r>
              <a:rPr baseline="-25000" lang="en">
                <a:solidFill>
                  <a:schemeClr val="dk2"/>
                </a:solidFill>
              </a:rPr>
              <a:t>3  </a:t>
            </a:r>
            <a:r>
              <a:rPr lang="en">
                <a:solidFill>
                  <a:schemeClr val="dk2"/>
                </a:solidFill>
              </a:rPr>
              <a:t>     O</a:t>
            </a:r>
            <a:r>
              <a:rPr baseline="-25000" lang="en">
                <a:solidFill>
                  <a:schemeClr val="dk2"/>
                </a:solidFill>
              </a:rPr>
              <a:t>3</a:t>
            </a:r>
            <a:r>
              <a:rPr lang="en">
                <a:solidFill>
                  <a:schemeClr val="dk2"/>
                </a:solidFill>
              </a:rPr>
              <a:t>)</a:t>
            </a:r>
          </a:p>
        </p:txBody>
      </p:sp>
      <p:cxnSp>
        <p:nvCxnSpPr>
          <p:cNvPr id="64" name="Shape 64"/>
          <p:cNvCxnSpPr/>
          <p:nvPr/>
        </p:nvCxnSpPr>
        <p:spPr>
          <a:xfrm>
            <a:off x="1949600" y="25757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65" name="Shape 65"/>
          <p:cNvCxnSpPr/>
          <p:nvPr/>
        </p:nvCxnSpPr>
        <p:spPr>
          <a:xfrm>
            <a:off x="3352925" y="25757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66" name="Shape 66"/>
          <p:cNvCxnSpPr/>
          <p:nvPr/>
        </p:nvCxnSpPr>
        <p:spPr>
          <a:xfrm>
            <a:off x="4337475" y="25757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67" name="Shape 67"/>
          <p:cNvCxnSpPr/>
          <p:nvPr/>
        </p:nvCxnSpPr>
        <p:spPr>
          <a:xfrm>
            <a:off x="5542425" y="2575750"/>
            <a:ext cx="469499" cy="0"/>
          </a:xfrm>
          <a:prstGeom prst="straightConnector1">
            <a:avLst/>
          </a:prstGeom>
          <a:noFill/>
          <a:ln cap="flat" cmpd="sng" w="19050">
            <a:solidFill>
              <a:schemeClr val="dk2"/>
            </a:solidFill>
            <a:prstDash val="solid"/>
            <a:round/>
            <a:headEnd len="lg" w="lg" type="none"/>
            <a:tailEnd len="lg" w="lg" type="triangle"/>
          </a:ln>
        </p:spPr>
      </p:cxnSp>
      <p:cxnSp>
        <p:nvCxnSpPr>
          <p:cNvPr id="68" name="Shape 68"/>
          <p:cNvCxnSpPr/>
          <p:nvPr/>
        </p:nvCxnSpPr>
        <p:spPr>
          <a:xfrm>
            <a:off x="6530175" y="2575750"/>
            <a:ext cx="469499" cy="0"/>
          </a:xfrm>
          <a:prstGeom prst="straightConnector1">
            <a:avLst/>
          </a:prstGeom>
          <a:noFill/>
          <a:ln cap="flat" cmpd="sng" w="19050">
            <a:solidFill>
              <a:schemeClr val="dk2"/>
            </a:solidFill>
            <a:prstDash val="solid"/>
            <a:round/>
            <a:headEnd len="lg" w="lg" type="none"/>
            <a:tailEnd len="lg" w="lg" type="triangle"/>
          </a:ln>
        </p:spPr>
      </p:cxnSp>
      <p:sp>
        <p:nvSpPr>
          <p:cNvPr id="69" name="Shape 69"/>
          <p:cNvSpPr/>
          <p:nvPr/>
        </p:nvSpPr>
        <p:spPr>
          <a:xfrm>
            <a:off x="1298050" y="2143150"/>
            <a:ext cx="876300" cy="865199"/>
          </a:xfrm>
          <a:prstGeom prst="ellipse">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3667950" y="2143150"/>
            <a:ext cx="876300" cy="865199"/>
          </a:xfrm>
          <a:prstGeom prst="ellipse">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5793100" y="2143150"/>
            <a:ext cx="876300" cy="865199"/>
          </a:xfrm>
          <a:prstGeom prst="ellipse">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 name="Shape 72"/>
          <p:cNvSpPr txBox="1"/>
          <p:nvPr/>
        </p:nvSpPr>
        <p:spPr>
          <a:xfrm>
            <a:off x="2336475" y="4056400"/>
            <a:ext cx="4089000" cy="1400400"/>
          </a:xfrm>
          <a:prstGeom prst="rect">
            <a:avLst/>
          </a:prstGeom>
          <a:noFill/>
          <a:ln>
            <a:noFill/>
          </a:ln>
        </p:spPr>
        <p:txBody>
          <a:bodyPr anchorCtr="0" anchor="t" bIns="91425" lIns="91425" rIns="91425" tIns="91425">
            <a:noAutofit/>
          </a:bodyPr>
          <a:lstStyle/>
          <a:p>
            <a:pPr lvl="0" rtl="0">
              <a:spcBef>
                <a:spcPts val="0"/>
              </a:spcBef>
              <a:buNone/>
            </a:pPr>
            <a:r>
              <a:rPr b="1" lang="en" sz="3000"/>
              <a:t>Test Inputs</a:t>
            </a:r>
          </a:p>
          <a:p>
            <a:pPr lvl="0" rtl="0">
              <a:spcBef>
                <a:spcPts val="0"/>
              </a:spcBef>
              <a:buNone/>
            </a:pPr>
            <a:r>
              <a:t/>
            </a:r>
            <a:endParaRPr b="1" sz="1100"/>
          </a:p>
          <a:p>
            <a:pPr lvl="0" rtl="0">
              <a:spcBef>
                <a:spcPts val="0"/>
              </a:spcBef>
              <a:buNone/>
            </a:pPr>
            <a:r>
              <a:rPr lang="en" sz="1800"/>
              <a:t>How we “stimulate” the system.</a:t>
            </a:r>
          </a:p>
        </p:txBody>
      </p:sp>
      <p:cxnSp>
        <p:nvCxnSpPr>
          <p:cNvPr id="73" name="Shape 73"/>
          <p:cNvCxnSpPr>
            <a:stCxn id="72" idx="0"/>
            <a:endCxn id="69" idx="5"/>
          </p:cNvCxnSpPr>
          <p:nvPr/>
        </p:nvCxnSpPr>
        <p:spPr>
          <a:xfrm rot="10800000">
            <a:off x="2046075" y="2881600"/>
            <a:ext cx="2334900" cy="1174800"/>
          </a:xfrm>
          <a:prstGeom prst="straightConnector1">
            <a:avLst/>
          </a:prstGeom>
          <a:noFill/>
          <a:ln cap="flat" cmpd="sng" w="19050">
            <a:solidFill>
              <a:srgbClr val="9900FF"/>
            </a:solidFill>
            <a:prstDash val="solid"/>
            <a:round/>
            <a:headEnd len="lg" w="lg" type="none"/>
            <a:tailEnd len="lg" w="lg" type="triangle"/>
          </a:ln>
        </p:spPr>
      </p:cxnSp>
      <p:cxnSp>
        <p:nvCxnSpPr>
          <p:cNvPr id="74" name="Shape 74"/>
          <p:cNvCxnSpPr>
            <a:stCxn id="72" idx="0"/>
            <a:endCxn id="70" idx="4"/>
          </p:cNvCxnSpPr>
          <p:nvPr/>
        </p:nvCxnSpPr>
        <p:spPr>
          <a:xfrm rot="10800000">
            <a:off x="4106175" y="3008200"/>
            <a:ext cx="274800" cy="1048200"/>
          </a:xfrm>
          <a:prstGeom prst="straightConnector1">
            <a:avLst/>
          </a:prstGeom>
          <a:noFill/>
          <a:ln cap="flat" cmpd="sng" w="19050">
            <a:solidFill>
              <a:srgbClr val="9900FF"/>
            </a:solidFill>
            <a:prstDash val="solid"/>
            <a:round/>
            <a:headEnd len="lg" w="lg" type="none"/>
            <a:tailEnd len="lg" w="lg" type="triangle"/>
          </a:ln>
        </p:spPr>
      </p:cxnSp>
      <p:cxnSp>
        <p:nvCxnSpPr>
          <p:cNvPr id="75" name="Shape 75"/>
          <p:cNvCxnSpPr>
            <a:stCxn id="72" idx="0"/>
            <a:endCxn id="71" idx="4"/>
          </p:cNvCxnSpPr>
          <p:nvPr/>
        </p:nvCxnSpPr>
        <p:spPr>
          <a:xfrm flipH="1" rot="10800000">
            <a:off x="4380975" y="3008200"/>
            <a:ext cx="1850400" cy="1048200"/>
          </a:xfrm>
          <a:prstGeom prst="straightConnector1">
            <a:avLst/>
          </a:prstGeom>
          <a:noFill/>
          <a:ln cap="flat" cmpd="sng" w="19050">
            <a:solidFill>
              <a:srgbClr val="9900FF"/>
            </a:solidFill>
            <a:prstDash val="solid"/>
            <a:round/>
            <a:headEnd len="lg" w="lg" type="none"/>
            <a:tailEnd len="lg" w="lg" type="triangle"/>
          </a:ln>
        </p:spPr>
      </p:cxnSp>
      <p:sp>
        <p:nvSpPr>
          <p:cNvPr id="76" name="Shape 76"/>
          <p:cNvSpPr/>
          <p:nvPr/>
        </p:nvSpPr>
        <p:spPr>
          <a:xfrm>
            <a:off x="2483000" y="2143150"/>
            <a:ext cx="876300" cy="865199"/>
          </a:xfrm>
          <a:prstGeom prst="ellipse">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7" name="Shape 77"/>
          <p:cNvSpPr/>
          <p:nvPr/>
        </p:nvSpPr>
        <p:spPr>
          <a:xfrm>
            <a:off x="4648887" y="2148675"/>
            <a:ext cx="876300" cy="865199"/>
          </a:xfrm>
          <a:prstGeom prst="ellipse">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8" name="Shape 78"/>
          <p:cNvSpPr/>
          <p:nvPr/>
        </p:nvSpPr>
        <p:spPr>
          <a:xfrm>
            <a:off x="6814800" y="2143150"/>
            <a:ext cx="876300" cy="865199"/>
          </a:xfrm>
          <a:prstGeom prst="ellipse">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9" name="Shape 79"/>
          <p:cNvSpPr txBox="1"/>
          <p:nvPr/>
        </p:nvSpPr>
        <p:spPr>
          <a:xfrm>
            <a:off x="4720425" y="4577662"/>
            <a:ext cx="4089000" cy="1400400"/>
          </a:xfrm>
          <a:prstGeom prst="rect">
            <a:avLst/>
          </a:prstGeom>
          <a:noFill/>
          <a:ln>
            <a:noFill/>
          </a:ln>
        </p:spPr>
        <p:txBody>
          <a:bodyPr anchorCtr="0" anchor="t" bIns="91425" lIns="91425" rIns="91425" tIns="91425">
            <a:noAutofit/>
          </a:bodyPr>
          <a:lstStyle/>
          <a:p>
            <a:pPr lvl="0" rtl="0">
              <a:spcBef>
                <a:spcPts val="0"/>
              </a:spcBef>
              <a:buNone/>
            </a:pPr>
            <a:r>
              <a:rPr b="1" lang="en" sz="3000"/>
              <a:t>Test Oracle</a:t>
            </a:r>
          </a:p>
          <a:p>
            <a:pPr lvl="0" rtl="0">
              <a:spcBef>
                <a:spcPts val="0"/>
              </a:spcBef>
              <a:buNone/>
            </a:pPr>
            <a:r>
              <a:t/>
            </a:r>
            <a:endParaRPr b="1" sz="1100"/>
          </a:p>
          <a:p>
            <a:pPr lvl="0" rtl="0">
              <a:spcBef>
                <a:spcPts val="0"/>
              </a:spcBef>
              <a:buNone/>
            </a:pPr>
            <a:r>
              <a:rPr lang="en" sz="1800"/>
              <a:t>How we check the correctness of the resulting observation.</a:t>
            </a:r>
          </a:p>
        </p:txBody>
      </p:sp>
      <p:sp>
        <p:nvSpPr>
          <p:cNvPr id="80" name="Shape 80"/>
          <p:cNvSpPr txBox="1"/>
          <p:nvPr/>
        </p:nvSpPr>
        <p:spPr>
          <a:xfrm>
            <a:off x="457200" y="4313500"/>
            <a:ext cx="4110600" cy="1143299"/>
          </a:xfrm>
          <a:prstGeom prst="rect">
            <a:avLst/>
          </a:prstGeom>
          <a:noFill/>
          <a:ln>
            <a:noFill/>
          </a:ln>
        </p:spPr>
        <p:txBody>
          <a:bodyPr anchorCtr="0" anchor="t" bIns="91425" lIns="91425" rIns="91425" tIns="91425">
            <a:noAutofit/>
          </a:bodyPr>
          <a:lstStyle/>
          <a:p>
            <a:pPr lvl="0" rtl="0" algn="ctr">
              <a:spcBef>
                <a:spcPts val="600"/>
              </a:spcBef>
              <a:buNone/>
            </a:pPr>
            <a:r>
              <a:rPr lang="en" sz="3000">
                <a:solidFill>
                  <a:schemeClr val="dk2"/>
                </a:solidFill>
              </a:rPr>
              <a:t>if O</a:t>
            </a:r>
            <a:r>
              <a:rPr baseline="-25000" lang="en" sz="3000">
                <a:solidFill>
                  <a:schemeClr val="dk2"/>
                </a:solidFill>
              </a:rPr>
              <a:t>n </a:t>
            </a:r>
            <a:r>
              <a:rPr lang="en" sz="3000">
                <a:solidFill>
                  <a:schemeClr val="dk2"/>
                </a:solidFill>
              </a:rPr>
              <a:t>= Expected(O</a:t>
            </a:r>
            <a:r>
              <a:rPr baseline="-25000" lang="en" sz="3000">
                <a:solidFill>
                  <a:schemeClr val="dk2"/>
                </a:solidFill>
              </a:rPr>
              <a:t>n</a:t>
            </a:r>
            <a:r>
              <a:rPr lang="en" sz="3000">
                <a:solidFill>
                  <a:schemeClr val="dk2"/>
                </a:solidFill>
              </a:rPr>
              <a:t>)</a:t>
            </a:r>
          </a:p>
          <a:p>
            <a:pPr lvl="0" rtl="0" algn="ctr">
              <a:spcBef>
                <a:spcPts val="600"/>
              </a:spcBef>
              <a:buNone/>
            </a:pPr>
            <a:r>
              <a:rPr lang="en" sz="3000">
                <a:solidFill>
                  <a:schemeClr val="dk2"/>
                </a:solidFill>
              </a:rPr>
              <a:t>then… Pass</a:t>
            </a:r>
          </a:p>
          <a:p>
            <a:pPr lvl="0" rtl="0" algn="ctr">
              <a:spcBef>
                <a:spcPts val="600"/>
              </a:spcBef>
              <a:buClr>
                <a:schemeClr val="dk1"/>
              </a:buClr>
              <a:buSzPct val="36666"/>
              <a:buFont typeface="Arial"/>
              <a:buNone/>
            </a:pPr>
            <a:r>
              <a:rPr lang="en" sz="3000">
                <a:solidFill>
                  <a:schemeClr val="dk2"/>
                </a:solidFill>
              </a:rPr>
              <a:t>else… Fail</a:t>
            </a:r>
          </a:p>
        </p:txBody>
      </p:sp>
      <p:cxnSp>
        <p:nvCxnSpPr>
          <p:cNvPr id="81" name="Shape 81"/>
          <p:cNvCxnSpPr>
            <a:stCxn id="80" idx="0"/>
            <a:endCxn id="76" idx="4"/>
          </p:cNvCxnSpPr>
          <p:nvPr/>
        </p:nvCxnSpPr>
        <p:spPr>
          <a:xfrm flipH="1" rot="10800000">
            <a:off x="2512500" y="3008200"/>
            <a:ext cx="408600" cy="1305300"/>
          </a:xfrm>
          <a:prstGeom prst="straightConnector1">
            <a:avLst/>
          </a:prstGeom>
          <a:noFill/>
          <a:ln cap="flat" cmpd="sng" w="19050">
            <a:solidFill>
              <a:srgbClr val="9900FF"/>
            </a:solidFill>
            <a:prstDash val="solid"/>
            <a:round/>
            <a:headEnd len="lg" w="lg" type="none"/>
            <a:tailEnd len="lg" w="lg" type="triangle"/>
          </a:ln>
        </p:spPr>
      </p:cxnSp>
      <p:cxnSp>
        <p:nvCxnSpPr>
          <p:cNvPr id="82" name="Shape 82"/>
          <p:cNvCxnSpPr>
            <a:stCxn id="80" idx="0"/>
            <a:endCxn id="77" idx="4"/>
          </p:cNvCxnSpPr>
          <p:nvPr/>
        </p:nvCxnSpPr>
        <p:spPr>
          <a:xfrm flipH="1" rot="10800000">
            <a:off x="2512500" y="3013900"/>
            <a:ext cx="2574600" cy="1299600"/>
          </a:xfrm>
          <a:prstGeom prst="straightConnector1">
            <a:avLst/>
          </a:prstGeom>
          <a:noFill/>
          <a:ln cap="flat" cmpd="sng" w="19050">
            <a:solidFill>
              <a:srgbClr val="9900FF"/>
            </a:solidFill>
            <a:prstDash val="solid"/>
            <a:round/>
            <a:headEnd len="lg" w="lg" type="none"/>
            <a:tailEnd len="lg" w="lg" type="triangle"/>
          </a:ln>
        </p:spPr>
      </p:cxnSp>
      <p:cxnSp>
        <p:nvCxnSpPr>
          <p:cNvPr id="83" name="Shape 83"/>
          <p:cNvCxnSpPr>
            <a:stCxn id="80" idx="0"/>
            <a:endCxn id="78" idx="4"/>
          </p:cNvCxnSpPr>
          <p:nvPr/>
        </p:nvCxnSpPr>
        <p:spPr>
          <a:xfrm flipH="1" rot="10800000">
            <a:off x="2512500" y="3008200"/>
            <a:ext cx="4740300" cy="1305300"/>
          </a:xfrm>
          <a:prstGeom prst="straightConnector1">
            <a:avLst/>
          </a:prstGeom>
          <a:noFill/>
          <a:ln cap="flat" cmpd="sng" w="19050">
            <a:solidFill>
              <a:srgbClr val="9900FF"/>
            </a:solidFill>
            <a:prstDash val="solid"/>
            <a:round/>
            <a:headEnd len="lg" w="lg" type="none"/>
            <a:tailEnd len="lg" w="lg" type="triangle"/>
          </a:ln>
        </p:spPr>
      </p:cxnSp>
      <p:sp>
        <p:nvSpPr>
          <p:cNvPr id="84" name="Shape 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9"/>
                                        </p:tgtEl>
                                      </p:cBhvr>
                                    </p:animEffect>
                                    <p:set>
                                      <p:cBhvr>
                                        <p:cTn dur="1" fill="hold">
                                          <p:stCondLst>
                                            <p:cond delay="0"/>
                                          </p:stCondLst>
                                        </p:cTn>
                                        <p:tgtEl>
                                          <p:spTgt spid="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0"/>
                                        </p:tgtEl>
                                      </p:cBhvr>
                                    </p:animEffect>
                                    <p:set>
                                      <p:cBhvr>
                                        <p:cTn dur="1" fill="hold">
                                          <p:stCondLst>
                                            <p:cond delay="0"/>
                                          </p:stCondLst>
                                        </p:cTn>
                                        <p:tgtEl>
                                          <p:spTgt spid="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2"/>
                                        </p:tgtEl>
                                      </p:cBhvr>
                                    </p:animEffect>
                                    <p:set>
                                      <p:cBhvr>
                                        <p:cTn dur="1" fill="hold">
                                          <p:stCondLst>
                                            <p:cond delay="0"/>
                                          </p:stCondLst>
                                        </p:cTn>
                                        <p:tgtEl>
                                          <p:spTgt spid="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3"/>
                                        </p:tgtEl>
                                      </p:cBhvr>
                                    </p:animEffect>
                                    <p:set>
                                      <p:cBhvr>
                                        <p:cTn dur="1" fill="hold">
                                          <p:stCondLst>
                                            <p:cond delay="0"/>
                                          </p:stCondLst>
                                        </p:cTn>
                                        <p:tgtEl>
                                          <p:spTgt spid="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4"/>
                                        </p:tgtEl>
                                      </p:cBhvr>
                                    </p:animEffect>
                                    <p:set>
                                      <p:cBhvr>
                                        <p:cTn dur="1" fill="hold">
                                          <p:stCondLst>
                                            <p:cond delay="0"/>
                                          </p:stCondLst>
                                        </p:cTn>
                                        <p:tgtEl>
                                          <p:spTgt spid="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5"/>
                                        </p:tgtEl>
                                      </p:cBhvr>
                                    </p:animEffect>
                                    <p:set>
                                      <p:cBhvr>
                                        <p:cTn dur="1" fill="hold">
                                          <p:stCondLst>
                                            <p:cond delay="0"/>
                                          </p:stCondLst>
                                        </p:cTn>
                                        <p:tgtEl>
                                          <p:spTgt spid="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71"/>
                                        </p:tgtEl>
                                      </p:cBhvr>
                                    </p:animEffect>
                                    <p:set>
                                      <p:cBhvr>
                                        <p:cTn dur="1" fill="hold">
                                          <p:stCondLst>
                                            <p:cond delay="0"/>
                                          </p:stCondLst>
                                        </p:cTn>
                                        <p:tgtEl>
                                          <p:spTgt spid="7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idx="4294967295" type="title"/>
          </p:nvPr>
        </p:nvSpPr>
        <p:spPr>
          <a:xfrm>
            <a:off x="597750" y="2736900"/>
            <a:ext cx="7948499" cy="1143299"/>
          </a:xfrm>
          <a:prstGeom prst="rect">
            <a:avLst/>
          </a:prstGeom>
        </p:spPr>
        <p:txBody>
          <a:bodyPr anchorCtr="0" anchor="b" bIns="91425" lIns="91425" rIns="91425" tIns="91425">
            <a:noAutofit/>
          </a:bodyPr>
          <a:lstStyle/>
          <a:p>
            <a:pPr lvl="0" rtl="0">
              <a:spcBef>
                <a:spcPts val="0"/>
              </a:spcBef>
              <a:buNone/>
            </a:pPr>
            <a:r>
              <a:rPr lang="en" sz="4800"/>
              <a:t>Implicit Oracles</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Implicit Oracles</a:t>
            </a:r>
          </a:p>
        </p:txBody>
      </p:sp>
      <p:sp>
        <p:nvSpPr>
          <p:cNvPr id="298" name="Shape 29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lang="en">
                <a:solidFill>
                  <a:srgbClr val="333333"/>
                </a:solidFill>
              </a:rPr>
              <a:t>Implicit oracles require no domain knowledge or specification, but instead can be applied to check properties that are expected of any runnable program.</a:t>
            </a:r>
          </a:p>
          <a:p>
            <a:pPr lvl="0" rtl="0">
              <a:spcBef>
                <a:spcPts val="0"/>
              </a:spcBef>
              <a:buClr>
                <a:srgbClr val="000000"/>
              </a:buClr>
              <a:buSzPct val="36666"/>
              <a:buNone/>
            </a:pPr>
            <a:r>
              <a:t/>
            </a:r>
            <a:endParaRPr>
              <a:solidFill>
                <a:srgbClr val="333333"/>
              </a:solidFill>
            </a:endParaRPr>
          </a:p>
          <a:p>
            <a:pPr lvl="0" rtl="0">
              <a:spcBef>
                <a:spcPts val="0"/>
              </a:spcBef>
              <a:buClr>
                <a:srgbClr val="000000"/>
              </a:buClr>
              <a:buSzPct val="36666"/>
              <a:buNone/>
            </a:pPr>
            <a:r>
              <a:rPr lang="en">
                <a:solidFill>
                  <a:srgbClr val="333333"/>
                </a:solidFill>
              </a:rPr>
              <a:t>Implicit oracles often detect particular anomalies, such as network irregularities or deadlock. These are faults that do not require expected output to detect.</a:t>
            </a:r>
          </a:p>
        </p:txBody>
      </p:sp>
      <p:sp>
        <p:nvSpPr>
          <p:cNvPr id="299" name="Shape 2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Uses of Implicit Oracles</a:t>
            </a:r>
          </a:p>
        </p:txBody>
      </p:sp>
      <p:sp>
        <p:nvSpPr>
          <p:cNvPr id="305" name="Shape 30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lang="en">
                <a:solidFill>
                  <a:srgbClr val="333333"/>
                </a:solidFill>
              </a:rPr>
              <a:t>Implicit oracles can be built to detect:</a:t>
            </a:r>
          </a:p>
          <a:p>
            <a:pPr indent="-228600" lvl="0" marL="457200" rtl="0">
              <a:spcBef>
                <a:spcPts val="0"/>
              </a:spcBef>
              <a:buClr>
                <a:srgbClr val="333333"/>
              </a:buClr>
            </a:pPr>
            <a:r>
              <a:rPr lang="en">
                <a:solidFill>
                  <a:srgbClr val="333333"/>
                </a:solidFill>
              </a:rPr>
              <a:t>Concurrency Issues</a:t>
            </a:r>
          </a:p>
          <a:p>
            <a:pPr indent="-228600" lvl="1" marL="914400" rtl="0">
              <a:spcBef>
                <a:spcPts val="0"/>
              </a:spcBef>
              <a:buClr>
                <a:srgbClr val="333333"/>
              </a:buClr>
            </a:pPr>
            <a:r>
              <a:rPr lang="en">
                <a:solidFill>
                  <a:srgbClr val="333333"/>
                </a:solidFill>
              </a:rPr>
              <a:t>Deadlock, livelock, and race detection</a:t>
            </a:r>
          </a:p>
          <a:p>
            <a:pPr indent="-228600" lvl="0" marL="457200" rtl="0">
              <a:spcBef>
                <a:spcPts val="0"/>
              </a:spcBef>
              <a:buClr>
                <a:srgbClr val="333333"/>
              </a:buClr>
            </a:pPr>
            <a:r>
              <a:rPr lang="en">
                <a:solidFill>
                  <a:srgbClr val="333333"/>
                </a:solidFill>
              </a:rPr>
              <a:t>Violations of properties related to non-functional attributes of the system</a:t>
            </a:r>
          </a:p>
          <a:p>
            <a:pPr indent="-228600" lvl="1" marL="914400" rtl="0">
              <a:spcBef>
                <a:spcPts val="0"/>
              </a:spcBef>
              <a:buClr>
                <a:srgbClr val="333333"/>
              </a:buClr>
            </a:pPr>
            <a:r>
              <a:rPr lang="en">
                <a:solidFill>
                  <a:srgbClr val="333333"/>
                </a:solidFill>
              </a:rPr>
              <a:t>Performance properties</a:t>
            </a:r>
          </a:p>
          <a:p>
            <a:pPr indent="-228600" lvl="1" marL="914400" rtl="0">
              <a:spcBef>
                <a:spcPts val="0"/>
              </a:spcBef>
              <a:buClr>
                <a:srgbClr val="333333"/>
              </a:buClr>
            </a:pPr>
            <a:r>
              <a:rPr lang="en">
                <a:solidFill>
                  <a:srgbClr val="333333"/>
                </a:solidFill>
              </a:rPr>
              <a:t>Robustness</a:t>
            </a:r>
          </a:p>
          <a:p>
            <a:pPr indent="-228600" lvl="1" marL="914400" rtl="0">
              <a:spcBef>
                <a:spcPts val="0"/>
              </a:spcBef>
              <a:buClr>
                <a:srgbClr val="333333"/>
              </a:buClr>
            </a:pPr>
            <a:r>
              <a:rPr lang="en">
                <a:solidFill>
                  <a:srgbClr val="333333"/>
                </a:solidFill>
              </a:rPr>
              <a:t>Memory access and leaks</a:t>
            </a:r>
          </a:p>
        </p:txBody>
      </p:sp>
      <p:sp>
        <p:nvSpPr>
          <p:cNvPr id="306" name="Shape 3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Fuzzing</a:t>
            </a:r>
          </a:p>
        </p:txBody>
      </p:sp>
      <p:sp>
        <p:nvSpPr>
          <p:cNvPr id="312" name="Shape 3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spcBef>
                <a:spcPts val="0"/>
              </a:spcBef>
              <a:buNone/>
            </a:pPr>
            <a:r>
              <a:rPr lang="en">
                <a:solidFill>
                  <a:srgbClr val="333333"/>
                </a:solidFill>
              </a:rPr>
              <a:t>Fuzzing is a way to find implicit anomalies.</a:t>
            </a:r>
          </a:p>
          <a:p>
            <a:pPr indent="-228600" lvl="0" marL="457200" rtl="0">
              <a:spcBef>
                <a:spcPts val="0"/>
              </a:spcBef>
              <a:buClr>
                <a:srgbClr val="333333"/>
              </a:buClr>
            </a:pPr>
            <a:r>
              <a:rPr lang="en">
                <a:solidFill>
                  <a:srgbClr val="333333"/>
                </a:solidFill>
              </a:rPr>
              <a:t>Generate random (or fuzz inputs).</a:t>
            </a:r>
          </a:p>
          <a:p>
            <a:pPr indent="-228600" lvl="0" marL="457200" rtl="0">
              <a:spcBef>
                <a:spcPts val="0"/>
              </a:spcBef>
              <a:buClr>
                <a:srgbClr val="333333"/>
              </a:buClr>
            </a:pPr>
            <a:r>
              <a:rPr lang="en">
                <a:solidFill>
                  <a:srgbClr val="333333"/>
                </a:solidFill>
              </a:rPr>
              <a:t>Attack the system with these inputs.</a:t>
            </a:r>
          </a:p>
          <a:p>
            <a:pPr indent="-228600" lvl="1" marL="914400" rtl="0">
              <a:spcBef>
                <a:spcPts val="0"/>
              </a:spcBef>
              <a:buClr>
                <a:srgbClr val="333333"/>
              </a:buClr>
            </a:pPr>
            <a:r>
              <a:rPr lang="en">
                <a:solidFill>
                  <a:srgbClr val="333333"/>
                </a:solidFill>
              </a:rPr>
              <a:t>Generation and attacks guided by “attack profiles” that reflect certain malicious use scenarios.</a:t>
            </a:r>
          </a:p>
          <a:p>
            <a:pPr indent="-228600" lvl="0" marL="457200" rtl="0">
              <a:spcBef>
                <a:spcPts val="0"/>
              </a:spcBef>
              <a:buClr>
                <a:srgbClr val="333333"/>
              </a:buClr>
            </a:pPr>
            <a:r>
              <a:rPr lang="en">
                <a:solidFill>
                  <a:srgbClr val="333333"/>
                </a:solidFill>
              </a:rPr>
              <a:t>Report anomalies with the test sequence that caused them.</a:t>
            </a:r>
          </a:p>
          <a:p>
            <a:pPr lvl="0" rtl="0">
              <a:spcBef>
                <a:spcPts val="0"/>
              </a:spcBef>
              <a:buNone/>
            </a:pPr>
            <a:r>
              <a:t/>
            </a:r>
            <a:endParaRPr sz="600">
              <a:solidFill>
                <a:srgbClr val="333333"/>
              </a:solidFill>
            </a:endParaRPr>
          </a:p>
          <a:p>
            <a:pPr lvl="0" rtl="0">
              <a:spcBef>
                <a:spcPts val="0"/>
              </a:spcBef>
              <a:buNone/>
            </a:pPr>
            <a:r>
              <a:rPr lang="en">
                <a:solidFill>
                  <a:srgbClr val="333333"/>
                </a:solidFill>
              </a:rPr>
              <a:t>Used to detect security vulnerabilities.</a:t>
            </a:r>
          </a:p>
        </p:txBody>
      </p:sp>
      <p:sp>
        <p:nvSpPr>
          <p:cNvPr id="313" name="Shape 3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idx="4294967295" type="title"/>
          </p:nvPr>
        </p:nvSpPr>
        <p:spPr>
          <a:xfrm>
            <a:off x="597750" y="2736900"/>
            <a:ext cx="7948499" cy="1143299"/>
          </a:xfrm>
          <a:prstGeom prst="rect">
            <a:avLst/>
          </a:prstGeom>
        </p:spPr>
        <p:txBody>
          <a:bodyPr anchorCtr="0" anchor="b" bIns="91425" lIns="91425" rIns="91425" tIns="91425">
            <a:noAutofit/>
          </a:bodyPr>
          <a:lstStyle/>
          <a:p>
            <a:pPr lvl="0" rtl="0">
              <a:spcBef>
                <a:spcPts val="0"/>
              </a:spcBef>
              <a:buNone/>
            </a:pPr>
            <a:r>
              <a:rPr lang="en" sz="4800"/>
              <a:t>Human Oracles</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Human Oracle</a:t>
            </a:r>
          </a:p>
        </p:txBody>
      </p:sp>
      <p:sp>
        <p:nvSpPr>
          <p:cNvPr id="324" name="Shape 324"/>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lang="en">
                <a:solidFill>
                  <a:srgbClr val="333333"/>
                </a:solidFill>
              </a:rPr>
              <a:t>If no automation is possible or no specification exists, a human can always judge output manually.</a:t>
            </a:r>
          </a:p>
          <a:p>
            <a:pPr indent="-228600" lvl="0" marL="457200" rtl="0">
              <a:spcBef>
                <a:spcPts val="0"/>
              </a:spcBef>
              <a:buClr>
                <a:srgbClr val="333333"/>
              </a:buClr>
            </a:pPr>
            <a:r>
              <a:rPr lang="en">
                <a:solidFill>
                  <a:srgbClr val="333333"/>
                </a:solidFill>
              </a:rPr>
              <a:t>Not ideal, but surprisingly common in practice.</a:t>
            </a:r>
          </a:p>
        </p:txBody>
      </p:sp>
      <p:pic>
        <p:nvPicPr>
          <p:cNvPr id="325" name="Shape 325"/>
          <p:cNvPicPr preferRelativeResize="0"/>
          <p:nvPr/>
        </p:nvPicPr>
        <p:blipFill>
          <a:blip r:embed="rId3">
            <a:alphaModFix/>
          </a:blip>
          <a:stretch>
            <a:fillRect/>
          </a:stretch>
        </p:blipFill>
        <p:spPr>
          <a:xfrm>
            <a:off x="4983525" y="2367675"/>
            <a:ext cx="3467100" cy="3333750"/>
          </a:xfrm>
          <a:prstGeom prst="rect">
            <a:avLst/>
          </a:prstGeom>
          <a:noFill/>
          <a:ln>
            <a:noFill/>
          </a:ln>
        </p:spPr>
      </p:pic>
      <p:sp>
        <p:nvSpPr>
          <p:cNvPr id="326" name="Shape 3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Handling the Lack of Oracles</a:t>
            </a:r>
          </a:p>
        </p:txBody>
      </p:sp>
      <p:sp>
        <p:nvSpPr>
          <p:cNvPr id="332" name="Shape 33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lang="en">
                <a:solidFill>
                  <a:srgbClr val="333333"/>
                </a:solidFill>
              </a:rPr>
              <a:t>Even if there is no oracle, there are techniques that can reduce the </a:t>
            </a:r>
            <a:r>
              <a:rPr i="1" lang="en">
                <a:solidFill>
                  <a:srgbClr val="333333"/>
                </a:solidFill>
              </a:rPr>
              <a:t>human oracle cost</a:t>
            </a:r>
            <a:r>
              <a:rPr lang="en">
                <a:solidFill>
                  <a:srgbClr val="333333"/>
                </a:solidFill>
              </a:rPr>
              <a:t> through:</a:t>
            </a:r>
          </a:p>
          <a:p>
            <a:pPr indent="-228600" lvl="0" marL="457200" rtl="0">
              <a:spcBef>
                <a:spcPts val="0"/>
              </a:spcBef>
              <a:buClr>
                <a:srgbClr val="333333"/>
              </a:buClr>
            </a:pPr>
            <a:r>
              <a:rPr lang="en">
                <a:solidFill>
                  <a:srgbClr val="333333"/>
                </a:solidFill>
              </a:rPr>
              <a:t>Quantitative reduction in the amount of work the tester has to do for the same amount of fault-detection potential.</a:t>
            </a:r>
          </a:p>
          <a:p>
            <a:pPr indent="-228600" lvl="0" marL="457200" rtl="0">
              <a:spcBef>
                <a:spcPts val="0"/>
              </a:spcBef>
              <a:buClr>
                <a:srgbClr val="333333"/>
              </a:buClr>
            </a:pPr>
            <a:r>
              <a:rPr lang="en">
                <a:solidFill>
                  <a:srgbClr val="333333"/>
                </a:solidFill>
              </a:rPr>
              <a:t>Qualitative increase in the ease of evaluating testing results.</a:t>
            </a:r>
          </a:p>
        </p:txBody>
      </p:sp>
      <p:sp>
        <p:nvSpPr>
          <p:cNvPr id="333" name="Shape 3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Quantitative Cost Reduction</a:t>
            </a:r>
          </a:p>
        </p:txBody>
      </p:sp>
      <p:sp>
        <p:nvSpPr>
          <p:cNvPr id="339" name="Shape 33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333333"/>
                </a:solidFill>
              </a:rPr>
              <a:t>Test suites can be unnecessarily large:</a:t>
            </a:r>
          </a:p>
          <a:p>
            <a:pPr indent="-381000" lvl="0" marL="457200" rtl="0">
              <a:spcBef>
                <a:spcPts val="0"/>
              </a:spcBef>
              <a:buClr>
                <a:srgbClr val="333333"/>
              </a:buClr>
              <a:buSzPct val="100000"/>
            </a:pPr>
            <a:r>
              <a:rPr lang="en" sz="2400">
                <a:solidFill>
                  <a:srgbClr val="333333"/>
                </a:solidFill>
              </a:rPr>
              <a:t>Tests that cover too few testing goals or scenarios.</a:t>
            </a:r>
          </a:p>
          <a:p>
            <a:pPr indent="-381000" lvl="0" marL="457200" rtl="0">
              <a:spcBef>
                <a:spcPts val="0"/>
              </a:spcBef>
              <a:buClr>
                <a:srgbClr val="333333"/>
              </a:buClr>
              <a:buSzPct val="100000"/>
            </a:pPr>
            <a:r>
              <a:rPr lang="en" sz="2400">
                <a:solidFill>
                  <a:srgbClr val="333333"/>
                </a:solidFill>
              </a:rPr>
              <a:t>Tests that are unnecessarily long, with redundant method calls. </a:t>
            </a:r>
          </a:p>
          <a:p>
            <a:pPr lvl="0" rtl="0">
              <a:spcBef>
                <a:spcPts val="0"/>
              </a:spcBef>
              <a:buNone/>
            </a:pPr>
            <a:r>
              <a:rPr lang="en">
                <a:solidFill>
                  <a:srgbClr val="333333"/>
                </a:solidFill>
              </a:rPr>
              <a:t>Human oracle cost can be reduced by cutting out either of these.</a:t>
            </a:r>
          </a:p>
          <a:p>
            <a:pPr indent="-381000" lvl="0" marL="457200" rtl="0">
              <a:spcBef>
                <a:spcPts val="0"/>
              </a:spcBef>
              <a:buClr>
                <a:srgbClr val="333333"/>
              </a:buClr>
              <a:buSzPct val="100000"/>
            </a:pPr>
            <a:r>
              <a:rPr lang="en" sz="2400">
                <a:solidFill>
                  <a:srgbClr val="333333"/>
                </a:solidFill>
              </a:rPr>
              <a:t>Test suite reduction techniques cut tests that cover redundant code structure or do not penetrate deeply into the code.</a:t>
            </a:r>
          </a:p>
          <a:p>
            <a:pPr indent="-381000" lvl="0" marL="457200" rtl="0">
              <a:spcBef>
                <a:spcPts val="0"/>
              </a:spcBef>
              <a:buClr>
                <a:srgbClr val="333333"/>
              </a:buClr>
              <a:buSzPct val="100000"/>
            </a:pPr>
            <a:r>
              <a:rPr lang="en" sz="2400">
                <a:solidFill>
                  <a:srgbClr val="333333"/>
                </a:solidFill>
              </a:rPr>
              <a:t>Test case reduction techniques attempt to remove unnecessary test steps.</a:t>
            </a:r>
          </a:p>
        </p:txBody>
      </p:sp>
      <p:sp>
        <p:nvSpPr>
          <p:cNvPr id="340" name="Shape 3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Qualitative Cost Reduction</a:t>
            </a:r>
          </a:p>
        </p:txBody>
      </p:sp>
      <p:sp>
        <p:nvSpPr>
          <p:cNvPr id="346" name="Shape 34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333333"/>
                </a:solidFill>
              </a:rPr>
              <a:t>Not all test cases are equally understandable by human testers. Automated test generation often produces test inputs that do not match the expected usage of a program, and humans have trouble judging the results of such tests.</a:t>
            </a:r>
          </a:p>
          <a:p>
            <a:pPr lvl="0" rtl="0">
              <a:spcBef>
                <a:spcPts val="0"/>
              </a:spcBef>
              <a:buNone/>
            </a:pPr>
            <a:r>
              <a:t/>
            </a:r>
            <a:endParaRPr>
              <a:solidFill>
                <a:srgbClr val="333333"/>
              </a:solidFill>
            </a:endParaRPr>
          </a:p>
          <a:p>
            <a:pPr lvl="0" rtl="0">
              <a:spcBef>
                <a:spcPts val="0"/>
              </a:spcBef>
              <a:buNone/>
            </a:pPr>
            <a:r>
              <a:rPr lang="en">
                <a:solidFill>
                  <a:srgbClr val="333333"/>
                </a:solidFill>
              </a:rPr>
              <a:t>Some test generation approaches allow the seeding of human knowledge or use usage profiles to help generate input.</a:t>
            </a:r>
          </a:p>
        </p:txBody>
      </p:sp>
      <p:sp>
        <p:nvSpPr>
          <p:cNvPr id="347" name="Shape 3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Crowdsourcing the Oracle</a:t>
            </a:r>
          </a:p>
        </p:txBody>
      </p:sp>
      <p:sp>
        <p:nvSpPr>
          <p:cNvPr id="353" name="Shape 35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333333"/>
                </a:solidFill>
              </a:rPr>
              <a:t>Recent development - outsource the oracle problem to many different human oracles. </a:t>
            </a:r>
          </a:p>
          <a:p>
            <a:pPr lvl="0" rtl="0">
              <a:spcBef>
                <a:spcPts val="0"/>
              </a:spcBef>
              <a:buNone/>
            </a:pPr>
            <a:r>
              <a:t/>
            </a:r>
            <a:endParaRPr sz="1100">
              <a:solidFill>
                <a:srgbClr val="333333"/>
              </a:solidFill>
            </a:endParaRPr>
          </a:p>
          <a:p>
            <a:pPr lvl="0" rtl="0">
              <a:spcBef>
                <a:spcPts val="0"/>
              </a:spcBef>
              <a:buNone/>
            </a:pPr>
            <a:r>
              <a:rPr lang="en">
                <a:solidFill>
                  <a:srgbClr val="333333"/>
                </a:solidFill>
              </a:rPr>
              <a:t>Several services exist for this now - Amazon Mechanical Turk, Mob4Hire, MobTest, uTest.</a:t>
            </a:r>
          </a:p>
          <a:p>
            <a:pPr lvl="0" rtl="0">
              <a:spcBef>
                <a:spcPts val="0"/>
              </a:spcBef>
              <a:buNone/>
            </a:pPr>
            <a:r>
              <a:t/>
            </a:r>
            <a:endParaRPr sz="1100">
              <a:solidFill>
                <a:srgbClr val="333333"/>
              </a:solidFill>
            </a:endParaRPr>
          </a:p>
          <a:p>
            <a:pPr lvl="0" rtl="0">
              <a:spcBef>
                <a:spcPts val="0"/>
              </a:spcBef>
              <a:buNone/>
            </a:pPr>
            <a:r>
              <a:rPr lang="en">
                <a:solidFill>
                  <a:srgbClr val="333333"/>
                </a:solidFill>
              </a:rPr>
              <a:t>Users cannot be expected to have much domain knowledge, so understandability of test inputs and documentation are very important.</a:t>
            </a:r>
          </a:p>
        </p:txBody>
      </p:sp>
      <p:sp>
        <p:nvSpPr>
          <p:cNvPr id="354" name="Shape 3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90" name="Shape 9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Software Test Oracles</a:t>
            </a:r>
          </a:p>
          <a:p>
            <a:pPr indent="-228600" lvl="0" marL="457200" marR="0" rtl="0" algn="l">
              <a:lnSpc>
                <a:spcPct val="100000"/>
              </a:lnSpc>
              <a:spcBef>
                <a:spcPts val="600"/>
              </a:spcBef>
              <a:spcAft>
                <a:spcPts val="0"/>
              </a:spcAft>
            </a:pPr>
            <a:r>
              <a:rPr lang="en"/>
              <a:t>Where do they come from?</a:t>
            </a:r>
          </a:p>
          <a:p>
            <a:pPr indent="-228600" lvl="0" marL="457200" marR="0" rtl="0" algn="l">
              <a:lnSpc>
                <a:spcPct val="100000"/>
              </a:lnSpc>
              <a:spcBef>
                <a:spcPts val="600"/>
              </a:spcBef>
              <a:spcAft>
                <a:spcPts val="0"/>
              </a:spcAft>
            </a:pPr>
            <a:r>
              <a:rPr lang="en"/>
              <a:t>How do we create them?</a:t>
            </a:r>
          </a:p>
          <a:p>
            <a:pPr indent="-228600" lvl="0" marL="457200" marR="0" rtl="0" algn="l">
              <a:lnSpc>
                <a:spcPct val="100000"/>
              </a:lnSpc>
              <a:spcBef>
                <a:spcPts val="600"/>
              </a:spcBef>
              <a:spcAft>
                <a:spcPts val="0"/>
              </a:spcAft>
            </a:pPr>
            <a:r>
              <a:rPr lang="en"/>
              <a:t>Why are they important for testing?</a:t>
            </a:r>
          </a:p>
        </p:txBody>
      </p:sp>
      <p:sp>
        <p:nvSpPr>
          <p:cNvPr id="91" name="Shape 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Placing the Oracles</a:t>
            </a:r>
          </a:p>
        </p:txBody>
      </p:sp>
      <p:sp>
        <p:nvSpPr>
          <p:cNvPr id="360" name="Shape 360"/>
          <p:cNvSpPr txBox="1"/>
          <p:nvPr>
            <p:ph idx="1" type="body"/>
          </p:nvPr>
        </p:nvSpPr>
        <p:spPr>
          <a:xfrm>
            <a:off x="457200" y="1600200"/>
            <a:ext cx="3665699" cy="4967700"/>
          </a:xfrm>
          <a:prstGeom prst="rect">
            <a:avLst/>
          </a:prstGeom>
        </p:spPr>
        <p:txBody>
          <a:bodyPr anchorCtr="0" anchor="t" bIns="91425" lIns="91425" rIns="91425" tIns="91425">
            <a:noAutofit/>
          </a:bodyPr>
          <a:lstStyle/>
          <a:p>
            <a:pPr lvl="0" rtl="0">
              <a:spcBef>
                <a:spcPts val="0"/>
              </a:spcBef>
              <a:buNone/>
            </a:pPr>
            <a:r>
              <a:t/>
            </a:r>
            <a:endParaRPr sz="2400">
              <a:solidFill>
                <a:srgbClr val="333333"/>
              </a:solidFill>
            </a:endParaRPr>
          </a:p>
          <a:p>
            <a:pPr indent="-381000" lvl="0" marL="457200" rtl="0">
              <a:spcBef>
                <a:spcPts val="0"/>
              </a:spcBef>
              <a:buClr>
                <a:srgbClr val="333333"/>
              </a:buClr>
              <a:buSzPct val="100000"/>
            </a:pPr>
            <a:r>
              <a:rPr lang="en" sz="2400">
                <a:solidFill>
                  <a:srgbClr val="333333"/>
                </a:solidFill>
              </a:rPr>
              <a:t>Manual Specification</a:t>
            </a:r>
          </a:p>
          <a:p>
            <a:pPr indent="-381000" lvl="0" marL="457200" rtl="0">
              <a:spcBef>
                <a:spcPts val="0"/>
              </a:spcBef>
              <a:buClr>
                <a:srgbClr val="333333"/>
              </a:buClr>
              <a:buSzPct val="100000"/>
            </a:pPr>
            <a:r>
              <a:rPr lang="en" sz="2400">
                <a:solidFill>
                  <a:srgbClr val="333333"/>
                </a:solidFill>
              </a:rPr>
              <a:t>Behavioral Model</a:t>
            </a:r>
          </a:p>
          <a:p>
            <a:pPr indent="-381000" lvl="0" marL="457200" rtl="0">
              <a:spcBef>
                <a:spcPts val="0"/>
              </a:spcBef>
              <a:buClr>
                <a:srgbClr val="333333"/>
              </a:buClr>
              <a:buSzPct val="100000"/>
            </a:pPr>
            <a:r>
              <a:rPr lang="en" sz="2400">
                <a:solidFill>
                  <a:srgbClr val="333333"/>
                </a:solidFill>
              </a:rPr>
              <a:t>Self-Checks</a:t>
            </a:r>
          </a:p>
          <a:p>
            <a:pPr indent="-381000" lvl="0" marL="457200" rtl="0">
              <a:spcBef>
                <a:spcPts val="0"/>
              </a:spcBef>
              <a:buClr>
                <a:srgbClr val="333333"/>
              </a:buClr>
              <a:buSzPct val="100000"/>
            </a:pPr>
            <a:r>
              <a:rPr lang="en" sz="2400">
                <a:solidFill>
                  <a:srgbClr val="333333"/>
                </a:solidFill>
              </a:rPr>
              <a:t>N-Version Programming</a:t>
            </a:r>
          </a:p>
          <a:p>
            <a:pPr indent="-381000" lvl="0" marL="457200" rtl="0">
              <a:spcBef>
                <a:spcPts val="0"/>
              </a:spcBef>
              <a:buClr>
                <a:srgbClr val="333333"/>
              </a:buClr>
              <a:buSzPct val="100000"/>
            </a:pPr>
            <a:r>
              <a:rPr lang="en" sz="2400">
                <a:solidFill>
                  <a:srgbClr val="333333"/>
                </a:solidFill>
              </a:rPr>
              <a:t>Metamorphic Testing</a:t>
            </a:r>
          </a:p>
          <a:p>
            <a:pPr indent="-381000" lvl="0" marL="457200" rtl="0">
              <a:spcBef>
                <a:spcPts val="0"/>
              </a:spcBef>
              <a:buClr>
                <a:srgbClr val="333333"/>
              </a:buClr>
              <a:buSzPct val="100000"/>
            </a:pPr>
            <a:r>
              <a:rPr lang="en" sz="2400">
                <a:solidFill>
                  <a:srgbClr val="333333"/>
                </a:solidFill>
              </a:rPr>
              <a:t>Invariant Detection</a:t>
            </a:r>
          </a:p>
          <a:p>
            <a:pPr indent="-381000" lvl="0" marL="457200" rtl="0">
              <a:spcBef>
                <a:spcPts val="0"/>
              </a:spcBef>
              <a:buClr>
                <a:srgbClr val="333333"/>
              </a:buClr>
              <a:buSzPct val="100000"/>
            </a:pPr>
            <a:r>
              <a:rPr lang="en" sz="2400">
                <a:solidFill>
                  <a:srgbClr val="333333"/>
                </a:solidFill>
              </a:rPr>
              <a:t>Implicit Oracles</a:t>
            </a:r>
          </a:p>
        </p:txBody>
      </p:sp>
      <p:sp>
        <p:nvSpPr>
          <p:cNvPr id="361" name="Shape 361"/>
          <p:cNvSpPr txBox="1"/>
          <p:nvPr>
            <p:ph idx="2" type="body"/>
          </p:nvPr>
        </p:nvSpPr>
        <p:spPr>
          <a:xfrm>
            <a:off x="4019175" y="1600200"/>
            <a:ext cx="4667699" cy="4967700"/>
          </a:xfrm>
          <a:prstGeom prst="rect">
            <a:avLst/>
          </a:prstGeom>
        </p:spPr>
        <p:txBody>
          <a:bodyPr anchorCtr="0" anchor="t" bIns="91425" lIns="91425" rIns="91425" tIns="91425">
            <a:noAutofit/>
          </a:bodyPr>
          <a:lstStyle/>
          <a:p>
            <a:pPr lvl="0" rtl="0">
              <a:spcBef>
                <a:spcPts val="0"/>
              </a:spcBef>
              <a:buNone/>
            </a:pPr>
            <a:r>
              <a:rPr b="1" lang="en" sz="2000"/>
              <a:t>Cost(T/O), Accuracy,Completeness</a:t>
            </a:r>
          </a:p>
          <a:p>
            <a:pPr indent="-381000" lvl="0" marL="457200" rtl="0">
              <a:spcBef>
                <a:spcPts val="0"/>
              </a:spcBef>
              <a:buSzPct val="100000"/>
            </a:pPr>
            <a:r>
              <a:rPr lang="en" sz="2400">
                <a:solidFill>
                  <a:srgbClr val="0000FF"/>
                </a:solidFill>
              </a:rPr>
              <a:t>L</a:t>
            </a:r>
            <a:r>
              <a:rPr lang="en" sz="2400">
                <a:solidFill>
                  <a:srgbClr val="FF0000"/>
                </a:solidFill>
              </a:rPr>
              <a:t>/H</a:t>
            </a:r>
            <a:r>
              <a:rPr lang="en" sz="2400"/>
              <a:t>		</a:t>
            </a:r>
            <a:r>
              <a:rPr lang="en" sz="2400">
                <a:solidFill>
                  <a:srgbClr val="0000FF"/>
                </a:solidFill>
              </a:rPr>
              <a:t>H</a:t>
            </a:r>
            <a:r>
              <a:rPr lang="en" sz="2400"/>
              <a:t>			</a:t>
            </a:r>
            <a:r>
              <a:rPr lang="en" sz="2400">
                <a:solidFill>
                  <a:srgbClr val="FF0000"/>
                </a:solidFill>
              </a:rPr>
              <a:t>L</a:t>
            </a:r>
          </a:p>
          <a:p>
            <a:pPr indent="-381000" lvl="0" marL="457200" rtl="0">
              <a:spcBef>
                <a:spcPts val="0"/>
              </a:spcBef>
              <a:buSzPct val="100000"/>
            </a:pPr>
            <a:r>
              <a:rPr lang="en" sz="2400">
                <a:solidFill>
                  <a:srgbClr val="FF0000"/>
                </a:solidFill>
              </a:rPr>
              <a:t>H/</a:t>
            </a:r>
            <a:r>
              <a:rPr lang="en" sz="2400">
                <a:solidFill>
                  <a:srgbClr val="0000FF"/>
                </a:solidFill>
              </a:rPr>
              <a:t>L</a:t>
            </a:r>
            <a:r>
              <a:rPr lang="en" sz="2400">
                <a:solidFill>
                  <a:srgbClr val="FF0000"/>
                </a:solidFill>
              </a:rPr>
              <a:t>		</a:t>
            </a:r>
            <a:r>
              <a:rPr lang="en" sz="2400">
                <a:solidFill>
                  <a:srgbClr val="274E13"/>
                </a:solidFill>
              </a:rPr>
              <a:t>M-</a:t>
            </a:r>
            <a:r>
              <a:rPr lang="en" sz="2400">
                <a:solidFill>
                  <a:srgbClr val="0000FF"/>
                </a:solidFill>
              </a:rPr>
              <a:t>H		H</a:t>
            </a:r>
          </a:p>
          <a:p>
            <a:pPr indent="-381000" lvl="0" marL="457200" rtl="0">
              <a:spcBef>
                <a:spcPts val="0"/>
              </a:spcBef>
              <a:buSzPct val="100000"/>
            </a:pPr>
            <a:r>
              <a:rPr lang="en" sz="2400">
                <a:solidFill>
                  <a:srgbClr val="0000FF"/>
                </a:solidFill>
              </a:rPr>
              <a:t>L</a:t>
            </a:r>
            <a:r>
              <a:rPr lang="en" sz="2400">
                <a:solidFill>
                  <a:srgbClr val="274E13"/>
                </a:solidFill>
              </a:rPr>
              <a:t>/M		</a:t>
            </a:r>
            <a:r>
              <a:rPr lang="en" sz="2400">
                <a:solidFill>
                  <a:srgbClr val="0000FF"/>
                </a:solidFill>
              </a:rPr>
              <a:t>H			</a:t>
            </a:r>
            <a:r>
              <a:rPr lang="en" sz="2400">
                <a:solidFill>
                  <a:srgbClr val="274E13"/>
                </a:solidFill>
              </a:rPr>
              <a:t>M</a:t>
            </a:r>
          </a:p>
          <a:p>
            <a:pPr indent="-381000" lvl="0" marL="457200" rtl="0">
              <a:spcBef>
                <a:spcPts val="0"/>
              </a:spcBef>
              <a:buClr>
                <a:srgbClr val="000000"/>
              </a:buClr>
              <a:buSzPct val="100000"/>
            </a:pPr>
            <a:r>
              <a:rPr lang="en" sz="2400">
                <a:solidFill>
                  <a:srgbClr val="0000FF"/>
                </a:solidFill>
              </a:rPr>
              <a:t>L-</a:t>
            </a:r>
            <a:r>
              <a:rPr lang="en" sz="2400">
                <a:solidFill>
                  <a:srgbClr val="FF0000"/>
                </a:solidFill>
              </a:rPr>
              <a:t>H/</a:t>
            </a:r>
            <a:r>
              <a:rPr lang="en" sz="2400">
                <a:solidFill>
                  <a:srgbClr val="0000FF"/>
                </a:solidFill>
              </a:rPr>
              <a:t>L</a:t>
            </a:r>
            <a:r>
              <a:rPr lang="en" sz="2400">
                <a:solidFill>
                  <a:srgbClr val="FF0000"/>
                </a:solidFill>
              </a:rPr>
              <a:t>		L-</a:t>
            </a:r>
            <a:r>
              <a:rPr lang="en" sz="2400">
                <a:solidFill>
                  <a:srgbClr val="0000FF"/>
                </a:solidFill>
              </a:rPr>
              <a:t>H		</a:t>
            </a:r>
            <a:r>
              <a:rPr lang="en" sz="2400">
                <a:solidFill>
                  <a:srgbClr val="274E13"/>
                </a:solidFill>
              </a:rPr>
              <a:t>M-</a:t>
            </a:r>
            <a:r>
              <a:rPr lang="en" sz="2400">
                <a:solidFill>
                  <a:srgbClr val="0000FF"/>
                </a:solidFill>
              </a:rPr>
              <a:t>H</a:t>
            </a:r>
          </a:p>
          <a:p>
            <a:pPr lvl="0" rtl="0">
              <a:spcBef>
                <a:spcPts val="0"/>
              </a:spcBef>
              <a:buNone/>
            </a:pPr>
            <a:r>
              <a:t/>
            </a:r>
            <a:endParaRPr sz="2400">
              <a:solidFill>
                <a:srgbClr val="0000FF"/>
              </a:solidFill>
            </a:endParaRPr>
          </a:p>
          <a:p>
            <a:pPr indent="-381000" lvl="0" marL="457200" rtl="0">
              <a:spcBef>
                <a:spcPts val="0"/>
              </a:spcBef>
              <a:buClr>
                <a:srgbClr val="000000"/>
              </a:buClr>
              <a:buSzPct val="100000"/>
            </a:pPr>
            <a:r>
              <a:rPr lang="en" sz="2400">
                <a:solidFill>
                  <a:srgbClr val="0000FF"/>
                </a:solidFill>
              </a:rPr>
              <a:t>L</a:t>
            </a:r>
            <a:r>
              <a:rPr lang="en" sz="2400">
                <a:solidFill>
                  <a:srgbClr val="274E13"/>
                </a:solidFill>
              </a:rPr>
              <a:t>/M</a:t>
            </a:r>
            <a:r>
              <a:rPr lang="en" sz="2400">
                <a:solidFill>
                  <a:srgbClr val="FF0000"/>
                </a:solidFill>
              </a:rPr>
              <a:t>		</a:t>
            </a:r>
            <a:r>
              <a:rPr lang="en" sz="2400">
                <a:solidFill>
                  <a:srgbClr val="0000FF"/>
                </a:solidFill>
              </a:rPr>
              <a:t>H			</a:t>
            </a:r>
            <a:r>
              <a:rPr lang="en" sz="2400">
                <a:solidFill>
                  <a:srgbClr val="274E13"/>
                </a:solidFill>
              </a:rPr>
              <a:t>M</a:t>
            </a:r>
          </a:p>
          <a:p>
            <a:pPr indent="-381000" lvl="0" marL="457200" rtl="0">
              <a:spcBef>
                <a:spcPts val="0"/>
              </a:spcBef>
              <a:buClr>
                <a:srgbClr val="000000"/>
              </a:buClr>
              <a:buSzPct val="100000"/>
            </a:pPr>
            <a:r>
              <a:rPr lang="en" sz="2400">
                <a:solidFill>
                  <a:srgbClr val="0000FF"/>
                </a:solidFill>
              </a:rPr>
              <a:t>L/L</a:t>
            </a:r>
            <a:r>
              <a:rPr lang="en" sz="2400">
                <a:solidFill>
                  <a:srgbClr val="000000"/>
                </a:solidFill>
              </a:rPr>
              <a:t>			</a:t>
            </a:r>
            <a:r>
              <a:rPr lang="en" sz="2400">
                <a:solidFill>
                  <a:srgbClr val="FF0000"/>
                </a:solidFill>
              </a:rPr>
              <a:t>L-</a:t>
            </a:r>
            <a:r>
              <a:rPr lang="en" sz="2400">
                <a:solidFill>
                  <a:srgbClr val="0000FF"/>
                </a:solidFill>
              </a:rPr>
              <a:t>H</a:t>
            </a:r>
            <a:r>
              <a:rPr lang="en" sz="2400">
                <a:solidFill>
                  <a:srgbClr val="000000"/>
                </a:solidFill>
              </a:rPr>
              <a:t>		</a:t>
            </a:r>
            <a:r>
              <a:rPr lang="en" sz="2400">
                <a:solidFill>
                  <a:srgbClr val="274E13"/>
                </a:solidFill>
              </a:rPr>
              <a:t>M</a:t>
            </a:r>
          </a:p>
          <a:p>
            <a:pPr indent="-381000" lvl="0" marL="457200" rtl="0">
              <a:spcBef>
                <a:spcPts val="0"/>
              </a:spcBef>
              <a:buClr>
                <a:srgbClr val="000000"/>
              </a:buClr>
              <a:buSzPct val="100000"/>
            </a:pPr>
            <a:r>
              <a:rPr lang="en" sz="2400">
                <a:solidFill>
                  <a:srgbClr val="0000FF"/>
                </a:solidFill>
              </a:rPr>
              <a:t>L/L		</a:t>
            </a:r>
            <a:r>
              <a:rPr lang="en" sz="2400">
                <a:solidFill>
                  <a:srgbClr val="FF0000"/>
                </a:solidFill>
              </a:rPr>
              <a:t>	</a:t>
            </a:r>
            <a:r>
              <a:rPr lang="en" sz="2400">
                <a:solidFill>
                  <a:srgbClr val="0000FF"/>
                </a:solidFill>
              </a:rPr>
              <a:t>H			</a:t>
            </a:r>
            <a:r>
              <a:rPr lang="en" sz="2400">
                <a:solidFill>
                  <a:srgbClr val="FF0000"/>
                </a:solidFill>
              </a:rPr>
              <a:t>L</a:t>
            </a:r>
          </a:p>
        </p:txBody>
      </p:sp>
      <p:sp>
        <p:nvSpPr>
          <p:cNvPr id="362" name="Shape 3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0" st="0"/>
                                            </p:txEl>
                                          </p:spTgt>
                                        </p:tgtEl>
                                        <p:attrNameLst>
                                          <p:attrName>style.visibility</p:attrName>
                                        </p:attrNameLst>
                                      </p:cBhvr>
                                      <p:to>
                                        <p:strVal val="visible"/>
                                      </p:to>
                                    </p:set>
                                    <p:animEffect filter="fade" transition="in">
                                      <p:cBhvr>
                                        <p:cTn dur="1"/>
                                        <p:tgtEl>
                                          <p:spTgt spid="3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1" st="1"/>
                                            </p:txEl>
                                          </p:spTgt>
                                        </p:tgtEl>
                                        <p:attrNameLst>
                                          <p:attrName>style.visibility</p:attrName>
                                        </p:attrNameLst>
                                      </p:cBhvr>
                                      <p:to>
                                        <p:strVal val="visible"/>
                                      </p:to>
                                    </p:set>
                                    <p:animEffect filter="fade" transition="in">
                                      <p:cBhvr>
                                        <p:cTn dur="1"/>
                                        <p:tgtEl>
                                          <p:spTgt spid="3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2" st="2"/>
                                            </p:txEl>
                                          </p:spTgt>
                                        </p:tgtEl>
                                        <p:attrNameLst>
                                          <p:attrName>style.visibility</p:attrName>
                                        </p:attrNameLst>
                                      </p:cBhvr>
                                      <p:to>
                                        <p:strVal val="visible"/>
                                      </p:to>
                                    </p:set>
                                    <p:animEffect filter="fade" transition="in">
                                      <p:cBhvr>
                                        <p:cTn dur="1"/>
                                        <p:tgtEl>
                                          <p:spTgt spid="3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3" st="3"/>
                                            </p:txEl>
                                          </p:spTgt>
                                        </p:tgtEl>
                                        <p:attrNameLst>
                                          <p:attrName>style.visibility</p:attrName>
                                        </p:attrNameLst>
                                      </p:cBhvr>
                                      <p:to>
                                        <p:strVal val="visible"/>
                                      </p:to>
                                    </p:set>
                                    <p:animEffect filter="fade" transition="in">
                                      <p:cBhvr>
                                        <p:cTn dur="1"/>
                                        <p:tgtEl>
                                          <p:spTgt spid="3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4" st="4"/>
                                            </p:txEl>
                                          </p:spTgt>
                                        </p:tgtEl>
                                        <p:attrNameLst>
                                          <p:attrName>style.visibility</p:attrName>
                                        </p:attrNameLst>
                                      </p:cBhvr>
                                      <p:to>
                                        <p:strVal val="visible"/>
                                      </p:to>
                                    </p:set>
                                    <p:animEffect filter="fade" transition="in">
                                      <p:cBhvr>
                                        <p:cTn dur="1"/>
                                        <p:tgtEl>
                                          <p:spTgt spid="3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5" st="5"/>
                                            </p:txEl>
                                          </p:spTgt>
                                        </p:tgtEl>
                                        <p:attrNameLst>
                                          <p:attrName>style.visibility</p:attrName>
                                        </p:attrNameLst>
                                      </p:cBhvr>
                                      <p:to>
                                        <p:strVal val="visible"/>
                                      </p:to>
                                    </p:set>
                                    <p:animEffect filter="fade" transition="in">
                                      <p:cBhvr>
                                        <p:cTn dur="1"/>
                                        <p:tgtEl>
                                          <p:spTgt spid="3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6" st="6"/>
                                            </p:txEl>
                                          </p:spTgt>
                                        </p:tgtEl>
                                        <p:attrNameLst>
                                          <p:attrName>style.visibility</p:attrName>
                                        </p:attrNameLst>
                                      </p:cBhvr>
                                      <p:to>
                                        <p:strVal val="visible"/>
                                      </p:to>
                                    </p:set>
                                    <p:animEffect filter="fade" transition="in">
                                      <p:cBhvr>
                                        <p:cTn dur="1"/>
                                        <p:tgtEl>
                                          <p:spTgt spid="3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7" st="7"/>
                                            </p:txEl>
                                          </p:spTgt>
                                        </p:tgtEl>
                                        <p:attrNameLst>
                                          <p:attrName>style.visibility</p:attrName>
                                        </p:attrNameLst>
                                      </p:cBhvr>
                                      <p:to>
                                        <p:strVal val="visible"/>
                                      </p:to>
                                    </p:set>
                                    <p:animEffect filter="fade" transition="in">
                                      <p:cBhvr>
                                        <p:cTn dur="1"/>
                                        <p:tgtEl>
                                          <p:spTgt spid="36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xEl>
                                              <p:pRg end="8" st="8"/>
                                            </p:txEl>
                                          </p:spTgt>
                                        </p:tgtEl>
                                        <p:attrNameLst>
                                          <p:attrName>style.visibility</p:attrName>
                                        </p:attrNameLst>
                                      </p:cBhvr>
                                      <p:to>
                                        <p:strVal val="visible"/>
                                      </p:to>
                                    </p:set>
                                    <p:animEffect filter="fade" transition="in">
                                      <p:cBhvr>
                                        <p:cTn dur="1"/>
                                        <p:tgtEl>
                                          <p:spTgt spid="36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68" name="Shape 3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lang="en">
                <a:solidFill>
                  <a:srgbClr val="333333"/>
                </a:solidFill>
              </a:rPr>
              <a:t>Test Oracles judge the correctness of sequences of stimuli and observations.</a:t>
            </a:r>
          </a:p>
          <a:p>
            <a:pPr indent="-228600" lvl="0" marL="457200" rtl="0">
              <a:spcBef>
                <a:spcPts val="0"/>
              </a:spcBef>
              <a:buClr>
                <a:srgbClr val="333333"/>
              </a:buClr>
            </a:pPr>
            <a:r>
              <a:rPr lang="en">
                <a:solidFill>
                  <a:srgbClr val="333333"/>
                </a:solidFill>
              </a:rPr>
              <a:t>Oracles are implementations of specifications.</a:t>
            </a:r>
          </a:p>
          <a:p>
            <a:pPr indent="-228600" lvl="0" marL="457200" rtl="0">
              <a:spcBef>
                <a:spcPts val="0"/>
              </a:spcBef>
              <a:buClr>
                <a:srgbClr val="333333"/>
              </a:buClr>
            </a:pPr>
            <a:r>
              <a:rPr lang="en">
                <a:solidFill>
                  <a:srgbClr val="333333"/>
                </a:solidFill>
              </a:rPr>
              <a:t>Oracles can be:</a:t>
            </a:r>
          </a:p>
          <a:p>
            <a:pPr indent="-228600" lvl="1" marL="914400" rtl="0">
              <a:spcBef>
                <a:spcPts val="0"/>
              </a:spcBef>
              <a:buClr>
                <a:srgbClr val="333333"/>
              </a:buClr>
            </a:pPr>
            <a:r>
              <a:rPr lang="en">
                <a:solidFill>
                  <a:srgbClr val="333333"/>
                </a:solidFill>
              </a:rPr>
              <a:t>specified (expected values, models, assertions)</a:t>
            </a:r>
          </a:p>
          <a:p>
            <a:pPr indent="-228600" lvl="1" marL="914400" rtl="0">
              <a:spcBef>
                <a:spcPts val="0"/>
              </a:spcBef>
              <a:buClr>
                <a:srgbClr val="333333"/>
              </a:buClr>
            </a:pPr>
            <a:r>
              <a:rPr lang="en">
                <a:solidFill>
                  <a:srgbClr val="333333"/>
                </a:solidFill>
              </a:rPr>
              <a:t>derived from correct executions or project artifacts</a:t>
            </a:r>
          </a:p>
          <a:p>
            <a:pPr indent="-228600" lvl="1" marL="914400" rtl="0">
              <a:spcBef>
                <a:spcPts val="0"/>
              </a:spcBef>
              <a:buClr>
                <a:srgbClr val="333333"/>
              </a:buClr>
            </a:pPr>
            <a:r>
              <a:rPr lang="en">
                <a:solidFill>
                  <a:srgbClr val="333333"/>
                </a:solidFill>
              </a:rPr>
              <a:t>built to detect implicit properties</a:t>
            </a:r>
          </a:p>
          <a:p>
            <a:pPr indent="-228600" lvl="1" marL="914400" rtl="0">
              <a:spcBef>
                <a:spcPts val="0"/>
              </a:spcBef>
              <a:buClr>
                <a:srgbClr val="333333"/>
              </a:buClr>
            </a:pPr>
            <a:r>
              <a:rPr lang="en">
                <a:solidFill>
                  <a:srgbClr val="333333"/>
                </a:solidFill>
              </a:rPr>
              <a:t>humans asked to check results</a:t>
            </a:r>
          </a:p>
        </p:txBody>
      </p:sp>
      <p:sp>
        <p:nvSpPr>
          <p:cNvPr id="369" name="Shape 3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75" name="Shape 3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Fault-Based Testing</a:t>
            </a:r>
          </a:p>
          <a:p>
            <a:pPr indent="-228600" lvl="1" marL="914400" marR="0" rtl="0" algn="l">
              <a:lnSpc>
                <a:spcPct val="120000"/>
              </a:lnSpc>
              <a:spcBef>
                <a:spcPts val="0"/>
              </a:spcBef>
              <a:spcAft>
                <a:spcPts val="0"/>
              </a:spcAft>
            </a:pPr>
            <a:r>
              <a:rPr lang="en"/>
              <a:t>Reading - Ch. 15</a:t>
            </a:r>
          </a:p>
          <a:p>
            <a:pPr indent="0" lvl="0" marL="457200" marR="0" rtl="0" algn="l">
              <a:lnSpc>
                <a:spcPct val="120000"/>
              </a:lnSpc>
              <a:spcBef>
                <a:spcPts val="0"/>
              </a:spcBef>
              <a:spcAft>
                <a:spcPts val="0"/>
              </a:spcAft>
              <a:buNone/>
            </a:pPr>
            <a:r>
              <a:t/>
            </a:r>
            <a:endParaRPr/>
          </a:p>
          <a:p>
            <a:pPr indent="-228600" lvl="0" marL="457200" rtl="0">
              <a:spcBef>
                <a:spcPts val="0"/>
              </a:spcBef>
              <a:buClr>
                <a:srgbClr val="333333"/>
              </a:buClr>
            </a:pPr>
            <a:r>
              <a:rPr lang="en">
                <a:solidFill>
                  <a:srgbClr val="333333"/>
                </a:solidFill>
              </a:rPr>
              <a:t>Homework 2 due Thursday.</a:t>
            </a:r>
          </a:p>
          <a:p>
            <a:pPr indent="-228600" lvl="1" marL="914400" rtl="0">
              <a:spcBef>
                <a:spcPts val="0"/>
              </a:spcBef>
              <a:buClr>
                <a:srgbClr val="333333"/>
              </a:buClr>
            </a:pPr>
            <a:r>
              <a:rPr lang="en">
                <a:solidFill>
                  <a:srgbClr val="333333"/>
                </a:solidFill>
              </a:rPr>
              <a:t>Any questions?</a:t>
            </a:r>
          </a:p>
        </p:txBody>
      </p:sp>
      <p:sp>
        <p:nvSpPr>
          <p:cNvPr id="376" name="Shape 3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42</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Oracle - Definition</a:t>
            </a:r>
          </a:p>
        </p:txBody>
      </p:sp>
      <p:sp>
        <p:nvSpPr>
          <p:cNvPr id="97" name="Shape 9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If a software test is a sequence of activities (</a:t>
            </a:r>
            <a:r>
              <a:rPr i="1" lang="en"/>
              <a:t>stimuli and observations</a:t>
            </a:r>
            <a:r>
              <a:rPr lang="en"/>
              <a:t>), an </a:t>
            </a:r>
            <a:r>
              <a:rPr b="1" lang="en"/>
              <a:t>oracle</a:t>
            </a:r>
            <a:r>
              <a:rPr lang="en"/>
              <a:t> is a predicate that determines whether a given sequence is acceptable or not.</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An oracle will respond with a </a:t>
            </a:r>
            <a:r>
              <a:rPr i="1" lang="en"/>
              <a:t>pass</a:t>
            </a:r>
            <a:r>
              <a:rPr lang="en"/>
              <a:t> or a </a:t>
            </a:r>
            <a:r>
              <a:rPr i="1" lang="en"/>
              <a:t>fail</a:t>
            </a:r>
            <a:r>
              <a:rPr lang="en"/>
              <a:t> verdict on the acceptability of any test sequence for which it is defined. </a:t>
            </a:r>
          </a:p>
        </p:txBody>
      </p:sp>
      <p:sp>
        <p:nvSpPr>
          <p:cNvPr id="98" name="Shape 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Oracles and Specifications</a:t>
            </a:r>
          </a:p>
        </p:txBody>
      </p:sp>
      <p:sp>
        <p:nvSpPr>
          <p:cNvPr id="104" name="Shape 10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In verification, an implementation is checked for conformance to a specification. </a:t>
            </a:r>
          </a:p>
          <a:p>
            <a:pPr indent="-228600" lvl="0" marL="457200" marR="0" rtl="0" algn="l">
              <a:lnSpc>
                <a:spcPct val="100000"/>
              </a:lnSpc>
              <a:spcBef>
                <a:spcPts val="600"/>
              </a:spcBef>
              <a:spcAft>
                <a:spcPts val="0"/>
              </a:spcAft>
            </a:pPr>
            <a:r>
              <a:rPr lang="en"/>
              <a:t>When executing a test case, the correctness of the implementation is checked by an oracle.</a:t>
            </a:r>
          </a:p>
          <a:p>
            <a:pPr indent="-228600" lvl="0" marL="457200" marR="0" rtl="0" algn="l">
              <a:lnSpc>
                <a:spcPct val="100000"/>
              </a:lnSpc>
              <a:spcBef>
                <a:spcPts val="600"/>
              </a:spcBef>
              <a:spcAft>
                <a:spcPts val="0"/>
              </a:spcAft>
            </a:pPr>
            <a:r>
              <a:rPr lang="en"/>
              <a:t>Testing is a form of verification.</a:t>
            </a:r>
          </a:p>
          <a:p>
            <a:pPr indent="-228600" lvl="0" marL="457200" marR="0" rtl="0" algn="l">
              <a:lnSpc>
                <a:spcPct val="100000"/>
              </a:lnSpc>
              <a:spcBef>
                <a:spcPts val="600"/>
              </a:spcBef>
              <a:spcAft>
                <a:spcPts val="0"/>
              </a:spcAft>
            </a:pPr>
            <a:r>
              <a:rPr b="1" lang="en"/>
              <a:t>Is an oracle a specification? </a:t>
            </a:r>
          </a:p>
          <a:p>
            <a:pPr indent="-228600" lvl="1" marL="914400" marR="0" rtl="0" algn="l">
              <a:lnSpc>
                <a:spcPct val="100000"/>
              </a:lnSpc>
              <a:spcBef>
                <a:spcPts val="600"/>
              </a:spcBef>
              <a:spcAft>
                <a:spcPts val="0"/>
              </a:spcAft>
            </a:pPr>
            <a:r>
              <a:rPr b="1" lang="en"/>
              <a:t>Is a specification an oracle?</a:t>
            </a:r>
          </a:p>
        </p:txBody>
      </p:sp>
      <p:sp>
        <p:nvSpPr>
          <p:cNvPr id="105" name="Shape 1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Oracle Components</a:t>
            </a:r>
          </a:p>
        </p:txBody>
      </p:sp>
      <p:sp>
        <p:nvSpPr>
          <p:cNvPr id="111" name="Shape 11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An oracle is </a:t>
            </a:r>
            <a:r>
              <a:rPr i="1" lang="en" sz="2800"/>
              <a:t>an implementation of a specification</a:t>
            </a:r>
            <a:r>
              <a:rPr lang="en" sz="2800"/>
              <a:t>.</a:t>
            </a:r>
            <a:r>
              <a:rPr lang="en"/>
              <a:t> </a:t>
            </a:r>
          </a:p>
          <a:p>
            <a:pPr indent="-228600" lvl="0" marL="457200" marR="0" rtl="0" algn="l">
              <a:lnSpc>
                <a:spcPct val="100000"/>
              </a:lnSpc>
              <a:spcBef>
                <a:spcPts val="600"/>
              </a:spcBef>
              <a:spcAft>
                <a:spcPts val="0"/>
              </a:spcAft>
            </a:pPr>
            <a:r>
              <a:rPr b="1" lang="en"/>
              <a:t>Oracle Information</a:t>
            </a:r>
          </a:p>
          <a:p>
            <a:pPr indent="-228600" lvl="1" marL="914400" marR="0" rtl="0" algn="l">
              <a:lnSpc>
                <a:spcPct val="100000"/>
              </a:lnSpc>
              <a:spcBef>
                <a:spcPts val="600"/>
              </a:spcBef>
              <a:spcAft>
                <a:spcPts val="0"/>
              </a:spcAft>
            </a:pPr>
            <a:r>
              <a:rPr lang="en"/>
              <a:t>The information used by the oracle to judge the correctness of the implementation, given the inputs.</a:t>
            </a:r>
          </a:p>
          <a:p>
            <a:pPr indent="-228600" lvl="1" marL="914400" marR="0" rtl="0" algn="l">
              <a:lnSpc>
                <a:spcPct val="100000"/>
              </a:lnSpc>
              <a:spcBef>
                <a:spcPts val="600"/>
              </a:spcBef>
              <a:spcAft>
                <a:spcPts val="0"/>
              </a:spcAft>
            </a:pPr>
            <a:r>
              <a:rPr lang="en"/>
              <a:t>A specification, in a form that can be used directly by the testing code.</a:t>
            </a:r>
          </a:p>
          <a:p>
            <a:pPr indent="-228600" lvl="0" marL="457200" marR="0" rtl="0" algn="l">
              <a:lnSpc>
                <a:spcPct val="100000"/>
              </a:lnSpc>
              <a:spcBef>
                <a:spcPts val="600"/>
              </a:spcBef>
              <a:spcAft>
                <a:spcPts val="0"/>
              </a:spcAft>
            </a:pPr>
            <a:r>
              <a:rPr b="1" lang="en"/>
              <a:t>Oracle Procedure</a:t>
            </a:r>
          </a:p>
          <a:p>
            <a:pPr indent="-228600" lvl="1" marL="914400" marR="0" rtl="0" algn="l">
              <a:lnSpc>
                <a:spcPct val="100000"/>
              </a:lnSpc>
              <a:spcBef>
                <a:spcPts val="600"/>
              </a:spcBef>
              <a:spcAft>
                <a:spcPts val="0"/>
              </a:spcAft>
            </a:pPr>
            <a:r>
              <a:rPr lang="en"/>
              <a:t>Code that uses that information to arrive at a verdict.</a:t>
            </a:r>
          </a:p>
          <a:p>
            <a:pPr indent="-228600" lvl="1" marL="914400" marR="0" rtl="0" algn="l">
              <a:lnSpc>
                <a:spcPct val="100000"/>
              </a:lnSpc>
              <a:spcBef>
                <a:spcPts val="600"/>
              </a:spcBef>
              <a:spcAft>
                <a:spcPts val="0"/>
              </a:spcAft>
            </a:pPr>
            <a:r>
              <a:rPr lang="en"/>
              <a:t>A form of </a:t>
            </a:r>
            <a:r>
              <a:rPr i="1" lang="en"/>
              <a:t>automated verification</a:t>
            </a:r>
            <a:r>
              <a:rPr lang="en"/>
              <a:t>.</a:t>
            </a:r>
          </a:p>
          <a:p>
            <a:pPr indent="-228600" lvl="1" marL="914400" marR="0" rtl="0" algn="l">
              <a:lnSpc>
                <a:spcPct val="100000"/>
              </a:lnSpc>
              <a:spcBef>
                <a:spcPts val="600"/>
              </a:spcBef>
              <a:spcAft>
                <a:spcPts val="0"/>
              </a:spcAft>
            </a:pPr>
            <a:r>
              <a:rPr lang="en"/>
              <a:t>Commonly as simple as... </a:t>
            </a:r>
            <a:br>
              <a:rPr lang="en"/>
            </a:br>
            <a:r>
              <a:rPr b="1" lang="en" sz="1800">
                <a:latin typeface="Courier New"/>
                <a:ea typeface="Courier New"/>
                <a:cs typeface="Courier New"/>
                <a:sym typeface="Courier New"/>
              </a:rPr>
              <a:t>(value(system output) == value(expected output))</a:t>
            </a:r>
          </a:p>
        </p:txBody>
      </p:sp>
      <p:sp>
        <p:nvSpPr>
          <p:cNvPr id="112" name="Shape 1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Oracles are Code</a:t>
            </a:r>
          </a:p>
        </p:txBody>
      </p:sp>
      <p:sp>
        <p:nvSpPr>
          <p:cNvPr id="118" name="Shape 11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Oracles must be developed.</a:t>
            </a:r>
          </a:p>
          <a:p>
            <a:pPr indent="-228600" lvl="1" marL="914400" marR="0" rtl="0" algn="l">
              <a:lnSpc>
                <a:spcPct val="100000"/>
              </a:lnSpc>
              <a:spcBef>
                <a:spcPts val="600"/>
              </a:spcBef>
              <a:spcAft>
                <a:spcPts val="0"/>
              </a:spcAft>
            </a:pPr>
            <a:r>
              <a:rPr lang="en"/>
              <a:t>Like the project, an oracle is built from the requirement specification.</a:t>
            </a:r>
          </a:p>
          <a:p>
            <a:pPr indent="-228600" lvl="2" marL="1371600" marR="0" rtl="0" algn="l">
              <a:lnSpc>
                <a:spcPct val="100000"/>
              </a:lnSpc>
              <a:spcBef>
                <a:spcPts val="600"/>
              </a:spcBef>
              <a:spcAft>
                <a:spcPts val="0"/>
              </a:spcAft>
            </a:pPr>
            <a:r>
              <a:rPr lang="en"/>
              <a:t>… and is subject to interpretation by the developer</a:t>
            </a:r>
          </a:p>
          <a:p>
            <a:pPr indent="-228600" lvl="2" marL="1371600" marR="0" rtl="0" algn="l">
              <a:lnSpc>
                <a:spcPct val="100000"/>
              </a:lnSpc>
              <a:spcBef>
                <a:spcPts val="600"/>
              </a:spcBef>
              <a:spcAft>
                <a:spcPts val="0"/>
              </a:spcAft>
            </a:pPr>
            <a:r>
              <a:rPr lang="en"/>
              <a:t>… and may contain faults</a:t>
            </a:r>
          </a:p>
          <a:p>
            <a:pPr indent="-228600" lvl="0" marL="457200" marR="0" rtl="0" algn="l">
              <a:lnSpc>
                <a:spcPct val="100000"/>
              </a:lnSpc>
              <a:spcBef>
                <a:spcPts val="600"/>
              </a:spcBef>
              <a:spcAft>
                <a:spcPts val="0"/>
              </a:spcAft>
            </a:pPr>
            <a:r>
              <a:rPr lang="en"/>
              <a:t>A faulty oracle can be trouble.</a:t>
            </a:r>
          </a:p>
          <a:p>
            <a:pPr indent="-228600" lvl="1" marL="914400" rtl="0">
              <a:spcBef>
                <a:spcPts val="600"/>
              </a:spcBef>
            </a:pPr>
            <a:r>
              <a:rPr lang="en"/>
              <a:t>May result in false positives - “pass” when there was a fault in the system.</a:t>
            </a:r>
          </a:p>
          <a:p>
            <a:pPr indent="-228600" lvl="1" marL="914400" rtl="0">
              <a:spcBef>
                <a:spcPts val="600"/>
              </a:spcBef>
            </a:pPr>
            <a:r>
              <a:rPr lang="en"/>
              <a:t>May result in false negatives - “fail” when there was not a fault in the system.</a:t>
            </a:r>
          </a:p>
          <a:p>
            <a:pPr indent="0" lvl="0" marL="457200" marR="0" rtl="0" algn="l">
              <a:lnSpc>
                <a:spcPct val="100000"/>
              </a:lnSpc>
              <a:spcBef>
                <a:spcPts val="600"/>
              </a:spcBef>
              <a:spcAft>
                <a:spcPts val="0"/>
              </a:spcAft>
              <a:buNone/>
            </a:pPr>
            <a:r>
              <a:t/>
            </a:r>
            <a:endParaRPr/>
          </a:p>
        </p:txBody>
      </p:sp>
      <p:sp>
        <p:nvSpPr>
          <p:cNvPr id="119" name="Shape 1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Oracle Verification</a:t>
            </a:r>
          </a:p>
        </p:txBody>
      </p:sp>
      <p:sp>
        <p:nvSpPr>
          <p:cNvPr id="125" name="Shape 12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Verification can be performed on oracles.</a:t>
            </a:r>
          </a:p>
          <a:p>
            <a:pPr indent="-228600" lvl="1" marL="914400" marR="0" rtl="0" algn="l">
              <a:lnSpc>
                <a:spcPct val="100000"/>
              </a:lnSpc>
              <a:spcBef>
                <a:spcPts val="600"/>
              </a:spcBef>
              <a:spcAft>
                <a:spcPts val="0"/>
              </a:spcAft>
            </a:pPr>
            <a:r>
              <a:rPr lang="en"/>
              <a:t>Does the oracle conform to the specification it was built from?</a:t>
            </a:r>
          </a:p>
          <a:p>
            <a:pPr indent="-228600" lvl="1" marL="914400" marR="0" rtl="0" algn="l">
              <a:lnSpc>
                <a:spcPct val="100000"/>
              </a:lnSpc>
              <a:spcBef>
                <a:spcPts val="600"/>
              </a:spcBef>
              <a:spcAft>
                <a:spcPts val="0"/>
              </a:spcAft>
            </a:pPr>
            <a:r>
              <a:rPr lang="en"/>
              <a:t>i.e., we could write tests for the oracle.</a:t>
            </a:r>
          </a:p>
          <a:p>
            <a:pPr indent="-228600" lvl="0" marL="457200" marR="0" rtl="0" algn="l">
              <a:lnSpc>
                <a:spcPct val="100000"/>
              </a:lnSpc>
              <a:spcBef>
                <a:spcPts val="600"/>
              </a:spcBef>
              <a:spcAft>
                <a:spcPts val="0"/>
              </a:spcAft>
            </a:pPr>
            <a:r>
              <a:rPr lang="en"/>
              <a:t>Circularity problem.</a:t>
            </a:r>
          </a:p>
          <a:p>
            <a:pPr indent="-228600" lvl="1" marL="914400" marR="0" rtl="0" algn="l">
              <a:lnSpc>
                <a:spcPct val="100000"/>
              </a:lnSpc>
              <a:spcBef>
                <a:spcPts val="600"/>
              </a:spcBef>
              <a:spcAft>
                <a:spcPts val="0"/>
              </a:spcAft>
            </a:pPr>
            <a:r>
              <a:rPr lang="en"/>
              <a:t>Build code to judge the system, then build code to judge the judge, then what?</a:t>
            </a:r>
          </a:p>
          <a:p>
            <a:pPr indent="-228600" lvl="0" marL="457200" marR="0" rtl="0" algn="l">
              <a:lnSpc>
                <a:spcPct val="100000"/>
              </a:lnSpc>
              <a:spcBef>
                <a:spcPts val="600"/>
              </a:spcBef>
              <a:spcAft>
                <a:spcPts val="0"/>
              </a:spcAft>
            </a:pPr>
            <a:r>
              <a:rPr lang="en"/>
              <a:t>The oracle should be subjected to a lightweight verification process.</a:t>
            </a:r>
          </a:p>
          <a:p>
            <a:pPr indent="-228600" lvl="1" marL="914400" marR="0" rtl="0" algn="l">
              <a:lnSpc>
                <a:spcPct val="100000"/>
              </a:lnSpc>
              <a:spcBef>
                <a:spcPts val="600"/>
              </a:spcBef>
              <a:spcAft>
                <a:spcPts val="0"/>
              </a:spcAft>
            </a:pPr>
            <a:r>
              <a:rPr lang="en"/>
              <a:t>At least a code review.</a:t>
            </a:r>
          </a:p>
        </p:txBody>
      </p:sp>
      <p:sp>
        <p:nvSpPr>
          <p:cNvPr id="126" name="Shape 1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9</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