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1C1C66B-3026-4ABD-BDFA-215F0E8BDB32}">
  <a:tblStyle styleId="{11C1C66B-3026-4ABD-BDFA-215F0E8BDB32}"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i="1" lang="en">
                <a:solidFill>
                  <a:schemeClr val="dk1"/>
                </a:solidFill>
              </a:rPr>
              <a:t>There are several reasons. The most obvious one being doing a poor job finding the black-box test cases. Since we assume we did a good job, this is not the case. </a:t>
            </a:r>
          </a:p>
          <a:p>
            <a:pPr indent="0" lvl="0" marL="0" rtl="0">
              <a:lnSpc>
                <a:spcPct val="115000"/>
              </a:lnSpc>
              <a:spcBef>
                <a:spcPts val="0"/>
              </a:spcBef>
              <a:buNone/>
            </a:pPr>
            <a:r>
              <a:rPr i="1" lang="en">
                <a:solidFill>
                  <a:schemeClr val="dk1"/>
                </a:solidFill>
              </a:rPr>
              <a:t>- 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a:t>
            </a:r>
          </a:p>
          <a:p>
            <a:pPr indent="0" lvl="0" marL="0" rtl="0">
              <a:lnSpc>
                <a:spcPct val="115000"/>
              </a:lnSpc>
              <a:spcBef>
                <a:spcPts val="0"/>
              </a:spcBef>
              <a:buNone/>
            </a:pPr>
            <a:r>
              <a:rPr i="1" lang="en">
                <a:solidFill>
                  <a:schemeClr val="dk1"/>
                </a:solidFill>
              </a:rPr>
              <a:t>- 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a:t>
            </a:r>
          </a:p>
          <a:p>
            <a:pPr indent="0" lvl="0" marL="0" rtl="0">
              <a:lnSpc>
                <a:spcPct val="115000"/>
              </a:lnSpc>
              <a:spcBef>
                <a:spcPts val="0"/>
              </a:spcBef>
              <a:buNone/>
            </a:pPr>
            <a:r>
              <a:rPr i="1" lang="en">
                <a:solidFill>
                  <a:schemeClr val="dk1"/>
                </a:solidFill>
              </a:rPr>
              <a:t>- 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black box testing you are unlikely to cover much of those switch statements.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i="1" lang="en">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i="1" lang="en">
                <a:solidFill>
                  <a:schemeClr val="dk1"/>
                </a:solidFill>
              </a:rPr>
              <a:t>Impossible combination of conditions, defensive programming, unreachable/unused code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rtl="0">
              <a:spcBef>
                <a:spcPts val="0"/>
              </a:spcBef>
              <a:buClr>
                <a:schemeClr val="dk1"/>
              </a:buClr>
              <a:buSzPct val="100000"/>
              <a:buAutoNum type="arabicPeriod"/>
            </a:pPr>
            <a:r>
              <a:rPr i="1" lang="en">
                <a:solidFill>
                  <a:schemeClr val="dk1"/>
                </a:solidFill>
              </a:rPr>
              <a:t>A test case will greatly help us in the integration testing phase. Now our testing groups can start defining test cases and procedures early and be ready when the system is coming on-line. </a:t>
            </a:r>
          </a:p>
          <a:p>
            <a:pPr indent="-298450" lvl="0" marL="457200" rtl="0">
              <a:spcBef>
                <a:spcPts val="0"/>
              </a:spcBef>
              <a:buClr>
                <a:schemeClr val="dk1"/>
              </a:buClr>
              <a:buSzPct val="100000"/>
              <a:buAutoNum type="arabicPeriod"/>
            </a:pPr>
            <a:r>
              <a:rPr i="1" lang="en">
                <a:solidFill>
                  <a:schemeClr val="dk1"/>
                </a:solidFill>
              </a:rPr>
              <a:t>Test cases force us to write testable (thus, pretty good) requirements. If a requirement is not testable, we simply cannot write a test case.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work through</a:t>
            </a:r>
          </a:p>
          <a:p>
            <a:pPr lvl="0" rtl="0">
              <a:spcBef>
                <a:spcPts val="0"/>
              </a:spcBef>
              <a:buNone/>
            </a:pPr>
            <a:r>
              <a:rPr lang="en"/>
              <a:t>departure flight, arrival flight, database</a:t>
            </a:r>
          </a:p>
          <a:p>
            <a:pPr lvl="0" rtl="0">
              <a:spcBef>
                <a:spcPts val="0"/>
              </a:spcBef>
              <a:buNone/>
            </a:pPr>
            <a:r>
              <a:rPr lang="en"/>
              <a:t>for each parameter in data structure, what are some input partitions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Here are kind of the essential, could be some others - make sure destination and originating differ for the arriving flight and for the departing flight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statement (discuss) - 2</a:t>
            </a:r>
          </a:p>
          <a:p>
            <a:pPr lvl="0" rtl="0">
              <a:lnSpc>
                <a:spcPct val="120000"/>
              </a:lnSpc>
              <a:spcBef>
                <a:spcPts val="0"/>
              </a:spcBef>
              <a:buNone/>
            </a:pPr>
            <a:r>
              <a:rPr lang="en">
                <a:solidFill>
                  <a:schemeClr val="dk1"/>
                </a:solidFill>
              </a:rPr>
              <a:t>branch (discuss) - 2 (one new) (TT,FF)</a:t>
            </a:r>
          </a:p>
          <a:p>
            <a:pPr lvl="0" rtl="0">
              <a:lnSpc>
                <a:spcPct val="120000"/>
              </a:lnSpc>
              <a:spcBef>
                <a:spcPts val="0"/>
              </a:spcBef>
              <a:buNone/>
            </a:pPr>
            <a:r>
              <a:rPr lang="en">
                <a:solidFill>
                  <a:schemeClr val="dk1"/>
                </a:solidFill>
              </a:rPr>
              <a:t>path ( discuss) - 4 tests (TT) (TF) (FT) (FF)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and discuss)</a:t>
            </a:r>
          </a:p>
          <a:p>
            <a:pPr lvl="0" rtl="0">
              <a:lnSpc>
                <a:spcPct val="120000"/>
              </a:lnSpc>
              <a:spcBef>
                <a:spcPts val="0"/>
              </a:spcBef>
              <a:buNone/>
            </a:pPr>
            <a:r>
              <a:rPr lang="en">
                <a:solidFill>
                  <a:schemeClr val="dk1"/>
                </a:solidFill>
              </a:rPr>
              <a:t>Point is - this depends on your test inputs. You can pass in input that achieves coverage without triggering a fault. Those are two different things. Stronger coverage can help reveal faults, but does not ensure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the code in the practice midterm is too big for one slide, the answers for that will go up today. Let’s work together on a smaller example, though.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Click 1, 2 go over</a:t>
            </a:r>
          </a:p>
          <a:p>
            <a:pPr lvl="0" rtl="0">
              <a:spcBef>
                <a:spcPts val="600"/>
              </a:spcBef>
              <a:buNone/>
            </a:pPr>
            <a:r>
              <a:rPr lang="en">
                <a:solidFill>
                  <a:schemeClr val="dk1"/>
                </a:solidFill>
              </a:rPr>
              <a:t>Click 3, 4 go over</a:t>
            </a:r>
          </a:p>
          <a:p>
            <a:pPr lvl="0" rtl="0">
              <a:spcBef>
                <a:spcPts val="600"/>
              </a:spcBef>
              <a:buNone/>
            </a:pPr>
            <a:r>
              <a:rPr lang="en">
                <a:solidFill>
                  <a:schemeClr val="dk1"/>
                </a:solidFill>
              </a:rPr>
              <a:t>Click 5, 6 go over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Look familiar?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AutoNum type="arabicPeriod"/>
            </a:pPr>
            <a:r>
              <a:rPr i="1" lang="en">
                <a:solidFill>
                  <a:schemeClr val="dk1"/>
                </a:solidFill>
              </a:rPr>
              <a:t>Yes. Trivially, the node b must appear on every path from the exit node to itself. Thus, every node is its own “trivial post-dominator”. Thus, pdom is reflexive.</a:t>
            </a:r>
          </a:p>
          <a:p>
            <a:pPr indent="-298450" lvl="0" marL="457200" rtl="0">
              <a:lnSpc>
                <a:spcPct val="115000"/>
              </a:lnSpc>
              <a:spcBef>
                <a:spcPts val="0"/>
              </a:spcBef>
              <a:buClr>
                <a:schemeClr val="dk1"/>
              </a:buClr>
              <a:buSzPct val="100000"/>
              <a:buAutoNum type="arabicPeriod"/>
            </a:pPr>
            <a:r>
              <a:rPr i="1" lang="en">
                <a:solidFill>
                  <a:schemeClr val="dk1"/>
                </a:solidFill>
              </a:rPr>
              <a:t>No, unless a = b (or yes, only if a = b). If a = b, result follows from (a). If a and b are distinct and a pdom b, every path to the exit must pass through a after reaching b. If b pdom a is true, that implies that every path to the exit must pass through b after passing through a. Both cannot be true at once, that would imply there is some path from a to the exit that does not pass through b. Thus, pdom is anti-symmetric.</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8450" lvl="0" marL="457200" rtl="0">
              <a:lnSpc>
                <a:spcPct val="115000"/>
              </a:lnSpc>
              <a:spcBef>
                <a:spcPts val="0"/>
              </a:spcBef>
              <a:buClr>
                <a:schemeClr val="dk1"/>
              </a:buClr>
              <a:buSzPct val="100000"/>
              <a:buAutoNum type="arabicPeriod"/>
            </a:pPr>
            <a:r>
              <a:rPr i="1" lang="en">
                <a:solidFill>
                  <a:schemeClr val="dk1"/>
                </a:solidFill>
              </a:rPr>
              <a:t>c pdom a holds true. If there is a path from a to the exit, b appears on that path because b pdom a. Then, c must appear on the sub-path from b to the exit because c pdom b. Thus, pdom is transitive.</a:t>
            </a:r>
          </a:p>
          <a:p>
            <a:pPr indent="-298450" lvl="0" marL="457200" rtl="0">
              <a:lnSpc>
                <a:spcPct val="115000"/>
              </a:lnSpc>
              <a:spcBef>
                <a:spcPts val="0"/>
              </a:spcBef>
              <a:buClr>
                <a:schemeClr val="dk1"/>
              </a:buClr>
              <a:buSzPct val="100000"/>
              <a:buAutoNum type="arabicPeriod"/>
            </a:pPr>
            <a:r>
              <a:rPr i="1" lang="en">
                <a:solidFill>
                  <a:schemeClr val="dk1"/>
                </a:solidFill>
              </a:rPr>
              <a:t>Either c pdom b or b pdom c holds true. Otherwise, b and c will be distinct nodes and there will be a path from b to the exit that does not pass through c, and a path from c to the exit that does not pass through b. Suppose there is a path from a to the exit. Now, because c pdom a and b pdom a, both c and b must appear on that path.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i="1" lang="en">
                <a:solidFill>
                  <a:schemeClr val="dk1"/>
                </a:solidFill>
              </a:rPr>
              <a:t>Expected-value oracles are less expensive to design (per-test) than models and self-checks, but only work for one test input at a time. Self-checks and Models can handle a wider variety of situations - potentially any input to the function. However, they may miss a fault that does not violate the property, or meets the same abstract output class as the expected result. Models are the most expensive to design, as they require development of a full model of execution. Models may be inaccurate as well, as they represent simplified versions of a program, and may not reflect enough of the details that are needed for the real execution of the program. Self-Checks may also be inaccurate, as they can only tell when a program violates the specified property - incorrect output could still meet the property.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over)(3 clicks). Pretty simple.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Transition coverage is a little more complicated.</a:t>
            </a:r>
          </a:p>
          <a:p>
            <a:pPr lvl="0" rtl="0">
              <a:lnSpc>
                <a:spcPct val="115000"/>
              </a:lnSpc>
              <a:spcBef>
                <a:spcPts val="0"/>
              </a:spcBef>
              <a:buNone/>
            </a:pPr>
            <a:r>
              <a:rPr lang="en"/>
              <a:t>Start by expanding the first test (9 clicks)</a:t>
            </a:r>
          </a:p>
          <a:p>
            <a:pPr lvl="0" rtl="0">
              <a:lnSpc>
                <a:spcPct val="115000"/>
              </a:lnSpc>
              <a:spcBef>
                <a:spcPts val="0"/>
              </a:spcBef>
              <a:buNone/>
            </a:pPr>
            <a:r>
              <a:rPr lang="en"/>
              <a:t>Just leaves one transition. For that, we need a second test because it is a transition out of the initial state, and there is no way back to the original state.</a:t>
            </a:r>
          </a:p>
          <a:p>
            <a:pPr lvl="0" rtl="0">
              <a:lnSpc>
                <a:spcPct val="115000"/>
              </a:lnSpc>
              <a:spcBef>
                <a:spcPts val="0"/>
              </a:spcBef>
              <a:buNone/>
            </a:pPr>
            <a:r>
              <a:rPr lang="en"/>
              <a:t>Not the only suite, not even the best suite. That first test is really long and may be hard to understand. May want to distribute this out over both.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1.png"/><Relationship Id="rId4" Type="http://schemas.openxmlformats.org/officeDocument/2006/relationships/image" Target="../media/image0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1.png"/><Relationship Id="rId4" Type="http://schemas.openxmlformats.org/officeDocument/2006/relationships/image" Target="../media/image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Midterm</a:t>
            </a:r>
            <a:r>
              <a:rPr lang="en" sz="5600"/>
              <a:t> Review</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15 - 02/28/2017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113" name="Shape 113"/>
          <p:cNvSpPr txBox="1"/>
          <p:nvPr>
            <p:ph idx="1" type="body"/>
          </p:nvPr>
        </p:nvSpPr>
        <p:spPr>
          <a:xfrm>
            <a:off x="457200" y="1600200"/>
            <a:ext cx="8229600" cy="1496400"/>
          </a:xfrm>
          <a:prstGeom prst="rect">
            <a:avLst/>
          </a:prstGeom>
        </p:spPr>
        <p:txBody>
          <a:bodyPr anchorCtr="0" anchor="t" bIns="91425" lIns="91425" rIns="91425" tIns="91425">
            <a:noAutofit/>
          </a:bodyPr>
          <a:lstStyle/>
          <a:p>
            <a:pPr lvl="0" rtl="0">
              <a:lnSpc>
                <a:spcPct val="115000"/>
              </a:lnSpc>
              <a:spcBef>
                <a:spcPts val="0"/>
              </a:spcBef>
              <a:buNone/>
            </a:pPr>
            <a:r>
              <a:rPr lang="en" sz="2400"/>
              <a:t>Briefly describe two (2) things that might have happened to account for the fact that 40% of the code was not exercised during the requirements-based tests.</a:t>
            </a:r>
          </a:p>
        </p:txBody>
      </p:sp>
      <p:sp>
        <p:nvSpPr>
          <p:cNvPr id="114" name="Shape 11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
        <p:nvSpPr>
          <p:cNvPr id="115" name="Shape 115"/>
          <p:cNvSpPr txBox="1"/>
          <p:nvPr/>
        </p:nvSpPr>
        <p:spPr>
          <a:xfrm>
            <a:off x="518325" y="3096600"/>
            <a:ext cx="7894800" cy="32031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Poor job choosing test cases.</a:t>
            </a:r>
          </a:p>
          <a:p>
            <a:pPr indent="-381000" lvl="0" marL="457200" rtl="0">
              <a:spcBef>
                <a:spcPts val="0"/>
              </a:spcBef>
              <a:buSzPct val="100000"/>
              <a:buChar char="●"/>
            </a:pPr>
            <a:r>
              <a:rPr lang="en" sz="2400"/>
              <a:t>Missing requirements.</a:t>
            </a:r>
          </a:p>
          <a:p>
            <a:pPr indent="-381000" lvl="0" marL="457200" rtl="0">
              <a:spcBef>
                <a:spcPts val="0"/>
              </a:spcBef>
              <a:buSzPct val="100000"/>
              <a:buChar char="●"/>
            </a:pPr>
            <a:r>
              <a:rPr lang="en" sz="2400"/>
              <a:t>Dead or inactive code.</a:t>
            </a:r>
          </a:p>
          <a:p>
            <a:pPr indent="-381000" lvl="0" marL="457200" rtl="0">
              <a:spcBef>
                <a:spcPts val="0"/>
              </a:spcBef>
              <a:buSzPct val="100000"/>
              <a:buChar char="●"/>
            </a:pPr>
            <a:r>
              <a:rPr lang="en" sz="2400"/>
              <a:t>Error-handling.</a:t>
            </a:r>
          </a:p>
          <a:p>
            <a:pPr indent="-381000" lvl="1" marL="914400">
              <a:spcBef>
                <a:spcPts val="0"/>
              </a:spcBef>
              <a:buSzPct val="100000"/>
              <a:buChar char="○"/>
            </a:pPr>
            <a:r>
              <a:rPr lang="en" sz="2400"/>
              <a:t>Code used only in special cases.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121" name="Shape 121"/>
          <p:cNvSpPr txBox="1"/>
          <p:nvPr>
            <p:ph idx="1" type="body"/>
          </p:nvPr>
        </p:nvSpPr>
        <p:spPr>
          <a:xfrm>
            <a:off x="457200" y="1600200"/>
            <a:ext cx="8229600" cy="1483200"/>
          </a:xfrm>
          <a:prstGeom prst="rect">
            <a:avLst/>
          </a:prstGeom>
        </p:spPr>
        <p:txBody>
          <a:bodyPr anchorCtr="0" anchor="t" bIns="91425" lIns="91425" rIns="91425" tIns="91425">
            <a:noAutofit/>
          </a:bodyPr>
          <a:lstStyle/>
          <a:p>
            <a:pPr lvl="0" rtl="0">
              <a:lnSpc>
                <a:spcPct val="115000"/>
              </a:lnSpc>
              <a:spcBef>
                <a:spcPts val="0"/>
              </a:spcBef>
              <a:buNone/>
            </a:pPr>
            <a:r>
              <a:rPr lang="en" sz="2400"/>
              <a:t>Should you, in general, be able to expect 100% statement coverage through thorough requirements-based testing alone (why or why not)?</a:t>
            </a:r>
          </a:p>
        </p:txBody>
      </p:sp>
      <p:sp>
        <p:nvSpPr>
          <p:cNvPr id="122" name="Shape 1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
        <p:nvSpPr>
          <p:cNvPr id="123" name="Shape 123"/>
          <p:cNvSpPr txBox="1"/>
          <p:nvPr/>
        </p:nvSpPr>
        <p:spPr>
          <a:xfrm>
            <a:off x="505050" y="3256225"/>
            <a:ext cx="8181900" cy="30570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No.</a:t>
            </a:r>
          </a:p>
          <a:p>
            <a:pPr indent="-381000" lvl="0" marL="457200" rtl="0">
              <a:spcBef>
                <a:spcPts val="0"/>
              </a:spcBef>
              <a:buSzPct val="100000"/>
              <a:buChar char="●"/>
            </a:pPr>
            <a:r>
              <a:rPr lang="en" sz="2400"/>
              <a:t>There are almost always special cases not covered by requirements.</a:t>
            </a:r>
          </a:p>
          <a:p>
            <a:pPr indent="-381000" lvl="1" marL="914400">
              <a:spcBef>
                <a:spcPts val="0"/>
              </a:spcBef>
              <a:buSzPct val="100000"/>
              <a:buChar char="○"/>
            </a:pPr>
            <a:r>
              <a:rPr lang="en" sz="2400"/>
              <a:t>Code optimizations, debug code, exception handling.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129" name="Shape 129"/>
          <p:cNvSpPr txBox="1"/>
          <p:nvPr>
            <p:ph idx="1" type="body"/>
          </p:nvPr>
        </p:nvSpPr>
        <p:spPr>
          <a:xfrm>
            <a:off x="457200" y="1600200"/>
            <a:ext cx="8229600" cy="1403400"/>
          </a:xfrm>
          <a:prstGeom prst="rect">
            <a:avLst/>
          </a:prstGeom>
        </p:spPr>
        <p:txBody>
          <a:bodyPr anchorCtr="0" anchor="t" bIns="91425" lIns="91425" rIns="91425" tIns="91425">
            <a:noAutofit/>
          </a:bodyPr>
          <a:lstStyle/>
          <a:p>
            <a:pPr lvl="0" rtl="0">
              <a:lnSpc>
                <a:spcPct val="115000"/>
              </a:lnSpc>
              <a:spcBef>
                <a:spcPts val="0"/>
              </a:spcBef>
              <a:buNone/>
            </a:pPr>
            <a:r>
              <a:rPr lang="en" sz="2400"/>
              <a:t>Some structural criteria, such as MC/DC, prescribe obligations that are impossible to satisfy. What are two reasons why a test obligation may be impossible to satisfy?</a:t>
            </a:r>
          </a:p>
        </p:txBody>
      </p:sp>
      <p:sp>
        <p:nvSpPr>
          <p:cNvPr id="130" name="Shape 1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
        <p:nvSpPr>
          <p:cNvPr id="131" name="Shape 131"/>
          <p:cNvSpPr txBox="1"/>
          <p:nvPr/>
        </p:nvSpPr>
        <p:spPr>
          <a:xfrm>
            <a:off x="544925" y="3163175"/>
            <a:ext cx="8067600" cy="29373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Impossible combination of conditions</a:t>
            </a:r>
          </a:p>
          <a:p>
            <a:pPr indent="-381000" lvl="0" marL="457200" rtl="0">
              <a:spcBef>
                <a:spcPts val="0"/>
              </a:spcBef>
              <a:buSzPct val="100000"/>
              <a:buChar char="●"/>
            </a:pPr>
            <a:r>
              <a:rPr lang="en" sz="2400"/>
              <a:t>Defensive programming (situations that may not happen in practice are planned for).</a:t>
            </a:r>
          </a:p>
          <a:p>
            <a:pPr indent="-381000" lvl="0" marL="457200">
              <a:spcBef>
                <a:spcPts val="0"/>
              </a:spcBef>
              <a:buSzPct val="100000"/>
              <a:buChar char="●"/>
            </a:pPr>
            <a:r>
              <a:rPr lang="en" sz="2400"/>
              <a:t>Other situations that result in unused code (i.e., code implemented for future use that is not currently reachable).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3</a:t>
            </a:r>
          </a:p>
        </p:txBody>
      </p:sp>
      <p:sp>
        <p:nvSpPr>
          <p:cNvPr id="137" name="Shape 137"/>
          <p:cNvSpPr txBox="1"/>
          <p:nvPr>
            <p:ph idx="1" type="body"/>
          </p:nvPr>
        </p:nvSpPr>
        <p:spPr>
          <a:xfrm>
            <a:off x="457200" y="1600200"/>
            <a:ext cx="8229600" cy="14565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In class we discussed the importance of defining a test case for each requirement. What are the two primary benefits of defining this test case? </a:t>
            </a:r>
          </a:p>
        </p:txBody>
      </p:sp>
      <p:sp>
        <p:nvSpPr>
          <p:cNvPr id="138" name="Shape 13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
        <p:nvSpPr>
          <p:cNvPr id="139" name="Shape 139"/>
          <p:cNvSpPr txBox="1"/>
          <p:nvPr/>
        </p:nvSpPr>
        <p:spPr>
          <a:xfrm>
            <a:off x="451875" y="3296100"/>
            <a:ext cx="8229600" cy="2777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Helps when performing integration testing. Can build test cases early, apply to code once it is written.</a:t>
            </a:r>
          </a:p>
          <a:p>
            <a:pPr indent="-381000" lvl="0" marL="457200">
              <a:spcBef>
                <a:spcPts val="0"/>
              </a:spcBef>
              <a:buSzPct val="100000"/>
              <a:buChar char="●"/>
            </a:pPr>
            <a:r>
              <a:rPr lang="en" sz="2400"/>
              <a:t>Forces us to write testable requirements.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a:t>
            </a:r>
          </a:p>
        </p:txBody>
      </p:sp>
      <p:sp>
        <p:nvSpPr>
          <p:cNvPr id="145" name="Shape 14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The airport connection check is part of a travel reservation system. It checks the validity of a single connection between two flights in an itinerary. </a:t>
            </a:r>
          </a:p>
          <a:p>
            <a:pPr lvl="0" rtl="0">
              <a:spcBef>
                <a:spcPts val="0"/>
              </a:spcBef>
              <a:buClr>
                <a:schemeClr val="dk1"/>
              </a:buClr>
              <a:buSzPct val="100000"/>
              <a:buFont typeface="Arial"/>
              <a:buNone/>
            </a:pPr>
            <a:r>
              <a:t/>
            </a:r>
            <a:endParaRPr sz="1100"/>
          </a:p>
          <a:p>
            <a:pPr lvl="0" rtl="0">
              <a:spcBef>
                <a:spcPts val="0"/>
              </a:spcBef>
              <a:buClr>
                <a:schemeClr val="dk1"/>
              </a:buClr>
              <a:buSzPct val="91666"/>
              <a:buFont typeface="Arial"/>
              <a:buNone/>
            </a:pPr>
            <a:r>
              <a:rPr b="1" lang="en" sz="1200">
                <a:latin typeface="Consolas"/>
                <a:ea typeface="Consolas"/>
                <a:cs typeface="Consolas"/>
                <a:sym typeface="Consolas"/>
              </a:rPr>
              <a:t>validConnection(Flight arrivingFlight, Flight departingFlight) returns ValidityCode. </a:t>
            </a:r>
          </a:p>
          <a:p>
            <a:pPr lvl="0" rtl="0">
              <a:spcBef>
                <a:spcPts val="0"/>
              </a:spcBef>
              <a:buClr>
                <a:schemeClr val="dk1"/>
              </a:buClr>
              <a:buSzPct val="100000"/>
              <a:buFont typeface="Arial"/>
              <a:buNone/>
            </a:pPr>
            <a:r>
              <a:t/>
            </a:r>
            <a:endParaRPr sz="1100"/>
          </a:p>
          <a:p>
            <a:pPr lvl="0" rtl="0">
              <a:spcBef>
                <a:spcPts val="0"/>
              </a:spcBef>
              <a:buClr>
                <a:schemeClr val="dk1"/>
              </a:buClr>
              <a:buSzPct val="61111"/>
              <a:buFont typeface="Arial"/>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Clr>
                <a:schemeClr val="dk1"/>
              </a:buClr>
              <a:buSzPct val="61111"/>
              <a:buFont typeface="Arial"/>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p:txBody>
      </p:sp>
      <p:sp>
        <p:nvSpPr>
          <p:cNvPr id="146" name="Shape 1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a:t>
            </a:r>
          </a:p>
        </p:txBody>
      </p:sp>
      <p:sp>
        <p:nvSpPr>
          <p:cNvPr id="152" name="Shape 1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a:p>
            <a:pPr lvl="0" rtl="0">
              <a:spcBef>
                <a:spcPts val="0"/>
              </a:spcBef>
              <a:buClr>
                <a:schemeClr val="dk1"/>
              </a:buClr>
              <a:buSzPct val="61111"/>
              <a:buFont typeface="Arial"/>
              <a:buNone/>
            </a:pPr>
            <a:r>
              <a:t/>
            </a:r>
            <a:endParaRPr sz="1800"/>
          </a:p>
          <a:p>
            <a:pPr lvl="0" rtl="0">
              <a:spcBef>
                <a:spcPts val="0"/>
              </a:spcBef>
              <a:buClr>
                <a:schemeClr val="dk1"/>
              </a:buClr>
              <a:buSzPct val="61111"/>
              <a:buFont typeface="Arial"/>
              <a:buNone/>
            </a:pPr>
            <a:r>
              <a:rPr b="1" lang="en" sz="1800"/>
              <a:t>Identify categories and choices for the parameters of this function.</a:t>
            </a:r>
          </a:p>
        </p:txBody>
      </p:sp>
      <p:sp>
        <p:nvSpPr>
          <p:cNvPr id="153" name="Shape 1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4 - Solution</a:t>
            </a:r>
          </a:p>
        </p:txBody>
      </p:sp>
      <p:sp>
        <p:nvSpPr>
          <p:cNvPr id="159" name="Shape 159"/>
          <p:cNvSpPr txBox="1"/>
          <p:nvPr>
            <p:ph idx="1" type="body"/>
          </p:nvPr>
        </p:nvSpPr>
        <p:spPr>
          <a:xfrm>
            <a:off x="457200" y="1600200"/>
            <a:ext cx="2485200" cy="4967700"/>
          </a:xfrm>
          <a:prstGeom prst="rect">
            <a:avLst/>
          </a:prstGeom>
        </p:spPr>
        <p:txBody>
          <a:bodyPr anchorCtr="0" anchor="t" bIns="91425" lIns="91425" rIns="91425" tIns="91425">
            <a:noAutofit/>
          </a:bodyPr>
          <a:lstStyle/>
          <a:p>
            <a:pPr lvl="0" rtl="0">
              <a:spcBef>
                <a:spcPts val="0"/>
              </a:spcBef>
              <a:buNone/>
            </a:pPr>
            <a:r>
              <a:rPr i="1" lang="en" sz="1100" u="sng"/>
              <a:t>Parameter: Arriving flight</a:t>
            </a:r>
          </a:p>
          <a:p>
            <a:pPr lvl="0" rtl="0">
              <a:spcBef>
                <a:spcPts val="0"/>
              </a:spcBef>
              <a:buNone/>
            </a:pPr>
            <a:r>
              <a:t/>
            </a:r>
            <a:endParaRPr i="1" sz="1100"/>
          </a:p>
          <a:p>
            <a:pPr lvl="0" rtl="0">
              <a:spcBef>
                <a:spcPts val="0"/>
              </a:spcBef>
              <a:buNone/>
            </a:pPr>
            <a:r>
              <a:rPr i="1" lang="en" sz="1100"/>
              <a:t>Flight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a:t>
            </a:r>
          </a:p>
          <a:p>
            <a:pPr lvl="0" rtl="0">
              <a:spcBef>
                <a:spcPts val="0"/>
              </a:spcBef>
              <a:buNone/>
            </a:pPr>
            <a:r>
              <a:t/>
            </a:r>
            <a:endParaRPr i="1" sz="1100"/>
          </a:p>
          <a:p>
            <a:pPr lvl="0" rtl="0">
              <a:spcBef>
                <a:spcPts val="0"/>
              </a:spcBef>
              <a:buNone/>
            </a:pPr>
            <a:r>
              <a:rPr i="1" lang="en" sz="1100"/>
              <a:t>Originating airport code:</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 </a:t>
            </a:r>
          </a:p>
          <a:p>
            <a:pPr indent="-298450" lvl="0" marL="457200" rtl="0">
              <a:spcBef>
                <a:spcPts val="0"/>
              </a:spcBef>
              <a:buSzPct val="100000"/>
            </a:pPr>
            <a:r>
              <a:rPr i="1" lang="en" sz="1100"/>
              <a:t>valid city</a:t>
            </a:r>
          </a:p>
          <a:p>
            <a:pPr lvl="0" rtl="0">
              <a:spcBef>
                <a:spcPts val="0"/>
              </a:spcBef>
              <a:buNone/>
            </a:pPr>
            <a:r>
              <a:t/>
            </a:r>
            <a:endParaRPr i="1" sz="1100"/>
          </a:p>
          <a:p>
            <a:pPr lvl="0" rtl="0">
              <a:spcBef>
                <a:spcPts val="0"/>
              </a:spcBef>
              <a:buNone/>
            </a:pPr>
            <a:r>
              <a:rPr i="1" lang="en" sz="1100"/>
              <a:t>Scheduled departure time:</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legal</a:t>
            </a:r>
          </a:p>
          <a:p>
            <a:pPr lvl="0" rtl="0">
              <a:spcBef>
                <a:spcPts val="0"/>
              </a:spcBef>
              <a:buNone/>
            </a:pPr>
            <a:r>
              <a:t/>
            </a:r>
            <a:endParaRPr i="1" sz="1100"/>
          </a:p>
          <a:p>
            <a:pPr lvl="0" rtl="0">
              <a:spcBef>
                <a:spcPts val="0"/>
              </a:spcBef>
              <a:buNone/>
            </a:pPr>
            <a:r>
              <a:rPr i="1" lang="en" sz="1100"/>
              <a:t>Destination airport (transfer airport):</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 city</a:t>
            </a:r>
          </a:p>
          <a:p>
            <a:pPr lvl="0" rtl="0">
              <a:spcBef>
                <a:spcPts val="0"/>
              </a:spcBef>
              <a:buNone/>
            </a:pPr>
            <a:r>
              <a:t/>
            </a:r>
            <a:endParaRPr i="1" sz="1100"/>
          </a:p>
          <a:p>
            <a:pPr lvl="0" rtl="0">
              <a:spcBef>
                <a:spcPts val="0"/>
              </a:spcBef>
              <a:buNone/>
            </a:pPr>
            <a:r>
              <a:rPr i="1" lang="en" sz="1100"/>
              <a:t>Scheduled arrival time (tA):</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legal</a:t>
            </a:r>
          </a:p>
        </p:txBody>
      </p:sp>
      <p:sp>
        <p:nvSpPr>
          <p:cNvPr id="160" name="Shape 1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
        <p:nvSpPr>
          <p:cNvPr id="161" name="Shape 161"/>
          <p:cNvSpPr txBox="1"/>
          <p:nvPr>
            <p:ph idx="2" type="body"/>
          </p:nvPr>
        </p:nvSpPr>
        <p:spPr>
          <a:xfrm>
            <a:off x="2942400" y="1600200"/>
            <a:ext cx="2978400" cy="49677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i="1" lang="en" sz="1100" u="sng"/>
              <a:t>Parameter: Departing flight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Flight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Originating airport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in database </a:t>
            </a:r>
          </a:p>
          <a:p>
            <a:pPr indent="-298450" lvl="0" marL="457200" rtl="0">
              <a:spcBef>
                <a:spcPts val="0"/>
              </a:spcBef>
              <a:buSzPct val="100000"/>
            </a:pPr>
            <a:r>
              <a:rPr i="1" lang="en" sz="1100"/>
              <a:t>differs from transfer airport </a:t>
            </a:r>
          </a:p>
          <a:p>
            <a:pPr indent="-298450" lvl="0" marL="457200" rtl="0">
              <a:spcBef>
                <a:spcPts val="0"/>
              </a:spcBef>
              <a:buSzPct val="100000"/>
            </a:pPr>
            <a:r>
              <a:rPr i="1" lang="en" sz="1100"/>
              <a:t>same as transfer airport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Scheduled departure time:</a:t>
            </a:r>
          </a:p>
          <a:p>
            <a:pPr indent="-298450" lvl="0" marL="457200" rtl="0">
              <a:spcBef>
                <a:spcPts val="0"/>
              </a:spcBef>
              <a:buSzPct val="100000"/>
            </a:pPr>
            <a:r>
              <a:rPr i="1" lang="en" sz="1100"/>
              <a:t>syntactically malformed</a:t>
            </a:r>
          </a:p>
          <a:p>
            <a:pPr indent="-298450" lvl="0" marL="457200" rtl="0">
              <a:spcBef>
                <a:spcPts val="0"/>
              </a:spcBef>
              <a:buSzPct val="100000"/>
            </a:pPr>
            <a:r>
              <a:rPr i="1" lang="en" sz="1100"/>
              <a:t>out of legal range</a:t>
            </a:r>
          </a:p>
          <a:p>
            <a:pPr indent="-298450" lvl="0" marL="457200" rtl="0">
              <a:spcBef>
                <a:spcPts val="0"/>
              </a:spcBef>
              <a:buSzPct val="100000"/>
            </a:pPr>
            <a:r>
              <a:rPr i="1" lang="en" sz="1100"/>
              <a:t>before arriving flight time (tA)</a:t>
            </a:r>
          </a:p>
          <a:p>
            <a:pPr indent="-298450" lvl="0" marL="457200" rtl="0">
              <a:spcBef>
                <a:spcPts val="0"/>
              </a:spcBef>
              <a:buSzPct val="100000"/>
            </a:pPr>
            <a:r>
              <a:rPr i="1" lang="en" sz="1100"/>
              <a:t>between tA and tA + minimum connection time (CT)</a:t>
            </a:r>
          </a:p>
          <a:p>
            <a:pPr indent="-298450" lvl="0" marL="457200" rtl="0">
              <a:spcBef>
                <a:spcPts val="0"/>
              </a:spcBef>
              <a:buSzPct val="100000"/>
            </a:pPr>
            <a:r>
              <a:rPr i="1" lang="en" sz="1100"/>
              <a:t>equal to tA + CT</a:t>
            </a:r>
          </a:p>
          <a:p>
            <a:pPr indent="-298450" lvl="0" marL="457200" rtl="0">
              <a:spcBef>
                <a:spcPts val="0"/>
              </a:spcBef>
              <a:buSzPct val="100000"/>
            </a:pPr>
            <a:r>
              <a:rPr i="1" lang="en" sz="1100"/>
              <a:t>greater than tA + CT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Destination airport code:</a:t>
            </a:r>
          </a:p>
          <a:p>
            <a:pPr indent="-298450" lvl="0" marL="457200" rtl="0">
              <a:spcBef>
                <a:spcPts val="0"/>
              </a:spcBef>
              <a:buSzPct val="100000"/>
            </a:pPr>
            <a:r>
              <a:rPr i="1" lang="en" sz="1100"/>
              <a:t>malformed </a:t>
            </a:r>
          </a:p>
          <a:p>
            <a:pPr indent="-298450" lvl="0" marL="457200" rtl="0">
              <a:spcBef>
                <a:spcPts val="0"/>
              </a:spcBef>
              <a:buSzPct val="100000"/>
            </a:pPr>
            <a:r>
              <a:rPr i="1" lang="en" sz="1100"/>
              <a:t>not in database</a:t>
            </a:r>
          </a:p>
          <a:p>
            <a:pPr indent="-298450" lvl="0" marL="457200" rtl="0">
              <a:spcBef>
                <a:spcPts val="0"/>
              </a:spcBef>
              <a:buSzPct val="100000"/>
            </a:pPr>
            <a:r>
              <a:rPr i="1" lang="en" sz="1100"/>
              <a:t>valid city</a:t>
            </a:r>
          </a:p>
          <a:p>
            <a:pPr lvl="0" rtl="0">
              <a:spcBef>
                <a:spcPts val="0"/>
              </a:spcBef>
              <a:buClr>
                <a:schemeClr val="dk1"/>
              </a:buClr>
              <a:buSzPct val="100000"/>
              <a:buFont typeface="Arial"/>
              <a:buNone/>
            </a:pPr>
            <a:r>
              <a:t/>
            </a:r>
            <a:endParaRPr i="1" sz="1100"/>
          </a:p>
          <a:p>
            <a:pPr lvl="0" rtl="0">
              <a:spcBef>
                <a:spcPts val="0"/>
              </a:spcBef>
              <a:buNone/>
            </a:pPr>
            <a:r>
              <a:t/>
            </a:r>
            <a:endParaRPr/>
          </a:p>
        </p:txBody>
      </p:sp>
      <p:sp>
        <p:nvSpPr>
          <p:cNvPr id="162" name="Shape 162"/>
          <p:cNvSpPr txBox="1"/>
          <p:nvPr>
            <p:ph idx="2" type="body"/>
          </p:nvPr>
        </p:nvSpPr>
        <p:spPr>
          <a:xfrm>
            <a:off x="5788175" y="1600200"/>
            <a:ext cx="2978400" cy="4967700"/>
          </a:xfrm>
          <a:prstGeom prst="rect">
            <a:avLst/>
          </a:prstGeom>
        </p:spPr>
        <p:txBody>
          <a:bodyPr anchorCtr="0" anchor="t" bIns="91425" lIns="91425" rIns="91425" tIns="91425">
            <a:noAutofit/>
          </a:bodyPr>
          <a:lstStyle/>
          <a:p>
            <a:pPr lvl="0" rtl="0">
              <a:spcBef>
                <a:spcPts val="0"/>
              </a:spcBef>
              <a:buNone/>
            </a:pPr>
            <a:r>
              <a:rPr i="1" lang="en" sz="1100"/>
              <a:t>Scheduled arrival time:</a:t>
            </a:r>
          </a:p>
          <a:p>
            <a:pPr indent="-298450" lvl="0" marL="457200" rtl="0">
              <a:spcBef>
                <a:spcPts val="0"/>
              </a:spcBef>
              <a:buSzPct val="100000"/>
            </a:pPr>
            <a:r>
              <a:rPr i="1" lang="en" sz="1100"/>
              <a:t>syntactically malformed </a:t>
            </a:r>
          </a:p>
          <a:p>
            <a:pPr indent="-298450" lvl="0" marL="457200" rtl="0">
              <a:spcBef>
                <a:spcPts val="0"/>
              </a:spcBef>
              <a:buSzPct val="100000"/>
            </a:pPr>
            <a:r>
              <a:rPr i="1" lang="en" sz="1100"/>
              <a:t>out of legal range </a:t>
            </a:r>
          </a:p>
          <a:p>
            <a:pPr indent="-298450" lvl="0" marL="457200" rtl="0">
              <a:spcBef>
                <a:spcPts val="0"/>
              </a:spcBef>
              <a:buSzPct val="100000"/>
            </a:pPr>
            <a:r>
              <a:rPr i="1" lang="en" sz="1100"/>
              <a:t>legal</a:t>
            </a:r>
          </a:p>
          <a:p>
            <a:pPr lvl="0" rtl="0">
              <a:spcBef>
                <a:spcPts val="0"/>
              </a:spcBef>
              <a:buNone/>
            </a:pPr>
            <a:r>
              <a:t/>
            </a:r>
            <a:endParaRPr i="1" sz="1100"/>
          </a:p>
          <a:p>
            <a:pPr lvl="0" rtl="0">
              <a:spcBef>
                <a:spcPts val="0"/>
              </a:spcBef>
              <a:buClr>
                <a:schemeClr val="dk1"/>
              </a:buClr>
              <a:buSzPct val="100000"/>
              <a:buFont typeface="Arial"/>
              <a:buNone/>
            </a:pPr>
            <a:r>
              <a:rPr i="1" lang="en" sz="1100" u="sng"/>
              <a:t>Parameter: Database record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This parameter refers to the database time record corresponding to the transfer airport.</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Airport code:</a:t>
            </a:r>
          </a:p>
          <a:p>
            <a:pPr indent="-298450" lvl="0" marL="457200" rtl="0">
              <a:spcBef>
                <a:spcPts val="0"/>
              </a:spcBef>
              <a:buSzPct val="100000"/>
            </a:pPr>
            <a:r>
              <a:rPr i="1" lang="en" sz="1100"/>
              <a:t>malformed</a:t>
            </a:r>
          </a:p>
          <a:p>
            <a:pPr indent="-298450" lvl="0" marL="457200" rtl="0">
              <a:spcBef>
                <a:spcPts val="0"/>
              </a:spcBef>
              <a:buSzPct val="100000"/>
            </a:pPr>
            <a:r>
              <a:rPr i="1" lang="en" sz="1100"/>
              <a:t>not found in database</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Airport country:</a:t>
            </a:r>
          </a:p>
          <a:p>
            <a:pPr indent="-298450" lvl="0" marL="457200" rtl="0">
              <a:spcBef>
                <a:spcPts val="0"/>
              </a:spcBef>
              <a:buSzPct val="100000"/>
            </a:pPr>
            <a:r>
              <a:rPr i="1" lang="en" sz="1100"/>
              <a:t>malformed</a:t>
            </a:r>
          </a:p>
          <a:p>
            <a:pPr indent="-298450" lvl="0" marL="457200" rtl="0">
              <a:spcBef>
                <a:spcPts val="0"/>
              </a:spcBef>
              <a:buSzPct val="100000"/>
            </a:pPr>
            <a:r>
              <a:rPr i="1" lang="en" sz="1100"/>
              <a:t>invalid</a:t>
            </a:r>
          </a:p>
          <a:p>
            <a:pPr indent="-298450" lvl="0" marL="457200" rtl="0">
              <a:spcBef>
                <a:spcPts val="0"/>
              </a:spcBef>
              <a:buSzPct val="100000"/>
            </a:pPr>
            <a:r>
              <a:rPr i="1" lang="en" sz="1100"/>
              <a:t>valid</a:t>
            </a:r>
          </a:p>
          <a:p>
            <a:pPr lvl="0" rtl="0">
              <a:spcBef>
                <a:spcPts val="0"/>
              </a:spcBef>
              <a:buClr>
                <a:schemeClr val="dk1"/>
              </a:buClr>
              <a:buSzPct val="100000"/>
              <a:buFont typeface="Arial"/>
              <a:buNone/>
            </a:pPr>
            <a:r>
              <a:t/>
            </a:r>
            <a:endParaRPr i="1" sz="1100"/>
          </a:p>
          <a:p>
            <a:pPr lvl="0" rtl="0">
              <a:spcBef>
                <a:spcPts val="0"/>
              </a:spcBef>
              <a:buClr>
                <a:schemeClr val="dk1"/>
              </a:buClr>
              <a:buSzPct val="100000"/>
              <a:buFont typeface="Arial"/>
              <a:buNone/>
            </a:pPr>
            <a:r>
              <a:rPr i="1" lang="en" sz="1100"/>
              <a:t>Minimum connection time: </a:t>
            </a:r>
          </a:p>
          <a:p>
            <a:pPr indent="-298450" lvl="0" marL="457200" rtl="0">
              <a:spcBef>
                <a:spcPts val="0"/>
              </a:spcBef>
              <a:buSzPct val="100000"/>
            </a:pPr>
            <a:r>
              <a:rPr i="1" lang="en" sz="1100"/>
              <a:t>not found in database</a:t>
            </a:r>
          </a:p>
          <a:p>
            <a:pPr indent="-298450" lvl="0" marL="457200" rtl="0">
              <a:spcBef>
                <a:spcPts val="0"/>
              </a:spcBef>
              <a:buSzPct val="100000"/>
            </a:pPr>
            <a:r>
              <a:rPr i="1" lang="en" sz="1100"/>
              <a:t>invalid </a:t>
            </a:r>
          </a:p>
          <a:p>
            <a:pPr indent="-298450" lvl="0" marL="457200" rtl="0">
              <a:spcBef>
                <a:spcPts val="0"/>
              </a:spcBef>
              <a:buSzPct val="100000"/>
            </a:pPr>
            <a:r>
              <a:rPr i="1" lang="en" sz="1100"/>
              <a:t>valid</a:t>
            </a:r>
          </a:p>
          <a:p>
            <a:pPr lvl="0" rtl="0">
              <a:spcBef>
                <a:spcPts val="0"/>
              </a:spcBef>
              <a:buNone/>
            </a:pPr>
            <a:r>
              <a:t/>
            </a:r>
            <a:endParaRPr i="1" sz="1100"/>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a:t>
            </a:r>
          </a:p>
        </p:txBody>
      </p:sp>
      <p:sp>
        <p:nvSpPr>
          <p:cNvPr id="168" name="Shape 16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Draw the control-flow graph for this method.</a:t>
            </a:r>
          </a:p>
          <a:p>
            <a:pPr indent="-368300" lvl="0" marL="457200" rtl="0">
              <a:lnSpc>
                <a:spcPct val="120000"/>
              </a:lnSpc>
              <a:spcBef>
                <a:spcPts val="0"/>
              </a:spcBef>
              <a:buSzPct val="100000"/>
            </a:pPr>
            <a:r>
              <a:rPr lang="en" sz="2200"/>
              <a:t>Develop test input that will provide statement coverage.</a:t>
            </a:r>
          </a:p>
          <a:p>
            <a:pPr indent="-368300" lvl="0" marL="457200" rtl="0">
              <a:lnSpc>
                <a:spcPct val="120000"/>
              </a:lnSpc>
              <a:spcBef>
                <a:spcPts val="0"/>
              </a:spcBef>
              <a:buSzPct val="100000"/>
            </a:pPr>
            <a:r>
              <a:rPr lang="en" sz="2200"/>
              <a:t>Develop test input that will provide branch coverage.</a:t>
            </a:r>
          </a:p>
          <a:p>
            <a:pPr indent="-368300" lvl="0" marL="457200" rtl="0">
              <a:lnSpc>
                <a:spcPct val="120000"/>
              </a:lnSpc>
              <a:spcBef>
                <a:spcPts val="0"/>
              </a:spcBef>
              <a:buSzPct val="100000"/>
            </a:pPr>
            <a:r>
              <a:rPr lang="en" sz="2200"/>
              <a:t>Develop test input that will provide path coverage.</a:t>
            </a:r>
          </a:p>
        </p:txBody>
      </p:sp>
      <p:sp>
        <p:nvSpPr>
          <p:cNvPr id="169" name="Shape 16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int findMax(int a, int b, int c) {</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int temp;</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if (a&gt;b)</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temp=a;</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else</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temp=b;</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if (c&gt;temp)</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temp = c;</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return temp;</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Clr>
                <a:schemeClr val="dk1"/>
              </a:buClr>
              <a:buSzPct val="100000"/>
              <a:buFont typeface="Arial"/>
              <a:buNone/>
            </a:pPr>
            <a:r>
              <a:t/>
            </a:r>
            <a:endParaRPr sz="1100"/>
          </a:p>
          <a:p>
            <a:pPr lvl="0">
              <a:spcBef>
                <a:spcPts val="0"/>
              </a:spcBef>
              <a:buNone/>
            </a:pPr>
            <a:r>
              <a:t/>
            </a:r>
            <a:endParaRPr sz="1100"/>
          </a:p>
        </p:txBody>
      </p:sp>
      <p:sp>
        <p:nvSpPr>
          <p:cNvPr id="170" name="Shape 1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5 - Solution</a:t>
            </a:r>
          </a:p>
        </p:txBody>
      </p:sp>
      <p:sp>
        <p:nvSpPr>
          <p:cNvPr id="176" name="Shape 176"/>
          <p:cNvSpPr txBox="1"/>
          <p:nvPr>
            <p:ph idx="2" type="body"/>
          </p:nvPr>
        </p:nvSpPr>
        <p:spPr>
          <a:xfrm>
            <a:off x="3987850" y="1651875"/>
            <a:ext cx="4225500" cy="30339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1. int findMax(int a, int b, int c) {</a:t>
            </a:r>
          </a:p>
          <a:p>
            <a:pPr indent="0" lvl="0" marL="0" rtl="0">
              <a:spcBef>
                <a:spcPts val="0"/>
              </a:spcBef>
              <a:buNone/>
            </a:pPr>
            <a:r>
              <a:rPr lang="en" sz="1400">
                <a:latin typeface="Courier New"/>
                <a:ea typeface="Courier New"/>
                <a:cs typeface="Courier New"/>
                <a:sym typeface="Courier New"/>
              </a:rPr>
              <a:t>2. 	int temp;</a:t>
            </a:r>
          </a:p>
          <a:p>
            <a:pPr indent="0" lvl="0" marL="0" rtl="0">
              <a:spcBef>
                <a:spcPts val="0"/>
              </a:spcBef>
              <a:buNone/>
            </a:pPr>
            <a:r>
              <a:rPr lang="en" sz="1400">
                <a:latin typeface="Courier New"/>
                <a:ea typeface="Courier New"/>
                <a:cs typeface="Courier New"/>
                <a:sym typeface="Courier New"/>
              </a:rPr>
              <a:t>3. 	if (a&gt;b)</a:t>
            </a:r>
          </a:p>
          <a:p>
            <a:pPr indent="0" lvl="0" marL="0" rtl="0">
              <a:spcBef>
                <a:spcPts val="0"/>
              </a:spcBef>
              <a:buNone/>
            </a:pPr>
            <a:r>
              <a:rPr lang="en" sz="1400">
                <a:latin typeface="Courier New"/>
                <a:ea typeface="Courier New"/>
                <a:cs typeface="Courier New"/>
                <a:sym typeface="Courier New"/>
              </a:rPr>
              <a:t>4. 		temp=a;</a:t>
            </a:r>
          </a:p>
          <a:p>
            <a:pPr indent="0" lvl="0" marL="0" rtl="0">
              <a:spcBef>
                <a:spcPts val="0"/>
              </a:spcBef>
              <a:buNone/>
            </a:pPr>
            <a:r>
              <a:rPr lang="en" sz="1400">
                <a:latin typeface="Courier New"/>
                <a:ea typeface="Courier New"/>
                <a:cs typeface="Courier New"/>
                <a:sym typeface="Courier New"/>
              </a:rPr>
              <a:t>5.	else</a:t>
            </a:r>
          </a:p>
          <a:p>
            <a:pPr indent="0" lvl="0" marL="0" rtl="0">
              <a:spcBef>
                <a:spcPts val="0"/>
              </a:spcBef>
              <a:buNone/>
            </a:pPr>
            <a:r>
              <a:rPr lang="en" sz="1400">
                <a:latin typeface="Courier New"/>
                <a:ea typeface="Courier New"/>
                <a:cs typeface="Courier New"/>
                <a:sym typeface="Courier New"/>
              </a:rPr>
              <a:t>6.		temp=b;</a:t>
            </a:r>
          </a:p>
          <a:p>
            <a:pPr indent="0" lvl="0" marL="0" rtl="0">
              <a:spcBef>
                <a:spcPts val="0"/>
              </a:spcBef>
              <a:buNone/>
            </a:pPr>
            <a:r>
              <a:rPr lang="en" sz="1400">
                <a:latin typeface="Courier New"/>
                <a:ea typeface="Courier New"/>
                <a:cs typeface="Courier New"/>
                <a:sym typeface="Courier New"/>
              </a:rPr>
              <a:t>7.  if (c&gt;temp)</a:t>
            </a:r>
          </a:p>
          <a:p>
            <a:pPr indent="0" lvl="0" marL="0" rtl="0">
              <a:spcBef>
                <a:spcPts val="0"/>
              </a:spcBef>
              <a:buNone/>
            </a:pPr>
            <a:r>
              <a:rPr lang="en" sz="1400">
                <a:latin typeface="Courier New"/>
                <a:ea typeface="Courier New"/>
                <a:cs typeface="Courier New"/>
                <a:sym typeface="Courier New"/>
              </a:rPr>
              <a:t>8.		temp = c;</a:t>
            </a:r>
          </a:p>
          <a:p>
            <a:pPr indent="0" lvl="0" marL="0" rtl="0">
              <a:spcBef>
                <a:spcPts val="0"/>
              </a:spcBef>
              <a:buNone/>
            </a:pPr>
            <a:r>
              <a:rPr lang="en" sz="1400">
                <a:latin typeface="Courier New"/>
                <a:ea typeface="Courier New"/>
                <a:cs typeface="Courier New"/>
                <a:sym typeface="Courier New"/>
              </a:rPr>
              <a:t>9.  return temp;</a:t>
            </a:r>
          </a:p>
          <a:p>
            <a:pPr lvl="0" rtl="0">
              <a:spcBef>
                <a:spcPts val="0"/>
              </a:spcBef>
              <a:buNone/>
            </a:pPr>
            <a:r>
              <a:rPr lang="en" sz="1400">
                <a:latin typeface="Courier New"/>
                <a:ea typeface="Courier New"/>
                <a:cs typeface="Courier New"/>
                <a:sym typeface="Courier New"/>
              </a:rPr>
              <a:t>10. }</a:t>
            </a:r>
          </a:p>
          <a:p>
            <a:pPr lvl="0" rtl="0">
              <a:spcBef>
                <a:spcPts val="0"/>
              </a:spcBef>
              <a:buNone/>
            </a:pPr>
            <a:r>
              <a:t/>
            </a:r>
            <a:endParaRPr sz="1100"/>
          </a:p>
          <a:p>
            <a:pPr lvl="0" rtl="0">
              <a:spcBef>
                <a:spcPts val="0"/>
              </a:spcBef>
              <a:buNone/>
            </a:pPr>
            <a:r>
              <a:t/>
            </a:r>
            <a:endParaRPr sz="1100"/>
          </a:p>
        </p:txBody>
      </p:sp>
      <p:sp>
        <p:nvSpPr>
          <p:cNvPr id="177" name="Shape 177"/>
          <p:cNvSpPr/>
          <p:nvPr/>
        </p:nvSpPr>
        <p:spPr>
          <a:xfrm>
            <a:off x="1265350" y="1893200"/>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2</a:t>
            </a:r>
          </a:p>
        </p:txBody>
      </p:sp>
      <p:sp>
        <p:nvSpPr>
          <p:cNvPr id="178" name="Shape 178"/>
          <p:cNvSpPr/>
          <p:nvPr/>
        </p:nvSpPr>
        <p:spPr>
          <a:xfrm>
            <a:off x="1328200" y="2472725"/>
            <a:ext cx="444300" cy="4829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3</a:t>
            </a:r>
          </a:p>
        </p:txBody>
      </p:sp>
      <p:cxnSp>
        <p:nvCxnSpPr>
          <p:cNvPr id="179" name="Shape 179"/>
          <p:cNvCxnSpPr>
            <a:stCxn id="177" idx="2"/>
            <a:endCxn id="178" idx="0"/>
          </p:cNvCxnSpPr>
          <p:nvPr/>
        </p:nvCxnSpPr>
        <p:spPr>
          <a:xfrm>
            <a:off x="1550349" y="2211800"/>
            <a:ext cx="0" cy="261000"/>
          </a:xfrm>
          <a:prstGeom prst="straightConnector1">
            <a:avLst/>
          </a:prstGeom>
          <a:noFill/>
          <a:ln cap="flat" cmpd="sng" w="19050">
            <a:solidFill>
              <a:schemeClr val="dk2"/>
            </a:solidFill>
            <a:prstDash val="solid"/>
            <a:round/>
            <a:headEnd len="lg" w="lg" type="none"/>
            <a:tailEnd len="lg" w="lg" type="triangle"/>
          </a:ln>
        </p:spPr>
      </p:cxnSp>
      <p:sp>
        <p:nvSpPr>
          <p:cNvPr id="180" name="Shape 180"/>
          <p:cNvSpPr/>
          <p:nvPr/>
        </p:nvSpPr>
        <p:spPr>
          <a:xfrm>
            <a:off x="1265350" y="3216650"/>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6</a:t>
            </a:r>
          </a:p>
        </p:txBody>
      </p:sp>
      <p:sp>
        <p:nvSpPr>
          <p:cNvPr id="181" name="Shape 181"/>
          <p:cNvSpPr/>
          <p:nvPr/>
        </p:nvSpPr>
        <p:spPr>
          <a:xfrm>
            <a:off x="2178675" y="2554925"/>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4</a:t>
            </a:r>
          </a:p>
        </p:txBody>
      </p:sp>
      <p:cxnSp>
        <p:nvCxnSpPr>
          <p:cNvPr id="182" name="Shape 182"/>
          <p:cNvCxnSpPr>
            <a:stCxn id="178" idx="2"/>
            <a:endCxn id="180" idx="0"/>
          </p:cNvCxnSpPr>
          <p:nvPr/>
        </p:nvCxnSpPr>
        <p:spPr>
          <a:xfrm>
            <a:off x="1550350" y="2955724"/>
            <a:ext cx="0" cy="261000"/>
          </a:xfrm>
          <a:prstGeom prst="straightConnector1">
            <a:avLst/>
          </a:prstGeom>
          <a:noFill/>
          <a:ln cap="flat" cmpd="sng" w="19050">
            <a:solidFill>
              <a:schemeClr val="dk2"/>
            </a:solidFill>
            <a:prstDash val="solid"/>
            <a:round/>
            <a:headEnd len="lg" w="lg" type="none"/>
            <a:tailEnd len="lg" w="lg" type="triangle"/>
          </a:ln>
        </p:spPr>
      </p:cxnSp>
      <p:cxnSp>
        <p:nvCxnSpPr>
          <p:cNvPr id="183" name="Shape 183"/>
          <p:cNvCxnSpPr>
            <a:stCxn id="178" idx="3"/>
            <a:endCxn id="181" idx="1"/>
          </p:cNvCxnSpPr>
          <p:nvPr/>
        </p:nvCxnSpPr>
        <p:spPr>
          <a:xfrm>
            <a:off x="1772500" y="2714224"/>
            <a:ext cx="406200" cy="0"/>
          </a:xfrm>
          <a:prstGeom prst="straightConnector1">
            <a:avLst/>
          </a:prstGeom>
          <a:noFill/>
          <a:ln cap="flat" cmpd="sng" w="19050">
            <a:solidFill>
              <a:schemeClr val="dk2"/>
            </a:solidFill>
            <a:prstDash val="solid"/>
            <a:round/>
            <a:headEnd len="lg" w="lg" type="none"/>
            <a:tailEnd len="lg" w="lg" type="triangle"/>
          </a:ln>
        </p:spPr>
      </p:cxnSp>
      <p:sp>
        <p:nvSpPr>
          <p:cNvPr id="184" name="Shape 184"/>
          <p:cNvSpPr txBox="1"/>
          <p:nvPr/>
        </p:nvSpPr>
        <p:spPr>
          <a:xfrm>
            <a:off x="1815925" y="2356825"/>
            <a:ext cx="241499" cy="197999"/>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185" name="Shape 185"/>
          <p:cNvSpPr txBox="1"/>
          <p:nvPr/>
        </p:nvSpPr>
        <p:spPr>
          <a:xfrm>
            <a:off x="1033525" y="2839800"/>
            <a:ext cx="241499" cy="197999"/>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186" name="Shape 186"/>
          <p:cNvSpPr/>
          <p:nvPr/>
        </p:nvSpPr>
        <p:spPr>
          <a:xfrm>
            <a:off x="1265350" y="4575662"/>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8</a:t>
            </a:r>
          </a:p>
        </p:txBody>
      </p:sp>
      <p:sp>
        <p:nvSpPr>
          <p:cNvPr id="187" name="Shape 187"/>
          <p:cNvSpPr/>
          <p:nvPr/>
        </p:nvSpPr>
        <p:spPr>
          <a:xfrm>
            <a:off x="1328200" y="3796175"/>
            <a:ext cx="444300" cy="4829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7</a:t>
            </a:r>
          </a:p>
        </p:txBody>
      </p:sp>
      <p:cxnSp>
        <p:nvCxnSpPr>
          <p:cNvPr id="188" name="Shape 188"/>
          <p:cNvCxnSpPr>
            <a:stCxn id="180" idx="2"/>
            <a:endCxn id="187" idx="0"/>
          </p:cNvCxnSpPr>
          <p:nvPr/>
        </p:nvCxnSpPr>
        <p:spPr>
          <a:xfrm>
            <a:off x="1550349" y="3535250"/>
            <a:ext cx="0" cy="261000"/>
          </a:xfrm>
          <a:prstGeom prst="straightConnector1">
            <a:avLst/>
          </a:prstGeom>
          <a:noFill/>
          <a:ln cap="flat" cmpd="sng" w="19050">
            <a:solidFill>
              <a:schemeClr val="dk2"/>
            </a:solidFill>
            <a:prstDash val="solid"/>
            <a:round/>
            <a:headEnd len="lg" w="lg" type="none"/>
            <a:tailEnd len="lg" w="lg" type="triangle"/>
          </a:ln>
        </p:spPr>
      </p:cxnSp>
      <p:cxnSp>
        <p:nvCxnSpPr>
          <p:cNvPr id="189" name="Shape 189"/>
          <p:cNvCxnSpPr>
            <a:stCxn id="187" idx="2"/>
            <a:endCxn id="186" idx="0"/>
          </p:cNvCxnSpPr>
          <p:nvPr/>
        </p:nvCxnSpPr>
        <p:spPr>
          <a:xfrm>
            <a:off x="1550350" y="4279174"/>
            <a:ext cx="0" cy="296400"/>
          </a:xfrm>
          <a:prstGeom prst="straightConnector1">
            <a:avLst/>
          </a:prstGeom>
          <a:noFill/>
          <a:ln cap="flat" cmpd="sng" w="19050">
            <a:solidFill>
              <a:schemeClr val="dk2"/>
            </a:solidFill>
            <a:prstDash val="solid"/>
            <a:round/>
            <a:headEnd len="lg" w="lg" type="none"/>
            <a:tailEnd len="lg" w="lg" type="triangle"/>
          </a:ln>
        </p:spPr>
      </p:cxnSp>
      <p:sp>
        <p:nvSpPr>
          <p:cNvPr id="190" name="Shape 190"/>
          <p:cNvSpPr/>
          <p:nvPr/>
        </p:nvSpPr>
        <p:spPr>
          <a:xfrm>
            <a:off x="1265350" y="5237375"/>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9</a:t>
            </a:r>
          </a:p>
        </p:txBody>
      </p:sp>
      <p:cxnSp>
        <p:nvCxnSpPr>
          <p:cNvPr id="191" name="Shape 191"/>
          <p:cNvCxnSpPr>
            <a:stCxn id="186" idx="2"/>
            <a:endCxn id="190" idx="0"/>
          </p:cNvCxnSpPr>
          <p:nvPr/>
        </p:nvCxnSpPr>
        <p:spPr>
          <a:xfrm>
            <a:off x="1550349" y="4894262"/>
            <a:ext cx="0" cy="343200"/>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a:stCxn id="181" idx="2"/>
            <a:endCxn id="187" idx="0"/>
          </p:cNvCxnSpPr>
          <p:nvPr/>
        </p:nvCxnSpPr>
        <p:spPr>
          <a:xfrm flipH="1">
            <a:off x="1550474" y="2873525"/>
            <a:ext cx="913200" cy="922500"/>
          </a:xfrm>
          <a:prstGeom prst="straightConnector1">
            <a:avLst/>
          </a:prstGeom>
          <a:noFill/>
          <a:ln cap="flat" cmpd="sng" w="19050">
            <a:solidFill>
              <a:schemeClr val="dk2"/>
            </a:solidFill>
            <a:prstDash val="solid"/>
            <a:round/>
            <a:headEnd len="lg" w="lg" type="none"/>
            <a:tailEnd len="lg" w="lg" type="triangle"/>
          </a:ln>
        </p:spPr>
      </p:cxnSp>
      <p:sp>
        <p:nvSpPr>
          <p:cNvPr id="193" name="Shape 193"/>
          <p:cNvSpPr/>
          <p:nvPr/>
        </p:nvSpPr>
        <p:spPr>
          <a:xfrm>
            <a:off x="1564775" y="4259675"/>
            <a:ext cx="1062525" cy="936950"/>
          </a:xfrm>
          <a:custGeom>
            <a:pathLst>
              <a:path extrusionOk="0" h="37478" w="42501">
                <a:moveTo>
                  <a:pt x="0" y="0"/>
                </a:moveTo>
                <a:lnTo>
                  <a:pt x="42501" y="13910"/>
                </a:lnTo>
                <a:lnTo>
                  <a:pt x="7728" y="37478"/>
                </a:lnTo>
              </a:path>
            </a:pathLst>
          </a:custGeom>
          <a:noFill/>
          <a:ln cap="flat" cmpd="sng" w="19050">
            <a:solidFill>
              <a:schemeClr val="dk2"/>
            </a:solidFill>
            <a:prstDash val="solid"/>
            <a:round/>
            <a:headEnd len="lg" w="lg" type="none"/>
            <a:tailEnd len="lg" w="lg" type="triangle"/>
          </a:ln>
        </p:spPr>
      </p:sp>
      <p:sp>
        <p:nvSpPr>
          <p:cNvPr id="194" name="Shape 194"/>
          <p:cNvSpPr txBox="1"/>
          <p:nvPr/>
        </p:nvSpPr>
        <p:spPr>
          <a:xfrm>
            <a:off x="1188075" y="4288675"/>
            <a:ext cx="241499" cy="1275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195" name="Shape 195"/>
          <p:cNvSpPr txBox="1"/>
          <p:nvPr/>
        </p:nvSpPr>
        <p:spPr>
          <a:xfrm>
            <a:off x="2057425" y="4201725"/>
            <a:ext cx="406199" cy="1275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196" name="Shape 196"/>
          <p:cNvSpPr txBox="1"/>
          <p:nvPr/>
        </p:nvSpPr>
        <p:spPr>
          <a:xfrm>
            <a:off x="4354775" y="4685775"/>
            <a:ext cx="1779300" cy="693000"/>
          </a:xfrm>
          <a:prstGeom prst="rect">
            <a:avLst/>
          </a:prstGeom>
          <a:noFill/>
          <a:ln>
            <a:noFill/>
          </a:ln>
        </p:spPr>
        <p:txBody>
          <a:bodyPr anchorCtr="0" anchor="t" bIns="91425" lIns="91425" rIns="91425" tIns="91425">
            <a:noAutofit/>
          </a:bodyPr>
          <a:lstStyle/>
          <a:p>
            <a:pPr lvl="0" rtl="0">
              <a:spcBef>
                <a:spcPts val="0"/>
              </a:spcBef>
              <a:buNone/>
            </a:pPr>
            <a:r>
              <a:rPr lang="en"/>
              <a:t>Statement:</a:t>
            </a:r>
          </a:p>
          <a:p>
            <a:pPr lvl="0">
              <a:spcBef>
                <a:spcPts val="0"/>
              </a:spcBef>
              <a:buNone/>
            </a:pPr>
            <a:r>
              <a:rPr lang="en"/>
              <a:t>(3,2,4), (2,3,4)</a:t>
            </a:r>
          </a:p>
        </p:txBody>
      </p:sp>
      <p:sp>
        <p:nvSpPr>
          <p:cNvPr id="197" name="Shape 197"/>
          <p:cNvSpPr/>
          <p:nvPr/>
        </p:nvSpPr>
        <p:spPr>
          <a:xfrm>
            <a:off x="1303700" y="1960162"/>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lg" w="lg" type="none"/>
            <a:tailEnd len="lg" w="lg" type="none"/>
          </a:ln>
        </p:spPr>
      </p:sp>
      <p:sp>
        <p:nvSpPr>
          <p:cNvPr id="198" name="Shape 198"/>
          <p:cNvSpPr/>
          <p:nvPr/>
        </p:nvSpPr>
        <p:spPr>
          <a:xfrm>
            <a:off x="1451362" y="1888025"/>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lg" w="lg" type="none"/>
            <a:tailEnd len="lg" w="lg" type="none"/>
          </a:ln>
        </p:spPr>
      </p:sp>
      <p:sp>
        <p:nvSpPr>
          <p:cNvPr id="199" name="Shape 199"/>
          <p:cNvSpPr txBox="1"/>
          <p:nvPr/>
        </p:nvSpPr>
        <p:spPr>
          <a:xfrm>
            <a:off x="4354775" y="5227650"/>
            <a:ext cx="1779300" cy="693000"/>
          </a:xfrm>
          <a:prstGeom prst="rect">
            <a:avLst/>
          </a:prstGeom>
          <a:noFill/>
          <a:ln>
            <a:noFill/>
          </a:ln>
        </p:spPr>
        <p:txBody>
          <a:bodyPr anchorCtr="0" anchor="t" bIns="91425" lIns="91425" rIns="91425" tIns="91425">
            <a:noAutofit/>
          </a:bodyPr>
          <a:lstStyle/>
          <a:p>
            <a:pPr lvl="0" rtl="0">
              <a:spcBef>
                <a:spcPts val="0"/>
              </a:spcBef>
              <a:buNone/>
            </a:pPr>
            <a:r>
              <a:rPr lang="en"/>
              <a:t>Branch:</a:t>
            </a:r>
          </a:p>
          <a:p>
            <a:pPr lvl="0" rtl="0">
              <a:spcBef>
                <a:spcPts val="0"/>
              </a:spcBef>
              <a:buNone/>
            </a:pPr>
            <a:r>
              <a:rPr lang="en"/>
              <a:t>(3,2,4), (3,4,1)</a:t>
            </a:r>
          </a:p>
        </p:txBody>
      </p:sp>
      <p:sp>
        <p:nvSpPr>
          <p:cNvPr id="200" name="Shape 200"/>
          <p:cNvSpPr txBox="1"/>
          <p:nvPr/>
        </p:nvSpPr>
        <p:spPr>
          <a:xfrm>
            <a:off x="6255300" y="4719375"/>
            <a:ext cx="2371499" cy="693000"/>
          </a:xfrm>
          <a:prstGeom prst="rect">
            <a:avLst/>
          </a:prstGeom>
          <a:noFill/>
          <a:ln>
            <a:noFill/>
          </a:ln>
        </p:spPr>
        <p:txBody>
          <a:bodyPr anchorCtr="0" anchor="t" bIns="91425" lIns="91425" rIns="91425" tIns="91425">
            <a:noAutofit/>
          </a:bodyPr>
          <a:lstStyle/>
          <a:p>
            <a:pPr lvl="0" rtl="0">
              <a:spcBef>
                <a:spcPts val="0"/>
              </a:spcBef>
              <a:buNone/>
            </a:pPr>
            <a:r>
              <a:rPr lang="en"/>
              <a:t>Path:</a:t>
            </a:r>
          </a:p>
          <a:p>
            <a:pPr lvl="0" rtl="0">
              <a:spcBef>
                <a:spcPts val="0"/>
              </a:spcBef>
              <a:buNone/>
            </a:pPr>
            <a:r>
              <a:rPr lang="en"/>
              <a:t>(4,2,5), (4,2,1), (2,3,4), (2,3,1)</a:t>
            </a:r>
          </a:p>
        </p:txBody>
      </p:sp>
      <p:sp>
        <p:nvSpPr>
          <p:cNvPr id="201" name="Shape 201"/>
          <p:cNvSpPr/>
          <p:nvPr/>
        </p:nvSpPr>
        <p:spPr>
          <a:xfrm>
            <a:off x="1303700" y="1893187"/>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lg" w="lg" type="none"/>
            <a:tailEnd len="lg" w="lg" type="none"/>
          </a:ln>
        </p:spPr>
      </p:sp>
      <p:sp>
        <p:nvSpPr>
          <p:cNvPr id="202" name="Shape 202"/>
          <p:cNvSpPr/>
          <p:nvPr/>
        </p:nvSpPr>
        <p:spPr>
          <a:xfrm>
            <a:off x="1253000" y="1907287"/>
            <a:ext cx="1686050" cy="3516900"/>
          </a:xfrm>
          <a:custGeom>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lg" w="lg" type="none"/>
            <a:tailEnd len="lg" w="lg" type="none"/>
          </a:ln>
        </p:spPr>
      </p:sp>
      <p:sp>
        <p:nvSpPr>
          <p:cNvPr id="203" name="Shape 203"/>
          <p:cNvSpPr/>
          <p:nvPr/>
        </p:nvSpPr>
        <p:spPr>
          <a:xfrm>
            <a:off x="1473062" y="1824487"/>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lg" w="lg" type="none"/>
            <a:tailEnd len="lg" w="lg" type="none"/>
          </a:ln>
        </p:spPr>
      </p:sp>
      <p:sp>
        <p:nvSpPr>
          <p:cNvPr id="204" name="Shape 204"/>
          <p:cNvSpPr/>
          <p:nvPr/>
        </p:nvSpPr>
        <p:spPr>
          <a:xfrm>
            <a:off x="1550350" y="1965612"/>
            <a:ext cx="982675" cy="3216950"/>
          </a:xfrm>
          <a:custGeom>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lg" w="lg" type="none"/>
            <a:tailEnd len="lg" w="lg" type="none"/>
          </a:ln>
        </p:spPr>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206" name="Shape 206"/>
          <p:cNvSpPr/>
          <p:nvPr/>
        </p:nvSpPr>
        <p:spPr>
          <a:xfrm>
            <a:off x="1492975" y="1934350"/>
            <a:ext cx="1206125" cy="3279475"/>
          </a:xfrm>
          <a:custGeom>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5 - Solution</a:t>
            </a:r>
          </a:p>
        </p:txBody>
      </p:sp>
      <p:sp>
        <p:nvSpPr>
          <p:cNvPr id="212" name="Shape 212"/>
          <p:cNvSpPr txBox="1"/>
          <p:nvPr>
            <p:ph idx="1" type="body"/>
          </p:nvPr>
        </p:nvSpPr>
        <p:spPr>
          <a:xfrm>
            <a:off x="457200" y="1600200"/>
            <a:ext cx="3994500" cy="17613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Modify the program to introduce a fault such that even path coverage could miss the fault. </a:t>
            </a:r>
          </a:p>
        </p:txBody>
      </p:sp>
      <p:sp>
        <p:nvSpPr>
          <p:cNvPr id="213" name="Shape 21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int findMax(int a, int b, int c) {</a:t>
            </a:r>
          </a:p>
          <a:p>
            <a:pPr indent="457200" lvl="0" rtl="0">
              <a:spcBef>
                <a:spcPts val="0"/>
              </a:spcBef>
              <a:buNone/>
            </a:pPr>
            <a:r>
              <a:rPr lang="en" sz="1400">
                <a:latin typeface="Courier New"/>
                <a:ea typeface="Courier New"/>
                <a:cs typeface="Courier New"/>
                <a:sym typeface="Courier New"/>
              </a:rPr>
              <a:t>int temp;</a:t>
            </a:r>
          </a:p>
          <a:p>
            <a:pPr indent="457200" lvl="0" rtl="0">
              <a:spcBef>
                <a:spcPts val="0"/>
              </a:spcBef>
              <a:buNone/>
            </a:pPr>
            <a:r>
              <a:rPr lang="en" sz="1400">
                <a:latin typeface="Courier New"/>
                <a:ea typeface="Courier New"/>
                <a:cs typeface="Courier New"/>
                <a:sym typeface="Courier New"/>
              </a:rPr>
              <a:t>if (a&gt;b)</a:t>
            </a:r>
          </a:p>
          <a:p>
            <a:pPr indent="457200" lvl="0" marL="457200" rtl="0">
              <a:spcBef>
                <a:spcPts val="0"/>
              </a:spcBef>
              <a:buNone/>
            </a:pPr>
            <a:r>
              <a:rPr lang="en" sz="1400">
                <a:latin typeface="Courier New"/>
                <a:ea typeface="Courier New"/>
                <a:cs typeface="Courier New"/>
                <a:sym typeface="Courier New"/>
              </a:rPr>
              <a:t>temp=a;</a:t>
            </a:r>
          </a:p>
          <a:p>
            <a:pPr indent="457200" lvl="0" rtl="0">
              <a:spcBef>
                <a:spcPts val="0"/>
              </a:spcBef>
              <a:buNone/>
            </a:pPr>
            <a:r>
              <a:rPr lang="en" sz="1400">
                <a:latin typeface="Courier New"/>
                <a:ea typeface="Courier New"/>
                <a:cs typeface="Courier New"/>
                <a:sym typeface="Courier New"/>
              </a:rPr>
              <a:t>else</a:t>
            </a:r>
          </a:p>
          <a:p>
            <a:pPr indent="457200" lvl="0" marL="457200" rtl="0">
              <a:spcBef>
                <a:spcPts val="0"/>
              </a:spcBef>
              <a:buNone/>
            </a:pPr>
            <a:r>
              <a:rPr lang="en" sz="1400">
                <a:latin typeface="Courier New"/>
                <a:ea typeface="Courier New"/>
                <a:cs typeface="Courier New"/>
                <a:sym typeface="Courier New"/>
              </a:rPr>
              <a:t>temp=b;</a:t>
            </a:r>
          </a:p>
          <a:p>
            <a:pPr indent="457200" lvl="0" rtl="0">
              <a:spcBef>
                <a:spcPts val="0"/>
              </a:spcBef>
              <a:buNone/>
            </a:pPr>
            <a:r>
              <a:rPr lang="en" sz="1400">
                <a:latin typeface="Courier New"/>
                <a:ea typeface="Courier New"/>
                <a:cs typeface="Courier New"/>
                <a:sym typeface="Courier New"/>
              </a:rPr>
              <a:t>if (c&gt;temp)</a:t>
            </a:r>
          </a:p>
          <a:p>
            <a:pPr indent="457200" lvl="0" marL="457200" rtl="0">
              <a:spcBef>
                <a:spcPts val="0"/>
              </a:spcBef>
              <a:buNone/>
            </a:pPr>
            <a:r>
              <a:rPr lang="en" sz="1400">
                <a:latin typeface="Courier New"/>
                <a:ea typeface="Courier New"/>
                <a:cs typeface="Courier New"/>
                <a:sym typeface="Courier New"/>
              </a:rPr>
              <a:t>temp = c;</a:t>
            </a:r>
          </a:p>
          <a:p>
            <a:pPr indent="457200" lvl="0" rtl="0">
              <a:spcBef>
                <a:spcPts val="0"/>
              </a:spcBef>
              <a:buNone/>
            </a:pPr>
            <a:r>
              <a:rPr lang="en" sz="1400">
                <a:latin typeface="Courier New"/>
                <a:ea typeface="Courier New"/>
                <a:cs typeface="Courier New"/>
                <a:sym typeface="Courier New"/>
              </a:rPr>
              <a:t>return temp;</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100"/>
          </a:p>
          <a:p>
            <a:pPr lvl="0" rtl="0">
              <a:spcBef>
                <a:spcPts val="0"/>
              </a:spcBef>
              <a:buNone/>
            </a:pPr>
            <a:r>
              <a:t/>
            </a:r>
            <a:endParaRPr sz="1100"/>
          </a:p>
        </p:txBody>
      </p:sp>
      <p:sp>
        <p:nvSpPr>
          <p:cNvPr id="214" name="Shape 214"/>
          <p:cNvSpPr txBox="1"/>
          <p:nvPr/>
        </p:nvSpPr>
        <p:spPr>
          <a:xfrm>
            <a:off x="608525" y="3506275"/>
            <a:ext cx="3795900" cy="1323300"/>
          </a:xfrm>
          <a:prstGeom prst="rect">
            <a:avLst/>
          </a:prstGeom>
          <a:noFill/>
          <a:ln>
            <a:noFill/>
          </a:ln>
        </p:spPr>
        <p:txBody>
          <a:bodyPr anchorCtr="0" anchor="t" bIns="91425" lIns="91425" rIns="91425" tIns="91425">
            <a:noAutofit/>
          </a:bodyPr>
          <a:lstStyle/>
          <a:p>
            <a:pPr lvl="0" rtl="0">
              <a:spcBef>
                <a:spcPts val="0"/>
              </a:spcBef>
              <a:buNone/>
            </a:pPr>
            <a:r>
              <a:rPr lang="en" sz="1800"/>
              <a:t>Use (a &gt;b+1) instead of (a&gt;b) and the test input from the last slide:</a:t>
            </a:r>
          </a:p>
          <a:p>
            <a:pPr lvl="0" rtl="0">
              <a:spcBef>
                <a:spcPts val="0"/>
              </a:spcBef>
              <a:buNone/>
            </a:pPr>
            <a:r>
              <a:rPr lang="en" sz="1800">
                <a:solidFill>
                  <a:schemeClr val="dk1"/>
                </a:solidFill>
              </a:rPr>
              <a:t>(4,2,5), (4,2,1), (2,3,4), (2,3,1)</a:t>
            </a:r>
          </a:p>
          <a:p>
            <a:pPr lvl="0">
              <a:spcBef>
                <a:spcPts val="0"/>
              </a:spcBef>
              <a:buNone/>
            </a:pPr>
            <a:r>
              <a:rPr lang="en" sz="1800"/>
              <a:t>will not reveal the fault. </a:t>
            </a:r>
          </a:p>
        </p:txBody>
      </p:sp>
      <p:sp>
        <p:nvSpPr>
          <p:cNvPr id="215" name="Shape 2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You have a midterm on Thursday</a:t>
            </a:r>
          </a:p>
          <a:p>
            <a:pPr indent="-228600" lvl="1" marL="914400" rtl="0">
              <a:lnSpc>
                <a:spcPct val="120000"/>
              </a:lnSpc>
              <a:spcBef>
                <a:spcPts val="0"/>
              </a:spcBef>
            </a:pPr>
            <a:r>
              <a:rPr lang="en"/>
              <a:t>75 minutes</a:t>
            </a:r>
          </a:p>
          <a:p>
            <a:pPr indent="-228600" lvl="1" marL="914400" rtl="0">
              <a:lnSpc>
                <a:spcPct val="120000"/>
              </a:lnSpc>
              <a:spcBef>
                <a:spcPts val="0"/>
              </a:spcBef>
            </a:pPr>
            <a:r>
              <a:rPr b="1" lang="en"/>
              <a:t>Closed-book, closed-notes.</a:t>
            </a:r>
          </a:p>
          <a:p>
            <a:pPr indent="-228600" lvl="1" marL="914400" rtl="0">
              <a:lnSpc>
                <a:spcPct val="120000"/>
              </a:lnSpc>
              <a:spcBef>
                <a:spcPts val="0"/>
              </a:spcBef>
            </a:pPr>
            <a:r>
              <a:rPr lang="en"/>
              <a:t>Covers all content to date.</a:t>
            </a:r>
          </a:p>
          <a:p>
            <a:pPr indent="-228600" lvl="0" marL="457200" rtl="0">
              <a:lnSpc>
                <a:spcPct val="120000"/>
              </a:lnSpc>
              <a:spcBef>
                <a:spcPts val="0"/>
              </a:spcBef>
            </a:pPr>
            <a:r>
              <a:rPr lang="en"/>
              <a:t>There is a practice exam on the course site. </a:t>
            </a:r>
          </a:p>
          <a:p>
            <a:pPr indent="-228600" lvl="1" marL="914400" rtl="0">
              <a:lnSpc>
                <a:spcPct val="120000"/>
              </a:lnSpc>
              <a:spcBef>
                <a:spcPts val="0"/>
              </a:spcBef>
            </a:pPr>
            <a:r>
              <a:rPr lang="en"/>
              <a:t>Did you try it?</a:t>
            </a:r>
          </a:p>
          <a:p>
            <a:pPr indent="-228600" lvl="0" marL="457200" rtl="0">
              <a:lnSpc>
                <a:spcPct val="120000"/>
              </a:lnSpc>
              <a:spcBef>
                <a:spcPts val="0"/>
              </a:spcBef>
            </a:pPr>
            <a:r>
              <a:rPr lang="en"/>
              <a:t>Let’s go over it!</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6</a:t>
            </a:r>
          </a:p>
        </p:txBody>
      </p:sp>
      <p:sp>
        <p:nvSpPr>
          <p:cNvPr id="221" name="Shape 221"/>
          <p:cNvSpPr txBox="1"/>
          <p:nvPr>
            <p:ph idx="1" type="body"/>
          </p:nvPr>
        </p:nvSpPr>
        <p:spPr>
          <a:xfrm>
            <a:off x="457200" y="1600200"/>
            <a:ext cx="36813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Identify all DU pairs and write test cases to achieve All DU Pair Coverage.</a:t>
            </a:r>
          </a:p>
          <a:p>
            <a:pPr indent="-228600" lvl="1" marL="914400" marR="0" rtl="0" algn="l">
              <a:lnSpc>
                <a:spcPct val="100000"/>
              </a:lnSpc>
              <a:spcBef>
                <a:spcPts val="600"/>
              </a:spcBef>
              <a:spcAft>
                <a:spcPts val="0"/>
              </a:spcAft>
            </a:pPr>
            <a:r>
              <a:rPr lang="en"/>
              <a:t>Hint - remember that there is a loop.</a:t>
            </a:r>
          </a:p>
        </p:txBody>
      </p:sp>
      <p:sp>
        <p:nvSpPr>
          <p:cNvPr id="222" name="Shape 2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
        <p:nvSpPr>
          <p:cNvPr id="223" name="Shape 223"/>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3. 		while(y &gt; 0)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4.			if(x &gt; 0) {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5.				y = y - x;</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6.			}else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7.				x = x + 1;</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8.			}</a:t>
            </a:r>
          </a:p>
          <a:p>
            <a:pPr lvl="0" rtl="0">
              <a:lnSpc>
                <a:spcPct val="120000"/>
              </a:lnSpc>
              <a:spcBef>
                <a:spcPts val="0"/>
              </a:spcBef>
              <a:buNone/>
            </a:pPr>
            <a:r>
              <a:rPr b="1" lang="en" sz="1800">
                <a:latin typeface="Consolas"/>
                <a:ea typeface="Consolas"/>
                <a:cs typeface="Consolas"/>
                <a:sym typeface="Consolas"/>
              </a:rPr>
              <a:t>9.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10.		return x + y;</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11.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6</a:t>
            </a:r>
          </a:p>
        </p:txBody>
      </p:sp>
      <p:sp>
        <p:nvSpPr>
          <p:cNvPr id="229" name="Shape 22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
        <p:nvSpPr>
          <p:cNvPr id="230" name="Shape 230"/>
          <p:cNvSpPr txBox="1"/>
          <p:nvPr>
            <p:ph idx="2" type="body"/>
          </p:nvPr>
        </p:nvSpPr>
        <p:spPr>
          <a:xfrm>
            <a:off x="457200" y="1590350"/>
            <a:ext cx="4235100" cy="4967700"/>
          </a:xfrm>
          <a:prstGeom prst="rect">
            <a:avLst/>
          </a:prstGeom>
        </p:spPr>
        <p:txBody>
          <a:bodyPr anchorCtr="0" anchor="t" bIns="91425" lIns="91425" rIns="91425" tIns="91425">
            <a:noAutofit/>
          </a:bodyPr>
          <a:lstStyle/>
          <a:p>
            <a:pPr lvl="0" rtl="0">
              <a:lnSpc>
                <a:spcPct val="120000"/>
              </a:lnSpc>
              <a:spcBef>
                <a:spcPts val="0"/>
              </a:spcBef>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p>
          <a:p>
            <a:pPr lvl="0" rtl="0">
              <a:lnSpc>
                <a:spcPct val="120000"/>
              </a:lnSpc>
              <a:spcBef>
                <a:spcPts val="0"/>
              </a:spcBef>
              <a:buNone/>
            </a:pPr>
            <a:r>
              <a:rPr b="1" lang="en" sz="1800">
                <a:latin typeface="Consolas"/>
                <a:ea typeface="Consolas"/>
                <a:cs typeface="Consolas"/>
                <a:sym typeface="Consolas"/>
              </a:rPr>
              <a:t>3. 		while(y &gt; 0) {</a:t>
            </a:r>
          </a:p>
          <a:p>
            <a:pPr lvl="0" rtl="0">
              <a:lnSpc>
                <a:spcPct val="120000"/>
              </a:lnSpc>
              <a:spcBef>
                <a:spcPts val="0"/>
              </a:spcBef>
              <a:buNone/>
            </a:pPr>
            <a:r>
              <a:rPr b="1" lang="en" sz="1800">
                <a:latin typeface="Consolas"/>
                <a:ea typeface="Consolas"/>
                <a:cs typeface="Consolas"/>
                <a:sym typeface="Consolas"/>
              </a:rPr>
              <a:t>4.			if(x &gt; 0) { </a:t>
            </a:r>
          </a:p>
          <a:p>
            <a:pPr lvl="0" rtl="0">
              <a:lnSpc>
                <a:spcPct val="120000"/>
              </a:lnSpc>
              <a:spcBef>
                <a:spcPts val="0"/>
              </a:spcBef>
              <a:buNone/>
            </a:pPr>
            <a:r>
              <a:rPr b="1" lang="en" sz="1800">
                <a:latin typeface="Consolas"/>
                <a:ea typeface="Consolas"/>
                <a:cs typeface="Consolas"/>
                <a:sym typeface="Consolas"/>
              </a:rPr>
              <a:t>5.				y = y - x;</a:t>
            </a:r>
          </a:p>
          <a:p>
            <a:pPr lvl="0" rtl="0">
              <a:lnSpc>
                <a:spcPct val="120000"/>
              </a:lnSpc>
              <a:spcBef>
                <a:spcPts val="0"/>
              </a:spcBef>
              <a:buNone/>
            </a:pPr>
            <a:r>
              <a:rPr b="1" lang="en" sz="1800">
                <a:latin typeface="Consolas"/>
                <a:ea typeface="Consolas"/>
                <a:cs typeface="Consolas"/>
                <a:sym typeface="Consolas"/>
              </a:rPr>
              <a:t>6.			}else {</a:t>
            </a:r>
          </a:p>
          <a:p>
            <a:pPr lvl="0" rtl="0">
              <a:lnSpc>
                <a:spcPct val="120000"/>
              </a:lnSpc>
              <a:spcBef>
                <a:spcPts val="0"/>
              </a:spcBef>
              <a:buNone/>
            </a:pPr>
            <a:r>
              <a:rPr b="1" lang="en" sz="1800">
                <a:latin typeface="Consolas"/>
                <a:ea typeface="Consolas"/>
                <a:cs typeface="Consolas"/>
                <a:sym typeface="Consolas"/>
              </a:rPr>
              <a:t>7.				x = x + 1;</a:t>
            </a:r>
          </a:p>
          <a:p>
            <a:pPr lvl="0" rtl="0">
              <a:lnSpc>
                <a:spcPct val="120000"/>
              </a:lnSpc>
              <a:spcBef>
                <a:spcPts val="0"/>
              </a:spcBef>
              <a:buNone/>
            </a:pPr>
            <a:r>
              <a:rPr b="1" lang="en" sz="1800">
                <a:latin typeface="Consolas"/>
                <a:ea typeface="Consolas"/>
                <a:cs typeface="Consolas"/>
                <a:sym typeface="Consolas"/>
              </a:rPr>
              <a:t>8.			}</a:t>
            </a:r>
          </a:p>
          <a:p>
            <a:pPr lvl="0" rtl="0">
              <a:lnSpc>
                <a:spcPct val="120000"/>
              </a:lnSpc>
              <a:spcBef>
                <a:spcPts val="0"/>
              </a:spcBef>
              <a:buNone/>
            </a:pPr>
            <a:r>
              <a:rPr b="1" lang="en" sz="1800">
                <a:latin typeface="Consolas"/>
                <a:ea typeface="Consolas"/>
                <a:cs typeface="Consolas"/>
                <a:sym typeface="Consolas"/>
              </a:rPr>
              <a:t>9.		}</a:t>
            </a:r>
          </a:p>
          <a:p>
            <a:pPr lvl="0" rtl="0">
              <a:lnSpc>
                <a:spcPct val="120000"/>
              </a:lnSpc>
              <a:spcBef>
                <a:spcPts val="0"/>
              </a:spcBef>
              <a:buNone/>
            </a:pPr>
            <a:r>
              <a:rPr b="1" lang="en" sz="1800">
                <a:latin typeface="Consolas"/>
                <a:ea typeface="Consolas"/>
                <a:cs typeface="Consolas"/>
                <a:sym typeface="Consolas"/>
              </a:rPr>
              <a:t>10.		return x + y;</a:t>
            </a:r>
          </a:p>
          <a:p>
            <a:pPr lvl="0" rtl="0">
              <a:lnSpc>
                <a:spcPct val="120000"/>
              </a:lnSpc>
              <a:spcBef>
                <a:spcPts val="0"/>
              </a:spcBef>
              <a:buNone/>
            </a:pPr>
            <a:r>
              <a:rPr b="1" lang="en" sz="1800">
                <a:latin typeface="Consolas"/>
                <a:ea typeface="Consolas"/>
                <a:cs typeface="Consolas"/>
                <a:sym typeface="Consolas"/>
              </a:rPr>
              <a:t>11. }</a:t>
            </a:r>
          </a:p>
        </p:txBody>
      </p:sp>
      <p:graphicFrame>
        <p:nvGraphicFramePr>
          <p:cNvPr id="231" name="Shape 231"/>
          <p:cNvGraphicFramePr/>
          <p:nvPr/>
        </p:nvGraphicFramePr>
        <p:xfrm>
          <a:off x="4879525" y="2279450"/>
          <a:ext cx="3000000" cy="3000000"/>
        </p:xfrm>
        <a:graphic>
          <a:graphicData uri="http://schemas.openxmlformats.org/drawingml/2006/table">
            <a:tbl>
              <a:tblPr>
                <a:noFill/>
                <a:tableStyleId>{11C1C66B-3026-4ABD-BDFA-215F0E8BDB32}</a:tableStyleId>
              </a:tblPr>
              <a:tblGrid>
                <a:gridCol w="1049925"/>
                <a:gridCol w="1049925"/>
                <a:gridCol w="104992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Defs</a:t>
                      </a:r>
                    </a:p>
                  </a:txBody>
                  <a:tcPr marT="91425" marB="91425" marR="91425" marL="91425"/>
                </a:tc>
                <a:tc>
                  <a:txBody>
                    <a:bodyPr>
                      <a:noAutofit/>
                    </a:bodyPr>
                    <a:lstStyle/>
                    <a:p>
                      <a:pPr lvl="0" rtl="0">
                        <a:spcBef>
                          <a:spcPts val="0"/>
                        </a:spcBef>
                        <a:buNone/>
                      </a:pPr>
                      <a:r>
                        <a:rPr b="1" lang="en"/>
                        <a:t>Uses</a:t>
                      </a:r>
                    </a:p>
                  </a:txBody>
                  <a:tcPr marT="91425" marB="91425" marR="91425" marL="91425"/>
                </a:tc>
              </a:tr>
              <a:tr h="381000">
                <a:tc>
                  <a:txBody>
                    <a:bodyPr>
                      <a:noAutofit/>
                    </a:bodyPr>
                    <a:lstStyle/>
                    <a:p>
                      <a:pPr lvl="0" rtl="0">
                        <a:spcBef>
                          <a:spcPts val="0"/>
                        </a:spcBef>
                        <a:buNone/>
                      </a:pPr>
                      <a:r>
                        <a:rPr lang="en"/>
                        <a:t>x</a:t>
                      </a:r>
                    </a:p>
                  </a:txBody>
                  <a:tcPr marT="91425" marB="91425" marR="91425" marL="91425"/>
                </a:tc>
                <a:tc>
                  <a:txBody>
                    <a:bodyPr>
                      <a:noAutofit/>
                    </a:bodyPr>
                    <a:lstStyle/>
                    <a:p>
                      <a:pPr lvl="0" rtl="0">
                        <a:spcBef>
                          <a:spcPts val="0"/>
                        </a:spcBef>
                        <a:buNone/>
                      </a:pPr>
                      <a:r>
                        <a:rPr lang="en"/>
                        <a:t>1, 7</a:t>
                      </a:r>
                    </a:p>
                  </a:txBody>
                  <a:tcPr marT="91425" marB="91425" marR="91425" marL="91425"/>
                </a:tc>
                <a:tc>
                  <a:txBody>
                    <a:bodyPr>
                      <a:noAutofit/>
                    </a:bodyPr>
                    <a:lstStyle/>
                    <a:p>
                      <a:pPr lvl="0" rtl="0">
                        <a:spcBef>
                          <a:spcPts val="0"/>
                        </a:spcBef>
                        <a:buNone/>
                      </a:pPr>
                      <a:r>
                        <a:rPr lang="en"/>
                        <a:t>4, 5, 7, 10</a:t>
                      </a:r>
                    </a:p>
                  </a:txBody>
                  <a:tcPr marT="91425" marB="91425" marR="91425" marL="91425"/>
                </a:tc>
              </a:tr>
              <a:tr h="381000">
                <a:tc>
                  <a:txBody>
                    <a:bodyPr>
                      <a:noAutofit/>
                    </a:bodyPr>
                    <a:lstStyle/>
                    <a:p>
                      <a:pPr lvl="0" rtl="0">
                        <a:spcBef>
                          <a:spcPts val="0"/>
                        </a:spcBef>
                        <a:buNone/>
                      </a:pPr>
                      <a:r>
                        <a:rPr lang="en"/>
                        <a:t>y</a:t>
                      </a:r>
                    </a:p>
                  </a:txBody>
                  <a:tcPr marT="91425" marB="91425" marR="91425" marL="91425"/>
                </a:tc>
                <a:tc>
                  <a:txBody>
                    <a:bodyPr>
                      <a:noAutofit/>
                    </a:bodyPr>
                    <a:lstStyle/>
                    <a:p>
                      <a:pPr lvl="0" rtl="0">
                        <a:spcBef>
                          <a:spcPts val="0"/>
                        </a:spcBef>
                        <a:buNone/>
                      </a:pPr>
                      <a:r>
                        <a:rPr lang="en"/>
                        <a:t>1, 5</a:t>
                      </a:r>
                    </a:p>
                  </a:txBody>
                  <a:tcPr marT="91425" marB="91425" marR="91425" marL="91425"/>
                </a:tc>
                <a:tc>
                  <a:txBody>
                    <a:bodyPr>
                      <a:noAutofit/>
                    </a:bodyPr>
                    <a:lstStyle/>
                    <a:p>
                      <a:pPr lvl="0" rtl="0">
                        <a:spcBef>
                          <a:spcPts val="0"/>
                        </a:spcBef>
                        <a:buNone/>
                      </a:pPr>
                      <a:r>
                        <a:rPr lang="en"/>
                        <a:t>3, 5, 10</a:t>
                      </a:r>
                    </a:p>
                  </a:txBody>
                  <a:tcPr marT="91425" marB="91425" marR="91425" marL="91425"/>
                </a:tc>
              </a:tr>
            </a:tbl>
          </a:graphicData>
        </a:graphic>
      </p:graphicFrame>
      <p:graphicFrame>
        <p:nvGraphicFramePr>
          <p:cNvPr id="232" name="Shape 232"/>
          <p:cNvGraphicFramePr/>
          <p:nvPr/>
        </p:nvGraphicFramePr>
        <p:xfrm>
          <a:off x="4879525" y="3722650"/>
          <a:ext cx="3000000" cy="3000000"/>
        </p:xfrm>
        <a:graphic>
          <a:graphicData uri="http://schemas.openxmlformats.org/drawingml/2006/table">
            <a:tbl>
              <a:tblPr>
                <a:noFill/>
                <a:tableStyleId>{11C1C66B-3026-4ABD-BDFA-215F0E8BDB32}</a:tableStyleId>
              </a:tblPr>
              <a:tblGrid>
                <a:gridCol w="948650"/>
                <a:gridCol w="232377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D-U Pairs</a:t>
                      </a:r>
                    </a:p>
                  </a:txBody>
                  <a:tcPr marT="91425" marB="91425" marR="91425" marL="91425"/>
                </a:tc>
              </a:tr>
              <a:tr h="381000">
                <a:tc>
                  <a:txBody>
                    <a:bodyPr>
                      <a:noAutofit/>
                    </a:bodyPr>
                    <a:lstStyle/>
                    <a:p>
                      <a:pPr lvl="0" rtl="0">
                        <a:spcBef>
                          <a:spcPts val="0"/>
                        </a:spcBef>
                        <a:buNone/>
                      </a:pPr>
                      <a:r>
                        <a:rPr lang="en"/>
                        <a:t>x</a:t>
                      </a:r>
                    </a:p>
                  </a:txBody>
                  <a:tcPr marT="91425" marB="91425" marR="91425" marL="91425"/>
                </a:tc>
                <a:tc>
                  <a:txBody>
                    <a:bodyPr>
                      <a:noAutofit/>
                    </a:bodyPr>
                    <a:lstStyle/>
                    <a:p>
                      <a:pPr lvl="0" rtl="0">
                        <a:spcBef>
                          <a:spcPts val="0"/>
                        </a:spcBef>
                        <a:buNone/>
                      </a:pPr>
                      <a:r>
                        <a:rPr lang="en"/>
                        <a:t>(1, 4), </a:t>
                      </a:r>
                      <a:r>
                        <a:rPr lang="en">
                          <a:solidFill>
                            <a:schemeClr val="dk1"/>
                          </a:solidFill>
                        </a:rPr>
                        <a:t>(1, 5), </a:t>
                      </a:r>
                      <a:r>
                        <a:rPr lang="en"/>
                        <a:t>(1, 7), (1, 10), (7, 4), (7, 5), (7, 7), (7, 10) </a:t>
                      </a:r>
                    </a:p>
                  </a:txBody>
                  <a:tcPr marT="91425" marB="91425" marR="91425" marL="91425"/>
                </a:tc>
              </a:tr>
              <a:tr h="381000">
                <a:tc>
                  <a:txBody>
                    <a:bodyPr>
                      <a:noAutofit/>
                    </a:bodyPr>
                    <a:lstStyle/>
                    <a:p>
                      <a:pPr lvl="0" rtl="0">
                        <a:spcBef>
                          <a:spcPts val="0"/>
                        </a:spcBef>
                        <a:buNone/>
                      </a:pPr>
                      <a:r>
                        <a:rPr lang="en"/>
                        <a:t>y</a:t>
                      </a:r>
                    </a:p>
                  </a:txBody>
                  <a:tcPr marT="91425" marB="91425" marR="91425" marL="91425"/>
                </a:tc>
                <a:tc>
                  <a:txBody>
                    <a:bodyPr>
                      <a:noAutofit/>
                    </a:bodyPr>
                    <a:lstStyle/>
                    <a:p>
                      <a:pPr lvl="0" rtl="0">
                        <a:spcBef>
                          <a:spcPts val="0"/>
                        </a:spcBef>
                        <a:buNone/>
                      </a:pPr>
                      <a:r>
                        <a:rPr lang="en"/>
                        <a:t>(1, 3), (1, 5), (1, 10), (5, 3), (5, 5), (5, 10)</a:t>
                      </a: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6</a:t>
            </a:r>
          </a:p>
        </p:txBody>
      </p:sp>
      <p:sp>
        <p:nvSpPr>
          <p:cNvPr id="238" name="Shape 23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
        <p:nvSpPr>
          <p:cNvPr id="239" name="Shape 239"/>
          <p:cNvSpPr txBox="1"/>
          <p:nvPr>
            <p:ph idx="2" type="body"/>
          </p:nvPr>
        </p:nvSpPr>
        <p:spPr>
          <a:xfrm>
            <a:off x="457200" y="1590350"/>
            <a:ext cx="4235100" cy="4967700"/>
          </a:xfrm>
          <a:prstGeom prst="rect">
            <a:avLst/>
          </a:prstGeom>
        </p:spPr>
        <p:txBody>
          <a:bodyPr anchorCtr="0" anchor="t" bIns="91425" lIns="91425" rIns="91425" tIns="91425">
            <a:noAutofit/>
          </a:bodyPr>
          <a:lstStyle/>
          <a:p>
            <a:pPr lvl="0" rtl="0">
              <a:lnSpc>
                <a:spcPct val="120000"/>
              </a:lnSpc>
              <a:spcBef>
                <a:spcPts val="0"/>
              </a:spcBef>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p>
          <a:p>
            <a:pPr lvl="0" rtl="0">
              <a:lnSpc>
                <a:spcPct val="120000"/>
              </a:lnSpc>
              <a:spcBef>
                <a:spcPts val="0"/>
              </a:spcBef>
              <a:buNone/>
            </a:pPr>
            <a:r>
              <a:rPr b="1" lang="en" sz="1800">
                <a:latin typeface="Consolas"/>
                <a:ea typeface="Consolas"/>
                <a:cs typeface="Consolas"/>
                <a:sym typeface="Consolas"/>
              </a:rPr>
              <a:t>3. 		while(y &gt; 0) {</a:t>
            </a:r>
          </a:p>
          <a:p>
            <a:pPr lvl="0" rtl="0">
              <a:lnSpc>
                <a:spcPct val="120000"/>
              </a:lnSpc>
              <a:spcBef>
                <a:spcPts val="0"/>
              </a:spcBef>
              <a:buNone/>
            </a:pPr>
            <a:r>
              <a:rPr b="1" lang="en" sz="1800">
                <a:latin typeface="Consolas"/>
                <a:ea typeface="Consolas"/>
                <a:cs typeface="Consolas"/>
                <a:sym typeface="Consolas"/>
              </a:rPr>
              <a:t>4.			if(x &gt; 0) { </a:t>
            </a:r>
          </a:p>
          <a:p>
            <a:pPr lvl="0" rtl="0">
              <a:lnSpc>
                <a:spcPct val="120000"/>
              </a:lnSpc>
              <a:spcBef>
                <a:spcPts val="0"/>
              </a:spcBef>
              <a:buNone/>
            </a:pPr>
            <a:r>
              <a:rPr b="1" lang="en" sz="1800">
                <a:latin typeface="Consolas"/>
                <a:ea typeface="Consolas"/>
                <a:cs typeface="Consolas"/>
                <a:sym typeface="Consolas"/>
              </a:rPr>
              <a:t>5.				y = y - x;</a:t>
            </a:r>
          </a:p>
          <a:p>
            <a:pPr lvl="0" rtl="0">
              <a:lnSpc>
                <a:spcPct val="120000"/>
              </a:lnSpc>
              <a:spcBef>
                <a:spcPts val="0"/>
              </a:spcBef>
              <a:buNone/>
            </a:pPr>
            <a:r>
              <a:rPr b="1" lang="en" sz="1800">
                <a:latin typeface="Consolas"/>
                <a:ea typeface="Consolas"/>
                <a:cs typeface="Consolas"/>
                <a:sym typeface="Consolas"/>
              </a:rPr>
              <a:t>6.			}else {</a:t>
            </a:r>
          </a:p>
          <a:p>
            <a:pPr lvl="0" rtl="0">
              <a:lnSpc>
                <a:spcPct val="120000"/>
              </a:lnSpc>
              <a:spcBef>
                <a:spcPts val="0"/>
              </a:spcBef>
              <a:buNone/>
            </a:pPr>
            <a:r>
              <a:rPr b="1" lang="en" sz="1800">
                <a:latin typeface="Consolas"/>
                <a:ea typeface="Consolas"/>
                <a:cs typeface="Consolas"/>
                <a:sym typeface="Consolas"/>
              </a:rPr>
              <a:t>7.				x = x + 1;</a:t>
            </a:r>
          </a:p>
          <a:p>
            <a:pPr lvl="0" rtl="0">
              <a:lnSpc>
                <a:spcPct val="120000"/>
              </a:lnSpc>
              <a:spcBef>
                <a:spcPts val="0"/>
              </a:spcBef>
              <a:buNone/>
            </a:pPr>
            <a:r>
              <a:rPr b="1" lang="en" sz="1800">
                <a:latin typeface="Consolas"/>
                <a:ea typeface="Consolas"/>
                <a:cs typeface="Consolas"/>
                <a:sym typeface="Consolas"/>
              </a:rPr>
              <a:t>8.			}</a:t>
            </a:r>
          </a:p>
          <a:p>
            <a:pPr lvl="0" rtl="0">
              <a:lnSpc>
                <a:spcPct val="120000"/>
              </a:lnSpc>
              <a:spcBef>
                <a:spcPts val="0"/>
              </a:spcBef>
              <a:buNone/>
            </a:pPr>
            <a:r>
              <a:rPr b="1" lang="en" sz="1800">
                <a:latin typeface="Consolas"/>
                <a:ea typeface="Consolas"/>
                <a:cs typeface="Consolas"/>
                <a:sym typeface="Consolas"/>
              </a:rPr>
              <a:t>9.		}</a:t>
            </a:r>
          </a:p>
          <a:p>
            <a:pPr lvl="0" rtl="0">
              <a:lnSpc>
                <a:spcPct val="120000"/>
              </a:lnSpc>
              <a:spcBef>
                <a:spcPts val="0"/>
              </a:spcBef>
              <a:buNone/>
            </a:pPr>
            <a:r>
              <a:rPr b="1" lang="en" sz="1800">
                <a:latin typeface="Consolas"/>
                <a:ea typeface="Consolas"/>
                <a:cs typeface="Consolas"/>
                <a:sym typeface="Consolas"/>
              </a:rPr>
              <a:t>10.		return x + y;</a:t>
            </a:r>
          </a:p>
          <a:p>
            <a:pPr lvl="0" rtl="0">
              <a:lnSpc>
                <a:spcPct val="120000"/>
              </a:lnSpc>
              <a:spcBef>
                <a:spcPts val="0"/>
              </a:spcBef>
              <a:buNone/>
            </a:pPr>
            <a:r>
              <a:rPr b="1" lang="en" sz="1800">
                <a:latin typeface="Consolas"/>
                <a:ea typeface="Consolas"/>
                <a:cs typeface="Consolas"/>
                <a:sym typeface="Consolas"/>
              </a:rPr>
              <a:t>11. }</a:t>
            </a:r>
          </a:p>
        </p:txBody>
      </p:sp>
      <p:graphicFrame>
        <p:nvGraphicFramePr>
          <p:cNvPr id="240" name="Shape 240"/>
          <p:cNvGraphicFramePr/>
          <p:nvPr/>
        </p:nvGraphicFramePr>
        <p:xfrm>
          <a:off x="4692300" y="2146100"/>
          <a:ext cx="3000000" cy="3000000"/>
        </p:xfrm>
        <a:graphic>
          <a:graphicData uri="http://schemas.openxmlformats.org/drawingml/2006/table">
            <a:tbl>
              <a:tblPr>
                <a:noFill/>
                <a:tableStyleId>{11C1C66B-3026-4ABD-BDFA-215F0E8BDB32}</a:tableStyleId>
              </a:tblPr>
              <a:tblGrid>
                <a:gridCol w="948650"/>
                <a:gridCol w="232377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D-U Pairs</a:t>
                      </a:r>
                    </a:p>
                  </a:txBody>
                  <a:tcPr marT="91425" marB="91425" marR="91425" marL="91425"/>
                </a:tc>
              </a:tr>
              <a:tr h="381000">
                <a:tc>
                  <a:txBody>
                    <a:bodyPr>
                      <a:noAutofit/>
                    </a:bodyPr>
                    <a:lstStyle/>
                    <a:p>
                      <a:pPr lvl="0" rtl="0">
                        <a:spcBef>
                          <a:spcPts val="0"/>
                        </a:spcBef>
                        <a:buNone/>
                      </a:pPr>
                      <a:r>
                        <a:rPr lang="en"/>
                        <a:t>x</a:t>
                      </a:r>
                    </a:p>
                  </a:txBody>
                  <a:tcPr marT="91425" marB="91425" marR="91425" marL="91425"/>
                </a:tc>
                <a:tc>
                  <a:txBody>
                    <a:bodyPr>
                      <a:noAutofit/>
                    </a:bodyPr>
                    <a:lstStyle/>
                    <a:p>
                      <a:pPr lvl="0" rtl="0">
                        <a:spcBef>
                          <a:spcPts val="0"/>
                        </a:spcBef>
                        <a:buNone/>
                      </a:pPr>
                      <a:r>
                        <a:rPr lang="en"/>
                        <a:t>(1, 4), </a:t>
                      </a:r>
                      <a:r>
                        <a:rPr lang="en">
                          <a:solidFill>
                            <a:schemeClr val="dk1"/>
                          </a:solidFill>
                        </a:rPr>
                        <a:t>(1, 5), </a:t>
                      </a:r>
                      <a:r>
                        <a:rPr lang="en"/>
                        <a:t>(1, 7), (1, 10), (7, 4), (7, 5), (7, 7), (7, 10) </a:t>
                      </a:r>
                    </a:p>
                  </a:txBody>
                  <a:tcPr marT="91425" marB="91425" marR="91425" marL="91425"/>
                </a:tc>
              </a:tr>
              <a:tr h="381000">
                <a:tc>
                  <a:txBody>
                    <a:bodyPr>
                      <a:noAutofit/>
                    </a:bodyPr>
                    <a:lstStyle/>
                    <a:p>
                      <a:pPr lvl="0" rtl="0">
                        <a:spcBef>
                          <a:spcPts val="0"/>
                        </a:spcBef>
                        <a:buNone/>
                      </a:pPr>
                      <a:r>
                        <a:rPr lang="en"/>
                        <a:t>y</a:t>
                      </a:r>
                    </a:p>
                  </a:txBody>
                  <a:tcPr marT="91425" marB="91425" marR="91425" marL="91425"/>
                </a:tc>
                <a:tc>
                  <a:txBody>
                    <a:bodyPr>
                      <a:noAutofit/>
                    </a:bodyPr>
                    <a:lstStyle/>
                    <a:p>
                      <a:pPr lvl="0" rtl="0">
                        <a:spcBef>
                          <a:spcPts val="0"/>
                        </a:spcBef>
                        <a:buNone/>
                      </a:pPr>
                      <a:r>
                        <a:rPr lang="en"/>
                        <a:t>(1, 3), (1, 5), (1, 10), (5, 3), (5, 5), (5, 10)</a:t>
                      </a:r>
                    </a:p>
                  </a:txBody>
                  <a:tcPr marT="91425" marB="91425" marR="91425" marL="91425"/>
                </a:tc>
              </a:tr>
            </a:tbl>
          </a:graphicData>
        </a:graphic>
      </p:graphicFrame>
      <p:sp>
        <p:nvSpPr>
          <p:cNvPr id="241" name="Shape 241"/>
          <p:cNvSpPr txBox="1"/>
          <p:nvPr/>
        </p:nvSpPr>
        <p:spPr>
          <a:xfrm>
            <a:off x="4296100" y="3901975"/>
            <a:ext cx="3931500" cy="532200"/>
          </a:xfrm>
          <a:prstGeom prst="rect">
            <a:avLst/>
          </a:prstGeom>
          <a:noFill/>
          <a:ln>
            <a:noFill/>
          </a:ln>
        </p:spPr>
        <p:txBody>
          <a:bodyPr anchorCtr="0" anchor="t" bIns="91425" lIns="91425" rIns="91425" tIns="91425">
            <a:noAutofit/>
          </a:bodyPr>
          <a:lstStyle/>
          <a:p>
            <a:pPr lvl="0" rtl="0">
              <a:spcBef>
                <a:spcPts val="0"/>
              </a:spcBef>
              <a:buNone/>
            </a:pPr>
            <a:r>
              <a:rPr b="1" lang="en"/>
              <a:t>Test 1: (x = 1, y = 2)</a:t>
            </a:r>
          </a:p>
          <a:p>
            <a:pPr lvl="0" rtl="0">
              <a:spcBef>
                <a:spcPts val="0"/>
              </a:spcBef>
              <a:buNone/>
            </a:pPr>
            <a:r>
              <a:rPr lang="en"/>
              <a:t>Covers lines 1, 3, 4, 5, 3, 4, 5, 3, 10</a:t>
            </a:r>
          </a:p>
          <a:p>
            <a:pPr lvl="0" rtl="0">
              <a:spcBef>
                <a:spcPts val="0"/>
              </a:spcBef>
              <a:buNone/>
            </a:pPr>
            <a:r>
              <a:t/>
            </a:r>
            <a:endParaRPr/>
          </a:p>
        </p:txBody>
      </p:sp>
      <p:cxnSp>
        <p:nvCxnSpPr>
          <p:cNvPr id="242" name="Shape 242"/>
          <p:cNvCxnSpPr/>
          <p:nvPr/>
        </p:nvCxnSpPr>
        <p:spPr>
          <a:xfrm>
            <a:off x="5695300"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243" name="Shape 243"/>
          <p:cNvCxnSpPr/>
          <p:nvPr/>
        </p:nvCxnSpPr>
        <p:spPr>
          <a:xfrm>
            <a:off x="6168400"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244" name="Shape 244"/>
          <p:cNvCxnSpPr/>
          <p:nvPr/>
        </p:nvCxnSpPr>
        <p:spPr>
          <a:xfrm>
            <a:off x="7340175"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245" name="Shape 245"/>
          <p:cNvCxnSpPr/>
          <p:nvPr/>
        </p:nvCxnSpPr>
        <p:spPr>
          <a:xfrm>
            <a:off x="5695300"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246" name="Shape 246"/>
          <p:cNvCxnSpPr/>
          <p:nvPr/>
        </p:nvCxnSpPr>
        <p:spPr>
          <a:xfrm>
            <a:off x="6168400"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247" name="Shape 247"/>
          <p:cNvCxnSpPr/>
          <p:nvPr/>
        </p:nvCxnSpPr>
        <p:spPr>
          <a:xfrm>
            <a:off x="7383525"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248" name="Shape 248"/>
          <p:cNvCxnSpPr/>
          <p:nvPr/>
        </p:nvCxnSpPr>
        <p:spPr>
          <a:xfrm>
            <a:off x="5695300" y="3574825"/>
            <a:ext cx="473100" cy="0"/>
          </a:xfrm>
          <a:prstGeom prst="straightConnector1">
            <a:avLst/>
          </a:prstGeom>
          <a:noFill/>
          <a:ln cap="flat" cmpd="sng" w="9525">
            <a:solidFill>
              <a:srgbClr val="FF0000"/>
            </a:solidFill>
            <a:prstDash val="solid"/>
            <a:round/>
            <a:headEnd len="lg" w="lg" type="none"/>
            <a:tailEnd len="lg" w="lg" type="none"/>
          </a:ln>
        </p:spPr>
      </p:cxnSp>
      <p:cxnSp>
        <p:nvCxnSpPr>
          <p:cNvPr id="249" name="Shape 249"/>
          <p:cNvCxnSpPr/>
          <p:nvPr/>
        </p:nvCxnSpPr>
        <p:spPr>
          <a:xfrm>
            <a:off x="6269425" y="3574825"/>
            <a:ext cx="473100" cy="0"/>
          </a:xfrm>
          <a:prstGeom prst="straightConnector1">
            <a:avLst/>
          </a:prstGeom>
          <a:noFill/>
          <a:ln cap="flat" cmpd="sng" w="9525">
            <a:solidFill>
              <a:srgbClr val="FF0000"/>
            </a:solidFill>
            <a:prstDash val="solid"/>
            <a:round/>
            <a:headEnd len="lg" w="lg" type="none"/>
            <a:tailEnd len="lg" w="lg" type="none"/>
          </a:ln>
        </p:spPr>
      </p:cxnSp>
      <p:sp>
        <p:nvSpPr>
          <p:cNvPr id="250" name="Shape 250"/>
          <p:cNvSpPr txBox="1"/>
          <p:nvPr/>
        </p:nvSpPr>
        <p:spPr>
          <a:xfrm>
            <a:off x="4296100" y="4410400"/>
            <a:ext cx="4235100" cy="532200"/>
          </a:xfrm>
          <a:prstGeom prst="rect">
            <a:avLst/>
          </a:prstGeom>
          <a:noFill/>
          <a:ln>
            <a:noFill/>
          </a:ln>
        </p:spPr>
        <p:txBody>
          <a:bodyPr anchorCtr="0" anchor="t" bIns="91425" lIns="91425" rIns="91425" tIns="91425">
            <a:noAutofit/>
          </a:bodyPr>
          <a:lstStyle/>
          <a:p>
            <a:pPr lvl="0" rtl="0">
              <a:spcBef>
                <a:spcPts val="0"/>
              </a:spcBef>
              <a:buNone/>
            </a:pPr>
            <a:r>
              <a:rPr b="1" lang="en"/>
              <a:t>Test 2: (x = -1, y = 1)</a:t>
            </a:r>
          </a:p>
          <a:p>
            <a:pPr lvl="0" rtl="0">
              <a:spcBef>
                <a:spcPts val="0"/>
              </a:spcBef>
              <a:buNone/>
            </a:pPr>
            <a:r>
              <a:rPr lang="en"/>
              <a:t>Covers lines 1, 3, 4, 6, 7, 3, 4, 6, 7, 3, 4, 5, 3, 10</a:t>
            </a:r>
          </a:p>
          <a:p>
            <a:pPr lvl="0" rtl="0">
              <a:spcBef>
                <a:spcPts val="0"/>
              </a:spcBef>
              <a:buNone/>
            </a:pPr>
            <a:r>
              <a:t/>
            </a:r>
            <a:endParaRPr/>
          </a:p>
        </p:txBody>
      </p:sp>
      <p:cxnSp>
        <p:nvCxnSpPr>
          <p:cNvPr id="251" name="Shape 251"/>
          <p:cNvCxnSpPr/>
          <p:nvPr/>
        </p:nvCxnSpPr>
        <p:spPr>
          <a:xfrm>
            <a:off x="6742525"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252" name="Shape 252"/>
          <p:cNvCxnSpPr/>
          <p:nvPr/>
        </p:nvCxnSpPr>
        <p:spPr>
          <a:xfrm>
            <a:off x="5695300"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253" name="Shape 253"/>
          <p:cNvCxnSpPr/>
          <p:nvPr/>
        </p:nvCxnSpPr>
        <p:spPr>
          <a:xfrm>
            <a:off x="6177100"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254" name="Shape 254"/>
          <p:cNvCxnSpPr/>
          <p:nvPr/>
        </p:nvCxnSpPr>
        <p:spPr>
          <a:xfrm>
            <a:off x="6742525"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255" name="Shape 255"/>
          <p:cNvCxnSpPr/>
          <p:nvPr/>
        </p:nvCxnSpPr>
        <p:spPr>
          <a:xfrm>
            <a:off x="7340175" y="2944250"/>
            <a:ext cx="473100" cy="0"/>
          </a:xfrm>
          <a:prstGeom prst="straightConnector1">
            <a:avLst/>
          </a:prstGeom>
          <a:noFill/>
          <a:ln cap="flat" cmpd="sng" w="9525">
            <a:solidFill>
              <a:srgbClr val="FF0000"/>
            </a:solidFill>
            <a:prstDash val="solid"/>
            <a:round/>
            <a:headEnd len="lg" w="lg" type="none"/>
            <a:tailEnd len="lg" w="lg" type="none"/>
          </a:ln>
        </p:spPr>
      </p:cxnSp>
      <p:sp>
        <p:nvSpPr>
          <p:cNvPr id="256" name="Shape 256"/>
          <p:cNvSpPr txBox="1"/>
          <p:nvPr/>
        </p:nvSpPr>
        <p:spPr>
          <a:xfrm>
            <a:off x="4296100" y="4862200"/>
            <a:ext cx="4235100" cy="532200"/>
          </a:xfrm>
          <a:prstGeom prst="rect">
            <a:avLst/>
          </a:prstGeom>
          <a:noFill/>
          <a:ln>
            <a:noFill/>
          </a:ln>
        </p:spPr>
        <p:txBody>
          <a:bodyPr anchorCtr="0" anchor="t" bIns="91425" lIns="91425" rIns="91425" tIns="91425">
            <a:noAutofit/>
          </a:bodyPr>
          <a:lstStyle/>
          <a:p>
            <a:pPr lvl="0" rtl="0">
              <a:spcBef>
                <a:spcPts val="0"/>
              </a:spcBef>
              <a:buNone/>
            </a:pPr>
            <a:r>
              <a:rPr b="1" lang="en"/>
              <a:t>Test 3: (x = 1, y = 0)</a:t>
            </a:r>
          </a:p>
          <a:p>
            <a:pPr lvl="0" rtl="0">
              <a:spcBef>
                <a:spcPts val="0"/>
              </a:spcBef>
              <a:buNone/>
            </a:pPr>
            <a:r>
              <a:rPr lang="en"/>
              <a:t>Covers lines 1, 3, 8</a:t>
            </a:r>
          </a:p>
          <a:p>
            <a:pPr lvl="0" rtl="0">
              <a:spcBef>
                <a:spcPts val="0"/>
              </a:spcBef>
              <a:buNone/>
            </a:pPr>
            <a:r>
              <a:t/>
            </a:r>
            <a:endParaRPr/>
          </a:p>
        </p:txBody>
      </p:sp>
      <p:cxnSp>
        <p:nvCxnSpPr>
          <p:cNvPr id="257" name="Shape 257"/>
          <p:cNvCxnSpPr/>
          <p:nvPr/>
        </p:nvCxnSpPr>
        <p:spPr>
          <a:xfrm>
            <a:off x="6796925" y="3334400"/>
            <a:ext cx="473100" cy="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45833"/>
              <a:buFont typeface="Arial"/>
              <a:buNone/>
            </a:pPr>
            <a:r>
              <a:rPr lang="en" sz="2400"/>
              <a:t>In a directed graph with a designated exit node, we say that a node </a:t>
            </a:r>
            <a:r>
              <a:rPr b="1" lang="en" sz="2400"/>
              <a:t>m</a:t>
            </a:r>
            <a:r>
              <a:rPr lang="en" sz="2400"/>
              <a:t> post-dominates another node </a:t>
            </a:r>
            <a:r>
              <a:rPr b="1" lang="en" sz="2400"/>
              <a:t>n</a:t>
            </a:r>
            <a:r>
              <a:rPr lang="en" sz="2400"/>
              <a:t>, if m appears on every path from n to the exit node. </a:t>
            </a:r>
          </a:p>
          <a:p>
            <a:pPr lvl="0" rtl="0">
              <a:lnSpc>
                <a:spcPct val="115000"/>
              </a:lnSpc>
              <a:spcBef>
                <a:spcPts val="0"/>
              </a:spcBef>
              <a:buClr>
                <a:schemeClr val="dk1"/>
              </a:buClr>
              <a:buSzPct val="45833"/>
              <a:buFont typeface="Arial"/>
              <a:buNone/>
            </a:pPr>
            <a:r>
              <a:t/>
            </a:r>
            <a:endParaRPr sz="2400"/>
          </a:p>
          <a:p>
            <a:pPr lvl="0" rtl="0">
              <a:lnSpc>
                <a:spcPct val="115000"/>
              </a:lnSpc>
              <a:spcBef>
                <a:spcPts val="0"/>
              </a:spcBef>
              <a:buClr>
                <a:schemeClr val="dk1"/>
              </a:buClr>
              <a:buSzPct val="45833"/>
              <a:buFont typeface="Arial"/>
              <a:buNone/>
            </a:pPr>
            <a:r>
              <a:rPr lang="en" sz="2400"/>
              <a:t>Let us write </a:t>
            </a:r>
            <a:r>
              <a:rPr i="1" lang="en" sz="2400"/>
              <a:t>m pdom n</a:t>
            </a:r>
            <a:r>
              <a:rPr lang="en" sz="2400"/>
              <a:t> to mean that m post-dominates n, and </a:t>
            </a:r>
            <a:r>
              <a:rPr i="1" lang="en" sz="2400"/>
              <a:t>pdom(n) </a:t>
            </a:r>
            <a:r>
              <a:rPr lang="en" sz="2400"/>
              <a:t>to mean the set of all post-dominators of n, i.e.,</a:t>
            </a:r>
            <a:r>
              <a:rPr i="1" lang="en" sz="2400"/>
              <a:t> {m | m pdom n}</a:t>
            </a:r>
            <a:r>
              <a:rPr lang="en" sz="2400"/>
              <a:t>. </a:t>
            </a:r>
          </a:p>
        </p:txBody>
      </p:sp>
      <p:sp>
        <p:nvSpPr>
          <p:cNvPr id="264" name="Shape 2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a:t>
            </a:r>
          </a:p>
        </p:txBody>
      </p:sp>
      <p:sp>
        <p:nvSpPr>
          <p:cNvPr id="270" name="Shape 270"/>
          <p:cNvSpPr txBox="1"/>
          <p:nvPr>
            <p:ph idx="1" type="body"/>
          </p:nvPr>
        </p:nvSpPr>
        <p:spPr>
          <a:xfrm>
            <a:off x="457200" y="1600200"/>
            <a:ext cx="8229600" cy="1855500"/>
          </a:xfrm>
          <a:prstGeom prst="rect">
            <a:avLst/>
          </a:prstGeom>
        </p:spPr>
        <p:txBody>
          <a:bodyPr anchorCtr="0" anchor="t" bIns="91425" lIns="91425" rIns="91425" tIns="91425">
            <a:noAutofit/>
          </a:bodyPr>
          <a:lstStyle/>
          <a:p>
            <a:pPr indent="-381000" lvl="0" marL="457200" rtl="0">
              <a:lnSpc>
                <a:spcPct val="115000"/>
              </a:lnSpc>
              <a:spcBef>
                <a:spcPts val="0"/>
              </a:spcBef>
              <a:buSzPct val="100000"/>
              <a:buAutoNum type="arabicPeriod"/>
            </a:pPr>
            <a:r>
              <a:rPr lang="en" sz="2400"/>
              <a:t>Does</a:t>
            </a:r>
            <a:r>
              <a:rPr i="1" lang="en" sz="2400"/>
              <a:t> b pdom b</a:t>
            </a:r>
            <a:r>
              <a:rPr lang="en" sz="2400"/>
              <a:t> hold true for all b? </a:t>
            </a:r>
          </a:p>
          <a:p>
            <a:pPr indent="-381000" lvl="0" marL="457200" rtl="0">
              <a:lnSpc>
                <a:spcPct val="115000"/>
              </a:lnSpc>
              <a:spcBef>
                <a:spcPts val="0"/>
              </a:spcBef>
              <a:buSzPct val="100000"/>
              <a:buAutoNum type="arabicPeriod"/>
            </a:pPr>
            <a:r>
              <a:rPr lang="en" sz="2400"/>
              <a:t>Can both </a:t>
            </a:r>
            <a:r>
              <a:rPr i="1" lang="en" sz="2400"/>
              <a:t>a pdom b</a:t>
            </a:r>
            <a:r>
              <a:rPr lang="en" sz="2400"/>
              <a:t> and</a:t>
            </a:r>
            <a:r>
              <a:rPr i="1" lang="en" sz="2400"/>
              <a:t> b pdom a</a:t>
            </a:r>
            <a:r>
              <a:rPr lang="en" sz="2400"/>
              <a:t> hold true for two different nodes a and b? </a:t>
            </a:r>
          </a:p>
          <a:p>
            <a:pPr lvl="0" rtl="0">
              <a:lnSpc>
                <a:spcPct val="115000"/>
              </a:lnSpc>
              <a:spcBef>
                <a:spcPts val="0"/>
              </a:spcBef>
              <a:buClr>
                <a:schemeClr val="dk1"/>
              </a:buClr>
              <a:buSzPct val="45833"/>
              <a:buNone/>
            </a:pPr>
            <a:r>
              <a:t/>
            </a:r>
            <a:endParaRPr sz="2400"/>
          </a:p>
        </p:txBody>
      </p:sp>
      <p:sp>
        <p:nvSpPr>
          <p:cNvPr id="271" name="Shape 2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
        <p:nvSpPr>
          <p:cNvPr id="272" name="Shape 272"/>
          <p:cNvSpPr txBox="1"/>
          <p:nvPr/>
        </p:nvSpPr>
        <p:spPr>
          <a:xfrm>
            <a:off x="465175" y="3575200"/>
            <a:ext cx="8229600" cy="2392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lang="en" sz="2400"/>
              <a:t>Yes. Each node must appear on every path to the exit from itself.</a:t>
            </a:r>
          </a:p>
          <a:p>
            <a:pPr indent="-381000" lvl="0" marL="457200">
              <a:spcBef>
                <a:spcPts val="0"/>
              </a:spcBef>
              <a:buSzPct val="100000"/>
              <a:buAutoNum type="arabicPeriod"/>
            </a:pPr>
            <a:r>
              <a:rPr lang="en" sz="2400"/>
              <a:t>Not if they are </a:t>
            </a:r>
            <a:r>
              <a:rPr b="1" lang="en" sz="2400"/>
              <a:t>different</a:t>
            </a:r>
            <a:r>
              <a:rPr lang="en" sz="2400"/>
              <a:t> nodes. If a pdom b, then b must be on all paths from a to the exit. Node a cannot appear after b at the same time.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a:t>
            </a:r>
          </a:p>
        </p:txBody>
      </p:sp>
      <p:sp>
        <p:nvSpPr>
          <p:cNvPr id="278" name="Shape 278"/>
          <p:cNvSpPr txBox="1"/>
          <p:nvPr>
            <p:ph idx="1" type="body"/>
          </p:nvPr>
        </p:nvSpPr>
        <p:spPr>
          <a:xfrm>
            <a:off x="457200" y="1600200"/>
            <a:ext cx="8229600" cy="1855500"/>
          </a:xfrm>
          <a:prstGeom prst="rect">
            <a:avLst/>
          </a:prstGeom>
        </p:spPr>
        <p:txBody>
          <a:bodyPr anchorCtr="0" anchor="t" bIns="91425" lIns="91425" rIns="91425" tIns="91425">
            <a:noAutofit/>
          </a:bodyPr>
          <a:lstStyle/>
          <a:p>
            <a:pPr lvl="0" rtl="0">
              <a:lnSpc>
                <a:spcPct val="115000"/>
              </a:lnSpc>
              <a:spcBef>
                <a:spcPts val="0"/>
              </a:spcBef>
              <a:buClr>
                <a:schemeClr val="dk1"/>
              </a:buClr>
              <a:buSzPct val="45833"/>
              <a:buNone/>
            </a:pPr>
            <a:r>
              <a:rPr lang="en" sz="2400"/>
              <a:t>3. If both</a:t>
            </a:r>
            <a:r>
              <a:rPr i="1" lang="en" sz="2400"/>
              <a:t> c pdom b</a:t>
            </a:r>
            <a:r>
              <a:rPr lang="en" sz="2400"/>
              <a:t> and</a:t>
            </a:r>
            <a:r>
              <a:rPr i="1" lang="en" sz="2400"/>
              <a:t> b pdom a</a:t>
            </a:r>
            <a:r>
              <a:rPr lang="en" sz="2400"/>
              <a:t> hold true, what can you say about the relationship between c and a? </a:t>
            </a:r>
          </a:p>
          <a:p>
            <a:pPr lvl="0" rtl="0">
              <a:lnSpc>
                <a:spcPct val="115000"/>
              </a:lnSpc>
              <a:spcBef>
                <a:spcPts val="0"/>
              </a:spcBef>
              <a:buClr>
                <a:schemeClr val="dk1"/>
              </a:buClr>
              <a:buSzPct val="45833"/>
              <a:buNone/>
            </a:pPr>
            <a:r>
              <a:rPr lang="en" sz="2400"/>
              <a:t>4. If both </a:t>
            </a:r>
            <a:r>
              <a:rPr i="1" lang="en" sz="2400"/>
              <a:t>c pdom a</a:t>
            </a:r>
            <a:r>
              <a:rPr lang="en" sz="2400"/>
              <a:t> and </a:t>
            </a:r>
            <a:r>
              <a:rPr i="1" lang="en" sz="2400"/>
              <a:t>b pdom a</a:t>
            </a:r>
            <a:r>
              <a:rPr lang="en" sz="2400"/>
              <a:t> hold true, what can you say about the relationship between c and b? </a:t>
            </a:r>
          </a:p>
          <a:p>
            <a:pPr lvl="0" rtl="0">
              <a:lnSpc>
                <a:spcPct val="115000"/>
              </a:lnSpc>
              <a:spcBef>
                <a:spcPts val="0"/>
              </a:spcBef>
              <a:buClr>
                <a:schemeClr val="dk1"/>
              </a:buClr>
              <a:buSzPct val="45833"/>
              <a:buNone/>
            </a:pPr>
            <a:r>
              <a:t/>
            </a:r>
            <a:endParaRPr sz="2400"/>
          </a:p>
        </p:txBody>
      </p:sp>
      <p:sp>
        <p:nvSpPr>
          <p:cNvPr id="279" name="Shape 2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
        <p:nvSpPr>
          <p:cNvPr id="280" name="Shape 280"/>
          <p:cNvSpPr txBox="1"/>
          <p:nvPr/>
        </p:nvSpPr>
        <p:spPr>
          <a:xfrm>
            <a:off x="465175" y="3575200"/>
            <a:ext cx="8229600" cy="2392200"/>
          </a:xfrm>
          <a:prstGeom prst="rect">
            <a:avLst/>
          </a:prstGeom>
          <a:noFill/>
          <a:ln>
            <a:noFill/>
          </a:ln>
        </p:spPr>
        <p:txBody>
          <a:bodyPr anchorCtr="0" anchor="t" bIns="91425" lIns="91425" rIns="91425" tIns="91425">
            <a:noAutofit/>
          </a:bodyPr>
          <a:lstStyle/>
          <a:p>
            <a:pPr lvl="0" rtl="0">
              <a:spcBef>
                <a:spcPts val="0"/>
              </a:spcBef>
              <a:buNone/>
            </a:pPr>
            <a:r>
              <a:rPr lang="en" sz="2400"/>
              <a:t>3. </a:t>
            </a:r>
            <a:r>
              <a:rPr i="1" lang="en" sz="2400"/>
              <a:t>c pdom a</a:t>
            </a:r>
            <a:r>
              <a:rPr lang="en" sz="2400"/>
              <a:t>. Node b appears on all paths from a to the exit. Node c must appear on the subpath from b to the exit.</a:t>
            </a:r>
          </a:p>
          <a:p>
            <a:pPr lvl="0" rtl="0">
              <a:spcBef>
                <a:spcPts val="0"/>
              </a:spcBef>
              <a:buNone/>
            </a:pPr>
            <a:r>
              <a:rPr lang="en" sz="2400"/>
              <a:t>4. Either </a:t>
            </a:r>
            <a:r>
              <a:rPr i="1" lang="en" sz="2400"/>
              <a:t>c pdom b</a:t>
            </a:r>
            <a:r>
              <a:rPr lang="en" sz="2400"/>
              <a:t> or </a:t>
            </a:r>
            <a:r>
              <a:rPr i="1" lang="en" sz="2400"/>
              <a:t>b pdom c</a:t>
            </a:r>
            <a:r>
              <a:rPr lang="en" sz="2400"/>
              <a:t>. Both b and c must appear on all paths from a to the exit. One will pdom the other.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286" name="Shape 28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45833"/>
              <a:buNone/>
            </a:pPr>
            <a:r>
              <a:rPr lang="en" sz="2400"/>
              <a:t>In class, we discussed various forms of oracles – such as a model, a second implementation, properties, self-checks, a team of experts, etc. </a:t>
            </a:r>
          </a:p>
          <a:p>
            <a:pPr lvl="0" rtl="0">
              <a:lnSpc>
                <a:spcPct val="115000"/>
              </a:lnSpc>
              <a:spcBef>
                <a:spcPts val="0"/>
              </a:spcBef>
              <a:buClr>
                <a:schemeClr val="dk1"/>
              </a:buClr>
              <a:buSzPct val="45833"/>
              <a:buNone/>
            </a:pPr>
            <a:r>
              <a:t/>
            </a:r>
            <a:endParaRPr sz="2400"/>
          </a:p>
          <a:p>
            <a:pPr lvl="0" rtl="0">
              <a:lnSpc>
                <a:spcPct val="115000"/>
              </a:lnSpc>
              <a:spcBef>
                <a:spcPts val="0"/>
              </a:spcBef>
              <a:buClr>
                <a:schemeClr val="dk1"/>
              </a:buClr>
              <a:buSzPct val="45833"/>
              <a:buNone/>
            </a:pPr>
            <a:r>
              <a:rPr lang="en" sz="2400"/>
              <a:t>Provide a comparative analysis of three different kinds of oracles of your choice, defining what they are and addressing their strengths and weaknesses with respect to key attributes relevant to the verification process (e.g., cost, accuracy, completeness). </a:t>
            </a:r>
          </a:p>
        </p:txBody>
      </p:sp>
      <p:sp>
        <p:nvSpPr>
          <p:cNvPr id="287" name="Shape 2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b="1" lang="en" sz="2400"/>
              <a:t>Expected-Value Oracle:</a:t>
            </a:r>
            <a:r>
              <a:rPr lang="en" sz="2400"/>
              <a:t> Exact definition of the expected output given a concrete input. Most common form of oracle. </a:t>
            </a:r>
          </a:p>
          <a:p>
            <a:pPr indent="0" lvl="0" marL="457200" rtl="0">
              <a:lnSpc>
                <a:spcPct val="115000"/>
              </a:lnSpc>
              <a:spcBef>
                <a:spcPts val="0"/>
              </a:spcBef>
              <a:buNone/>
            </a:pPr>
            <a:r>
              <a:rPr lang="en" sz="1400">
                <a:latin typeface="Consolas"/>
                <a:ea typeface="Consolas"/>
                <a:cs typeface="Consolas"/>
                <a:sym typeface="Consolas"/>
              </a:rPr>
              <a:t>expected = 5;</a:t>
            </a:r>
            <a:br>
              <a:rPr lang="en" sz="1400">
                <a:latin typeface="Consolas"/>
                <a:ea typeface="Consolas"/>
                <a:cs typeface="Consolas"/>
                <a:sym typeface="Consolas"/>
              </a:rPr>
            </a:br>
            <a:r>
              <a:rPr lang="en" sz="1400">
                <a:latin typeface="Consolas"/>
                <a:ea typeface="Consolas"/>
                <a:cs typeface="Consolas"/>
                <a:sym typeface="Consolas"/>
              </a:rPr>
              <a:t>actual = function(x);</a:t>
            </a:r>
            <a:br>
              <a:rPr lang="en" sz="1400">
                <a:latin typeface="Consolas"/>
                <a:ea typeface="Consolas"/>
                <a:cs typeface="Consolas"/>
                <a:sym typeface="Consolas"/>
              </a:rPr>
            </a:br>
            <a:r>
              <a:rPr lang="en" sz="1400">
                <a:latin typeface="Consolas"/>
                <a:ea typeface="Consolas"/>
                <a:cs typeface="Consolas"/>
                <a:sym typeface="Consolas"/>
              </a:rPr>
              <a:t>assert(expected == actual);</a:t>
            </a:r>
          </a:p>
          <a:p>
            <a:pPr indent="-381000" lvl="0" marL="457200" rtl="0">
              <a:lnSpc>
                <a:spcPct val="115000"/>
              </a:lnSpc>
              <a:spcBef>
                <a:spcPts val="0"/>
              </a:spcBef>
              <a:buSzPct val="100000"/>
            </a:pPr>
            <a:r>
              <a:rPr b="1" lang="en" sz="2400"/>
              <a:t>Self-Check Oracle:</a:t>
            </a:r>
            <a:r>
              <a:rPr lang="en" sz="2400"/>
              <a:t> A property that must be met by the output, regardless of the value of the output. </a:t>
            </a:r>
            <a:br>
              <a:rPr lang="en" sz="2400"/>
            </a:br>
            <a:r>
              <a:rPr lang="en" sz="1400">
                <a:latin typeface="Consolas"/>
                <a:ea typeface="Consolas"/>
                <a:cs typeface="Consolas"/>
                <a:sym typeface="Consolas"/>
              </a:rPr>
              <a:t>actual = function(x);</a:t>
            </a:r>
            <a:br>
              <a:rPr lang="en" sz="1400">
                <a:latin typeface="Consolas"/>
                <a:ea typeface="Consolas"/>
                <a:cs typeface="Consolas"/>
                <a:sym typeface="Consolas"/>
              </a:rPr>
            </a:br>
            <a:r>
              <a:rPr lang="en" sz="1400">
                <a:latin typeface="Consolas"/>
                <a:ea typeface="Consolas"/>
                <a:cs typeface="Consolas"/>
                <a:sym typeface="Consolas"/>
              </a:rPr>
              <a:t>assert (actual &gt; 0);</a:t>
            </a:r>
          </a:p>
          <a:p>
            <a:pPr indent="-381000" lvl="0" marL="457200" rtl="0">
              <a:lnSpc>
                <a:spcPct val="115000"/>
              </a:lnSpc>
              <a:spcBef>
                <a:spcPts val="0"/>
              </a:spcBef>
              <a:buSzPct val="100000"/>
            </a:pPr>
            <a:r>
              <a:rPr b="1" lang="en" sz="2400"/>
              <a:t>Model:</a:t>
            </a:r>
            <a:r>
              <a:rPr lang="en" sz="2400"/>
              <a:t> A finite-state machine representing the abstract behavior of a function in a variety of situations. </a:t>
            </a:r>
          </a:p>
        </p:txBody>
      </p:sp>
      <p:sp>
        <p:nvSpPr>
          <p:cNvPr id="294" name="Shape 29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300" name="Shape 3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Cost (per-test) (least to greatest): </a:t>
            </a:r>
          </a:p>
          <a:p>
            <a:pPr indent="-355600" lvl="1" marL="914400" rtl="0">
              <a:lnSpc>
                <a:spcPct val="115000"/>
              </a:lnSpc>
              <a:spcBef>
                <a:spcPts val="0"/>
              </a:spcBef>
              <a:buSzPct val="100000"/>
            </a:pPr>
            <a:r>
              <a:rPr lang="en" sz="2000"/>
              <a:t>expected value, self-check, model</a:t>
            </a:r>
          </a:p>
          <a:p>
            <a:pPr indent="-355600" lvl="1" marL="914400" rtl="0">
              <a:lnSpc>
                <a:spcPct val="115000"/>
              </a:lnSpc>
              <a:spcBef>
                <a:spcPts val="0"/>
              </a:spcBef>
              <a:buSzPct val="100000"/>
            </a:pPr>
            <a:r>
              <a:rPr lang="en" sz="2000"/>
              <a:t>Expected value very cheap, but only work for one input. Models very expensive, but can handle almost any input.</a:t>
            </a:r>
          </a:p>
          <a:p>
            <a:pPr indent="-381000" lvl="0" marL="457200" rtl="0">
              <a:lnSpc>
                <a:spcPct val="115000"/>
              </a:lnSpc>
              <a:spcBef>
                <a:spcPts val="0"/>
              </a:spcBef>
              <a:buSzPct val="100000"/>
            </a:pPr>
            <a:r>
              <a:rPr lang="en" sz="2400"/>
              <a:t>Completeness (least to greatest): </a:t>
            </a:r>
          </a:p>
          <a:p>
            <a:pPr indent="-355600" lvl="1" marL="914400" rtl="0">
              <a:lnSpc>
                <a:spcPct val="115000"/>
              </a:lnSpc>
              <a:spcBef>
                <a:spcPts val="0"/>
              </a:spcBef>
              <a:buSzPct val="100000"/>
            </a:pPr>
            <a:r>
              <a:rPr lang="en" sz="2000"/>
              <a:t>expected value, self-check, model</a:t>
            </a:r>
          </a:p>
          <a:p>
            <a:pPr indent="-355600" lvl="1" marL="914400" rtl="0">
              <a:lnSpc>
                <a:spcPct val="115000"/>
              </a:lnSpc>
              <a:spcBef>
                <a:spcPts val="0"/>
              </a:spcBef>
              <a:buSzPct val="100000"/>
            </a:pPr>
            <a:r>
              <a:rPr lang="en" sz="2000"/>
              <a:t>Self-checks, models can account for more scenarios.</a:t>
            </a:r>
          </a:p>
          <a:p>
            <a:pPr indent="-381000" lvl="0" marL="457200" rtl="0">
              <a:lnSpc>
                <a:spcPct val="115000"/>
              </a:lnSpc>
              <a:spcBef>
                <a:spcPts val="0"/>
              </a:spcBef>
              <a:buSzPct val="100000"/>
            </a:pPr>
            <a:r>
              <a:rPr lang="en" sz="2400"/>
              <a:t>Accuracy (least to greatest): </a:t>
            </a:r>
          </a:p>
          <a:p>
            <a:pPr indent="-355600" lvl="1" marL="914400" rtl="0">
              <a:lnSpc>
                <a:spcPct val="115000"/>
              </a:lnSpc>
              <a:spcBef>
                <a:spcPts val="0"/>
              </a:spcBef>
              <a:buSzPct val="100000"/>
            </a:pPr>
            <a:r>
              <a:rPr lang="en" sz="2000"/>
              <a:t>self-check, model, expected value </a:t>
            </a:r>
          </a:p>
          <a:p>
            <a:pPr indent="-355600" lvl="1" marL="914400" rtl="0">
              <a:lnSpc>
                <a:spcPct val="115000"/>
              </a:lnSpc>
              <a:spcBef>
                <a:spcPts val="0"/>
              </a:spcBef>
              <a:buSzPct val="100000"/>
            </a:pPr>
            <a:r>
              <a:rPr lang="en" sz="2000"/>
              <a:t>Self-checks only catch faults related to specified properties.</a:t>
            </a:r>
          </a:p>
        </p:txBody>
      </p:sp>
      <p:sp>
        <p:nvSpPr>
          <p:cNvPr id="301" name="Shape 30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9</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0" marL="457200" marR="0" rtl="0" algn="l">
              <a:lnSpc>
                <a:spcPct val="100000"/>
              </a:lnSpc>
              <a:spcBef>
                <a:spcPts val="600"/>
              </a:spcBef>
              <a:spcAft>
                <a:spcPts val="0"/>
              </a:spcAft>
            </a:pPr>
            <a:r>
              <a:rPr lang="en"/>
              <a:t>Which of these is considered harder? Why?</a:t>
            </a:r>
          </a:p>
          <a:p>
            <a:pPr lvl="0" marR="0" rtl="0" algn="l">
              <a:lnSpc>
                <a:spcPct val="100000"/>
              </a:lnSpc>
              <a:spcBef>
                <a:spcPts val="600"/>
              </a:spcBef>
              <a:spcAft>
                <a:spcPts val="0"/>
              </a:spcAft>
              <a:buNone/>
            </a:pPr>
            <a:r>
              <a:t/>
            </a:r>
            <a:endParaRPr/>
          </a:p>
        </p:txBody>
      </p:sp>
      <p:sp>
        <p:nvSpPr>
          <p:cNvPr id="308" name="Shape 30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 test suite that meets a stronger coverage criterion will find any defects that are detected by any test suite that meets only a weaker coverage criterion</a:t>
            </a:r>
          </a:p>
          <a:p>
            <a:pPr indent="-228600" lvl="1" marL="914400" rtl="0">
              <a:spcBef>
                <a:spcPts val="0"/>
              </a:spcBef>
            </a:pPr>
            <a:r>
              <a:rPr lang="en"/>
              <a:t>True</a:t>
            </a:r>
          </a:p>
          <a:p>
            <a:pPr indent="-228600" lvl="1" marL="914400" rtl="0">
              <a:spcBef>
                <a:spcPts val="0"/>
              </a:spcBef>
            </a:pPr>
            <a:r>
              <a:rPr lang="en"/>
              <a:t>False</a:t>
            </a:r>
          </a:p>
          <a:p>
            <a:pPr lvl="0" rtl="0">
              <a:spcBef>
                <a:spcPts val="0"/>
              </a:spcBef>
              <a:buClr>
                <a:srgbClr val="000000"/>
              </a:buClr>
              <a:buSzPct val="45833"/>
              <a:buNone/>
            </a:pPr>
            <a:r>
              <a:t/>
            </a:r>
            <a:endParaRPr sz="2400"/>
          </a:p>
          <a:p>
            <a:pPr indent="-381000" lvl="0" marL="457200" rtl="0">
              <a:spcBef>
                <a:spcPts val="0"/>
              </a:spcBef>
              <a:buSzPct val="100000"/>
            </a:pPr>
            <a:r>
              <a:rPr lang="en" sz="2400"/>
              <a:t>A test suite that is known to achieve Modified Condition/Decision Coverage (MC/DC) for a given program, when executed, will exercise, at least once:</a:t>
            </a:r>
          </a:p>
          <a:p>
            <a:pPr indent="-228600" lvl="1" marL="914400" rtl="0">
              <a:spcBef>
                <a:spcPts val="0"/>
              </a:spcBef>
            </a:pPr>
            <a:r>
              <a:rPr lang="en"/>
              <a:t>Every statement in the program.</a:t>
            </a:r>
          </a:p>
          <a:p>
            <a:pPr indent="-228600" lvl="1" marL="914400" rtl="0">
              <a:spcBef>
                <a:spcPts val="0"/>
              </a:spcBef>
            </a:pPr>
            <a:r>
              <a:rPr lang="en"/>
              <a:t>Every branch in the program.</a:t>
            </a:r>
          </a:p>
          <a:p>
            <a:pPr indent="-228600" lvl="1" marL="914400" rtl="0">
              <a:spcBef>
                <a:spcPts val="0"/>
              </a:spcBef>
            </a:pPr>
            <a:r>
              <a:rPr lang="en"/>
              <a:t>Every LCSAJ in the program.</a:t>
            </a:r>
          </a:p>
          <a:p>
            <a:pPr indent="-228600" lvl="1" marL="914400" rtl="0">
              <a:spcBef>
                <a:spcPts val="0"/>
              </a:spcBef>
            </a:pPr>
            <a:r>
              <a:rPr lang="en"/>
              <a:t>Every path in the program.</a:t>
            </a: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9</a:t>
            </a:r>
          </a:p>
        </p:txBody>
      </p:sp>
      <p:sp>
        <p:nvSpPr>
          <p:cNvPr id="314" name="Shape 3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1" marL="914400" marR="0" rtl="0" algn="l">
              <a:lnSpc>
                <a:spcPct val="100000"/>
              </a:lnSpc>
              <a:spcBef>
                <a:spcPts val="600"/>
              </a:spcBef>
              <a:spcAft>
                <a:spcPts val="0"/>
              </a:spcAft>
            </a:pPr>
            <a:r>
              <a:rPr lang="en"/>
              <a:t>Validation: Does the system meet the customer’s needs? “Are we building the right product?”</a:t>
            </a:r>
          </a:p>
          <a:p>
            <a:pPr indent="-228600" lvl="1" marL="914400" marR="0" rtl="0" algn="l">
              <a:lnSpc>
                <a:spcPct val="100000"/>
              </a:lnSpc>
              <a:spcBef>
                <a:spcPts val="600"/>
              </a:spcBef>
              <a:spcAft>
                <a:spcPts val="0"/>
              </a:spcAft>
            </a:pPr>
            <a:r>
              <a:rPr lang="en"/>
              <a:t>Verification: Does the system meet the specifications we laid out? “Are we building the product right?”</a:t>
            </a:r>
          </a:p>
          <a:p>
            <a:pPr indent="-228600" lvl="0" marL="457200" marR="0" rtl="0" algn="l">
              <a:lnSpc>
                <a:spcPct val="100000"/>
              </a:lnSpc>
              <a:spcBef>
                <a:spcPts val="600"/>
              </a:spcBef>
              <a:spcAft>
                <a:spcPts val="0"/>
              </a:spcAft>
            </a:pPr>
            <a:r>
              <a:rPr lang="en"/>
              <a:t>Which of these is considered harder? Why?</a:t>
            </a:r>
          </a:p>
          <a:p>
            <a:pPr indent="-228600" lvl="1" marL="914400" marR="0" rtl="0" algn="l">
              <a:lnSpc>
                <a:spcPct val="100000"/>
              </a:lnSpc>
              <a:spcBef>
                <a:spcPts val="600"/>
              </a:spcBef>
              <a:spcAft>
                <a:spcPts val="0"/>
              </a:spcAft>
            </a:pPr>
            <a:r>
              <a:rPr lang="en"/>
              <a:t>Validation is harder. </a:t>
            </a:r>
          </a:p>
          <a:p>
            <a:pPr indent="-228600" lvl="1" marL="914400" marR="0" rtl="0" algn="l">
              <a:lnSpc>
                <a:spcPct val="100000"/>
              </a:lnSpc>
              <a:spcBef>
                <a:spcPts val="600"/>
              </a:spcBef>
              <a:spcAft>
                <a:spcPts val="0"/>
              </a:spcAft>
            </a:pPr>
            <a:r>
              <a:rPr lang="en"/>
              <a:t>It requires that we understand the customer’s actual desires. They might not have told us those, or changed their minds.</a:t>
            </a:r>
          </a:p>
          <a:p>
            <a:pPr lvl="0" marR="0" rtl="0" algn="l">
              <a:lnSpc>
                <a:spcPct val="100000"/>
              </a:lnSpc>
              <a:spcBef>
                <a:spcPts val="600"/>
              </a:spcBef>
              <a:spcAft>
                <a:spcPts val="0"/>
              </a:spcAft>
              <a:buNone/>
            </a:pPr>
            <a:r>
              <a:t/>
            </a:r>
            <a:endParaRPr/>
          </a:p>
        </p:txBody>
      </p:sp>
      <p:sp>
        <p:nvSpPr>
          <p:cNvPr id="315" name="Shape 3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10</a:t>
            </a:r>
          </a:p>
        </p:txBody>
      </p:sp>
      <p:sp>
        <p:nvSpPr>
          <p:cNvPr id="321" name="Shape 32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a:t>Describe the key difference between black-box testing and white-box testing.</a:t>
            </a:r>
          </a:p>
        </p:txBody>
      </p:sp>
      <p:sp>
        <p:nvSpPr>
          <p:cNvPr id="322" name="Shape 3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10</a:t>
            </a:r>
          </a:p>
        </p:txBody>
      </p:sp>
      <p:sp>
        <p:nvSpPr>
          <p:cNvPr id="328" name="Shape 32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Black-box testing treats the program as a machine that accepts input and issues output, with no visibility into its internal workings. </a:t>
            </a:r>
          </a:p>
          <a:p>
            <a:pPr indent="-381000" lvl="0" marL="457200" rtl="0">
              <a:lnSpc>
                <a:spcPct val="120000"/>
              </a:lnSpc>
              <a:spcBef>
                <a:spcPts val="0"/>
              </a:spcBef>
              <a:buSzPct val="100000"/>
            </a:pPr>
            <a:r>
              <a:rPr lang="en" sz="2400"/>
              <a:t>Tests are based on requirements and specifications. </a:t>
            </a:r>
          </a:p>
          <a:p>
            <a:pPr indent="-381000" lvl="0" marL="457200" rtl="0">
              <a:lnSpc>
                <a:spcPct val="120000"/>
              </a:lnSpc>
              <a:spcBef>
                <a:spcPts val="0"/>
              </a:spcBef>
              <a:buSzPct val="100000"/>
            </a:pPr>
            <a:r>
              <a:rPr lang="en" sz="2400"/>
              <a:t>You do not know what classes or methods are in the code, and you do now know what objects exist at runtime.</a:t>
            </a:r>
          </a:p>
          <a:p>
            <a:pPr lvl="0" rtl="0">
              <a:lnSpc>
                <a:spcPct val="120000"/>
              </a:lnSpc>
              <a:spcBef>
                <a:spcPts val="0"/>
              </a:spcBef>
              <a:buNone/>
            </a:pPr>
            <a:r>
              <a:rPr lang="en" sz="2400"/>
              <a:t>White-box involves testing the independent logic paths with full knowledge of the source code. You do not have full knowledge of the intended functionality (white box tests cannot look for unimplemented code).</a:t>
            </a:r>
          </a:p>
          <a:p>
            <a:pPr lvl="0" rtl="0">
              <a:lnSpc>
                <a:spcPct val="120000"/>
              </a:lnSpc>
              <a:spcBef>
                <a:spcPts val="0"/>
              </a:spcBef>
              <a:buNone/>
            </a:pPr>
            <a:r>
              <a:rPr lang="en" sz="2400"/>
              <a:t> </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11</a:t>
            </a:r>
          </a:p>
        </p:txBody>
      </p:sp>
      <p:sp>
        <p:nvSpPr>
          <p:cNvPr id="335" name="Shape 33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a:t>When we discuss software testing, we refer to Faults and Failures. Please briefly describe what a Fault is and what a Failure is. Make sure to point out the difference between a Fault and a Failure.</a:t>
            </a:r>
          </a:p>
        </p:txBody>
      </p:sp>
      <p:sp>
        <p:nvSpPr>
          <p:cNvPr id="336" name="Shape 3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11</a:t>
            </a:r>
          </a:p>
        </p:txBody>
      </p:sp>
      <p:sp>
        <p:nvSpPr>
          <p:cNvPr id="342" name="Shape 3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A Fault is a problem with the implementation. It is something that is missing, extra, or erroneous.</a:t>
            </a:r>
          </a:p>
          <a:p>
            <a:pPr indent="-381000" lvl="0" marL="457200" rtl="0">
              <a:lnSpc>
                <a:spcPct val="120000"/>
              </a:lnSpc>
              <a:spcBef>
                <a:spcPts val="0"/>
              </a:spcBef>
              <a:buSzPct val="100000"/>
            </a:pPr>
            <a:r>
              <a:rPr lang="en" sz="2400"/>
              <a:t>A Failure is an incorrect execution of the software; we get an output we did not expect.</a:t>
            </a:r>
          </a:p>
          <a:p>
            <a:pPr indent="-381000" lvl="0" marL="457200" rtl="0">
              <a:lnSpc>
                <a:spcPct val="120000"/>
              </a:lnSpc>
              <a:spcBef>
                <a:spcPts val="0"/>
              </a:spcBef>
              <a:buSzPct val="100000"/>
            </a:pPr>
            <a:r>
              <a:rPr lang="en" sz="2400"/>
              <a:t>A Failure is the manifestation of a Fault, if the execution executes the Fault and the corrupted state propagates to the output, we can observe it as a Failure.</a:t>
            </a:r>
          </a:p>
          <a:p>
            <a:pPr lvl="0" rtl="0">
              <a:lnSpc>
                <a:spcPct val="120000"/>
              </a:lnSpc>
              <a:spcBef>
                <a:spcPts val="0"/>
              </a:spcBef>
              <a:buNone/>
            </a:pPr>
            <a:r>
              <a:t/>
            </a:r>
            <a:endParaRPr sz="2400"/>
          </a:p>
          <a:p>
            <a:pPr lvl="0" rtl="0">
              <a:lnSpc>
                <a:spcPct val="120000"/>
              </a:lnSpc>
              <a:spcBef>
                <a:spcPts val="0"/>
              </a:spcBef>
              <a:buNone/>
            </a:pPr>
            <a:r>
              <a:t/>
            </a:r>
            <a:endParaRPr sz="2400"/>
          </a:p>
        </p:txBody>
      </p:sp>
      <p:sp>
        <p:nvSpPr>
          <p:cNvPr id="343" name="Shape 3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12</a:t>
            </a:r>
          </a:p>
        </p:txBody>
      </p:sp>
      <p:sp>
        <p:nvSpPr>
          <p:cNvPr id="349" name="Shape 34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Why is it so important to include boundary values in your black-box test-data? </a:t>
            </a:r>
          </a:p>
          <a:p>
            <a:pPr indent="-381000" lvl="0" marL="457200" rtl="0">
              <a:lnSpc>
                <a:spcPct val="120000"/>
              </a:lnSpc>
              <a:spcBef>
                <a:spcPts val="0"/>
              </a:spcBef>
              <a:buSzPct val="100000"/>
            </a:pPr>
            <a:r>
              <a:rPr lang="en" sz="2400"/>
              <a:t>Make sure your answer includes a brief description of what a boundary value is.</a:t>
            </a:r>
          </a:p>
          <a:p>
            <a:pPr lvl="0" rtl="0">
              <a:lnSpc>
                <a:spcPct val="120000"/>
              </a:lnSpc>
              <a:spcBef>
                <a:spcPts val="0"/>
              </a:spcBef>
              <a:buNone/>
            </a:pPr>
            <a:r>
              <a:t/>
            </a:r>
            <a:endParaRPr sz="2400"/>
          </a:p>
        </p:txBody>
      </p:sp>
      <p:sp>
        <p:nvSpPr>
          <p:cNvPr id="350" name="Shape 3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12</a:t>
            </a:r>
          </a:p>
        </p:txBody>
      </p:sp>
      <p:sp>
        <p:nvSpPr>
          <p:cNvPr id="356" name="Shape 3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Boundary values are the inputs that are on or close to the boundaries between the input equivalence partitions as well as special values we know are tricky to handle correctly. </a:t>
            </a:r>
          </a:p>
          <a:p>
            <a:pPr indent="-381000" lvl="0" marL="457200" rtl="0">
              <a:lnSpc>
                <a:spcPct val="120000"/>
              </a:lnSpc>
              <a:spcBef>
                <a:spcPts val="0"/>
              </a:spcBef>
              <a:buSzPct val="100000"/>
            </a:pPr>
            <a:r>
              <a:rPr lang="en" sz="2400"/>
              <a:t>We know from experience that programmers make mistakes with boundary values. </a:t>
            </a:r>
          </a:p>
          <a:p>
            <a:pPr indent="-381000" lvl="0" marL="457200" rtl="0">
              <a:lnSpc>
                <a:spcPct val="120000"/>
              </a:lnSpc>
              <a:spcBef>
                <a:spcPts val="0"/>
              </a:spcBef>
              <a:buSzPct val="100000"/>
            </a:pPr>
            <a:r>
              <a:rPr lang="en" sz="2400"/>
              <a:t>Thus we should include test cases to see if these cases are handled correctly. </a:t>
            </a:r>
          </a:p>
          <a:p>
            <a:pPr indent="-381000" lvl="1" marL="914400" rtl="0">
              <a:lnSpc>
                <a:spcPct val="120000"/>
              </a:lnSpc>
              <a:spcBef>
                <a:spcPts val="0"/>
              </a:spcBef>
              <a:buSzPct val="100000"/>
            </a:pPr>
            <a:r>
              <a:rPr lang="en" sz="2400"/>
              <a:t>Include values such as zero, very large, very small, empty list, max long list, etc.</a:t>
            </a:r>
          </a:p>
        </p:txBody>
      </p:sp>
      <p:sp>
        <p:nvSpPr>
          <p:cNvPr id="357" name="Shape 3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Question 13</a:t>
            </a:r>
          </a:p>
        </p:txBody>
      </p:sp>
      <p:sp>
        <p:nvSpPr>
          <p:cNvPr id="363" name="Shape 363"/>
          <p:cNvSpPr txBox="1"/>
          <p:nvPr>
            <p:ph idx="1" type="body"/>
          </p:nvPr>
        </p:nvSpPr>
        <p:spPr>
          <a:xfrm>
            <a:off x="457200" y="1600200"/>
            <a:ext cx="43227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For this model, derive test suites that achieve state and transition coverage.</a:t>
            </a:r>
          </a:p>
        </p:txBody>
      </p:sp>
      <p:sp>
        <p:nvSpPr>
          <p:cNvPr id="364" name="Shape 3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pic>
        <p:nvPicPr>
          <p:cNvPr descr="model-top.png" id="365" name="Shape 365"/>
          <p:cNvPicPr preferRelativeResize="0"/>
          <p:nvPr/>
        </p:nvPicPr>
        <p:blipFill>
          <a:blip r:embed="rId3">
            <a:alphaModFix/>
          </a:blip>
          <a:stretch>
            <a:fillRect/>
          </a:stretch>
        </p:blipFill>
        <p:spPr>
          <a:xfrm>
            <a:off x="4779849" y="1600200"/>
            <a:ext cx="3760749" cy="2444249"/>
          </a:xfrm>
          <a:prstGeom prst="rect">
            <a:avLst/>
          </a:prstGeom>
          <a:noFill/>
          <a:ln>
            <a:noFill/>
          </a:ln>
        </p:spPr>
      </p:pic>
      <p:pic>
        <p:nvPicPr>
          <p:cNvPr descr="model.png" id="366" name="Shape 366"/>
          <p:cNvPicPr preferRelativeResize="0"/>
          <p:nvPr/>
        </p:nvPicPr>
        <p:blipFill>
          <a:blip r:embed="rId4">
            <a:alphaModFix/>
          </a:blip>
          <a:stretch>
            <a:fillRect/>
          </a:stretch>
        </p:blipFill>
        <p:spPr>
          <a:xfrm>
            <a:off x="805650" y="3613875"/>
            <a:ext cx="7003973" cy="2598683"/>
          </a:xfrm>
          <a:prstGeom prst="rect">
            <a:avLst/>
          </a:prstGeom>
          <a:noFill/>
          <a:ln cap="flat" cmpd="sng" w="38100">
            <a:solidFill>
              <a:srgbClr val="000000"/>
            </a:solidFill>
            <a:prstDash val="solid"/>
            <a:round/>
            <a:headEnd len="med" w="med" type="none"/>
            <a:tailEnd len="med" w="med"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Question 13</a:t>
            </a:r>
          </a:p>
        </p:txBody>
      </p:sp>
      <p:sp>
        <p:nvSpPr>
          <p:cNvPr id="372" name="Shape 372"/>
          <p:cNvSpPr txBox="1"/>
          <p:nvPr>
            <p:ph idx="1" type="body"/>
          </p:nvPr>
        </p:nvSpPr>
        <p:spPr>
          <a:xfrm>
            <a:off x="457200" y="2025500"/>
            <a:ext cx="4322700" cy="778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[true,1], [false,2], [false, 65] </a:t>
            </a:r>
          </a:p>
        </p:txBody>
      </p:sp>
      <p:sp>
        <p:nvSpPr>
          <p:cNvPr id="373" name="Shape 3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pic>
        <p:nvPicPr>
          <p:cNvPr descr="model-top.png" id="374" name="Shape 374"/>
          <p:cNvPicPr preferRelativeResize="0"/>
          <p:nvPr/>
        </p:nvPicPr>
        <p:blipFill>
          <a:blip r:embed="rId3">
            <a:alphaModFix/>
          </a:blip>
          <a:stretch>
            <a:fillRect/>
          </a:stretch>
        </p:blipFill>
        <p:spPr>
          <a:xfrm>
            <a:off x="4779849" y="1600200"/>
            <a:ext cx="3760749" cy="2444249"/>
          </a:xfrm>
          <a:prstGeom prst="rect">
            <a:avLst/>
          </a:prstGeom>
          <a:noFill/>
          <a:ln>
            <a:noFill/>
          </a:ln>
        </p:spPr>
      </p:pic>
      <p:pic>
        <p:nvPicPr>
          <p:cNvPr descr="model.png" id="375" name="Shape 375"/>
          <p:cNvPicPr preferRelativeResize="0"/>
          <p:nvPr/>
        </p:nvPicPr>
        <p:blipFill>
          <a:blip r:embed="rId4">
            <a:alphaModFix/>
          </a:blip>
          <a:stretch>
            <a:fillRect/>
          </a:stretch>
        </p:blipFill>
        <p:spPr>
          <a:xfrm>
            <a:off x="805650" y="3613875"/>
            <a:ext cx="7003973" cy="2598683"/>
          </a:xfrm>
          <a:prstGeom prst="rect">
            <a:avLst/>
          </a:prstGeom>
          <a:noFill/>
          <a:ln cap="flat" cmpd="sng" w="38100">
            <a:solidFill>
              <a:srgbClr val="000000"/>
            </a:solidFill>
            <a:prstDash val="solid"/>
            <a:round/>
            <a:headEnd len="med" w="med" type="none"/>
            <a:tailEnd len="med" w="med" type="none"/>
          </a:ln>
        </p:spPr>
      </p:pic>
      <p:cxnSp>
        <p:nvCxnSpPr>
          <p:cNvPr id="376" name="Shape 376"/>
          <p:cNvCxnSpPr/>
          <p:nvPr/>
        </p:nvCxnSpPr>
        <p:spPr>
          <a:xfrm>
            <a:off x="1754375" y="4877675"/>
            <a:ext cx="1674600" cy="717600"/>
          </a:xfrm>
          <a:prstGeom prst="straightConnector1">
            <a:avLst/>
          </a:prstGeom>
          <a:noFill/>
          <a:ln cap="flat" cmpd="sng" w="19050">
            <a:solidFill>
              <a:srgbClr val="FF0000"/>
            </a:solidFill>
            <a:prstDash val="solid"/>
            <a:round/>
            <a:headEnd len="lg" w="lg" type="none"/>
            <a:tailEnd len="lg" w="lg" type="triangle"/>
          </a:ln>
        </p:spPr>
      </p:cxnSp>
      <p:cxnSp>
        <p:nvCxnSpPr>
          <p:cNvPr id="377" name="Shape 377"/>
          <p:cNvCxnSpPr/>
          <p:nvPr/>
        </p:nvCxnSpPr>
        <p:spPr>
          <a:xfrm flipH="1" rot="10800000">
            <a:off x="3628350" y="3960550"/>
            <a:ext cx="106200" cy="1528500"/>
          </a:xfrm>
          <a:prstGeom prst="straightConnector1">
            <a:avLst/>
          </a:prstGeom>
          <a:noFill/>
          <a:ln cap="flat" cmpd="sng" w="19050">
            <a:solidFill>
              <a:srgbClr val="FF0000"/>
            </a:solidFill>
            <a:prstDash val="solid"/>
            <a:round/>
            <a:headEnd len="lg" w="lg" type="none"/>
            <a:tailEnd len="lg" w="lg" type="triangle"/>
          </a:ln>
        </p:spPr>
      </p:cxnSp>
      <p:cxnSp>
        <p:nvCxnSpPr>
          <p:cNvPr id="378" name="Shape 378"/>
          <p:cNvCxnSpPr/>
          <p:nvPr/>
        </p:nvCxnSpPr>
        <p:spPr>
          <a:xfrm>
            <a:off x="4013800" y="4053675"/>
            <a:ext cx="2644800" cy="1023300"/>
          </a:xfrm>
          <a:prstGeom prst="straightConnector1">
            <a:avLst/>
          </a:prstGeom>
          <a:noFill/>
          <a:ln cap="flat" cmpd="sng" w="19050">
            <a:solidFill>
              <a:srgbClr val="FF00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Question 13</a:t>
            </a:r>
          </a:p>
        </p:txBody>
      </p:sp>
      <p:sp>
        <p:nvSpPr>
          <p:cNvPr id="384" name="Shape 384"/>
          <p:cNvSpPr txBox="1"/>
          <p:nvPr>
            <p:ph idx="1" type="body"/>
          </p:nvPr>
        </p:nvSpPr>
        <p:spPr>
          <a:xfrm>
            <a:off x="533400" y="1837650"/>
            <a:ext cx="7929300" cy="778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buAutoNum type="arabicPeriod"/>
            </a:pPr>
            <a:r>
              <a:rPr lang="en" sz="2400"/>
              <a:t>[true,1], [false,2], [false, 65], [true, 66], [false, 77], [true, 78], [false, 79], [false, 140], [false, 141]</a:t>
            </a:r>
          </a:p>
          <a:p>
            <a:pPr indent="-381000" lvl="0" marL="457200" marR="0" rtl="0" algn="l">
              <a:lnSpc>
                <a:spcPct val="100000"/>
              </a:lnSpc>
              <a:spcBef>
                <a:spcPts val="600"/>
              </a:spcBef>
              <a:spcAft>
                <a:spcPts val="0"/>
              </a:spcAft>
              <a:buSzPct val="100000"/>
              <a:buAutoNum type="arabicPeriod"/>
            </a:pPr>
            <a:r>
              <a:rPr lang="en" sz="2400"/>
              <a:t>[false, 1]</a:t>
            </a:r>
          </a:p>
        </p:txBody>
      </p:sp>
      <p:sp>
        <p:nvSpPr>
          <p:cNvPr id="385" name="Shape 38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pic>
        <p:nvPicPr>
          <p:cNvPr descr="model.png" id="386" name="Shape 386"/>
          <p:cNvPicPr preferRelativeResize="0"/>
          <p:nvPr/>
        </p:nvPicPr>
        <p:blipFill>
          <a:blip r:embed="rId3">
            <a:alphaModFix/>
          </a:blip>
          <a:stretch>
            <a:fillRect/>
          </a:stretch>
        </p:blipFill>
        <p:spPr>
          <a:xfrm>
            <a:off x="805650" y="3613875"/>
            <a:ext cx="7003973" cy="2598683"/>
          </a:xfrm>
          <a:prstGeom prst="rect">
            <a:avLst/>
          </a:prstGeom>
          <a:noFill/>
          <a:ln cap="flat" cmpd="sng" w="38100">
            <a:solidFill>
              <a:srgbClr val="000000"/>
            </a:solidFill>
            <a:prstDash val="solid"/>
            <a:round/>
            <a:headEnd len="med" w="med" type="none"/>
            <a:tailEnd len="med" w="med" type="none"/>
          </a:ln>
        </p:spPr>
      </p:pic>
      <p:cxnSp>
        <p:nvCxnSpPr>
          <p:cNvPr id="387" name="Shape 387"/>
          <p:cNvCxnSpPr/>
          <p:nvPr/>
        </p:nvCxnSpPr>
        <p:spPr>
          <a:xfrm>
            <a:off x="1754375" y="4877675"/>
            <a:ext cx="1674600" cy="717600"/>
          </a:xfrm>
          <a:prstGeom prst="straightConnector1">
            <a:avLst/>
          </a:prstGeom>
          <a:noFill/>
          <a:ln cap="flat" cmpd="sng" w="19050">
            <a:solidFill>
              <a:srgbClr val="FF0000"/>
            </a:solidFill>
            <a:prstDash val="solid"/>
            <a:round/>
            <a:headEnd len="lg" w="lg" type="none"/>
            <a:tailEnd len="lg" w="lg" type="triangle"/>
          </a:ln>
        </p:spPr>
      </p:cxnSp>
      <p:cxnSp>
        <p:nvCxnSpPr>
          <p:cNvPr id="388" name="Shape 388"/>
          <p:cNvCxnSpPr/>
          <p:nvPr/>
        </p:nvCxnSpPr>
        <p:spPr>
          <a:xfrm flipH="1" rot="10800000">
            <a:off x="3628350" y="3960550"/>
            <a:ext cx="106200" cy="1528500"/>
          </a:xfrm>
          <a:prstGeom prst="straightConnector1">
            <a:avLst/>
          </a:prstGeom>
          <a:noFill/>
          <a:ln cap="flat" cmpd="sng" w="19050">
            <a:solidFill>
              <a:srgbClr val="FF0000"/>
            </a:solidFill>
            <a:prstDash val="solid"/>
            <a:round/>
            <a:headEnd len="lg" w="lg" type="none"/>
            <a:tailEnd len="lg" w="lg" type="triangle"/>
          </a:ln>
        </p:spPr>
      </p:cxnSp>
      <p:cxnSp>
        <p:nvCxnSpPr>
          <p:cNvPr id="389" name="Shape 389"/>
          <p:cNvCxnSpPr/>
          <p:nvPr/>
        </p:nvCxnSpPr>
        <p:spPr>
          <a:xfrm>
            <a:off x="4013800" y="4053675"/>
            <a:ext cx="2644800" cy="1023300"/>
          </a:xfrm>
          <a:prstGeom prst="straightConnector1">
            <a:avLst/>
          </a:prstGeom>
          <a:noFill/>
          <a:ln cap="flat" cmpd="sng" w="19050">
            <a:solidFill>
              <a:srgbClr val="FF0000"/>
            </a:solidFill>
            <a:prstDash val="solid"/>
            <a:round/>
            <a:headEnd len="lg" w="lg" type="none"/>
            <a:tailEnd len="lg" w="lg" type="triangle"/>
          </a:ln>
        </p:spPr>
      </p:cxnSp>
      <p:cxnSp>
        <p:nvCxnSpPr>
          <p:cNvPr id="390" name="Shape 390"/>
          <p:cNvCxnSpPr/>
          <p:nvPr/>
        </p:nvCxnSpPr>
        <p:spPr>
          <a:xfrm flipH="1">
            <a:off x="4293025" y="5342850"/>
            <a:ext cx="2830800" cy="345600"/>
          </a:xfrm>
          <a:prstGeom prst="straightConnector1">
            <a:avLst/>
          </a:prstGeom>
          <a:noFill/>
          <a:ln cap="flat" cmpd="sng" w="19050">
            <a:solidFill>
              <a:srgbClr val="FF0000"/>
            </a:solidFill>
            <a:prstDash val="solid"/>
            <a:round/>
            <a:headEnd len="lg" w="lg" type="none"/>
            <a:tailEnd len="lg" w="lg" type="triangle"/>
          </a:ln>
        </p:spPr>
      </p:cxnSp>
      <p:cxnSp>
        <p:nvCxnSpPr>
          <p:cNvPr id="391" name="Shape 391"/>
          <p:cNvCxnSpPr/>
          <p:nvPr/>
        </p:nvCxnSpPr>
        <p:spPr>
          <a:xfrm flipH="1" rot="10800000">
            <a:off x="3761275" y="4080125"/>
            <a:ext cx="119700" cy="1302600"/>
          </a:xfrm>
          <a:prstGeom prst="straightConnector1">
            <a:avLst/>
          </a:prstGeom>
          <a:noFill/>
          <a:ln cap="flat" cmpd="sng" w="19050">
            <a:solidFill>
              <a:srgbClr val="FF0000"/>
            </a:solidFill>
            <a:prstDash val="solid"/>
            <a:round/>
            <a:headEnd len="lg" w="lg" type="none"/>
            <a:tailEnd len="lg" w="lg" type="triangle"/>
          </a:ln>
        </p:spPr>
      </p:cxnSp>
      <p:cxnSp>
        <p:nvCxnSpPr>
          <p:cNvPr id="392" name="Shape 392"/>
          <p:cNvCxnSpPr/>
          <p:nvPr/>
        </p:nvCxnSpPr>
        <p:spPr>
          <a:xfrm flipH="1">
            <a:off x="4067100" y="4186575"/>
            <a:ext cx="66300" cy="1196100"/>
          </a:xfrm>
          <a:prstGeom prst="straightConnector1">
            <a:avLst/>
          </a:prstGeom>
          <a:noFill/>
          <a:ln cap="flat" cmpd="sng" w="19050">
            <a:solidFill>
              <a:srgbClr val="FF0000"/>
            </a:solidFill>
            <a:prstDash val="solid"/>
            <a:round/>
            <a:headEnd len="lg" w="lg" type="none"/>
            <a:tailEnd len="lg" w="lg" type="triangle"/>
          </a:ln>
        </p:spPr>
      </p:cxnSp>
      <p:cxnSp>
        <p:nvCxnSpPr>
          <p:cNvPr id="393" name="Shape 393"/>
          <p:cNvCxnSpPr/>
          <p:nvPr/>
        </p:nvCxnSpPr>
        <p:spPr>
          <a:xfrm flipH="1" rot="10800000">
            <a:off x="3548625" y="4040450"/>
            <a:ext cx="53100" cy="1329000"/>
          </a:xfrm>
          <a:prstGeom prst="straightConnector1">
            <a:avLst/>
          </a:prstGeom>
          <a:noFill/>
          <a:ln cap="flat" cmpd="sng" w="19050">
            <a:solidFill>
              <a:srgbClr val="FF0000"/>
            </a:solidFill>
            <a:prstDash val="solid"/>
            <a:round/>
            <a:headEnd len="lg" w="lg" type="none"/>
            <a:tailEnd len="lg" w="lg" type="triangle"/>
          </a:ln>
        </p:spPr>
      </p:cxnSp>
      <p:cxnSp>
        <p:nvCxnSpPr>
          <p:cNvPr id="394" name="Shape 394"/>
          <p:cNvCxnSpPr/>
          <p:nvPr/>
        </p:nvCxnSpPr>
        <p:spPr>
          <a:xfrm>
            <a:off x="4306175" y="3987200"/>
            <a:ext cx="2325900" cy="757500"/>
          </a:xfrm>
          <a:prstGeom prst="straightConnector1">
            <a:avLst/>
          </a:prstGeom>
          <a:noFill/>
          <a:ln cap="flat" cmpd="sng" w="19050">
            <a:solidFill>
              <a:srgbClr val="FF0000"/>
            </a:solidFill>
            <a:prstDash val="solid"/>
            <a:round/>
            <a:headEnd len="lg" w="lg" type="none"/>
            <a:tailEnd len="lg" w="lg" type="triangle"/>
          </a:ln>
        </p:spPr>
      </p:cxnSp>
      <p:cxnSp>
        <p:nvCxnSpPr>
          <p:cNvPr id="395" name="Shape 395"/>
          <p:cNvCxnSpPr/>
          <p:nvPr/>
        </p:nvCxnSpPr>
        <p:spPr>
          <a:xfrm rot="10800000">
            <a:off x="4306300" y="3880800"/>
            <a:ext cx="2565000" cy="824100"/>
          </a:xfrm>
          <a:prstGeom prst="straightConnector1">
            <a:avLst/>
          </a:prstGeom>
          <a:noFill/>
          <a:ln cap="flat" cmpd="sng" w="19050">
            <a:solidFill>
              <a:srgbClr val="FF0000"/>
            </a:solidFill>
            <a:prstDash val="solid"/>
            <a:round/>
            <a:headEnd len="lg" w="lg" type="none"/>
            <a:tailEnd len="lg" w="lg" type="triangle"/>
          </a:ln>
        </p:spPr>
      </p:cxnSp>
      <p:cxnSp>
        <p:nvCxnSpPr>
          <p:cNvPr id="396" name="Shape 396"/>
          <p:cNvCxnSpPr/>
          <p:nvPr/>
        </p:nvCxnSpPr>
        <p:spPr>
          <a:xfrm flipH="1" rot="10800000">
            <a:off x="1860700" y="3880825"/>
            <a:ext cx="1820700" cy="518400"/>
          </a:xfrm>
          <a:prstGeom prst="straightConnector1">
            <a:avLst/>
          </a:prstGeom>
          <a:noFill/>
          <a:ln cap="flat" cmpd="sng" w="19050">
            <a:solidFill>
              <a:srgbClr val="FF00FF"/>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 test suite that meets a stronger coverage criterion will find any defects that are detected by any test suite that meets only a weaker coverage criterion</a:t>
            </a:r>
          </a:p>
          <a:p>
            <a:pPr indent="-228600" lvl="1" marL="914400" rtl="0">
              <a:spcBef>
                <a:spcPts val="0"/>
              </a:spcBef>
            </a:pPr>
            <a:r>
              <a:rPr lang="en"/>
              <a:t>True</a:t>
            </a:r>
          </a:p>
          <a:p>
            <a:pPr indent="-228600" lvl="1" marL="914400" rtl="0">
              <a:spcBef>
                <a:spcPts val="0"/>
              </a:spcBef>
            </a:pPr>
            <a:r>
              <a:rPr b="1" lang="en"/>
              <a:t>False</a:t>
            </a:r>
          </a:p>
          <a:p>
            <a:pPr lvl="0" rtl="0">
              <a:spcBef>
                <a:spcPts val="0"/>
              </a:spcBef>
              <a:buClr>
                <a:srgbClr val="000000"/>
              </a:buClr>
              <a:buSzPct val="45833"/>
              <a:buNone/>
            </a:pPr>
            <a:r>
              <a:t/>
            </a:r>
            <a:endParaRPr sz="2400"/>
          </a:p>
          <a:p>
            <a:pPr indent="-381000" lvl="0" marL="457200" rtl="0">
              <a:spcBef>
                <a:spcPts val="0"/>
              </a:spcBef>
              <a:buSzPct val="100000"/>
            </a:pPr>
            <a:r>
              <a:rPr lang="en" sz="2400"/>
              <a:t>A test suite that is known to achieve Modified Condition/Decision Coverage (MC/DC) for a given program, when executed, will exercise, at least once:</a:t>
            </a:r>
          </a:p>
          <a:p>
            <a:pPr indent="-228600" lvl="1" marL="914400" rtl="0">
              <a:spcBef>
                <a:spcPts val="0"/>
              </a:spcBef>
            </a:pPr>
            <a:r>
              <a:rPr b="1" lang="en"/>
              <a:t>Every statement in the program.</a:t>
            </a:r>
          </a:p>
          <a:p>
            <a:pPr indent="-228600" lvl="1" marL="914400" rtl="0">
              <a:spcBef>
                <a:spcPts val="0"/>
              </a:spcBef>
            </a:pPr>
            <a:r>
              <a:rPr b="1" lang="en"/>
              <a:t>Every branch in the program.</a:t>
            </a:r>
          </a:p>
          <a:p>
            <a:pPr indent="-228600" lvl="1" marL="914400" rtl="0">
              <a:spcBef>
                <a:spcPts val="0"/>
              </a:spcBef>
            </a:pPr>
            <a:r>
              <a:rPr lang="en"/>
              <a:t>Every LCSAJ in the program.</a:t>
            </a:r>
          </a:p>
          <a:p>
            <a:pPr indent="-228600" lvl="1" marL="914400" rtl="0">
              <a:spcBef>
                <a:spcPts val="0"/>
              </a:spcBef>
            </a:pPr>
            <a:r>
              <a:rPr lang="en"/>
              <a:t>Every path in the program.</a:t>
            </a:r>
          </a:p>
        </p:txBody>
      </p:sp>
      <p:sp>
        <p:nvSpPr>
          <p:cNvPr id="72" name="Shape 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solidFill>
                  <a:srgbClr val="FFFFFF"/>
                </a:solidFill>
              </a:rPr>
              <a:t>Question 13</a:t>
            </a:r>
          </a:p>
        </p:txBody>
      </p:sp>
      <p:sp>
        <p:nvSpPr>
          <p:cNvPr id="402" name="Shape 402"/>
          <p:cNvSpPr txBox="1"/>
          <p:nvPr>
            <p:ph idx="1" type="body"/>
          </p:nvPr>
        </p:nvSpPr>
        <p:spPr>
          <a:xfrm>
            <a:off x="457200" y="1600200"/>
            <a:ext cx="43227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What about single-state and single-transition path coverage?</a:t>
            </a:r>
          </a:p>
        </p:txBody>
      </p:sp>
      <p:sp>
        <p:nvSpPr>
          <p:cNvPr id="403" name="Shape 40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pic>
        <p:nvPicPr>
          <p:cNvPr descr="model.png" id="404" name="Shape 404"/>
          <p:cNvPicPr preferRelativeResize="0"/>
          <p:nvPr/>
        </p:nvPicPr>
        <p:blipFill>
          <a:blip r:embed="rId3">
            <a:alphaModFix/>
          </a:blip>
          <a:stretch>
            <a:fillRect/>
          </a:stretch>
        </p:blipFill>
        <p:spPr>
          <a:xfrm>
            <a:off x="457200" y="3016975"/>
            <a:ext cx="8131426" cy="3017000"/>
          </a:xfrm>
          <a:prstGeom prst="rect">
            <a:avLst/>
          </a:prstGeom>
          <a:noFill/>
          <a:ln cap="flat" cmpd="sng" w="38100">
            <a:solidFill>
              <a:srgbClr val="000000"/>
            </a:solidFill>
            <a:prstDash val="solid"/>
            <a:round/>
            <a:headEnd len="med" w="med" type="none"/>
            <a:tailEnd len="med" w="med" type="none"/>
          </a:ln>
        </p:spPr>
      </p:pic>
      <p:sp>
        <p:nvSpPr>
          <p:cNvPr id="405" name="Shape 405"/>
          <p:cNvSpPr/>
          <p:nvPr/>
        </p:nvSpPr>
        <p:spPr>
          <a:xfrm>
            <a:off x="1462000" y="3694800"/>
            <a:ext cx="372000" cy="33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1</a:t>
            </a:r>
          </a:p>
        </p:txBody>
      </p:sp>
      <p:sp>
        <p:nvSpPr>
          <p:cNvPr id="406" name="Shape 406"/>
          <p:cNvSpPr/>
          <p:nvPr/>
        </p:nvSpPr>
        <p:spPr>
          <a:xfrm>
            <a:off x="4241262" y="2890275"/>
            <a:ext cx="372000" cy="33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407" name="Shape 407"/>
          <p:cNvSpPr/>
          <p:nvPr/>
        </p:nvSpPr>
        <p:spPr>
          <a:xfrm>
            <a:off x="4492325" y="4984125"/>
            <a:ext cx="372000" cy="33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408" name="Shape 408"/>
          <p:cNvSpPr/>
          <p:nvPr/>
        </p:nvSpPr>
        <p:spPr>
          <a:xfrm>
            <a:off x="7955975" y="4027200"/>
            <a:ext cx="372000" cy="33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Any other questions?</a:t>
            </a:r>
          </a:p>
        </p:txBody>
      </p:sp>
      <p:sp>
        <p:nvSpPr>
          <p:cNvPr id="414" name="Shape 4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Next Class: </a:t>
            </a:r>
          </a:p>
          <a:p>
            <a:pPr indent="-228600" lvl="0" marL="457200" rtl="0">
              <a:spcBef>
                <a:spcPts val="0"/>
              </a:spcBef>
              <a:buClr>
                <a:srgbClr val="000000"/>
              </a:buClr>
            </a:pPr>
            <a:r>
              <a:rPr lang="en">
                <a:solidFill>
                  <a:srgbClr val="000000"/>
                </a:solidFill>
              </a:rPr>
              <a:t>The Midterm</a:t>
            </a:r>
          </a:p>
          <a:p>
            <a:pPr lvl="0" rtl="0">
              <a:spcBef>
                <a:spcPts val="0"/>
              </a:spcBef>
              <a:buNone/>
            </a:pPr>
            <a:r>
              <a:t/>
            </a:r>
            <a:endParaRPr b="1" sz="1100">
              <a:solidFill>
                <a:srgbClr val="000000"/>
              </a:solidFill>
            </a:endParaRPr>
          </a:p>
          <a:p>
            <a:pPr lvl="0" rtl="0">
              <a:spcBef>
                <a:spcPts val="0"/>
              </a:spcBef>
              <a:buNone/>
            </a:pPr>
            <a:r>
              <a:rPr b="1" lang="en">
                <a:solidFill>
                  <a:srgbClr val="000000"/>
                </a:solidFill>
              </a:rPr>
              <a:t>Next Week:</a:t>
            </a:r>
          </a:p>
          <a:p>
            <a:pPr indent="-419100" lvl="0" marL="457200" marR="0" rtl="0" algn="l">
              <a:lnSpc>
                <a:spcPct val="100000"/>
              </a:lnSpc>
              <a:spcBef>
                <a:spcPts val="600"/>
              </a:spcBef>
              <a:spcAft>
                <a:spcPts val="0"/>
              </a:spcAft>
              <a:buClr>
                <a:schemeClr val="dk1"/>
              </a:buClr>
              <a:buSzPct val="100000"/>
              <a:buFont typeface="Arial"/>
            </a:pPr>
            <a:r>
              <a:rPr lang="en"/>
              <a:t>Spring Break</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The Week After:</a:t>
            </a:r>
          </a:p>
          <a:p>
            <a:pPr indent="-228600" lvl="0" marL="457200" marR="0" rtl="0" algn="l">
              <a:lnSpc>
                <a:spcPct val="100000"/>
              </a:lnSpc>
              <a:spcBef>
                <a:spcPts val="600"/>
              </a:spcBef>
              <a:spcAft>
                <a:spcPts val="0"/>
              </a:spcAft>
            </a:pPr>
            <a:r>
              <a:rPr lang="en"/>
              <a:t>Video lectures</a:t>
            </a:r>
          </a:p>
          <a:p>
            <a:pPr indent="-228600" lvl="0" marL="457200" marR="0" rtl="0" algn="l">
              <a:lnSpc>
                <a:spcPct val="100000"/>
              </a:lnSpc>
              <a:spcBef>
                <a:spcPts val="600"/>
              </a:spcBef>
              <a:spcAft>
                <a:spcPts val="0"/>
              </a:spcAft>
            </a:pPr>
            <a:r>
              <a:rPr lang="en"/>
              <a:t>Writing executable unit tests</a:t>
            </a:r>
          </a:p>
        </p:txBody>
      </p:sp>
      <p:sp>
        <p:nvSpPr>
          <p:cNvPr id="415" name="Shape 4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Possible sources of information for functional testing include:</a:t>
            </a:r>
          </a:p>
          <a:p>
            <a:pPr indent="-228600" lvl="1" marL="914400" rtl="0">
              <a:spcBef>
                <a:spcPts val="0"/>
              </a:spcBef>
            </a:pPr>
            <a:r>
              <a:rPr lang="en"/>
              <a:t>Requirements Specification</a:t>
            </a:r>
          </a:p>
          <a:p>
            <a:pPr indent="-228600" lvl="1" marL="914400" rtl="0">
              <a:spcBef>
                <a:spcPts val="0"/>
              </a:spcBef>
            </a:pPr>
            <a:r>
              <a:rPr lang="en"/>
              <a:t>User Manuals</a:t>
            </a:r>
          </a:p>
          <a:p>
            <a:pPr indent="-228600" lvl="1" marL="914400" rtl="0">
              <a:spcBef>
                <a:spcPts val="0"/>
              </a:spcBef>
            </a:pPr>
            <a:r>
              <a:rPr lang="en"/>
              <a:t>Program Source Code</a:t>
            </a:r>
          </a:p>
          <a:p>
            <a:pPr indent="-228600" lvl="1" marL="914400" rtl="0">
              <a:spcBef>
                <a:spcPts val="0"/>
              </a:spcBef>
            </a:pPr>
            <a:r>
              <a:rPr lang="en"/>
              <a:t>Domain Experts</a:t>
            </a:r>
          </a:p>
          <a:p>
            <a:pPr lvl="0" rtl="0">
              <a:spcBef>
                <a:spcPts val="0"/>
              </a:spcBef>
              <a:buClr>
                <a:srgbClr val="000000"/>
              </a:buClr>
              <a:buSzPct val="45833"/>
              <a:buNone/>
            </a:pPr>
            <a:r>
              <a:t/>
            </a:r>
            <a:endParaRPr sz="2400"/>
          </a:p>
          <a:p>
            <a:pPr indent="-381000" lvl="0" marL="457200" rtl="0">
              <a:spcBef>
                <a:spcPts val="0"/>
              </a:spcBef>
              <a:buSzPct val="100000"/>
            </a:pPr>
            <a:r>
              <a:rPr lang="en" sz="2400"/>
              <a:t>Category-Partition Testing technique requires identification of:</a:t>
            </a:r>
          </a:p>
          <a:p>
            <a:pPr indent="-228600" lvl="1" marL="914400" rtl="0">
              <a:spcBef>
                <a:spcPts val="0"/>
              </a:spcBef>
            </a:pPr>
            <a:r>
              <a:rPr lang="en"/>
              <a:t>Parameter characteristics</a:t>
            </a:r>
          </a:p>
          <a:p>
            <a:pPr indent="-228600" lvl="1" marL="914400" rtl="0">
              <a:spcBef>
                <a:spcPts val="0"/>
              </a:spcBef>
            </a:pPr>
            <a:r>
              <a:rPr lang="en"/>
              <a:t>Representative values</a:t>
            </a:r>
          </a:p>
          <a:p>
            <a:pPr indent="-228600" lvl="1" marL="914400" rtl="0">
              <a:spcBef>
                <a:spcPts val="0"/>
              </a:spcBef>
            </a:pPr>
            <a:r>
              <a:rPr lang="en"/>
              <a:t>Def-Use pairs</a:t>
            </a:r>
          </a:p>
          <a:p>
            <a:pPr indent="-228600" lvl="1" marL="914400" rtl="0">
              <a:spcBef>
                <a:spcPts val="0"/>
              </a:spcBef>
            </a:pPr>
            <a:r>
              <a:rPr lang="en"/>
              <a:t>Pairwise combinations</a:t>
            </a:r>
          </a:p>
        </p:txBody>
      </p:sp>
      <p:sp>
        <p:nvSpPr>
          <p:cNvPr id="79" name="Shape 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Possible sources of information for functional testing include:</a:t>
            </a:r>
          </a:p>
          <a:p>
            <a:pPr indent="-228600" lvl="1" marL="914400" rtl="0">
              <a:spcBef>
                <a:spcPts val="0"/>
              </a:spcBef>
            </a:pPr>
            <a:r>
              <a:rPr b="1" lang="en"/>
              <a:t>Requirements Specification</a:t>
            </a:r>
          </a:p>
          <a:p>
            <a:pPr indent="-228600" lvl="1" marL="914400" rtl="0">
              <a:spcBef>
                <a:spcPts val="0"/>
              </a:spcBef>
            </a:pPr>
            <a:r>
              <a:rPr b="1" lang="en"/>
              <a:t>User Manuals</a:t>
            </a:r>
          </a:p>
          <a:p>
            <a:pPr indent="-228600" lvl="1" marL="914400" rtl="0">
              <a:spcBef>
                <a:spcPts val="0"/>
              </a:spcBef>
            </a:pPr>
            <a:r>
              <a:rPr lang="en"/>
              <a:t>Program Source Code</a:t>
            </a:r>
          </a:p>
          <a:p>
            <a:pPr indent="-228600" lvl="1" marL="914400" rtl="0">
              <a:spcBef>
                <a:spcPts val="0"/>
              </a:spcBef>
            </a:pPr>
            <a:r>
              <a:rPr b="1" lang="en"/>
              <a:t>Domain Experts</a:t>
            </a:r>
          </a:p>
          <a:p>
            <a:pPr lvl="0" rtl="0">
              <a:spcBef>
                <a:spcPts val="0"/>
              </a:spcBef>
              <a:buClr>
                <a:srgbClr val="000000"/>
              </a:buClr>
              <a:buSzPct val="45833"/>
              <a:buNone/>
            </a:pPr>
            <a:r>
              <a:t/>
            </a:r>
            <a:endParaRPr sz="2400"/>
          </a:p>
          <a:p>
            <a:pPr indent="-381000" lvl="0" marL="457200" rtl="0">
              <a:spcBef>
                <a:spcPts val="0"/>
              </a:spcBef>
              <a:buSzPct val="100000"/>
            </a:pPr>
            <a:r>
              <a:rPr lang="en" sz="2400"/>
              <a:t>Category-Partition Testing technique requires identification of:</a:t>
            </a:r>
          </a:p>
          <a:p>
            <a:pPr indent="-228600" lvl="1" marL="914400" rtl="0">
              <a:spcBef>
                <a:spcPts val="0"/>
              </a:spcBef>
            </a:pPr>
            <a:r>
              <a:rPr b="1" lang="en"/>
              <a:t>Parameter characteristics</a:t>
            </a:r>
          </a:p>
          <a:p>
            <a:pPr indent="-228600" lvl="1" marL="914400" rtl="0">
              <a:spcBef>
                <a:spcPts val="0"/>
              </a:spcBef>
            </a:pPr>
            <a:r>
              <a:rPr b="1" lang="en"/>
              <a:t>Representative values</a:t>
            </a:r>
          </a:p>
          <a:p>
            <a:pPr indent="-228600" lvl="1" marL="914400" rtl="0">
              <a:spcBef>
                <a:spcPts val="0"/>
              </a:spcBef>
            </a:pPr>
            <a:r>
              <a:rPr lang="en"/>
              <a:t>Def-Use pairs</a:t>
            </a:r>
          </a:p>
          <a:p>
            <a:pPr indent="-228600" lvl="1" marL="914400" rtl="0">
              <a:spcBef>
                <a:spcPts val="0"/>
              </a:spcBef>
            </a:pPr>
            <a:r>
              <a:rPr lang="en"/>
              <a:t>Pairwise combinations</a:t>
            </a:r>
          </a:p>
        </p:txBody>
      </p:sp>
      <p:sp>
        <p:nvSpPr>
          <p:cNvPr id="86" name="Shape 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SzPct val="100000"/>
            </a:pPr>
            <a:r>
              <a:rPr lang="en" sz="1800"/>
              <a:t>Validation activities can only be performed once the complete system has been built.</a:t>
            </a:r>
          </a:p>
          <a:p>
            <a:pPr indent="-342900" lvl="1" marL="914400" rtl="0">
              <a:spcBef>
                <a:spcPts val="0"/>
              </a:spcBef>
              <a:buSzPct val="100000"/>
            </a:pPr>
            <a:r>
              <a:rPr lang="en" sz="1800"/>
              <a:t>True</a:t>
            </a:r>
          </a:p>
          <a:p>
            <a:pPr indent="-342900" lvl="1" marL="914400" rtl="0">
              <a:spcBef>
                <a:spcPts val="0"/>
              </a:spcBef>
              <a:buSzPct val="100000"/>
            </a:pPr>
            <a:r>
              <a:rPr lang="en" sz="1800"/>
              <a:t>False</a:t>
            </a:r>
          </a:p>
          <a:p>
            <a:pPr indent="-342900" lvl="0" marL="457200" rtl="0">
              <a:spcBef>
                <a:spcPts val="0"/>
              </a:spcBef>
              <a:buSzPct val="100000"/>
            </a:pPr>
            <a:r>
              <a:rPr lang="en" sz="1800"/>
              <a:t>Statement coverage criterion never requires as many test cases to satisfy as branch coverage criterion.</a:t>
            </a:r>
          </a:p>
          <a:p>
            <a:pPr indent="-342900" lvl="1" marL="914400" rtl="0">
              <a:spcBef>
                <a:spcPts val="0"/>
              </a:spcBef>
              <a:buSzPct val="100000"/>
            </a:pPr>
            <a:r>
              <a:rPr lang="en" sz="1800"/>
              <a:t>True</a:t>
            </a:r>
          </a:p>
          <a:p>
            <a:pPr indent="-342900" lvl="1" marL="914400" rtl="0">
              <a:spcBef>
                <a:spcPts val="0"/>
              </a:spcBef>
              <a:buSzPct val="100000"/>
            </a:pPr>
            <a:r>
              <a:rPr lang="en" sz="1800"/>
              <a:t>False</a:t>
            </a:r>
          </a:p>
          <a:p>
            <a:pPr indent="-342900" lvl="0" marL="457200" rtl="0">
              <a:spcBef>
                <a:spcPts val="0"/>
              </a:spcBef>
              <a:buSzPct val="100000"/>
            </a:pPr>
            <a:r>
              <a:rPr lang="en" sz="1800"/>
              <a:t>Requirement specifications are not needed for generating inputs to satisfy structural coverage of program code.</a:t>
            </a:r>
          </a:p>
          <a:p>
            <a:pPr indent="-342900" lvl="1" marL="914400" rtl="0">
              <a:spcBef>
                <a:spcPts val="0"/>
              </a:spcBef>
              <a:buSzPct val="100000"/>
            </a:pPr>
            <a:r>
              <a:rPr lang="en" sz="1800"/>
              <a:t>True</a:t>
            </a:r>
          </a:p>
          <a:p>
            <a:pPr indent="-342900" lvl="1" marL="914400" rtl="0">
              <a:spcBef>
                <a:spcPts val="0"/>
              </a:spcBef>
              <a:buSzPct val="100000"/>
            </a:pPr>
            <a:r>
              <a:rPr lang="en" sz="1800"/>
              <a:t>False</a:t>
            </a:r>
          </a:p>
          <a:p>
            <a:pPr indent="-342900" lvl="0" marL="457200" rtl="0">
              <a:spcBef>
                <a:spcPts val="0"/>
              </a:spcBef>
              <a:buSzPct val="100000"/>
            </a:pPr>
            <a:r>
              <a:rPr lang="en" sz="1800"/>
              <a:t>A system that fails to meet its user’s needs may still be:</a:t>
            </a:r>
          </a:p>
          <a:p>
            <a:pPr indent="-342900" lvl="1" marL="914400" rtl="0">
              <a:spcBef>
                <a:spcPts val="0"/>
              </a:spcBef>
              <a:buSzPct val="100000"/>
            </a:pPr>
            <a:r>
              <a:rPr lang="en" sz="1800"/>
              <a:t>Correct with respect to its specification.</a:t>
            </a:r>
          </a:p>
          <a:p>
            <a:pPr indent="-342900" lvl="1" marL="914400" rtl="0">
              <a:spcBef>
                <a:spcPts val="0"/>
              </a:spcBef>
              <a:buSzPct val="100000"/>
            </a:pPr>
            <a:r>
              <a:rPr lang="en" sz="1800"/>
              <a:t>Safe to operate.</a:t>
            </a:r>
          </a:p>
          <a:p>
            <a:pPr indent="-342900" lvl="1" marL="914400" rtl="0">
              <a:spcBef>
                <a:spcPts val="0"/>
              </a:spcBef>
              <a:buSzPct val="100000"/>
            </a:pPr>
            <a:r>
              <a:rPr lang="en" sz="1800"/>
              <a:t>Robust in the presence of exceptional conditions.</a:t>
            </a:r>
          </a:p>
          <a:p>
            <a:pPr indent="-342900" lvl="1" marL="914400" rtl="0">
              <a:spcBef>
                <a:spcPts val="0"/>
              </a:spcBef>
              <a:buSzPct val="100000"/>
            </a:pPr>
            <a:r>
              <a:rPr lang="en" sz="1800"/>
              <a:t>Considered to have passed verification.</a:t>
            </a:r>
          </a:p>
          <a:p>
            <a:pPr lvl="0" marR="0" rtl="0" algn="l">
              <a:lnSpc>
                <a:spcPct val="100000"/>
              </a:lnSpc>
              <a:spcBef>
                <a:spcPts val="0"/>
              </a:spcBef>
              <a:spcAft>
                <a:spcPts val="0"/>
              </a:spcAft>
              <a:buNone/>
            </a:pPr>
            <a:r>
              <a:t/>
            </a:r>
            <a:endParaRPr sz="2400"/>
          </a:p>
        </p:txBody>
      </p:sp>
      <p:sp>
        <p:nvSpPr>
          <p:cNvPr id="93" name="Shape 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spcBef>
                <a:spcPts val="0"/>
              </a:spcBef>
              <a:buSzPct val="100000"/>
            </a:pPr>
            <a:r>
              <a:rPr lang="en" sz="1800"/>
              <a:t>Validation activities can only be performed once the complete system has been built.</a:t>
            </a:r>
          </a:p>
          <a:p>
            <a:pPr indent="-342900" lvl="1" marL="914400" rtl="0">
              <a:spcBef>
                <a:spcPts val="0"/>
              </a:spcBef>
              <a:buSzPct val="100000"/>
            </a:pPr>
            <a:r>
              <a:rPr lang="en" sz="1800"/>
              <a:t>True</a:t>
            </a:r>
          </a:p>
          <a:p>
            <a:pPr indent="-342900" lvl="1" marL="914400" rtl="0">
              <a:spcBef>
                <a:spcPts val="0"/>
              </a:spcBef>
              <a:buSzPct val="100000"/>
            </a:pPr>
            <a:r>
              <a:rPr b="1" lang="en" sz="1800"/>
              <a:t>False</a:t>
            </a:r>
          </a:p>
          <a:p>
            <a:pPr indent="-342900" lvl="0" marL="457200" rtl="0">
              <a:spcBef>
                <a:spcPts val="0"/>
              </a:spcBef>
              <a:buSzPct val="100000"/>
            </a:pPr>
            <a:r>
              <a:rPr lang="en" sz="1800"/>
              <a:t>Statement coverage criterion never requires as many test cases to satisfy as branch coverage criterion.</a:t>
            </a:r>
          </a:p>
          <a:p>
            <a:pPr indent="-342900" lvl="1" marL="914400" rtl="0">
              <a:spcBef>
                <a:spcPts val="0"/>
              </a:spcBef>
              <a:buSzPct val="100000"/>
            </a:pPr>
            <a:r>
              <a:rPr lang="en" sz="1800"/>
              <a:t>True</a:t>
            </a:r>
          </a:p>
          <a:p>
            <a:pPr indent="-342900" lvl="1" marL="914400" rtl="0">
              <a:spcBef>
                <a:spcPts val="0"/>
              </a:spcBef>
              <a:buSzPct val="100000"/>
            </a:pPr>
            <a:r>
              <a:rPr b="1" lang="en" sz="1800"/>
              <a:t>False</a:t>
            </a:r>
          </a:p>
          <a:p>
            <a:pPr indent="-342900" lvl="0" marL="457200" rtl="0">
              <a:spcBef>
                <a:spcPts val="0"/>
              </a:spcBef>
              <a:buSzPct val="100000"/>
            </a:pPr>
            <a:r>
              <a:rPr lang="en" sz="1800"/>
              <a:t>Requirement specifications are not needed for generating inputs to satisfy structural coverage of program code.</a:t>
            </a:r>
          </a:p>
          <a:p>
            <a:pPr indent="-342900" lvl="1" marL="914400" rtl="0">
              <a:spcBef>
                <a:spcPts val="0"/>
              </a:spcBef>
              <a:buSzPct val="100000"/>
            </a:pPr>
            <a:r>
              <a:rPr b="1" lang="en" sz="1800"/>
              <a:t>True</a:t>
            </a:r>
          </a:p>
          <a:p>
            <a:pPr indent="-342900" lvl="1" marL="914400" rtl="0">
              <a:spcBef>
                <a:spcPts val="0"/>
              </a:spcBef>
              <a:buSzPct val="100000"/>
            </a:pPr>
            <a:r>
              <a:rPr lang="en" sz="1800"/>
              <a:t>False</a:t>
            </a:r>
          </a:p>
          <a:p>
            <a:pPr indent="-342900" lvl="0" marL="457200" rtl="0">
              <a:spcBef>
                <a:spcPts val="0"/>
              </a:spcBef>
              <a:buSzPct val="100000"/>
            </a:pPr>
            <a:r>
              <a:rPr lang="en" sz="1800"/>
              <a:t>A system that fails to meet its user’s needs may still be:</a:t>
            </a:r>
          </a:p>
          <a:p>
            <a:pPr indent="-342900" lvl="1" marL="914400" rtl="0">
              <a:spcBef>
                <a:spcPts val="0"/>
              </a:spcBef>
              <a:buSzPct val="100000"/>
            </a:pPr>
            <a:r>
              <a:rPr b="1" lang="en" sz="1800"/>
              <a:t>Correct with respect to its specification.</a:t>
            </a:r>
          </a:p>
          <a:p>
            <a:pPr indent="-342900" lvl="1" marL="914400" rtl="0">
              <a:spcBef>
                <a:spcPts val="0"/>
              </a:spcBef>
              <a:buSzPct val="100000"/>
            </a:pPr>
            <a:r>
              <a:rPr b="1" lang="en" sz="1800"/>
              <a:t>Safe to operate.</a:t>
            </a:r>
          </a:p>
          <a:p>
            <a:pPr indent="-342900" lvl="1" marL="914400" rtl="0">
              <a:spcBef>
                <a:spcPts val="0"/>
              </a:spcBef>
              <a:buSzPct val="100000"/>
            </a:pPr>
            <a:r>
              <a:rPr b="1" lang="en" sz="1800"/>
              <a:t>Robust in the presence of exceptional conditions.</a:t>
            </a:r>
          </a:p>
          <a:p>
            <a:pPr indent="-342900" lvl="1" marL="914400" rtl="0">
              <a:spcBef>
                <a:spcPts val="0"/>
              </a:spcBef>
              <a:buSzPct val="100000"/>
            </a:pPr>
            <a:r>
              <a:rPr b="1" lang="en" sz="1800"/>
              <a:t>Considered to have passed verification.</a:t>
            </a:r>
          </a:p>
          <a:p>
            <a:pPr lvl="0" marR="0" rtl="0" algn="l">
              <a:lnSpc>
                <a:spcPct val="100000"/>
              </a:lnSpc>
              <a:spcBef>
                <a:spcPts val="0"/>
              </a:spcBef>
              <a:spcAft>
                <a:spcPts val="0"/>
              </a:spcAft>
              <a:buNone/>
            </a:pPr>
            <a:r>
              <a:t/>
            </a:r>
            <a:endParaRPr sz="2400"/>
          </a:p>
        </p:txBody>
      </p:sp>
      <p:sp>
        <p:nvSpPr>
          <p:cNvPr id="100" name="Shape 1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rgbClr val="000000"/>
              </a:buClr>
              <a:buSzPct val="45833"/>
              <a:buNone/>
            </a:pPr>
            <a:r>
              <a:rPr lang="en" sz="2400"/>
              <a:t>Consider the following situation:</a:t>
            </a:r>
          </a:p>
          <a:p>
            <a:pPr lvl="0" rtl="0">
              <a:lnSpc>
                <a:spcPct val="115000"/>
              </a:lnSpc>
              <a:spcBef>
                <a:spcPts val="0"/>
              </a:spcBef>
              <a:buClr>
                <a:srgbClr val="000000"/>
              </a:buClr>
              <a:buSzPct val="45833"/>
              <a:buNone/>
            </a:pPr>
            <a:r>
              <a:rPr lang="en" sz="2400"/>
              <a:t>After</a:t>
            </a:r>
            <a:r>
              <a:rPr i="1" lang="en" sz="2400"/>
              <a:t> carefully and thoroughly</a:t>
            </a:r>
            <a:r>
              <a:rPr lang="en"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p>
        </p:txBody>
      </p:sp>
      <p:sp>
        <p:nvSpPr>
          <p:cNvPr id="107" name="Shape 1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