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F812B92C-15CA-40B7-87FE-FCDA9CFE2F9F}">
  <a:tblStyle styleId="{F812B92C-15CA-40B7-87FE-FCDA9CFE2F9F}"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 </a:t>
            </a:r>
          </a:p>
          <a:p>
            <a:pPr lvl="0" rtl="0">
              <a:spcBef>
                <a:spcPts val="0"/>
              </a:spcBef>
              <a:buNone/>
            </a:pPr>
            <a:r>
              <a:rPr lang="en">
                <a:solidFill>
                  <a:schemeClr val="dk1"/>
                </a:solidFill>
              </a:rPr>
              <a:t>central node - edges to entry, back from exit</a:t>
            </a:r>
          </a:p>
          <a:p>
            <a:pPr lvl="0" rtl="0">
              <a:spcBef>
                <a:spcPts val="0"/>
              </a:spcBef>
              <a:buNone/>
            </a:pPr>
            <a:r>
              <a:rPr lang="en">
                <a:solidFill>
                  <a:schemeClr val="dk1"/>
                </a:solidFill>
              </a:rPr>
              <a:t>new lines in contructor - global initializations done when the class is created.</a:t>
            </a:r>
          </a:p>
          <a:p>
            <a:pPr lvl="0" rtl="0">
              <a:spcBef>
                <a:spcPts val="0"/>
              </a:spcBef>
              <a:buNone/>
            </a:pPr>
            <a:r>
              <a:rPr lang="en">
                <a:solidFill>
                  <a:schemeClr val="dk1"/>
                </a:solidFill>
              </a:rPr>
              <a:t>Two things - often, calls are made to other methods in other classes. We will talk about interclass data-flow soon, but for now, we’re just going to treat those as simple statements and focus on data-flow over this class.</a:t>
            </a:r>
          </a:p>
          <a:p>
            <a:pPr lvl="0" rtl="0">
              <a:spcBef>
                <a:spcPts val="0"/>
              </a:spcBef>
              <a:buNone/>
            </a:pPr>
            <a:r>
              <a:rPr lang="en">
                <a:solidFill>
                  <a:schemeClr val="dk1"/>
                </a:solidFill>
              </a:rPr>
              <a:t>Second - (2). For the sake of simplicity, we’ll just treat them as normal variables.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(1- 2)</a:t>
            </a:r>
          </a:p>
          <a:p>
            <a:pPr lvl="0" rtl="0">
              <a:spcBef>
                <a:spcPts val="0"/>
              </a:spcBef>
              <a:buNone/>
            </a:pPr>
            <a:r>
              <a:rPr lang="en"/>
              <a:t>So, let’s take that private variable legalCOnfig again. There are two uses of that variable in the method isLegalConfiguration - in the if statement and the return. There are several definitions spread through the whole program. - point to methods</a:t>
            </a:r>
          </a:p>
          <a:p>
            <a:pPr lvl="0" rtl="0">
              <a:spcBef>
                <a:spcPts val="0"/>
              </a:spcBef>
              <a:buNone/>
            </a:pPr>
            <a:r>
              <a:rPr lang="en"/>
              <a:t>The all DU pairs metric requires a test case to exercise each definition, followed by each use, with no redefinitions in between.</a:t>
            </a:r>
          </a:p>
          <a:p>
            <a:pPr lvl="0" rtl="0">
              <a:spcBef>
                <a:spcPts val="0"/>
              </a:spcBef>
              <a:buNone/>
            </a:pPr>
            <a:r>
              <a:rPr lang="en"/>
              <a:t>This is useful, as (3). The specification for this class, for example, doesn’t mention that variable legalConfig - it’s needed for the implementation, but wasn’t thought of before designing the code. The specification suggest that a single call to isLegalConfiguration is enough to test interactions involving this method, but - interestingly - this method calls checkCOnfiguration, which can redefine legalConfig. If there was an issue with this redefinition, we wouldn’t pick up on it without calling isLegalConfiguration twice. The data flow tests would call for that to happen, catching that fault.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480"/>
              </a:spcBef>
              <a:buNone/>
            </a:pPr>
            <a:r>
              <a:rPr lang="en">
                <a:solidFill>
                  <a:schemeClr val="dk1"/>
                </a:solidFill>
              </a:rPr>
              <a:t>As usual, things get a little more complicated once multiple classes are involved, and we have to start looking at how each class can impact the state of the other. One approach is to proceed incrementally from class to class, following the dependence relation - just as we did for functional testing. </a:t>
            </a:r>
          </a:p>
          <a:p>
            <a:pPr lvl="0" rtl="0">
              <a:spcBef>
                <a:spcPts val="480"/>
              </a:spcBef>
              <a:buNone/>
            </a:pPr>
            <a:r>
              <a:rPr lang="en">
                <a:solidFill>
                  <a:schemeClr val="dk1"/>
                </a:solidFill>
              </a:rPr>
              <a:t>Then, rather than just building an even larger CFG, we should find out exactly how the classes can impact each other - (3). To do so, we classify methods into three categories - inspectors, modifiers, and those that do both.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You’ll test them in intraclass testing, but they do not impact other classes.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0" name="Shape 190"/>
        <p:cNvGrpSpPr/>
        <p:nvPr/>
      </p:nvGrpSpPr>
      <p:grpSpPr>
        <a:xfrm>
          <a:off x="0" y="0"/>
          <a:ext cx="0" cy="0"/>
          <a:chOff x="0" y="0"/>
          <a:chExt cx="0" cy="0"/>
        </a:xfrm>
      </p:grpSpPr>
      <p:sp>
        <p:nvSpPr>
          <p:cNvPr id="191" name="Shape 1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2" name="Shape 1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1-3) - since distinguishing uses and definitions of all variables would quickly lead to an unmanagable amount of information when climbing that hierarchy.</a:t>
            </a:r>
          </a:p>
          <a:p>
            <a:pPr lvl="0" rtl="0">
              <a:spcBef>
                <a:spcPts val="0"/>
              </a:spcBef>
              <a:buNone/>
            </a:pPr>
            <a:r>
              <a:rPr lang="en">
                <a:solidFill>
                  <a:schemeClr val="dk1"/>
                </a:solidFill>
              </a:rPr>
              <a:t>4-6, if those paths differ in how they define or use variables. A single method could have inspector, modifier, and inpsector/modifier paths.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9" name="Shape 1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go over the methods in model and see if we can label them. Start with the simple ones.</a:t>
            </a:r>
          </a:p>
          <a:p>
            <a:pPr lvl="0" rtl="0">
              <a:spcBef>
                <a:spcPts val="0"/>
              </a:spcBef>
              <a:buNone/>
            </a:pPr>
            <a:r>
              <a:rPr lang="en">
                <a:solidFill>
                  <a:schemeClr val="dk1"/>
                </a:solidFill>
              </a:rPr>
              <a:t>model (click) modifier - defines several variables, but doesn’t use them</a:t>
            </a:r>
          </a:p>
          <a:p>
            <a:pPr lvl="0" rtl="0">
              <a:spcBef>
                <a:spcPts val="0"/>
              </a:spcBef>
              <a:buNone/>
            </a:pPr>
            <a:r>
              <a:rPr lang="en">
                <a:solidFill>
                  <a:schemeClr val="dk1"/>
                </a:solidFill>
              </a:rPr>
              <a:t>selecTModel (click) modifier</a:t>
            </a:r>
          </a:p>
          <a:p>
            <a:pPr lvl="0" rtl="0">
              <a:spcBef>
                <a:spcPts val="0"/>
              </a:spcBef>
              <a:buNone/>
            </a:pPr>
            <a:r>
              <a:rPr lang="en">
                <a:solidFill>
                  <a:schemeClr val="dk1"/>
                </a:solidFill>
              </a:rPr>
              <a:t>deselectMofel (click) also a modifier</a:t>
            </a:r>
          </a:p>
          <a:p>
            <a:pPr lvl="0" rtl="0">
              <a:spcBef>
                <a:spcPts val="0"/>
              </a:spcBef>
              <a:buNone/>
            </a:pPr>
            <a:r>
              <a:rPr lang="en">
                <a:solidFill>
                  <a:schemeClr val="dk1"/>
                </a:solidFill>
              </a:rPr>
              <a:t>removeComponent - here we have two paths. Any differences in classification? (clic;)</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Three paths this time, walk through each</a:t>
            </a:r>
          </a:p>
          <a:p>
            <a:pPr lvl="0" rtl="0">
              <a:spcBef>
                <a:spcPts val="0"/>
              </a:spcBef>
              <a:buNone/>
            </a:pPr>
            <a:r>
              <a:rPr lang="en">
                <a:solidFill>
                  <a:schemeClr val="dk1"/>
                </a:solidFill>
              </a:rPr>
              <a:t>(click)</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where this gets a little more interesting is with isLegalConfiguration and checkConfiguration. checkCOnfiguration is a private method, so when testing, you need to cover it by calling public methods that access it. In this case, isLegalConfiguration is the only method that does so. So, you need to consider the paths through the combination of the two methods.</a:t>
            </a:r>
          </a:p>
          <a:p>
            <a:pPr lvl="0" rtl="0">
              <a:spcBef>
                <a:spcPts val="0"/>
              </a:spcBef>
              <a:buNone/>
            </a:pPr>
            <a:r>
              <a:rPr lang="en">
                <a:solidFill>
                  <a:schemeClr val="dk1"/>
                </a:solidFill>
              </a:rPr>
              <a:t>go over paths</a:t>
            </a:r>
          </a:p>
          <a:p>
            <a:pPr lvl="0" rtl="0">
              <a:spcBef>
                <a:spcPts val="0"/>
              </a:spcBef>
              <a:buNone/>
            </a:pPr>
            <a:r>
              <a:rPr lang="en">
                <a:solidFill>
                  <a:schemeClr val="dk1"/>
                </a:solidFill>
              </a:rPr>
              <a:t>(click)</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480"/>
              </a:spcBef>
              <a:buNone/>
            </a:pPr>
            <a:r>
              <a:rPr lang="en">
                <a:solidFill>
                  <a:schemeClr val="dk1"/>
                </a:solidFill>
              </a:rPr>
              <a:t>1-3</a:t>
            </a:r>
          </a:p>
          <a:p>
            <a:pPr lvl="0" rtl="0">
              <a:spcBef>
                <a:spcPts val="480"/>
              </a:spcBef>
              <a:buNone/>
            </a:pPr>
            <a:r>
              <a:rPr lang="en">
                <a:solidFill>
                  <a:schemeClr val="dk1"/>
                </a:solidFill>
              </a:rPr>
              <a:t>Remember - we’ve classified methods based on their impact on the state of the class as a whole, not on individual variables. So, these are definitions and use of the class state. So, the test cases we form are sequences of interactions between classes - methods tht define state and methods that use state. We can then (4) - as we climb up the hierarchy.</a:t>
            </a:r>
          </a:p>
          <a:p>
            <a:pPr lvl="0" rtl="0">
              <a:spcBef>
                <a:spcPts val="480"/>
              </a:spcBef>
              <a:buNone/>
            </a:pPr>
            <a:r>
              <a:rPr lang="en">
                <a:solidFill>
                  <a:schemeClr val="dk1"/>
                </a:solidFill>
              </a:rPr>
              <a:t>In this way, each class is considered in relative isolation. We gather this summary of information at each step - these method classifications - and use them to generate test cases over pairs of classes, that take the form of a series of method calls on each other. We lose some precision since we don’t consider each individual variable, but if we did that, we’d be very limited in what testing we could do, as the number of required cases would grow out of control. Instead, we can extract important interaction pairings using this summary information, in a form that remains reasonable to actually perform. Make sense?</a:t>
            </a:r>
          </a:p>
          <a:p>
            <a:pPr lvl="0" rtl="0">
              <a:spcBef>
                <a:spcPts val="480"/>
              </a:spcBef>
              <a:buNone/>
            </a:pPr>
            <a:r>
              <a:rPr lang="en">
                <a:solidFill>
                  <a:schemeClr val="dk1"/>
                </a:solidFill>
              </a:rPr>
              <a:t>In this case, we could classify all of those methods in Model, then use that to form DU test cases between Model and Order, based on their interactions, then between Order and PAckage or Order and Customer. We keep testing from the bottom-up until all of the classes are tested.</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 (2). If it doesn’t, it’s erroneous, even if the method produces the right expected output. </a:t>
            </a:r>
          </a:p>
          <a:p>
            <a:pPr lvl="0" rtl="0">
              <a:spcBef>
                <a:spcPts val="0"/>
              </a:spcBef>
              <a:buNone/>
            </a:pPr>
            <a:r>
              <a:rPr lang="en">
                <a:solidFill>
                  <a:schemeClr val="dk1"/>
                </a:solidFill>
              </a:rPr>
              <a:t>(3)</a:t>
            </a:r>
          </a:p>
          <a:p>
            <a:pPr lvl="0" rtl="0">
              <a:spcBef>
                <a:spcPts val="0"/>
              </a:spcBef>
              <a:buNone/>
            </a:pPr>
            <a:r>
              <a:rPr lang="en">
                <a:solidFill>
                  <a:schemeClr val="dk1"/>
                </a:solidFill>
              </a:rPr>
              <a:t>Unfortunately, (4) - the array that we want cleared, by deselectModel(), is a private variable. We can’t just pull its value directly unless there is a public method that gives us access to it, like a getter. </a:t>
            </a:r>
          </a:p>
          <a:p>
            <a:pPr lvl="0" rtl="0">
              <a:spcBef>
                <a:spcPts val="0"/>
              </a:spcBef>
              <a:buNone/>
            </a:pPr>
            <a:r>
              <a:rPr lang="en">
                <a:solidFill>
                  <a:schemeClr val="dk1"/>
                </a:solidFill>
              </a:rPr>
              <a:t>However, there are some options for dealing with this.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first option, of course, if to modify the code so that you can get to those variables. You could (1) - be careful here- you want to avoid differences between the testing and production code at all times, as there is the risk that they’ll exhibit different behavior. Then, you might get faults that don’t exist in the real code or miss faults that do exist. It is better to add code that either produces no side effects or could remain in the production system as well that gives you access to the required information.</a:t>
            </a:r>
          </a:p>
          <a:p>
            <a:pPr lvl="0" rtl="0">
              <a:spcBef>
                <a:spcPts val="0"/>
              </a:spcBef>
              <a:buNone/>
            </a:pPr>
            <a:r>
              <a:rPr lang="en">
                <a:solidFill>
                  <a:schemeClr val="dk1"/>
                </a:solidFill>
              </a:rPr>
              <a:t>One option, in C++, is the concept of a friend class. This permits direct access to private variables in another class. There is not a similar concept in Java or most OO languages, however.</a:t>
            </a:r>
          </a:p>
          <a:p>
            <a:pPr lvl="0" rtl="0">
              <a:spcBef>
                <a:spcPts val="0"/>
              </a:spcBef>
              <a:buNone/>
            </a:pPr>
            <a:r>
              <a:rPr lang="en">
                <a:solidFill>
                  <a:schemeClr val="dk1"/>
                </a:solidFill>
              </a:rPr>
              <a:t>(4) - since those do no modification of state, it is unlikely they’ll cause side effects. Similarly (5). This can be useful in both testing and debugging. </a:t>
            </a:r>
          </a:p>
          <a:p>
            <a:pPr lvl="0" rtl="0">
              <a:spcBef>
                <a:spcPts val="0"/>
              </a:spcBef>
              <a:buNone/>
            </a:pPr>
            <a:r>
              <a:rPr lang="en">
                <a:solidFill>
                  <a:schemeClr val="dk1"/>
                </a:solidFill>
              </a:rPr>
              <a:t>Java has a built in notion that is intended for that purpose. All objects inherit a method called toString, which is intended to return a string describing the state of that object. You need to implement it for your custom class, but all classes have that method reserved for that purpose.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rgbClr val="333333"/>
                </a:solidFill>
              </a:rPr>
              <a:t>(1-2) without knowing the names of the classes or their methods at compile time. It’s a powerful resource for manipulating objects, as we can take them in from the classloader and manipulate them in memory. </a:t>
            </a:r>
          </a:p>
          <a:p>
            <a:pPr lvl="0" rtl="0">
              <a:lnSpc>
                <a:spcPct val="115000"/>
              </a:lnSpc>
              <a:spcBef>
                <a:spcPts val="0"/>
              </a:spcBef>
              <a:buClr>
                <a:schemeClr val="dk1"/>
              </a:buClr>
              <a:buSzPct val="100000"/>
              <a:buFont typeface="Arial"/>
              <a:buNone/>
            </a:pPr>
            <a:r>
              <a:rPr lang="en">
                <a:solidFill>
                  <a:srgbClr val="333333"/>
                </a:solidFill>
              </a:rPr>
              <a:t>Here is a quick little example to show you what using reflection looks like:</a:t>
            </a:r>
          </a:p>
          <a:p>
            <a:pPr lvl="0" rtl="0">
              <a:lnSpc>
                <a:spcPct val="115000"/>
              </a:lnSpc>
              <a:spcBef>
                <a:spcPts val="0"/>
              </a:spcBef>
              <a:buClr>
                <a:schemeClr val="dk1"/>
              </a:buClr>
              <a:buSzPct val="100000"/>
              <a:buFont typeface="Arial"/>
              <a:buNone/>
            </a:pPr>
            <a:r>
              <a:rPr lang="en">
                <a:solidFill>
                  <a:srgbClr val="333333"/>
                </a:solidFill>
              </a:rPr>
              <a:t>This example obtains the Class object from the class called MyObject. Using the class object this code gets a list of the methods in that class, iterates the methods and print out their names.</a:t>
            </a:r>
          </a:p>
          <a:p>
            <a:pPr lvl="0" rtl="0">
              <a:spcBef>
                <a:spcPts val="0"/>
              </a:spcBef>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rgbClr val="333333"/>
                </a:solidFill>
              </a:rPr>
              <a:t>To access a private field you will need to call the Class.getDeclaredField(String name) or Class.getDeclaredFields() method. Here is a simple example of a class with a private field, the code to access that field via reflection. </a:t>
            </a:r>
          </a:p>
          <a:p>
            <a:pPr lvl="0" rtl="0">
              <a:spcBef>
                <a:spcPts val="0"/>
              </a:spcBef>
              <a:buClr>
                <a:schemeClr val="dk1"/>
              </a:buClr>
              <a:buSzPct val="91666"/>
              <a:buFont typeface="Arial"/>
              <a:buNone/>
            </a:pPr>
            <a:r>
              <a:rPr lang="en" sz="1200">
                <a:solidFill>
                  <a:srgbClr val="333333"/>
                </a:solidFill>
              </a:rPr>
              <a:t>This code will print out the text "fieldValue = The Private Value", which is the value of the private fieldprivateString of the PrivateObject instance created at the beginning of the code sample. </a:t>
            </a:r>
          </a:p>
          <a:p>
            <a:pPr lvl="0" rtl="0">
              <a:spcBef>
                <a:spcPts val="0"/>
              </a:spcBef>
              <a:buClr>
                <a:schemeClr val="dk1"/>
              </a:buClr>
              <a:buSzPct val="91666"/>
              <a:buFont typeface="Arial"/>
              <a:buNone/>
            </a:pPr>
            <a:r>
              <a:rPr lang="en" sz="1200">
                <a:solidFill>
                  <a:srgbClr val="333333"/>
                </a:solidFill>
              </a:rPr>
              <a:t>Notice the use of the method PrivateObject.class.getDeclaredField("privateString"). It is this method call that returns the private field. This method only returns fields declared in that particular class, not fields declared in any superclasses.</a:t>
            </a:r>
          </a:p>
          <a:p>
            <a:pPr lvl="0" rtl="0">
              <a:spcBef>
                <a:spcPts val="0"/>
              </a:spcBef>
              <a:buClr>
                <a:schemeClr val="dk1"/>
              </a:buClr>
              <a:buSzPct val="91666"/>
              <a:buFont typeface="Arial"/>
              <a:buNone/>
            </a:pPr>
            <a:r>
              <a:rPr lang="en" sz="1200">
                <a:solidFill>
                  <a:srgbClr val="333333"/>
                </a:solidFill>
              </a:rPr>
              <a:t>Notice the line Field.setAcessible(true) you turn off the access checks for this particular Field instance, for reflection only. Now you can access it even if it is private, protected or package scope, even if the caller is not part of those scopes. You still can't access the field using normal code. The compiler won't allow it. This protects security, but allows testing.</a:t>
            </a:r>
          </a:p>
          <a:p>
            <a:pPr lvl="0" rtl="0">
              <a:spcBef>
                <a:spcPts val="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2" name="Shape 3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 third option is (1-2)</a:t>
            </a:r>
          </a:p>
          <a:p>
            <a:pPr lvl="0" rtl="0">
              <a:spcBef>
                <a:spcPts val="0"/>
              </a:spcBef>
              <a:buNone/>
            </a:pPr>
            <a:r>
              <a:rPr lang="en">
                <a:solidFill>
                  <a:schemeClr val="dk1"/>
                </a:solidFill>
              </a:rPr>
              <a:t>go over equivalent - remove the redundant lines - should be two different sequences of method calls that give the same result</a:t>
            </a:r>
          </a:p>
          <a:p>
            <a:pPr lvl="0" rtl="0">
              <a:spcBef>
                <a:spcPts val="0"/>
              </a:spcBef>
              <a:buNone/>
            </a:pPr>
            <a:r>
              <a:rPr lang="en">
                <a:solidFill>
                  <a:schemeClr val="dk1"/>
                </a:solidFill>
              </a:rPr>
              <a:t>non-equivalent</a:t>
            </a:r>
          </a:p>
          <a:p>
            <a:pPr lvl="0" rtl="0">
              <a:spcBef>
                <a:spcPts val="0"/>
              </a:spcBef>
              <a:buNone/>
            </a:pPr>
            <a:r>
              <a:rPr lang="en">
                <a:solidFill>
                  <a:schemeClr val="dk1"/>
                </a:solidFill>
              </a:rPr>
              <a:t>This is not a perfect method, but does allow some level of inspection in situations where modifying the code and reflection aren’t options.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Polymorphism is the ability of the same operation to behave differently when used on instances of different classes that define their own version of it. It is the ability to redefine the behavior of an operation to be relevant to the class it is operating on.  This is a very powerful concept when coding, because we can write code that should work for any class of the same type - rather than knowing the specifics of the child class, we can assume it implements the right version of a method. At runtime, the appropriate object will get called, adn we’ll get the right behavbior for that type of object. </a:t>
            </a:r>
          </a:p>
          <a:p>
            <a:pPr lvl="0" rtl="0">
              <a:spcBef>
                <a:spcPts val="0"/>
              </a:spcBef>
              <a:buNone/>
            </a:pPr>
            <a:r>
              <a:rPr lang="en">
                <a:solidFill>
                  <a:schemeClr val="dk1"/>
                </a:solidFill>
              </a:rPr>
              <a:t>However, this also introduces great risk of faults and makes testing a pain, as we don’t know which object type we’re dealing with. Here (lineitem/composite/etc - hierarcht - all are LineItems, but may be any one of five classes). (3), and since we can’t be sure which object type was assigned in some situations, it (4). Worse, the fault might not be in one object, but a result of layers of bindings, a bad combination of objects on both the calling and called ends.</a:t>
            </a:r>
          </a:p>
          <a:p>
            <a:pPr lvl="0" rtl="0">
              <a:spcBef>
                <a:spcPts val="0"/>
              </a:spcBef>
              <a:buNone/>
            </a:pPr>
            <a:r>
              <a:rPr lang="en">
                <a:solidFill>
                  <a:schemeClr val="dk1"/>
                </a:solidFill>
              </a:rPr>
              <a:t>Testing a call by considering only one possible binding it not enough. Test designers need techniques that select subsets of the possible bindings and cover a range of situations to reveal fault in particular combinations of bindings.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Limited use of polymorphism can be addressed by unfolding polymorphic calls - consider each method that could be bound to each call and run tests that try them all. </a:t>
            </a:r>
          </a:p>
          <a:p>
            <a:pPr lvl="0" rtl="0">
              <a:spcBef>
                <a:spcPts val="0"/>
              </a:spcBef>
              <a:buNone/>
            </a:pPr>
            <a:r>
              <a:rPr lang="en">
                <a:solidFill>
                  <a:schemeClr val="dk1"/>
                </a:solidFill>
              </a:rPr>
              <a:t>(3) Take this code - </a:t>
            </a:r>
          </a:p>
          <a:p>
            <a:pPr lvl="0" rtl="0">
              <a:spcBef>
                <a:spcPts val="0"/>
              </a:spcBef>
              <a:buNone/>
            </a:pPr>
            <a:r>
              <a:rPr lang="en">
                <a:solidFill>
                  <a:schemeClr val="dk1"/>
                </a:solidFill>
              </a:rPr>
              <a:t>We get an account, get their purchase total, then make sure they can pay for it.</a:t>
            </a:r>
          </a:p>
          <a:p>
            <a:pPr lvl="0" rtl="0">
              <a:spcBef>
                <a:spcPts val="0"/>
              </a:spcBef>
              <a:buNone/>
            </a:pPr>
            <a:r>
              <a:rPr lang="en">
                <a:solidFill>
                  <a:schemeClr val="dk1"/>
                </a:solidFill>
              </a:rPr>
              <a:t>But, what if there are multiple Account types - (click) read, and credit types (read) and then credit cards (read)</a:t>
            </a:r>
          </a:p>
          <a:p>
            <a:pPr lvl="0" rtl="0">
              <a:spcBef>
                <a:spcPts val="0"/>
              </a:spcBef>
              <a:buNone/>
            </a:pPr>
            <a:r>
              <a:rPr lang="en">
                <a:solidFill>
                  <a:schemeClr val="dk1"/>
                </a:solidFill>
              </a:rPr>
              <a:t>Now, if we want to check all combinations, we need 5x3x3 = 45 test cases. just for this little example. Imagine how that grows.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Fortunately, this is the same (1) - there are too many options to test all of them. There, we used (2). Remember that? Form a covering array - a small set of tests that cover all pairwise combinations of calls. </a:t>
            </a:r>
          </a:p>
          <a:p>
            <a:pPr lvl="0" rtl="0">
              <a:spcBef>
                <a:spcPts val="0"/>
              </a:spcBef>
              <a:buNone/>
            </a:pPr>
            <a:r>
              <a:rPr lang="en">
                <a:solidFill>
                  <a:schemeClr val="dk1"/>
                </a:solidFill>
              </a:rPr>
              <a:t>For that list code example, we can test all 2-way combinations in 15 test cases.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That was a single, isolated method call. The other issue to consider is that sequences of calls can interact. Take this code - go over. Now, this goes through each subsidiary account and adds their purchases to the total. Remember, there are five different account types. Can we assume their purchases are in the same currency? What if they aren’t? Now, you’re summing USD, EUros, Yen, and so on in the same total without conversion, then you take this defined variable and use it elsewhere, spreading around a corrupted variable and corrupting other variables.</a:t>
            </a:r>
          </a:p>
          <a:p>
            <a:pPr lvl="0" rtl="0">
              <a:spcBef>
                <a:spcPts val="0"/>
              </a:spcBef>
              <a:buNone/>
            </a:pPr>
            <a:r>
              <a:rPr lang="en">
                <a:solidFill>
                  <a:schemeClr val="dk1"/>
                </a:solidFill>
              </a:rPr>
              <a:t>To address this, (2)</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1-7, This results in N or M pairs, whichever is greater, without reuqiring their product.  Even the weaker version would be likely to reveal the fault in the previous slide - with the currency issue.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if we’ve created instantiations - concrete child classes - we can use those. If not, we can create special concrete instantiations for testing purposes and get rid of them when done.</a:t>
            </a:r>
          </a:p>
          <a:p>
            <a:pPr lvl="0" rtl="0">
              <a:lnSpc>
                <a:spcPct val="115000"/>
              </a:lnSpc>
              <a:spcBef>
                <a:spcPts val="0"/>
              </a:spcBef>
              <a:buNone/>
            </a:pPr>
            <a:r>
              <a:rPr lang="en"/>
              <a:t>(2) This includes constructors. If the class extends classes that have already been tested, we can determine which inherited methods need to be retested - either because the method was overridden or because its behavior is impacted by parts that are overridden - and which test cases can be reused from those parents.</a:t>
            </a:r>
          </a:p>
          <a:p>
            <a:pPr lvl="0" rtl="0">
              <a:lnSpc>
                <a:spcPct val="115000"/>
              </a:lnSpc>
              <a:spcBef>
                <a:spcPts val="0"/>
              </a:spcBef>
              <a:buNone/>
            </a:pPr>
            <a:r>
              <a:rPr lang="en"/>
              <a:t>(3). We can build a state machine model and apply the testing techniques that we covered a couple of classes ago. State change is caused by calling methods and assigning values to state variables. So, if we cover a set of transitions in the model, that translates to a series of method calls we can apply to the real class to put it into different states.</a:t>
            </a:r>
          </a:p>
          <a:p>
            <a:pPr lvl="0" rtl="0">
              <a:lnSpc>
                <a:spcPct val="115000"/>
              </a:lnSpc>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An important aspect of OO design is the idea of Inheritance - this is the concept that you can define a hierarchy of related classes where the children all inherit the attributes and operations of their parents. </a:t>
            </a:r>
          </a:p>
          <a:p>
            <a:pPr lvl="0" rtl="0">
              <a:spcBef>
                <a:spcPts val="0"/>
              </a:spcBef>
              <a:buClr>
                <a:schemeClr val="dk1"/>
              </a:buClr>
              <a:buSzPct val="100000"/>
              <a:buFont typeface="Arial"/>
              <a:buNone/>
            </a:pPr>
            <a:r>
              <a:rPr lang="en">
                <a:solidFill>
                  <a:schemeClr val="dk1"/>
                </a:solidFill>
              </a:rPr>
              <a:t>In most cases, the problems introduced by inheritance are really problems introduced by polymorphism - and we can deal with them in the ways just covered.</a:t>
            </a:r>
          </a:p>
          <a:p>
            <a:pPr lvl="0" rtl="0">
              <a:spcBef>
                <a:spcPts val="0"/>
              </a:spcBef>
              <a:buClr>
                <a:schemeClr val="dk1"/>
              </a:buClr>
              <a:buSzPct val="100000"/>
              <a:buFont typeface="Arial"/>
              <a:buNone/>
            </a:pPr>
            <a:r>
              <a:rPr lang="en">
                <a:solidFill>
                  <a:schemeClr val="dk1"/>
                </a:solidFill>
              </a:rPr>
              <a:t>This is actually a positive factor for once - (3) cases, or even test executions, required.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6" name="Shape 416"/>
        <p:cNvGrpSpPr/>
        <p:nvPr/>
      </p:nvGrpSpPr>
      <p:grpSpPr>
        <a:xfrm>
          <a:off x="0" y="0"/>
          <a:ext cx="0" cy="0"/>
          <a:chOff x="0" y="0"/>
          <a:chExt cx="0" cy="0"/>
        </a:xfrm>
      </p:grpSpPr>
      <p:sp>
        <p:nvSpPr>
          <p:cNvPr id="417" name="Shape 41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18" name="Shape 4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that’s basically the point of inheritance. Sometimes, we need to retest these - if they’ve been overridden, or if other changes are substantial enough to impact the unchanged method - but at times, we may be able to reuse test cases for the parents. We can take the methods of a class and classify them as </a:t>
            </a:r>
          </a:p>
          <a:p>
            <a:pPr lvl="0" rtl="0">
              <a:lnSpc>
                <a:spcPct val="115000"/>
              </a:lnSpc>
              <a:spcBef>
                <a:spcPts val="0"/>
              </a:spcBef>
              <a:buNone/>
            </a:pPr>
            <a:r>
              <a:rPr lang="en"/>
              <a:t>go over</a:t>
            </a:r>
          </a:p>
          <a:p>
            <a:pPr lvl="0" rtl="0">
              <a:lnSpc>
                <a:spcPct val="115000"/>
              </a:lnSpc>
              <a:spcBef>
                <a:spcPts val="0"/>
              </a:spcBef>
              <a:buNone/>
            </a:pPr>
            <a:r>
              <a:rPr lang="en"/>
              <a:t>abstract recursive - still abstract now</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3" name="Shape 423"/>
        <p:cNvGrpSpPr/>
        <p:nvPr/>
      </p:nvGrpSpPr>
      <p:grpSpPr>
        <a:xfrm>
          <a:off x="0" y="0"/>
          <a:ext cx="0" cy="0"/>
          <a:chOff x="0" y="0"/>
          <a:chExt cx="0" cy="0"/>
        </a:xfrm>
      </p:grpSpPr>
      <p:sp>
        <p:nvSpPr>
          <p:cNvPr id="424" name="Shape 42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425" name="Shape 4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(1) - that’s basically the point of inheritance. Sometimes, we need to retest these - if they’ve been overridden, or if other changes are substantial enough to impact the unchanged method - but at times, we may be able to reuse test cases for the parents. We can take the methods of a class and classify them as </a:t>
            </a:r>
          </a:p>
          <a:p>
            <a:pPr lvl="0" rtl="0">
              <a:lnSpc>
                <a:spcPct val="115000"/>
              </a:lnSpc>
              <a:spcBef>
                <a:spcPts val="0"/>
              </a:spcBef>
              <a:buNone/>
            </a:pPr>
            <a:r>
              <a:rPr lang="en"/>
              <a:t>go over</a:t>
            </a:r>
          </a:p>
          <a:p>
            <a:pPr lvl="0" rtl="0">
              <a:lnSpc>
                <a:spcPct val="115000"/>
              </a:lnSpc>
              <a:spcBef>
                <a:spcPts val="0"/>
              </a:spcBef>
              <a:buNone/>
            </a:pPr>
            <a:r>
              <a:rPr lang="en"/>
              <a:t>abstract recursive - still abstract now</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0" name="Shape 430"/>
        <p:cNvGrpSpPr/>
        <p:nvPr/>
      </p:nvGrpSpPr>
      <p:grpSpPr>
        <a:xfrm>
          <a:off x="0" y="0"/>
          <a:ext cx="0" cy="0"/>
          <a:chOff x="0" y="0"/>
          <a:chExt cx="0" cy="0"/>
        </a:xfrm>
      </p:grpSpPr>
      <p:sp>
        <p:nvSpPr>
          <p:cNvPr id="431" name="Shape 43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32" name="Shape 4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When we test a parent class, we can summarize the testing information in a simple history table where we track the created and executed test cases. (1 -3)</a:t>
            </a:r>
          </a:p>
          <a:p>
            <a:pPr lvl="0" rtl="0">
              <a:lnSpc>
                <a:spcPct val="115000"/>
              </a:lnSpc>
              <a:spcBef>
                <a:spcPts val="0"/>
              </a:spcBef>
              <a:buNone/>
            </a:pPr>
            <a:r>
              <a:rPr lang="en"/>
              <a:t>Of course, if a method does not call a method in another class, we will only have intraclass tests. For abstract methods, we’ll only have functional tests, as there is no code to cover.</a:t>
            </a:r>
          </a:p>
          <a:p>
            <a:pPr lvl="0" rtl="0">
              <a:lnSpc>
                <a:spcPct val="115000"/>
              </a:lnSpc>
              <a:spcBef>
                <a:spcPts val="0"/>
              </a:spcBef>
              <a:buNone/>
            </a:pPr>
            <a:r>
              <a:rPr lang="en"/>
              <a:t>(4) - we need to come up with them, execute them, and add them to the history. </a:t>
            </a:r>
          </a:p>
          <a:p>
            <a:pPr lvl="0" rtl="0">
              <a:lnSpc>
                <a:spcPct val="115000"/>
              </a:lnSpc>
              <a:spcBef>
                <a:spcPts val="0"/>
              </a:spcBef>
              <a:buNone/>
            </a:pPr>
            <a:r>
              <a:rPr lang="en"/>
              <a:t>(5) - so, the old test sets are copied into the new table and marked as not-to-be-executed. </a:t>
            </a:r>
          </a:p>
          <a:p>
            <a:pPr lvl="0" rtl="0">
              <a:lnSpc>
                <a:spcPct val="115000"/>
              </a:lnSpc>
              <a:spcBef>
                <a:spcPts val="0"/>
              </a:spcBef>
              <a:buNone/>
            </a:pPr>
            <a:r>
              <a:rPr lang="en"/>
              <a:t>(6) - so we add new test cases. If it was abstract and now it is not, we need to execute the functional tests and write structural tests.</a:t>
            </a:r>
          </a:p>
          <a:p>
            <a:pPr lvl="0" rtl="0">
              <a:lnSpc>
                <a:spcPct val="115000"/>
              </a:lnSpc>
              <a:spcBef>
                <a:spcPts val="0"/>
              </a:spcBef>
              <a:buNone/>
            </a:pPr>
            <a:r>
              <a:rPr lang="en"/>
              <a:t>Mainly, this is nice because it gives you a chance to avoid writing tests for once, rather than just piling them on.</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7" name="Shape 437"/>
        <p:cNvGrpSpPr/>
        <p:nvPr/>
      </p:nvGrpSpPr>
      <p:grpSpPr>
        <a:xfrm>
          <a:off x="0" y="0"/>
          <a:ext cx="0" cy="0"/>
          <a:chOff x="0" y="0"/>
          <a:chExt cx="0" cy="0"/>
        </a:xfrm>
      </p:grpSpPr>
      <p:sp>
        <p:nvSpPr>
          <p:cNvPr id="438" name="Shape 43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39" name="Shape 4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Generics, also known as parameterized types or templates in C++, are when (2 - go over 3-4). These are (5). </a:t>
            </a:r>
          </a:p>
          <a:p>
            <a:pPr lvl="0" rtl="0">
              <a:lnSpc>
                <a:spcPct val="115000"/>
              </a:lnSpc>
              <a:spcBef>
                <a:spcPts val="0"/>
              </a:spcBef>
              <a:buNone/>
            </a:pPr>
            <a:r>
              <a:rPr lang="en"/>
              <a:t>Generics are challenging to test for two reasons. The first is, basically, because (7). Worse, we may not know in advance (8)</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4" name="Shape 444"/>
        <p:cNvGrpSpPr/>
        <p:nvPr/>
      </p:nvGrpSpPr>
      <p:grpSpPr>
        <a:xfrm>
          <a:off x="0" y="0"/>
          <a:ext cx="0" cy="0"/>
          <a:chOff x="0" y="0"/>
          <a:chExt cx="0" cy="0"/>
        </a:xfrm>
      </p:grpSpPr>
      <p:sp>
        <p:nvSpPr>
          <p:cNvPr id="445" name="Shape 44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46" name="Shape 4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Generic classes are designed (1). Therefore, testing can be broken down into two parts - the first is (2).</a:t>
            </a:r>
          </a:p>
          <a:p>
            <a:pPr lvl="0" rtl="0">
              <a:lnSpc>
                <a:spcPct val="115000"/>
              </a:lnSpc>
              <a:spcBef>
                <a:spcPts val="0"/>
              </a:spcBef>
              <a:buNone/>
            </a:pPr>
            <a:r>
              <a:rPr lang="en"/>
              <a:t> (3). Them we can usually just write tests as ig the parameter were copied into the text of the generic class.</a:t>
            </a:r>
          </a:p>
          <a:p>
            <a:pPr lvl="0" rtl="0">
              <a:lnSpc>
                <a:spcPct val="115000"/>
              </a:lnSpc>
              <a:spcBef>
                <a:spcPts val="0"/>
              </a:spcBef>
              <a:buNone/>
            </a:pPr>
            <a:r>
              <a:rPr lang="en"/>
              <a:t>The larger challenge is showing that (4), with allowances for the differences between data types.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Gaining confidence in an unknowable set of potential instatiations is harder if (2) </a:t>
            </a:r>
          </a:p>
          <a:p>
            <a:pPr lvl="0" rtl="0">
              <a:lnSpc>
                <a:spcPct val="115000"/>
              </a:lnSpc>
              <a:spcBef>
                <a:spcPts val="0"/>
              </a:spcBef>
              <a:buNone/>
            </a:pPr>
            <a:r>
              <a:rPr lang="en"/>
              <a:t>That is, (3). For example (4)</a:t>
            </a:r>
          </a:p>
          <a:p>
            <a:pPr lvl="0" rtl="0">
              <a:lnSpc>
                <a:spcPct val="115000"/>
              </a:lnSpc>
              <a:spcBef>
                <a:spcPts val="0"/>
              </a:spcBef>
              <a:buNone/>
            </a:pPr>
            <a:r>
              <a:rPr lang="en"/>
              <a:t>The generic PriorityQueue’s code can make calls to the methods defined by interface comparable. Now, the behavior of PriorityQueue&lt;E&gt; is not indepdendent of E.</a:t>
            </a:r>
          </a:p>
          <a:p>
            <a:pPr lvl="0" rtl="0">
              <a:lnSpc>
                <a:spcPct val="115000"/>
              </a:lnSpc>
              <a:spcBef>
                <a:spcPts val="0"/>
              </a:spcBef>
              <a:buNone/>
            </a:pPr>
            <a:r>
              <a:rPr lang="en"/>
              <a:t>This dependency is fine, as long as it does not cause issues. As long as E (6), it is ok. However, if E does not, then there can be problems.</a:t>
            </a:r>
          </a:p>
          <a:p>
            <a:pPr lvl="0" rtl="0">
              <a:lnSpc>
                <a:spcPct val="115000"/>
              </a:lnSpc>
              <a:spcBef>
                <a:spcPts val="0"/>
              </a:spcBef>
              <a:buNone/>
            </a:pPr>
            <a:r>
              <a:rPr lang="en"/>
              <a:t>However, Comparable is an interface, and that is a type of specification. This means that we have a source of test cases to apply. We can write tests around this particular interface and make use of them</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8" name="Shape 458"/>
        <p:cNvGrpSpPr/>
        <p:nvPr/>
      </p:nvGrpSpPr>
      <p:grpSpPr>
        <a:xfrm>
          <a:off x="0" y="0"/>
          <a:ext cx="0" cy="0"/>
          <a:chOff x="0" y="0"/>
          <a:chExt cx="0" cy="0"/>
        </a:xfrm>
      </p:grpSpPr>
      <p:sp>
        <p:nvSpPr>
          <p:cNvPr id="459" name="Shape 45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60" name="Shape 4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Exceptions are not exclusively a feature of OO programs, but have been popularized in OO languages. (1)</a:t>
            </a:r>
          </a:p>
          <a:p>
            <a:pPr lvl="0" rtl="0">
              <a:lnSpc>
                <a:spcPct val="115000"/>
              </a:lnSpc>
              <a:spcBef>
                <a:spcPts val="0"/>
              </a:spcBef>
              <a:buNone/>
            </a:pPr>
            <a:r>
              <a:rPr lang="en"/>
              <a:t>simplifying normal control flow.</a:t>
            </a:r>
          </a:p>
          <a:p>
            <a:pPr lvl="0" rtl="0">
              <a:lnSpc>
                <a:spcPct val="115000"/>
              </a:lnSpc>
              <a:spcBef>
                <a:spcPts val="0"/>
              </a:spcBef>
              <a:buNone/>
            </a:pPr>
            <a:r>
              <a:rPr lang="en"/>
              <a:t>Another benefit is that exceptions greatly reduce a type of error many people don’t consider (2). If you use exceptions in Java, you don’t need to interpret returned results for errors, the exception interrupts control flow. This is a huge benefit.</a:t>
            </a:r>
          </a:p>
          <a:p>
            <a:pPr lvl="0" rtl="0">
              <a:lnSpc>
                <a:spcPct val="115000"/>
              </a:lnSpc>
              <a:spcBef>
                <a:spcPts val="0"/>
              </a:spcBef>
              <a:buNone/>
            </a:pPr>
            <a:r>
              <a:rPr lang="en"/>
              <a:t>The trade off is (4)</a:t>
            </a:r>
          </a:p>
          <a:p>
            <a:pPr lvl="0" rtl="0">
              <a:lnSpc>
                <a:spcPct val="115000"/>
              </a:lnSpc>
              <a:spcBef>
                <a:spcPts val="0"/>
              </a:spcBef>
              <a:buNone/>
            </a:pPr>
            <a:r>
              <a:rPr lang="en"/>
              <a:t>(5) - that is, where is the code that deals with the fact an exception was thrown? Did we contain the code in a local try catch block? Do we push the exception back up the stack to be handled elsewhere?. Also, (6). In most OO languages with exception handling, an exception propagates up the stack of calling methods until it reaches a matching handler.</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first thought would be that - since exceptions introduce a form of control flow, they could be treated like any other control flow in coming up with test cases. Howqever, this would grow out of control quickly if you treated every possible exception this way. You have potential exceptions at every array subscript reference, every memory allocation, every cast, and so on, and these would be multiplied by matching them to every handler that could appear immediately above them on the call stack. Worse, many of these exceptions are actually impossible, so you’d be asked to design test cases for hundreds of potential exceptions. </a:t>
            </a:r>
          </a:p>
          <a:p>
            <a:pPr lvl="0" rtl="0">
              <a:lnSpc>
                <a:spcPct val="115000"/>
              </a:lnSpc>
              <a:spcBef>
                <a:spcPts val="0"/>
              </a:spcBef>
              <a:buNone/>
            </a:pPr>
            <a:r>
              <a:rPr lang="en"/>
              <a:t>(3)</a:t>
            </a:r>
          </a:p>
          <a:p>
            <a:pPr lvl="0" rtl="0">
              <a:lnSpc>
                <a:spcPct val="115000"/>
              </a:lnSpc>
              <a:spcBef>
                <a:spcPts val="0"/>
              </a:spcBef>
              <a:buNone/>
            </a:pPr>
            <a:r>
              <a:rPr lang="en"/>
              <a:t>First of all, we can (4) underlying system itself. Things like subscript errors or bad casts. If these are thrown it doesn’t help us prevent or find errors in the code. If a method throws an exception that indicates a programming error, then we can almost always take the same approach.</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exception, of course, if when (1). Such as in (2) that will try to maintain data consistency despite errors in the code. In that case, we need to test the error recovery code itself, which does require us to trigger those kind of errors. Still, this doesn’t require us testing the error recovery code coupled with every possible point at which there might be an error in the code. Usually, we’ll just write a stub - a little mock class - where we purposefully create an error, then use that to test the recovery code.</a:t>
            </a:r>
          </a:p>
          <a:p>
            <a:pPr lvl="0" rtl="0">
              <a:lnSpc>
                <a:spcPct val="115000"/>
              </a:lnSpc>
              <a:spcBef>
                <a:spcPts val="0"/>
              </a:spcBef>
              <a:buNone/>
            </a:pPr>
            <a:r>
              <a:rPr lang="en"/>
              <a:t>(5) - cases that are weird, but not necessarily errors - like out of memory exceptions or premature end of file. Or, cases where you use have explicitly used exceptions to handle particular execution cases.</a:t>
            </a:r>
          </a:p>
          <a:p>
            <a:pPr lvl="0" rtl="0">
              <a:lnSpc>
                <a:spcPct val="115000"/>
              </a:lnSpc>
              <a:spcBef>
                <a:spcPts val="0"/>
              </a:spcBef>
              <a:buNone/>
            </a:pPr>
            <a:r>
              <a:rPr lang="en"/>
              <a:t>In this case, if the handler is local - code within a try catch block - we need to test the exception handler itself to make sure it works.</a:t>
            </a:r>
          </a:p>
          <a:p>
            <a:pPr lvl="0" rtl="0">
              <a:lnSpc>
                <a:spcPct val="115000"/>
              </a:lnSpc>
              <a:spcBef>
                <a:spcPts val="0"/>
              </a:spcBef>
              <a:buNone/>
            </a:pPr>
            <a:r>
              <a:rPr lang="en"/>
              <a:t>(7), but you need to trigger the condition being handled to make sure the handling code works.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Now, today, we’ll talk about the remaining three steps</a:t>
            </a:r>
          </a:p>
          <a:p>
            <a:pPr lvl="0" rtl="0">
              <a:lnSpc>
                <a:spcPct val="115000"/>
              </a:lnSpc>
              <a:spcBef>
                <a:spcPts val="0"/>
              </a:spcBef>
              <a:buNone/>
            </a:pPr>
            <a:r>
              <a:rPr lang="en"/>
              <a:t>(4)</a:t>
            </a:r>
          </a:p>
          <a:p>
            <a:pPr lvl="0" rtl="0">
              <a:lnSpc>
                <a:spcPct val="115000"/>
              </a:lnSpc>
              <a:spcBef>
                <a:spcPts val="0"/>
              </a:spcBef>
              <a:buNone/>
            </a:pPr>
            <a:r>
              <a:rPr lang="en"/>
              <a:t>(5) </a:t>
            </a:r>
          </a:p>
          <a:p>
            <a:pPr lvl="0" rtl="0">
              <a:lnSpc>
                <a:spcPct val="115000"/>
              </a:lnSpc>
              <a:spcBef>
                <a:spcPts val="0"/>
              </a:spcBef>
              <a:buNone/>
            </a:pPr>
            <a:r>
              <a:rPr lang="en"/>
              <a:t>(6)</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(2) - suppose method A calls B, within a try catch block for a certain exception. Then B calls C, which throws that exception. It gets passed back to B, which has no handler for that exception, so it passes it back to A, which then handles it.</a:t>
            </a:r>
          </a:p>
          <a:p>
            <a:pPr lvl="0" rtl="0">
              <a:lnSpc>
                <a:spcPct val="115000"/>
              </a:lnSpc>
              <a:spcBef>
                <a:spcPts val="0"/>
              </a:spcBef>
              <a:buNone/>
            </a:pPr>
            <a:r>
              <a:rPr lang="en"/>
              <a:t>(3- 7).If you can break something - if an exceptiuon is thrown - then you need to make sure no other state has been changed as a result of the partial execution and failure of that method. That will at least prevent side effects on the system as a result of it being handled in an unexpected location.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4" name="Shape 5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you could cover this with one big test case. I don’t recommend that. Instead, you should focus on smaller test cases designed around one thing at a time. This could either be all about a particular state, call, or scenario. We’ll focus on certain method calls and try them out in each state.</a:t>
            </a:r>
          </a:p>
          <a:p>
            <a:pPr lvl="0" rtl="0">
              <a:spcBef>
                <a:spcPts val="0"/>
              </a:spcBef>
              <a:buNone/>
            </a:pPr>
            <a:r>
              <a:rPr lang="en">
                <a:solidFill>
                  <a:schemeClr val="dk1"/>
                </a:solidFill>
              </a:rPr>
              <a:t>1 - focused on select and deselect</a:t>
            </a:r>
          </a:p>
          <a:p>
            <a:pPr lvl="0" rtl="0">
              <a:spcBef>
                <a:spcPts val="0"/>
              </a:spcBef>
              <a:buNone/>
            </a:pPr>
            <a:r>
              <a:rPr lang="en">
                <a:solidFill>
                  <a:schemeClr val="dk1"/>
                </a:solidFill>
              </a:rPr>
              <a:t>2 - focus on add and remove components</a:t>
            </a:r>
          </a:p>
          <a:p>
            <a:pPr lvl="0" rtl="0">
              <a:spcBef>
                <a:spcPts val="0"/>
              </a:spcBef>
              <a:buNone/>
            </a:pPr>
            <a:r>
              <a:rPr lang="en">
                <a:solidFill>
                  <a:schemeClr val="dk1"/>
                </a:solidFill>
              </a:rPr>
              <a:t>Might want to break these down a little more, but you get the idea.</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5" name="Shape 555"/>
        <p:cNvGrpSpPr/>
        <p:nvPr/>
      </p:nvGrpSpPr>
      <p:grpSpPr>
        <a:xfrm>
          <a:off x="0" y="0"/>
          <a:ext cx="0" cy="0"/>
          <a:chOff x="0" y="0"/>
          <a:chExt cx="0" cy="0"/>
        </a:xfrm>
      </p:grpSpPr>
      <p:sp>
        <p:nvSpPr>
          <p:cNvPr id="556" name="Shape 5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7" name="Shape 5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2" name="Shape 562"/>
        <p:cNvGrpSpPr/>
        <p:nvPr/>
      </p:nvGrpSpPr>
      <p:grpSpPr>
        <a:xfrm>
          <a:off x="0" y="0"/>
          <a:ext cx="0" cy="0"/>
          <a:chOff x="0" y="0"/>
          <a:chExt cx="0" cy="0"/>
        </a:xfrm>
      </p:grpSpPr>
      <p:sp>
        <p:nvSpPr>
          <p:cNvPr id="563" name="Shape 5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4" name="Shape 5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69" name="Shape 569"/>
        <p:cNvGrpSpPr/>
        <p:nvPr/>
      </p:nvGrpSpPr>
      <p:grpSpPr>
        <a:xfrm>
          <a:off x="0" y="0"/>
          <a:ext cx="0" cy="0"/>
          <a:chOff x="0" y="0"/>
          <a:chExt cx="0" cy="0"/>
        </a:xfrm>
      </p:grpSpPr>
      <p:sp>
        <p:nvSpPr>
          <p:cNvPr id="570" name="Shape 5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1" name="Shape 5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also introduced the concept of interclass testing.</a:t>
            </a:r>
          </a:p>
          <a:p>
            <a:pPr lvl="0" rtl="0">
              <a:spcBef>
                <a:spcPts val="0"/>
              </a:spcBef>
              <a:buClr>
                <a:schemeClr val="dk1"/>
              </a:buClr>
              <a:buSzPct val="100000"/>
              <a:buFont typeface="Arial"/>
              <a:buNone/>
            </a:pPr>
            <a:r>
              <a:rPr lang="en">
                <a:solidFill>
                  <a:schemeClr val="dk1"/>
                </a:solidFill>
              </a:rPr>
              <a:t>To perform interclass testing of OO systems, we want to perform the following steps:</a:t>
            </a:r>
          </a:p>
          <a:p>
            <a:pPr lvl="0" rtl="0">
              <a:spcBef>
                <a:spcPts val="0"/>
              </a:spcBef>
              <a:buNone/>
            </a:pPr>
            <a:r>
              <a:rPr lang="en">
                <a:solidFill>
                  <a:schemeClr val="dk1"/>
                </a:solidFill>
              </a:rPr>
              <a:t>1 - look at the classes and not any that reference another. If they use or include another class, there is a dependency that must be tested</a:t>
            </a:r>
          </a:p>
          <a:p>
            <a:pPr lvl="0" rtl="0">
              <a:spcBef>
                <a:spcPts val="0"/>
              </a:spcBef>
              <a:buNone/>
            </a:pPr>
            <a:r>
              <a:rPr lang="en">
                <a:solidFill>
                  <a:schemeClr val="dk1"/>
                </a:solidFill>
              </a:rPr>
              <a:t>2 - Look at those dependencies, and design tests around common interactions- if you have sequence diagrams as part of your design documentation, those can naturally form test cases.</a:t>
            </a:r>
          </a:p>
          <a:p>
            <a:pPr lvl="0" rtl="0">
              <a:spcBef>
                <a:spcPts val="0"/>
              </a:spcBef>
              <a:buNone/>
            </a:pPr>
            <a:r>
              <a:rPr lang="en">
                <a:solidFill>
                  <a:schemeClr val="dk1"/>
                </a:solidFill>
              </a:rPr>
              <a:t>we’ll talk about the remaining steps there today as well - </a:t>
            </a:r>
          </a:p>
          <a:p>
            <a:pPr lvl="0" rtl="0">
              <a:spcBef>
                <a:spcPts val="0"/>
              </a:spcBef>
              <a:buNone/>
            </a:pPr>
            <a:r>
              <a:rPr lang="en">
                <a:solidFill>
                  <a:schemeClr val="dk1"/>
                </a:solidFill>
              </a:rPr>
              <a:t>3-4</a:t>
            </a:r>
          </a:p>
          <a:p>
            <a:pPr lvl="0" rtl="0">
              <a:spcBef>
                <a:spcPts val="0"/>
              </a:spcBef>
              <a:buNone/>
            </a:pPr>
            <a:r>
              <a:rPr lang="en">
                <a:solidFill>
                  <a:schemeClr val="dk1"/>
                </a:solidFill>
              </a:rPr>
              <a:t>For exceptions propagated across classes</a:t>
            </a:r>
          </a:p>
          <a:p>
            <a:pPr lvl="0" rtl="0">
              <a:spcBef>
                <a:spcPts val="0"/>
              </a:spcBef>
              <a:buNone/>
            </a:pPr>
            <a:r>
              <a:rPr lang="en">
                <a:solidFill>
                  <a:schemeClr val="dk1"/>
                </a:solidFill>
              </a:rPr>
              <a:t>5 with polymorphic calls and dynamic bindings</a:t>
            </a:r>
          </a:p>
          <a:p>
            <a:pPr lvl="0" rtl="0">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 this class, we’ve covered several functional testing techniques and structural testing techniques. Testing should start with functional tests - the specifications are our main source of information on how the system should work, and we should write tests to perform verification - to argue that the system does what was intended. However, at some point, you should also add tests based on the structure of the system. After all, there will be code unrelated to the requirements, or not exercised by functional tests, or not executed in the highly specific way needed to cause a rare failure, and structural tests can add the variation needed to expose those faults. The same process is, of course, true with OO software. So far, we’ve looked at functional testing of OO systems - building a state machine, arranging the class hierarchy, deriving tests from scenarios. Now, we need to add structural tests as well.</a:t>
            </a:r>
          </a:p>
          <a:p>
            <a:pPr lvl="0" rtl="0">
              <a:spcBef>
                <a:spcPts val="0"/>
              </a:spcBef>
              <a:buNone/>
            </a:pPr>
            <a:r>
              <a:rPr lang="en"/>
              <a:t>(1 - 2)</a:t>
            </a:r>
          </a:p>
          <a:p>
            <a:pPr lvl="0" rtl="0">
              <a:spcBef>
                <a:spcPts val="0"/>
              </a:spcBef>
              <a:buNone/>
            </a:pPr>
            <a:r>
              <a:rPr lang="en"/>
              <a:t>Similarly, (3) - for example, here, tests of isLegalCOnfiguration need to consider the prior state of that private variable LegalConfig</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 This isn’t usually a good idea. As the state is the current values of all tracked variables, just adding a boolean variabnle like legalConfig will double the number of states, and - in the worst case - quadruple the number of transitions. That’s still reasonable for one variable, but not a dozen.</a:t>
            </a:r>
          </a:p>
          <a:p>
            <a:pPr lvl="0" rtl="0">
              <a:spcBef>
                <a:spcPts val="0"/>
              </a:spcBef>
              <a:buNone/>
            </a:pPr>
            <a:r>
              <a:rPr lang="en"/>
              <a:t>The thing is, if we want to find faults, it’d be great to track and cover all state changes, but the thing is - we don’t need to do all of that. The values aren’t necessarily what’s important, what is important is tracking how and when  those values are changed.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Sound familiar? Remember def-use pairs. (1)</a:t>
            </a:r>
          </a:p>
          <a:p>
            <a:pPr lvl="0" rtl="0">
              <a:spcBef>
                <a:spcPts val="0"/>
              </a:spcBef>
              <a:buNone/>
            </a:pPr>
            <a:r>
              <a:rPr lang="en">
                <a:solidFill>
                  <a:schemeClr val="dk1"/>
                </a:solidFill>
              </a:rPr>
              <a:t>(2) and extend our control-flow graph across the entire class</a:t>
            </a:r>
          </a:p>
          <a:p>
            <a:pPr lvl="0" rtl="0">
              <a:spcBef>
                <a:spcPts val="0"/>
              </a:spcBef>
              <a:buClr>
                <a:schemeClr val="dk1"/>
              </a:buClr>
              <a:buSzPct val="100000"/>
              <a:buFont typeface="Arial"/>
              <a:buNone/>
            </a:pPr>
            <a:r>
              <a:rPr lang="en">
                <a:solidFill>
                  <a:schemeClr val="dk1"/>
                </a:solidFill>
              </a:rPr>
              <a:t>(4). To allow sequences of method calls, we (5-8). </a:t>
            </a:r>
          </a:p>
          <a:p>
            <a:pPr lvl="0" rtl="0">
              <a:spcBef>
                <a:spcPts val="0"/>
              </a:spcBef>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2.png"/><Relationship Id="rId4" Type="http://schemas.openxmlformats.org/officeDocument/2006/relationships/image" Target="../media/image05.png"/><Relationship Id="rId5" Type="http://schemas.openxmlformats.org/officeDocument/2006/relationships/image" Target="../media/image06.png"/><Relationship Id="rId6" Type="http://schemas.openxmlformats.org/officeDocument/2006/relationships/image" Target="../media/image0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04.png"/><Relationship Id="rId4" Type="http://schemas.openxmlformats.org/officeDocument/2006/relationships/image" Target="../media/image0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Testing Object-Oriented Systems (Part 2)</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20 - 03/23/2017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CFG</a:t>
            </a: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pic>
        <p:nvPicPr>
          <p:cNvPr descr="Screenshot from 2016-01-08 11:06:14.png" id="114" name="Shape 114"/>
          <p:cNvPicPr preferRelativeResize="0"/>
          <p:nvPr/>
        </p:nvPicPr>
        <p:blipFill>
          <a:blip r:embed="rId3">
            <a:alphaModFix/>
          </a:blip>
          <a:stretch>
            <a:fillRect/>
          </a:stretch>
        </p:blipFill>
        <p:spPr>
          <a:xfrm>
            <a:off x="308674" y="1587875"/>
            <a:ext cx="6692683" cy="4729174"/>
          </a:xfrm>
          <a:prstGeom prst="rect">
            <a:avLst/>
          </a:prstGeom>
          <a:noFill/>
          <a:ln>
            <a:noFill/>
          </a:ln>
        </p:spPr>
      </p:pic>
      <p:sp>
        <p:nvSpPr>
          <p:cNvPr id="115" name="Shape 115"/>
          <p:cNvSpPr txBox="1"/>
          <p:nvPr/>
        </p:nvSpPr>
        <p:spPr>
          <a:xfrm>
            <a:off x="6500725" y="1866775"/>
            <a:ext cx="2286000" cy="4492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For now - treat calls to methods of other classes as simple statements.</a:t>
            </a:r>
          </a:p>
          <a:p>
            <a:pPr indent="-228600" lvl="0" marL="457200" rtl="0">
              <a:spcBef>
                <a:spcPts val="0"/>
              </a:spcBef>
              <a:buChar char="●"/>
            </a:pPr>
            <a:r>
              <a:rPr lang="en"/>
              <a:t>Need a strategy for arrays and objects, like with one-method data-flow.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Testing of Classes</a:t>
            </a:r>
          </a:p>
        </p:txBody>
      </p:sp>
      <p:sp>
        <p:nvSpPr>
          <p:cNvPr id="121" name="Shape 121"/>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68300" lvl="0" marL="457200" marR="0" rtl="0" algn="l">
              <a:lnSpc>
                <a:spcPct val="100000"/>
              </a:lnSpc>
              <a:spcBef>
                <a:spcPts val="600"/>
              </a:spcBef>
              <a:spcAft>
                <a:spcPts val="0"/>
              </a:spcAft>
              <a:buClr>
                <a:schemeClr val="dk1"/>
              </a:buClr>
              <a:buSzPct val="100000"/>
              <a:buFont typeface="Arial"/>
            </a:pPr>
            <a:r>
              <a:rPr lang="en" sz="2200"/>
              <a:t>A test case to exercise a DU pair is a sequence of method calls that starts with the constructor and includes a definition-clear path.</a:t>
            </a:r>
          </a:p>
          <a:p>
            <a:pPr indent="-368300" lvl="0" marL="457200" marR="0" rtl="0" algn="l">
              <a:lnSpc>
                <a:spcPct val="100000"/>
              </a:lnSpc>
              <a:spcBef>
                <a:spcPts val="600"/>
              </a:spcBef>
              <a:spcAft>
                <a:spcPts val="0"/>
              </a:spcAft>
              <a:buClr>
                <a:schemeClr val="dk1"/>
              </a:buClr>
              <a:buSzPct val="100000"/>
              <a:buFont typeface="Arial"/>
            </a:pPr>
            <a:r>
              <a:rPr lang="en" sz="2200"/>
              <a:t>Can use All DU Pair, All DU Path, All Definitions coverage metrics.</a:t>
            </a:r>
          </a:p>
          <a:p>
            <a:pPr indent="-368300" lvl="0" marL="457200" marR="0" rtl="0" algn="l">
              <a:lnSpc>
                <a:spcPct val="100000"/>
              </a:lnSpc>
              <a:spcBef>
                <a:spcPts val="600"/>
              </a:spcBef>
              <a:spcAft>
                <a:spcPts val="0"/>
              </a:spcAft>
              <a:buClr>
                <a:schemeClr val="dk1"/>
              </a:buClr>
              <a:buSzPct val="100000"/>
              <a:buFont typeface="Arial"/>
            </a:pPr>
            <a:r>
              <a:rPr lang="en" sz="2200"/>
              <a:t>Covers variables not mentioned in the specification (or modeled in state machine)</a:t>
            </a: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
        <p:nvSpPr>
          <p:cNvPr id="123" name="Shape 123"/>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100">
                <a:latin typeface="Consolas"/>
                <a:ea typeface="Consolas"/>
                <a:cs typeface="Consolas"/>
                <a:sym typeface="Consolas"/>
              </a:rPr>
              <a:t>public class Model extends Orders.CompositeItem{</a:t>
            </a:r>
          </a:p>
          <a:p>
            <a:pPr lvl="0" rtl="0">
              <a:spcBef>
                <a:spcPts val="0"/>
              </a:spcBef>
              <a:buNone/>
            </a:pPr>
            <a:r>
              <a:rPr lang="en" sz="1100">
                <a:solidFill>
                  <a:srgbClr val="000000"/>
                </a:solidFill>
                <a:latin typeface="Consolas"/>
                <a:ea typeface="Consolas"/>
                <a:cs typeface="Consolas"/>
                <a:sym typeface="Consolas"/>
              </a:rPr>
              <a:t>	</a:t>
            </a:r>
            <a:r>
              <a:rPr b="1" lang="en" sz="1100">
                <a:solidFill>
                  <a:srgbClr val="0000FF"/>
                </a:solidFill>
                <a:latin typeface="Consolas"/>
                <a:ea typeface="Consolas"/>
                <a:cs typeface="Consolas"/>
                <a:sym typeface="Consolas"/>
              </a:rPr>
              <a:t>private boolean legalConfig = false;</a:t>
            </a:r>
          </a:p>
          <a:p>
            <a:pPr lvl="0" rtl="0">
              <a:spcBef>
                <a:spcPts val="0"/>
              </a:spcBef>
              <a:buNone/>
            </a:pPr>
            <a:r>
              <a:t/>
            </a:r>
            <a:endParaRPr sz="1100">
              <a:solidFill>
                <a:srgbClr val="000000"/>
              </a:solidFill>
              <a:latin typeface="Consolas"/>
              <a:ea typeface="Consolas"/>
              <a:cs typeface="Consolas"/>
              <a:sym typeface="Consolas"/>
            </a:endParaRPr>
          </a:p>
          <a:p>
            <a:pPr lvl="0" rtl="0">
              <a:spcBef>
                <a:spcPts val="0"/>
              </a:spcBef>
              <a:buNone/>
            </a:pPr>
            <a:r>
              <a:rPr lang="en" sz="1100">
                <a:solidFill>
                  <a:srgbClr val="000000"/>
                </a:solidFill>
                <a:latin typeface="Consolas"/>
                <a:ea typeface="Consolas"/>
                <a:cs typeface="Consolas"/>
                <a:sym typeface="Consolas"/>
              </a:rPr>
              <a:t>	private void checkConfiguration() {}</a:t>
            </a:r>
          </a:p>
          <a:p>
            <a:pPr indent="457200" lvl="0" rtl="0">
              <a:spcBef>
                <a:spcPts val="0"/>
              </a:spcBef>
              <a:buNone/>
            </a:pPr>
            <a:r>
              <a:rPr b="1" lang="en" sz="1100">
                <a:solidFill>
                  <a:srgbClr val="0000FF"/>
                </a:solidFill>
                <a:latin typeface="Consolas"/>
                <a:ea typeface="Consolas"/>
                <a:cs typeface="Consolas"/>
                <a:sym typeface="Consolas"/>
              </a:rPr>
              <a:t>// 2 definitions</a:t>
            </a:r>
          </a:p>
          <a:p>
            <a:pPr lvl="0" rtl="0">
              <a:spcBef>
                <a:spcPts val="0"/>
              </a:spcBef>
              <a:buNone/>
            </a:pPr>
            <a:r>
              <a:t/>
            </a:r>
            <a:endParaRPr b="1" sz="1100">
              <a:latin typeface="Consolas"/>
              <a:ea typeface="Consolas"/>
              <a:cs typeface="Consolas"/>
              <a:sym typeface="Consolas"/>
            </a:endParaRPr>
          </a:p>
          <a:p>
            <a:pPr lvl="0" rtl="0">
              <a:spcBef>
                <a:spcPts val="0"/>
              </a:spcBef>
              <a:buNone/>
            </a:pPr>
            <a:r>
              <a:rPr b="1" lang="en" sz="1100">
                <a:latin typeface="Consolas"/>
                <a:ea typeface="Consolas"/>
                <a:cs typeface="Consolas"/>
                <a:sym typeface="Consolas"/>
              </a:rPr>
              <a:t>	</a:t>
            </a:r>
            <a:r>
              <a:rPr lang="en" sz="1100">
                <a:latin typeface="Consolas"/>
                <a:ea typeface="Consolas"/>
                <a:cs typeface="Consolas"/>
                <a:sym typeface="Consolas"/>
              </a:rPr>
              <a:t>public boolean isLegalConfiguration(){</a:t>
            </a:r>
          </a:p>
          <a:p>
            <a:pPr lvl="0" rtl="0">
              <a:spcBef>
                <a:spcPts val="0"/>
              </a:spcBef>
              <a:buNone/>
            </a:pPr>
            <a:r>
              <a:rPr lang="en" sz="1100">
                <a:latin typeface="Consolas"/>
                <a:ea typeface="Consolas"/>
                <a:cs typeface="Consolas"/>
                <a:sym typeface="Consolas"/>
              </a:rPr>
              <a:t>		if(!</a:t>
            </a:r>
            <a:r>
              <a:rPr b="1" lang="en" sz="1100">
                <a:solidFill>
                  <a:srgbClr val="FF0000"/>
                </a:solidFill>
                <a:latin typeface="Consolas"/>
                <a:ea typeface="Consolas"/>
                <a:cs typeface="Consolas"/>
                <a:sym typeface="Consolas"/>
              </a:rPr>
              <a:t>legalConfig</a:t>
            </a:r>
            <a:r>
              <a:rPr lang="en" sz="1100">
                <a:latin typeface="Consolas"/>
                <a:ea typeface="Consolas"/>
                <a:cs typeface="Consolas"/>
                <a:sym typeface="Consolas"/>
              </a:rPr>
              <a:t>){</a:t>
            </a:r>
          </a:p>
          <a:p>
            <a:pPr lvl="0" rtl="0">
              <a:spcBef>
                <a:spcPts val="0"/>
              </a:spcBef>
              <a:buNone/>
            </a:pPr>
            <a:r>
              <a:rPr lang="en" sz="1100">
                <a:latin typeface="Consolas"/>
                <a:ea typeface="Consolas"/>
                <a:cs typeface="Consolas"/>
                <a:sym typeface="Consolas"/>
              </a:rPr>
              <a:t>			this.checkConfiguration();</a:t>
            </a:r>
          </a:p>
          <a:p>
            <a:pPr lvl="0" rtl="0">
              <a:spcBef>
                <a:spcPts val="0"/>
              </a:spcBef>
              <a:buNone/>
            </a:pPr>
            <a:r>
              <a:rPr lang="en" sz="1100">
                <a:latin typeface="Consolas"/>
                <a:ea typeface="Consolas"/>
                <a:cs typeface="Consolas"/>
                <a:sym typeface="Consolas"/>
              </a:rPr>
              <a:t>		}</a:t>
            </a:r>
          </a:p>
          <a:p>
            <a:pPr lvl="0" rtl="0">
              <a:spcBef>
                <a:spcPts val="0"/>
              </a:spcBef>
              <a:buNone/>
            </a:pPr>
            <a:r>
              <a:rPr lang="en" sz="1100">
                <a:latin typeface="Consolas"/>
                <a:ea typeface="Consolas"/>
                <a:cs typeface="Consolas"/>
                <a:sym typeface="Consolas"/>
              </a:rPr>
              <a:t>		return </a:t>
            </a:r>
            <a:r>
              <a:rPr b="1" lang="en" sz="1100">
                <a:solidFill>
                  <a:srgbClr val="FF0000"/>
                </a:solidFill>
                <a:latin typeface="Consolas"/>
                <a:ea typeface="Consolas"/>
                <a:cs typeface="Consolas"/>
                <a:sym typeface="Consolas"/>
              </a:rPr>
              <a:t>legalConfig</a:t>
            </a:r>
            <a:r>
              <a:rPr lang="en" sz="1100">
                <a:latin typeface="Consolas"/>
                <a:ea typeface="Consolas"/>
                <a:cs typeface="Consolas"/>
                <a:sym typeface="Consolas"/>
              </a:rPr>
              <a:t>;</a:t>
            </a:r>
          </a:p>
          <a:p>
            <a:pPr lvl="0" rtl="0">
              <a:spcBef>
                <a:spcPts val="0"/>
              </a:spcBef>
              <a:buNone/>
            </a:pPr>
            <a:r>
              <a:rPr lang="en" sz="1100">
                <a:latin typeface="Consolas"/>
                <a:ea typeface="Consolas"/>
                <a:cs typeface="Consolas"/>
                <a:sym typeface="Consolas"/>
              </a:rPr>
              <a:t>	}</a:t>
            </a:r>
          </a:p>
          <a:p>
            <a:pPr lvl="0" rtl="0">
              <a:spcBef>
                <a:spcPts val="0"/>
              </a:spcBef>
              <a:buNone/>
            </a:pPr>
            <a:r>
              <a:rPr lang="en" sz="1100">
                <a:solidFill>
                  <a:srgbClr val="000000"/>
                </a:solidFill>
                <a:latin typeface="Consolas"/>
                <a:ea typeface="Consolas"/>
                <a:cs typeface="Consolas"/>
                <a:sym typeface="Consolas"/>
              </a:rPr>
              <a:t>	public void addComponent(int slotIndex, String sku){} 	</a:t>
            </a:r>
            <a:r>
              <a:rPr b="1" lang="en" sz="1100">
                <a:solidFill>
                  <a:srgbClr val="0000FF"/>
                </a:solidFill>
                <a:latin typeface="Consolas"/>
                <a:ea typeface="Consolas"/>
                <a:cs typeface="Consolas"/>
                <a:sym typeface="Consolas"/>
              </a:rPr>
              <a:t>// 2 definitions</a:t>
            </a:r>
          </a:p>
          <a:p>
            <a:pPr lvl="0" rtl="0">
              <a:spcBef>
                <a:spcPts val="0"/>
              </a:spcBef>
              <a:buNone/>
            </a:pPr>
            <a:r>
              <a:t/>
            </a:r>
            <a:endParaRPr sz="1100">
              <a:solidFill>
                <a:srgbClr val="000000"/>
              </a:solidFill>
              <a:latin typeface="Consolas"/>
              <a:ea typeface="Consolas"/>
              <a:cs typeface="Consolas"/>
              <a:sym typeface="Consolas"/>
            </a:endParaRPr>
          </a:p>
          <a:p>
            <a:pPr lvl="0" rtl="0">
              <a:spcBef>
                <a:spcPts val="0"/>
              </a:spcBef>
              <a:buNone/>
            </a:pPr>
            <a:r>
              <a:rPr lang="en" sz="1100">
                <a:solidFill>
                  <a:srgbClr val="000000"/>
                </a:solidFill>
                <a:latin typeface="Consolas"/>
                <a:ea typeface="Consolas"/>
                <a:cs typeface="Consolas"/>
                <a:sym typeface="Consolas"/>
              </a:rPr>
              <a:t>	public void removeComponent(int slotIndex){}	</a:t>
            </a:r>
            <a:r>
              <a:rPr b="1" lang="en" sz="1100">
                <a:solidFill>
                  <a:srgbClr val="0000FF"/>
                </a:solidFill>
                <a:latin typeface="Consolas"/>
                <a:ea typeface="Consolas"/>
                <a:cs typeface="Consolas"/>
                <a:sym typeface="Consolas"/>
              </a:rPr>
              <a:t>// 1 definition</a:t>
            </a:r>
          </a:p>
          <a:p>
            <a:pPr lvl="0" rtl="0">
              <a:spcBef>
                <a:spcPts val="0"/>
              </a:spcBef>
              <a:buNone/>
            </a:pPr>
            <a:r>
              <a:rPr lang="en" sz="1100">
                <a:latin typeface="Consolas"/>
                <a:ea typeface="Consolas"/>
                <a:cs typeface="Consolas"/>
                <a:sym typeface="Consolas"/>
              </a:rPr>
              <a:t>}</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Structural Testing</a:t>
            </a:r>
          </a:p>
        </p:txBody>
      </p:sp>
      <p:sp>
        <p:nvSpPr>
          <p:cNvPr id="129" name="Shape 1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
        <p:nvSpPr>
          <p:cNvPr id="130" name="Shape 13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Follow the dependence relation.</a:t>
            </a:r>
          </a:p>
          <a:p>
            <a:pPr indent="-381000" lvl="0" marL="457200" marR="0" rtl="0" algn="l">
              <a:lnSpc>
                <a:spcPct val="100000"/>
              </a:lnSpc>
              <a:spcBef>
                <a:spcPts val="600"/>
              </a:spcBef>
              <a:spcAft>
                <a:spcPts val="0"/>
              </a:spcAft>
              <a:buSzPct val="100000"/>
            </a:pPr>
            <a:r>
              <a:rPr lang="en" sz="2400"/>
              <a:t>Test the leaf nodes in isolation, using interclass methods.</a:t>
            </a:r>
          </a:p>
          <a:p>
            <a:pPr indent="-381000" lvl="0" marL="457200" marR="0" rtl="0" algn="l">
              <a:lnSpc>
                <a:spcPct val="100000"/>
              </a:lnSpc>
              <a:spcBef>
                <a:spcPts val="600"/>
              </a:spcBef>
              <a:spcAft>
                <a:spcPts val="0"/>
              </a:spcAft>
              <a:buSzPct val="100000"/>
            </a:pPr>
            <a:r>
              <a:rPr lang="en" sz="2400"/>
              <a:t>Examine how each class can define and use variables from its leaves.</a:t>
            </a:r>
          </a:p>
          <a:p>
            <a:pPr indent="-368300" lvl="1" marL="914400" marR="0" rtl="0" algn="l">
              <a:lnSpc>
                <a:spcPct val="100000"/>
              </a:lnSpc>
              <a:spcBef>
                <a:spcPts val="600"/>
              </a:spcBef>
              <a:spcAft>
                <a:spcPts val="0"/>
              </a:spcAft>
              <a:buSzPct val="100000"/>
            </a:pPr>
            <a:r>
              <a:rPr lang="en" sz="2200"/>
              <a:t>Classify inspectors, modifiers, inspector/modifier methods.</a:t>
            </a:r>
          </a:p>
        </p:txBody>
      </p:sp>
      <p:sp>
        <p:nvSpPr>
          <p:cNvPr id="131" name="Shape 131"/>
          <p:cNvSpPr/>
          <p:nvPr/>
        </p:nvSpPr>
        <p:spPr>
          <a:xfrm>
            <a:off x="4578550" y="3032700"/>
            <a:ext cx="6548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USAccount</a:t>
            </a:r>
          </a:p>
          <a:p>
            <a:pPr lvl="0" rtl="0">
              <a:spcBef>
                <a:spcPts val="0"/>
              </a:spcBef>
              <a:buNone/>
            </a:pPr>
            <a:r>
              <a:t/>
            </a:r>
            <a:endParaRPr/>
          </a:p>
        </p:txBody>
      </p:sp>
      <p:cxnSp>
        <p:nvCxnSpPr>
          <p:cNvPr id="132" name="Shape 132"/>
          <p:cNvCxnSpPr/>
          <p:nvPr/>
        </p:nvCxnSpPr>
        <p:spPr>
          <a:xfrm>
            <a:off x="4578550" y="3245493"/>
            <a:ext cx="654899" cy="0"/>
          </a:xfrm>
          <a:prstGeom prst="straightConnector1">
            <a:avLst/>
          </a:prstGeom>
          <a:noFill/>
          <a:ln cap="flat" cmpd="sng" w="9525">
            <a:solidFill>
              <a:srgbClr val="2388DB"/>
            </a:solidFill>
            <a:prstDash val="solid"/>
            <a:round/>
            <a:headEnd len="lg" w="lg" type="none"/>
            <a:tailEnd len="lg" w="lg" type="none"/>
          </a:ln>
        </p:spPr>
      </p:cxnSp>
      <p:cxnSp>
        <p:nvCxnSpPr>
          <p:cNvPr id="133" name="Shape 133"/>
          <p:cNvCxnSpPr/>
          <p:nvPr/>
        </p:nvCxnSpPr>
        <p:spPr>
          <a:xfrm>
            <a:off x="4578550" y="3341443"/>
            <a:ext cx="654899" cy="0"/>
          </a:xfrm>
          <a:prstGeom prst="straightConnector1">
            <a:avLst/>
          </a:prstGeom>
          <a:noFill/>
          <a:ln cap="flat" cmpd="sng" w="9525">
            <a:solidFill>
              <a:srgbClr val="2388DB"/>
            </a:solidFill>
            <a:prstDash val="solid"/>
            <a:round/>
            <a:headEnd len="lg" w="lg" type="none"/>
            <a:tailEnd len="lg" w="lg" type="none"/>
          </a:ln>
        </p:spPr>
      </p:cxnSp>
      <p:sp>
        <p:nvSpPr>
          <p:cNvPr id="134" name="Shape 134"/>
          <p:cNvSpPr/>
          <p:nvPr/>
        </p:nvSpPr>
        <p:spPr>
          <a:xfrm>
            <a:off x="5478003" y="4081520"/>
            <a:ext cx="7433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OtherAccount</a:t>
            </a:r>
          </a:p>
          <a:p>
            <a:pPr lvl="0" rtl="0">
              <a:spcBef>
                <a:spcPts val="0"/>
              </a:spcBef>
              <a:buNone/>
            </a:pPr>
            <a:r>
              <a:t/>
            </a:r>
            <a:endParaRPr/>
          </a:p>
        </p:txBody>
      </p:sp>
      <p:cxnSp>
        <p:nvCxnSpPr>
          <p:cNvPr id="135" name="Shape 135"/>
          <p:cNvCxnSpPr/>
          <p:nvPr/>
        </p:nvCxnSpPr>
        <p:spPr>
          <a:xfrm>
            <a:off x="5478003" y="4294312"/>
            <a:ext cx="743399" cy="0"/>
          </a:xfrm>
          <a:prstGeom prst="straightConnector1">
            <a:avLst/>
          </a:prstGeom>
          <a:noFill/>
          <a:ln cap="flat" cmpd="sng" w="9525">
            <a:solidFill>
              <a:srgbClr val="2388DB"/>
            </a:solidFill>
            <a:prstDash val="solid"/>
            <a:round/>
            <a:headEnd len="lg" w="lg" type="none"/>
            <a:tailEnd len="lg" w="lg" type="none"/>
          </a:ln>
        </p:spPr>
      </p:cxnSp>
      <p:cxnSp>
        <p:nvCxnSpPr>
          <p:cNvPr id="136" name="Shape 136"/>
          <p:cNvCxnSpPr/>
          <p:nvPr/>
        </p:nvCxnSpPr>
        <p:spPr>
          <a:xfrm>
            <a:off x="5478003" y="4390263"/>
            <a:ext cx="743399" cy="0"/>
          </a:xfrm>
          <a:prstGeom prst="straightConnector1">
            <a:avLst/>
          </a:prstGeom>
          <a:noFill/>
          <a:ln cap="flat" cmpd="sng" w="9525">
            <a:solidFill>
              <a:srgbClr val="2388DB"/>
            </a:solidFill>
            <a:prstDash val="solid"/>
            <a:round/>
            <a:headEnd len="lg" w="lg" type="none"/>
            <a:tailEnd len="lg" w="lg" type="none"/>
          </a:ln>
        </p:spPr>
      </p:cxnSp>
      <p:sp>
        <p:nvSpPr>
          <p:cNvPr id="137" name="Shape 137"/>
          <p:cNvSpPr/>
          <p:nvPr/>
        </p:nvSpPr>
        <p:spPr>
          <a:xfrm>
            <a:off x="5233461" y="3491875"/>
            <a:ext cx="6978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EUAccount</a:t>
            </a:r>
          </a:p>
          <a:p>
            <a:pPr lvl="0" rtl="0">
              <a:spcBef>
                <a:spcPts val="0"/>
              </a:spcBef>
              <a:buNone/>
            </a:pPr>
            <a:r>
              <a:t/>
            </a:r>
            <a:endParaRPr/>
          </a:p>
        </p:txBody>
      </p:sp>
      <p:cxnSp>
        <p:nvCxnSpPr>
          <p:cNvPr id="138" name="Shape 138"/>
          <p:cNvCxnSpPr/>
          <p:nvPr/>
        </p:nvCxnSpPr>
        <p:spPr>
          <a:xfrm>
            <a:off x="5233461" y="3704667"/>
            <a:ext cx="697800" cy="0"/>
          </a:xfrm>
          <a:prstGeom prst="straightConnector1">
            <a:avLst/>
          </a:prstGeom>
          <a:noFill/>
          <a:ln cap="flat" cmpd="sng" w="9525">
            <a:solidFill>
              <a:srgbClr val="2388DB"/>
            </a:solidFill>
            <a:prstDash val="solid"/>
            <a:round/>
            <a:headEnd len="lg" w="lg" type="none"/>
            <a:tailEnd len="lg" w="lg" type="none"/>
          </a:ln>
        </p:spPr>
      </p:cxnSp>
      <p:cxnSp>
        <p:nvCxnSpPr>
          <p:cNvPr id="139" name="Shape 139"/>
          <p:cNvCxnSpPr/>
          <p:nvPr/>
        </p:nvCxnSpPr>
        <p:spPr>
          <a:xfrm>
            <a:off x="5233461" y="3800617"/>
            <a:ext cx="697800" cy="0"/>
          </a:xfrm>
          <a:prstGeom prst="straightConnector1">
            <a:avLst/>
          </a:prstGeom>
          <a:noFill/>
          <a:ln cap="flat" cmpd="sng" w="9525">
            <a:solidFill>
              <a:srgbClr val="2388DB"/>
            </a:solidFill>
            <a:prstDash val="solid"/>
            <a:round/>
            <a:headEnd len="lg" w="lg" type="none"/>
            <a:tailEnd len="lg" w="lg" type="none"/>
          </a:ln>
        </p:spPr>
      </p:cxnSp>
      <p:sp>
        <p:nvSpPr>
          <p:cNvPr id="140" name="Shape 140"/>
          <p:cNvSpPr/>
          <p:nvPr/>
        </p:nvSpPr>
        <p:spPr>
          <a:xfrm>
            <a:off x="6221625" y="2711050"/>
            <a:ext cx="651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a:t>
            </a:r>
          </a:p>
          <a:p>
            <a:pPr lvl="0" rtl="0">
              <a:spcBef>
                <a:spcPts val="0"/>
              </a:spcBef>
              <a:buNone/>
            </a:pPr>
            <a:r>
              <a:t/>
            </a:r>
            <a:endParaRPr/>
          </a:p>
        </p:txBody>
      </p:sp>
      <p:cxnSp>
        <p:nvCxnSpPr>
          <p:cNvPr id="141" name="Shape 141"/>
          <p:cNvCxnSpPr/>
          <p:nvPr/>
        </p:nvCxnSpPr>
        <p:spPr>
          <a:xfrm>
            <a:off x="6221625" y="2923842"/>
            <a:ext cx="651599" cy="0"/>
          </a:xfrm>
          <a:prstGeom prst="straightConnector1">
            <a:avLst/>
          </a:prstGeom>
          <a:noFill/>
          <a:ln cap="flat" cmpd="sng" w="9525">
            <a:solidFill>
              <a:srgbClr val="2388DB"/>
            </a:solidFill>
            <a:prstDash val="solid"/>
            <a:round/>
            <a:headEnd len="lg" w="lg" type="none"/>
            <a:tailEnd len="lg" w="lg" type="none"/>
          </a:ln>
        </p:spPr>
      </p:cxnSp>
      <p:cxnSp>
        <p:nvCxnSpPr>
          <p:cNvPr id="142" name="Shape 142"/>
          <p:cNvCxnSpPr/>
          <p:nvPr/>
        </p:nvCxnSpPr>
        <p:spPr>
          <a:xfrm>
            <a:off x="6221625" y="3019793"/>
            <a:ext cx="651599" cy="0"/>
          </a:xfrm>
          <a:prstGeom prst="straightConnector1">
            <a:avLst/>
          </a:prstGeom>
          <a:noFill/>
          <a:ln cap="flat" cmpd="sng" w="9525">
            <a:solidFill>
              <a:srgbClr val="2388DB"/>
            </a:solidFill>
            <a:prstDash val="solid"/>
            <a:round/>
            <a:headEnd len="lg" w="lg" type="none"/>
            <a:tailEnd len="lg" w="lg" type="none"/>
          </a:ln>
        </p:spPr>
      </p:cxnSp>
      <p:sp>
        <p:nvSpPr>
          <p:cNvPr id="143" name="Shape 143"/>
          <p:cNvSpPr/>
          <p:nvPr/>
        </p:nvSpPr>
        <p:spPr>
          <a:xfrm>
            <a:off x="6103482" y="1981425"/>
            <a:ext cx="7959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CustomerCare</a:t>
            </a:r>
          </a:p>
          <a:p>
            <a:pPr lvl="0" rtl="0">
              <a:spcBef>
                <a:spcPts val="0"/>
              </a:spcBef>
              <a:buNone/>
            </a:pPr>
            <a:r>
              <a:t/>
            </a:r>
            <a:endParaRPr/>
          </a:p>
        </p:txBody>
      </p:sp>
      <p:cxnSp>
        <p:nvCxnSpPr>
          <p:cNvPr id="144" name="Shape 144"/>
          <p:cNvCxnSpPr/>
          <p:nvPr/>
        </p:nvCxnSpPr>
        <p:spPr>
          <a:xfrm>
            <a:off x="6103482" y="2194217"/>
            <a:ext cx="795900" cy="0"/>
          </a:xfrm>
          <a:prstGeom prst="straightConnector1">
            <a:avLst/>
          </a:prstGeom>
          <a:noFill/>
          <a:ln cap="flat" cmpd="sng" w="9525">
            <a:solidFill>
              <a:srgbClr val="2388DB"/>
            </a:solidFill>
            <a:prstDash val="solid"/>
            <a:round/>
            <a:headEnd len="lg" w="lg" type="none"/>
            <a:tailEnd len="lg" w="lg" type="none"/>
          </a:ln>
        </p:spPr>
      </p:cxnSp>
      <p:cxnSp>
        <p:nvCxnSpPr>
          <p:cNvPr id="145" name="Shape 145"/>
          <p:cNvCxnSpPr/>
          <p:nvPr/>
        </p:nvCxnSpPr>
        <p:spPr>
          <a:xfrm>
            <a:off x="6103482" y="2290167"/>
            <a:ext cx="795900" cy="0"/>
          </a:xfrm>
          <a:prstGeom prst="straightConnector1">
            <a:avLst/>
          </a:prstGeom>
          <a:noFill/>
          <a:ln cap="flat" cmpd="sng" w="9525">
            <a:solidFill>
              <a:srgbClr val="2388DB"/>
            </a:solidFill>
            <a:prstDash val="solid"/>
            <a:round/>
            <a:headEnd len="lg" w="lg" type="none"/>
            <a:tailEnd len="lg" w="lg" type="none"/>
          </a:ln>
        </p:spPr>
      </p:cxnSp>
      <p:sp>
        <p:nvSpPr>
          <p:cNvPr id="146" name="Shape 146"/>
          <p:cNvSpPr/>
          <p:nvPr/>
        </p:nvSpPr>
        <p:spPr>
          <a:xfrm>
            <a:off x="6731354" y="3354454"/>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Order</a:t>
            </a:r>
          </a:p>
          <a:p>
            <a:pPr lvl="0" rtl="0">
              <a:spcBef>
                <a:spcPts val="0"/>
              </a:spcBef>
              <a:buNone/>
            </a:pPr>
            <a:r>
              <a:t/>
            </a:r>
            <a:endParaRPr/>
          </a:p>
        </p:txBody>
      </p:sp>
      <p:cxnSp>
        <p:nvCxnSpPr>
          <p:cNvPr id="147" name="Shape 147"/>
          <p:cNvCxnSpPr/>
          <p:nvPr/>
        </p:nvCxnSpPr>
        <p:spPr>
          <a:xfrm>
            <a:off x="6731354" y="3567247"/>
            <a:ext cx="470100" cy="0"/>
          </a:xfrm>
          <a:prstGeom prst="straightConnector1">
            <a:avLst/>
          </a:prstGeom>
          <a:noFill/>
          <a:ln cap="flat" cmpd="sng" w="9525">
            <a:solidFill>
              <a:srgbClr val="2388DB"/>
            </a:solidFill>
            <a:prstDash val="solid"/>
            <a:round/>
            <a:headEnd len="lg" w="lg" type="none"/>
            <a:tailEnd len="lg" w="lg" type="none"/>
          </a:ln>
        </p:spPr>
      </p:cxnSp>
      <p:cxnSp>
        <p:nvCxnSpPr>
          <p:cNvPr id="148" name="Shape 148"/>
          <p:cNvCxnSpPr/>
          <p:nvPr/>
        </p:nvCxnSpPr>
        <p:spPr>
          <a:xfrm>
            <a:off x="6731354" y="3663198"/>
            <a:ext cx="470100" cy="0"/>
          </a:xfrm>
          <a:prstGeom prst="straightConnector1">
            <a:avLst/>
          </a:prstGeom>
          <a:noFill/>
          <a:ln cap="flat" cmpd="sng" w="9525">
            <a:solidFill>
              <a:srgbClr val="2388DB"/>
            </a:solidFill>
            <a:prstDash val="solid"/>
            <a:round/>
            <a:headEnd len="lg" w="lg" type="none"/>
            <a:tailEnd len="lg" w="lg" type="none"/>
          </a:ln>
        </p:spPr>
      </p:cxnSp>
      <p:sp>
        <p:nvSpPr>
          <p:cNvPr id="149" name="Shape 149"/>
          <p:cNvSpPr/>
          <p:nvPr/>
        </p:nvSpPr>
        <p:spPr>
          <a:xfrm>
            <a:off x="6318411" y="4240732"/>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a:t>
            </a:r>
          </a:p>
          <a:p>
            <a:pPr lvl="0" rtl="0">
              <a:spcBef>
                <a:spcPts val="0"/>
              </a:spcBef>
              <a:buNone/>
            </a:pPr>
            <a:r>
              <a:t/>
            </a:r>
            <a:endParaRPr/>
          </a:p>
        </p:txBody>
      </p:sp>
      <p:cxnSp>
        <p:nvCxnSpPr>
          <p:cNvPr id="150" name="Shape 150"/>
          <p:cNvCxnSpPr/>
          <p:nvPr/>
        </p:nvCxnSpPr>
        <p:spPr>
          <a:xfrm>
            <a:off x="6318411" y="4453525"/>
            <a:ext cx="470100" cy="0"/>
          </a:xfrm>
          <a:prstGeom prst="straightConnector1">
            <a:avLst/>
          </a:prstGeom>
          <a:noFill/>
          <a:ln cap="flat" cmpd="sng" w="9525">
            <a:solidFill>
              <a:srgbClr val="2388DB"/>
            </a:solidFill>
            <a:prstDash val="solid"/>
            <a:round/>
            <a:headEnd len="lg" w="lg" type="none"/>
            <a:tailEnd len="lg" w="lg" type="none"/>
          </a:ln>
        </p:spPr>
      </p:cxnSp>
      <p:cxnSp>
        <p:nvCxnSpPr>
          <p:cNvPr id="151" name="Shape 151"/>
          <p:cNvCxnSpPr/>
          <p:nvPr/>
        </p:nvCxnSpPr>
        <p:spPr>
          <a:xfrm>
            <a:off x="6318411" y="4549475"/>
            <a:ext cx="470100" cy="0"/>
          </a:xfrm>
          <a:prstGeom prst="straightConnector1">
            <a:avLst/>
          </a:prstGeom>
          <a:noFill/>
          <a:ln cap="flat" cmpd="sng" w="9525">
            <a:solidFill>
              <a:srgbClr val="2388DB"/>
            </a:solidFill>
            <a:prstDash val="solid"/>
            <a:round/>
            <a:headEnd len="lg" w="lg" type="none"/>
            <a:tailEnd len="lg" w="lg" type="none"/>
          </a:ln>
        </p:spPr>
      </p:cxnSp>
      <p:sp>
        <p:nvSpPr>
          <p:cNvPr id="152" name="Shape 152"/>
          <p:cNvSpPr/>
          <p:nvPr/>
        </p:nvSpPr>
        <p:spPr>
          <a:xfrm>
            <a:off x="6895144" y="4240732"/>
            <a:ext cx="567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PriceList</a:t>
            </a:r>
          </a:p>
          <a:p>
            <a:pPr lvl="0" rtl="0">
              <a:spcBef>
                <a:spcPts val="0"/>
              </a:spcBef>
              <a:buNone/>
            </a:pPr>
            <a:r>
              <a:t/>
            </a:r>
            <a:endParaRPr/>
          </a:p>
        </p:txBody>
      </p:sp>
      <p:cxnSp>
        <p:nvCxnSpPr>
          <p:cNvPr id="153" name="Shape 153"/>
          <p:cNvCxnSpPr/>
          <p:nvPr/>
        </p:nvCxnSpPr>
        <p:spPr>
          <a:xfrm>
            <a:off x="6895144" y="4453525"/>
            <a:ext cx="567599" cy="0"/>
          </a:xfrm>
          <a:prstGeom prst="straightConnector1">
            <a:avLst/>
          </a:prstGeom>
          <a:noFill/>
          <a:ln cap="flat" cmpd="sng" w="9525">
            <a:solidFill>
              <a:srgbClr val="2388DB"/>
            </a:solidFill>
            <a:prstDash val="solid"/>
            <a:round/>
            <a:headEnd len="lg" w="lg" type="none"/>
            <a:tailEnd len="lg" w="lg" type="none"/>
          </a:ln>
        </p:spPr>
      </p:cxnSp>
      <p:cxnSp>
        <p:nvCxnSpPr>
          <p:cNvPr id="154" name="Shape 154"/>
          <p:cNvCxnSpPr/>
          <p:nvPr/>
        </p:nvCxnSpPr>
        <p:spPr>
          <a:xfrm>
            <a:off x="6895144" y="4549475"/>
            <a:ext cx="567599" cy="0"/>
          </a:xfrm>
          <a:prstGeom prst="straightConnector1">
            <a:avLst/>
          </a:prstGeom>
          <a:noFill/>
          <a:ln cap="flat" cmpd="sng" w="9525">
            <a:solidFill>
              <a:srgbClr val="2388DB"/>
            </a:solidFill>
            <a:prstDash val="solid"/>
            <a:round/>
            <a:headEnd len="lg" w="lg" type="none"/>
            <a:tailEnd len="lg" w="lg" type="none"/>
          </a:ln>
        </p:spPr>
      </p:cxnSp>
      <p:sp>
        <p:nvSpPr>
          <p:cNvPr id="155" name="Shape 155"/>
          <p:cNvSpPr/>
          <p:nvPr/>
        </p:nvSpPr>
        <p:spPr>
          <a:xfrm>
            <a:off x="7569559" y="4240732"/>
            <a:ext cx="7433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a:t>
            </a:r>
          </a:p>
          <a:p>
            <a:pPr lvl="0" rtl="0">
              <a:spcBef>
                <a:spcPts val="0"/>
              </a:spcBef>
              <a:buNone/>
            </a:pPr>
            <a:r>
              <a:t/>
            </a:r>
            <a:endParaRPr/>
          </a:p>
        </p:txBody>
      </p:sp>
      <p:cxnSp>
        <p:nvCxnSpPr>
          <p:cNvPr id="156" name="Shape 156"/>
          <p:cNvCxnSpPr/>
          <p:nvPr/>
        </p:nvCxnSpPr>
        <p:spPr>
          <a:xfrm>
            <a:off x="7569559" y="4453525"/>
            <a:ext cx="743399" cy="0"/>
          </a:xfrm>
          <a:prstGeom prst="straightConnector1">
            <a:avLst/>
          </a:prstGeom>
          <a:noFill/>
          <a:ln cap="flat" cmpd="sng" w="9525">
            <a:solidFill>
              <a:srgbClr val="2388DB"/>
            </a:solidFill>
            <a:prstDash val="solid"/>
            <a:round/>
            <a:headEnd len="lg" w="lg" type="none"/>
            <a:tailEnd len="lg" w="lg" type="none"/>
          </a:ln>
        </p:spPr>
      </p:cxnSp>
      <p:cxnSp>
        <p:nvCxnSpPr>
          <p:cNvPr id="157" name="Shape 157"/>
          <p:cNvCxnSpPr/>
          <p:nvPr/>
        </p:nvCxnSpPr>
        <p:spPr>
          <a:xfrm>
            <a:off x="7569559" y="4549475"/>
            <a:ext cx="743399" cy="0"/>
          </a:xfrm>
          <a:prstGeom prst="straightConnector1">
            <a:avLst/>
          </a:prstGeom>
          <a:noFill/>
          <a:ln cap="flat" cmpd="sng" w="9525">
            <a:solidFill>
              <a:srgbClr val="2388DB"/>
            </a:solidFill>
            <a:prstDash val="solid"/>
            <a:round/>
            <a:headEnd len="lg" w="lg" type="none"/>
            <a:tailEnd len="lg" w="lg" type="none"/>
          </a:ln>
        </p:spPr>
      </p:cxnSp>
      <p:sp>
        <p:nvSpPr>
          <p:cNvPr id="158" name="Shape 158"/>
          <p:cNvSpPr/>
          <p:nvPr/>
        </p:nvSpPr>
        <p:spPr>
          <a:xfrm>
            <a:off x="7054906" y="5057490"/>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a:t>
            </a:r>
          </a:p>
          <a:p>
            <a:pPr lvl="0" rtl="0">
              <a:spcBef>
                <a:spcPts val="0"/>
              </a:spcBef>
              <a:buNone/>
            </a:pPr>
            <a:r>
              <a:t/>
            </a:r>
            <a:endParaRPr/>
          </a:p>
        </p:txBody>
      </p:sp>
      <p:cxnSp>
        <p:nvCxnSpPr>
          <p:cNvPr id="159" name="Shape 159"/>
          <p:cNvCxnSpPr/>
          <p:nvPr/>
        </p:nvCxnSpPr>
        <p:spPr>
          <a:xfrm>
            <a:off x="7054906" y="5270283"/>
            <a:ext cx="470100" cy="0"/>
          </a:xfrm>
          <a:prstGeom prst="straightConnector1">
            <a:avLst/>
          </a:prstGeom>
          <a:noFill/>
          <a:ln cap="flat" cmpd="sng" w="9525">
            <a:solidFill>
              <a:srgbClr val="2388DB"/>
            </a:solidFill>
            <a:prstDash val="solid"/>
            <a:round/>
            <a:headEnd len="lg" w="lg" type="none"/>
            <a:tailEnd len="lg" w="lg" type="none"/>
          </a:ln>
        </p:spPr>
      </p:cxnSp>
      <p:cxnSp>
        <p:nvCxnSpPr>
          <p:cNvPr id="160" name="Shape 160"/>
          <p:cNvCxnSpPr/>
          <p:nvPr/>
        </p:nvCxnSpPr>
        <p:spPr>
          <a:xfrm>
            <a:off x="7054906" y="5366233"/>
            <a:ext cx="470100" cy="0"/>
          </a:xfrm>
          <a:prstGeom prst="straightConnector1">
            <a:avLst/>
          </a:prstGeom>
          <a:noFill/>
          <a:ln cap="flat" cmpd="sng" w="9525">
            <a:solidFill>
              <a:srgbClr val="2388DB"/>
            </a:solidFill>
            <a:prstDash val="solid"/>
            <a:round/>
            <a:headEnd len="lg" w="lg" type="none"/>
            <a:tailEnd len="lg" w="lg" type="none"/>
          </a:ln>
        </p:spPr>
      </p:cxnSp>
      <p:sp>
        <p:nvSpPr>
          <p:cNvPr id="161" name="Shape 161"/>
          <p:cNvSpPr/>
          <p:nvPr/>
        </p:nvSpPr>
        <p:spPr>
          <a:xfrm>
            <a:off x="6318422" y="5053430"/>
            <a:ext cx="567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ModelDB</a:t>
            </a:r>
          </a:p>
          <a:p>
            <a:pPr lvl="0" rtl="0">
              <a:spcBef>
                <a:spcPts val="0"/>
              </a:spcBef>
              <a:buNone/>
            </a:pPr>
            <a:r>
              <a:t/>
            </a:r>
            <a:endParaRPr/>
          </a:p>
        </p:txBody>
      </p:sp>
      <p:cxnSp>
        <p:nvCxnSpPr>
          <p:cNvPr id="162" name="Shape 162"/>
          <p:cNvCxnSpPr/>
          <p:nvPr/>
        </p:nvCxnSpPr>
        <p:spPr>
          <a:xfrm>
            <a:off x="6318422" y="5266223"/>
            <a:ext cx="567599" cy="0"/>
          </a:xfrm>
          <a:prstGeom prst="straightConnector1">
            <a:avLst/>
          </a:prstGeom>
          <a:noFill/>
          <a:ln cap="flat" cmpd="sng" w="9525">
            <a:solidFill>
              <a:srgbClr val="2388DB"/>
            </a:solidFill>
            <a:prstDash val="solid"/>
            <a:round/>
            <a:headEnd len="lg" w="lg" type="none"/>
            <a:tailEnd len="lg" w="lg" type="none"/>
          </a:ln>
        </p:spPr>
      </p:cxnSp>
      <p:cxnSp>
        <p:nvCxnSpPr>
          <p:cNvPr id="163" name="Shape 163"/>
          <p:cNvCxnSpPr/>
          <p:nvPr/>
        </p:nvCxnSpPr>
        <p:spPr>
          <a:xfrm>
            <a:off x="6318422" y="5362173"/>
            <a:ext cx="567599" cy="0"/>
          </a:xfrm>
          <a:prstGeom prst="straightConnector1">
            <a:avLst/>
          </a:prstGeom>
          <a:noFill/>
          <a:ln cap="flat" cmpd="sng" w="9525">
            <a:solidFill>
              <a:srgbClr val="2388DB"/>
            </a:solidFill>
            <a:prstDash val="solid"/>
            <a:round/>
            <a:headEnd len="lg" w="lg" type="none"/>
            <a:tailEnd len="lg" w="lg" type="none"/>
          </a:ln>
        </p:spPr>
      </p:cxnSp>
      <p:sp>
        <p:nvSpPr>
          <p:cNvPr id="164" name="Shape 164"/>
          <p:cNvSpPr/>
          <p:nvPr/>
        </p:nvSpPr>
        <p:spPr>
          <a:xfrm>
            <a:off x="7054906" y="5760965"/>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SlotDB</a:t>
            </a:r>
          </a:p>
          <a:p>
            <a:pPr lvl="0" rtl="0">
              <a:spcBef>
                <a:spcPts val="0"/>
              </a:spcBef>
              <a:buNone/>
            </a:pPr>
            <a:r>
              <a:t/>
            </a:r>
            <a:endParaRPr/>
          </a:p>
        </p:txBody>
      </p:sp>
      <p:cxnSp>
        <p:nvCxnSpPr>
          <p:cNvPr id="165" name="Shape 165"/>
          <p:cNvCxnSpPr/>
          <p:nvPr/>
        </p:nvCxnSpPr>
        <p:spPr>
          <a:xfrm>
            <a:off x="7054906" y="5973757"/>
            <a:ext cx="470100" cy="0"/>
          </a:xfrm>
          <a:prstGeom prst="straightConnector1">
            <a:avLst/>
          </a:prstGeom>
          <a:noFill/>
          <a:ln cap="flat" cmpd="sng" w="9525">
            <a:solidFill>
              <a:srgbClr val="2388DB"/>
            </a:solidFill>
            <a:prstDash val="solid"/>
            <a:round/>
            <a:headEnd len="lg" w="lg" type="none"/>
            <a:tailEnd len="lg" w="lg" type="none"/>
          </a:ln>
        </p:spPr>
      </p:cxnSp>
      <p:cxnSp>
        <p:nvCxnSpPr>
          <p:cNvPr id="166" name="Shape 166"/>
          <p:cNvCxnSpPr/>
          <p:nvPr/>
        </p:nvCxnSpPr>
        <p:spPr>
          <a:xfrm>
            <a:off x="7054906" y="6069708"/>
            <a:ext cx="470100" cy="0"/>
          </a:xfrm>
          <a:prstGeom prst="straightConnector1">
            <a:avLst/>
          </a:prstGeom>
          <a:noFill/>
          <a:ln cap="flat" cmpd="sng" w="9525">
            <a:solidFill>
              <a:srgbClr val="2388DB"/>
            </a:solidFill>
            <a:prstDash val="solid"/>
            <a:round/>
            <a:headEnd len="lg" w="lg" type="none"/>
            <a:tailEnd len="lg" w="lg" type="none"/>
          </a:ln>
        </p:spPr>
      </p:cxnSp>
      <p:sp>
        <p:nvSpPr>
          <p:cNvPr id="167" name="Shape 167"/>
          <p:cNvSpPr/>
          <p:nvPr/>
        </p:nvSpPr>
        <p:spPr>
          <a:xfrm>
            <a:off x="7684192" y="5011195"/>
            <a:ext cx="7959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ComponentDB</a:t>
            </a:r>
          </a:p>
          <a:p>
            <a:pPr lvl="0" rtl="0">
              <a:spcBef>
                <a:spcPts val="0"/>
              </a:spcBef>
              <a:buNone/>
            </a:pPr>
            <a:r>
              <a:t/>
            </a:r>
            <a:endParaRPr/>
          </a:p>
        </p:txBody>
      </p:sp>
      <p:cxnSp>
        <p:nvCxnSpPr>
          <p:cNvPr id="168" name="Shape 168"/>
          <p:cNvCxnSpPr/>
          <p:nvPr/>
        </p:nvCxnSpPr>
        <p:spPr>
          <a:xfrm>
            <a:off x="7684192" y="5223988"/>
            <a:ext cx="795900" cy="0"/>
          </a:xfrm>
          <a:prstGeom prst="straightConnector1">
            <a:avLst/>
          </a:prstGeom>
          <a:noFill/>
          <a:ln cap="flat" cmpd="sng" w="9525">
            <a:solidFill>
              <a:srgbClr val="2388DB"/>
            </a:solidFill>
            <a:prstDash val="solid"/>
            <a:round/>
            <a:headEnd len="lg" w="lg" type="none"/>
            <a:tailEnd len="lg" w="lg" type="none"/>
          </a:ln>
        </p:spPr>
      </p:cxnSp>
      <p:cxnSp>
        <p:nvCxnSpPr>
          <p:cNvPr id="169" name="Shape 169"/>
          <p:cNvCxnSpPr/>
          <p:nvPr/>
        </p:nvCxnSpPr>
        <p:spPr>
          <a:xfrm>
            <a:off x="7684192" y="5319939"/>
            <a:ext cx="795900" cy="0"/>
          </a:xfrm>
          <a:prstGeom prst="straightConnector1">
            <a:avLst/>
          </a:prstGeom>
          <a:noFill/>
          <a:ln cap="flat" cmpd="sng" w="9525">
            <a:solidFill>
              <a:srgbClr val="2388DB"/>
            </a:solidFill>
            <a:prstDash val="solid"/>
            <a:round/>
            <a:headEnd len="lg" w="lg" type="none"/>
            <a:tailEnd len="lg" w="lg" type="none"/>
          </a:ln>
        </p:spPr>
      </p:cxnSp>
      <p:cxnSp>
        <p:nvCxnSpPr>
          <p:cNvPr id="170" name="Shape 170"/>
          <p:cNvCxnSpPr>
            <a:stCxn id="140" idx="0"/>
            <a:endCxn id="143" idx="2"/>
          </p:cNvCxnSpPr>
          <p:nvPr/>
        </p:nvCxnSpPr>
        <p:spPr>
          <a:xfrm rot="10800000">
            <a:off x="6501525" y="2407150"/>
            <a:ext cx="45900" cy="303900"/>
          </a:xfrm>
          <a:prstGeom prst="straightConnector1">
            <a:avLst/>
          </a:prstGeom>
          <a:noFill/>
          <a:ln cap="flat" cmpd="sng" w="9525">
            <a:solidFill>
              <a:srgbClr val="2388DB"/>
            </a:solidFill>
            <a:prstDash val="solid"/>
            <a:round/>
            <a:headEnd len="lg" w="lg" type="none"/>
            <a:tailEnd len="lg" w="lg" type="none"/>
          </a:ln>
        </p:spPr>
      </p:cxnSp>
      <p:cxnSp>
        <p:nvCxnSpPr>
          <p:cNvPr id="171" name="Shape 171"/>
          <p:cNvCxnSpPr>
            <a:stCxn id="131" idx="0"/>
            <a:endCxn id="140" idx="1"/>
          </p:cNvCxnSpPr>
          <p:nvPr/>
        </p:nvCxnSpPr>
        <p:spPr>
          <a:xfrm flipH="1" rot="10800000">
            <a:off x="4906000" y="2923800"/>
            <a:ext cx="1315500" cy="108900"/>
          </a:xfrm>
          <a:prstGeom prst="straightConnector1">
            <a:avLst/>
          </a:prstGeom>
          <a:noFill/>
          <a:ln cap="flat" cmpd="sng" w="9525">
            <a:solidFill>
              <a:srgbClr val="2388DB"/>
            </a:solidFill>
            <a:prstDash val="solid"/>
            <a:round/>
            <a:headEnd len="lg" w="lg" type="none"/>
            <a:tailEnd len="lg" w="lg" type="none"/>
          </a:ln>
        </p:spPr>
      </p:cxnSp>
      <p:cxnSp>
        <p:nvCxnSpPr>
          <p:cNvPr id="172" name="Shape 172"/>
          <p:cNvCxnSpPr>
            <a:stCxn id="137" idx="0"/>
            <a:endCxn id="140" idx="2"/>
          </p:cNvCxnSpPr>
          <p:nvPr/>
        </p:nvCxnSpPr>
        <p:spPr>
          <a:xfrm flipH="1" rot="10800000">
            <a:off x="5582361" y="3136675"/>
            <a:ext cx="965100" cy="355200"/>
          </a:xfrm>
          <a:prstGeom prst="straightConnector1">
            <a:avLst/>
          </a:prstGeom>
          <a:noFill/>
          <a:ln cap="flat" cmpd="sng" w="9525">
            <a:solidFill>
              <a:srgbClr val="2388DB"/>
            </a:solidFill>
            <a:prstDash val="solid"/>
            <a:round/>
            <a:headEnd len="lg" w="lg" type="none"/>
            <a:tailEnd len="lg" w="lg" type="none"/>
          </a:ln>
        </p:spPr>
      </p:cxnSp>
      <p:cxnSp>
        <p:nvCxnSpPr>
          <p:cNvPr id="173" name="Shape 173"/>
          <p:cNvCxnSpPr>
            <a:stCxn id="134" idx="0"/>
            <a:endCxn id="140" idx="2"/>
          </p:cNvCxnSpPr>
          <p:nvPr/>
        </p:nvCxnSpPr>
        <p:spPr>
          <a:xfrm flipH="1" rot="10800000">
            <a:off x="5849703" y="3136820"/>
            <a:ext cx="697800" cy="944700"/>
          </a:xfrm>
          <a:prstGeom prst="straightConnector1">
            <a:avLst/>
          </a:prstGeom>
          <a:noFill/>
          <a:ln cap="flat" cmpd="sng" w="9525">
            <a:solidFill>
              <a:srgbClr val="2388DB"/>
            </a:solidFill>
            <a:prstDash val="solid"/>
            <a:round/>
            <a:headEnd len="lg" w="lg" type="none"/>
            <a:tailEnd len="lg" w="lg" type="none"/>
          </a:ln>
        </p:spPr>
      </p:cxnSp>
      <p:cxnSp>
        <p:nvCxnSpPr>
          <p:cNvPr id="174" name="Shape 174"/>
          <p:cNvCxnSpPr>
            <a:stCxn id="146" idx="0"/>
            <a:endCxn id="140" idx="2"/>
          </p:cNvCxnSpPr>
          <p:nvPr/>
        </p:nvCxnSpPr>
        <p:spPr>
          <a:xfrm rot="10800000">
            <a:off x="6547304" y="3136654"/>
            <a:ext cx="419100" cy="217800"/>
          </a:xfrm>
          <a:prstGeom prst="straightConnector1">
            <a:avLst/>
          </a:prstGeom>
          <a:noFill/>
          <a:ln cap="flat" cmpd="sng" w="9525">
            <a:solidFill>
              <a:srgbClr val="2388DB"/>
            </a:solidFill>
            <a:prstDash val="solid"/>
            <a:round/>
            <a:headEnd len="lg" w="lg" type="none"/>
            <a:tailEnd len="lg" w="lg" type="none"/>
          </a:ln>
        </p:spPr>
      </p:cxnSp>
      <p:cxnSp>
        <p:nvCxnSpPr>
          <p:cNvPr id="175" name="Shape 175"/>
          <p:cNvCxnSpPr>
            <a:stCxn id="149" idx="0"/>
            <a:endCxn id="146" idx="2"/>
          </p:cNvCxnSpPr>
          <p:nvPr/>
        </p:nvCxnSpPr>
        <p:spPr>
          <a:xfrm flipH="1" rot="10800000">
            <a:off x="6553461" y="3780232"/>
            <a:ext cx="412800" cy="460500"/>
          </a:xfrm>
          <a:prstGeom prst="straightConnector1">
            <a:avLst/>
          </a:prstGeom>
          <a:noFill/>
          <a:ln cap="flat" cmpd="sng" w="9525">
            <a:solidFill>
              <a:srgbClr val="2388DB"/>
            </a:solidFill>
            <a:prstDash val="solid"/>
            <a:round/>
            <a:headEnd len="lg" w="lg" type="none"/>
            <a:tailEnd len="lg" w="lg" type="none"/>
          </a:ln>
        </p:spPr>
      </p:cxnSp>
      <p:cxnSp>
        <p:nvCxnSpPr>
          <p:cNvPr id="176" name="Shape 176"/>
          <p:cNvCxnSpPr>
            <a:stCxn id="152" idx="0"/>
            <a:endCxn id="146" idx="2"/>
          </p:cNvCxnSpPr>
          <p:nvPr/>
        </p:nvCxnSpPr>
        <p:spPr>
          <a:xfrm rot="10800000">
            <a:off x="6966544" y="3780232"/>
            <a:ext cx="212400" cy="460500"/>
          </a:xfrm>
          <a:prstGeom prst="straightConnector1">
            <a:avLst/>
          </a:prstGeom>
          <a:noFill/>
          <a:ln cap="flat" cmpd="sng" w="9525">
            <a:solidFill>
              <a:srgbClr val="2388DB"/>
            </a:solidFill>
            <a:prstDash val="solid"/>
            <a:round/>
            <a:headEnd len="lg" w="lg" type="none"/>
            <a:tailEnd len="lg" w="lg" type="none"/>
          </a:ln>
        </p:spPr>
      </p:cxnSp>
      <p:cxnSp>
        <p:nvCxnSpPr>
          <p:cNvPr id="177" name="Shape 177"/>
          <p:cNvCxnSpPr>
            <a:stCxn id="155" idx="0"/>
            <a:endCxn id="146" idx="2"/>
          </p:cNvCxnSpPr>
          <p:nvPr/>
        </p:nvCxnSpPr>
        <p:spPr>
          <a:xfrm rot="10800000">
            <a:off x="6966259" y="3780232"/>
            <a:ext cx="975000" cy="460500"/>
          </a:xfrm>
          <a:prstGeom prst="straightConnector1">
            <a:avLst/>
          </a:prstGeom>
          <a:noFill/>
          <a:ln cap="flat" cmpd="sng" w="9525">
            <a:solidFill>
              <a:srgbClr val="2388DB"/>
            </a:solidFill>
            <a:prstDash val="solid"/>
            <a:round/>
            <a:headEnd len="lg" w="lg" type="none"/>
            <a:tailEnd len="lg" w="lg" type="none"/>
          </a:ln>
        </p:spPr>
      </p:cxnSp>
      <p:cxnSp>
        <p:nvCxnSpPr>
          <p:cNvPr id="178" name="Shape 178"/>
          <p:cNvCxnSpPr>
            <a:stCxn id="161" idx="0"/>
            <a:endCxn id="149" idx="2"/>
          </p:cNvCxnSpPr>
          <p:nvPr/>
        </p:nvCxnSpPr>
        <p:spPr>
          <a:xfrm rot="10800000">
            <a:off x="6553322" y="4666430"/>
            <a:ext cx="48900" cy="387000"/>
          </a:xfrm>
          <a:prstGeom prst="straightConnector1">
            <a:avLst/>
          </a:prstGeom>
          <a:noFill/>
          <a:ln cap="flat" cmpd="sng" w="9525">
            <a:solidFill>
              <a:srgbClr val="2388DB"/>
            </a:solidFill>
            <a:prstDash val="solid"/>
            <a:round/>
            <a:headEnd len="lg" w="lg" type="none"/>
            <a:tailEnd len="lg" w="lg" type="none"/>
          </a:ln>
        </p:spPr>
      </p:cxnSp>
      <p:cxnSp>
        <p:nvCxnSpPr>
          <p:cNvPr id="179" name="Shape 179"/>
          <p:cNvCxnSpPr>
            <a:stCxn id="149" idx="2"/>
            <a:endCxn id="158" idx="0"/>
          </p:cNvCxnSpPr>
          <p:nvPr/>
        </p:nvCxnSpPr>
        <p:spPr>
          <a:xfrm>
            <a:off x="6553461" y="4666432"/>
            <a:ext cx="736500" cy="391200"/>
          </a:xfrm>
          <a:prstGeom prst="straightConnector1">
            <a:avLst/>
          </a:prstGeom>
          <a:noFill/>
          <a:ln cap="flat" cmpd="sng" w="9525">
            <a:solidFill>
              <a:srgbClr val="2388DB"/>
            </a:solidFill>
            <a:prstDash val="solid"/>
            <a:round/>
            <a:headEnd len="lg" w="lg" type="none"/>
            <a:tailEnd len="lg" w="lg" type="none"/>
          </a:ln>
        </p:spPr>
      </p:cxnSp>
      <p:cxnSp>
        <p:nvCxnSpPr>
          <p:cNvPr id="180" name="Shape 180"/>
          <p:cNvCxnSpPr>
            <a:stCxn id="155" idx="2"/>
            <a:endCxn id="158" idx="0"/>
          </p:cNvCxnSpPr>
          <p:nvPr/>
        </p:nvCxnSpPr>
        <p:spPr>
          <a:xfrm flipH="1">
            <a:off x="7289959" y="4666432"/>
            <a:ext cx="651300" cy="391200"/>
          </a:xfrm>
          <a:prstGeom prst="straightConnector1">
            <a:avLst/>
          </a:prstGeom>
          <a:noFill/>
          <a:ln cap="flat" cmpd="sng" w="9525">
            <a:solidFill>
              <a:srgbClr val="2388DB"/>
            </a:solidFill>
            <a:prstDash val="solid"/>
            <a:round/>
            <a:headEnd len="lg" w="lg" type="none"/>
            <a:tailEnd len="lg" w="lg" type="none"/>
          </a:ln>
        </p:spPr>
      </p:cxnSp>
      <p:cxnSp>
        <p:nvCxnSpPr>
          <p:cNvPr id="181" name="Shape 181"/>
          <p:cNvCxnSpPr>
            <a:stCxn id="155" idx="2"/>
            <a:endCxn id="167" idx="0"/>
          </p:cNvCxnSpPr>
          <p:nvPr/>
        </p:nvCxnSpPr>
        <p:spPr>
          <a:xfrm>
            <a:off x="7941259" y="4666432"/>
            <a:ext cx="141000" cy="344700"/>
          </a:xfrm>
          <a:prstGeom prst="straightConnector1">
            <a:avLst/>
          </a:prstGeom>
          <a:noFill/>
          <a:ln cap="flat" cmpd="sng" w="9525">
            <a:solidFill>
              <a:srgbClr val="2388DB"/>
            </a:solidFill>
            <a:prstDash val="solid"/>
            <a:round/>
            <a:headEnd len="lg" w="lg" type="none"/>
            <a:tailEnd len="lg" w="lg" type="none"/>
          </a:ln>
        </p:spPr>
      </p:cxnSp>
      <p:cxnSp>
        <p:nvCxnSpPr>
          <p:cNvPr id="182" name="Shape 182"/>
          <p:cNvCxnSpPr>
            <a:stCxn id="164" idx="0"/>
            <a:endCxn id="158" idx="2"/>
          </p:cNvCxnSpPr>
          <p:nvPr/>
        </p:nvCxnSpPr>
        <p:spPr>
          <a:xfrm rot="10800000">
            <a:off x="7289956" y="5483165"/>
            <a:ext cx="0" cy="277800"/>
          </a:xfrm>
          <a:prstGeom prst="straightConnector1">
            <a:avLst/>
          </a:prstGeom>
          <a:noFill/>
          <a:ln cap="flat" cmpd="sng" w="9525">
            <a:solidFill>
              <a:srgbClr val="2388DB"/>
            </a:solidFill>
            <a:prstDash val="solid"/>
            <a:round/>
            <a:headEnd len="lg" w="lg" type="none"/>
            <a:tailEnd len="lg" w="lg"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Structural Testing</a:t>
            </a:r>
          </a:p>
        </p:txBody>
      </p:sp>
      <p:sp>
        <p:nvSpPr>
          <p:cNvPr id="188" name="Shape 1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Inspectors</a:t>
            </a:r>
          </a:p>
          <a:p>
            <a:pPr indent="-228600" lvl="1" marL="914400" marR="0" rtl="0" algn="l">
              <a:lnSpc>
                <a:spcPct val="100000"/>
              </a:lnSpc>
              <a:spcBef>
                <a:spcPts val="600"/>
              </a:spcBef>
              <a:spcAft>
                <a:spcPts val="0"/>
              </a:spcAft>
            </a:pPr>
            <a:r>
              <a:rPr lang="en"/>
              <a:t>Methods that access, but do not modify the state.</a:t>
            </a:r>
          </a:p>
          <a:p>
            <a:pPr indent="-228600" lvl="1" marL="914400" marR="0" rtl="0" algn="l">
              <a:lnSpc>
                <a:spcPct val="100000"/>
              </a:lnSpc>
              <a:spcBef>
                <a:spcPts val="600"/>
              </a:spcBef>
              <a:spcAft>
                <a:spcPts val="0"/>
              </a:spcAft>
            </a:pPr>
            <a:r>
              <a:rPr lang="en"/>
              <a:t>Uses, no definitions.</a:t>
            </a:r>
          </a:p>
          <a:p>
            <a:pPr indent="-228600" lvl="0" marL="457200" marR="0" rtl="0" algn="l">
              <a:lnSpc>
                <a:spcPct val="100000"/>
              </a:lnSpc>
              <a:spcBef>
                <a:spcPts val="600"/>
              </a:spcBef>
              <a:spcAft>
                <a:spcPts val="0"/>
              </a:spcAft>
            </a:pPr>
            <a:r>
              <a:rPr lang="en"/>
              <a:t>Modifiers</a:t>
            </a:r>
          </a:p>
          <a:p>
            <a:pPr indent="-228600" lvl="1" marL="914400" marR="0" rtl="0" algn="l">
              <a:lnSpc>
                <a:spcPct val="100000"/>
              </a:lnSpc>
              <a:spcBef>
                <a:spcPts val="600"/>
              </a:spcBef>
              <a:spcAft>
                <a:spcPts val="0"/>
              </a:spcAft>
            </a:pPr>
            <a:r>
              <a:rPr lang="en"/>
              <a:t>Methods that modify, but do not access the state.</a:t>
            </a:r>
          </a:p>
          <a:p>
            <a:pPr indent="-228600" lvl="1" marL="914400" marR="0" rtl="0" algn="l">
              <a:lnSpc>
                <a:spcPct val="100000"/>
              </a:lnSpc>
              <a:spcBef>
                <a:spcPts val="600"/>
              </a:spcBef>
              <a:spcAft>
                <a:spcPts val="0"/>
              </a:spcAft>
            </a:pPr>
            <a:r>
              <a:rPr lang="en"/>
              <a:t>Definitions, no uses.</a:t>
            </a:r>
          </a:p>
          <a:p>
            <a:pPr indent="-228600" lvl="0" marL="457200" marR="0" rtl="0" algn="l">
              <a:lnSpc>
                <a:spcPct val="100000"/>
              </a:lnSpc>
              <a:spcBef>
                <a:spcPts val="600"/>
              </a:spcBef>
              <a:spcAft>
                <a:spcPts val="0"/>
              </a:spcAft>
            </a:pPr>
            <a:r>
              <a:rPr lang="en"/>
              <a:t>Inspector/Modifiers</a:t>
            </a:r>
          </a:p>
          <a:p>
            <a:pPr indent="-228600" lvl="1" marL="914400" marR="0" rtl="0" algn="l">
              <a:lnSpc>
                <a:spcPct val="100000"/>
              </a:lnSpc>
              <a:spcBef>
                <a:spcPts val="600"/>
              </a:spcBef>
              <a:spcAft>
                <a:spcPts val="0"/>
              </a:spcAft>
            </a:pPr>
            <a:r>
              <a:rPr lang="en"/>
              <a:t>Methods that both define and use variables.</a:t>
            </a:r>
          </a:p>
          <a:p>
            <a:pPr indent="-228600" lvl="0" marL="457200" marR="0" rtl="0" algn="l">
              <a:lnSpc>
                <a:spcPct val="100000"/>
              </a:lnSpc>
              <a:spcBef>
                <a:spcPts val="600"/>
              </a:spcBef>
              <a:spcAft>
                <a:spcPts val="0"/>
              </a:spcAft>
            </a:pPr>
            <a:r>
              <a:rPr lang="en"/>
              <a:t>Other methods do not need to be considered in interclass structural testing.</a:t>
            </a:r>
          </a:p>
        </p:txBody>
      </p:sp>
      <p:sp>
        <p:nvSpPr>
          <p:cNvPr id="189" name="Shape 1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3" name="Shape 193"/>
        <p:cNvGrpSpPr/>
        <p:nvPr/>
      </p:nvGrpSpPr>
      <p:grpSpPr>
        <a:xfrm>
          <a:off x="0" y="0"/>
          <a:ext cx="0" cy="0"/>
          <a:chOff x="0" y="0"/>
          <a:chExt cx="0" cy="0"/>
        </a:xfrm>
      </p:grpSpPr>
      <p:sp>
        <p:nvSpPr>
          <p:cNvPr id="194" name="Shape 1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Structural Testing</a:t>
            </a:r>
          </a:p>
        </p:txBody>
      </p:sp>
      <p:sp>
        <p:nvSpPr>
          <p:cNvPr id="195" name="Shape 1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Consider the whole object state when classifying.</a:t>
            </a:r>
          </a:p>
          <a:p>
            <a:pPr indent="-228600" lvl="1" marL="914400" marR="0" rtl="0" algn="l">
              <a:lnSpc>
                <a:spcPct val="100000"/>
              </a:lnSpc>
              <a:spcBef>
                <a:spcPts val="600"/>
              </a:spcBef>
              <a:spcAft>
                <a:spcPts val="0"/>
              </a:spcAft>
            </a:pPr>
            <a:r>
              <a:rPr lang="en"/>
              <a:t>Method is a inspector/modifier, even if it inspects one variable and modifies another.</a:t>
            </a:r>
          </a:p>
          <a:p>
            <a:pPr indent="-228600" lvl="1" marL="914400" marR="0" rtl="0" algn="l">
              <a:lnSpc>
                <a:spcPct val="100000"/>
              </a:lnSpc>
              <a:spcBef>
                <a:spcPts val="600"/>
              </a:spcBef>
              <a:spcAft>
                <a:spcPts val="0"/>
              </a:spcAft>
            </a:pPr>
            <a:r>
              <a:rPr lang="en"/>
              <a:t>Important for improving scalability. </a:t>
            </a:r>
          </a:p>
          <a:p>
            <a:pPr indent="-228600" lvl="0" marL="457200" marR="0" rtl="0" algn="l">
              <a:lnSpc>
                <a:spcPct val="100000"/>
              </a:lnSpc>
              <a:spcBef>
                <a:spcPts val="600"/>
              </a:spcBef>
              <a:spcAft>
                <a:spcPts val="0"/>
              </a:spcAft>
            </a:pPr>
            <a:r>
              <a:rPr lang="en"/>
              <a:t>If a method has multiple execution paths</a:t>
            </a:r>
          </a:p>
          <a:p>
            <a:pPr indent="-228600" lvl="1" marL="914400" marR="0" rtl="0" algn="l">
              <a:lnSpc>
                <a:spcPct val="100000"/>
              </a:lnSpc>
              <a:spcBef>
                <a:spcPts val="600"/>
              </a:spcBef>
              <a:spcAft>
                <a:spcPts val="0"/>
              </a:spcAft>
            </a:pPr>
            <a:r>
              <a:rPr lang="en"/>
              <a:t>Can classify whole method.</a:t>
            </a:r>
          </a:p>
          <a:p>
            <a:pPr indent="-228600" lvl="1" marL="914400" marR="0" rtl="0" algn="l">
              <a:lnSpc>
                <a:spcPct val="100000"/>
              </a:lnSpc>
              <a:spcBef>
                <a:spcPts val="600"/>
              </a:spcBef>
              <a:spcAft>
                <a:spcPts val="0"/>
              </a:spcAft>
            </a:pPr>
            <a:r>
              <a:rPr lang="en"/>
              <a:t>Or split into separate paths if they would have different classifications.</a:t>
            </a:r>
          </a:p>
          <a:p>
            <a:pPr lvl="0" marR="0" rtl="0" algn="l">
              <a:lnSpc>
                <a:spcPct val="100000"/>
              </a:lnSpc>
              <a:spcBef>
                <a:spcPts val="600"/>
              </a:spcBef>
              <a:spcAft>
                <a:spcPts val="0"/>
              </a:spcAft>
              <a:buNone/>
            </a:pPr>
            <a:r>
              <a:t/>
            </a:r>
            <a:endParaRPr/>
          </a:p>
        </p:txBody>
      </p:sp>
      <p:sp>
        <p:nvSpPr>
          <p:cNvPr id="196" name="Shape 1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Model</a:t>
            </a:r>
          </a:p>
        </p:txBody>
      </p:sp>
      <p:sp>
        <p:nvSpPr>
          <p:cNvPr id="202" name="Shape 2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pic>
        <p:nvPicPr>
          <p:cNvPr id="203" name="Shape 203"/>
          <p:cNvPicPr preferRelativeResize="0"/>
          <p:nvPr/>
        </p:nvPicPr>
        <p:blipFill>
          <a:blip r:embed="rId3">
            <a:alphaModFix/>
          </a:blip>
          <a:stretch>
            <a:fillRect/>
          </a:stretch>
        </p:blipFill>
        <p:spPr>
          <a:xfrm>
            <a:off x="457200" y="2223850"/>
            <a:ext cx="1651724" cy="1977074"/>
          </a:xfrm>
          <a:prstGeom prst="rect">
            <a:avLst/>
          </a:prstGeom>
          <a:noFill/>
          <a:ln>
            <a:noFill/>
          </a:ln>
        </p:spPr>
      </p:pic>
      <p:sp>
        <p:nvSpPr>
          <p:cNvPr id="204" name="Shape 204"/>
          <p:cNvSpPr txBox="1"/>
          <p:nvPr/>
        </p:nvSpPr>
        <p:spPr>
          <a:xfrm>
            <a:off x="920875" y="1794450"/>
            <a:ext cx="1327800" cy="271499"/>
          </a:xfrm>
          <a:prstGeom prst="rect">
            <a:avLst/>
          </a:prstGeom>
          <a:noFill/>
          <a:ln>
            <a:noFill/>
          </a:ln>
        </p:spPr>
        <p:txBody>
          <a:bodyPr anchorCtr="0" anchor="t" bIns="91425" lIns="91425" rIns="91425" tIns="91425">
            <a:noAutofit/>
          </a:bodyPr>
          <a:lstStyle/>
          <a:p>
            <a:pPr lvl="0">
              <a:spcBef>
                <a:spcPts val="0"/>
              </a:spcBef>
              <a:buNone/>
            </a:pPr>
            <a:r>
              <a:rPr lang="en"/>
              <a:t>Model</a:t>
            </a:r>
          </a:p>
        </p:txBody>
      </p:sp>
      <p:sp>
        <p:nvSpPr>
          <p:cNvPr id="205" name="Shape 205"/>
          <p:cNvSpPr/>
          <p:nvPr/>
        </p:nvSpPr>
        <p:spPr>
          <a:xfrm>
            <a:off x="843862" y="4429800"/>
            <a:ext cx="878400" cy="39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modifier</a:t>
            </a:r>
          </a:p>
        </p:txBody>
      </p:sp>
      <p:pic>
        <p:nvPicPr>
          <p:cNvPr id="206" name="Shape 206"/>
          <p:cNvPicPr preferRelativeResize="0"/>
          <p:nvPr/>
        </p:nvPicPr>
        <p:blipFill>
          <a:blip r:embed="rId4">
            <a:alphaModFix/>
          </a:blip>
          <a:stretch>
            <a:fillRect/>
          </a:stretch>
        </p:blipFill>
        <p:spPr>
          <a:xfrm>
            <a:off x="2209637" y="2541700"/>
            <a:ext cx="2076350" cy="1473825"/>
          </a:xfrm>
          <a:prstGeom prst="rect">
            <a:avLst/>
          </a:prstGeom>
          <a:noFill/>
          <a:ln>
            <a:noFill/>
          </a:ln>
        </p:spPr>
      </p:pic>
      <p:sp>
        <p:nvSpPr>
          <p:cNvPr id="207" name="Shape 207"/>
          <p:cNvSpPr txBox="1"/>
          <p:nvPr/>
        </p:nvSpPr>
        <p:spPr>
          <a:xfrm>
            <a:off x="2209649" y="1905462"/>
            <a:ext cx="2172600" cy="271499"/>
          </a:xfrm>
          <a:prstGeom prst="rect">
            <a:avLst/>
          </a:prstGeom>
          <a:noFill/>
          <a:ln>
            <a:noFill/>
          </a:ln>
        </p:spPr>
        <p:txBody>
          <a:bodyPr anchorCtr="0" anchor="t" bIns="91425" lIns="91425" rIns="91425" tIns="91425">
            <a:noAutofit/>
          </a:bodyPr>
          <a:lstStyle/>
          <a:p>
            <a:pPr lvl="0" rtl="0">
              <a:spcBef>
                <a:spcPts val="0"/>
              </a:spcBef>
              <a:buNone/>
            </a:pPr>
            <a:r>
              <a:rPr lang="en"/>
              <a:t>void selectModel(String modelID)</a:t>
            </a:r>
          </a:p>
        </p:txBody>
      </p:sp>
      <p:sp>
        <p:nvSpPr>
          <p:cNvPr id="208" name="Shape 208"/>
          <p:cNvSpPr/>
          <p:nvPr/>
        </p:nvSpPr>
        <p:spPr>
          <a:xfrm>
            <a:off x="2743200" y="4307775"/>
            <a:ext cx="878400" cy="39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modifier</a:t>
            </a:r>
          </a:p>
        </p:txBody>
      </p:sp>
      <p:pic>
        <p:nvPicPr>
          <p:cNvPr id="209" name="Shape 209"/>
          <p:cNvPicPr preferRelativeResize="0"/>
          <p:nvPr/>
        </p:nvPicPr>
        <p:blipFill>
          <a:blip r:embed="rId5">
            <a:alphaModFix/>
          </a:blip>
          <a:stretch>
            <a:fillRect/>
          </a:stretch>
        </p:blipFill>
        <p:spPr>
          <a:xfrm>
            <a:off x="4579199" y="1964550"/>
            <a:ext cx="2076350" cy="2085180"/>
          </a:xfrm>
          <a:prstGeom prst="rect">
            <a:avLst/>
          </a:prstGeom>
          <a:noFill/>
          <a:ln>
            <a:noFill/>
          </a:ln>
        </p:spPr>
      </p:pic>
      <p:sp>
        <p:nvSpPr>
          <p:cNvPr id="210" name="Shape 210"/>
          <p:cNvSpPr txBox="1"/>
          <p:nvPr/>
        </p:nvSpPr>
        <p:spPr>
          <a:xfrm>
            <a:off x="4482961" y="1633987"/>
            <a:ext cx="2172600" cy="271499"/>
          </a:xfrm>
          <a:prstGeom prst="rect">
            <a:avLst/>
          </a:prstGeom>
          <a:noFill/>
          <a:ln>
            <a:noFill/>
          </a:ln>
        </p:spPr>
        <p:txBody>
          <a:bodyPr anchorCtr="0" anchor="t" bIns="91425" lIns="91425" rIns="91425" tIns="91425">
            <a:noAutofit/>
          </a:bodyPr>
          <a:lstStyle/>
          <a:p>
            <a:pPr lvl="0" rtl="0">
              <a:spcBef>
                <a:spcPts val="0"/>
              </a:spcBef>
              <a:buNone/>
            </a:pPr>
            <a:r>
              <a:rPr lang="en"/>
              <a:t>void deselectModel()</a:t>
            </a:r>
          </a:p>
        </p:txBody>
      </p:sp>
      <p:sp>
        <p:nvSpPr>
          <p:cNvPr id="211" name="Shape 211"/>
          <p:cNvSpPr/>
          <p:nvPr/>
        </p:nvSpPr>
        <p:spPr>
          <a:xfrm>
            <a:off x="4896737" y="4108775"/>
            <a:ext cx="878400" cy="39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modifier</a:t>
            </a:r>
          </a:p>
        </p:txBody>
      </p:sp>
      <p:pic>
        <p:nvPicPr>
          <p:cNvPr id="212" name="Shape 212"/>
          <p:cNvPicPr preferRelativeResize="0"/>
          <p:nvPr/>
        </p:nvPicPr>
        <p:blipFill>
          <a:blip r:embed="rId6">
            <a:alphaModFix/>
          </a:blip>
          <a:stretch>
            <a:fillRect/>
          </a:stretch>
        </p:blipFill>
        <p:spPr>
          <a:xfrm>
            <a:off x="6199282" y="4123325"/>
            <a:ext cx="2487517" cy="2165374"/>
          </a:xfrm>
          <a:prstGeom prst="rect">
            <a:avLst/>
          </a:prstGeom>
          <a:noFill/>
          <a:ln>
            <a:noFill/>
          </a:ln>
        </p:spPr>
      </p:pic>
      <p:sp>
        <p:nvSpPr>
          <p:cNvPr id="213" name="Shape 213"/>
          <p:cNvSpPr txBox="1"/>
          <p:nvPr/>
        </p:nvSpPr>
        <p:spPr>
          <a:xfrm>
            <a:off x="6444311" y="3320750"/>
            <a:ext cx="2172600" cy="271499"/>
          </a:xfrm>
          <a:prstGeom prst="rect">
            <a:avLst/>
          </a:prstGeom>
          <a:noFill/>
          <a:ln>
            <a:noFill/>
          </a:ln>
        </p:spPr>
        <p:txBody>
          <a:bodyPr anchorCtr="0" anchor="t" bIns="91425" lIns="91425" rIns="91425" tIns="91425">
            <a:noAutofit/>
          </a:bodyPr>
          <a:lstStyle/>
          <a:p>
            <a:pPr lvl="0" rtl="0">
              <a:spcBef>
                <a:spcPts val="0"/>
              </a:spcBef>
              <a:buNone/>
            </a:pPr>
            <a:r>
              <a:rPr lang="en"/>
              <a:t>void removeComponent(int slotIndex)</a:t>
            </a:r>
          </a:p>
        </p:txBody>
      </p:sp>
      <p:sp>
        <p:nvSpPr>
          <p:cNvPr id="214" name="Shape 214"/>
          <p:cNvSpPr/>
          <p:nvPr/>
        </p:nvSpPr>
        <p:spPr>
          <a:xfrm>
            <a:off x="2784675" y="5075162"/>
            <a:ext cx="3204599"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Path 1: 1-2-3-4-5: inspector/modifier</a:t>
            </a:r>
          </a:p>
          <a:p>
            <a:pPr lvl="0" rtl="0">
              <a:spcBef>
                <a:spcPts val="0"/>
              </a:spcBef>
              <a:buNone/>
            </a:pPr>
            <a:r>
              <a:rPr lang="en"/>
              <a:t>Path 2: 1-2-4-5: inspector/modifier</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Model</a:t>
            </a:r>
          </a:p>
        </p:txBody>
      </p:sp>
      <p:sp>
        <p:nvSpPr>
          <p:cNvPr id="220" name="Shape 2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
        <p:nvSpPr>
          <p:cNvPr id="221" name="Shape 221"/>
          <p:cNvSpPr txBox="1"/>
          <p:nvPr/>
        </p:nvSpPr>
        <p:spPr>
          <a:xfrm>
            <a:off x="899400" y="1672125"/>
            <a:ext cx="3902399" cy="271499"/>
          </a:xfrm>
          <a:prstGeom prst="rect">
            <a:avLst/>
          </a:prstGeom>
          <a:noFill/>
          <a:ln>
            <a:noFill/>
          </a:ln>
        </p:spPr>
        <p:txBody>
          <a:bodyPr anchorCtr="0" anchor="t" bIns="91425" lIns="91425" rIns="91425" tIns="91425">
            <a:noAutofit/>
          </a:bodyPr>
          <a:lstStyle/>
          <a:p>
            <a:pPr lvl="0" rtl="0">
              <a:spcBef>
                <a:spcPts val="0"/>
              </a:spcBef>
              <a:buNone/>
            </a:pPr>
            <a:r>
              <a:rPr lang="en"/>
              <a:t>void addComponent(int slotIndex, String sku)</a:t>
            </a:r>
          </a:p>
        </p:txBody>
      </p:sp>
      <p:sp>
        <p:nvSpPr>
          <p:cNvPr id="222" name="Shape 222"/>
          <p:cNvSpPr/>
          <p:nvPr/>
        </p:nvSpPr>
        <p:spPr>
          <a:xfrm>
            <a:off x="5121150" y="3559075"/>
            <a:ext cx="2295899"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Path 1: inspector/modifier</a:t>
            </a:r>
          </a:p>
          <a:p>
            <a:pPr lvl="0" rtl="0">
              <a:spcBef>
                <a:spcPts val="0"/>
              </a:spcBef>
              <a:buNone/>
            </a:pPr>
            <a:r>
              <a:rPr lang="en"/>
              <a:t>Path 2: inspector/modifier</a:t>
            </a:r>
          </a:p>
          <a:p>
            <a:pPr lvl="0" rtl="0">
              <a:spcBef>
                <a:spcPts val="0"/>
              </a:spcBef>
              <a:buNone/>
            </a:pPr>
            <a:r>
              <a:rPr lang="en"/>
              <a:t>Path 3: inspector/modifier</a:t>
            </a:r>
          </a:p>
        </p:txBody>
      </p:sp>
      <p:pic>
        <p:nvPicPr>
          <p:cNvPr id="223" name="Shape 223"/>
          <p:cNvPicPr preferRelativeResize="0"/>
          <p:nvPr/>
        </p:nvPicPr>
        <p:blipFill>
          <a:blip r:embed="rId3">
            <a:alphaModFix/>
          </a:blip>
          <a:stretch>
            <a:fillRect/>
          </a:stretch>
        </p:blipFill>
        <p:spPr>
          <a:xfrm>
            <a:off x="795098" y="2025200"/>
            <a:ext cx="3902499" cy="3894049"/>
          </a:xfrm>
          <a:prstGeom prst="rect">
            <a:avLst/>
          </a:prstGeom>
          <a:noFill/>
          <a:ln>
            <a:noFill/>
          </a:ln>
        </p:spPr>
      </p:pic>
      <p:sp>
        <p:nvSpPr>
          <p:cNvPr id="224" name="Shape 224"/>
          <p:cNvSpPr txBox="1"/>
          <p:nvPr/>
        </p:nvSpPr>
        <p:spPr>
          <a:xfrm>
            <a:off x="4871700" y="2415775"/>
            <a:ext cx="3703500" cy="1143299"/>
          </a:xfrm>
          <a:prstGeom prst="rect">
            <a:avLst/>
          </a:prstGeom>
          <a:noFill/>
          <a:ln>
            <a:noFill/>
          </a:ln>
        </p:spPr>
        <p:txBody>
          <a:bodyPr anchorCtr="0" anchor="t" bIns="91425" lIns="91425" rIns="91425" tIns="91425">
            <a:noAutofit/>
          </a:bodyPr>
          <a:lstStyle/>
          <a:p>
            <a:pPr lvl="0" rtl="0">
              <a:spcBef>
                <a:spcPts val="0"/>
              </a:spcBef>
              <a:buNone/>
            </a:pPr>
            <a:r>
              <a:rPr lang="en"/>
              <a:t>Paths:</a:t>
            </a:r>
          </a:p>
          <a:p>
            <a:pPr lvl="0" rtl="0">
              <a:spcBef>
                <a:spcPts val="0"/>
              </a:spcBef>
              <a:buNone/>
            </a:pPr>
            <a:r>
              <a:rPr lang="en"/>
              <a:t>1-2-3-4-7-10</a:t>
            </a:r>
          </a:p>
          <a:p>
            <a:pPr lvl="0" rtl="0">
              <a:spcBef>
                <a:spcPts val="0"/>
              </a:spcBef>
              <a:buNone/>
            </a:pPr>
            <a:r>
              <a:rPr lang="en"/>
              <a:t>1-2-3-4-5-6-10</a:t>
            </a:r>
          </a:p>
          <a:p>
            <a:pPr lvl="0">
              <a:spcBef>
                <a:spcPts val="0"/>
              </a:spcBef>
              <a:buNone/>
            </a:pPr>
            <a:r>
              <a:rPr lang="en"/>
              <a:t>1-2-8-9-10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Model</a:t>
            </a:r>
          </a:p>
        </p:txBody>
      </p:sp>
      <p:sp>
        <p:nvSpPr>
          <p:cNvPr id="230" name="Shape 2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
        <p:nvSpPr>
          <p:cNvPr id="231" name="Shape 231"/>
          <p:cNvSpPr txBox="1"/>
          <p:nvPr/>
        </p:nvSpPr>
        <p:spPr>
          <a:xfrm>
            <a:off x="1320300" y="1551200"/>
            <a:ext cx="3902399" cy="271499"/>
          </a:xfrm>
          <a:prstGeom prst="rect">
            <a:avLst/>
          </a:prstGeom>
          <a:noFill/>
          <a:ln>
            <a:noFill/>
          </a:ln>
        </p:spPr>
        <p:txBody>
          <a:bodyPr anchorCtr="0" anchor="t" bIns="91425" lIns="91425" rIns="91425" tIns="91425">
            <a:noAutofit/>
          </a:bodyPr>
          <a:lstStyle/>
          <a:p>
            <a:pPr lvl="0" rtl="0">
              <a:spcBef>
                <a:spcPts val="0"/>
              </a:spcBef>
              <a:buNone/>
            </a:pPr>
            <a:r>
              <a:rPr lang="en"/>
              <a:t>boolean isLegalConfiguration()</a:t>
            </a:r>
          </a:p>
        </p:txBody>
      </p:sp>
      <p:sp>
        <p:nvSpPr>
          <p:cNvPr id="232" name="Shape 232"/>
          <p:cNvSpPr/>
          <p:nvPr/>
        </p:nvSpPr>
        <p:spPr>
          <a:xfrm>
            <a:off x="5121150" y="3559075"/>
            <a:ext cx="2295899" cy="833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Path 1: inspector/modifier</a:t>
            </a:r>
          </a:p>
          <a:p>
            <a:pPr lvl="0" rtl="0">
              <a:spcBef>
                <a:spcPts val="0"/>
              </a:spcBef>
              <a:buNone/>
            </a:pPr>
            <a:r>
              <a:rPr lang="en"/>
              <a:t>Path 2: inspector/modifier</a:t>
            </a:r>
          </a:p>
          <a:p>
            <a:pPr lvl="0" rtl="0">
              <a:spcBef>
                <a:spcPts val="0"/>
              </a:spcBef>
              <a:buNone/>
            </a:pPr>
            <a:r>
              <a:rPr lang="en"/>
              <a:t>Path 3: inspector/modifier</a:t>
            </a:r>
          </a:p>
          <a:p>
            <a:pPr lvl="0" rtl="0">
              <a:spcBef>
                <a:spcPts val="0"/>
              </a:spcBef>
              <a:buNone/>
            </a:pPr>
            <a:r>
              <a:rPr lang="en"/>
              <a:t>Path 4: modifier</a:t>
            </a:r>
          </a:p>
        </p:txBody>
      </p:sp>
      <p:sp>
        <p:nvSpPr>
          <p:cNvPr id="233" name="Shape 233"/>
          <p:cNvSpPr txBox="1"/>
          <p:nvPr/>
        </p:nvSpPr>
        <p:spPr>
          <a:xfrm>
            <a:off x="4652075" y="1637125"/>
            <a:ext cx="3703500" cy="1724999"/>
          </a:xfrm>
          <a:prstGeom prst="rect">
            <a:avLst/>
          </a:prstGeom>
          <a:noFill/>
          <a:ln>
            <a:noFill/>
          </a:ln>
        </p:spPr>
        <p:txBody>
          <a:bodyPr anchorCtr="0" anchor="t" bIns="91425" lIns="91425" rIns="91425" tIns="91425">
            <a:noAutofit/>
          </a:bodyPr>
          <a:lstStyle/>
          <a:p>
            <a:pPr lvl="0" rtl="0">
              <a:spcBef>
                <a:spcPts val="0"/>
              </a:spcBef>
              <a:buNone/>
            </a:pPr>
            <a:r>
              <a:rPr lang="en"/>
              <a:t>Paths:</a:t>
            </a:r>
          </a:p>
          <a:p>
            <a:pPr lvl="0" rtl="0">
              <a:spcBef>
                <a:spcPts val="0"/>
              </a:spcBef>
              <a:buNone/>
            </a:pPr>
            <a:r>
              <a:rPr lang="en"/>
              <a:t>1: 1-2-3-[1-2-3-4-5-6-7-8-4-9]-4</a:t>
            </a:r>
          </a:p>
          <a:p>
            <a:pPr lvl="0" rtl="0">
              <a:spcBef>
                <a:spcPts val="0"/>
              </a:spcBef>
              <a:buNone/>
            </a:pPr>
            <a:r>
              <a:rPr lang="en"/>
              <a:t>2: </a:t>
            </a:r>
            <a:r>
              <a:rPr lang="en">
                <a:solidFill>
                  <a:schemeClr val="dk1"/>
                </a:solidFill>
              </a:rPr>
              <a:t>1-2-3-[1-2-3-4-5-6-7-4-9]-4</a:t>
            </a:r>
          </a:p>
          <a:p>
            <a:pPr lvl="0" rtl="0">
              <a:spcBef>
                <a:spcPts val="0"/>
              </a:spcBef>
              <a:buNone/>
            </a:pPr>
            <a:r>
              <a:rPr lang="en">
                <a:solidFill>
                  <a:schemeClr val="dk1"/>
                </a:solidFill>
              </a:rPr>
              <a:t>3: 1-2-3-[1-2-3-4-9]-4</a:t>
            </a:r>
          </a:p>
          <a:p>
            <a:pPr lvl="0" rtl="0">
              <a:spcBef>
                <a:spcPts val="0"/>
              </a:spcBef>
              <a:buNone/>
            </a:pPr>
            <a:r>
              <a:rPr lang="en"/>
              <a:t>4: 1-2-4</a:t>
            </a:r>
          </a:p>
          <a:p>
            <a:pPr lvl="0" rtl="0">
              <a:spcBef>
                <a:spcPts val="0"/>
              </a:spcBef>
              <a:buNone/>
            </a:pPr>
            <a:r>
              <a:t/>
            </a:r>
            <a:endParaRPr/>
          </a:p>
        </p:txBody>
      </p:sp>
      <p:pic>
        <p:nvPicPr>
          <p:cNvPr id="234" name="Shape 234"/>
          <p:cNvPicPr preferRelativeResize="0"/>
          <p:nvPr/>
        </p:nvPicPr>
        <p:blipFill>
          <a:blip r:embed="rId3">
            <a:alphaModFix/>
          </a:blip>
          <a:stretch>
            <a:fillRect/>
          </a:stretch>
        </p:blipFill>
        <p:spPr>
          <a:xfrm>
            <a:off x="1320299" y="1907650"/>
            <a:ext cx="2766799" cy="1269745"/>
          </a:xfrm>
          <a:prstGeom prst="rect">
            <a:avLst/>
          </a:prstGeom>
          <a:noFill/>
          <a:ln>
            <a:noFill/>
          </a:ln>
        </p:spPr>
      </p:pic>
      <p:sp>
        <p:nvSpPr>
          <p:cNvPr id="235" name="Shape 235"/>
          <p:cNvSpPr txBox="1"/>
          <p:nvPr/>
        </p:nvSpPr>
        <p:spPr>
          <a:xfrm>
            <a:off x="1512500" y="3199137"/>
            <a:ext cx="3902399" cy="271499"/>
          </a:xfrm>
          <a:prstGeom prst="rect">
            <a:avLst/>
          </a:prstGeom>
          <a:noFill/>
          <a:ln>
            <a:noFill/>
          </a:ln>
        </p:spPr>
        <p:txBody>
          <a:bodyPr anchorCtr="0" anchor="t" bIns="91425" lIns="91425" rIns="91425" tIns="91425">
            <a:noAutofit/>
          </a:bodyPr>
          <a:lstStyle/>
          <a:p>
            <a:pPr lvl="0" rtl="0">
              <a:spcBef>
                <a:spcPts val="0"/>
              </a:spcBef>
              <a:buNone/>
            </a:pPr>
            <a:r>
              <a:rPr lang="en"/>
              <a:t>void checkConfiguration()</a:t>
            </a:r>
          </a:p>
        </p:txBody>
      </p:sp>
      <p:pic>
        <p:nvPicPr>
          <p:cNvPr id="236" name="Shape 236"/>
          <p:cNvPicPr preferRelativeResize="0"/>
          <p:nvPr/>
        </p:nvPicPr>
        <p:blipFill>
          <a:blip r:embed="rId4">
            <a:alphaModFix/>
          </a:blip>
          <a:stretch>
            <a:fillRect/>
          </a:stretch>
        </p:blipFill>
        <p:spPr>
          <a:xfrm>
            <a:off x="1714725" y="3587787"/>
            <a:ext cx="2875394" cy="2904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Structural Testing</a:t>
            </a:r>
          </a:p>
        </p:txBody>
      </p:sp>
      <p:sp>
        <p:nvSpPr>
          <p:cNvPr id="242" name="Shape 24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
        <p:nvSpPr>
          <p:cNvPr id="243" name="Shape 24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Test classes that use or contain leaf classes.</a:t>
            </a:r>
          </a:p>
          <a:p>
            <a:pPr indent="-381000" lvl="0" marL="457200" marR="0" rtl="0" algn="l">
              <a:lnSpc>
                <a:spcPct val="100000"/>
              </a:lnSpc>
              <a:spcBef>
                <a:spcPts val="600"/>
              </a:spcBef>
              <a:spcAft>
                <a:spcPts val="0"/>
              </a:spcAft>
              <a:buSzPct val="100000"/>
            </a:pPr>
            <a:r>
              <a:rPr lang="en" sz="2400"/>
              <a:t>Invocations of modifiers and inspector/modifiers are treated as definitions</a:t>
            </a:r>
          </a:p>
          <a:p>
            <a:pPr indent="-381000" lvl="0" marL="457200" marR="0" rtl="0" algn="l">
              <a:lnSpc>
                <a:spcPct val="100000"/>
              </a:lnSpc>
              <a:spcBef>
                <a:spcPts val="600"/>
              </a:spcBef>
              <a:spcAft>
                <a:spcPts val="0"/>
              </a:spcAft>
              <a:buSzPct val="100000"/>
            </a:pPr>
            <a:r>
              <a:rPr lang="en" sz="2400"/>
              <a:t>Invocations of inspectors and inspector/modifiers are treated as uses.</a:t>
            </a:r>
          </a:p>
          <a:p>
            <a:pPr indent="-381000" lvl="0" marL="457200" marR="0" rtl="0" algn="l">
              <a:lnSpc>
                <a:spcPct val="100000"/>
              </a:lnSpc>
              <a:spcBef>
                <a:spcPts val="600"/>
              </a:spcBef>
              <a:spcAft>
                <a:spcPts val="0"/>
              </a:spcAft>
              <a:buSzPct val="100000"/>
            </a:pPr>
            <a:r>
              <a:rPr lang="en" sz="2400"/>
              <a:t>Analyze classes that depend on classes already analyzed.</a:t>
            </a:r>
          </a:p>
        </p:txBody>
      </p:sp>
      <p:sp>
        <p:nvSpPr>
          <p:cNvPr id="244" name="Shape 244"/>
          <p:cNvSpPr/>
          <p:nvPr/>
        </p:nvSpPr>
        <p:spPr>
          <a:xfrm>
            <a:off x="4578550" y="3032700"/>
            <a:ext cx="6548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USAccount</a:t>
            </a:r>
          </a:p>
          <a:p>
            <a:pPr lvl="0" rtl="0">
              <a:spcBef>
                <a:spcPts val="0"/>
              </a:spcBef>
              <a:buNone/>
            </a:pPr>
            <a:r>
              <a:t/>
            </a:r>
            <a:endParaRPr/>
          </a:p>
        </p:txBody>
      </p:sp>
      <p:cxnSp>
        <p:nvCxnSpPr>
          <p:cNvPr id="245" name="Shape 245"/>
          <p:cNvCxnSpPr/>
          <p:nvPr/>
        </p:nvCxnSpPr>
        <p:spPr>
          <a:xfrm>
            <a:off x="4578550" y="3245493"/>
            <a:ext cx="654899" cy="0"/>
          </a:xfrm>
          <a:prstGeom prst="straightConnector1">
            <a:avLst/>
          </a:prstGeom>
          <a:noFill/>
          <a:ln cap="flat" cmpd="sng" w="9525">
            <a:solidFill>
              <a:srgbClr val="2388DB"/>
            </a:solidFill>
            <a:prstDash val="solid"/>
            <a:round/>
            <a:headEnd len="lg" w="lg" type="none"/>
            <a:tailEnd len="lg" w="lg" type="none"/>
          </a:ln>
        </p:spPr>
      </p:cxnSp>
      <p:cxnSp>
        <p:nvCxnSpPr>
          <p:cNvPr id="246" name="Shape 246"/>
          <p:cNvCxnSpPr/>
          <p:nvPr/>
        </p:nvCxnSpPr>
        <p:spPr>
          <a:xfrm>
            <a:off x="4578550" y="3341443"/>
            <a:ext cx="654899" cy="0"/>
          </a:xfrm>
          <a:prstGeom prst="straightConnector1">
            <a:avLst/>
          </a:prstGeom>
          <a:noFill/>
          <a:ln cap="flat" cmpd="sng" w="9525">
            <a:solidFill>
              <a:srgbClr val="2388DB"/>
            </a:solidFill>
            <a:prstDash val="solid"/>
            <a:round/>
            <a:headEnd len="lg" w="lg" type="none"/>
            <a:tailEnd len="lg" w="lg" type="none"/>
          </a:ln>
        </p:spPr>
      </p:cxnSp>
      <p:sp>
        <p:nvSpPr>
          <p:cNvPr id="247" name="Shape 247"/>
          <p:cNvSpPr/>
          <p:nvPr/>
        </p:nvSpPr>
        <p:spPr>
          <a:xfrm>
            <a:off x="5478003" y="4081520"/>
            <a:ext cx="7433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OtherAccount</a:t>
            </a:r>
          </a:p>
          <a:p>
            <a:pPr lvl="0" rtl="0">
              <a:spcBef>
                <a:spcPts val="0"/>
              </a:spcBef>
              <a:buNone/>
            </a:pPr>
            <a:r>
              <a:t/>
            </a:r>
            <a:endParaRPr/>
          </a:p>
        </p:txBody>
      </p:sp>
      <p:cxnSp>
        <p:nvCxnSpPr>
          <p:cNvPr id="248" name="Shape 248"/>
          <p:cNvCxnSpPr/>
          <p:nvPr/>
        </p:nvCxnSpPr>
        <p:spPr>
          <a:xfrm>
            <a:off x="5478003" y="4294312"/>
            <a:ext cx="743399" cy="0"/>
          </a:xfrm>
          <a:prstGeom prst="straightConnector1">
            <a:avLst/>
          </a:prstGeom>
          <a:noFill/>
          <a:ln cap="flat" cmpd="sng" w="9525">
            <a:solidFill>
              <a:srgbClr val="2388DB"/>
            </a:solidFill>
            <a:prstDash val="solid"/>
            <a:round/>
            <a:headEnd len="lg" w="lg" type="none"/>
            <a:tailEnd len="lg" w="lg" type="none"/>
          </a:ln>
        </p:spPr>
      </p:cxnSp>
      <p:cxnSp>
        <p:nvCxnSpPr>
          <p:cNvPr id="249" name="Shape 249"/>
          <p:cNvCxnSpPr/>
          <p:nvPr/>
        </p:nvCxnSpPr>
        <p:spPr>
          <a:xfrm>
            <a:off x="5478003" y="4390263"/>
            <a:ext cx="743399" cy="0"/>
          </a:xfrm>
          <a:prstGeom prst="straightConnector1">
            <a:avLst/>
          </a:prstGeom>
          <a:noFill/>
          <a:ln cap="flat" cmpd="sng" w="9525">
            <a:solidFill>
              <a:srgbClr val="2388DB"/>
            </a:solidFill>
            <a:prstDash val="solid"/>
            <a:round/>
            <a:headEnd len="lg" w="lg" type="none"/>
            <a:tailEnd len="lg" w="lg" type="none"/>
          </a:ln>
        </p:spPr>
      </p:cxnSp>
      <p:sp>
        <p:nvSpPr>
          <p:cNvPr id="250" name="Shape 250"/>
          <p:cNvSpPr/>
          <p:nvPr/>
        </p:nvSpPr>
        <p:spPr>
          <a:xfrm>
            <a:off x="5233461" y="3491875"/>
            <a:ext cx="6978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EUAccount</a:t>
            </a:r>
          </a:p>
          <a:p>
            <a:pPr lvl="0" rtl="0">
              <a:spcBef>
                <a:spcPts val="0"/>
              </a:spcBef>
              <a:buNone/>
            </a:pPr>
            <a:r>
              <a:t/>
            </a:r>
            <a:endParaRPr/>
          </a:p>
        </p:txBody>
      </p:sp>
      <p:cxnSp>
        <p:nvCxnSpPr>
          <p:cNvPr id="251" name="Shape 251"/>
          <p:cNvCxnSpPr/>
          <p:nvPr/>
        </p:nvCxnSpPr>
        <p:spPr>
          <a:xfrm>
            <a:off x="5233461" y="3704667"/>
            <a:ext cx="697800" cy="0"/>
          </a:xfrm>
          <a:prstGeom prst="straightConnector1">
            <a:avLst/>
          </a:prstGeom>
          <a:noFill/>
          <a:ln cap="flat" cmpd="sng" w="9525">
            <a:solidFill>
              <a:srgbClr val="2388DB"/>
            </a:solidFill>
            <a:prstDash val="solid"/>
            <a:round/>
            <a:headEnd len="lg" w="lg" type="none"/>
            <a:tailEnd len="lg" w="lg" type="none"/>
          </a:ln>
        </p:spPr>
      </p:cxnSp>
      <p:cxnSp>
        <p:nvCxnSpPr>
          <p:cNvPr id="252" name="Shape 252"/>
          <p:cNvCxnSpPr/>
          <p:nvPr/>
        </p:nvCxnSpPr>
        <p:spPr>
          <a:xfrm>
            <a:off x="5233461" y="3800617"/>
            <a:ext cx="697800" cy="0"/>
          </a:xfrm>
          <a:prstGeom prst="straightConnector1">
            <a:avLst/>
          </a:prstGeom>
          <a:noFill/>
          <a:ln cap="flat" cmpd="sng" w="9525">
            <a:solidFill>
              <a:srgbClr val="2388DB"/>
            </a:solidFill>
            <a:prstDash val="solid"/>
            <a:round/>
            <a:headEnd len="lg" w="lg" type="none"/>
            <a:tailEnd len="lg" w="lg" type="none"/>
          </a:ln>
        </p:spPr>
      </p:cxnSp>
      <p:sp>
        <p:nvSpPr>
          <p:cNvPr id="253" name="Shape 253"/>
          <p:cNvSpPr/>
          <p:nvPr/>
        </p:nvSpPr>
        <p:spPr>
          <a:xfrm>
            <a:off x="6221625" y="2711050"/>
            <a:ext cx="651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a:t>
            </a:r>
          </a:p>
          <a:p>
            <a:pPr lvl="0" rtl="0">
              <a:spcBef>
                <a:spcPts val="0"/>
              </a:spcBef>
              <a:buNone/>
            </a:pPr>
            <a:r>
              <a:t/>
            </a:r>
            <a:endParaRPr/>
          </a:p>
        </p:txBody>
      </p:sp>
      <p:cxnSp>
        <p:nvCxnSpPr>
          <p:cNvPr id="254" name="Shape 254"/>
          <p:cNvCxnSpPr/>
          <p:nvPr/>
        </p:nvCxnSpPr>
        <p:spPr>
          <a:xfrm>
            <a:off x="6221625" y="2923842"/>
            <a:ext cx="651599" cy="0"/>
          </a:xfrm>
          <a:prstGeom prst="straightConnector1">
            <a:avLst/>
          </a:prstGeom>
          <a:noFill/>
          <a:ln cap="flat" cmpd="sng" w="9525">
            <a:solidFill>
              <a:srgbClr val="2388DB"/>
            </a:solidFill>
            <a:prstDash val="solid"/>
            <a:round/>
            <a:headEnd len="lg" w="lg" type="none"/>
            <a:tailEnd len="lg" w="lg" type="none"/>
          </a:ln>
        </p:spPr>
      </p:cxnSp>
      <p:cxnSp>
        <p:nvCxnSpPr>
          <p:cNvPr id="255" name="Shape 255"/>
          <p:cNvCxnSpPr/>
          <p:nvPr/>
        </p:nvCxnSpPr>
        <p:spPr>
          <a:xfrm>
            <a:off x="6221625" y="3019793"/>
            <a:ext cx="651599" cy="0"/>
          </a:xfrm>
          <a:prstGeom prst="straightConnector1">
            <a:avLst/>
          </a:prstGeom>
          <a:noFill/>
          <a:ln cap="flat" cmpd="sng" w="9525">
            <a:solidFill>
              <a:srgbClr val="2388DB"/>
            </a:solidFill>
            <a:prstDash val="solid"/>
            <a:round/>
            <a:headEnd len="lg" w="lg" type="none"/>
            <a:tailEnd len="lg" w="lg" type="none"/>
          </a:ln>
        </p:spPr>
      </p:cxnSp>
      <p:sp>
        <p:nvSpPr>
          <p:cNvPr id="256" name="Shape 256"/>
          <p:cNvSpPr/>
          <p:nvPr/>
        </p:nvSpPr>
        <p:spPr>
          <a:xfrm>
            <a:off x="6103482" y="1981425"/>
            <a:ext cx="7959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CustomerCare</a:t>
            </a:r>
          </a:p>
          <a:p>
            <a:pPr lvl="0" rtl="0">
              <a:spcBef>
                <a:spcPts val="0"/>
              </a:spcBef>
              <a:buNone/>
            </a:pPr>
            <a:r>
              <a:t/>
            </a:r>
            <a:endParaRPr/>
          </a:p>
        </p:txBody>
      </p:sp>
      <p:cxnSp>
        <p:nvCxnSpPr>
          <p:cNvPr id="257" name="Shape 257"/>
          <p:cNvCxnSpPr/>
          <p:nvPr/>
        </p:nvCxnSpPr>
        <p:spPr>
          <a:xfrm>
            <a:off x="6103482" y="2194217"/>
            <a:ext cx="795900" cy="0"/>
          </a:xfrm>
          <a:prstGeom prst="straightConnector1">
            <a:avLst/>
          </a:prstGeom>
          <a:noFill/>
          <a:ln cap="flat" cmpd="sng" w="9525">
            <a:solidFill>
              <a:srgbClr val="2388DB"/>
            </a:solidFill>
            <a:prstDash val="solid"/>
            <a:round/>
            <a:headEnd len="lg" w="lg" type="none"/>
            <a:tailEnd len="lg" w="lg" type="none"/>
          </a:ln>
        </p:spPr>
      </p:cxnSp>
      <p:cxnSp>
        <p:nvCxnSpPr>
          <p:cNvPr id="258" name="Shape 258"/>
          <p:cNvCxnSpPr/>
          <p:nvPr/>
        </p:nvCxnSpPr>
        <p:spPr>
          <a:xfrm>
            <a:off x="6103482" y="2290167"/>
            <a:ext cx="795900" cy="0"/>
          </a:xfrm>
          <a:prstGeom prst="straightConnector1">
            <a:avLst/>
          </a:prstGeom>
          <a:noFill/>
          <a:ln cap="flat" cmpd="sng" w="9525">
            <a:solidFill>
              <a:srgbClr val="2388DB"/>
            </a:solidFill>
            <a:prstDash val="solid"/>
            <a:round/>
            <a:headEnd len="lg" w="lg" type="none"/>
            <a:tailEnd len="lg" w="lg" type="none"/>
          </a:ln>
        </p:spPr>
      </p:cxnSp>
      <p:sp>
        <p:nvSpPr>
          <p:cNvPr id="259" name="Shape 259"/>
          <p:cNvSpPr/>
          <p:nvPr/>
        </p:nvSpPr>
        <p:spPr>
          <a:xfrm>
            <a:off x="6731354" y="3354454"/>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Order</a:t>
            </a:r>
          </a:p>
          <a:p>
            <a:pPr lvl="0" rtl="0">
              <a:spcBef>
                <a:spcPts val="0"/>
              </a:spcBef>
              <a:buNone/>
            </a:pPr>
            <a:r>
              <a:t/>
            </a:r>
            <a:endParaRPr/>
          </a:p>
        </p:txBody>
      </p:sp>
      <p:cxnSp>
        <p:nvCxnSpPr>
          <p:cNvPr id="260" name="Shape 260"/>
          <p:cNvCxnSpPr/>
          <p:nvPr/>
        </p:nvCxnSpPr>
        <p:spPr>
          <a:xfrm>
            <a:off x="6731354" y="3567247"/>
            <a:ext cx="470100" cy="0"/>
          </a:xfrm>
          <a:prstGeom prst="straightConnector1">
            <a:avLst/>
          </a:prstGeom>
          <a:noFill/>
          <a:ln cap="flat" cmpd="sng" w="9525">
            <a:solidFill>
              <a:srgbClr val="2388DB"/>
            </a:solidFill>
            <a:prstDash val="solid"/>
            <a:round/>
            <a:headEnd len="lg" w="lg" type="none"/>
            <a:tailEnd len="lg" w="lg" type="none"/>
          </a:ln>
        </p:spPr>
      </p:cxnSp>
      <p:cxnSp>
        <p:nvCxnSpPr>
          <p:cNvPr id="261" name="Shape 261"/>
          <p:cNvCxnSpPr/>
          <p:nvPr/>
        </p:nvCxnSpPr>
        <p:spPr>
          <a:xfrm>
            <a:off x="6731354" y="3663198"/>
            <a:ext cx="470100" cy="0"/>
          </a:xfrm>
          <a:prstGeom prst="straightConnector1">
            <a:avLst/>
          </a:prstGeom>
          <a:noFill/>
          <a:ln cap="flat" cmpd="sng" w="9525">
            <a:solidFill>
              <a:srgbClr val="2388DB"/>
            </a:solidFill>
            <a:prstDash val="solid"/>
            <a:round/>
            <a:headEnd len="lg" w="lg" type="none"/>
            <a:tailEnd len="lg" w="lg" type="none"/>
          </a:ln>
        </p:spPr>
      </p:cxnSp>
      <p:sp>
        <p:nvSpPr>
          <p:cNvPr id="262" name="Shape 262"/>
          <p:cNvSpPr/>
          <p:nvPr/>
        </p:nvSpPr>
        <p:spPr>
          <a:xfrm>
            <a:off x="6318411" y="4240732"/>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a:t>
            </a:r>
          </a:p>
          <a:p>
            <a:pPr lvl="0" rtl="0">
              <a:spcBef>
                <a:spcPts val="0"/>
              </a:spcBef>
              <a:buNone/>
            </a:pPr>
            <a:r>
              <a:t/>
            </a:r>
            <a:endParaRPr/>
          </a:p>
        </p:txBody>
      </p:sp>
      <p:cxnSp>
        <p:nvCxnSpPr>
          <p:cNvPr id="263" name="Shape 263"/>
          <p:cNvCxnSpPr/>
          <p:nvPr/>
        </p:nvCxnSpPr>
        <p:spPr>
          <a:xfrm>
            <a:off x="6318411" y="4453525"/>
            <a:ext cx="470100" cy="0"/>
          </a:xfrm>
          <a:prstGeom prst="straightConnector1">
            <a:avLst/>
          </a:prstGeom>
          <a:noFill/>
          <a:ln cap="flat" cmpd="sng" w="9525">
            <a:solidFill>
              <a:srgbClr val="2388DB"/>
            </a:solidFill>
            <a:prstDash val="solid"/>
            <a:round/>
            <a:headEnd len="lg" w="lg" type="none"/>
            <a:tailEnd len="lg" w="lg" type="none"/>
          </a:ln>
        </p:spPr>
      </p:cxnSp>
      <p:cxnSp>
        <p:nvCxnSpPr>
          <p:cNvPr id="264" name="Shape 264"/>
          <p:cNvCxnSpPr/>
          <p:nvPr/>
        </p:nvCxnSpPr>
        <p:spPr>
          <a:xfrm>
            <a:off x="6318411" y="4549475"/>
            <a:ext cx="470100" cy="0"/>
          </a:xfrm>
          <a:prstGeom prst="straightConnector1">
            <a:avLst/>
          </a:prstGeom>
          <a:noFill/>
          <a:ln cap="flat" cmpd="sng" w="9525">
            <a:solidFill>
              <a:srgbClr val="2388DB"/>
            </a:solidFill>
            <a:prstDash val="solid"/>
            <a:round/>
            <a:headEnd len="lg" w="lg" type="none"/>
            <a:tailEnd len="lg" w="lg" type="none"/>
          </a:ln>
        </p:spPr>
      </p:cxnSp>
      <p:sp>
        <p:nvSpPr>
          <p:cNvPr id="265" name="Shape 265"/>
          <p:cNvSpPr/>
          <p:nvPr/>
        </p:nvSpPr>
        <p:spPr>
          <a:xfrm>
            <a:off x="6895144" y="4240732"/>
            <a:ext cx="567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PriceList</a:t>
            </a:r>
          </a:p>
          <a:p>
            <a:pPr lvl="0" rtl="0">
              <a:spcBef>
                <a:spcPts val="0"/>
              </a:spcBef>
              <a:buNone/>
            </a:pPr>
            <a:r>
              <a:t/>
            </a:r>
            <a:endParaRPr/>
          </a:p>
        </p:txBody>
      </p:sp>
      <p:cxnSp>
        <p:nvCxnSpPr>
          <p:cNvPr id="266" name="Shape 266"/>
          <p:cNvCxnSpPr/>
          <p:nvPr/>
        </p:nvCxnSpPr>
        <p:spPr>
          <a:xfrm>
            <a:off x="6895144" y="4453525"/>
            <a:ext cx="567599" cy="0"/>
          </a:xfrm>
          <a:prstGeom prst="straightConnector1">
            <a:avLst/>
          </a:prstGeom>
          <a:noFill/>
          <a:ln cap="flat" cmpd="sng" w="9525">
            <a:solidFill>
              <a:srgbClr val="2388DB"/>
            </a:solidFill>
            <a:prstDash val="solid"/>
            <a:round/>
            <a:headEnd len="lg" w="lg" type="none"/>
            <a:tailEnd len="lg" w="lg" type="none"/>
          </a:ln>
        </p:spPr>
      </p:cxnSp>
      <p:cxnSp>
        <p:nvCxnSpPr>
          <p:cNvPr id="267" name="Shape 267"/>
          <p:cNvCxnSpPr/>
          <p:nvPr/>
        </p:nvCxnSpPr>
        <p:spPr>
          <a:xfrm>
            <a:off x="6895144" y="4549475"/>
            <a:ext cx="567599" cy="0"/>
          </a:xfrm>
          <a:prstGeom prst="straightConnector1">
            <a:avLst/>
          </a:prstGeom>
          <a:noFill/>
          <a:ln cap="flat" cmpd="sng" w="9525">
            <a:solidFill>
              <a:srgbClr val="2388DB"/>
            </a:solidFill>
            <a:prstDash val="solid"/>
            <a:round/>
            <a:headEnd len="lg" w="lg" type="none"/>
            <a:tailEnd len="lg" w="lg" type="none"/>
          </a:ln>
        </p:spPr>
      </p:cxnSp>
      <p:sp>
        <p:nvSpPr>
          <p:cNvPr id="268" name="Shape 268"/>
          <p:cNvSpPr/>
          <p:nvPr/>
        </p:nvSpPr>
        <p:spPr>
          <a:xfrm>
            <a:off x="7569559" y="4240732"/>
            <a:ext cx="7433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a:t>
            </a:r>
          </a:p>
          <a:p>
            <a:pPr lvl="0" rtl="0">
              <a:spcBef>
                <a:spcPts val="0"/>
              </a:spcBef>
              <a:buNone/>
            </a:pPr>
            <a:r>
              <a:t/>
            </a:r>
            <a:endParaRPr/>
          </a:p>
        </p:txBody>
      </p:sp>
      <p:cxnSp>
        <p:nvCxnSpPr>
          <p:cNvPr id="269" name="Shape 269"/>
          <p:cNvCxnSpPr/>
          <p:nvPr/>
        </p:nvCxnSpPr>
        <p:spPr>
          <a:xfrm>
            <a:off x="7569559" y="4453525"/>
            <a:ext cx="743399" cy="0"/>
          </a:xfrm>
          <a:prstGeom prst="straightConnector1">
            <a:avLst/>
          </a:prstGeom>
          <a:noFill/>
          <a:ln cap="flat" cmpd="sng" w="9525">
            <a:solidFill>
              <a:srgbClr val="2388DB"/>
            </a:solidFill>
            <a:prstDash val="solid"/>
            <a:round/>
            <a:headEnd len="lg" w="lg" type="none"/>
            <a:tailEnd len="lg" w="lg" type="none"/>
          </a:ln>
        </p:spPr>
      </p:cxnSp>
      <p:cxnSp>
        <p:nvCxnSpPr>
          <p:cNvPr id="270" name="Shape 270"/>
          <p:cNvCxnSpPr/>
          <p:nvPr/>
        </p:nvCxnSpPr>
        <p:spPr>
          <a:xfrm>
            <a:off x="7569559" y="4549475"/>
            <a:ext cx="743399" cy="0"/>
          </a:xfrm>
          <a:prstGeom prst="straightConnector1">
            <a:avLst/>
          </a:prstGeom>
          <a:noFill/>
          <a:ln cap="flat" cmpd="sng" w="9525">
            <a:solidFill>
              <a:srgbClr val="2388DB"/>
            </a:solidFill>
            <a:prstDash val="solid"/>
            <a:round/>
            <a:headEnd len="lg" w="lg" type="none"/>
            <a:tailEnd len="lg" w="lg" type="none"/>
          </a:ln>
        </p:spPr>
      </p:cxnSp>
      <p:sp>
        <p:nvSpPr>
          <p:cNvPr id="271" name="Shape 271"/>
          <p:cNvSpPr/>
          <p:nvPr/>
        </p:nvSpPr>
        <p:spPr>
          <a:xfrm>
            <a:off x="7054906" y="5057490"/>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a:t>
            </a:r>
          </a:p>
          <a:p>
            <a:pPr lvl="0" rtl="0">
              <a:spcBef>
                <a:spcPts val="0"/>
              </a:spcBef>
              <a:buNone/>
            </a:pPr>
            <a:r>
              <a:t/>
            </a:r>
            <a:endParaRPr/>
          </a:p>
        </p:txBody>
      </p:sp>
      <p:cxnSp>
        <p:nvCxnSpPr>
          <p:cNvPr id="272" name="Shape 272"/>
          <p:cNvCxnSpPr/>
          <p:nvPr/>
        </p:nvCxnSpPr>
        <p:spPr>
          <a:xfrm>
            <a:off x="7054906" y="5270283"/>
            <a:ext cx="470100" cy="0"/>
          </a:xfrm>
          <a:prstGeom prst="straightConnector1">
            <a:avLst/>
          </a:prstGeom>
          <a:noFill/>
          <a:ln cap="flat" cmpd="sng" w="9525">
            <a:solidFill>
              <a:srgbClr val="2388DB"/>
            </a:solidFill>
            <a:prstDash val="solid"/>
            <a:round/>
            <a:headEnd len="lg" w="lg" type="none"/>
            <a:tailEnd len="lg" w="lg" type="none"/>
          </a:ln>
        </p:spPr>
      </p:cxnSp>
      <p:cxnSp>
        <p:nvCxnSpPr>
          <p:cNvPr id="273" name="Shape 273"/>
          <p:cNvCxnSpPr/>
          <p:nvPr/>
        </p:nvCxnSpPr>
        <p:spPr>
          <a:xfrm>
            <a:off x="7054906" y="5366233"/>
            <a:ext cx="470100" cy="0"/>
          </a:xfrm>
          <a:prstGeom prst="straightConnector1">
            <a:avLst/>
          </a:prstGeom>
          <a:noFill/>
          <a:ln cap="flat" cmpd="sng" w="9525">
            <a:solidFill>
              <a:srgbClr val="2388DB"/>
            </a:solidFill>
            <a:prstDash val="solid"/>
            <a:round/>
            <a:headEnd len="lg" w="lg" type="none"/>
            <a:tailEnd len="lg" w="lg" type="none"/>
          </a:ln>
        </p:spPr>
      </p:cxnSp>
      <p:sp>
        <p:nvSpPr>
          <p:cNvPr id="274" name="Shape 274"/>
          <p:cNvSpPr/>
          <p:nvPr/>
        </p:nvSpPr>
        <p:spPr>
          <a:xfrm>
            <a:off x="6318422" y="5053430"/>
            <a:ext cx="567599"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ModelDB</a:t>
            </a:r>
          </a:p>
          <a:p>
            <a:pPr lvl="0" rtl="0">
              <a:spcBef>
                <a:spcPts val="0"/>
              </a:spcBef>
              <a:buNone/>
            </a:pPr>
            <a:r>
              <a:t/>
            </a:r>
            <a:endParaRPr/>
          </a:p>
        </p:txBody>
      </p:sp>
      <p:cxnSp>
        <p:nvCxnSpPr>
          <p:cNvPr id="275" name="Shape 275"/>
          <p:cNvCxnSpPr/>
          <p:nvPr/>
        </p:nvCxnSpPr>
        <p:spPr>
          <a:xfrm>
            <a:off x="6318422" y="5266223"/>
            <a:ext cx="567599" cy="0"/>
          </a:xfrm>
          <a:prstGeom prst="straightConnector1">
            <a:avLst/>
          </a:prstGeom>
          <a:noFill/>
          <a:ln cap="flat" cmpd="sng" w="9525">
            <a:solidFill>
              <a:srgbClr val="2388DB"/>
            </a:solidFill>
            <a:prstDash val="solid"/>
            <a:round/>
            <a:headEnd len="lg" w="lg" type="none"/>
            <a:tailEnd len="lg" w="lg" type="none"/>
          </a:ln>
        </p:spPr>
      </p:cxnSp>
      <p:cxnSp>
        <p:nvCxnSpPr>
          <p:cNvPr id="276" name="Shape 276"/>
          <p:cNvCxnSpPr/>
          <p:nvPr/>
        </p:nvCxnSpPr>
        <p:spPr>
          <a:xfrm>
            <a:off x="6318422" y="5362173"/>
            <a:ext cx="567599" cy="0"/>
          </a:xfrm>
          <a:prstGeom prst="straightConnector1">
            <a:avLst/>
          </a:prstGeom>
          <a:noFill/>
          <a:ln cap="flat" cmpd="sng" w="9525">
            <a:solidFill>
              <a:srgbClr val="2388DB"/>
            </a:solidFill>
            <a:prstDash val="solid"/>
            <a:round/>
            <a:headEnd len="lg" w="lg" type="none"/>
            <a:tailEnd len="lg" w="lg" type="none"/>
          </a:ln>
        </p:spPr>
      </p:cxnSp>
      <p:sp>
        <p:nvSpPr>
          <p:cNvPr id="277" name="Shape 277"/>
          <p:cNvSpPr/>
          <p:nvPr/>
        </p:nvSpPr>
        <p:spPr>
          <a:xfrm>
            <a:off x="7054906" y="5760965"/>
            <a:ext cx="4701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SlotDB</a:t>
            </a:r>
          </a:p>
          <a:p>
            <a:pPr lvl="0" rtl="0">
              <a:spcBef>
                <a:spcPts val="0"/>
              </a:spcBef>
              <a:buNone/>
            </a:pPr>
            <a:r>
              <a:t/>
            </a:r>
            <a:endParaRPr/>
          </a:p>
        </p:txBody>
      </p:sp>
      <p:cxnSp>
        <p:nvCxnSpPr>
          <p:cNvPr id="278" name="Shape 278"/>
          <p:cNvCxnSpPr/>
          <p:nvPr/>
        </p:nvCxnSpPr>
        <p:spPr>
          <a:xfrm>
            <a:off x="7054906" y="5973757"/>
            <a:ext cx="470100" cy="0"/>
          </a:xfrm>
          <a:prstGeom prst="straightConnector1">
            <a:avLst/>
          </a:prstGeom>
          <a:noFill/>
          <a:ln cap="flat" cmpd="sng" w="9525">
            <a:solidFill>
              <a:srgbClr val="2388DB"/>
            </a:solidFill>
            <a:prstDash val="solid"/>
            <a:round/>
            <a:headEnd len="lg" w="lg" type="none"/>
            <a:tailEnd len="lg" w="lg" type="none"/>
          </a:ln>
        </p:spPr>
      </p:cxnSp>
      <p:cxnSp>
        <p:nvCxnSpPr>
          <p:cNvPr id="279" name="Shape 279"/>
          <p:cNvCxnSpPr/>
          <p:nvPr/>
        </p:nvCxnSpPr>
        <p:spPr>
          <a:xfrm>
            <a:off x="7054906" y="6069708"/>
            <a:ext cx="470100" cy="0"/>
          </a:xfrm>
          <a:prstGeom prst="straightConnector1">
            <a:avLst/>
          </a:prstGeom>
          <a:noFill/>
          <a:ln cap="flat" cmpd="sng" w="9525">
            <a:solidFill>
              <a:srgbClr val="2388DB"/>
            </a:solidFill>
            <a:prstDash val="solid"/>
            <a:round/>
            <a:headEnd len="lg" w="lg" type="none"/>
            <a:tailEnd len="lg" w="lg" type="none"/>
          </a:ln>
        </p:spPr>
      </p:cxnSp>
      <p:sp>
        <p:nvSpPr>
          <p:cNvPr id="280" name="Shape 280"/>
          <p:cNvSpPr/>
          <p:nvPr/>
        </p:nvSpPr>
        <p:spPr>
          <a:xfrm>
            <a:off x="7684192" y="5011195"/>
            <a:ext cx="795900" cy="4257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ComponentDB</a:t>
            </a:r>
          </a:p>
          <a:p>
            <a:pPr lvl="0" rtl="0">
              <a:spcBef>
                <a:spcPts val="0"/>
              </a:spcBef>
              <a:buNone/>
            </a:pPr>
            <a:r>
              <a:t/>
            </a:r>
            <a:endParaRPr/>
          </a:p>
        </p:txBody>
      </p:sp>
      <p:cxnSp>
        <p:nvCxnSpPr>
          <p:cNvPr id="281" name="Shape 281"/>
          <p:cNvCxnSpPr/>
          <p:nvPr/>
        </p:nvCxnSpPr>
        <p:spPr>
          <a:xfrm>
            <a:off x="7684192" y="5223988"/>
            <a:ext cx="795900" cy="0"/>
          </a:xfrm>
          <a:prstGeom prst="straightConnector1">
            <a:avLst/>
          </a:prstGeom>
          <a:noFill/>
          <a:ln cap="flat" cmpd="sng" w="9525">
            <a:solidFill>
              <a:srgbClr val="2388DB"/>
            </a:solidFill>
            <a:prstDash val="solid"/>
            <a:round/>
            <a:headEnd len="lg" w="lg" type="none"/>
            <a:tailEnd len="lg" w="lg" type="none"/>
          </a:ln>
        </p:spPr>
      </p:cxnSp>
      <p:cxnSp>
        <p:nvCxnSpPr>
          <p:cNvPr id="282" name="Shape 282"/>
          <p:cNvCxnSpPr/>
          <p:nvPr/>
        </p:nvCxnSpPr>
        <p:spPr>
          <a:xfrm>
            <a:off x="7684192" y="5319939"/>
            <a:ext cx="795900" cy="0"/>
          </a:xfrm>
          <a:prstGeom prst="straightConnector1">
            <a:avLst/>
          </a:prstGeom>
          <a:noFill/>
          <a:ln cap="flat" cmpd="sng" w="9525">
            <a:solidFill>
              <a:srgbClr val="2388DB"/>
            </a:solidFill>
            <a:prstDash val="solid"/>
            <a:round/>
            <a:headEnd len="lg" w="lg" type="none"/>
            <a:tailEnd len="lg" w="lg" type="none"/>
          </a:ln>
        </p:spPr>
      </p:cxnSp>
      <p:cxnSp>
        <p:nvCxnSpPr>
          <p:cNvPr id="283" name="Shape 283"/>
          <p:cNvCxnSpPr>
            <a:stCxn id="253" idx="0"/>
            <a:endCxn id="256" idx="2"/>
          </p:cNvCxnSpPr>
          <p:nvPr/>
        </p:nvCxnSpPr>
        <p:spPr>
          <a:xfrm rot="10800000">
            <a:off x="6501525" y="2407150"/>
            <a:ext cx="45900" cy="303900"/>
          </a:xfrm>
          <a:prstGeom prst="straightConnector1">
            <a:avLst/>
          </a:prstGeom>
          <a:noFill/>
          <a:ln cap="flat" cmpd="sng" w="9525">
            <a:solidFill>
              <a:srgbClr val="2388DB"/>
            </a:solidFill>
            <a:prstDash val="solid"/>
            <a:round/>
            <a:headEnd len="lg" w="lg" type="none"/>
            <a:tailEnd len="lg" w="lg" type="none"/>
          </a:ln>
        </p:spPr>
      </p:cxnSp>
      <p:cxnSp>
        <p:nvCxnSpPr>
          <p:cNvPr id="284" name="Shape 284"/>
          <p:cNvCxnSpPr>
            <a:stCxn id="244" idx="0"/>
            <a:endCxn id="253" idx="1"/>
          </p:cNvCxnSpPr>
          <p:nvPr/>
        </p:nvCxnSpPr>
        <p:spPr>
          <a:xfrm flipH="1" rot="10800000">
            <a:off x="4906000" y="2923800"/>
            <a:ext cx="1315500" cy="108900"/>
          </a:xfrm>
          <a:prstGeom prst="straightConnector1">
            <a:avLst/>
          </a:prstGeom>
          <a:noFill/>
          <a:ln cap="flat" cmpd="sng" w="9525">
            <a:solidFill>
              <a:srgbClr val="2388DB"/>
            </a:solidFill>
            <a:prstDash val="solid"/>
            <a:round/>
            <a:headEnd len="lg" w="lg" type="none"/>
            <a:tailEnd len="lg" w="lg" type="none"/>
          </a:ln>
        </p:spPr>
      </p:cxnSp>
      <p:cxnSp>
        <p:nvCxnSpPr>
          <p:cNvPr id="285" name="Shape 285"/>
          <p:cNvCxnSpPr>
            <a:stCxn id="250" idx="0"/>
            <a:endCxn id="253" idx="2"/>
          </p:cNvCxnSpPr>
          <p:nvPr/>
        </p:nvCxnSpPr>
        <p:spPr>
          <a:xfrm flipH="1" rot="10800000">
            <a:off x="5582361" y="3136675"/>
            <a:ext cx="965100" cy="355200"/>
          </a:xfrm>
          <a:prstGeom prst="straightConnector1">
            <a:avLst/>
          </a:prstGeom>
          <a:noFill/>
          <a:ln cap="flat" cmpd="sng" w="9525">
            <a:solidFill>
              <a:srgbClr val="2388DB"/>
            </a:solidFill>
            <a:prstDash val="solid"/>
            <a:round/>
            <a:headEnd len="lg" w="lg" type="none"/>
            <a:tailEnd len="lg" w="lg" type="none"/>
          </a:ln>
        </p:spPr>
      </p:cxnSp>
      <p:cxnSp>
        <p:nvCxnSpPr>
          <p:cNvPr id="286" name="Shape 286"/>
          <p:cNvCxnSpPr>
            <a:stCxn id="247" idx="0"/>
            <a:endCxn id="253" idx="2"/>
          </p:cNvCxnSpPr>
          <p:nvPr/>
        </p:nvCxnSpPr>
        <p:spPr>
          <a:xfrm flipH="1" rot="10800000">
            <a:off x="5849703" y="3136820"/>
            <a:ext cx="697800" cy="944700"/>
          </a:xfrm>
          <a:prstGeom prst="straightConnector1">
            <a:avLst/>
          </a:prstGeom>
          <a:noFill/>
          <a:ln cap="flat" cmpd="sng" w="9525">
            <a:solidFill>
              <a:srgbClr val="2388DB"/>
            </a:solidFill>
            <a:prstDash val="solid"/>
            <a:round/>
            <a:headEnd len="lg" w="lg" type="none"/>
            <a:tailEnd len="lg" w="lg" type="none"/>
          </a:ln>
        </p:spPr>
      </p:cxnSp>
      <p:cxnSp>
        <p:nvCxnSpPr>
          <p:cNvPr id="287" name="Shape 287"/>
          <p:cNvCxnSpPr>
            <a:stCxn id="259" idx="0"/>
            <a:endCxn id="253" idx="2"/>
          </p:cNvCxnSpPr>
          <p:nvPr/>
        </p:nvCxnSpPr>
        <p:spPr>
          <a:xfrm rot="10800000">
            <a:off x="6547304" y="3136654"/>
            <a:ext cx="419100" cy="217800"/>
          </a:xfrm>
          <a:prstGeom prst="straightConnector1">
            <a:avLst/>
          </a:prstGeom>
          <a:noFill/>
          <a:ln cap="flat" cmpd="sng" w="9525">
            <a:solidFill>
              <a:srgbClr val="2388DB"/>
            </a:solidFill>
            <a:prstDash val="solid"/>
            <a:round/>
            <a:headEnd len="lg" w="lg" type="none"/>
            <a:tailEnd len="lg" w="lg" type="none"/>
          </a:ln>
        </p:spPr>
      </p:cxnSp>
      <p:cxnSp>
        <p:nvCxnSpPr>
          <p:cNvPr id="288" name="Shape 288"/>
          <p:cNvCxnSpPr>
            <a:stCxn id="262" idx="0"/>
            <a:endCxn id="259" idx="2"/>
          </p:cNvCxnSpPr>
          <p:nvPr/>
        </p:nvCxnSpPr>
        <p:spPr>
          <a:xfrm flipH="1" rot="10800000">
            <a:off x="6553461" y="3780232"/>
            <a:ext cx="412800" cy="460500"/>
          </a:xfrm>
          <a:prstGeom prst="straightConnector1">
            <a:avLst/>
          </a:prstGeom>
          <a:noFill/>
          <a:ln cap="flat" cmpd="sng" w="9525">
            <a:solidFill>
              <a:srgbClr val="2388DB"/>
            </a:solidFill>
            <a:prstDash val="solid"/>
            <a:round/>
            <a:headEnd len="lg" w="lg" type="none"/>
            <a:tailEnd len="lg" w="lg" type="none"/>
          </a:ln>
        </p:spPr>
      </p:cxnSp>
      <p:cxnSp>
        <p:nvCxnSpPr>
          <p:cNvPr id="289" name="Shape 289"/>
          <p:cNvCxnSpPr>
            <a:stCxn id="265" idx="0"/>
            <a:endCxn id="259" idx="2"/>
          </p:cNvCxnSpPr>
          <p:nvPr/>
        </p:nvCxnSpPr>
        <p:spPr>
          <a:xfrm rot="10800000">
            <a:off x="6966544" y="3780232"/>
            <a:ext cx="212400" cy="460500"/>
          </a:xfrm>
          <a:prstGeom prst="straightConnector1">
            <a:avLst/>
          </a:prstGeom>
          <a:noFill/>
          <a:ln cap="flat" cmpd="sng" w="9525">
            <a:solidFill>
              <a:srgbClr val="2388DB"/>
            </a:solidFill>
            <a:prstDash val="solid"/>
            <a:round/>
            <a:headEnd len="lg" w="lg" type="none"/>
            <a:tailEnd len="lg" w="lg" type="none"/>
          </a:ln>
        </p:spPr>
      </p:cxnSp>
      <p:cxnSp>
        <p:nvCxnSpPr>
          <p:cNvPr id="290" name="Shape 290"/>
          <p:cNvCxnSpPr>
            <a:stCxn id="268" idx="0"/>
            <a:endCxn id="259" idx="2"/>
          </p:cNvCxnSpPr>
          <p:nvPr/>
        </p:nvCxnSpPr>
        <p:spPr>
          <a:xfrm rot="10800000">
            <a:off x="6966259" y="3780232"/>
            <a:ext cx="975000" cy="460500"/>
          </a:xfrm>
          <a:prstGeom prst="straightConnector1">
            <a:avLst/>
          </a:prstGeom>
          <a:noFill/>
          <a:ln cap="flat" cmpd="sng" w="9525">
            <a:solidFill>
              <a:srgbClr val="2388DB"/>
            </a:solidFill>
            <a:prstDash val="solid"/>
            <a:round/>
            <a:headEnd len="lg" w="lg" type="none"/>
            <a:tailEnd len="lg" w="lg" type="none"/>
          </a:ln>
        </p:spPr>
      </p:cxnSp>
      <p:cxnSp>
        <p:nvCxnSpPr>
          <p:cNvPr id="291" name="Shape 291"/>
          <p:cNvCxnSpPr>
            <a:stCxn id="274" idx="0"/>
            <a:endCxn id="262" idx="2"/>
          </p:cNvCxnSpPr>
          <p:nvPr/>
        </p:nvCxnSpPr>
        <p:spPr>
          <a:xfrm rot="10800000">
            <a:off x="6553322" y="4666430"/>
            <a:ext cx="48900" cy="387000"/>
          </a:xfrm>
          <a:prstGeom prst="straightConnector1">
            <a:avLst/>
          </a:prstGeom>
          <a:noFill/>
          <a:ln cap="flat" cmpd="sng" w="9525">
            <a:solidFill>
              <a:srgbClr val="2388DB"/>
            </a:solidFill>
            <a:prstDash val="solid"/>
            <a:round/>
            <a:headEnd len="lg" w="lg" type="none"/>
            <a:tailEnd len="lg" w="lg" type="none"/>
          </a:ln>
        </p:spPr>
      </p:cxnSp>
      <p:cxnSp>
        <p:nvCxnSpPr>
          <p:cNvPr id="292" name="Shape 292"/>
          <p:cNvCxnSpPr>
            <a:stCxn id="262" idx="2"/>
            <a:endCxn id="271" idx="0"/>
          </p:cNvCxnSpPr>
          <p:nvPr/>
        </p:nvCxnSpPr>
        <p:spPr>
          <a:xfrm>
            <a:off x="6553461" y="4666432"/>
            <a:ext cx="736500" cy="391200"/>
          </a:xfrm>
          <a:prstGeom prst="straightConnector1">
            <a:avLst/>
          </a:prstGeom>
          <a:noFill/>
          <a:ln cap="flat" cmpd="sng" w="9525">
            <a:solidFill>
              <a:srgbClr val="2388DB"/>
            </a:solidFill>
            <a:prstDash val="solid"/>
            <a:round/>
            <a:headEnd len="lg" w="lg" type="none"/>
            <a:tailEnd len="lg" w="lg" type="none"/>
          </a:ln>
        </p:spPr>
      </p:cxnSp>
      <p:cxnSp>
        <p:nvCxnSpPr>
          <p:cNvPr id="293" name="Shape 293"/>
          <p:cNvCxnSpPr>
            <a:stCxn id="268" idx="2"/>
            <a:endCxn id="271" idx="0"/>
          </p:cNvCxnSpPr>
          <p:nvPr/>
        </p:nvCxnSpPr>
        <p:spPr>
          <a:xfrm flipH="1">
            <a:off x="7289959" y="4666432"/>
            <a:ext cx="651300" cy="391200"/>
          </a:xfrm>
          <a:prstGeom prst="straightConnector1">
            <a:avLst/>
          </a:prstGeom>
          <a:noFill/>
          <a:ln cap="flat" cmpd="sng" w="9525">
            <a:solidFill>
              <a:srgbClr val="2388DB"/>
            </a:solidFill>
            <a:prstDash val="solid"/>
            <a:round/>
            <a:headEnd len="lg" w="lg" type="none"/>
            <a:tailEnd len="lg" w="lg" type="none"/>
          </a:ln>
        </p:spPr>
      </p:cxnSp>
      <p:cxnSp>
        <p:nvCxnSpPr>
          <p:cNvPr id="294" name="Shape 294"/>
          <p:cNvCxnSpPr>
            <a:stCxn id="268" idx="2"/>
            <a:endCxn id="280" idx="0"/>
          </p:cNvCxnSpPr>
          <p:nvPr/>
        </p:nvCxnSpPr>
        <p:spPr>
          <a:xfrm>
            <a:off x="7941259" y="4666432"/>
            <a:ext cx="141000" cy="344700"/>
          </a:xfrm>
          <a:prstGeom prst="straightConnector1">
            <a:avLst/>
          </a:prstGeom>
          <a:noFill/>
          <a:ln cap="flat" cmpd="sng" w="9525">
            <a:solidFill>
              <a:srgbClr val="2388DB"/>
            </a:solidFill>
            <a:prstDash val="solid"/>
            <a:round/>
            <a:headEnd len="lg" w="lg" type="none"/>
            <a:tailEnd len="lg" w="lg" type="none"/>
          </a:ln>
        </p:spPr>
      </p:cxnSp>
      <p:cxnSp>
        <p:nvCxnSpPr>
          <p:cNvPr id="295" name="Shape 295"/>
          <p:cNvCxnSpPr>
            <a:stCxn id="277" idx="0"/>
            <a:endCxn id="271" idx="2"/>
          </p:cNvCxnSpPr>
          <p:nvPr/>
        </p:nvCxnSpPr>
        <p:spPr>
          <a:xfrm rot="10800000">
            <a:off x="7289956" y="5483165"/>
            <a:ext cx="0" cy="277800"/>
          </a:xfrm>
          <a:prstGeom prst="straightConnector1">
            <a:avLst/>
          </a:prstGeom>
          <a:noFill/>
          <a:ln cap="flat" cmpd="sng" w="9525">
            <a:solidFill>
              <a:srgbClr val="2388DB"/>
            </a:solidFill>
            <a:prstDash val="solid"/>
            <a:round/>
            <a:headEnd len="lg" w="lg" type="none"/>
            <a:tailEnd len="lg" w="lg"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Addressing OO Testing Issues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Object-Oriented Software</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Testing of OO systems is impacted by</a:t>
            </a:r>
          </a:p>
          <a:p>
            <a:pPr indent="-228600" lvl="1" marL="914400" rtl="0">
              <a:spcBef>
                <a:spcPts val="0"/>
              </a:spcBef>
            </a:pPr>
            <a:r>
              <a:rPr lang="en"/>
              <a:t>State Dependent Behavior</a:t>
            </a:r>
          </a:p>
          <a:p>
            <a:pPr indent="-228600" lvl="1" marL="914400" rtl="0">
              <a:spcBef>
                <a:spcPts val="0"/>
              </a:spcBef>
            </a:pPr>
            <a:r>
              <a:rPr lang="en"/>
              <a:t>Encapsulation</a:t>
            </a:r>
          </a:p>
          <a:p>
            <a:pPr indent="-228600" lvl="1" marL="914400" rtl="0">
              <a:spcBef>
                <a:spcPts val="0"/>
              </a:spcBef>
            </a:pPr>
            <a:r>
              <a:rPr lang="en"/>
              <a:t>Inheritance</a:t>
            </a:r>
          </a:p>
          <a:p>
            <a:pPr indent="-228600" lvl="1" marL="914400" rtl="0">
              <a:spcBef>
                <a:spcPts val="0"/>
              </a:spcBef>
            </a:pPr>
            <a:r>
              <a:rPr lang="en"/>
              <a:t>Polymorphism and Dynamic Binding</a:t>
            </a:r>
          </a:p>
          <a:p>
            <a:pPr indent="-228600" lvl="1" marL="914400" rtl="0">
              <a:spcBef>
                <a:spcPts val="0"/>
              </a:spcBef>
            </a:pPr>
            <a:r>
              <a:rPr lang="en"/>
              <a:t>Abstract Classes</a:t>
            </a:r>
          </a:p>
          <a:p>
            <a:pPr indent="-228600" lvl="1" marL="914400" rtl="0">
              <a:spcBef>
                <a:spcPts val="0"/>
              </a:spcBef>
            </a:pPr>
            <a:r>
              <a:rPr lang="en"/>
              <a:t>Exception Handling</a:t>
            </a:r>
          </a:p>
          <a:p>
            <a:pPr indent="-228600" lvl="1" marL="914400" rtl="0">
              <a:spcBef>
                <a:spcPts val="0"/>
              </a:spcBef>
            </a:pPr>
            <a:r>
              <a:rPr lang="en"/>
              <a:t>Concurrency</a:t>
            </a:r>
          </a:p>
          <a:p>
            <a:pPr indent="-228600" lvl="0" marL="457200" rtl="0">
              <a:spcBef>
                <a:spcPts val="0"/>
              </a:spcBef>
            </a:pPr>
            <a:r>
              <a:rPr lang="en"/>
              <a:t>To test such systems, we must test both individual classes and groups of related classes.</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Oracles for Classes</a:t>
            </a:r>
          </a:p>
        </p:txBody>
      </p:sp>
      <p:sp>
        <p:nvSpPr>
          <p:cNvPr id="306" name="Shape 3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correctness of a method is not just judged on the output of the method, but on the state of the object.</a:t>
            </a:r>
          </a:p>
          <a:p>
            <a:pPr indent="-228600" lvl="1" marL="914400" marR="0" rtl="0" algn="l">
              <a:lnSpc>
                <a:spcPct val="100000"/>
              </a:lnSpc>
              <a:spcBef>
                <a:spcPts val="600"/>
              </a:spcBef>
              <a:spcAft>
                <a:spcPts val="0"/>
              </a:spcAft>
            </a:pPr>
            <a:r>
              <a:rPr lang="en"/>
              <a:t>deselectModel() should clear the array slots on the object.</a:t>
            </a:r>
          </a:p>
          <a:p>
            <a:pPr indent="-228600" lvl="0" marL="457200" marR="0" rtl="0" algn="l">
              <a:lnSpc>
                <a:spcPct val="100000"/>
              </a:lnSpc>
              <a:spcBef>
                <a:spcPts val="600"/>
              </a:spcBef>
              <a:spcAft>
                <a:spcPts val="0"/>
              </a:spcAft>
            </a:pPr>
            <a:r>
              <a:rPr lang="en"/>
              <a:t>Oracles must check the validity of both output and state. </a:t>
            </a:r>
          </a:p>
          <a:p>
            <a:pPr indent="-228600" lvl="0" marL="457200" marR="0" rtl="0" algn="l">
              <a:lnSpc>
                <a:spcPct val="100000"/>
              </a:lnSpc>
              <a:spcBef>
                <a:spcPts val="600"/>
              </a:spcBef>
              <a:spcAft>
                <a:spcPts val="0"/>
              </a:spcAft>
            </a:pPr>
            <a:r>
              <a:rPr lang="en"/>
              <a:t>State may not be directly accessible.</a:t>
            </a:r>
          </a:p>
          <a:p>
            <a:pPr indent="-228600" lvl="1" marL="914400" marR="0" rtl="0" algn="l">
              <a:lnSpc>
                <a:spcPct val="100000"/>
              </a:lnSpc>
              <a:spcBef>
                <a:spcPts val="600"/>
              </a:spcBef>
              <a:spcAft>
                <a:spcPts val="0"/>
              </a:spcAft>
            </a:pPr>
            <a:r>
              <a:rPr lang="en"/>
              <a:t>Private variables.</a:t>
            </a:r>
          </a:p>
          <a:p>
            <a:pPr lvl="0" marR="0" rtl="0" algn="l">
              <a:lnSpc>
                <a:spcPct val="100000"/>
              </a:lnSpc>
              <a:spcBef>
                <a:spcPts val="600"/>
              </a:spcBef>
              <a:spcAft>
                <a:spcPts val="0"/>
              </a:spcAft>
              <a:buNone/>
            </a:pPr>
            <a:r>
              <a:t/>
            </a:r>
            <a:endParaRPr/>
          </a:p>
        </p:txBody>
      </p:sp>
      <p:sp>
        <p:nvSpPr>
          <p:cNvPr id="307" name="Shape 3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Option 1: Modify the Code</a:t>
            </a:r>
          </a:p>
        </p:txBody>
      </p:sp>
      <p:sp>
        <p:nvSpPr>
          <p:cNvPr id="313" name="Shape 3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Break encapsulation by making variables public while testing.</a:t>
            </a:r>
          </a:p>
          <a:p>
            <a:pPr indent="-228600" lvl="1" marL="914400" rtl="0">
              <a:spcBef>
                <a:spcPts val="0"/>
              </a:spcBef>
            </a:pPr>
            <a:r>
              <a:rPr lang="en"/>
              <a:t>Risk - different behavior between testing and production code.</a:t>
            </a:r>
          </a:p>
          <a:p>
            <a:pPr indent="-228600" lvl="1" marL="914400" rtl="0">
              <a:spcBef>
                <a:spcPts val="0"/>
              </a:spcBef>
            </a:pPr>
            <a:r>
              <a:rPr lang="en"/>
              <a:t>C++ has friend classes</a:t>
            </a:r>
          </a:p>
          <a:p>
            <a:pPr indent="-228600" lvl="0" marL="457200" marR="0" rtl="0" algn="l">
              <a:lnSpc>
                <a:spcPct val="100000"/>
              </a:lnSpc>
              <a:spcBef>
                <a:spcPts val="600"/>
              </a:spcBef>
              <a:spcAft>
                <a:spcPts val="0"/>
              </a:spcAft>
            </a:pPr>
            <a:r>
              <a:rPr lang="en"/>
              <a:t>Add “getter” methods.</a:t>
            </a:r>
          </a:p>
          <a:p>
            <a:pPr indent="-228600" lvl="0" marL="457200" marR="0" rtl="0" algn="l">
              <a:lnSpc>
                <a:spcPct val="100000"/>
              </a:lnSpc>
              <a:spcBef>
                <a:spcPts val="600"/>
              </a:spcBef>
              <a:spcAft>
                <a:spcPts val="0"/>
              </a:spcAft>
            </a:pPr>
            <a:r>
              <a:rPr lang="en"/>
              <a:t>Add a method that produces a representation of the entire state of the object.</a:t>
            </a:r>
          </a:p>
          <a:p>
            <a:pPr indent="-228600" lvl="1" marL="914400" marR="0" rtl="0" algn="l">
              <a:lnSpc>
                <a:spcPct val="100000"/>
              </a:lnSpc>
              <a:spcBef>
                <a:spcPts val="600"/>
              </a:spcBef>
              <a:spcAft>
                <a:spcPts val="0"/>
              </a:spcAft>
            </a:pPr>
            <a:r>
              <a:rPr lang="en"/>
              <a:t>object.toString() in Java.</a:t>
            </a:r>
          </a:p>
          <a:p>
            <a:pPr lvl="0" rtl="0">
              <a:spcBef>
                <a:spcPts val="480"/>
              </a:spcBef>
              <a:buNone/>
            </a:pPr>
            <a:r>
              <a:t/>
            </a:r>
            <a:endParaRPr/>
          </a:p>
          <a:p>
            <a:pPr indent="0" lvl="0" marL="457200" marR="0" rtl="0" algn="l">
              <a:lnSpc>
                <a:spcPct val="100000"/>
              </a:lnSpc>
              <a:spcBef>
                <a:spcPts val="600"/>
              </a:spcBef>
              <a:spcAft>
                <a:spcPts val="0"/>
              </a:spcAft>
              <a:buNone/>
            </a:pPr>
            <a:r>
              <a:t/>
            </a:r>
            <a:endParaRPr/>
          </a:p>
        </p:txBody>
      </p:sp>
      <p:sp>
        <p:nvSpPr>
          <p:cNvPr id="314" name="Shape 3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Option 2: Java Reflection</a:t>
            </a:r>
          </a:p>
        </p:txBody>
      </p:sp>
      <p:sp>
        <p:nvSpPr>
          <p:cNvPr id="320" name="Shape 3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Reflection allows Java code to inspect objects at runtime.</a:t>
            </a:r>
          </a:p>
          <a:p>
            <a:pPr indent="-406400" lvl="0" marL="457200" marR="0" rtl="0" algn="l">
              <a:lnSpc>
                <a:spcPct val="100000"/>
              </a:lnSpc>
              <a:spcBef>
                <a:spcPts val="600"/>
              </a:spcBef>
              <a:spcAft>
                <a:spcPts val="0"/>
              </a:spcAft>
              <a:buSzPct val="100000"/>
            </a:pPr>
            <a:r>
              <a:rPr lang="en" sz="2800"/>
              <a:t>Can be used to identify their class, fields, and methods, and use them to perform tasks. </a:t>
            </a:r>
          </a:p>
          <a:p>
            <a:pPr indent="457200" lvl="0" marL="457200" rtl="0">
              <a:lnSpc>
                <a:spcPct val="115000"/>
              </a:lnSpc>
              <a:spcBef>
                <a:spcPts val="1500"/>
              </a:spcBef>
              <a:spcAft>
                <a:spcPts val="1500"/>
              </a:spcAft>
              <a:buNone/>
            </a:pPr>
            <a:r>
              <a:rPr lang="en" sz="1400">
                <a:solidFill>
                  <a:srgbClr val="000000"/>
                </a:solidFill>
                <a:latin typeface="Courier New"/>
                <a:ea typeface="Courier New"/>
                <a:cs typeface="Courier New"/>
                <a:sym typeface="Courier New"/>
              </a:rPr>
              <a:t>Method[] methods = MyObject.class.getMethods();</a:t>
            </a:r>
            <a:br>
              <a:rPr lang="en" sz="1400">
                <a:solidFill>
                  <a:srgbClr val="000000"/>
                </a:solidFill>
                <a:latin typeface="Courier New"/>
                <a:ea typeface="Courier New"/>
                <a:cs typeface="Courier New"/>
                <a:sym typeface="Courier New"/>
              </a:rPr>
            </a:b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for(Method method : methods){</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System.out.println("method = " + method.getName());</a:t>
            </a:r>
            <a:br>
              <a:rPr lang="en" sz="1400">
                <a:solidFill>
                  <a:srgbClr val="000000"/>
                </a:solidFill>
                <a:latin typeface="Courier New"/>
                <a:ea typeface="Courier New"/>
                <a:cs typeface="Courier New"/>
                <a:sym typeface="Courier New"/>
              </a:rPr>
            </a:br>
            <a:r>
              <a:rPr lang="en" sz="1400">
                <a:solidFill>
                  <a:srgbClr val="000000"/>
                </a:solidFill>
                <a:latin typeface="Courier New"/>
                <a:ea typeface="Courier New"/>
                <a:cs typeface="Courier New"/>
                <a:sym typeface="Courier New"/>
              </a:rPr>
              <a:t>	}</a:t>
            </a:r>
          </a:p>
          <a:p>
            <a:pPr indent="-406400" lvl="0" marL="457200" rtl="0">
              <a:spcBef>
                <a:spcPts val="480"/>
              </a:spcBef>
              <a:buSzPct val="100000"/>
            </a:pPr>
            <a:r>
              <a:rPr lang="en" sz="2800"/>
              <a:t>This code gets the class and prints out the list of methods.</a:t>
            </a:r>
          </a:p>
          <a:p>
            <a:pPr indent="0" lvl="0" marL="457200" marR="0" rtl="0" algn="l">
              <a:lnSpc>
                <a:spcPct val="100000"/>
              </a:lnSpc>
              <a:spcBef>
                <a:spcPts val="600"/>
              </a:spcBef>
              <a:spcAft>
                <a:spcPts val="0"/>
              </a:spcAft>
              <a:buNone/>
            </a:pPr>
            <a:r>
              <a:t/>
            </a:r>
            <a:endParaRPr/>
          </a:p>
        </p:txBody>
      </p:sp>
      <p:sp>
        <p:nvSpPr>
          <p:cNvPr id="321" name="Shape 3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Option 2: Java Reflection</a:t>
            </a:r>
          </a:p>
        </p:txBody>
      </p:sp>
      <p:sp>
        <p:nvSpPr>
          <p:cNvPr id="327" name="Shape 327"/>
          <p:cNvSpPr txBox="1"/>
          <p:nvPr>
            <p:ph idx="1" type="body"/>
          </p:nvPr>
        </p:nvSpPr>
        <p:spPr>
          <a:xfrm>
            <a:off x="457200" y="1600200"/>
            <a:ext cx="34130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Reflection can be used to access private fields and methods.</a:t>
            </a:r>
          </a:p>
          <a:p>
            <a:pPr indent="-381000" lvl="0" marL="457200" marR="0" rtl="0" algn="l">
              <a:lnSpc>
                <a:spcPct val="100000"/>
              </a:lnSpc>
              <a:spcBef>
                <a:spcPts val="600"/>
              </a:spcBef>
              <a:spcAft>
                <a:spcPts val="0"/>
              </a:spcAft>
              <a:buSzPct val="100000"/>
            </a:pPr>
            <a:r>
              <a:rPr lang="en" sz="2400"/>
              <a:t>Protects the real object from modification, but can be used to get information for testing.</a:t>
            </a:r>
          </a:p>
          <a:p>
            <a:pPr indent="0" lvl="0" marL="457200" marR="0" rtl="0" algn="l">
              <a:lnSpc>
                <a:spcPct val="100000"/>
              </a:lnSpc>
              <a:spcBef>
                <a:spcPts val="600"/>
              </a:spcBef>
              <a:spcAft>
                <a:spcPts val="0"/>
              </a:spcAft>
              <a:buNone/>
            </a:pPr>
            <a:r>
              <a:t/>
            </a:r>
            <a:endParaRPr/>
          </a:p>
        </p:txBody>
      </p:sp>
      <p:sp>
        <p:nvSpPr>
          <p:cNvPr id="328" name="Shape 3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
        <p:nvSpPr>
          <p:cNvPr id="329" name="Shape 329"/>
          <p:cNvSpPr txBox="1"/>
          <p:nvPr>
            <p:ph idx="2" type="body"/>
          </p:nvPr>
        </p:nvSpPr>
        <p:spPr>
          <a:xfrm>
            <a:off x="3940075" y="1600200"/>
            <a:ext cx="4746600" cy="4967700"/>
          </a:xfrm>
          <a:prstGeom prst="rect">
            <a:avLst/>
          </a:prstGeom>
        </p:spPr>
        <p:txBody>
          <a:bodyPr anchorCtr="0" anchor="t" bIns="91425" lIns="91425" rIns="91425" tIns="91425">
            <a:noAutofit/>
          </a:bodyPr>
          <a:lstStyle/>
          <a:p>
            <a:pPr lvl="0" rtl="0">
              <a:lnSpc>
                <a:spcPct val="115000"/>
              </a:lnSpc>
              <a:spcBef>
                <a:spcPts val="1500"/>
              </a:spcBef>
              <a:spcAft>
                <a:spcPts val="1500"/>
              </a:spcAft>
              <a:buClr>
                <a:schemeClr val="dk1"/>
              </a:buClr>
              <a:buSzPct val="91666"/>
              <a:buFont typeface="Arial"/>
              <a:buNone/>
            </a:pPr>
            <a:r>
              <a:rPr lang="en" sz="1200">
                <a:solidFill>
                  <a:srgbClr val="000000"/>
                </a:solidFill>
                <a:latin typeface="Courier New"/>
                <a:ea typeface="Courier New"/>
                <a:cs typeface="Courier New"/>
                <a:sym typeface="Courier New"/>
              </a:rPr>
              <a:t>public class PrivateObject {</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private String privateString = null;</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public PrivateObject(String privateString)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this.privateString = privateString;</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  }</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a:t>
            </a:r>
          </a:p>
          <a:p>
            <a:pPr lvl="0" rtl="0">
              <a:lnSpc>
                <a:spcPct val="115000"/>
              </a:lnSpc>
              <a:spcBef>
                <a:spcPts val="1500"/>
              </a:spcBef>
              <a:spcAft>
                <a:spcPts val="1500"/>
              </a:spcAft>
              <a:buNone/>
            </a:pPr>
            <a:r>
              <a:rPr lang="en" sz="1200">
                <a:solidFill>
                  <a:srgbClr val="000000"/>
                </a:solidFill>
                <a:latin typeface="Courier New"/>
                <a:ea typeface="Courier New"/>
                <a:cs typeface="Courier New"/>
                <a:sym typeface="Courier New"/>
              </a:rPr>
              <a:t>PrivateObject privateObject = new PrivateObject("The Private Value");</a:t>
            </a:r>
          </a:p>
          <a:p>
            <a:pPr lvl="0">
              <a:lnSpc>
                <a:spcPct val="115000"/>
              </a:lnSpc>
              <a:spcBef>
                <a:spcPts val="1500"/>
              </a:spcBef>
              <a:spcAft>
                <a:spcPts val="1500"/>
              </a:spcAft>
              <a:buClr>
                <a:schemeClr val="dk1"/>
              </a:buClr>
              <a:buSzPct val="91666"/>
              <a:buFont typeface="Arial"/>
              <a:buNone/>
            </a:pP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Field privateStringField = PrivateObject.class.getDeclaredField("privateString");</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privateStringField.setAccessible(true);</a:t>
            </a:r>
            <a:br>
              <a:rPr lang="en" sz="1200">
                <a:solidFill>
                  <a:srgbClr val="000000"/>
                </a:solidFill>
                <a:latin typeface="Courier New"/>
                <a:ea typeface="Courier New"/>
                <a:cs typeface="Courier New"/>
                <a:sym typeface="Courier New"/>
              </a:rPr>
            </a:b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String fieldValue = (String) privateStringField.get(privateObject);</a:t>
            </a:r>
            <a:br>
              <a:rPr lang="en" sz="1200">
                <a:solidFill>
                  <a:srgbClr val="000000"/>
                </a:solidFill>
                <a:latin typeface="Courier New"/>
                <a:ea typeface="Courier New"/>
                <a:cs typeface="Courier New"/>
                <a:sym typeface="Courier New"/>
              </a:rPr>
            </a:br>
            <a:r>
              <a:rPr lang="en" sz="1200">
                <a:solidFill>
                  <a:srgbClr val="000000"/>
                </a:solidFill>
                <a:latin typeface="Courier New"/>
                <a:ea typeface="Courier New"/>
                <a:cs typeface="Courier New"/>
                <a:sym typeface="Courier New"/>
              </a:rPr>
              <a:t>System.out.println("fieldValue = " + fieldValue);</a:t>
            </a:r>
            <a:br>
              <a:rPr lang="en" sz="1200">
                <a:solidFill>
                  <a:srgbClr val="000000"/>
                </a:solidFill>
                <a:latin typeface="Courier New"/>
                <a:ea typeface="Courier New"/>
                <a:cs typeface="Courier New"/>
                <a:sym typeface="Courier New"/>
              </a:rPr>
            </a:b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3" name="Shape 333"/>
        <p:cNvGrpSpPr/>
        <p:nvPr/>
      </p:nvGrpSpPr>
      <p:grpSpPr>
        <a:xfrm>
          <a:off x="0" y="0"/>
          <a:ext cx="0" cy="0"/>
          <a:chOff x="0" y="0"/>
          <a:chExt cx="0" cy="0"/>
        </a:xfrm>
      </p:grpSpPr>
      <p:sp>
        <p:nvSpPr>
          <p:cNvPr id="334" name="Shape 3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Option 3: Equivalent Scenarios</a:t>
            </a:r>
          </a:p>
        </p:txBody>
      </p:sp>
      <p:sp>
        <p:nvSpPr>
          <p:cNvPr id="335" name="Shape 3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Rather than exposing internal state, execute two </a:t>
            </a:r>
            <a:r>
              <a:rPr i="1" lang="en" sz="2400"/>
              <a:t>equivalent</a:t>
            </a:r>
            <a:r>
              <a:rPr lang="en" sz="2400"/>
              <a:t> scenarios and check whether the inspectable portions of the two produced objects match.</a:t>
            </a:r>
          </a:p>
          <a:p>
            <a:pPr indent="-228600" lvl="1" marL="914400" marR="0" rtl="0" algn="l">
              <a:lnSpc>
                <a:spcPct val="100000"/>
              </a:lnSpc>
              <a:spcBef>
                <a:spcPts val="600"/>
              </a:spcBef>
              <a:spcAft>
                <a:spcPts val="0"/>
              </a:spcAft>
            </a:pPr>
            <a:r>
              <a:rPr lang="en"/>
              <a:t>Then, run a third </a:t>
            </a:r>
            <a:r>
              <a:rPr i="1" lang="en"/>
              <a:t>non-equivalent</a:t>
            </a:r>
            <a:r>
              <a:rPr lang="en"/>
              <a:t> scenario and make sure it differs from the first two.</a:t>
            </a:r>
          </a:p>
          <a:p>
            <a:pPr lvl="0" marR="0" rtl="0" algn="l">
              <a:lnSpc>
                <a:spcPct val="100000"/>
              </a:lnSpc>
              <a:spcBef>
                <a:spcPts val="600"/>
              </a:spcBef>
              <a:spcAft>
                <a:spcPts val="0"/>
              </a:spcAft>
              <a:buNone/>
            </a:pPr>
            <a:r>
              <a:t/>
            </a:r>
            <a:endParaRPr/>
          </a:p>
          <a:p>
            <a:pPr lvl="0" rtl="0">
              <a:spcBef>
                <a:spcPts val="480"/>
              </a:spcBef>
              <a:buNone/>
            </a:pPr>
            <a:r>
              <a:t/>
            </a:r>
            <a:endParaRPr/>
          </a:p>
          <a:p>
            <a:pPr indent="0" lvl="0" marL="457200" marR="0" rtl="0" algn="l">
              <a:lnSpc>
                <a:spcPct val="100000"/>
              </a:lnSpc>
              <a:spcBef>
                <a:spcPts val="600"/>
              </a:spcBef>
              <a:spcAft>
                <a:spcPts val="0"/>
              </a:spcAft>
              <a:buNone/>
            </a:pPr>
            <a:r>
              <a:t/>
            </a:r>
            <a:endParaRPr/>
          </a:p>
        </p:txBody>
      </p:sp>
      <p:sp>
        <p:nvSpPr>
          <p:cNvPr id="336" name="Shape 3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graphicFrame>
        <p:nvGraphicFramePr>
          <p:cNvPr id="337" name="Shape 337"/>
          <p:cNvGraphicFramePr/>
          <p:nvPr/>
        </p:nvGraphicFramePr>
        <p:xfrm>
          <a:off x="952500" y="3827300"/>
          <a:ext cx="3000000" cy="3000000"/>
        </p:xfrm>
        <a:graphic>
          <a:graphicData uri="http://schemas.openxmlformats.org/drawingml/2006/table">
            <a:tbl>
              <a:tblPr>
                <a:noFill/>
                <a:tableStyleId>{F812B92C-15CA-40B7-87FE-FCDA9CFE2F9F}</a:tableStyleId>
              </a:tblPr>
              <a:tblGrid>
                <a:gridCol w="2413000"/>
                <a:gridCol w="2413000"/>
                <a:gridCol w="2413000"/>
              </a:tblGrid>
              <a:tr h="381000">
                <a:tc>
                  <a:txBody>
                    <a:bodyPr>
                      <a:noAutofit/>
                    </a:bodyPr>
                    <a:lstStyle/>
                    <a:p>
                      <a:pPr lvl="0" rtl="0">
                        <a:spcBef>
                          <a:spcPts val="0"/>
                        </a:spcBef>
                        <a:buNone/>
                      </a:pPr>
                      <a:r>
                        <a:rPr lang="en"/>
                        <a:t>selectModel(M1)</a:t>
                      </a:r>
                    </a:p>
                    <a:p>
                      <a:pPr lvl="0" rtl="0">
                        <a:spcBef>
                          <a:spcPts val="0"/>
                        </a:spcBef>
                        <a:buNone/>
                      </a:pPr>
                      <a:r>
                        <a:rPr lang="en"/>
                        <a:t>addComponent(S1,C1)</a:t>
                      </a:r>
                    </a:p>
                    <a:p>
                      <a:pPr lvl="0" rtl="0">
                        <a:spcBef>
                          <a:spcPts val="0"/>
                        </a:spcBef>
                        <a:buNone/>
                      </a:pPr>
                      <a:r>
                        <a:rPr lang="en"/>
                        <a:t>addComponent(S2,C2)</a:t>
                      </a:r>
                    </a:p>
                    <a:p>
                      <a:pPr lvl="0" rtl="0">
                        <a:spcBef>
                          <a:spcPts val="0"/>
                        </a:spcBef>
                        <a:buNone/>
                      </a:pPr>
                      <a:r>
                        <a:rPr lang="en"/>
                        <a:t>isLegalConfig()</a:t>
                      </a:r>
                    </a:p>
                    <a:p>
                      <a:pPr lvl="0" rtl="0">
                        <a:spcBef>
                          <a:spcPts val="0"/>
                        </a:spcBef>
                        <a:buNone/>
                      </a:pPr>
                      <a:r>
                        <a:rPr lang="en"/>
                        <a:t>deselectModel()</a:t>
                      </a:r>
                    </a:p>
                    <a:p>
                      <a:pPr lvl="0" rtl="0">
                        <a:spcBef>
                          <a:spcPts val="0"/>
                        </a:spcBef>
                        <a:buNone/>
                      </a:pPr>
                      <a:r>
                        <a:rPr lang="en"/>
                        <a:t>selectModel(M2)</a:t>
                      </a:r>
                    </a:p>
                    <a:p>
                      <a:pPr lvl="0" rtl="0">
                        <a:spcBef>
                          <a:spcPts val="0"/>
                        </a:spcBef>
                        <a:buNone/>
                      </a:pPr>
                      <a:r>
                        <a:rPr lang="en"/>
                        <a:t>addComponent(S1,C1)</a:t>
                      </a:r>
                    </a:p>
                    <a:p>
                      <a:pPr lvl="0">
                        <a:spcBef>
                          <a:spcPts val="0"/>
                        </a:spcBef>
                        <a:buNone/>
                      </a:pPr>
                      <a:r>
                        <a:rPr lang="en"/>
                        <a:t>isLegalConfig()</a:t>
                      </a:r>
                    </a:p>
                  </a:txBody>
                  <a:tcPr marT="91425" marB="91425" marR="91425" marL="91425"/>
                </a:tc>
                <a:tc>
                  <a:txBody>
                    <a:bodyPr>
                      <a:noAutofit/>
                    </a:bodyPr>
                    <a:lstStyle/>
                    <a:p>
                      <a:pPr lvl="0" rtl="0">
                        <a:spcBef>
                          <a:spcPts val="0"/>
                        </a:spcBef>
                        <a:buNone/>
                      </a:pPr>
                      <a:r>
                        <a:rPr lang="en"/>
                        <a:t>selectModel(M2)</a:t>
                      </a:r>
                    </a:p>
                    <a:p>
                      <a:pPr lvl="0" rtl="0">
                        <a:spcBef>
                          <a:spcPts val="0"/>
                        </a:spcBef>
                        <a:buNone/>
                      </a:pPr>
                      <a:r>
                        <a:rPr lang="en"/>
                        <a:t>addComponent(S1,C1)</a:t>
                      </a:r>
                    </a:p>
                    <a:p>
                      <a:pPr lvl="0">
                        <a:spcBef>
                          <a:spcPts val="0"/>
                        </a:spcBef>
                        <a:buNone/>
                      </a:pPr>
                      <a:r>
                        <a:rPr lang="en"/>
                        <a:t>isLegalConfig()</a:t>
                      </a:r>
                    </a:p>
                  </a:txBody>
                  <a:tcPr marT="91425" marB="91425" marR="91425" marL="91425"/>
                </a:tc>
                <a:tc>
                  <a:txBody>
                    <a:bodyPr>
                      <a:noAutofit/>
                    </a:bodyPr>
                    <a:lstStyle/>
                    <a:p>
                      <a:pPr lvl="0" rtl="0">
                        <a:spcBef>
                          <a:spcPts val="0"/>
                        </a:spcBef>
                        <a:buClr>
                          <a:schemeClr val="dk1"/>
                        </a:buClr>
                        <a:buSzPct val="78571"/>
                        <a:buFont typeface="Arial"/>
                        <a:buNone/>
                      </a:pPr>
                      <a:r>
                        <a:rPr lang="en">
                          <a:solidFill>
                            <a:schemeClr val="dk1"/>
                          </a:solidFill>
                        </a:rPr>
                        <a:t>selectModel(M2)</a:t>
                      </a:r>
                    </a:p>
                    <a:p>
                      <a:pPr lvl="0" rtl="0">
                        <a:spcBef>
                          <a:spcPts val="0"/>
                        </a:spcBef>
                        <a:buClr>
                          <a:schemeClr val="dk1"/>
                        </a:buClr>
                        <a:buSzPct val="78571"/>
                        <a:buFont typeface="Arial"/>
                        <a:buNone/>
                      </a:pPr>
                      <a:r>
                        <a:rPr lang="en">
                          <a:solidFill>
                            <a:schemeClr val="dk1"/>
                          </a:solidFill>
                        </a:rPr>
                        <a:t>addComponent(S1,C1)</a:t>
                      </a:r>
                    </a:p>
                    <a:p>
                      <a:pPr lvl="0" rtl="0">
                        <a:spcBef>
                          <a:spcPts val="0"/>
                        </a:spcBef>
                        <a:buClr>
                          <a:schemeClr val="dk1"/>
                        </a:buClr>
                        <a:buSzPct val="78571"/>
                        <a:buFont typeface="Arial"/>
                        <a:buNone/>
                      </a:pPr>
                      <a:r>
                        <a:rPr lang="en">
                          <a:solidFill>
                            <a:schemeClr val="dk1"/>
                          </a:solidFill>
                        </a:rPr>
                        <a:t>addComponent(S2,C2)</a:t>
                      </a:r>
                    </a:p>
                    <a:p>
                      <a:pPr lvl="0" rtl="0">
                        <a:spcBef>
                          <a:spcPts val="0"/>
                        </a:spcBef>
                        <a:buClr>
                          <a:schemeClr val="dk1"/>
                        </a:buClr>
                        <a:buSzPct val="78571"/>
                        <a:buFont typeface="Arial"/>
                        <a:buNone/>
                      </a:pPr>
                      <a:r>
                        <a:rPr lang="en">
                          <a:solidFill>
                            <a:schemeClr val="dk1"/>
                          </a:solidFill>
                        </a:rPr>
                        <a:t>isLegalConfig()</a:t>
                      </a:r>
                    </a:p>
                    <a:p>
                      <a:pPr lvl="0">
                        <a:spcBef>
                          <a:spcPts val="0"/>
                        </a:spcBef>
                        <a:buNone/>
                      </a:pPr>
                      <a:r>
                        <a:t/>
                      </a:r>
                      <a:endParaRPr/>
                    </a:p>
                  </a:txBody>
                  <a:tcPr marT="91425" marB="91425" marR="91425" marL="91425"/>
                </a:tc>
              </a:tr>
              <a:tr h="381000">
                <a:tc>
                  <a:txBody>
                    <a:bodyPr>
                      <a:noAutofit/>
                    </a:bodyPr>
                    <a:lstStyle/>
                    <a:p>
                      <a:pPr lvl="0">
                        <a:spcBef>
                          <a:spcPts val="0"/>
                        </a:spcBef>
                        <a:buNone/>
                      </a:pPr>
                      <a:r>
                        <a:t/>
                      </a:r>
                      <a:endParaRPr/>
                    </a:p>
                  </a:txBody>
                  <a:tcPr marT="91425" marB="91425" marR="91425" marL="91425"/>
                </a:tc>
                <a:tc>
                  <a:txBody>
                    <a:bodyPr>
                      <a:noAutofit/>
                    </a:bodyPr>
                    <a:lstStyle/>
                    <a:p>
                      <a:pPr lvl="0">
                        <a:spcBef>
                          <a:spcPts val="0"/>
                        </a:spcBef>
                        <a:buNone/>
                      </a:pPr>
                      <a:r>
                        <a:rPr b="1" lang="en"/>
                        <a:t>Equivalent</a:t>
                      </a:r>
                    </a:p>
                  </a:txBody>
                  <a:tcPr marT="91425" marB="91425" marR="91425" marL="91425"/>
                </a:tc>
                <a:tc>
                  <a:txBody>
                    <a:bodyPr>
                      <a:noAutofit/>
                    </a:bodyPr>
                    <a:lstStyle/>
                    <a:p>
                      <a:pPr lvl="0">
                        <a:spcBef>
                          <a:spcPts val="0"/>
                        </a:spcBef>
                        <a:buNone/>
                      </a:pPr>
                      <a:r>
                        <a:rPr b="1" lang="en"/>
                        <a:t>Non-Equivalent</a:t>
                      </a: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Dynamic Binding</a:t>
            </a:r>
          </a:p>
        </p:txBody>
      </p:sp>
      <p:sp>
        <p:nvSpPr>
          <p:cNvPr id="343" name="Shape 343"/>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Behavior depends on the object assigned at runtime. </a:t>
            </a:r>
          </a:p>
          <a:p>
            <a:pPr indent="-355600" lvl="1" marL="914400" marR="0" rtl="0" algn="l">
              <a:lnSpc>
                <a:spcPct val="100000"/>
              </a:lnSpc>
              <a:spcBef>
                <a:spcPts val="600"/>
              </a:spcBef>
              <a:spcAft>
                <a:spcPts val="0"/>
              </a:spcAft>
              <a:buSzPct val="100000"/>
            </a:pPr>
            <a:r>
              <a:rPr lang="en" sz="2000"/>
              <a:t>If LineItem.getUnitPrice() is called, it may actually be SimpleItem.getUnitPrice().</a:t>
            </a:r>
          </a:p>
          <a:p>
            <a:pPr indent="-355600" lvl="1" marL="914400" marR="0" rtl="0" algn="l">
              <a:lnSpc>
                <a:spcPct val="100000"/>
              </a:lnSpc>
              <a:spcBef>
                <a:spcPts val="600"/>
              </a:spcBef>
              <a:spcAft>
                <a:spcPts val="0"/>
              </a:spcAft>
              <a:buSzPct val="100000"/>
            </a:pPr>
            <a:r>
              <a:rPr lang="en" sz="2000"/>
              <a:t>Wrong object might be bound to the variable.</a:t>
            </a:r>
          </a:p>
          <a:p>
            <a:pPr indent="-355600" lvl="1" marL="914400" marR="0" rtl="0" algn="l">
              <a:lnSpc>
                <a:spcPct val="100000"/>
              </a:lnSpc>
              <a:spcBef>
                <a:spcPts val="600"/>
              </a:spcBef>
              <a:spcAft>
                <a:spcPts val="0"/>
              </a:spcAft>
              <a:buSzPct val="100000"/>
            </a:pPr>
            <a:r>
              <a:rPr lang="en" sz="2000"/>
              <a:t>May be difficult to tell which class has the fault.</a:t>
            </a:r>
          </a:p>
          <a:p>
            <a:pPr indent="-355600" lvl="1" marL="914400" marR="0" rtl="0" algn="l">
              <a:lnSpc>
                <a:spcPct val="100000"/>
              </a:lnSpc>
              <a:spcBef>
                <a:spcPts val="600"/>
              </a:spcBef>
              <a:spcAft>
                <a:spcPts val="0"/>
              </a:spcAft>
              <a:buSzPct val="100000"/>
            </a:pPr>
            <a:r>
              <a:rPr lang="en" sz="2000"/>
              <a:t>Fault may be a result of a combination of bindings.</a:t>
            </a:r>
          </a:p>
          <a:p>
            <a:pPr indent="-381000" lvl="0" marL="457200" marR="0" rtl="0" algn="l">
              <a:lnSpc>
                <a:spcPct val="100000"/>
              </a:lnSpc>
              <a:spcBef>
                <a:spcPts val="600"/>
              </a:spcBef>
              <a:spcAft>
                <a:spcPts val="0"/>
              </a:spcAft>
              <a:buSzPct val="100000"/>
            </a:pPr>
            <a:r>
              <a:rPr lang="en" sz="2400"/>
              <a:t>Testing one possible binding is not enough - must try multiple bindings.</a:t>
            </a:r>
          </a:p>
        </p:txBody>
      </p:sp>
      <p:sp>
        <p:nvSpPr>
          <p:cNvPr id="344" name="Shape 3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
        <p:nvSpPr>
          <p:cNvPr id="345" name="Shape 345"/>
          <p:cNvSpPr/>
          <p:nvPr/>
        </p:nvSpPr>
        <p:spPr>
          <a:xfrm>
            <a:off x="5984375" y="1655100"/>
            <a:ext cx="1712400" cy="1476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sp>
        <p:nvSpPr>
          <p:cNvPr id="346" name="Shape 346"/>
          <p:cNvSpPr/>
          <p:nvPr/>
        </p:nvSpPr>
        <p:spPr>
          <a:xfrm>
            <a:off x="5446600" y="3373937"/>
            <a:ext cx="1402500" cy="5426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347" name="Shape 347"/>
          <p:cNvCxnSpPr/>
          <p:nvPr/>
        </p:nvCxnSpPr>
        <p:spPr>
          <a:xfrm>
            <a:off x="5446600" y="3592936"/>
            <a:ext cx="1402500" cy="0"/>
          </a:xfrm>
          <a:prstGeom prst="straightConnector1">
            <a:avLst/>
          </a:prstGeom>
          <a:noFill/>
          <a:ln cap="flat" cmpd="sng" w="9525">
            <a:solidFill>
              <a:srgbClr val="2388DB"/>
            </a:solidFill>
            <a:prstDash val="solid"/>
            <a:round/>
            <a:headEnd len="lg" w="lg" type="none"/>
            <a:tailEnd len="lg" w="lg" type="none"/>
          </a:ln>
        </p:spPr>
      </p:cxnSp>
      <p:cxnSp>
        <p:nvCxnSpPr>
          <p:cNvPr id="348" name="Shape 348"/>
          <p:cNvCxnSpPr/>
          <p:nvPr/>
        </p:nvCxnSpPr>
        <p:spPr>
          <a:xfrm>
            <a:off x="5446600" y="3736016"/>
            <a:ext cx="1402500" cy="0"/>
          </a:xfrm>
          <a:prstGeom prst="straightConnector1">
            <a:avLst/>
          </a:prstGeom>
          <a:noFill/>
          <a:ln cap="flat" cmpd="sng" w="9525">
            <a:solidFill>
              <a:srgbClr val="2388DB"/>
            </a:solidFill>
            <a:prstDash val="solid"/>
            <a:round/>
            <a:headEnd len="lg" w="lg" type="none"/>
            <a:tailEnd len="lg" w="lg" type="none"/>
          </a:ln>
        </p:spPr>
      </p:cxnSp>
      <p:sp>
        <p:nvSpPr>
          <p:cNvPr id="349" name="Shape 349"/>
          <p:cNvSpPr/>
          <p:nvPr/>
        </p:nvSpPr>
        <p:spPr>
          <a:xfrm>
            <a:off x="7023950" y="3336587"/>
            <a:ext cx="1362899" cy="6173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350" name="Shape 350"/>
          <p:cNvCxnSpPr/>
          <p:nvPr/>
        </p:nvCxnSpPr>
        <p:spPr>
          <a:xfrm>
            <a:off x="7023950" y="3554912"/>
            <a:ext cx="1362899" cy="0"/>
          </a:xfrm>
          <a:prstGeom prst="straightConnector1">
            <a:avLst/>
          </a:prstGeom>
          <a:noFill/>
          <a:ln cap="flat" cmpd="sng" w="9525">
            <a:solidFill>
              <a:srgbClr val="2388DB"/>
            </a:solidFill>
            <a:prstDash val="solid"/>
            <a:round/>
            <a:headEnd len="lg" w="lg" type="none"/>
            <a:tailEnd len="lg" w="lg" type="none"/>
          </a:ln>
        </p:spPr>
      </p:cxnSp>
      <p:sp>
        <p:nvSpPr>
          <p:cNvPr id="351" name="Shape 351"/>
          <p:cNvSpPr/>
          <p:nvPr/>
        </p:nvSpPr>
        <p:spPr>
          <a:xfrm>
            <a:off x="5146200" y="4098100"/>
            <a:ext cx="1843499" cy="24545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352" name="Shape 352"/>
          <p:cNvCxnSpPr/>
          <p:nvPr/>
        </p:nvCxnSpPr>
        <p:spPr>
          <a:xfrm>
            <a:off x="5146200" y="4333875"/>
            <a:ext cx="1843499" cy="0"/>
          </a:xfrm>
          <a:prstGeom prst="straightConnector1">
            <a:avLst/>
          </a:prstGeom>
          <a:noFill/>
          <a:ln cap="flat" cmpd="sng" w="9525">
            <a:solidFill>
              <a:srgbClr val="2388DB"/>
            </a:solidFill>
            <a:prstDash val="solid"/>
            <a:round/>
            <a:headEnd len="lg" w="lg" type="none"/>
            <a:tailEnd len="lg" w="lg" type="none"/>
          </a:ln>
        </p:spPr>
      </p:cxnSp>
      <p:cxnSp>
        <p:nvCxnSpPr>
          <p:cNvPr id="353" name="Shape 353"/>
          <p:cNvCxnSpPr/>
          <p:nvPr/>
        </p:nvCxnSpPr>
        <p:spPr>
          <a:xfrm>
            <a:off x="5146200" y="5262675"/>
            <a:ext cx="1843499" cy="0"/>
          </a:xfrm>
          <a:prstGeom prst="straightConnector1">
            <a:avLst/>
          </a:prstGeom>
          <a:noFill/>
          <a:ln cap="flat" cmpd="sng" w="9525">
            <a:solidFill>
              <a:srgbClr val="2388DB"/>
            </a:solidFill>
            <a:prstDash val="solid"/>
            <a:round/>
            <a:headEnd len="lg" w="lg" type="none"/>
            <a:tailEnd len="lg" w="lg" type="none"/>
          </a:ln>
        </p:spPr>
      </p:cxnSp>
      <p:sp>
        <p:nvSpPr>
          <p:cNvPr id="354" name="Shape 354"/>
          <p:cNvSpPr/>
          <p:nvPr/>
        </p:nvSpPr>
        <p:spPr>
          <a:xfrm>
            <a:off x="7086000" y="4187250"/>
            <a:ext cx="1530899" cy="1476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Clr>
                <a:srgbClr val="000000"/>
              </a:buClr>
              <a:buSzPct val="122222"/>
              <a:buFont typeface="Arial"/>
              <a:buNone/>
            </a:pPr>
            <a:r>
              <a:rPr lang="en" sz="900">
                <a:solidFill>
                  <a:srgbClr val="000000"/>
                </a:solidFill>
              </a:rPr>
              <a:t>-heightCm: integer</a:t>
            </a:r>
          </a:p>
          <a:p>
            <a:pPr lvl="0" rtl="0">
              <a:spcBef>
                <a:spcPts val="0"/>
              </a:spcBef>
              <a:buClr>
                <a:srgbClr val="000000"/>
              </a:buClr>
              <a:buSzPct val="122222"/>
              <a:buFont typeface="Arial"/>
              <a:buNone/>
            </a:pPr>
            <a:r>
              <a:rPr lang="en" sz="900">
                <a:solidFill>
                  <a:srgbClr val="000000"/>
                </a:solidFill>
              </a:rPr>
              <a:t>-widthCm: ingeger</a:t>
            </a:r>
          </a:p>
          <a:p>
            <a:pPr lvl="0" rtl="0">
              <a:spcBef>
                <a:spcPts val="0"/>
              </a:spcBef>
              <a:buClr>
                <a:srgbClr val="000000"/>
              </a:buClr>
              <a:buSzPct val="122222"/>
              <a:buFont typeface="Arial"/>
              <a:buNone/>
            </a:pPr>
            <a:r>
              <a:rPr lang="en" sz="900">
                <a:solidFill>
                  <a:srgbClr val="000000"/>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Clr>
                <a:srgbClr val="000000"/>
              </a:buClr>
              <a:buSzPct val="122222"/>
              <a:buFont typeface="Arial"/>
              <a:buNone/>
            </a:pPr>
            <a:r>
              <a:rPr lang="en" sz="900">
                <a:solidFill>
                  <a:srgbClr val="000000"/>
                </a:solidFill>
              </a:rPr>
              <a:t>+getHeightCm(): integer</a:t>
            </a:r>
          </a:p>
          <a:p>
            <a:pPr lvl="0" rtl="0">
              <a:spcBef>
                <a:spcPts val="0"/>
              </a:spcBef>
              <a:buClr>
                <a:srgbClr val="000000"/>
              </a:buClr>
              <a:buSzPct val="122222"/>
              <a:buFont typeface="Arial"/>
              <a:buNone/>
            </a:pPr>
            <a:r>
              <a:rPr lang="en" sz="900">
                <a:solidFill>
                  <a:srgbClr val="000000"/>
                </a:solidFill>
              </a:rPr>
              <a:t>+getWidthCm(): integer</a:t>
            </a:r>
          </a:p>
          <a:p>
            <a:pPr lvl="0" rtl="0">
              <a:spcBef>
                <a:spcPts val="0"/>
              </a:spcBef>
              <a:buClr>
                <a:srgbClr val="000000"/>
              </a:buClr>
              <a:buSzPct val="122222"/>
              <a:buFont typeface="Arial"/>
              <a:buNone/>
            </a:pPr>
            <a:r>
              <a:rPr lang="en" sz="900">
                <a:solidFill>
                  <a:srgbClr val="000000"/>
                </a:solidFill>
              </a:rPr>
              <a:t>+getDepthCm(): integer</a:t>
            </a:r>
          </a:p>
          <a:p>
            <a:pPr lvl="0" rtl="0">
              <a:spcBef>
                <a:spcPts val="0"/>
              </a:spcBef>
              <a:buClr>
                <a:srgbClr val="000000"/>
              </a:buClr>
              <a:buSzPct val="122222"/>
              <a:buFont typeface="Arial"/>
              <a:buNone/>
            </a:pPr>
            <a:r>
              <a:rPr lang="en" sz="900">
                <a:solidFill>
                  <a:srgbClr val="000000"/>
                </a:solidFill>
              </a:rPr>
              <a:t>+getWeightGm(): integer</a:t>
            </a:r>
          </a:p>
          <a:p>
            <a:pPr lvl="0" rtl="0">
              <a:spcBef>
                <a:spcPts val="0"/>
              </a:spcBef>
              <a:buNone/>
            </a:pPr>
            <a:r>
              <a:rPr lang="en" sz="900"/>
              <a:t>+isCompatible(): boolean</a:t>
            </a:r>
          </a:p>
        </p:txBody>
      </p:sp>
      <p:cxnSp>
        <p:nvCxnSpPr>
          <p:cNvPr id="355" name="Shape 355"/>
          <p:cNvCxnSpPr/>
          <p:nvPr/>
        </p:nvCxnSpPr>
        <p:spPr>
          <a:xfrm>
            <a:off x="7086000" y="4353150"/>
            <a:ext cx="1530899" cy="0"/>
          </a:xfrm>
          <a:prstGeom prst="straightConnector1">
            <a:avLst/>
          </a:prstGeom>
          <a:noFill/>
          <a:ln cap="flat" cmpd="sng" w="9525">
            <a:solidFill>
              <a:srgbClr val="2388DB"/>
            </a:solidFill>
            <a:prstDash val="solid"/>
            <a:round/>
            <a:headEnd len="lg" w="lg" type="none"/>
            <a:tailEnd len="lg" w="lg" type="none"/>
          </a:ln>
        </p:spPr>
      </p:cxnSp>
      <p:cxnSp>
        <p:nvCxnSpPr>
          <p:cNvPr id="356" name="Shape 356"/>
          <p:cNvCxnSpPr/>
          <p:nvPr/>
        </p:nvCxnSpPr>
        <p:spPr>
          <a:xfrm>
            <a:off x="7086000" y="4988150"/>
            <a:ext cx="1530899" cy="0"/>
          </a:xfrm>
          <a:prstGeom prst="straightConnector1">
            <a:avLst/>
          </a:prstGeom>
          <a:noFill/>
          <a:ln cap="flat" cmpd="sng" w="9525">
            <a:solidFill>
              <a:srgbClr val="2388DB"/>
            </a:solidFill>
            <a:prstDash val="solid"/>
            <a:round/>
            <a:headEnd len="lg" w="lg" type="none"/>
            <a:tailEnd len="lg" w="lg" type="none"/>
          </a:ln>
        </p:spPr>
      </p:cxnSp>
      <p:cxnSp>
        <p:nvCxnSpPr>
          <p:cNvPr id="357" name="Shape 357"/>
          <p:cNvCxnSpPr>
            <a:stCxn id="346" idx="0"/>
            <a:endCxn id="345" idx="2"/>
          </p:cNvCxnSpPr>
          <p:nvPr/>
        </p:nvCxnSpPr>
        <p:spPr>
          <a:xfrm flipH="1" rot="10800000">
            <a:off x="6147850" y="3131537"/>
            <a:ext cx="692700" cy="242400"/>
          </a:xfrm>
          <a:prstGeom prst="straightConnector1">
            <a:avLst/>
          </a:prstGeom>
          <a:noFill/>
          <a:ln cap="flat" cmpd="sng" w="19050">
            <a:solidFill>
              <a:srgbClr val="2388DB"/>
            </a:solidFill>
            <a:prstDash val="solid"/>
            <a:round/>
            <a:headEnd len="lg" w="lg" type="none"/>
            <a:tailEnd len="lg" w="lg" type="triangle"/>
          </a:ln>
        </p:spPr>
      </p:cxnSp>
      <p:cxnSp>
        <p:nvCxnSpPr>
          <p:cNvPr id="358" name="Shape 358"/>
          <p:cNvCxnSpPr>
            <a:stCxn id="349" idx="0"/>
            <a:endCxn id="345" idx="2"/>
          </p:cNvCxnSpPr>
          <p:nvPr/>
        </p:nvCxnSpPr>
        <p:spPr>
          <a:xfrm rot="10800000">
            <a:off x="6840499" y="3131387"/>
            <a:ext cx="864900" cy="205200"/>
          </a:xfrm>
          <a:prstGeom prst="straightConnector1">
            <a:avLst/>
          </a:prstGeom>
          <a:noFill/>
          <a:ln cap="flat" cmpd="sng" w="19050">
            <a:solidFill>
              <a:srgbClr val="2388DB"/>
            </a:solidFill>
            <a:prstDash val="solid"/>
            <a:round/>
            <a:headEnd len="lg" w="lg" type="none"/>
            <a:tailEnd len="lg" w="lg" type="triangle"/>
          </a:ln>
        </p:spPr>
      </p:cxnSp>
      <p:cxnSp>
        <p:nvCxnSpPr>
          <p:cNvPr id="359" name="Shape 359"/>
          <p:cNvCxnSpPr>
            <a:stCxn id="351" idx="0"/>
            <a:endCxn id="346" idx="2"/>
          </p:cNvCxnSpPr>
          <p:nvPr/>
        </p:nvCxnSpPr>
        <p:spPr>
          <a:xfrm flipH="1" rot="10800000">
            <a:off x="6067949" y="3916600"/>
            <a:ext cx="79800" cy="181500"/>
          </a:xfrm>
          <a:prstGeom prst="straightConnector1">
            <a:avLst/>
          </a:prstGeom>
          <a:noFill/>
          <a:ln cap="flat" cmpd="sng" w="19050">
            <a:solidFill>
              <a:srgbClr val="2388DB"/>
            </a:solidFill>
            <a:prstDash val="solid"/>
            <a:round/>
            <a:headEnd len="lg" w="lg" type="none"/>
            <a:tailEnd len="lg" w="lg" type="triangle"/>
          </a:ln>
        </p:spPr>
      </p:cxnSp>
      <p:cxnSp>
        <p:nvCxnSpPr>
          <p:cNvPr id="360" name="Shape 360"/>
          <p:cNvCxnSpPr>
            <a:stCxn id="354" idx="0"/>
            <a:endCxn id="349" idx="2"/>
          </p:cNvCxnSpPr>
          <p:nvPr/>
        </p:nvCxnSpPr>
        <p:spPr>
          <a:xfrm rot="10800000">
            <a:off x="7705349" y="3953850"/>
            <a:ext cx="146100" cy="233400"/>
          </a:xfrm>
          <a:prstGeom prst="straightConnector1">
            <a:avLst/>
          </a:prstGeom>
          <a:noFill/>
          <a:ln cap="flat" cmpd="sng" w="19050">
            <a:solidFill>
              <a:srgbClr val="2388DB"/>
            </a:solidFill>
            <a:prstDash val="solid"/>
            <a:round/>
            <a:headEnd len="lg" w="lg" type="none"/>
            <a:tailEnd len="lg" w="lg"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Dynamic Binding</a:t>
            </a:r>
          </a:p>
        </p:txBody>
      </p:sp>
      <p:sp>
        <p:nvSpPr>
          <p:cNvPr id="366" name="Shape 3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Limited use of polymorphism: Unfold calls.</a:t>
            </a:r>
          </a:p>
          <a:p>
            <a:pPr indent="-228600" lvl="1" marL="914400" marR="0" rtl="0" algn="l">
              <a:lnSpc>
                <a:spcPct val="100000"/>
              </a:lnSpc>
              <a:spcBef>
                <a:spcPts val="600"/>
              </a:spcBef>
              <a:spcAft>
                <a:spcPts val="0"/>
              </a:spcAft>
            </a:pPr>
            <a:r>
              <a:rPr lang="en"/>
              <a:t>Try each possible binding.</a:t>
            </a:r>
          </a:p>
          <a:p>
            <a:pPr indent="-228600" lvl="0" marL="457200" marR="0" rtl="0" algn="l">
              <a:lnSpc>
                <a:spcPct val="100000"/>
              </a:lnSpc>
              <a:spcBef>
                <a:spcPts val="600"/>
              </a:spcBef>
              <a:spcAft>
                <a:spcPts val="0"/>
              </a:spcAft>
            </a:pPr>
            <a:r>
              <a:rPr lang="en"/>
              <a:t>Challenge - layers of polymorphic calls.</a:t>
            </a:r>
          </a:p>
          <a:p>
            <a:pPr lvl="0" marR="0" rtl="0" algn="l">
              <a:lnSpc>
                <a:spcPct val="100000"/>
              </a:lnSpc>
              <a:spcBef>
                <a:spcPts val="600"/>
              </a:spcBef>
              <a:spcAft>
                <a:spcPts val="0"/>
              </a:spcAft>
              <a:buNone/>
            </a:pPr>
            <a:r>
              <a:t/>
            </a:r>
            <a:endParaRPr sz="1100"/>
          </a:p>
          <a:p>
            <a:pPr lvl="0" rtl="0">
              <a:spcBef>
                <a:spcPts val="0"/>
              </a:spcBef>
              <a:buNone/>
            </a:pPr>
            <a:r>
              <a:rPr lang="en" sz="1200">
                <a:latin typeface="Courier New"/>
                <a:ea typeface="Courier New"/>
                <a:cs typeface="Courier New"/>
                <a:sym typeface="Courier New"/>
              </a:rPr>
              <a:t>public abstract class Credit{</a:t>
            </a:r>
          </a:p>
          <a:p>
            <a:pPr lvl="0" rtl="0">
              <a:spcBef>
                <a:spcPts val="0"/>
              </a:spcBef>
              <a:buNone/>
            </a:pPr>
            <a:r>
              <a:rPr lang="en" sz="1200">
                <a:latin typeface="Courier New"/>
                <a:ea typeface="Courier New"/>
                <a:cs typeface="Courier New"/>
                <a:sym typeface="Courier New"/>
              </a:rPr>
              <a:t>	abstract boolean validateCredit(Account a, int amt, CreditCard c);</a:t>
            </a:r>
          </a:p>
          <a:p>
            <a:pPr lvl="0" rtl="0">
              <a:spcBef>
                <a:spcPts val="0"/>
              </a:spcBef>
              <a:buNone/>
            </a:pPr>
            <a:r>
              <a:rPr lang="en" sz="1200">
                <a:latin typeface="Courier New"/>
                <a:ea typeface="Courier New"/>
                <a:cs typeface="Courier New"/>
                <a:sym typeface="Courier New"/>
              </a:rPr>
              <a:t>}</a:t>
            </a:r>
          </a:p>
          <a:p>
            <a:pPr lvl="0" rtl="0">
              <a:spcBef>
                <a:spcPts val="0"/>
              </a:spcBef>
              <a:buNone/>
            </a:pPr>
            <a:r>
              <a:t/>
            </a:r>
            <a:endParaRPr sz="1200">
              <a:latin typeface="Courier New"/>
              <a:ea typeface="Courier New"/>
              <a:cs typeface="Courier New"/>
              <a:sym typeface="Courier New"/>
            </a:endParaRPr>
          </a:p>
          <a:p>
            <a:pPr lvl="0" rtl="0">
              <a:spcBef>
                <a:spcPts val="0"/>
              </a:spcBef>
              <a:buNone/>
            </a:pPr>
            <a:r>
              <a:rPr lang="en" sz="1200">
                <a:latin typeface="Courier New"/>
                <a:ea typeface="Courier New"/>
                <a:cs typeface="Courier New"/>
                <a:sym typeface="Courier New"/>
              </a:rPr>
              <a:t>Credit c;</a:t>
            </a:r>
          </a:p>
          <a:p>
            <a:pPr lvl="0" rtl="0">
              <a:spcBef>
                <a:spcPts val="0"/>
              </a:spcBef>
              <a:buNone/>
            </a:pPr>
            <a:r>
              <a:rPr lang="en" sz="1200">
                <a:latin typeface="Courier New"/>
                <a:ea typeface="Courier New"/>
                <a:cs typeface="Courier New"/>
                <a:sym typeface="Courier New"/>
              </a:rPr>
              <a:t>boolean canPurchase = c.validateCredit(a,amt,cc);</a:t>
            </a:r>
          </a:p>
          <a:p>
            <a:pPr lvl="0" marR="0" rtl="0" algn="l">
              <a:lnSpc>
                <a:spcPct val="100000"/>
              </a:lnSpc>
              <a:spcBef>
                <a:spcPts val="600"/>
              </a:spcBef>
              <a:spcAft>
                <a:spcPts val="0"/>
              </a:spcAft>
              <a:buNone/>
            </a:pPr>
            <a:r>
              <a:t/>
            </a:r>
            <a:endParaRPr/>
          </a:p>
        </p:txBody>
      </p:sp>
      <p:sp>
        <p:nvSpPr>
          <p:cNvPr id="367" name="Shape 3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
        <p:nvSpPr>
          <p:cNvPr id="368" name="Shape 368"/>
          <p:cNvSpPr/>
          <p:nvPr/>
        </p:nvSpPr>
        <p:spPr>
          <a:xfrm>
            <a:off x="3208550" y="4987600"/>
            <a:ext cx="2888100" cy="996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Account can be one of:</a:t>
            </a:r>
          </a:p>
          <a:p>
            <a:pPr lvl="0">
              <a:spcBef>
                <a:spcPts val="0"/>
              </a:spcBef>
              <a:buNone/>
            </a:pPr>
            <a:r>
              <a:rPr lang="en"/>
              <a:t>USAccount, UKAccount,EUAccount, JPAccount, or OtherAccount</a:t>
            </a:r>
          </a:p>
        </p:txBody>
      </p:sp>
      <p:sp>
        <p:nvSpPr>
          <p:cNvPr id="369" name="Shape 369"/>
          <p:cNvSpPr/>
          <p:nvPr/>
        </p:nvSpPr>
        <p:spPr>
          <a:xfrm>
            <a:off x="457200" y="5030125"/>
            <a:ext cx="2464500" cy="797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Credit can be one of: EduCredit, BusinessCredit, IndividualCredit</a:t>
            </a:r>
          </a:p>
        </p:txBody>
      </p:sp>
      <p:sp>
        <p:nvSpPr>
          <p:cNvPr id="370" name="Shape 370"/>
          <p:cNvSpPr/>
          <p:nvPr/>
        </p:nvSpPr>
        <p:spPr>
          <a:xfrm>
            <a:off x="6383500" y="5098975"/>
            <a:ext cx="2303399" cy="659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CreditCard can be one of:</a:t>
            </a:r>
          </a:p>
          <a:p>
            <a:pPr lvl="0" rtl="0">
              <a:spcBef>
                <a:spcPts val="0"/>
              </a:spcBef>
              <a:buNone/>
            </a:pPr>
            <a:r>
              <a:rPr lang="en"/>
              <a:t>VISACard, AmexCard, MasterCard</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0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graphicFrame>
        <p:nvGraphicFramePr>
          <p:cNvPr id="375" name="Shape 375"/>
          <p:cNvGraphicFramePr/>
          <p:nvPr/>
        </p:nvGraphicFramePr>
        <p:xfrm>
          <a:off x="4025550" y="1630647"/>
          <a:ext cx="3000000" cy="3000000"/>
        </p:xfrm>
        <a:graphic>
          <a:graphicData uri="http://schemas.openxmlformats.org/drawingml/2006/table">
            <a:tbl>
              <a:tblPr>
                <a:noFill/>
                <a:tableStyleId>{F812B92C-15CA-40B7-87FE-FCDA9CFE2F9F}</a:tableStyleId>
              </a:tblPr>
              <a:tblGrid>
                <a:gridCol w="1553750"/>
                <a:gridCol w="1553750"/>
                <a:gridCol w="1553750"/>
              </a:tblGrid>
              <a:tr h="301650">
                <a:tc>
                  <a:txBody>
                    <a:bodyPr>
                      <a:noAutofit/>
                    </a:bodyPr>
                    <a:lstStyle/>
                    <a:p>
                      <a:pPr lvl="0">
                        <a:spcBef>
                          <a:spcPts val="0"/>
                        </a:spcBef>
                        <a:buNone/>
                      </a:pPr>
                      <a:r>
                        <a:rPr b="1" lang="en" sz="800"/>
                        <a:t>Account</a:t>
                      </a:r>
                    </a:p>
                  </a:txBody>
                  <a:tcPr marT="91425" marB="91425" marR="91425" marL="91425"/>
                </a:tc>
                <a:tc>
                  <a:txBody>
                    <a:bodyPr>
                      <a:noAutofit/>
                    </a:bodyPr>
                    <a:lstStyle/>
                    <a:p>
                      <a:pPr lvl="0">
                        <a:spcBef>
                          <a:spcPts val="0"/>
                        </a:spcBef>
                        <a:buNone/>
                      </a:pPr>
                      <a:r>
                        <a:rPr b="1" lang="en" sz="800"/>
                        <a:t>Credit</a:t>
                      </a:r>
                    </a:p>
                  </a:txBody>
                  <a:tcPr marT="91425" marB="91425" marR="91425" marL="91425"/>
                </a:tc>
                <a:tc>
                  <a:txBody>
                    <a:bodyPr>
                      <a:noAutofit/>
                    </a:bodyPr>
                    <a:lstStyle/>
                    <a:p>
                      <a:pPr lvl="0">
                        <a:spcBef>
                          <a:spcPts val="0"/>
                        </a:spcBef>
                        <a:buNone/>
                      </a:pPr>
                      <a:r>
                        <a:rPr b="1" lang="en" sz="800"/>
                        <a:t>creditCard</a:t>
                      </a:r>
                    </a:p>
                  </a:txBody>
                  <a:tcPr marT="91425" marB="91425" marR="91425" marL="91425"/>
                </a:tc>
              </a:tr>
              <a:tr h="301650">
                <a:tc>
                  <a:txBody>
                    <a:bodyPr>
                      <a:noAutofit/>
                    </a:bodyPr>
                    <a:lstStyle/>
                    <a:p>
                      <a:pPr lvl="0">
                        <a:spcBef>
                          <a:spcPts val="0"/>
                        </a:spcBef>
                        <a:buNone/>
                      </a:pPr>
                      <a:r>
                        <a:rPr lang="en" sz="800"/>
                        <a:t>USAccount</a:t>
                      </a:r>
                    </a:p>
                  </a:txBody>
                  <a:tcPr marT="91425" marB="91425" marR="91425" marL="91425"/>
                </a:tc>
                <a:tc>
                  <a:txBody>
                    <a:bodyPr>
                      <a:noAutofit/>
                    </a:bodyPr>
                    <a:lstStyle/>
                    <a:p>
                      <a:pPr lvl="0">
                        <a:spcBef>
                          <a:spcPts val="0"/>
                        </a:spcBef>
                        <a:buNone/>
                      </a:pPr>
                      <a:r>
                        <a:rPr lang="en" sz="800"/>
                        <a:t>EDUCredit</a:t>
                      </a:r>
                    </a:p>
                  </a:txBody>
                  <a:tcPr marT="91425" marB="91425" marR="91425" marL="91425"/>
                </a:tc>
                <a:tc>
                  <a:txBody>
                    <a:bodyPr>
                      <a:noAutofit/>
                    </a:bodyPr>
                    <a:lstStyle/>
                    <a:p>
                      <a:pPr lvl="0">
                        <a:spcBef>
                          <a:spcPts val="0"/>
                        </a:spcBef>
                        <a:buNone/>
                      </a:pPr>
                      <a:r>
                        <a:rPr lang="en" sz="800"/>
                        <a:t>VISACard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USAccount</a:t>
                      </a:r>
                    </a:p>
                  </a:txBody>
                  <a:tcPr marT="91425" marB="91425" marR="91425" marL="91425"/>
                </a:tc>
                <a:tc>
                  <a:txBody>
                    <a:bodyPr>
                      <a:noAutofit/>
                    </a:bodyPr>
                    <a:lstStyle/>
                    <a:p>
                      <a:pPr lvl="0">
                        <a:spcBef>
                          <a:spcPts val="0"/>
                        </a:spcBef>
                        <a:buNone/>
                      </a:pPr>
                      <a:r>
                        <a:rPr lang="en" sz="800"/>
                        <a:t>BusinessCredit</a:t>
                      </a:r>
                    </a:p>
                  </a:txBody>
                  <a:tcPr marT="91425" marB="91425" marR="91425" marL="91425"/>
                </a:tc>
                <a:tc>
                  <a:txBody>
                    <a:bodyPr>
                      <a:noAutofit/>
                    </a:bodyPr>
                    <a:lstStyle/>
                    <a:p>
                      <a:pPr lvl="0">
                        <a:spcBef>
                          <a:spcPts val="0"/>
                        </a:spcBef>
                        <a:buNone/>
                      </a:pPr>
                      <a:r>
                        <a:rPr lang="en" sz="800"/>
                        <a:t>AmExCard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USAccount</a:t>
                      </a:r>
                    </a:p>
                  </a:txBody>
                  <a:tcPr marT="91425" marB="91425" marR="91425" marL="91425"/>
                </a:tc>
                <a:tc>
                  <a:txBody>
                    <a:bodyPr>
                      <a:noAutofit/>
                    </a:bodyPr>
                    <a:lstStyle/>
                    <a:p>
                      <a:pPr lvl="0">
                        <a:spcBef>
                          <a:spcPts val="0"/>
                        </a:spcBef>
                        <a:buNone/>
                      </a:pPr>
                      <a:r>
                        <a:rPr lang="en" sz="800"/>
                        <a:t>IndividualCredit</a:t>
                      </a:r>
                    </a:p>
                  </a:txBody>
                  <a:tcPr marT="91425" marB="91425" marR="91425" marL="91425"/>
                </a:tc>
                <a:tc>
                  <a:txBody>
                    <a:bodyPr>
                      <a:noAutofit/>
                    </a:bodyPr>
                    <a:lstStyle/>
                    <a:p>
                      <a:pPr lvl="0">
                        <a:spcBef>
                          <a:spcPts val="0"/>
                        </a:spcBef>
                        <a:buNone/>
                      </a:pPr>
                      <a:r>
                        <a:rPr lang="en" sz="800"/>
                        <a:t>MasterCard</a:t>
                      </a:r>
                    </a:p>
                  </a:txBody>
                  <a:tcPr marT="91425" marB="91425" marR="91425" marL="91425"/>
                </a:tc>
              </a:tr>
              <a:tr h="301650">
                <a:tc>
                  <a:txBody>
                    <a:bodyPr>
                      <a:noAutofit/>
                    </a:bodyPr>
                    <a:lstStyle/>
                    <a:p>
                      <a:pPr lvl="0">
                        <a:spcBef>
                          <a:spcPts val="0"/>
                        </a:spcBef>
                        <a:buNone/>
                      </a:pPr>
                      <a:r>
                        <a:rPr lang="en" sz="800"/>
                        <a:t>UKAccount</a:t>
                      </a:r>
                    </a:p>
                  </a:txBody>
                  <a:tcPr marT="91425" marB="91425" marR="91425" marL="91425"/>
                </a:tc>
                <a:tc>
                  <a:txBody>
                    <a:bodyPr>
                      <a:noAutofit/>
                    </a:bodyPr>
                    <a:lstStyle/>
                    <a:p>
                      <a:pPr lvl="0">
                        <a:spcBef>
                          <a:spcPts val="0"/>
                        </a:spcBef>
                        <a:buNone/>
                      </a:pPr>
                      <a:r>
                        <a:rPr lang="en" sz="800">
                          <a:solidFill>
                            <a:schemeClr val="dk1"/>
                          </a:solidFill>
                        </a:rPr>
                        <a:t>EDUCredit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AmExCard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UKAccount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BusinessCredit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VISACard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UKAccount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IndividualCredit</a:t>
                      </a:r>
                    </a:p>
                  </a:txBody>
                  <a:tcPr marT="91425" marB="91425" marR="91425" marL="91425"/>
                </a:tc>
                <a:tc>
                  <a:txBody>
                    <a:bodyPr>
                      <a:noAutofit/>
                    </a:bodyPr>
                    <a:lstStyle/>
                    <a:p>
                      <a:pPr lvl="0">
                        <a:spcBef>
                          <a:spcPts val="0"/>
                        </a:spcBef>
                        <a:buNone/>
                      </a:pPr>
                      <a:r>
                        <a:rPr lang="en" sz="800">
                          <a:solidFill>
                            <a:schemeClr val="dk1"/>
                          </a:solidFill>
                        </a:rPr>
                        <a:t>MasterCard</a:t>
                      </a:r>
                    </a:p>
                  </a:txBody>
                  <a:tcPr marT="91425" marB="91425" marR="91425" marL="91425"/>
                </a:tc>
              </a:tr>
              <a:tr h="301650">
                <a:tc>
                  <a:txBody>
                    <a:bodyPr>
                      <a:noAutofit/>
                    </a:bodyPr>
                    <a:lstStyle/>
                    <a:p>
                      <a:pPr lvl="0">
                        <a:spcBef>
                          <a:spcPts val="0"/>
                        </a:spcBef>
                        <a:buNone/>
                      </a:pPr>
                      <a:r>
                        <a:rPr lang="en" sz="800"/>
                        <a:t>EUAccount</a:t>
                      </a:r>
                    </a:p>
                  </a:txBody>
                  <a:tcPr marT="91425" marB="91425" marR="91425" marL="91425"/>
                </a:tc>
                <a:tc>
                  <a:txBody>
                    <a:bodyPr>
                      <a:noAutofit/>
                    </a:bodyPr>
                    <a:lstStyle/>
                    <a:p>
                      <a:pPr lvl="0">
                        <a:spcBef>
                          <a:spcPts val="0"/>
                        </a:spcBef>
                        <a:buNone/>
                      </a:pPr>
                      <a:r>
                        <a:rPr lang="en" sz="800">
                          <a:solidFill>
                            <a:schemeClr val="dk1"/>
                          </a:solidFill>
                        </a:rPr>
                        <a:t>EDUCredit</a:t>
                      </a:r>
                    </a:p>
                  </a:txBody>
                  <a:tcPr marT="91425" marB="91425" marR="91425" marL="91425"/>
                </a:tc>
                <a:tc>
                  <a:txBody>
                    <a:bodyPr>
                      <a:noAutofit/>
                    </a:bodyPr>
                    <a:lstStyle/>
                    <a:p>
                      <a:pPr lvl="0">
                        <a:spcBef>
                          <a:spcPts val="0"/>
                        </a:spcBef>
                        <a:buNone/>
                      </a:pPr>
                      <a:r>
                        <a:rPr lang="en" sz="800">
                          <a:solidFill>
                            <a:schemeClr val="dk1"/>
                          </a:solidFill>
                        </a:rPr>
                        <a:t>MasterCard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EUAccount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BusinessCredit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AmExCard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EUAccount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IndividualCredit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VISACard</a:t>
                      </a:r>
                    </a:p>
                  </a:txBody>
                  <a:tcPr marT="91425" marB="91425" marR="91425" marL="91425"/>
                </a:tc>
              </a:tr>
              <a:tr h="301650">
                <a:tc>
                  <a:txBody>
                    <a:bodyPr>
                      <a:noAutofit/>
                    </a:bodyPr>
                    <a:lstStyle/>
                    <a:p>
                      <a:pPr lvl="0">
                        <a:spcBef>
                          <a:spcPts val="0"/>
                        </a:spcBef>
                        <a:buNone/>
                      </a:pPr>
                      <a:r>
                        <a:rPr lang="en" sz="800"/>
                        <a:t>JPAccount</a:t>
                      </a:r>
                    </a:p>
                  </a:txBody>
                  <a:tcPr marT="91425" marB="91425" marR="91425" marL="91425"/>
                </a:tc>
                <a:tc>
                  <a:txBody>
                    <a:bodyPr>
                      <a:noAutofit/>
                    </a:bodyPr>
                    <a:lstStyle/>
                    <a:p>
                      <a:pPr lvl="0">
                        <a:spcBef>
                          <a:spcPts val="0"/>
                        </a:spcBef>
                        <a:buNone/>
                      </a:pPr>
                      <a:r>
                        <a:rPr lang="en" sz="800">
                          <a:solidFill>
                            <a:schemeClr val="dk1"/>
                          </a:solidFill>
                        </a:rPr>
                        <a:t>EDUCredit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VISACard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JPAccount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BusinessCredit</a:t>
                      </a:r>
                    </a:p>
                  </a:txBody>
                  <a:tcPr marT="91425" marB="91425" marR="91425" marL="91425"/>
                </a:tc>
                <a:tc>
                  <a:txBody>
                    <a:bodyPr>
                      <a:noAutofit/>
                    </a:bodyPr>
                    <a:lstStyle/>
                    <a:p>
                      <a:pPr lvl="0">
                        <a:spcBef>
                          <a:spcPts val="0"/>
                        </a:spcBef>
                        <a:buNone/>
                      </a:pPr>
                      <a:r>
                        <a:rPr lang="en" sz="800">
                          <a:solidFill>
                            <a:schemeClr val="dk1"/>
                          </a:solidFill>
                        </a:rPr>
                        <a:t>MasterCard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JPAccount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IndividualCredit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AmExCard</a:t>
                      </a:r>
                    </a:p>
                  </a:txBody>
                  <a:tcPr marT="91425" marB="91425" marR="91425" marL="91425"/>
                </a:tc>
              </a:tr>
              <a:tr h="301650">
                <a:tc>
                  <a:txBody>
                    <a:bodyPr>
                      <a:noAutofit/>
                    </a:bodyPr>
                    <a:lstStyle/>
                    <a:p>
                      <a:pPr lvl="0">
                        <a:spcBef>
                          <a:spcPts val="0"/>
                        </a:spcBef>
                        <a:buNone/>
                      </a:pPr>
                      <a:r>
                        <a:rPr lang="en" sz="800"/>
                        <a:t>OtherAccount</a:t>
                      </a:r>
                    </a:p>
                  </a:txBody>
                  <a:tcPr marT="91425" marB="91425" marR="91425" marL="91425"/>
                </a:tc>
                <a:tc>
                  <a:txBody>
                    <a:bodyPr>
                      <a:noAutofit/>
                    </a:bodyPr>
                    <a:lstStyle/>
                    <a:p>
                      <a:pPr lvl="0">
                        <a:spcBef>
                          <a:spcPts val="0"/>
                        </a:spcBef>
                        <a:buNone/>
                      </a:pPr>
                      <a:r>
                        <a:rPr lang="en" sz="800">
                          <a:solidFill>
                            <a:schemeClr val="dk1"/>
                          </a:solidFill>
                        </a:rPr>
                        <a:t>EDUCredit</a:t>
                      </a:r>
                    </a:p>
                  </a:txBody>
                  <a:tcPr marT="91425" marB="91425" marR="91425" marL="91425"/>
                </a:tc>
                <a:tc>
                  <a:txBody>
                    <a:bodyPr>
                      <a:noAutofit/>
                    </a:bodyPr>
                    <a:lstStyle/>
                    <a:p>
                      <a:pPr lvl="0">
                        <a:spcBef>
                          <a:spcPts val="0"/>
                        </a:spcBef>
                        <a:buNone/>
                      </a:pPr>
                      <a:r>
                        <a:rPr lang="en" sz="800">
                          <a:solidFill>
                            <a:schemeClr val="dk1"/>
                          </a:solidFill>
                        </a:rPr>
                        <a:t>MasterCard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OtherAccount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BusinessCredit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VISACard</a:t>
                      </a:r>
                    </a:p>
                  </a:txBody>
                  <a:tcPr marT="91425" marB="91425" marR="91425" marL="91425"/>
                </a:tc>
              </a:tr>
              <a:tr h="301650">
                <a:tc>
                  <a:txBody>
                    <a:bodyPr>
                      <a:noAutofit/>
                    </a:bodyPr>
                    <a:lstStyle/>
                    <a:p>
                      <a:pPr lvl="0">
                        <a:spcBef>
                          <a:spcPts val="0"/>
                        </a:spcBef>
                        <a:buClr>
                          <a:schemeClr val="dk1"/>
                        </a:buClr>
                        <a:buSzPct val="137500"/>
                        <a:buFont typeface="Arial"/>
                        <a:buNone/>
                      </a:pPr>
                      <a:r>
                        <a:rPr lang="en" sz="800">
                          <a:solidFill>
                            <a:schemeClr val="dk1"/>
                          </a:solidFill>
                        </a:rPr>
                        <a:t>OtherAccount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IndividualCredit</a:t>
                      </a:r>
                    </a:p>
                  </a:txBody>
                  <a:tcPr marT="91425" marB="91425" marR="91425" marL="91425"/>
                </a:tc>
                <a:tc>
                  <a:txBody>
                    <a:bodyPr>
                      <a:noAutofit/>
                    </a:bodyPr>
                    <a:lstStyle/>
                    <a:p>
                      <a:pPr lvl="0">
                        <a:spcBef>
                          <a:spcPts val="0"/>
                        </a:spcBef>
                        <a:buClr>
                          <a:schemeClr val="dk1"/>
                        </a:buClr>
                        <a:buSzPct val="137500"/>
                        <a:buFont typeface="Arial"/>
                        <a:buNone/>
                      </a:pPr>
                      <a:r>
                        <a:rPr lang="en" sz="800">
                          <a:solidFill>
                            <a:schemeClr val="dk1"/>
                          </a:solidFill>
                        </a:rPr>
                        <a:t>AmExCard</a:t>
                      </a:r>
                    </a:p>
                  </a:txBody>
                  <a:tcPr marT="91425" marB="91425" marR="91425" marL="91425"/>
                </a:tc>
              </a:tr>
            </a:tbl>
          </a:graphicData>
        </a:graphic>
      </p:graphicFrame>
      <p:sp>
        <p:nvSpPr>
          <p:cNvPr id="376" name="Shape 3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Apply Combinatorial Testing</a:t>
            </a:r>
          </a:p>
        </p:txBody>
      </p:sp>
      <p:sp>
        <p:nvSpPr>
          <p:cNvPr id="377" name="Shape 377"/>
          <p:cNvSpPr txBox="1"/>
          <p:nvPr>
            <p:ph idx="1" type="body"/>
          </p:nvPr>
        </p:nvSpPr>
        <p:spPr>
          <a:xfrm>
            <a:off x="457200" y="1600200"/>
            <a:ext cx="34917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This is the same problem faced in functional testing, with parameter combinations.</a:t>
            </a:r>
          </a:p>
          <a:p>
            <a:pPr indent="-381000" lvl="0" marL="457200" marR="0" rtl="0" algn="l">
              <a:lnSpc>
                <a:spcPct val="100000"/>
              </a:lnSpc>
              <a:spcBef>
                <a:spcPts val="600"/>
              </a:spcBef>
              <a:spcAft>
                <a:spcPts val="0"/>
              </a:spcAft>
              <a:buSzPct val="100000"/>
            </a:pPr>
            <a:r>
              <a:rPr lang="en" sz="2400"/>
              <a:t>Use combinatorial interaction testing to test all n-way combinations.</a:t>
            </a:r>
          </a:p>
          <a:p>
            <a:pPr lvl="0" rtl="0">
              <a:spcBef>
                <a:spcPts val="480"/>
              </a:spcBef>
              <a:buNone/>
            </a:pPr>
            <a:r>
              <a:t/>
            </a:r>
            <a:endParaRPr sz="2400"/>
          </a:p>
          <a:p>
            <a:pPr indent="0" lvl="0" marL="457200" marR="0" rtl="0" algn="l">
              <a:lnSpc>
                <a:spcPct val="100000"/>
              </a:lnSpc>
              <a:spcBef>
                <a:spcPts val="600"/>
              </a:spcBef>
              <a:spcAft>
                <a:spcPts val="0"/>
              </a:spcAft>
              <a:buNone/>
            </a:pPr>
            <a:r>
              <a:t/>
            </a:r>
            <a:endParaRPr/>
          </a:p>
        </p:txBody>
      </p:sp>
      <p:sp>
        <p:nvSpPr>
          <p:cNvPr id="378" name="Shape 3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Dynamic Binding</a:t>
            </a:r>
          </a:p>
        </p:txBody>
      </p:sp>
      <p:sp>
        <p:nvSpPr>
          <p:cNvPr id="384" name="Shape 3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Problem - bad polymorphic call infects a variable definition.</a:t>
            </a:r>
          </a:p>
          <a:p>
            <a:pPr lvl="0" rtl="0">
              <a:spcBef>
                <a:spcPts val="0"/>
              </a:spcBef>
              <a:buNone/>
            </a:pPr>
            <a:r>
              <a:rPr lang="en" sz="1200">
                <a:latin typeface="Consolas"/>
                <a:ea typeface="Consolas"/>
                <a:cs typeface="Consolas"/>
                <a:sym typeface="Consolas"/>
              </a:rPr>
              <a:t>public abstract class Account{</a:t>
            </a:r>
          </a:p>
          <a:p>
            <a:pPr lvl="0" rtl="0">
              <a:spcBef>
                <a:spcPts val="0"/>
              </a:spcBef>
              <a:buNone/>
            </a:pPr>
            <a:r>
              <a:rPr lang="en" sz="1200">
                <a:latin typeface="Consolas"/>
                <a:ea typeface="Consolas"/>
                <a:cs typeface="Consolas"/>
                <a:sym typeface="Consolas"/>
              </a:rPr>
              <a:t>	public int getYTDPurchased(){</a:t>
            </a:r>
          </a:p>
          <a:p>
            <a:pPr lvl="0" rtl="0">
              <a:spcBef>
                <a:spcPts val="0"/>
              </a:spcBef>
              <a:buNone/>
            </a:pPr>
            <a:r>
              <a:rPr lang="en" sz="1200">
                <a:latin typeface="Consolas"/>
                <a:ea typeface="Consolas"/>
                <a:cs typeface="Consolas"/>
                <a:sym typeface="Consolas"/>
              </a:rPr>
              <a:t>		int totalPurchased = 0;</a:t>
            </a:r>
          </a:p>
          <a:p>
            <a:pPr lvl="0" rtl="0">
              <a:spcBef>
                <a:spcPts val="0"/>
              </a:spcBef>
              <a:buNone/>
            </a:pPr>
            <a:r>
              <a:t/>
            </a:r>
            <a:endParaRPr sz="1200">
              <a:latin typeface="Consolas"/>
              <a:ea typeface="Consolas"/>
              <a:cs typeface="Consolas"/>
              <a:sym typeface="Consolas"/>
            </a:endParaRPr>
          </a:p>
          <a:p>
            <a:pPr lvl="0" rtl="0">
              <a:spcBef>
                <a:spcPts val="0"/>
              </a:spcBef>
              <a:buNone/>
            </a:pPr>
            <a:r>
              <a:rPr lang="en" sz="1200">
                <a:latin typeface="Consolas"/>
                <a:ea typeface="Consolas"/>
                <a:cs typeface="Consolas"/>
                <a:sym typeface="Consolas"/>
              </a:rPr>
              <a:t>		for(Enumeration e = subsidiaries.elements(); e.hasMoreElements(); ){</a:t>
            </a:r>
          </a:p>
          <a:p>
            <a:pPr lvl="0" rtl="0">
              <a:spcBef>
                <a:spcPts val="0"/>
              </a:spcBef>
              <a:buNone/>
            </a:pPr>
            <a:r>
              <a:rPr lang="en" sz="1200">
                <a:latin typeface="Consolas"/>
                <a:ea typeface="Consolas"/>
                <a:cs typeface="Consolas"/>
                <a:sym typeface="Consolas"/>
              </a:rPr>
              <a:t>			Account subsidiary = (Account) e.nextElement();</a:t>
            </a:r>
          </a:p>
          <a:p>
            <a:pPr lvl="0" rtl="0">
              <a:spcBef>
                <a:spcPts val="0"/>
              </a:spcBef>
              <a:buNone/>
            </a:pPr>
            <a:r>
              <a:rPr lang="en" sz="1200">
                <a:latin typeface="Consolas"/>
                <a:ea typeface="Consolas"/>
                <a:cs typeface="Consolas"/>
                <a:sym typeface="Consolas"/>
              </a:rPr>
              <a:t>			totalPurchased += </a:t>
            </a:r>
            <a:r>
              <a:rPr b="1" lang="en" sz="1200">
                <a:latin typeface="Consolas"/>
                <a:ea typeface="Consolas"/>
                <a:cs typeface="Consolas"/>
                <a:sym typeface="Consolas"/>
              </a:rPr>
              <a:t>subsidiary.getYTDPurchased();</a:t>
            </a:r>
          </a:p>
          <a:p>
            <a:pPr lvl="0" rtl="0">
              <a:spcBef>
                <a:spcPts val="0"/>
              </a:spcBef>
              <a:buNone/>
            </a:pPr>
            <a:r>
              <a:rPr lang="en" sz="1200">
                <a:latin typeface="Consolas"/>
                <a:ea typeface="Consolas"/>
                <a:cs typeface="Consolas"/>
                <a:sym typeface="Consolas"/>
              </a:rPr>
              <a:t>		}</a:t>
            </a:r>
          </a:p>
          <a:p>
            <a:pPr lvl="0" rtl="0">
              <a:spcBef>
                <a:spcPts val="0"/>
              </a:spcBef>
              <a:buNone/>
            </a:pPr>
            <a:r>
              <a:rPr lang="en" sz="1200">
                <a:latin typeface="Consolas"/>
                <a:ea typeface="Consolas"/>
                <a:cs typeface="Consolas"/>
                <a:sym typeface="Consolas"/>
              </a:rPr>
              <a:t>		return totalPurchased;</a:t>
            </a:r>
          </a:p>
          <a:p>
            <a:pPr lvl="0" rtl="0">
              <a:spcBef>
                <a:spcPts val="0"/>
              </a:spcBef>
              <a:buNone/>
            </a:pPr>
            <a:r>
              <a:rPr lang="en" sz="1200">
                <a:latin typeface="Consolas"/>
                <a:ea typeface="Consolas"/>
                <a:cs typeface="Consolas"/>
                <a:sym typeface="Consolas"/>
              </a:rPr>
              <a:t>	}</a:t>
            </a:r>
          </a:p>
          <a:p>
            <a:pPr lvl="0" rtl="0">
              <a:spcBef>
                <a:spcPts val="0"/>
              </a:spcBef>
              <a:buNone/>
            </a:pPr>
            <a:r>
              <a:rPr lang="en" sz="1200">
                <a:latin typeface="Consolas"/>
                <a:ea typeface="Consolas"/>
                <a:cs typeface="Consolas"/>
                <a:sym typeface="Consolas"/>
              </a:rPr>
              <a:t>}</a:t>
            </a:r>
          </a:p>
          <a:p>
            <a:pPr indent="-228600" lvl="0" marL="457200" marR="0" rtl="0" algn="l">
              <a:lnSpc>
                <a:spcPct val="100000"/>
              </a:lnSpc>
              <a:spcBef>
                <a:spcPts val="600"/>
              </a:spcBef>
              <a:spcAft>
                <a:spcPts val="0"/>
              </a:spcAft>
            </a:pPr>
            <a:r>
              <a:rPr lang="en"/>
              <a:t>Combine polymorphic variations with data-flow techniques.</a:t>
            </a:r>
          </a:p>
        </p:txBody>
      </p:sp>
      <p:sp>
        <p:nvSpPr>
          <p:cNvPr id="385" name="Shape 3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Data-Flow x Polymorphic Calls</a:t>
            </a:r>
          </a:p>
        </p:txBody>
      </p:sp>
      <p:sp>
        <p:nvSpPr>
          <p:cNvPr id="391" name="Shape 3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Use data flow analysis to identify DU pairs.</a:t>
            </a:r>
          </a:p>
          <a:p>
            <a:pPr indent="-228600" lvl="1" marL="914400" marR="0" rtl="0" algn="l">
              <a:lnSpc>
                <a:spcPct val="100000"/>
              </a:lnSpc>
              <a:spcBef>
                <a:spcPts val="600"/>
              </a:spcBef>
              <a:spcAft>
                <a:spcPts val="0"/>
              </a:spcAft>
            </a:pPr>
            <a:r>
              <a:rPr lang="en"/>
              <a:t>At each definition and use bound to a polymorphic call, note the possible bindings. </a:t>
            </a:r>
          </a:p>
          <a:p>
            <a:pPr indent="-228600" lvl="0" marL="457200" marR="0" rtl="0" algn="l">
              <a:lnSpc>
                <a:spcPct val="100000"/>
              </a:lnSpc>
              <a:spcBef>
                <a:spcPts val="600"/>
              </a:spcBef>
              <a:spcAft>
                <a:spcPts val="0"/>
              </a:spcAft>
            </a:pPr>
            <a:r>
              <a:rPr lang="en"/>
              <a:t>One DU pair becomes N x M pairs.</a:t>
            </a:r>
          </a:p>
          <a:p>
            <a:pPr indent="-228600" lvl="1" marL="914400" marR="0" rtl="0" algn="l">
              <a:lnSpc>
                <a:spcPct val="100000"/>
              </a:lnSpc>
              <a:spcBef>
                <a:spcPts val="600"/>
              </a:spcBef>
              <a:spcAft>
                <a:spcPts val="0"/>
              </a:spcAft>
            </a:pPr>
            <a:r>
              <a:rPr lang="en"/>
              <a:t>N ways the definition can be bound.</a:t>
            </a:r>
          </a:p>
          <a:p>
            <a:pPr indent="-228600" lvl="1" marL="914400" marR="0" rtl="0" algn="l">
              <a:lnSpc>
                <a:spcPct val="100000"/>
              </a:lnSpc>
              <a:spcBef>
                <a:spcPts val="600"/>
              </a:spcBef>
              <a:spcAft>
                <a:spcPts val="0"/>
              </a:spcAft>
            </a:pPr>
            <a:r>
              <a:rPr lang="en"/>
              <a:t>M ways the point of use can be bound.</a:t>
            </a:r>
          </a:p>
          <a:p>
            <a:pPr indent="-228600" lvl="0" marL="457200" marR="0" rtl="0" algn="l">
              <a:lnSpc>
                <a:spcPct val="100000"/>
              </a:lnSpc>
              <a:spcBef>
                <a:spcPts val="600"/>
              </a:spcBef>
              <a:spcAft>
                <a:spcPts val="0"/>
              </a:spcAft>
            </a:pPr>
            <a:r>
              <a:rPr lang="en"/>
              <a:t>High number of tests, but only those polymorphic calls that can corrupt variables.</a:t>
            </a:r>
          </a:p>
          <a:p>
            <a:pPr indent="-228600" lvl="1" marL="914400" marR="0" rtl="0" algn="l">
              <a:lnSpc>
                <a:spcPct val="100000"/>
              </a:lnSpc>
              <a:spcBef>
                <a:spcPts val="600"/>
              </a:spcBef>
              <a:spcAft>
                <a:spcPts val="0"/>
              </a:spcAft>
            </a:pPr>
            <a:r>
              <a:rPr lang="en"/>
              <a:t>If too many, cover all N and M settings in any combination, rather than their product.</a:t>
            </a:r>
          </a:p>
          <a:p>
            <a:pPr indent="0" lvl="0" marL="457200" marR="0" rtl="0" algn="l">
              <a:lnSpc>
                <a:spcPct val="100000"/>
              </a:lnSpc>
              <a:spcBef>
                <a:spcPts val="600"/>
              </a:spcBef>
              <a:spcAft>
                <a:spcPts val="0"/>
              </a:spcAft>
              <a:buNone/>
            </a:pPr>
            <a:r>
              <a:t/>
            </a:r>
            <a:endParaRPr/>
          </a:p>
        </p:txBody>
      </p:sp>
      <p:sp>
        <p:nvSpPr>
          <p:cNvPr id="392" name="Shape 3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Testing</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test a class in isolation, we:</a:t>
            </a:r>
          </a:p>
          <a:p>
            <a:pPr indent="-228600" lvl="0" marL="457200" marR="0" rtl="0" algn="l">
              <a:lnSpc>
                <a:spcPct val="100000"/>
              </a:lnSpc>
              <a:spcBef>
                <a:spcPts val="600"/>
              </a:spcBef>
              <a:spcAft>
                <a:spcPts val="0"/>
              </a:spcAft>
              <a:buAutoNum type="arabicPeriod"/>
            </a:pPr>
            <a:r>
              <a:rPr lang="en"/>
              <a:t>If the class is abstract, derive a set of instantiations to cover significant cases.</a:t>
            </a:r>
          </a:p>
          <a:p>
            <a:pPr indent="-228600" lvl="0" marL="457200" marR="0" rtl="0" algn="l">
              <a:lnSpc>
                <a:spcPct val="100000"/>
              </a:lnSpc>
              <a:spcBef>
                <a:spcPts val="600"/>
              </a:spcBef>
              <a:spcAft>
                <a:spcPts val="0"/>
              </a:spcAft>
              <a:buAutoNum type="arabicPeriod"/>
            </a:pPr>
            <a:r>
              <a:rPr lang="en"/>
              <a:t>Design test cases to check correct invocation of inherited and overridden methods.</a:t>
            </a:r>
          </a:p>
          <a:p>
            <a:pPr indent="-228600" lvl="0" marL="457200" marR="0" rtl="0" algn="l">
              <a:lnSpc>
                <a:spcPct val="100000"/>
              </a:lnSpc>
              <a:spcBef>
                <a:spcPts val="600"/>
              </a:spcBef>
              <a:spcAft>
                <a:spcPts val="0"/>
              </a:spcAft>
              <a:buAutoNum type="arabicPeriod"/>
            </a:pPr>
            <a:r>
              <a:rPr lang="en"/>
              <a:t>Design a set of test cases based on the states that the class can be put into.</a:t>
            </a:r>
          </a:p>
          <a:p>
            <a:pPr indent="-228600" lvl="1" marL="914400" marR="0" rtl="0" algn="l">
              <a:lnSpc>
                <a:spcPct val="100000"/>
              </a:lnSpc>
              <a:spcBef>
                <a:spcPts val="600"/>
              </a:spcBef>
              <a:spcAft>
                <a:spcPts val="0"/>
              </a:spcAft>
              <a:buAutoNum type="alphaLcPeriod"/>
            </a:pPr>
            <a:r>
              <a:rPr lang="en"/>
              <a:t>Build a state machine model based on the class.</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398" name="Shape 398"/>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We can define child classes that inherit attributes and operations.</a:t>
            </a:r>
          </a:p>
          <a:p>
            <a:pPr indent="-381000" lvl="0" marL="457200" rtl="0">
              <a:spcBef>
                <a:spcPts val="0"/>
              </a:spcBef>
              <a:buSzPct val="100000"/>
            </a:pPr>
            <a:r>
              <a:rPr lang="en" sz="2400"/>
              <a:t>Most inheritance issues are really polymorphism issues.</a:t>
            </a:r>
          </a:p>
          <a:p>
            <a:pPr indent="-381000" lvl="0" marL="457200" rtl="0">
              <a:spcBef>
                <a:spcPts val="0"/>
              </a:spcBef>
              <a:buSzPct val="100000"/>
            </a:pPr>
            <a:r>
              <a:rPr lang="en" sz="2400"/>
              <a:t>However, inheritance may allow us to </a:t>
            </a:r>
            <a:r>
              <a:rPr b="1" lang="en" sz="2400"/>
              <a:t>reduce</a:t>
            </a:r>
            <a:r>
              <a:rPr lang="en" sz="2400"/>
              <a:t> the number of test cases required.</a:t>
            </a:r>
          </a:p>
        </p:txBody>
      </p:sp>
      <p:sp>
        <p:nvSpPr>
          <p:cNvPr id="399" name="Shape 3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
        <p:nvSpPr>
          <p:cNvPr id="400" name="Shape 400"/>
          <p:cNvSpPr/>
          <p:nvPr/>
        </p:nvSpPr>
        <p:spPr>
          <a:xfrm>
            <a:off x="5984375" y="1655100"/>
            <a:ext cx="1712400" cy="1476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sp>
        <p:nvSpPr>
          <p:cNvPr id="401" name="Shape 401"/>
          <p:cNvSpPr/>
          <p:nvPr/>
        </p:nvSpPr>
        <p:spPr>
          <a:xfrm>
            <a:off x="5446600" y="3373937"/>
            <a:ext cx="1402500" cy="5426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402" name="Shape 402"/>
          <p:cNvCxnSpPr/>
          <p:nvPr/>
        </p:nvCxnSpPr>
        <p:spPr>
          <a:xfrm>
            <a:off x="5446600" y="3592936"/>
            <a:ext cx="1402500" cy="0"/>
          </a:xfrm>
          <a:prstGeom prst="straightConnector1">
            <a:avLst/>
          </a:prstGeom>
          <a:noFill/>
          <a:ln cap="flat" cmpd="sng" w="9525">
            <a:solidFill>
              <a:srgbClr val="2388DB"/>
            </a:solidFill>
            <a:prstDash val="solid"/>
            <a:round/>
            <a:headEnd len="lg" w="lg" type="none"/>
            <a:tailEnd len="lg" w="lg" type="none"/>
          </a:ln>
        </p:spPr>
      </p:cxnSp>
      <p:cxnSp>
        <p:nvCxnSpPr>
          <p:cNvPr id="403" name="Shape 403"/>
          <p:cNvCxnSpPr/>
          <p:nvPr/>
        </p:nvCxnSpPr>
        <p:spPr>
          <a:xfrm>
            <a:off x="5446600" y="3736016"/>
            <a:ext cx="1402500" cy="0"/>
          </a:xfrm>
          <a:prstGeom prst="straightConnector1">
            <a:avLst/>
          </a:prstGeom>
          <a:noFill/>
          <a:ln cap="flat" cmpd="sng" w="9525">
            <a:solidFill>
              <a:srgbClr val="2388DB"/>
            </a:solidFill>
            <a:prstDash val="solid"/>
            <a:round/>
            <a:headEnd len="lg" w="lg" type="none"/>
            <a:tailEnd len="lg" w="lg" type="none"/>
          </a:ln>
        </p:spPr>
      </p:cxnSp>
      <p:sp>
        <p:nvSpPr>
          <p:cNvPr id="404" name="Shape 404"/>
          <p:cNvSpPr/>
          <p:nvPr/>
        </p:nvSpPr>
        <p:spPr>
          <a:xfrm>
            <a:off x="7023950" y="3336587"/>
            <a:ext cx="1362899" cy="6173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405" name="Shape 405"/>
          <p:cNvCxnSpPr/>
          <p:nvPr/>
        </p:nvCxnSpPr>
        <p:spPr>
          <a:xfrm>
            <a:off x="7023950" y="3554912"/>
            <a:ext cx="1362899" cy="0"/>
          </a:xfrm>
          <a:prstGeom prst="straightConnector1">
            <a:avLst/>
          </a:prstGeom>
          <a:noFill/>
          <a:ln cap="flat" cmpd="sng" w="9525">
            <a:solidFill>
              <a:srgbClr val="2388DB"/>
            </a:solidFill>
            <a:prstDash val="solid"/>
            <a:round/>
            <a:headEnd len="lg" w="lg" type="none"/>
            <a:tailEnd len="lg" w="lg" type="none"/>
          </a:ln>
        </p:spPr>
      </p:cxnSp>
      <p:sp>
        <p:nvSpPr>
          <p:cNvPr id="406" name="Shape 406"/>
          <p:cNvSpPr/>
          <p:nvPr/>
        </p:nvSpPr>
        <p:spPr>
          <a:xfrm>
            <a:off x="5146200" y="4098100"/>
            <a:ext cx="1843499" cy="2454599"/>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407" name="Shape 407"/>
          <p:cNvCxnSpPr/>
          <p:nvPr/>
        </p:nvCxnSpPr>
        <p:spPr>
          <a:xfrm>
            <a:off x="5146200" y="4333875"/>
            <a:ext cx="1843499" cy="0"/>
          </a:xfrm>
          <a:prstGeom prst="straightConnector1">
            <a:avLst/>
          </a:prstGeom>
          <a:noFill/>
          <a:ln cap="flat" cmpd="sng" w="9525">
            <a:solidFill>
              <a:srgbClr val="2388DB"/>
            </a:solidFill>
            <a:prstDash val="solid"/>
            <a:round/>
            <a:headEnd len="lg" w="lg" type="none"/>
            <a:tailEnd len="lg" w="lg" type="none"/>
          </a:ln>
        </p:spPr>
      </p:cxnSp>
      <p:cxnSp>
        <p:nvCxnSpPr>
          <p:cNvPr id="408" name="Shape 408"/>
          <p:cNvCxnSpPr/>
          <p:nvPr/>
        </p:nvCxnSpPr>
        <p:spPr>
          <a:xfrm>
            <a:off x="5146200" y="5262675"/>
            <a:ext cx="1843499" cy="0"/>
          </a:xfrm>
          <a:prstGeom prst="straightConnector1">
            <a:avLst/>
          </a:prstGeom>
          <a:noFill/>
          <a:ln cap="flat" cmpd="sng" w="9525">
            <a:solidFill>
              <a:srgbClr val="2388DB"/>
            </a:solidFill>
            <a:prstDash val="solid"/>
            <a:round/>
            <a:headEnd len="lg" w="lg" type="none"/>
            <a:tailEnd len="lg" w="lg" type="none"/>
          </a:ln>
        </p:spPr>
      </p:cxnSp>
      <p:sp>
        <p:nvSpPr>
          <p:cNvPr id="409" name="Shape 409"/>
          <p:cNvSpPr/>
          <p:nvPr/>
        </p:nvSpPr>
        <p:spPr>
          <a:xfrm>
            <a:off x="7086000" y="4187250"/>
            <a:ext cx="1530899" cy="1476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Clr>
                <a:srgbClr val="000000"/>
              </a:buClr>
              <a:buSzPct val="122222"/>
              <a:buFont typeface="Arial"/>
              <a:buNone/>
            </a:pPr>
            <a:r>
              <a:rPr lang="en" sz="900">
                <a:solidFill>
                  <a:srgbClr val="000000"/>
                </a:solidFill>
              </a:rPr>
              <a:t>-heightCm: integer</a:t>
            </a:r>
          </a:p>
          <a:p>
            <a:pPr lvl="0" rtl="0">
              <a:spcBef>
                <a:spcPts val="0"/>
              </a:spcBef>
              <a:buClr>
                <a:srgbClr val="000000"/>
              </a:buClr>
              <a:buSzPct val="122222"/>
              <a:buFont typeface="Arial"/>
              <a:buNone/>
            </a:pPr>
            <a:r>
              <a:rPr lang="en" sz="900">
                <a:solidFill>
                  <a:srgbClr val="000000"/>
                </a:solidFill>
              </a:rPr>
              <a:t>-widthCm: ingeger</a:t>
            </a:r>
          </a:p>
          <a:p>
            <a:pPr lvl="0" rtl="0">
              <a:spcBef>
                <a:spcPts val="0"/>
              </a:spcBef>
              <a:buClr>
                <a:srgbClr val="000000"/>
              </a:buClr>
              <a:buSzPct val="122222"/>
              <a:buFont typeface="Arial"/>
              <a:buNone/>
            </a:pPr>
            <a:r>
              <a:rPr lang="en" sz="900">
                <a:solidFill>
                  <a:srgbClr val="000000"/>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Clr>
                <a:srgbClr val="000000"/>
              </a:buClr>
              <a:buSzPct val="122222"/>
              <a:buFont typeface="Arial"/>
              <a:buNone/>
            </a:pPr>
            <a:r>
              <a:rPr lang="en" sz="900">
                <a:solidFill>
                  <a:srgbClr val="000000"/>
                </a:solidFill>
              </a:rPr>
              <a:t>+getHeightCm(): integer</a:t>
            </a:r>
          </a:p>
          <a:p>
            <a:pPr lvl="0" rtl="0">
              <a:spcBef>
                <a:spcPts val="0"/>
              </a:spcBef>
              <a:buClr>
                <a:srgbClr val="000000"/>
              </a:buClr>
              <a:buSzPct val="122222"/>
              <a:buFont typeface="Arial"/>
              <a:buNone/>
            </a:pPr>
            <a:r>
              <a:rPr lang="en" sz="900">
                <a:solidFill>
                  <a:srgbClr val="000000"/>
                </a:solidFill>
              </a:rPr>
              <a:t>+getWidthCm(): integer</a:t>
            </a:r>
          </a:p>
          <a:p>
            <a:pPr lvl="0" rtl="0">
              <a:spcBef>
                <a:spcPts val="0"/>
              </a:spcBef>
              <a:buClr>
                <a:srgbClr val="000000"/>
              </a:buClr>
              <a:buSzPct val="122222"/>
              <a:buFont typeface="Arial"/>
              <a:buNone/>
            </a:pPr>
            <a:r>
              <a:rPr lang="en" sz="900">
                <a:solidFill>
                  <a:srgbClr val="000000"/>
                </a:solidFill>
              </a:rPr>
              <a:t>+getDepthCm(): integer</a:t>
            </a:r>
          </a:p>
          <a:p>
            <a:pPr lvl="0" rtl="0">
              <a:spcBef>
                <a:spcPts val="0"/>
              </a:spcBef>
              <a:buClr>
                <a:srgbClr val="000000"/>
              </a:buClr>
              <a:buSzPct val="122222"/>
              <a:buFont typeface="Arial"/>
              <a:buNone/>
            </a:pPr>
            <a:r>
              <a:rPr lang="en" sz="900">
                <a:solidFill>
                  <a:srgbClr val="000000"/>
                </a:solidFill>
              </a:rPr>
              <a:t>+getWeightGm(): integer</a:t>
            </a:r>
          </a:p>
          <a:p>
            <a:pPr lvl="0" rtl="0">
              <a:spcBef>
                <a:spcPts val="0"/>
              </a:spcBef>
              <a:buNone/>
            </a:pPr>
            <a:r>
              <a:rPr lang="en" sz="900"/>
              <a:t>+isCompatible(): boolean</a:t>
            </a:r>
          </a:p>
        </p:txBody>
      </p:sp>
      <p:cxnSp>
        <p:nvCxnSpPr>
          <p:cNvPr id="410" name="Shape 410"/>
          <p:cNvCxnSpPr/>
          <p:nvPr/>
        </p:nvCxnSpPr>
        <p:spPr>
          <a:xfrm>
            <a:off x="7086000" y="4353150"/>
            <a:ext cx="1530899" cy="0"/>
          </a:xfrm>
          <a:prstGeom prst="straightConnector1">
            <a:avLst/>
          </a:prstGeom>
          <a:noFill/>
          <a:ln cap="flat" cmpd="sng" w="9525">
            <a:solidFill>
              <a:srgbClr val="2388DB"/>
            </a:solidFill>
            <a:prstDash val="solid"/>
            <a:round/>
            <a:headEnd len="lg" w="lg" type="none"/>
            <a:tailEnd len="lg" w="lg" type="none"/>
          </a:ln>
        </p:spPr>
      </p:cxnSp>
      <p:cxnSp>
        <p:nvCxnSpPr>
          <p:cNvPr id="411" name="Shape 411"/>
          <p:cNvCxnSpPr/>
          <p:nvPr/>
        </p:nvCxnSpPr>
        <p:spPr>
          <a:xfrm>
            <a:off x="7086000" y="4988150"/>
            <a:ext cx="1530899" cy="0"/>
          </a:xfrm>
          <a:prstGeom prst="straightConnector1">
            <a:avLst/>
          </a:prstGeom>
          <a:noFill/>
          <a:ln cap="flat" cmpd="sng" w="9525">
            <a:solidFill>
              <a:srgbClr val="2388DB"/>
            </a:solidFill>
            <a:prstDash val="solid"/>
            <a:round/>
            <a:headEnd len="lg" w="lg" type="none"/>
            <a:tailEnd len="lg" w="lg" type="none"/>
          </a:ln>
        </p:spPr>
      </p:cxnSp>
      <p:cxnSp>
        <p:nvCxnSpPr>
          <p:cNvPr id="412" name="Shape 412"/>
          <p:cNvCxnSpPr>
            <a:stCxn id="401" idx="0"/>
            <a:endCxn id="400" idx="2"/>
          </p:cNvCxnSpPr>
          <p:nvPr/>
        </p:nvCxnSpPr>
        <p:spPr>
          <a:xfrm flipH="1" rot="10800000">
            <a:off x="6147850" y="3131537"/>
            <a:ext cx="692700" cy="242400"/>
          </a:xfrm>
          <a:prstGeom prst="straightConnector1">
            <a:avLst/>
          </a:prstGeom>
          <a:noFill/>
          <a:ln cap="flat" cmpd="sng" w="19050">
            <a:solidFill>
              <a:srgbClr val="2388DB"/>
            </a:solidFill>
            <a:prstDash val="solid"/>
            <a:round/>
            <a:headEnd len="lg" w="lg" type="none"/>
            <a:tailEnd len="lg" w="lg" type="triangle"/>
          </a:ln>
        </p:spPr>
      </p:cxnSp>
      <p:cxnSp>
        <p:nvCxnSpPr>
          <p:cNvPr id="413" name="Shape 413"/>
          <p:cNvCxnSpPr>
            <a:stCxn id="404" idx="0"/>
            <a:endCxn id="400" idx="2"/>
          </p:cNvCxnSpPr>
          <p:nvPr/>
        </p:nvCxnSpPr>
        <p:spPr>
          <a:xfrm rot="10800000">
            <a:off x="6840499" y="3131387"/>
            <a:ext cx="864900" cy="205200"/>
          </a:xfrm>
          <a:prstGeom prst="straightConnector1">
            <a:avLst/>
          </a:prstGeom>
          <a:noFill/>
          <a:ln cap="flat" cmpd="sng" w="19050">
            <a:solidFill>
              <a:srgbClr val="2388DB"/>
            </a:solidFill>
            <a:prstDash val="solid"/>
            <a:round/>
            <a:headEnd len="lg" w="lg" type="none"/>
            <a:tailEnd len="lg" w="lg" type="triangle"/>
          </a:ln>
        </p:spPr>
      </p:cxnSp>
      <p:cxnSp>
        <p:nvCxnSpPr>
          <p:cNvPr id="414" name="Shape 414"/>
          <p:cNvCxnSpPr>
            <a:stCxn id="406" idx="0"/>
            <a:endCxn id="401" idx="2"/>
          </p:cNvCxnSpPr>
          <p:nvPr/>
        </p:nvCxnSpPr>
        <p:spPr>
          <a:xfrm flipH="1" rot="10800000">
            <a:off x="6067949" y="3916600"/>
            <a:ext cx="79800" cy="181500"/>
          </a:xfrm>
          <a:prstGeom prst="straightConnector1">
            <a:avLst/>
          </a:prstGeom>
          <a:noFill/>
          <a:ln cap="flat" cmpd="sng" w="19050">
            <a:solidFill>
              <a:srgbClr val="2388DB"/>
            </a:solidFill>
            <a:prstDash val="solid"/>
            <a:round/>
            <a:headEnd len="lg" w="lg" type="none"/>
            <a:tailEnd len="lg" w="lg" type="triangle"/>
          </a:ln>
        </p:spPr>
      </p:cxnSp>
      <p:cxnSp>
        <p:nvCxnSpPr>
          <p:cNvPr id="415" name="Shape 415"/>
          <p:cNvCxnSpPr>
            <a:stCxn id="409" idx="0"/>
            <a:endCxn id="404" idx="2"/>
          </p:cNvCxnSpPr>
          <p:nvPr/>
        </p:nvCxnSpPr>
        <p:spPr>
          <a:xfrm rot="10800000">
            <a:off x="7705349" y="3953850"/>
            <a:ext cx="146100" cy="233400"/>
          </a:xfrm>
          <a:prstGeom prst="straightConnector1">
            <a:avLst/>
          </a:prstGeom>
          <a:noFill/>
          <a:ln cap="flat" cmpd="sng" w="19050">
            <a:solidFill>
              <a:srgbClr val="2388DB"/>
            </a:solidFill>
            <a:prstDash val="solid"/>
            <a:round/>
            <a:headEnd len="lg" w="lg" type="none"/>
            <a:tailEnd len="lg" w="lg"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9" name="Shape 419"/>
        <p:cNvGrpSpPr/>
        <p:nvPr/>
      </p:nvGrpSpPr>
      <p:grpSpPr>
        <a:xfrm>
          <a:off x="0" y="0"/>
          <a:ext cx="0" cy="0"/>
          <a:chOff x="0" y="0"/>
          <a:chExt cx="0" cy="0"/>
        </a:xfrm>
      </p:grpSpPr>
      <p:sp>
        <p:nvSpPr>
          <p:cNvPr id="420" name="Shape 4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 and Test Reuse</a:t>
            </a:r>
          </a:p>
        </p:txBody>
      </p:sp>
      <p:sp>
        <p:nvSpPr>
          <p:cNvPr id="421" name="Shape 4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Subclasses share methods with ancestors.</a:t>
            </a:r>
          </a:p>
          <a:p>
            <a:pPr indent="-228600" lvl="0" marL="457200" marR="0" rtl="0" algn="l">
              <a:lnSpc>
                <a:spcPct val="100000"/>
              </a:lnSpc>
              <a:spcBef>
                <a:spcPts val="600"/>
              </a:spcBef>
              <a:spcAft>
                <a:spcPts val="0"/>
              </a:spcAft>
            </a:pPr>
            <a:r>
              <a:rPr lang="en"/>
              <a:t>We can categorize methods as:</a:t>
            </a:r>
          </a:p>
          <a:p>
            <a:pPr indent="-228600" lvl="1" marL="914400" marR="0" rtl="0" algn="l">
              <a:lnSpc>
                <a:spcPct val="100000"/>
              </a:lnSpc>
              <a:spcBef>
                <a:spcPts val="600"/>
              </a:spcBef>
              <a:spcAft>
                <a:spcPts val="0"/>
              </a:spcAft>
            </a:pPr>
            <a:r>
              <a:rPr b="1" lang="en"/>
              <a:t>New:</a:t>
            </a:r>
            <a:r>
              <a:rPr lang="en"/>
              <a:t> If not inherited, we need to test them.</a:t>
            </a:r>
          </a:p>
          <a:p>
            <a:pPr indent="-228600" lvl="2" marL="1371600" marR="0" rtl="0" algn="l">
              <a:lnSpc>
                <a:spcPct val="100000"/>
              </a:lnSpc>
              <a:spcBef>
                <a:spcPts val="600"/>
              </a:spcBef>
              <a:spcAft>
                <a:spcPts val="0"/>
              </a:spcAft>
            </a:pPr>
            <a:r>
              <a:rPr lang="en"/>
              <a:t>If the name is the same, but parameters have changed, it is new.</a:t>
            </a:r>
          </a:p>
          <a:p>
            <a:pPr indent="-228600" lvl="1" marL="914400" marR="0" rtl="0" algn="l">
              <a:lnSpc>
                <a:spcPct val="100000"/>
              </a:lnSpc>
              <a:spcBef>
                <a:spcPts val="600"/>
              </a:spcBef>
              <a:spcAft>
                <a:spcPts val="0"/>
              </a:spcAft>
            </a:pPr>
            <a:r>
              <a:rPr b="1" lang="en"/>
              <a:t>Recursive:</a:t>
            </a:r>
            <a:r>
              <a:rPr lang="en"/>
              <a:t> Inherited from the ancestor without change. Code only appears in the ancestor.</a:t>
            </a:r>
          </a:p>
          <a:p>
            <a:pPr indent="-228600" lvl="1" marL="914400" marR="0" rtl="0" algn="l">
              <a:lnSpc>
                <a:spcPct val="100000"/>
              </a:lnSpc>
              <a:spcBef>
                <a:spcPts val="600"/>
              </a:spcBef>
              <a:spcAft>
                <a:spcPts val="0"/>
              </a:spcAft>
            </a:pPr>
            <a:r>
              <a:rPr b="1" lang="en"/>
              <a:t>Redefined: </a:t>
            </a:r>
            <a:r>
              <a:rPr lang="en"/>
              <a:t>Overridden in the subclass.</a:t>
            </a:r>
          </a:p>
        </p:txBody>
      </p:sp>
      <p:sp>
        <p:nvSpPr>
          <p:cNvPr id="422" name="Shape 4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6" name="Shape 426"/>
        <p:cNvGrpSpPr/>
        <p:nvPr/>
      </p:nvGrpSpPr>
      <p:grpSpPr>
        <a:xfrm>
          <a:off x="0" y="0"/>
          <a:ext cx="0" cy="0"/>
          <a:chOff x="0" y="0"/>
          <a:chExt cx="0" cy="0"/>
        </a:xfrm>
      </p:grpSpPr>
      <p:sp>
        <p:nvSpPr>
          <p:cNvPr id="427" name="Shape 42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Inheritance and Test Reuse</a:t>
            </a:r>
          </a:p>
        </p:txBody>
      </p:sp>
      <p:sp>
        <p:nvSpPr>
          <p:cNvPr id="428" name="Shape 4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can categorize methods as:</a:t>
            </a:r>
          </a:p>
          <a:p>
            <a:pPr indent="-228600" lvl="1" marL="914400" marR="0" rtl="0" algn="l">
              <a:lnSpc>
                <a:spcPct val="100000"/>
              </a:lnSpc>
              <a:spcBef>
                <a:spcPts val="600"/>
              </a:spcBef>
              <a:spcAft>
                <a:spcPts val="0"/>
              </a:spcAft>
            </a:pPr>
            <a:r>
              <a:rPr b="1" lang="en"/>
              <a:t>Abstract New:</a:t>
            </a:r>
            <a:r>
              <a:rPr lang="en"/>
              <a:t> New and abstract in the subclass.</a:t>
            </a:r>
          </a:p>
          <a:p>
            <a:pPr indent="-228600" lvl="1" marL="914400" marR="0" rtl="0" algn="l">
              <a:lnSpc>
                <a:spcPct val="100000"/>
              </a:lnSpc>
              <a:spcBef>
                <a:spcPts val="600"/>
              </a:spcBef>
              <a:spcAft>
                <a:spcPts val="0"/>
              </a:spcAft>
            </a:pPr>
            <a:r>
              <a:rPr b="1" lang="en"/>
              <a:t>Abstract Recursive: </a:t>
            </a:r>
            <a:r>
              <a:rPr lang="en"/>
              <a:t>Inherited when</a:t>
            </a:r>
            <a:r>
              <a:rPr i="1" lang="en"/>
              <a:t> the ancestor’s version was abstract</a:t>
            </a:r>
            <a:r>
              <a:rPr lang="en"/>
              <a:t>.</a:t>
            </a:r>
          </a:p>
          <a:p>
            <a:pPr indent="-228600" lvl="1" marL="914400" marR="0" rtl="0" algn="l">
              <a:lnSpc>
                <a:spcPct val="100000"/>
              </a:lnSpc>
              <a:spcBef>
                <a:spcPts val="600"/>
              </a:spcBef>
              <a:spcAft>
                <a:spcPts val="0"/>
              </a:spcAft>
            </a:pPr>
            <a:r>
              <a:rPr b="1" lang="en"/>
              <a:t>Abstract Redefined:</a:t>
            </a:r>
            <a:r>
              <a:rPr lang="en"/>
              <a:t> Redefined when</a:t>
            </a:r>
            <a:r>
              <a:rPr i="1" lang="en"/>
              <a:t> the ancestor’s version was abstract</a:t>
            </a:r>
            <a:r>
              <a:rPr lang="en"/>
              <a:t>.</a:t>
            </a:r>
          </a:p>
        </p:txBody>
      </p:sp>
      <p:sp>
        <p:nvSpPr>
          <p:cNvPr id="429" name="Shape 42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3" name="Shape 433"/>
        <p:cNvGrpSpPr/>
        <p:nvPr/>
      </p:nvGrpSpPr>
      <p:grpSpPr>
        <a:xfrm>
          <a:off x="0" y="0"/>
          <a:ext cx="0" cy="0"/>
          <a:chOff x="0" y="0"/>
          <a:chExt cx="0" cy="0"/>
        </a:xfrm>
      </p:grpSpPr>
      <p:sp>
        <p:nvSpPr>
          <p:cNvPr id="434" name="Shape 4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 and Test Reuse</a:t>
            </a:r>
          </a:p>
        </p:txBody>
      </p:sp>
      <p:sp>
        <p:nvSpPr>
          <p:cNvPr id="435" name="Shape 4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 general, four sets of tests for a method:</a:t>
            </a:r>
          </a:p>
          <a:p>
            <a:pPr indent="-228600" lvl="1" marL="914400" marR="0" rtl="0" algn="l">
              <a:lnSpc>
                <a:spcPct val="100000"/>
              </a:lnSpc>
              <a:spcBef>
                <a:spcPts val="600"/>
              </a:spcBef>
              <a:spcAft>
                <a:spcPts val="0"/>
              </a:spcAft>
            </a:pPr>
            <a:r>
              <a:rPr lang="en"/>
              <a:t>Int</a:t>
            </a:r>
            <a:r>
              <a:rPr i="1" lang="en"/>
              <a:t>ra</a:t>
            </a:r>
            <a:r>
              <a:rPr lang="en"/>
              <a:t>class Functional, Intraclass Structural</a:t>
            </a:r>
          </a:p>
          <a:p>
            <a:pPr indent="-228600" lvl="1" marL="914400" marR="0" rtl="0" algn="l">
              <a:lnSpc>
                <a:spcPct val="100000"/>
              </a:lnSpc>
              <a:spcBef>
                <a:spcPts val="600"/>
              </a:spcBef>
              <a:spcAft>
                <a:spcPts val="0"/>
              </a:spcAft>
            </a:pPr>
            <a:r>
              <a:rPr lang="en"/>
              <a:t>Int</a:t>
            </a:r>
            <a:r>
              <a:rPr i="1" lang="en"/>
              <a:t>er</a:t>
            </a:r>
            <a:r>
              <a:rPr lang="en"/>
              <a:t>class Functional, Interclass Structural</a:t>
            </a:r>
          </a:p>
          <a:p>
            <a:pPr indent="-228600" lvl="0" marL="457200" marR="0" rtl="0" algn="l">
              <a:lnSpc>
                <a:spcPct val="100000"/>
              </a:lnSpc>
              <a:spcBef>
                <a:spcPts val="600"/>
              </a:spcBef>
              <a:spcAft>
                <a:spcPts val="0"/>
              </a:spcAft>
            </a:pPr>
            <a:r>
              <a:rPr lang="en"/>
              <a:t>When we test a subclass, new methods need test cases. </a:t>
            </a:r>
          </a:p>
          <a:p>
            <a:pPr indent="-228600" lvl="0" marL="457200" marR="0" rtl="0" algn="l">
              <a:lnSpc>
                <a:spcPct val="100000"/>
              </a:lnSpc>
              <a:spcBef>
                <a:spcPts val="600"/>
              </a:spcBef>
              <a:spcAft>
                <a:spcPts val="0"/>
              </a:spcAft>
            </a:pPr>
            <a:r>
              <a:rPr lang="en"/>
              <a:t>Recursive/Abstract Recursive methods do not need to be retested.</a:t>
            </a:r>
          </a:p>
          <a:p>
            <a:pPr indent="-228600" lvl="0" marL="457200" marR="0" rtl="0" algn="l">
              <a:lnSpc>
                <a:spcPct val="100000"/>
              </a:lnSpc>
              <a:spcBef>
                <a:spcPts val="600"/>
              </a:spcBef>
              <a:spcAft>
                <a:spcPts val="0"/>
              </a:spcAft>
            </a:pPr>
            <a:r>
              <a:rPr lang="en"/>
              <a:t>Redefined/Abstract Redefined must be retested.</a:t>
            </a:r>
          </a:p>
        </p:txBody>
      </p:sp>
      <p:sp>
        <p:nvSpPr>
          <p:cNvPr id="436" name="Shape 4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0" name="Shape 440"/>
        <p:cNvGrpSpPr/>
        <p:nvPr/>
      </p:nvGrpSpPr>
      <p:grpSpPr>
        <a:xfrm>
          <a:off x="0" y="0"/>
          <a:ext cx="0" cy="0"/>
          <a:chOff x="0" y="0"/>
          <a:chExt cx="0" cy="0"/>
        </a:xfrm>
      </p:grpSpPr>
      <p:sp>
        <p:nvSpPr>
          <p:cNvPr id="441" name="Shape 4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Genericity</a:t>
            </a:r>
          </a:p>
        </p:txBody>
      </p:sp>
      <p:sp>
        <p:nvSpPr>
          <p:cNvPr id="442" name="Shape 4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Generics</a:t>
            </a:r>
          </a:p>
          <a:p>
            <a:pPr indent="-419100" lvl="1" marL="914400" marR="0" rtl="0" algn="l">
              <a:lnSpc>
                <a:spcPct val="100000"/>
              </a:lnSpc>
              <a:spcBef>
                <a:spcPts val="600"/>
              </a:spcBef>
              <a:spcAft>
                <a:spcPts val="0"/>
              </a:spcAft>
              <a:buClr>
                <a:schemeClr val="dk1"/>
              </a:buClr>
              <a:buSzPct val="125000"/>
              <a:buFont typeface="Arial"/>
            </a:pPr>
            <a:r>
              <a:rPr lang="en"/>
              <a:t>Generic class is instantiated with different types:</a:t>
            </a:r>
          </a:p>
          <a:p>
            <a:pPr indent="-355600" lvl="2" marL="1371600" marR="0" rtl="0" algn="l">
              <a:lnSpc>
                <a:spcPct val="100000"/>
              </a:lnSpc>
              <a:spcBef>
                <a:spcPts val="600"/>
              </a:spcBef>
              <a:spcAft>
                <a:spcPts val="0"/>
              </a:spcAft>
              <a:buSzPct val="100000"/>
            </a:pPr>
            <a:r>
              <a:rPr lang="en" sz="2000"/>
              <a:t>LinkedList&lt;String&gt;, LinkedList&lt;Integer&gt;</a:t>
            </a:r>
          </a:p>
          <a:p>
            <a:pPr indent="-355600" lvl="2" marL="1371600" marR="0" rtl="0" algn="l">
              <a:lnSpc>
                <a:spcPct val="100000"/>
              </a:lnSpc>
              <a:spcBef>
                <a:spcPts val="600"/>
              </a:spcBef>
              <a:spcAft>
                <a:spcPts val="0"/>
              </a:spcAft>
              <a:buSzPct val="100000"/>
            </a:pPr>
            <a:r>
              <a:rPr lang="en" sz="2000"/>
              <a:t>HashMap&lt;String,Integer&gt;, HashMap&lt;ArrayList&lt;Integer&gt;,Boolean&gt;</a:t>
            </a:r>
          </a:p>
          <a:p>
            <a:pPr indent="-419100" lvl="0" marL="457200" marR="0" rtl="0" algn="l">
              <a:lnSpc>
                <a:spcPct val="100000"/>
              </a:lnSpc>
              <a:spcBef>
                <a:spcPts val="600"/>
              </a:spcBef>
              <a:spcAft>
                <a:spcPts val="0"/>
              </a:spcAft>
              <a:buClr>
                <a:schemeClr val="dk1"/>
              </a:buClr>
              <a:buSzPct val="100000"/>
              <a:buFont typeface="Arial"/>
            </a:pPr>
            <a:r>
              <a:rPr lang="en"/>
              <a:t>Important for building reusable components and libraries.</a:t>
            </a:r>
          </a:p>
          <a:p>
            <a:pPr indent="-228600" lvl="0" marL="457200" marR="0" rtl="0" algn="l">
              <a:lnSpc>
                <a:spcPct val="100000"/>
              </a:lnSpc>
              <a:spcBef>
                <a:spcPts val="600"/>
              </a:spcBef>
              <a:spcAft>
                <a:spcPts val="0"/>
              </a:spcAft>
            </a:pPr>
            <a:r>
              <a:rPr lang="en"/>
              <a:t>Challenging to test:</a:t>
            </a:r>
          </a:p>
          <a:p>
            <a:pPr indent="-228600" lvl="1" marL="914400" marR="0" rtl="0" algn="l">
              <a:lnSpc>
                <a:spcPct val="100000"/>
              </a:lnSpc>
              <a:spcBef>
                <a:spcPts val="600"/>
              </a:spcBef>
              <a:spcAft>
                <a:spcPts val="0"/>
              </a:spcAft>
            </a:pPr>
            <a:r>
              <a:rPr lang="en"/>
              <a:t>Can only test instantiations, not the generic class.</a:t>
            </a:r>
          </a:p>
          <a:p>
            <a:pPr indent="-228600" lvl="1" marL="914400" marR="0" rtl="0" algn="l">
              <a:lnSpc>
                <a:spcPct val="100000"/>
              </a:lnSpc>
              <a:spcBef>
                <a:spcPts val="600"/>
              </a:spcBef>
              <a:spcAft>
                <a:spcPts val="0"/>
              </a:spcAft>
            </a:pPr>
            <a:r>
              <a:rPr lang="en"/>
              <a:t>May not know all ways it can be instantiated.</a:t>
            </a:r>
          </a:p>
        </p:txBody>
      </p:sp>
      <p:sp>
        <p:nvSpPr>
          <p:cNvPr id="443" name="Shape 4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7" name="Shape 447"/>
        <p:cNvGrpSpPr/>
        <p:nvPr/>
      </p:nvGrpSpPr>
      <p:grpSpPr>
        <a:xfrm>
          <a:off x="0" y="0"/>
          <a:ext cx="0" cy="0"/>
          <a:chOff x="0" y="0"/>
          <a:chExt cx="0" cy="0"/>
        </a:xfrm>
      </p:grpSpPr>
      <p:sp>
        <p:nvSpPr>
          <p:cNvPr id="448" name="Shape 44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Generics</a:t>
            </a:r>
          </a:p>
        </p:txBody>
      </p:sp>
      <p:sp>
        <p:nvSpPr>
          <p:cNvPr id="449" name="Shape 4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Designed to behave consistently.</a:t>
            </a:r>
          </a:p>
          <a:p>
            <a:pPr indent="-228600" lvl="0" marL="457200" marR="0" rtl="0" algn="l">
              <a:lnSpc>
                <a:spcPct val="100000"/>
              </a:lnSpc>
              <a:spcBef>
                <a:spcPts val="600"/>
              </a:spcBef>
              <a:spcAft>
                <a:spcPts val="0"/>
              </a:spcAft>
            </a:pPr>
            <a:r>
              <a:rPr lang="en"/>
              <a:t>First, testing requires showing that any instantiation is correct.</a:t>
            </a:r>
          </a:p>
          <a:p>
            <a:pPr indent="-228600" lvl="1" marL="914400" rtl="0">
              <a:spcBef>
                <a:spcPts val="600"/>
              </a:spcBef>
            </a:pPr>
            <a:r>
              <a:rPr lang="en"/>
              <a:t>In general, this is straightforward if we have code of the generic class and the parameterized version.</a:t>
            </a:r>
          </a:p>
          <a:p>
            <a:pPr indent="-228600" lvl="0" marL="457200" marR="0" rtl="0" algn="l">
              <a:lnSpc>
                <a:spcPct val="100000"/>
              </a:lnSpc>
              <a:spcBef>
                <a:spcPts val="600"/>
              </a:spcBef>
              <a:spcAft>
                <a:spcPts val="0"/>
              </a:spcAft>
            </a:pPr>
            <a:r>
              <a:rPr lang="en"/>
              <a:t>Second, do all possible parameterizations behave identically to the tested one?</a:t>
            </a:r>
          </a:p>
          <a:p>
            <a:pPr indent="0" lvl="0" marL="0" marR="0" rtl="0" algn="l">
              <a:lnSpc>
                <a:spcPct val="100000"/>
              </a:lnSpc>
              <a:spcBef>
                <a:spcPts val="600"/>
              </a:spcBef>
              <a:spcAft>
                <a:spcPts val="0"/>
              </a:spcAft>
              <a:buNone/>
            </a:pPr>
            <a:r>
              <a:t/>
            </a:r>
            <a:endParaRPr/>
          </a:p>
        </p:txBody>
      </p:sp>
      <p:sp>
        <p:nvSpPr>
          <p:cNvPr id="450" name="Shape 4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4" name="Shape 454"/>
        <p:cNvGrpSpPr/>
        <p:nvPr/>
      </p:nvGrpSpPr>
      <p:grpSpPr>
        <a:xfrm>
          <a:off x="0" y="0"/>
          <a:ext cx="0" cy="0"/>
          <a:chOff x="0" y="0"/>
          <a:chExt cx="0" cy="0"/>
        </a:xfrm>
      </p:grpSpPr>
      <p:sp>
        <p:nvSpPr>
          <p:cNvPr id="455" name="Shape 4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Generics</a:t>
            </a:r>
          </a:p>
        </p:txBody>
      </p:sp>
      <p:sp>
        <p:nvSpPr>
          <p:cNvPr id="456" name="Shape 4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Second, do all possible parameterizations behave identically to the tested one?</a:t>
            </a:r>
          </a:p>
          <a:p>
            <a:pPr indent="-228600" lvl="1" marL="914400" rtl="0">
              <a:spcBef>
                <a:spcPts val="0"/>
              </a:spcBef>
            </a:pPr>
            <a:r>
              <a:rPr lang="en" sz="2400"/>
              <a:t>Potential challenge - does the generic class interact with the parameterized version?</a:t>
            </a:r>
          </a:p>
          <a:p>
            <a:pPr indent="-228600" lvl="2" marL="1371600" rtl="0">
              <a:spcBef>
                <a:spcPts val="600"/>
              </a:spcBef>
            </a:pPr>
            <a:r>
              <a:rPr lang="en"/>
              <a:t>i.e., the generic makes use of a service the parameterized version might also make use of.</a:t>
            </a:r>
          </a:p>
          <a:p>
            <a:pPr indent="-342900" lvl="2" marL="1371600" rtl="0">
              <a:spcBef>
                <a:spcPts val="600"/>
              </a:spcBef>
              <a:buSzPct val="100000"/>
              <a:buFont typeface="Consolas"/>
            </a:pPr>
            <a:r>
              <a:rPr lang="en" sz="1800">
                <a:latin typeface="Consolas"/>
                <a:ea typeface="Consolas"/>
                <a:cs typeface="Consolas"/>
                <a:sym typeface="Consolas"/>
              </a:rPr>
              <a:t>class PriorityQueue&lt;Elem implements Comparable&gt; {...}</a:t>
            </a:r>
          </a:p>
          <a:p>
            <a:pPr indent="-228600" lvl="3" marL="1828800" rtl="0">
              <a:spcBef>
                <a:spcPts val="600"/>
              </a:spcBef>
            </a:pPr>
            <a:r>
              <a:rPr lang="en"/>
              <a:t>Behavior of PriorityQueue&lt;E&gt; depends on E.</a:t>
            </a:r>
          </a:p>
          <a:p>
            <a:pPr indent="-228600" lvl="2" marL="1371600" rtl="0">
              <a:spcBef>
                <a:spcPts val="600"/>
              </a:spcBef>
            </a:pPr>
            <a:r>
              <a:rPr lang="en"/>
              <a:t>Acceptable as long as E behaves correctly when fulfilling requirements of Comparable.</a:t>
            </a:r>
          </a:p>
          <a:p>
            <a:pPr indent="-228600" lvl="2" marL="1371600" rtl="0">
              <a:spcBef>
                <a:spcPts val="600"/>
              </a:spcBef>
            </a:pPr>
            <a:r>
              <a:rPr lang="en"/>
              <a:t>Interfaces are a type of specification.</a:t>
            </a:r>
          </a:p>
        </p:txBody>
      </p:sp>
      <p:sp>
        <p:nvSpPr>
          <p:cNvPr id="457" name="Shape 4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1" name="Shape 461"/>
        <p:cNvGrpSpPr/>
        <p:nvPr/>
      </p:nvGrpSpPr>
      <p:grpSpPr>
        <a:xfrm>
          <a:off x="0" y="0"/>
          <a:ext cx="0" cy="0"/>
          <a:chOff x="0" y="0"/>
          <a:chExt cx="0" cy="0"/>
        </a:xfrm>
      </p:grpSpPr>
      <p:sp>
        <p:nvSpPr>
          <p:cNvPr id="462" name="Shape 4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463" name="Shape 4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Exceptions separate error handling from the primary program logic.</a:t>
            </a:r>
          </a:p>
          <a:p>
            <a:pPr indent="-228600" lvl="1" marL="914400" marR="0" rtl="0" algn="l">
              <a:lnSpc>
                <a:spcPct val="100000"/>
              </a:lnSpc>
              <a:spcBef>
                <a:spcPts val="600"/>
              </a:spcBef>
              <a:spcAft>
                <a:spcPts val="0"/>
              </a:spcAft>
            </a:pPr>
            <a:r>
              <a:rPr lang="en"/>
              <a:t>Common fault in C - not checking for error indications returned by a function. </a:t>
            </a:r>
          </a:p>
          <a:p>
            <a:pPr indent="-228600" lvl="1" marL="914400" marR="0" rtl="0" algn="l">
              <a:lnSpc>
                <a:spcPct val="100000"/>
              </a:lnSpc>
              <a:spcBef>
                <a:spcPts val="600"/>
              </a:spcBef>
              <a:spcAft>
                <a:spcPts val="0"/>
              </a:spcAft>
            </a:pPr>
            <a:r>
              <a:rPr lang="en"/>
              <a:t>In Java, a thrown exception interrupts control.</a:t>
            </a:r>
          </a:p>
          <a:p>
            <a:pPr indent="-228600" lvl="0" marL="457200" marR="0" rtl="0" algn="l">
              <a:lnSpc>
                <a:spcPct val="100000"/>
              </a:lnSpc>
              <a:spcBef>
                <a:spcPts val="600"/>
              </a:spcBef>
              <a:spcAft>
                <a:spcPts val="0"/>
              </a:spcAft>
            </a:pPr>
            <a:r>
              <a:rPr lang="en"/>
              <a:t> Introduces implicit control flow</a:t>
            </a:r>
          </a:p>
          <a:p>
            <a:pPr indent="-228600" lvl="1" marL="914400" marR="0" rtl="0" algn="l">
              <a:lnSpc>
                <a:spcPct val="100000"/>
              </a:lnSpc>
              <a:spcBef>
                <a:spcPts val="600"/>
              </a:spcBef>
              <a:spcAft>
                <a:spcPts val="0"/>
              </a:spcAft>
            </a:pPr>
            <a:r>
              <a:rPr lang="en"/>
              <a:t>The point where an exception is caught and handled may not match where it is thrown. </a:t>
            </a:r>
          </a:p>
          <a:p>
            <a:pPr indent="-228600" lvl="1" marL="914400" marR="0" rtl="0" algn="l">
              <a:lnSpc>
                <a:spcPct val="100000"/>
              </a:lnSpc>
              <a:spcBef>
                <a:spcPts val="600"/>
              </a:spcBef>
              <a:spcAft>
                <a:spcPts val="0"/>
              </a:spcAft>
            </a:pPr>
            <a:r>
              <a:rPr lang="en"/>
              <a:t>Associations of exceptions with handlers is dynamic.</a:t>
            </a:r>
          </a:p>
          <a:p>
            <a:pPr indent="-228600" lvl="2" marL="1371600" marR="0" rtl="0" algn="l">
              <a:lnSpc>
                <a:spcPct val="100000"/>
              </a:lnSpc>
              <a:spcBef>
                <a:spcPts val="600"/>
              </a:spcBef>
              <a:spcAft>
                <a:spcPts val="0"/>
              </a:spcAft>
            </a:pPr>
            <a:r>
              <a:rPr lang="en"/>
              <a:t>Exception propagates up stack of calling methods until it reaches a matching handler.</a:t>
            </a:r>
          </a:p>
        </p:txBody>
      </p:sp>
      <p:sp>
        <p:nvSpPr>
          <p:cNvPr id="464" name="Shape 4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470" name="Shape 4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Cannot be treated as normal control flow.</a:t>
            </a:r>
          </a:p>
          <a:p>
            <a:pPr indent="-228600" lvl="1" marL="914400" rtl="0">
              <a:spcBef>
                <a:spcPts val="600"/>
              </a:spcBef>
            </a:pPr>
            <a:r>
              <a:rPr lang="en"/>
              <a:t>Would have to add branches for every possible exception (array index references, memory allocations, casts, etc.) and match to any handler.</a:t>
            </a:r>
          </a:p>
          <a:p>
            <a:pPr indent="-228600" lvl="0" marL="457200" marR="0" rtl="0" algn="l">
              <a:lnSpc>
                <a:spcPct val="100000"/>
              </a:lnSpc>
              <a:spcBef>
                <a:spcPts val="600"/>
              </a:spcBef>
              <a:spcAft>
                <a:spcPts val="0"/>
              </a:spcAft>
            </a:pPr>
            <a:r>
              <a:rPr lang="en"/>
              <a:t>Separate exceptions from normal, explicit control flow.</a:t>
            </a:r>
          </a:p>
          <a:p>
            <a:pPr indent="-228600" lvl="1" marL="914400" marR="0" rtl="0" algn="l">
              <a:lnSpc>
                <a:spcPct val="100000"/>
              </a:lnSpc>
              <a:spcBef>
                <a:spcPts val="600"/>
              </a:spcBef>
              <a:spcAft>
                <a:spcPts val="0"/>
              </a:spcAft>
            </a:pPr>
            <a:r>
              <a:rPr lang="en"/>
              <a:t>Dismiss any exceptions triggered by program errors signaled by the system.</a:t>
            </a:r>
          </a:p>
          <a:p>
            <a:pPr indent="-228600" lvl="2" marL="1371600" marR="0" rtl="0" algn="l">
              <a:lnSpc>
                <a:spcPct val="100000"/>
              </a:lnSpc>
              <a:spcBef>
                <a:spcPts val="600"/>
              </a:spcBef>
              <a:spcAft>
                <a:spcPts val="0"/>
              </a:spcAft>
            </a:pPr>
            <a:r>
              <a:rPr lang="en"/>
              <a:t>Subscript errors, bad casts.</a:t>
            </a:r>
          </a:p>
          <a:p>
            <a:pPr indent="-228600" lvl="2" marL="1371600" marR="0" rtl="0" algn="l">
              <a:lnSpc>
                <a:spcPct val="100000"/>
              </a:lnSpc>
              <a:spcBef>
                <a:spcPts val="600"/>
              </a:spcBef>
              <a:spcAft>
                <a:spcPts val="0"/>
              </a:spcAft>
            </a:pPr>
            <a:r>
              <a:rPr lang="en"/>
              <a:t>Exercising these does not help prevent or find errors.</a:t>
            </a:r>
          </a:p>
          <a:p>
            <a:pPr lvl="0" marR="0" rtl="0" algn="l">
              <a:lnSpc>
                <a:spcPct val="100000"/>
              </a:lnSpc>
              <a:spcBef>
                <a:spcPts val="600"/>
              </a:spcBef>
              <a:spcAft>
                <a:spcPts val="0"/>
              </a:spcAft>
              <a:buNone/>
            </a:pPr>
            <a:r>
              <a:t/>
            </a:r>
            <a:endParaRPr/>
          </a:p>
        </p:txBody>
      </p:sp>
      <p:sp>
        <p:nvSpPr>
          <p:cNvPr id="471" name="Shape 4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477" name="Shape 4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Unless we have explicitly written code to handle those kind of exceptions.</a:t>
            </a:r>
          </a:p>
          <a:p>
            <a:pPr indent="-228600" lvl="1" marL="914400" marR="0" rtl="0" algn="l">
              <a:lnSpc>
                <a:spcPct val="100000"/>
              </a:lnSpc>
              <a:spcBef>
                <a:spcPts val="600"/>
              </a:spcBef>
              <a:spcAft>
                <a:spcPts val="0"/>
              </a:spcAft>
            </a:pPr>
            <a:r>
              <a:rPr lang="en"/>
              <a:t>Fault-tolerant systems.</a:t>
            </a:r>
          </a:p>
          <a:p>
            <a:pPr indent="-228600" lvl="1" marL="914400" marR="0" rtl="0" algn="l">
              <a:lnSpc>
                <a:spcPct val="100000"/>
              </a:lnSpc>
              <a:spcBef>
                <a:spcPts val="600"/>
              </a:spcBef>
              <a:spcAft>
                <a:spcPts val="0"/>
              </a:spcAft>
            </a:pPr>
            <a:r>
              <a:rPr lang="en"/>
              <a:t>Must test the error recovery code.</a:t>
            </a:r>
          </a:p>
          <a:p>
            <a:pPr indent="-228600" lvl="2" marL="1371600" marR="0" rtl="0" algn="l">
              <a:lnSpc>
                <a:spcPct val="100000"/>
              </a:lnSpc>
              <a:spcBef>
                <a:spcPts val="600"/>
              </a:spcBef>
              <a:spcAft>
                <a:spcPts val="0"/>
              </a:spcAft>
            </a:pPr>
            <a:r>
              <a:rPr lang="en"/>
              <a:t>Still do not need to couple recovery code to every point where there might be an error.</a:t>
            </a:r>
          </a:p>
          <a:p>
            <a:pPr indent="-228600" lvl="0" marL="457200" marR="0" rtl="0" algn="l">
              <a:lnSpc>
                <a:spcPct val="100000"/>
              </a:lnSpc>
              <a:spcBef>
                <a:spcPts val="600"/>
              </a:spcBef>
              <a:spcAft>
                <a:spcPts val="0"/>
              </a:spcAft>
            </a:pPr>
            <a:r>
              <a:rPr lang="en"/>
              <a:t>Must handle exceptions that indicate abnormal cases.</a:t>
            </a:r>
          </a:p>
          <a:p>
            <a:pPr indent="-228600" lvl="1" marL="914400" marR="0" rtl="0" algn="l">
              <a:lnSpc>
                <a:spcPct val="100000"/>
              </a:lnSpc>
              <a:spcBef>
                <a:spcPts val="600"/>
              </a:spcBef>
              <a:spcAft>
                <a:spcPts val="0"/>
              </a:spcAft>
            </a:pPr>
            <a:r>
              <a:rPr lang="en"/>
              <a:t>If exception handler is local, must test the handler.</a:t>
            </a:r>
          </a:p>
          <a:p>
            <a:pPr indent="-228600" lvl="1" marL="914400" marR="0" rtl="0" algn="l">
              <a:lnSpc>
                <a:spcPct val="100000"/>
              </a:lnSpc>
              <a:spcBef>
                <a:spcPts val="600"/>
              </a:spcBef>
              <a:spcAft>
                <a:spcPts val="0"/>
              </a:spcAft>
            </a:pPr>
            <a:r>
              <a:rPr lang="en"/>
              <a:t>Do not need to test each point the exception might be raised.</a:t>
            </a:r>
          </a:p>
          <a:p>
            <a:pPr lvl="0" marR="0" rtl="0" algn="l">
              <a:lnSpc>
                <a:spcPct val="100000"/>
              </a:lnSpc>
              <a:spcBef>
                <a:spcPts val="600"/>
              </a:spcBef>
              <a:spcAft>
                <a:spcPts val="0"/>
              </a:spcAft>
              <a:buNone/>
            </a:pPr>
            <a:r>
              <a:t/>
            </a:r>
            <a:endParaRPr/>
          </a:p>
        </p:txBody>
      </p:sp>
      <p:sp>
        <p:nvSpPr>
          <p:cNvPr id="478" name="Shape 4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Testing</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startAt="4"/>
            </a:pPr>
            <a:r>
              <a:rPr lang="en"/>
              <a:t>Derive structural information from the source code (control and data-flow) and cover the code structure of the class.</a:t>
            </a:r>
          </a:p>
          <a:p>
            <a:pPr indent="-228600" lvl="0" marL="457200" marR="0" rtl="0" algn="l">
              <a:lnSpc>
                <a:spcPct val="100000"/>
              </a:lnSpc>
              <a:spcBef>
                <a:spcPts val="600"/>
              </a:spcBef>
              <a:spcAft>
                <a:spcPts val="0"/>
              </a:spcAft>
              <a:buAutoNum type="arabicPeriod" startAt="4"/>
            </a:pPr>
            <a:r>
              <a:rPr lang="en"/>
              <a:t>Design test cases for exception handling.</a:t>
            </a:r>
          </a:p>
          <a:p>
            <a:pPr indent="-228600" lvl="1" marL="914400" marR="0" rtl="0" algn="l">
              <a:lnSpc>
                <a:spcPct val="100000"/>
              </a:lnSpc>
              <a:spcBef>
                <a:spcPts val="600"/>
              </a:spcBef>
              <a:spcAft>
                <a:spcPts val="0"/>
              </a:spcAft>
              <a:buAutoNum type="alphaLcPeriod"/>
            </a:pPr>
            <a:r>
              <a:rPr lang="en"/>
              <a:t>Exercising exceptions that should be thrown by methods in the class and exceptions that should be caught and handled by them.</a:t>
            </a:r>
          </a:p>
          <a:p>
            <a:pPr indent="-228600" lvl="0" marL="457200" marR="0" rtl="0" algn="l">
              <a:lnSpc>
                <a:spcPct val="100000"/>
              </a:lnSpc>
              <a:spcBef>
                <a:spcPts val="600"/>
              </a:spcBef>
              <a:spcAft>
                <a:spcPts val="0"/>
              </a:spcAft>
              <a:buAutoNum type="arabicPeriod" startAt="4"/>
            </a:pPr>
            <a:r>
              <a:rPr lang="en"/>
              <a:t>Design test cases for polymorphic calls.</a:t>
            </a:r>
          </a:p>
          <a:p>
            <a:pPr indent="-228600" lvl="1" marL="914400" marR="0" rtl="0" algn="l">
              <a:lnSpc>
                <a:spcPct val="100000"/>
              </a:lnSpc>
              <a:spcBef>
                <a:spcPts val="600"/>
              </a:spcBef>
              <a:spcAft>
                <a:spcPts val="0"/>
              </a:spcAft>
              <a:buAutoNum type="alphaLcPeriod"/>
            </a:pPr>
            <a:r>
              <a:rPr lang="en"/>
              <a:t>Calls to superclass or interface methods that can be bound to different subclass objects.</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484" name="Shape 4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Must handle exceptions that indicate abnormal cases.</a:t>
            </a:r>
          </a:p>
          <a:p>
            <a:pPr indent="-228600" lvl="1" marL="914400" rtl="0">
              <a:spcBef>
                <a:spcPts val="0"/>
              </a:spcBef>
            </a:pPr>
            <a:r>
              <a:rPr lang="en"/>
              <a:t>If the handler is not local…</a:t>
            </a:r>
          </a:p>
          <a:p>
            <a:pPr indent="-228600" lvl="1" marL="914400" rtl="0">
              <a:spcBef>
                <a:spcPts val="0"/>
              </a:spcBef>
            </a:pPr>
            <a:r>
              <a:rPr lang="en"/>
              <a:t>The exception will be passed up the stack until it is handled. There could be many potential handlers.</a:t>
            </a:r>
          </a:p>
          <a:p>
            <a:pPr indent="-228600" lvl="1" marL="914400" rtl="0">
              <a:spcBef>
                <a:spcPts val="0"/>
              </a:spcBef>
            </a:pPr>
            <a:r>
              <a:rPr lang="en"/>
              <a:t>It is very hard to determine </a:t>
            </a:r>
            <a:r>
              <a:rPr i="1" lang="en"/>
              <a:t>where</a:t>
            </a:r>
            <a:r>
              <a:rPr lang="en"/>
              <a:t> it will be handled.</a:t>
            </a:r>
          </a:p>
          <a:p>
            <a:pPr indent="-228600" lvl="1" marL="914400" rtl="0">
              <a:spcBef>
                <a:spcPts val="0"/>
              </a:spcBef>
            </a:pPr>
            <a:r>
              <a:rPr lang="en"/>
              <a:t>We can’t test all possible chains.</a:t>
            </a:r>
          </a:p>
          <a:p>
            <a:pPr indent="-228600" lvl="1" marL="914400" rtl="0">
              <a:spcBef>
                <a:spcPts val="0"/>
              </a:spcBef>
            </a:pPr>
            <a:r>
              <a:rPr lang="en"/>
              <a:t>Instead, enforce a design rule:</a:t>
            </a:r>
          </a:p>
          <a:p>
            <a:pPr indent="-228600" lvl="2" marL="1371600" rtl="0">
              <a:spcBef>
                <a:spcPts val="0"/>
              </a:spcBef>
            </a:pPr>
            <a:r>
              <a:rPr lang="en"/>
              <a:t>If a method can propagate an exception without catching it, that call should have no other effect.</a:t>
            </a:r>
          </a:p>
          <a:p>
            <a:pPr lvl="0" marR="0" rtl="0" algn="l">
              <a:lnSpc>
                <a:spcPct val="100000"/>
              </a:lnSpc>
              <a:spcBef>
                <a:spcPts val="600"/>
              </a:spcBef>
              <a:spcAft>
                <a:spcPts val="0"/>
              </a:spcAft>
              <a:buNone/>
            </a:pPr>
            <a:r>
              <a:t/>
            </a:r>
            <a:endParaRPr/>
          </a:p>
        </p:txBody>
      </p:sp>
      <p:sp>
        <p:nvSpPr>
          <p:cNvPr id="485" name="Shape 4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491" name="Shape 49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Informal specification for class Model.</a:t>
            </a:r>
          </a:p>
          <a:p>
            <a:pPr indent="-228600" lvl="0" marL="457200" marR="0" rtl="0" algn="l">
              <a:lnSpc>
                <a:spcPct val="100000"/>
              </a:lnSpc>
              <a:spcBef>
                <a:spcPts val="600"/>
              </a:spcBef>
              <a:spcAft>
                <a:spcPts val="0"/>
              </a:spcAft>
              <a:buAutoNum type="arabicPeriod"/>
            </a:pPr>
            <a:r>
              <a:rPr lang="en"/>
              <a:t>Derive a state machine representation of the class from the specification.</a:t>
            </a:r>
          </a:p>
          <a:p>
            <a:pPr indent="-228600" lvl="0" marL="457200" marR="0" rtl="0" algn="l">
              <a:lnSpc>
                <a:spcPct val="100000"/>
              </a:lnSpc>
              <a:spcBef>
                <a:spcPts val="600"/>
              </a:spcBef>
              <a:spcAft>
                <a:spcPts val="0"/>
              </a:spcAft>
              <a:buAutoNum type="arabicPeriod"/>
            </a:pPr>
            <a:r>
              <a:rPr lang="en"/>
              <a:t>Identify test cases (sequences of method calls) to achieve transition coverage over the model.</a:t>
            </a:r>
          </a:p>
        </p:txBody>
      </p:sp>
      <p:sp>
        <p:nvSpPr>
          <p:cNvPr id="492" name="Shape 4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Sample Solution</a:t>
            </a:r>
          </a:p>
        </p:txBody>
      </p:sp>
      <p:sp>
        <p:nvSpPr>
          <p:cNvPr id="498" name="Shape 4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
        <p:nvSpPr>
          <p:cNvPr id="499" name="Shape 499"/>
          <p:cNvSpPr/>
          <p:nvPr/>
        </p:nvSpPr>
        <p:spPr>
          <a:xfrm>
            <a:off x="3311300" y="17649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No Model Selected</a:t>
            </a:r>
          </a:p>
        </p:txBody>
      </p:sp>
      <p:sp>
        <p:nvSpPr>
          <p:cNvPr id="500" name="Shape 500"/>
          <p:cNvSpPr/>
          <p:nvPr/>
        </p:nvSpPr>
        <p:spPr>
          <a:xfrm>
            <a:off x="6262400" y="1911800"/>
            <a:ext cx="401700" cy="4017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1" name="Shape 501"/>
          <p:cNvCxnSpPr>
            <a:stCxn id="500" idx="2"/>
            <a:endCxn id="499" idx="3"/>
          </p:cNvCxnSpPr>
          <p:nvPr/>
        </p:nvCxnSpPr>
        <p:spPr>
          <a:xfrm rot="10800000">
            <a:off x="5058800" y="2112650"/>
            <a:ext cx="1203600" cy="0"/>
          </a:xfrm>
          <a:prstGeom prst="straightConnector1">
            <a:avLst/>
          </a:prstGeom>
          <a:noFill/>
          <a:ln cap="flat" cmpd="sng" w="19050">
            <a:solidFill>
              <a:schemeClr val="dk2"/>
            </a:solidFill>
            <a:prstDash val="solid"/>
            <a:round/>
            <a:headEnd len="lg" w="lg" type="none"/>
            <a:tailEnd len="lg" w="lg" type="triangle"/>
          </a:ln>
        </p:spPr>
      </p:cxnSp>
      <p:sp>
        <p:nvSpPr>
          <p:cNvPr id="502" name="Shape 502"/>
          <p:cNvSpPr/>
          <p:nvPr/>
        </p:nvSpPr>
        <p:spPr>
          <a:xfrm>
            <a:off x="3311300" y="30813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Configuring</a:t>
            </a:r>
          </a:p>
        </p:txBody>
      </p:sp>
      <p:sp>
        <p:nvSpPr>
          <p:cNvPr id="503" name="Shape 503"/>
          <p:cNvSpPr/>
          <p:nvPr/>
        </p:nvSpPr>
        <p:spPr>
          <a:xfrm>
            <a:off x="3311300" y="43976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 Configuration</a:t>
            </a:r>
          </a:p>
        </p:txBody>
      </p:sp>
      <p:cxnSp>
        <p:nvCxnSpPr>
          <p:cNvPr id="504" name="Shape 504"/>
          <p:cNvCxnSpPr>
            <a:stCxn id="499" idx="2"/>
            <a:endCxn id="502" idx="0"/>
          </p:cNvCxnSpPr>
          <p:nvPr/>
        </p:nvCxnSpPr>
        <p:spPr>
          <a:xfrm>
            <a:off x="4185049" y="2460350"/>
            <a:ext cx="0" cy="621000"/>
          </a:xfrm>
          <a:prstGeom prst="straightConnector1">
            <a:avLst/>
          </a:prstGeom>
          <a:noFill/>
          <a:ln cap="flat" cmpd="sng" w="19050">
            <a:solidFill>
              <a:schemeClr val="dk2"/>
            </a:solidFill>
            <a:prstDash val="solid"/>
            <a:round/>
            <a:headEnd len="lg" w="lg" type="none"/>
            <a:tailEnd len="lg" w="lg" type="triangle"/>
          </a:ln>
        </p:spPr>
      </p:cxnSp>
      <p:sp>
        <p:nvSpPr>
          <p:cNvPr id="505" name="Shape 505"/>
          <p:cNvSpPr txBox="1"/>
          <p:nvPr/>
        </p:nvSpPr>
        <p:spPr>
          <a:xfrm>
            <a:off x="4274425" y="2562575"/>
            <a:ext cx="1795799" cy="271499"/>
          </a:xfrm>
          <a:prstGeom prst="rect">
            <a:avLst/>
          </a:prstGeom>
          <a:noFill/>
          <a:ln>
            <a:noFill/>
          </a:ln>
        </p:spPr>
        <p:txBody>
          <a:bodyPr anchorCtr="0" anchor="t" bIns="91425" lIns="91425" rIns="91425" tIns="91425">
            <a:noAutofit/>
          </a:bodyPr>
          <a:lstStyle/>
          <a:p>
            <a:pPr lvl="0" rtl="0">
              <a:spcBef>
                <a:spcPts val="0"/>
              </a:spcBef>
              <a:buNone/>
            </a:pPr>
            <a:r>
              <a:rPr lang="en"/>
              <a:t>selectModel(model)</a:t>
            </a:r>
          </a:p>
        </p:txBody>
      </p:sp>
      <p:sp>
        <p:nvSpPr>
          <p:cNvPr id="506" name="Shape 506"/>
          <p:cNvSpPr/>
          <p:nvPr/>
        </p:nvSpPr>
        <p:spPr>
          <a:xfrm>
            <a:off x="2678075" y="2237000"/>
            <a:ext cx="630150" cy="1186750"/>
          </a:xfrm>
          <a:custGeom>
            <a:pathLst>
              <a:path extrusionOk="0" h="47470" w="25206">
                <a:moveTo>
                  <a:pt x="25206" y="47470"/>
                </a:moveTo>
                <a:lnTo>
                  <a:pt x="0" y="18904"/>
                </a:lnTo>
                <a:lnTo>
                  <a:pt x="23946" y="0"/>
                </a:lnTo>
              </a:path>
            </a:pathLst>
          </a:custGeom>
          <a:noFill/>
          <a:ln cap="flat" cmpd="sng" w="19050">
            <a:solidFill>
              <a:schemeClr val="dk2"/>
            </a:solidFill>
            <a:prstDash val="solid"/>
            <a:round/>
            <a:headEnd len="lg" w="lg" type="none"/>
            <a:tailEnd len="lg" w="lg" type="triangle"/>
          </a:ln>
        </p:spPr>
      </p:sp>
      <p:sp>
        <p:nvSpPr>
          <p:cNvPr id="507" name="Shape 507"/>
          <p:cNvSpPr/>
          <p:nvPr/>
        </p:nvSpPr>
        <p:spPr>
          <a:xfrm>
            <a:off x="1585850" y="2026950"/>
            <a:ext cx="1743375" cy="2510050"/>
          </a:xfrm>
          <a:custGeom>
            <a:pathLst>
              <a:path extrusionOk="0" h="100402" w="69735">
                <a:moveTo>
                  <a:pt x="69735" y="100402"/>
                </a:moveTo>
                <a:lnTo>
                  <a:pt x="0" y="52091"/>
                </a:lnTo>
                <a:lnTo>
                  <a:pt x="62594" y="0"/>
                </a:lnTo>
              </a:path>
            </a:pathLst>
          </a:custGeom>
          <a:noFill/>
          <a:ln cap="flat" cmpd="sng" w="19050">
            <a:solidFill>
              <a:schemeClr val="dk2"/>
            </a:solidFill>
            <a:prstDash val="solid"/>
            <a:round/>
            <a:headEnd len="lg" w="lg" type="none"/>
            <a:tailEnd len="lg" w="lg" type="triangle"/>
          </a:ln>
        </p:spPr>
      </p:sp>
      <p:sp>
        <p:nvSpPr>
          <p:cNvPr id="508" name="Shape 508"/>
          <p:cNvSpPr txBox="1"/>
          <p:nvPr/>
        </p:nvSpPr>
        <p:spPr>
          <a:xfrm>
            <a:off x="1748750" y="3021337"/>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09" name="Shape 509"/>
          <p:cNvSpPr txBox="1"/>
          <p:nvPr/>
        </p:nvSpPr>
        <p:spPr>
          <a:xfrm>
            <a:off x="787900" y="2562575"/>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10" name="Shape 510"/>
          <p:cNvSpPr/>
          <p:nvPr/>
        </p:nvSpPr>
        <p:spPr>
          <a:xfrm>
            <a:off x="5072600" y="2951150"/>
            <a:ext cx="462100" cy="504100"/>
          </a:xfrm>
          <a:custGeom>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lg" w="lg" type="none"/>
            <a:tailEnd len="lg" w="lg" type="triangle"/>
          </a:ln>
        </p:spPr>
      </p:sp>
      <p:sp>
        <p:nvSpPr>
          <p:cNvPr id="511" name="Shape 511"/>
          <p:cNvSpPr txBox="1"/>
          <p:nvPr/>
        </p:nvSpPr>
        <p:spPr>
          <a:xfrm>
            <a:off x="5675450" y="299395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12" name="Shape 512"/>
          <p:cNvSpPr/>
          <p:nvPr/>
        </p:nvSpPr>
        <p:spPr>
          <a:xfrm>
            <a:off x="5083100" y="3686300"/>
            <a:ext cx="514625" cy="1081750"/>
          </a:xfrm>
          <a:custGeom>
            <a:pathLst>
              <a:path extrusionOk="0" h="43270" w="20585">
                <a:moveTo>
                  <a:pt x="0" y="43270"/>
                </a:moveTo>
                <a:lnTo>
                  <a:pt x="20585" y="13443"/>
                </a:lnTo>
                <a:lnTo>
                  <a:pt x="841" y="0"/>
                </a:lnTo>
              </a:path>
            </a:pathLst>
          </a:custGeom>
          <a:noFill/>
          <a:ln cap="flat" cmpd="sng" w="19050">
            <a:solidFill>
              <a:schemeClr val="dk2"/>
            </a:solidFill>
            <a:prstDash val="solid"/>
            <a:round/>
            <a:headEnd len="lg" w="lg" type="none"/>
            <a:tailEnd len="lg" w="lg" type="triangle"/>
          </a:ln>
        </p:spPr>
      </p:sp>
      <p:sp>
        <p:nvSpPr>
          <p:cNvPr id="513" name="Shape 513"/>
          <p:cNvSpPr txBox="1"/>
          <p:nvPr/>
        </p:nvSpPr>
        <p:spPr>
          <a:xfrm>
            <a:off x="5428750" y="427810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14" name="Shape 514"/>
          <p:cNvSpPr/>
          <p:nvPr/>
        </p:nvSpPr>
        <p:spPr>
          <a:xfrm>
            <a:off x="2993150" y="3623300"/>
            <a:ext cx="462100" cy="546100"/>
          </a:xfrm>
          <a:custGeom>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lg" w="lg" type="none"/>
            <a:tailEnd len="lg" w="lg" type="triangle"/>
          </a:ln>
        </p:spPr>
      </p:sp>
      <p:sp>
        <p:nvSpPr>
          <p:cNvPr id="515" name="Shape 515"/>
          <p:cNvSpPr txBox="1"/>
          <p:nvPr/>
        </p:nvSpPr>
        <p:spPr>
          <a:xfrm>
            <a:off x="2114000" y="332232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sp>
        <p:nvSpPr>
          <p:cNvPr id="516" name="Shape 516"/>
          <p:cNvSpPr/>
          <p:nvPr/>
        </p:nvSpPr>
        <p:spPr>
          <a:xfrm>
            <a:off x="5051600" y="3581275"/>
            <a:ext cx="2194975" cy="1396825"/>
          </a:xfrm>
          <a:custGeom>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lg" w="lg" type="none"/>
            <a:tailEnd len="lg" w="lg" type="triangle"/>
          </a:ln>
        </p:spPr>
      </p:sp>
      <p:sp>
        <p:nvSpPr>
          <p:cNvPr id="517" name="Shape 517"/>
          <p:cNvSpPr txBox="1"/>
          <p:nvPr/>
        </p:nvSpPr>
        <p:spPr>
          <a:xfrm>
            <a:off x="7225575" y="4006600"/>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cxnSp>
        <p:nvCxnSpPr>
          <p:cNvPr id="518" name="Shape 518"/>
          <p:cNvCxnSpPr/>
          <p:nvPr/>
        </p:nvCxnSpPr>
        <p:spPr>
          <a:xfrm>
            <a:off x="3533900" y="3776700"/>
            <a:ext cx="0" cy="621000"/>
          </a:xfrm>
          <a:prstGeom prst="straightConnector1">
            <a:avLst/>
          </a:prstGeom>
          <a:noFill/>
          <a:ln cap="flat" cmpd="sng" w="19050">
            <a:solidFill>
              <a:schemeClr val="dk2"/>
            </a:solidFill>
            <a:prstDash val="solid"/>
            <a:round/>
            <a:headEnd len="lg" w="lg" type="none"/>
            <a:tailEnd len="lg" w="lg" type="triangle"/>
          </a:ln>
        </p:spPr>
      </p:cxnSp>
      <p:sp>
        <p:nvSpPr>
          <p:cNvPr id="519" name="Shape 519"/>
          <p:cNvSpPr txBox="1"/>
          <p:nvPr/>
        </p:nvSpPr>
        <p:spPr>
          <a:xfrm>
            <a:off x="3552275" y="368630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[legalConfig=true]</a:t>
            </a:r>
          </a:p>
        </p:txBody>
      </p:sp>
      <p:sp>
        <p:nvSpPr>
          <p:cNvPr id="520" name="Shape 520"/>
          <p:cNvSpPr txBox="1"/>
          <p:nvPr/>
        </p:nvSpPr>
        <p:spPr>
          <a:xfrm>
            <a:off x="4668125" y="368630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[legalConfig=false]</a:t>
            </a:r>
          </a:p>
        </p:txBody>
      </p:sp>
      <p:sp>
        <p:nvSpPr>
          <p:cNvPr id="521" name="Shape 521"/>
          <p:cNvSpPr/>
          <p:nvPr/>
        </p:nvSpPr>
        <p:spPr>
          <a:xfrm>
            <a:off x="4442475" y="3801825"/>
            <a:ext cx="252050" cy="388600"/>
          </a:xfrm>
          <a:custGeom>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lg" w="lg" type="none"/>
            <a:tailEnd len="lg" w="lg" type="triangle"/>
          </a:ln>
        </p:spPr>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Sample Test Cases</a:t>
            </a:r>
          </a:p>
        </p:txBody>
      </p:sp>
      <p:sp>
        <p:nvSpPr>
          <p:cNvPr id="527" name="Shape 5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
        <p:nvSpPr>
          <p:cNvPr id="528" name="Shape 528"/>
          <p:cNvSpPr/>
          <p:nvPr/>
        </p:nvSpPr>
        <p:spPr>
          <a:xfrm>
            <a:off x="3884600" y="16284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No Model Selected</a:t>
            </a:r>
          </a:p>
        </p:txBody>
      </p:sp>
      <p:sp>
        <p:nvSpPr>
          <p:cNvPr id="529" name="Shape 529"/>
          <p:cNvSpPr/>
          <p:nvPr/>
        </p:nvSpPr>
        <p:spPr>
          <a:xfrm>
            <a:off x="6835700" y="1775250"/>
            <a:ext cx="401700" cy="4017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30" name="Shape 530"/>
          <p:cNvCxnSpPr>
            <a:stCxn id="529" idx="2"/>
            <a:endCxn id="528" idx="3"/>
          </p:cNvCxnSpPr>
          <p:nvPr/>
        </p:nvCxnSpPr>
        <p:spPr>
          <a:xfrm rot="10800000">
            <a:off x="5632100" y="1976100"/>
            <a:ext cx="1203600" cy="0"/>
          </a:xfrm>
          <a:prstGeom prst="straightConnector1">
            <a:avLst/>
          </a:prstGeom>
          <a:noFill/>
          <a:ln cap="flat" cmpd="sng" w="19050">
            <a:solidFill>
              <a:schemeClr val="dk2"/>
            </a:solidFill>
            <a:prstDash val="solid"/>
            <a:round/>
            <a:headEnd len="lg" w="lg" type="none"/>
            <a:tailEnd len="lg" w="lg" type="triangle"/>
          </a:ln>
        </p:spPr>
      </p:cxnSp>
      <p:sp>
        <p:nvSpPr>
          <p:cNvPr id="531" name="Shape 531"/>
          <p:cNvSpPr/>
          <p:nvPr/>
        </p:nvSpPr>
        <p:spPr>
          <a:xfrm>
            <a:off x="3884600" y="29447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Configuring</a:t>
            </a:r>
          </a:p>
        </p:txBody>
      </p:sp>
      <p:sp>
        <p:nvSpPr>
          <p:cNvPr id="532" name="Shape 532"/>
          <p:cNvSpPr/>
          <p:nvPr/>
        </p:nvSpPr>
        <p:spPr>
          <a:xfrm>
            <a:off x="3884600" y="42611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 Configuration</a:t>
            </a:r>
          </a:p>
        </p:txBody>
      </p:sp>
      <p:cxnSp>
        <p:nvCxnSpPr>
          <p:cNvPr id="533" name="Shape 533"/>
          <p:cNvCxnSpPr>
            <a:stCxn id="528" idx="2"/>
            <a:endCxn id="531" idx="0"/>
          </p:cNvCxnSpPr>
          <p:nvPr/>
        </p:nvCxnSpPr>
        <p:spPr>
          <a:xfrm>
            <a:off x="4758349" y="2323800"/>
            <a:ext cx="0" cy="621000"/>
          </a:xfrm>
          <a:prstGeom prst="straightConnector1">
            <a:avLst/>
          </a:prstGeom>
          <a:noFill/>
          <a:ln cap="flat" cmpd="sng" w="19050">
            <a:solidFill>
              <a:schemeClr val="dk2"/>
            </a:solidFill>
            <a:prstDash val="solid"/>
            <a:round/>
            <a:headEnd len="lg" w="lg" type="none"/>
            <a:tailEnd len="lg" w="lg" type="triangle"/>
          </a:ln>
        </p:spPr>
      </p:cxnSp>
      <p:sp>
        <p:nvSpPr>
          <p:cNvPr id="534" name="Shape 534"/>
          <p:cNvSpPr txBox="1"/>
          <p:nvPr/>
        </p:nvSpPr>
        <p:spPr>
          <a:xfrm>
            <a:off x="4847725" y="2426025"/>
            <a:ext cx="1795799" cy="271499"/>
          </a:xfrm>
          <a:prstGeom prst="rect">
            <a:avLst/>
          </a:prstGeom>
          <a:noFill/>
          <a:ln>
            <a:noFill/>
          </a:ln>
        </p:spPr>
        <p:txBody>
          <a:bodyPr anchorCtr="0" anchor="t" bIns="91425" lIns="91425" rIns="91425" tIns="91425">
            <a:noAutofit/>
          </a:bodyPr>
          <a:lstStyle/>
          <a:p>
            <a:pPr lvl="0" rtl="0">
              <a:spcBef>
                <a:spcPts val="0"/>
              </a:spcBef>
              <a:buNone/>
            </a:pPr>
            <a:r>
              <a:rPr lang="en"/>
              <a:t>selectModel(model)</a:t>
            </a:r>
          </a:p>
        </p:txBody>
      </p:sp>
      <p:sp>
        <p:nvSpPr>
          <p:cNvPr id="535" name="Shape 535"/>
          <p:cNvSpPr/>
          <p:nvPr/>
        </p:nvSpPr>
        <p:spPr>
          <a:xfrm>
            <a:off x="3251375" y="2100450"/>
            <a:ext cx="630150" cy="1186750"/>
          </a:xfrm>
          <a:custGeom>
            <a:pathLst>
              <a:path extrusionOk="0" h="47470" w="25206">
                <a:moveTo>
                  <a:pt x="25206" y="47470"/>
                </a:moveTo>
                <a:lnTo>
                  <a:pt x="0" y="18904"/>
                </a:lnTo>
                <a:lnTo>
                  <a:pt x="23946" y="0"/>
                </a:lnTo>
              </a:path>
            </a:pathLst>
          </a:custGeom>
          <a:noFill/>
          <a:ln cap="flat" cmpd="sng" w="19050">
            <a:solidFill>
              <a:schemeClr val="dk2"/>
            </a:solidFill>
            <a:prstDash val="solid"/>
            <a:round/>
            <a:headEnd len="lg" w="lg" type="none"/>
            <a:tailEnd len="lg" w="lg" type="triangle"/>
          </a:ln>
        </p:spPr>
      </p:sp>
      <p:sp>
        <p:nvSpPr>
          <p:cNvPr id="536" name="Shape 536"/>
          <p:cNvSpPr/>
          <p:nvPr/>
        </p:nvSpPr>
        <p:spPr>
          <a:xfrm>
            <a:off x="2159150" y="1890400"/>
            <a:ext cx="1743375" cy="2510050"/>
          </a:xfrm>
          <a:custGeom>
            <a:pathLst>
              <a:path extrusionOk="0" h="100402" w="69735">
                <a:moveTo>
                  <a:pt x="69735" y="100402"/>
                </a:moveTo>
                <a:lnTo>
                  <a:pt x="0" y="52091"/>
                </a:lnTo>
                <a:lnTo>
                  <a:pt x="62594" y="0"/>
                </a:lnTo>
              </a:path>
            </a:pathLst>
          </a:custGeom>
          <a:noFill/>
          <a:ln cap="flat" cmpd="sng" w="19050">
            <a:solidFill>
              <a:schemeClr val="dk2"/>
            </a:solidFill>
            <a:prstDash val="solid"/>
            <a:round/>
            <a:headEnd len="lg" w="lg" type="none"/>
            <a:tailEnd len="lg" w="lg" type="triangle"/>
          </a:ln>
        </p:spPr>
      </p:sp>
      <p:sp>
        <p:nvSpPr>
          <p:cNvPr id="537" name="Shape 537"/>
          <p:cNvSpPr txBox="1"/>
          <p:nvPr/>
        </p:nvSpPr>
        <p:spPr>
          <a:xfrm>
            <a:off x="2322050" y="2884787"/>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38" name="Shape 538"/>
          <p:cNvSpPr txBox="1"/>
          <p:nvPr/>
        </p:nvSpPr>
        <p:spPr>
          <a:xfrm>
            <a:off x="1361200" y="2426025"/>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39" name="Shape 539"/>
          <p:cNvSpPr/>
          <p:nvPr/>
        </p:nvSpPr>
        <p:spPr>
          <a:xfrm>
            <a:off x="5645900" y="2814600"/>
            <a:ext cx="462100" cy="504100"/>
          </a:xfrm>
          <a:custGeom>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lg" w="lg" type="none"/>
            <a:tailEnd len="lg" w="lg" type="triangle"/>
          </a:ln>
        </p:spPr>
      </p:sp>
      <p:sp>
        <p:nvSpPr>
          <p:cNvPr id="540" name="Shape 540"/>
          <p:cNvSpPr txBox="1"/>
          <p:nvPr/>
        </p:nvSpPr>
        <p:spPr>
          <a:xfrm>
            <a:off x="6248750" y="285740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41" name="Shape 541"/>
          <p:cNvSpPr/>
          <p:nvPr/>
        </p:nvSpPr>
        <p:spPr>
          <a:xfrm>
            <a:off x="5656400" y="3549750"/>
            <a:ext cx="514625" cy="1081750"/>
          </a:xfrm>
          <a:custGeom>
            <a:pathLst>
              <a:path extrusionOk="0" h="43270" w="20585">
                <a:moveTo>
                  <a:pt x="0" y="43270"/>
                </a:moveTo>
                <a:lnTo>
                  <a:pt x="20585" y="13443"/>
                </a:lnTo>
                <a:lnTo>
                  <a:pt x="841" y="0"/>
                </a:lnTo>
              </a:path>
            </a:pathLst>
          </a:custGeom>
          <a:noFill/>
          <a:ln cap="flat" cmpd="sng" w="19050">
            <a:solidFill>
              <a:schemeClr val="dk2"/>
            </a:solidFill>
            <a:prstDash val="solid"/>
            <a:round/>
            <a:headEnd len="lg" w="lg" type="none"/>
            <a:tailEnd len="lg" w="lg" type="triangle"/>
          </a:ln>
        </p:spPr>
      </p:sp>
      <p:sp>
        <p:nvSpPr>
          <p:cNvPr id="542" name="Shape 542"/>
          <p:cNvSpPr txBox="1"/>
          <p:nvPr/>
        </p:nvSpPr>
        <p:spPr>
          <a:xfrm>
            <a:off x="6002050" y="414155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43" name="Shape 543"/>
          <p:cNvSpPr/>
          <p:nvPr/>
        </p:nvSpPr>
        <p:spPr>
          <a:xfrm>
            <a:off x="3566450" y="3486750"/>
            <a:ext cx="462100" cy="546100"/>
          </a:xfrm>
          <a:custGeom>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lg" w="lg" type="none"/>
            <a:tailEnd len="lg" w="lg" type="triangle"/>
          </a:ln>
        </p:spPr>
      </p:sp>
      <p:sp>
        <p:nvSpPr>
          <p:cNvPr id="544" name="Shape 544"/>
          <p:cNvSpPr txBox="1"/>
          <p:nvPr/>
        </p:nvSpPr>
        <p:spPr>
          <a:xfrm>
            <a:off x="2687300" y="318577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sp>
        <p:nvSpPr>
          <p:cNvPr id="545" name="Shape 545"/>
          <p:cNvSpPr/>
          <p:nvPr/>
        </p:nvSpPr>
        <p:spPr>
          <a:xfrm>
            <a:off x="5624900" y="3444725"/>
            <a:ext cx="2194975" cy="1396825"/>
          </a:xfrm>
          <a:custGeom>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lg" w="lg" type="none"/>
            <a:tailEnd len="lg" w="lg" type="triangle"/>
          </a:ln>
        </p:spPr>
      </p:sp>
      <p:sp>
        <p:nvSpPr>
          <p:cNvPr id="546" name="Shape 546"/>
          <p:cNvSpPr txBox="1"/>
          <p:nvPr/>
        </p:nvSpPr>
        <p:spPr>
          <a:xfrm>
            <a:off x="6507100" y="488877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cxnSp>
        <p:nvCxnSpPr>
          <p:cNvPr id="547" name="Shape 547"/>
          <p:cNvCxnSpPr/>
          <p:nvPr/>
        </p:nvCxnSpPr>
        <p:spPr>
          <a:xfrm>
            <a:off x="4107200" y="3640150"/>
            <a:ext cx="0" cy="621000"/>
          </a:xfrm>
          <a:prstGeom prst="straightConnector1">
            <a:avLst/>
          </a:prstGeom>
          <a:noFill/>
          <a:ln cap="flat" cmpd="sng" w="19050">
            <a:solidFill>
              <a:schemeClr val="dk2"/>
            </a:solidFill>
            <a:prstDash val="solid"/>
            <a:round/>
            <a:headEnd len="lg" w="lg" type="none"/>
            <a:tailEnd len="lg" w="lg" type="triangle"/>
          </a:ln>
        </p:spPr>
      </p:cxnSp>
      <p:sp>
        <p:nvSpPr>
          <p:cNvPr id="548" name="Shape 548"/>
          <p:cNvSpPr txBox="1"/>
          <p:nvPr/>
        </p:nvSpPr>
        <p:spPr>
          <a:xfrm>
            <a:off x="4125575" y="354975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[legalConfig=true]</a:t>
            </a:r>
          </a:p>
        </p:txBody>
      </p:sp>
      <p:sp>
        <p:nvSpPr>
          <p:cNvPr id="549" name="Shape 549"/>
          <p:cNvSpPr txBox="1"/>
          <p:nvPr/>
        </p:nvSpPr>
        <p:spPr>
          <a:xfrm>
            <a:off x="5241425" y="354975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[legalConfig=false]</a:t>
            </a:r>
          </a:p>
        </p:txBody>
      </p:sp>
      <p:sp>
        <p:nvSpPr>
          <p:cNvPr id="550" name="Shape 550"/>
          <p:cNvSpPr/>
          <p:nvPr/>
        </p:nvSpPr>
        <p:spPr>
          <a:xfrm>
            <a:off x="5015775" y="3665275"/>
            <a:ext cx="252050" cy="388600"/>
          </a:xfrm>
          <a:custGeom>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lg" w="lg" type="none"/>
            <a:tailEnd len="lg" w="lg" type="triangle"/>
          </a:ln>
        </p:spPr>
      </p:sp>
      <p:sp>
        <p:nvSpPr>
          <p:cNvPr id="551" name="Shape 551"/>
          <p:cNvSpPr txBox="1"/>
          <p:nvPr/>
        </p:nvSpPr>
        <p:spPr>
          <a:xfrm>
            <a:off x="762750" y="3928700"/>
            <a:ext cx="2657099" cy="194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TC1:</a:t>
            </a:r>
          </a:p>
          <a:p>
            <a:pPr lvl="0" rtl="0">
              <a:spcBef>
                <a:spcPts val="0"/>
              </a:spcBef>
              <a:buNone/>
            </a:pPr>
            <a:r>
              <a:rPr lang="en">
                <a:solidFill>
                  <a:srgbClr val="FF0000"/>
                </a:solidFill>
              </a:rPr>
              <a:t>selectModel(M1)</a:t>
            </a:r>
          </a:p>
          <a:p>
            <a:pPr lvl="0" rtl="0">
              <a:spcBef>
                <a:spcPts val="0"/>
              </a:spcBef>
              <a:buNone/>
            </a:pPr>
            <a:r>
              <a:rPr lang="en">
                <a:solidFill>
                  <a:srgbClr val="FF0000"/>
                </a:solidFill>
              </a:rPr>
              <a:t>[M1, 1 slots = C1]</a:t>
            </a:r>
          </a:p>
          <a:p>
            <a:pPr lvl="0" rtl="0">
              <a:spcBef>
                <a:spcPts val="0"/>
              </a:spcBef>
              <a:buNone/>
            </a:pPr>
            <a:r>
              <a:rPr lang="en">
                <a:solidFill>
                  <a:srgbClr val="FF0000"/>
                </a:solidFill>
              </a:rPr>
              <a:t>deselectModel()</a:t>
            </a:r>
          </a:p>
          <a:p>
            <a:pPr lvl="0" rtl="0">
              <a:spcBef>
                <a:spcPts val="0"/>
              </a:spcBef>
              <a:buNone/>
            </a:pPr>
            <a:r>
              <a:rPr lang="en">
                <a:solidFill>
                  <a:srgbClr val="FF0000"/>
                </a:solidFill>
              </a:rPr>
              <a:t>selectModel(M1)</a:t>
            </a:r>
          </a:p>
          <a:p>
            <a:pPr lvl="0" rtl="0">
              <a:spcBef>
                <a:spcPts val="0"/>
              </a:spcBef>
              <a:buNone/>
            </a:pPr>
            <a:r>
              <a:rPr lang="en">
                <a:solidFill>
                  <a:srgbClr val="FF0000"/>
                </a:solidFill>
              </a:rPr>
              <a:t>addComponent(S1,C1)</a:t>
            </a:r>
          </a:p>
          <a:p>
            <a:pPr lvl="0" rtl="0">
              <a:spcBef>
                <a:spcPts val="0"/>
              </a:spcBef>
              <a:buNone/>
            </a:pPr>
            <a:r>
              <a:rPr lang="en">
                <a:solidFill>
                  <a:srgbClr val="FF0000"/>
                </a:solidFill>
              </a:rPr>
              <a:t>isLegalConfiguration() //true</a:t>
            </a:r>
          </a:p>
          <a:p>
            <a:pPr lvl="0" rtl="0">
              <a:spcBef>
                <a:spcPts val="0"/>
              </a:spcBef>
              <a:buNone/>
            </a:pPr>
            <a:r>
              <a:rPr lang="en">
                <a:solidFill>
                  <a:srgbClr val="FF0000"/>
                </a:solidFill>
              </a:rPr>
              <a:t>deselectModel()</a:t>
            </a: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52" name="Shape 552"/>
          <p:cNvSpPr/>
          <p:nvPr/>
        </p:nvSpPr>
        <p:spPr>
          <a:xfrm>
            <a:off x="2184475" y="1869400"/>
            <a:ext cx="3927850" cy="2499550"/>
          </a:xfrm>
          <a:custGeom>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lg" w="lg" type="none"/>
            <a:tailEnd len="lg" w="lg" type="none"/>
          </a:ln>
        </p:spPr>
      </p:sp>
      <p:sp>
        <p:nvSpPr>
          <p:cNvPr id="553" name="Shape 553"/>
          <p:cNvSpPr txBox="1"/>
          <p:nvPr/>
        </p:nvSpPr>
        <p:spPr>
          <a:xfrm>
            <a:off x="710350" y="4013725"/>
            <a:ext cx="2657099" cy="1944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solidFill>
                  <a:srgbClr val="9900FF"/>
                </a:solidFill>
              </a:rPr>
              <a:t>TC2:</a:t>
            </a:r>
          </a:p>
          <a:p>
            <a:pPr lvl="0" rtl="0">
              <a:spcBef>
                <a:spcPts val="0"/>
              </a:spcBef>
              <a:buNone/>
            </a:pPr>
            <a:r>
              <a:rPr lang="en">
                <a:solidFill>
                  <a:srgbClr val="9900FF"/>
                </a:solidFill>
              </a:rPr>
              <a:t>selectModel(M1)</a:t>
            </a:r>
          </a:p>
          <a:p>
            <a:pPr lvl="0" rtl="0">
              <a:spcBef>
                <a:spcPts val="0"/>
              </a:spcBef>
              <a:buNone/>
            </a:pPr>
            <a:r>
              <a:rPr lang="en">
                <a:solidFill>
                  <a:srgbClr val="9900FF"/>
                </a:solidFill>
              </a:rPr>
              <a:t>[M1, 1 slot = C1]</a:t>
            </a:r>
          </a:p>
          <a:p>
            <a:pPr lvl="0" rtl="0">
              <a:spcBef>
                <a:spcPts val="0"/>
              </a:spcBef>
              <a:buNone/>
            </a:pPr>
            <a:r>
              <a:rPr lang="en">
                <a:solidFill>
                  <a:srgbClr val="9900FF"/>
                </a:solidFill>
              </a:rPr>
              <a:t>addComponent(S1,C1)</a:t>
            </a:r>
          </a:p>
          <a:p>
            <a:pPr lvl="0" rtl="0">
              <a:spcBef>
                <a:spcPts val="0"/>
              </a:spcBef>
              <a:buNone/>
            </a:pPr>
            <a:r>
              <a:rPr lang="en">
                <a:solidFill>
                  <a:srgbClr val="9900FF"/>
                </a:solidFill>
              </a:rPr>
              <a:t>isLegalConfiguration() //true</a:t>
            </a:r>
          </a:p>
          <a:p>
            <a:pPr lvl="0" rtl="0">
              <a:spcBef>
                <a:spcPts val="0"/>
              </a:spcBef>
              <a:buNone/>
            </a:pPr>
            <a:r>
              <a:rPr lang="en">
                <a:solidFill>
                  <a:srgbClr val="9900FF"/>
                </a:solidFill>
              </a:rPr>
              <a:t>addComponent(S2,C2)</a:t>
            </a:r>
          </a:p>
          <a:p>
            <a:pPr lvl="0" rtl="0">
              <a:spcBef>
                <a:spcPts val="0"/>
              </a:spcBef>
              <a:buNone/>
            </a:pPr>
            <a:r>
              <a:rPr lang="en">
                <a:solidFill>
                  <a:srgbClr val="9900FF"/>
                </a:solidFill>
              </a:rPr>
              <a:t>isLegalConfiguration() // false</a:t>
            </a:r>
          </a:p>
          <a:p>
            <a:pPr lvl="0" rtl="0">
              <a:spcBef>
                <a:spcPts val="0"/>
              </a:spcBef>
              <a:buNone/>
            </a:pPr>
            <a:r>
              <a:rPr lang="en">
                <a:solidFill>
                  <a:srgbClr val="9900FF"/>
                </a:solidFill>
              </a:rPr>
              <a:t>removeComponent(S2)</a:t>
            </a:r>
          </a:p>
          <a:p>
            <a:pPr lvl="0" rtl="0">
              <a:spcBef>
                <a:spcPts val="0"/>
              </a:spcBef>
              <a:buNone/>
            </a:pPr>
            <a:r>
              <a:rPr lang="en">
                <a:solidFill>
                  <a:srgbClr val="9900FF"/>
                </a:solidFill>
              </a:rPr>
              <a:t>isLegalConfiguration() // true</a:t>
            </a:r>
          </a:p>
          <a:p>
            <a:pPr lvl="0" rtl="0">
              <a:spcBef>
                <a:spcPts val="0"/>
              </a:spcBef>
              <a:buNone/>
            </a:pPr>
            <a:r>
              <a:rPr lang="en">
                <a:solidFill>
                  <a:srgbClr val="9900FF"/>
                </a:solidFill>
              </a:rPr>
              <a:t>removeComponent(S1)</a:t>
            </a:r>
          </a:p>
          <a:p>
            <a:pPr lvl="0" rtl="0">
              <a:spcBef>
                <a:spcPts val="0"/>
              </a:spcBef>
              <a:buNone/>
            </a:pPr>
            <a:r>
              <a:t/>
            </a:r>
            <a:endParaRPr>
              <a:solidFill>
                <a:srgbClr val="9900FF"/>
              </a:solidFill>
            </a:endParaRPr>
          </a:p>
          <a:p>
            <a:pPr lvl="0" rtl="0">
              <a:spcBef>
                <a:spcPts val="0"/>
              </a:spcBef>
              <a:buNone/>
            </a:pPr>
            <a:r>
              <a:t/>
            </a:r>
            <a:endParaRPr>
              <a:solidFill>
                <a:srgbClr val="9900FF"/>
              </a:solidFill>
            </a:endParaRPr>
          </a:p>
          <a:p>
            <a:pPr lvl="0" rtl="0">
              <a:spcBef>
                <a:spcPts val="0"/>
              </a:spcBef>
              <a:buNone/>
            </a:pPr>
            <a:r>
              <a:t/>
            </a:r>
            <a:endParaRPr>
              <a:solidFill>
                <a:srgbClr val="9900FF"/>
              </a:solidFill>
            </a:endParaRPr>
          </a:p>
        </p:txBody>
      </p:sp>
      <p:sp>
        <p:nvSpPr>
          <p:cNvPr id="554" name="Shape 554"/>
          <p:cNvSpPr/>
          <p:nvPr/>
        </p:nvSpPr>
        <p:spPr>
          <a:xfrm>
            <a:off x="3602300" y="2226475"/>
            <a:ext cx="4358450" cy="2646600"/>
          </a:xfrm>
          <a:custGeom>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par>
                                <p:cTn fill="hold" nodeType="with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
                                        <p:tgtEl>
                                          <p:spTgt spid="5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51"/>
                                        </p:tgtEl>
                                      </p:cBhvr>
                                    </p:animEffect>
                                    <p:set>
                                      <p:cBhvr>
                                        <p:cTn dur="1" fill="hold">
                                          <p:stCondLst>
                                            <p:cond delay="0"/>
                                          </p:stCondLst>
                                        </p:cTn>
                                        <p:tgtEl>
                                          <p:spTgt spid="5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8" name="Shape 558"/>
        <p:cNvGrpSpPr/>
        <p:nvPr/>
      </p:nvGrpSpPr>
      <p:grpSpPr>
        <a:xfrm>
          <a:off x="0" y="0"/>
          <a:ext cx="0" cy="0"/>
          <a:chOff x="0" y="0"/>
          <a:chExt cx="0" cy="0"/>
        </a:xfrm>
      </p:grpSpPr>
      <p:sp>
        <p:nvSpPr>
          <p:cNvPr id="559" name="Shape 5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60" name="Shape 5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Basic functional and structural testing techniques can be applied to OO systems, with a few adaptations.</a:t>
            </a:r>
          </a:p>
          <a:p>
            <a:pPr indent="-228600" lvl="1" marL="914400" rtl="0">
              <a:spcBef>
                <a:spcPts val="0"/>
              </a:spcBef>
            </a:pPr>
            <a:r>
              <a:rPr lang="en"/>
              <a:t>When testing one class, build an intraclass CFG and cover control and data-flow.</a:t>
            </a:r>
          </a:p>
          <a:p>
            <a:pPr indent="-228600" lvl="1" marL="914400" rtl="0">
              <a:spcBef>
                <a:spcPts val="0"/>
              </a:spcBef>
            </a:pPr>
            <a:r>
              <a:rPr lang="en"/>
              <a:t>When testing multiple classes, categorize methods as inspectors and modifiers and cover DU pairs between them.</a:t>
            </a:r>
          </a:p>
        </p:txBody>
      </p:sp>
      <p:sp>
        <p:nvSpPr>
          <p:cNvPr id="561" name="Shape 5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5" name="Shape 565"/>
        <p:cNvGrpSpPr/>
        <p:nvPr/>
      </p:nvGrpSpPr>
      <p:grpSpPr>
        <a:xfrm>
          <a:off x="0" y="0"/>
          <a:ext cx="0" cy="0"/>
          <a:chOff x="0" y="0"/>
          <a:chExt cx="0" cy="0"/>
        </a:xfrm>
      </p:grpSpPr>
      <p:sp>
        <p:nvSpPr>
          <p:cNvPr id="566" name="Shape 5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67" name="Shape 5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Oracles can inspect hidden state through added code, code changes, or reflection.</a:t>
            </a:r>
          </a:p>
          <a:p>
            <a:pPr indent="-228600" lvl="0" marL="457200" marR="0" rtl="0" algn="l">
              <a:lnSpc>
                <a:spcPct val="100000"/>
              </a:lnSpc>
              <a:spcBef>
                <a:spcPts val="600"/>
              </a:spcBef>
              <a:spcAft>
                <a:spcPts val="0"/>
              </a:spcAft>
            </a:pPr>
            <a:r>
              <a:rPr lang="en"/>
              <a:t>Polymorphic bindings can be covered through combinatorial testing and DU pairings.</a:t>
            </a:r>
          </a:p>
          <a:p>
            <a:pPr indent="-228600" lvl="0" marL="457200" marR="0" rtl="0" algn="l">
              <a:lnSpc>
                <a:spcPct val="100000"/>
              </a:lnSpc>
              <a:spcBef>
                <a:spcPts val="600"/>
              </a:spcBef>
              <a:spcAft>
                <a:spcPts val="0"/>
              </a:spcAft>
            </a:pPr>
            <a:r>
              <a:rPr lang="en"/>
              <a:t>Inheritance can reduce testing effort.</a:t>
            </a:r>
          </a:p>
          <a:p>
            <a:pPr indent="-228600" lvl="0" marL="457200" marR="0" rtl="0" algn="l">
              <a:lnSpc>
                <a:spcPct val="100000"/>
              </a:lnSpc>
              <a:spcBef>
                <a:spcPts val="600"/>
              </a:spcBef>
              <a:spcAft>
                <a:spcPts val="0"/>
              </a:spcAft>
            </a:pPr>
            <a:r>
              <a:rPr lang="en"/>
              <a:t>Exceptions require special handling.</a:t>
            </a:r>
          </a:p>
        </p:txBody>
      </p:sp>
      <p:sp>
        <p:nvSpPr>
          <p:cNvPr id="568" name="Shape 5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x="0" y="0"/>
          <a:ext cx="0" cy="0"/>
          <a:chOff x="0" y="0"/>
          <a:chExt cx="0" cy="0"/>
        </a:xfrm>
      </p:grpSpPr>
      <p:sp>
        <p:nvSpPr>
          <p:cNvPr id="573" name="Shape 5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74" name="Shape 57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Finite State Verification</a:t>
            </a:r>
          </a:p>
          <a:p>
            <a:pPr indent="-228600" lvl="1" marL="914400" rtl="0">
              <a:spcBef>
                <a:spcPts val="600"/>
              </a:spcBef>
            </a:pPr>
            <a:r>
              <a:rPr lang="en"/>
              <a:t>Proving properties over models.</a:t>
            </a:r>
          </a:p>
          <a:p>
            <a:pPr indent="-228600" lvl="1" marL="914400" rtl="0">
              <a:spcBef>
                <a:spcPts val="600"/>
              </a:spcBef>
            </a:pPr>
            <a:r>
              <a:rPr lang="en"/>
              <a:t>Reading: Chapter 8</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Assignment 3 - due 03/28</a:t>
            </a:r>
          </a:p>
        </p:txBody>
      </p:sp>
      <p:sp>
        <p:nvSpPr>
          <p:cNvPr id="575" name="Shape 5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46</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buAutoNum type="arabicPeriod"/>
            </a:pPr>
            <a:r>
              <a:rPr lang="en" sz="2800"/>
              <a:t>Identify a hierarchy of classes to be tested incrementally.</a:t>
            </a:r>
          </a:p>
          <a:p>
            <a:pPr indent="-406400" lvl="0" marL="457200" marR="0" rtl="0" algn="l">
              <a:lnSpc>
                <a:spcPct val="100000"/>
              </a:lnSpc>
              <a:spcBef>
                <a:spcPts val="600"/>
              </a:spcBef>
              <a:spcAft>
                <a:spcPts val="0"/>
              </a:spcAft>
              <a:buSzPct val="100000"/>
              <a:buAutoNum type="arabicPeriod"/>
            </a:pPr>
            <a:r>
              <a:rPr lang="en" sz="2800"/>
              <a:t>Design a set of interclass test cases for the cluster-under test.</a:t>
            </a:r>
          </a:p>
          <a:p>
            <a:pPr indent="-406400" lvl="0" marL="457200" marR="0" rtl="0" algn="l">
              <a:lnSpc>
                <a:spcPct val="100000"/>
              </a:lnSpc>
              <a:spcBef>
                <a:spcPts val="600"/>
              </a:spcBef>
              <a:spcAft>
                <a:spcPts val="0"/>
              </a:spcAft>
              <a:buSzPct val="100000"/>
              <a:buAutoNum type="arabicPeriod"/>
            </a:pPr>
            <a:r>
              <a:rPr lang="en" sz="2800"/>
              <a:t>Add test cases to cover data flow between method calls.</a:t>
            </a:r>
          </a:p>
          <a:p>
            <a:pPr indent="-406400" lvl="0" marL="457200" marR="0" rtl="0" algn="l">
              <a:lnSpc>
                <a:spcPct val="100000"/>
              </a:lnSpc>
              <a:spcBef>
                <a:spcPts val="600"/>
              </a:spcBef>
              <a:spcAft>
                <a:spcPts val="0"/>
              </a:spcAft>
              <a:buSzPct val="100000"/>
              <a:buAutoNum type="arabicPeriod"/>
            </a:pPr>
            <a:r>
              <a:rPr lang="en" sz="2800"/>
              <a:t>Integrate the intraclass exception-handling tests with interclass exception-handling tests.</a:t>
            </a:r>
          </a:p>
          <a:p>
            <a:pPr indent="-406400" lvl="0" marL="457200" marR="0" rtl="0" algn="l">
              <a:lnSpc>
                <a:spcPct val="100000"/>
              </a:lnSpc>
              <a:spcBef>
                <a:spcPts val="600"/>
              </a:spcBef>
              <a:spcAft>
                <a:spcPts val="0"/>
              </a:spcAft>
              <a:buSzPct val="100000"/>
              <a:buAutoNum type="arabicPeriod"/>
            </a:pPr>
            <a:r>
              <a:rPr lang="en" sz="2800"/>
              <a:t>Integrate polymorphism test suite with tests that check for interclass interactions.</a:t>
            </a:r>
          </a:p>
        </p:txBody>
      </p:sp>
      <p:sp>
        <p:nvSpPr>
          <p:cNvPr id="79" name="Shape 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Structural Testing for Classes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Testing of Classes</a:t>
            </a:r>
          </a:p>
        </p:txBody>
      </p:sp>
      <p:sp>
        <p:nvSpPr>
          <p:cNvPr id="90" name="Shape 9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Main difference for functional testing - central role of object state.</a:t>
            </a:r>
          </a:p>
          <a:p>
            <a:pPr indent="-368300" lvl="1" marL="914400" rtl="0">
              <a:spcBef>
                <a:spcPts val="0"/>
              </a:spcBef>
              <a:buSzPct val="100000"/>
            </a:pPr>
            <a:r>
              <a:rPr lang="en" sz="2200"/>
              <a:t>Sequences of method calls are needed to manipulate object state.</a:t>
            </a:r>
          </a:p>
          <a:p>
            <a:pPr indent="-381000" lvl="0" marL="457200" rtl="0">
              <a:spcBef>
                <a:spcPts val="0"/>
              </a:spcBef>
              <a:buSzPct val="100000"/>
            </a:pPr>
            <a:r>
              <a:rPr lang="en" sz="2400"/>
              <a:t>Structural techniques must extend control and data flow across sequences of method calls.</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
        <p:nvSpPr>
          <p:cNvPr id="92" name="Shape 92"/>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sz="1100">
                <a:latin typeface="Consolas"/>
                <a:ea typeface="Consolas"/>
                <a:cs typeface="Consolas"/>
                <a:sym typeface="Consolas"/>
              </a:rPr>
              <a:t>public class Model extends Orders.CompositeItem{</a:t>
            </a:r>
          </a:p>
          <a:p>
            <a:pPr lvl="0" rtl="0">
              <a:spcBef>
                <a:spcPts val="0"/>
              </a:spcBef>
              <a:buClr>
                <a:schemeClr val="dk1"/>
              </a:buClr>
              <a:buSzPct val="100000"/>
              <a:buFont typeface="Arial"/>
              <a:buNone/>
            </a:pPr>
            <a:r>
              <a:rPr lang="en" sz="1100">
                <a:latin typeface="Consolas"/>
                <a:ea typeface="Consolas"/>
                <a:cs typeface="Consolas"/>
                <a:sym typeface="Consolas"/>
              </a:rPr>
              <a:t>	</a:t>
            </a:r>
            <a:r>
              <a:rPr lang="en" sz="1100">
                <a:solidFill>
                  <a:srgbClr val="000000"/>
                </a:solidFill>
                <a:latin typeface="Consolas"/>
                <a:ea typeface="Consolas"/>
                <a:cs typeface="Consolas"/>
                <a:sym typeface="Consolas"/>
              </a:rPr>
              <a:t>public String modelID;</a:t>
            </a:r>
          </a:p>
          <a:p>
            <a:pPr lvl="0" rtl="0">
              <a:spcBef>
                <a:spcPts val="0"/>
              </a:spcBef>
              <a:buClr>
                <a:schemeClr val="dk1"/>
              </a:buClr>
              <a:buSzPct val="100000"/>
              <a:buFont typeface="Arial"/>
              <a:buNone/>
            </a:pPr>
            <a:r>
              <a:rPr lang="en" sz="1100">
                <a:latin typeface="Consolas"/>
                <a:ea typeface="Consolas"/>
                <a:cs typeface="Consolas"/>
                <a:sym typeface="Consolas"/>
              </a:rPr>
              <a:t>	</a:t>
            </a:r>
            <a:r>
              <a:rPr lang="en" sz="1100">
                <a:solidFill>
                  <a:srgbClr val="000000"/>
                </a:solidFill>
                <a:latin typeface="Consolas"/>
                <a:ea typeface="Consolas"/>
                <a:cs typeface="Consolas"/>
                <a:sym typeface="Consolas"/>
              </a:rPr>
              <a:t>private int baseWeight;</a:t>
            </a:r>
          </a:p>
          <a:p>
            <a:pPr lvl="0" rtl="0">
              <a:spcBef>
                <a:spcPts val="0"/>
              </a:spcBef>
              <a:buClr>
                <a:schemeClr val="dk1"/>
              </a:buClr>
              <a:buSzPct val="100000"/>
              <a:buFont typeface="Arial"/>
              <a:buNone/>
            </a:pPr>
            <a:r>
              <a:rPr lang="en" sz="1100">
                <a:solidFill>
                  <a:srgbClr val="000000"/>
                </a:solidFill>
                <a:latin typeface="Consolas"/>
                <a:ea typeface="Consolas"/>
                <a:cs typeface="Consolas"/>
                <a:sym typeface="Consolas"/>
              </a:rPr>
              <a:t>	private int heightCm, widthCM, depthCM;</a:t>
            </a:r>
          </a:p>
          <a:p>
            <a:pPr lvl="0" rtl="0">
              <a:spcBef>
                <a:spcPts val="0"/>
              </a:spcBef>
              <a:buClr>
                <a:schemeClr val="dk1"/>
              </a:buClr>
              <a:buSzPct val="100000"/>
              <a:buFont typeface="Arial"/>
              <a:buNone/>
            </a:pPr>
            <a:r>
              <a:rPr lang="en" sz="1100">
                <a:solidFill>
                  <a:srgbClr val="000000"/>
                </a:solidFill>
                <a:latin typeface="Consolas"/>
                <a:ea typeface="Consolas"/>
                <a:cs typeface="Consolas"/>
                <a:sym typeface="Consolas"/>
              </a:rPr>
              <a:t>	private Slot[] slots;</a:t>
            </a:r>
          </a:p>
          <a:p>
            <a:pPr lvl="0" rtl="0">
              <a:spcBef>
                <a:spcPts val="0"/>
              </a:spcBef>
              <a:buClr>
                <a:schemeClr val="dk1"/>
              </a:buClr>
              <a:buSzPct val="100000"/>
              <a:buFont typeface="Arial"/>
              <a:buNone/>
            </a:pPr>
            <a:r>
              <a:rPr lang="en" sz="1100">
                <a:solidFill>
                  <a:srgbClr val="000000"/>
                </a:solidFill>
                <a:latin typeface="Consolas"/>
                <a:ea typeface="Consolas"/>
                <a:cs typeface="Consolas"/>
                <a:sym typeface="Consolas"/>
              </a:rPr>
              <a:t>	</a:t>
            </a:r>
            <a:r>
              <a:rPr b="1" lang="en" sz="1100">
                <a:solidFill>
                  <a:srgbClr val="0000FF"/>
                </a:solidFill>
                <a:latin typeface="Consolas"/>
                <a:ea typeface="Consolas"/>
                <a:cs typeface="Consolas"/>
                <a:sym typeface="Consolas"/>
              </a:rPr>
              <a:t>private boolean legalConfig = false;</a:t>
            </a:r>
          </a:p>
          <a:p>
            <a:pPr lvl="0" rtl="0">
              <a:spcBef>
                <a:spcPts val="0"/>
              </a:spcBef>
              <a:buClr>
                <a:schemeClr val="dk1"/>
              </a:buClr>
              <a:buSzPct val="100000"/>
              <a:buFont typeface="Arial"/>
              <a:buNone/>
            </a:pPr>
            <a:r>
              <a:rPr lang="en" sz="1100">
                <a:solidFill>
                  <a:srgbClr val="000000"/>
                </a:solidFill>
                <a:latin typeface="Consolas"/>
                <a:ea typeface="Consolas"/>
                <a:cs typeface="Consolas"/>
                <a:sym typeface="Consolas"/>
              </a:rPr>
              <a:t>	private static final String NoModel = “NO MODEL SELECTED”;</a:t>
            </a:r>
          </a:p>
          <a:p>
            <a:pPr lvl="0" rtl="0">
              <a:spcBef>
                <a:spcPts val="0"/>
              </a:spcBef>
              <a:buClr>
                <a:schemeClr val="dk1"/>
              </a:buClr>
              <a:buSzPct val="100000"/>
              <a:buFont typeface="Arial"/>
              <a:buNone/>
            </a:pPr>
            <a:r>
              <a:t/>
            </a:r>
            <a:endParaRPr sz="1100">
              <a:solidFill>
                <a:srgbClr val="000000"/>
              </a:solidFill>
              <a:latin typeface="Consolas"/>
              <a:ea typeface="Consolas"/>
              <a:cs typeface="Consolas"/>
              <a:sym typeface="Consolas"/>
            </a:endParaRPr>
          </a:p>
          <a:p>
            <a:pPr lvl="0" rtl="0">
              <a:spcBef>
                <a:spcPts val="0"/>
              </a:spcBef>
              <a:buClr>
                <a:schemeClr val="dk1"/>
              </a:buClr>
              <a:buSzPct val="100000"/>
              <a:buFont typeface="Arial"/>
              <a:buNone/>
            </a:pPr>
            <a:r>
              <a:rPr lang="en" sz="1100">
                <a:solidFill>
                  <a:srgbClr val="000000"/>
                </a:solidFill>
                <a:latin typeface="Consolas"/>
                <a:ea typeface="Consolas"/>
                <a:cs typeface="Consolas"/>
                <a:sym typeface="Consolas"/>
              </a:rPr>
              <a:t>	private void checkConfiguration(){</a:t>
            </a:r>
          </a:p>
          <a:p>
            <a:pPr lvl="0" rtl="0">
              <a:spcBef>
                <a:spcPts val="0"/>
              </a:spcBef>
              <a:buClr>
                <a:schemeClr val="dk1"/>
              </a:buClr>
              <a:buSzPct val="100000"/>
              <a:buFont typeface="Arial"/>
              <a:buNone/>
            </a:pPr>
            <a:r>
              <a:rPr lang="en" sz="1100">
                <a:solidFill>
                  <a:srgbClr val="000000"/>
                </a:solidFill>
                <a:latin typeface="Consolas"/>
                <a:ea typeface="Consolas"/>
                <a:cs typeface="Consolas"/>
                <a:sym typeface="Consolas"/>
              </a:rPr>
              <a:t>		...</a:t>
            </a:r>
          </a:p>
          <a:p>
            <a:pPr lvl="0" rtl="0">
              <a:spcBef>
                <a:spcPts val="0"/>
              </a:spcBef>
              <a:buClr>
                <a:schemeClr val="dk1"/>
              </a:buClr>
              <a:buSzPct val="100000"/>
              <a:buFont typeface="Arial"/>
              <a:buNone/>
            </a:pPr>
            <a:r>
              <a:rPr lang="en" sz="1100">
                <a:solidFill>
                  <a:srgbClr val="000000"/>
                </a:solidFill>
                <a:latin typeface="Consolas"/>
                <a:ea typeface="Consolas"/>
                <a:cs typeface="Consolas"/>
                <a:sym typeface="Consolas"/>
              </a:rPr>
              <a:t>	}</a:t>
            </a:r>
          </a:p>
          <a:p>
            <a:pPr lvl="0" rtl="0">
              <a:spcBef>
                <a:spcPts val="0"/>
              </a:spcBef>
              <a:buClr>
                <a:schemeClr val="dk1"/>
              </a:buClr>
              <a:buSzPct val="100000"/>
              <a:buFont typeface="Arial"/>
              <a:buNone/>
            </a:pPr>
            <a:r>
              <a:t/>
            </a:r>
            <a:endParaRPr b="1" sz="1100">
              <a:latin typeface="Consolas"/>
              <a:ea typeface="Consolas"/>
              <a:cs typeface="Consolas"/>
              <a:sym typeface="Consolas"/>
            </a:endParaRPr>
          </a:p>
          <a:p>
            <a:pPr lvl="0" rtl="0">
              <a:spcBef>
                <a:spcPts val="0"/>
              </a:spcBef>
              <a:buClr>
                <a:schemeClr val="dk1"/>
              </a:buClr>
              <a:buSzPct val="100000"/>
              <a:buFont typeface="Arial"/>
              <a:buNone/>
            </a:pPr>
            <a:r>
              <a:rPr b="1" lang="en" sz="1100">
                <a:latin typeface="Consolas"/>
                <a:ea typeface="Consolas"/>
                <a:cs typeface="Consolas"/>
                <a:sym typeface="Consolas"/>
              </a:rPr>
              <a:t>	</a:t>
            </a:r>
            <a:r>
              <a:rPr b="1" lang="en" sz="1100">
                <a:solidFill>
                  <a:srgbClr val="0000FF"/>
                </a:solidFill>
                <a:latin typeface="Consolas"/>
                <a:ea typeface="Consolas"/>
                <a:cs typeface="Consolas"/>
                <a:sym typeface="Consolas"/>
              </a:rPr>
              <a:t>public boolean isLegalConfiguration(){</a:t>
            </a:r>
          </a:p>
          <a:p>
            <a:pPr lvl="0" rtl="0">
              <a:spcBef>
                <a:spcPts val="0"/>
              </a:spcBef>
              <a:buClr>
                <a:schemeClr val="dk1"/>
              </a:buClr>
              <a:buSzPct val="100000"/>
              <a:buFont typeface="Arial"/>
              <a:buNone/>
            </a:pPr>
            <a:r>
              <a:rPr b="1" lang="en" sz="1100">
                <a:solidFill>
                  <a:srgbClr val="0000FF"/>
                </a:solidFill>
                <a:latin typeface="Consolas"/>
                <a:ea typeface="Consolas"/>
                <a:cs typeface="Consolas"/>
                <a:sym typeface="Consolas"/>
              </a:rPr>
              <a:t>		if(!legalConfig){</a:t>
            </a:r>
          </a:p>
          <a:p>
            <a:pPr lvl="0" rtl="0">
              <a:spcBef>
                <a:spcPts val="0"/>
              </a:spcBef>
              <a:buClr>
                <a:schemeClr val="dk1"/>
              </a:buClr>
              <a:buSzPct val="100000"/>
              <a:buFont typeface="Arial"/>
              <a:buNone/>
            </a:pPr>
            <a:r>
              <a:rPr b="1" lang="en" sz="1100">
                <a:solidFill>
                  <a:srgbClr val="0000FF"/>
                </a:solidFill>
                <a:latin typeface="Consolas"/>
                <a:ea typeface="Consolas"/>
                <a:cs typeface="Consolas"/>
                <a:sym typeface="Consolas"/>
              </a:rPr>
              <a:t>			this.checkConfiguration();</a:t>
            </a:r>
          </a:p>
          <a:p>
            <a:pPr lvl="0" rtl="0">
              <a:spcBef>
                <a:spcPts val="0"/>
              </a:spcBef>
              <a:buClr>
                <a:schemeClr val="dk1"/>
              </a:buClr>
              <a:buSzPct val="100000"/>
              <a:buFont typeface="Arial"/>
              <a:buNone/>
            </a:pPr>
            <a:r>
              <a:rPr b="1" lang="en" sz="1100">
                <a:solidFill>
                  <a:srgbClr val="0000FF"/>
                </a:solidFill>
                <a:latin typeface="Consolas"/>
                <a:ea typeface="Consolas"/>
                <a:cs typeface="Consolas"/>
                <a:sym typeface="Consolas"/>
              </a:rPr>
              <a:t>		}</a:t>
            </a:r>
          </a:p>
          <a:p>
            <a:pPr lvl="0" rtl="0">
              <a:spcBef>
                <a:spcPts val="0"/>
              </a:spcBef>
              <a:buClr>
                <a:schemeClr val="dk1"/>
              </a:buClr>
              <a:buSzPct val="100000"/>
              <a:buFont typeface="Arial"/>
              <a:buNone/>
            </a:pPr>
            <a:r>
              <a:rPr b="1" lang="en" sz="1100">
                <a:solidFill>
                  <a:srgbClr val="0000FF"/>
                </a:solidFill>
                <a:latin typeface="Consolas"/>
                <a:ea typeface="Consolas"/>
                <a:cs typeface="Consolas"/>
                <a:sym typeface="Consolas"/>
              </a:rPr>
              <a:t>		return legalConfig;</a:t>
            </a:r>
          </a:p>
          <a:p>
            <a:pPr lvl="0" rtl="0">
              <a:spcBef>
                <a:spcPts val="0"/>
              </a:spcBef>
              <a:buClr>
                <a:schemeClr val="dk1"/>
              </a:buClr>
              <a:buSzPct val="100000"/>
              <a:buFont typeface="Arial"/>
              <a:buNone/>
            </a:pPr>
            <a:r>
              <a:rPr b="1" lang="en" sz="1100">
                <a:solidFill>
                  <a:srgbClr val="0000FF"/>
                </a:solidFill>
                <a:latin typeface="Consolas"/>
                <a:ea typeface="Consolas"/>
                <a:cs typeface="Consolas"/>
                <a:sym typeface="Consolas"/>
              </a:rPr>
              <a:t>	}</a:t>
            </a:r>
          </a:p>
          <a:p>
            <a:pPr lvl="0">
              <a:spcBef>
                <a:spcPts val="0"/>
              </a:spcBef>
              <a:buClr>
                <a:schemeClr val="dk1"/>
              </a:buClr>
              <a:buSzPct val="100000"/>
              <a:buFont typeface="Arial"/>
              <a:buNone/>
            </a:pPr>
            <a:r>
              <a:rPr lang="en" sz="1100">
                <a:latin typeface="Consolas"/>
                <a:ea typeface="Consolas"/>
                <a:cs typeface="Consolas"/>
                <a:sym typeface="Consolas"/>
              </a:rPr>
              <a:t>}</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Structural Testing of Classes</a:t>
            </a:r>
          </a:p>
        </p:txBody>
      </p:sp>
      <p:sp>
        <p:nvSpPr>
          <p:cNvPr id="98" name="Shape 9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One approach - add variables in the code, but not the specification to the state machine.</a:t>
            </a:r>
          </a:p>
          <a:p>
            <a:pPr indent="-381000" lvl="1" marL="914400" rtl="0">
              <a:spcBef>
                <a:spcPts val="0"/>
              </a:spcBef>
              <a:buSzPct val="100000"/>
            </a:pPr>
            <a:r>
              <a:rPr lang="en"/>
              <a:t>Adding a boolean variable = 2x states, 4x the transitions.</a:t>
            </a:r>
          </a:p>
          <a:p>
            <a:pPr indent="-381000" lvl="0" marL="457200" marR="0" rtl="0" algn="l">
              <a:lnSpc>
                <a:spcPct val="100000"/>
              </a:lnSpc>
              <a:spcBef>
                <a:spcPts val="600"/>
              </a:spcBef>
              <a:spcAft>
                <a:spcPts val="0"/>
              </a:spcAft>
              <a:buClr>
                <a:schemeClr val="dk1"/>
              </a:buClr>
              <a:buSzPct val="100000"/>
              <a:buFont typeface="Arial"/>
            </a:pPr>
            <a:r>
              <a:rPr lang="en" sz="2400"/>
              <a:t>What is important is not the </a:t>
            </a:r>
            <a:r>
              <a:rPr i="1" lang="en" sz="2400"/>
              <a:t>values</a:t>
            </a:r>
            <a:r>
              <a:rPr lang="en" sz="2400"/>
              <a:t> of the variables, but tracking </a:t>
            </a:r>
            <a:r>
              <a:rPr i="1" lang="en" sz="2400"/>
              <a:t>how values are changed </a:t>
            </a:r>
          </a:p>
        </p:txBody>
      </p:sp>
      <p:sp>
        <p:nvSpPr>
          <p:cNvPr id="99" name="Shape 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
        <p:nvSpPr>
          <p:cNvPr id="100" name="Shape 10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100">
                <a:latin typeface="Consolas"/>
                <a:ea typeface="Consolas"/>
                <a:cs typeface="Consolas"/>
                <a:sym typeface="Consolas"/>
              </a:rPr>
              <a:t>public class Model extends Orders.CompositeItem{</a:t>
            </a:r>
          </a:p>
          <a:p>
            <a:pPr lvl="0" rtl="0">
              <a:spcBef>
                <a:spcPts val="0"/>
              </a:spcBef>
              <a:buNone/>
            </a:pPr>
            <a:r>
              <a:rPr lang="en" sz="1100">
                <a:latin typeface="Consolas"/>
                <a:ea typeface="Consolas"/>
                <a:cs typeface="Consolas"/>
                <a:sym typeface="Consolas"/>
              </a:rPr>
              <a:t>	</a:t>
            </a:r>
            <a:r>
              <a:rPr lang="en" sz="1100">
                <a:solidFill>
                  <a:srgbClr val="000000"/>
                </a:solidFill>
                <a:latin typeface="Consolas"/>
                <a:ea typeface="Consolas"/>
                <a:cs typeface="Consolas"/>
                <a:sym typeface="Consolas"/>
              </a:rPr>
              <a:t>public String modelID;</a:t>
            </a:r>
          </a:p>
          <a:p>
            <a:pPr lvl="0" rtl="0">
              <a:spcBef>
                <a:spcPts val="0"/>
              </a:spcBef>
              <a:buNone/>
            </a:pPr>
            <a:r>
              <a:rPr lang="en" sz="1100">
                <a:latin typeface="Consolas"/>
                <a:ea typeface="Consolas"/>
                <a:cs typeface="Consolas"/>
                <a:sym typeface="Consolas"/>
              </a:rPr>
              <a:t>	</a:t>
            </a:r>
            <a:r>
              <a:rPr lang="en" sz="1100">
                <a:solidFill>
                  <a:srgbClr val="000000"/>
                </a:solidFill>
                <a:latin typeface="Consolas"/>
                <a:ea typeface="Consolas"/>
                <a:cs typeface="Consolas"/>
                <a:sym typeface="Consolas"/>
              </a:rPr>
              <a:t>private int baseWeight;</a:t>
            </a:r>
          </a:p>
          <a:p>
            <a:pPr lvl="0" rtl="0">
              <a:spcBef>
                <a:spcPts val="0"/>
              </a:spcBef>
              <a:buNone/>
            </a:pPr>
            <a:r>
              <a:rPr lang="en" sz="1100">
                <a:solidFill>
                  <a:srgbClr val="000000"/>
                </a:solidFill>
                <a:latin typeface="Consolas"/>
                <a:ea typeface="Consolas"/>
                <a:cs typeface="Consolas"/>
                <a:sym typeface="Consolas"/>
              </a:rPr>
              <a:t>	private int heightCm, widthCM, depthCM;</a:t>
            </a:r>
          </a:p>
          <a:p>
            <a:pPr lvl="0" rtl="0">
              <a:spcBef>
                <a:spcPts val="0"/>
              </a:spcBef>
              <a:buNone/>
            </a:pPr>
            <a:r>
              <a:rPr lang="en" sz="1100">
                <a:solidFill>
                  <a:srgbClr val="000000"/>
                </a:solidFill>
                <a:latin typeface="Consolas"/>
                <a:ea typeface="Consolas"/>
                <a:cs typeface="Consolas"/>
                <a:sym typeface="Consolas"/>
              </a:rPr>
              <a:t>	private Slot[] slots;</a:t>
            </a:r>
          </a:p>
          <a:p>
            <a:pPr lvl="0" rtl="0">
              <a:spcBef>
                <a:spcPts val="0"/>
              </a:spcBef>
              <a:buNone/>
            </a:pPr>
            <a:r>
              <a:rPr lang="en" sz="1100">
                <a:solidFill>
                  <a:srgbClr val="000000"/>
                </a:solidFill>
                <a:latin typeface="Consolas"/>
                <a:ea typeface="Consolas"/>
                <a:cs typeface="Consolas"/>
                <a:sym typeface="Consolas"/>
              </a:rPr>
              <a:t>	</a:t>
            </a:r>
            <a:r>
              <a:rPr b="1" lang="en" sz="1100">
                <a:solidFill>
                  <a:srgbClr val="0000FF"/>
                </a:solidFill>
                <a:latin typeface="Consolas"/>
                <a:ea typeface="Consolas"/>
                <a:cs typeface="Consolas"/>
                <a:sym typeface="Consolas"/>
              </a:rPr>
              <a:t>private boolean legalConfig = false;</a:t>
            </a:r>
          </a:p>
          <a:p>
            <a:pPr lvl="0" rtl="0">
              <a:spcBef>
                <a:spcPts val="0"/>
              </a:spcBef>
              <a:buNone/>
            </a:pPr>
            <a:r>
              <a:rPr lang="en" sz="1100">
                <a:solidFill>
                  <a:srgbClr val="000000"/>
                </a:solidFill>
                <a:latin typeface="Consolas"/>
                <a:ea typeface="Consolas"/>
                <a:cs typeface="Consolas"/>
                <a:sym typeface="Consolas"/>
              </a:rPr>
              <a:t>	private static final String NoModel = “NO MODEL SELECTED”;</a:t>
            </a:r>
          </a:p>
          <a:p>
            <a:pPr lvl="0" rtl="0">
              <a:spcBef>
                <a:spcPts val="0"/>
              </a:spcBef>
              <a:buNone/>
            </a:pPr>
            <a:r>
              <a:t/>
            </a:r>
            <a:endParaRPr sz="1100">
              <a:solidFill>
                <a:srgbClr val="000000"/>
              </a:solidFill>
              <a:latin typeface="Consolas"/>
              <a:ea typeface="Consolas"/>
              <a:cs typeface="Consolas"/>
              <a:sym typeface="Consolas"/>
            </a:endParaRPr>
          </a:p>
          <a:p>
            <a:pPr lvl="0" rtl="0">
              <a:spcBef>
                <a:spcPts val="0"/>
              </a:spcBef>
              <a:buNone/>
            </a:pPr>
            <a:r>
              <a:rPr lang="en" sz="1100">
                <a:solidFill>
                  <a:srgbClr val="000000"/>
                </a:solidFill>
                <a:latin typeface="Consolas"/>
                <a:ea typeface="Consolas"/>
                <a:cs typeface="Consolas"/>
                <a:sym typeface="Consolas"/>
              </a:rPr>
              <a:t>	private void checkConfiguration(){</a:t>
            </a:r>
          </a:p>
          <a:p>
            <a:pPr lvl="0" rtl="0">
              <a:spcBef>
                <a:spcPts val="0"/>
              </a:spcBef>
              <a:buNone/>
            </a:pPr>
            <a:r>
              <a:rPr lang="en" sz="1100">
                <a:solidFill>
                  <a:srgbClr val="000000"/>
                </a:solidFill>
                <a:latin typeface="Consolas"/>
                <a:ea typeface="Consolas"/>
                <a:cs typeface="Consolas"/>
                <a:sym typeface="Consolas"/>
              </a:rPr>
              <a:t>		...</a:t>
            </a:r>
          </a:p>
          <a:p>
            <a:pPr lvl="0" rtl="0">
              <a:spcBef>
                <a:spcPts val="0"/>
              </a:spcBef>
              <a:buNone/>
            </a:pPr>
            <a:r>
              <a:rPr lang="en" sz="1100">
                <a:solidFill>
                  <a:srgbClr val="000000"/>
                </a:solidFill>
                <a:latin typeface="Consolas"/>
                <a:ea typeface="Consolas"/>
                <a:cs typeface="Consolas"/>
                <a:sym typeface="Consolas"/>
              </a:rPr>
              <a:t>	}</a:t>
            </a:r>
          </a:p>
          <a:p>
            <a:pPr lvl="0" rtl="0">
              <a:spcBef>
                <a:spcPts val="0"/>
              </a:spcBef>
              <a:buNone/>
            </a:pPr>
            <a:r>
              <a:t/>
            </a:r>
            <a:endParaRPr b="1" sz="1100">
              <a:latin typeface="Consolas"/>
              <a:ea typeface="Consolas"/>
              <a:cs typeface="Consolas"/>
              <a:sym typeface="Consolas"/>
            </a:endParaRPr>
          </a:p>
          <a:p>
            <a:pPr lvl="0" rtl="0">
              <a:spcBef>
                <a:spcPts val="0"/>
              </a:spcBef>
              <a:buNone/>
            </a:pPr>
            <a:r>
              <a:rPr b="1" lang="en" sz="1100">
                <a:latin typeface="Consolas"/>
                <a:ea typeface="Consolas"/>
                <a:cs typeface="Consolas"/>
                <a:sym typeface="Consolas"/>
              </a:rPr>
              <a:t>	</a:t>
            </a:r>
            <a:r>
              <a:rPr lang="en" sz="1100">
                <a:solidFill>
                  <a:srgbClr val="000000"/>
                </a:solidFill>
                <a:latin typeface="Consolas"/>
                <a:ea typeface="Consolas"/>
                <a:cs typeface="Consolas"/>
                <a:sym typeface="Consolas"/>
              </a:rPr>
              <a:t>public boolean isLegalConfiguration(){</a:t>
            </a:r>
          </a:p>
          <a:p>
            <a:pPr lvl="0" rtl="0">
              <a:spcBef>
                <a:spcPts val="0"/>
              </a:spcBef>
              <a:buNone/>
            </a:pPr>
            <a:r>
              <a:rPr lang="en" sz="1100">
                <a:solidFill>
                  <a:srgbClr val="000000"/>
                </a:solidFill>
                <a:latin typeface="Consolas"/>
                <a:ea typeface="Consolas"/>
                <a:cs typeface="Consolas"/>
                <a:sym typeface="Consolas"/>
              </a:rPr>
              <a:t>		if(!legalConfig){</a:t>
            </a:r>
          </a:p>
          <a:p>
            <a:pPr lvl="0" rtl="0">
              <a:spcBef>
                <a:spcPts val="0"/>
              </a:spcBef>
              <a:buNone/>
            </a:pPr>
            <a:r>
              <a:rPr lang="en" sz="1100">
                <a:solidFill>
                  <a:srgbClr val="000000"/>
                </a:solidFill>
                <a:latin typeface="Consolas"/>
                <a:ea typeface="Consolas"/>
                <a:cs typeface="Consolas"/>
                <a:sym typeface="Consolas"/>
              </a:rPr>
              <a:t>			this.checkConfiguration();</a:t>
            </a:r>
          </a:p>
          <a:p>
            <a:pPr lvl="0" rtl="0">
              <a:spcBef>
                <a:spcPts val="0"/>
              </a:spcBef>
              <a:buNone/>
            </a:pPr>
            <a:r>
              <a:rPr lang="en" sz="1100">
                <a:solidFill>
                  <a:srgbClr val="000000"/>
                </a:solidFill>
                <a:latin typeface="Consolas"/>
                <a:ea typeface="Consolas"/>
                <a:cs typeface="Consolas"/>
                <a:sym typeface="Consolas"/>
              </a:rPr>
              <a:t>		}</a:t>
            </a:r>
          </a:p>
          <a:p>
            <a:pPr lvl="0" rtl="0">
              <a:spcBef>
                <a:spcPts val="0"/>
              </a:spcBef>
              <a:buNone/>
            </a:pPr>
            <a:r>
              <a:rPr lang="en" sz="1100">
                <a:solidFill>
                  <a:srgbClr val="000000"/>
                </a:solidFill>
                <a:latin typeface="Consolas"/>
                <a:ea typeface="Consolas"/>
                <a:cs typeface="Consolas"/>
                <a:sym typeface="Consolas"/>
              </a:rPr>
              <a:t>		return legalConfig;</a:t>
            </a:r>
          </a:p>
          <a:p>
            <a:pPr lvl="0" rtl="0">
              <a:spcBef>
                <a:spcPts val="0"/>
              </a:spcBef>
              <a:buNone/>
            </a:pPr>
            <a:r>
              <a:rPr lang="en" sz="1100">
                <a:solidFill>
                  <a:srgbClr val="000000"/>
                </a:solidFill>
                <a:latin typeface="Consolas"/>
                <a:ea typeface="Consolas"/>
                <a:cs typeface="Consolas"/>
                <a:sym typeface="Consolas"/>
              </a:rPr>
              <a:t>	}</a:t>
            </a:r>
          </a:p>
          <a:p>
            <a:pPr lvl="0" rtl="0">
              <a:spcBef>
                <a:spcPts val="0"/>
              </a:spcBef>
              <a:buNone/>
            </a:pPr>
            <a:r>
              <a:rPr lang="en" sz="1100">
                <a:latin typeface="Consolas"/>
                <a:ea typeface="Consolas"/>
                <a:cs typeface="Consolas"/>
                <a:sym typeface="Consolas"/>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Structural Testing</a:t>
            </a:r>
          </a:p>
        </p:txBody>
      </p:sp>
      <p:sp>
        <p:nvSpPr>
          <p:cNvPr id="106" name="Shape 1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Need to track definitions and uses across multiple methods instead of just one.</a:t>
            </a:r>
          </a:p>
          <a:p>
            <a:pPr indent="-228600" lvl="0" marL="457200" marR="0" rtl="0" algn="l">
              <a:lnSpc>
                <a:spcPct val="100000"/>
              </a:lnSpc>
              <a:spcBef>
                <a:spcPts val="600"/>
              </a:spcBef>
              <a:spcAft>
                <a:spcPts val="0"/>
              </a:spcAft>
            </a:pPr>
            <a:r>
              <a:rPr lang="en"/>
              <a:t>Derive this information from the source code.</a:t>
            </a:r>
          </a:p>
          <a:p>
            <a:pPr indent="-228600" lvl="0" marL="457200" marR="0" rtl="0" algn="l">
              <a:lnSpc>
                <a:spcPct val="100000"/>
              </a:lnSpc>
              <a:spcBef>
                <a:spcPts val="600"/>
              </a:spcBef>
              <a:spcAft>
                <a:spcPts val="0"/>
              </a:spcAft>
            </a:pPr>
            <a:r>
              <a:rPr lang="en"/>
              <a:t>Create a control-flow graph across the whole class.</a:t>
            </a:r>
          </a:p>
          <a:p>
            <a:pPr indent="-228600" lvl="1" marL="914400" marR="0" rtl="0" algn="l">
              <a:lnSpc>
                <a:spcPct val="100000"/>
              </a:lnSpc>
              <a:spcBef>
                <a:spcPts val="600"/>
              </a:spcBef>
              <a:spcAft>
                <a:spcPts val="0"/>
              </a:spcAft>
            </a:pPr>
            <a:r>
              <a:rPr lang="en"/>
              <a:t>Create control-flow graphs for each method.</a:t>
            </a:r>
          </a:p>
          <a:p>
            <a:pPr indent="-228600" lvl="1" marL="914400" marR="0" rtl="0" algn="l">
              <a:lnSpc>
                <a:spcPct val="100000"/>
              </a:lnSpc>
              <a:spcBef>
                <a:spcPts val="600"/>
              </a:spcBef>
              <a:spcAft>
                <a:spcPts val="0"/>
              </a:spcAft>
            </a:pPr>
            <a:r>
              <a:rPr lang="en"/>
              <a:t>Add a central node representing the class itself.</a:t>
            </a:r>
          </a:p>
          <a:p>
            <a:pPr indent="-228600" lvl="2" marL="1371600" marR="0" rtl="0" algn="l">
              <a:lnSpc>
                <a:spcPct val="100000"/>
              </a:lnSpc>
              <a:spcBef>
                <a:spcPts val="600"/>
              </a:spcBef>
              <a:spcAft>
                <a:spcPts val="0"/>
              </a:spcAft>
            </a:pPr>
            <a:r>
              <a:rPr lang="en"/>
              <a:t>Edges from node Class to the entry of each method</a:t>
            </a:r>
          </a:p>
          <a:p>
            <a:pPr indent="-228600" lvl="2" marL="1371600" marR="0" rtl="0" algn="l">
              <a:lnSpc>
                <a:spcPct val="100000"/>
              </a:lnSpc>
              <a:spcBef>
                <a:spcPts val="600"/>
              </a:spcBef>
              <a:spcAft>
                <a:spcPts val="0"/>
              </a:spcAft>
            </a:pPr>
            <a:r>
              <a:rPr lang="en"/>
              <a:t>Edge from exit of each method to node Class.</a:t>
            </a:r>
          </a:p>
          <a:p>
            <a:pPr indent="-228600" lvl="1" marL="914400" marR="0" rtl="0" algn="l">
              <a:lnSpc>
                <a:spcPct val="100000"/>
              </a:lnSpc>
              <a:spcBef>
                <a:spcPts val="600"/>
              </a:spcBef>
              <a:spcAft>
                <a:spcPts val="0"/>
              </a:spcAft>
            </a:pPr>
            <a:r>
              <a:rPr lang="en"/>
              <a:t>Add global declarations to the constructor’s CFG.</a:t>
            </a:r>
          </a:p>
        </p:txBody>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