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That said, even over a small program, the representation of the state will get quite complex. (1). Especially given that there may be an infinite number of paths. An automated symbolic execution tool can handle more complex expressions than a human, but even then, it won’t get far trying to balance such a large equation with so many constraints. </a:t>
            </a:r>
          </a:p>
          <a:p>
            <a:pPr lvl="0" rtl="0">
              <a:lnSpc>
                <a:spcPct val="115000"/>
              </a:lnSpc>
              <a:spcBef>
                <a:spcPts val="0"/>
              </a:spcBef>
              <a:buNone/>
            </a:pPr>
            <a:r>
              <a:rPr lang="en"/>
              <a:t>However, think back to the first class, since the representation of a state is a logical predicate, there is often an laternative to satisfying that predicate - substituting a weaker predicate. If (4), and P being true implies a different property W is true. Well, if (6), (7). Substituing W for P still results in a predicate that correctly describes the execution, but with less precision - and therefore, is easier to evaluate. We call (8)</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let’s take that line from the binary search again. (1)</a:t>
            </a:r>
          </a:p>
          <a:p>
            <a:pPr lvl="0" rtl="0">
              <a:lnSpc>
                <a:spcPct val="115000"/>
              </a:lnSpc>
              <a:spcBef>
                <a:spcPts val="0"/>
              </a:spcBef>
              <a:buNone/>
            </a:pPr>
            <a:r>
              <a:rPr lang="en"/>
              <a:t>Now, if we are reasoning about the performance of binary search, the fact that mid is the halfway point between low and high is important, but if we just care about functional correctness,  it only really matters that - at this exact point - mid lies somewhere between them. </a:t>
            </a:r>
          </a:p>
          <a:p>
            <a:pPr lvl="0" rtl="0">
              <a:lnSpc>
                <a:spcPct val="115000"/>
              </a:lnSpc>
              <a:spcBef>
                <a:spcPts val="0"/>
              </a:spcBef>
              <a:buNone/>
            </a:pPr>
            <a:r>
              <a:rPr lang="en"/>
              <a:t>- So, if we add mid = M, and we can show that L &lt;= H, then we can replace M = L+H / 2 by the weaker condition L &lt;= M &lt;= H.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This is not information that can be derived automatically from the source code. It requires our understanding of the code and our rationale for assuming it is correct.</a:t>
            </a:r>
          </a:p>
          <a:p>
            <a:pPr lvl="0" rtl="0">
              <a:lnSpc>
                <a:spcPct val="115000"/>
              </a:lnSpc>
              <a:spcBef>
                <a:spcPts val="0"/>
              </a:spcBef>
              <a:buNone/>
            </a:pPr>
            <a:r>
              <a:rPr lang="en"/>
              <a:t>(3-4) Remember the oracle discussion - assertions are a form of oracle</a:t>
            </a:r>
          </a:p>
          <a:p>
            <a:pPr lvl="0" rtl="0">
              <a:lnSpc>
                <a:spcPct val="115000"/>
              </a:lnSpc>
              <a:spcBef>
                <a:spcPts val="0"/>
              </a:spcBef>
              <a:buNone/>
            </a:pPr>
            <a:r>
              <a:rPr lang="en"/>
              <a:t>When we assert that a predicate is true at that point, we mark our intention to verify that it is true at that point by showing that the property is implied by the predicates that describe the state at that point and we mark that it is acceptable to replace part of the program state with that predicate at that point.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However, that simplification comes at a cost. It means that (2). If the complete predicate is replaced by a weaker predicate, than test data that satisfies the weaker predicate is necessary to execute the path, but may not be sufficient to show that P is satisfied. (3)</a:t>
            </a:r>
          </a:p>
          <a:p>
            <a:pPr lvl="0" rtl="0">
              <a:lnSpc>
                <a:spcPct val="115000"/>
              </a:lnSpc>
              <a:spcBef>
                <a:spcPts val="0"/>
              </a:spcBef>
              <a:buNone/>
            </a:pPr>
            <a:r>
              <a:rPr lang="en"/>
              <a:t>That said, (4)</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As you should be well aware by now, (1). This may not matter for symbolic execution along a single, simple path. It becomes a major obstacle very quickly if symbolic execution is used to reason about a path involving several iterations of a loop, or if we reason about all executions instead of targeting a specific path. </a:t>
            </a:r>
          </a:p>
          <a:p>
            <a:pPr lvl="0" rtl="0">
              <a:lnSpc>
                <a:spcPct val="115000"/>
              </a:lnSpc>
              <a:spcBef>
                <a:spcPts val="0"/>
              </a:spcBef>
              <a:buNone/>
            </a:pPr>
            <a:r>
              <a:rPr lang="en"/>
              <a:t>(2), rather than accumulating more and more predicates that need to be satisfied to take a loop, we dump those and instead, we can place within the loop an assertion - a weaker predicate - that is expected to be true each time that execution reaches that point. What is the essence of what must be true about every execution that reaches that point? What can we count on? Such an assertion is called an invariant. (5). Each time that execution reaches the invariant assertion, we weaken the program state description by checking that this weaker predicate is true at that point instead of trying to track what makes the 37th execution different from the 36th.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Then,(2) - we can call this a pre-condition, and (3). We call this a post-condition.</a:t>
            </a:r>
          </a:p>
          <a:p>
            <a:pPr lvl="0" rtl="0">
              <a:lnSpc>
                <a:spcPct val="115000"/>
              </a:lnSpc>
              <a:spcBef>
                <a:spcPts val="0"/>
              </a:spcBef>
              <a:buNone/>
            </a:pPr>
            <a:r>
              <a:rPr lang="en"/>
              <a:t>Now, every possible execution path would consist of a sequence of segments from one assertion to the next. </a:t>
            </a:r>
          </a:p>
          <a:p>
            <a:pPr lvl="0" rtl="0">
              <a:lnSpc>
                <a:spcPct val="115000"/>
              </a:lnSpc>
              <a:spcBef>
                <a:spcPts val="0"/>
              </a:spcBef>
              <a:buNone/>
            </a:pPr>
            <a:r>
              <a:rPr lang="en">
                <a:solidFill>
                  <a:schemeClr val="dk1"/>
                </a:solidFill>
              </a:rPr>
              <a:t>f we cold execute each segment independently, starting with the precondition and then checking that the post condition is met, we can show that every assertion is satisfied on every possible program execution. That is, we can verify correct execution on an infinite number of paths by verifying the finite number of segments from which paths are constructed. </a:t>
            </a:r>
          </a:p>
          <a:p>
            <a:pPr lvl="0" rtl="0">
              <a:lnSpc>
                <a:spcPct val="115000"/>
              </a:lnSpc>
              <a:spcBef>
                <a:spcPts val="0"/>
              </a:spcBef>
              <a:buClr>
                <a:schemeClr val="dk1"/>
              </a:buClr>
              <a:buSzPct val="100000"/>
              <a:buFont typeface="Arial"/>
              <a:buNone/>
            </a:pPr>
            <a:r>
              <a:rPr lang="en">
                <a:solidFill>
                  <a:schemeClr val="dk1"/>
                </a:solidFill>
              </a:rPr>
              <a:t>This is not as robust as full symbolic execution - it doesn’t help us generate inputs that will traverse a particular path - but it does allow us to perform a form of automated verification over a system.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Let’s take another look at this binary search. Now, binary search depends on the array being searches being sorted before you perform the search. That’s a pre-condition right there.</a:t>
            </a:r>
          </a:p>
          <a:p>
            <a:pPr lvl="0" rtl="0">
              <a:lnSpc>
                <a:spcPct val="115000"/>
              </a:lnSpc>
              <a:spcBef>
                <a:spcPts val="0"/>
              </a:spcBef>
              <a:buNone/>
            </a:pPr>
            <a:r>
              <a:rPr lang="en"/>
              <a:t>- bring in, explain</a:t>
            </a:r>
          </a:p>
          <a:p>
            <a:pPr lvl="0" rtl="0">
              <a:lnSpc>
                <a:spcPct val="115000"/>
              </a:lnSpc>
              <a:spcBef>
                <a:spcPts val="0"/>
              </a:spcBef>
              <a:buNone/>
            </a:pPr>
            <a:r>
              <a:rPr lang="en"/>
              <a:t>The first precondition and the final postcondition serve as a specification for purposes of verification. They define a contract - if the client calling this segment obeys the precondition, th program will ensure the postcondition is met.</a:t>
            </a:r>
          </a:p>
          <a:p>
            <a:pPr lvl="0" rtl="0">
              <a:lnSpc>
                <a:spcPct val="115000"/>
              </a:lnSpc>
              <a:spcBef>
                <a:spcPts val="0"/>
              </a:spcBef>
              <a:buNone/>
            </a:pPr>
            <a:r>
              <a:rPr lang="en"/>
              <a:t>Now, when we hit the loop, we can state an invariant that is true of any execution that reaches this point.</a:t>
            </a:r>
          </a:p>
          <a:p>
            <a:pPr lvl="0" rtl="0">
              <a:lnSpc>
                <a:spcPct val="115000"/>
              </a:lnSpc>
              <a:spcBef>
                <a:spcPts val="0"/>
              </a:spcBef>
              <a:buNone/>
            </a:pPr>
            <a:r>
              <a:rPr lang="en"/>
              <a:t>- bring in, go over. In other words, we assert that the key that we are searching for can appear only between low and high, if it appears anywhere in the array. This must be true no matter how many times the loop executes. This condition must be true when we reach the loop - because at that point, the range low.. high is the same as 0 to size-1 in the array. For each path through the body of the loops, the symbolic execution could begin with the invariant and determine that it is true again following that path. The invariant is preserved. </a:t>
            </a:r>
          </a:p>
          <a:p>
            <a:pPr lvl="0" rtl="0">
              <a:lnSpc>
                <a:spcPct val="115000"/>
              </a:lnSpc>
              <a:spcBef>
                <a:spcPts val="0"/>
              </a:spcBef>
              <a:buNone/>
            </a:pPr>
            <a:r>
              <a:rPr lang="en"/>
              <a:t>While this assertion should remain true on each execution of the loop, it isn’t the full loop invariant. The pre-condition must remain true as well. So, the full loop invariant includes both this predicate as well as the pre-condition - that the array is sorted.</a:t>
            </a:r>
          </a:p>
          <a:p>
            <a:pPr lvl="0" rtl="0">
              <a:lnSpc>
                <a:spcPct val="115000"/>
              </a:lnSpc>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Now, let’s look at the loop body for a minute and focus on one path, from the loop condition to that first if statement, then back to the loop condition.</a:t>
            </a:r>
          </a:p>
          <a:p>
            <a:pPr lvl="0" rtl="0">
              <a:lnSpc>
                <a:spcPct val="115000"/>
              </a:lnSpc>
              <a:spcBef>
                <a:spcPts val="0"/>
              </a:spcBef>
              <a:buNone/>
            </a:pPr>
            <a:r>
              <a:rPr lang="en"/>
              <a:t>What would be the resulting predicates collected from symbolic execution of this path? We start with our pre-condition and loop invariant. Now, we want to make a small change here.</a:t>
            </a:r>
          </a:p>
          <a:p>
            <a:pPr lvl="0" rtl="0">
              <a:lnSpc>
                <a:spcPct val="115000"/>
              </a:lnSpc>
              <a:spcBef>
                <a:spcPts val="0"/>
              </a:spcBef>
              <a:buNone/>
            </a:pPr>
            <a:r>
              <a:rPr lang="en"/>
              <a:t>As low and high have their values changed in this procedure, we want to introduce symbols that represent those values at the point we use them in predicates. So, we add</a:t>
            </a:r>
          </a:p>
          <a:p>
            <a:pPr lvl="0" rtl="0">
              <a:lnSpc>
                <a:spcPct val="115000"/>
              </a:lnSpc>
              <a:spcBef>
                <a:spcPts val="0"/>
              </a:spcBef>
              <a:buNone/>
            </a:pPr>
            <a:r>
              <a:rPr lang="en"/>
              <a:t>- low = L and high = H, we’ll call this “bindings” for short</a:t>
            </a:r>
          </a:p>
          <a:p>
            <a:pPr lvl="0" rtl="0">
              <a:lnSpc>
                <a:spcPct val="115000"/>
              </a:lnSpc>
              <a:spcBef>
                <a:spcPts val="0"/>
              </a:spcBef>
              <a:buNone/>
            </a:pPr>
            <a:r>
              <a:rPr lang="en"/>
              <a:t>- and we modify the loop invariant to use L and H instead of low and high. Make sense? We want to capture the current values of low and high when we assert the bindings are true, then use those values in the loop invariant.</a:t>
            </a:r>
          </a:p>
          <a:p>
            <a:pPr lvl="0" rtl="0">
              <a:lnSpc>
                <a:spcPct val="115000"/>
              </a:lnSpc>
              <a:spcBef>
                <a:spcPts val="0"/>
              </a:spcBef>
              <a:buNone/>
            </a:pPr>
            <a:r>
              <a:rPr lang="en"/>
              <a:t>- Now, before the loop is allowed to execute, we assert this condition: (read) This must be true to execute the loop.</a:t>
            </a:r>
          </a:p>
          <a:p>
            <a:pPr lvl="0" rtl="0">
              <a:lnSpc>
                <a:spcPct val="115000"/>
              </a:lnSpc>
              <a:spcBef>
                <a:spcPts val="0"/>
              </a:spcBef>
              <a:buNone/>
            </a:pPr>
            <a:r>
              <a:rPr lang="en"/>
              <a:t>- As the loop condition must be true to execute this code, we add H &gt;= L to the state representation</a:t>
            </a:r>
          </a:p>
          <a:p>
            <a:pPr lvl="0" rtl="0">
              <a:lnSpc>
                <a:spcPct val="115000"/>
              </a:lnSpc>
              <a:spcBef>
                <a:spcPts val="0"/>
              </a:spcBef>
              <a:buNone/>
            </a:pPr>
            <a:r>
              <a:rPr lang="en"/>
              <a:t>- Now, we evaluate mid. We add a binding for the current value of mid M. The expression adds a condition m = H+L/2, but as we talked about earlier, we can simplify this and merge it into our existing H &gt;= L to make it H &gt;= M &gt;= L. The mid is somewhere in between. With me still?</a:t>
            </a:r>
          </a:p>
          <a:p>
            <a:pPr lvl="0" rtl="0">
              <a:lnSpc>
                <a:spcPct val="115000"/>
              </a:lnSpc>
              <a:spcBef>
                <a:spcPts val="0"/>
              </a:spcBef>
              <a:buNone/>
            </a:pPr>
            <a:r>
              <a:rPr lang="en"/>
              <a:t>- the next line doesn’t add anything yet - but we will need it because we set comparison here and the if-condition depends on that value. If this is true, we add the constraint that the comparison is &lt; 0. That string comparison gave us a negative value. Now, there are two options here for the constraint you add. One is the straight-up comparison &lt; 0. That’s not very informative, however, for helping us understand the path. We should instead add a predicate based on that previous line - on how the comparison is calculated.To get that outcome, a negative value from strcmp, dictKeys[mid] must be lexically less than the string value of the key. So, we add a symbolic constraint. You should try to add more informative constraints to guide test generation or verification.</a:t>
            </a:r>
          </a:p>
          <a:p>
            <a:pPr lvl="0" rtl="0">
              <a:lnSpc>
                <a:spcPct val="115000"/>
              </a:lnSpc>
              <a:spcBef>
                <a:spcPts val="0"/>
              </a:spcBef>
              <a:buNone/>
            </a:pPr>
            <a:r>
              <a:rPr lang="en"/>
              <a:t>- Now, the next line gives us low = m+1. </a:t>
            </a:r>
          </a:p>
          <a:p>
            <a:pPr lvl="0" rtl="0">
              <a:lnSpc>
                <a:spcPct val="115000"/>
              </a:lnSpc>
              <a:spcBef>
                <a:spcPts val="0"/>
              </a:spcBef>
              <a:buNone/>
            </a:pPr>
            <a:r>
              <a:rPr lang="en"/>
              <a:t>- Now, we trace execution back to the beginning of the loop, and out task is to show that the invariant still holds when instantiated with the changed set of variable bindings. The PC stays the same and is pretty easy to show that it is true. More interesting is the loop invariant, which needs to be instantiated with the new value for low, so it becomes M+1 </a:t>
            </a:r>
          </a:p>
          <a:p>
            <a:pPr lvl="0" rtl="0">
              <a:lnSpc>
                <a:spcPct val="115000"/>
              </a:lnSpc>
              <a:spcBef>
                <a:spcPts val="0"/>
              </a:spcBef>
              <a:buNone/>
            </a:pPr>
            <a:r>
              <a:rPr lang="en">
                <a:solidFill>
                  <a:schemeClr val="dk1"/>
                </a:solidFill>
              </a:rPr>
              <a:t>Now, the verification task is to show that this predicate - the simplified loop invariant - is a logical consequence of the predicate describing the program state that we are choosing to discard at this point. This is something we can do through mathematical reasoning, without depending on the program at all. The symbolic execution essentially transforms a question about the program - is the invariant preserved along a path? - into a question about logic alone - given this set of predicates, are there any violations?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second path through the loop body - where dictKeys[mid] is larger than the key we are looking for - progresses similarly. </a:t>
            </a:r>
          </a:p>
          <a:p>
            <a:pPr lvl="0" rtl="0">
              <a:lnSpc>
                <a:spcPct val="115000"/>
              </a:lnSpc>
              <a:spcBef>
                <a:spcPts val="0"/>
              </a:spcBef>
              <a:buNone/>
            </a:pPr>
            <a:r>
              <a:rPr lang="en"/>
              <a:t>- We note that to get this true branch, dictKeys[M] must be larget than the key.</a:t>
            </a:r>
          </a:p>
          <a:p>
            <a:pPr lvl="0" rtl="0">
              <a:lnSpc>
                <a:spcPct val="115000"/>
              </a:lnSpc>
              <a:spcBef>
                <a:spcPts val="0"/>
              </a:spcBef>
              <a:buNone/>
            </a:pPr>
            <a:r>
              <a:rPr lang="en"/>
              <a:t>- Now, we add the constraint thet high = M - 1</a:t>
            </a:r>
          </a:p>
          <a:p>
            <a:pPr lvl="0" rtl="0">
              <a:lnSpc>
                <a:spcPct val="115000"/>
              </a:lnSpc>
              <a:spcBef>
                <a:spcPts val="0"/>
              </a:spcBef>
              <a:buNone/>
            </a:pPr>
            <a:r>
              <a:rPr lang="en"/>
              <a:t>- Then we come back around to the loop invariant, and we substitute in the new definition of high into the loop invariant.</a:t>
            </a:r>
          </a:p>
          <a:p>
            <a:pPr lvl="0" rtl="0">
              <a:lnSpc>
                <a:spcPct val="115000"/>
              </a:lnSpc>
              <a:spcBef>
                <a:spcPts val="0"/>
              </a:spcBef>
              <a:buNone/>
            </a:pPr>
            <a:r>
              <a:rPr lang="en"/>
              <a:t>Now, again, our verification task is to show that this weakened predicate is a consequence of the more complex predicates gathered through the symbolic execution of the loop body.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Our third path is where the comparison finds the key. In which case, we return the value and exit the procedure. </a:t>
            </a:r>
          </a:p>
          <a:p>
            <a:pPr indent="-228600" lvl="0" marL="457200" rtl="0">
              <a:lnSpc>
                <a:spcPct val="115000"/>
              </a:lnSpc>
              <a:spcBef>
                <a:spcPts val="0"/>
              </a:spcBef>
              <a:buChar char="-"/>
            </a:pPr>
            <a:r>
              <a:rPr lang="en"/>
              <a:t>Our verification task is to verify that the contract of the procedure is met. This is simple enough. </a:t>
            </a:r>
          </a:p>
          <a:p>
            <a:pPr indent="-228600" lvl="0" marL="457200" rtl="0">
              <a:lnSpc>
                <a:spcPct val="115000"/>
              </a:lnSpc>
              <a:spcBef>
                <a:spcPts val="0"/>
              </a:spcBef>
              <a:buChar char="-"/>
            </a:pPr>
            <a:r>
              <a:rPr lang="en"/>
              <a:t>Something like this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Today and next class, we’re going to discuss the formal side of program analysis and the use of logic to ensure that programs meet certain properties. Our main topic today is the concept of symbolic execution.</a:t>
            </a:r>
          </a:p>
          <a:p>
            <a:pPr lvl="0" rtl="0">
              <a:lnSpc>
                <a:spcPct val="115000"/>
              </a:lnSpc>
              <a:spcBef>
                <a:spcPts val="0"/>
              </a:spcBef>
              <a:buNone/>
            </a:pPr>
            <a:r>
              <a:rPr lang="en"/>
              <a:t>Symbolic execution builds predicates that characterize the conditions under which execution paths can be taken and the effect of the execution on the program state.</a:t>
            </a:r>
          </a:p>
          <a:p>
            <a:pPr lvl="0" rtl="0">
              <a:lnSpc>
                <a:spcPct val="115000"/>
              </a:lnSpc>
              <a:spcBef>
                <a:spcPts val="0"/>
              </a:spcBef>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is one more path to cover - the loop can terminate without finding the the matching key, causing the procedure to exit returning 0;</a:t>
            </a:r>
          </a:p>
          <a:p>
            <a:pPr lvl="0" rtl="0">
              <a:lnSpc>
                <a:spcPct val="115000"/>
              </a:lnSpc>
              <a:spcBef>
                <a:spcPts val="0"/>
              </a:spcBef>
              <a:buNone/>
            </a:pPr>
            <a:r>
              <a:rPr lang="en"/>
              <a:t>- Again, on exit, we want to verify the contract of the procedure, specifically, tyhe null part - since this is C code, we use 0 instead of null, but that’s fine. We want to verify that this contract holds.</a:t>
            </a:r>
          </a:p>
          <a:p>
            <a:pPr lvl="0" rtl="0">
              <a:lnSpc>
                <a:spcPct val="115000"/>
              </a:lnSpc>
              <a:spcBef>
                <a:spcPts val="0"/>
              </a:spcBef>
              <a:buNone/>
            </a:pPr>
            <a:r>
              <a:rPr lang="en"/>
              <a:t>- Since the null pointer is returned anytime that the loop actually terminates - if we find the key, we return from the loop - the loop’s postcondition is that key is not present in dictKeys. </a:t>
            </a:r>
            <a:r>
              <a:rPr lang="en" sz="1200">
                <a:solidFill>
                  <a:schemeClr val="dk1"/>
                </a:solidFill>
              </a:rPr>
              <a:t>∄ = there does not exist</a:t>
            </a:r>
          </a:p>
          <a:p>
            <a:pPr lvl="0" rtl="0">
              <a:lnSpc>
                <a:spcPct val="115000"/>
              </a:lnSpc>
              <a:spcBef>
                <a:spcPts val="0"/>
              </a:spcBef>
              <a:buNone/>
            </a:pPr>
            <a:r>
              <a:rPr lang="en"/>
              <a:t>- Now, we want to be able to show that the post-condition holds anytime that the loop is exited. We can do so using the loop invariant. The last time we check that condition, we’re left with this set of predicates. We came around to the loop condition again, so we cast aside our symbolic conditions and went back to the weaker loop invariant. Then, we saw that the while condition is false. That means that we have the additional constraint that L&lt;H.</a:t>
            </a:r>
            <a:br>
              <a:rPr lang="en"/>
            </a:br>
            <a:r>
              <a:rPr lang="en"/>
              <a:t>-  What does this tell us? Well, the presence of the key implies that L &lt;= H (2-4)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 want you to work through a small example on your own. Loop body - the if, else if, else block - same program behavior, but instead of three paths, there are now - potentially - 8 paths that can be taken. I want you to target one - where you traverse all three false branches. Use symbolic execution to gather the constraints needed to take that path, then tell me why you can’t actually take that path.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We can execute the path starting with symbolic values C, L, H and M for variables comparison, low, high and mid. </a:t>
            </a:r>
          </a:p>
          <a:p>
            <a:pPr lvl="0" rtl="0">
              <a:lnSpc>
                <a:spcPct val="115000"/>
              </a:lnSpc>
              <a:spcBef>
                <a:spcPts val="0"/>
              </a:spcBef>
              <a:buNone/>
            </a:pPr>
            <a:r>
              <a:rPr lang="en"/>
              <a:t>- Now, after the first false branch, this is our symbolic state: go over. Hopefully you have something similar.</a:t>
            </a:r>
          </a:p>
          <a:p>
            <a:pPr lvl="0" rtl="0">
              <a:lnSpc>
                <a:spcPct val="115000"/>
              </a:lnSpc>
              <a:spcBef>
                <a:spcPts val="0"/>
              </a:spcBef>
              <a:buNone/>
            </a:pPr>
            <a:r>
              <a:rPr lang="en"/>
              <a:t>- second branch is similar, taking the false  Now, the third branch is pretty easy at this point. Take a look at the symbolic state we already have. We can rephrase that a little.</a:t>
            </a:r>
          </a:p>
          <a:p>
            <a:pPr lvl="0" rtl="0">
              <a:lnSpc>
                <a:spcPct val="115000"/>
              </a:lnSpc>
              <a:spcBef>
                <a:spcPts val="0"/>
              </a:spcBef>
              <a:buNone/>
            </a:pPr>
            <a:r>
              <a:rPr lang="en"/>
              <a:t>- If C isn’t positive or negative, it must be 0. Well, that’s important entering that third if-statement, right?</a:t>
            </a:r>
          </a:p>
          <a:p>
            <a:pPr lvl="0" rtl="0">
              <a:lnSpc>
                <a:spcPct val="115000"/>
              </a:lnSpc>
              <a:spcBef>
                <a:spcPts val="0"/>
              </a:spcBef>
              <a:buNone/>
            </a:pPr>
            <a:r>
              <a:rPr lang="en"/>
              <a:t>- To get the false branch here, C must not = 0. That’s a problem. This contradicts the earlier predicate, meaning that this is an infeasible path. </a:t>
            </a:r>
          </a:p>
          <a:p>
            <a:pPr lvl="0" rtl="0">
              <a:lnSpc>
                <a:spcPct val="115000"/>
              </a:lnSpc>
              <a:spcBef>
                <a:spcPts val="0"/>
              </a:spcBef>
              <a:buNone/>
            </a:pPr>
            <a:r>
              <a:rPr lang="en"/>
              <a:t>Make sense?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Finding and verifying a set of assertions like we just did for the binary search is not easy. Even that example is a little annoying to verify by hand. More realistic examples can be hard even for automated symbolic execution tools. So, that is susually something you reserve for small and very critical parts of your code - things that could be life-threatening or quite expensive to deal with when something goes wrong. However, that basic approach can be used in a less formal fashion to find issues with program correctness. </a:t>
            </a:r>
          </a:p>
          <a:p>
            <a:pPr lvl="0" rtl="0">
              <a:lnSpc>
                <a:spcPct val="115000"/>
              </a:lnSpc>
              <a:spcBef>
                <a:spcPts val="0"/>
              </a:spcBef>
              <a:buNone/>
            </a:pPr>
            <a:r>
              <a:rPr lang="en"/>
              <a:t>The binary search was very simple - just one loop with one if statement in it. It wasn’t hard to think about one path at a time. If the procedure had nested loops or more conditional branches, we could still construct a proof as long as each cycle in the control flow graph were broken up by at least one assertion. However, it would be hard to come up with good assertions. Instead, we can look at programs as having a hierarchical structure of segments that link to other segments. We can use this to reason about each segment individually. </a:t>
            </a:r>
          </a:p>
          <a:p>
            <a:pPr lvl="0" rtl="0">
              <a:lnSpc>
                <a:spcPct val="115000"/>
              </a:lnSpc>
              <a:spcBef>
                <a:spcPts val="0"/>
              </a:spcBef>
              <a:buNone/>
            </a:pPr>
            <a:r>
              <a:rPr lang="en"/>
              <a:t>Think about how we verified the binary search. The loop invariant was not just placed anywhere in the loop. We associated it with the beginning of a loop.so we could follow a standard style of reasoning that lets us compose facts about pieces of a program to derive facts about the larger combination of pieces. </a:t>
            </a:r>
          </a:p>
          <a:p>
            <a:pPr lvl="0" rtl="0">
              <a:lnSpc>
                <a:spcPct val="115000"/>
              </a:lnSpc>
              <a:spcBef>
                <a:spcPts val="0"/>
              </a:spcBef>
              <a:buNone/>
            </a:pPr>
            <a:r>
              <a:rPr lang="en"/>
              <a:t>The effect of a segment (3), (4). The meaning of the triple is that if the program is in a state where pre is satisfied at entry, then after executing the block, it will be in a state describing post at exit.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are (1) - for instance, we reasoned about a while loop in the binary search. That takes the form (read).</a:t>
            </a:r>
          </a:p>
          <a:p>
            <a:pPr lvl="0" rtl="0">
              <a:lnSpc>
                <a:spcPct val="115000"/>
              </a:lnSpc>
              <a:spcBef>
                <a:spcPts val="0"/>
              </a:spcBef>
              <a:buNone/>
            </a:pPr>
            <a:r>
              <a:rPr lang="en"/>
              <a:t>(3-5).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premise says that the loop body preserves invariant I. (3)</a:t>
            </a:r>
          </a:p>
          <a:p>
            <a:pPr lvl="0" rtl="0">
              <a:lnSpc>
                <a:spcPct val="115000"/>
              </a:lnSpc>
              <a:spcBef>
                <a:spcPts val="0"/>
              </a:spcBef>
              <a:buNone/>
            </a:pPr>
            <a:r>
              <a:rPr lang="en"/>
              <a:t>The conclusion then states that the loop as a whole takes the program from a state in which the invariant is true to a state satisfying a post condition composed of the invariant and the negation of the loop condition.</a:t>
            </a:r>
          </a:p>
          <a:p>
            <a:pPr lvl="0" rtl="0">
              <a:lnSpc>
                <a:spcPct val="115000"/>
              </a:lnSpc>
              <a:spcBef>
                <a:spcPts val="0"/>
              </a:spcBef>
              <a:buNone/>
            </a:pPr>
            <a:r>
              <a:rPr lang="en"/>
              <a:t>So, if the premise is true and we can demonstrate that, we can take an argument about the loop body and, from that, infer something about the loop as a whole.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We can come up with a similar Hoare triple for if-statements</a:t>
            </a:r>
          </a:p>
          <a:p>
            <a:pPr lvl="0" rtl="0">
              <a:lnSpc>
                <a:spcPct val="115000"/>
              </a:lnSpc>
              <a:spcBef>
                <a:spcPts val="0"/>
              </a:spcBef>
              <a:buNone/>
            </a:pPr>
            <a:r>
              <a:rPr lang="en"/>
              <a:t>(3, 5)</a:t>
            </a:r>
          </a:p>
          <a:p>
            <a:pPr lvl="0" rtl="0">
              <a:lnSpc>
                <a:spcPct val="115000"/>
              </a:lnSpc>
              <a:spcBef>
                <a:spcPts val="0"/>
              </a:spcBef>
              <a:buNone/>
            </a:pPr>
            <a:r>
              <a:rPr lang="en"/>
              <a:t>We argue about the then branch and else branch, then if we can do that, we can infer something about the if-statement as a whole. Can you see where this is going?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important thing about these rules is that they let us (1)</a:t>
            </a:r>
          </a:p>
          <a:p>
            <a:pPr lvl="0" rtl="0">
              <a:lnSpc>
                <a:spcPct val="115000"/>
              </a:lnSpc>
              <a:spcBef>
                <a:spcPts val="0"/>
              </a:spcBef>
              <a:buNone/>
            </a:pPr>
            <a:r>
              <a:rPr lang="en"/>
              <a:t>(2). The inference rule for if lets us take a triple about the body of the then branch and the body of the else branch, and from that, infer a triple about the whole if-statement and its contents. </a:t>
            </a:r>
          </a:p>
          <a:p>
            <a:pPr lvl="0" rtl="0">
              <a:lnSpc>
                <a:spcPct val="115000"/>
              </a:lnSpc>
              <a:spcBef>
                <a:spcPts val="0"/>
              </a:spcBef>
              <a:buNone/>
            </a:pPr>
            <a:r>
              <a:rPr lang="en"/>
              <a:t>(3)- (5) - a promise between the calling client and the program block.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So, for binary search, that contract is: (5-7) go over precondition, body, postcondition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(1-3)</a:t>
            </a:r>
          </a:p>
          <a:p>
            <a:pPr lvl="0" rtl="0">
              <a:lnSpc>
                <a:spcPct val="115000"/>
              </a:lnSpc>
              <a:spcBef>
                <a:spcPts val="0"/>
              </a:spcBef>
              <a:buNone/>
            </a:pPr>
            <a:r>
              <a:rPr lang="en"/>
              <a:t>So, for binary search, that contract is: (5-7) go over precondition, body, postcondition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Extracting predicates through symbolic execution is the essential bridge between (1). Deriving a logical representation of the effect of execution is essential in methods that compare a program’s possible behavior to a specification, as we do all the time in verification. </a:t>
            </a:r>
          </a:p>
          <a:p>
            <a:pPr lvl="0" rtl="0">
              <a:lnSpc>
                <a:spcPct val="115000"/>
              </a:lnSpc>
              <a:spcBef>
                <a:spcPts val="0"/>
              </a:spcBef>
              <a:buNone/>
            </a:pPr>
            <a:r>
              <a:rPr lang="en"/>
              <a:t>(2) a model of execution - the predicates summarizing paths.</a:t>
            </a:r>
          </a:p>
          <a:p>
            <a:pPr lvl="0" rtl="0">
              <a:lnSpc>
                <a:spcPct val="115000"/>
              </a:lnSpc>
              <a:spcBef>
                <a:spcPts val="0"/>
              </a:spcBef>
              <a:buNone/>
            </a:pPr>
            <a:r>
              <a:rPr lang="en"/>
              <a:t>(3), like the safety kernal of a medical device</a:t>
            </a:r>
            <a:br>
              <a:rPr lang="en"/>
            </a:br>
            <a:r>
              <a:rPr lang="en"/>
              <a:t>(4) - things like security properties or concurrency issues, faults that emerge under conditions that are hard to control for.</a:t>
            </a:r>
          </a:p>
          <a:p>
            <a:pPr lvl="0" rtl="0">
              <a:lnSpc>
                <a:spcPct val="115000"/>
              </a:lnSpc>
              <a:spcBef>
                <a:spcPts val="0"/>
              </a:spcBef>
              <a:buNone/>
            </a:pPr>
            <a:r>
              <a:rPr lang="en"/>
              <a:t>(5)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contract of the binary search is pretty self-contained. We don’t need to worry about what calls the binary search and what we return. Imagine, instead, that it is part of a module that maintains a dictionary structure - maybe a hashmap relating postal codes and the nearest airport. In that case, the responsibility for keeping that hashmap sorted would belong to the module itself, not to its clients. If implemented in an object-oriented language, that data structure might not even be visibile to the caller, just encapsulated in that class. </a:t>
            </a:r>
          </a:p>
          <a:p>
            <a:pPr lvl="0" rtl="0">
              <a:lnSpc>
                <a:spcPct val="115000"/>
              </a:lnSpc>
              <a:spcBef>
                <a:spcPts val="0"/>
              </a:spcBef>
              <a:buNone/>
            </a:pPr>
            <a:r>
              <a:rPr lang="en"/>
              <a:t>(3) - (4). We need to have ways of specifying contracts for a class that do not expose what the program constructs encapsulate.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(1-2) Their contracts with clients are specified by relating them to an abstract model of their encapsulated inner state. You (3)</a:t>
            </a:r>
          </a:p>
          <a:p>
            <a:pPr lvl="0" rtl="0">
              <a:lnSpc>
                <a:spcPct val="115000"/>
              </a:lnSpc>
              <a:spcBef>
                <a:spcPts val="0"/>
              </a:spcBef>
              <a:buNone/>
            </a:pPr>
            <a:r>
              <a:rPr lang="en"/>
              <a:t>For example, the behavior of a dictionary object can be abstractly modeled as a set of &lt;key,value&gt; pairs. The abstract model is the same regardless of how the dictionary is implemented - it could be a sorted array, a hashmap, a tree. It doesn’t matter - you can specify contracts in terms of the information, not the implementation. (8)</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(1-5)</a:t>
            </a:r>
          </a:p>
          <a:p>
            <a:pPr lvl="0" rtl="0">
              <a:lnSpc>
                <a:spcPct val="115000"/>
              </a:lnSpc>
              <a:spcBef>
                <a:spcPts val="0"/>
              </a:spcBef>
              <a:buNone/>
            </a:pPr>
            <a:r>
              <a:rPr lang="en"/>
              <a:t>When reasoning about a loop invariant, we show that it is established when execution first reaches the loop. This corresponds to showing that the structure is initialized. The methods of the data structure correspond to paths through the loop body. Each method must preserve the sturcutral invariant. If the invariant holds before invocation of the method, it must hold after.</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(1-4), go over hoare triple, null sign means abstraction function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we’re all familiar with program execution. When you execute a program, you provide input to a function. Then, when you get to a statement, it will compute a value for that variable using the concrete input you have provided and the results of previous statements. At any time, we can look at the state of the program as the current values of all of its variables.</a:t>
            </a:r>
          </a:p>
          <a:p>
            <a:pPr lvl="0" rtl="0">
              <a:lnSpc>
                <a:spcPct val="115000"/>
              </a:lnSpc>
              <a:spcBef>
                <a:spcPts val="0"/>
              </a:spcBef>
              <a:buNone/>
            </a:pPr>
            <a:r>
              <a:rPr lang="en"/>
              <a:t>In symbolic execution, you don’t actually run the code, instead, you describe the kind of input that can be applied. Instead of x=2, we start by saying that x is an integer, then we add conditions from there. When we get to an expression, we describe how that expression is calculated using predicates - boolean statements that can be assessed. The program state is described using a series of predicates that must be true of that state. </a:t>
            </a:r>
          </a:p>
          <a:p>
            <a:pPr lvl="0" rtl="0">
              <a:lnSpc>
                <a:spcPct val="115000"/>
              </a:lnSpc>
              <a:spcBef>
                <a:spcPts val="0"/>
              </a:spcBef>
              <a:buNone/>
            </a:pPr>
            <a:r>
              <a:rPr lang="en"/>
              <a:t>Let’s take a look at an example.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Here is a pretty typical control flow graph. Let’s walk through and describe what is going on when this executes. That’s the point of symbolic execution - describing how a program progresses through execution in any abstract execution.</a:t>
            </a:r>
          </a:p>
          <a:p>
            <a:pPr lvl="0" rtl="0">
              <a:lnSpc>
                <a:spcPct val="115000"/>
              </a:lnSpc>
              <a:spcBef>
                <a:spcPts val="0"/>
              </a:spcBef>
              <a:buNone/>
            </a:pPr>
            <a:r>
              <a:rPr lang="en"/>
              <a:t>- n is a positive integer</a:t>
            </a:r>
          </a:p>
          <a:p>
            <a:pPr lvl="0" rtl="0">
              <a:lnSpc>
                <a:spcPct val="115000"/>
              </a:lnSpc>
              <a:spcBef>
                <a:spcPts val="0"/>
              </a:spcBef>
              <a:buNone/>
            </a:pPr>
            <a:r>
              <a:rPr lang="en"/>
              <a:t>- what else? well, i is 1. No matter what, i = 1 at this point.</a:t>
            </a:r>
          </a:p>
          <a:p>
            <a:pPr lvl="0" rtl="0">
              <a:lnSpc>
                <a:spcPct val="115000"/>
              </a:lnSpc>
              <a:spcBef>
                <a:spcPts val="0"/>
              </a:spcBef>
              <a:buNone/>
            </a:pPr>
            <a:r>
              <a:rPr lang="en"/>
              <a:t>- we add that S = 0. Cool.</a:t>
            </a:r>
          </a:p>
          <a:p>
            <a:pPr lvl="0" rtl="0">
              <a:lnSpc>
                <a:spcPct val="115000"/>
              </a:lnSpc>
              <a:spcBef>
                <a:spcPts val="0"/>
              </a:spcBef>
              <a:buNone/>
            </a:pPr>
            <a:r>
              <a:rPr lang="en"/>
              <a:t>- Go with the false branch first. First time through the loop. i &lt;= n.</a:t>
            </a:r>
          </a:p>
          <a:p>
            <a:pPr lvl="0" rtl="0">
              <a:lnSpc>
                <a:spcPct val="115000"/>
              </a:lnSpc>
              <a:spcBef>
                <a:spcPts val="0"/>
              </a:spcBef>
              <a:buNone/>
            </a:pPr>
            <a:r>
              <a:rPr lang="en"/>
              <a:t>- s becomes s + i, and we know that it’s a positive integer</a:t>
            </a:r>
          </a:p>
          <a:p>
            <a:pPr lvl="0" rtl="0">
              <a:lnSpc>
                <a:spcPct val="115000"/>
              </a:lnSpc>
              <a:spcBef>
                <a:spcPts val="0"/>
              </a:spcBef>
              <a:buNone/>
            </a:pPr>
            <a:r>
              <a:rPr lang="en"/>
              <a:t>- now, i = 1 is gone. It’s not 1 anymore.  It’s an integer, between 2 and n.</a:t>
            </a:r>
          </a:p>
          <a:p>
            <a:pPr lvl="0" rtl="0">
              <a:lnSpc>
                <a:spcPct val="115000"/>
              </a:lnSpc>
              <a:spcBef>
                <a:spcPts val="0"/>
              </a:spcBef>
              <a:buNone/>
            </a:pPr>
            <a:r>
              <a:rPr lang="en"/>
              <a:t>- Now, as we come into the second loop cycle, this is what we know. Can we go through and reevaluate the conditions we’ve gathered over the nodes in this loop so that we describe any execution of that loop rather than just the first cycle through? Let’s look at what happens in the loop.</a:t>
            </a:r>
          </a:p>
          <a:p>
            <a:pPr lvl="0" rtl="0">
              <a:lnSpc>
                <a:spcPct val="115000"/>
              </a:lnSpc>
              <a:spcBef>
                <a:spcPts val="0"/>
              </a:spcBef>
              <a:buNone/>
            </a:pPr>
            <a:r>
              <a:rPr lang="en"/>
              <a:t>- (read)</a:t>
            </a:r>
          </a:p>
          <a:p>
            <a:pPr lvl="0" rtl="0">
              <a:lnSpc>
                <a:spcPct val="115000"/>
              </a:lnSpc>
              <a:spcBef>
                <a:spcPts val="0"/>
              </a:spcBef>
              <a:buNone/>
            </a:pPr>
            <a:r>
              <a:rPr lang="en"/>
              <a:t>- so, we replace our predicates over the set of statements in the loop (read over all)</a:t>
            </a:r>
          </a:p>
          <a:p>
            <a:pPr lvl="0" rtl="0">
              <a:lnSpc>
                <a:spcPct val="115000"/>
              </a:lnSpc>
              <a:spcBef>
                <a:spcPts val="0"/>
              </a:spcBef>
              <a:buNone/>
            </a:pPr>
            <a:r>
              <a:rPr lang="en"/>
              <a:t>- Now, let’s look at what happens when we leave the loop. What do we know? Well, 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Make sense? Well, let’s go over another example. Here is a basic binary search (go through code).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If you’ve ever written code, you’ve traced an execution at some point. Even if just on paper, you’ve take the code, written out some inputs, then walked step-by-step through the execution, noting down the values of each variable when you’re done. For example, when you get to the line (1) in the binary search, you will go through and note the result of the expression. If you had 8 and 13 for the values of low and high, then when you’re done, the value of mid is 10. You note that and move to the next line. </a:t>
            </a:r>
          </a:p>
          <a:p>
            <a:pPr lvl="0" rtl="0">
              <a:lnSpc>
                <a:spcPct val="115000"/>
              </a:lnSpc>
              <a:spcBef>
                <a:spcPts val="0"/>
              </a:spcBef>
              <a:buNone/>
            </a:pPr>
            <a:r>
              <a:rPr lang="en"/>
              <a:t>This represents one execution of this code. if you want to examine a different execution, you need to provide new concrete values. This is a pretty common way to understand a bit of code. You try a few executions until you feel like you understand what will happen in any execution. Symbolic execution formalizes this process - as we go through, we build up the conditions to describe the state of the program along either a targeted path that reaches that point or - often - along all paths that reach that point. So, as we come in, (s-3). Then, after executing, what predicates describe our state? L/H the same, but we add mid. Now, what is the value of mid at this point? It’s L+H/2. So, rather than the concrete values of one execution, 8, 13, and 10, we have the symbolic representation of any execution. With me?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tracing execution with concrete tests, it’s easy enough to figure out what to do with a branch statement - like a loop condition or if statement. Just use the values and evaluate the predicate. With symbolic predicates, either outcome can be true at the point where you evaluate the loop condition. To ensure that bad paths are not taken, you need to record the effect of taking the branch. (1) To have made it to that state, the branch condition must have evaluated correctly. So, at the points immediately after the true and immediately after the false, you need to add those constraints to the predicate describing the state.</a:t>
            </a:r>
          </a:p>
          <a:p>
            <a:pPr lvl="0" rtl="0">
              <a:lnSpc>
                <a:spcPct val="115000"/>
              </a:lnSpc>
              <a:spcBef>
                <a:spcPts val="0"/>
              </a:spcBef>
              <a:buNone/>
            </a:pPr>
            <a:r>
              <a:rPr lang="en"/>
              <a:t>- (go over),  !(h &gt;= L), or more simply H &lt; L</a:t>
            </a:r>
          </a:p>
          <a:p>
            <a:pPr lvl="0" rtl="0">
              <a:lnSpc>
                <a:spcPct val="115000"/>
              </a:lnSpc>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execution an proceed in that way down any path in the program. You can think of (1). So, finding test inputs that force the program to take that execution path. </a:t>
            </a:r>
          </a:p>
          <a:p>
            <a:pPr lvl="0" rtl="0">
              <a:lnSpc>
                <a:spcPct val="115000"/>
              </a:lnSpc>
              <a:spcBef>
                <a:spcPts val="0"/>
              </a:spcBef>
              <a:buNone/>
            </a:pPr>
            <a:r>
              <a:rPr lang="en"/>
              <a:t>If no satisfying values are possible, then this is an infeasible path - no execution can take that path.</a:t>
            </a:r>
          </a:p>
          <a:p>
            <a:pPr lvl="0" rtl="0">
              <a:lnSpc>
                <a:spcPct val="115000"/>
              </a:lnSpc>
              <a:spcBef>
                <a:spcPts val="0"/>
              </a:spcBef>
              <a:buNone/>
            </a:pPr>
            <a:r>
              <a:rPr lang="en"/>
              <a:t>(3).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Symbolic Execution and Proof of Properties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22 - 03/30/2017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Summary Information</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representation of state can easily grow too complex to use.</a:t>
            </a:r>
          </a:p>
          <a:p>
            <a:pPr indent="-228600" lvl="1" marL="914400" marR="0" rtl="0" algn="l">
              <a:lnSpc>
                <a:spcPct val="100000"/>
              </a:lnSpc>
              <a:spcBef>
                <a:spcPts val="600"/>
              </a:spcBef>
              <a:spcAft>
                <a:spcPts val="0"/>
              </a:spcAft>
            </a:pPr>
            <a:r>
              <a:rPr lang="en"/>
              <a:t>And potentially an infinite number of paths.</a:t>
            </a:r>
          </a:p>
          <a:p>
            <a:pPr indent="-228600" lvl="0" marL="457200" marR="0" rtl="0" algn="l">
              <a:lnSpc>
                <a:spcPct val="100000"/>
              </a:lnSpc>
              <a:spcBef>
                <a:spcPts val="600"/>
              </a:spcBef>
              <a:spcAft>
                <a:spcPts val="0"/>
              </a:spcAft>
            </a:pPr>
            <a:r>
              <a:rPr lang="en"/>
              <a:t>Can</a:t>
            </a:r>
            <a:r>
              <a:rPr i="1" lang="en"/>
              <a:t> simplify</a:t>
            </a:r>
            <a:r>
              <a:rPr lang="en"/>
              <a:t> the property we are checking:</a:t>
            </a:r>
          </a:p>
          <a:p>
            <a:pPr indent="-228600" lvl="1" marL="914400" marR="0" rtl="0" algn="l">
              <a:lnSpc>
                <a:spcPct val="100000"/>
              </a:lnSpc>
              <a:spcBef>
                <a:spcPts val="600"/>
              </a:spcBef>
              <a:spcAft>
                <a:spcPts val="0"/>
              </a:spcAft>
            </a:pPr>
            <a:r>
              <a:rPr lang="en"/>
              <a:t>P characterizes a state.</a:t>
            </a:r>
          </a:p>
          <a:p>
            <a:pPr indent="-228600" lvl="1" marL="914400" marR="0" rtl="0" algn="l">
              <a:lnSpc>
                <a:spcPct val="100000"/>
              </a:lnSpc>
              <a:spcBef>
                <a:spcPts val="600"/>
              </a:spcBef>
              <a:spcAft>
                <a:spcPts val="0"/>
              </a:spcAft>
            </a:pPr>
            <a:r>
              <a:rPr lang="en"/>
              <a:t>P =&gt; W</a:t>
            </a:r>
          </a:p>
          <a:p>
            <a:pPr indent="-228600" lvl="2" marL="1371600" marR="0" rtl="0" algn="l">
              <a:lnSpc>
                <a:spcPct val="100000"/>
              </a:lnSpc>
              <a:spcBef>
                <a:spcPts val="600"/>
              </a:spcBef>
              <a:spcAft>
                <a:spcPts val="0"/>
              </a:spcAft>
            </a:pPr>
            <a:r>
              <a:rPr lang="en"/>
              <a:t>W is a simpler predicate than P.</a:t>
            </a:r>
          </a:p>
          <a:p>
            <a:pPr indent="-228600" lvl="1" marL="914400" marR="0" rtl="0" algn="l">
              <a:lnSpc>
                <a:spcPct val="100000"/>
              </a:lnSpc>
              <a:spcBef>
                <a:spcPts val="600"/>
              </a:spcBef>
              <a:spcAft>
                <a:spcPts val="0"/>
              </a:spcAft>
            </a:pPr>
            <a:r>
              <a:rPr lang="en"/>
              <a:t>We can use W instead of P. </a:t>
            </a:r>
          </a:p>
          <a:p>
            <a:pPr indent="-228600" lvl="2" marL="1371600" marR="0" rtl="0" algn="l">
              <a:lnSpc>
                <a:spcPct val="100000"/>
              </a:lnSpc>
              <a:spcBef>
                <a:spcPts val="600"/>
              </a:spcBef>
              <a:spcAft>
                <a:spcPts val="0"/>
              </a:spcAft>
            </a:pPr>
            <a:r>
              <a:rPr lang="en"/>
              <a:t>W is a </a:t>
            </a:r>
            <a:r>
              <a:rPr i="1" lang="en"/>
              <a:t>summary</a:t>
            </a:r>
            <a:r>
              <a:rPr lang="en"/>
              <a:t> of P.</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Summary Information</a:t>
            </a:r>
          </a:p>
        </p:txBody>
      </p:sp>
      <p:sp>
        <p:nvSpPr>
          <p:cNvPr id="155" name="Shape 155"/>
          <p:cNvSpPr txBox="1"/>
          <p:nvPr>
            <p:ph idx="2" type="body"/>
          </p:nvPr>
        </p:nvSpPr>
        <p:spPr>
          <a:xfrm>
            <a:off x="596350" y="2695350"/>
            <a:ext cx="8090399" cy="3872399"/>
          </a:xfrm>
          <a:prstGeom prst="rect">
            <a:avLst/>
          </a:prstGeom>
        </p:spPr>
        <p:txBody>
          <a:bodyPr anchorCtr="0" anchor="t" bIns="91425" lIns="91425" rIns="91425" tIns="91425">
            <a:noAutofit/>
          </a:bodyPr>
          <a:lstStyle/>
          <a:p>
            <a:pPr lvl="0" rtl="0">
              <a:spcBef>
                <a:spcPts val="0"/>
              </a:spcBef>
              <a:buNone/>
            </a:pPr>
            <a:r>
              <a:rPr lang="en"/>
              <a:t>Symbolic Values</a:t>
            </a:r>
          </a:p>
          <a:p>
            <a:pPr indent="-381000" lvl="0" marL="457200" rtl="0">
              <a:spcBef>
                <a:spcPts val="0"/>
              </a:spcBef>
              <a:buSzPct val="100000"/>
            </a:pPr>
            <a:r>
              <a:rPr lang="en" sz="2400"/>
              <a:t>Before:</a:t>
            </a:r>
          </a:p>
          <a:p>
            <a:pPr indent="-228600" lvl="1" marL="914400" rtl="0">
              <a:spcBef>
                <a:spcPts val="600"/>
              </a:spcBef>
            </a:pPr>
            <a:r>
              <a:rPr lang="en"/>
              <a:t>low = L ^ high = H</a:t>
            </a:r>
          </a:p>
          <a:p>
            <a:pPr indent="-381000" lvl="0" marL="457200" rtl="0">
              <a:spcBef>
                <a:spcPts val="0"/>
              </a:spcBef>
              <a:buSzPct val="100000"/>
            </a:pPr>
            <a:r>
              <a:rPr lang="en" sz="2400"/>
              <a:t>After:</a:t>
            </a:r>
          </a:p>
          <a:p>
            <a:pPr indent="-228600" lvl="1" marL="914400" rtl="0">
              <a:spcBef>
                <a:spcPts val="600"/>
              </a:spcBef>
            </a:pPr>
            <a:r>
              <a:rPr lang="en"/>
              <a:t>low = L ^ high = H ^ mid = (L + H) / 2</a:t>
            </a:r>
          </a:p>
          <a:p>
            <a:pPr lvl="0" rtl="0">
              <a:spcBef>
                <a:spcPts val="0"/>
              </a:spcBef>
              <a:buNone/>
            </a:pPr>
            <a:r>
              <a:t/>
            </a:r>
            <a:endParaRPr sz="2400"/>
          </a:p>
          <a:p>
            <a:pPr lvl="0" rtl="0">
              <a:spcBef>
                <a:spcPts val="0"/>
              </a:spcBef>
              <a:buNone/>
            </a:pPr>
            <a:r>
              <a:t/>
            </a:r>
            <a:endParaRPr sz="2400"/>
          </a:p>
        </p:txBody>
      </p:sp>
      <p:sp>
        <p:nvSpPr>
          <p:cNvPr id="156" name="Shape 156"/>
          <p:cNvSpPr txBox="1"/>
          <p:nvPr/>
        </p:nvSpPr>
        <p:spPr>
          <a:xfrm>
            <a:off x="1276175" y="1836750"/>
            <a:ext cx="6392699" cy="703799"/>
          </a:xfrm>
          <a:prstGeom prst="rect">
            <a:avLst/>
          </a:prstGeom>
          <a:noFill/>
          <a:ln>
            <a:noFill/>
          </a:ln>
        </p:spPr>
        <p:txBody>
          <a:bodyPr anchorCtr="0" anchor="t" bIns="91425" lIns="91425" rIns="91425" tIns="91425">
            <a:noAutofit/>
          </a:bodyPr>
          <a:lstStyle/>
          <a:p>
            <a:pPr lvl="0" rtl="0" algn="ctr">
              <a:spcBef>
                <a:spcPts val="0"/>
              </a:spcBef>
              <a:buNone/>
            </a:pPr>
            <a:r>
              <a:rPr b="1" lang="en" sz="2400">
                <a:latin typeface="Courier New"/>
                <a:ea typeface="Courier New"/>
                <a:cs typeface="Courier New"/>
                <a:sym typeface="Courier New"/>
              </a:rPr>
              <a:t>mid = (low + high) / 2;</a:t>
            </a:r>
          </a:p>
        </p:txBody>
      </p:sp>
      <p:sp>
        <p:nvSpPr>
          <p:cNvPr id="157" name="Shape 157"/>
          <p:cNvSpPr/>
          <p:nvPr/>
        </p:nvSpPr>
        <p:spPr>
          <a:xfrm>
            <a:off x="4353350" y="4118700"/>
            <a:ext cx="3709200" cy="1025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sz="2400"/>
              <a:t>mid = M ^ H &gt;= M &gt;= L</a:t>
            </a:r>
          </a:p>
        </p:txBody>
      </p:sp>
      <p:sp>
        <p:nvSpPr>
          <p:cNvPr id="158" name="Shape 1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Weaker predicate based on what must be true for the program to execute correctly.</a:t>
            </a:r>
          </a:p>
          <a:p>
            <a:pPr indent="-228600" lvl="1" marL="914400" marR="0" rtl="0" algn="l">
              <a:lnSpc>
                <a:spcPct val="100000"/>
              </a:lnSpc>
              <a:spcBef>
                <a:spcPts val="600"/>
              </a:spcBef>
              <a:spcAft>
                <a:spcPts val="0"/>
              </a:spcAft>
            </a:pPr>
            <a:r>
              <a:rPr lang="en"/>
              <a:t>Cannot be derived automatically.</a:t>
            </a:r>
          </a:p>
          <a:p>
            <a:pPr indent="-228600" lvl="0" marL="457200" marR="0" rtl="0" algn="l">
              <a:lnSpc>
                <a:spcPct val="100000"/>
              </a:lnSpc>
              <a:spcBef>
                <a:spcPts val="600"/>
              </a:spcBef>
              <a:spcAft>
                <a:spcPts val="0"/>
              </a:spcAft>
            </a:pPr>
            <a:r>
              <a:rPr lang="en"/>
              <a:t>Also known as an </a:t>
            </a:r>
            <a:r>
              <a:rPr b="1" lang="en"/>
              <a:t>assertion</a:t>
            </a:r>
            <a:r>
              <a:rPr lang="en"/>
              <a:t>. </a:t>
            </a:r>
          </a:p>
          <a:p>
            <a:pPr indent="-228600" lvl="1" marL="914400" marR="0" rtl="0" algn="l">
              <a:lnSpc>
                <a:spcPct val="100000"/>
              </a:lnSpc>
              <a:spcBef>
                <a:spcPts val="600"/>
              </a:spcBef>
              <a:spcAft>
                <a:spcPts val="0"/>
              </a:spcAft>
            </a:pPr>
            <a:r>
              <a:rPr lang="en"/>
              <a:t>A predicate stating what </a:t>
            </a:r>
            <a:r>
              <a:rPr i="1" lang="en"/>
              <a:t>should</a:t>
            </a:r>
            <a:r>
              <a:rPr lang="en"/>
              <a:t> be true at a particular point in program execution.</a:t>
            </a:r>
          </a:p>
          <a:p>
            <a:pPr indent="-228600" lvl="0" marL="457200" marR="0" rtl="0" algn="l">
              <a:lnSpc>
                <a:spcPct val="100000"/>
              </a:lnSpc>
              <a:spcBef>
                <a:spcPts val="600"/>
              </a:spcBef>
              <a:spcAft>
                <a:spcPts val="0"/>
              </a:spcAft>
            </a:pPr>
            <a:r>
              <a:rPr lang="en"/>
              <a:t>Making an assertion marks our intention to verify that the predicate is true.</a:t>
            </a:r>
          </a:p>
          <a:p>
            <a:pPr indent="-228600" lvl="1" marL="914400" marR="0" rtl="0" algn="l">
              <a:lnSpc>
                <a:spcPct val="100000"/>
              </a:lnSpc>
              <a:spcBef>
                <a:spcPts val="600"/>
              </a:spcBef>
              <a:spcAft>
                <a:spcPts val="0"/>
              </a:spcAft>
            </a:pPr>
            <a:r>
              <a:rPr lang="en"/>
              <a:t>and that it is acceptable to replace part of the state with that property.</a:t>
            </a:r>
          </a:p>
        </p:txBody>
      </p:sp>
      <p:sp>
        <p:nvSpPr>
          <p:cNvPr id="165" name="Shape 1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Effect of Weakening</a:t>
            </a:r>
          </a:p>
        </p:txBody>
      </p:sp>
      <p:sp>
        <p:nvSpPr>
          <p:cNvPr id="171" name="Shape 1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Required at times to make symbolic execution possible for complex programs.</a:t>
            </a:r>
          </a:p>
          <a:p>
            <a:pPr indent="-228600" lvl="0" marL="457200" marR="0" rtl="0" algn="l">
              <a:lnSpc>
                <a:spcPct val="100000"/>
              </a:lnSpc>
              <a:spcBef>
                <a:spcPts val="600"/>
              </a:spcBef>
              <a:spcAft>
                <a:spcPts val="0"/>
              </a:spcAft>
            </a:pPr>
            <a:r>
              <a:rPr lang="en"/>
              <a:t>That predicate is no longer sufficient to find input that forces execution along that path.</a:t>
            </a:r>
          </a:p>
          <a:p>
            <a:pPr indent="-228600" lvl="1" marL="914400" marR="0" rtl="0" algn="l">
              <a:lnSpc>
                <a:spcPct val="100000"/>
              </a:lnSpc>
              <a:spcBef>
                <a:spcPts val="600"/>
              </a:spcBef>
              <a:spcAft>
                <a:spcPts val="0"/>
              </a:spcAft>
            </a:pPr>
            <a:r>
              <a:rPr lang="en"/>
              <a:t>Satisfying that predicate is </a:t>
            </a:r>
            <a:r>
              <a:rPr i="1" lang="en"/>
              <a:t>necessary but not sufficient</a:t>
            </a:r>
            <a:r>
              <a:rPr lang="en"/>
              <a:t> to exercise the path.</a:t>
            </a:r>
          </a:p>
          <a:p>
            <a:pPr indent="-228600" lvl="1" marL="914400" marR="0" rtl="0" algn="l">
              <a:lnSpc>
                <a:spcPct val="100000"/>
              </a:lnSpc>
              <a:spcBef>
                <a:spcPts val="600"/>
              </a:spcBef>
              <a:spcAft>
                <a:spcPts val="0"/>
              </a:spcAft>
            </a:pPr>
            <a:r>
              <a:rPr lang="en"/>
              <a:t>Showing that the predicate cannot be satisfied still shows that the path is infeasible.</a:t>
            </a:r>
          </a:p>
        </p:txBody>
      </p:sp>
      <p:sp>
        <p:nvSpPr>
          <p:cNvPr id="172" name="Shape 1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Working with Loops</a:t>
            </a:r>
          </a:p>
        </p:txBody>
      </p:sp>
      <p:sp>
        <p:nvSpPr>
          <p:cNvPr id="178" name="Shape 1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Number of paths is infinite in the presence of loops.</a:t>
            </a:r>
          </a:p>
          <a:p>
            <a:pPr indent="-228600" lvl="0" marL="457200" marR="0" rtl="0" algn="l">
              <a:lnSpc>
                <a:spcPct val="100000"/>
              </a:lnSpc>
              <a:spcBef>
                <a:spcPts val="600"/>
              </a:spcBef>
              <a:spcAft>
                <a:spcPts val="0"/>
              </a:spcAft>
            </a:pPr>
            <a:r>
              <a:rPr lang="en"/>
              <a:t>To reason with loops in symbolic execution:</a:t>
            </a:r>
          </a:p>
          <a:p>
            <a:pPr indent="-228600" lvl="1" marL="914400" marR="0" rtl="0" algn="l">
              <a:lnSpc>
                <a:spcPct val="100000"/>
              </a:lnSpc>
              <a:spcBef>
                <a:spcPts val="600"/>
              </a:spcBef>
              <a:spcAft>
                <a:spcPts val="0"/>
              </a:spcAft>
            </a:pPr>
            <a:r>
              <a:rPr lang="en"/>
              <a:t>Use a summary (assertion) to describes the program state when control reaches the loop.</a:t>
            </a:r>
          </a:p>
          <a:p>
            <a:pPr indent="-228600" lvl="2" marL="1371600" marR="0" rtl="0" algn="l">
              <a:lnSpc>
                <a:spcPct val="100000"/>
              </a:lnSpc>
              <a:spcBef>
                <a:spcPts val="600"/>
              </a:spcBef>
              <a:spcAft>
                <a:spcPts val="0"/>
              </a:spcAft>
            </a:pPr>
            <a:r>
              <a:rPr lang="en"/>
              <a:t>Called a </a:t>
            </a:r>
            <a:r>
              <a:rPr i="1" lang="en"/>
              <a:t>loop invariant</a:t>
            </a:r>
            <a:r>
              <a:rPr lang="en"/>
              <a:t>.</a:t>
            </a:r>
          </a:p>
          <a:p>
            <a:pPr indent="-228600" lvl="1" marL="914400" marR="0" rtl="0" algn="l">
              <a:lnSpc>
                <a:spcPct val="100000"/>
              </a:lnSpc>
              <a:spcBef>
                <a:spcPts val="600"/>
              </a:spcBef>
              <a:spcAft>
                <a:spcPts val="0"/>
              </a:spcAft>
            </a:pPr>
            <a:r>
              <a:rPr lang="en"/>
              <a:t>Does not change based on the number of iterations.</a:t>
            </a:r>
          </a:p>
          <a:p>
            <a:pPr indent="-228600" lvl="1" marL="914400" marR="0" rtl="0" algn="l">
              <a:lnSpc>
                <a:spcPct val="100000"/>
              </a:lnSpc>
              <a:spcBef>
                <a:spcPts val="600"/>
              </a:spcBef>
              <a:spcAft>
                <a:spcPts val="0"/>
              </a:spcAft>
            </a:pPr>
            <a:r>
              <a:rPr lang="en"/>
              <a:t>When execution reaches the invariant, we check that the loop invariant is true at that point. </a:t>
            </a:r>
          </a:p>
          <a:p>
            <a:pPr lvl="0" marR="0" rtl="0" algn="l">
              <a:lnSpc>
                <a:spcPct val="100000"/>
              </a:lnSpc>
              <a:spcBef>
                <a:spcPts val="600"/>
              </a:spcBef>
              <a:spcAft>
                <a:spcPts val="0"/>
              </a:spcAft>
              <a:buNone/>
            </a:pPr>
            <a:r>
              <a:t/>
            </a:r>
            <a:endParaRPr/>
          </a:p>
        </p:txBody>
      </p:sp>
      <p:sp>
        <p:nvSpPr>
          <p:cNvPr id="179" name="Shape 1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Verifying Correctness</a:t>
            </a:r>
          </a:p>
        </p:txBody>
      </p:sp>
      <p:sp>
        <p:nvSpPr>
          <p:cNvPr id="185" name="Shape 1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program segment.</a:t>
            </a:r>
          </a:p>
          <a:p>
            <a:pPr indent="-228600" lvl="1" marL="914400" marR="0" rtl="0" algn="l">
              <a:lnSpc>
                <a:spcPct val="100000"/>
              </a:lnSpc>
              <a:spcBef>
                <a:spcPts val="600"/>
              </a:spcBef>
              <a:spcAft>
                <a:spcPts val="0"/>
              </a:spcAft>
            </a:pPr>
            <a:r>
              <a:rPr lang="en"/>
              <a:t>At the beginning of that segment, place an assertion that must be true (a pre-condition).</a:t>
            </a:r>
          </a:p>
          <a:p>
            <a:pPr indent="-228600" lvl="1" marL="914400" marR="0" rtl="0" algn="l">
              <a:lnSpc>
                <a:spcPct val="100000"/>
              </a:lnSpc>
              <a:spcBef>
                <a:spcPts val="600"/>
              </a:spcBef>
              <a:spcAft>
                <a:spcPts val="0"/>
              </a:spcAft>
            </a:pPr>
            <a:r>
              <a:rPr lang="en"/>
              <a:t>At the end, place another assertion that must be true (a post-condition).</a:t>
            </a:r>
          </a:p>
          <a:p>
            <a:pPr indent="-228600" lvl="0" marL="457200" marR="0" rtl="0" algn="l">
              <a:lnSpc>
                <a:spcPct val="100000"/>
              </a:lnSpc>
              <a:spcBef>
                <a:spcPts val="600"/>
              </a:spcBef>
              <a:spcAft>
                <a:spcPts val="0"/>
              </a:spcAft>
            </a:pPr>
            <a:r>
              <a:rPr lang="en"/>
              <a:t>Every program path is a sequence of segments from one assertion to the next.</a:t>
            </a:r>
          </a:p>
          <a:p>
            <a:pPr indent="-228600" lvl="0" marL="457200" marR="0" rtl="0" algn="l">
              <a:lnSpc>
                <a:spcPct val="100000"/>
              </a:lnSpc>
              <a:spcBef>
                <a:spcPts val="600"/>
              </a:spcBef>
              <a:spcAft>
                <a:spcPts val="0"/>
              </a:spcAft>
            </a:pPr>
            <a:r>
              <a:rPr lang="en"/>
              <a:t>Verification = ensuring that any possible sequence of segments is logically valid with pre/post-conditions.</a:t>
            </a:r>
          </a:p>
        </p:txBody>
      </p:sp>
      <p:sp>
        <p:nvSpPr>
          <p:cNvPr id="186" name="Shape 1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low = 0;</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mid, comparison;</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while (high &gt;= low)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mid = (high + low) / 2;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comparison = strcmp( dictKeys[mid], key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return 0;</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193" name="Shape 193"/>
          <p:cNvSpPr/>
          <p:nvPr/>
        </p:nvSpPr>
        <p:spPr>
          <a:xfrm>
            <a:off x="2353650" y="1991800"/>
            <a:ext cx="53273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pre-condition:</a:t>
            </a:r>
            <a:r>
              <a:rPr lang="en"/>
              <a:t> ∀ i, j, 0 &lt;= i &lt; j &lt; size: dictKeys[i] &lt;= dictKeys[j]</a:t>
            </a:r>
          </a:p>
        </p:txBody>
      </p:sp>
      <p:sp>
        <p:nvSpPr>
          <p:cNvPr id="194" name="Shape 194"/>
          <p:cNvSpPr/>
          <p:nvPr/>
        </p:nvSpPr>
        <p:spPr>
          <a:xfrm>
            <a:off x="3266600" y="2837150"/>
            <a:ext cx="5420099" cy="368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a:t>
            </a:r>
            <a:r>
              <a:rPr lang="en"/>
              <a:t> ∀ i, 0 &lt; i &lt; size: dictKeys[i] = key =&gt; low &lt;= i &lt; high</a:t>
            </a:r>
          </a:p>
        </p:txBody>
      </p:sp>
      <p:sp>
        <p:nvSpPr>
          <p:cNvPr id="195" name="Shape 195"/>
          <p:cNvSpPr txBox="1"/>
          <p:nvPr/>
        </p:nvSpPr>
        <p:spPr>
          <a:xfrm>
            <a:off x="3545150" y="2263300"/>
            <a:ext cx="5108700" cy="271499"/>
          </a:xfrm>
          <a:prstGeom prst="rect">
            <a:avLst/>
          </a:prstGeom>
          <a:noFill/>
          <a:ln>
            <a:noFill/>
          </a:ln>
        </p:spPr>
        <p:txBody>
          <a:bodyPr anchorCtr="0" anchor="t" bIns="91425" lIns="91425" rIns="91425" tIns="91425">
            <a:noAutofit/>
          </a:bodyPr>
          <a:lstStyle/>
          <a:p>
            <a:pPr indent="-228600" lvl="0" marL="457200">
              <a:spcBef>
                <a:spcPts val="0"/>
              </a:spcBef>
              <a:buChar char="●"/>
            </a:pPr>
            <a:r>
              <a:rPr lang="en"/>
              <a:t>If the client obeys the pre-condition, the program will obey the post-condition.</a:t>
            </a:r>
          </a:p>
        </p:txBody>
      </p:sp>
      <p:sp>
        <p:nvSpPr>
          <p:cNvPr id="196" name="Shape 196"/>
          <p:cNvSpPr txBox="1"/>
          <p:nvPr/>
        </p:nvSpPr>
        <p:spPr>
          <a:xfrm>
            <a:off x="5144700" y="3205700"/>
            <a:ext cx="3542099" cy="1264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True when we reach the loop.</a:t>
            </a:r>
          </a:p>
          <a:p>
            <a:pPr indent="-228600" lvl="0" marL="457200" rtl="0">
              <a:spcBef>
                <a:spcPts val="0"/>
              </a:spcBef>
              <a:buChar char="●"/>
            </a:pPr>
            <a:r>
              <a:rPr lang="en"/>
              <a:t>True at beginning of each loop cycle.</a:t>
            </a:r>
          </a:p>
          <a:p>
            <a:pPr indent="-228600" lvl="0" marL="457200" rtl="0">
              <a:spcBef>
                <a:spcPts val="0"/>
              </a:spcBef>
              <a:buChar char="●"/>
            </a:pPr>
            <a:r>
              <a:rPr lang="en"/>
              <a:t>True after the end of the loop.</a:t>
            </a:r>
          </a:p>
          <a:p>
            <a:pPr indent="-228600" lvl="0" marL="457200" rtl="0">
              <a:spcBef>
                <a:spcPts val="0"/>
              </a:spcBef>
              <a:buChar char="●"/>
            </a:pPr>
            <a:r>
              <a:rPr lang="en"/>
              <a:t>Symbolic execution begins with the invariant and determines that it is true again following the path.</a:t>
            </a:r>
          </a:p>
          <a:p>
            <a:pPr indent="-228600" lvl="0" marL="457200" rtl="0">
              <a:spcBef>
                <a:spcPts val="0"/>
              </a:spcBef>
              <a:buChar char="●"/>
            </a:pPr>
            <a:r>
              <a:rPr lang="en"/>
              <a:t>The pre-condition must remain true as well.</a:t>
            </a:r>
          </a:p>
          <a:p>
            <a:pPr indent="-228600" lvl="1" marL="914400">
              <a:spcBef>
                <a:spcPts val="0"/>
              </a:spcBef>
              <a:buChar char="○"/>
            </a:pPr>
            <a:r>
              <a:rPr lang="en"/>
              <a:t>The full loop invariant includes the pre-condition.</a:t>
            </a:r>
          </a:p>
        </p:txBody>
      </p:sp>
      <p:sp>
        <p:nvSpPr>
          <p:cNvPr id="197" name="Shape 1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if ( comparison &gt; 0 )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latin typeface="Courier New"/>
                <a:ea typeface="Courier New"/>
                <a:cs typeface="Courier New"/>
                <a:sym typeface="Courier New"/>
              </a:rPr>
              <a:t>} else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04" name="Shape 204"/>
          <p:cNvSpPr/>
          <p:nvPr/>
        </p:nvSpPr>
        <p:spPr>
          <a:xfrm>
            <a:off x="457200" y="5233450"/>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05" name="Shape 205"/>
          <p:cNvSpPr/>
          <p:nvPr/>
        </p:nvSpPr>
        <p:spPr>
          <a:xfrm>
            <a:off x="457200" y="552690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06" name="Shape 206"/>
          <p:cNvSpPr/>
          <p:nvPr/>
        </p:nvSpPr>
        <p:spPr>
          <a:xfrm>
            <a:off x="457200" y="5797625"/>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bindings:</a:t>
            </a:r>
            <a:r>
              <a:rPr lang="en"/>
              <a:t> low = L ^ high = H</a:t>
            </a:r>
          </a:p>
        </p:txBody>
      </p:sp>
      <p:sp>
        <p:nvSpPr>
          <p:cNvPr id="207" name="Shape 207"/>
          <p:cNvSpPr/>
          <p:nvPr/>
        </p:nvSpPr>
        <p:spPr>
          <a:xfrm>
            <a:off x="457200" y="552690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08" name="Shape 208"/>
          <p:cNvSpPr/>
          <p:nvPr/>
        </p:nvSpPr>
        <p:spPr>
          <a:xfrm>
            <a:off x="3077150" y="165785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bindings ^ PC ^ LI</a:t>
            </a:r>
          </a:p>
        </p:txBody>
      </p:sp>
      <p:sp>
        <p:nvSpPr>
          <p:cNvPr id="209" name="Shape 209"/>
          <p:cNvSpPr/>
          <p:nvPr/>
        </p:nvSpPr>
        <p:spPr>
          <a:xfrm>
            <a:off x="3077150" y="192935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10" name="Shape 210"/>
          <p:cNvSpPr/>
          <p:nvPr/>
        </p:nvSpPr>
        <p:spPr>
          <a:xfrm>
            <a:off x="3554100" y="220085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11" name="Shape 211"/>
          <p:cNvSpPr/>
          <p:nvPr/>
        </p:nvSpPr>
        <p:spPr>
          <a:xfrm>
            <a:off x="3697350" y="2842250"/>
            <a:ext cx="4989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mid = M ^ LI ^ H &gt;= M &gt;= L ^ </a:t>
            </a:r>
            <a:r>
              <a:rPr b="1" lang="en"/>
              <a:t>dictKeys[M] &lt; key </a:t>
            </a:r>
            <a:r>
              <a:rPr lang="en"/>
              <a:t> </a:t>
            </a:r>
          </a:p>
        </p:txBody>
      </p:sp>
      <p:sp>
        <p:nvSpPr>
          <p:cNvPr id="212" name="Shape 212"/>
          <p:cNvSpPr/>
          <p:nvPr/>
        </p:nvSpPr>
        <p:spPr>
          <a:xfrm>
            <a:off x="3697350" y="3113750"/>
            <a:ext cx="4989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high = H ^ PC ^ mid = M ^ LI ^ H &gt;= M &gt;= L ^ dictKeys[M] &lt; key ^ </a:t>
            </a:r>
            <a:r>
              <a:rPr b="1" lang="en"/>
              <a:t>low = M+1 </a:t>
            </a:r>
            <a:r>
              <a:rPr lang="en"/>
              <a:t> </a:t>
            </a:r>
          </a:p>
        </p:txBody>
      </p:sp>
      <p:sp>
        <p:nvSpPr>
          <p:cNvPr id="213" name="Shape 213"/>
          <p:cNvSpPr/>
          <p:nvPr/>
        </p:nvSpPr>
        <p:spPr>
          <a:xfrm>
            <a:off x="3077150" y="1600200"/>
            <a:ext cx="4544100" cy="652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PC ^ low = M+ 1 ^ high = H ^ mid = M ^</a:t>
            </a:r>
          </a:p>
          <a:p>
            <a:pPr lvl="0" rtl="0">
              <a:spcBef>
                <a:spcPts val="0"/>
              </a:spcBef>
              <a:buNone/>
            </a:pPr>
            <a:r>
              <a:rPr lang="en">
                <a:solidFill>
                  <a:schemeClr val="dk1"/>
                </a:solidFill>
              </a:rPr>
              <a:t>∀ k, 0 &lt; k &lt; size: dictKeys[k] = key =&gt; </a:t>
            </a:r>
            <a:r>
              <a:rPr b="1" lang="en">
                <a:solidFill>
                  <a:schemeClr val="dk1"/>
                </a:solidFill>
              </a:rPr>
              <a:t>M+1</a:t>
            </a:r>
            <a:r>
              <a:rPr lang="en">
                <a:solidFill>
                  <a:schemeClr val="dk1"/>
                </a:solidFill>
              </a:rPr>
              <a:t> &lt;= k &lt; H</a:t>
            </a:r>
            <a:r>
              <a:rPr lang="en"/>
              <a:t>  </a:t>
            </a:r>
          </a:p>
        </p:txBody>
      </p:sp>
      <p:sp>
        <p:nvSpPr>
          <p:cNvPr id="214" name="Shape 2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if ( comparison &gt; 0 )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a:t>
            </a: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21" name="Shape 221"/>
          <p:cNvSpPr/>
          <p:nvPr/>
        </p:nvSpPr>
        <p:spPr>
          <a:xfrm>
            <a:off x="457200" y="5231275"/>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22" name="Shape 222"/>
          <p:cNvSpPr/>
          <p:nvPr/>
        </p:nvSpPr>
        <p:spPr>
          <a:xfrm>
            <a:off x="457200" y="5502775"/>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23" name="Shape 223"/>
          <p:cNvSpPr/>
          <p:nvPr/>
        </p:nvSpPr>
        <p:spPr>
          <a:xfrm>
            <a:off x="481475" y="5801775"/>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bindings:</a:t>
            </a:r>
            <a:r>
              <a:rPr lang="en"/>
              <a:t> low = L ^ high = H</a:t>
            </a:r>
          </a:p>
        </p:txBody>
      </p:sp>
      <p:sp>
        <p:nvSpPr>
          <p:cNvPr id="224" name="Shape 224"/>
          <p:cNvSpPr/>
          <p:nvPr/>
        </p:nvSpPr>
        <p:spPr>
          <a:xfrm>
            <a:off x="457200" y="5502775"/>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25" name="Shape 225"/>
          <p:cNvSpPr/>
          <p:nvPr/>
        </p:nvSpPr>
        <p:spPr>
          <a:xfrm>
            <a:off x="3399175" y="168170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a:t>
            </a:r>
          </a:p>
        </p:txBody>
      </p:sp>
      <p:sp>
        <p:nvSpPr>
          <p:cNvPr id="226" name="Shape 226"/>
          <p:cNvSpPr/>
          <p:nvPr/>
        </p:nvSpPr>
        <p:spPr>
          <a:xfrm>
            <a:off x="3399175" y="195320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27" name="Shape 227"/>
          <p:cNvSpPr/>
          <p:nvPr/>
        </p:nvSpPr>
        <p:spPr>
          <a:xfrm>
            <a:off x="3876125" y="222470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28" name="Shape 228"/>
          <p:cNvSpPr/>
          <p:nvPr/>
        </p:nvSpPr>
        <p:spPr>
          <a:xfrm>
            <a:off x="4313550" y="3257700"/>
            <a:ext cx="41187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mid = M ^ LI ^ H &gt;= M &gt;= L ^ </a:t>
            </a:r>
            <a:r>
              <a:rPr b="1" lang="en"/>
              <a:t>dictKeys[M] &gt; key </a:t>
            </a:r>
            <a:r>
              <a:rPr lang="en"/>
              <a:t> </a:t>
            </a:r>
          </a:p>
        </p:txBody>
      </p:sp>
      <p:sp>
        <p:nvSpPr>
          <p:cNvPr id="229" name="Shape 229"/>
          <p:cNvSpPr/>
          <p:nvPr/>
        </p:nvSpPr>
        <p:spPr>
          <a:xfrm>
            <a:off x="3800700" y="3796825"/>
            <a:ext cx="48861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PC ^ mid = M ^ LI ^ H &gt;= M &gt;= L ^ dictKeys[M] &lt; key ^ </a:t>
            </a:r>
            <a:r>
              <a:rPr b="1" lang="en"/>
              <a:t>high = M-1 </a:t>
            </a:r>
            <a:r>
              <a:rPr lang="en"/>
              <a:t> </a:t>
            </a:r>
          </a:p>
        </p:txBody>
      </p:sp>
      <p:sp>
        <p:nvSpPr>
          <p:cNvPr id="230" name="Shape 230"/>
          <p:cNvSpPr/>
          <p:nvPr/>
        </p:nvSpPr>
        <p:spPr>
          <a:xfrm>
            <a:off x="3077150" y="1600200"/>
            <a:ext cx="4544100" cy="652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PC ^ low = M+ 1 ^ high = H ^ mid = M ^</a:t>
            </a:r>
          </a:p>
          <a:p>
            <a:pPr lvl="0" rtl="0">
              <a:spcBef>
                <a:spcPts val="0"/>
              </a:spcBef>
              <a:buNone/>
            </a:pPr>
            <a:r>
              <a:rPr lang="en">
                <a:solidFill>
                  <a:schemeClr val="dk1"/>
                </a:solidFill>
              </a:rPr>
              <a:t>∀ k, 0 &lt; k &lt; size: dictKeys[k] = key =&gt; L</a:t>
            </a:r>
            <a:r>
              <a:rPr b="1" lang="en">
                <a:solidFill>
                  <a:schemeClr val="dk1"/>
                </a:solidFill>
              </a:rPr>
              <a:t> </a:t>
            </a:r>
            <a:r>
              <a:rPr lang="en">
                <a:solidFill>
                  <a:schemeClr val="dk1"/>
                </a:solidFill>
              </a:rPr>
              <a:t>&lt;= k &lt; </a:t>
            </a:r>
            <a:r>
              <a:rPr b="1" lang="en">
                <a:solidFill>
                  <a:schemeClr val="dk1"/>
                </a:solidFill>
              </a:rPr>
              <a:t>M-1</a:t>
            </a:r>
            <a:r>
              <a:rPr b="1" lang="en"/>
              <a:t> </a:t>
            </a:r>
            <a:r>
              <a:rPr lang="en"/>
              <a:t> </a:t>
            </a:r>
          </a:p>
        </p:txBody>
      </p:sp>
      <p:sp>
        <p:nvSpPr>
          <p:cNvPr id="231" name="Shape 23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5"/>
                                        </p:tgtEl>
                                      </p:cBhvr>
                                    </p:animEffect>
                                    <p:set>
                                      <p:cBhvr>
                                        <p:cTn dur="1" fill="hold">
                                          <p:stCondLst>
                                            <p:cond delay="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6"/>
                                        </p:tgtEl>
                                      </p:cBhvr>
                                    </p:animEffect>
                                    <p:set>
                                      <p:cBhvr>
                                        <p:cTn dur="1" fill="hold">
                                          <p:stCondLst>
                                            <p:cond delay="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7"/>
                                        </p:tgtEl>
                                      </p:cBhvr>
                                    </p:animEffect>
                                    <p:set>
                                      <p:cBhvr>
                                        <p:cTn dur="1" fill="hold">
                                          <p:stCondLst>
                                            <p:cond delay="0"/>
                                          </p:stCondLst>
                                        </p:cTn>
                                        <p:tgtEl>
                                          <p:spTgt spid="2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37" name="Shape 2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34343"/>
                </a:solidFill>
                <a:latin typeface="Courier New"/>
                <a:ea typeface="Courier New"/>
                <a:cs typeface="Courier New"/>
                <a:sym typeface="Courier New"/>
              </a:rPr>
              <a:t>else if ( comparison &gt; 0 ) {</a:t>
            </a:r>
          </a:p>
          <a:p>
            <a:pPr indent="0" lvl="0" marL="91440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high = mid - 1;</a:t>
            </a:r>
          </a:p>
          <a:p>
            <a:pPr indent="457200" lvl="0" marL="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a:t>
            </a: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 	}</a:t>
            </a: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38" name="Shape 238"/>
          <p:cNvSpPr/>
          <p:nvPr/>
        </p:nvSpPr>
        <p:spPr>
          <a:xfrm>
            <a:off x="457200" y="5240950"/>
            <a:ext cx="57968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pre-condition (PC):</a:t>
            </a:r>
            <a:r>
              <a:rPr lang="en"/>
              <a:t> ∀ i, j, 0 &lt;= i &lt; j &lt; size: dictKeys[i] &lt;= dictKeys[j]</a:t>
            </a:r>
          </a:p>
        </p:txBody>
      </p:sp>
      <p:sp>
        <p:nvSpPr>
          <p:cNvPr id="239" name="Shape 239"/>
          <p:cNvSpPr/>
          <p:nvPr/>
        </p:nvSpPr>
        <p:spPr>
          <a:xfrm>
            <a:off x="457200" y="551245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i, 0 &lt; i &lt; size: dictKeys[i] = key =&gt; low &lt;= i &lt; high</a:t>
            </a:r>
          </a:p>
        </p:txBody>
      </p:sp>
      <p:sp>
        <p:nvSpPr>
          <p:cNvPr id="240" name="Shape 240"/>
          <p:cNvSpPr/>
          <p:nvPr/>
        </p:nvSpPr>
        <p:spPr>
          <a:xfrm>
            <a:off x="481475" y="5811450"/>
            <a:ext cx="24690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bindings:</a:t>
            </a:r>
            <a:r>
              <a:rPr lang="en"/>
              <a:t> low = L ^ high = H</a:t>
            </a:r>
          </a:p>
        </p:txBody>
      </p:sp>
      <p:sp>
        <p:nvSpPr>
          <p:cNvPr id="241" name="Shape 241"/>
          <p:cNvSpPr/>
          <p:nvPr/>
        </p:nvSpPr>
        <p:spPr>
          <a:xfrm>
            <a:off x="457200" y="5512450"/>
            <a:ext cx="59877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loop invariant (LI):</a:t>
            </a:r>
            <a:r>
              <a:rPr lang="en"/>
              <a:t> ∀ k, 0 &lt; k &lt; size: dictKeys[k] = key =&gt; L &lt;= k &lt; H</a:t>
            </a:r>
          </a:p>
        </p:txBody>
      </p:sp>
      <p:sp>
        <p:nvSpPr>
          <p:cNvPr id="242" name="Shape 242"/>
          <p:cNvSpPr/>
          <p:nvPr/>
        </p:nvSpPr>
        <p:spPr>
          <a:xfrm>
            <a:off x="3399175" y="1681700"/>
            <a:ext cx="17054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a:t>
            </a:r>
          </a:p>
        </p:txBody>
      </p:sp>
      <p:sp>
        <p:nvSpPr>
          <p:cNvPr id="243" name="Shape 243"/>
          <p:cNvSpPr/>
          <p:nvPr/>
        </p:nvSpPr>
        <p:spPr>
          <a:xfrm>
            <a:off x="3399175" y="1953200"/>
            <a:ext cx="24690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H &gt;= L</a:t>
            </a:r>
          </a:p>
        </p:txBody>
      </p:sp>
      <p:sp>
        <p:nvSpPr>
          <p:cNvPr id="244" name="Shape 244"/>
          <p:cNvSpPr/>
          <p:nvPr/>
        </p:nvSpPr>
        <p:spPr>
          <a:xfrm>
            <a:off x="3876125" y="2224700"/>
            <a:ext cx="43773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a:t>
            </a:r>
            <a:r>
              <a:rPr b="1" lang="en"/>
              <a:t>mid = M</a:t>
            </a:r>
            <a:r>
              <a:rPr lang="en"/>
              <a:t> ^ LI ^ </a:t>
            </a:r>
            <a:r>
              <a:rPr b="1" lang="en"/>
              <a:t>H &gt;= M &gt;= L </a:t>
            </a:r>
          </a:p>
        </p:txBody>
      </p:sp>
      <p:sp>
        <p:nvSpPr>
          <p:cNvPr id="245" name="Shape 245"/>
          <p:cNvSpPr txBox="1"/>
          <p:nvPr/>
        </p:nvSpPr>
        <p:spPr>
          <a:xfrm>
            <a:off x="4436825" y="3673500"/>
            <a:ext cx="4114800" cy="938999"/>
          </a:xfrm>
          <a:prstGeom prst="rect">
            <a:avLst/>
          </a:prstGeom>
          <a:noFill/>
          <a:ln>
            <a:noFill/>
          </a:ln>
        </p:spPr>
        <p:txBody>
          <a:bodyPr anchorCtr="0" anchor="t" bIns="91425" lIns="91425" rIns="91425" tIns="91425">
            <a:noAutofit/>
          </a:bodyPr>
          <a:lstStyle/>
          <a:p>
            <a:pPr lvl="0" rtl="0">
              <a:spcBef>
                <a:spcPts val="0"/>
              </a:spcBef>
              <a:buNone/>
            </a:pPr>
            <a:r>
              <a:rPr b="1" lang="en"/>
              <a:t>Verify the contract of the procedure:</a:t>
            </a:r>
          </a:p>
          <a:p>
            <a:pPr lvl="0">
              <a:spcBef>
                <a:spcPts val="0"/>
              </a:spcBef>
              <a:buNone/>
            </a:pPr>
            <a:r>
              <a:rPr i="1" lang="en"/>
              <a:t>Returns corresponding value from dictValues for the key in dictKeys</a:t>
            </a:r>
            <a:r>
              <a:rPr lang="en"/>
              <a:t>, or null if key does not appear in dictKeys.</a:t>
            </a:r>
          </a:p>
        </p:txBody>
      </p:sp>
      <p:sp>
        <p:nvSpPr>
          <p:cNvPr id="246" name="Shape 246"/>
          <p:cNvSpPr/>
          <p:nvPr/>
        </p:nvSpPr>
        <p:spPr>
          <a:xfrm>
            <a:off x="4305575" y="4714775"/>
            <a:ext cx="4377300" cy="423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s=value ^ ∃i, 0 &lt;= i &lt; size: dictKeys[i] = k ^ dictValues[i] = value</a:t>
            </a:r>
          </a:p>
        </p:txBody>
      </p:sp>
      <p:sp>
        <p:nvSpPr>
          <p:cNvPr id="247" name="Shape 2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building predicates that describe which execution paths will be taken and their effect on program state.</a:t>
            </a:r>
          </a:p>
          <a:p>
            <a:pPr indent="-419100" lvl="1" marL="914400" marR="0" rtl="0" algn="l">
              <a:lnSpc>
                <a:spcPct val="100000"/>
              </a:lnSpc>
              <a:spcBef>
                <a:spcPts val="600"/>
              </a:spcBef>
              <a:spcAft>
                <a:spcPts val="0"/>
              </a:spcAft>
              <a:buClr>
                <a:schemeClr val="dk1"/>
              </a:buClr>
              <a:buSzPct val="125000"/>
              <a:buFont typeface="Arial"/>
            </a:pPr>
            <a:r>
              <a:rPr lang="en"/>
              <a:t>Determines the conditions under which a path can be taken.</a:t>
            </a:r>
          </a:p>
          <a:p>
            <a:pPr indent="-228600" lvl="1" marL="914400" marR="0" rtl="0" algn="l">
              <a:lnSpc>
                <a:spcPct val="100000"/>
              </a:lnSpc>
              <a:spcBef>
                <a:spcPts val="600"/>
              </a:spcBef>
              <a:spcAft>
                <a:spcPts val="0"/>
              </a:spcAft>
            </a:pPr>
            <a:r>
              <a:rPr lang="en"/>
              <a:t>Identifies infeasible paths and paths that can be taken when they shouldn’t.</a:t>
            </a:r>
          </a:p>
          <a:p>
            <a:pPr indent="-228600" lvl="1" marL="914400" marR="0" rtl="0" algn="l">
              <a:lnSpc>
                <a:spcPct val="100000"/>
              </a:lnSpc>
              <a:spcBef>
                <a:spcPts val="600"/>
              </a:spcBef>
              <a:spcAft>
                <a:spcPts val="0"/>
              </a:spcAft>
            </a:pPr>
            <a:r>
              <a:rPr lang="en"/>
              <a:t>Can be used to generate tests targeted at particular paths in the system.</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Binary Search</a:t>
            </a:r>
          </a:p>
        </p:txBody>
      </p:sp>
      <p:sp>
        <p:nvSpPr>
          <p:cNvPr id="253" name="Shape 2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low = 0;</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p>
          <a:p>
            <a:pPr indent="457200" lvl="0" marR="0" rtl="0" algn="l">
              <a:lnSpc>
                <a:spcPct val="100000"/>
              </a:lnSpc>
              <a:spcBef>
                <a:spcPts val="600"/>
              </a:spcBef>
              <a:spcAft>
                <a:spcPts val="0"/>
              </a:spcAft>
              <a:buNone/>
            </a:pPr>
            <a:r>
              <a:rPr lang="en" sz="1200">
                <a:latin typeface="Courier New"/>
                <a:ea typeface="Courier New"/>
                <a:cs typeface="Courier New"/>
                <a:sym typeface="Courier New"/>
              </a:rPr>
              <a:t>int mid, comparison;</a:t>
            </a:r>
          </a:p>
          <a:p>
            <a:pPr indent="457200" lv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while (high &gt;= low) {</a:t>
            </a: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mid = (high + low) / 2; </a:t>
            </a: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comparison = strcmp( dictKeys[mid], key );</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indent="457200" lv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return 0;</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254" name="Shape 254"/>
          <p:cNvSpPr/>
          <p:nvPr/>
        </p:nvSpPr>
        <p:spPr>
          <a:xfrm>
            <a:off x="3852050" y="1600200"/>
            <a:ext cx="4834800" cy="312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pre-condition (PC):</a:t>
            </a:r>
            <a:r>
              <a:rPr lang="en" sz="1200"/>
              <a:t> ∀ i, j, 0 &lt;= i &lt; j &lt; size: dictKeys[i] &lt;= dictKeys[j]</a:t>
            </a:r>
          </a:p>
        </p:txBody>
      </p:sp>
      <p:sp>
        <p:nvSpPr>
          <p:cNvPr id="255" name="Shape 255"/>
          <p:cNvSpPr/>
          <p:nvPr/>
        </p:nvSpPr>
        <p:spPr>
          <a:xfrm>
            <a:off x="6394000" y="2208675"/>
            <a:ext cx="22925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bindings:</a:t>
            </a:r>
            <a:r>
              <a:rPr lang="en" sz="1200"/>
              <a:t> low = L ^ high = H</a:t>
            </a:r>
          </a:p>
        </p:txBody>
      </p:sp>
      <p:sp>
        <p:nvSpPr>
          <p:cNvPr id="256" name="Shape 256"/>
          <p:cNvSpPr/>
          <p:nvPr/>
        </p:nvSpPr>
        <p:spPr>
          <a:xfrm>
            <a:off x="3777000" y="1896375"/>
            <a:ext cx="4909800" cy="3959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loop invariant (LI):</a:t>
            </a:r>
            <a:r>
              <a:rPr lang="en" sz="1200"/>
              <a:t> ∀ k, 0 &lt; k &lt; size: dictKeys[k] = key =&gt; L &lt;= k &lt; H</a:t>
            </a:r>
          </a:p>
        </p:txBody>
      </p:sp>
      <p:sp>
        <p:nvSpPr>
          <p:cNvPr id="257" name="Shape 257"/>
          <p:cNvSpPr txBox="1"/>
          <p:nvPr/>
        </p:nvSpPr>
        <p:spPr>
          <a:xfrm>
            <a:off x="3236125" y="5355200"/>
            <a:ext cx="4114800" cy="938999"/>
          </a:xfrm>
          <a:prstGeom prst="rect">
            <a:avLst/>
          </a:prstGeom>
          <a:noFill/>
          <a:ln>
            <a:noFill/>
          </a:ln>
        </p:spPr>
        <p:txBody>
          <a:bodyPr anchorCtr="0" anchor="t" bIns="91425" lIns="91425" rIns="91425" tIns="91425">
            <a:noAutofit/>
          </a:bodyPr>
          <a:lstStyle/>
          <a:p>
            <a:pPr lvl="0" rtl="0">
              <a:spcBef>
                <a:spcPts val="0"/>
              </a:spcBef>
              <a:buNone/>
            </a:pPr>
            <a:r>
              <a:rPr b="1" lang="en"/>
              <a:t>Verify the contract of the procedure:</a:t>
            </a:r>
          </a:p>
          <a:p>
            <a:pPr lvl="0" rtl="0">
              <a:spcBef>
                <a:spcPts val="0"/>
              </a:spcBef>
              <a:buNone/>
            </a:pPr>
            <a:r>
              <a:rPr lang="en"/>
              <a:t>Returns corresponding value from dictValues for the key in dictKeys, or </a:t>
            </a:r>
            <a:r>
              <a:rPr i="1" lang="en"/>
              <a:t>null if key does not appear in dictKeys.</a:t>
            </a:r>
          </a:p>
        </p:txBody>
      </p:sp>
      <p:sp>
        <p:nvSpPr>
          <p:cNvPr id="258" name="Shape 258"/>
          <p:cNvSpPr/>
          <p:nvPr/>
        </p:nvSpPr>
        <p:spPr>
          <a:xfrm>
            <a:off x="3689100" y="5042900"/>
            <a:ext cx="4492799" cy="312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post-condition:</a:t>
            </a:r>
            <a:r>
              <a:rPr lang="en" sz="1200"/>
              <a:t> s=0 ^ ∄ a, 0 &lt;= a &lt; size : dictKeys[a] = key</a:t>
            </a:r>
          </a:p>
        </p:txBody>
      </p:sp>
      <p:sp>
        <p:nvSpPr>
          <p:cNvPr id="259" name="Shape 259"/>
          <p:cNvSpPr/>
          <p:nvPr/>
        </p:nvSpPr>
        <p:spPr>
          <a:xfrm>
            <a:off x="3900100" y="2743200"/>
            <a:ext cx="2421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bindings ^ PC ^ LI ^ </a:t>
            </a:r>
            <a:r>
              <a:rPr b="1" lang="en"/>
              <a:t>L&gt;H</a:t>
            </a:r>
          </a:p>
        </p:txBody>
      </p:sp>
      <p:sp>
        <p:nvSpPr>
          <p:cNvPr id="260" name="Shape 260"/>
          <p:cNvSpPr txBox="1"/>
          <p:nvPr/>
        </p:nvSpPr>
        <p:spPr>
          <a:xfrm>
            <a:off x="5426775" y="3062575"/>
            <a:ext cx="3614099" cy="9389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Presence of the key implies L &lt; H</a:t>
            </a:r>
          </a:p>
          <a:p>
            <a:pPr indent="-228600" lvl="0" marL="457200" rtl="0">
              <a:spcBef>
                <a:spcPts val="0"/>
              </a:spcBef>
              <a:buChar char="●"/>
            </a:pPr>
            <a:r>
              <a:rPr lang="en"/>
              <a:t>But, L &gt; H</a:t>
            </a:r>
          </a:p>
          <a:p>
            <a:pPr indent="-228600" lvl="0" marL="457200" rtl="0">
              <a:spcBef>
                <a:spcPts val="0"/>
              </a:spcBef>
              <a:buChar char="●"/>
            </a:pPr>
            <a:r>
              <a:rPr lang="en"/>
              <a:t>Therefore, the key is not present.</a:t>
            </a:r>
          </a:p>
          <a:p>
            <a:pPr indent="-228600" lvl="0" marL="457200" rtl="0">
              <a:spcBef>
                <a:spcPts val="0"/>
              </a:spcBef>
              <a:buChar char="●"/>
            </a:pPr>
            <a:r>
              <a:rPr lang="en"/>
              <a:t>The post-condition is met.</a:t>
            </a:r>
          </a:p>
        </p:txBody>
      </p:sp>
      <p:sp>
        <p:nvSpPr>
          <p:cNvPr id="261" name="Shape 2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267" name="Shape 26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The loop body of the binary search can be modified to:</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t>Demonstrate using symbolic execution that the path that traverses the false branch of all three statements is infeasible.</a:t>
            </a:r>
          </a:p>
        </p:txBody>
      </p:sp>
      <p:sp>
        <p:nvSpPr>
          <p:cNvPr id="268" name="Shape 26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if (comparison &lt; 0){</a:t>
            </a:r>
          </a:p>
          <a:p>
            <a:pPr lvl="0" rtl="0">
              <a:spcBef>
                <a:spcPts val="0"/>
              </a:spcBef>
              <a:buClr>
                <a:schemeClr val="dk1"/>
              </a:buClr>
              <a:buSzPct val="78571"/>
              <a:buFont typeface="Arial"/>
              <a:buNone/>
            </a:pPr>
            <a:r>
              <a:rPr lang="en" sz="1400">
                <a:latin typeface="Courier New"/>
                <a:ea typeface="Courier New"/>
                <a:cs typeface="Courier New"/>
                <a:sym typeface="Courier New"/>
              </a:rPr>
              <a:t>	low = mid + 1;</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&gt; 0){</a:t>
            </a:r>
          </a:p>
          <a:p>
            <a:pPr lvl="0" rtl="0">
              <a:spcBef>
                <a:spcPts val="0"/>
              </a:spcBef>
              <a:buNone/>
            </a:pPr>
            <a:r>
              <a:rPr lang="en" sz="1400">
                <a:latin typeface="Courier New"/>
                <a:ea typeface="Courier New"/>
                <a:cs typeface="Courier New"/>
                <a:sym typeface="Courier New"/>
              </a:rPr>
              <a:t>	high = mid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 0){</a:t>
            </a:r>
          </a:p>
          <a:p>
            <a:pPr lvl="0" rtl="0">
              <a:spcBef>
                <a:spcPts val="0"/>
              </a:spcBef>
              <a:buNone/>
            </a:pPr>
            <a:r>
              <a:rPr lang="en" sz="1400">
                <a:latin typeface="Courier New"/>
                <a:ea typeface="Courier New"/>
                <a:cs typeface="Courier New"/>
                <a:sym typeface="Courier New"/>
              </a:rPr>
              <a:t>	return dictValues[mid];</a:t>
            </a:r>
          </a:p>
          <a:p>
            <a:pPr lvl="0">
              <a:spcBef>
                <a:spcPts val="0"/>
              </a:spcBef>
              <a:buClr>
                <a:schemeClr val="dk1"/>
              </a:buClr>
              <a:buSzPct val="78571"/>
              <a:buFont typeface="Arial"/>
              <a:buNone/>
            </a:pPr>
            <a:r>
              <a:rPr lang="en" sz="1400">
                <a:latin typeface="Courier New"/>
                <a:ea typeface="Courier New"/>
                <a:cs typeface="Courier New"/>
                <a:sym typeface="Courier New"/>
              </a:rPr>
              <a:t>}</a:t>
            </a:r>
          </a:p>
        </p:txBody>
      </p:sp>
      <p:sp>
        <p:nvSpPr>
          <p:cNvPr id="269" name="Shape 2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275" name="Shape 275"/>
          <p:cNvSpPr txBox="1"/>
          <p:nvPr>
            <p:ph idx="2" type="body"/>
          </p:nvPr>
        </p:nvSpPr>
        <p:spPr>
          <a:xfrm>
            <a:off x="457200" y="2148825"/>
            <a:ext cx="3994500" cy="28008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if (comparison &lt; 0){</a:t>
            </a:r>
          </a:p>
          <a:p>
            <a:pPr lvl="0" rtl="0">
              <a:spcBef>
                <a:spcPts val="0"/>
              </a:spcBef>
              <a:buNone/>
            </a:pPr>
            <a:r>
              <a:rPr lang="en" sz="1400">
                <a:latin typeface="Courier New"/>
                <a:ea typeface="Courier New"/>
                <a:cs typeface="Courier New"/>
                <a:sym typeface="Courier New"/>
              </a:rPr>
              <a:t>	low = mid + 1;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&gt; 0){</a:t>
            </a:r>
          </a:p>
          <a:p>
            <a:pPr lvl="0" rtl="0">
              <a:spcBef>
                <a:spcPts val="0"/>
              </a:spcBef>
              <a:buNone/>
            </a:pPr>
            <a:r>
              <a:rPr lang="en" sz="1400">
                <a:latin typeface="Courier New"/>
                <a:ea typeface="Courier New"/>
                <a:cs typeface="Courier New"/>
                <a:sym typeface="Courier New"/>
              </a:rPr>
              <a:t>	high = mid -1;</a:t>
            </a:r>
          </a:p>
          <a:p>
            <a:pPr lvl="0" rtl="0">
              <a:spcBef>
                <a:spcPts val="0"/>
              </a:spcBef>
              <a:buNone/>
            </a:pPr>
            <a:r>
              <a:rPr lang="en" sz="1400">
                <a:latin typeface="Courier New"/>
                <a:ea typeface="Courier New"/>
                <a:cs typeface="Courier New"/>
                <a:sym typeface="Courier New"/>
              </a:rPr>
              <a:t>}</a:t>
            </a:r>
          </a:p>
          <a:p>
            <a:pPr lvl="0" rtl="0">
              <a:spcBef>
                <a:spcPts val="0"/>
              </a:spcBef>
              <a:buNone/>
            </a:pPr>
            <a:r>
              <a:rPr lang="en" sz="1400">
                <a:latin typeface="Courier New"/>
                <a:ea typeface="Courier New"/>
                <a:cs typeface="Courier New"/>
                <a:sym typeface="Courier New"/>
              </a:rPr>
              <a:t>if (comparison == 0){</a:t>
            </a:r>
          </a:p>
          <a:p>
            <a:pPr lvl="0" rtl="0">
              <a:spcBef>
                <a:spcPts val="0"/>
              </a:spcBef>
              <a:buNone/>
            </a:pPr>
            <a:r>
              <a:rPr lang="en" sz="1400">
                <a:latin typeface="Courier New"/>
                <a:ea typeface="Courier New"/>
                <a:cs typeface="Courier New"/>
                <a:sym typeface="Courier New"/>
              </a:rPr>
              <a:t>	return dictValues[mid];</a:t>
            </a:r>
          </a:p>
          <a:p>
            <a:pPr lvl="0" rtl="0">
              <a:spcBef>
                <a:spcPts val="0"/>
              </a:spcBef>
              <a:buNone/>
            </a:pPr>
            <a:r>
              <a:rPr lang="en" sz="1400">
                <a:latin typeface="Courier New"/>
                <a:ea typeface="Courier New"/>
                <a:cs typeface="Courier New"/>
                <a:sym typeface="Courier New"/>
              </a:rPr>
              <a:t>}</a:t>
            </a:r>
          </a:p>
        </p:txBody>
      </p:sp>
      <p:sp>
        <p:nvSpPr>
          <p:cNvPr id="276" name="Shape 276"/>
          <p:cNvSpPr/>
          <p:nvPr/>
        </p:nvSpPr>
        <p:spPr>
          <a:xfrm>
            <a:off x="3041375" y="2814750"/>
            <a:ext cx="4651500"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low = L ^ high = H ^ mid = M ^ comparison = C ^ !(C&lt;0)</a:t>
            </a:r>
          </a:p>
        </p:txBody>
      </p:sp>
      <p:sp>
        <p:nvSpPr>
          <p:cNvPr id="277" name="Shape 277"/>
          <p:cNvSpPr/>
          <p:nvPr/>
        </p:nvSpPr>
        <p:spPr>
          <a:xfrm>
            <a:off x="3041375" y="3718550"/>
            <a:ext cx="5331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 !(C&lt;0) </a:t>
            </a:r>
            <a:r>
              <a:rPr b="1" lang="en"/>
              <a:t>^ !(C&gt;0)</a:t>
            </a:r>
          </a:p>
        </p:txBody>
      </p:sp>
      <p:sp>
        <p:nvSpPr>
          <p:cNvPr id="278" name="Shape 278"/>
          <p:cNvSpPr/>
          <p:nvPr/>
        </p:nvSpPr>
        <p:spPr>
          <a:xfrm>
            <a:off x="3539625" y="3447950"/>
            <a:ext cx="4499099" cy="54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a:t>
            </a:r>
            <a:br>
              <a:rPr lang="en"/>
            </a:br>
            <a:r>
              <a:rPr lang="en"/>
              <a:t> </a:t>
            </a:r>
            <a:r>
              <a:rPr b="1" lang="en"/>
              <a:t>(!(C&lt;0) ^ !(C&gt;0) =&gt; (C=0))</a:t>
            </a:r>
          </a:p>
        </p:txBody>
      </p:sp>
      <p:sp>
        <p:nvSpPr>
          <p:cNvPr id="279" name="Shape 279"/>
          <p:cNvSpPr/>
          <p:nvPr/>
        </p:nvSpPr>
        <p:spPr>
          <a:xfrm>
            <a:off x="3656250" y="4407525"/>
            <a:ext cx="4499099" cy="54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low = L ^ high = H ^ mid = M ^ comparison = C ^</a:t>
            </a:r>
            <a:br>
              <a:rPr lang="en"/>
            </a:br>
            <a:r>
              <a:rPr lang="en"/>
              <a:t> (!(C&lt;0) ^ !(C&gt;0) =&gt; (C=0)) ^ </a:t>
            </a:r>
            <a:r>
              <a:rPr b="1" lang="en"/>
              <a:t>!(c=0)</a:t>
            </a:r>
          </a:p>
        </p:txBody>
      </p:sp>
      <p:sp>
        <p:nvSpPr>
          <p:cNvPr id="280" name="Shape 28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xit" presetID="10" presetSubtype="0">
                                  <p:stCondLst>
                                    <p:cond delay="0"/>
                                  </p:stCondLst>
                                  <p:childTnLst>
                                    <p:animEffect filter="fade" transition="out">
                                      <p:cBhvr>
                                        <p:cTn dur="1"/>
                                        <p:tgtEl>
                                          <p:spTgt spid="277"/>
                                        </p:tgtEl>
                                      </p:cBhvr>
                                    </p:animEffect>
                                    <p:set>
                                      <p:cBhvr>
                                        <p:cTn dur="1" fill="hold">
                                          <p:stCondLst>
                                            <p:cond delay="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Programs can be structured and verified in a hierarchy of segments.</a:t>
            </a:r>
          </a:p>
          <a:p>
            <a:pPr indent="-228600" lvl="0" marL="457200" marR="0" rtl="0" algn="l">
              <a:lnSpc>
                <a:spcPct val="100000"/>
              </a:lnSpc>
              <a:spcBef>
                <a:spcPts val="600"/>
              </a:spcBef>
              <a:spcAft>
                <a:spcPts val="0"/>
              </a:spcAft>
            </a:pPr>
            <a:r>
              <a:rPr lang="en"/>
              <a:t>Loop invariant is placed at beginning of the loop so we can compose facts about pieces of a program.</a:t>
            </a:r>
          </a:p>
          <a:p>
            <a:pPr indent="-228600" lvl="0" marL="457200" marR="0" rtl="0" algn="l">
              <a:lnSpc>
                <a:spcPct val="100000"/>
              </a:lnSpc>
              <a:spcBef>
                <a:spcPts val="600"/>
              </a:spcBef>
              <a:spcAft>
                <a:spcPts val="0"/>
              </a:spcAft>
            </a:pPr>
            <a:r>
              <a:rPr lang="en"/>
              <a:t>Effect of a block is described as a </a:t>
            </a:r>
            <a:r>
              <a:rPr i="1" lang="en"/>
              <a:t>Hoare Triple</a:t>
            </a:r>
            <a:r>
              <a:rPr lang="en"/>
              <a:t>:</a:t>
            </a:r>
          </a:p>
          <a:p>
            <a:pPr indent="-228600" lvl="1" marL="914400" marR="0" rtl="0" algn="l">
              <a:lnSpc>
                <a:spcPct val="100000"/>
              </a:lnSpc>
              <a:spcBef>
                <a:spcPts val="600"/>
              </a:spcBef>
              <a:spcAft>
                <a:spcPts val="0"/>
              </a:spcAft>
            </a:pPr>
            <a:r>
              <a:rPr lang="en"/>
              <a:t>(|pre|) block (|post|)</a:t>
            </a:r>
          </a:p>
          <a:p>
            <a:pPr indent="-228600" lvl="1" marL="914400" marR="0" rtl="0" algn="l">
              <a:lnSpc>
                <a:spcPct val="100000"/>
              </a:lnSpc>
              <a:spcBef>
                <a:spcPts val="600"/>
              </a:spcBef>
              <a:spcAft>
                <a:spcPts val="0"/>
              </a:spcAft>
            </a:pPr>
            <a:r>
              <a:rPr lang="en"/>
              <a:t>If</a:t>
            </a:r>
            <a:r>
              <a:rPr i="1" lang="en"/>
              <a:t> pre</a:t>
            </a:r>
            <a:r>
              <a:rPr lang="en"/>
              <a:t> is satisfied at entry, then after executing</a:t>
            </a:r>
            <a:r>
              <a:rPr i="1" lang="en"/>
              <a:t> block</a:t>
            </a:r>
            <a:r>
              <a:rPr lang="en"/>
              <a:t>, </a:t>
            </a:r>
            <a:r>
              <a:rPr i="1" lang="en"/>
              <a:t>post</a:t>
            </a:r>
            <a:r>
              <a:rPr lang="en"/>
              <a:t> will be satisfied.</a:t>
            </a:r>
          </a:p>
        </p:txBody>
      </p:sp>
      <p:sp>
        <p:nvSpPr>
          <p:cNvPr id="287" name="Shape 2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Standard templates for reasoning with triples</a:t>
            </a:r>
          </a:p>
          <a:p>
            <a:pPr indent="-228600" lvl="0" marL="457200" marR="0" rtl="0" algn="l">
              <a:lnSpc>
                <a:spcPct val="100000"/>
              </a:lnSpc>
              <a:spcBef>
                <a:spcPts val="600"/>
              </a:spcBef>
              <a:spcAft>
                <a:spcPts val="0"/>
              </a:spcAft>
            </a:pPr>
            <a:r>
              <a:rPr lang="en"/>
              <a:t>While Loops:</a:t>
            </a:r>
          </a:p>
          <a:p>
            <a:pPr indent="0" lvl="0" marL="457200" marR="0" rtl="0" algn="ctr">
              <a:lnSpc>
                <a:spcPct val="100000"/>
              </a:lnSpc>
              <a:spcBef>
                <a:spcPts val="600"/>
              </a:spcBef>
              <a:spcAft>
                <a:spcPts val="0"/>
              </a:spcAft>
              <a:buNone/>
            </a:pPr>
            <a:r>
              <a:rPr lang="en" sz="2400"/>
              <a:t>(|I ^ C|) S (|I|)</a:t>
            </a:r>
          </a:p>
          <a:p>
            <a:pPr indent="0" lvl="0" marL="457200" marR="0" rtl="0" algn="ctr">
              <a:lnSpc>
                <a:spcPct val="100000"/>
              </a:lnSpc>
              <a:spcBef>
                <a:spcPts val="600"/>
              </a:spcBef>
              <a:spcAft>
                <a:spcPts val="0"/>
              </a:spcAft>
              <a:buNone/>
            </a:pPr>
            <a:r>
              <a:rPr lang="en" sz="2400"/>
              <a:t>(I) while(C) { S } (|I ^ !C|)</a:t>
            </a:r>
          </a:p>
          <a:p>
            <a:pPr indent="-228600" lvl="0" marL="457200" marR="0" rtl="0" algn="l">
              <a:lnSpc>
                <a:spcPct val="100000"/>
              </a:lnSpc>
              <a:spcBef>
                <a:spcPts val="600"/>
              </a:spcBef>
              <a:spcAft>
                <a:spcPts val="0"/>
              </a:spcAft>
            </a:pPr>
            <a:r>
              <a:rPr lang="en"/>
              <a:t>Formula on top line is the </a:t>
            </a:r>
            <a:r>
              <a:rPr i="1" lang="en"/>
              <a:t>premise</a:t>
            </a:r>
            <a:r>
              <a:rPr lang="en"/>
              <a:t>.</a:t>
            </a:r>
          </a:p>
          <a:p>
            <a:pPr indent="-228600" lvl="0" marL="457200" marR="0" rtl="0" algn="l">
              <a:lnSpc>
                <a:spcPct val="100000"/>
              </a:lnSpc>
              <a:spcBef>
                <a:spcPts val="600"/>
              </a:spcBef>
              <a:spcAft>
                <a:spcPts val="0"/>
              </a:spcAft>
            </a:pPr>
            <a:r>
              <a:rPr lang="en"/>
              <a:t>Formula on the bottom line is the </a:t>
            </a:r>
            <a:r>
              <a:rPr i="1" lang="en"/>
              <a:t>conclusion</a:t>
            </a:r>
            <a:r>
              <a:rPr lang="en"/>
              <a:t>.</a:t>
            </a:r>
          </a:p>
          <a:p>
            <a:pPr indent="-228600" lvl="0" marL="457200" marR="0" rtl="0" algn="l">
              <a:lnSpc>
                <a:spcPct val="100000"/>
              </a:lnSpc>
              <a:spcBef>
                <a:spcPts val="600"/>
              </a:spcBef>
              <a:spcAft>
                <a:spcPts val="0"/>
              </a:spcAft>
            </a:pPr>
            <a:r>
              <a:rPr lang="en"/>
              <a:t>If we can verify the premise, we can infer the conclusion.</a:t>
            </a:r>
          </a:p>
        </p:txBody>
      </p:sp>
      <p:cxnSp>
        <p:nvCxnSpPr>
          <p:cNvPr id="294" name="Shape 294"/>
          <p:cNvCxnSpPr/>
          <p:nvPr/>
        </p:nvCxnSpPr>
        <p:spPr>
          <a:xfrm>
            <a:off x="3196425" y="3160650"/>
            <a:ext cx="3363299" cy="12000"/>
          </a:xfrm>
          <a:prstGeom prst="straightConnector1">
            <a:avLst/>
          </a:prstGeom>
          <a:noFill/>
          <a:ln cap="flat" cmpd="sng" w="9525">
            <a:solidFill>
              <a:srgbClr val="000000"/>
            </a:solidFill>
            <a:prstDash val="solid"/>
            <a:round/>
            <a:headEnd len="lg" w="lg" type="none"/>
            <a:tailEnd len="lg" w="lg" type="none"/>
          </a:ln>
        </p:spPr>
      </p:cxnSp>
      <p:sp>
        <p:nvSpPr>
          <p:cNvPr id="295" name="Shape 29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 - While</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While Loops:</a:t>
            </a:r>
          </a:p>
          <a:p>
            <a:pPr indent="0" lvl="0" marL="457200" marR="0" rtl="0" algn="ctr">
              <a:lnSpc>
                <a:spcPct val="100000"/>
              </a:lnSpc>
              <a:spcBef>
                <a:spcPts val="600"/>
              </a:spcBef>
              <a:spcAft>
                <a:spcPts val="0"/>
              </a:spcAft>
              <a:buNone/>
            </a:pPr>
            <a:r>
              <a:rPr lang="en" sz="2400"/>
              <a:t>(|I ^ C|) S (|I|)</a:t>
            </a:r>
          </a:p>
          <a:p>
            <a:pPr indent="0" lvl="0" marL="457200" marR="0" rtl="0" algn="ctr">
              <a:lnSpc>
                <a:spcPct val="100000"/>
              </a:lnSpc>
              <a:spcBef>
                <a:spcPts val="600"/>
              </a:spcBef>
              <a:spcAft>
                <a:spcPts val="0"/>
              </a:spcAft>
              <a:buNone/>
            </a:pPr>
            <a:r>
              <a:rPr lang="en" sz="2400"/>
              <a:t>(|I|) while(C) { S } (|I ^ !C|)</a:t>
            </a:r>
          </a:p>
          <a:p>
            <a:pPr indent="-228600" lvl="0" marL="457200" marR="0" rtl="0" algn="l">
              <a:lnSpc>
                <a:spcPct val="100000"/>
              </a:lnSpc>
              <a:spcBef>
                <a:spcPts val="600"/>
              </a:spcBef>
              <a:spcAft>
                <a:spcPts val="0"/>
              </a:spcAft>
            </a:pPr>
            <a:r>
              <a:rPr lang="en"/>
              <a:t>Premise:</a:t>
            </a:r>
          </a:p>
          <a:p>
            <a:pPr indent="-228600" lvl="1" marL="914400" marR="0" rtl="0" algn="l">
              <a:lnSpc>
                <a:spcPct val="100000"/>
              </a:lnSpc>
              <a:spcBef>
                <a:spcPts val="600"/>
              </a:spcBef>
              <a:spcAft>
                <a:spcPts val="0"/>
              </a:spcAft>
            </a:pPr>
            <a:r>
              <a:rPr lang="en"/>
              <a:t>If invariant (I) and loop condition (C) are true before the loop, then after executing the loop body (S), I will still be true. </a:t>
            </a:r>
          </a:p>
          <a:p>
            <a:pPr indent="-228600" lvl="0" marL="457200" marR="0" rtl="0" algn="l">
              <a:lnSpc>
                <a:spcPct val="100000"/>
              </a:lnSpc>
              <a:spcBef>
                <a:spcPts val="600"/>
              </a:spcBef>
              <a:spcAft>
                <a:spcPts val="0"/>
              </a:spcAft>
            </a:pPr>
            <a:r>
              <a:rPr lang="en"/>
              <a:t>Conclusion:</a:t>
            </a:r>
          </a:p>
          <a:p>
            <a:pPr indent="-228600" lvl="1" marL="914400" marR="0" rtl="0" algn="l">
              <a:lnSpc>
                <a:spcPct val="100000"/>
              </a:lnSpc>
              <a:spcBef>
                <a:spcPts val="600"/>
              </a:spcBef>
              <a:spcAft>
                <a:spcPts val="0"/>
              </a:spcAft>
            </a:pPr>
            <a:r>
              <a:rPr lang="en"/>
              <a:t>The loop takes the program from a state where I is true to a state where I is true and C is not.</a:t>
            </a:r>
          </a:p>
        </p:txBody>
      </p:sp>
      <p:cxnSp>
        <p:nvCxnSpPr>
          <p:cNvPr id="302" name="Shape 302"/>
          <p:cNvCxnSpPr/>
          <p:nvPr/>
        </p:nvCxnSpPr>
        <p:spPr>
          <a:xfrm>
            <a:off x="3184500" y="2671650"/>
            <a:ext cx="3363299" cy="12000"/>
          </a:xfrm>
          <a:prstGeom prst="straightConnector1">
            <a:avLst/>
          </a:prstGeom>
          <a:noFill/>
          <a:ln cap="flat" cmpd="sng" w="9525">
            <a:solidFill>
              <a:srgbClr val="000000"/>
            </a:solidFill>
            <a:prstDash val="solid"/>
            <a:round/>
            <a:headEnd len="lg" w="lg" type="none"/>
            <a:tailEnd len="lg" w="lg" type="none"/>
          </a:ln>
        </p:spPr>
      </p:cxnSp>
      <p:sp>
        <p:nvSpPr>
          <p:cNvPr id="303" name="Shape 3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Inference Rules - If-Statement</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ctr">
              <a:lnSpc>
                <a:spcPct val="100000"/>
              </a:lnSpc>
              <a:spcBef>
                <a:spcPts val="600"/>
              </a:spcBef>
              <a:spcAft>
                <a:spcPts val="0"/>
              </a:spcAft>
              <a:buNone/>
            </a:pPr>
            <a:r>
              <a:rPr lang="en" sz="2400"/>
              <a:t>(|P ^ C|) thenpart (|Q|) (|P ^ !C) elsepart (|Q|)</a:t>
            </a:r>
          </a:p>
          <a:p>
            <a:pPr indent="0" lvl="0" marL="457200" marR="0" rtl="0" algn="ctr">
              <a:lnSpc>
                <a:spcPct val="100000"/>
              </a:lnSpc>
              <a:spcBef>
                <a:spcPts val="600"/>
              </a:spcBef>
              <a:spcAft>
                <a:spcPts val="0"/>
              </a:spcAft>
              <a:buNone/>
            </a:pPr>
            <a:r>
              <a:rPr lang="en" sz="2400"/>
              <a:t>(|P|) if(C) { thenpart } else {elsepart} (|Q|)</a:t>
            </a:r>
          </a:p>
          <a:p>
            <a:pPr indent="-228600" lvl="0" marL="457200" marR="0" rtl="0" algn="l">
              <a:lnSpc>
                <a:spcPct val="100000"/>
              </a:lnSpc>
              <a:spcBef>
                <a:spcPts val="600"/>
              </a:spcBef>
              <a:spcAft>
                <a:spcPts val="0"/>
              </a:spcAft>
            </a:pPr>
            <a:r>
              <a:rPr lang="en"/>
              <a:t>Premise:</a:t>
            </a:r>
          </a:p>
          <a:p>
            <a:pPr indent="-228600" lvl="1" marL="914400" marR="0" rtl="0" algn="l">
              <a:lnSpc>
                <a:spcPct val="100000"/>
              </a:lnSpc>
              <a:spcBef>
                <a:spcPts val="600"/>
              </a:spcBef>
              <a:spcAft>
                <a:spcPts val="0"/>
              </a:spcAft>
            </a:pPr>
            <a:r>
              <a:rPr lang="en"/>
              <a:t>If pre-condition (P) and if condition (C) are true, then after executing </a:t>
            </a:r>
            <a:r>
              <a:rPr i="1" lang="en"/>
              <a:t>thenpart</a:t>
            </a:r>
            <a:r>
              <a:rPr lang="en"/>
              <a:t> a postcondition (Q) will be true. If P is true and C is false, then after executing </a:t>
            </a:r>
            <a:r>
              <a:rPr i="1" lang="en"/>
              <a:t>elsepart</a:t>
            </a:r>
            <a:r>
              <a:rPr lang="en"/>
              <a:t>, Q is true.</a:t>
            </a:r>
          </a:p>
          <a:p>
            <a:pPr indent="-228600" lvl="0" marL="457200" marR="0" rtl="0" algn="l">
              <a:lnSpc>
                <a:spcPct val="100000"/>
              </a:lnSpc>
              <a:spcBef>
                <a:spcPts val="600"/>
              </a:spcBef>
              <a:spcAft>
                <a:spcPts val="0"/>
              </a:spcAft>
            </a:pPr>
            <a:r>
              <a:rPr lang="en"/>
              <a:t>Conclusion:</a:t>
            </a:r>
          </a:p>
          <a:p>
            <a:pPr indent="-228600" lvl="1" marL="914400" marR="0" rtl="0" algn="l">
              <a:lnSpc>
                <a:spcPct val="100000"/>
              </a:lnSpc>
              <a:spcBef>
                <a:spcPts val="600"/>
              </a:spcBef>
              <a:spcAft>
                <a:spcPts val="0"/>
              </a:spcAft>
            </a:pPr>
            <a:r>
              <a:rPr lang="en"/>
              <a:t>The if-statement takes the program from a state where P is true to a state where Q is true.</a:t>
            </a:r>
          </a:p>
        </p:txBody>
      </p:sp>
      <p:cxnSp>
        <p:nvCxnSpPr>
          <p:cNvPr id="310" name="Shape 310"/>
          <p:cNvCxnSpPr/>
          <p:nvPr/>
        </p:nvCxnSpPr>
        <p:spPr>
          <a:xfrm>
            <a:off x="1693625" y="2158800"/>
            <a:ext cx="5880300" cy="0"/>
          </a:xfrm>
          <a:prstGeom prst="straightConnector1">
            <a:avLst/>
          </a:prstGeom>
          <a:noFill/>
          <a:ln cap="flat" cmpd="sng" w="9525">
            <a:solidFill>
              <a:srgbClr val="000000"/>
            </a:solidFill>
            <a:prstDash val="solid"/>
            <a:round/>
            <a:headEnd len="lg" w="lg" type="none"/>
            <a:tailEnd len="lg" w="lg" type="none"/>
          </a:ln>
        </p:spPr>
      </p:cxnSp>
      <p:sp>
        <p:nvSpPr>
          <p:cNvPr id="311" name="Shape 3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Can compose proofs about small parts of the program into proofs about larger parts.</a:t>
            </a:r>
          </a:p>
          <a:p>
            <a:pPr indent="-228600" lvl="1" marL="914400" marR="0" rtl="0" algn="l">
              <a:lnSpc>
                <a:spcPct val="100000"/>
              </a:lnSpc>
              <a:spcBef>
                <a:spcPts val="600"/>
              </a:spcBef>
              <a:spcAft>
                <a:spcPts val="0"/>
              </a:spcAft>
            </a:pPr>
            <a:r>
              <a:rPr lang="en"/>
              <a:t>Inference rule for </a:t>
            </a:r>
            <a:r>
              <a:rPr i="1" lang="en"/>
              <a:t>while</a:t>
            </a:r>
            <a:r>
              <a:rPr lang="en"/>
              <a:t> lets us take a triple about the loop body and infer a triple about the whole loop.</a:t>
            </a:r>
          </a:p>
          <a:p>
            <a:pPr indent="-228600" lvl="0" marL="457200" marR="0" rtl="0" algn="l">
              <a:lnSpc>
                <a:spcPct val="100000"/>
              </a:lnSpc>
              <a:spcBef>
                <a:spcPts val="600"/>
              </a:spcBef>
              <a:spcAft>
                <a:spcPts val="0"/>
              </a:spcAft>
            </a:pPr>
            <a:r>
              <a:rPr lang="en"/>
              <a:t>Summarize the effect of a block of code by a pre-condition and post-condition. </a:t>
            </a:r>
          </a:p>
          <a:p>
            <a:pPr indent="-228600" lvl="1" marL="914400" marR="0" rtl="0" algn="l">
              <a:lnSpc>
                <a:spcPct val="100000"/>
              </a:lnSpc>
              <a:spcBef>
                <a:spcPts val="600"/>
              </a:spcBef>
              <a:spcAft>
                <a:spcPts val="0"/>
              </a:spcAft>
            </a:pPr>
            <a:r>
              <a:rPr lang="en"/>
              <a:t>Can summarize the effect of the whole procedure in the same way.</a:t>
            </a:r>
          </a:p>
          <a:p>
            <a:pPr indent="-228600" lvl="1" marL="914400" rtl="0">
              <a:spcBef>
                <a:spcPts val="600"/>
              </a:spcBef>
            </a:pPr>
            <a:r>
              <a:rPr lang="en"/>
              <a:t>Establish a </a:t>
            </a:r>
            <a:r>
              <a:rPr i="1" lang="en"/>
              <a:t>contract</a:t>
            </a:r>
            <a:r>
              <a:rPr lang="en"/>
              <a:t> for that block of code.</a:t>
            </a:r>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Compositional Reasoning</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contract of a procedure is:</a:t>
            </a:r>
          </a:p>
          <a:p>
            <a:pPr indent="-228600" lvl="1" marL="914400" marR="0" rtl="0" algn="l">
              <a:lnSpc>
                <a:spcPct val="100000"/>
              </a:lnSpc>
              <a:spcBef>
                <a:spcPts val="600"/>
              </a:spcBef>
              <a:spcAft>
                <a:spcPts val="0"/>
              </a:spcAft>
            </a:pPr>
            <a:r>
              <a:rPr lang="en"/>
              <a:t>Pre-condition: What the client is required to provide.</a:t>
            </a:r>
          </a:p>
          <a:p>
            <a:pPr indent="-228600" lvl="1" marL="914400" marR="0" rtl="0" algn="l">
              <a:lnSpc>
                <a:spcPct val="100000"/>
              </a:lnSpc>
              <a:spcBef>
                <a:spcPts val="600"/>
              </a:spcBef>
              <a:spcAft>
                <a:spcPts val="0"/>
              </a:spcAft>
            </a:pPr>
            <a:r>
              <a:rPr lang="en"/>
              <a:t>Post-condition: What the procedure promises to establish or return.</a:t>
            </a:r>
          </a:p>
          <a:p>
            <a:pPr indent="-228600" lvl="0" marL="457200" marR="0" rtl="0" algn="l">
              <a:lnSpc>
                <a:spcPct val="100000"/>
              </a:lnSpc>
              <a:spcBef>
                <a:spcPts val="600"/>
              </a:spcBef>
              <a:spcAft>
                <a:spcPts val="0"/>
              </a:spcAft>
            </a:pPr>
            <a:r>
              <a:rPr lang="en"/>
              <a:t>Can use that contract whenever the procedure is called to verify input and results</a:t>
            </a:r>
          </a:p>
          <a:p>
            <a:pPr indent="-228600" lvl="0" marL="457200" marR="0" rtl="0" algn="l">
              <a:lnSpc>
                <a:spcPct val="100000"/>
              </a:lnSpc>
              <a:spcBef>
                <a:spcPts val="600"/>
              </a:spcBef>
              <a:spcAft>
                <a:spcPts val="0"/>
              </a:spcAft>
            </a:pPr>
            <a:r>
              <a:rPr lang="en"/>
              <a:t>Binary Search:</a:t>
            </a:r>
          </a:p>
          <a:p>
            <a:pPr indent="-355600" lvl="1" marL="914400" marR="0" rtl="0" algn="l">
              <a:lnSpc>
                <a:spcPct val="100000"/>
              </a:lnSpc>
              <a:spcBef>
                <a:spcPts val="600"/>
              </a:spcBef>
              <a:spcAft>
                <a:spcPts val="0"/>
              </a:spcAft>
              <a:buSzPct val="100000"/>
            </a:pPr>
            <a:r>
              <a:rPr lang="en" sz="2000"/>
              <a:t>(| ∀ i, j, 0 &lt;= i &lt; j &lt; size: dictKeys[i] &lt;= dictKeys[j]|)</a:t>
            </a:r>
          </a:p>
          <a:p>
            <a:pPr indent="-355600" lvl="1" marL="914400" marR="0" rtl="0" algn="l">
              <a:lnSpc>
                <a:spcPct val="100000"/>
              </a:lnSpc>
              <a:spcBef>
                <a:spcPts val="600"/>
              </a:spcBef>
              <a:spcAft>
                <a:spcPts val="0"/>
              </a:spcAft>
              <a:buSzPct val="100000"/>
            </a:pPr>
            <a:r>
              <a:rPr lang="en" sz="2000"/>
              <a:t>s = binarySearch(k, dictKeys, dictValues, size)</a:t>
            </a:r>
          </a:p>
          <a:p>
            <a:pPr indent="-355600" lvl="1" marL="914400" marR="0" rtl="0" algn="l">
              <a:lnSpc>
                <a:spcPct val="100000"/>
              </a:lnSpc>
              <a:spcBef>
                <a:spcPts val="600"/>
              </a:spcBef>
              <a:spcAft>
                <a:spcPts val="0"/>
              </a:spcAft>
              <a:buSzPct val="100000"/>
            </a:pPr>
            <a:r>
              <a:rPr lang="en" sz="2000"/>
              <a:t>(| (s=value ^ ∃i, 0 &lt;= i &lt; size: dictKeys[i] = k ^ dictValues[i] = value) v s=0 ^ ∄ a, 0 &lt;= a &lt; size : dictKeys[a] = key)|)</a:t>
            </a:r>
          </a:p>
        </p:txBody>
      </p:sp>
      <p:sp>
        <p:nvSpPr>
          <p:cNvPr id="325" name="Shape 3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2 - Contract</a:t>
            </a:r>
          </a:p>
        </p:txBody>
      </p:sp>
      <p:sp>
        <p:nvSpPr>
          <p:cNvPr id="331" name="Shape 33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The following method calculates the sum of an array of floats.</a:t>
            </a:r>
          </a:p>
          <a:p>
            <a:pPr indent="-381000" lvl="0" marL="457200" rtl="0">
              <a:lnSpc>
                <a:spcPct val="115000"/>
              </a:lnSpc>
              <a:spcBef>
                <a:spcPts val="0"/>
              </a:spcBef>
              <a:buSzPct val="100000"/>
            </a:pPr>
            <a:r>
              <a:rPr lang="en" sz="2400"/>
              <a:t>Write the pre- and post-conditions for this method.</a:t>
            </a:r>
          </a:p>
        </p:txBody>
      </p:sp>
      <p:sp>
        <p:nvSpPr>
          <p:cNvPr id="332" name="Shape 33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float sum(int array[], int len) { </a:t>
            </a:r>
          </a:p>
          <a:p>
            <a:pPr indent="387350"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float sum = 0.0;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int i = 0;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while (i &lt; length) { </a:t>
            </a:r>
          </a:p>
          <a:p>
            <a:pPr indent="3873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sum = sum + array[i]; </a:t>
            </a:r>
          </a:p>
          <a:p>
            <a:pPr indent="-69850" lvl="0" marL="9144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i = i + 1; </a:t>
            </a:r>
          </a:p>
          <a:p>
            <a:pPr indent="387350" lvl="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 </a:t>
            </a:r>
          </a:p>
          <a:p>
            <a:pPr indent="-69850" lvl="0" marL="457200" rtl="0">
              <a:lnSpc>
                <a:spcPct val="115000"/>
              </a:lnSpc>
              <a:spcBef>
                <a:spcPts val="0"/>
              </a:spcBef>
              <a:buClr>
                <a:schemeClr val="dk1"/>
              </a:buClr>
              <a:buSzPct val="78571"/>
              <a:buFont typeface="Arial"/>
              <a:buNone/>
            </a:pPr>
            <a:r>
              <a:rPr lang="en" sz="1400">
                <a:latin typeface="Courier New"/>
                <a:ea typeface="Courier New"/>
                <a:cs typeface="Courier New"/>
                <a:sym typeface="Courier New"/>
              </a:rPr>
              <a:t>return sum; </a:t>
            </a:r>
          </a:p>
          <a:p>
            <a:pPr lvl="0">
              <a:lnSpc>
                <a:spcPct val="115000"/>
              </a:lnSpc>
              <a:spcBef>
                <a:spcPts val="0"/>
              </a:spcBef>
              <a:buClr>
                <a:schemeClr val="dk1"/>
              </a:buClr>
              <a:buSzPct val="78571"/>
              <a:buFont typeface="Arial"/>
              <a:buNone/>
            </a:pPr>
            <a:r>
              <a:rPr lang="en" sz="1400">
                <a:latin typeface="Courier New"/>
                <a:ea typeface="Courier New"/>
                <a:cs typeface="Courier New"/>
                <a:sym typeface="Courier New"/>
              </a:rPr>
              <a:t>}</a:t>
            </a:r>
          </a:p>
        </p:txBody>
      </p:sp>
      <p:sp>
        <p:nvSpPr>
          <p:cNvPr id="333" name="Shape 3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Bridge between complex program behavior and analyzable logical structures. </a:t>
            </a:r>
          </a:p>
          <a:p>
            <a:pPr indent="-228600" lvl="1" marL="914400" marR="0" rtl="0" algn="l">
              <a:lnSpc>
                <a:spcPct val="100000"/>
              </a:lnSpc>
              <a:spcBef>
                <a:spcPts val="600"/>
              </a:spcBef>
              <a:spcAft>
                <a:spcPts val="0"/>
              </a:spcAft>
            </a:pPr>
            <a:r>
              <a:rPr lang="en"/>
              <a:t>Enables complex analyses of programs through abstraction to a model of execution.</a:t>
            </a:r>
          </a:p>
          <a:p>
            <a:pPr indent="-228600" lvl="1" marL="914400" marR="0" rtl="0" algn="l">
              <a:lnSpc>
                <a:spcPct val="100000"/>
              </a:lnSpc>
              <a:spcBef>
                <a:spcPts val="600"/>
              </a:spcBef>
              <a:spcAft>
                <a:spcPts val="0"/>
              </a:spcAft>
            </a:pPr>
            <a:r>
              <a:rPr lang="en"/>
              <a:t>Allows proof of properties over small critical subsystems.</a:t>
            </a:r>
          </a:p>
          <a:p>
            <a:pPr indent="-228600" lvl="1" marL="914400" marR="0" rtl="0" algn="l">
              <a:lnSpc>
                <a:spcPct val="100000"/>
              </a:lnSpc>
              <a:spcBef>
                <a:spcPts val="600"/>
              </a:spcBef>
              <a:spcAft>
                <a:spcPts val="0"/>
              </a:spcAft>
            </a:pPr>
            <a:r>
              <a:rPr lang="en"/>
              <a:t>Allows formal verification of critical properties resistant to testing.</a:t>
            </a:r>
          </a:p>
          <a:p>
            <a:pPr indent="-228600" lvl="1" marL="914400" marR="0" rtl="0" algn="l">
              <a:lnSpc>
                <a:spcPct val="100000"/>
              </a:lnSpc>
              <a:spcBef>
                <a:spcPts val="600"/>
              </a:spcBef>
              <a:spcAft>
                <a:spcPts val="0"/>
              </a:spcAft>
            </a:pPr>
            <a:r>
              <a:rPr lang="en"/>
              <a:t>Allows formal verification of logical designs before code is written.</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2 - Contract</a:t>
            </a:r>
          </a:p>
        </p:txBody>
      </p:sp>
      <p:sp>
        <p:nvSpPr>
          <p:cNvPr id="339" name="Shape 33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2000"/>
              <a:t>(|pre|) block (|post|)</a:t>
            </a:r>
          </a:p>
          <a:p>
            <a:pPr lvl="0" rtl="0">
              <a:lnSpc>
                <a:spcPct val="115000"/>
              </a:lnSpc>
              <a:spcBef>
                <a:spcPts val="0"/>
              </a:spcBef>
              <a:buNone/>
            </a:pPr>
            <a:r>
              <a:t/>
            </a:r>
            <a:endParaRPr sz="2000"/>
          </a:p>
          <a:p>
            <a:pPr lvl="0" rtl="0">
              <a:lnSpc>
                <a:spcPct val="115000"/>
              </a:lnSpc>
              <a:spcBef>
                <a:spcPts val="0"/>
              </a:spcBef>
              <a:buNone/>
            </a:pPr>
            <a:r>
              <a:rPr lang="en" sz="2000"/>
              <a:t>(| len &gt;= 0 ^ array.length = len|)</a:t>
            </a:r>
          </a:p>
          <a:p>
            <a:pPr lvl="0" rtl="0">
              <a:lnSpc>
                <a:spcPct val="115000"/>
              </a:lnSpc>
              <a:spcBef>
                <a:spcPts val="0"/>
              </a:spcBef>
              <a:buNone/>
            </a:pPr>
            <a:r>
              <a:rPr lang="en" sz="2400"/>
              <a:t>s = sum(array,len)</a:t>
            </a:r>
          </a:p>
          <a:p>
            <a:pPr lvl="0" rtl="0">
              <a:lnSpc>
                <a:spcPct val="115000"/>
              </a:lnSpc>
              <a:spcBef>
                <a:spcPts val="0"/>
              </a:spcBef>
              <a:buNone/>
            </a:pPr>
            <a:r>
              <a:rPr lang="en" sz="2400"/>
              <a:t>(|s = ∑</a:t>
            </a:r>
            <a:r>
              <a:rPr baseline="-25000" lang="en" sz="2400"/>
              <a:t>j=0</a:t>
            </a:r>
            <a:r>
              <a:rPr baseline="30000" lang="en" sz="2400"/>
              <a:t>len </a:t>
            </a:r>
            <a:r>
              <a:rPr lang="en" sz="2400"/>
              <a:t>array[j]|)</a:t>
            </a:r>
          </a:p>
        </p:txBody>
      </p:sp>
      <p:sp>
        <p:nvSpPr>
          <p:cNvPr id="340" name="Shape 34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1400">
                <a:latin typeface="Courier New"/>
                <a:ea typeface="Courier New"/>
                <a:cs typeface="Courier New"/>
                <a:sym typeface="Courier New"/>
              </a:rPr>
              <a:t>float sum(int array[], int len) { </a:t>
            </a:r>
          </a:p>
          <a:p>
            <a:pPr indent="457200" lvl="0" rtl="0">
              <a:lnSpc>
                <a:spcPct val="115000"/>
              </a:lnSpc>
              <a:spcBef>
                <a:spcPts val="0"/>
              </a:spcBef>
              <a:buNone/>
            </a:pPr>
            <a:r>
              <a:rPr lang="en" sz="1400">
                <a:latin typeface="Courier New"/>
                <a:ea typeface="Courier New"/>
                <a:cs typeface="Courier New"/>
                <a:sym typeface="Courier New"/>
              </a:rPr>
              <a:t>float sum = 0.0; </a:t>
            </a:r>
          </a:p>
          <a:p>
            <a:pPr indent="0" lvl="0" marL="457200" rtl="0">
              <a:lnSpc>
                <a:spcPct val="115000"/>
              </a:lnSpc>
              <a:spcBef>
                <a:spcPts val="0"/>
              </a:spcBef>
              <a:buNone/>
            </a:pPr>
            <a:r>
              <a:rPr lang="en" sz="1400">
                <a:latin typeface="Courier New"/>
                <a:ea typeface="Courier New"/>
                <a:cs typeface="Courier New"/>
                <a:sym typeface="Courier New"/>
              </a:rPr>
              <a:t>int i = 0; </a:t>
            </a:r>
          </a:p>
          <a:p>
            <a:pPr indent="0" lvl="0" marL="457200" rtl="0">
              <a:lnSpc>
                <a:spcPct val="115000"/>
              </a:lnSpc>
              <a:spcBef>
                <a:spcPts val="0"/>
              </a:spcBef>
              <a:buNone/>
            </a:pPr>
            <a:r>
              <a:rPr lang="en" sz="1400">
                <a:latin typeface="Courier New"/>
                <a:ea typeface="Courier New"/>
                <a:cs typeface="Courier New"/>
                <a:sym typeface="Courier New"/>
              </a:rPr>
              <a:t>while (i &lt; length) { </a:t>
            </a:r>
          </a:p>
          <a:p>
            <a:pPr indent="457200" lvl="0" marL="457200" rtl="0">
              <a:lnSpc>
                <a:spcPct val="115000"/>
              </a:lnSpc>
              <a:spcBef>
                <a:spcPts val="0"/>
              </a:spcBef>
              <a:buNone/>
            </a:pPr>
            <a:r>
              <a:rPr lang="en" sz="1400">
                <a:latin typeface="Courier New"/>
                <a:ea typeface="Courier New"/>
                <a:cs typeface="Courier New"/>
                <a:sym typeface="Courier New"/>
              </a:rPr>
              <a:t>sum = sum + array[i]; </a:t>
            </a:r>
          </a:p>
          <a:p>
            <a:pPr indent="0" lvl="0" marL="914400" rtl="0">
              <a:lnSpc>
                <a:spcPct val="115000"/>
              </a:lnSpc>
              <a:spcBef>
                <a:spcPts val="0"/>
              </a:spcBef>
              <a:buNone/>
            </a:pPr>
            <a:r>
              <a:rPr lang="en" sz="1400">
                <a:latin typeface="Courier New"/>
                <a:ea typeface="Courier New"/>
                <a:cs typeface="Courier New"/>
                <a:sym typeface="Courier New"/>
              </a:rPr>
              <a:t>i = i + 1; </a:t>
            </a:r>
          </a:p>
          <a:p>
            <a:pPr indent="457200" lvl="0" rtl="0">
              <a:lnSpc>
                <a:spcPct val="115000"/>
              </a:lnSpc>
              <a:spcBef>
                <a:spcPts val="0"/>
              </a:spcBef>
              <a:buNone/>
            </a:pPr>
            <a:r>
              <a:rPr lang="en" sz="1400">
                <a:latin typeface="Courier New"/>
                <a:ea typeface="Courier New"/>
                <a:cs typeface="Courier New"/>
                <a:sym typeface="Courier New"/>
              </a:rPr>
              <a:t>} </a:t>
            </a:r>
          </a:p>
          <a:p>
            <a:pPr indent="0" lvl="0" marL="457200" rtl="0">
              <a:lnSpc>
                <a:spcPct val="115000"/>
              </a:lnSpc>
              <a:spcBef>
                <a:spcPts val="0"/>
              </a:spcBef>
              <a:buNone/>
            </a:pPr>
            <a:r>
              <a:rPr lang="en" sz="1400">
                <a:latin typeface="Courier New"/>
                <a:ea typeface="Courier New"/>
                <a:cs typeface="Courier New"/>
                <a:sym typeface="Courier New"/>
              </a:rPr>
              <a:t>return sum; </a:t>
            </a:r>
          </a:p>
          <a:p>
            <a:pPr lvl="0" rtl="0">
              <a:lnSpc>
                <a:spcPct val="115000"/>
              </a:lnSpc>
              <a:spcBef>
                <a:spcPts val="0"/>
              </a:spcBef>
              <a:buNone/>
            </a:pPr>
            <a:r>
              <a:rPr lang="en" sz="1400">
                <a:latin typeface="Courier New"/>
                <a:ea typeface="Courier New"/>
                <a:cs typeface="Courier New"/>
                <a:sym typeface="Courier New"/>
              </a:rPr>
              <a:t>}</a:t>
            </a:r>
          </a:p>
        </p:txBody>
      </p:sp>
      <p:sp>
        <p:nvSpPr>
          <p:cNvPr id="341" name="Shape 34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Classes and Data Structures</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Classes often maintain data structures.</a:t>
            </a:r>
          </a:p>
          <a:p>
            <a:pPr indent="-228600" lvl="1" marL="914400" marR="0" rtl="0" algn="l">
              <a:lnSpc>
                <a:spcPct val="100000"/>
              </a:lnSpc>
              <a:spcBef>
                <a:spcPts val="600"/>
              </a:spcBef>
              <a:spcAft>
                <a:spcPts val="0"/>
              </a:spcAft>
            </a:pPr>
            <a:r>
              <a:rPr lang="en"/>
              <a:t>If a method is called on that structure, the responsibility for that structure’s correctness belongs to the class, not the caller.</a:t>
            </a:r>
          </a:p>
          <a:p>
            <a:pPr indent="-228600" lvl="0" marL="457200" marR="0" rtl="0" algn="l">
              <a:lnSpc>
                <a:spcPct val="100000"/>
              </a:lnSpc>
              <a:spcBef>
                <a:spcPts val="600"/>
              </a:spcBef>
              <a:spcAft>
                <a:spcPts val="0"/>
              </a:spcAft>
            </a:pPr>
            <a:r>
              <a:rPr lang="en"/>
              <a:t>Modular verification must obey modular design of the program.</a:t>
            </a:r>
          </a:p>
          <a:p>
            <a:pPr indent="-228600" lvl="1" marL="914400" marR="0" rtl="0" algn="l">
              <a:lnSpc>
                <a:spcPct val="100000"/>
              </a:lnSpc>
              <a:spcBef>
                <a:spcPts val="600"/>
              </a:spcBef>
              <a:spcAft>
                <a:spcPts val="0"/>
              </a:spcAft>
            </a:pPr>
            <a:r>
              <a:rPr lang="en"/>
              <a:t>Contract cannot reveal private details.</a:t>
            </a:r>
          </a:p>
        </p:txBody>
      </p:sp>
      <p:sp>
        <p:nvSpPr>
          <p:cNvPr id="348" name="Shape 34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 Model of Data</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Data structure module provides a collection of methods with related specifications.</a:t>
            </a:r>
          </a:p>
          <a:p>
            <a:pPr indent="-228600" lvl="1" marL="914400" rtl="0">
              <a:spcBef>
                <a:spcPts val="0"/>
              </a:spcBef>
            </a:pPr>
            <a:r>
              <a:rPr lang="en"/>
              <a:t>Specifications are contracts with clients.</a:t>
            </a:r>
          </a:p>
          <a:p>
            <a:pPr indent="-228600" lvl="1" marL="914400" rtl="0">
              <a:spcBef>
                <a:spcPts val="0"/>
              </a:spcBef>
            </a:pPr>
            <a:r>
              <a:rPr lang="en"/>
              <a:t>Specify pre and post-conditions of an abstract model of the encapsulated data.</a:t>
            </a:r>
          </a:p>
          <a:p>
            <a:pPr indent="-228600" lvl="2" marL="1371600" rtl="0">
              <a:spcBef>
                <a:spcPts val="0"/>
              </a:spcBef>
            </a:pPr>
            <a:r>
              <a:rPr lang="en"/>
              <a:t>Dictionary: </a:t>
            </a:r>
          </a:p>
          <a:p>
            <a:pPr indent="-228600" lvl="3" marL="1828800" rtl="0">
              <a:spcBef>
                <a:spcPts val="0"/>
              </a:spcBef>
            </a:pPr>
            <a:r>
              <a:rPr lang="en"/>
              <a:t>Contracts in terms of &lt;key,value&gt; pairs.</a:t>
            </a:r>
          </a:p>
          <a:p>
            <a:pPr indent="-228600" lvl="3" marL="1828800" rtl="0">
              <a:spcBef>
                <a:spcPts val="0"/>
              </a:spcBef>
            </a:pPr>
            <a:r>
              <a:rPr lang="en"/>
              <a:t>Actual implementation could be a hashmap, sorted array, tree, etc. </a:t>
            </a:r>
          </a:p>
          <a:p>
            <a:pPr indent="-228600" lvl="3" marL="1828800" rtl="0">
              <a:spcBef>
                <a:spcPts val="0"/>
              </a:spcBef>
            </a:pPr>
            <a:r>
              <a:rPr lang="en"/>
              <a:t>Details of implementation hidden.</a:t>
            </a:r>
          </a:p>
          <a:p>
            <a:pPr indent="-228600" lvl="3" marL="1828800" rtl="0">
              <a:spcBef>
                <a:spcPts val="0"/>
              </a:spcBef>
            </a:pPr>
            <a:r>
              <a:rPr lang="en"/>
              <a:t>Reason over correctness of the abstraction.</a:t>
            </a:r>
          </a:p>
        </p:txBody>
      </p:sp>
      <p:sp>
        <p:nvSpPr>
          <p:cNvPr id="355" name="Shape 3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Invariants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Class must preserve properties over the (abstract) data structure it maintains.</a:t>
            </a:r>
          </a:p>
          <a:p>
            <a:pPr indent="-228600" lvl="1" marL="914400" marR="0" rtl="0" algn="l">
              <a:lnSpc>
                <a:spcPct val="100000"/>
              </a:lnSpc>
              <a:spcBef>
                <a:spcPts val="600"/>
              </a:spcBef>
              <a:spcAft>
                <a:spcPts val="0"/>
              </a:spcAft>
            </a:pPr>
            <a:r>
              <a:rPr lang="en"/>
              <a:t>If structure is sorted arrays, then the class must maintain the sorted order.</a:t>
            </a:r>
          </a:p>
          <a:p>
            <a:pPr indent="-228600" lvl="1" marL="914400" marR="0" rtl="0" algn="l">
              <a:lnSpc>
                <a:spcPct val="100000"/>
              </a:lnSpc>
              <a:spcBef>
                <a:spcPts val="600"/>
              </a:spcBef>
              <a:spcAft>
                <a:spcPts val="0"/>
              </a:spcAft>
            </a:pPr>
            <a:r>
              <a:rPr lang="en"/>
              <a:t>If structure is balanced search tree, then the class must keep the tree balanced.</a:t>
            </a:r>
          </a:p>
          <a:p>
            <a:pPr indent="-228600" lvl="0" marL="457200" marR="0" rtl="0" algn="l">
              <a:lnSpc>
                <a:spcPct val="100000"/>
              </a:lnSpc>
              <a:spcBef>
                <a:spcPts val="600"/>
              </a:spcBef>
              <a:spcAft>
                <a:spcPts val="0"/>
              </a:spcAft>
            </a:pPr>
            <a:r>
              <a:rPr lang="en"/>
              <a:t>Called </a:t>
            </a:r>
            <a:r>
              <a:rPr i="1" lang="en"/>
              <a:t>structural invariants</a:t>
            </a:r>
            <a:r>
              <a:rPr lang="en"/>
              <a:t>.</a:t>
            </a:r>
          </a:p>
          <a:p>
            <a:pPr indent="-228600" lvl="1" marL="914400" marR="0" rtl="0" algn="l">
              <a:lnSpc>
                <a:spcPct val="100000"/>
              </a:lnSpc>
              <a:spcBef>
                <a:spcPts val="600"/>
              </a:spcBef>
              <a:spcAft>
                <a:spcPts val="0"/>
              </a:spcAft>
            </a:pPr>
            <a:r>
              <a:rPr lang="en"/>
              <a:t>Similar to loop invariant.</a:t>
            </a:r>
          </a:p>
          <a:p>
            <a:pPr indent="-228600" lvl="1" marL="914400" marR="0" rtl="0" algn="l">
              <a:lnSpc>
                <a:spcPct val="100000"/>
              </a:lnSpc>
              <a:spcBef>
                <a:spcPts val="600"/>
              </a:spcBef>
              <a:spcAft>
                <a:spcPts val="0"/>
              </a:spcAft>
            </a:pPr>
            <a:r>
              <a:rPr lang="en"/>
              <a:t>Must hold before method invocation and after return.</a:t>
            </a:r>
          </a:p>
        </p:txBody>
      </p:sp>
      <p:sp>
        <p:nvSpPr>
          <p:cNvPr id="362" name="Shape 3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Behavior must reflect the abstract model.</a:t>
            </a:r>
          </a:p>
          <a:p>
            <a:pPr indent="-228600" lvl="0" marL="457200" marR="0" rtl="0" algn="l">
              <a:lnSpc>
                <a:spcPct val="100000"/>
              </a:lnSpc>
              <a:spcBef>
                <a:spcPts val="600"/>
              </a:spcBef>
              <a:spcAft>
                <a:spcPts val="0"/>
              </a:spcAft>
            </a:pPr>
            <a:r>
              <a:rPr lang="en"/>
              <a:t>Need an </a:t>
            </a:r>
            <a:r>
              <a:rPr i="1" lang="en"/>
              <a:t>abstraction function</a:t>
            </a:r>
            <a:r>
              <a:rPr lang="en"/>
              <a:t> to map concrete states to abstract states. </a:t>
            </a:r>
          </a:p>
          <a:p>
            <a:pPr indent="-228600" lvl="1" marL="914400" marR="0" rtl="0" algn="l">
              <a:lnSpc>
                <a:spcPct val="100000"/>
              </a:lnSpc>
              <a:spcBef>
                <a:spcPts val="600"/>
              </a:spcBef>
              <a:spcAft>
                <a:spcPts val="0"/>
              </a:spcAft>
            </a:pPr>
            <a:r>
              <a:rPr lang="en"/>
              <a:t>For dictionary, map implementation to &lt;key,value&gt; pairs.</a:t>
            </a:r>
          </a:p>
          <a:p>
            <a:pPr indent="-228600" lvl="1" marL="914400" marR="0" rtl="0" algn="l">
              <a:lnSpc>
                <a:spcPct val="100000"/>
              </a:lnSpc>
              <a:spcBef>
                <a:spcPts val="600"/>
              </a:spcBef>
              <a:spcAft>
                <a:spcPts val="0"/>
              </a:spcAft>
            </a:pPr>
            <a:r>
              <a:rPr lang="en"/>
              <a:t>If the implementation is java.util.map, the contract for get(key) method:</a:t>
            </a:r>
            <a:br>
              <a:rPr lang="en"/>
            </a:br>
            <a:r>
              <a:rPr lang="en"/>
              <a:t>	(|&lt;key, value&gt; ∈ ∅(dict)|)</a:t>
            </a:r>
            <a:br>
              <a:rPr lang="en"/>
            </a:br>
            <a:r>
              <a:rPr lang="en"/>
              <a:t>	o = dict.get(k)</a:t>
            </a:r>
            <a:br>
              <a:rPr lang="en"/>
            </a:br>
            <a:r>
              <a:rPr lang="en"/>
              <a:t>	(|o = value|)</a:t>
            </a:r>
          </a:p>
        </p:txBody>
      </p:sp>
      <p:sp>
        <p:nvSpPr>
          <p:cNvPr id="369" name="Shape 3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execution is the process of establishing constraints on the values of variables as a particular path is taken.</a:t>
            </a:r>
          </a:p>
          <a:p>
            <a:pPr indent="-228600" lvl="1" marL="914400" marR="0" rtl="0" algn="l">
              <a:lnSpc>
                <a:spcPct val="100000"/>
              </a:lnSpc>
              <a:spcBef>
                <a:spcPts val="600"/>
              </a:spcBef>
              <a:spcAft>
                <a:spcPts val="0"/>
              </a:spcAft>
            </a:pPr>
            <a:r>
              <a:rPr lang="en"/>
              <a:t>Hand execution using symbols instead of concrete values. Rules governing </a:t>
            </a:r>
            <a:r>
              <a:rPr i="1" lang="en"/>
              <a:t>any </a:t>
            </a:r>
            <a:r>
              <a:rPr lang="en"/>
              <a:t>execution of a path.</a:t>
            </a:r>
          </a:p>
          <a:p>
            <a:pPr indent="-228600" lvl="1" marL="914400" marR="0" rtl="0" algn="l">
              <a:lnSpc>
                <a:spcPct val="100000"/>
              </a:lnSpc>
              <a:spcBef>
                <a:spcPts val="600"/>
              </a:spcBef>
              <a:spcAft>
                <a:spcPts val="0"/>
              </a:spcAft>
            </a:pPr>
            <a:r>
              <a:rPr lang="en"/>
              <a:t>Bridge from concrete execution of a complex program to mathematical logic structures that can be reasoned over.</a:t>
            </a:r>
          </a:p>
          <a:p>
            <a:pPr indent="-228600" lvl="1" marL="914400" marR="0" rtl="0" algn="l">
              <a:lnSpc>
                <a:spcPct val="100000"/>
              </a:lnSpc>
              <a:spcBef>
                <a:spcPts val="600"/>
              </a:spcBef>
              <a:spcAft>
                <a:spcPts val="0"/>
              </a:spcAft>
            </a:pPr>
            <a:r>
              <a:rPr lang="en"/>
              <a:t>Used to prove correctness of pieces of a program.</a:t>
            </a:r>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To perform over loops, methods, and data structures, must establish contracts (pre and post-conditions) on pieces of the program.</a:t>
            </a:r>
          </a:p>
          <a:p>
            <a:pPr indent="-228600" lvl="1" marL="914400" marR="0" rtl="0" algn="l">
              <a:lnSpc>
                <a:spcPct val="100000"/>
              </a:lnSpc>
              <a:spcBef>
                <a:spcPts val="600"/>
              </a:spcBef>
              <a:spcAft>
                <a:spcPts val="0"/>
              </a:spcAft>
            </a:pPr>
            <a:r>
              <a:rPr lang="en"/>
              <a:t>Can then reason about combinations of these pieces, as correctness is proven over the program hierarchy. </a:t>
            </a:r>
          </a:p>
          <a:p>
            <a:pPr indent="-228600" lvl="1" marL="914400" marR="0" rtl="0" algn="l">
              <a:lnSpc>
                <a:spcPct val="100000"/>
              </a:lnSpc>
              <a:spcBef>
                <a:spcPts val="600"/>
              </a:spcBef>
              <a:spcAft>
                <a:spcPts val="0"/>
              </a:spcAft>
            </a:pPr>
            <a:r>
              <a:rPr lang="en"/>
              <a:t>Allows checkable specifications of intended behavior.</a:t>
            </a:r>
          </a:p>
        </p:txBody>
      </p:sp>
      <p:sp>
        <p:nvSpPr>
          <p:cNvPr id="383" name="Shape 3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Using symbolic execution in automated program analysis</a:t>
            </a:r>
          </a:p>
          <a:p>
            <a:pPr indent="-228600" lvl="0" marL="457200" rtl="0">
              <a:spcBef>
                <a:spcPts val="0"/>
              </a:spcBef>
            </a:pPr>
            <a:r>
              <a:rPr lang="en"/>
              <a:t>Reading: Ch. 19</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3 - due April 4th.</a:t>
            </a:r>
          </a:p>
          <a:p>
            <a:pPr indent="-228600" lvl="1" marL="914400" rtl="0">
              <a:spcBef>
                <a:spcPts val="600"/>
              </a:spcBef>
            </a:pPr>
            <a:r>
              <a:rPr lang="en"/>
              <a:t>Assignment 4 - out now!</a:t>
            </a:r>
          </a:p>
        </p:txBody>
      </p:sp>
      <p:sp>
        <p:nvSpPr>
          <p:cNvPr id="390" name="Shape 3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Symbolic Execution?</a:t>
            </a:r>
          </a:p>
        </p:txBody>
      </p:sp>
      <p:sp>
        <p:nvSpPr>
          <p:cNvPr id="65" name="Shape 65"/>
          <p:cNvSpPr txBox="1"/>
          <p:nvPr>
            <p:ph idx="2" type="body"/>
          </p:nvPr>
        </p:nvSpPr>
        <p:spPr>
          <a:xfrm>
            <a:off x="4692298" y="1600200"/>
            <a:ext cx="3994500" cy="4967700"/>
          </a:xfrm>
          <a:prstGeom prst="rect">
            <a:avLst/>
          </a:prstGeom>
        </p:spPr>
        <p:txBody>
          <a:bodyPr anchorCtr="0" anchor="t" bIns="91425" lIns="91425" rIns="91425" tIns="91425">
            <a:noAutofit/>
          </a:bodyPr>
          <a:lstStyle/>
          <a:p>
            <a:pPr lvl="0" rtl="0">
              <a:spcBef>
                <a:spcPts val="0"/>
              </a:spcBef>
              <a:buNone/>
            </a:pPr>
            <a:r>
              <a:rPr lang="en"/>
              <a:t>Symbolic Execution</a:t>
            </a:r>
          </a:p>
          <a:p>
            <a:pPr indent="-381000" lvl="0" marL="457200" rtl="0">
              <a:spcBef>
                <a:spcPts val="0"/>
              </a:spcBef>
              <a:buSzPct val="100000"/>
            </a:pPr>
            <a:r>
              <a:rPr lang="en" sz="2400"/>
              <a:t>Execute the program with symbolic values</a:t>
            </a:r>
            <a:br>
              <a:rPr lang="en" sz="2400"/>
            </a:br>
          </a:p>
          <a:p>
            <a:pPr indent="-381000" lvl="0" marL="457200" rtl="0">
              <a:spcBef>
                <a:spcPts val="0"/>
              </a:spcBef>
              <a:buSzPct val="100000"/>
            </a:pPr>
            <a:r>
              <a:rPr lang="en" sz="2400"/>
              <a:t>Statements compute new symbolic expressions</a:t>
            </a:r>
            <a:br>
              <a:rPr lang="en" sz="2400"/>
            </a:br>
          </a:p>
          <a:p>
            <a:pPr indent="-381000" lvl="0" marL="457200" rtl="0">
              <a:spcBef>
                <a:spcPts val="0"/>
              </a:spcBef>
              <a:buSzPct val="100000"/>
            </a:pPr>
            <a:r>
              <a:rPr lang="en" sz="2400"/>
              <a:t>Program state can be characterized by predicates made of symbolic expressions</a:t>
            </a:r>
          </a:p>
          <a:p>
            <a:pPr lvl="0">
              <a:spcBef>
                <a:spcPts val="0"/>
              </a:spcBef>
              <a:buNone/>
            </a:pPr>
            <a:r>
              <a:t/>
            </a:r>
            <a:endParaRPr sz="2400"/>
          </a:p>
        </p:txBody>
      </p:sp>
      <p:sp>
        <p:nvSpPr>
          <p:cNvPr id="66" name="Shape 6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Program Execution</a:t>
            </a:r>
          </a:p>
          <a:p>
            <a:pPr indent="-381000" lvl="0" marL="457200" marR="0" rtl="0" algn="l">
              <a:lnSpc>
                <a:spcPct val="100000"/>
              </a:lnSpc>
              <a:spcBef>
                <a:spcPts val="600"/>
              </a:spcBef>
              <a:spcAft>
                <a:spcPts val="0"/>
              </a:spcAft>
              <a:buSzPct val="100000"/>
            </a:pPr>
            <a:r>
              <a:rPr lang="en" sz="2400"/>
              <a:t>Execute the program with actual values.</a:t>
            </a:r>
            <a:br>
              <a:rPr lang="en" sz="2400"/>
            </a:br>
          </a:p>
          <a:p>
            <a:pPr indent="-381000" lvl="0" marL="457200" marR="0" rtl="0" algn="l">
              <a:lnSpc>
                <a:spcPct val="100000"/>
              </a:lnSpc>
              <a:spcBef>
                <a:spcPts val="600"/>
              </a:spcBef>
              <a:spcAft>
                <a:spcPts val="0"/>
              </a:spcAft>
              <a:buSzPct val="100000"/>
            </a:pPr>
            <a:r>
              <a:rPr lang="en" sz="2400"/>
              <a:t>Statements compute new values for variables.</a:t>
            </a:r>
            <a:br>
              <a:rPr lang="en" sz="2400"/>
            </a:br>
            <a:br>
              <a:rPr lang="en" sz="2400"/>
            </a:br>
          </a:p>
          <a:p>
            <a:pPr indent="-381000" lvl="0" marL="457200" marR="0" rtl="0" algn="l">
              <a:lnSpc>
                <a:spcPct val="100000"/>
              </a:lnSpc>
              <a:spcBef>
                <a:spcPts val="600"/>
              </a:spcBef>
              <a:spcAft>
                <a:spcPts val="0"/>
              </a:spcAft>
              <a:buSzPct val="100000"/>
            </a:pPr>
            <a:r>
              <a:rPr lang="en" sz="2400"/>
              <a:t>Program state can be characterized by the values of variables.</a:t>
            </a:r>
          </a:p>
        </p:txBody>
      </p:sp>
      <p:sp>
        <p:nvSpPr>
          <p:cNvPr id="67" name="Shape 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Assigning Meaning to Programs</a:t>
            </a:r>
          </a:p>
        </p:txBody>
      </p:sp>
      <p:sp>
        <p:nvSpPr>
          <p:cNvPr id="73" name="Shape 73"/>
          <p:cNvSpPr/>
          <p:nvPr/>
        </p:nvSpPr>
        <p:spPr>
          <a:xfrm>
            <a:off x="3136750" y="1681675"/>
            <a:ext cx="17652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void example(int n)</a:t>
            </a:r>
          </a:p>
        </p:txBody>
      </p:sp>
      <p:sp>
        <p:nvSpPr>
          <p:cNvPr id="74" name="Shape 74"/>
          <p:cNvSpPr/>
          <p:nvPr/>
        </p:nvSpPr>
        <p:spPr>
          <a:xfrm>
            <a:off x="3589900" y="2490050"/>
            <a:ext cx="8589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i = 1;</a:t>
            </a:r>
          </a:p>
        </p:txBody>
      </p:sp>
      <p:cxnSp>
        <p:nvCxnSpPr>
          <p:cNvPr id="75" name="Shape 75"/>
          <p:cNvCxnSpPr>
            <a:stCxn id="73" idx="2"/>
            <a:endCxn id="74" idx="0"/>
          </p:cNvCxnSpPr>
          <p:nvPr/>
        </p:nvCxnSpPr>
        <p:spPr>
          <a:xfrm>
            <a:off x="4019350" y="2122975"/>
            <a:ext cx="0" cy="367200"/>
          </a:xfrm>
          <a:prstGeom prst="straightConnector1">
            <a:avLst/>
          </a:prstGeom>
          <a:noFill/>
          <a:ln cap="flat" cmpd="sng" w="9525">
            <a:solidFill>
              <a:schemeClr val="dk2"/>
            </a:solidFill>
            <a:prstDash val="solid"/>
            <a:round/>
            <a:headEnd len="lg" w="lg" type="none"/>
            <a:tailEnd len="lg" w="lg" type="triangle"/>
          </a:ln>
        </p:spPr>
      </p:cxnSp>
      <p:sp>
        <p:nvSpPr>
          <p:cNvPr id="76" name="Shape 76"/>
          <p:cNvSpPr/>
          <p:nvPr/>
        </p:nvSpPr>
        <p:spPr>
          <a:xfrm>
            <a:off x="3524350" y="3195200"/>
            <a:ext cx="990000" cy="44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int S = 0;</a:t>
            </a:r>
          </a:p>
        </p:txBody>
      </p:sp>
      <p:cxnSp>
        <p:nvCxnSpPr>
          <p:cNvPr id="77" name="Shape 77"/>
          <p:cNvCxnSpPr>
            <a:stCxn id="74" idx="2"/>
            <a:endCxn id="76" idx="0"/>
          </p:cNvCxnSpPr>
          <p:nvPr/>
        </p:nvCxnSpPr>
        <p:spPr>
          <a:xfrm>
            <a:off x="4019350" y="2931350"/>
            <a:ext cx="0" cy="263700"/>
          </a:xfrm>
          <a:prstGeom prst="straightConnector1">
            <a:avLst/>
          </a:prstGeom>
          <a:noFill/>
          <a:ln cap="flat" cmpd="sng" w="9525">
            <a:solidFill>
              <a:schemeClr val="dk2"/>
            </a:solidFill>
            <a:prstDash val="solid"/>
            <a:round/>
            <a:headEnd len="lg" w="lg" type="none"/>
            <a:tailEnd len="lg" w="lg" type="triangle"/>
          </a:ln>
        </p:spPr>
      </p:cxnSp>
      <p:sp>
        <p:nvSpPr>
          <p:cNvPr id="78" name="Shape 78"/>
          <p:cNvSpPr/>
          <p:nvPr/>
        </p:nvSpPr>
        <p:spPr>
          <a:xfrm>
            <a:off x="3333550" y="4003725"/>
            <a:ext cx="1371599" cy="441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 &gt; n</a:t>
            </a:r>
          </a:p>
        </p:txBody>
      </p:sp>
      <p:sp>
        <p:nvSpPr>
          <p:cNvPr id="79" name="Shape 79"/>
          <p:cNvSpPr/>
          <p:nvPr/>
        </p:nvSpPr>
        <p:spPr>
          <a:xfrm>
            <a:off x="4639575" y="4758850"/>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return;</a:t>
            </a:r>
          </a:p>
        </p:txBody>
      </p:sp>
      <p:cxnSp>
        <p:nvCxnSpPr>
          <p:cNvPr id="80" name="Shape 80"/>
          <p:cNvCxnSpPr>
            <a:stCxn id="78" idx="2"/>
            <a:endCxn id="79" idx="0"/>
          </p:cNvCxnSpPr>
          <p:nvPr/>
        </p:nvCxnSpPr>
        <p:spPr>
          <a:xfrm>
            <a:off x="4019349" y="4445025"/>
            <a:ext cx="1115100" cy="313800"/>
          </a:xfrm>
          <a:prstGeom prst="straightConnector1">
            <a:avLst/>
          </a:prstGeom>
          <a:noFill/>
          <a:ln cap="flat" cmpd="sng" w="9525">
            <a:solidFill>
              <a:schemeClr val="dk2"/>
            </a:solidFill>
            <a:prstDash val="solid"/>
            <a:round/>
            <a:headEnd len="lg" w="lg" type="none"/>
            <a:tailEnd len="lg" w="lg" type="triangle"/>
          </a:ln>
        </p:spPr>
      </p:cxnSp>
      <p:sp>
        <p:nvSpPr>
          <p:cNvPr id="81" name="Shape 81"/>
          <p:cNvSpPr txBox="1"/>
          <p:nvPr/>
        </p:nvSpPr>
        <p:spPr>
          <a:xfrm>
            <a:off x="4699225" y="4365275"/>
            <a:ext cx="596399" cy="2027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82" name="Shape 82"/>
          <p:cNvSpPr/>
          <p:nvPr/>
        </p:nvSpPr>
        <p:spPr>
          <a:xfrm>
            <a:off x="2764400" y="4812250"/>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 = S + i;</a:t>
            </a:r>
          </a:p>
        </p:txBody>
      </p:sp>
      <p:cxnSp>
        <p:nvCxnSpPr>
          <p:cNvPr id="83" name="Shape 83"/>
          <p:cNvCxnSpPr>
            <a:stCxn id="78" idx="2"/>
            <a:endCxn id="82" idx="0"/>
          </p:cNvCxnSpPr>
          <p:nvPr/>
        </p:nvCxnSpPr>
        <p:spPr>
          <a:xfrm flipH="1">
            <a:off x="3259449" y="4445025"/>
            <a:ext cx="759900" cy="367200"/>
          </a:xfrm>
          <a:prstGeom prst="straightConnector1">
            <a:avLst/>
          </a:prstGeom>
          <a:noFill/>
          <a:ln cap="flat" cmpd="sng" w="9525">
            <a:solidFill>
              <a:schemeClr val="dk2"/>
            </a:solidFill>
            <a:prstDash val="solid"/>
            <a:round/>
            <a:headEnd len="lg" w="lg" type="none"/>
            <a:tailEnd len="lg" w="lg" type="triangle"/>
          </a:ln>
        </p:spPr>
      </p:cxnSp>
      <p:sp>
        <p:nvSpPr>
          <p:cNvPr id="84" name="Shape 84"/>
          <p:cNvSpPr/>
          <p:nvPr/>
        </p:nvSpPr>
        <p:spPr>
          <a:xfrm>
            <a:off x="2764400" y="5546675"/>
            <a:ext cx="990000" cy="36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 = i + 1;</a:t>
            </a:r>
          </a:p>
        </p:txBody>
      </p:sp>
      <p:cxnSp>
        <p:nvCxnSpPr>
          <p:cNvPr id="85" name="Shape 85"/>
          <p:cNvCxnSpPr>
            <a:stCxn id="82" idx="2"/>
            <a:endCxn id="84" idx="0"/>
          </p:cNvCxnSpPr>
          <p:nvPr/>
        </p:nvCxnSpPr>
        <p:spPr>
          <a:xfrm>
            <a:off x="3259400" y="5179450"/>
            <a:ext cx="0" cy="367200"/>
          </a:xfrm>
          <a:prstGeom prst="straightConnector1">
            <a:avLst/>
          </a:prstGeom>
          <a:noFill/>
          <a:ln cap="flat" cmpd="sng" w="9525">
            <a:solidFill>
              <a:schemeClr val="dk2"/>
            </a:solidFill>
            <a:prstDash val="solid"/>
            <a:round/>
            <a:headEnd len="lg" w="lg" type="none"/>
            <a:tailEnd len="lg" w="lg" type="triangle"/>
          </a:ln>
        </p:spPr>
      </p:cxnSp>
      <p:cxnSp>
        <p:nvCxnSpPr>
          <p:cNvPr id="86" name="Shape 86"/>
          <p:cNvCxnSpPr>
            <a:stCxn id="76" idx="2"/>
            <a:endCxn id="78" idx="0"/>
          </p:cNvCxnSpPr>
          <p:nvPr/>
        </p:nvCxnSpPr>
        <p:spPr>
          <a:xfrm>
            <a:off x="4019350" y="3636500"/>
            <a:ext cx="0" cy="367200"/>
          </a:xfrm>
          <a:prstGeom prst="straightConnector1">
            <a:avLst/>
          </a:prstGeom>
          <a:noFill/>
          <a:ln cap="flat" cmpd="sng" w="9525">
            <a:solidFill>
              <a:schemeClr val="dk2"/>
            </a:solidFill>
            <a:prstDash val="solid"/>
            <a:round/>
            <a:headEnd len="lg" w="lg" type="none"/>
            <a:tailEnd len="lg" w="lg" type="triangle"/>
          </a:ln>
        </p:spPr>
      </p:cxnSp>
      <p:sp>
        <p:nvSpPr>
          <p:cNvPr id="87" name="Shape 87"/>
          <p:cNvSpPr/>
          <p:nvPr/>
        </p:nvSpPr>
        <p:spPr>
          <a:xfrm>
            <a:off x="1538575" y="3947825"/>
            <a:ext cx="1800975" cy="1789050"/>
          </a:xfrm>
          <a:custGeom>
            <a:pathLst>
              <a:path extrusionOk="0" h="71562" w="72039">
                <a:moveTo>
                  <a:pt x="49616" y="71562"/>
                </a:moveTo>
                <a:lnTo>
                  <a:pt x="0" y="71085"/>
                </a:lnTo>
                <a:lnTo>
                  <a:pt x="7633" y="0"/>
                </a:lnTo>
                <a:lnTo>
                  <a:pt x="72039" y="10973"/>
                </a:lnTo>
              </a:path>
            </a:pathLst>
          </a:custGeom>
          <a:noFill/>
          <a:ln cap="flat" cmpd="sng" w="9525">
            <a:solidFill>
              <a:schemeClr val="dk2"/>
            </a:solidFill>
            <a:prstDash val="solid"/>
            <a:round/>
            <a:headEnd len="lg" w="lg" type="none"/>
            <a:tailEnd len="lg" w="lg" type="triangle"/>
          </a:ln>
        </p:spPr>
      </p:sp>
      <p:sp>
        <p:nvSpPr>
          <p:cNvPr id="88" name="Shape 88"/>
          <p:cNvSpPr txBox="1"/>
          <p:nvPr/>
        </p:nvSpPr>
        <p:spPr>
          <a:xfrm>
            <a:off x="4985475" y="2105350"/>
            <a:ext cx="1645800" cy="313799"/>
          </a:xfrm>
          <a:prstGeom prst="rect">
            <a:avLst/>
          </a:prstGeom>
          <a:noFill/>
          <a:ln>
            <a:noFill/>
          </a:ln>
        </p:spPr>
        <p:txBody>
          <a:bodyPr anchorCtr="0" anchor="t" bIns="91425" lIns="91425" rIns="91425" tIns="91425">
            <a:noAutofit/>
          </a:bodyPr>
          <a:lstStyle/>
          <a:p>
            <a:pPr lvl="0">
              <a:spcBef>
                <a:spcPts val="0"/>
              </a:spcBef>
              <a:buNone/>
            </a:pPr>
            <a:r>
              <a:rPr lang="en"/>
              <a:t>n ∈ I</a:t>
            </a:r>
            <a:r>
              <a:rPr baseline="30000" lang="en"/>
              <a:t>+</a:t>
            </a:r>
          </a:p>
        </p:txBody>
      </p:sp>
      <p:sp>
        <p:nvSpPr>
          <p:cNvPr id="89" name="Shape 89"/>
          <p:cNvSpPr txBox="1"/>
          <p:nvPr/>
        </p:nvSpPr>
        <p:spPr>
          <a:xfrm>
            <a:off x="4639575" y="2734712"/>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 </a:t>
            </a:r>
            <a:r>
              <a:rPr lang="en"/>
              <a:t>^</a:t>
            </a:r>
            <a:r>
              <a:rPr b="1" lang="en"/>
              <a:t> i = 1</a:t>
            </a:r>
          </a:p>
        </p:txBody>
      </p:sp>
      <p:sp>
        <p:nvSpPr>
          <p:cNvPr id="90" name="Shape 90"/>
          <p:cNvSpPr txBox="1"/>
          <p:nvPr/>
        </p:nvSpPr>
        <p:spPr>
          <a:xfrm>
            <a:off x="4544175" y="3550000"/>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 </a:t>
            </a:r>
            <a:r>
              <a:rPr b="1" lang="en"/>
              <a:t>S = 0</a:t>
            </a:r>
          </a:p>
        </p:txBody>
      </p:sp>
      <p:sp>
        <p:nvSpPr>
          <p:cNvPr id="91" name="Shape 91"/>
          <p:cNvSpPr txBox="1"/>
          <p:nvPr/>
        </p:nvSpPr>
        <p:spPr>
          <a:xfrm>
            <a:off x="1944100" y="4161675"/>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a:t>
            </a:r>
            <a:br>
              <a:rPr lang="en"/>
            </a:br>
            <a:r>
              <a:rPr lang="en"/>
              <a:t>^ S = 0 ^ i &lt;= n </a:t>
            </a:r>
          </a:p>
        </p:txBody>
      </p:sp>
      <p:sp>
        <p:nvSpPr>
          <p:cNvPr id="92" name="Shape 92"/>
          <p:cNvSpPr txBox="1"/>
          <p:nvPr/>
        </p:nvSpPr>
        <p:spPr>
          <a:xfrm>
            <a:off x="3749100" y="5102050"/>
            <a:ext cx="1645800"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i = 1 </a:t>
            </a:r>
            <a:br>
              <a:rPr lang="en"/>
            </a:br>
            <a:r>
              <a:rPr lang="en"/>
              <a:t>^ </a:t>
            </a:r>
            <a:r>
              <a:rPr b="1" lang="en"/>
              <a:t>S = S + i</a:t>
            </a:r>
            <a:r>
              <a:rPr lang="en"/>
              <a:t> ^ </a:t>
            </a:r>
            <a:r>
              <a:rPr b="1" lang="en"/>
              <a:t>S</a:t>
            </a:r>
            <a:r>
              <a:rPr b="1" lang="en">
                <a:solidFill>
                  <a:schemeClr val="dk1"/>
                </a:solidFill>
              </a:rPr>
              <a:t>∈ I</a:t>
            </a:r>
            <a:r>
              <a:rPr b="1" baseline="30000" lang="en">
                <a:solidFill>
                  <a:schemeClr val="dk1"/>
                </a:solidFill>
              </a:rPr>
              <a:t>+</a:t>
            </a:r>
            <a:r>
              <a:rPr lang="en"/>
              <a:t>  ^ </a:t>
            </a:r>
            <a:r>
              <a:rPr b="1" lang="en"/>
              <a:t>i &lt;= n </a:t>
            </a:r>
          </a:p>
        </p:txBody>
      </p:sp>
      <p:sp>
        <p:nvSpPr>
          <p:cNvPr id="93" name="Shape 93"/>
          <p:cNvSpPr txBox="1"/>
          <p:nvPr/>
        </p:nvSpPr>
        <p:spPr>
          <a:xfrm>
            <a:off x="1604250" y="5968637"/>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a:t>
            </a:r>
            <a:r>
              <a:rPr b="1" lang="en">
                <a:solidFill>
                  <a:schemeClr val="dk1"/>
                </a:solidFill>
              </a:rPr>
              <a:t>2 &lt;= </a:t>
            </a:r>
            <a:r>
              <a:rPr b="1" lang="en"/>
              <a:t>i &lt;= n</a:t>
            </a:r>
            <a:r>
              <a:rPr lang="en"/>
              <a:t> ^</a:t>
            </a:r>
            <a:r>
              <a:rPr b="1" lang="en"/>
              <a:t> </a:t>
            </a:r>
            <a:r>
              <a:rPr b="1" lang="en">
                <a:solidFill>
                  <a:schemeClr val="dk1"/>
                </a:solidFill>
              </a:rPr>
              <a:t>i ∈ I</a:t>
            </a:r>
            <a:r>
              <a:rPr b="1" baseline="30000" lang="en">
                <a:solidFill>
                  <a:schemeClr val="dk1"/>
                </a:solidFill>
              </a:rPr>
              <a:t>+</a:t>
            </a:r>
            <a:r>
              <a:rPr b="1" lang="en"/>
              <a:t>  </a:t>
            </a:r>
          </a:p>
        </p:txBody>
      </p:sp>
      <p:sp>
        <p:nvSpPr>
          <p:cNvPr id="94" name="Shape 94"/>
          <p:cNvSpPr txBox="1"/>
          <p:nvPr/>
        </p:nvSpPr>
        <p:spPr>
          <a:xfrm>
            <a:off x="599725" y="3402237"/>
            <a:ext cx="2087099" cy="313799"/>
          </a:xfrm>
          <a:prstGeom prst="rect">
            <a:avLst/>
          </a:prstGeom>
          <a:noFill/>
          <a:ln>
            <a:noFill/>
          </a:ln>
        </p:spPr>
        <p:txBody>
          <a:bodyPr anchorCtr="0" anchor="t" bIns="91425" lIns="91425" rIns="91425" tIns="91425">
            <a:noAutofit/>
          </a:bodyPr>
          <a:lstStyle/>
          <a:p>
            <a:pPr lvl="0" rtl="0">
              <a:spcBef>
                <a:spcPts val="0"/>
              </a:spcBef>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2 &lt;= </a:t>
            </a:r>
            <a:r>
              <a:rPr lang="en"/>
              <a:t>i &lt;= n ^ </a:t>
            </a:r>
            <a:r>
              <a:rPr lang="en">
                <a:solidFill>
                  <a:schemeClr val="dk1"/>
                </a:solidFill>
              </a:rPr>
              <a:t>i ∈ I</a:t>
            </a:r>
            <a:r>
              <a:rPr baseline="30000" lang="en">
                <a:solidFill>
                  <a:schemeClr val="dk1"/>
                </a:solidFill>
              </a:rPr>
              <a:t>+</a:t>
            </a:r>
            <a:r>
              <a:rPr lang="en"/>
              <a:t>  </a:t>
            </a:r>
          </a:p>
        </p:txBody>
      </p:sp>
      <p:sp>
        <p:nvSpPr>
          <p:cNvPr id="95" name="Shape 95"/>
          <p:cNvSpPr/>
          <p:nvPr/>
        </p:nvSpPr>
        <p:spPr>
          <a:xfrm>
            <a:off x="6119700" y="4365300"/>
            <a:ext cx="2567100" cy="1789200"/>
          </a:xfrm>
          <a:prstGeom prst="rect">
            <a:avLst/>
          </a:prstGeom>
          <a:solidFill>
            <a:srgbClr val="B7B7B7"/>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 the loop:</a:t>
            </a:r>
          </a:p>
          <a:p>
            <a:pPr indent="-228600" lvl="0" marL="457200" rtl="0">
              <a:spcBef>
                <a:spcPts val="0"/>
              </a:spcBef>
              <a:buChar char="-"/>
            </a:pPr>
            <a:r>
              <a:rPr lang="en"/>
              <a:t>We increase the value of S by i.</a:t>
            </a:r>
          </a:p>
          <a:p>
            <a:pPr indent="-228600" lvl="0" marL="457200" rtl="0">
              <a:spcBef>
                <a:spcPts val="0"/>
              </a:spcBef>
              <a:buChar char="-"/>
            </a:pPr>
            <a:r>
              <a:rPr lang="en"/>
              <a:t>i increases by 1.</a:t>
            </a:r>
          </a:p>
          <a:p>
            <a:pPr indent="-228600" lvl="0" marL="457200" rtl="0">
              <a:spcBef>
                <a:spcPts val="0"/>
              </a:spcBef>
              <a:buChar char="-"/>
            </a:pPr>
            <a:r>
              <a:rPr lang="en"/>
              <a:t>i &lt;= n</a:t>
            </a:r>
          </a:p>
          <a:p>
            <a:pPr indent="-228600" lvl="0" marL="457200">
              <a:spcBef>
                <a:spcPts val="0"/>
              </a:spcBef>
              <a:buChar char="-"/>
            </a:pPr>
            <a:r>
              <a:rPr lang="en"/>
              <a:t>Therefore, S is a summation over 1 to i</a:t>
            </a:r>
          </a:p>
        </p:txBody>
      </p:sp>
      <p:sp>
        <p:nvSpPr>
          <p:cNvPr id="96" name="Shape 96"/>
          <p:cNvSpPr txBox="1"/>
          <p:nvPr/>
        </p:nvSpPr>
        <p:spPr>
          <a:xfrm>
            <a:off x="1789050" y="4257550"/>
            <a:ext cx="1558200" cy="554700"/>
          </a:xfrm>
          <a:prstGeom prst="rect">
            <a:avLst/>
          </a:prstGeom>
          <a:noFill/>
          <a:ln>
            <a:noFill/>
          </a:ln>
        </p:spPr>
        <p:txBody>
          <a:bodyPr anchorCtr="0" anchor="t" bIns="91425" lIns="91425" rIns="91425" tIns="91425">
            <a:noAutofit/>
          </a:bodyPr>
          <a:lstStyle/>
          <a:p>
            <a:pPr lvl="0" rtl="0">
              <a:spcBef>
                <a:spcPts val="0"/>
              </a:spcBef>
              <a:buNone/>
            </a:pPr>
            <a:r>
              <a:rPr lang="en"/>
              <a:t>n,i,s ∈ I</a:t>
            </a:r>
            <a:r>
              <a:rPr baseline="30000" lang="en"/>
              <a:t>+</a:t>
            </a:r>
            <a:r>
              <a:rPr lang="en"/>
              <a:t>^ i &lt;= n </a:t>
            </a:r>
            <a:br>
              <a:rPr lang="en"/>
            </a:br>
            <a:r>
              <a:rPr lang="en"/>
              <a:t>^ </a:t>
            </a:r>
            <a:r>
              <a:rPr b="1" lang="en"/>
              <a:t>S = sum(1,i-1) </a:t>
            </a:r>
            <a:r>
              <a:rPr lang="en"/>
              <a:t> </a:t>
            </a:r>
          </a:p>
        </p:txBody>
      </p:sp>
      <p:sp>
        <p:nvSpPr>
          <p:cNvPr id="97" name="Shape 97"/>
          <p:cNvSpPr txBox="1"/>
          <p:nvPr/>
        </p:nvSpPr>
        <p:spPr>
          <a:xfrm>
            <a:off x="3836700" y="5202275"/>
            <a:ext cx="1558200" cy="7664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i &lt;= n </a:t>
            </a:r>
            <a:br>
              <a:rPr lang="en"/>
            </a:br>
            <a:r>
              <a:rPr lang="en"/>
              <a:t>^ </a:t>
            </a:r>
            <a:r>
              <a:rPr b="1" lang="en"/>
              <a:t>S = sum(1,i) </a:t>
            </a:r>
            <a:r>
              <a:rPr lang="en"/>
              <a:t> </a:t>
            </a:r>
          </a:p>
        </p:txBody>
      </p:sp>
      <p:sp>
        <p:nvSpPr>
          <p:cNvPr id="98" name="Shape 98"/>
          <p:cNvSpPr txBox="1"/>
          <p:nvPr/>
        </p:nvSpPr>
        <p:spPr>
          <a:xfrm>
            <a:off x="1604250" y="5968650"/>
            <a:ext cx="2144999"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2 &lt;= i &lt;= n</a:t>
            </a:r>
            <a:r>
              <a:rPr lang="en"/>
              <a:t> </a:t>
            </a:r>
            <a:br>
              <a:rPr lang="en"/>
            </a:br>
            <a:r>
              <a:rPr lang="en"/>
              <a:t>^ </a:t>
            </a:r>
            <a:r>
              <a:rPr b="1" lang="en"/>
              <a:t>S = sum(1,i-1) </a:t>
            </a:r>
            <a:r>
              <a:rPr lang="en"/>
              <a:t> </a:t>
            </a:r>
          </a:p>
        </p:txBody>
      </p:sp>
      <p:sp>
        <p:nvSpPr>
          <p:cNvPr id="99" name="Shape 99"/>
          <p:cNvSpPr txBox="1"/>
          <p:nvPr/>
        </p:nvSpPr>
        <p:spPr>
          <a:xfrm>
            <a:off x="5134450" y="4127925"/>
            <a:ext cx="2411099"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i = n +1</a:t>
            </a:r>
            <a:br>
              <a:rPr lang="en"/>
            </a:br>
            <a:r>
              <a:rPr lang="en"/>
              <a:t>^ S = sum(1,i-1) </a:t>
            </a:r>
            <a:r>
              <a:rPr b="1" lang="en"/>
              <a:t>= sum(1,n)</a:t>
            </a:r>
            <a:r>
              <a:rPr lang="en"/>
              <a:t>  </a:t>
            </a:r>
          </a:p>
        </p:txBody>
      </p:sp>
      <p:sp>
        <p:nvSpPr>
          <p:cNvPr id="100" name="Shape 100"/>
          <p:cNvSpPr txBox="1"/>
          <p:nvPr/>
        </p:nvSpPr>
        <p:spPr>
          <a:xfrm>
            <a:off x="437725" y="2785837"/>
            <a:ext cx="2411100" cy="5547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t>n,i,s ∈ I</a:t>
            </a:r>
            <a:r>
              <a:rPr baseline="30000" lang="en"/>
              <a:t>+</a:t>
            </a:r>
            <a:r>
              <a:rPr lang="en"/>
              <a:t>^ </a:t>
            </a:r>
            <a:r>
              <a:rPr b="1" lang="en"/>
              <a:t>i &lt;= n +1</a:t>
            </a:r>
            <a:br>
              <a:rPr lang="en"/>
            </a:br>
            <a:r>
              <a:rPr lang="en"/>
              <a:t>^ S = sum(1,i-1)  </a:t>
            </a:r>
          </a:p>
        </p:txBody>
      </p:sp>
      <p:sp>
        <p:nvSpPr>
          <p:cNvPr id="101" name="Shape 1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
                                        </p:tgtEl>
                                      </p:cBhvr>
                                    </p:animEffec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Binary Search</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300">
                <a:latin typeface="Consolas"/>
                <a:ea typeface="Consolas"/>
                <a:cs typeface="Consolas"/>
                <a:sym typeface="Consolas"/>
              </a:rPr>
              <a:t>char *binarySearch( char *key, char *dictKeys[], char *dictValues[], int dictSize ) {</a:t>
            </a:r>
          </a:p>
          <a:p>
            <a:pPr indent="457200" lvl="0" marR="0" rtl="0" algn="l">
              <a:lnSpc>
                <a:spcPct val="100000"/>
              </a:lnSpc>
              <a:spcBef>
                <a:spcPts val="600"/>
              </a:spcBef>
              <a:spcAft>
                <a:spcPts val="0"/>
              </a:spcAft>
              <a:buNone/>
            </a:pPr>
            <a:r>
              <a:rPr lang="en" sz="1300">
                <a:latin typeface="Consolas"/>
                <a:ea typeface="Consolas"/>
                <a:cs typeface="Consolas"/>
                <a:sym typeface="Consolas"/>
              </a:rPr>
              <a:t>int low = 0;</a:t>
            </a:r>
          </a:p>
          <a:p>
            <a:pPr indent="457200" lvl="0" marR="0" rtl="0" algn="l">
              <a:lnSpc>
                <a:spcPct val="100000"/>
              </a:lnSpc>
              <a:spcBef>
                <a:spcPts val="600"/>
              </a:spcBef>
              <a:spcAft>
                <a:spcPts val="0"/>
              </a:spcAft>
              <a:buNone/>
            </a:pPr>
            <a:r>
              <a:rPr lang="en" sz="1300">
                <a:latin typeface="Consolas"/>
                <a:ea typeface="Consolas"/>
                <a:cs typeface="Consolas"/>
                <a:sym typeface="Consolas"/>
              </a:rPr>
              <a:t>int high = dictSize – 1;</a:t>
            </a:r>
          </a:p>
          <a:p>
            <a:pPr indent="457200" lvl="0" marR="0" rtl="0" algn="l">
              <a:lnSpc>
                <a:spcPct val="100000"/>
              </a:lnSpc>
              <a:spcBef>
                <a:spcPts val="600"/>
              </a:spcBef>
              <a:spcAft>
                <a:spcPts val="0"/>
              </a:spcAft>
              <a:buNone/>
            </a:pPr>
            <a:r>
              <a:rPr lang="en" sz="1300">
                <a:latin typeface="Consolas"/>
                <a:ea typeface="Consolas"/>
                <a:cs typeface="Consolas"/>
                <a:sym typeface="Consolas"/>
              </a:rPr>
              <a:t>int mid, comparison;</a:t>
            </a:r>
          </a:p>
          <a:p>
            <a:pPr indent="457200" lvl="0" marR="0" rtl="0" algn="l">
              <a:lnSpc>
                <a:spcPct val="100000"/>
              </a:lnSpc>
              <a:spcBef>
                <a:spcPts val="600"/>
              </a:spcBef>
              <a:spcAft>
                <a:spcPts val="0"/>
              </a:spcAft>
              <a:buNone/>
            </a:pPr>
            <a:r>
              <a:rPr lang="en" sz="1300">
                <a:latin typeface="Consolas"/>
                <a:ea typeface="Consolas"/>
                <a:cs typeface="Consolas"/>
                <a:sym typeface="Consolas"/>
              </a:rPr>
              <a:t>while (high &gt;= low) {</a:t>
            </a: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mid = (high + low) / 2; </a:t>
            </a: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comparison = strcmp( dictKeys[mid], key );</a:t>
            </a: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if (comparison &lt; 0) {</a:t>
            </a:r>
          </a:p>
          <a:p>
            <a:pPr indent="457200" lvl="0" marL="914400" marR="0" rtl="0" algn="l">
              <a:lnSpc>
                <a:spcPct val="100000"/>
              </a:lnSpc>
              <a:spcBef>
                <a:spcPts val="600"/>
              </a:spcBef>
              <a:spcAft>
                <a:spcPts val="0"/>
              </a:spcAft>
              <a:buNone/>
            </a:pPr>
            <a:r>
              <a:rPr lang="en" sz="1300">
                <a:latin typeface="Consolas"/>
                <a:ea typeface="Consolas"/>
                <a:cs typeface="Consolas"/>
                <a:sym typeface="Consolas"/>
              </a:rPr>
              <a:t>low = mid + 1;</a:t>
            </a: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 else if ( comparison &gt; 0 ) {</a:t>
            </a:r>
          </a:p>
          <a:p>
            <a:pPr indent="457200" lvl="0" marL="914400" marR="0" rtl="0" algn="l">
              <a:lnSpc>
                <a:spcPct val="100000"/>
              </a:lnSpc>
              <a:spcBef>
                <a:spcPts val="600"/>
              </a:spcBef>
              <a:spcAft>
                <a:spcPts val="0"/>
              </a:spcAft>
              <a:buNone/>
            </a:pPr>
            <a:r>
              <a:rPr lang="en" sz="1300">
                <a:latin typeface="Consolas"/>
                <a:ea typeface="Consolas"/>
                <a:cs typeface="Consolas"/>
                <a:sym typeface="Consolas"/>
              </a:rPr>
              <a:t>high = mid - 1;</a:t>
            </a:r>
          </a:p>
          <a:p>
            <a:pPr indent="0" lvl="0" marL="914400" marR="0" rtl="0" algn="l">
              <a:lnSpc>
                <a:spcPct val="100000"/>
              </a:lnSpc>
              <a:spcBef>
                <a:spcPts val="600"/>
              </a:spcBef>
              <a:spcAft>
                <a:spcPts val="0"/>
              </a:spcAft>
              <a:buNone/>
            </a:pPr>
            <a:r>
              <a:rPr lang="en" sz="1300">
                <a:latin typeface="Consolas"/>
                <a:ea typeface="Consolas"/>
                <a:cs typeface="Consolas"/>
                <a:sym typeface="Consolas"/>
              </a:rPr>
              <a:t>} else {</a:t>
            </a:r>
          </a:p>
          <a:p>
            <a:pPr indent="387350" lvl="0" marL="914400" marR="0" rtl="0" algn="l">
              <a:lnSpc>
                <a:spcPct val="100000"/>
              </a:lnSpc>
              <a:spcBef>
                <a:spcPts val="600"/>
              </a:spcBef>
              <a:spcAft>
                <a:spcPts val="0"/>
              </a:spcAft>
              <a:buClr>
                <a:schemeClr val="dk1"/>
              </a:buClr>
              <a:buSzPct val="84615"/>
              <a:buFont typeface="Arial"/>
              <a:buNone/>
            </a:pPr>
            <a:r>
              <a:rPr lang="en" sz="1300">
                <a:latin typeface="Consolas"/>
                <a:ea typeface="Consolas"/>
                <a:cs typeface="Consolas"/>
                <a:sym typeface="Consolas"/>
              </a:rPr>
              <a:t>return dictValues[mid];</a:t>
            </a:r>
          </a:p>
          <a:p>
            <a:pPr lvl="0" marR="0" rtl="0" algn="l">
              <a:lnSpc>
                <a:spcPct val="100000"/>
              </a:lnSpc>
              <a:spcBef>
                <a:spcPts val="600"/>
              </a:spcBef>
              <a:spcAft>
                <a:spcPts val="0"/>
              </a:spcAft>
              <a:buNone/>
            </a:pPr>
            <a:r>
              <a:rPr lang="en" sz="1300">
                <a:latin typeface="Consolas"/>
                <a:ea typeface="Consolas"/>
                <a:cs typeface="Consolas"/>
                <a:sym typeface="Consolas"/>
              </a:rPr>
              <a:t> 		}</a:t>
            </a:r>
          </a:p>
          <a:p>
            <a:pPr indent="457200" lvl="0" marR="0" rtl="0" algn="l">
              <a:lnSpc>
                <a:spcPct val="100000"/>
              </a:lnSpc>
              <a:spcBef>
                <a:spcPts val="600"/>
              </a:spcBef>
              <a:spcAft>
                <a:spcPts val="0"/>
              </a:spcAft>
              <a:buNone/>
            </a:pPr>
            <a:r>
              <a:rPr lang="en" sz="1300">
                <a:latin typeface="Consolas"/>
                <a:ea typeface="Consolas"/>
                <a:cs typeface="Consolas"/>
                <a:sym typeface="Consolas"/>
              </a:rPr>
              <a:t>}</a:t>
            </a:r>
          </a:p>
          <a:p>
            <a:pPr indent="387350" lvl="0" marR="0" rtl="0" algn="l">
              <a:lnSpc>
                <a:spcPct val="100000"/>
              </a:lnSpc>
              <a:spcBef>
                <a:spcPts val="600"/>
              </a:spcBef>
              <a:spcAft>
                <a:spcPts val="0"/>
              </a:spcAft>
              <a:buClr>
                <a:schemeClr val="dk1"/>
              </a:buClr>
              <a:buSzPct val="84615"/>
              <a:buFont typeface="Arial"/>
              <a:buNone/>
            </a:pPr>
            <a:r>
              <a:rPr lang="en" sz="1300">
                <a:latin typeface="Consolas"/>
                <a:ea typeface="Consolas"/>
                <a:cs typeface="Consolas"/>
                <a:sym typeface="Consolas"/>
              </a:rPr>
              <a:t>return 0;</a:t>
            </a:r>
          </a:p>
          <a:p>
            <a:pPr lvl="0" marR="0" rtl="0" algn="l">
              <a:lnSpc>
                <a:spcPct val="100000"/>
              </a:lnSpc>
              <a:spcBef>
                <a:spcPts val="600"/>
              </a:spcBef>
              <a:spcAft>
                <a:spcPts val="0"/>
              </a:spcAft>
              <a:buNone/>
            </a:pPr>
            <a:r>
              <a:rPr lang="en" sz="1300">
                <a:latin typeface="Consolas"/>
                <a:ea typeface="Consolas"/>
                <a:cs typeface="Consolas"/>
                <a:sym typeface="Consolas"/>
              </a:rPr>
              <a:t>}</a:t>
            </a:r>
          </a:p>
        </p:txBody>
      </p:sp>
      <p:sp>
        <p:nvSpPr>
          <p:cNvPr id="108" name="Shape 1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Effect of Executing a Statement</a:t>
            </a:r>
          </a:p>
        </p:txBody>
      </p:sp>
      <p:sp>
        <p:nvSpPr>
          <p:cNvPr id="114" name="Shape 114"/>
          <p:cNvSpPr txBox="1"/>
          <p:nvPr>
            <p:ph idx="2" type="body"/>
          </p:nvPr>
        </p:nvSpPr>
        <p:spPr>
          <a:xfrm>
            <a:off x="4692300" y="2695350"/>
            <a:ext cx="3994500" cy="3872399"/>
          </a:xfrm>
          <a:prstGeom prst="rect">
            <a:avLst/>
          </a:prstGeom>
        </p:spPr>
        <p:txBody>
          <a:bodyPr anchorCtr="0" anchor="t" bIns="91425" lIns="91425" rIns="91425" tIns="91425">
            <a:noAutofit/>
          </a:bodyPr>
          <a:lstStyle/>
          <a:p>
            <a:pPr lvl="0" rtl="0">
              <a:spcBef>
                <a:spcPts val="0"/>
              </a:spcBef>
              <a:buNone/>
            </a:pPr>
            <a:r>
              <a:rPr lang="en"/>
              <a:t>Symbolic Values</a:t>
            </a:r>
          </a:p>
          <a:p>
            <a:pPr indent="-381000" lvl="0" marL="457200" rtl="0">
              <a:spcBef>
                <a:spcPts val="0"/>
              </a:spcBef>
              <a:buSzPct val="100000"/>
            </a:pPr>
            <a:r>
              <a:rPr lang="en" sz="2400"/>
              <a:t>Before:</a:t>
            </a:r>
          </a:p>
          <a:p>
            <a:pPr indent="-228600" lvl="1" marL="914400" rtl="0">
              <a:spcBef>
                <a:spcPts val="600"/>
              </a:spcBef>
            </a:pPr>
            <a:r>
              <a:rPr lang="en"/>
              <a:t>low = L ^ high = H</a:t>
            </a:r>
          </a:p>
          <a:p>
            <a:pPr indent="-381000" lvl="0" marL="457200" rtl="0">
              <a:spcBef>
                <a:spcPts val="0"/>
              </a:spcBef>
              <a:buSzPct val="100000"/>
            </a:pPr>
            <a:r>
              <a:rPr lang="en" sz="2400"/>
              <a:t>After:</a:t>
            </a:r>
          </a:p>
          <a:p>
            <a:pPr indent="-228600" lvl="1" marL="914400" rtl="0">
              <a:spcBef>
                <a:spcPts val="600"/>
              </a:spcBef>
            </a:pPr>
            <a:r>
              <a:rPr lang="en"/>
              <a:t>low = L ^ high = H ^ mid = (L + H) / 2</a:t>
            </a:r>
          </a:p>
          <a:p>
            <a:pPr lvl="0" rtl="0">
              <a:spcBef>
                <a:spcPts val="0"/>
              </a:spcBef>
              <a:buNone/>
            </a:pPr>
            <a:r>
              <a:t/>
            </a:r>
            <a:endParaRPr sz="2400"/>
          </a:p>
          <a:p>
            <a:pPr lvl="0" rtl="0">
              <a:spcBef>
                <a:spcPts val="0"/>
              </a:spcBef>
              <a:buNone/>
            </a:pPr>
            <a:r>
              <a:t/>
            </a:r>
            <a:endParaRPr sz="2400"/>
          </a:p>
        </p:txBody>
      </p:sp>
      <p:sp>
        <p:nvSpPr>
          <p:cNvPr id="115" name="Shape 115"/>
          <p:cNvSpPr txBox="1"/>
          <p:nvPr>
            <p:ph idx="1" type="body"/>
          </p:nvPr>
        </p:nvSpPr>
        <p:spPr>
          <a:xfrm>
            <a:off x="457200" y="2695500"/>
            <a:ext cx="3994500" cy="38723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Concrete Values</a:t>
            </a:r>
          </a:p>
          <a:p>
            <a:pPr indent="-381000" lvl="0" marL="457200" marR="0" rtl="0" algn="l">
              <a:lnSpc>
                <a:spcPct val="100000"/>
              </a:lnSpc>
              <a:spcBef>
                <a:spcPts val="600"/>
              </a:spcBef>
              <a:spcAft>
                <a:spcPts val="0"/>
              </a:spcAft>
              <a:buSzPct val="100000"/>
            </a:pPr>
            <a:r>
              <a:rPr lang="en" sz="2400"/>
              <a:t>Before:</a:t>
            </a:r>
          </a:p>
          <a:p>
            <a:pPr indent="-228600" lvl="1" marL="914400" rtl="0">
              <a:spcBef>
                <a:spcPts val="600"/>
              </a:spcBef>
            </a:pPr>
            <a:r>
              <a:rPr lang="en"/>
              <a:t>low = 8 ^ high = 13</a:t>
            </a:r>
          </a:p>
          <a:p>
            <a:pPr indent="-381000" lvl="0" marL="457200" marR="0" rtl="0" algn="l">
              <a:lnSpc>
                <a:spcPct val="100000"/>
              </a:lnSpc>
              <a:spcBef>
                <a:spcPts val="600"/>
              </a:spcBef>
              <a:spcAft>
                <a:spcPts val="0"/>
              </a:spcAft>
              <a:buSzPct val="100000"/>
            </a:pPr>
            <a:r>
              <a:rPr lang="en" sz="2400"/>
              <a:t>After:</a:t>
            </a:r>
          </a:p>
          <a:p>
            <a:pPr indent="-381000" lvl="1" marL="914400" marR="0" rtl="0" algn="l">
              <a:lnSpc>
                <a:spcPct val="100000"/>
              </a:lnSpc>
              <a:spcBef>
                <a:spcPts val="600"/>
              </a:spcBef>
              <a:spcAft>
                <a:spcPts val="0"/>
              </a:spcAft>
              <a:buSzPct val="100000"/>
            </a:pPr>
            <a:r>
              <a:rPr lang="en"/>
              <a:t>low = 8 ^ high = 13 ^ mid = 10</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p:txBody>
      </p:sp>
      <p:sp>
        <p:nvSpPr>
          <p:cNvPr id="116" name="Shape 116"/>
          <p:cNvSpPr txBox="1"/>
          <p:nvPr/>
        </p:nvSpPr>
        <p:spPr>
          <a:xfrm>
            <a:off x="1276175" y="1836750"/>
            <a:ext cx="6392699" cy="703799"/>
          </a:xfrm>
          <a:prstGeom prst="rect">
            <a:avLst/>
          </a:prstGeom>
          <a:noFill/>
          <a:ln>
            <a:noFill/>
          </a:ln>
        </p:spPr>
        <p:txBody>
          <a:bodyPr anchorCtr="0" anchor="t" bIns="91425" lIns="91425" rIns="91425" tIns="91425">
            <a:noAutofit/>
          </a:bodyPr>
          <a:lstStyle/>
          <a:p>
            <a:pPr lvl="0" algn="ctr">
              <a:spcBef>
                <a:spcPts val="0"/>
              </a:spcBef>
              <a:buNone/>
            </a:pPr>
            <a:r>
              <a:rPr b="1" lang="en" sz="2400">
                <a:latin typeface="Courier New"/>
                <a:ea typeface="Courier New"/>
                <a:cs typeface="Courier New"/>
                <a:sym typeface="Courier New"/>
              </a:rPr>
              <a:t>mid = (low + high) / 2;</a:t>
            </a:r>
          </a:p>
        </p:txBody>
      </p:sp>
      <p:sp>
        <p:nvSpPr>
          <p:cNvPr id="117" name="Shape 1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Dealing with Branches</a:t>
            </a:r>
          </a:p>
        </p:txBody>
      </p:sp>
      <p:sp>
        <p:nvSpPr>
          <p:cNvPr id="123" name="Shape 123"/>
          <p:cNvSpPr/>
          <p:nvPr/>
        </p:nvSpPr>
        <p:spPr>
          <a:xfrm>
            <a:off x="3089075" y="2301900"/>
            <a:ext cx="2767199" cy="906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high &gt;= low</a:t>
            </a:r>
          </a:p>
        </p:txBody>
      </p:sp>
      <p:cxnSp>
        <p:nvCxnSpPr>
          <p:cNvPr id="124" name="Shape 124"/>
          <p:cNvCxnSpPr>
            <a:endCxn id="123" idx="0"/>
          </p:cNvCxnSpPr>
          <p:nvPr/>
        </p:nvCxnSpPr>
        <p:spPr>
          <a:xfrm>
            <a:off x="4424974" y="1753200"/>
            <a:ext cx="47700" cy="548700"/>
          </a:xfrm>
          <a:prstGeom prst="straightConnector1">
            <a:avLst/>
          </a:prstGeom>
          <a:noFill/>
          <a:ln cap="flat" cmpd="sng" w="9525">
            <a:solidFill>
              <a:schemeClr val="dk2"/>
            </a:solidFill>
            <a:prstDash val="solid"/>
            <a:round/>
            <a:headEnd len="lg" w="lg" type="none"/>
            <a:tailEnd len="lg" w="lg" type="triangle"/>
          </a:ln>
        </p:spPr>
      </p:cxnSp>
      <p:cxnSp>
        <p:nvCxnSpPr>
          <p:cNvPr id="125" name="Shape 125"/>
          <p:cNvCxnSpPr/>
          <p:nvPr/>
        </p:nvCxnSpPr>
        <p:spPr>
          <a:xfrm>
            <a:off x="5128600" y="3005600"/>
            <a:ext cx="632100" cy="1001999"/>
          </a:xfrm>
          <a:prstGeom prst="straightConnector1">
            <a:avLst/>
          </a:prstGeom>
          <a:noFill/>
          <a:ln cap="flat" cmpd="sng" w="9525">
            <a:solidFill>
              <a:schemeClr val="dk2"/>
            </a:solidFill>
            <a:prstDash val="solid"/>
            <a:round/>
            <a:headEnd len="lg" w="lg" type="none"/>
            <a:tailEnd len="lg" w="lg" type="triangle"/>
          </a:ln>
        </p:spPr>
      </p:cxnSp>
      <p:sp>
        <p:nvSpPr>
          <p:cNvPr id="126" name="Shape 126"/>
          <p:cNvSpPr txBox="1"/>
          <p:nvPr/>
        </p:nvSpPr>
        <p:spPr>
          <a:xfrm>
            <a:off x="5462550" y="3184500"/>
            <a:ext cx="739500" cy="271499"/>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127" name="Shape 127"/>
          <p:cNvSpPr txBox="1"/>
          <p:nvPr/>
        </p:nvSpPr>
        <p:spPr>
          <a:xfrm>
            <a:off x="5629550" y="4150575"/>
            <a:ext cx="1097399" cy="429299"/>
          </a:xfrm>
          <a:prstGeom prst="rect">
            <a:avLst/>
          </a:prstGeom>
          <a:noFill/>
          <a:ln>
            <a:noFill/>
          </a:ln>
        </p:spPr>
        <p:txBody>
          <a:bodyPr anchorCtr="0" anchor="t" bIns="91425" lIns="91425" rIns="91425" tIns="91425">
            <a:noAutofit/>
          </a:bodyPr>
          <a:lstStyle/>
          <a:p>
            <a:pPr lvl="0">
              <a:spcBef>
                <a:spcPts val="0"/>
              </a:spcBef>
              <a:buNone/>
            </a:pPr>
            <a:r>
              <a:rPr b="1" lang="en" sz="1800"/>
              <a:t>...</a:t>
            </a:r>
          </a:p>
        </p:txBody>
      </p:sp>
      <p:sp>
        <p:nvSpPr>
          <p:cNvPr id="128" name="Shape 128"/>
          <p:cNvSpPr/>
          <p:nvPr/>
        </p:nvSpPr>
        <p:spPr>
          <a:xfrm>
            <a:off x="5128600" y="2421175"/>
            <a:ext cx="2600075" cy="3101000"/>
          </a:xfrm>
          <a:custGeom>
            <a:pathLst>
              <a:path extrusionOk="0" h="124040" w="104003">
                <a:moveTo>
                  <a:pt x="28147" y="89691"/>
                </a:moveTo>
                <a:lnTo>
                  <a:pt x="84920" y="124040"/>
                </a:lnTo>
                <a:lnTo>
                  <a:pt x="104003" y="0"/>
                </a:lnTo>
                <a:lnTo>
                  <a:pt x="0" y="1431"/>
                </a:lnTo>
              </a:path>
            </a:pathLst>
          </a:custGeom>
          <a:noFill/>
          <a:ln cap="flat" cmpd="sng" w="9525">
            <a:solidFill>
              <a:schemeClr val="dk2"/>
            </a:solidFill>
            <a:prstDash val="solid"/>
            <a:round/>
            <a:headEnd len="lg" w="lg" type="none"/>
            <a:tailEnd len="lg" w="lg" type="triangle"/>
          </a:ln>
        </p:spPr>
      </p:sp>
      <p:cxnSp>
        <p:nvCxnSpPr>
          <p:cNvPr id="129" name="Shape 129"/>
          <p:cNvCxnSpPr/>
          <p:nvPr/>
        </p:nvCxnSpPr>
        <p:spPr>
          <a:xfrm flipH="1">
            <a:off x="1431175" y="2993675"/>
            <a:ext cx="2409299" cy="608400"/>
          </a:xfrm>
          <a:prstGeom prst="straightConnector1">
            <a:avLst/>
          </a:prstGeom>
          <a:noFill/>
          <a:ln cap="flat" cmpd="sng" w="9525">
            <a:solidFill>
              <a:schemeClr val="dk2"/>
            </a:solidFill>
            <a:prstDash val="solid"/>
            <a:round/>
            <a:headEnd len="lg" w="lg" type="none"/>
            <a:tailEnd len="lg" w="lg" type="triangle"/>
          </a:ln>
        </p:spPr>
      </p:cxnSp>
      <p:sp>
        <p:nvSpPr>
          <p:cNvPr id="130" name="Shape 130"/>
          <p:cNvSpPr txBox="1"/>
          <p:nvPr/>
        </p:nvSpPr>
        <p:spPr>
          <a:xfrm>
            <a:off x="2778975" y="2838625"/>
            <a:ext cx="310199" cy="271499"/>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131" name="Shape 131"/>
          <p:cNvSpPr txBox="1"/>
          <p:nvPr/>
        </p:nvSpPr>
        <p:spPr>
          <a:xfrm>
            <a:off x="457200" y="3893250"/>
            <a:ext cx="3888300" cy="18378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Taking a branch adds a constraint to the program state.</a:t>
            </a:r>
          </a:p>
          <a:p>
            <a:pPr indent="-381000" lvl="0" marL="457200">
              <a:spcBef>
                <a:spcPts val="0"/>
              </a:spcBef>
              <a:buSzPct val="100000"/>
              <a:buChar char="●"/>
            </a:pPr>
            <a:r>
              <a:rPr lang="en" sz="2400"/>
              <a:t>Add that constraint to the predicate describing the state.</a:t>
            </a:r>
          </a:p>
        </p:txBody>
      </p:sp>
      <p:sp>
        <p:nvSpPr>
          <p:cNvPr id="132" name="Shape 132"/>
          <p:cNvSpPr txBox="1"/>
          <p:nvPr/>
        </p:nvSpPr>
        <p:spPr>
          <a:xfrm>
            <a:off x="4746925" y="1729400"/>
            <a:ext cx="1800900" cy="429299"/>
          </a:xfrm>
          <a:prstGeom prst="rect">
            <a:avLst/>
          </a:prstGeom>
          <a:noFill/>
          <a:ln>
            <a:noFill/>
          </a:ln>
        </p:spPr>
        <p:txBody>
          <a:bodyPr anchorCtr="0" anchor="t" bIns="91425" lIns="91425" rIns="91425" tIns="91425">
            <a:noAutofit/>
          </a:bodyPr>
          <a:lstStyle/>
          <a:p>
            <a:pPr lvl="0">
              <a:spcBef>
                <a:spcPts val="0"/>
              </a:spcBef>
              <a:buNone/>
            </a:pPr>
            <a:r>
              <a:rPr lang="en"/>
              <a:t>low = L ^ high = H</a:t>
            </a:r>
          </a:p>
        </p:txBody>
      </p:sp>
      <p:sp>
        <p:nvSpPr>
          <p:cNvPr id="133" name="Shape 133"/>
          <p:cNvSpPr txBox="1"/>
          <p:nvPr/>
        </p:nvSpPr>
        <p:spPr>
          <a:xfrm>
            <a:off x="5760700" y="3464737"/>
            <a:ext cx="1800900" cy="429299"/>
          </a:xfrm>
          <a:prstGeom prst="rect">
            <a:avLst/>
          </a:prstGeom>
          <a:noFill/>
          <a:ln>
            <a:noFill/>
          </a:ln>
        </p:spPr>
        <p:txBody>
          <a:bodyPr anchorCtr="0" anchor="t" bIns="91425" lIns="91425" rIns="91425" tIns="91425">
            <a:noAutofit/>
          </a:bodyPr>
          <a:lstStyle/>
          <a:p>
            <a:pPr lvl="0" rtl="0">
              <a:spcBef>
                <a:spcPts val="0"/>
              </a:spcBef>
              <a:buNone/>
            </a:pPr>
            <a:r>
              <a:rPr lang="en"/>
              <a:t>low = L ^ high = H </a:t>
            </a:r>
          </a:p>
          <a:p>
            <a:pPr lvl="0" rtl="0">
              <a:spcBef>
                <a:spcPts val="0"/>
              </a:spcBef>
              <a:buNone/>
            </a:pPr>
            <a:r>
              <a:rPr lang="en"/>
              <a:t>^ </a:t>
            </a:r>
            <a:r>
              <a:rPr b="1" lang="en"/>
              <a:t>H &gt;= L</a:t>
            </a:r>
          </a:p>
        </p:txBody>
      </p:sp>
      <p:sp>
        <p:nvSpPr>
          <p:cNvPr id="134" name="Shape 134"/>
          <p:cNvSpPr txBox="1"/>
          <p:nvPr/>
        </p:nvSpPr>
        <p:spPr>
          <a:xfrm>
            <a:off x="1070775" y="2540387"/>
            <a:ext cx="1800900" cy="429299"/>
          </a:xfrm>
          <a:prstGeom prst="rect">
            <a:avLst/>
          </a:prstGeom>
          <a:noFill/>
          <a:ln>
            <a:noFill/>
          </a:ln>
        </p:spPr>
        <p:txBody>
          <a:bodyPr anchorCtr="0" anchor="t" bIns="91425" lIns="91425" rIns="91425" tIns="91425">
            <a:noAutofit/>
          </a:bodyPr>
          <a:lstStyle/>
          <a:p>
            <a:pPr lvl="0" rtl="0">
              <a:spcBef>
                <a:spcPts val="0"/>
              </a:spcBef>
              <a:buNone/>
            </a:pPr>
            <a:r>
              <a:rPr lang="en"/>
              <a:t>low = L ^ high = H </a:t>
            </a:r>
          </a:p>
          <a:p>
            <a:pPr lvl="0" rtl="0">
              <a:spcBef>
                <a:spcPts val="0"/>
              </a:spcBef>
              <a:buNone/>
            </a:pPr>
            <a:r>
              <a:rPr lang="en"/>
              <a:t>^</a:t>
            </a:r>
            <a:r>
              <a:rPr b="1" lang="en"/>
              <a:t> ! (H &gt;= L)</a:t>
            </a:r>
          </a:p>
          <a:p>
            <a:pPr lvl="0" rtl="0">
              <a:spcBef>
                <a:spcPts val="0"/>
              </a:spcBef>
              <a:buNone/>
            </a:pPr>
            <a:r>
              <a:rPr b="1" lang="en"/>
              <a:t>(or H &lt; L)</a:t>
            </a:r>
          </a:p>
        </p:txBody>
      </p:sp>
      <p:sp>
        <p:nvSpPr>
          <p:cNvPr id="135" name="Shape 1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“Satisfying the predicate” can mean finding concrete values that make it evaluate to true.</a:t>
            </a:r>
          </a:p>
          <a:p>
            <a:pPr indent="-228600" lvl="1" marL="914400" rtl="0">
              <a:spcBef>
                <a:spcPts val="600"/>
              </a:spcBef>
            </a:pPr>
            <a:r>
              <a:rPr lang="en"/>
              <a:t>This is a test case forcing the program to take a path. If no values can be found, then this is an infeasible path.</a:t>
            </a:r>
          </a:p>
          <a:p>
            <a:pPr indent="-228600" lvl="0" marL="457200" marR="0" rtl="0" algn="l">
              <a:lnSpc>
                <a:spcPct val="100000"/>
              </a:lnSpc>
              <a:spcBef>
                <a:spcPts val="600"/>
              </a:spcBef>
              <a:spcAft>
                <a:spcPts val="0"/>
              </a:spcAft>
            </a:pPr>
            <a:r>
              <a:rPr lang="en"/>
              <a:t>If there are a finite number of paths in a program, a symbolic executor can trace each and obtain predicates characterizing each one.</a:t>
            </a:r>
          </a:p>
          <a:p>
            <a:pPr indent="0" lvl="0" marL="0" marR="0" rtl="0" algn="l">
              <a:lnSpc>
                <a:spcPct val="100000"/>
              </a:lnSpc>
              <a:spcBef>
                <a:spcPts val="600"/>
              </a:spcBef>
              <a:spcAft>
                <a:spcPts val="0"/>
              </a:spcAft>
              <a:buNone/>
            </a:pPr>
            <a:r>
              <a:t/>
            </a:r>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