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61966F1-5F99-45B8-80B3-E3BF67EC79BC}">
  <a:tblStyle styleId="{761966F1-5F99-45B8-80B3-E3BF67EC79B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lf-balancing_binary_search_tree" TargetMode="External"/><Relationship Id="rId3" Type="http://schemas.openxmlformats.org/officeDocument/2006/relationships/hyperlink" Target="https://en.wikipedia.org/wiki/Tree_height" TargetMode="External"/><Relationship Id="rId4" Type="http://schemas.openxmlformats.org/officeDocument/2006/relationships/hyperlink" Target="https://en.wikipedia.org/wiki/Child_node"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In languages that allow programmers to explicitly control deallocation of memory, potential faults include deallocating memory still accessible through pointers. This can result in dangerous dangling pointers that may be recycled for other uses with different data types, causing chaos. </a:t>
            </a:r>
          </a:p>
          <a:p>
            <a:pPr lvl="0" rtl="0">
              <a:lnSpc>
                <a:spcPct val="115000"/>
              </a:lnSpc>
              <a:spcBef>
                <a:spcPts val="0"/>
              </a:spcBef>
              <a:buNone/>
            </a:pPr>
            <a:r>
              <a:rPr lang="en"/>
              <a:t>Also, (3) - Memory leaks are bad because they do not cause immediate failure - they might eventually lead to memory exhaustion, but it can take a non-deterministic amount of time. Because of that, they often escape unit testing, and don’t show up until the system is running for some time on its own. Even when they cause a failure, it can be hard to trace it back to its source. </a:t>
            </a:r>
          </a:p>
          <a:p>
            <a:pPr lvl="0" rtl="0">
              <a:lnSpc>
                <a:spcPct val="115000"/>
              </a:lnSpc>
              <a:spcBef>
                <a:spcPts val="0"/>
              </a:spcBef>
              <a:buNone/>
            </a:pPr>
            <a:r>
              <a:rPr lang="en"/>
              <a:t>(4). Still, vulnerabilities haven’t been wiped out entirely, and in languages like C, you need to watch how your code works with memory.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Program analysis techniques can be broken down into two types - static analysis techniques, largely based on symbolic execution, </a:t>
            </a:r>
            <a:r>
              <a:rPr lang="en">
                <a:solidFill>
                  <a:schemeClr val="dk1"/>
                </a:solidFill>
              </a:rPr>
              <a:t>can exhaustively analyze the whole source code of the system and verify properties over all possible executions.</a:t>
            </a:r>
          </a:p>
          <a:p>
            <a:pPr lvl="0" rtl="0">
              <a:lnSpc>
                <a:spcPct val="115000"/>
              </a:lnSpc>
              <a:spcBef>
                <a:spcPts val="0"/>
              </a:spcBef>
              <a:buNone/>
            </a:pPr>
            <a:r>
              <a:rPr lang="en"/>
              <a:t>But, they are prone to false alarms that result from summarizing all possible - and some impossible - behaviors together. </a:t>
            </a:r>
          </a:p>
          <a:p>
            <a:pPr lvl="0" rtl="0">
              <a:lnSpc>
                <a:spcPct val="115000"/>
              </a:lnSpc>
              <a:spcBef>
                <a:spcPts val="0"/>
              </a:spcBef>
              <a:buNone/>
            </a:pPr>
            <a:r>
              <a:rPr lang="en"/>
              <a:t>Dynamic analysis techniques work with actual executions of the system, pouring over traces of actual execution states and using those to verify properties. Dynamic techniques build a model from the observed executions and verify properties over these constructed models, so they (7), but the trade off is that (8)</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choosing techniques - static or dynamic - the essential trade-off to be made is that of efficiency vs accuracy. </a:t>
            </a:r>
          </a:p>
          <a:p>
            <a:pPr lvl="0" rtl="0">
              <a:lnSpc>
                <a:spcPct val="115000"/>
              </a:lnSpc>
              <a:spcBef>
                <a:spcPts val="0"/>
              </a:spcBef>
              <a:buNone/>
            </a:pPr>
            <a:r>
              <a:rPr lang="en"/>
              <a:t>When you (2) - you get (3) - sometimes, you will be told that a property does not hold over the model when it really does. It will reject good programs rather than admit bad ones, this (4) - (5)</a:t>
            </a:r>
          </a:p>
          <a:p>
            <a:pPr lvl="0" rtl="0">
              <a:lnSpc>
                <a:spcPct val="115000"/>
              </a:lnSpc>
              <a:spcBef>
                <a:spcPts val="0"/>
              </a:spcBef>
              <a:buNone/>
            </a:pPr>
            <a:r>
              <a:rPr lang="en"/>
              <a:t>When you (6), you get (7) - sometimes, it will tell you that a prgram is good - that the property holds - when the program is bad - the property doesn’t hold, we just never found the violation. This leads to (8) - (9)</a:t>
            </a:r>
          </a:p>
          <a:p>
            <a:pPr lvl="0" rtl="0">
              <a:lnSpc>
                <a:spcPct val="115000"/>
              </a:lnSpc>
              <a:spcBef>
                <a:spcPts val="0"/>
              </a:spcBef>
              <a:buNone/>
            </a:pPr>
            <a:r>
              <a:rPr lang="en"/>
              <a:t>So, when you choose techniques - static or dynamic -  you are often choosing a point along this trade-off. A technique that folds the state space enough to exhaustively explore it, incurring some pessimistic inaccuracy, but ensuring no optimistic inaccuracy or maintaining a more detailed representation of the state space, but only being able to explore a portion of this space. </a:t>
            </a:r>
          </a:p>
          <a:p>
            <a:pPr lvl="0" rtl="0">
              <a:lnSpc>
                <a:spcPct val="115000"/>
              </a:lnSpc>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Many static program analysis techniques are build off of symbolic execution.</a:t>
            </a:r>
          </a:p>
          <a:p>
            <a:pPr lvl="0" rtl="0">
              <a:lnSpc>
                <a:spcPct val="115000"/>
              </a:lnSpc>
              <a:spcBef>
                <a:spcPts val="0"/>
              </a:spcBef>
              <a:buNone/>
            </a:pPr>
            <a:r>
              <a:rPr lang="en"/>
              <a:t>As a reminder, symbolic execution is an essential bridge between (1) by allowing us to derive a logical representation of the effect of execution</a:t>
            </a:r>
          </a:p>
          <a:p>
            <a:pPr lvl="0" rtl="0">
              <a:lnSpc>
                <a:spcPct val="115000"/>
              </a:lnSpc>
              <a:spcBef>
                <a:spcPts val="0"/>
              </a:spcBef>
              <a:buNone/>
            </a:pPr>
            <a:r>
              <a:rPr lang="en"/>
              <a:t>(2) a model of execution - the predicates summarizing paths.</a:t>
            </a:r>
          </a:p>
          <a:p>
            <a:pPr lvl="0" rtl="0">
              <a:lnSpc>
                <a:spcPct val="115000"/>
              </a:lnSpc>
              <a:spcBef>
                <a:spcPts val="0"/>
              </a:spcBef>
              <a:buClr>
                <a:schemeClr val="dk1"/>
              </a:buClr>
              <a:buSzPct val="100000"/>
              <a:buFont typeface="Arial"/>
              <a:buNone/>
            </a:pPr>
            <a:r>
              <a:rPr lang="en">
                <a:solidFill>
                  <a:schemeClr val="dk1"/>
                </a:solidFill>
              </a:rPr>
              <a:t>So, we’re all familiar with program execution. When you execute a program, you provide input to a function. Then, when you get to a statement, it will compute a value for that variable using the concrete input you have provided and the results of previous statements. At any time, we can look at the state of the program as the current values of all of its variables.</a:t>
            </a:r>
          </a:p>
          <a:p>
            <a:pPr lvl="0" rtl="0">
              <a:lnSpc>
                <a:spcPct val="115000"/>
              </a:lnSpc>
              <a:spcBef>
                <a:spcPts val="0"/>
              </a:spcBef>
              <a:buClr>
                <a:schemeClr val="dk1"/>
              </a:buClr>
              <a:buSzPct val="100000"/>
              <a:buFont typeface="Arial"/>
              <a:buNone/>
            </a:pPr>
            <a:r>
              <a:rPr lang="en">
                <a:solidFill>
                  <a:schemeClr val="dk1"/>
                </a:solidFill>
              </a:rPr>
              <a:t>In symbolic execution, you don’t actually run the code, instead, you describe the kind of input that can be applied. Instead of x=2, we start by saying that x is an integer, then we add conditions from there. When we get to an expression, we describe how that expression is calculated using predicates - boolean statements that can be assessed. The program state is described using a series of predicates that must be true of that state.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Last class, we talked about how symbolic execution can be used as the basis for proofs of properties - (2), (3).</a:t>
            </a:r>
          </a:p>
          <a:p>
            <a:pPr lvl="0" rtl="0">
              <a:spcBef>
                <a:spcPts val="0"/>
              </a:spcBef>
              <a:buNone/>
            </a:pPr>
            <a:r>
              <a:rPr lang="en">
                <a:solidFill>
                  <a:schemeClr val="dk1"/>
                </a:solidFill>
              </a:rPr>
              <a:t>Unfortunately, producing that kind of formal specification is an expensive process. It’s something you really only want to do for small, critical portions of a program. Even then, verification may fail when faced with predicates that are too complex.</a:t>
            </a:r>
          </a:p>
          <a:p>
            <a:pPr lvl="0" rtl="0">
              <a:spcBef>
                <a:spcPts val="0"/>
              </a:spcBef>
              <a:buNone/>
            </a:pPr>
            <a:r>
              <a:rPr lang="en">
                <a:solidFill>
                  <a:schemeClr val="dk1"/>
                </a:solidFill>
              </a:rPr>
              <a:t>However, the same idea can be applied very effectively (5)- including uninitialized memory, memory leaks, null pointer dereference, and certain security attacks like SQL injections or buffer overruns.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basic technique of (1). The (2). This is like in functional testing, where we partitioned input variables into particular execution scenarios. Here, we can do this to target the exploration and make analysis possible. for example, if you were worried about pointer misuse, you might represent the pointers symbolically with the set (3). (4-5). This means that we only worry about the exact details we need for the type of fault we are handling.</a:t>
            </a:r>
          </a:p>
          <a:p>
            <a:pPr lvl="0" rtl="0">
              <a:spcBef>
                <a:spcPts val="0"/>
              </a:spcBef>
              <a:buNone/>
            </a:pPr>
            <a:r>
              <a:rPr lang="en">
                <a:solidFill>
                  <a:schemeClr val="dk1"/>
                </a:solidFill>
              </a:rPr>
              <a:t>Then, you can (6)</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Rather than trying to explore the entire state space exhaustively, you might (1-2)</a:t>
            </a:r>
          </a:p>
          <a:p>
            <a:pPr lvl="0" rtl="0">
              <a:spcBef>
                <a:spcPts val="0"/>
              </a:spcBef>
              <a:buNone/>
            </a:pPr>
            <a:r>
              <a:rPr lang="en">
                <a:solidFill>
                  <a:schemeClr val="dk1"/>
                </a:solidFill>
              </a:rPr>
              <a:t>(3), accumulating constraints that you then merge.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Symbolic testing, in this manner, is a (1). We may obtain different symbolic states by exploring program paths to the same program location. This is fine - the symbolic state describes how to get to a location using a particular path. If you want to know about how to reach it along all paths, you can intersect the different paths.</a:t>
            </a:r>
          </a:p>
          <a:p>
            <a:pPr lvl="0" rtl="0">
              <a:spcBef>
                <a:spcPts val="0"/>
              </a:spcBef>
              <a:buNone/>
            </a:pPr>
            <a:r>
              <a:rPr lang="en">
                <a:solidFill>
                  <a:schemeClr val="dk1"/>
                </a:solidFill>
              </a:rPr>
              <a:t>It may also be (3), (4)</a:t>
            </a:r>
          </a:p>
          <a:p>
            <a:pPr lvl="0" rtl="0">
              <a:spcBef>
                <a:spcPts val="0"/>
              </a:spcBef>
              <a:buNone/>
            </a:pPr>
            <a:r>
              <a:rPr lang="en">
                <a:solidFill>
                  <a:schemeClr val="dk1"/>
                </a:solidFill>
              </a:rPr>
              <a:t>This combination - path and context sensitivity - is a strength of an analysis built on this method of exploring the state space. It can produce a detailed warning describing how a particular execution sequence can lead to a failure.</a:t>
            </a:r>
          </a:p>
          <a:p>
            <a:pPr lvl="0" rtl="0">
              <a:spcBef>
                <a:spcPts val="0"/>
              </a:spcBef>
              <a:buNone/>
            </a:pPr>
            <a:r>
              <a:rPr lang="en">
                <a:solidFill>
                  <a:schemeClr val="dk1"/>
                </a:solidFill>
              </a:rPr>
              <a:t>But, it is also fairly costly still. That said, the cost can be reduced further by memoizing entry and exit conditions. A new path only needs to be explored if the symbolic execution encounters an entry condition that differs from previously encountered conditions. So, models of unchanged portions of the system can be retained for future analysis. We only need to examine portions that have changed.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Pruning paths and specializing the analysis to particular fault classes enables effective analysis of full programs without turning them into tiny finite models.</a:t>
            </a:r>
          </a:p>
          <a:p>
            <a:pPr lvl="0" rtl="0">
              <a:spcBef>
                <a:spcPts val="0"/>
              </a:spcBef>
              <a:buNone/>
            </a:pPr>
            <a:r>
              <a:rPr lang="en">
                <a:solidFill>
                  <a:schemeClr val="dk1"/>
                </a:solidFill>
              </a:rPr>
              <a:t>Still, this form of abstraction can get us into trouble. (2) </a:t>
            </a:r>
          </a:p>
          <a:p>
            <a:pPr lvl="0" rtl="0">
              <a:spcBef>
                <a:spcPts val="0"/>
              </a:spcBef>
              <a:buNone/>
            </a:pPr>
            <a:r>
              <a:rPr lang="en">
                <a:solidFill>
                  <a:schemeClr val="dk1"/>
                </a:solidFill>
              </a:rPr>
              <a:t>False alarms degrade the value of analysis, and a developer who need to go through a large number of false alarms will give up that analysis pretty quickly.  So, tools need strategies to reduce the number of false alarms.</a:t>
            </a:r>
          </a:p>
          <a:p>
            <a:pPr lvl="0" rtl="0">
              <a:spcBef>
                <a:spcPts val="0"/>
              </a:spcBef>
              <a:buNone/>
            </a:pPr>
            <a:r>
              <a:rPr lang="en">
                <a:solidFill>
                  <a:schemeClr val="dk1"/>
                </a:solidFill>
              </a:rPr>
              <a:t>The simplest is (5). Don’t tell the user that something is wrong if the user tells you to shut up.</a:t>
            </a:r>
          </a:p>
          <a:p>
            <a:pPr lvl="0" rtl="0">
              <a:spcBef>
                <a:spcPts val="0"/>
              </a:spcBef>
              <a:buNone/>
            </a:pPr>
            <a:r>
              <a:rPr lang="en">
                <a:solidFill>
                  <a:schemeClr val="dk1"/>
                </a:solidFill>
              </a:rPr>
              <a:t>You can also (6) - this indicates a higher likelyhood that the path is infeasible. Then, the tool can also order warnings by their likelihood of being feasible and the severity of the potential issue, supressing those highly unlikely or with low severity.</a:t>
            </a:r>
          </a:p>
          <a:p>
            <a:pPr lvl="0" rtl="0">
              <a:spcBef>
                <a:spcPts val="0"/>
              </a:spcBef>
              <a:buNone/>
            </a:pPr>
            <a:r>
              <a:rPr lang="en">
                <a:solidFill>
                  <a:schemeClr val="dk1"/>
                </a:solidFill>
              </a:rPr>
              <a:t>It is then up to the users to decide how far they would like to dig into the warning list.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a class largely about testing. Testing is great, testing is grand, testing is the backbone of verification, but testing is not the holy truth when building software (read)</a:t>
            </a:r>
          </a:p>
          <a:p>
            <a:pPr lvl="0" rtl="0">
              <a:spcBef>
                <a:spcPts val="0"/>
              </a:spcBef>
              <a:buNone/>
            </a:pPr>
            <a:r>
              <a:rPr lang="en">
                <a:solidFill>
                  <a:schemeClr val="dk1"/>
                </a:solidFill>
              </a:rPr>
              <a:t>We’ve talked a lot about how you get good tests, and we’ll talk a lot more about that, but fundamentally, all of the techniques we’ve covered have been dreamt up on the premise that - if you do these things - you’ll be slightly more likely to find faults. Testing can never prove anything -  You cannot test a system exhaustively.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Pruning paths, like we just discussed, (1) - we might miss an issue because we didn’t try all paths. That may be acceptable, that may be the only way to perform an analysis in some cases, but it isn’t the only method of making analysis possible. </a:t>
            </a:r>
          </a:p>
          <a:p>
            <a:pPr lvl="0" rtl="0">
              <a:spcBef>
                <a:spcPts val="0"/>
              </a:spcBef>
              <a:buNone/>
            </a:pPr>
            <a:r>
              <a:rPr lang="en">
                <a:solidFill>
                  <a:schemeClr val="dk1"/>
                </a:solidFill>
              </a:rPr>
              <a:t>The other option is - rather than pruning paths - (2). </a:t>
            </a:r>
          </a:p>
          <a:p>
            <a:pPr lvl="0" rtl="0">
              <a:spcBef>
                <a:spcPts val="0"/>
              </a:spcBef>
              <a:buNone/>
            </a:pPr>
            <a:r>
              <a:rPr lang="en">
                <a:solidFill>
                  <a:schemeClr val="dk1"/>
                </a:solidFill>
              </a:rPr>
              <a:t>What we want to do is to build a FSM where the states are models of combinations of the represented data values. Then, operations in the program trigger transitions. </a:t>
            </a:r>
          </a:p>
          <a:p>
            <a:pPr lvl="0" rtl="0">
              <a:spcBef>
                <a:spcPts val="0"/>
              </a:spcBef>
              <a:buNone/>
            </a:pPr>
            <a:r>
              <a:rPr lang="en">
                <a:solidFill>
                  <a:schemeClr val="dk1"/>
                </a:solidFill>
              </a:rPr>
              <a:t>This lets us summarize the ways the system can execute, and we can build this summary by analyzing the source code.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 example, a pointer variable can be represented by a machine with three states representing (3). (4-6)</a:t>
            </a:r>
          </a:p>
          <a:p>
            <a:pPr lvl="0" rtl="0">
              <a:spcBef>
                <a:spcPts val="0"/>
              </a:spcBef>
              <a:buNone/>
            </a:pPr>
            <a:r>
              <a:rPr lang="en">
                <a:solidFill>
                  <a:schemeClr val="dk1"/>
                </a:solidFill>
              </a:rPr>
              <a:t>A conditional branch may also trigger a transition - (7)</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 important design choice when building a FSM is whether and how (1) - if we see what is potentially the same state on different paths. </a:t>
            </a:r>
          </a:p>
          <a:p>
            <a:pPr lvl="0" rtl="0">
              <a:spcBef>
                <a:spcPts val="0"/>
              </a:spcBef>
              <a:buNone/>
            </a:pPr>
            <a:r>
              <a:rPr lang="en">
                <a:solidFill>
                  <a:schemeClr val="dk1"/>
                </a:solidFill>
              </a:rPr>
              <a:t>(2-5)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analyses we’ve discussed are called static because they do not involve actually executing the program. Static analysis usually tries to either perform an exhaustive exploration of an abstract version of the program’s state space, or prune away paths heuristically to exhaustively explore the remaining subset. These techniques tend to be powerful when they can be applied, but come with strict limitations and are expensive. On the other hand, we have dynamic analysis, which isbased on (1) and what we can observe from them. </a:t>
            </a:r>
          </a:p>
          <a:p>
            <a:pPr lvl="0" rtl="0">
              <a:spcBef>
                <a:spcPts val="0"/>
              </a:spcBef>
              <a:buNone/>
            </a:pPr>
            <a:r>
              <a:rPr lang="en">
                <a:solidFill>
                  <a:schemeClr val="dk1"/>
                </a:solidFill>
              </a:rPr>
              <a:t>These analyses piggyback on testing. We (2), (3-4). This typically involves instrumenting the program - adding additional code to it temporarily - to monitor the execution and collect the information needed to perform the analysis. </a:t>
            </a:r>
          </a:p>
          <a:p>
            <a:pPr lvl="0" rtl="0">
              <a:spcBef>
                <a:spcPts val="0"/>
              </a:spcBef>
              <a:buNone/>
            </a:pPr>
            <a:r>
              <a:rPr lang="en">
                <a:solidFill>
                  <a:schemeClr val="dk1"/>
                </a:solidFill>
              </a:rPr>
              <a:t>(6-7)</a:t>
            </a:r>
          </a:p>
          <a:p>
            <a:pPr lvl="0" rtl="0">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languages like C (1)</a:t>
            </a:r>
          </a:p>
          <a:p>
            <a:pPr lvl="0" rtl="0">
              <a:spcBef>
                <a:spcPts val="0"/>
              </a:spcBef>
              <a:buNone/>
            </a:pPr>
            <a:r>
              <a:rPr lang="en">
                <a:solidFill>
                  <a:schemeClr val="dk1"/>
                </a:solidFill>
              </a:rPr>
              <a:t>In those cases, faults in memory management can lead to unpredictable failure. </a:t>
            </a:r>
          </a:p>
          <a:p>
            <a:pPr lvl="0" rtl="0">
              <a:spcBef>
                <a:spcPts val="0"/>
              </a:spcBef>
              <a:buNone/>
            </a:pPr>
            <a:r>
              <a:rPr lang="en">
                <a:solidFill>
                  <a:schemeClr val="dk1"/>
                </a:solidFill>
              </a:rPr>
              <a:t>So, lets take this function. (go over code)</a:t>
            </a:r>
          </a:p>
          <a:p>
            <a:pPr lvl="0" rtl="0">
              <a:spcBef>
                <a:spcPts val="0"/>
              </a:spcBef>
              <a:buNone/>
            </a:pPr>
            <a:r>
              <a:rPr lang="en">
                <a:solidFill>
                  <a:schemeClr val="dk1"/>
                </a:solidFill>
              </a:rPr>
              <a:t>Can you see where there might be an issue? (discuss)</a:t>
            </a:r>
          </a:p>
          <a:p>
            <a:pPr lvl="0" rtl="0">
              <a:spcBef>
                <a:spcPts val="0"/>
              </a:spcBef>
              <a:buNone/>
            </a:pPr>
            <a:r>
              <a:rPr lang="en">
                <a:solidFill>
                  <a:schemeClr val="dk1"/>
                </a:solidFill>
              </a:rPr>
              <a:t>- (bring in)</a:t>
            </a:r>
          </a:p>
          <a:p>
            <a:pPr lvl="0" rtl="0">
              <a:spcBef>
                <a:spcPts val="600"/>
              </a:spcBef>
              <a:buNone/>
            </a:pPr>
            <a:r>
              <a:rPr lang="en">
                <a:solidFill>
                  <a:schemeClr val="dk1"/>
                </a:solidFill>
              </a:rPr>
              <a:t>Output buffer may be overrun if executed with an input string that yields a string longer than the buffer</a:t>
            </a:r>
          </a:p>
          <a:p>
            <a:pPr lvl="0" rtl="0">
              <a:spcBef>
                <a:spcPts val="600"/>
              </a:spcBef>
              <a:buNone/>
            </a:pPr>
            <a:r>
              <a:rPr lang="en">
                <a:solidFill>
                  <a:schemeClr val="dk1"/>
                </a:solidFill>
              </a:rPr>
              <a:t>(3), so this fault might be missed by testing. However, a dynamic analysis can spot this fault. </a:t>
            </a:r>
          </a:p>
          <a:p>
            <a:pPr lvl="0" rtl="0">
              <a:spcBef>
                <a:spcPts val="600"/>
              </a:spcBef>
              <a:buNone/>
            </a:pPr>
            <a:r>
              <a:rPr lang="en">
                <a:solidFill>
                  <a:schemeClr val="dk1"/>
                </a:solidFill>
              </a:rPr>
              <a:t>- (bring in). An analysis tool called Purify exists that looks for memory access issues. As long as you execute a test with a long enough string, it will detect the violation, even if the test execution does not otherwise cause a visible failure. The analysis detects an array bounds violation and indicates program relations related to the fault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 the right, we have states of a memory location relevant for detecting misuse (go over)</a:t>
            </a:r>
          </a:p>
          <a:p>
            <a:pPr lvl="0" rtl="0">
              <a:spcBef>
                <a:spcPts val="0"/>
              </a:spcBef>
              <a:buNone/>
            </a:pPr>
            <a:r>
              <a:rPr lang="en">
                <a:solidFill>
                  <a:schemeClr val="dk1"/>
                </a:solidFill>
              </a:rPr>
              <a:t>If we want to perform analysis of a program, we will modify the program through instrumentation to trace memory access. The instrumented program records the state of each memory location and tracks that state. It then detects any accesses incompatible with the current state. So, it can detect attempts to access unallocated memory or read from uninitialized memory locations. </a:t>
            </a:r>
          </a:p>
          <a:p>
            <a:pPr lvl="0" rtl="0">
              <a:spcBef>
                <a:spcPts val="0"/>
              </a:spcBef>
              <a:buNone/>
            </a:pPr>
            <a:r>
              <a:rPr lang="en">
                <a:solidFill>
                  <a:schemeClr val="dk1"/>
                </a:solidFill>
              </a:rPr>
              <a:t>This same analysis can, with a little extra information, detect array bound violations. You just need to add a small set of memory locations with state unallocated before and after each array. Any attempts to access these locations are detected immediately.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Memory leaks, too, can be detected through a dynamic analysis. This is what is called a “garbage detector” and it is included with any garbage collector. These detectors automatically identify unused memory locations and free them. To identify these locations, they recursively follow potential pointers from the data and stack segments into the heap, marking all referenced blocks and - therefore - identifying allocated blocks that are no longer referenced by the program. Block allocated, but no longer directly referenced are reported as possible memory leaks.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Concurrency issues, like data races, are also hard to detect through testing alone, as the threads may execute non-deterministically. Static analysis also can struggle with concurrency issues, as the state space may be way to large to explore. But dynamic analyses can help us identify and deal with these issues while avoiding the pessimistic inaccuracy of finite state verification. </a:t>
            </a:r>
          </a:p>
          <a:p>
            <a:pPr lvl="0" rtl="0">
              <a:spcBef>
                <a:spcPts val="0"/>
              </a:spcBef>
              <a:buNone/>
            </a:pPr>
            <a:r>
              <a:rPr lang="en">
                <a:solidFill>
                  <a:schemeClr val="dk1"/>
                </a:solidFill>
              </a:rPr>
              <a:t>Data races - when two threads access a shared resource out of order - can be prevented by imposing what is called a locking discipline. An example of this would be (3)</a:t>
            </a:r>
          </a:p>
          <a:p>
            <a:pPr lvl="0" rtl="0">
              <a:spcBef>
                <a:spcPts val="0"/>
              </a:spcBef>
              <a:buNone/>
            </a:pPr>
            <a:r>
              <a:rPr lang="en">
                <a:solidFill>
                  <a:schemeClr val="dk1"/>
                </a:solidFill>
              </a:rPr>
              <a:t>This means that if there is a variable that is shared, we should assign a lock to it. When that lock is engaged, that variable is protected from access by other threads. The other threads must use and acknowledge that lock to determine whether they can access the variable</a:t>
            </a:r>
          </a:p>
          <a:p>
            <a:pPr lvl="0" rtl="0">
              <a:spcBef>
                <a:spcPts val="0"/>
              </a:spcBef>
              <a:buNone/>
            </a:pPr>
            <a:r>
              <a:rPr lang="en">
                <a:solidFill>
                  <a:schemeClr val="dk1"/>
                </a:solidFill>
              </a:rPr>
              <a:t>(4)</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Lockset analysis (1) when accessing each shared variable. We have variables and locks. A lock can be engaged on a variable. So, we might use lock1 to protect variable x.</a:t>
            </a:r>
          </a:p>
          <a:p>
            <a:pPr lvl="0" rtl="0">
              <a:spcBef>
                <a:spcPts val="0"/>
              </a:spcBef>
              <a:buNone/>
            </a:pPr>
            <a:r>
              <a:rPr lang="en">
                <a:solidFill>
                  <a:schemeClr val="dk1"/>
                </a:solidFill>
              </a:rPr>
              <a:t>Initially, each shared variable is associated with all available locks. </a:t>
            </a:r>
          </a:p>
          <a:p>
            <a:pPr lvl="0" rtl="0">
              <a:spcBef>
                <a:spcPts val="0"/>
              </a:spcBef>
              <a:buNone/>
            </a:pPr>
            <a:r>
              <a:rPr lang="en">
                <a:solidFill>
                  <a:schemeClr val="dk1"/>
                </a:solidFill>
              </a:rPr>
              <a:t>When a thread accesses a shared variable V, the analysis updates the lockset to intersect the current set of candidate locks for V with the locks held by that thread. </a:t>
            </a:r>
          </a:p>
          <a:p>
            <a:pPr lvl="0" rtl="0">
              <a:spcBef>
                <a:spcPts val="0"/>
              </a:spcBef>
              <a:buNone/>
            </a:pPr>
            <a:r>
              <a:rPr lang="en">
                <a:solidFill>
                  <a:schemeClr val="dk1"/>
                </a:solidFill>
              </a:rPr>
              <a:t>The set of candidates that remains after executing the test cases is the set of locks that were always held by the threads accessing that variable. If you get an empty set of locks for the shared variable, that indicates there was no particular lock consistently protecting V.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And so, the holy grail of verification is (1)</a:t>
            </a:r>
          </a:p>
          <a:p>
            <a:pPr lvl="0" rtl="0">
              <a:lnSpc>
                <a:spcPct val="115000"/>
              </a:lnSpc>
              <a:spcBef>
                <a:spcPts val="0"/>
              </a:spcBef>
              <a:buNone/>
            </a:pPr>
            <a:r>
              <a:rPr lang="en"/>
              <a:t>This doesn’t exist. It may never exist, but it’d be nice. That said, there are steps we can take towards that magical goal</a:t>
            </a:r>
          </a:p>
          <a:p>
            <a:pPr lvl="0" rtl="0">
              <a:lnSpc>
                <a:spcPct val="115000"/>
              </a:lnSpc>
              <a:spcBef>
                <a:spcPts val="0"/>
              </a:spcBef>
              <a:buNone/>
            </a:pPr>
            <a:r>
              <a:rPr lang="en"/>
              <a:t>(2) - That’s a pretty strict limitation, but it does help. If we can build a model, and that model accurately maps to the software, then we can use that as a proxy - at least in some situations. </a:t>
            </a:r>
          </a:p>
          <a:p>
            <a:pPr lvl="0" rtl="0">
              <a:lnSpc>
                <a:spcPct val="115000"/>
              </a:lnSpc>
              <a:spcBef>
                <a:spcPts val="0"/>
              </a:spcBef>
              <a:buNone/>
            </a:pPr>
            <a:r>
              <a:rPr lang="en"/>
              <a:t>Another path is the use of symbolic execution, which we covered last class.</a:t>
            </a:r>
          </a:p>
          <a:p>
            <a:pPr lvl="0" rtl="0">
              <a:lnSpc>
                <a:spcPct val="115000"/>
              </a:lnSpc>
              <a:spcBef>
                <a:spcPts val="0"/>
              </a:spcBef>
              <a:buNone/>
            </a:pPr>
            <a:r>
              <a:rPr lang="en"/>
              <a:t>(3-4) - ones that testing is often not suited for</a:t>
            </a:r>
          </a:p>
          <a:p>
            <a:pPr lvl="0" rtl="0">
              <a:lnSpc>
                <a:spcPct val="115000"/>
              </a:lnSpc>
              <a:spcBef>
                <a:spcPts val="0"/>
              </a:spcBef>
              <a:buNone/>
            </a:pPr>
            <a:r>
              <a:rPr lang="en"/>
              <a:t>(5) - replacing or augmenting human effort.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Here we have two threads performing operations on a shared variable x. We start with two locks associated with x. When thread A locks lck1 to access x, the lockset of x is intersected with the locks held by A - so, lck2 goes away but lck1 stays. This tells us that thread A uses lck1 to lock x and protect it. </a:t>
            </a:r>
          </a:p>
          <a:p>
            <a:pPr lvl="0" rtl="0">
              <a:spcBef>
                <a:spcPts val="0"/>
              </a:spcBef>
              <a:buNone/>
            </a:pPr>
            <a:r>
              <a:rPr lang="en">
                <a:solidFill>
                  <a:schemeClr val="dk1"/>
                </a:solidFill>
              </a:rPr>
              <a:t>When B locks lck2 to access x, the intersection of the lockset of x with regard to the current set of locks becomes empty. It used lck2 to protect x, not lck1 like thread A did. This indicates that no lock consistently protects x. </a:t>
            </a:r>
          </a:p>
          <a:p>
            <a:pPr lvl="0" rtl="0">
              <a:spcBef>
                <a:spcPts val="0"/>
              </a:spcBef>
              <a:buNone/>
            </a:pPr>
            <a:r>
              <a:rPr lang="en">
                <a:solidFill>
                  <a:schemeClr val="dk1"/>
                </a:solidFill>
              </a:rPr>
              <a:t>This is a problem - they aren’t using the same lock, meaning that the variable is not protected from concurrent reads and writes. </a:t>
            </a:r>
          </a:p>
          <a:p>
            <a:pPr lvl="0" rtl="0">
              <a:spcBef>
                <a:spcPts val="0"/>
              </a:spcBef>
              <a:buNone/>
            </a:pPr>
            <a:r>
              <a:rPr lang="en">
                <a:solidFill>
                  <a:schemeClr val="dk1"/>
                </a:solidFill>
              </a:rPr>
              <a:t>This is a pretty simple locking discipline that is violated by common programming practices - shared variables are often initialized without holding a lock. Shared variables written only during initialization can be safely accessed without locks, and multiple readers can be allowed in mutual exclusion with single writers.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Fortunately, we can extend this simple analysis to handle these cases with the addition of a little bit of state information about the lock status with multiple accesses.</a:t>
            </a:r>
          </a:p>
          <a:p>
            <a:pPr lvl="0" rtl="0">
              <a:spcBef>
                <a:spcPts val="0"/>
              </a:spcBef>
              <a:buNone/>
            </a:pPr>
            <a:r>
              <a:rPr lang="en">
                <a:solidFill>
                  <a:schemeClr val="dk1"/>
                </a:solidFill>
              </a:rPr>
              <a:t>Initialization can be handled by delaying analysis until after initialization. There is no easy way of knowing when initialization is complete, but we can consider the initialization completed when the variable is accessed by a second thread.</a:t>
            </a:r>
          </a:p>
          <a:p>
            <a:pPr lvl="0" rtl="0">
              <a:spcBef>
                <a:spcPts val="0"/>
              </a:spcBef>
              <a:buNone/>
            </a:pPr>
            <a:r>
              <a:rPr lang="en">
                <a:solidFill>
                  <a:schemeClr val="dk1"/>
                </a:solidFill>
              </a:rPr>
              <a:t>Safe simultaneous access can be handled by enabling lockset violations only when the variable is written to by more than one thread. This statemachine helps us do that.</a:t>
            </a:r>
          </a:p>
          <a:p>
            <a:pPr lvl="0" rtl="0">
              <a:spcBef>
                <a:spcPts val="0"/>
              </a:spcBef>
              <a:buNone/>
            </a:pPr>
            <a:r>
              <a:rPr lang="en">
                <a:solidFill>
                  <a:schemeClr val="dk1"/>
                </a:solidFill>
              </a:rPr>
              <a:t>The new state indicates that the variable has not been referenced yet. The first access moves the variable to the exclusive state. Additional accesses by the same thread do not modify the state - they are part of the initialization procedure. Accesses by other threads move us into the shared and shared-modified states that record the type of access - read or write. The lockset is updated in both shared and shared-modified states, but violations are reported only if they occur in shared-modified - we can have many readers without issue. To allow multiple readers to access a shared variable and still report writers data races, we can distinguish between the locks held in all accesses from the locks held in write accesses.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Building models by hand can be fairly hard, and that makes analysis less inviting. However, executing a test case reveals some information about a program. So, if we execute a series of tests, we can instrument and extract observations from the program that can be used to synthesize a model that characterizes those executions - and to the extend that they are representative - other executions as well.</a:t>
            </a:r>
          </a:p>
          <a:p>
            <a:pPr lvl="0" rtl="0">
              <a:spcBef>
                <a:spcPts val="0"/>
              </a:spcBef>
              <a:buNone/>
            </a:pPr>
            <a:r>
              <a:rPr lang="en">
                <a:solidFill>
                  <a:schemeClr val="dk1"/>
                </a:solidFill>
              </a:rPr>
              <a:t>These models are useful for many purposes -</a:t>
            </a:r>
          </a:p>
          <a:p>
            <a:pPr lvl="0" rtl="0">
              <a:spcBef>
                <a:spcPts val="0"/>
              </a:spcBef>
              <a:buNone/>
            </a:pPr>
            <a:r>
              <a:rPr lang="en">
                <a:solidFill>
                  <a:schemeClr val="dk1"/>
                </a:solidFill>
              </a:rPr>
              <a:t>during the oracle lecture, I said that you could build a model as an oracle - you can run through some scenarios that you - as a human -have deemed to be correct executions, build a model, then use that as your oracle for future tests. You can used them to (5 - coverage), (6), (7), and all sorts of other purposes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kind of model that we can synthesize is a series of logical predicates on the values of program variables at selected execution points - aka - the predicates we use in assertions. </a:t>
            </a:r>
          </a:p>
          <a:p>
            <a:pPr lvl="0" rtl="0">
              <a:spcBef>
                <a:spcPts val="0"/>
              </a:spcBef>
              <a:buNone/>
            </a:pPr>
            <a:r>
              <a:rPr lang="en">
                <a:solidFill>
                  <a:schemeClr val="dk1"/>
                </a:solidFill>
              </a:rPr>
              <a:t>Here, say we have some code for the insertion operation for an AVL Tree. An AVL Tree </a:t>
            </a:r>
            <a:r>
              <a:rPr lang="en" sz="1050">
                <a:solidFill>
                  <a:srgbClr val="252525"/>
                </a:solidFill>
                <a:highlight>
                  <a:srgbClr val="FFFFFF"/>
                </a:highlight>
              </a:rPr>
              <a:t> is a </a:t>
            </a:r>
            <a:r>
              <a:rPr lang="en" sz="1050">
                <a:solidFill>
                  <a:srgbClr val="0B0080"/>
                </a:solidFill>
                <a:highlight>
                  <a:srgbClr val="FFFFFF"/>
                </a:highlight>
                <a:hlinkClick r:id="rId2"/>
              </a:rPr>
              <a:t>self-balancing binary search tree</a:t>
            </a:r>
            <a:r>
              <a:rPr lang="en" sz="1050">
                <a:solidFill>
                  <a:srgbClr val="252525"/>
                </a:solidFill>
                <a:highlight>
                  <a:srgbClr val="FFFFFF"/>
                </a:highlight>
              </a:rPr>
              <a:t>. In an AVL tree, the </a:t>
            </a:r>
            <a:r>
              <a:rPr lang="en" sz="1050">
                <a:solidFill>
                  <a:srgbClr val="0B0080"/>
                </a:solidFill>
                <a:highlight>
                  <a:srgbClr val="FFFFFF"/>
                </a:highlight>
                <a:hlinkClick r:id="rId3"/>
              </a:rPr>
              <a:t>heights</a:t>
            </a:r>
            <a:r>
              <a:rPr lang="en" sz="1050">
                <a:solidFill>
                  <a:srgbClr val="252525"/>
                </a:solidFill>
                <a:highlight>
                  <a:srgbClr val="FFFFFF"/>
                </a:highlight>
              </a:rPr>
              <a:t> of the two </a:t>
            </a:r>
            <a:r>
              <a:rPr lang="en" sz="1050">
                <a:solidFill>
                  <a:srgbClr val="0B0080"/>
                </a:solidFill>
                <a:highlight>
                  <a:srgbClr val="FFFFFF"/>
                </a:highlight>
                <a:hlinkClick r:id="rId4"/>
              </a:rPr>
              <a:t>child</a:t>
            </a:r>
            <a:r>
              <a:rPr lang="en" sz="1050">
                <a:solidFill>
                  <a:srgbClr val="252525"/>
                </a:solidFill>
                <a:highlight>
                  <a:srgbClr val="FFFFFF"/>
                </a:highlight>
              </a:rPr>
              <a:t> subtrees of any node differ by at most one; if at any time they differ by more than one, rebalancing is done to restore this property. So, when you insert, you need to ensure that this property holds. Well, if we run the code through a few tests, we might get these predicates describing the behavior of the method (read 2). </a:t>
            </a:r>
          </a:p>
          <a:p>
            <a:pPr lvl="0" rtl="0">
              <a:spcBef>
                <a:spcPts val="0"/>
              </a:spcBef>
              <a:buNone/>
            </a:pPr>
            <a:r>
              <a:rPr lang="en" sz="1050">
                <a:solidFill>
                  <a:srgbClr val="252525"/>
                </a:solidFill>
                <a:highlight>
                  <a:srgbClr val="FFFFFF"/>
                </a:highlight>
              </a:rPr>
              <a:t>These predicates indicate that, in all observed executions, the AVL tree properties of node ordering and tree balance were maintained. This model helps us understand the behavior of the method - if we examine these predicates, we see that it produces trees that can be unbalanced either to the right or left (-1 and 1), but still in allowances. It also lets us check the completeness of the test suite - we should be able to inspect these predicates and ensure that they check out. If the test suite is not thorough enough, we won’t get enough predicates to examine the behavior or we’ll get incomplete predicates. If we’d gotten diffHeight = 0 instead of that range, it would tell us that the trees are always balanced. That seems a little suspect if we know how the code works, and it suggests an incomplete test suite.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Model synthesis begins by producing a set of initial predicates for the variables generated from templates. Here are a few options - (go over) - there are many more, depending on the variables you are dealing with and how they are used together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you’ll have a giant list of predicates, many of which are useless. So, instead (2): </a:t>
            </a:r>
          </a:p>
          <a:p>
            <a:pPr lvl="0" rtl="0">
              <a:spcBef>
                <a:spcPts val="0"/>
              </a:spcBef>
              <a:buNone/>
            </a:pPr>
            <a:r>
              <a:rPr lang="en">
                <a:solidFill>
                  <a:schemeClr val="dk1"/>
                </a:solidFill>
              </a:rPr>
              <a:t>On the right, we’ve instrumented in an extra instruction - that recordData line. At that point, we will record data on the node and its left and right child nodes and use those in building predicates on the variables defined in this method.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that we have this initial set generated from templates, we want to refine it based on what we can observe from this program. We eliminate any of these generated predicates violated during execution. </a:t>
            </a:r>
          </a:p>
          <a:p>
            <a:pPr lvl="0" rtl="0">
              <a:spcBef>
                <a:spcPts val="0"/>
              </a:spcBef>
              <a:buNone/>
            </a:pPr>
            <a:r>
              <a:rPr lang="en">
                <a:solidFill>
                  <a:schemeClr val="dk1"/>
                </a:solidFill>
              </a:rPr>
              <a:t>Here, we have two test cases for the AvlTree insertion I mentioned before - remember, this is a tree where the height must remain relatively balanced - at most one on each side, and the leaves to the left of a node must be less t han the nodes value and leaves to the right must be greater than. So, we have two test cases. In the first, we insert three constants into the tree. In the second, we feed in an integer and add that many random integers to the tree. We can build behavioral models off of each test and the insertion code by taking observations and eliminating the violated predicates ,returning what is left from the set generated. (go over)</a:t>
            </a:r>
          </a:p>
          <a:p>
            <a:pPr lvl="0" rtl="0">
              <a:spcBef>
                <a:spcPts val="0"/>
              </a:spcBef>
              <a:buNone/>
            </a:pPr>
            <a:r>
              <a:rPr lang="en">
                <a:solidFill>
                  <a:schemeClr val="dk1"/>
                </a:solidFill>
              </a:rPr>
              <a:t>The model for the first test shows the limitations of a test case that assigns only three values, producing a perfectly balanced tree. These properties will only hold over a small set of perfectly balanced trees. The second test reveals better information about the method - say we fed in n = 300, we insert 300 random values. This tells us a lot more about the resulting trees. This model indicates that elements are inserted correctly (left &lt; father &lt; right) and that the tree is balanced (diffHeight = {-1.0.1}). We also learn more about the test case - such as the fact that all inserted items were positive (left &gt;= 0). This also tells us predicates that are not important or can be easily deduced from others, such as fatherHeight &gt;= 0 and father &gt;= 0. These may not be useful, but it is better to have these predicates than to lack important ones.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These models are not a complete description of program behavior, or specifications - as the program may be giving us the wrong behavior - rather ,these are a representation of what behavior we have seen so far. Additional test executions can further refine the set of learned predicates. </a:t>
            </a:r>
          </a:p>
          <a:p>
            <a:pPr lvl="0" rtl="0">
              <a:spcBef>
                <a:spcPts val="0"/>
              </a:spcBef>
              <a:buNone/>
            </a:pPr>
            <a:r>
              <a:rPr lang="en">
                <a:solidFill>
                  <a:schemeClr val="dk1"/>
                </a:solidFill>
              </a:rPr>
              <a:t>Some predicates learned may be coincidental - they happen to be true of a small portion of the state space that we’ve explored. We can reduce the effect of these coincidental conditions by computing a probability of coincidence. This probability can be estimated by counting the number of executions where a predicate is tested. For example, father &gt;= 0 may occur coincidentally with probability 0.5 if it is verified by a single execution, but it decreases to 0.5^n if it is verified by n executions of the method that we are building the model from. In that second test case before - with the random numbers - a predicate might get tested 300 times, it executed the insert method 300 times. If a predicate holds over all 300 of those, it is highly unlikely to be coincidental.</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through demo.</a:t>
            </a:r>
            <a:br>
              <a:rPr lang="en">
                <a:solidFill>
                  <a:schemeClr val="dk1"/>
                </a:solidFill>
              </a:rPr>
            </a:br>
            <a:r>
              <a:rPr lang="en">
                <a:solidFill>
                  <a:schemeClr val="dk1"/>
                </a:solidFill>
              </a:rPr>
              <a:t>Run the program under the control of the Chicory front end, pass the information to Daikon, print the inferred invariants, and write a binary representation of the invariants to StackArTester.inv.gz.</a:t>
            </a:r>
          </a:p>
          <a:p>
            <a:pPr lvl="0" rtl="0">
              <a:spcBef>
                <a:spcPts val="0"/>
              </a:spcBef>
              <a:buNone/>
            </a:pPr>
            <a:r>
              <a:rPr lang="en">
                <a:solidFill>
                  <a:schemeClr val="dk1"/>
                </a:solidFill>
              </a:rPr>
              <a:t>java -cp coffeemaker.jar:$CLASSPATH daikon.Chicory --daikon edu.ncsu.csc326.coffeemaker.Main</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rPr lang="en">
                <a:solidFill>
                  <a:schemeClr val="dk1"/>
                </a:solidFill>
              </a:rPr>
              <a:t>If you wish to have more control over the invariant detection process, you can split the second step above into multiple steps. Then, the whole process is as follows:</a:t>
            </a:r>
          </a:p>
          <a:p>
            <a:pPr lvl="0" rtl="0">
              <a:lnSpc>
                <a:spcPct val="115000"/>
              </a:lnSpc>
              <a:spcBef>
                <a:spcPts val="0"/>
              </a:spcBef>
              <a:buNone/>
            </a:pPr>
            <a:r>
              <a:rPr lang="en">
                <a:solidFill>
                  <a:schemeClr val="dk1"/>
                </a:solidFill>
              </a:rPr>
              <a:t>Run the program under the control of the Chicory front end, in order to create a trace file named StackArTester.dtrace.gz.</a:t>
            </a:r>
          </a:p>
          <a:p>
            <a:pPr lvl="0" rtl="0">
              <a:lnSpc>
                <a:spcPct val="115000"/>
              </a:lnSpc>
              <a:spcBef>
                <a:spcPts val="0"/>
              </a:spcBef>
              <a:buNone/>
            </a:pPr>
            <a:r>
              <a:rPr lang="en">
                <a:solidFill>
                  <a:schemeClr val="dk1"/>
                </a:solidFill>
              </a:rPr>
              <a:t>java daikon.Chicory DataStructures.StackArTester</a:t>
            </a:r>
            <a:br>
              <a:rPr lang="en">
                <a:solidFill>
                  <a:schemeClr val="dk1"/>
                </a:solidFill>
              </a:rPr>
            </a:br>
            <a:r>
              <a:rPr lang="en">
                <a:solidFill>
                  <a:schemeClr val="dk1"/>
                </a:solidFill>
              </a:rPr>
              <a:t>Run Daikon on the trace file.</a:t>
            </a:r>
          </a:p>
          <a:p>
            <a:pPr lvl="0" rtl="0">
              <a:lnSpc>
                <a:spcPct val="115000"/>
              </a:lnSpc>
              <a:spcBef>
                <a:spcPts val="0"/>
              </a:spcBef>
              <a:buNone/>
            </a:pPr>
            <a:r>
              <a:rPr lang="en">
                <a:solidFill>
                  <a:schemeClr val="dk1"/>
                </a:solidFill>
              </a:rPr>
              <a:t>java daikon.Daikon StackArTester.dtrace.gz</a:t>
            </a:r>
            <a:br>
              <a:rPr lang="en">
                <a:solidFill>
                  <a:schemeClr val="dk1"/>
                </a:solidFill>
              </a:rPr>
            </a:br>
            <a:r>
              <a:rPr lang="en">
                <a:solidFill>
                  <a:schemeClr val="dk1"/>
                </a:solidFill>
              </a:rPr>
              <a:t>Daikon can analyze multiple runs (executions) of the program. You can supply Daikon with multiple trace files:</a:t>
            </a:r>
          </a:p>
          <a:p>
            <a:pPr lvl="0" rtl="0">
              <a:lnSpc>
                <a:spcPct val="115000"/>
              </a:lnSpc>
              <a:spcBef>
                <a:spcPts val="0"/>
              </a:spcBef>
              <a:buNone/>
            </a:pPr>
            <a:r>
              <a:rPr lang="en">
                <a:solidFill>
                  <a:schemeClr val="dk1"/>
                </a:solidFill>
              </a:rPr>
              <a:t>java daikon.Chicory --dtrace-file=StackArTester1.dtrace.gz DataStructures.StackArTester</a:t>
            </a:r>
            <a:br>
              <a:rPr lang="en">
                <a:solidFill>
                  <a:schemeClr val="dk1"/>
                </a:solidFill>
              </a:rPr>
            </a:br>
            <a:r>
              <a:rPr lang="en">
                <a:solidFill>
                  <a:schemeClr val="dk1"/>
                </a:solidFill>
              </a:rPr>
              <a:t>java daikon.Chicory --dtrace-file=StackArTester2.dtrace.gz DataStructures.StackArTester</a:t>
            </a:r>
            <a:br>
              <a:rPr lang="en">
                <a:solidFill>
                  <a:schemeClr val="dk1"/>
                </a:solidFill>
              </a:rPr>
            </a:br>
            <a:r>
              <a:rPr lang="en">
                <a:solidFill>
                  <a:schemeClr val="dk1"/>
                </a:solidFill>
              </a:rPr>
              <a:t>java daikon.Chicory --dtrace-file=StackArTester3.dtrace.gz DataStructures.StackArTester</a:t>
            </a:r>
            <a:br>
              <a:rPr lang="en">
                <a:solidFill>
                  <a:schemeClr val="dk1"/>
                </a:solidFill>
              </a:rPr>
            </a:br>
            <a:r>
              <a:rPr lang="en">
                <a:solidFill>
                  <a:schemeClr val="dk1"/>
                </a:solidFill>
              </a:rPr>
              <a:t>java daikon.Daikon StackArTester*.dtrace.gz</a:t>
            </a:r>
          </a:p>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Testing is weak at detecting faults that cause failures rarely or under specific conditions that are hard to control. For example, when you have a multi-threaded program and the sequence of events in how those threads interact is important - you might have a race condition where one thread gets ahead of the other and the fail to produce the right result. Testing is not very effective at finding and triggering race conditions. Or, when there can be issues with memory allocation or access. That’s a highly specific, often non-deterministic situation that depends on the hardware and the other processes operting on the system. </a:t>
            </a:r>
          </a:p>
          <a:p>
            <a:pPr lvl="0" rtl="0">
              <a:lnSpc>
                <a:spcPct val="115000"/>
              </a:lnSpc>
              <a:spcBef>
                <a:spcPts val="0"/>
              </a:spcBef>
              <a:buNone/>
            </a:pPr>
            <a:r>
              <a:rPr lang="en"/>
              <a:t>These faults lead to failures that are very sparesely scattered across the space of program executions, and these are difficult to detect by the random sampling that you do when testing. Program analysis can detect these faults by taking the complex program and pulling out the details relevant to that particular class of fault - they summarize and fold the state space into a manageable representation.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concurrent threads are vulnerable to (1)</a:t>
            </a:r>
          </a:p>
          <a:p>
            <a:pPr lvl="0" rtl="0">
              <a:lnSpc>
                <a:spcPct val="115000"/>
              </a:lnSpc>
              <a:spcBef>
                <a:spcPts val="0"/>
              </a:spcBef>
              <a:buNone/>
            </a:pPr>
            <a:r>
              <a:rPr lang="en"/>
              <a:t>The first is (2)</a:t>
            </a:r>
          </a:p>
          <a:p>
            <a:pPr lvl="0" rtl="0">
              <a:lnSpc>
                <a:spcPct val="115000"/>
              </a:lnSpc>
              <a:spcBef>
                <a:spcPts val="0"/>
              </a:spcBef>
              <a:buNone/>
            </a:pPr>
            <a:r>
              <a:rPr lang="en"/>
              <a:t>The second is (3) - when you have multiple threads either working together or sharing resources, and they stop executing in lock-step, when they try to access that resource in the wrong order, or at the same time. </a:t>
            </a:r>
          </a:p>
          <a:p>
            <a:pPr lvl="0" rtl="0">
              <a:lnSpc>
                <a:spcPct val="115000"/>
              </a:lnSpc>
              <a:spcBef>
                <a:spcPts val="0"/>
              </a:spcBef>
              <a:buNone/>
            </a:pPr>
            <a:r>
              <a:rPr lang="en"/>
              <a:t>These issues are hard to observe and fix through testing alone, as (4) - so, (5). Same input and everything , the issue might not always occur.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These kind of faults can be prevented in the first place through safe programming practices.</a:t>
            </a:r>
          </a:p>
          <a:p>
            <a:pPr lvl="0" rtl="0">
              <a:lnSpc>
                <a:spcPct val="115000"/>
              </a:lnSpc>
              <a:spcBef>
                <a:spcPts val="0"/>
              </a:spcBef>
              <a:buNone/>
            </a:pPr>
            <a:r>
              <a:rPr lang="en"/>
              <a:t>(2) - at least apply a lock to that resource while it is being written to. This removes the possibility of concurrent writes to the same memory space - what are called write-write races.</a:t>
            </a:r>
          </a:p>
          <a:p>
            <a:pPr lvl="0" rtl="0">
              <a:lnSpc>
                <a:spcPct val="115000"/>
              </a:lnSpc>
              <a:spcBef>
                <a:spcPts val="0"/>
              </a:spcBef>
              <a:buNone/>
            </a:pPr>
            <a:r>
              <a:rPr lang="en"/>
              <a:t>Some languages offer constructs to help prevent issues. In Java (3)</a:t>
            </a:r>
          </a:p>
          <a:p>
            <a:pPr lvl="0" rtl="0">
              <a:lnSpc>
                <a:spcPct val="115000"/>
              </a:lnSpc>
              <a:spcBef>
                <a:spcPts val="0"/>
              </a:spcBef>
              <a:buNone/>
            </a:pPr>
            <a:r>
              <a:rPr lang="en">
                <a:solidFill>
                  <a:schemeClr val="dk1"/>
                </a:solidFill>
                <a:highlight>
                  <a:srgbClr val="FFFFFF"/>
                </a:highlight>
              </a:rPr>
              <a:t>A synchronized block in Java is centered around some object. All blocks synchronized on the same object can only have one thread executing inside them at the same time. All other threads attempting to enter the synchronized block are blocked until the thread inside the synchronized block exits the block. For example, here we have a synchronized method. Only one thread can execute inside a synchronized method.</a:t>
            </a:r>
          </a:p>
          <a:p>
            <a:pPr lvl="0" rtl="0">
              <a:lnSpc>
                <a:spcPct val="115000"/>
              </a:lnSpc>
              <a:spcBef>
                <a:spcPts val="0"/>
              </a:spcBef>
              <a:buNone/>
            </a:pPr>
            <a:r>
              <a:rPr lang="en">
                <a:solidFill>
                  <a:schemeClr val="dk1"/>
                </a:solidFill>
                <a:highlight>
                  <a:srgbClr val="FFFFFF"/>
                </a:highlight>
              </a:rPr>
              <a:t>If this is a synchronized instance method, each instance has its synchronized methods synchronized on a different object - the instance that owns it. If more than one instance exist, then one thread at a time can execute inside a synchronized instance method per instance. So, i you had multiple copies of the object with the add method, one thread can access that method at a time for each instantiated object offering that method. </a:t>
            </a:r>
          </a:p>
          <a:p>
            <a:pPr lvl="0" rtl="0">
              <a:lnSpc>
                <a:spcPct val="115000"/>
              </a:lnSpc>
              <a:spcBef>
                <a:spcPts val="0"/>
              </a:spcBef>
              <a:buNone/>
            </a:pPr>
            <a:r>
              <a:rPr lang="en">
                <a:solidFill>
                  <a:schemeClr val="dk1"/>
                </a:solidFill>
                <a:highlight>
                  <a:srgbClr val="FFFFFF"/>
                </a:highlight>
              </a:rPr>
              <a:t>Synchronized static methods are synchronized on the class object of the class the synchronized static method belongs to. Since only one class object exists in the Java VM per class, only one thread can execute inside a static synchronized method in the same class.</a:t>
            </a:r>
          </a:p>
          <a:p>
            <a:pPr lvl="0" rtl="0">
              <a:lnSpc>
                <a:spcPct val="115000"/>
              </a:lnSpc>
              <a:spcBef>
                <a:spcPts val="0"/>
              </a:spcBef>
              <a:buNone/>
            </a:pPr>
            <a:r>
              <a:rPr lang="en"/>
              <a:t>Rather than synchronizing a whole method, you can also write a synchronized block - carving our a few lines of code to protect. In this case, only one thread can execute that block at a time. Others must wait for the current thread to finish. This follows the same static and instanced split.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highlight>
                  <a:srgbClr val="FFFFFF"/>
                </a:highlight>
              </a:rPr>
              <a:t>(go over code)</a:t>
            </a:r>
          </a:p>
          <a:p>
            <a:pPr lvl="0" rtl="0">
              <a:spcBef>
                <a:spcPts val="0"/>
              </a:spcBef>
              <a:buClr>
                <a:schemeClr val="dk1"/>
              </a:buClr>
              <a:buSzPct val="100000"/>
              <a:buFont typeface="Arial"/>
              <a:buNone/>
            </a:pPr>
            <a:r>
              <a:rPr lang="en">
                <a:solidFill>
                  <a:schemeClr val="dk1"/>
                </a:solidFill>
                <a:highlight>
                  <a:srgbClr val="FFFFFF"/>
                </a:highlight>
              </a:rPr>
              <a:t>Two threads are created. The same Counter instance is passed to both of them in their constructor. TheCounter.add() method is synchronized on the instance, because the add method is an instance method, and marked as synchronized. Therefore only one of the threads can call the add() method at a time. The other thread will wait until the first thread leaves the add() method, before it can execute the method itself. This protects the counter from being simulataneously written to or read while being written to, or other shared access issues. If the two threads had referenced two separate Counter instances, there would have been no problems calling the add() methods simultaneously. The calls would have been to different objects, so the methods called would also be synchronized on different objects (the object owning the method). Therefore the calls would not block.</a:t>
            </a:r>
          </a:p>
          <a:p>
            <a:pPr lvl="0" rtl="0">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Like with concurrency, (1), including (2-4). Any of these faults can lead to (5)</a:t>
            </a:r>
          </a:p>
          <a:p>
            <a:pPr lvl="0" rtl="0">
              <a:spcBef>
                <a:spcPts val="0"/>
              </a:spcBef>
              <a:buNone/>
            </a:pPr>
            <a:r>
              <a:rPr lang="en">
                <a:solidFill>
                  <a:schemeClr val="dk1"/>
                </a:solidFill>
              </a:rPr>
              <a:t>Often, this manifests in buffer overflows, access through a dangling pointerer to either dynamically allocated memory or the local memory of a procedure - a huge security risk - and slow leakage of memory. Like with concurrency issues, these are hard to reveal through testing alone. Often, these do not result in immediate or certain faulure. Programs might fail only in very specific circumstances, and usually run for some time without failing while executing code that is not related to the original fault.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piece of code, from a program that decodes test from one format to another, increments the pointer eptr twice consecutively without checking for buffer termination.</a:t>
            </a:r>
          </a:p>
          <a:p>
            <a:pPr lvl="0" rtl="0">
              <a:spcBef>
                <a:spcPts val="0"/>
              </a:spcBef>
              <a:buNone/>
            </a:pPr>
            <a:r>
              <a:rPr lang="en">
                <a:solidFill>
                  <a:schemeClr val="dk1"/>
                </a:solidFill>
              </a:rPr>
              <a:t>If executed with input string %x, where x is a hexadecimal digit, the program incorrectly scans beyond the end of the input string - it expects a second digit. This can corrupt memory.</a:t>
            </a:r>
          </a:p>
          <a:p>
            <a:pPr lvl="0" rtl="0">
              <a:spcBef>
                <a:spcPts val="0"/>
              </a:spcBef>
              <a:buNone/>
            </a:pPr>
            <a:r>
              <a:rPr lang="en">
                <a:solidFill>
                  <a:schemeClr val="dk1"/>
                </a:solidFill>
              </a:rPr>
              <a:t>However, this failure can occur much later than when this statement is executed - it’ll set a trap that we fall into once the corrupted memory is used. Because memory corruption can occur rarely and lead to failure even more rarely, this fault is hard to detect while testing.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plse.cs.washington.edu/daik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Program Analysis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16 - 04/04/2017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Faults</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deallocation is required (or allowed):</a:t>
            </a:r>
          </a:p>
          <a:p>
            <a:pPr indent="-228600" lvl="1" marL="914400" marR="0" rtl="0" algn="l">
              <a:lnSpc>
                <a:spcPct val="100000"/>
              </a:lnSpc>
              <a:spcBef>
                <a:spcPts val="600"/>
              </a:spcBef>
              <a:spcAft>
                <a:spcPts val="0"/>
              </a:spcAft>
            </a:pPr>
            <a:r>
              <a:rPr lang="en"/>
              <a:t>Deallocating memory still accessible through pointers may result in </a:t>
            </a:r>
            <a:r>
              <a:rPr i="1" lang="en"/>
              <a:t>dangling pointers</a:t>
            </a:r>
            <a:r>
              <a:rPr lang="en"/>
              <a:t>.</a:t>
            </a:r>
          </a:p>
          <a:p>
            <a:pPr indent="-228600" lvl="1" marL="914400" marR="0" rtl="0" algn="l">
              <a:lnSpc>
                <a:spcPct val="100000"/>
              </a:lnSpc>
              <a:spcBef>
                <a:spcPts val="600"/>
              </a:spcBef>
              <a:spcAft>
                <a:spcPts val="0"/>
              </a:spcAft>
            </a:pPr>
            <a:r>
              <a:rPr lang="en"/>
              <a:t>Failing to deallocate memory that has become inaccessible can cause </a:t>
            </a:r>
            <a:r>
              <a:rPr i="1" lang="en"/>
              <a:t>memory leaks</a:t>
            </a:r>
            <a:r>
              <a:rPr lang="en"/>
              <a:t>. </a:t>
            </a:r>
          </a:p>
          <a:p>
            <a:pPr indent="-228600" lvl="0" marL="457200" marR="0" rtl="0" algn="l">
              <a:lnSpc>
                <a:spcPct val="100000"/>
              </a:lnSpc>
              <a:spcBef>
                <a:spcPts val="600"/>
              </a:spcBef>
              <a:spcAft>
                <a:spcPts val="0"/>
              </a:spcAft>
            </a:pPr>
            <a:r>
              <a:rPr lang="en"/>
              <a:t>Many modern languages limit memory faults by preventing explicit allocation and deallocation, automatically checking for array index and null pointer access. </a:t>
            </a:r>
          </a:p>
        </p:txBody>
      </p:sp>
      <p:sp>
        <p:nvSpPr>
          <p:cNvPr id="117" name="Shape 1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Program Analysis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Static Analysis</a:t>
            </a:r>
          </a:p>
          <a:p>
            <a:pPr indent="-228600" lvl="1" marL="914400" marR="0" rtl="0" algn="l">
              <a:lnSpc>
                <a:spcPct val="100000"/>
              </a:lnSpc>
              <a:spcBef>
                <a:spcPts val="600"/>
              </a:spcBef>
              <a:spcAft>
                <a:spcPts val="0"/>
              </a:spcAft>
            </a:pPr>
            <a:r>
              <a:rPr lang="en"/>
              <a:t>Exhaustively analyzes the source code and verify properties over all possible executions.</a:t>
            </a:r>
          </a:p>
          <a:p>
            <a:pPr indent="-228600" lvl="1" marL="914400" marR="0" rtl="0" algn="l">
              <a:lnSpc>
                <a:spcPct val="100000"/>
              </a:lnSpc>
              <a:spcBef>
                <a:spcPts val="600"/>
              </a:spcBef>
              <a:spcAft>
                <a:spcPts val="0"/>
              </a:spcAft>
            </a:pPr>
            <a:r>
              <a:rPr lang="en"/>
              <a:t>Prone to false alarms.</a:t>
            </a:r>
          </a:p>
          <a:p>
            <a:pPr indent="-228600" lvl="1" marL="914400" marR="0" rtl="0" algn="l">
              <a:lnSpc>
                <a:spcPct val="100000"/>
              </a:lnSpc>
              <a:spcBef>
                <a:spcPts val="600"/>
              </a:spcBef>
              <a:spcAft>
                <a:spcPts val="0"/>
              </a:spcAft>
            </a:pPr>
            <a:r>
              <a:rPr lang="en"/>
              <a:t>Can include infeasible paths.</a:t>
            </a:r>
          </a:p>
          <a:p>
            <a:pPr indent="-228600" lvl="0" marL="457200" marR="0" rtl="0" algn="l">
              <a:lnSpc>
                <a:spcPct val="100000"/>
              </a:lnSpc>
              <a:spcBef>
                <a:spcPts val="600"/>
              </a:spcBef>
              <a:spcAft>
                <a:spcPts val="0"/>
              </a:spcAft>
            </a:pPr>
            <a:r>
              <a:rPr lang="en"/>
              <a:t>Dynamic Analysis</a:t>
            </a:r>
          </a:p>
          <a:p>
            <a:pPr indent="-228600" lvl="1" marL="914400" marR="0" rtl="0" algn="l">
              <a:lnSpc>
                <a:spcPct val="100000"/>
              </a:lnSpc>
              <a:spcBef>
                <a:spcPts val="600"/>
              </a:spcBef>
              <a:spcAft>
                <a:spcPts val="0"/>
              </a:spcAft>
            </a:pPr>
            <a:r>
              <a:rPr lang="en"/>
              <a:t>Use execution traces to verify properties.</a:t>
            </a:r>
          </a:p>
          <a:p>
            <a:pPr indent="-228600" lvl="1" marL="914400" marR="0" rtl="0" algn="l">
              <a:lnSpc>
                <a:spcPct val="100000"/>
              </a:lnSpc>
              <a:spcBef>
                <a:spcPts val="600"/>
              </a:spcBef>
              <a:spcAft>
                <a:spcPts val="0"/>
              </a:spcAft>
            </a:pPr>
            <a:r>
              <a:rPr lang="en"/>
              <a:t>Do not include infeasible paths.</a:t>
            </a:r>
          </a:p>
          <a:p>
            <a:pPr indent="-228600" lvl="1" marL="914400" marR="0" rtl="0" algn="l">
              <a:lnSpc>
                <a:spcPct val="100000"/>
              </a:lnSpc>
              <a:spcBef>
                <a:spcPts val="600"/>
              </a:spcBef>
              <a:spcAft>
                <a:spcPts val="0"/>
              </a:spcAft>
            </a:pPr>
            <a:r>
              <a:rPr lang="en"/>
              <a:t>Cannot examine the execution space exhaustively.</a:t>
            </a:r>
          </a:p>
        </p:txBody>
      </p:sp>
      <p:sp>
        <p:nvSpPr>
          <p:cNvPr id="124" name="Shape 1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Efficiency Vs. Accuracy</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directions of trade-off:</a:t>
            </a:r>
          </a:p>
          <a:p>
            <a:pPr indent="-228600" lvl="1" marL="914400" marR="0" rtl="0" algn="l">
              <a:lnSpc>
                <a:spcPct val="100000"/>
              </a:lnSpc>
              <a:spcBef>
                <a:spcPts val="600"/>
              </a:spcBef>
              <a:spcAft>
                <a:spcPts val="0"/>
              </a:spcAft>
            </a:pPr>
            <a:r>
              <a:rPr lang="en"/>
              <a:t>Examine a summary of all possible behaviors.</a:t>
            </a:r>
          </a:p>
          <a:p>
            <a:pPr indent="-228600" lvl="2" marL="1371600" marR="0" rtl="0" algn="l">
              <a:lnSpc>
                <a:spcPct val="100000"/>
              </a:lnSpc>
              <a:spcBef>
                <a:spcPts val="600"/>
              </a:spcBef>
              <a:spcAft>
                <a:spcPts val="0"/>
              </a:spcAft>
            </a:pPr>
            <a:r>
              <a:rPr lang="en"/>
              <a:t>Pessimistic inaccuracy</a:t>
            </a:r>
          </a:p>
          <a:p>
            <a:pPr indent="-228600" lvl="2" marL="1371600" marR="0" rtl="0" algn="l">
              <a:lnSpc>
                <a:spcPct val="100000"/>
              </a:lnSpc>
              <a:spcBef>
                <a:spcPts val="600"/>
              </a:spcBef>
              <a:spcAft>
                <a:spcPts val="0"/>
              </a:spcAft>
            </a:pPr>
            <a:r>
              <a:rPr lang="en"/>
              <a:t>Leads to false alarms</a:t>
            </a:r>
          </a:p>
          <a:p>
            <a:pPr indent="-228600" lvl="2" marL="1371600" marR="0" rtl="0" algn="l">
              <a:lnSpc>
                <a:spcPct val="100000"/>
              </a:lnSpc>
              <a:spcBef>
                <a:spcPts val="600"/>
              </a:spcBef>
              <a:spcAft>
                <a:spcPts val="0"/>
              </a:spcAft>
            </a:pPr>
            <a:r>
              <a:rPr lang="en"/>
              <a:t>Common in static analysis</a:t>
            </a:r>
          </a:p>
          <a:p>
            <a:pPr indent="-228600" lvl="1" marL="914400" marR="0" rtl="0" algn="l">
              <a:lnSpc>
                <a:spcPct val="100000"/>
              </a:lnSpc>
              <a:spcBef>
                <a:spcPts val="600"/>
              </a:spcBef>
              <a:spcAft>
                <a:spcPts val="0"/>
              </a:spcAft>
            </a:pPr>
            <a:r>
              <a:rPr lang="en"/>
              <a:t>Examine a sampling of possible behaviors.</a:t>
            </a:r>
          </a:p>
          <a:p>
            <a:pPr indent="-228600" lvl="2" marL="1371600" marR="0" rtl="0" algn="l">
              <a:lnSpc>
                <a:spcPct val="100000"/>
              </a:lnSpc>
              <a:spcBef>
                <a:spcPts val="600"/>
              </a:spcBef>
              <a:spcAft>
                <a:spcPts val="0"/>
              </a:spcAft>
            </a:pPr>
            <a:r>
              <a:rPr lang="en"/>
              <a:t>Optimistic inaccuracy</a:t>
            </a:r>
          </a:p>
          <a:p>
            <a:pPr indent="-228600" lvl="2" marL="1371600" marR="0" rtl="0" algn="l">
              <a:lnSpc>
                <a:spcPct val="100000"/>
              </a:lnSpc>
              <a:spcBef>
                <a:spcPts val="600"/>
              </a:spcBef>
              <a:spcAft>
                <a:spcPts val="0"/>
              </a:spcAft>
            </a:pPr>
            <a:r>
              <a:rPr lang="en"/>
              <a:t>Leads to incomplete results</a:t>
            </a:r>
          </a:p>
          <a:p>
            <a:pPr indent="-228600" lvl="2" marL="1371600" marR="0" rtl="0" algn="l">
              <a:lnSpc>
                <a:spcPct val="100000"/>
              </a:lnSpc>
              <a:spcBef>
                <a:spcPts val="600"/>
              </a:spcBef>
              <a:spcAft>
                <a:spcPts val="0"/>
              </a:spcAft>
            </a:pPr>
            <a:r>
              <a:rPr lang="en"/>
              <a:t>Common in dynamic analysis</a:t>
            </a:r>
          </a:p>
        </p:txBody>
      </p:sp>
      <p:sp>
        <p:nvSpPr>
          <p:cNvPr id="131" name="Shape 1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Static Analysis</a:t>
            </a:r>
          </a:p>
        </p:txBody>
      </p:sp>
      <p:sp>
        <p:nvSpPr>
          <p:cNvPr id="137" name="Shape 1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143" name="Shape 1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Bridge between complex program behavior and analyzable logical structures. </a:t>
            </a:r>
          </a:p>
          <a:p>
            <a:pPr indent="-228600" lvl="1" marL="914400" marR="0" rtl="0" algn="l">
              <a:lnSpc>
                <a:spcPct val="100000"/>
              </a:lnSpc>
              <a:spcBef>
                <a:spcPts val="600"/>
              </a:spcBef>
              <a:spcAft>
                <a:spcPts val="0"/>
              </a:spcAft>
            </a:pPr>
            <a:r>
              <a:rPr lang="en"/>
              <a:t>Enables complex analyses of programs through abstraction to a model of execution.</a:t>
            </a:r>
          </a:p>
        </p:txBody>
      </p:sp>
      <p:sp>
        <p:nvSpPr>
          <p:cNvPr id="144" name="Shape 144"/>
          <p:cNvSpPr txBox="1"/>
          <p:nvPr>
            <p:ph idx="4294967295" type="body"/>
          </p:nvPr>
        </p:nvSpPr>
        <p:spPr>
          <a:xfrm>
            <a:off x="4692300" y="3364950"/>
            <a:ext cx="3994500" cy="3080100"/>
          </a:xfrm>
          <a:prstGeom prst="rect">
            <a:avLst/>
          </a:prstGeom>
        </p:spPr>
        <p:txBody>
          <a:bodyPr anchorCtr="0" anchor="t" bIns="91425" lIns="91425" rIns="91425" tIns="91425">
            <a:noAutofit/>
          </a:bodyPr>
          <a:lstStyle/>
          <a:p>
            <a:pPr lvl="0" rtl="0">
              <a:spcBef>
                <a:spcPts val="0"/>
              </a:spcBef>
              <a:buNone/>
            </a:pPr>
            <a:r>
              <a:rPr b="1" lang="en" sz="2000"/>
              <a:t>Symbolic Execution</a:t>
            </a:r>
          </a:p>
          <a:p>
            <a:pPr indent="-355600" lvl="0" marL="457200" rtl="0">
              <a:spcBef>
                <a:spcPts val="0"/>
              </a:spcBef>
              <a:buSzPct val="100000"/>
            </a:pPr>
            <a:r>
              <a:rPr lang="en" sz="2000"/>
              <a:t>Execute the program with symbolic values</a:t>
            </a:r>
          </a:p>
          <a:p>
            <a:pPr indent="-355600" lvl="0" marL="457200" rtl="0">
              <a:spcBef>
                <a:spcPts val="0"/>
              </a:spcBef>
              <a:buSzPct val="100000"/>
            </a:pPr>
            <a:r>
              <a:rPr lang="en" sz="2000"/>
              <a:t>Statements compute new symbolic expressions</a:t>
            </a:r>
          </a:p>
          <a:p>
            <a:pPr indent="-355600" lvl="0" marL="457200" rtl="0">
              <a:spcBef>
                <a:spcPts val="0"/>
              </a:spcBef>
              <a:buSzPct val="100000"/>
            </a:pPr>
            <a:r>
              <a:rPr lang="en" sz="2000"/>
              <a:t>Program state can be characterized by predicates made of symbolic expressions</a:t>
            </a:r>
          </a:p>
          <a:p>
            <a:pPr lvl="0" rtl="0">
              <a:spcBef>
                <a:spcPts val="0"/>
              </a:spcBef>
              <a:buNone/>
            </a:pPr>
            <a:r>
              <a:t/>
            </a:r>
            <a:endParaRPr sz="2000"/>
          </a:p>
        </p:txBody>
      </p:sp>
      <p:sp>
        <p:nvSpPr>
          <p:cNvPr id="145" name="Shape 145"/>
          <p:cNvSpPr txBox="1"/>
          <p:nvPr>
            <p:ph idx="1" type="body"/>
          </p:nvPr>
        </p:nvSpPr>
        <p:spPr>
          <a:xfrm>
            <a:off x="457200" y="3364950"/>
            <a:ext cx="3994500" cy="30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Program Execution</a:t>
            </a:r>
          </a:p>
          <a:p>
            <a:pPr indent="-355600" lvl="0" marL="457200" marR="0" rtl="0" algn="l">
              <a:lnSpc>
                <a:spcPct val="100000"/>
              </a:lnSpc>
              <a:spcBef>
                <a:spcPts val="600"/>
              </a:spcBef>
              <a:spcAft>
                <a:spcPts val="0"/>
              </a:spcAft>
              <a:buSzPct val="100000"/>
            </a:pPr>
            <a:r>
              <a:rPr lang="en" sz="2000"/>
              <a:t>Execute the program with actual values.</a:t>
            </a:r>
          </a:p>
          <a:p>
            <a:pPr indent="-355600" lvl="0" marL="457200" marR="0" rtl="0" algn="l">
              <a:lnSpc>
                <a:spcPct val="100000"/>
              </a:lnSpc>
              <a:spcBef>
                <a:spcPts val="600"/>
              </a:spcBef>
              <a:spcAft>
                <a:spcPts val="0"/>
              </a:spcAft>
              <a:buSzPct val="100000"/>
            </a:pPr>
            <a:r>
              <a:rPr lang="en" sz="2000"/>
              <a:t>Statements compute new values for variables.</a:t>
            </a:r>
          </a:p>
          <a:p>
            <a:pPr indent="-355600" lvl="0" marL="457200" marR="0" rtl="0" algn="l">
              <a:lnSpc>
                <a:spcPct val="100000"/>
              </a:lnSpc>
              <a:spcBef>
                <a:spcPts val="600"/>
              </a:spcBef>
              <a:spcAft>
                <a:spcPts val="0"/>
              </a:spcAft>
              <a:buSzPct val="100000"/>
            </a:pPr>
            <a:r>
              <a:rPr lang="en" sz="2000"/>
              <a:t>Program state can be characterized by the values of variables.</a:t>
            </a:r>
          </a:p>
        </p:txBody>
      </p:sp>
      <p:sp>
        <p:nvSpPr>
          <p:cNvPr id="146" name="Shape 1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 in Analysis</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 be used to form proofs of correctness.</a:t>
            </a:r>
          </a:p>
          <a:p>
            <a:pPr indent="-228600" lvl="1" marL="914400" marR="0" rtl="0" algn="l">
              <a:lnSpc>
                <a:spcPct val="100000"/>
              </a:lnSpc>
              <a:spcBef>
                <a:spcPts val="600"/>
              </a:spcBef>
              <a:spcAft>
                <a:spcPts val="0"/>
              </a:spcAft>
            </a:pPr>
            <a:r>
              <a:rPr lang="en"/>
              <a:t>Identify pre/post-conditions, invariants, and path conditions.</a:t>
            </a:r>
          </a:p>
          <a:p>
            <a:pPr indent="-228600" lvl="1" marL="914400" marR="0" rtl="0" algn="l">
              <a:lnSpc>
                <a:spcPct val="100000"/>
              </a:lnSpc>
              <a:spcBef>
                <a:spcPts val="600"/>
              </a:spcBef>
              <a:spcAft>
                <a:spcPts val="0"/>
              </a:spcAft>
            </a:pPr>
            <a:r>
              <a:rPr lang="en"/>
              <a:t>Solve constraints over the gathered state predicates.</a:t>
            </a:r>
          </a:p>
          <a:p>
            <a:pPr indent="-228600" lvl="1" marL="914400" marR="0" rtl="0" algn="l">
              <a:lnSpc>
                <a:spcPct val="100000"/>
              </a:lnSpc>
              <a:spcBef>
                <a:spcPts val="600"/>
              </a:spcBef>
              <a:spcAft>
                <a:spcPts val="0"/>
              </a:spcAft>
            </a:pPr>
            <a:r>
              <a:rPr lang="en"/>
              <a:t>Very expensive and to difficult to apply widely.</a:t>
            </a:r>
          </a:p>
          <a:p>
            <a:pPr indent="-228600" lvl="0" marL="457200" marR="0" rtl="0" algn="l">
              <a:lnSpc>
                <a:spcPct val="100000"/>
              </a:lnSpc>
              <a:spcBef>
                <a:spcPts val="600"/>
              </a:spcBef>
              <a:spcAft>
                <a:spcPts val="0"/>
              </a:spcAft>
            </a:pPr>
            <a:r>
              <a:rPr lang="en"/>
              <a:t>Very effective at finding limited classes of faults - i.e., memory/concurrency issues.</a:t>
            </a:r>
          </a:p>
          <a:p>
            <a:pPr indent="-228600" lvl="1" marL="914400" marR="0" rtl="0" algn="l">
              <a:lnSpc>
                <a:spcPct val="100000"/>
              </a:lnSpc>
              <a:spcBef>
                <a:spcPts val="600"/>
              </a:spcBef>
              <a:spcAft>
                <a:spcPts val="0"/>
              </a:spcAft>
            </a:pPr>
            <a:r>
              <a:rPr lang="en"/>
              <a:t>Do not require complete specifications. </a:t>
            </a:r>
          </a:p>
          <a:p>
            <a:pPr indent="-228600" lvl="1" marL="914400" marR="0" rtl="0" algn="l">
              <a:lnSpc>
                <a:spcPct val="100000"/>
              </a:lnSpc>
              <a:spcBef>
                <a:spcPts val="600"/>
              </a:spcBef>
              <a:spcAft>
                <a:spcPts val="0"/>
              </a:spcAft>
            </a:pPr>
            <a:r>
              <a:rPr lang="en"/>
              <a:t>Fold the state space</a:t>
            </a:r>
          </a:p>
        </p:txBody>
      </p:sp>
      <p:sp>
        <p:nvSpPr>
          <p:cNvPr id="153" name="Shape 1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Testing</a:t>
            </a:r>
          </a:p>
        </p:txBody>
      </p:sp>
      <p:sp>
        <p:nvSpPr>
          <p:cNvPr id="159" name="Shape 1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Execution with symbolic values can be applied like in testing.</a:t>
            </a:r>
          </a:p>
          <a:p>
            <a:pPr indent="-419100" lvl="1" marL="914400" marR="0" rtl="0" algn="l">
              <a:lnSpc>
                <a:spcPct val="100000"/>
              </a:lnSpc>
              <a:spcBef>
                <a:spcPts val="600"/>
              </a:spcBef>
              <a:spcAft>
                <a:spcPts val="0"/>
              </a:spcAft>
              <a:buClr>
                <a:schemeClr val="dk1"/>
              </a:buClr>
              <a:buSzPct val="125000"/>
              <a:buFont typeface="Arial"/>
            </a:pPr>
            <a:r>
              <a:rPr lang="en"/>
              <a:t>Values of variables summarized to a symbolic set based on context of analysis. </a:t>
            </a:r>
          </a:p>
          <a:p>
            <a:pPr indent="-228600" lvl="1" marL="914400" marR="0" rtl="0" algn="l">
              <a:lnSpc>
                <a:spcPct val="100000"/>
              </a:lnSpc>
              <a:spcBef>
                <a:spcPts val="600"/>
              </a:spcBef>
              <a:spcAft>
                <a:spcPts val="0"/>
              </a:spcAft>
            </a:pPr>
            <a:r>
              <a:rPr lang="en"/>
              <a:t>Values of a pointer: {null, not null, invalid, unknown}</a:t>
            </a:r>
          </a:p>
          <a:p>
            <a:pPr indent="-228600" lvl="1" marL="914400" marR="0" rtl="0" algn="l">
              <a:lnSpc>
                <a:spcPct val="100000"/>
              </a:lnSpc>
              <a:spcBef>
                <a:spcPts val="600"/>
              </a:spcBef>
              <a:spcAft>
                <a:spcPts val="0"/>
              </a:spcAft>
            </a:pPr>
            <a:r>
              <a:rPr lang="en"/>
              <a:t>Other variables may be represented by a constant.</a:t>
            </a:r>
          </a:p>
          <a:p>
            <a:pPr indent="-228600" lvl="2" marL="1371600" marR="0" rtl="0" algn="l">
              <a:lnSpc>
                <a:spcPct val="100000"/>
              </a:lnSpc>
              <a:spcBef>
                <a:spcPts val="600"/>
              </a:spcBef>
              <a:spcAft>
                <a:spcPts val="0"/>
              </a:spcAft>
            </a:pPr>
            <a:r>
              <a:rPr lang="en"/>
              <a:t>Or left out entirely.</a:t>
            </a:r>
          </a:p>
          <a:p>
            <a:pPr indent="-228600" lvl="0" marL="457200" marR="0" rtl="0" algn="l">
              <a:lnSpc>
                <a:spcPct val="100000"/>
              </a:lnSpc>
              <a:spcBef>
                <a:spcPts val="600"/>
              </a:spcBef>
              <a:spcAft>
                <a:spcPts val="0"/>
              </a:spcAft>
            </a:pPr>
            <a:r>
              <a:rPr lang="en"/>
              <a:t>Explore paths, searching for violations of the property of interest. </a:t>
            </a:r>
          </a:p>
        </p:txBody>
      </p:sp>
      <p:sp>
        <p:nvSpPr>
          <p:cNvPr id="160" name="Shape 1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Testing</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Reduce number of possible paths by exploring all paths to a pre-set depth or pruning paths.</a:t>
            </a:r>
          </a:p>
          <a:p>
            <a:pPr indent="-228600" lvl="1" marL="914400" marR="0" rtl="0" algn="l">
              <a:lnSpc>
                <a:spcPct val="100000"/>
              </a:lnSpc>
              <a:spcBef>
                <a:spcPts val="600"/>
              </a:spcBef>
              <a:spcAft>
                <a:spcPts val="0"/>
              </a:spcAft>
            </a:pPr>
            <a:r>
              <a:rPr lang="en"/>
              <a:t>Heuristics based on likelihood that a path is executable and leads to a potential failure.</a:t>
            </a:r>
          </a:p>
          <a:p>
            <a:pPr indent="-228600" lvl="0" marL="457200" marR="0" rtl="0" algn="l">
              <a:lnSpc>
                <a:spcPct val="100000"/>
              </a:lnSpc>
              <a:spcBef>
                <a:spcPts val="600"/>
              </a:spcBef>
              <a:spcAft>
                <a:spcPts val="0"/>
              </a:spcAft>
            </a:pPr>
            <a:r>
              <a:rPr lang="en"/>
              <a:t>If not enough information is retained to determine the outcome of a branch, either choose one or take both.</a:t>
            </a:r>
          </a:p>
        </p:txBody>
      </p:sp>
      <p:sp>
        <p:nvSpPr>
          <p:cNvPr id="167" name="Shape 1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Analysis Sensitivity</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Path-sensitive analysis</a:t>
            </a:r>
          </a:p>
          <a:p>
            <a:pPr indent="-228600" lvl="1" marL="914400" marR="0" rtl="0" algn="l">
              <a:lnSpc>
                <a:spcPct val="100000"/>
              </a:lnSpc>
              <a:spcBef>
                <a:spcPts val="600"/>
              </a:spcBef>
              <a:spcAft>
                <a:spcPts val="0"/>
              </a:spcAft>
            </a:pPr>
            <a:r>
              <a:rPr lang="en"/>
              <a:t>May obtain different symbolic state by reaching a concrete state through different paths.</a:t>
            </a:r>
          </a:p>
          <a:p>
            <a:pPr indent="-228600" lvl="0" marL="457200" marR="0" rtl="0" algn="l">
              <a:lnSpc>
                <a:spcPct val="100000"/>
              </a:lnSpc>
              <a:spcBef>
                <a:spcPts val="600"/>
              </a:spcBef>
              <a:spcAft>
                <a:spcPts val="0"/>
              </a:spcAft>
            </a:pPr>
            <a:r>
              <a:rPr lang="en"/>
              <a:t> May be context-sensitive.</a:t>
            </a:r>
          </a:p>
          <a:p>
            <a:pPr indent="-228600" lvl="1" marL="914400" marR="0" rtl="0" algn="l">
              <a:lnSpc>
                <a:spcPct val="100000"/>
              </a:lnSpc>
              <a:spcBef>
                <a:spcPts val="600"/>
              </a:spcBef>
              <a:spcAft>
                <a:spcPts val="0"/>
              </a:spcAft>
            </a:pPr>
            <a:r>
              <a:rPr lang="en"/>
              <a:t>Explores execution through different procedure call and return sequences.</a:t>
            </a:r>
          </a:p>
          <a:p>
            <a:pPr indent="-228600" lvl="0" marL="457200" marR="0" rtl="0" algn="l">
              <a:lnSpc>
                <a:spcPct val="100000"/>
              </a:lnSpc>
              <a:spcBef>
                <a:spcPts val="600"/>
              </a:spcBef>
              <a:spcAft>
                <a:spcPts val="0"/>
              </a:spcAft>
            </a:pPr>
            <a:r>
              <a:rPr lang="en"/>
              <a:t>Combination is a strength:</a:t>
            </a:r>
          </a:p>
          <a:p>
            <a:pPr indent="-228600" lvl="1" marL="914400" marR="0" rtl="0" algn="l">
              <a:lnSpc>
                <a:spcPct val="100000"/>
              </a:lnSpc>
              <a:spcBef>
                <a:spcPts val="600"/>
              </a:spcBef>
              <a:spcAft>
                <a:spcPts val="0"/>
              </a:spcAft>
            </a:pPr>
            <a:r>
              <a:rPr lang="en"/>
              <a:t>Can produce a detailed warning.</a:t>
            </a:r>
          </a:p>
          <a:p>
            <a:pPr indent="-228600" lvl="1" marL="914400" marR="0" rtl="0" algn="l">
              <a:lnSpc>
                <a:spcPct val="100000"/>
              </a:lnSpc>
              <a:spcBef>
                <a:spcPts val="600"/>
              </a:spcBef>
              <a:spcAft>
                <a:spcPts val="0"/>
              </a:spcAft>
            </a:pPr>
            <a:r>
              <a:rPr lang="en"/>
              <a:t>Cost can be reduced by memoizing entry and exit conditions.</a:t>
            </a:r>
          </a:p>
        </p:txBody>
      </p:sp>
      <p:sp>
        <p:nvSpPr>
          <p:cNvPr id="174" name="Shape 1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False Alarms</a:t>
            </a:r>
          </a:p>
        </p:txBody>
      </p:sp>
      <p:sp>
        <p:nvSpPr>
          <p:cNvPr id="180" name="Shape 1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Abstraction can lead to situations where a “fault” is not possible.</a:t>
            </a:r>
          </a:p>
          <a:p>
            <a:pPr indent="-228600" lvl="1" marL="914400" marR="0" rtl="0" algn="l">
              <a:lnSpc>
                <a:spcPct val="100000"/>
              </a:lnSpc>
              <a:spcBef>
                <a:spcPts val="600"/>
              </a:spcBef>
              <a:spcAft>
                <a:spcPts val="0"/>
              </a:spcAft>
            </a:pPr>
            <a:r>
              <a:rPr lang="en"/>
              <a:t>Problem with 0 loop executions, but loop always executes once.</a:t>
            </a:r>
          </a:p>
          <a:p>
            <a:pPr indent="-228600" lvl="0" marL="457200" marR="0" rtl="0" algn="l">
              <a:lnSpc>
                <a:spcPct val="100000"/>
              </a:lnSpc>
              <a:spcBef>
                <a:spcPts val="600"/>
              </a:spcBef>
              <a:spcAft>
                <a:spcPts val="0"/>
              </a:spcAft>
            </a:pPr>
            <a:r>
              <a:rPr lang="en"/>
              <a:t>False alarms degrade trust in tool.</a:t>
            </a:r>
          </a:p>
          <a:p>
            <a:pPr indent="-228600" lvl="0" marL="457200" marR="0" rtl="0" algn="l">
              <a:lnSpc>
                <a:spcPct val="100000"/>
              </a:lnSpc>
              <a:spcBef>
                <a:spcPts val="600"/>
              </a:spcBef>
              <a:spcAft>
                <a:spcPts val="0"/>
              </a:spcAft>
            </a:pPr>
            <a:r>
              <a:rPr lang="en"/>
              <a:t>To reduce issues:</a:t>
            </a:r>
          </a:p>
          <a:p>
            <a:pPr indent="-228600" lvl="1" marL="914400" marR="0" rtl="0" algn="l">
              <a:lnSpc>
                <a:spcPct val="100000"/>
              </a:lnSpc>
              <a:spcBef>
                <a:spcPts val="600"/>
              </a:spcBef>
              <a:spcAft>
                <a:spcPts val="0"/>
              </a:spcAft>
            </a:pPr>
            <a:r>
              <a:rPr lang="en"/>
              <a:t>Suppress warnings that have previously been marked as false.</a:t>
            </a:r>
          </a:p>
          <a:p>
            <a:pPr indent="-228600" lvl="1" marL="914400" marR="0" rtl="0" algn="l">
              <a:lnSpc>
                <a:spcPct val="100000"/>
              </a:lnSpc>
              <a:spcBef>
                <a:spcPts val="600"/>
              </a:spcBef>
              <a:spcAft>
                <a:spcPts val="0"/>
              </a:spcAft>
            </a:pPr>
            <a:r>
              <a:rPr lang="en"/>
              <a:t>Prune execution paths whose conditions are too complex.</a:t>
            </a:r>
          </a:p>
          <a:p>
            <a:pPr indent="-228600" lvl="1" marL="914400" marR="0" rtl="0" algn="l">
              <a:lnSpc>
                <a:spcPct val="100000"/>
              </a:lnSpc>
              <a:spcBef>
                <a:spcPts val="600"/>
              </a:spcBef>
              <a:spcAft>
                <a:spcPts val="0"/>
              </a:spcAft>
            </a:pPr>
            <a:r>
              <a:rPr lang="en"/>
              <a:t>Prioritize warnings by likelihood + severity.</a:t>
            </a:r>
          </a:p>
        </p:txBody>
      </p:sp>
      <p:sp>
        <p:nvSpPr>
          <p:cNvPr id="181" name="Shape 18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Summarizing Execution Paths</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Pruning paths can lead to incompleteness.</a:t>
            </a:r>
          </a:p>
          <a:p>
            <a:pPr indent="-228600" lvl="0" marL="457200" rtl="0">
              <a:spcBef>
                <a:spcPts val="0"/>
              </a:spcBef>
            </a:pPr>
            <a:r>
              <a:rPr lang="en"/>
              <a:t>Alternative - fold the state space down to a manageable size.  </a:t>
            </a:r>
          </a:p>
          <a:p>
            <a:pPr indent="-228600" lvl="1" marL="914400" marR="0" rtl="0" algn="l">
              <a:lnSpc>
                <a:spcPct val="100000"/>
              </a:lnSpc>
              <a:spcBef>
                <a:spcPts val="600"/>
              </a:spcBef>
              <a:spcAft>
                <a:spcPts val="0"/>
              </a:spcAft>
            </a:pPr>
            <a:r>
              <a:rPr lang="en"/>
              <a:t>Build a FSM with states abstracting data values.</a:t>
            </a:r>
          </a:p>
          <a:p>
            <a:pPr indent="-228600" lvl="1" marL="914400" marR="0" rtl="0" algn="l">
              <a:lnSpc>
                <a:spcPct val="100000"/>
              </a:lnSpc>
              <a:spcBef>
                <a:spcPts val="600"/>
              </a:spcBef>
              <a:spcAft>
                <a:spcPts val="0"/>
              </a:spcAft>
            </a:pPr>
            <a:r>
              <a:rPr lang="en"/>
              <a:t>Operations cause transitions between states.</a:t>
            </a:r>
          </a:p>
          <a:p>
            <a:pPr indent="-228600" lvl="0" marL="457200" marR="0" rtl="0" algn="l">
              <a:lnSpc>
                <a:spcPct val="100000"/>
              </a:lnSpc>
              <a:spcBef>
                <a:spcPts val="600"/>
              </a:spcBef>
              <a:spcAft>
                <a:spcPts val="0"/>
              </a:spcAft>
            </a:pPr>
            <a:r>
              <a:rPr lang="en"/>
              <a:t>Summarizes executions of the system.</a:t>
            </a:r>
          </a:p>
        </p:txBody>
      </p:sp>
      <p:sp>
        <p:nvSpPr>
          <p:cNvPr id="188" name="Shape 18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Pointer Analysis Example</a:t>
            </a:r>
          </a:p>
        </p:txBody>
      </p:sp>
      <p:sp>
        <p:nvSpPr>
          <p:cNvPr id="194" name="Shape 1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Values: </a:t>
            </a:r>
          </a:p>
          <a:p>
            <a:pPr indent="-228600" lvl="1" marL="914400" rtl="0">
              <a:spcBef>
                <a:spcPts val="0"/>
              </a:spcBef>
            </a:pPr>
            <a:r>
              <a:rPr lang="en"/>
              <a:t>invalid, may-be-null, not-null.</a:t>
            </a:r>
          </a:p>
          <a:p>
            <a:pPr indent="-228600" lvl="0" marL="457200" rtl="0">
              <a:spcBef>
                <a:spcPts val="0"/>
              </a:spcBef>
            </a:pPr>
            <a:r>
              <a:rPr lang="en"/>
              <a:t>Allocation transitions may-be-null, invalid to not-null.</a:t>
            </a:r>
          </a:p>
          <a:p>
            <a:pPr indent="-228600" lvl="0" marL="457200" rtl="0">
              <a:spcBef>
                <a:spcPts val="0"/>
              </a:spcBef>
            </a:pPr>
            <a:r>
              <a:rPr lang="en"/>
              <a:t>Deallocation transitions not-null to invalid.</a:t>
            </a:r>
          </a:p>
          <a:p>
            <a:pPr indent="-228600" lvl="1" marL="914400" rtl="0">
              <a:spcBef>
                <a:spcPts val="0"/>
              </a:spcBef>
            </a:pPr>
            <a:r>
              <a:rPr lang="en"/>
              <a:t>Deallocation in may-be-null is a potential misuse.</a:t>
            </a:r>
          </a:p>
          <a:p>
            <a:pPr indent="-228600" lvl="1" marL="914400" rtl="0">
              <a:spcBef>
                <a:spcPts val="0"/>
              </a:spcBef>
            </a:pPr>
            <a:r>
              <a:rPr lang="en"/>
              <a:t>Dereference in may-be-null or invalid is a potential misuse.</a:t>
            </a:r>
          </a:p>
          <a:p>
            <a:pPr indent="-228600" lvl="0" marL="457200" rtl="0">
              <a:spcBef>
                <a:spcPts val="0"/>
              </a:spcBef>
            </a:pPr>
            <a:r>
              <a:rPr lang="en"/>
              <a:t>Testing a pointer for not-null triggers transition from may-be-null to not-null.</a:t>
            </a:r>
          </a:p>
          <a:p>
            <a:pPr lvl="0">
              <a:spcBef>
                <a:spcPts val="0"/>
              </a:spcBef>
              <a:buNone/>
            </a:pPr>
            <a:r>
              <a:t/>
            </a:r>
            <a:endParaRPr/>
          </a:p>
        </p:txBody>
      </p:sp>
      <p:sp>
        <p:nvSpPr>
          <p:cNvPr id="195" name="Shape 19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Summarizing Paths</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Important choice - whether to merge states obtained along different execution paths. </a:t>
            </a:r>
          </a:p>
          <a:p>
            <a:pPr indent="-228600" lvl="1" marL="914400" marR="0" rtl="0" algn="l">
              <a:lnSpc>
                <a:spcPct val="100000"/>
              </a:lnSpc>
              <a:spcBef>
                <a:spcPts val="600"/>
              </a:spcBef>
              <a:spcAft>
                <a:spcPts val="0"/>
              </a:spcAft>
            </a:pPr>
            <a:r>
              <a:rPr lang="en"/>
              <a:t>Data flow techniques merge all states encountered at a program location.</a:t>
            </a:r>
          </a:p>
          <a:p>
            <a:pPr indent="-228600" lvl="1" marL="914400" marR="0" rtl="0" algn="l">
              <a:lnSpc>
                <a:spcPct val="100000"/>
              </a:lnSpc>
              <a:spcBef>
                <a:spcPts val="600"/>
              </a:spcBef>
              <a:spcAft>
                <a:spcPts val="0"/>
              </a:spcAft>
            </a:pPr>
            <a:r>
              <a:rPr lang="en"/>
              <a:t>Finite state verification techniques are path sensitive and do not merge states.</a:t>
            </a:r>
          </a:p>
          <a:p>
            <a:pPr indent="-228600" lvl="1" marL="914400" marR="0" rtl="0" algn="l">
              <a:lnSpc>
                <a:spcPct val="100000"/>
              </a:lnSpc>
              <a:spcBef>
                <a:spcPts val="600"/>
              </a:spcBef>
              <a:spcAft>
                <a:spcPts val="0"/>
              </a:spcAft>
            </a:pPr>
            <a:r>
              <a:rPr lang="en"/>
              <a:t>Merging shrinks state space, but loses context.</a:t>
            </a:r>
          </a:p>
          <a:p>
            <a:pPr indent="-228600" lvl="0" marL="457200" marR="0" rtl="0" algn="l">
              <a:lnSpc>
                <a:spcPct val="100000"/>
              </a:lnSpc>
              <a:spcBef>
                <a:spcPts val="600"/>
              </a:spcBef>
              <a:spcAft>
                <a:spcPts val="0"/>
              </a:spcAft>
            </a:pPr>
            <a:r>
              <a:rPr lang="en"/>
              <a:t>Keeping context information reduces false alarms, but increases cost of analysis.</a:t>
            </a:r>
          </a:p>
        </p:txBody>
      </p:sp>
      <p:sp>
        <p:nvSpPr>
          <p:cNvPr id="202" name="Shape 20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Dynamic Analysis</a:t>
            </a: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Dynamic Analysis</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Analysis of actual program executions.</a:t>
            </a:r>
          </a:p>
          <a:p>
            <a:pPr indent="-419100" lvl="1" marL="914400" marR="0" rtl="0" algn="l">
              <a:lnSpc>
                <a:spcPct val="100000"/>
              </a:lnSpc>
              <a:spcBef>
                <a:spcPts val="600"/>
              </a:spcBef>
              <a:spcAft>
                <a:spcPts val="0"/>
              </a:spcAft>
              <a:buClr>
                <a:schemeClr val="dk1"/>
              </a:buClr>
              <a:buSzPct val="125000"/>
              <a:buFont typeface="Arial"/>
            </a:pPr>
            <a:r>
              <a:rPr lang="en"/>
              <a:t>Execute test cases.</a:t>
            </a:r>
          </a:p>
          <a:p>
            <a:pPr indent="-228600" lvl="1" marL="914400" marR="0" rtl="0" algn="l">
              <a:lnSpc>
                <a:spcPct val="100000"/>
              </a:lnSpc>
              <a:spcBef>
                <a:spcPts val="600"/>
              </a:spcBef>
              <a:spcAft>
                <a:spcPts val="0"/>
              </a:spcAft>
            </a:pPr>
            <a:r>
              <a:rPr lang="en"/>
              <a:t>Monitor execution to analyze behavior with respect to certain properties of interest.</a:t>
            </a:r>
          </a:p>
          <a:p>
            <a:pPr indent="-228600" lvl="2" marL="1371600" marR="0" rtl="0" algn="l">
              <a:lnSpc>
                <a:spcPct val="100000"/>
              </a:lnSpc>
              <a:spcBef>
                <a:spcPts val="600"/>
              </a:spcBef>
              <a:spcAft>
                <a:spcPts val="0"/>
              </a:spcAft>
            </a:pPr>
            <a:r>
              <a:rPr lang="en"/>
              <a:t>Such as potential memory corruption.</a:t>
            </a:r>
          </a:p>
          <a:p>
            <a:pPr indent="-228600" lvl="1" marL="914400" marR="0" rtl="0" algn="l">
              <a:lnSpc>
                <a:spcPct val="100000"/>
              </a:lnSpc>
              <a:spcBef>
                <a:spcPts val="600"/>
              </a:spcBef>
              <a:spcAft>
                <a:spcPts val="0"/>
              </a:spcAft>
            </a:pPr>
            <a:r>
              <a:rPr i="1" lang="en"/>
              <a:t>Instruments </a:t>
            </a:r>
            <a:r>
              <a:rPr lang="en"/>
              <a:t>the program with additional code to collect information about the execution.</a:t>
            </a:r>
          </a:p>
          <a:p>
            <a:pPr indent="-419100" lvl="0" marL="457200" marR="0" rtl="0" algn="l">
              <a:lnSpc>
                <a:spcPct val="100000"/>
              </a:lnSpc>
              <a:spcBef>
                <a:spcPts val="600"/>
              </a:spcBef>
              <a:spcAft>
                <a:spcPts val="0"/>
              </a:spcAft>
              <a:buClr>
                <a:schemeClr val="dk1"/>
              </a:buClr>
              <a:buSzPct val="100000"/>
              <a:buFont typeface="Arial"/>
            </a:pPr>
            <a:r>
              <a:rPr lang="en"/>
              <a:t> Amplifies the usefulness of test execution</a:t>
            </a:r>
          </a:p>
          <a:p>
            <a:pPr indent="-228600" lvl="1" marL="914400" marR="0" rtl="0" algn="l">
              <a:lnSpc>
                <a:spcPct val="100000"/>
              </a:lnSpc>
              <a:spcBef>
                <a:spcPts val="600"/>
              </a:spcBef>
              <a:spcAft>
                <a:spcPts val="0"/>
              </a:spcAft>
            </a:pPr>
            <a:r>
              <a:rPr lang="en"/>
              <a:t>Can detect issues even if testing does not result in failure.</a:t>
            </a:r>
          </a:p>
        </p:txBody>
      </p:sp>
      <p:sp>
        <p:nvSpPr>
          <p:cNvPr id="215" name="Shape 21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Spot the Fault</a:t>
            </a:r>
          </a:p>
        </p:txBody>
      </p:sp>
      <p:sp>
        <p:nvSpPr>
          <p:cNvPr id="221" name="Shape 22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int main (int argc, char *argv[]){</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pre[] = “2B2B2B2B2B”;</a:t>
            </a:r>
          </a:p>
          <a:p>
            <a:pPr lvl="0" marR="0" rtl="0" algn="l">
              <a:lnSpc>
                <a:spcPct val="100000"/>
              </a:lnSpc>
              <a:spcBef>
                <a:spcPts val="600"/>
              </a:spcBef>
              <a:spcAft>
                <a:spcPts val="0"/>
              </a:spcAft>
              <a:buNone/>
            </a:pPr>
            <a:r>
              <a:rPr lang="en" sz="1200">
                <a:latin typeface="Courier New"/>
                <a:ea typeface="Courier New"/>
                <a:cs typeface="Courier New"/>
                <a:sym typeface="Courier New"/>
              </a:rPr>
              <a:t>	char subject[] = </a:t>
            </a:r>
            <a:br>
              <a:rPr lang="en" sz="1200">
                <a:latin typeface="Courier New"/>
                <a:ea typeface="Courier New"/>
                <a:cs typeface="Courier New"/>
                <a:sym typeface="Courier New"/>
              </a:rPr>
            </a:br>
            <a:r>
              <a:rPr lang="en" sz="1200">
                <a:latin typeface="Courier New"/>
                <a:ea typeface="Courier New"/>
                <a:cs typeface="Courier New"/>
                <a:sym typeface="Courier New"/>
              </a:rPr>
              <a:t>			“AndPlus+%26%2B+%0D%”;</a:t>
            </a:r>
          </a:p>
          <a:p>
            <a:pPr lvl="0" marR="0" rtl="0" algn="l">
              <a:lnSpc>
                <a:spcPct val="100000"/>
              </a:lnSpc>
              <a:spcBef>
                <a:spcPts val="600"/>
              </a:spcBef>
              <a:spcAft>
                <a:spcPts val="0"/>
              </a:spcAft>
              <a:buNone/>
            </a:pPr>
            <a:r>
              <a:rPr lang="en" sz="1200">
                <a:latin typeface="Courier New"/>
                <a:ea typeface="Courier New"/>
                <a:cs typeface="Courier New"/>
                <a:sym typeface="Courier New"/>
              </a:rPr>
              <a:t>	char post[] = “26262626”;</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char *outbuf = (char *) malloc(10); </a:t>
            </a:r>
          </a:p>
          <a:p>
            <a:pPr lvl="0" marR="0" rtl="0" algn="l">
              <a:lnSpc>
                <a:spcPct val="100000"/>
              </a:lnSpc>
              <a:spcBef>
                <a:spcPts val="600"/>
              </a:spcBef>
              <a:spcAft>
                <a:spcPts val="0"/>
              </a:spcAft>
              <a:buNone/>
            </a:pPr>
            <a:r>
              <a:rPr lang="en" sz="1200">
                <a:latin typeface="Courier New"/>
                <a:ea typeface="Courier New"/>
                <a:cs typeface="Courier New"/>
                <a:sym typeface="Courier New"/>
              </a:rPr>
              <a:t>	int return_code = </a:t>
            </a:r>
            <a:br>
              <a:rPr lang="en" sz="1200">
                <a:latin typeface="Courier New"/>
                <a:ea typeface="Courier New"/>
                <a:cs typeface="Courier New"/>
                <a:sym typeface="Courier New"/>
              </a:rPr>
            </a:br>
            <a:r>
              <a:rPr lang="en" sz="1200">
                <a:latin typeface="Courier New"/>
                <a:ea typeface="Courier New"/>
                <a:cs typeface="Courier New"/>
                <a:sym typeface="Courier New"/>
              </a:rPr>
              <a:t>		cgi_decode(subject,</a:t>
            </a:r>
            <a:r>
              <a:rPr b="1" lang="en" sz="1200">
                <a:latin typeface="Courier New"/>
                <a:ea typeface="Courier New"/>
                <a:cs typeface="Courier New"/>
                <a:sym typeface="Courier New"/>
              </a:rPr>
              <a:t>outbuf</a:t>
            </a:r>
            <a:r>
              <a:rPr lang="en" sz="1200">
                <a:latin typeface="Courier New"/>
                <a:ea typeface="Courier New"/>
                <a:cs typeface="Courier New"/>
                <a:sym typeface="Courier New"/>
              </a:rPr>
              <a:t>);</a:t>
            </a:r>
          </a:p>
          <a:p>
            <a:pPr lvl="0" marR="0" rtl="0" algn="l">
              <a:lnSpc>
                <a:spcPct val="100000"/>
              </a:lnSpc>
              <a:spcBef>
                <a:spcPts val="600"/>
              </a:spcBef>
              <a:spcAft>
                <a:spcPts val="0"/>
              </a:spcAft>
              <a:buNone/>
            </a:pPr>
            <a:r>
              <a:rPr lang="en" sz="1200">
                <a:latin typeface="Courier New"/>
                <a:ea typeface="Courier New"/>
                <a:cs typeface="Courier New"/>
                <a:sym typeface="Courier New"/>
              </a:rPr>
              <a:t>	return_code = </a:t>
            </a:r>
            <a:br>
              <a:rPr lang="en" sz="1200">
                <a:latin typeface="Courier New"/>
                <a:ea typeface="Courier New"/>
                <a:cs typeface="Courier New"/>
                <a:sym typeface="Courier New"/>
              </a:rPr>
            </a:br>
            <a:r>
              <a:rPr lang="en" sz="1200">
                <a:latin typeface="Courier New"/>
                <a:ea typeface="Courier New"/>
                <a:cs typeface="Courier New"/>
                <a:sym typeface="Courier New"/>
              </a:rPr>
              <a:t>		cgi_decode(argv[1], </a:t>
            </a:r>
            <a:r>
              <a:rPr b="1" lang="en" sz="1200">
                <a:latin typeface="Courier New"/>
                <a:ea typeface="Courier New"/>
                <a:cs typeface="Courier New"/>
                <a:sym typeface="Courier New"/>
              </a:rPr>
              <a:t>outbuf</a:t>
            </a:r>
            <a:r>
              <a:rPr lang="en" sz="12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222" name="Shape 222"/>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 does not provide run-time protection against memory faults.</a:t>
            </a:r>
          </a:p>
          <a:p>
            <a:pPr indent="-381000" lvl="0" marL="457200" rtl="0">
              <a:spcBef>
                <a:spcPts val="0"/>
              </a:spcBef>
              <a:buSzPct val="100000"/>
            </a:pPr>
            <a:r>
              <a:rPr lang="en" sz="2400"/>
              <a:t>Output buffer may be overrun if input yields a string longer than buffer.</a:t>
            </a:r>
          </a:p>
          <a:p>
            <a:pPr indent="-381000" lvl="0" marL="457200">
              <a:spcBef>
                <a:spcPts val="0"/>
              </a:spcBef>
              <a:buSzPct val="100000"/>
            </a:pPr>
            <a:r>
              <a:rPr lang="en" sz="2400"/>
              <a:t>Corrupted memory does not cause immediate failure.</a:t>
            </a:r>
          </a:p>
        </p:txBody>
      </p:sp>
      <p:sp>
        <p:nvSpPr>
          <p:cNvPr id="223" name="Shape 223"/>
          <p:cNvSpPr/>
          <p:nvPr/>
        </p:nvSpPr>
        <p:spPr>
          <a:xfrm>
            <a:off x="4610075" y="1760975"/>
            <a:ext cx="4076699" cy="4266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Clr>
                <a:schemeClr val="dk1"/>
              </a:buClr>
              <a:buSzPct val="91666"/>
              <a:buFont typeface="Arial"/>
              <a:buNone/>
            </a:pPr>
            <a:r>
              <a:rPr lang="en" sz="1200">
                <a:latin typeface="Courier New"/>
                <a:ea typeface="Courier New"/>
                <a:cs typeface="Courier New"/>
                <a:sym typeface="Courier New"/>
              </a:rPr>
              <a:t>...</a:t>
            </a:r>
          </a:p>
          <a:p>
            <a:pPr lvl="0" rtl="0">
              <a:spcBef>
                <a:spcPts val="0"/>
              </a:spcBef>
              <a:buClr>
                <a:schemeClr val="dk1"/>
              </a:buClr>
              <a:buFont typeface="Arial"/>
              <a:buNone/>
            </a:pPr>
            <a:r>
              <a:t/>
            </a:r>
            <a:endParaRPr sz="1200">
              <a:latin typeface="Courier New"/>
              <a:ea typeface="Courier New"/>
              <a:cs typeface="Courier New"/>
              <a:sym typeface="Courier New"/>
            </a:endParaRPr>
          </a:p>
          <a:p>
            <a:pPr lvl="0" rtl="0">
              <a:spcBef>
                <a:spcPts val="0"/>
              </a:spcBef>
              <a:buClr>
                <a:schemeClr val="dk1"/>
              </a:buClr>
              <a:buSzPct val="91666"/>
              <a:buFont typeface="Arial"/>
              <a:buNone/>
            </a:pPr>
            <a:r>
              <a:rPr lang="en" sz="1200">
                <a:latin typeface="Courier New"/>
                <a:ea typeface="Courier New"/>
                <a:cs typeface="Courier New"/>
                <a:sym typeface="Courier New"/>
              </a:rPr>
              <a:t>[E] ABWL: Late detect array bounds write {1 occurrence}</a:t>
            </a:r>
          </a:p>
          <a:p>
            <a:pPr lvl="0" rtl="0">
              <a:spcBef>
                <a:spcPts val="0"/>
              </a:spcBef>
              <a:buClr>
                <a:schemeClr val="dk1"/>
              </a:buClr>
              <a:buSzPct val="91666"/>
              <a:buFont typeface="Arial"/>
              <a:buNone/>
            </a:pPr>
            <a:r>
              <a:rPr b="1" lang="en" sz="1200">
                <a:latin typeface="Courier New"/>
                <a:ea typeface="Courier New"/>
                <a:cs typeface="Courier New"/>
                <a:sym typeface="Courier New"/>
              </a:rPr>
              <a:t>Memory corruption detected, 14 bytes at 0x00e74b02</a:t>
            </a:r>
          </a:p>
          <a:p>
            <a:pPr lvl="0" rtl="0">
              <a:spcBef>
                <a:spcPts val="0"/>
              </a:spcBef>
              <a:buClr>
                <a:schemeClr val="dk1"/>
              </a:buClr>
              <a:buSzPct val="91666"/>
              <a:buFont typeface="Arial"/>
              <a:buNone/>
            </a:pPr>
            <a:r>
              <a:rPr b="1" lang="en" sz="1200">
                <a:latin typeface="Courier New"/>
                <a:ea typeface="Courier New"/>
                <a:cs typeface="Courier New"/>
                <a:sym typeface="Courier New"/>
              </a:rPr>
              <a:t>Address 0x00e74b02 is 1 byte past the end of a 10 byte block at 0x00e74af8</a:t>
            </a:r>
          </a:p>
          <a:p>
            <a:pPr lvl="0" rtl="0">
              <a:spcBef>
                <a:spcPts val="0"/>
              </a:spcBef>
              <a:buClr>
                <a:schemeClr val="dk1"/>
              </a:buClr>
              <a:buSzPct val="91666"/>
              <a:buFont typeface="Arial"/>
              <a:buNone/>
            </a:pPr>
            <a:r>
              <a:rPr b="1" lang="en" sz="1200">
                <a:latin typeface="Courier New"/>
                <a:ea typeface="Courier New"/>
                <a:cs typeface="Courier New"/>
                <a:sym typeface="Courier New"/>
              </a:rPr>
              <a:t>Address 0x00e74b02 points to a malloc'd block in heap 0x00e70000</a:t>
            </a:r>
          </a:p>
          <a:p>
            <a:pPr lvl="0" rtl="0">
              <a:spcBef>
                <a:spcPts val="0"/>
              </a:spcBef>
              <a:buClr>
                <a:schemeClr val="dk1"/>
              </a:buClr>
              <a:buSzPct val="91666"/>
              <a:buFont typeface="Arial"/>
              <a:buNone/>
            </a:pPr>
            <a:r>
              <a:rPr lang="en" sz="1200">
                <a:latin typeface="Courier New"/>
                <a:ea typeface="Courier New"/>
                <a:cs typeface="Courier New"/>
                <a:sym typeface="Courier New"/>
              </a:rPr>
              <a:t>63 memory operations and 3 seconds since last-known good heap state</a:t>
            </a:r>
          </a:p>
          <a:p>
            <a:pPr lvl="0" rtl="0">
              <a:spcBef>
                <a:spcPts val="0"/>
              </a:spcBef>
              <a:buClr>
                <a:schemeClr val="dk1"/>
              </a:buClr>
              <a:buFont typeface="Arial"/>
              <a:buNone/>
            </a:pPr>
            <a:r>
              <a:t/>
            </a: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Detection location - error occurred before the following function call </a:t>
            </a:r>
          </a:p>
          <a:p>
            <a:pPr lvl="0" rtl="0">
              <a:spcBef>
                <a:spcPts val="0"/>
              </a:spcBef>
              <a:buClr>
                <a:schemeClr val="dk1"/>
              </a:buClr>
              <a:buSzPct val="91666"/>
              <a:buFont typeface="Arial"/>
              <a:buNone/>
            </a:pPr>
            <a:r>
              <a:rPr lang="en" sz="1200">
                <a:latin typeface="Courier New"/>
                <a:ea typeface="Courier New"/>
                <a:cs typeface="Courier New"/>
                <a:sym typeface="Courier New"/>
              </a:rPr>
              <a:t>printf [MSVCRT.dll]</a:t>
            </a:r>
          </a:p>
          <a:p>
            <a:pPr lvl="0">
              <a:spcBef>
                <a:spcPts val="0"/>
              </a:spcBef>
              <a:buNone/>
            </a:pPr>
            <a:r>
              <a:t/>
            </a:r>
            <a:endParaRPr sz="1200">
              <a:latin typeface="Courier New"/>
              <a:ea typeface="Courier New"/>
              <a:cs typeface="Courier New"/>
              <a:sym typeface="Courier New"/>
            </a:endParaRPr>
          </a:p>
        </p:txBody>
      </p:sp>
      <p:sp>
        <p:nvSpPr>
          <p:cNvPr id="224" name="Shape 224"/>
          <p:cNvSpPr txBox="1"/>
          <p:nvPr>
            <p:ph idx="1" type="body"/>
          </p:nvPr>
        </p:nvSpPr>
        <p:spPr>
          <a:xfrm>
            <a:off x="457200" y="1600200"/>
            <a:ext cx="3994500" cy="4967700"/>
          </a:xfrm>
          <a:prstGeom prst="rect">
            <a:avLst/>
          </a:prstGeom>
          <a:solidFill>
            <a:srgbClr val="FFFFFF"/>
          </a:solidFill>
        </p:spPr>
        <p:txBody>
          <a:bodyPr anchorCtr="0" anchor="t" bIns="91425" lIns="91425" rIns="91425" tIns="91425">
            <a:noAutofit/>
          </a:bodyPr>
          <a:lstStyle/>
          <a:p>
            <a:pPr lvl="0" marR="0" rtl="0" algn="l">
              <a:lnSpc>
                <a:spcPct val="100000"/>
              </a:lnSpc>
              <a:spcBef>
                <a:spcPts val="600"/>
              </a:spcBef>
              <a:spcAft>
                <a:spcPts val="0"/>
              </a:spcAft>
              <a:buNone/>
            </a:pPr>
            <a:r>
              <a:rPr lang="en" sz="1300">
                <a:latin typeface="Consolas"/>
                <a:ea typeface="Consolas"/>
                <a:cs typeface="Consolas"/>
                <a:sym typeface="Consolas"/>
              </a:rPr>
              <a:t>int main (int argc, char *argv[]){</a:t>
            </a:r>
          </a:p>
          <a:p>
            <a:pPr lvl="0" marR="0" rtl="0" algn="l">
              <a:lnSpc>
                <a:spcPct val="100000"/>
              </a:lnSpc>
              <a:spcBef>
                <a:spcPts val="600"/>
              </a:spcBef>
              <a:spcAft>
                <a:spcPts val="0"/>
              </a:spcAft>
              <a:buNone/>
            </a:pPr>
            <a:r>
              <a:rPr lang="en" sz="1300">
                <a:latin typeface="Consolas"/>
                <a:ea typeface="Consolas"/>
                <a:cs typeface="Consolas"/>
                <a:sym typeface="Consolas"/>
              </a:rPr>
              <a:t>	char pre[] = “2B2B2B2B2B”;</a:t>
            </a:r>
          </a:p>
          <a:p>
            <a:pPr lvl="0" marR="0" rtl="0" algn="l">
              <a:lnSpc>
                <a:spcPct val="100000"/>
              </a:lnSpc>
              <a:spcBef>
                <a:spcPts val="600"/>
              </a:spcBef>
              <a:spcAft>
                <a:spcPts val="0"/>
              </a:spcAft>
              <a:buNone/>
            </a:pPr>
            <a:r>
              <a:rPr lang="en" sz="1300">
                <a:latin typeface="Consolas"/>
                <a:ea typeface="Consolas"/>
                <a:cs typeface="Consolas"/>
                <a:sym typeface="Consolas"/>
              </a:rPr>
              <a:t>	char subject[] = </a:t>
            </a:r>
            <a:br>
              <a:rPr lang="en" sz="1300">
                <a:latin typeface="Consolas"/>
                <a:ea typeface="Consolas"/>
                <a:cs typeface="Consolas"/>
                <a:sym typeface="Consolas"/>
              </a:rPr>
            </a:br>
            <a:r>
              <a:rPr lang="en" sz="1300">
                <a:latin typeface="Consolas"/>
                <a:ea typeface="Consolas"/>
                <a:cs typeface="Consolas"/>
                <a:sym typeface="Consolas"/>
              </a:rPr>
              <a:t>			“AndPlus+%26%2B+%0D%”;</a:t>
            </a:r>
          </a:p>
          <a:p>
            <a:pPr lvl="0" marR="0" rtl="0" algn="l">
              <a:lnSpc>
                <a:spcPct val="100000"/>
              </a:lnSpc>
              <a:spcBef>
                <a:spcPts val="600"/>
              </a:spcBef>
              <a:spcAft>
                <a:spcPts val="0"/>
              </a:spcAft>
              <a:buNone/>
            </a:pPr>
            <a:r>
              <a:rPr lang="en" sz="1300">
                <a:latin typeface="Consolas"/>
                <a:ea typeface="Consolas"/>
                <a:cs typeface="Consolas"/>
                <a:sym typeface="Consolas"/>
              </a:rPr>
              <a:t>	char post[] = “26262626”;</a:t>
            </a:r>
          </a:p>
          <a:p>
            <a:pPr lvl="0" marR="0" rtl="0" algn="l">
              <a:lnSpc>
                <a:spcPct val="100000"/>
              </a:lnSpc>
              <a:spcBef>
                <a:spcPts val="600"/>
              </a:spcBef>
              <a:spcAft>
                <a:spcPts val="0"/>
              </a:spcAft>
              <a:buNone/>
            </a:pPr>
            <a:r>
              <a:rPr lang="en" sz="1300">
                <a:latin typeface="Consolas"/>
                <a:ea typeface="Consolas"/>
                <a:cs typeface="Consolas"/>
                <a:sym typeface="Consolas"/>
              </a:rPr>
              <a:t>	</a:t>
            </a:r>
            <a:r>
              <a:rPr b="1" lang="en" sz="1300">
                <a:solidFill>
                  <a:srgbClr val="FF0000"/>
                </a:solidFill>
                <a:latin typeface="Consolas"/>
                <a:ea typeface="Consolas"/>
                <a:cs typeface="Consolas"/>
                <a:sym typeface="Consolas"/>
              </a:rPr>
              <a:t>char *outbuf = (char *) malloc(10); </a:t>
            </a:r>
          </a:p>
          <a:p>
            <a:pPr lvl="0" marR="0" rtl="0" algn="l">
              <a:lnSpc>
                <a:spcPct val="100000"/>
              </a:lnSpc>
              <a:spcBef>
                <a:spcPts val="600"/>
              </a:spcBef>
              <a:spcAft>
                <a:spcPts val="0"/>
              </a:spcAft>
              <a:buNone/>
            </a:pPr>
            <a:r>
              <a:rPr lang="en" sz="1300">
                <a:latin typeface="Consolas"/>
                <a:ea typeface="Consolas"/>
                <a:cs typeface="Consolas"/>
                <a:sym typeface="Consolas"/>
              </a:rPr>
              <a:t>	int return_code = </a:t>
            </a:r>
            <a:br>
              <a:rPr lang="en" sz="1300">
                <a:latin typeface="Consolas"/>
                <a:ea typeface="Consolas"/>
                <a:cs typeface="Consolas"/>
                <a:sym typeface="Consolas"/>
              </a:rPr>
            </a:br>
            <a:r>
              <a:rPr lang="en" sz="1300">
                <a:latin typeface="Consolas"/>
                <a:ea typeface="Consolas"/>
                <a:cs typeface="Consolas"/>
                <a:sym typeface="Consolas"/>
              </a:rPr>
              <a:t>		cgi_decode(subject,</a:t>
            </a:r>
            <a:r>
              <a:rPr b="1" lang="en" sz="1300">
                <a:latin typeface="Consolas"/>
                <a:ea typeface="Consolas"/>
                <a:cs typeface="Consolas"/>
                <a:sym typeface="Consolas"/>
              </a:rPr>
              <a:t>outbuf</a:t>
            </a:r>
            <a:r>
              <a:rPr lang="en" sz="1300">
                <a:latin typeface="Consolas"/>
                <a:ea typeface="Consolas"/>
                <a:cs typeface="Consolas"/>
                <a:sym typeface="Consolas"/>
              </a:rPr>
              <a:t>);</a:t>
            </a:r>
          </a:p>
          <a:p>
            <a:pPr lvl="0" marR="0" rtl="0" algn="l">
              <a:lnSpc>
                <a:spcPct val="100000"/>
              </a:lnSpc>
              <a:spcBef>
                <a:spcPts val="600"/>
              </a:spcBef>
              <a:spcAft>
                <a:spcPts val="0"/>
              </a:spcAft>
              <a:buNone/>
            </a:pPr>
            <a:r>
              <a:rPr lang="en" sz="1300">
                <a:latin typeface="Consolas"/>
                <a:ea typeface="Consolas"/>
                <a:cs typeface="Consolas"/>
                <a:sym typeface="Consolas"/>
              </a:rPr>
              <a:t>	</a:t>
            </a:r>
            <a:r>
              <a:rPr b="1" lang="en" sz="1300">
                <a:solidFill>
                  <a:srgbClr val="FF0000"/>
                </a:solidFill>
                <a:latin typeface="Consolas"/>
                <a:ea typeface="Consolas"/>
                <a:cs typeface="Consolas"/>
                <a:sym typeface="Consolas"/>
              </a:rPr>
              <a:t>return_code = </a:t>
            </a:r>
            <a:br>
              <a:rPr b="1" lang="en" sz="1300">
                <a:solidFill>
                  <a:srgbClr val="FF0000"/>
                </a:solidFill>
                <a:latin typeface="Consolas"/>
                <a:ea typeface="Consolas"/>
                <a:cs typeface="Consolas"/>
                <a:sym typeface="Consolas"/>
              </a:rPr>
            </a:br>
            <a:r>
              <a:rPr b="1" lang="en" sz="1300">
                <a:solidFill>
                  <a:srgbClr val="FF0000"/>
                </a:solidFill>
                <a:latin typeface="Consolas"/>
                <a:ea typeface="Consolas"/>
                <a:cs typeface="Consolas"/>
                <a:sym typeface="Consolas"/>
              </a:rPr>
              <a:t>		cgi_decode(argv[1], outbuf);</a:t>
            </a:r>
          </a:p>
          <a:p>
            <a:pPr lvl="0" marR="0" rtl="0" algn="l">
              <a:lnSpc>
                <a:spcPct val="100000"/>
              </a:lnSpc>
              <a:spcBef>
                <a:spcPts val="600"/>
              </a:spcBef>
              <a:spcAft>
                <a:spcPts val="0"/>
              </a:spcAft>
              <a:buNone/>
            </a:pPr>
            <a:r>
              <a:t/>
            </a:r>
            <a:endParaRPr sz="1300">
              <a:latin typeface="Consolas"/>
              <a:ea typeface="Consolas"/>
              <a:cs typeface="Consolas"/>
              <a:sym typeface="Consolas"/>
            </a:endParaRPr>
          </a:p>
          <a:p>
            <a:pPr lvl="0" marR="0" rtl="0" algn="l">
              <a:lnSpc>
                <a:spcPct val="100000"/>
              </a:lnSpc>
              <a:spcBef>
                <a:spcPts val="600"/>
              </a:spcBef>
              <a:spcAft>
                <a:spcPts val="0"/>
              </a:spcAft>
              <a:buNone/>
            </a:pPr>
            <a:r>
              <a:rPr lang="en" sz="1300">
                <a:latin typeface="Consolas"/>
                <a:ea typeface="Consolas"/>
                <a:cs typeface="Consolas"/>
                <a:sym typeface="Consolas"/>
              </a:rPr>
              <a:t>	...</a:t>
            </a:r>
          </a:p>
          <a:p>
            <a:pPr lvl="0" marR="0" rtl="0" algn="l">
              <a:lnSpc>
                <a:spcPct val="100000"/>
              </a:lnSpc>
              <a:spcBef>
                <a:spcPts val="600"/>
              </a:spcBef>
              <a:spcAft>
                <a:spcPts val="0"/>
              </a:spcAft>
              <a:buNone/>
            </a:pPr>
            <a:r>
              <a:rPr lang="en" sz="1300">
                <a:latin typeface="Consolas"/>
                <a:ea typeface="Consolas"/>
                <a:cs typeface="Consolas"/>
                <a:sym typeface="Consolas"/>
              </a:rPr>
              <a:t>}</a:t>
            </a:r>
          </a:p>
        </p:txBody>
      </p:sp>
      <p:sp>
        <p:nvSpPr>
          <p:cNvPr id="225" name="Shape 2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Analysis</a:t>
            </a:r>
          </a:p>
        </p:txBody>
      </p:sp>
      <p:sp>
        <p:nvSpPr>
          <p:cNvPr id="231" name="Shape 23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Instrument program to detect memory access.</a:t>
            </a:r>
          </a:p>
          <a:p>
            <a:pPr indent="-381000" lvl="0" marL="457200" marR="0" rtl="0" algn="l">
              <a:lnSpc>
                <a:spcPct val="100000"/>
              </a:lnSpc>
              <a:spcBef>
                <a:spcPts val="600"/>
              </a:spcBef>
              <a:spcAft>
                <a:spcPts val="0"/>
              </a:spcAft>
              <a:buSzPct val="100000"/>
            </a:pPr>
            <a:r>
              <a:rPr lang="en" sz="2400"/>
              <a:t>Track status of memory locations.</a:t>
            </a:r>
          </a:p>
          <a:p>
            <a:pPr indent="-381000" lvl="0" marL="457200" marR="0" rtl="0" algn="l">
              <a:lnSpc>
                <a:spcPct val="100000"/>
              </a:lnSpc>
              <a:spcBef>
                <a:spcPts val="600"/>
              </a:spcBef>
              <a:spcAft>
                <a:spcPts val="0"/>
              </a:spcAft>
              <a:buSzPct val="100000"/>
            </a:pPr>
            <a:r>
              <a:rPr lang="en" sz="2400"/>
              <a:t>Flag incompatible accesses.</a:t>
            </a:r>
          </a:p>
          <a:p>
            <a:pPr indent="-355600" lvl="1" marL="914400" marR="0" rtl="0" algn="l">
              <a:lnSpc>
                <a:spcPct val="100000"/>
              </a:lnSpc>
              <a:spcBef>
                <a:spcPts val="600"/>
              </a:spcBef>
              <a:spcAft>
                <a:spcPts val="0"/>
              </a:spcAft>
              <a:buSzPct val="100000"/>
            </a:pPr>
            <a:r>
              <a:rPr lang="en" sz="2000"/>
              <a:t>Write/read when memory is unallocated.</a:t>
            </a:r>
          </a:p>
          <a:p>
            <a:pPr indent="-355600" lvl="1" marL="914400" marR="0" rtl="0" algn="l">
              <a:lnSpc>
                <a:spcPct val="100000"/>
              </a:lnSpc>
              <a:spcBef>
                <a:spcPts val="600"/>
              </a:spcBef>
              <a:spcAft>
                <a:spcPts val="0"/>
              </a:spcAft>
              <a:buSzPct val="100000"/>
            </a:pPr>
            <a:r>
              <a:rPr lang="en" sz="2000"/>
              <a:t>Read when uninitialized.</a:t>
            </a:r>
          </a:p>
          <a:p>
            <a:pPr indent="-381000" lvl="0" marL="457200" marR="0" rtl="0" algn="l">
              <a:lnSpc>
                <a:spcPct val="100000"/>
              </a:lnSpc>
              <a:spcBef>
                <a:spcPts val="600"/>
              </a:spcBef>
              <a:spcAft>
                <a:spcPts val="0"/>
              </a:spcAft>
              <a:buSzPct val="100000"/>
            </a:pPr>
            <a:r>
              <a:rPr lang="en" sz="2400"/>
              <a:t>Can check array bounds</a:t>
            </a:r>
          </a:p>
          <a:p>
            <a:pPr indent="-355600" lvl="1" marL="914400" marR="0" rtl="0" algn="l">
              <a:lnSpc>
                <a:spcPct val="100000"/>
              </a:lnSpc>
              <a:spcBef>
                <a:spcPts val="600"/>
              </a:spcBef>
              <a:spcAft>
                <a:spcPts val="0"/>
              </a:spcAft>
              <a:buSzPct val="100000"/>
            </a:pPr>
            <a:r>
              <a:rPr lang="en" sz="2000"/>
              <a:t>Add memory blocks before/after array with state “unallocated”.</a:t>
            </a:r>
          </a:p>
        </p:txBody>
      </p:sp>
      <p:sp>
        <p:nvSpPr>
          <p:cNvPr id="232" name="Shape 232"/>
          <p:cNvSpPr/>
          <p:nvPr/>
        </p:nvSpPr>
        <p:spPr>
          <a:xfrm>
            <a:off x="5540350" y="19677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Unallocated (unwritable and unreadable)</a:t>
            </a:r>
          </a:p>
        </p:txBody>
      </p:sp>
      <p:sp>
        <p:nvSpPr>
          <p:cNvPr id="233" name="Shape 233"/>
          <p:cNvSpPr/>
          <p:nvPr/>
        </p:nvSpPr>
        <p:spPr>
          <a:xfrm>
            <a:off x="4709850" y="35938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Allocated and uninitialized (writable, but unreadable)</a:t>
            </a:r>
          </a:p>
        </p:txBody>
      </p:sp>
      <p:sp>
        <p:nvSpPr>
          <p:cNvPr id="234" name="Shape 234"/>
          <p:cNvSpPr/>
          <p:nvPr/>
        </p:nvSpPr>
        <p:spPr>
          <a:xfrm>
            <a:off x="6046200" y="4952500"/>
            <a:ext cx="2457300" cy="725999"/>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Allocated and initialized (writable and readable)</a:t>
            </a:r>
          </a:p>
        </p:txBody>
      </p:sp>
      <p:cxnSp>
        <p:nvCxnSpPr>
          <p:cNvPr id="235" name="Shape 235"/>
          <p:cNvCxnSpPr>
            <a:stCxn id="232" idx="1"/>
          </p:cNvCxnSpPr>
          <p:nvPr/>
        </p:nvCxnSpPr>
        <p:spPr>
          <a:xfrm flipH="1">
            <a:off x="4959550" y="2330699"/>
            <a:ext cx="580800" cy="1212000"/>
          </a:xfrm>
          <a:prstGeom prst="straightConnector1">
            <a:avLst/>
          </a:prstGeom>
          <a:noFill/>
          <a:ln cap="flat" cmpd="sng" w="9525">
            <a:solidFill>
              <a:schemeClr val="dk2"/>
            </a:solidFill>
            <a:prstDash val="solid"/>
            <a:round/>
            <a:headEnd len="lg" w="lg" type="none"/>
            <a:tailEnd len="lg" w="lg" type="triangle"/>
          </a:ln>
        </p:spPr>
      </p:cxnSp>
      <p:sp>
        <p:nvSpPr>
          <p:cNvPr id="236" name="Shape 236"/>
          <p:cNvSpPr txBox="1"/>
          <p:nvPr/>
        </p:nvSpPr>
        <p:spPr>
          <a:xfrm>
            <a:off x="4401075" y="2079400"/>
            <a:ext cx="902399" cy="357299"/>
          </a:xfrm>
          <a:prstGeom prst="rect">
            <a:avLst/>
          </a:prstGeom>
          <a:noFill/>
          <a:ln>
            <a:noFill/>
          </a:ln>
        </p:spPr>
        <p:txBody>
          <a:bodyPr anchorCtr="0" anchor="t" bIns="91425" lIns="91425" rIns="91425" tIns="91425">
            <a:noAutofit/>
          </a:bodyPr>
          <a:lstStyle/>
          <a:p>
            <a:pPr lvl="0">
              <a:spcBef>
                <a:spcPts val="0"/>
              </a:spcBef>
              <a:buNone/>
            </a:pPr>
            <a:r>
              <a:rPr lang="en"/>
              <a:t>allocate</a:t>
            </a:r>
          </a:p>
        </p:txBody>
      </p:sp>
      <p:cxnSp>
        <p:nvCxnSpPr>
          <p:cNvPr id="237" name="Shape 237"/>
          <p:cNvCxnSpPr>
            <a:stCxn id="233" idx="0"/>
            <a:endCxn id="232" idx="2"/>
          </p:cNvCxnSpPr>
          <p:nvPr/>
        </p:nvCxnSpPr>
        <p:spPr>
          <a:xfrm flipH="1" rot="10800000">
            <a:off x="5938500" y="2693800"/>
            <a:ext cx="830400" cy="900000"/>
          </a:xfrm>
          <a:prstGeom prst="straightConnector1">
            <a:avLst/>
          </a:prstGeom>
          <a:noFill/>
          <a:ln cap="flat" cmpd="sng" w="9525">
            <a:solidFill>
              <a:schemeClr val="dk2"/>
            </a:solidFill>
            <a:prstDash val="solid"/>
            <a:round/>
            <a:headEnd len="lg" w="lg" type="none"/>
            <a:tailEnd len="lg" w="lg" type="triangle"/>
          </a:ln>
        </p:spPr>
      </p:cxnSp>
      <p:sp>
        <p:nvSpPr>
          <p:cNvPr id="238" name="Shape 238"/>
          <p:cNvSpPr txBox="1"/>
          <p:nvPr/>
        </p:nvSpPr>
        <p:spPr>
          <a:xfrm>
            <a:off x="6378075" y="3151675"/>
            <a:ext cx="1027500" cy="212099"/>
          </a:xfrm>
          <a:prstGeom prst="rect">
            <a:avLst/>
          </a:prstGeom>
          <a:noFill/>
          <a:ln>
            <a:noFill/>
          </a:ln>
        </p:spPr>
        <p:txBody>
          <a:bodyPr anchorCtr="0" anchor="t" bIns="91425" lIns="91425" rIns="91425" tIns="91425">
            <a:noAutofit/>
          </a:bodyPr>
          <a:lstStyle/>
          <a:p>
            <a:pPr lvl="0">
              <a:spcBef>
                <a:spcPts val="0"/>
              </a:spcBef>
              <a:buNone/>
            </a:pPr>
            <a:r>
              <a:rPr lang="en"/>
              <a:t>deallocate</a:t>
            </a:r>
          </a:p>
        </p:txBody>
      </p:sp>
      <p:cxnSp>
        <p:nvCxnSpPr>
          <p:cNvPr id="239" name="Shape 239"/>
          <p:cNvCxnSpPr>
            <a:stCxn id="233" idx="2"/>
            <a:endCxn id="234" idx="0"/>
          </p:cNvCxnSpPr>
          <p:nvPr/>
        </p:nvCxnSpPr>
        <p:spPr>
          <a:xfrm>
            <a:off x="5938500" y="4319799"/>
            <a:ext cx="1336500" cy="632700"/>
          </a:xfrm>
          <a:prstGeom prst="straightConnector1">
            <a:avLst/>
          </a:prstGeom>
          <a:noFill/>
          <a:ln cap="flat" cmpd="sng" w="9525">
            <a:solidFill>
              <a:schemeClr val="dk2"/>
            </a:solidFill>
            <a:prstDash val="solid"/>
            <a:round/>
            <a:headEnd len="lg" w="lg" type="none"/>
            <a:tailEnd len="lg" w="lg" type="triangle"/>
          </a:ln>
        </p:spPr>
      </p:cxnSp>
      <p:sp>
        <p:nvSpPr>
          <p:cNvPr id="240" name="Shape 240"/>
          <p:cNvSpPr txBox="1"/>
          <p:nvPr/>
        </p:nvSpPr>
        <p:spPr>
          <a:xfrm>
            <a:off x="5406325" y="4514325"/>
            <a:ext cx="971700" cy="357299"/>
          </a:xfrm>
          <a:prstGeom prst="rect">
            <a:avLst/>
          </a:prstGeom>
          <a:noFill/>
          <a:ln>
            <a:noFill/>
          </a:ln>
        </p:spPr>
        <p:txBody>
          <a:bodyPr anchorCtr="0" anchor="t" bIns="91425" lIns="91425" rIns="91425" tIns="91425">
            <a:noAutofit/>
          </a:bodyPr>
          <a:lstStyle/>
          <a:p>
            <a:pPr lvl="0">
              <a:spcBef>
                <a:spcPts val="0"/>
              </a:spcBef>
              <a:buNone/>
            </a:pPr>
            <a:r>
              <a:rPr lang="en"/>
              <a:t>initialize</a:t>
            </a:r>
          </a:p>
        </p:txBody>
      </p:sp>
      <p:cxnSp>
        <p:nvCxnSpPr>
          <p:cNvPr id="241" name="Shape 241"/>
          <p:cNvCxnSpPr/>
          <p:nvPr/>
        </p:nvCxnSpPr>
        <p:spPr>
          <a:xfrm rot="10800000">
            <a:off x="7740749" y="2727075"/>
            <a:ext cx="536100" cy="2245199"/>
          </a:xfrm>
          <a:prstGeom prst="straightConnector1">
            <a:avLst/>
          </a:prstGeom>
          <a:noFill/>
          <a:ln cap="flat" cmpd="sng" w="9525">
            <a:solidFill>
              <a:schemeClr val="dk2"/>
            </a:solidFill>
            <a:prstDash val="solid"/>
            <a:round/>
            <a:headEnd len="lg" w="lg" type="none"/>
            <a:tailEnd len="lg" w="lg" type="triangle"/>
          </a:ln>
        </p:spPr>
      </p:cxnSp>
      <p:sp>
        <p:nvSpPr>
          <p:cNvPr id="242" name="Shape 242"/>
          <p:cNvSpPr txBox="1"/>
          <p:nvPr/>
        </p:nvSpPr>
        <p:spPr>
          <a:xfrm>
            <a:off x="7167150" y="4319800"/>
            <a:ext cx="1027500" cy="212099"/>
          </a:xfrm>
          <a:prstGeom prst="rect">
            <a:avLst/>
          </a:prstGeom>
          <a:noFill/>
          <a:ln>
            <a:noFill/>
          </a:ln>
        </p:spPr>
        <p:txBody>
          <a:bodyPr anchorCtr="0" anchor="t" bIns="91425" lIns="91425" rIns="91425" tIns="91425">
            <a:noAutofit/>
          </a:bodyPr>
          <a:lstStyle/>
          <a:p>
            <a:pPr lvl="0" rtl="0">
              <a:spcBef>
                <a:spcPts val="0"/>
              </a:spcBef>
              <a:buNone/>
            </a:pPr>
            <a:r>
              <a:rPr lang="en"/>
              <a:t>deallocate</a:t>
            </a:r>
          </a:p>
        </p:txBody>
      </p:sp>
      <p:sp>
        <p:nvSpPr>
          <p:cNvPr id="243" name="Shape 24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Detecting Memory Leaks</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Garbage Detectors detect memory leaks.</a:t>
            </a:r>
          </a:p>
          <a:p>
            <a:pPr indent="-228600" lvl="1" marL="914400" marR="0" rtl="0" algn="l">
              <a:lnSpc>
                <a:spcPct val="100000"/>
              </a:lnSpc>
              <a:spcBef>
                <a:spcPts val="600"/>
              </a:spcBef>
              <a:spcAft>
                <a:spcPts val="0"/>
              </a:spcAft>
            </a:pPr>
            <a:r>
              <a:rPr lang="en"/>
              <a:t>Identify and free unused memory locations.</a:t>
            </a:r>
          </a:p>
          <a:p>
            <a:pPr indent="-228600" lvl="0" marL="457200" marR="0" rtl="0" algn="l">
              <a:lnSpc>
                <a:spcPct val="100000"/>
              </a:lnSpc>
              <a:spcBef>
                <a:spcPts val="600"/>
              </a:spcBef>
              <a:spcAft>
                <a:spcPts val="0"/>
              </a:spcAft>
            </a:pPr>
            <a:r>
              <a:rPr lang="en"/>
              <a:t>Recursively follow pointers from the data and stack segments into the memory heap.</a:t>
            </a:r>
          </a:p>
          <a:p>
            <a:pPr indent="-228600" lvl="0" marL="457200" marR="0" rtl="0" algn="l">
              <a:lnSpc>
                <a:spcPct val="100000"/>
              </a:lnSpc>
              <a:spcBef>
                <a:spcPts val="600"/>
              </a:spcBef>
              <a:spcAft>
                <a:spcPts val="0"/>
              </a:spcAft>
            </a:pPr>
            <a:r>
              <a:rPr lang="en"/>
              <a:t>Mark all referenced blocks.</a:t>
            </a:r>
          </a:p>
          <a:p>
            <a:pPr indent="-228600" lvl="1" marL="914400" marR="0" rtl="0" algn="l">
              <a:lnSpc>
                <a:spcPct val="100000"/>
              </a:lnSpc>
              <a:spcBef>
                <a:spcPts val="600"/>
              </a:spcBef>
              <a:spcAft>
                <a:spcPts val="0"/>
              </a:spcAft>
            </a:pPr>
            <a:r>
              <a:rPr lang="en"/>
              <a:t>If a block is allocated, but no longer references, are potential memory leaks.</a:t>
            </a:r>
          </a:p>
        </p:txBody>
      </p:sp>
      <p:sp>
        <p:nvSpPr>
          <p:cNvPr id="250" name="Shape 25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Lockset Analysis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Often too difficult to detect for testing and static analysis, but can be handled with dynamic analysis.</a:t>
            </a:r>
          </a:p>
          <a:p>
            <a:pPr indent="-228600" lvl="0" marL="457200" marR="0" rtl="0" algn="l">
              <a:lnSpc>
                <a:spcPct val="100000"/>
              </a:lnSpc>
              <a:spcBef>
                <a:spcPts val="600"/>
              </a:spcBef>
              <a:spcAft>
                <a:spcPts val="0"/>
              </a:spcAft>
            </a:pPr>
            <a:r>
              <a:rPr lang="en"/>
              <a:t>Data races can be prevented using a </a:t>
            </a:r>
            <a:r>
              <a:rPr i="1" lang="en"/>
              <a:t>locking discipline</a:t>
            </a:r>
            <a:r>
              <a:rPr lang="en"/>
              <a:t>.</a:t>
            </a:r>
          </a:p>
          <a:p>
            <a:pPr indent="-228600" lvl="1" marL="914400" marR="0" rtl="0" algn="l">
              <a:lnSpc>
                <a:spcPct val="100000"/>
              </a:lnSpc>
              <a:spcBef>
                <a:spcPts val="600"/>
              </a:spcBef>
              <a:spcAft>
                <a:spcPts val="0"/>
              </a:spcAft>
            </a:pPr>
            <a:r>
              <a:rPr lang="en"/>
              <a:t>Every shared variable must be protected by a mutual exclusion lock.</a:t>
            </a:r>
          </a:p>
          <a:p>
            <a:pPr indent="-228600" lvl="0" marL="457200" marR="0" rtl="0" algn="l">
              <a:lnSpc>
                <a:spcPct val="100000"/>
              </a:lnSpc>
              <a:spcBef>
                <a:spcPts val="600"/>
              </a:spcBef>
              <a:spcAft>
                <a:spcPts val="0"/>
              </a:spcAft>
            </a:pPr>
            <a:r>
              <a:rPr lang="en"/>
              <a:t>Lockset analysis reveals potential data races by detecting violation of the locking discipline</a:t>
            </a:r>
          </a:p>
        </p:txBody>
      </p:sp>
      <p:sp>
        <p:nvSpPr>
          <p:cNvPr id="257" name="Shape 25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Lockset Analysis</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Identifies the set of mutual exclusion locks.</a:t>
            </a:r>
          </a:p>
          <a:p>
            <a:pPr indent="-228600" lvl="1" marL="914400" marR="0" rtl="0" algn="l">
              <a:lnSpc>
                <a:spcPct val="100000"/>
              </a:lnSpc>
              <a:spcBef>
                <a:spcPts val="600"/>
              </a:spcBef>
              <a:spcAft>
                <a:spcPts val="0"/>
              </a:spcAft>
            </a:pPr>
            <a:r>
              <a:rPr lang="en"/>
              <a:t>At start: lockset for each variable associated with all known locks.	</a:t>
            </a:r>
          </a:p>
          <a:p>
            <a:pPr indent="-228600" lvl="1" marL="914400" marR="0" rtl="0" algn="l">
              <a:lnSpc>
                <a:spcPct val="100000"/>
              </a:lnSpc>
              <a:spcBef>
                <a:spcPts val="600"/>
              </a:spcBef>
              <a:spcAft>
                <a:spcPts val="0"/>
              </a:spcAft>
            </a:pPr>
            <a:r>
              <a:rPr lang="en"/>
              <a:t>At access: update lockset to be only those currently also held by the accessing thread. </a:t>
            </a:r>
          </a:p>
          <a:p>
            <a:pPr indent="-228600" lvl="1" marL="914400" marR="0" rtl="0" algn="l">
              <a:lnSpc>
                <a:spcPct val="100000"/>
              </a:lnSpc>
              <a:spcBef>
                <a:spcPts val="600"/>
              </a:spcBef>
              <a:spcAft>
                <a:spcPts val="0"/>
              </a:spcAft>
            </a:pPr>
            <a:r>
              <a:rPr lang="en"/>
              <a:t>At end: lockset indicates the set of locks that were always held by threads when accessing the variable.</a:t>
            </a:r>
          </a:p>
          <a:p>
            <a:pPr indent="-228600" lvl="2" marL="1371600" marR="0" rtl="0" algn="l">
              <a:lnSpc>
                <a:spcPct val="100000"/>
              </a:lnSpc>
              <a:spcBef>
                <a:spcPts val="600"/>
              </a:spcBef>
              <a:spcAft>
                <a:spcPts val="0"/>
              </a:spcAft>
            </a:pPr>
            <a:r>
              <a:rPr lang="en"/>
              <a:t>Empty = locking violation</a:t>
            </a:r>
          </a:p>
          <a:p>
            <a:pPr lvl="0" marR="0" rtl="0" algn="l">
              <a:lnSpc>
                <a:spcPct val="100000"/>
              </a:lnSpc>
              <a:spcBef>
                <a:spcPts val="600"/>
              </a:spcBef>
              <a:spcAft>
                <a:spcPts val="0"/>
              </a:spcAft>
              <a:buNone/>
            </a:pPr>
            <a:r>
              <a:t/>
            </a:r>
            <a:endParaRPr/>
          </a:p>
        </p:txBody>
      </p:sp>
      <p:sp>
        <p:nvSpPr>
          <p:cNvPr id="264" name="Shape 2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Holy Grail of Verification</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Ability to prove whether any property holds over the software.</a:t>
            </a:r>
          </a:p>
          <a:p>
            <a:pPr indent="-228600" lvl="1" marL="914400" marR="0" rtl="0" algn="l">
              <a:lnSpc>
                <a:spcPct val="100000"/>
              </a:lnSpc>
              <a:spcBef>
                <a:spcPts val="600"/>
              </a:spcBef>
              <a:spcAft>
                <a:spcPts val="0"/>
              </a:spcAft>
            </a:pPr>
            <a:r>
              <a:rPr lang="en"/>
              <a:t>Finite State Verification can do this as long as we can abstract the software to a simple enough model.</a:t>
            </a:r>
          </a:p>
          <a:p>
            <a:pPr indent="-228600" lvl="1" marL="914400" marR="0" rtl="0" algn="l">
              <a:lnSpc>
                <a:spcPct val="100000"/>
              </a:lnSpc>
              <a:spcBef>
                <a:spcPts val="600"/>
              </a:spcBef>
              <a:spcAft>
                <a:spcPts val="0"/>
              </a:spcAft>
            </a:pPr>
            <a:r>
              <a:rPr lang="en"/>
              <a:t>Symbolic execution can form the basis of techniques that analyze the real source code.</a:t>
            </a:r>
          </a:p>
          <a:p>
            <a:pPr indent="-228600" lvl="2" marL="1371600" marR="0" rtl="0" algn="l">
              <a:lnSpc>
                <a:spcPct val="100000"/>
              </a:lnSpc>
              <a:spcBef>
                <a:spcPts val="600"/>
              </a:spcBef>
              <a:spcAft>
                <a:spcPts val="0"/>
              </a:spcAft>
            </a:pPr>
            <a:r>
              <a:rPr lang="en"/>
              <a:t>Can exhaustively check for </a:t>
            </a:r>
            <a:r>
              <a:rPr i="1" lang="en"/>
              <a:t>particular</a:t>
            </a:r>
            <a:r>
              <a:rPr lang="en"/>
              <a:t> properties.</a:t>
            </a:r>
          </a:p>
          <a:p>
            <a:pPr indent="-228600" lvl="2" marL="1371600" marR="0" rtl="0" algn="l">
              <a:lnSpc>
                <a:spcPct val="100000"/>
              </a:lnSpc>
              <a:spcBef>
                <a:spcPts val="600"/>
              </a:spcBef>
              <a:spcAft>
                <a:spcPts val="0"/>
              </a:spcAft>
            </a:pPr>
            <a:r>
              <a:rPr lang="en"/>
              <a:t>Can extract and summarize information for inspection and automated test generation.</a:t>
            </a: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Lockset Analysis</a:t>
            </a:r>
          </a:p>
        </p:txBody>
      </p:sp>
      <p:graphicFrame>
        <p:nvGraphicFramePr>
          <p:cNvPr id="270" name="Shape 270"/>
          <p:cNvGraphicFramePr/>
          <p:nvPr/>
        </p:nvGraphicFramePr>
        <p:xfrm>
          <a:off x="952500" y="1619325"/>
          <a:ext cx="3000000" cy="3000000"/>
        </p:xfrm>
        <a:graphic>
          <a:graphicData uri="http://schemas.openxmlformats.org/drawingml/2006/table">
            <a:tbl>
              <a:tblPr>
                <a:noFill/>
                <a:tableStyleId>{761966F1-5F99-45B8-80B3-E3BF67EC79BC}</a:tableStyleId>
              </a:tblPr>
              <a:tblGrid>
                <a:gridCol w="1809750"/>
                <a:gridCol w="1809750"/>
                <a:gridCol w="1809750"/>
                <a:gridCol w="1809750"/>
              </a:tblGrid>
              <a:tr h="290450">
                <a:tc>
                  <a:txBody>
                    <a:bodyPr>
                      <a:noAutofit/>
                    </a:bodyPr>
                    <a:lstStyle/>
                    <a:p>
                      <a:pPr lvl="0">
                        <a:spcBef>
                          <a:spcPts val="0"/>
                        </a:spcBef>
                        <a:buNone/>
                      </a:pPr>
                      <a:r>
                        <a:rPr b="1" lang="en" sz="1000"/>
                        <a:t>Thread</a:t>
                      </a:r>
                    </a:p>
                  </a:txBody>
                  <a:tcPr marT="91425" marB="91425" marR="91425" marL="91425"/>
                </a:tc>
                <a:tc>
                  <a:txBody>
                    <a:bodyPr>
                      <a:noAutofit/>
                    </a:bodyPr>
                    <a:lstStyle/>
                    <a:p>
                      <a:pPr lvl="0">
                        <a:spcBef>
                          <a:spcPts val="0"/>
                        </a:spcBef>
                        <a:buNone/>
                      </a:pPr>
                      <a:r>
                        <a:rPr b="1" lang="en" sz="1000"/>
                        <a:t>Program Trace</a:t>
                      </a:r>
                    </a:p>
                  </a:txBody>
                  <a:tcPr marT="91425" marB="91425" marR="91425" marL="91425"/>
                </a:tc>
                <a:tc>
                  <a:txBody>
                    <a:bodyPr>
                      <a:noAutofit/>
                    </a:bodyPr>
                    <a:lstStyle/>
                    <a:p>
                      <a:pPr lvl="0">
                        <a:spcBef>
                          <a:spcPts val="0"/>
                        </a:spcBef>
                        <a:buNone/>
                      </a:pPr>
                      <a:r>
                        <a:rPr b="1" lang="en" sz="1000"/>
                        <a:t>Locks Held</a:t>
                      </a:r>
                    </a:p>
                  </a:txBody>
                  <a:tcPr marT="91425" marB="91425" marR="91425" marL="91425"/>
                </a:tc>
                <a:tc>
                  <a:txBody>
                    <a:bodyPr>
                      <a:noAutofit/>
                    </a:bodyPr>
                    <a:lstStyle/>
                    <a:p>
                      <a:pPr lvl="0">
                        <a:spcBef>
                          <a:spcPts val="0"/>
                        </a:spcBef>
                        <a:buNone/>
                      </a:pPr>
                      <a:r>
                        <a:rPr b="1" lang="en" sz="1000"/>
                        <a:t>Lockset(x)</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rPr lang="en" sz="1000"/>
                        <a:t>{lck1, lck2}</a:t>
                      </a:r>
                    </a:p>
                  </a:txBody>
                  <a:tcPr marT="91425" marB="91425" marR="91425" marL="91425"/>
                </a:tc>
              </a:tr>
              <a:tr h="290450">
                <a:tc>
                  <a:txBody>
                    <a:bodyPr>
                      <a:noAutofit/>
                    </a:bodyPr>
                    <a:lstStyle/>
                    <a:p>
                      <a:pPr lvl="0">
                        <a:spcBef>
                          <a:spcPts val="0"/>
                        </a:spcBef>
                        <a:buNone/>
                      </a:pPr>
                      <a:r>
                        <a:rPr lang="en" sz="1000"/>
                        <a:t>thread A</a:t>
                      </a:r>
                    </a:p>
                  </a:txBody>
                  <a:tcPr marT="91425" marB="91425" marR="91425" marL="91425"/>
                </a:tc>
                <a:tc>
                  <a:txBody>
                    <a:bodyPr>
                      <a:noAutofit/>
                    </a:bodyPr>
                    <a:lstStyle/>
                    <a:p>
                      <a:pPr lvl="0">
                        <a:spcBef>
                          <a:spcPts val="0"/>
                        </a:spcBef>
                        <a:buNone/>
                      </a:pPr>
                      <a:r>
                        <a:rPr lang="en" sz="1000"/>
                        <a:t>lock(lck1)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{lck1}</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x = x+1;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{lck1}</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Clr>
                          <a:schemeClr val="dk1"/>
                        </a:buClr>
                        <a:buSzPct val="110000"/>
                        <a:buFont typeface="Arial"/>
                        <a:buNone/>
                      </a:pPr>
                      <a:r>
                        <a:rPr lang="en" sz="1000">
                          <a:solidFill>
                            <a:schemeClr val="dk1"/>
                          </a:solidFill>
                        </a:rPr>
                        <a:t>unlock(lck1)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3627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rtl="0">
                        <a:spcBef>
                          <a:spcPts val="0"/>
                        </a:spcBef>
                        <a:buNone/>
                      </a:pPr>
                      <a:r>
                        <a:rPr lang="en" sz="1000"/>
                        <a:t>thread B</a:t>
                      </a:r>
                    </a:p>
                  </a:txBody>
                  <a:tcPr marT="91425" marB="91425" marR="91425" marL="91425"/>
                </a:tc>
                <a:tc>
                  <a:txBody>
                    <a:bodyPr>
                      <a:noAutofit/>
                    </a:bodyPr>
                    <a:lstStyle/>
                    <a:p>
                      <a:pPr lvl="0" rtl="0">
                        <a:spcBef>
                          <a:spcPts val="0"/>
                        </a:spcBef>
                        <a:buNone/>
                      </a:pPr>
                      <a:r>
                        <a:rPr lang="en" sz="1000"/>
                        <a:t>lock(lck2)</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{lck2}</a:t>
                      </a:r>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x = x+1;</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unlock(lck2)</a:t>
                      </a:r>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r>
              <a:tr h="290450">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t/>
                      </a:r>
                      <a:endParaRPr sz="1000"/>
                    </a:p>
                  </a:txBody>
                  <a:tcPr marT="91425" marB="91425" marR="91425" marL="91425"/>
                </a:tc>
                <a:tc>
                  <a:txBody>
                    <a:bodyPr>
                      <a:noAutofit/>
                    </a:bodyPr>
                    <a:lstStyle/>
                    <a:p>
                      <a:pPr lvl="0">
                        <a:spcBef>
                          <a:spcPts val="0"/>
                        </a:spcBef>
                        <a:buNone/>
                      </a:pPr>
                      <a:r>
                        <a:rPr lang="en" sz="1000"/>
                        <a:t>{}</a:t>
                      </a:r>
                    </a:p>
                  </a:txBody>
                  <a:tcPr marT="91425" marB="91425" marR="91425" marL="91425"/>
                </a:tc>
                <a:tc>
                  <a:txBody>
                    <a:bodyPr>
                      <a:noAutofit/>
                    </a:bodyPr>
                    <a:lstStyle/>
                    <a:p>
                      <a:pPr lvl="0">
                        <a:spcBef>
                          <a:spcPts val="0"/>
                        </a:spcBef>
                        <a:buNone/>
                      </a:pPr>
                      <a:r>
                        <a:t/>
                      </a:r>
                      <a:endParaRPr sz="1000"/>
                    </a:p>
                  </a:txBody>
                  <a:tcPr marT="91425" marB="91425" marR="91425" marL="91425"/>
                </a:tc>
              </a:tr>
            </a:tbl>
          </a:graphicData>
        </a:graphic>
      </p:graphicFrame>
      <p:sp>
        <p:nvSpPr>
          <p:cNvPr id="271" name="Shape 2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Extending Lockset Analysis</a:t>
            </a:r>
          </a:p>
        </p:txBody>
      </p:sp>
      <p:sp>
        <p:nvSpPr>
          <p:cNvPr id="277" name="Shape 27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Delay analysis until initialization is complete.</a:t>
            </a:r>
          </a:p>
          <a:p>
            <a:pPr indent="-355600" lvl="1" marL="914400" marR="0" rtl="0" algn="l">
              <a:lnSpc>
                <a:spcPct val="100000"/>
              </a:lnSpc>
              <a:spcBef>
                <a:spcPts val="600"/>
              </a:spcBef>
              <a:spcAft>
                <a:spcPts val="0"/>
              </a:spcAft>
              <a:buSzPct val="100000"/>
            </a:pPr>
            <a:r>
              <a:rPr lang="en" sz="2000"/>
              <a:t>State not modified until a second thread attempts to read or write.</a:t>
            </a:r>
          </a:p>
          <a:p>
            <a:pPr indent="-381000" lvl="0" marL="457200" marR="0" rtl="0" algn="l">
              <a:lnSpc>
                <a:spcPct val="100000"/>
              </a:lnSpc>
              <a:spcBef>
                <a:spcPts val="600"/>
              </a:spcBef>
              <a:spcAft>
                <a:spcPts val="0"/>
              </a:spcAft>
              <a:buSzPct val="100000"/>
            </a:pPr>
            <a:r>
              <a:rPr lang="en" sz="2400"/>
              <a:t>Violations reported if they occur in the shared-modified state.</a:t>
            </a:r>
          </a:p>
          <a:p>
            <a:pPr indent="-355600" lvl="1" marL="914400" marR="0" rtl="0" algn="l">
              <a:lnSpc>
                <a:spcPct val="100000"/>
              </a:lnSpc>
              <a:spcBef>
                <a:spcPts val="600"/>
              </a:spcBef>
              <a:spcAft>
                <a:spcPts val="0"/>
              </a:spcAft>
              <a:buSzPct val="100000"/>
            </a:pPr>
            <a:r>
              <a:rPr lang="en" sz="2000"/>
              <a:t>Multiple readers are allowed.</a:t>
            </a:r>
          </a:p>
          <a:p>
            <a:pPr indent="-355600" lvl="1" marL="914400" marR="0" rtl="0" algn="l">
              <a:lnSpc>
                <a:spcPct val="100000"/>
              </a:lnSpc>
              <a:spcBef>
                <a:spcPts val="600"/>
              </a:spcBef>
              <a:spcAft>
                <a:spcPts val="0"/>
              </a:spcAft>
              <a:buSzPct val="100000"/>
            </a:pPr>
            <a:r>
              <a:rPr lang="en" sz="2000"/>
              <a:t>Distinguish locks held in all accesses from locks held in write accesses.</a:t>
            </a:r>
          </a:p>
        </p:txBody>
      </p:sp>
      <p:sp>
        <p:nvSpPr>
          <p:cNvPr id="278" name="Shape 278"/>
          <p:cNvSpPr/>
          <p:nvPr/>
        </p:nvSpPr>
        <p:spPr>
          <a:xfrm>
            <a:off x="5886275" y="17759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New</a:t>
            </a:r>
          </a:p>
        </p:txBody>
      </p:sp>
      <p:sp>
        <p:nvSpPr>
          <p:cNvPr id="279" name="Shape 279"/>
          <p:cNvSpPr/>
          <p:nvPr/>
        </p:nvSpPr>
        <p:spPr>
          <a:xfrm>
            <a:off x="5886275" y="29336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Exclusive</a:t>
            </a:r>
          </a:p>
        </p:txBody>
      </p:sp>
      <p:cxnSp>
        <p:nvCxnSpPr>
          <p:cNvPr id="280" name="Shape 280"/>
          <p:cNvCxnSpPr>
            <a:stCxn id="278" idx="2"/>
            <a:endCxn id="279" idx="0"/>
          </p:cNvCxnSpPr>
          <p:nvPr/>
        </p:nvCxnSpPr>
        <p:spPr>
          <a:xfrm>
            <a:off x="6595474" y="2323125"/>
            <a:ext cx="0" cy="610500"/>
          </a:xfrm>
          <a:prstGeom prst="straightConnector1">
            <a:avLst/>
          </a:prstGeom>
          <a:noFill/>
          <a:ln cap="flat" cmpd="sng" w="9525">
            <a:solidFill>
              <a:schemeClr val="dk2"/>
            </a:solidFill>
            <a:prstDash val="solid"/>
            <a:round/>
            <a:headEnd len="lg" w="lg" type="none"/>
            <a:tailEnd len="lg" w="lg" type="triangle"/>
          </a:ln>
        </p:spPr>
      </p:cxnSp>
      <p:sp>
        <p:nvSpPr>
          <p:cNvPr id="281" name="Shape 281"/>
          <p:cNvSpPr/>
          <p:nvPr/>
        </p:nvSpPr>
        <p:spPr>
          <a:xfrm>
            <a:off x="5022250" y="4595512"/>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Shared</a:t>
            </a:r>
          </a:p>
        </p:txBody>
      </p:sp>
      <p:sp>
        <p:nvSpPr>
          <p:cNvPr id="282" name="Shape 282"/>
          <p:cNvSpPr/>
          <p:nvPr/>
        </p:nvSpPr>
        <p:spPr>
          <a:xfrm>
            <a:off x="7218675" y="4091325"/>
            <a:ext cx="1418399" cy="5472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Shared-</a:t>
            </a:r>
            <a:br>
              <a:rPr b="1" lang="en"/>
            </a:br>
            <a:r>
              <a:rPr b="1" lang="en"/>
              <a:t>Modified</a:t>
            </a:r>
          </a:p>
        </p:txBody>
      </p:sp>
      <p:sp>
        <p:nvSpPr>
          <p:cNvPr id="283" name="Shape 283"/>
          <p:cNvSpPr txBox="1"/>
          <p:nvPr/>
        </p:nvSpPr>
        <p:spPr>
          <a:xfrm>
            <a:off x="6757475" y="2457275"/>
            <a:ext cx="792899" cy="271499"/>
          </a:xfrm>
          <a:prstGeom prst="rect">
            <a:avLst/>
          </a:prstGeom>
          <a:noFill/>
          <a:ln>
            <a:noFill/>
          </a:ln>
        </p:spPr>
        <p:txBody>
          <a:bodyPr anchorCtr="0" anchor="t" bIns="91425" lIns="91425" rIns="91425" tIns="91425">
            <a:noAutofit/>
          </a:bodyPr>
          <a:lstStyle/>
          <a:p>
            <a:pPr lvl="0">
              <a:spcBef>
                <a:spcPts val="0"/>
              </a:spcBef>
              <a:buNone/>
            </a:pPr>
            <a:r>
              <a:rPr lang="en"/>
              <a:t>write</a:t>
            </a:r>
          </a:p>
        </p:txBody>
      </p:sp>
      <p:sp>
        <p:nvSpPr>
          <p:cNvPr id="284" name="Shape 284"/>
          <p:cNvSpPr/>
          <p:nvPr/>
        </p:nvSpPr>
        <p:spPr>
          <a:xfrm>
            <a:off x="5305450" y="2859350"/>
            <a:ext cx="569650" cy="659000"/>
          </a:xfrm>
          <a:custGeom>
            <a:pathLst>
              <a:path extrusionOk="0" h="26360" w="22786">
                <a:moveTo>
                  <a:pt x="22786" y="7596"/>
                </a:moveTo>
                <a:lnTo>
                  <a:pt x="3128" y="0"/>
                </a:lnTo>
                <a:lnTo>
                  <a:pt x="0" y="26360"/>
                </a:lnTo>
                <a:lnTo>
                  <a:pt x="22786" y="19659"/>
                </a:lnTo>
              </a:path>
            </a:pathLst>
          </a:custGeom>
          <a:noFill/>
          <a:ln cap="flat" cmpd="sng" w="9525">
            <a:solidFill>
              <a:schemeClr val="dk2"/>
            </a:solidFill>
            <a:prstDash val="solid"/>
            <a:round/>
            <a:headEnd len="lg" w="lg" type="none"/>
            <a:tailEnd len="lg" w="lg" type="triangle"/>
          </a:ln>
        </p:spPr>
      </p:sp>
      <p:sp>
        <p:nvSpPr>
          <p:cNvPr id="285" name="Shape 285"/>
          <p:cNvSpPr txBox="1"/>
          <p:nvPr/>
        </p:nvSpPr>
        <p:spPr>
          <a:xfrm>
            <a:off x="4554537" y="2728775"/>
            <a:ext cx="750899" cy="308699"/>
          </a:xfrm>
          <a:prstGeom prst="rect">
            <a:avLst/>
          </a:prstGeom>
          <a:noFill/>
          <a:ln>
            <a:noFill/>
          </a:ln>
        </p:spPr>
        <p:txBody>
          <a:bodyPr anchorCtr="0" anchor="t" bIns="91425" lIns="91425" rIns="91425" tIns="91425">
            <a:noAutofit/>
          </a:bodyPr>
          <a:lstStyle/>
          <a:p>
            <a:pPr lvl="0" rtl="0">
              <a:spcBef>
                <a:spcPts val="0"/>
              </a:spcBef>
              <a:buNone/>
            </a:pPr>
            <a:r>
              <a:rPr lang="en"/>
              <a:t>read/</a:t>
            </a:r>
            <a:br>
              <a:rPr lang="en"/>
            </a:br>
            <a:r>
              <a:rPr lang="en"/>
              <a:t>write</a:t>
            </a:r>
          </a:p>
          <a:p>
            <a:pPr lvl="0">
              <a:spcBef>
                <a:spcPts val="0"/>
              </a:spcBef>
              <a:buNone/>
            </a:pPr>
            <a:r>
              <a:rPr lang="en"/>
              <a:t>[first thread]</a:t>
            </a:r>
          </a:p>
        </p:txBody>
      </p:sp>
      <p:cxnSp>
        <p:nvCxnSpPr>
          <p:cNvPr id="286" name="Shape 286"/>
          <p:cNvCxnSpPr>
            <a:stCxn id="279" idx="2"/>
            <a:endCxn id="281" idx="0"/>
          </p:cNvCxnSpPr>
          <p:nvPr/>
        </p:nvCxnSpPr>
        <p:spPr>
          <a:xfrm flipH="1">
            <a:off x="5731474" y="3480825"/>
            <a:ext cx="864000" cy="1114800"/>
          </a:xfrm>
          <a:prstGeom prst="straightConnector1">
            <a:avLst/>
          </a:prstGeom>
          <a:noFill/>
          <a:ln cap="flat" cmpd="sng" w="9525">
            <a:solidFill>
              <a:schemeClr val="dk2"/>
            </a:solidFill>
            <a:prstDash val="solid"/>
            <a:round/>
            <a:headEnd len="lg" w="lg" type="none"/>
            <a:tailEnd len="lg" w="lg" type="triangle"/>
          </a:ln>
        </p:spPr>
      </p:cxnSp>
      <p:sp>
        <p:nvSpPr>
          <p:cNvPr id="287" name="Shape 287"/>
          <p:cNvSpPr txBox="1"/>
          <p:nvPr/>
        </p:nvSpPr>
        <p:spPr>
          <a:xfrm>
            <a:off x="5022250" y="3808100"/>
            <a:ext cx="915899" cy="204299"/>
          </a:xfrm>
          <a:prstGeom prst="rect">
            <a:avLst/>
          </a:prstGeom>
          <a:noFill/>
          <a:ln>
            <a:noFill/>
          </a:ln>
        </p:spPr>
        <p:txBody>
          <a:bodyPr anchorCtr="0" anchor="t" bIns="91425" lIns="91425" rIns="91425" tIns="91425">
            <a:noAutofit/>
          </a:bodyPr>
          <a:lstStyle/>
          <a:p>
            <a:pPr lvl="0">
              <a:spcBef>
                <a:spcPts val="0"/>
              </a:spcBef>
              <a:buNone/>
            </a:pPr>
            <a:r>
              <a:rPr lang="en"/>
              <a:t>read [new thread]</a:t>
            </a:r>
          </a:p>
        </p:txBody>
      </p:sp>
      <p:sp>
        <p:nvSpPr>
          <p:cNvPr id="288" name="Shape 288"/>
          <p:cNvSpPr/>
          <p:nvPr/>
        </p:nvSpPr>
        <p:spPr>
          <a:xfrm>
            <a:off x="5115575" y="5160250"/>
            <a:ext cx="424450" cy="558475"/>
          </a:xfrm>
          <a:custGeom>
            <a:pathLst>
              <a:path extrusionOk="0" h="22339" w="16978">
                <a:moveTo>
                  <a:pt x="1340" y="0"/>
                </a:moveTo>
                <a:lnTo>
                  <a:pt x="0" y="22339"/>
                </a:lnTo>
                <a:lnTo>
                  <a:pt x="16978" y="22339"/>
                </a:lnTo>
                <a:lnTo>
                  <a:pt x="14297" y="1340"/>
                </a:lnTo>
              </a:path>
            </a:pathLst>
          </a:custGeom>
          <a:noFill/>
          <a:ln cap="flat" cmpd="sng" w="9525">
            <a:solidFill>
              <a:schemeClr val="dk2"/>
            </a:solidFill>
            <a:prstDash val="solid"/>
            <a:round/>
            <a:headEnd len="lg" w="lg" type="none"/>
            <a:tailEnd len="lg" w="lg" type="triangle"/>
          </a:ln>
        </p:spPr>
      </p:sp>
      <p:sp>
        <p:nvSpPr>
          <p:cNvPr id="289" name="Shape 289"/>
          <p:cNvSpPr txBox="1"/>
          <p:nvPr/>
        </p:nvSpPr>
        <p:spPr>
          <a:xfrm>
            <a:off x="4981550" y="5796900"/>
            <a:ext cx="703799" cy="390900"/>
          </a:xfrm>
          <a:prstGeom prst="rect">
            <a:avLst/>
          </a:prstGeom>
          <a:noFill/>
          <a:ln>
            <a:noFill/>
          </a:ln>
        </p:spPr>
        <p:txBody>
          <a:bodyPr anchorCtr="0" anchor="t" bIns="91425" lIns="91425" rIns="91425" tIns="91425">
            <a:noAutofit/>
          </a:bodyPr>
          <a:lstStyle/>
          <a:p>
            <a:pPr lvl="0">
              <a:spcBef>
                <a:spcPts val="0"/>
              </a:spcBef>
              <a:buNone/>
            </a:pPr>
            <a:r>
              <a:rPr lang="en"/>
              <a:t>read</a:t>
            </a:r>
          </a:p>
        </p:txBody>
      </p:sp>
      <p:cxnSp>
        <p:nvCxnSpPr>
          <p:cNvPr id="290" name="Shape 290"/>
          <p:cNvCxnSpPr>
            <a:stCxn id="281" idx="3"/>
            <a:endCxn id="282" idx="1"/>
          </p:cNvCxnSpPr>
          <p:nvPr/>
        </p:nvCxnSpPr>
        <p:spPr>
          <a:xfrm flipH="1" rot="10800000">
            <a:off x="6440649" y="4364812"/>
            <a:ext cx="777899" cy="504300"/>
          </a:xfrm>
          <a:prstGeom prst="straightConnector1">
            <a:avLst/>
          </a:prstGeom>
          <a:noFill/>
          <a:ln cap="flat" cmpd="sng" w="9525">
            <a:solidFill>
              <a:schemeClr val="dk2"/>
            </a:solidFill>
            <a:prstDash val="solid"/>
            <a:round/>
            <a:headEnd len="lg" w="lg" type="none"/>
            <a:tailEnd len="lg" w="lg" type="triangle"/>
          </a:ln>
        </p:spPr>
      </p:cxnSp>
      <p:sp>
        <p:nvSpPr>
          <p:cNvPr id="291" name="Shape 291"/>
          <p:cNvSpPr txBox="1"/>
          <p:nvPr/>
        </p:nvSpPr>
        <p:spPr>
          <a:xfrm>
            <a:off x="6595475" y="4733375"/>
            <a:ext cx="703799" cy="271499"/>
          </a:xfrm>
          <a:prstGeom prst="rect">
            <a:avLst/>
          </a:prstGeom>
          <a:noFill/>
          <a:ln>
            <a:noFill/>
          </a:ln>
        </p:spPr>
        <p:txBody>
          <a:bodyPr anchorCtr="0" anchor="t" bIns="91425" lIns="91425" rIns="91425" tIns="91425">
            <a:noAutofit/>
          </a:bodyPr>
          <a:lstStyle/>
          <a:p>
            <a:pPr lvl="0">
              <a:spcBef>
                <a:spcPts val="0"/>
              </a:spcBef>
              <a:buNone/>
            </a:pPr>
            <a:r>
              <a:rPr lang="en"/>
              <a:t>write</a:t>
            </a:r>
          </a:p>
        </p:txBody>
      </p:sp>
      <p:cxnSp>
        <p:nvCxnSpPr>
          <p:cNvPr id="292" name="Shape 292"/>
          <p:cNvCxnSpPr>
            <a:stCxn id="279" idx="3"/>
            <a:endCxn id="282" idx="0"/>
          </p:cNvCxnSpPr>
          <p:nvPr/>
        </p:nvCxnSpPr>
        <p:spPr>
          <a:xfrm>
            <a:off x="7304674" y="3207225"/>
            <a:ext cx="623100" cy="884100"/>
          </a:xfrm>
          <a:prstGeom prst="straightConnector1">
            <a:avLst/>
          </a:prstGeom>
          <a:noFill/>
          <a:ln cap="flat" cmpd="sng" w="9525">
            <a:solidFill>
              <a:schemeClr val="dk2"/>
            </a:solidFill>
            <a:prstDash val="solid"/>
            <a:round/>
            <a:headEnd len="lg" w="lg" type="none"/>
            <a:tailEnd len="lg" w="lg" type="triangle"/>
          </a:ln>
        </p:spPr>
      </p:cxnSp>
      <p:sp>
        <p:nvSpPr>
          <p:cNvPr id="293" name="Shape 293"/>
          <p:cNvSpPr txBox="1"/>
          <p:nvPr/>
        </p:nvSpPr>
        <p:spPr>
          <a:xfrm>
            <a:off x="7628675" y="3283800"/>
            <a:ext cx="1058099" cy="435599"/>
          </a:xfrm>
          <a:prstGeom prst="rect">
            <a:avLst/>
          </a:prstGeom>
          <a:noFill/>
          <a:ln>
            <a:noFill/>
          </a:ln>
        </p:spPr>
        <p:txBody>
          <a:bodyPr anchorCtr="0" anchor="t" bIns="91425" lIns="91425" rIns="91425" tIns="91425">
            <a:noAutofit/>
          </a:bodyPr>
          <a:lstStyle/>
          <a:p>
            <a:pPr lvl="0">
              <a:spcBef>
                <a:spcPts val="0"/>
              </a:spcBef>
              <a:buNone/>
            </a:pPr>
            <a:r>
              <a:rPr lang="en"/>
              <a:t>write [new thread]</a:t>
            </a:r>
          </a:p>
        </p:txBody>
      </p:sp>
      <p:sp>
        <p:nvSpPr>
          <p:cNvPr id="294" name="Shape 2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Extracting Behavior Models</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Executing a test reveals information about the program.</a:t>
            </a:r>
          </a:p>
          <a:p>
            <a:pPr indent="-228600" lvl="1" marL="914400" marR="0" rtl="0" algn="l">
              <a:lnSpc>
                <a:spcPct val="100000"/>
              </a:lnSpc>
              <a:spcBef>
                <a:spcPts val="600"/>
              </a:spcBef>
              <a:spcAft>
                <a:spcPts val="0"/>
              </a:spcAft>
            </a:pPr>
            <a:r>
              <a:rPr lang="en"/>
              <a:t>This information can be used to synthesize a model that describes those - and other - executions.</a:t>
            </a:r>
          </a:p>
          <a:p>
            <a:pPr indent="-228600" lvl="0" marL="457200" marR="0" rtl="0" algn="l">
              <a:lnSpc>
                <a:spcPct val="100000"/>
              </a:lnSpc>
              <a:spcBef>
                <a:spcPts val="600"/>
              </a:spcBef>
              <a:spcAft>
                <a:spcPts val="0"/>
              </a:spcAft>
            </a:pPr>
            <a:r>
              <a:rPr lang="en"/>
              <a:t>Models can be used:</a:t>
            </a:r>
          </a:p>
          <a:p>
            <a:pPr indent="-228600" lvl="1" marL="914400" marR="0" rtl="0" algn="l">
              <a:lnSpc>
                <a:spcPct val="100000"/>
              </a:lnSpc>
              <a:spcBef>
                <a:spcPts val="600"/>
              </a:spcBef>
              <a:spcAft>
                <a:spcPts val="0"/>
              </a:spcAft>
            </a:pPr>
            <a:r>
              <a:rPr lang="en"/>
              <a:t>As oracles (build a model from “correct” executions, apply to future tests)</a:t>
            </a:r>
          </a:p>
          <a:p>
            <a:pPr indent="-228600" lvl="1" marL="914400" marR="0" rtl="0" algn="l">
              <a:lnSpc>
                <a:spcPct val="100000"/>
              </a:lnSpc>
              <a:spcBef>
                <a:spcPts val="600"/>
              </a:spcBef>
              <a:spcAft>
                <a:spcPts val="0"/>
              </a:spcAft>
            </a:pPr>
            <a:r>
              <a:rPr lang="en"/>
              <a:t>To evaluate thoroughness of testing (coverage)</a:t>
            </a:r>
          </a:p>
          <a:p>
            <a:pPr indent="-228600" lvl="1" marL="914400" marR="0" rtl="0" algn="l">
              <a:lnSpc>
                <a:spcPct val="100000"/>
              </a:lnSpc>
              <a:spcBef>
                <a:spcPts val="600"/>
              </a:spcBef>
              <a:spcAft>
                <a:spcPts val="0"/>
              </a:spcAft>
            </a:pPr>
            <a:r>
              <a:rPr lang="en"/>
              <a:t>For program analysis.</a:t>
            </a:r>
          </a:p>
          <a:p>
            <a:pPr indent="-228600" lvl="1" marL="914400" marR="0" rtl="0" algn="l">
              <a:lnSpc>
                <a:spcPct val="100000"/>
              </a:lnSpc>
              <a:spcBef>
                <a:spcPts val="600"/>
              </a:spcBef>
              <a:spcAft>
                <a:spcPts val="0"/>
              </a:spcAft>
            </a:pPr>
            <a:r>
              <a:rPr lang="en"/>
              <a:t>During debugging (fault localization) </a:t>
            </a:r>
          </a:p>
        </p:txBody>
      </p:sp>
      <p:sp>
        <p:nvSpPr>
          <p:cNvPr id="301" name="Shape 3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Extracting Predicates</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Can extract predicates on the values of variables at selected execution points.</a:t>
            </a:r>
          </a:p>
          <a:p>
            <a:pPr indent="-228600" lvl="0" marL="457200" marR="0" rtl="0" algn="l">
              <a:lnSpc>
                <a:spcPct val="100000"/>
              </a:lnSpc>
              <a:spcBef>
                <a:spcPts val="600"/>
              </a:spcBef>
              <a:spcAft>
                <a:spcPts val="0"/>
              </a:spcAft>
            </a:pPr>
            <a:r>
              <a:rPr lang="en"/>
              <a:t>Example - AVL Tree insertion operation:</a:t>
            </a:r>
            <a:br>
              <a:rPr lang="en"/>
            </a:br>
            <a:r>
              <a:rPr lang="en" sz="2400">
                <a:latin typeface="Courier New"/>
                <a:ea typeface="Courier New"/>
                <a:cs typeface="Courier New"/>
                <a:sym typeface="Courier New"/>
              </a:rPr>
              <a:t>father &gt; left</a:t>
            </a:r>
            <a:br>
              <a:rPr lang="en" sz="2400">
                <a:latin typeface="Courier New"/>
                <a:ea typeface="Courier New"/>
                <a:cs typeface="Courier New"/>
                <a:sym typeface="Courier New"/>
              </a:rPr>
            </a:br>
            <a:r>
              <a:rPr lang="en" sz="2400">
                <a:latin typeface="Courier New"/>
                <a:ea typeface="Courier New"/>
                <a:cs typeface="Courier New"/>
                <a:sym typeface="Courier New"/>
              </a:rPr>
              <a:t>father &lt; right</a:t>
            </a:r>
            <a:br>
              <a:rPr lang="en" sz="2400">
                <a:latin typeface="Courier New"/>
                <a:ea typeface="Courier New"/>
                <a:cs typeface="Courier New"/>
                <a:sym typeface="Courier New"/>
              </a:rPr>
            </a:br>
            <a:r>
              <a:rPr lang="en" sz="2400">
                <a:latin typeface="Courier New"/>
                <a:ea typeface="Courier New"/>
                <a:cs typeface="Courier New"/>
                <a:sym typeface="Courier New"/>
              </a:rPr>
              <a:t>diffHeight is one of {-1,0,1}</a:t>
            </a:r>
          </a:p>
          <a:p>
            <a:pPr indent="-228600" lvl="0" marL="457200" marR="0" rtl="0" algn="l">
              <a:lnSpc>
                <a:spcPct val="100000"/>
              </a:lnSpc>
              <a:spcBef>
                <a:spcPts val="600"/>
              </a:spcBef>
              <a:spcAft>
                <a:spcPts val="0"/>
              </a:spcAft>
            </a:pPr>
            <a:r>
              <a:rPr lang="en"/>
              <a:t>Allows us to examine and understand program behaviors.</a:t>
            </a:r>
          </a:p>
          <a:p>
            <a:pPr indent="-228600" lvl="1" marL="914400" marR="0" rtl="0" algn="l">
              <a:lnSpc>
                <a:spcPct val="100000"/>
              </a:lnSpc>
              <a:spcBef>
                <a:spcPts val="600"/>
              </a:spcBef>
              <a:spcAft>
                <a:spcPts val="0"/>
              </a:spcAft>
            </a:pPr>
            <a:r>
              <a:rPr lang="en"/>
              <a:t>Checks thoroughness of the test suite.</a:t>
            </a:r>
          </a:p>
        </p:txBody>
      </p:sp>
      <p:sp>
        <p:nvSpPr>
          <p:cNvPr id="308" name="Shape 3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Start with initial predicates generated from templates.</a:t>
            </a:r>
          </a:p>
          <a:p>
            <a:pPr lvl="0" marR="0" rtl="0" algn="l">
              <a:lnSpc>
                <a:spcPct val="100000"/>
              </a:lnSpc>
              <a:spcBef>
                <a:spcPts val="600"/>
              </a:spcBef>
              <a:spcAft>
                <a:spcPts val="0"/>
              </a:spcAft>
              <a:buNone/>
            </a:pPr>
            <a:r>
              <a:t/>
            </a:r>
            <a:endParaRPr/>
          </a:p>
        </p:txBody>
      </p:sp>
      <p:graphicFrame>
        <p:nvGraphicFramePr>
          <p:cNvPr id="315" name="Shape 315"/>
          <p:cNvGraphicFramePr/>
          <p:nvPr/>
        </p:nvGraphicFramePr>
        <p:xfrm>
          <a:off x="952500" y="2209575"/>
          <a:ext cx="3000000" cy="3000000"/>
        </p:xfrm>
        <a:graphic>
          <a:graphicData uri="http://schemas.openxmlformats.org/drawingml/2006/table">
            <a:tbl>
              <a:tblPr>
                <a:noFill/>
                <a:tableStyleId>{761966F1-5F99-45B8-80B3-E3BF67EC79BC}</a:tableStyleId>
              </a:tblPr>
              <a:tblGrid>
                <a:gridCol w="3619500"/>
                <a:gridCol w="3619500"/>
              </a:tblGrid>
              <a:tr h="339200">
                <a:tc gridSpan="2">
                  <a:txBody>
                    <a:bodyPr>
                      <a:noAutofit/>
                    </a:bodyPr>
                    <a:lstStyle/>
                    <a:p>
                      <a:pPr lvl="0" rtl="0">
                        <a:spcBef>
                          <a:spcPts val="0"/>
                        </a:spcBef>
                        <a:buNone/>
                      </a:pPr>
                      <a:r>
                        <a:rPr b="1" lang="en" sz="1200"/>
                        <a:t>Over any variable x:</a:t>
                      </a:r>
                    </a:p>
                  </a:txBody>
                  <a:tcPr marT="91425" marB="91425" marR="91425" marL="91425"/>
                </a:tc>
                <a:tc hMerge="1"/>
              </a:tr>
              <a:tr h="339200">
                <a:tc>
                  <a:txBody>
                    <a:bodyPr>
                      <a:noAutofit/>
                    </a:bodyPr>
                    <a:lstStyle/>
                    <a:p>
                      <a:pPr lvl="0">
                        <a:spcBef>
                          <a:spcPts val="0"/>
                        </a:spcBef>
                        <a:buNone/>
                      </a:pPr>
                      <a:r>
                        <a:rPr lang="en" sz="1200"/>
                        <a:t>constant</a:t>
                      </a:r>
                    </a:p>
                  </a:txBody>
                  <a:tcPr marT="91425" marB="91425" marR="91425" marL="91425"/>
                </a:tc>
                <a:tc>
                  <a:txBody>
                    <a:bodyPr>
                      <a:noAutofit/>
                    </a:bodyPr>
                    <a:lstStyle/>
                    <a:p>
                      <a:pPr lvl="0">
                        <a:spcBef>
                          <a:spcPts val="0"/>
                        </a:spcBef>
                        <a:buNone/>
                      </a:pPr>
                      <a:r>
                        <a:rPr lang="en" sz="1200"/>
                        <a:t>x = a</a:t>
                      </a:r>
                    </a:p>
                  </a:txBody>
                  <a:tcPr marT="91425" marB="91425" marR="91425" marL="91425"/>
                </a:tc>
              </a:tr>
              <a:tr h="339200">
                <a:tc>
                  <a:txBody>
                    <a:bodyPr>
                      <a:noAutofit/>
                    </a:bodyPr>
                    <a:lstStyle/>
                    <a:p>
                      <a:pPr lvl="0">
                        <a:spcBef>
                          <a:spcPts val="0"/>
                        </a:spcBef>
                        <a:buNone/>
                      </a:pPr>
                      <a:r>
                        <a:rPr lang="en" sz="1200"/>
                        <a:t>uninitialized</a:t>
                      </a:r>
                    </a:p>
                  </a:txBody>
                  <a:tcPr marT="91425" marB="91425" marR="91425" marL="91425"/>
                </a:tc>
                <a:tc>
                  <a:txBody>
                    <a:bodyPr>
                      <a:noAutofit/>
                    </a:bodyPr>
                    <a:lstStyle/>
                    <a:p>
                      <a:pPr lvl="0">
                        <a:spcBef>
                          <a:spcPts val="0"/>
                        </a:spcBef>
                        <a:buNone/>
                      </a:pPr>
                      <a:r>
                        <a:rPr lang="en" sz="1200"/>
                        <a:t>x = uninit</a:t>
                      </a:r>
                    </a:p>
                  </a:txBody>
                  <a:tcPr marT="91425" marB="91425" marR="91425" marL="91425"/>
                </a:tc>
              </a:tr>
              <a:tr h="339200">
                <a:tc>
                  <a:txBody>
                    <a:bodyPr>
                      <a:noAutofit/>
                    </a:bodyPr>
                    <a:lstStyle/>
                    <a:p>
                      <a:pPr lvl="0">
                        <a:spcBef>
                          <a:spcPts val="0"/>
                        </a:spcBef>
                        <a:buNone/>
                      </a:pPr>
                      <a:r>
                        <a:rPr lang="en" sz="1200"/>
                        <a:t>small value set</a:t>
                      </a:r>
                    </a:p>
                  </a:txBody>
                  <a:tcPr marT="91425" marB="91425" marR="91425" marL="91425"/>
                </a:tc>
                <a:tc>
                  <a:txBody>
                    <a:bodyPr>
                      <a:noAutofit/>
                    </a:bodyPr>
                    <a:lstStyle/>
                    <a:p>
                      <a:pPr lvl="0">
                        <a:spcBef>
                          <a:spcPts val="0"/>
                        </a:spcBef>
                        <a:buNone/>
                      </a:pPr>
                      <a:r>
                        <a:rPr lang="en" sz="1200"/>
                        <a:t>x = {a,b,c} for a small set of values</a:t>
                      </a:r>
                    </a:p>
                  </a:txBody>
                  <a:tcPr marT="91425" marB="91425" marR="91425" marL="91425"/>
                </a:tc>
              </a:tr>
              <a:tr h="339200">
                <a:tc gridSpan="2">
                  <a:txBody>
                    <a:bodyPr>
                      <a:noAutofit/>
                    </a:bodyPr>
                    <a:lstStyle/>
                    <a:p>
                      <a:pPr lvl="0" rtl="0">
                        <a:spcBef>
                          <a:spcPts val="0"/>
                        </a:spcBef>
                        <a:buNone/>
                      </a:pPr>
                      <a:r>
                        <a:rPr b="1" lang="en" sz="1200"/>
                        <a:t>Over two numeric variables, x and y:</a:t>
                      </a:r>
                    </a:p>
                  </a:txBody>
                  <a:tcPr marT="91425" marB="91425" marR="91425" marL="91425"/>
                </a:tc>
                <a:tc hMerge="1"/>
              </a:tr>
              <a:tr h="339200">
                <a:tc>
                  <a:txBody>
                    <a:bodyPr>
                      <a:noAutofit/>
                    </a:bodyPr>
                    <a:lstStyle/>
                    <a:p>
                      <a:pPr lvl="0" rtl="0">
                        <a:spcBef>
                          <a:spcPts val="0"/>
                        </a:spcBef>
                        <a:buNone/>
                      </a:pPr>
                      <a:r>
                        <a:rPr lang="en" sz="1200"/>
                        <a:t>linear relationship</a:t>
                      </a:r>
                    </a:p>
                  </a:txBody>
                  <a:tcPr marT="91425" marB="91425" marR="91425" marL="91425"/>
                </a:tc>
                <a:tc>
                  <a:txBody>
                    <a:bodyPr>
                      <a:noAutofit/>
                    </a:bodyPr>
                    <a:lstStyle/>
                    <a:p>
                      <a:pPr lvl="0">
                        <a:spcBef>
                          <a:spcPts val="0"/>
                        </a:spcBef>
                        <a:buNone/>
                      </a:pPr>
                      <a:r>
                        <a:rPr lang="en" sz="1200"/>
                        <a:t>y = ax+b</a:t>
                      </a:r>
                    </a:p>
                  </a:txBody>
                  <a:tcPr marT="91425" marB="91425" marR="91425" marL="91425"/>
                </a:tc>
              </a:tr>
              <a:tr h="339200">
                <a:tc>
                  <a:txBody>
                    <a:bodyPr>
                      <a:noAutofit/>
                    </a:bodyPr>
                    <a:lstStyle/>
                    <a:p>
                      <a:pPr lvl="0" rtl="0">
                        <a:spcBef>
                          <a:spcPts val="0"/>
                        </a:spcBef>
                        <a:buNone/>
                      </a:pPr>
                      <a:r>
                        <a:rPr lang="en" sz="1200"/>
                        <a:t>ordering relationship</a:t>
                      </a:r>
                    </a:p>
                  </a:txBody>
                  <a:tcPr marT="91425" marB="91425" marR="91425" marL="91425"/>
                </a:tc>
                <a:tc>
                  <a:txBody>
                    <a:bodyPr>
                      <a:noAutofit/>
                    </a:bodyPr>
                    <a:lstStyle/>
                    <a:p>
                      <a:pPr lvl="0">
                        <a:spcBef>
                          <a:spcPts val="0"/>
                        </a:spcBef>
                        <a:buNone/>
                      </a:pPr>
                      <a:r>
                        <a:rPr lang="en" sz="1200"/>
                        <a:t>x &lt;= y, x &lt; y, x = y, x !=y</a:t>
                      </a:r>
                    </a:p>
                  </a:txBody>
                  <a:tcPr marT="91425" marB="91425" marR="91425" marL="91425"/>
                </a:tc>
              </a:tr>
              <a:tr h="339200">
                <a:tc>
                  <a:txBody>
                    <a:bodyPr>
                      <a:noAutofit/>
                    </a:bodyPr>
                    <a:lstStyle/>
                    <a:p>
                      <a:pPr lvl="0" rtl="0">
                        <a:spcBef>
                          <a:spcPts val="0"/>
                        </a:spcBef>
                        <a:buNone/>
                      </a:pPr>
                      <a:r>
                        <a:rPr lang="en" sz="1200"/>
                        <a:t>functions</a:t>
                      </a:r>
                    </a:p>
                  </a:txBody>
                  <a:tcPr marT="91425" marB="91425" marR="91425" marL="91425"/>
                </a:tc>
                <a:tc>
                  <a:txBody>
                    <a:bodyPr>
                      <a:noAutofit/>
                    </a:bodyPr>
                    <a:lstStyle/>
                    <a:p>
                      <a:pPr lvl="0">
                        <a:spcBef>
                          <a:spcPts val="0"/>
                        </a:spcBef>
                        <a:buNone/>
                      </a:pPr>
                      <a:r>
                        <a:rPr lang="en" sz="1200"/>
                        <a:t>x = fn(y)</a:t>
                      </a:r>
                    </a:p>
                  </a:txBody>
                  <a:tcPr marT="91425" marB="91425" marR="91425" marL="91425"/>
                </a:tc>
              </a:tr>
              <a:tr h="339200">
                <a:tc gridSpan="2">
                  <a:txBody>
                    <a:bodyPr>
                      <a:noAutofit/>
                    </a:bodyPr>
                    <a:lstStyle/>
                    <a:p>
                      <a:pPr lvl="0" rtl="0">
                        <a:spcBef>
                          <a:spcPts val="0"/>
                        </a:spcBef>
                        <a:buNone/>
                      </a:pPr>
                      <a:r>
                        <a:rPr b="1" lang="en" sz="1200"/>
                        <a:t>Over the sum of two numeric variables, x and y:</a:t>
                      </a:r>
                    </a:p>
                  </a:txBody>
                  <a:tcPr marT="91425" marB="91425" marR="91425" marL="91425"/>
                </a:tc>
                <a:tc hMerge="1"/>
              </a:tr>
              <a:tr h="340975">
                <a:tc>
                  <a:txBody>
                    <a:bodyPr>
                      <a:noAutofit/>
                    </a:bodyPr>
                    <a:lstStyle/>
                    <a:p>
                      <a:pPr lvl="0" rtl="0">
                        <a:spcBef>
                          <a:spcPts val="0"/>
                        </a:spcBef>
                        <a:buNone/>
                      </a:pPr>
                      <a:r>
                        <a:rPr lang="en" sz="1200"/>
                        <a:t>in a range</a:t>
                      </a:r>
                    </a:p>
                  </a:txBody>
                  <a:tcPr marT="91425" marB="91425" marR="91425" marL="91425"/>
                </a:tc>
                <a:tc>
                  <a:txBody>
                    <a:bodyPr>
                      <a:noAutofit/>
                    </a:bodyPr>
                    <a:lstStyle/>
                    <a:p>
                      <a:pPr lvl="0">
                        <a:spcBef>
                          <a:spcPts val="0"/>
                        </a:spcBef>
                        <a:buNone/>
                      </a:pPr>
                      <a:r>
                        <a:rPr lang="en" sz="1200"/>
                        <a:t>x + y &gt;= a, x+y &lt;= b, a &lt;= x+y &lt;= b</a:t>
                      </a:r>
                    </a:p>
                  </a:txBody>
                  <a:tcPr marT="91425" marB="91425" marR="91425" marL="91425"/>
                </a:tc>
              </a:tr>
              <a:tr h="340975">
                <a:tc>
                  <a:txBody>
                    <a:bodyPr>
                      <a:noAutofit/>
                    </a:bodyPr>
                    <a:lstStyle/>
                    <a:p>
                      <a:pPr lvl="0" rtl="0">
                        <a:spcBef>
                          <a:spcPts val="0"/>
                        </a:spcBef>
                        <a:buNone/>
                      </a:pPr>
                      <a:r>
                        <a:rPr lang="en" sz="1200"/>
                        <a:t>nonzero</a:t>
                      </a:r>
                    </a:p>
                  </a:txBody>
                  <a:tcPr marT="91425" marB="91425" marR="91425" marL="91425"/>
                </a:tc>
                <a:tc>
                  <a:txBody>
                    <a:bodyPr>
                      <a:noAutofit/>
                    </a:bodyPr>
                    <a:lstStyle/>
                    <a:p>
                      <a:pPr lvl="0" rtl="0">
                        <a:spcBef>
                          <a:spcPts val="0"/>
                        </a:spcBef>
                        <a:buNone/>
                      </a:pPr>
                      <a:r>
                        <a:rPr lang="en" sz="1200"/>
                        <a:t>x + y != 0</a:t>
                      </a:r>
                    </a:p>
                  </a:txBody>
                  <a:tcPr marT="91425" marB="91425" marR="91425" marL="91425"/>
                </a:tc>
              </a:tr>
            </a:tbl>
          </a:graphicData>
        </a:graphic>
      </p:graphicFrame>
      <p:sp>
        <p:nvSpPr>
          <p:cNvPr id="316" name="Shape 31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22" name="Shape 32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Instantiating every template for every variable can get very expensive.</a:t>
            </a:r>
          </a:p>
          <a:p>
            <a:pPr indent="-381000" lvl="0" marL="457200" marR="0" rtl="0" algn="l">
              <a:lnSpc>
                <a:spcPct val="100000"/>
              </a:lnSpc>
              <a:spcBef>
                <a:spcPts val="600"/>
              </a:spcBef>
              <a:spcAft>
                <a:spcPts val="0"/>
              </a:spcAft>
              <a:buSzPct val="100000"/>
            </a:pPr>
            <a:r>
              <a:rPr lang="en" sz="2400"/>
              <a:t>Can instead indicate points in the program where we want to extract predicates, and the variables we want to examine at that point.</a:t>
            </a:r>
          </a:p>
        </p:txBody>
      </p:sp>
      <p:sp>
        <p:nvSpPr>
          <p:cNvPr id="323" name="Shape 323"/>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	…</a:t>
            </a:r>
          </a:p>
          <a:p>
            <a:pPr lvl="0" rtl="0">
              <a:spcBef>
                <a:spcPts val="0"/>
              </a:spcBef>
              <a:buNone/>
            </a:pPr>
            <a:r>
              <a:rPr lang="en" sz="1800">
                <a:latin typeface="Courier New"/>
                <a:ea typeface="Courier New"/>
                <a:cs typeface="Courier New"/>
                <a:sym typeface="Courier New"/>
              </a:rPr>
              <a:t>	node.height = max(</a:t>
            </a:r>
            <a:br>
              <a:rPr lang="en" sz="1800">
                <a:latin typeface="Courier New"/>
                <a:ea typeface="Courier New"/>
                <a:cs typeface="Courier New"/>
                <a:sym typeface="Courier New"/>
              </a:rPr>
            </a:br>
            <a:r>
              <a:rPr lang="en" sz="1800">
                <a:latin typeface="Courier New"/>
                <a:ea typeface="Courier New"/>
                <a:cs typeface="Courier New"/>
                <a:sym typeface="Courier New"/>
              </a:rPr>
              <a:t>		height(node.left), </a:t>
            </a:r>
            <a:br>
              <a:rPr lang="en" sz="1800">
                <a:latin typeface="Courier New"/>
                <a:ea typeface="Courier New"/>
                <a:cs typeface="Courier New"/>
                <a:sym typeface="Courier New"/>
              </a:rPr>
            </a:br>
            <a:r>
              <a:rPr lang="en" sz="1800">
                <a:latin typeface="Courier New"/>
                <a:ea typeface="Courier New"/>
                <a:cs typeface="Courier New"/>
                <a:sym typeface="Courier New"/>
              </a:rPr>
              <a:t>		height(node.right)) </a:t>
            </a:r>
            <a:br>
              <a:rPr lang="en" sz="1800">
                <a:latin typeface="Courier New"/>
                <a:ea typeface="Courier New"/>
                <a:cs typeface="Courier New"/>
                <a:sym typeface="Courier New"/>
              </a:rPr>
            </a:br>
            <a:r>
              <a:rPr lang="en" sz="1800">
                <a:latin typeface="Courier New"/>
                <a:ea typeface="Courier New"/>
                <a:cs typeface="Courier New"/>
                <a:sym typeface="Courier New"/>
              </a:rPr>
              <a:t>		+ 1;</a:t>
            </a:r>
          </a:p>
          <a:p>
            <a:pPr lvl="0" rtl="0">
              <a:spcBef>
                <a:spcPts val="0"/>
              </a:spcBef>
              <a:buNone/>
            </a:pPr>
            <a:r>
              <a:rPr lang="en" sz="1800">
                <a:latin typeface="Courier New"/>
                <a:ea typeface="Courier New"/>
                <a:cs typeface="Courier New"/>
                <a:sym typeface="Courier New"/>
              </a:rPr>
              <a:t>	</a:t>
            </a:r>
            <a:r>
              <a:rPr b="1" lang="en" sz="1800">
                <a:latin typeface="Courier New"/>
                <a:ea typeface="Courier New"/>
                <a:cs typeface="Courier New"/>
                <a:sym typeface="Courier New"/>
              </a:rPr>
              <a:t>recordData(node, </a:t>
            </a:r>
            <a:br>
              <a:rPr b="1" lang="en" sz="1800">
                <a:latin typeface="Courier New"/>
                <a:ea typeface="Courier New"/>
                <a:cs typeface="Courier New"/>
                <a:sym typeface="Courier New"/>
              </a:rPr>
            </a:br>
            <a:r>
              <a:rPr b="1" lang="en" sz="1800">
                <a:latin typeface="Courier New"/>
                <a:ea typeface="Courier New"/>
                <a:cs typeface="Courier New"/>
                <a:sym typeface="Courier New"/>
              </a:rPr>
              <a:t>		node.left,node.right);</a:t>
            </a:r>
          </a:p>
          <a:p>
            <a:pPr lvl="0" rtl="0">
              <a:spcBef>
                <a:spcPts val="0"/>
              </a:spcBef>
              <a:buNone/>
            </a:pPr>
            <a:r>
              <a:rPr lang="en" sz="1800">
                <a:latin typeface="Courier New"/>
                <a:ea typeface="Courier New"/>
                <a:cs typeface="Courier New"/>
                <a:sym typeface="Courier New"/>
              </a:rPr>
              <a:t>	return node;</a:t>
            </a:r>
          </a:p>
          <a:p>
            <a:pPr lvl="0">
              <a:spcBef>
                <a:spcPts val="0"/>
              </a:spcBef>
              <a:buNone/>
            </a:pPr>
            <a:r>
              <a:rPr lang="en" sz="1800">
                <a:latin typeface="Courier New"/>
                <a:ea typeface="Courier New"/>
                <a:cs typeface="Courier New"/>
                <a:sym typeface="Courier New"/>
              </a:rPr>
              <a:t>}</a:t>
            </a:r>
          </a:p>
        </p:txBody>
      </p:sp>
      <p:sp>
        <p:nvSpPr>
          <p:cNvPr id="324" name="Shape 32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30" name="Shape 33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lang="en" sz="1800"/>
              <a:t>Eliminate generated predicates violated during test execution.</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1400">
                <a:latin typeface="Courier New"/>
                <a:ea typeface="Courier New"/>
                <a:cs typeface="Courier New"/>
                <a:sym typeface="Courier New"/>
              </a:rPr>
              <a:t>static void testCaseSingleVals(){</a:t>
            </a:r>
          </a:p>
          <a:p>
            <a:pPr lvl="0" marR="0" rtl="0" algn="l">
              <a:lnSpc>
                <a:spcPct val="100000"/>
              </a:lnSpc>
              <a:spcBef>
                <a:spcPts val="600"/>
              </a:spcBef>
              <a:spcAft>
                <a:spcPts val="0"/>
              </a:spcAft>
              <a:buNone/>
            </a:pPr>
            <a:r>
              <a:rPr lang="en" sz="1400">
                <a:latin typeface="Courier New"/>
                <a:ea typeface="Courier New"/>
                <a:cs typeface="Courier New"/>
                <a:sym typeface="Courier New"/>
              </a:rPr>
              <a:t>	AvlTree t = new AvlTree();</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t.insert(5);</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t.insert(2);</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t.insert(7);</a:t>
            </a:r>
          </a:p>
          <a:p>
            <a:pPr lv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1400">
                <a:latin typeface="Courier New"/>
                <a:ea typeface="Courier New"/>
                <a:cs typeface="Courier New"/>
                <a:sym typeface="Courier New"/>
              </a:rPr>
              <a:t>static void testCaseRandom(int n){</a:t>
            </a:r>
          </a:p>
          <a:p>
            <a:pPr lvl="0" marR="0" rtl="0" algn="l">
              <a:lnSpc>
                <a:spcPct val="100000"/>
              </a:lnSpc>
              <a:spcBef>
                <a:spcPts val="600"/>
              </a:spcBef>
              <a:spcAft>
                <a:spcPts val="0"/>
              </a:spcAft>
              <a:buNone/>
            </a:pPr>
            <a:r>
              <a:rPr lang="en" sz="1400">
                <a:latin typeface="Courier New"/>
                <a:ea typeface="Courier New"/>
                <a:cs typeface="Courier New"/>
                <a:sym typeface="Courier New"/>
              </a:rPr>
              <a:t>	AvlTree t = new AvlTree();</a:t>
            </a:r>
          </a:p>
          <a:p>
            <a:pPr lvl="0" marR="0" rtl="0" algn="l">
              <a:lnSpc>
                <a:spcPct val="100000"/>
              </a:lnSpc>
              <a:spcBef>
                <a:spcPts val="600"/>
              </a:spcBef>
              <a:spcAft>
                <a:spcPts val="0"/>
              </a:spcAft>
              <a:buNone/>
            </a:pPr>
            <a:r>
              <a:rPr lang="en" sz="1400">
                <a:latin typeface="Courier New"/>
                <a:ea typeface="Courier New"/>
                <a:cs typeface="Courier New"/>
                <a:sym typeface="Courier New"/>
              </a:rPr>
              <a:t>	for(int i =1; i &lt; n; i++){</a:t>
            </a:r>
          </a:p>
          <a:p>
            <a:pPr lvl="0" marR="0" rtl="0" algn="l">
              <a:lnSpc>
                <a:spcPct val="100000"/>
              </a:lnSpc>
              <a:spcBef>
                <a:spcPts val="600"/>
              </a:spcBef>
              <a:spcAft>
                <a:spcPts val="0"/>
              </a:spcAft>
              <a:buNone/>
            </a:pPr>
            <a:r>
              <a:rPr lang="en" sz="1400">
                <a:latin typeface="Courier New"/>
                <a:ea typeface="Courier New"/>
                <a:cs typeface="Courier New"/>
                <a:sym typeface="Courier New"/>
              </a:rPr>
              <a:t>		t.insert((int) Math.round(</a:t>
            </a:r>
            <a:br>
              <a:rPr lang="en" sz="1400">
                <a:latin typeface="Courier New"/>
                <a:ea typeface="Courier New"/>
                <a:cs typeface="Courier New"/>
                <a:sym typeface="Courier New"/>
              </a:rPr>
            </a:br>
            <a:r>
              <a:rPr lang="en" sz="1400">
                <a:latin typeface="Courier New"/>
                <a:ea typeface="Courier New"/>
                <a:cs typeface="Courier New"/>
                <a:sym typeface="Courier New"/>
              </a:rPr>
              <a:t>			Math.random()*100));</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lvl="0" marR="0" rtl="0" algn="l">
              <a:lnSpc>
                <a:spcPct val="100000"/>
              </a:lnSpc>
              <a:spcBef>
                <a:spcPts val="600"/>
              </a:spcBef>
              <a:spcAft>
                <a:spcPts val="0"/>
              </a:spcAft>
              <a:buNone/>
            </a:pPr>
            <a:r>
              <a:rPr lang="en" sz="1400">
                <a:latin typeface="Courier New"/>
                <a:ea typeface="Courier New"/>
                <a:cs typeface="Courier New"/>
                <a:sym typeface="Courier New"/>
              </a:rPr>
              <a:t>}</a:t>
            </a:r>
          </a:p>
        </p:txBody>
      </p:sp>
      <p:sp>
        <p:nvSpPr>
          <p:cNvPr id="331" name="Shape 33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1800"/>
              <a:t>Model: testCaseSingleVals</a:t>
            </a:r>
          </a:p>
          <a:p>
            <a:pPr indent="-317500" lvl="0" marL="457200" rtl="0">
              <a:spcBef>
                <a:spcPts val="0"/>
              </a:spcBef>
              <a:buSzPct val="100000"/>
            </a:pPr>
            <a:r>
              <a:rPr lang="en" sz="1400"/>
              <a:t>father, one of {2,5,7}</a:t>
            </a:r>
          </a:p>
          <a:p>
            <a:pPr indent="-317500" lvl="0" marL="457200" rtl="0">
              <a:spcBef>
                <a:spcPts val="0"/>
              </a:spcBef>
              <a:buSzPct val="100000"/>
            </a:pPr>
            <a:r>
              <a:rPr lang="en" sz="1400"/>
              <a:t>left == 2</a:t>
            </a:r>
          </a:p>
          <a:p>
            <a:pPr indent="-317500" lvl="0" marL="457200" rtl="0">
              <a:spcBef>
                <a:spcPts val="0"/>
              </a:spcBef>
              <a:buSzPct val="100000"/>
            </a:pPr>
            <a:r>
              <a:rPr lang="en" sz="1400"/>
              <a:t>right == 7</a:t>
            </a:r>
          </a:p>
          <a:p>
            <a:pPr indent="-317500" lvl="0" marL="457200" rtl="0">
              <a:spcBef>
                <a:spcPts val="0"/>
              </a:spcBef>
              <a:buSzPct val="100000"/>
            </a:pPr>
            <a:r>
              <a:rPr lang="en" sz="1400"/>
              <a:t>leftHeight == rightHeight == diffHeght</a:t>
            </a:r>
          </a:p>
          <a:p>
            <a:pPr indent="-317500" lvl="0" marL="457200" rtl="0">
              <a:spcBef>
                <a:spcPts val="0"/>
              </a:spcBef>
              <a:buSzPct val="100000"/>
            </a:pPr>
            <a:r>
              <a:rPr lang="en" sz="1400"/>
              <a:t>leftHeight, rightHeight == 0</a:t>
            </a:r>
          </a:p>
          <a:p>
            <a:pPr indent="-317500" lvl="0" marL="457200" rtl="0">
              <a:spcBef>
                <a:spcPts val="0"/>
              </a:spcBef>
              <a:buSzPct val="100000"/>
            </a:pPr>
            <a:r>
              <a:rPr lang="en" sz="1400"/>
              <a:t>fatherHeight, one of {0,1}</a:t>
            </a:r>
          </a:p>
          <a:p>
            <a:pPr lvl="0" rtl="0">
              <a:spcBef>
                <a:spcPts val="0"/>
              </a:spcBef>
              <a:buNone/>
            </a:pPr>
            <a:r>
              <a:t/>
            </a:r>
            <a:endParaRPr sz="1400"/>
          </a:p>
          <a:p>
            <a:pPr lvl="0" rtl="0">
              <a:spcBef>
                <a:spcPts val="0"/>
              </a:spcBef>
              <a:buNone/>
            </a:pPr>
            <a:r>
              <a:rPr b="1" lang="en" sz="1800"/>
              <a:t>Model: testCaseRandom</a:t>
            </a:r>
          </a:p>
          <a:p>
            <a:pPr indent="-317500" lvl="0" marL="457200" rtl="0">
              <a:spcBef>
                <a:spcPts val="0"/>
              </a:spcBef>
              <a:buSzPct val="100000"/>
            </a:pPr>
            <a:r>
              <a:rPr lang="en" sz="1400"/>
              <a:t>father, left &gt;= 0</a:t>
            </a:r>
          </a:p>
          <a:p>
            <a:pPr indent="-317500" lvl="0" marL="457200" rtl="0">
              <a:spcBef>
                <a:spcPts val="0"/>
              </a:spcBef>
              <a:buSzPct val="100000"/>
            </a:pPr>
            <a:r>
              <a:rPr lang="en" sz="1400"/>
              <a:t>right &gt; father &gt; left</a:t>
            </a:r>
          </a:p>
          <a:p>
            <a:pPr indent="-317500" lvl="0" marL="457200" rtl="0">
              <a:spcBef>
                <a:spcPts val="0"/>
              </a:spcBef>
              <a:buSzPct val="100000"/>
            </a:pPr>
            <a:r>
              <a:rPr lang="en" sz="1400"/>
              <a:t>left &lt; right</a:t>
            </a:r>
          </a:p>
          <a:p>
            <a:pPr indent="-317500" lvl="0" marL="457200" rtl="0">
              <a:spcBef>
                <a:spcPts val="0"/>
              </a:spcBef>
              <a:buSzPct val="100000"/>
            </a:pPr>
            <a:r>
              <a:rPr lang="en" sz="1400"/>
              <a:t>fatherHeight &gt;= 0</a:t>
            </a:r>
          </a:p>
          <a:p>
            <a:pPr indent="-317500" lvl="0" marL="457200" rtl="0">
              <a:spcBef>
                <a:spcPts val="0"/>
              </a:spcBef>
              <a:buSzPct val="100000"/>
            </a:pPr>
            <a:r>
              <a:rPr lang="en" sz="1400"/>
              <a:t>leftHeight, rightHeight &gt;= 0</a:t>
            </a:r>
          </a:p>
          <a:p>
            <a:pPr indent="-317500" lvl="0" marL="457200" rtl="0">
              <a:spcBef>
                <a:spcPts val="0"/>
              </a:spcBef>
              <a:buSzPct val="100000"/>
            </a:pPr>
            <a:r>
              <a:rPr lang="en" sz="1400"/>
              <a:t>fatherHeight &gt; leftHeight, rightHeight, diffHeight</a:t>
            </a:r>
          </a:p>
          <a:p>
            <a:pPr indent="-317500" lvl="0" marL="457200" rtl="0">
              <a:spcBef>
                <a:spcPts val="0"/>
              </a:spcBef>
              <a:buSzPct val="100000"/>
            </a:pPr>
            <a:r>
              <a:rPr lang="en" sz="1400"/>
              <a:t>rightHeight &gt;= diffHeight</a:t>
            </a:r>
          </a:p>
          <a:p>
            <a:pPr indent="-317500" lvl="0" marL="457200" rtl="0">
              <a:spcBef>
                <a:spcPts val="0"/>
              </a:spcBef>
              <a:buSzPct val="100000"/>
            </a:pPr>
            <a:r>
              <a:rPr lang="en" sz="1400"/>
              <a:t>diffHeight, one of {-1, 0, 1}</a:t>
            </a:r>
          </a:p>
          <a:p>
            <a:pPr indent="-317500" lvl="0" marL="457200" rtl="0">
              <a:spcBef>
                <a:spcPts val="0"/>
              </a:spcBef>
              <a:buSzPct val="100000"/>
            </a:pPr>
            <a:r>
              <a:rPr lang="en" sz="1400"/>
              <a:t>leftHeight - rightHeight + diffHeight == 0</a:t>
            </a:r>
          </a:p>
          <a:p>
            <a:pPr lvl="0">
              <a:spcBef>
                <a:spcPts val="0"/>
              </a:spcBef>
              <a:buNone/>
            </a:pPr>
            <a:r>
              <a:t/>
            </a:r>
            <a:endParaRPr sz="1800"/>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Building Predicates</a:t>
            </a:r>
          </a:p>
        </p:txBody>
      </p:sp>
      <p:sp>
        <p:nvSpPr>
          <p:cNvPr id="338" name="Shape 3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Representation of what has been observed.</a:t>
            </a:r>
          </a:p>
          <a:p>
            <a:pPr indent="-228600" lvl="1" marL="914400" marR="0" rtl="0" algn="l">
              <a:lnSpc>
                <a:spcPct val="100000"/>
              </a:lnSpc>
              <a:spcBef>
                <a:spcPts val="600"/>
              </a:spcBef>
              <a:spcAft>
                <a:spcPts val="0"/>
              </a:spcAft>
            </a:pPr>
            <a:r>
              <a:rPr lang="en"/>
              <a:t>More executions will refine the predicates.</a:t>
            </a:r>
          </a:p>
          <a:p>
            <a:pPr indent="-228600" lvl="0" marL="457200" marR="0" rtl="0" algn="l">
              <a:lnSpc>
                <a:spcPct val="100000"/>
              </a:lnSpc>
              <a:spcBef>
                <a:spcPts val="600"/>
              </a:spcBef>
              <a:spcAft>
                <a:spcPts val="0"/>
              </a:spcAft>
            </a:pPr>
            <a:r>
              <a:rPr lang="en"/>
              <a:t>Some predicates are coincidental.</a:t>
            </a:r>
          </a:p>
          <a:p>
            <a:pPr indent="-228600" lvl="1" marL="914400" marR="0" rtl="0" algn="l">
              <a:lnSpc>
                <a:spcPct val="100000"/>
              </a:lnSpc>
              <a:spcBef>
                <a:spcPts val="600"/>
              </a:spcBef>
              <a:spcAft>
                <a:spcPts val="0"/>
              </a:spcAft>
            </a:pPr>
            <a:r>
              <a:rPr lang="en"/>
              <a:t>Associate probability of coincidence with predicates.</a:t>
            </a:r>
          </a:p>
          <a:p>
            <a:pPr indent="-228600" lvl="2" marL="1371600" marR="0" rtl="0" algn="l">
              <a:lnSpc>
                <a:spcPct val="100000"/>
              </a:lnSpc>
              <a:spcBef>
                <a:spcPts val="600"/>
              </a:spcBef>
              <a:spcAft>
                <a:spcPts val="0"/>
              </a:spcAft>
            </a:pPr>
            <a:r>
              <a:rPr lang="en"/>
              <a:t>Estimated by number of executions where a predicate is tested. </a:t>
            </a:r>
          </a:p>
          <a:p>
            <a:pPr indent="-228600" lvl="3" marL="1828800" marR="0" rtl="0" algn="l">
              <a:lnSpc>
                <a:spcPct val="100000"/>
              </a:lnSpc>
              <a:spcBef>
                <a:spcPts val="600"/>
              </a:spcBef>
              <a:spcAft>
                <a:spcPts val="0"/>
              </a:spcAft>
            </a:pPr>
            <a:r>
              <a:rPr lang="en"/>
              <a:t>Probability of 0.5 if verified by one execution.</a:t>
            </a:r>
          </a:p>
          <a:p>
            <a:pPr indent="-228600" lvl="3" marL="1828800" marR="0" rtl="0" algn="l">
              <a:lnSpc>
                <a:spcPct val="100000"/>
              </a:lnSpc>
              <a:spcBef>
                <a:spcPts val="600"/>
              </a:spcBef>
              <a:spcAft>
                <a:spcPts val="0"/>
              </a:spcAft>
            </a:pPr>
            <a:r>
              <a:rPr lang="en"/>
              <a:t>Probability of 0.5</a:t>
            </a:r>
            <a:r>
              <a:rPr baseline="30000" lang="en"/>
              <a:t>n</a:t>
            </a:r>
            <a:r>
              <a:rPr lang="en"/>
              <a:t> if verified by </a:t>
            </a:r>
            <a:r>
              <a:rPr i="1" lang="en"/>
              <a:t>n</a:t>
            </a:r>
            <a:r>
              <a:rPr lang="en"/>
              <a:t> executions.</a:t>
            </a:r>
          </a:p>
          <a:p>
            <a:pPr indent="-228600" lvl="1" marL="914400" marR="0" rtl="0" algn="l">
              <a:lnSpc>
                <a:spcPct val="100000"/>
              </a:lnSpc>
              <a:spcBef>
                <a:spcPts val="600"/>
              </a:spcBef>
              <a:spcAft>
                <a:spcPts val="0"/>
              </a:spcAft>
            </a:pPr>
            <a:r>
              <a:rPr lang="en"/>
              <a:t>Omit predicates that do not meet a threshold.</a:t>
            </a:r>
          </a:p>
        </p:txBody>
      </p:sp>
      <p:sp>
        <p:nvSpPr>
          <p:cNvPr id="339" name="Shape 3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Daikon Example</a:t>
            </a:r>
          </a:p>
        </p:txBody>
      </p:sp>
      <p:sp>
        <p:nvSpPr>
          <p:cNvPr id="345" name="Shape 3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Daikon is a tool that detects predicates from Java, C, C++, C#, Perl, and Eiffel programs.</a:t>
            </a:r>
          </a:p>
          <a:p>
            <a:pPr indent="-228600" lvl="1" marL="914400" marR="0" rtl="0" algn="l">
              <a:lnSpc>
                <a:spcPct val="100000"/>
              </a:lnSpc>
              <a:spcBef>
                <a:spcPts val="600"/>
              </a:spcBef>
              <a:spcAft>
                <a:spcPts val="0"/>
              </a:spcAft>
            </a:pPr>
            <a:r>
              <a:rPr lang="en" u="sng">
                <a:solidFill>
                  <a:schemeClr val="hlink"/>
                </a:solidFill>
                <a:hlinkClick r:id="rId3"/>
              </a:rPr>
              <a:t>http://plse.cs.washington.edu/daikon/</a:t>
            </a:r>
            <a:r>
              <a:rPr lang="en"/>
              <a:t> </a:t>
            </a:r>
          </a:p>
          <a:p>
            <a:pPr indent="-228600" lvl="0" marL="457200" marR="0" rtl="0" algn="l">
              <a:lnSpc>
                <a:spcPct val="100000"/>
              </a:lnSpc>
              <a:spcBef>
                <a:spcPts val="600"/>
              </a:spcBef>
              <a:spcAft>
                <a:spcPts val="0"/>
              </a:spcAft>
            </a:pPr>
            <a:r>
              <a:rPr lang="en"/>
              <a:t>Follows the process outlined:</a:t>
            </a:r>
          </a:p>
          <a:p>
            <a:pPr indent="-228600" lvl="1" marL="914400" marR="0" rtl="0" algn="l">
              <a:lnSpc>
                <a:spcPct val="100000"/>
              </a:lnSpc>
              <a:spcBef>
                <a:spcPts val="600"/>
              </a:spcBef>
              <a:spcAft>
                <a:spcPts val="0"/>
              </a:spcAft>
            </a:pPr>
            <a:r>
              <a:rPr lang="en"/>
              <a:t>Form an initial set of predicates from templates.</a:t>
            </a:r>
          </a:p>
          <a:p>
            <a:pPr indent="-228600" lvl="1" marL="914400" marR="0" rtl="0" algn="l">
              <a:lnSpc>
                <a:spcPct val="100000"/>
              </a:lnSpc>
              <a:spcBef>
                <a:spcPts val="600"/>
              </a:spcBef>
              <a:spcAft>
                <a:spcPts val="0"/>
              </a:spcAft>
            </a:pPr>
            <a:r>
              <a:rPr lang="en"/>
              <a:t>Execute the code and take observations.</a:t>
            </a:r>
          </a:p>
          <a:p>
            <a:pPr indent="-228600" lvl="1" marL="914400" marR="0" rtl="0" algn="l">
              <a:lnSpc>
                <a:spcPct val="100000"/>
              </a:lnSpc>
              <a:spcBef>
                <a:spcPts val="600"/>
              </a:spcBef>
              <a:spcAft>
                <a:spcPts val="0"/>
              </a:spcAft>
            </a:pPr>
            <a:r>
              <a:rPr lang="en"/>
              <a:t>Learn the “likely” predicates from these executions.</a:t>
            </a:r>
          </a:p>
        </p:txBody>
      </p:sp>
      <p:sp>
        <p:nvSpPr>
          <p:cNvPr id="346" name="Shape 3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is not enough to find faults that are only triggered under specific or non-deterministic circumstances.</a:t>
            </a:r>
          </a:p>
          <a:p>
            <a:pPr indent="-228600" lvl="1" marL="914400" marR="0" rtl="0" algn="l">
              <a:lnSpc>
                <a:spcPct val="100000"/>
              </a:lnSpc>
              <a:spcBef>
                <a:spcPts val="600"/>
              </a:spcBef>
              <a:spcAft>
                <a:spcPts val="0"/>
              </a:spcAft>
            </a:pPr>
            <a:r>
              <a:rPr lang="en"/>
              <a:t>Memory leaks</a:t>
            </a:r>
          </a:p>
          <a:p>
            <a:pPr indent="-228600" lvl="1" marL="914400" marR="0" rtl="0" algn="l">
              <a:lnSpc>
                <a:spcPct val="100000"/>
              </a:lnSpc>
              <a:spcBef>
                <a:spcPts val="600"/>
              </a:spcBef>
              <a:spcAft>
                <a:spcPts val="0"/>
              </a:spcAft>
            </a:pPr>
            <a:r>
              <a:rPr lang="en"/>
              <a:t>Data races</a:t>
            </a:r>
          </a:p>
          <a:p>
            <a:pPr indent="-228600" lvl="1" marL="914400" marR="0" rtl="0" algn="l">
              <a:lnSpc>
                <a:spcPct val="100000"/>
              </a:lnSpc>
              <a:spcBef>
                <a:spcPts val="600"/>
              </a:spcBef>
              <a:spcAft>
                <a:spcPts val="0"/>
              </a:spcAft>
            </a:pPr>
            <a:r>
              <a:rPr lang="en"/>
              <a:t>Deadlock</a:t>
            </a:r>
          </a:p>
          <a:p>
            <a:pPr indent="-228600" lvl="0" marL="457200" marR="0" rtl="0" algn="l">
              <a:lnSpc>
                <a:spcPct val="100000"/>
              </a:lnSpc>
              <a:spcBef>
                <a:spcPts val="600"/>
              </a:spcBef>
              <a:spcAft>
                <a:spcPts val="0"/>
              </a:spcAft>
            </a:pPr>
            <a:r>
              <a:rPr lang="en"/>
              <a:t>Program analysis can be used to ensure that the SUT is free from certain types of faults. </a:t>
            </a:r>
          </a:p>
        </p:txBody>
      </p:sp>
      <p:sp>
        <p:nvSpPr>
          <p:cNvPr id="353" name="Shape 3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Program Analysis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is weak at detecting faults that rarely cause failures.</a:t>
            </a:r>
          </a:p>
          <a:p>
            <a:pPr indent="-228600" lvl="1" marL="914400" marR="0" rtl="0" algn="l">
              <a:lnSpc>
                <a:spcPct val="100000"/>
              </a:lnSpc>
              <a:spcBef>
                <a:spcPts val="600"/>
              </a:spcBef>
              <a:spcAft>
                <a:spcPts val="0"/>
              </a:spcAft>
            </a:pPr>
            <a:r>
              <a:rPr lang="en"/>
              <a:t>Program fails under difficult to control conditions.</a:t>
            </a:r>
          </a:p>
          <a:p>
            <a:pPr indent="-228600" lvl="2" marL="1371600" marR="0" rtl="0" algn="l">
              <a:lnSpc>
                <a:spcPct val="100000"/>
              </a:lnSpc>
              <a:spcBef>
                <a:spcPts val="600"/>
              </a:spcBef>
              <a:spcAft>
                <a:spcPts val="0"/>
              </a:spcAft>
            </a:pPr>
            <a:r>
              <a:rPr lang="en"/>
              <a:t>Race conditions - thread synchronization.</a:t>
            </a:r>
          </a:p>
          <a:p>
            <a:pPr indent="-228600" lvl="2" marL="1371600" marR="0" rtl="0" algn="l">
              <a:lnSpc>
                <a:spcPct val="100000"/>
              </a:lnSpc>
              <a:spcBef>
                <a:spcPts val="600"/>
              </a:spcBef>
              <a:spcAft>
                <a:spcPts val="0"/>
              </a:spcAft>
            </a:pPr>
            <a:r>
              <a:rPr lang="en"/>
              <a:t>Memory access and allocation faults.</a:t>
            </a:r>
          </a:p>
          <a:p>
            <a:pPr indent="-228600" lvl="0" marL="457200" marR="0" rtl="0" algn="l">
              <a:lnSpc>
                <a:spcPct val="100000"/>
              </a:lnSpc>
              <a:spcBef>
                <a:spcPts val="600"/>
              </a:spcBef>
              <a:spcAft>
                <a:spcPts val="0"/>
              </a:spcAft>
            </a:pPr>
            <a:r>
              <a:rPr lang="en"/>
              <a:t>Program analysis can detect these by abstracting the program down to a relevant finite model. </a:t>
            </a: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Static Analyses</a:t>
            </a:r>
          </a:p>
          <a:p>
            <a:pPr indent="-419100" lvl="1" marL="914400" marR="0" rtl="0" algn="l">
              <a:lnSpc>
                <a:spcPct val="100000"/>
              </a:lnSpc>
              <a:spcBef>
                <a:spcPts val="600"/>
              </a:spcBef>
              <a:spcAft>
                <a:spcPts val="0"/>
              </a:spcAft>
              <a:buClr>
                <a:schemeClr val="dk1"/>
              </a:buClr>
              <a:buSzPct val="125000"/>
              <a:buFont typeface="Arial"/>
            </a:pPr>
            <a:r>
              <a:rPr lang="en"/>
              <a:t>Based on symbolic execution.</a:t>
            </a:r>
          </a:p>
          <a:p>
            <a:pPr indent="-419100" lvl="1" marL="914400" marR="0" rtl="0" algn="l">
              <a:lnSpc>
                <a:spcPct val="100000"/>
              </a:lnSpc>
              <a:spcBef>
                <a:spcPts val="600"/>
              </a:spcBef>
              <a:spcAft>
                <a:spcPts val="0"/>
              </a:spcAft>
              <a:buClr>
                <a:schemeClr val="dk1"/>
              </a:buClr>
              <a:buSzPct val="125000"/>
              <a:buFont typeface="Arial"/>
            </a:pPr>
            <a:r>
              <a:rPr lang="en"/>
              <a:t>Summarize execution paths.</a:t>
            </a:r>
          </a:p>
          <a:p>
            <a:pPr indent="-419100" lvl="1" marL="914400" marR="0" rtl="0" algn="l">
              <a:lnSpc>
                <a:spcPct val="100000"/>
              </a:lnSpc>
              <a:spcBef>
                <a:spcPts val="600"/>
              </a:spcBef>
              <a:spcAft>
                <a:spcPts val="0"/>
              </a:spcAft>
              <a:buClr>
                <a:schemeClr val="dk1"/>
              </a:buClr>
              <a:buSzPct val="125000"/>
              <a:buFont typeface="Arial"/>
            </a:pPr>
            <a:r>
              <a:rPr lang="en"/>
              <a:t>Exhaustively examine a portion of the state space for violations of properties.</a:t>
            </a:r>
          </a:p>
          <a:p>
            <a:pPr indent="-228600" lvl="0" marL="457200" marR="0" rtl="0" algn="l">
              <a:lnSpc>
                <a:spcPct val="100000"/>
              </a:lnSpc>
              <a:spcBef>
                <a:spcPts val="600"/>
              </a:spcBef>
              <a:spcAft>
                <a:spcPts val="0"/>
              </a:spcAft>
            </a:pPr>
            <a:r>
              <a:rPr lang="en"/>
              <a:t>Dynamic Analyses</a:t>
            </a:r>
          </a:p>
          <a:p>
            <a:pPr indent="-228600" lvl="1" marL="914400" marR="0" rtl="0" algn="l">
              <a:lnSpc>
                <a:spcPct val="100000"/>
              </a:lnSpc>
              <a:spcBef>
                <a:spcPts val="600"/>
              </a:spcBef>
              <a:spcAft>
                <a:spcPts val="0"/>
              </a:spcAft>
            </a:pPr>
            <a:r>
              <a:rPr lang="en"/>
              <a:t>Observe executions of the system.</a:t>
            </a:r>
          </a:p>
          <a:p>
            <a:pPr indent="-228600" lvl="1" marL="914400" marR="0" rtl="0" algn="l">
              <a:lnSpc>
                <a:spcPct val="100000"/>
              </a:lnSpc>
              <a:spcBef>
                <a:spcPts val="600"/>
              </a:spcBef>
              <a:spcAft>
                <a:spcPts val="0"/>
              </a:spcAft>
            </a:pPr>
            <a:r>
              <a:rPr lang="en"/>
              <a:t>Compare collected information to a model of “ideal” behavior for property of interest.</a:t>
            </a:r>
          </a:p>
          <a:p>
            <a:pPr indent="-228600" lvl="1" marL="914400" marR="0" rtl="0" algn="l">
              <a:lnSpc>
                <a:spcPct val="100000"/>
              </a:lnSpc>
              <a:spcBef>
                <a:spcPts val="600"/>
              </a:spcBef>
              <a:spcAft>
                <a:spcPts val="0"/>
              </a:spcAft>
            </a:pPr>
            <a:r>
              <a:rPr lang="en"/>
              <a:t>Augment testing with targeted analyses.</a:t>
            </a:r>
          </a:p>
        </p:txBody>
      </p:sp>
      <p:sp>
        <p:nvSpPr>
          <p:cNvPr id="360" name="Shape 3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Automated Test Case Generation</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 due tonight</a:t>
            </a:r>
          </a:p>
          <a:p>
            <a:pPr indent="-228600" lvl="1" marL="914400" rtl="0">
              <a:spcBef>
                <a:spcPts val="600"/>
              </a:spcBef>
            </a:pPr>
            <a:r>
              <a:rPr lang="en"/>
              <a:t>Assignment 4 - due April 11.</a:t>
            </a:r>
          </a:p>
        </p:txBody>
      </p:sp>
      <p:sp>
        <p:nvSpPr>
          <p:cNvPr id="367" name="Shape 3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 Faults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Two types of subtle faults:</a:t>
            </a:r>
          </a:p>
          <a:p>
            <a:pPr indent="-228600" lvl="0" marL="457200" marR="0" rtl="0" algn="l">
              <a:lnSpc>
                <a:spcPct val="100000"/>
              </a:lnSpc>
              <a:spcBef>
                <a:spcPts val="600"/>
              </a:spcBef>
              <a:spcAft>
                <a:spcPts val="0"/>
              </a:spcAft>
            </a:pPr>
            <a:r>
              <a:rPr lang="en"/>
              <a:t>Deadlock - threads are blocked, waiting for another thread to release the lock.</a:t>
            </a:r>
          </a:p>
          <a:p>
            <a:pPr indent="-228600" lvl="0" marL="457200" marR="0" rtl="0" algn="l">
              <a:lnSpc>
                <a:spcPct val="100000"/>
              </a:lnSpc>
              <a:spcBef>
                <a:spcPts val="600"/>
              </a:spcBef>
              <a:spcAft>
                <a:spcPts val="0"/>
              </a:spcAft>
            </a:pPr>
            <a:r>
              <a:rPr lang="en"/>
              <a:t>Data Races - threads access a shared resource while other threads are modifying that resource.</a:t>
            </a:r>
          </a:p>
          <a:p>
            <a:pPr indent="-228600" lvl="0" marL="457200" marR="0" rtl="0" algn="l">
              <a:lnSpc>
                <a:spcPct val="100000"/>
              </a:lnSpc>
              <a:spcBef>
                <a:spcPts val="600"/>
              </a:spcBef>
              <a:spcAft>
                <a:spcPts val="0"/>
              </a:spcAft>
            </a:pPr>
            <a:r>
              <a:rPr lang="en"/>
              <a:t>Concurrent threads can execute non-deterministically.</a:t>
            </a:r>
          </a:p>
          <a:p>
            <a:pPr indent="-228600" lvl="1" marL="914400" marR="0" rtl="0" algn="l">
              <a:lnSpc>
                <a:spcPct val="100000"/>
              </a:lnSpc>
              <a:spcBef>
                <a:spcPts val="600"/>
              </a:spcBef>
              <a:spcAft>
                <a:spcPts val="0"/>
              </a:spcAft>
            </a:pPr>
            <a:r>
              <a:rPr lang="en"/>
              <a:t>Same execution sequence may not result in the same failure.</a:t>
            </a: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 Faults</a:t>
            </a:r>
          </a:p>
        </p:txBody>
      </p:sp>
      <p:sp>
        <p:nvSpPr>
          <p:cNvPr id="85" name="Shape 8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Can be prevented through safe programming:</a:t>
            </a:r>
          </a:p>
          <a:p>
            <a:pPr indent="-381000" lvl="0" marL="457200" marR="0" rtl="0" algn="l">
              <a:lnSpc>
                <a:spcPct val="100000"/>
              </a:lnSpc>
              <a:spcBef>
                <a:spcPts val="600"/>
              </a:spcBef>
              <a:spcAft>
                <a:spcPts val="0"/>
              </a:spcAft>
              <a:buSzPct val="100000"/>
            </a:pPr>
            <a:r>
              <a:rPr lang="en" sz="2400"/>
              <a:t>In critical regions, do not allow more than one thread to write to shared memory.</a:t>
            </a:r>
          </a:p>
          <a:p>
            <a:pPr indent="-381000" lvl="0" marL="457200" marR="0" rtl="0" algn="l">
              <a:lnSpc>
                <a:spcPct val="100000"/>
              </a:lnSpc>
              <a:spcBef>
                <a:spcPts val="600"/>
              </a:spcBef>
              <a:spcAft>
                <a:spcPts val="0"/>
              </a:spcAft>
              <a:buSzPct val="100000"/>
            </a:pPr>
            <a:r>
              <a:rPr lang="en" sz="2400"/>
              <a:t>In Java, synchronized blocks protect shared variables.</a:t>
            </a:r>
          </a:p>
          <a:p>
            <a:pPr indent="-355600" lvl="1" marL="914400" marR="0" rtl="0" algn="l">
              <a:lnSpc>
                <a:spcPct val="100000"/>
              </a:lnSpc>
              <a:spcBef>
                <a:spcPts val="600"/>
              </a:spcBef>
              <a:spcAft>
                <a:spcPts val="0"/>
              </a:spcAft>
              <a:buSzPct val="100000"/>
            </a:pPr>
            <a:r>
              <a:rPr lang="en" sz="2000"/>
              <a:t>Threads entering the block are locked out until the thread in the block exits.</a:t>
            </a:r>
          </a:p>
        </p:txBody>
      </p:sp>
      <p:sp>
        <p:nvSpPr>
          <p:cNvPr id="86" name="Shape 8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public </a:t>
            </a:r>
            <a:r>
              <a:rPr b="1" lang="en" sz="1400">
                <a:latin typeface="Courier New"/>
                <a:ea typeface="Courier New"/>
                <a:cs typeface="Courier New"/>
                <a:sym typeface="Courier New"/>
              </a:rPr>
              <a:t>synchronized</a:t>
            </a:r>
            <a:r>
              <a:rPr lang="en" sz="1400">
                <a:latin typeface="Courier New"/>
                <a:ea typeface="Courier New"/>
                <a:cs typeface="Courier New"/>
                <a:sym typeface="Courier New"/>
              </a:rPr>
              <a:t> void </a:t>
            </a:r>
            <a:br>
              <a:rPr lang="en" sz="1400">
                <a:latin typeface="Courier New"/>
                <a:ea typeface="Courier New"/>
                <a:cs typeface="Courier New"/>
                <a:sym typeface="Courier New"/>
              </a:rPr>
            </a:br>
            <a:r>
              <a:rPr lang="en" sz="1400">
                <a:latin typeface="Courier New"/>
                <a:ea typeface="Courier New"/>
                <a:cs typeface="Courier New"/>
                <a:sym typeface="Courier New"/>
              </a:rPr>
              <a:t>	add(int value){</a:t>
            </a:r>
            <a:br>
              <a:rPr lang="en" sz="1400">
                <a:latin typeface="Courier New"/>
                <a:ea typeface="Courier New"/>
                <a:cs typeface="Courier New"/>
                <a:sym typeface="Courier New"/>
              </a:rPr>
            </a:br>
            <a:r>
              <a:rPr lang="en" sz="1400">
                <a:latin typeface="Courier New"/>
                <a:ea typeface="Courier New"/>
                <a:cs typeface="Courier New"/>
                <a:sym typeface="Courier New"/>
              </a:rPr>
              <a:t>      this.count += value;</a:t>
            </a:r>
            <a:br>
              <a:rPr lang="en" sz="1400">
                <a:latin typeface="Courier New"/>
                <a:ea typeface="Courier New"/>
                <a:cs typeface="Courier New"/>
                <a:sym typeface="Courier New"/>
              </a:rPr>
            </a:br>
            <a:r>
              <a:rPr lang="en" sz="1400">
                <a:latin typeface="Courier New"/>
                <a:ea typeface="Courier New"/>
                <a:cs typeface="Courier New"/>
                <a:sym typeface="Courier New"/>
              </a:rPr>
              <a:t>}</a:t>
            </a:r>
          </a:p>
          <a:p>
            <a:pPr lvl="0" rtl="0">
              <a:spcBef>
                <a:spcPts val="0"/>
              </a:spcBef>
              <a:buClr>
                <a:schemeClr val="dk1"/>
              </a:buClr>
              <a:buSzPct val="100000"/>
              <a:buFont typeface="Arial"/>
              <a:buNone/>
            </a:pPr>
            <a:r>
              <a:t/>
            </a:r>
            <a:endParaRPr sz="1100">
              <a:latin typeface="Courier New"/>
              <a:ea typeface="Courier New"/>
              <a:cs typeface="Courier New"/>
              <a:sym typeface="Courier New"/>
            </a:endParaRPr>
          </a:p>
          <a:p>
            <a:pPr indent="-355600" lvl="0" marL="457200" rtl="0">
              <a:spcBef>
                <a:spcPts val="0"/>
              </a:spcBef>
              <a:buSzPct val="100000"/>
            </a:pPr>
            <a:r>
              <a:rPr lang="en" sz="2000"/>
              <a:t>Synchronized Method</a:t>
            </a:r>
          </a:p>
          <a:p>
            <a:pPr indent="-355600" lvl="1" marL="914400" rtl="0">
              <a:spcBef>
                <a:spcPts val="0"/>
              </a:spcBef>
              <a:buSzPct val="100000"/>
            </a:pPr>
            <a:r>
              <a:rPr lang="en" sz="2000"/>
              <a:t>One thread at a time.</a:t>
            </a:r>
          </a:p>
          <a:p>
            <a:pPr indent="0" lvl="0" marL="0" rtl="0">
              <a:spcBef>
                <a:spcPts val="0"/>
              </a:spcBef>
              <a:buNone/>
            </a:pPr>
            <a:r>
              <a:t/>
            </a:r>
            <a:endParaRPr sz="1100"/>
          </a:p>
          <a:p>
            <a:pPr indent="-69850" lvl="0" marL="0" rtl="0">
              <a:spcBef>
                <a:spcPts val="0"/>
              </a:spcBef>
              <a:buClr>
                <a:schemeClr val="dk1"/>
              </a:buClr>
              <a:buSzPct val="78571"/>
              <a:buFont typeface="Arial"/>
              <a:buNone/>
            </a:pPr>
            <a:r>
              <a:rPr lang="en" sz="1400">
                <a:latin typeface="Courier New"/>
                <a:ea typeface="Courier New"/>
                <a:cs typeface="Courier New"/>
                <a:sym typeface="Courier New"/>
              </a:rPr>
              <a:t>public void add(int value){</a:t>
            </a:r>
            <a:br>
              <a:rPr lang="en" sz="1400">
                <a:latin typeface="Courier New"/>
                <a:ea typeface="Courier New"/>
                <a:cs typeface="Courier New"/>
                <a:sym typeface="Courier New"/>
              </a:rPr>
            </a:b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synchronized(this){</a:t>
            </a:r>
            <a:br>
              <a:rPr lang="en" sz="1400">
                <a:latin typeface="Courier New"/>
                <a:ea typeface="Courier New"/>
                <a:cs typeface="Courier New"/>
                <a:sym typeface="Courier New"/>
              </a:rPr>
            </a:br>
            <a:r>
              <a:rPr lang="en" sz="1400">
                <a:latin typeface="Courier New"/>
                <a:ea typeface="Courier New"/>
                <a:cs typeface="Courier New"/>
                <a:sym typeface="Courier New"/>
              </a:rPr>
              <a:t>       this.count += value;   </a:t>
            </a:r>
            <a:br>
              <a:rPr lang="en" sz="1400">
                <a:latin typeface="Courier New"/>
                <a:ea typeface="Courier New"/>
                <a:cs typeface="Courier New"/>
                <a:sym typeface="Courier New"/>
              </a:rPr>
            </a:br>
            <a:r>
              <a:rPr lang="en" sz="1400">
                <a:latin typeface="Courier New"/>
                <a:ea typeface="Courier New"/>
                <a:cs typeface="Courier New"/>
                <a:sym typeface="Courier New"/>
              </a:rPr>
              <a:t>    </a:t>
            </a:r>
            <a:r>
              <a:rPr b="1" lang="en" sz="1400">
                <a:latin typeface="Courier New"/>
                <a:ea typeface="Courier New"/>
                <a:cs typeface="Courier New"/>
                <a:sym typeface="Courier New"/>
              </a:rPr>
              <a:t>}</a:t>
            </a:r>
            <a:br>
              <a:rPr lang="en" sz="1400">
                <a:latin typeface="Courier New"/>
                <a:ea typeface="Courier New"/>
                <a:cs typeface="Courier New"/>
                <a:sym typeface="Courier New"/>
              </a:rPr>
            </a:br>
            <a:r>
              <a:rPr lang="en" sz="1400">
                <a:latin typeface="Courier New"/>
                <a:ea typeface="Courier New"/>
                <a:cs typeface="Courier New"/>
                <a:sym typeface="Courier New"/>
              </a:rPr>
              <a:t>  }</a:t>
            </a:r>
          </a:p>
          <a:p>
            <a:pPr indent="-355600" lvl="0" marL="457200" rtl="0">
              <a:spcBef>
                <a:spcPts val="0"/>
              </a:spcBef>
              <a:buSzPct val="100000"/>
            </a:pPr>
            <a:r>
              <a:rPr lang="en" sz="2000"/>
              <a:t>Synchronized Block</a:t>
            </a:r>
          </a:p>
          <a:p>
            <a:pPr indent="-355600" lvl="1" marL="914400" rtl="0">
              <a:spcBef>
                <a:spcPts val="0"/>
              </a:spcBef>
              <a:buSzPct val="100000"/>
            </a:pPr>
            <a:r>
              <a:rPr lang="en" sz="2000"/>
              <a:t>One thread can execute that block at a time.</a:t>
            </a: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Synchronized Example</a:t>
            </a:r>
          </a:p>
        </p:txBody>
      </p:sp>
      <p:sp>
        <p:nvSpPr>
          <p:cNvPr id="93" name="Shape 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nsolas"/>
                <a:ea typeface="Consolas"/>
                <a:cs typeface="Consolas"/>
                <a:sym typeface="Consolas"/>
              </a:rPr>
              <a:t>public class Counter{</a:t>
            </a:r>
          </a:p>
          <a:p>
            <a:pPr indent="457200" lvl="0" marR="0" rtl="0" algn="l">
              <a:lnSpc>
                <a:spcPct val="100000"/>
              </a:lnSpc>
              <a:spcBef>
                <a:spcPts val="600"/>
              </a:spcBef>
              <a:spcAft>
                <a:spcPts val="0"/>
              </a:spcAft>
              <a:buNone/>
            </a:pPr>
            <a:r>
              <a:rPr lang="en" sz="1200">
                <a:latin typeface="Consolas"/>
                <a:ea typeface="Consolas"/>
                <a:cs typeface="Consolas"/>
                <a:sym typeface="Consolas"/>
              </a:rPr>
              <a:t>long count = 0;</a:t>
            </a:r>
          </a:p>
          <a:p>
            <a:pPr indent="457200" lvl="0" marR="0" rtl="0" algn="l">
              <a:lnSpc>
                <a:spcPct val="100000"/>
              </a:lnSpc>
              <a:spcBef>
                <a:spcPts val="600"/>
              </a:spcBef>
              <a:spcAft>
                <a:spcPts val="0"/>
              </a:spcAft>
              <a:buNone/>
            </a:pPr>
            <a:r>
              <a:rPr lang="en" sz="1200">
                <a:latin typeface="Consolas"/>
                <a:ea typeface="Consolas"/>
                <a:cs typeface="Consolas"/>
                <a:sym typeface="Consolas"/>
              </a:rPr>
              <a:t>public synchronized void </a:t>
            </a:r>
            <a:br>
              <a:rPr lang="en" sz="1200">
                <a:latin typeface="Consolas"/>
                <a:ea typeface="Consolas"/>
                <a:cs typeface="Consolas"/>
                <a:sym typeface="Consolas"/>
              </a:rPr>
            </a:br>
            <a:r>
              <a:rPr lang="en" sz="1200">
                <a:latin typeface="Consolas"/>
                <a:ea typeface="Consolas"/>
                <a:cs typeface="Consolas"/>
                <a:sym typeface="Consolas"/>
              </a:rPr>
              <a:t>		add(long value){</a:t>
            </a:r>
            <a:br>
              <a:rPr lang="en" sz="1200">
                <a:latin typeface="Consolas"/>
                <a:ea typeface="Consolas"/>
                <a:cs typeface="Consolas"/>
                <a:sym typeface="Consolas"/>
              </a:rPr>
            </a:br>
            <a:r>
              <a:rPr lang="en" sz="1200">
                <a:latin typeface="Consolas"/>
                <a:ea typeface="Consolas"/>
                <a:cs typeface="Consolas"/>
                <a:sym typeface="Consolas"/>
              </a:rPr>
              <a:t>       this.count += value;</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a:t>
            </a:r>
          </a:p>
          <a:p>
            <a:pPr indent="0" lvl="0" marL="0" marR="0" rtl="0" algn="l">
              <a:lnSpc>
                <a:spcPct val="100000"/>
              </a:lnSpc>
              <a:spcBef>
                <a:spcPts val="600"/>
              </a:spcBef>
              <a:spcAft>
                <a:spcPts val="0"/>
              </a:spcAft>
              <a:buNone/>
            </a:pPr>
            <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en" sz="1200">
                <a:latin typeface="Consolas"/>
                <a:ea typeface="Consolas"/>
                <a:cs typeface="Consolas"/>
                <a:sym typeface="Consolas"/>
              </a:rPr>
              <a:t>public class CounterThread extends Thread{</a:t>
            </a:r>
          </a:p>
          <a:p>
            <a:pPr indent="457200" lvl="0" marL="0" marR="0" rtl="0" algn="l">
              <a:lnSpc>
                <a:spcPct val="100000"/>
              </a:lnSpc>
              <a:spcBef>
                <a:spcPts val="600"/>
              </a:spcBef>
              <a:spcAft>
                <a:spcPts val="0"/>
              </a:spcAft>
              <a:buNone/>
            </a:pPr>
            <a:r>
              <a:rPr lang="en" sz="1200">
                <a:latin typeface="Consolas"/>
                <a:ea typeface="Consolas"/>
                <a:cs typeface="Consolas"/>
                <a:sym typeface="Consolas"/>
              </a:rPr>
              <a:t>protected Counter counter = null;</a:t>
            </a:r>
          </a:p>
          <a:p>
            <a:pPr indent="457200" lvl="0" marL="0" marR="0" rtl="0" algn="l">
              <a:lnSpc>
                <a:spcPct val="100000"/>
              </a:lnSpc>
              <a:spcBef>
                <a:spcPts val="600"/>
              </a:spcBef>
              <a:spcAft>
                <a:spcPts val="0"/>
              </a:spcAft>
              <a:buNone/>
            </a:pPr>
            <a:r>
              <a:rPr lang="en" sz="1200">
                <a:latin typeface="Consolas"/>
                <a:ea typeface="Consolas"/>
                <a:cs typeface="Consolas"/>
                <a:sym typeface="Consolas"/>
              </a:rPr>
              <a:t>public CounterThread(Counter counter){</a:t>
            </a:r>
            <a:br>
              <a:rPr lang="en" sz="1200">
                <a:latin typeface="Consolas"/>
                <a:ea typeface="Consolas"/>
                <a:cs typeface="Consolas"/>
                <a:sym typeface="Consolas"/>
              </a:rPr>
            </a:br>
            <a:r>
              <a:rPr lang="en" sz="1200">
                <a:latin typeface="Consolas"/>
                <a:ea typeface="Consolas"/>
                <a:cs typeface="Consolas"/>
                <a:sym typeface="Consolas"/>
              </a:rPr>
              <a:t>        this.counter = counter;</a:t>
            </a:r>
            <a:br>
              <a:rPr lang="en" sz="1200">
                <a:latin typeface="Consolas"/>
                <a:ea typeface="Consolas"/>
                <a:cs typeface="Consolas"/>
                <a:sym typeface="Consolas"/>
              </a:rPr>
            </a:br>
            <a:r>
              <a:rPr lang="en" sz="1200">
                <a:latin typeface="Consolas"/>
                <a:ea typeface="Consolas"/>
                <a:cs typeface="Consolas"/>
                <a:sym typeface="Consolas"/>
              </a:rPr>
              <a:t>     }</a:t>
            </a:r>
          </a:p>
          <a:p>
            <a:pPr indent="387350" lvl="0" marL="0" marR="0" rtl="0" algn="l">
              <a:lnSpc>
                <a:spcPct val="100000"/>
              </a:lnSpc>
              <a:spcBef>
                <a:spcPts val="600"/>
              </a:spcBef>
              <a:spcAft>
                <a:spcPts val="0"/>
              </a:spcAft>
              <a:buClr>
                <a:schemeClr val="dk1"/>
              </a:buClr>
              <a:buSzPct val="91666"/>
              <a:buFont typeface="Arial"/>
              <a:buNone/>
            </a:pPr>
            <a:r>
              <a:rPr lang="en" sz="1200">
                <a:latin typeface="Consolas"/>
                <a:ea typeface="Consolas"/>
                <a:cs typeface="Consolas"/>
                <a:sym typeface="Consolas"/>
              </a:rPr>
              <a:t>public void run() {</a:t>
            </a:r>
            <a:br>
              <a:rPr lang="en" sz="1200">
                <a:latin typeface="Consolas"/>
                <a:ea typeface="Consolas"/>
                <a:cs typeface="Consolas"/>
                <a:sym typeface="Consolas"/>
              </a:rPr>
            </a:br>
            <a:r>
              <a:rPr lang="en" sz="1200">
                <a:latin typeface="Consolas"/>
                <a:ea typeface="Consolas"/>
                <a:cs typeface="Consolas"/>
                <a:sym typeface="Consolas"/>
              </a:rPr>
              <a:t>		for(int i=0; i&lt;10; i++){</a:t>
            </a:r>
            <a:br>
              <a:rPr lang="en" sz="1200">
                <a:latin typeface="Consolas"/>
                <a:ea typeface="Consolas"/>
                <a:cs typeface="Consolas"/>
                <a:sym typeface="Consolas"/>
              </a:rPr>
            </a:br>
            <a:r>
              <a:rPr lang="en" sz="1200">
                <a:latin typeface="Consolas"/>
                <a:ea typeface="Consolas"/>
                <a:cs typeface="Consolas"/>
                <a:sym typeface="Consolas"/>
              </a:rPr>
              <a:t>           	counter.add(i);</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     	}</a:t>
            </a:r>
            <a:br>
              <a:rPr lang="en" sz="1200">
                <a:latin typeface="Consolas"/>
                <a:ea typeface="Consolas"/>
                <a:cs typeface="Consolas"/>
                <a:sym typeface="Consolas"/>
              </a:rPr>
            </a:br>
            <a:r>
              <a:rPr lang="en" sz="1200">
                <a:latin typeface="Consolas"/>
                <a:ea typeface="Consolas"/>
                <a:cs typeface="Consolas"/>
                <a:sym typeface="Consolas"/>
              </a:rPr>
              <a:t>}</a:t>
            </a:r>
          </a:p>
          <a:p>
            <a:pPr lvl="0" marR="0" rtl="0" algn="l">
              <a:lnSpc>
                <a:spcPct val="100000"/>
              </a:lnSpc>
              <a:spcBef>
                <a:spcPts val="600"/>
              </a:spcBef>
              <a:spcAft>
                <a:spcPts val="0"/>
              </a:spcAft>
              <a:buNone/>
            </a:pPr>
            <a:r>
              <a:t/>
            </a:r>
            <a:endParaRPr/>
          </a:p>
        </p:txBody>
      </p:sp>
      <p:sp>
        <p:nvSpPr>
          <p:cNvPr id="94" name="Shape 94"/>
          <p:cNvSpPr txBox="1"/>
          <p:nvPr>
            <p:ph idx="2" type="body"/>
          </p:nvPr>
        </p:nvSpPr>
        <p:spPr>
          <a:xfrm>
            <a:off x="4451700" y="1600200"/>
            <a:ext cx="4235100" cy="30240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sz="1200">
                <a:latin typeface="Consolas"/>
                <a:ea typeface="Consolas"/>
                <a:cs typeface="Consolas"/>
                <a:sym typeface="Consolas"/>
              </a:rPr>
              <a:t>public class Example {</a:t>
            </a:r>
          </a:p>
          <a:p>
            <a:pPr indent="457200" lvl="0" rtl="0">
              <a:spcBef>
                <a:spcPts val="0"/>
              </a:spcBef>
              <a:buNone/>
            </a:pPr>
            <a:r>
              <a:rPr lang="en" sz="1200">
                <a:latin typeface="Consolas"/>
                <a:ea typeface="Consolas"/>
                <a:cs typeface="Consolas"/>
                <a:sym typeface="Consolas"/>
              </a:rPr>
              <a:t>public static void main(String[] args){</a:t>
            </a:r>
          </a:p>
          <a:p>
            <a:pPr indent="457200" lvl="0" marL="457200" rtl="0">
              <a:spcBef>
                <a:spcPts val="0"/>
              </a:spcBef>
              <a:buNone/>
            </a:pPr>
            <a:r>
              <a:rPr lang="en" sz="1200">
                <a:latin typeface="Consolas"/>
                <a:ea typeface="Consolas"/>
                <a:cs typeface="Consolas"/>
                <a:sym typeface="Consolas"/>
              </a:rPr>
              <a:t>Counter counter = new Counter();</a:t>
            </a:r>
          </a:p>
          <a:p>
            <a:pPr indent="457200" lvl="0" marL="457200" rtl="0">
              <a:spcBef>
                <a:spcPts val="0"/>
              </a:spcBef>
              <a:buNone/>
            </a:pPr>
            <a:r>
              <a:rPr lang="en" sz="1200">
                <a:latin typeface="Consolas"/>
                <a:ea typeface="Consolas"/>
                <a:cs typeface="Consolas"/>
                <a:sym typeface="Consolas"/>
              </a:rPr>
              <a:t>Thread  threadA = new </a:t>
            </a:r>
          </a:p>
          <a:p>
            <a:pPr indent="457200" lvl="0" marL="1371600" rtl="0">
              <a:spcBef>
                <a:spcPts val="0"/>
              </a:spcBef>
              <a:buNone/>
            </a:pPr>
            <a:r>
              <a:rPr lang="en" sz="1200">
                <a:latin typeface="Consolas"/>
                <a:ea typeface="Consolas"/>
                <a:cs typeface="Consolas"/>
                <a:sym typeface="Consolas"/>
              </a:rPr>
              <a:t>CounterThread(counter);</a:t>
            </a:r>
          </a:p>
          <a:p>
            <a:pPr indent="457200" lvl="0" marL="457200" rtl="0">
              <a:spcBef>
                <a:spcPts val="0"/>
              </a:spcBef>
              <a:buNone/>
            </a:pPr>
            <a:r>
              <a:rPr lang="en" sz="1200">
                <a:latin typeface="Consolas"/>
                <a:ea typeface="Consolas"/>
                <a:cs typeface="Consolas"/>
                <a:sym typeface="Consolas"/>
              </a:rPr>
              <a:t>Thread  threadB = new </a:t>
            </a:r>
            <a:br>
              <a:rPr lang="en" sz="1200">
                <a:latin typeface="Consolas"/>
                <a:ea typeface="Consolas"/>
                <a:cs typeface="Consolas"/>
                <a:sym typeface="Consolas"/>
              </a:rPr>
            </a:br>
            <a:r>
              <a:rPr lang="en" sz="1200">
                <a:latin typeface="Consolas"/>
                <a:ea typeface="Consolas"/>
                <a:cs typeface="Consolas"/>
                <a:sym typeface="Consolas"/>
              </a:rPr>
              <a:t>			CounterThread(counter);</a:t>
            </a:r>
          </a:p>
          <a:p>
            <a:pPr indent="457200" lvl="0" marL="457200" rtl="0">
              <a:spcBef>
                <a:spcPts val="0"/>
              </a:spcBef>
              <a:buNone/>
            </a:pPr>
            <a:r>
              <a:rPr lang="en" sz="1200">
                <a:latin typeface="Consolas"/>
                <a:ea typeface="Consolas"/>
                <a:cs typeface="Consolas"/>
                <a:sym typeface="Consolas"/>
              </a:rPr>
              <a:t>threadA.start();</a:t>
            </a:r>
          </a:p>
          <a:p>
            <a:pPr indent="457200" lvl="0" marL="457200" rtl="0">
              <a:spcBef>
                <a:spcPts val="0"/>
              </a:spcBef>
              <a:buNone/>
            </a:pPr>
            <a:r>
              <a:rPr lang="en" sz="1200">
                <a:latin typeface="Consolas"/>
                <a:ea typeface="Consolas"/>
                <a:cs typeface="Consolas"/>
                <a:sym typeface="Consolas"/>
              </a:rPr>
              <a:t>threadB.start();</a:t>
            </a:r>
          </a:p>
          <a:p>
            <a:pPr indent="0" lvl="0" marL="457200" rtl="0">
              <a:spcBef>
                <a:spcPts val="0"/>
              </a:spcBef>
              <a:buNone/>
            </a:pPr>
            <a:r>
              <a:rPr lang="en" sz="1200">
                <a:latin typeface="Consolas"/>
                <a:ea typeface="Consolas"/>
                <a:cs typeface="Consolas"/>
                <a:sym typeface="Consolas"/>
              </a:rPr>
              <a:t>}</a:t>
            </a:r>
          </a:p>
          <a:p>
            <a:pPr indent="-69850" lvl="0" marL="0" rtl="0">
              <a:spcBef>
                <a:spcPts val="0"/>
              </a:spcBef>
              <a:buClr>
                <a:schemeClr val="dk1"/>
              </a:buClr>
              <a:buSzPct val="91666"/>
              <a:buFont typeface="Arial"/>
              <a:buNone/>
            </a:pPr>
            <a:r>
              <a:rPr lang="en" sz="1200">
                <a:latin typeface="Consolas"/>
                <a:ea typeface="Consolas"/>
                <a:cs typeface="Consolas"/>
                <a:sym typeface="Consolas"/>
              </a:rPr>
              <a:t>}</a:t>
            </a:r>
          </a:p>
          <a:p>
            <a:pPr lvl="0">
              <a:spcBef>
                <a:spcPts val="0"/>
              </a:spcBef>
              <a:buNone/>
            </a:pPr>
            <a:r>
              <a:t/>
            </a:r>
            <a:endParaRPr/>
          </a:p>
        </p:txBody>
      </p:sp>
      <p:sp>
        <p:nvSpPr>
          <p:cNvPr id="95" name="Shape 9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Faults</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Dynamic memory access and allocation can cause particular types of faults.</a:t>
            </a:r>
          </a:p>
          <a:p>
            <a:pPr indent="-228600" lvl="1" marL="914400" marR="0" rtl="0" algn="l">
              <a:lnSpc>
                <a:spcPct val="100000"/>
              </a:lnSpc>
              <a:spcBef>
                <a:spcPts val="600"/>
              </a:spcBef>
              <a:spcAft>
                <a:spcPts val="0"/>
              </a:spcAft>
            </a:pPr>
            <a:r>
              <a:rPr lang="en"/>
              <a:t>Null pointer dereferencing</a:t>
            </a:r>
          </a:p>
          <a:p>
            <a:pPr indent="-228600" lvl="1" marL="914400" marR="0" rtl="0" algn="l">
              <a:lnSpc>
                <a:spcPct val="100000"/>
              </a:lnSpc>
              <a:spcBef>
                <a:spcPts val="600"/>
              </a:spcBef>
              <a:spcAft>
                <a:spcPts val="0"/>
              </a:spcAft>
            </a:pPr>
            <a:r>
              <a:rPr lang="en"/>
              <a:t>Illegal access</a:t>
            </a:r>
          </a:p>
          <a:p>
            <a:pPr indent="-228600" lvl="1" marL="914400" marR="0" rtl="0" algn="l">
              <a:lnSpc>
                <a:spcPct val="100000"/>
              </a:lnSpc>
              <a:spcBef>
                <a:spcPts val="600"/>
              </a:spcBef>
              <a:spcAft>
                <a:spcPts val="0"/>
              </a:spcAft>
            </a:pPr>
            <a:r>
              <a:rPr lang="en"/>
              <a:t>Memory leaks</a:t>
            </a:r>
          </a:p>
          <a:p>
            <a:pPr indent="-228600" lvl="0" marL="457200" marR="0" rtl="0" algn="l">
              <a:lnSpc>
                <a:spcPct val="100000"/>
              </a:lnSpc>
              <a:spcBef>
                <a:spcPts val="600"/>
              </a:spcBef>
              <a:spcAft>
                <a:spcPts val="0"/>
              </a:spcAft>
            </a:pPr>
            <a:r>
              <a:rPr lang="en"/>
              <a:t>Can lead to memory corruption, exhaustion, incorrect results, or illegal access to data.</a:t>
            </a:r>
          </a:p>
          <a:p>
            <a:pPr indent="-228600" lvl="0" marL="457200" marR="0" rtl="0" algn="l">
              <a:lnSpc>
                <a:spcPct val="100000"/>
              </a:lnSpc>
              <a:spcBef>
                <a:spcPts val="600"/>
              </a:spcBef>
              <a:spcAft>
                <a:spcPts val="0"/>
              </a:spcAft>
            </a:pPr>
            <a:r>
              <a:rPr lang="en"/>
              <a:t>Hard to detect when testing. May not cause a failure immediately. </a:t>
            </a:r>
          </a:p>
        </p:txBody>
      </p:sp>
      <p:sp>
        <p:nvSpPr>
          <p:cNvPr id="102" name="Shape 10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Memory Fault - Example</a:t>
            </a:r>
          </a:p>
        </p:txBody>
      </p:sp>
      <p:sp>
        <p:nvSpPr>
          <p:cNvPr id="108" name="Shape 108"/>
          <p:cNvSpPr txBox="1"/>
          <p:nvPr>
            <p:ph idx="1" type="body"/>
          </p:nvPr>
        </p:nvSpPr>
        <p:spPr>
          <a:xfrm>
            <a:off x="457200" y="1600200"/>
            <a:ext cx="42351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300">
                <a:latin typeface="Consolas"/>
                <a:ea typeface="Consolas"/>
                <a:cs typeface="Consolas"/>
                <a:sym typeface="Consolas"/>
              </a:rPr>
              <a:t>if(c==’+’){</a:t>
            </a:r>
          </a:p>
          <a:p>
            <a:pPr lvl="0" marR="0" rtl="0" algn="l">
              <a:lnSpc>
                <a:spcPct val="100000"/>
              </a:lnSpc>
              <a:spcBef>
                <a:spcPts val="600"/>
              </a:spcBef>
              <a:spcAft>
                <a:spcPts val="0"/>
              </a:spcAft>
              <a:buNone/>
            </a:pPr>
            <a:r>
              <a:rPr lang="en" sz="1300">
                <a:latin typeface="Consolas"/>
                <a:ea typeface="Consolas"/>
                <a:cs typeface="Consolas"/>
                <a:sym typeface="Consolas"/>
              </a:rPr>
              <a:t>	*dptr = ‘ ‘;</a:t>
            </a:r>
          </a:p>
          <a:p>
            <a:pPr lvl="0" marR="0" rtl="0" algn="l">
              <a:lnSpc>
                <a:spcPct val="100000"/>
              </a:lnSpc>
              <a:spcBef>
                <a:spcPts val="600"/>
              </a:spcBef>
              <a:spcAft>
                <a:spcPts val="0"/>
              </a:spcAft>
              <a:buNone/>
            </a:pPr>
            <a:r>
              <a:rPr b="1" lang="en" sz="1300">
                <a:latin typeface="Consolas"/>
                <a:ea typeface="Consolas"/>
                <a:cs typeface="Consolas"/>
                <a:sym typeface="Consolas"/>
              </a:rPr>
              <a:t>}else if(c==’%’){</a:t>
            </a:r>
          </a:p>
          <a:p>
            <a:pPr lvl="0" marR="0" rtl="0" algn="l">
              <a:lnSpc>
                <a:spcPct val="100000"/>
              </a:lnSpc>
              <a:spcBef>
                <a:spcPts val="600"/>
              </a:spcBef>
              <a:spcAft>
                <a:spcPts val="0"/>
              </a:spcAft>
              <a:buNone/>
            </a:pPr>
            <a:r>
              <a:rPr b="1" lang="en" sz="1300">
                <a:latin typeface="Consolas"/>
                <a:ea typeface="Consolas"/>
                <a:cs typeface="Consolas"/>
                <a:sym typeface="Consolas"/>
              </a:rPr>
              <a:t>	/* Case 2: ‘%xx’ is hex for </a:t>
            </a:r>
            <a:br>
              <a:rPr b="1" lang="en" sz="1300">
                <a:latin typeface="Consolas"/>
                <a:ea typeface="Consolas"/>
                <a:cs typeface="Consolas"/>
                <a:sym typeface="Consolas"/>
              </a:rPr>
            </a:br>
            <a:r>
              <a:rPr b="1" lang="en" sz="1300">
                <a:latin typeface="Consolas"/>
                <a:ea typeface="Consolas"/>
                <a:cs typeface="Consolas"/>
                <a:sym typeface="Consolas"/>
              </a:rPr>
              <a:t>				character xx */</a:t>
            </a:r>
          </a:p>
          <a:p>
            <a:pPr lvl="0" marR="0" rtl="0" algn="l">
              <a:lnSpc>
                <a:spcPct val="100000"/>
              </a:lnSpc>
              <a:spcBef>
                <a:spcPts val="600"/>
              </a:spcBef>
              <a:spcAft>
                <a:spcPts val="0"/>
              </a:spcAft>
              <a:buNone/>
            </a:pPr>
            <a:r>
              <a:rPr b="1" lang="en" sz="1300">
                <a:latin typeface="Consolas"/>
                <a:ea typeface="Consolas"/>
                <a:cs typeface="Consolas"/>
                <a:sym typeface="Consolas"/>
              </a:rPr>
              <a:t>	int digit_high = Hex_Values[*(++eptr)];</a:t>
            </a:r>
          </a:p>
          <a:p>
            <a:pPr lvl="0" marR="0" rtl="0" algn="l">
              <a:lnSpc>
                <a:spcPct val="100000"/>
              </a:lnSpc>
              <a:spcBef>
                <a:spcPts val="600"/>
              </a:spcBef>
              <a:spcAft>
                <a:spcPts val="0"/>
              </a:spcAft>
              <a:buNone/>
            </a:pPr>
            <a:r>
              <a:rPr b="1" lang="en" sz="1300">
                <a:latin typeface="Consolas"/>
                <a:ea typeface="Consolas"/>
                <a:cs typeface="Consolas"/>
                <a:sym typeface="Consolas"/>
              </a:rPr>
              <a:t>	int digit_low = Hex_Values[*(++eptr)];</a:t>
            </a:r>
          </a:p>
          <a:p>
            <a:pPr lvl="0" marR="0" rtl="0" algn="l">
              <a:lnSpc>
                <a:spcPct val="100000"/>
              </a:lnSpc>
              <a:spcBef>
                <a:spcPts val="600"/>
              </a:spcBef>
              <a:spcAft>
                <a:spcPts val="0"/>
              </a:spcAft>
              <a:buNone/>
            </a:pPr>
            <a:r>
              <a:rPr b="1" lang="en" sz="1300">
                <a:latin typeface="Consolas"/>
                <a:ea typeface="Consolas"/>
                <a:cs typeface="Consolas"/>
                <a:sym typeface="Consolas"/>
              </a:rPr>
              <a:t>	...</a:t>
            </a:r>
          </a:p>
          <a:p>
            <a:pPr lvl="0" marR="0" rtl="0" algn="l">
              <a:lnSpc>
                <a:spcPct val="100000"/>
              </a:lnSpc>
              <a:spcBef>
                <a:spcPts val="600"/>
              </a:spcBef>
              <a:spcAft>
                <a:spcPts val="0"/>
              </a:spcAft>
              <a:buNone/>
            </a:pPr>
            <a:r>
              <a:rPr b="1" lang="en" sz="1300">
                <a:latin typeface="Consolas"/>
                <a:ea typeface="Consolas"/>
                <a:cs typeface="Consolas"/>
                <a:sym typeface="Consolas"/>
              </a:rPr>
              <a:t>}</a:t>
            </a:r>
          </a:p>
        </p:txBody>
      </p:sp>
      <p:sp>
        <p:nvSpPr>
          <p:cNvPr id="109" name="Shape 109"/>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Increments pointer twice without checking for buffer termination.</a:t>
            </a:r>
          </a:p>
          <a:p>
            <a:pPr indent="-381000" lvl="0" marL="457200" rtl="0">
              <a:spcBef>
                <a:spcPts val="0"/>
              </a:spcBef>
              <a:buSzPct val="100000"/>
            </a:pPr>
            <a:r>
              <a:rPr lang="en" sz="2400"/>
              <a:t>If ‘%x’ is fed as input, program scans beyond end of input string.</a:t>
            </a:r>
          </a:p>
          <a:p>
            <a:pPr indent="-381000" lvl="0" marL="457200" rtl="0">
              <a:spcBef>
                <a:spcPts val="0"/>
              </a:spcBef>
              <a:buSzPct val="100000"/>
            </a:pPr>
            <a:r>
              <a:rPr lang="en" sz="2400"/>
              <a:t>Can corrupt memory.</a:t>
            </a:r>
          </a:p>
          <a:p>
            <a:pPr indent="-355600" lvl="1" marL="914400">
              <a:spcBef>
                <a:spcPts val="0"/>
              </a:spcBef>
              <a:buSzPct val="100000"/>
            </a:pPr>
            <a:r>
              <a:rPr lang="en" sz="2000"/>
              <a:t>Failure may not occur until that memory is </a:t>
            </a:r>
            <a:r>
              <a:rPr i="1" lang="en" sz="2000"/>
              <a:t>used</a:t>
            </a:r>
            <a:r>
              <a:rPr lang="en" sz="2000"/>
              <a:t>.</a:t>
            </a:r>
          </a:p>
        </p:txBody>
      </p:sp>
      <p:sp>
        <p:nvSpPr>
          <p:cNvPr id="110" name="Shape 11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