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is a technique known as metaheuristic search. Exhaustive testing is generally impossible. There are just too many combinations of input values. So, we can’t search the whole input space. Instead (1)</a:t>
            </a:r>
          </a:p>
          <a:p>
            <a:pPr lvl="0" rtl="0">
              <a:lnSpc>
                <a:spcPct val="120000"/>
              </a:lnSpc>
              <a:spcBef>
                <a:spcPts val="0"/>
              </a:spcBef>
              <a:buNone/>
            </a:pPr>
            <a:r>
              <a:rPr lang="en">
                <a:solidFill>
                  <a:schemeClr val="dk1"/>
                </a:solidFill>
              </a:rPr>
              <a:t>(2), by telling us something about what we just tried - often not just whether or not it was a good test, but how close it was to being the best test. The algorithm and fitness function form a symbiotic relationship where the algorithm tries a solution, finds out whether it meets our goals, then uses its score in conjunction with a set of population manipulation mechanisms to generate new solutions.</a:t>
            </a:r>
          </a:p>
          <a:p>
            <a:pPr lvl="0" rtl="0">
              <a:lnSpc>
                <a:spcPct val="120000"/>
              </a:lnSpc>
              <a:spcBef>
                <a:spcPts val="0"/>
              </a:spcBef>
              <a:buNone/>
            </a:pPr>
            <a:r>
              <a:rPr lang="en">
                <a:solidFill>
                  <a:schemeClr val="dk1"/>
                </a:solidFill>
              </a:rPr>
              <a:t>This is not an echaustive search, (4), (5), (6)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dozens of metaheuristic techniques out there, but at a high level, they can be broken into two families - local and global searches. Local searches  are pretty simple (read 1-3).</a:t>
            </a:r>
          </a:p>
          <a:p>
            <a:pPr lvl="0" rtl="0">
              <a:spcBef>
                <a:spcPts val="0"/>
              </a:spcBef>
              <a:buNone/>
            </a:pPr>
            <a:r>
              <a:rPr lang="en">
                <a:solidFill>
                  <a:schemeClr val="dk1"/>
                </a:solidFill>
              </a:rPr>
              <a:t>The neighbors are any test cases that could be generated by making a small change to the current test.</a:t>
            </a:r>
          </a:p>
          <a:p>
            <a:pPr lvl="0" rtl="0">
              <a:spcBef>
                <a:spcPts val="0"/>
              </a:spcBef>
              <a:buNone/>
            </a:pPr>
            <a:r>
              <a:rPr lang="en"/>
              <a:t>The idea is that, if you’re pretty good, you might improve by making a tiny, tiny change. If you do, try to improve again, and keep going until you can’t get any better.</a:t>
            </a:r>
          </a:p>
          <a:p>
            <a:pPr lvl="0" rtl="0">
              <a:spcBef>
                <a:spcPts val="0"/>
              </a:spcBef>
              <a:buNone/>
            </a:pPr>
            <a:r>
              <a:rPr lang="en"/>
              <a:t>Now, there are more complex methods, but there isn’t anything easier to understand and implement or faster to execute as long as you picked a good starting point. That’s the big issue, though. If you didn’t, you can get stuck in a particular region of the search space, unable to find a good solution. The basic thing that you can do to help with this is to add restarts when you get stuck.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The “neighbors” of the current test are tests that could be created by making a small change to the current test.</a:t>
            </a:r>
          </a:p>
          <a:p>
            <a:pPr lvl="0" rtl="0">
              <a:spcBef>
                <a:spcPts val="0"/>
              </a:spcBef>
              <a:buNone/>
            </a:pPr>
            <a:r>
              <a:rPr lang="en">
                <a:solidFill>
                  <a:schemeClr val="dk1"/>
                </a:solidFill>
              </a:rPr>
              <a:t>There is some variation in how you encode a population member when generating software tests, two common ones are input to a single function and a unit test composed of one or more method calls on a class. </a:t>
            </a:r>
          </a:p>
          <a:p>
            <a:pPr lvl="0" rtl="0">
              <a:spcBef>
                <a:spcPts val="0"/>
              </a:spcBef>
              <a:buClr>
                <a:schemeClr val="dk1"/>
              </a:buClr>
              <a:buSzPct val="100000"/>
              <a:buFont typeface="Arial"/>
              <a:buNone/>
            </a:pPr>
            <a:r>
              <a:rPr lang="en">
                <a:solidFill>
                  <a:schemeClr val="dk1"/>
                </a:solidFill>
              </a:rPr>
              <a:t>In the first case, you have a set of variables that you assign values to. Now, what happens if we change one of those values? In this case, your choices depend on the data type - like flipping a boolean, or making a small change to an integer or string - generally, you have rules in place governing what counts as a neighbor that bound the size of the local neighborhood at any given point.</a:t>
            </a:r>
          </a:p>
          <a:p>
            <a:pPr lvl="0" rtl="0">
              <a:spcBef>
                <a:spcPts val="0"/>
              </a:spcBef>
              <a:buNone/>
            </a:pPr>
            <a:r>
              <a:rPr lang="en"/>
              <a:t>In the second (5-8)</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basic form of local search is called hill climbing. The idea is basicallt what we went over on the last slide (1), called hill climbing because (2). the peaks - the stopping points - represent solutions with localized maximum values, just as the lowest levels represent solutions to avoid in the local landscape. </a:t>
            </a:r>
          </a:p>
          <a:p>
            <a:pPr lvl="0" rtl="0">
              <a:spcBef>
                <a:spcPts val="0"/>
              </a:spcBef>
              <a:buNone/>
            </a:pPr>
            <a:r>
              <a:rPr lang="en"/>
              <a:t>Hill climbers are often implemented in one of two ways. The first is called (4), second is (5). The second may be preferred if you have a large number of neighboring solutions - a large number of small changes you could make to the current solution.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Simulated Annealing is probably the most well-known form of local search. It’s name comes from a metallurgy technique, annealing. where a material is heated, then cooled. The heat causes the atoms in the material to wander randomly through different energy states and the cooling process increases the chances of finding a state with a lower energy than the starting position. Simulated annealing models this process as a search algorithm.</a:t>
            </a:r>
          </a:p>
          <a:p>
            <a:pPr lvl="0" rtl="0">
              <a:spcBef>
                <a:spcPts val="0"/>
              </a:spcBef>
              <a:buNone/>
            </a:pPr>
            <a:r>
              <a:rPr lang="en"/>
              <a:t>During each round, SA </a:t>
            </a:r>
            <a:r>
              <a:rPr lang="en">
                <a:solidFill>
                  <a:schemeClr val="dk1"/>
                </a:solidFill>
              </a:rPr>
              <a:t>will choose a neighbor at random.You</a:t>
            </a:r>
            <a:r>
              <a:rPr lang="en"/>
              <a:t> will then score that neighbor. If the neighbor has a better score, SA will move to it and set it as the current state. If no score improvement is seen, the algorithm might move to it anyway, it will decide whether or not to move based on the probability function (3)</a:t>
            </a:r>
          </a:p>
          <a:p>
            <a:pPr lvl="0" rtl="0">
              <a:spcBef>
                <a:spcPts val="0"/>
              </a:spcBef>
              <a:buNone/>
            </a:pPr>
            <a:r>
              <a:rPr lang="en"/>
              <a:t>This is guided by a temperature function that changes value over time (4)</a:t>
            </a:r>
          </a:p>
          <a:p>
            <a:pPr lvl="0" rtl="0">
              <a:spcBef>
                <a:spcPts val="0"/>
              </a:spcBef>
              <a:buNone/>
            </a:pPr>
            <a:r>
              <a:rPr lang="en"/>
              <a:t>This randomness is the very cornerstone of the Simulated Annealing algorithm. Initially, the “atoms” (current solutions) will take large random jumps, sometimes to even suboptimal new solutions. These random jumps allow simulated annealing to sample a large part of the search space, while avoiding being trapped in local minima. Eventually, the “atoms” will cool and stabilize and the search will converge to a simple hill climber. Simulated annealing is a pretty simple algoritmh that is very efficient, works on basically any program, and often delivers pretty good results.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Global searches are pretty similar. You form a solution, score it, then see what you can do. The key difference is the global part. All of the global searches have a strategy in place to sample from the whole search space instead of strictly sitting in the local neighborhood. This is a little vague, but there are a lot of these and it is hard to generalize between them. They tend to be inspired by some natural process. Insect behavior, how ants forage for food, or the process of evolution and natural selection. In general, global searches tend to (5). Let’s go over a couple.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At least in the area of software testing, the most popular global metaheuristic approach are what are known as genetic algorithms. Here, the idea is that you transform a population over time, favoring the better solutions for reproduction and filtering out bad solutions.  Each generation, you build a new, diverse population by (read)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a genetic algorithm, each solution is considered to be a strand of genetic material, a set of chromosomes that you can examine and modify. So, with the mutation operator, we take some of these high-scoring chromosome sequences, copy them, and make a small change to one those chromosomes - take one of those variables and adjust its value by a small amount - if your test is a series of method calls, take one of those and change its inputs, if it’s a series of method calls, impose a insertion, deletion, or replacement. (3-4) See if that improves things. Like with a local search, the theory is that (5)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other major operator is what is known, in polite circles, as crossover. In less polite, we just call it making babies. You take two good parents and see if you can make a better child. So, you pull out the chromosomes from each parent, and start flipping coins - sample from a probability function - and combine the genes of the parents into a new child test. </a:t>
            </a:r>
          </a:p>
          <a:p>
            <a:pPr lvl="0" rtl="0">
              <a:spcBef>
                <a:spcPts val="0"/>
              </a:spcBef>
              <a:buNone/>
            </a:pPr>
            <a:r>
              <a:rPr lang="en"/>
              <a:t>If this is a method call, work one parameter at a time, decide which parent to get a value from. If a set of calls, work one line at a time.</a:t>
            </a:r>
          </a:p>
          <a:p>
            <a:pPr lvl="0" rtl="0">
              <a:spcBef>
                <a:spcPts val="0"/>
              </a:spcBef>
              <a:buNone/>
            </a:pPr>
            <a:r>
              <a:rPr lang="en"/>
              <a:t>(3)</a:t>
            </a:r>
          </a:p>
          <a:p>
            <a:pPr lvl="0" rtl="0">
              <a:spcBef>
                <a:spcPts val="0"/>
              </a:spcBef>
              <a:buNone/>
            </a:pPr>
            <a:r>
              <a:rPr lang="en"/>
              <a:t>By taking some good solutions and keeping them, by introducing a few random children, by mutating some of the solutions, and by creating child sequences, we form a new population. We repeat this over and over until we run out of time, and as we go along, we keep track of the best tests we’ve seen.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common thread is that we have a purpose in testing. We have a goal that we want to accomplish. And, if you have a goal, and if that (2) - if we can judge whether or not we’ve achieved it, then you have a search problem.</a:t>
            </a:r>
          </a:p>
          <a:p>
            <a:pPr lvl="0" rtl="0">
              <a:lnSpc>
                <a:spcPct val="115000"/>
              </a:lnSpc>
              <a:spcBef>
                <a:spcPts val="0"/>
              </a:spcBef>
              <a:buNone/>
            </a:pPr>
            <a:r>
              <a:rPr lang="en"/>
              <a:t>(4-8)</a:t>
            </a:r>
          </a:p>
          <a:p>
            <a:pPr lvl="0" rtl="0">
              <a:lnSpc>
                <a:spcPct val="115000"/>
              </a:lnSpc>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three common forms of crossover. The first is one-point crossover - </a:t>
            </a:r>
            <a:r>
              <a:rPr lang="en" sz="1200">
                <a:solidFill>
                  <a:srgbClr val="222222"/>
                </a:solidFill>
                <a:highlight>
                  <a:srgbClr val="FFFFFF"/>
                </a:highlight>
                <a:latin typeface="Verdana"/>
                <a:ea typeface="Verdana"/>
                <a:cs typeface="Verdana"/>
                <a:sym typeface="Verdana"/>
              </a:rPr>
              <a:t>splicing the chromosomes at a randomly chosen crossover point. We choose a random value from 1-length, then, we create two children. One has the elements from before that index from the first parent, then the elements after that number from the second parent. The second has flips the parents.</a:t>
            </a:r>
          </a:p>
          <a:p>
            <a:pPr lvl="0" rtl="0">
              <a:spcBef>
                <a:spcPts val="0"/>
              </a:spcBef>
              <a:buNone/>
            </a:pPr>
            <a:r>
              <a:rPr lang="en" sz="1200">
                <a:solidFill>
                  <a:srgbClr val="222222"/>
                </a:solidFill>
                <a:highlight>
                  <a:srgbClr val="FFFFFF"/>
                </a:highlight>
                <a:latin typeface="Verdana"/>
                <a:ea typeface="Verdana"/>
                <a:cs typeface="Verdana"/>
                <a:sym typeface="Verdana"/>
              </a:rPr>
              <a:t>Uniform crossover is less rigid, each point is a potential crossover point. For each position, we flip a coin. Heads, it gets the first parent’s gene, tails, the second. The other child gets the remaining one.</a:t>
            </a:r>
          </a:p>
          <a:p>
            <a:pPr indent="0" lvl="0" marL="0" rtl="0">
              <a:lnSpc>
                <a:spcPct val="115000"/>
              </a:lnSpc>
              <a:spcBef>
                <a:spcPts val="0"/>
              </a:spcBef>
              <a:buNone/>
            </a:pPr>
            <a:r>
              <a:rPr lang="en" sz="1200">
                <a:solidFill>
                  <a:srgbClr val="222222"/>
                </a:solidFill>
                <a:highlight>
                  <a:srgbClr val="FFFFFF"/>
                </a:highlight>
                <a:latin typeface="Verdana"/>
                <a:ea typeface="Verdana"/>
                <a:cs typeface="Verdana"/>
                <a:sym typeface="Verdana"/>
              </a:rPr>
              <a:t>In uniform crossover, each gene from each parent will always be copied into exactly one offspring. Discrete Recombination is a little different. </a:t>
            </a:r>
          </a:p>
          <a:p>
            <a:pPr indent="0" lvl="0" marL="0" rtl="0">
              <a:lnSpc>
                <a:spcPct val="115000"/>
              </a:lnSpc>
              <a:spcBef>
                <a:spcPts val="0"/>
              </a:spcBef>
              <a:buNone/>
            </a:pPr>
            <a:r>
              <a:rPr lang="en" sz="1200">
                <a:solidFill>
                  <a:srgbClr val="222222"/>
                </a:solidFill>
                <a:highlight>
                  <a:srgbClr val="FFFFFF"/>
                </a:highlight>
                <a:latin typeface="Verdana"/>
                <a:ea typeface="Verdana"/>
                <a:cs typeface="Verdana"/>
                <a:sym typeface="Verdana"/>
              </a:rPr>
              <a:t>In DR, a gene may instead be copied into both children or neither with an equal probability. For both children, we flip that coin. Not just for the first child.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Particle swarm optimization (PSO) attempts to solve search problems by mimicking the social optimization conducted in any form of group behavior. Groups of creatures - birds, fish, bees, even humans - solve problems by working with their neighbors. As they talk to others around them, their strategies change. Individuals working in swarms tend to, over time, converge into a stable behavior in a close space. This type of optimization is the basis of PSO.</a:t>
            </a:r>
          </a:p>
          <a:p>
            <a:pPr lvl="0" rtl="0">
              <a:spcBef>
                <a:spcPts val="0"/>
              </a:spcBef>
              <a:buNone/>
            </a:pPr>
            <a:r>
              <a:rPr lang="en"/>
              <a:t>In PSO, (1-4)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(1-4), These are vectors along all dimensions of the solution. For instance, if your test is a call to a method, each dimension is one of the variables.</a:t>
            </a:r>
          </a:p>
          <a:p>
            <a:pPr lvl="0" rtl="0">
              <a:spcBef>
                <a:spcPts val="0"/>
              </a:spcBef>
              <a:buNone/>
            </a:pPr>
            <a:r>
              <a:rPr lang="en"/>
              <a:t>(8)</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walk through and explain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keep mentioning judging solutions, you do so with what is called a fitness function. This can be any mathematical function that takes in a solution and scores it. Obviously, you need some optimization target in mind - you encode the search for that target through the fitness function. So, if you want to achieve code coverage, you need a function that takes in a test - a solution - and tells you how close you are to achieving coverage of a particular target in the code. This is usually a distance function of some kind. How close are you to achieving this solution. That’s because these functions need to help guide the search, otherwise, you esentially have a random search - stumbling on solutions by accident. So, instead, you want a function that can offer hints to the search - here is how you get closer to hitting your goal. This also needs to be something relatively easy and quick to calculate, because you might be running that scoring population hundreds of times per generation, if not more.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77" name="Shape 277"/>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78" name="Shape 278"/>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79" name="Shape 279"/>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80" name="Shape 280"/>
          <p:cNvSpPr txBox="1"/>
          <p:nvPr>
            <p:ph idx="1" type="body"/>
          </p:nvPr>
        </p:nvSpPr>
        <p:spPr>
          <a:xfrm>
            <a:off x="751582" y="4573512"/>
            <a:ext cx="5430600" cy="3884099"/>
          </a:xfrm>
          <a:prstGeom prst="rect">
            <a:avLst/>
          </a:prstGeom>
          <a:noFill/>
          <a:ln>
            <a:noFill/>
          </a:ln>
        </p:spPr>
        <p:txBody>
          <a:bodyPr anchorCtr="0" anchor="t" bIns="44275" lIns="90125" rIns="90125" tIns="44275">
            <a:noAutofit/>
          </a:bodyPr>
          <a:lstStyle/>
          <a:p>
            <a:pPr lvl="0" rtl="0">
              <a:spcBef>
                <a:spcPts val="0"/>
              </a:spcBef>
              <a:buNone/>
            </a:pPr>
            <a:r>
              <a:rPr lang="en" sz="1000"/>
              <a:t>So, to give an example, let’s take something like branch coverage. This is a pretty common adequacy metric. We look at the decision points in a program - if statements, loop evaluation points, and ensure that we try the true and false outcomes. </a:t>
            </a:r>
          </a:p>
          <a:p>
            <a:pPr lvl="0" rtl="0">
              <a:spcBef>
                <a:spcPts val="0"/>
              </a:spcBef>
              <a:buNone/>
            </a:pPr>
            <a:r>
              <a:rPr lang="en" sz="1000"/>
              <a:t>(1-6)</a:t>
            </a:r>
          </a:p>
        </p:txBody>
      </p:sp>
      <p:sp>
        <p:nvSpPr>
          <p:cNvPr id="281" name="Shape 281"/>
          <p:cNvSpPr/>
          <p:nvPr>
            <p:ph idx="3" type="sldImg"/>
          </p:nvPr>
        </p:nvSpPr>
        <p:spPr>
          <a:xfrm>
            <a:off x="1324570" y="798285"/>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the normal measurement of branch coverage, the proportion of branches covered, isn’t all that useful as a fitness function. It tells us how good one solution is, but does nothing to guide the search. We don’t know how to do better. So, we don’t directly use branch coverage. Instead, a common fitness function for branch coverage is to target a single branch, execute a test, and calculate two things - called the branch distance and approach level.</a:t>
            </a:r>
          </a:p>
          <a:p>
            <a:pPr lvl="0" rtl="0">
              <a:spcBef>
                <a:spcPts val="0"/>
              </a:spcBef>
              <a:buNone/>
            </a:pPr>
            <a:r>
              <a:rPr lang="en"/>
              <a:t>The approach level is defined as the count of the branch's control-dependent nodes (from the control flow graph) that have not been executed---essentially a directional indicator. </a:t>
            </a:r>
          </a:p>
          <a:p>
            <a:pPr lvl="0" rtl="0">
              <a:spcBef>
                <a:spcPts val="0"/>
              </a:spcBef>
              <a:buNone/>
            </a:pPr>
            <a:r>
              <a:rPr lang="en"/>
              <a:t>$D$ is computed from the point where the execution path diverged from the targeted branch. If an undesired branch is taken, $D$ describes how ``close'' the targeted predicate is to being true, using a cost function based on the formula of the predicate</a:t>
            </a: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Suppose that the current test obligation is to execute the \texttt{true} branch of Node 2. If the predicate \texttt{x &lt; 10} is reached and evaluates to</a:t>
            </a:r>
          </a:p>
          <a:p>
            <a:pPr lvl="0" rtl="0">
              <a:spcBef>
                <a:spcPts val="0"/>
              </a:spcBef>
              <a:buNone/>
            </a:pPr>
            <a:r>
              <a:rPr lang="en"/>
              <a:t>\texttt{true}, then the approach level is 1. If, instead, \texttt{x == 10} is reached, then \texttt{L} is 0, as the target node has been reached. </a:t>
            </a:r>
          </a:p>
          <a:p>
            <a:pPr lvl="0" rtl="0">
              <a:spcBef>
                <a:spcPts val="0"/>
              </a:spcBef>
              <a:buClr>
                <a:schemeClr val="dk1"/>
              </a:buClr>
              <a:buSzPct val="100000"/>
              <a:buFont typeface="Arial"/>
              <a:buNone/>
            </a:pPr>
            <a:r>
              <a:rPr lang="en"/>
              <a:t>- If \texttt{x == 10} evaluates to \texttt{false}, then the branch distance is checked using the formula \texttt{abs(x-10) + k}, where k is a small constant. The closer \texttt{x} is to 10, the closer the targeted predicate was to being satisfied.</a:t>
            </a:r>
          </a:p>
          <a:p>
            <a:pPr lvl="0" rtl="0">
              <a:spcBef>
                <a:spcPts val="0"/>
              </a:spcBef>
              <a:buClr>
                <a:schemeClr val="dk1"/>
              </a:buClr>
              <a:buSzPct val="100000"/>
              <a:buFont typeface="Arial"/>
              <a:buNone/>
            </a:pPr>
            <a:r>
              <a:rPr lang="en"/>
              <a:t>So, this gives us some information to work with. We know how close a test is to being what we want, and this arms the search with the ability to get a little bit closer each time.</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p>
          <a:p>
            <a:pPr lvl="0" rtl="0">
              <a:lnSpc>
                <a:spcPct val="115000"/>
              </a:lnSpc>
              <a:spcBef>
                <a:spcPts val="0"/>
              </a:spcBef>
              <a:buNone/>
            </a:pPr>
            <a:r>
              <a:rPr lang="en"/>
              <a:t>As it turns out, computers are very good at search problems (4-5)</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don’t like to make definitive statements about which is better, because it is situational. In some cases, ART is the best you can do, in some cases, it is DSE, in others, it is MS. In particular, DSE and MS are actually complementary. There are situations where DSE is going to find a solution far more efficiently and effectively than MS, but in some situations, the reverse is true.</a:t>
            </a:r>
          </a:p>
          <a:p>
            <a:pPr lvl="0" rtl="0">
              <a:spcBef>
                <a:spcPts val="0"/>
              </a:spcBef>
              <a:buNone/>
            </a:pPr>
            <a:r>
              <a:rPr lang="en">
                <a:solidFill>
                  <a:schemeClr val="dk1"/>
                </a:solidFill>
              </a:rPr>
              <a:t>Take this situation (go over code).</a:t>
            </a:r>
          </a:p>
          <a:p>
            <a:pPr lvl="0" rtl="0">
              <a:spcBef>
                <a:spcPts val="0"/>
              </a:spcBef>
              <a:buNone/>
            </a:pPr>
            <a:r>
              <a:rPr lang="en">
                <a:solidFill>
                  <a:schemeClr val="dk1"/>
                </a:solidFill>
              </a:rPr>
              <a:t>Very quickly, a metaheuristic search will generate tests that call all of the methods, and can easily generate instances of the Foo dependency class. However, optimizing the input string for Bar to “baz” will take a long time, if it can manipulate it to that point at all. In constrast, a DSE tool may not be able to create an instance of Foo in the firstp lace, as it is a complex data structure that can’t be solved for. And then, it would not be able to figure out that inc() needs to be called five times. </a:t>
            </a:r>
          </a:p>
          <a:p>
            <a:pPr lvl="0" rtl="0">
              <a:spcBef>
                <a:spcPts val="0"/>
              </a:spcBef>
              <a:buNone/>
            </a:pPr>
            <a:r>
              <a:rPr lang="en">
                <a:solidFill>
                  <a:schemeClr val="dk1"/>
                </a:solidFill>
              </a:rPr>
              <a:t>(3) - and some approaches have been developed that generally operate as metaheuristic search, but selectively use DSE to solve these kinds of expressions.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Now, it’s not all about just test generation. That’s just one of the things we’re learning how to automate. Metaheuristic search can be applied to any problem where the following four conditions are met:</a:t>
            </a:r>
          </a:p>
          <a:p>
            <a:pPr lvl="0" rtl="0">
              <a:spcBef>
                <a:spcPts val="0"/>
              </a:spcBef>
              <a:buNone/>
            </a:pPr>
            <a:r>
              <a:rPr lang="en"/>
              <a:t>• A Large Search Space: If there are only a small number of factors to compare, there is no need for a meta-heuristic approach. This is rarely the case, as software engineering typically deals in incredibly large search spaces (i.e. the space of all expressible programs written in the JAVA language). </a:t>
            </a:r>
          </a:p>
          <a:p>
            <a:pPr lvl="0" rtl="0">
              <a:spcBef>
                <a:spcPts val="0"/>
              </a:spcBef>
              <a:buNone/>
            </a:pPr>
            <a:r>
              <a:rPr lang="en"/>
              <a:t>• Low Computational Complexity: If the first property is met, SBSE algorithms must sample a non-trivial population. A typical run of one of these searches requires thousands of executions of a fitness evaluation. So, the computational complexity of both the fitness function and your solution generator have a major impact on the overall search. </a:t>
            </a:r>
          </a:p>
          <a:p>
            <a:pPr lvl="0" rtl="0">
              <a:spcBef>
                <a:spcPts val="0"/>
              </a:spcBef>
              <a:buNone/>
            </a:pPr>
            <a:r>
              <a:rPr lang="en"/>
              <a:t>• Approximate Continuity: While it is not necessary for the fitness function to be continuous, too much discontinuity can mislead a search. So, if you take a solution and make a small change to it, the fitness evaluation should be pretty close. Maybe a little better or a little worse, but close. Any search-based optimization must rely on an objective function for guidance, and some level of continuity will ensure that that guidance is accurate. </a:t>
            </a:r>
          </a:p>
          <a:p>
            <a:pPr lvl="0" rtl="0">
              <a:spcBef>
                <a:spcPts val="0"/>
              </a:spcBef>
              <a:buNone/>
            </a:pPr>
            <a:r>
              <a:rPr lang="en"/>
              <a:t>• No Known Optimal Solutions: If an optimal solution to a problem is already known, then there’s no point in searching for it.</a:t>
            </a:r>
          </a:p>
          <a:p>
            <a:pPr lvl="0" rtl="0">
              <a:spcBef>
                <a:spcPts val="0"/>
              </a:spcBef>
              <a:buNone/>
            </a:pPr>
            <a:r>
              <a:rPr lang="en"/>
              <a:t>So, there are actually a pretty huge number of SE problems, especially testing problems, that fit this mold. And, that leads into one of my favorite new developments.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Unfortunately, the number of reported bugs far outstrips available development resources. It is common for a popular project to have hundreds of new bug reports filed every day. What would you do? How can you keep up? Currently, the answer is “not well”. So, what do we do about that? </a:t>
            </a:r>
          </a:p>
          <a:p>
            <a:pPr lvl="0" rtl="0">
              <a:spcBef>
                <a:spcPts val="0"/>
              </a:spcBef>
              <a:buNone/>
            </a:pPr>
            <a:r>
              <a:rPr lang="en"/>
              <a:t>(read) </a:t>
            </a:r>
            <a:r>
              <a:rPr lang="en">
                <a:solidFill>
                  <a:schemeClr val="dk1"/>
                </a:solidFill>
              </a:rPr>
              <a:t>GenProg, a collaboration between researchers at CMU and UVA, </a:t>
            </a:r>
          </a:p>
          <a:p>
            <a:pPr lvl="0" rtl="0">
              <a:spcBef>
                <a:spcPts val="0"/>
              </a:spcBef>
              <a:buClr>
                <a:schemeClr val="dk1"/>
              </a:buClr>
              <a:buSzPct val="100000"/>
              <a:buFont typeface="Arial"/>
              <a:buNone/>
            </a:pPr>
            <a:r>
              <a:rPr lang="en"/>
              <a:t>Many bugs can be fixed with just a few changes to a program's source code. Human repairs often involve inserting new code and deleting or moving existing code. GenProg uses those same building blocks to search for repairs automatically.</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GenProg uses genetic programming to search for repairs. Our evolutionary computation represents candidate repairs as sequences of edits to software source code. Each candidate in a large population is applied to the original program to produce a new program, which is evaluated using test suites. Those candidates that pass more tests are said to have a higher fitness and are iteratively subjected to computational analogs of the biological processes of mutation and crossover. This process terminates when a candidate repair is found that retains all required functionality and fixes the bug. GenProg does not require special code annotations or formal specifications, and applies to unmodified legacy software.</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a recent study of multiple programs, GenProg repaired 55 out of 105 bugs for $8 each - that was the cost of the computation time on Amazon cloud computing servers. The projects studied were pretty large too, totaling over 5 million lines of code, and supported by over 10,000 test cases.</a:t>
            </a:r>
          </a:p>
          <a:p>
            <a:pPr lvl="0" rtl="0">
              <a:spcBef>
                <a:spcPts val="0"/>
              </a:spcBef>
              <a:buNone/>
            </a:pPr>
            <a:r>
              <a:rPr lang="en"/>
              <a:t>The bugs repaired include many kinds of defects, including infinite loops, segmentation violations, heap buffer overflows, denial-of-service vulnerabilities, stack buffer overflows, string vulnerabilities, integer overflows, and good old fashioned "my program produces the incorrect output" bugs.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a:t>
            </a:r>
          </a:p>
          <a:p>
            <a:pPr lvl="0" rtl="0">
              <a:spcBef>
                <a:spcPts val="0"/>
              </a:spcBef>
              <a:buNone/>
            </a:pPr>
            <a:r>
              <a:rPr lang="en">
                <a:solidFill>
                  <a:schemeClr val="dk1"/>
                </a:solidFill>
              </a:rPr>
              <a:t>Well, why not use similar techniques to perform a transplant. Treat this like a medical operation - (read)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444444"/>
                </a:solidFill>
                <a:highlight>
                  <a:srgbClr val="FFFFFF"/>
                </a:highlight>
              </a:rPr>
              <a:t>muScalpel, presented earlier this year, is a genetic algorithm that performs these code transplants cvreated by a team at University College London.</a:t>
            </a:r>
          </a:p>
          <a:p>
            <a:pPr lvl="0" rtl="0">
              <a:spcBef>
                <a:spcPts val="0"/>
              </a:spcBef>
              <a:buNone/>
            </a:pPr>
            <a:r>
              <a:rPr lang="en" sz="1050">
                <a:solidFill>
                  <a:srgbClr val="444444"/>
                </a:solidFill>
                <a:highlight>
                  <a:srgbClr val="FFFFFF"/>
                </a:highlight>
              </a:rPr>
              <a:t>Unlike conventional GP, which creates an initial population from individuals that contain multiple statements, muScalpel generates an initial population of individuals with just 1 statement, uniformly selected. muScalpel’s underlying assumption is that our organs need very few of the statements in their donor. Starting from one LOC gives muScalpel the possibility to find small solutions quickly. </a:t>
            </a:r>
          </a:p>
          <a:p>
            <a:pPr lvl="0" rtl="0">
              <a:spcBef>
                <a:spcPts val="0"/>
              </a:spcBef>
              <a:buNone/>
            </a:pPr>
            <a:r>
              <a:rPr lang="en" sz="1050">
                <a:solidFill>
                  <a:srgbClr val="444444"/>
                </a:solidFill>
                <a:highlight>
                  <a:srgbClr val="FFFFFF"/>
                </a:highlight>
              </a:rPr>
              <a:t>(read3-4)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444444"/>
                </a:solidFill>
                <a:highlight>
                  <a:srgbClr val="FFFFFF"/>
                </a:highlight>
              </a:rPr>
              <a:t>This is still early work, but is super promising. One of the tasks they put it through was (read). </a:t>
            </a:r>
          </a:p>
          <a:p>
            <a:pPr lvl="0" rtl="0">
              <a:spcBef>
                <a:spcPts val="0"/>
              </a:spcBef>
              <a:buNone/>
            </a:pPr>
            <a:r>
              <a:rPr lang="en" sz="1050">
                <a:solidFill>
                  <a:srgbClr val="444444"/>
                </a:solidFill>
                <a:highlight>
                  <a:srgbClr val="FFFFFF"/>
                </a:highlight>
              </a:rPr>
              <a:t>(read rest)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rough idea of a search process is that you (1)</a:t>
            </a:r>
          </a:p>
          <a:p>
            <a:pPr lvl="0" rtl="0">
              <a:lnSpc>
                <a:spcPct val="115000"/>
              </a:lnSpc>
              <a:spcBef>
                <a:spcPts val="0"/>
              </a:spcBef>
              <a:buNone/>
            </a:pPr>
            <a:r>
              <a:rPr lang="en"/>
              <a:t>(2-6). If other solutions share properties with candidates already tried that rule them out as candidates, you can choose to ignore them in favor of other candidates. Heuristics determine the order that we explore the search space.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Now, by default (1). With any real piece of software, this just isn’t happening. (2) You can’t sit there are try everything, you need to give up at some point. </a:t>
            </a:r>
          </a:p>
          <a:p>
            <a:pPr lvl="0" rtl="0">
              <a:lnSpc>
                <a:spcPct val="115000"/>
              </a:lnSpc>
              <a:spcBef>
                <a:spcPts val="0"/>
              </a:spcBef>
              <a:buNone/>
            </a:pPr>
            <a:r>
              <a:rPr lang="en"/>
              <a:t>(3 - 6)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 can imagine these three techniques along a continuum of applicability vs efficacy at achieving test goals</a:t>
            </a:r>
          </a:p>
          <a:p>
            <a:pPr lvl="0" rtl="0">
              <a:spcBef>
                <a:spcPts val="0"/>
              </a:spcBef>
              <a:buNone/>
            </a:pPr>
            <a:r>
              <a:rPr lang="en">
                <a:solidFill>
                  <a:schemeClr val="dk1"/>
                </a:solidFill>
              </a:rPr>
              <a:t>- (go over), you’re hoping to get lucky and land on something</a:t>
            </a:r>
          </a:p>
          <a:p>
            <a:pPr lvl="0" rtl="0">
              <a:spcBef>
                <a:spcPts val="0"/>
              </a:spcBef>
              <a:buNone/>
            </a:pPr>
            <a:r>
              <a:rPr lang="en">
                <a:solidFill>
                  <a:schemeClr val="dk1"/>
                </a:solidFill>
              </a:rPr>
              <a:t>- (go over)</a:t>
            </a:r>
          </a:p>
          <a:p>
            <a:pPr lvl="0" rtl="0">
              <a:spcBef>
                <a:spcPts val="0"/>
              </a:spcBef>
              <a:buNone/>
            </a:pPr>
            <a:r>
              <a:rPr lang="en">
                <a:solidFill>
                  <a:schemeClr val="dk1"/>
                </a:solidFill>
              </a:rPr>
              <a:t>- (go over), dynamic vs symbolic</a:t>
            </a:r>
          </a:p>
          <a:p>
            <a:pPr lvl="0" rtl="0">
              <a:spcBef>
                <a:spcPts val="0"/>
              </a:spcBef>
              <a:buNone/>
            </a:pPr>
            <a:r>
              <a:rPr lang="en">
                <a:solidFill>
                  <a:schemeClr val="dk1"/>
                </a:solidFill>
              </a:rPr>
              <a:t>We have this big space in the middle - What we want is something in between these two - ART and DSE.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Automated Test Case Generation:</a:t>
            </a:r>
          </a:p>
          <a:p>
            <a:pPr lvl="0" rtl="0">
              <a:spcBef>
                <a:spcPts val="0"/>
              </a:spcBef>
              <a:buNone/>
            </a:pPr>
            <a:r>
              <a:rPr lang="en" sz="3600"/>
              <a:t>Metaheuristic Search</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25 - 04/11/2017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 Problem</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we can calculate a score related to attainment of a testing goal, then we have an </a:t>
            </a:r>
            <a:r>
              <a:rPr b="1" lang="en"/>
              <a:t>optimization target</a:t>
            </a:r>
            <a:r>
              <a:rPr lang="en"/>
              <a:t>.</a:t>
            </a:r>
          </a:p>
          <a:p>
            <a:pPr indent="-419100" lvl="0" marL="457200" marR="0" rtl="0" algn="l">
              <a:lnSpc>
                <a:spcPct val="100000"/>
              </a:lnSpc>
              <a:spcBef>
                <a:spcPts val="600"/>
              </a:spcBef>
              <a:spcAft>
                <a:spcPts val="0"/>
              </a:spcAft>
              <a:buClr>
                <a:schemeClr val="dk1"/>
              </a:buClr>
              <a:buSzPct val="100000"/>
              <a:buFont typeface="Arial"/>
            </a:pPr>
            <a:r>
              <a:rPr lang="en"/>
              <a:t>Test generation as an optimization problem:</a:t>
            </a:r>
          </a:p>
          <a:p>
            <a:pPr indent="-419100" lvl="1" marL="914400" marR="0" rtl="0" algn="l">
              <a:lnSpc>
                <a:spcPct val="100000"/>
              </a:lnSpc>
              <a:spcBef>
                <a:spcPts val="600"/>
              </a:spcBef>
              <a:spcAft>
                <a:spcPts val="0"/>
              </a:spcAft>
              <a:buClr>
                <a:schemeClr val="dk1"/>
              </a:buClr>
              <a:buSzPct val="125000"/>
              <a:buFont typeface="Arial"/>
            </a:pPr>
            <a:r>
              <a:rPr lang="en"/>
              <a:t>Generate a test (or set of tests).</a:t>
            </a:r>
          </a:p>
          <a:p>
            <a:pPr indent="-419100" lvl="1" marL="914400" marR="0" rtl="0" algn="l">
              <a:lnSpc>
                <a:spcPct val="100000"/>
              </a:lnSpc>
              <a:spcBef>
                <a:spcPts val="600"/>
              </a:spcBef>
              <a:spcAft>
                <a:spcPts val="0"/>
              </a:spcAft>
              <a:buClr>
                <a:schemeClr val="dk1"/>
              </a:buClr>
              <a:buSzPct val="125000"/>
              <a:buFont typeface="Arial"/>
            </a:pPr>
            <a:r>
              <a:rPr lang="en"/>
              <a:t>Score each of them using a </a:t>
            </a:r>
            <a:r>
              <a:rPr b="1" lang="en"/>
              <a:t>fitness function</a:t>
            </a:r>
            <a:r>
              <a:rPr lang="en"/>
              <a:t>.</a:t>
            </a:r>
          </a:p>
          <a:p>
            <a:pPr indent="-419100" lvl="1" marL="914400" marR="0" rtl="0" algn="l">
              <a:lnSpc>
                <a:spcPct val="100000"/>
              </a:lnSpc>
              <a:spcBef>
                <a:spcPts val="600"/>
              </a:spcBef>
              <a:spcAft>
                <a:spcPts val="0"/>
              </a:spcAft>
              <a:buClr>
                <a:schemeClr val="dk1"/>
              </a:buClr>
              <a:buSzPct val="125000"/>
              <a:buFont typeface="Arial"/>
            </a:pPr>
            <a:r>
              <a:rPr lang="en"/>
              <a:t>Manipulate the solution according to a search strategy (the “</a:t>
            </a:r>
            <a:r>
              <a:rPr b="1" lang="en"/>
              <a:t>metaheuristic</a:t>
            </a:r>
            <a:r>
              <a:rPr lang="en"/>
              <a:t>”).</a:t>
            </a:r>
            <a:br>
              <a:rPr lang="en"/>
            </a:br>
          </a:p>
        </p:txBody>
      </p:sp>
      <p:sp>
        <p:nvSpPr>
          <p:cNvPr id="126" name="Shape 1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Metaheuristic Search</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Choose a smart strategy to sample from the search space.</a:t>
            </a:r>
          </a:p>
          <a:p>
            <a:pPr indent="-228600" lvl="1" marL="914400" marR="0" rtl="0" algn="l">
              <a:lnSpc>
                <a:spcPct val="100000"/>
              </a:lnSpc>
              <a:spcBef>
                <a:spcPts val="600"/>
              </a:spcBef>
              <a:spcAft>
                <a:spcPts val="0"/>
              </a:spcAft>
            </a:pPr>
            <a:r>
              <a:rPr lang="en"/>
              <a:t>Not purely random - fitness function guides the search towards better solutions.</a:t>
            </a:r>
          </a:p>
          <a:p>
            <a:pPr indent="-228600" lvl="1" marL="914400" marR="0" rtl="0" algn="l">
              <a:lnSpc>
                <a:spcPct val="100000"/>
              </a:lnSpc>
              <a:spcBef>
                <a:spcPts val="600"/>
              </a:spcBef>
              <a:spcAft>
                <a:spcPts val="0"/>
              </a:spcAft>
            </a:pPr>
            <a:r>
              <a:rPr lang="en"/>
              <a:t>The metaheuristic changes its approach based on past attempts.</a:t>
            </a:r>
          </a:p>
          <a:p>
            <a:pPr indent="-419100" lvl="0" marL="457200" marR="0" rtl="0" algn="l">
              <a:lnSpc>
                <a:spcPct val="100000"/>
              </a:lnSpc>
              <a:spcBef>
                <a:spcPts val="600"/>
              </a:spcBef>
              <a:spcAft>
                <a:spcPts val="0"/>
              </a:spcAft>
              <a:buClr>
                <a:schemeClr val="dk1"/>
              </a:buClr>
              <a:buSzPct val="100000"/>
              <a:buFont typeface="Arial"/>
            </a:pPr>
            <a:r>
              <a:rPr lang="en"/>
              <a:t>No guarantee of an optimal solution…</a:t>
            </a:r>
          </a:p>
          <a:p>
            <a:pPr indent="-419100" lvl="1" marL="914400" marR="0" rtl="0" algn="l">
              <a:lnSpc>
                <a:spcPct val="100000"/>
              </a:lnSpc>
              <a:spcBef>
                <a:spcPts val="600"/>
              </a:spcBef>
              <a:spcAft>
                <a:spcPts val="0"/>
              </a:spcAft>
              <a:buClr>
                <a:schemeClr val="dk1"/>
              </a:buClr>
              <a:buSzPct val="125000"/>
              <a:buFont typeface="Arial"/>
            </a:pPr>
            <a:r>
              <a:rPr lang="en"/>
              <a:t>… but if we’re smart, we’ll hit something close enough.</a:t>
            </a:r>
          </a:p>
          <a:p>
            <a:pPr indent="-419100" lvl="0" marL="457200" marR="0" rtl="0" algn="l">
              <a:lnSpc>
                <a:spcPct val="100000"/>
              </a:lnSpc>
              <a:spcBef>
                <a:spcPts val="600"/>
              </a:spcBef>
              <a:spcAft>
                <a:spcPts val="0"/>
              </a:spcAft>
              <a:buClr>
                <a:schemeClr val="dk1"/>
              </a:buClr>
              <a:buSzPct val="100000"/>
              <a:buFont typeface="Arial"/>
            </a:pPr>
            <a:r>
              <a:rPr lang="en"/>
              <a:t>Computationally feasible, and often more effective than random search.</a:t>
            </a:r>
            <a:br>
              <a:rPr lang="en"/>
            </a:br>
          </a:p>
        </p:txBody>
      </p:sp>
      <p:sp>
        <p:nvSpPr>
          <p:cNvPr id="133" name="Shape 1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Local Search</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Generate a potential solution.</a:t>
            </a:r>
          </a:p>
          <a:p>
            <a:pPr indent="-228600" lvl="0" marL="457200" marR="0" rtl="0" algn="l">
              <a:lnSpc>
                <a:spcPct val="100000"/>
              </a:lnSpc>
              <a:spcBef>
                <a:spcPts val="600"/>
              </a:spcBef>
              <a:spcAft>
                <a:spcPts val="0"/>
              </a:spcAft>
            </a:pPr>
            <a:r>
              <a:rPr lang="en"/>
              <a:t>Score it using your fitness function.</a:t>
            </a:r>
          </a:p>
          <a:p>
            <a:pPr indent="-228600" lvl="0" marL="457200" marR="0" rtl="0" algn="l">
              <a:lnSpc>
                <a:spcPct val="100000"/>
              </a:lnSpc>
              <a:spcBef>
                <a:spcPts val="600"/>
              </a:spcBef>
              <a:spcAft>
                <a:spcPts val="0"/>
              </a:spcAft>
            </a:pPr>
            <a:r>
              <a:rPr lang="en"/>
              <a:t>Attempt to improve it by looking at its </a:t>
            </a:r>
            <a:r>
              <a:rPr b="1" lang="en"/>
              <a:t>local neighborhood</a:t>
            </a:r>
            <a:r>
              <a:rPr lang="en"/>
              <a:t>. </a:t>
            </a:r>
          </a:p>
          <a:p>
            <a:pPr indent="-228600" lvl="1" marL="914400" marR="0" rtl="0" algn="l">
              <a:lnSpc>
                <a:spcPct val="100000"/>
              </a:lnSpc>
              <a:spcBef>
                <a:spcPts val="600"/>
              </a:spcBef>
              <a:spcAft>
                <a:spcPts val="0"/>
              </a:spcAft>
            </a:pPr>
            <a:r>
              <a:rPr lang="en"/>
              <a:t>Test cases minorly different from the current choice.</a:t>
            </a:r>
          </a:p>
          <a:p>
            <a:pPr indent="-228600" lvl="1" marL="914400" marR="0" rtl="0" algn="l">
              <a:lnSpc>
                <a:spcPct val="100000"/>
              </a:lnSpc>
              <a:spcBef>
                <a:spcPts val="600"/>
              </a:spcBef>
              <a:spcAft>
                <a:spcPts val="0"/>
              </a:spcAft>
            </a:pPr>
            <a:r>
              <a:rPr lang="en"/>
              <a:t>Keep making small, incremental improvements.</a:t>
            </a:r>
          </a:p>
          <a:p>
            <a:pPr indent="-228600" lvl="0" marL="457200" marR="0" rtl="0" algn="l">
              <a:lnSpc>
                <a:spcPct val="100000"/>
              </a:lnSpc>
              <a:spcBef>
                <a:spcPts val="600"/>
              </a:spcBef>
              <a:spcAft>
                <a:spcPts val="0"/>
              </a:spcAft>
            </a:pPr>
            <a:r>
              <a:rPr lang="en"/>
              <a:t>Very fast and efficient if you make a good initial guess. </a:t>
            </a:r>
          </a:p>
          <a:p>
            <a:pPr indent="-228600" lvl="0" marL="457200" marR="0" rtl="0" algn="l">
              <a:lnSpc>
                <a:spcPct val="100000"/>
              </a:lnSpc>
              <a:spcBef>
                <a:spcPts val="600"/>
              </a:spcBef>
              <a:spcAft>
                <a:spcPts val="0"/>
              </a:spcAft>
            </a:pPr>
            <a:r>
              <a:rPr lang="en"/>
              <a:t>Can get stuck in local maxima if not.</a:t>
            </a:r>
          </a:p>
          <a:p>
            <a:pPr indent="-228600" lvl="1" marL="914400" marR="0" rtl="0" algn="l">
              <a:lnSpc>
                <a:spcPct val="100000"/>
              </a:lnSpc>
              <a:spcBef>
                <a:spcPts val="600"/>
              </a:spcBef>
              <a:spcAft>
                <a:spcPts val="0"/>
              </a:spcAft>
            </a:pPr>
            <a:r>
              <a:rPr lang="en"/>
              <a:t>Reset strategies help.</a:t>
            </a:r>
          </a:p>
        </p:txBody>
      </p:sp>
      <p:sp>
        <p:nvSpPr>
          <p:cNvPr id="140" name="Shape 1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Generating Neighbors</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“Neighbors” are tests created by making a small change to the current test.</a:t>
            </a:r>
          </a:p>
          <a:p>
            <a:pPr indent="-228600" lvl="0" marL="457200" marR="0" rtl="0" algn="l">
              <a:lnSpc>
                <a:spcPct val="100000"/>
              </a:lnSpc>
              <a:spcBef>
                <a:spcPts val="600"/>
              </a:spcBef>
              <a:spcAft>
                <a:spcPts val="0"/>
              </a:spcAft>
            </a:pPr>
            <a:r>
              <a:rPr lang="en"/>
              <a:t>Single method call:</a:t>
            </a:r>
          </a:p>
          <a:p>
            <a:pPr indent="-228600" lvl="1" marL="914400" marR="0" rtl="0" algn="l">
              <a:lnSpc>
                <a:spcPct val="100000"/>
              </a:lnSpc>
              <a:spcBef>
                <a:spcPts val="600"/>
              </a:spcBef>
              <a:spcAft>
                <a:spcPts val="0"/>
              </a:spcAft>
            </a:pPr>
            <a:r>
              <a:rPr lang="en"/>
              <a:t>Switch value of boolean, other values from an enumerated set, bounded range of numeric choices.</a:t>
            </a:r>
          </a:p>
          <a:p>
            <a:pPr indent="-228600" lvl="0" marL="457200" marR="0" rtl="0" algn="l">
              <a:lnSpc>
                <a:spcPct val="100000"/>
              </a:lnSpc>
              <a:spcBef>
                <a:spcPts val="600"/>
              </a:spcBef>
              <a:spcAft>
                <a:spcPts val="0"/>
              </a:spcAft>
            </a:pPr>
            <a:r>
              <a:rPr lang="en"/>
              <a:t>Multiple method calls:</a:t>
            </a:r>
          </a:p>
          <a:p>
            <a:pPr indent="-228600" lvl="1" marL="914400" marR="0" rtl="0" algn="l">
              <a:lnSpc>
                <a:spcPct val="100000"/>
              </a:lnSpc>
              <a:spcBef>
                <a:spcPts val="600"/>
              </a:spcBef>
              <a:spcAft>
                <a:spcPts val="0"/>
              </a:spcAft>
            </a:pPr>
            <a:r>
              <a:rPr lang="en"/>
              <a:t>Insert a new method call.</a:t>
            </a:r>
          </a:p>
          <a:p>
            <a:pPr indent="-228600" lvl="1" marL="914400" marR="0" rtl="0" algn="l">
              <a:lnSpc>
                <a:spcPct val="100000"/>
              </a:lnSpc>
              <a:spcBef>
                <a:spcPts val="600"/>
              </a:spcBef>
              <a:spcAft>
                <a:spcPts val="0"/>
              </a:spcAft>
            </a:pPr>
            <a:r>
              <a:rPr lang="en"/>
              <a:t>Delete or replace an existing call.</a:t>
            </a:r>
          </a:p>
          <a:p>
            <a:pPr indent="-228600" lvl="2" marL="1371600" marR="0" rtl="0" algn="l">
              <a:lnSpc>
                <a:spcPct val="100000"/>
              </a:lnSpc>
              <a:spcBef>
                <a:spcPts val="600"/>
              </a:spcBef>
              <a:spcAft>
                <a:spcPts val="0"/>
              </a:spcAft>
            </a:pPr>
            <a:r>
              <a:rPr lang="en"/>
              <a:t>Can replace by changing the method called or the parameters.</a:t>
            </a:r>
          </a:p>
          <a:p>
            <a:pPr indent="-228600" lvl="0" marL="457200" marR="0" rtl="0" algn="l">
              <a:lnSpc>
                <a:spcPct val="100000"/>
              </a:lnSpc>
              <a:spcBef>
                <a:spcPts val="600"/>
              </a:spcBef>
              <a:spcAft>
                <a:spcPts val="0"/>
              </a:spcAft>
            </a:pPr>
            <a:r>
              <a:rPr lang="en"/>
              <a:t>Important to control size of a neighborhood.</a:t>
            </a:r>
          </a:p>
        </p:txBody>
      </p:sp>
      <p:sp>
        <p:nvSpPr>
          <p:cNvPr id="147" name="Shape 1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Hill Climbing</a:t>
            </a:r>
          </a:p>
        </p:txBody>
      </p:sp>
      <p:sp>
        <p:nvSpPr>
          <p:cNvPr id="153" name="Shape 1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a initial solution at random. Examine the local neighborhood. Choose the best neighbor and “move” to it. Repeat until no better solution can be found.</a:t>
            </a:r>
          </a:p>
          <a:p>
            <a:pPr indent="-228600" lvl="1" marL="914400" marR="0" rtl="0" algn="l">
              <a:lnSpc>
                <a:spcPct val="100000"/>
              </a:lnSpc>
              <a:spcBef>
                <a:spcPts val="600"/>
              </a:spcBef>
              <a:spcAft>
                <a:spcPts val="0"/>
              </a:spcAft>
            </a:pPr>
            <a:r>
              <a:rPr lang="en"/>
              <a:t>Climbs mountains in fitness function landscape.</a:t>
            </a:r>
          </a:p>
          <a:p>
            <a:pPr indent="-228600" lvl="0" marL="457200" marR="0" rtl="0" algn="l">
              <a:lnSpc>
                <a:spcPct val="100000"/>
              </a:lnSpc>
              <a:spcBef>
                <a:spcPts val="600"/>
              </a:spcBef>
              <a:spcAft>
                <a:spcPts val="0"/>
              </a:spcAft>
            </a:pPr>
            <a:r>
              <a:rPr lang="en"/>
              <a:t>Strategies:</a:t>
            </a:r>
          </a:p>
          <a:p>
            <a:pPr indent="-228600" lvl="1" marL="914400" marR="0" rtl="0" algn="l">
              <a:lnSpc>
                <a:spcPct val="100000"/>
              </a:lnSpc>
              <a:spcBef>
                <a:spcPts val="600"/>
              </a:spcBef>
              <a:spcAft>
                <a:spcPts val="0"/>
              </a:spcAft>
            </a:pPr>
            <a:r>
              <a:rPr lang="en"/>
              <a:t>Steepest Ascent - examine all neighbors, take the one with the highest improvement.</a:t>
            </a:r>
          </a:p>
          <a:p>
            <a:pPr indent="-228600" lvl="1" marL="914400" marR="0" rtl="0" algn="l">
              <a:lnSpc>
                <a:spcPct val="100000"/>
              </a:lnSpc>
              <a:spcBef>
                <a:spcPts val="600"/>
              </a:spcBef>
              <a:spcAft>
                <a:spcPts val="0"/>
              </a:spcAft>
            </a:pPr>
            <a:r>
              <a:rPr lang="en"/>
              <a:t>Random Ascent - examine neighbors at random, and choose the first to show any improvement.</a:t>
            </a:r>
          </a:p>
        </p:txBody>
      </p:sp>
      <p:sp>
        <p:nvSpPr>
          <p:cNvPr id="154" name="Shape 15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Simulated Annealing</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Choose a neighboring test case.</a:t>
            </a:r>
          </a:p>
          <a:p>
            <a:pPr indent="-228600" lvl="1" marL="914400" marR="0" rtl="0" algn="l">
              <a:lnSpc>
                <a:spcPct val="100000"/>
              </a:lnSpc>
              <a:spcBef>
                <a:spcPts val="600"/>
              </a:spcBef>
              <a:spcAft>
                <a:spcPts val="0"/>
              </a:spcAft>
            </a:pPr>
            <a:r>
              <a:rPr lang="en"/>
              <a:t>If it is a better solution, select it.</a:t>
            </a:r>
          </a:p>
          <a:p>
            <a:pPr indent="-228600" lvl="1" marL="914400" marR="0" rtl="0" algn="l">
              <a:lnSpc>
                <a:spcPct val="100000"/>
              </a:lnSpc>
              <a:spcBef>
                <a:spcPts val="600"/>
              </a:spcBef>
              <a:spcAft>
                <a:spcPts val="0"/>
              </a:spcAft>
            </a:pPr>
            <a:r>
              <a:rPr lang="en"/>
              <a:t>If not, select it at probability:</a:t>
            </a:r>
            <a:br>
              <a:rPr lang="en"/>
            </a:br>
            <a:r>
              <a:rPr lang="en" sz="1800"/>
              <a:t>prob(score, newScore, time, temp) = e</a:t>
            </a:r>
            <a:r>
              <a:rPr baseline="30000" lang="en" sz="1800"/>
              <a:t>((score - newScore) * (time / temp))</a:t>
            </a:r>
          </a:p>
          <a:p>
            <a:pPr indent="-228600" lvl="1" marL="914400" marR="0" rtl="0" algn="l">
              <a:lnSpc>
                <a:spcPct val="100000"/>
              </a:lnSpc>
              <a:spcBef>
                <a:spcPts val="600"/>
              </a:spcBef>
              <a:spcAft>
                <a:spcPts val="0"/>
              </a:spcAft>
            </a:pPr>
            <a:r>
              <a:rPr lang="en"/>
              <a:t>Governed by temperature function:</a:t>
            </a:r>
            <a:br>
              <a:rPr lang="en"/>
            </a:br>
            <a:r>
              <a:rPr lang="en" sz="1800"/>
              <a:t>temp(time, maxTime) = (maxTime - time) / maxTime</a:t>
            </a:r>
          </a:p>
          <a:p>
            <a:pPr indent="-228600" lvl="0" marL="457200" marR="0" rtl="0" algn="l">
              <a:lnSpc>
                <a:spcPct val="100000"/>
              </a:lnSpc>
              <a:spcBef>
                <a:spcPts val="600"/>
              </a:spcBef>
              <a:spcAft>
                <a:spcPts val="0"/>
              </a:spcAft>
            </a:pPr>
            <a:r>
              <a:rPr lang="en"/>
              <a:t>Repeat until search budget expires and return best solution.</a:t>
            </a:r>
          </a:p>
          <a:p>
            <a:pPr indent="-228600" lvl="0" marL="457200" marR="0" rtl="0" algn="l">
              <a:lnSpc>
                <a:spcPct val="100000"/>
              </a:lnSpc>
              <a:spcBef>
                <a:spcPts val="600"/>
              </a:spcBef>
              <a:spcAft>
                <a:spcPts val="0"/>
              </a:spcAft>
            </a:pPr>
            <a:r>
              <a:rPr lang="en"/>
              <a:t>Initially, large random jumps around the search space. Over time, search stabilizes.</a:t>
            </a:r>
          </a:p>
        </p:txBody>
      </p:sp>
      <p:sp>
        <p:nvSpPr>
          <p:cNvPr id="161" name="Shape 1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Global Search</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Generate a set of solutions.</a:t>
            </a:r>
          </a:p>
          <a:p>
            <a:pPr indent="-228600" lvl="0" marL="457200" marR="0" rtl="0" algn="l">
              <a:lnSpc>
                <a:spcPct val="100000"/>
              </a:lnSpc>
              <a:spcBef>
                <a:spcPts val="600"/>
              </a:spcBef>
              <a:spcAft>
                <a:spcPts val="0"/>
              </a:spcAft>
            </a:pPr>
            <a:r>
              <a:rPr lang="en"/>
              <a:t>Score them.</a:t>
            </a:r>
          </a:p>
          <a:p>
            <a:pPr indent="-228600" lvl="0" marL="457200" marR="0" rtl="0" algn="l">
              <a:lnSpc>
                <a:spcPct val="100000"/>
              </a:lnSpc>
              <a:spcBef>
                <a:spcPts val="600"/>
              </a:spcBef>
              <a:spcAft>
                <a:spcPts val="0"/>
              </a:spcAft>
            </a:pPr>
            <a:r>
              <a:rPr lang="en"/>
              <a:t>At a certain probability, sample from other regions of the space.</a:t>
            </a:r>
          </a:p>
          <a:p>
            <a:pPr indent="-228600" lvl="0" marL="457200" marR="0" rtl="0" algn="l">
              <a:lnSpc>
                <a:spcPct val="100000"/>
              </a:lnSpc>
              <a:spcBef>
                <a:spcPts val="600"/>
              </a:spcBef>
              <a:spcAft>
                <a:spcPts val="0"/>
              </a:spcAft>
            </a:pPr>
            <a:r>
              <a:rPr lang="en"/>
              <a:t>Strategies typically based on natural processes - swarm attack patterns, ant colony behavior, species evolution.</a:t>
            </a:r>
          </a:p>
          <a:p>
            <a:pPr indent="-228600" lvl="1" marL="914400" marR="0" rtl="0" algn="l">
              <a:lnSpc>
                <a:spcPct val="100000"/>
              </a:lnSpc>
              <a:spcBef>
                <a:spcPts val="600"/>
              </a:spcBef>
              <a:spcAft>
                <a:spcPts val="0"/>
              </a:spcAft>
            </a:pPr>
            <a:r>
              <a:rPr lang="en"/>
              <a:t>Models of how populations interact and change.</a:t>
            </a:r>
          </a:p>
        </p:txBody>
      </p:sp>
      <p:sp>
        <p:nvSpPr>
          <p:cNvPr id="168" name="Shape 1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a:t>
            </a:r>
          </a:p>
        </p:txBody>
      </p:sp>
      <p:sp>
        <p:nvSpPr>
          <p:cNvPr id="174" name="Shape 1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Over multiple generations, evolve a population - favoring good solutions and filtering out bad solutions.</a:t>
            </a:r>
          </a:p>
          <a:p>
            <a:pPr indent="-228600" lvl="0" marL="457200" marR="0" rtl="0" algn="l">
              <a:lnSpc>
                <a:spcPct val="100000"/>
              </a:lnSpc>
              <a:spcBef>
                <a:spcPts val="600"/>
              </a:spcBef>
              <a:spcAft>
                <a:spcPts val="0"/>
              </a:spcAft>
            </a:pPr>
            <a:r>
              <a:rPr lang="en"/>
              <a:t>Diversity is introduced to the population each generation by:</a:t>
            </a:r>
          </a:p>
          <a:p>
            <a:pPr indent="-228600" lvl="1" marL="914400" marR="0" rtl="0" algn="l">
              <a:lnSpc>
                <a:spcPct val="100000"/>
              </a:lnSpc>
              <a:spcBef>
                <a:spcPts val="600"/>
              </a:spcBef>
              <a:spcAft>
                <a:spcPts val="0"/>
              </a:spcAft>
            </a:pPr>
            <a:r>
              <a:rPr lang="en"/>
              <a:t>Keeping some of the best solutions.</a:t>
            </a:r>
          </a:p>
          <a:p>
            <a:pPr indent="-228600" lvl="1" marL="914400" marR="0" rtl="0" algn="l">
              <a:lnSpc>
                <a:spcPct val="100000"/>
              </a:lnSpc>
              <a:spcBef>
                <a:spcPts val="600"/>
              </a:spcBef>
              <a:spcAft>
                <a:spcPts val="0"/>
              </a:spcAft>
            </a:pPr>
            <a:r>
              <a:rPr lang="en"/>
              <a:t>Randomly generating some population members.</a:t>
            </a:r>
          </a:p>
          <a:p>
            <a:pPr indent="-228600" lvl="1" marL="914400" marR="0" rtl="0" algn="l">
              <a:lnSpc>
                <a:spcPct val="100000"/>
              </a:lnSpc>
              <a:spcBef>
                <a:spcPts val="600"/>
              </a:spcBef>
              <a:spcAft>
                <a:spcPts val="0"/>
              </a:spcAft>
            </a:pPr>
            <a:r>
              <a:rPr lang="en"/>
              <a:t>Creating “offspring” through mutation and gene crossover.</a:t>
            </a:r>
          </a:p>
        </p:txBody>
      </p:sp>
      <p:sp>
        <p:nvSpPr>
          <p:cNvPr id="175" name="Shape 1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Mutation</a:t>
            </a:r>
          </a:p>
        </p:txBody>
      </p:sp>
      <p:pic>
        <p:nvPicPr>
          <p:cNvPr descr="Screenshot from 2015-10-04 16:47:11.png" id="181" name="Shape 181"/>
          <p:cNvPicPr preferRelativeResize="0"/>
          <p:nvPr/>
        </p:nvPicPr>
        <p:blipFill>
          <a:blip r:embed="rId3">
            <a:alphaModFix/>
          </a:blip>
          <a:stretch>
            <a:fillRect/>
          </a:stretch>
        </p:blipFill>
        <p:spPr>
          <a:xfrm>
            <a:off x="457200" y="1968400"/>
            <a:ext cx="4035899" cy="2947699"/>
          </a:xfrm>
          <a:prstGeom prst="rect">
            <a:avLst/>
          </a:prstGeom>
          <a:noFill/>
          <a:ln>
            <a:noFill/>
          </a:ln>
        </p:spPr>
      </p:pic>
      <p:sp>
        <p:nvSpPr>
          <p:cNvPr id="182" name="Shape 182"/>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Create a copy of a high-scoring test.</a:t>
            </a:r>
          </a:p>
          <a:p>
            <a:pPr indent="-381000" lvl="0" marL="457200" rtl="0">
              <a:spcBef>
                <a:spcPts val="0"/>
              </a:spcBef>
              <a:buSzPct val="100000"/>
            </a:pPr>
            <a:r>
              <a:rPr lang="en" sz="2400"/>
              <a:t>Impose a small change to that test.</a:t>
            </a:r>
          </a:p>
          <a:p>
            <a:pPr indent="-355600" lvl="1" marL="914400" rtl="0">
              <a:spcBef>
                <a:spcPts val="0"/>
              </a:spcBef>
              <a:buSzPct val="100000"/>
            </a:pPr>
            <a:r>
              <a:rPr lang="en" sz="2000"/>
              <a:t>Follow the rules for determining the neighbors of a test.</a:t>
            </a:r>
          </a:p>
          <a:p>
            <a:pPr indent="-355600" lvl="1" marL="914400" rtl="0">
              <a:spcBef>
                <a:spcPts val="0"/>
              </a:spcBef>
              <a:buSzPct val="100000"/>
            </a:pPr>
            <a:r>
              <a:rPr lang="en" sz="2000"/>
              <a:t>Choose a mutation from that set.</a:t>
            </a:r>
          </a:p>
          <a:p>
            <a:pPr indent="-381000" lvl="0" marL="457200">
              <a:spcBef>
                <a:spcPts val="0"/>
              </a:spcBef>
              <a:buSzPct val="100000"/>
            </a:pPr>
            <a:r>
              <a:rPr lang="en" sz="2400"/>
              <a:t>A good test could be improved by checking one of its neighbors.</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Crossover</a:t>
            </a:r>
          </a:p>
        </p:txBody>
      </p:sp>
      <p:pic>
        <p:nvPicPr>
          <p:cNvPr descr="Screenshot from 2015-10-04 17:02:31.png" id="189" name="Shape 189"/>
          <p:cNvPicPr preferRelativeResize="0"/>
          <p:nvPr/>
        </p:nvPicPr>
        <p:blipFill>
          <a:blip r:embed="rId3">
            <a:alphaModFix/>
          </a:blip>
          <a:stretch>
            <a:fillRect/>
          </a:stretch>
        </p:blipFill>
        <p:spPr>
          <a:xfrm>
            <a:off x="457199" y="1993574"/>
            <a:ext cx="3743450" cy="3389974"/>
          </a:xfrm>
          <a:prstGeom prst="rect">
            <a:avLst/>
          </a:prstGeom>
          <a:noFill/>
          <a:ln>
            <a:noFill/>
          </a:ln>
        </p:spPr>
      </p:pic>
      <p:sp>
        <p:nvSpPr>
          <p:cNvPr id="190" name="Shape 190"/>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68300" lvl="0" marL="457200" rtl="0">
              <a:spcBef>
                <a:spcPts val="0"/>
              </a:spcBef>
              <a:buSzPct val="100000"/>
            </a:pPr>
            <a:r>
              <a:rPr lang="en" sz="2200"/>
              <a:t>Take two high-scoring tests, and attempt to combine aspects of them into one.</a:t>
            </a:r>
          </a:p>
          <a:p>
            <a:pPr indent="-368300" lvl="0" marL="457200" rtl="0">
              <a:spcBef>
                <a:spcPts val="0"/>
              </a:spcBef>
              <a:buSzPct val="100000"/>
            </a:pPr>
            <a:r>
              <a:rPr lang="en" sz="2200"/>
              <a:t>Choose one element, sample from a probability distribution to decide which parent to inherit from.</a:t>
            </a:r>
          </a:p>
          <a:p>
            <a:pPr indent="-368300" lvl="0" marL="457200">
              <a:spcBef>
                <a:spcPts val="0"/>
              </a:spcBef>
              <a:buSzPct val="100000"/>
            </a:pPr>
            <a:r>
              <a:rPr lang="en" sz="2200"/>
              <a:t>By combining features from two good tests, we may produce a better test.</a:t>
            </a:r>
          </a:p>
        </p:txBody>
      </p:sp>
      <p:sp>
        <p:nvSpPr>
          <p:cNvPr id="191" name="Shape 1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 you have a </a:t>
            </a:r>
            <a:r>
              <a:rPr b="1" lang="en"/>
              <a:t>goal</a:t>
            </a:r>
            <a:r>
              <a:rPr lang="en"/>
              <a:t> in mind when testing?</a:t>
            </a:r>
          </a:p>
          <a:p>
            <a:pPr indent="-228600" lvl="0" marL="457200" marR="0" rtl="0" algn="l">
              <a:lnSpc>
                <a:spcPct val="100000"/>
              </a:lnSpc>
              <a:spcBef>
                <a:spcPts val="600"/>
              </a:spcBef>
              <a:spcAft>
                <a:spcPts val="0"/>
              </a:spcAft>
            </a:pPr>
            <a:r>
              <a:rPr lang="en"/>
              <a:t>Can that goal be </a:t>
            </a:r>
            <a:r>
              <a:rPr b="1" lang="en"/>
              <a:t>measured</a:t>
            </a:r>
            <a:r>
              <a:rPr lang="en"/>
              <a:t>?</a:t>
            </a:r>
          </a:p>
          <a:p>
            <a:pPr indent="-228600" lvl="0" marL="457200" marR="0" rtl="0" algn="l">
              <a:lnSpc>
                <a:spcPct val="100000"/>
              </a:lnSpc>
              <a:spcBef>
                <a:spcPts val="600"/>
              </a:spcBef>
              <a:spcAft>
                <a:spcPts val="0"/>
              </a:spcAft>
            </a:pPr>
            <a:r>
              <a:rPr lang="en"/>
              <a:t>Then you are </a:t>
            </a:r>
            <a:r>
              <a:rPr b="1" lang="en"/>
              <a:t>searching</a:t>
            </a:r>
            <a:r>
              <a:rPr lang="en"/>
              <a:t> for a test suite that achieves that goal. </a:t>
            </a:r>
          </a:p>
          <a:p>
            <a:pPr indent="-228600" lvl="1" marL="914400" marR="0" rtl="0" algn="l">
              <a:lnSpc>
                <a:spcPct val="100000"/>
              </a:lnSpc>
              <a:spcBef>
                <a:spcPts val="600"/>
              </a:spcBef>
              <a:spcAft>
                <a:spcPts val="0"/>
              </a:spcAft>
            </a:pPr>
            <a:r>
              <a:rPr lang="en"/>
              <a:t>Out of the near-infinite set of inputs, I would like a set of inputs that…</a:t>
            </a:r>
          </a:p>
          <a:p>
            <a:pPr indent="-228600" lvl="2" marL="1371600" marR="0" rtl="0" algn="l">
              <a:lnSpc>
                <a:spcPct val="100000"/>
              </a:lnSpc>
              <a:spcBef>
                <a:spcPts val="600"/>
              </a:spcBef>
              <a:spcAft>
                <a:spcPts val="0"/>
              </a:spcAft>
            </a:pPr>
            <a:r>
              <a:rPr lang="en"/>
              <a:t>obey those properties.</a:t>
            </a:r>
          </a:p>
          <a:p>
            <a:pPr indent="-228600" lvl="2" marL="1371600" marR="0" rtl="0" algn="l">
              <a:lnSpc>
                <a:spcPct val="100000"/>
              </a:lnSpc>
              <a:spcBef>
                <a:spcPts val="600"/>
              </a:spcBef>
              <a:spcAft>
                <a:spcPts val="0"/>
              </a:spcAft>
            </a:pPr>
            <a:r>
              <a:rPr lang="en"/>
              <a:t>cover all branches.</a:t>
            </a:r>
          </a:p>
          <a:p>
            <a:pPr indent="-228600" lvl="2" marL="1371600" marR="0" rtl="0" algn="l">
              <a:lnSpc>
                <a:spcPct val="100000"/>
              </a:lnSpc>
              <a:spcBef>
                <a:spcPts val="600"/>
              </a:spcBef>
              <a:spcAft>
                <a:spcPts val="0"/>
              </a:spcAft>
            </a:pPr>
            <a:r>
              <a:rPr lang="en"/>
              <a:t>try all 2-way pairs of representative values.</a:t>
            </a:r>
          </a:p>
          <a:p>
            <a:pPr indent="-228600" lvl="2" marL="1371600" marR="0" rtl="0" algn="l">
              <a:lnSpc>
                <a:spcPct val="100000"/>
              </a:lnSpc>
              <a:spcBef>
                <a:spcPts val="600"/>
              </a:spcBef>
              <a:spcAft>
                <a:spcPts val="0"/>
              </a:spcAft>
            </a:pPr>
            <a:r>
              <a:rPr lang="en"/>
              <a:t>(etc)</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Crossover</a:t>
            </a:r>
          </a:p>
        </p:txBody>
      </p:sp>
      <p:sp>
        <p:nvSpPr>
          <p:cNvPr id="197" name="Shape 19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One Point Crossover</a:t>
            </a:r>
          </a:p>
          <a:p>
            <a:pPr indent="-355600" lvl="1" marL="914400" rtl="0">
              <a:spcBef>
                <a:spcPts val="0"/>
              </a:spcBef>
              <a:buSzPct val="100000"/>
            </a:pPr>
            <a:r>
              <a:rPr lang="en" sz="2000"/>
              <a:t>Splice at a randomly chosen crossover point.</a:t>
            </a:r>
          </a:p>
          <a:p>
            <a:pPr indent="0" lvl="0" marL="457200" rtl="0">
              <a:spcBef>
                <a:spcPts val="0"/>
              </a:spcBef>
              <a:buNone/>
            </a:pPr>
            <a:r>
              <a:t/>
            </a:r>
            <a:endParaRPr sz="2000"/>
          </a:p>
          <a:p>
            <a:pPr indent="-381000" lvl="0" marL="457200" rtl="0">
              <a:spcBef>
                <a:spcPts val="0"/>
              </a:spcBef>
              <a:buSzPct val="100000"/>
            </a:pPr>
            <a:r>
              <a:rPr lang="en" sz="2400"/>
              <a:t>Uniform Crossover</a:t>
            </a:r>
          </a:p>
          <a:p>
            <a:pPr indent="-355600" lvl="1" marL="914400" rtl="0">
              <a:spcBef>
                <a:spcPts val="0"/>
              </a:spcBef>
              <a:buSzPct val="100000"/>
            </a:pPr>
            <a:r>
              <a:rPr lang="en" sz="2000"/>
              <a:t>Each point is a potential crossover point.</a:t>
            </a:r>
          </a:p>
          <a:p>
            <a:pPr indent="0" lvl="0" marL="457200" rtl="0">
              <a:spcBef>
                <a:spcPts val="0"/>
              </a:spcBef>
              <a:buNone/>
            </a:pPr>
            <a:r>
              <a:t/>
            </a:r>
            <a:endParaRPr sz="2000"/>
          </a:p>
          <a:p>
            <a:pPr indent="-381000" lvl="0" marL="457200" rtl="0">
              <a:spcBef>
                <a:spcPts val="0"/>
              </a:spcBef>
              <a:buSzPct val="100000"/>
            </a:pPr>
            <a:r>
              <a:rPr lang="en" sz="2400"/>
              <a:t>Discrete Recombination</a:t>
            </a:r>
          </a:p>
          <a:p>
            <a:pPr indent="-355600" lvl="1" marL="914400" rtl="0">
              <a:spcBef>
                <a:spcPts val="0"/>
              </a:spcBef>
              <a:buSzPct val="100000"/>
            </a:pPr>
            <a:r>
              <a:rPr lang="en" sz="2000"/>
              <a:t>Instead of sampling once per index for both children, it is done for for every child. </a:t>
            </a:r>
          </a:p>
        </p:txBody>
      </p:sp>
      <p:sp>
        <p:nvSpPr>
          <p:cNvPr id="198" name="Shape 198"/>
          <p:cNvSpPr/>
          <p:nvPr/>
        </p:nvSpPr>
        <p:spPr>
          <a:xfrm>
            <a:off x="47895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199" name="Shape 199"/>
          <p:cNvSpPr/>
          <p:nvPr/>
        </p:nvSpPr>
        <p:spPr>
          <a:xfrm>
            <a:off x="51213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0" name="Shape 200"/>
          <p:cNvSpPr/>
          <p:nvPr/>
        </p:nvSpPr>
        <p:spPr>
          <a:xfrm>
            <a:off x="54531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01" name="Shape 201"/>
          <p:cNvSpPr/>
          <p:nvPr/>
        </p:nvSpPr>
        <p:spPr>
          <a:xfrm>
            <a:off x="57849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02" name="Shape 202"/>
          <p:cNvSpPr/>
          <p:nvPr/>
        </p:nvSpPr>
        <p:spPr>
          <a:xfrm>
            <a:off x="47895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03" name="Shape 203"/>
          <p:cNvSpPr/>
          <p:nvPr/>
        </p:nvSpPr>
        <p:spPr>
          <a:xfrm>
            <a:off x="51213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04" name="Shape 204"/>
          <p:cNvSpPr/>
          <p:nvPr/>
        </p:nvSpPr>
        <p:spPr>
          <a:xfrm>
            <a:off x="54531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05" name="Shape 205"/>
          <p:cNvSpPr/>
          <p:nvPr/>
        </p:nvSpPr>
        <p:spPr>
          <a:xfrm>
            <a:off x="57849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06" name="Shape 206"/>
          <p:cNvSpPr/>
          <p:nvPr/>
        </p:nvSpPr>
        <p:spPr>
          <a:xfrm>
            <a:off x="6658725"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07" name="Shape 207"/>
          <p:cNvSpPr/>
          <p:nvPr/>
        </p:nvSpPr>
        <p:spPr>
          <a:xfrm>
            <a:off x="6990525"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8" name="Shape 208"/>
          <p:cNvSpPr/>
          <p:nvPr/>
        </p:nvSpPr>
        <p:spPr>
          <a:xfrm>
            <a:off x="7322325" y="1858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09" name="Shape 209"/>
          <p:cNvSpPr/>
          <p:nvPr/>
        </p:nvSpPr>
        <p:spPr>
          <a:xfrm>
            <a:off x="7654125" y="1858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10" name="Shape 210"/>
          <p:cNvSpPr/>
          <p:nvPr/>
        </p:nvSpPr>
        <p:spPr>
          <a:xfrm>
            <a:off x="6658725"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11" name="Shape 211"/>
          <p:cNvSpPr/>
          <p:nvPr/>
        </p:nvSpPr>
        <p:spPr>
          <a:xfrm>
            <a:off x="6990525"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12" name="Shape 212"/>
          <p:cNvSpPr/>
          <p:nvPr/>
        </p:nvSpPr>
        <p:spPr>
          <a:xfrm>
            <a:off x="7322325" y="2331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13" name="Shape 213"/>
          <p:cNvSpPr/>
          <p:nvPr/>
        </p:nvSpPr>
        <p:spPr>
          <a:xfrm>
            <a:off x="7654125" y="2331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4" name="Shape 214"/>
          <p:cNvSpPr/>
          <p:nvPr/>
        </p:nvSpPr>
        <p:spPr>
          <a:xfrm>
            <a:off x="47895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15" name="Shape 215"/>
          <p:cNvSpPr/>
          <p:nvPr/>
        </p:nvSpPr>
        <p:spPr>
          <a:xfrm>
            <a:off x="51213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16" name="Shape 216"/>
          <p:cNvSpPr/>
          <p:nvPr/>
        </p:nvSpPr>
        <p:spPr>
          <a:xfrm>
            <a:off x="54531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17" name="Shape 217"/>
          <p:cNvSpPr/>
          <p:nvPr/>
        </p:nvSpPr>
        <p:spPr>
          <a:xfrm>
            <a:off x="57849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8" name="Shape 218"/>
          <p:cNvSpPr/>
          <p:nvPr/>
        </p:nvSpPr>
        <p:spPr>
          <a:xfrm>
            <a:off x="47895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19" name="Shape 219"/>
          <p:cNvSpPr/>
          <p:nvPr/>
        </p:nvSpPr>
        <p:spPr>
          <a:xfrm>
            <a:off x="51213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20" name="Shape 220"/>
          <p:cNvSpPr/>
          <p:nvPr/>
        </p:nvSpPr>
        <p:spPr>
          <a:xfrm>
            <a:off x="54531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21" name="Shape 221"/>
          <p:cNvSpPr/>
          <p:nvPr/>
        </p:nvSpPr>
        <p:spPr>
          <a:xfrm>
            <a:off x="57849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22" name="Shape 222"/>
          <p:cNvSpPr/>
          <p:nvPr/>
        </p:nvSpPr>
        <p:spPr>
          <a:xfrm>
            <a:off x="47895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23" name="Shape 223"/>
          <p:cNvSpPr/>
          <p:nvPr/>
        </p:nvSpPr>
        <p:spPr>
          <a:xfrm>
            <a:off x="51213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24" name="Shape 224"/>
          <p:cNvSpPr/>
          <p:nvPr/>
        </p:nvSpPr>
        <p:spPr>
          <a:xfrm>
            <a:off x="54531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25" name="Shape 225"/>
          <p:cNvSpPr/>
          <p:nvPr/>
        </p:nvSpPr>
        <p:spPr>
          <a:xfrm>
            <a:off x="57849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26" name="Shape 226"/>
          <p:cNvSpPr/>
          <p:nvPr/>
        </p:nvSpPr>
        <p:spPr>
          <a:xfrm>
            <a:off x="47895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27" name="Shape 227"/>
          <p:cNvSpPr/>
          <p:nvPr/>
        </p:nvSpPr>
        <p:spPr>
          <a:xfrm>
            <a:off x="51213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28" name="Shape 228"/>
          <p:cNvSpPr/>
          <p:nvPr/>
        </p:nvSpPr>
        <p:spPr>
          <a:xfrm>
            <a:off x="54531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29" name="Shape 229"/>
          <p:cNvSpPr/>
          <p:nvPr/>
        </p:nvSpPr>
        <p:spPr>
          <a:xfrm>
            <a:off x="57849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30" name="Shape 230"/>
          <p:cNvSpPr/>
          <p:nvPr/>
        </p:nvSpPr>
        <p:spPr>
          <a:xfrm>
            <a:off x="6658725"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31" name="Shape 231"/>
          <p:cNvSpPr/>
          <p:nvPr/>
        </p:nvSpPr>
        <p:spPr>
          <a:xfrm>
            <a:off x="6658725"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32" name="Shape 232"/>
          <p:cNvSpPr/>
          <p:nvPr/>
        </p:nvSpPr>
        <p:spPr>
          <a:xfrm>
            <a:off x="6990525" y="37669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33" name="Shape 233"/>
          <p:cNvSpPr/>
          <p:nvPr/>
        </p:nvSpPr>
        <p:spPr>
          <a:xfrm>
            <a:off x="6990525" y="32938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34" name="Shape 234"/>
          <p:cNvSpPr/>
          <p:nvPr/>
        </p:nvSpPr>
        <p:spPr>
          <a:xfrm>
            <a:off x="7322325" y="32938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35" name="Shape 235"/>
          <p:cNvSpPr/>
          <p:nvPr/>
        </p:nvSpPr>
        <p:spPr>
          <a:xfrm>
            <a:off x="7322325" y="37669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36" name="Shape 236"/>
          <p:cNvSpPr/>
          <p:nvPr/>
        </p:nvSpPr>
        <p:spPr>
          <a:xfrm>
            <a:off x="7654125"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37" name="Shape 237"/>
          <p:cNvSpPr/>
          <p:nvPr/>
        </p:nvSpPr>
        <p:spPr>
          <a:xfrm>
            <a:off x="7654125"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38" name="Shape 238"/>
          <p:cNvSpPr/>
          <p:nvPr/>
        </p:nvSpPr>
        <p:spPr>
          <a:xfrm>
            <a:off x="6658725"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39" name="Shape 239"/>
          <p:cNvSpPr/>
          <p:nvPr/>
        </p:nvSpPr>
        <p:spPr>
          <a:xfrm>
            <a:off x="6658725" y="5202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40" name="Shape 240"/>
          <p:cNvSpPr/>
          <p:nvPr/>
        </p:nvSpPr>
        <p:spPr>
          <a:xfrm>
            <a:off x="6990525" y="5202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41" name="Shape 241"/>
          <p:cNvSpPr/>
          <p:nvPr/>
        </p:nvSpPr>
        <p:spPr>
          <a:xfrm>
            <a:off x="6990525" y="4729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42" name="Shape 242"/>
          <p:cNvSpPr/>
          <p:nvPr/>
        </p:nvSpPr>
        <p:spPr>
          <a:xfrm>
            <a:off x="7322325"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43" name="Shape 243"/>
          <p:cNvSpPr/>
          <p:nvPr/>
        </p:nvSpPr>
        <p:spPr>
          <a:xfrm>
            <a:off x="7322325"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44" name="Shape 244"/>
          <p:cNvSpPr/>
          <p:nvPr/>
        </p:nvSpPr>
        <p:spPr>
          <a:xfrm>
            <a:off x="7654125" y="4729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45" name="Shape 245"/>
          <p:cNvSpPr/>
          <p:nvPr/>
        </p:nvSpPr>
        <p:spPr>
          <a:xfrm>
            <a:off x="7654125"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46" name="Shape 2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swarm of agents each attempt to search for good test cases.</a:t>
            </a:r>
          </a:p>
          <a:p>
            <a:pPr indent="-228600" lvl="0" marL="457200" marR="0" rtl="0" algn="l">
              <a:lnSpc>
                <a:spcPct val="100000"/>
              </a:lnSpc>
              <a:spcBef>
                <a:spcPts val="600"/>
              </a:spcBef>
              <a:spcAft>
                <a:spcPts val="0"/>
              </a:spcAft>
            </a:pPr>
            <a:r>
              <a:rPr lang="en"/>
              <a:t>When another agent finds a better solution than the best known “worldwide”, they tell everybody. </a:t>
            </a:r>
          </a:p>
          <a:p>
            <a:pPr indent="-228600" lvl="0" marL="457200" marR="0" rtl="0" algn="l">
              <a:lnSpc>
                <a:spcPct val="100000"/>
              </a:lnSpc>
              <a:spcBef>
                <a:spcPts val="600"/>
              </a:spcBef>
              <a:spcAft>
                <a:spcPts val="0"/>
              </a:spcAft>
            </a:pPr>
            <a:r>
              <a:rPr lang="en"/>
              <a:t>Each agent mutates their solution based on their knowledge of the best local solution and the best global solution.</a:t>
            </a:r>
          </a:p>
          <a:p>
            <a:pPr indent="-228600" lvl="0" marL="457200" marR="0" rtl="0" algn="l">
              <a:lnSpc>
                <a:spcPct val="100000"/>
              </a:lnSpc>
              <a:spcBef>
                <a:spcPts val="600"/>
              </a:spcBef>
              <a:spcAft>
                <a:spcPts val="0"/>
              </a:spcAft>
            </a:pPr>
            <a:r>
              <a:rPr lang="en"/>
              <a:t>Over time, the agents converge on the best solutions.</a:t>
            </a:r>
          </a:p>
        </p:txBody>
      </p:sp>
      <p:sp>
        <p:nvSpPr>
          <p:cNvPr id="253" name="Shape 2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Each agent </a:t>
            </a:r>
            <a:r>
              <a:rPr i="1" lang="en"/>
              <a:t>i</a:t>
            </a:r>
            <a:r>
              <a:rPr lang="en"/>
              <a:t> has velocity </a:t>
            </a:r>
            <a:r>
              <a:rPr i="1" lang="en" sz="2400"/>
              <a:t>v</a:t>
            </a:r>
            <a:r>
              <a:rPr baseline="-25000" i="1" lang="en" sz="2400"/>
              <a:t>i</a:t>
            </a:r>
            <a:r>
              <a:rPr lang="en"/>
              <a:t> and position </a:t>
            </a:r>
            <a:r>
              <a:rPr i="1" lang="en"/>
              <a:t>p</a:t>
            </a:r>
            <a:r>
              <a:rPr baseline="-25000" i="1" lang="en"/>
              <a:t>i</a:t>
            </a:r>
            <a:r>
              <a:rPr lang="en"/>
              <a:t>.</a:t>
            </a:r>
          </a:p>
          <a:p>
            <a:pPr indent="-228600" lvl="1" marL="914400" marR="0" rtl="0" algn="l">
              <a:lnSpc>
                <a:spcPct val="100000"/>
              </a:lnSpc>
              <a:spcBef>
                <a:spcPts val="600"/>
              </a:spcBef>
              <a:spcAft>
                <a:spcPts val="0"/>
              </a:spcAft>
            </a:pPr>
            <a:r>
              <a:rPr lang="en"/>
              <a:t>Position: Their current solution.</a:t>
            </a:r>
          </a:p>
          <a:p>
            <a:pPr indent="-228600" lvl="1" marL="914400" marR="0" rtl="0" algn="l">
              <a:lnSpc>
                <a:spcPct val="100000"/>
              </a:lnSpc>
              <a:spcBef>
                <a:spcPts val="600"/>
              </a:spcBef>
              <a:spcAft>
                <a:spcPts val="0"/>
              </a:spcAft>
            </a:pPr>
            <a:r>
              <a:rPr lang="en"/>
              <a:t>Velocity: The amount of change to be made to the solution.</a:t>
            </a:r>
          </a:p>
          <a:p>
            <a:pPr indent="-228600" lvl="2" marL="1371600" marR="0" rtl="0" algn="l">
              <a:lnSpc>
                <a:spcPct val="100000"/>
              </a:lnSpc>
              <a:spcBef>
                <a:spcPts val="600"/>
              </a:spcBef>
              <a:spcAft>
                <a:spcPts val="0"/>
              </a:spcAft>
            </a:pPr>
            <a:r>
              <a:rPr lang="en"/>
              <a:t>Bound by a maximum velocity.</a:t>
            </a:r>
          </a:p>
          <a:p>
            <a:pPr indent="-228600" lvl="1" marL="914400" marR="0" rtl="0" algn="l">
              <a:lnSpc>
                <a:spcPct val="100000"/>
              </a:lnSpc>
              <a:spcBef>
                <a:spcPts val="600"/>
              </a:spcBef>
              <a:spcAft>
                <a:spcPts val="0"/>
              </a:spcAft>
            </a:pPr>
            <a:r>
              <a:rPr lang="en"/>
              <a:t>Vectors along all dimensions in the solution.</a:t>
            </a:r>
          </a:p>
          <a:p>
            <a:pPr indent="-228600" lvl="2" marL="1371600" marR="0" rtl="0" algn="l">
              <a:lnSpc>
                <a:spcPct val="100000"/>
              </a:lnSpc>
              <a:spcBef>
                <a:spcPts val="600"/>
              </a:spcBef>
              <a:spcAft>
                <a:spcPts val="0"/>
              </a:spcAft>
            </a:pPr>
            <a:r>
              <a:rPr lang="en"/>
              <a:t>(i.e., method parameters) </a:t>
            </a:r>
          </a:p>
          <a:p>
            <a:pPr indent="-228600" lvl="0" marL="457200" marR="0" rtl="0" algn="l">
              <a:lnSpc>
                <a:spcPct val="100000"/>
              </a:lnSpc>
              <a:spcBef>
                <a:spcPts val="600"/>
              </a:spcBef>
              <a:spcAft>
                <a:spcPts val="0"/>
              </a:spcAft>
            </a:pPr>
            <a:r>
              <a:rPr lang="en"/>
              <a:t>Each round, velocity and position are updated based on current local and global knowledge.</a:t>
            </a:r>
          </a:p>
        </p:txBody>
      </p:sp>
      <p:sp>
        <p:nvSpPr>
          <p:cNvPr id="260" name="Shape 2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66" name="Shape 2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Update Rules:</a:t>
            </a:r>
          </a:p>
          <a:p>
            <a:pPr indent="-228600" lvl="1" marL="914400" marR="0" rtl="0" algn="l">
              <a:lnSpc>
                <a:spcPct val="100000"/>
              </a:lnSpc>
              <a:spcBef>
                <a:spcPts val="600"/>
              </a:spcBef>
              <a:spcAft>
                <a:spcPts val="0"/>
              </a:spcAft>
            </a:pPr>
            <a:r>
              <a:rPr lang="en"/>
              <a:t>v</a:t>
            </a:r>
            <a:r>
              <a:rPr baseline="-25000" lang="en"/>
              <a:t>i</a:t>
            </a:r>
            <a:r>
              <a:rPr baseline="30000" lang="en"/>
              <a:t>d</a:t>
            </a:r>
            <a:r>
              <a:rPr lang="en"/>
              <a:t> = 𝜔v</a:t>
            </a:r>
            <a:r>
              <a:rPr baseline="-25000" lang="en"/>
              <a:t>i</a:t>
            </a:r>
            <a:r>
              <a:rPr baseline="30000" lang="en"/>
              <a:t>d</a:t>
            </a:r>
            <a:r>
              <a:rPr lang="en"/>
              <a:t> + 𝛼𝛽(best</a:t>
            </a:r>
            <a:r>
              <a:rPr baseline="30000" lang="en"/>
              <a:t>g</a:t>
            </a:r>
            <a:r>
              <a:rPr lang="en"/>
              <a:t> - p</a:t>
            </a:r>
            <a:r>
              <a:rPr baseline="-25000" lang="en"/>
              <a:t>i</a:t>
            </a:r>
            <a:r>
              <a:rPr baseline="30000" lang="en"/>
              <a:t>d</a:t>
            </a:r>
            <a:r>
              <a:rPr lang="en"/>
              <a:t>) + 𝛾𝛿(best</a:t>
            </a:r>
            <a:r>
              <a:rPr baseline="30000" lang="en"/>
              <a:t>l</a:t>
            </a:r>
            <a:r>
              <a:rPr lang="en"/>
              <a:t> - p</a:t>
            </a:r>
            <a:r>
              <a:rPr baseline="-25000" lang="en"/>
              <a:t>i</a:t>
            </a:r>
            <a:r>
              <a:rPr baseline="30000" lang="en"/>
              <a:t>d</a:t>
            </a:r>
            <a:r>
              <a:rPr lang="en"/>
              <a:t>)</a:t>
            </a:r>
          </a:p>
          <a:p>
            <a:pPr indent="-228600" lvl="2" marL="1371600" rtl="0">
              <a:spcBef>
                <a:spcPts val="600"/>
              </a:spcBef>
            </a:pPr>
            <a:r>
              <a:rPr lang="en"/>
              <a:t>𝜔 is an inertial weight. </a:t>
            </a:r>
          </a:p>
          <a:p>
            <a:pPr indent="-228600" lvl="3" marL="1828800" rtl="0">
              <a:spcBef>
                <a:spcPts val="600"/>
              </a:spcBef>
            </a:pPr>
            <a:r>
              <a:rPr lang="en" sz="2400"/>
              <a:t>𝜔 = 𝜔</a:t>
            </a:r>
            <a:r>
              <a:rPr baseline="-25000" lang="en" sz="2400"/>
              <a:t>max</a:t>
            </a:r>
            <a:r>
              <a:rPr lang="en" sz="2400"/>
              <a:t> - (𝜔</a:t>
            </a:r>
            <a:r>
              <a:rPr baseline="-25000" lang="en" sz="2400"/>
              <a:t>max </a:t>
            </a:r>
            <a:r>
              <a:rPr lang="en" sz="2400"/>
              <a:t>- 𝜔</a:t>
            </a:r>
            <a:r>
              <a:rPr baseline="-25000" lang="en" sz="2400"/>
              <a:t>min</a:t>
            </a:r>
            <a:r>
              <a:rPr lang="en" sz="2400"/>
              <a:t>) time / maxTime</a:t>
            </a:r>
          </a:p>
          <a:p>
            <a:pPr indent="-228600" lvl="3" marL="1828800" rtl="0">
              <a:spcBef>
                <a:spcPts val="600"/>
              </a:spcBef>
            </a:pPr>
            <a:r>
              <a:rPr lang="en"/>
              <a:t>Decreases linearly over time</a:t>
            </a:r>
          </a:p>
          <a:p>
            <a:pPr indent="-228600" lvl="2" marL="1371600" rtl="0">
              <a:spcBef>
                <a:spcPts val="600"/>
              </a:spcBef>
            </a:pPr>
            <a:r>
              <a:rPr lang="en"/>
              <a:t>𝛼 and 𝛾 are user-set acceleration coefficients.</a:t>
            </a:r>
          </a:p>
          <a:p>
            <a:pPr indent="-228600" lvl="2" marL="1371600" rtl="0">
              <a:spcBef>
                <a:spcPts val="600"/>
              </a:spcBef>
            </a:pPr>
            <a:r>
              <a:rPr lang="en"/>
              <a:t>𝛽 and 𝛿 are random numbers</a:t>
            </a:r>
          </a:p>
          <a:p>
            <a:pPr indent="-228600" lvl="2" marL="1371600" rtl="0">
              <a:spcBef>
                <a:spcPts val="600"/>
              </a:spcBef>
            </a:pPr>
            <a:r>
              <a:rPr lang="en"/>
              <a:t>best</a:t>
            </a:r>
            <a:r>
              <a:rPr baseline="30000" lang="en"/>
              <a:t>g</a:t>
            </a:r>
            <a:r>
              <a:rPr lang="en"/>
              <a:t> is the global best score. best</a:t>
            </a:r>
            <a:r>
              <a:rPr baseline="30000" lang="en"/>
              <a:t>l</a:t>
            </a:r>
            <a:r>
              <a:rPr lang="en"/>
              <a:t> is the local best score.</a:t>
            </a:r>
          </a:p>
          <a:p>
            <a:pPr indent="-228600" lvl="3" marL="1828800" rtl="0">
              <a:spcBef>
                <a:spcPts val="600"/>
              </a:spcBef>
            </a:pPr>
            <a:r>
              <a:rPr lang="en"/>
              <a:t>Guide the velocity and position of the agent.</a:t>
            </a:r>
          </a:p>
          <a:p>
            <a:pPr indent="-228600" lvl="1" marL="914400" marR="0" rtl="0" algn="l">
              <a:lnSpc>
                <a:spcPct val="100000"/>
              </a:lnSpc>
              <a:spcBef>
                <a:spcPts val="600"/>
              </a:spcBef>
              <a:spcAft>
                <a:spcPts val="0"/>
              </a:spcAft>
            </a:pPr>
            <a:r>
              <a:rPr lang="en"/>
              <a:t>p</a:t>
            </a:r>
            <a:r>
              <a:rPr baseline="-25000" lang="en"/>
              <a:t>i</a:t>
            </a:r>
            <a:r>
              <a:rPr baseline="30000" lang="en"/>
              <a:t>d</a:t>
            </a:r>
            <a:r>
              <a:rPr lang="en"/>
              <a:t> = p</a:t>
            </a:r>
            <a:r>
              <a:rPr baseline="-25000" lang="en"/>
              <a:t>i</a:t>
            </a:r>
            <a:r>
              <a:rPr baseline="30000" lang="en"/>
              <a:t>d</a:t>
            </a:r>
            <a:r>
              <a:rPr lang="en"/>
              <a:t> + v</a:t>
            </a:r>
            <a:r>
              <a:rPr baseline="-25000" lang="en"/>
              <a:t>i</a:t>
            </a:r>
            <a:r>
              <a:rPr baseline="30000" lang="en"/>
              <a:t>d</a:t>
            </a:r>
          </a:p>
        </p:txBody>
      </p:sp>
      <p:sp>
        <p:nvSpPr>
          <p:cNvPr id="267" name="Shape 2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Fitness Functions</a:t>
            </a:r>
          </a:p>
        </p:txBody>
      </p:sp>
      <p:sp>
        <p:nvSpPr>
          <p:cNvPr id="273" name="Shape 2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Solutions are judged by a “fitness function” that takes in the solution and calculates a score.</a:t>
            </a:r>
          </a:p>
          <a:p>
            <a:pPr indent="-228600" lvl="1" marL="914400" marR="0" rtl="0" algn="l">
              <a:lnSpc>
                <a:spcPct val="100000"/>
              </a:lnSpc>
              <a:spcBef>
                <a:spcPts val="600"/>
              </a:spcBef>
              <a:spcAft>
                <a:spcPts val="0"/>
              </a:spcAft>
            </a:pPr>
            <a:r>
              <a:rPr lang="en"/>
              <a:t>Distance from the current solution to the “ideal” solution.</a:t>
            </a:r>
          </a:p>
          <a:p>
            <a:pPr indent="-228600" lvl="2" marL="1371600" marR="0" rtl="0" algn="l">
              <a:lnSpc>
                <a:spcPct val="100000"/>
              </a:lnSpc>
              <a:spcBef>
                <a:spcPts val="600"/>
              </a:spcBef>
              <a:spcAft>
                <a:spcPts val="0"/>
              </a:spcAft>
            </a:pPr>
            <a:r>
              <a:rPr lang="en"/>
              <a:t>How close are you to covering a testing goal?</a:t>
            </a:r>
          </a:p>
          <a:p>
            <a:pPr indent="-228600" lvl="1" marL="914400" marR="0" rtl="0" algn="l">
              <a:lnSpc>
                <a:spcPct val="100000"/>
              </a:lnSpc>
              <a:spcBef>
                <a:spcPts val="600"/>
              </a:spcBef>
              <a:spcAft>
                <a:spcPts val="0"/>
              </a:spcAft>
            </a:pPr>
            <a:r>
              <a:rPr lang="en"/>
              <a:t>Smaller scores are typically better.</a:t>
            </a:r>
          </a:p>
          <a:p>
            <a:pPr indent="-228600" lvl="1" marL="914400" marR="0" rtl="0" algn="l">
              <a:lnSpc>
                <a:spcPct val="100000"/>
              </a:lnSpc>
              <a:spcBef>
                <a:spcPts val="600"/>
              </a:spcBef>
              <a:spcAft>
                <a:spcPts val="0"/>
              </a:spcAft>
            </a:pPr>
            <a:r>
              <a:rPr lang="en"/>
              <a:t>Must offer information to guide the search.</a:t>
            </a:r>
          </a:p>
          <a:p>
            <a:pPr indent="-228600" lvl="1" marL="914400" marR="0" rtl="0" algn="l">
              <a:lnSpc>
                <a:spcPct val="100000"/>
              </a:lnSpc>
              <a:spcBef>
                <a:spcPts val="600"/>
              </a:spcBef>
              <a:spcAft>
                <a:spcPts val="0"/>
              </a:spcAft>
            </a:pPr>
            <a:r>
              <a:rPr lang="en"/>
              <a:t>Must be cheap to calculate - performed 100s-1000s of times per generation.</a:t>
            </a:r>
          </a:p>
        </p:txBody>
      </p:sp>
      <p:sp>
        <p:nvSpPr>
          <p:cNvPr id="274" name="Shape 2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3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Structural </a:t>
            </a:r>
            <a:r>
              <a:rPr b="1" i="0" lang="en" u="none" cap="none" strike="noStrike">
                <a:solidFill>
                  <a:srgbClr val="FFFFFF"/>
                </a:solidFill>
                <a:latin typeface="Arial"/>
                <a:ea typeface="Arial"/>
                <a:cs typeface="Arial"/>
                <a:sym typeface="Arial"/>
              </a:rPr>
              <a:t>Coverage</a:t>
            </a:r>
          </a:p>
        </p:txBody>
      </p:sp>
      <p:sp>
        <p:nvSpPr>
          <p:cNvPr id="284" name="Shape 284"/>
          <p:cNvSpPr txBox="1"/>
          <p:nvPr>
            <p:ph idx="1" type="body"/>
          </p:nvPr>
        </p:nvSpPr>
        <p:spPr>
          <a:xfrm>
            <a:off x="457200" y="1600200"/>
            <a:ext cx="8229600" cy="4808100"/>
          </a:xfrm>
          <a:prstGeom prst="rect">
            <a:avLst/>
          </a:prstGeom>
        </p:spPr>
        <p:txBody>
          <a:bodyPr anchorCtr="0" anchor="t" bIns="91425" lIns="91425" rIns="91425" tIns="91425">
            <a:noAutofit/>
          </a:bodyPr>
          <a:lstStyle/>
          <a:p>
            <a:pPr indent="-228600" lvl="0" marL="457200" rtl="0">
              <a:spcBef>
                <a:spcPts val="0"/>
              </a:spcBef>
            </a:pPr>
            <a:r>
              <a:rPr lang="en"/>
              <a:t>Normally measured as proportion of test obligations covered to total obligations. </a:t>
            </a:r>
          </a:p>
          <a:p>
            <a:pPr indent="-228600" lvl="0" marL="457200" rtl="0">
              <a:spcBef>
                <a:spcPts val="0"/>
              </a:spcBef>
            </a:pPr>
            <a:r>
              <a:rPr lang="en"/>
              <a:t>This serves as a score - how good are current testing efforts.</a:t>
            </a:r>
          </a:p>
          <a:p>
            <a:pPr indent="-228600" lvl="0" marL="457200" rtl="0">
              <a:spcBef>
                <a:spcPts val="0"/>
              </a:spcBef>
            </a:pPr>
            <a:r>
              <a:rPr lang="en"/>
              <a:t>However, this is not an ideal fitness function.</a:t>
            </a:r>
          </a:p>
          <a:p>
            <a:pPr indent="-228600" lvl="1" marL="914400" rtl="0">
              <a:spcBef>
                <a:spcPts val="0"/>
              </a:spcBef>
            </a:pPr>
            <a:r>
              <a:rPr lang="en"/>
              <a:t>Does not inform the search process.</a:t>
            </a:r>
          </a:p>
          <a:p>
            <a:pPr indent="-228600" lvl="1" marL="914400" rtl="0">
              <a:spcBef>
                <a:spcPts val="0"/>
              </a:spcBef>
            </a:pPr>
            <a:r>
              <a:rPr lang="en"/>
              <a:t>Instead - can we score a test such that we can learn from the attempt?</a:t>
            </a:r>
          </a:p>
          <a:p>
            <a:pPr indent="-228600" lvl="2" marL="1371600">
              <a:spcBef>
                <a:spcPts val="0"/>
              </a:spcBef>
            </a:pPr>
            <a:r>
              <a:rPr lang="en"/>
              <a:t>Not just “is this good”, but “how close is this to ideal?”</a:t>
            </a:r>
          </a:p>
        </p:txBody>
      </p:sp>
      <p:sp>
        <p:nvSpPr>
          <p:cNvPr id="285" name="Shape 2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Coverage Fitness Function</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272727"/>
              <a:buFont typeface="Arial"/>
            </a:pPr>
            <a:r>
              <a:rPr lang="en"/>
              <a:t>Instead of raw coverage, use the branch distance and approach level:</a:t>
            </a:r>
            <a:br>
              <a:rPr lang="en"/>
            </a:br>
          </a:p>
          <a:p>
            <a:pPr lvl="0" marR="0" rtl="0" algn="ctr">
              <a:lnSpc>
                <a:spcPct val="100000"/>
              </a:lnSpc>
              <a:spcBef>
                <a:spcPts val="600"/>
              </a:spcBef>
              <a:spcAft>
                <a:spcPts val="0"/>
              </a:spcAft>
              <a:buNone/>
            </a:pPr>
            <a:r>
              <a:rPr lang="en"/>
              <a:t>fitness(s,b) = AL(s,b) + normalize(BD(s,b))</a:t>
            </a:r>
            <a:br>
              <a:rPr lang="en"/>
            </a:br>
          </a:p>
          <a:p>
            <a:pPr indent="-228600" lvl="0" marL="457200" marR="0" rtl="0" algn="l">
              <a:lnSpc>
                <a:spcPct val="100000"/>
              </a:lnSpc>
              <a:spcBef>
                <a:spcPts val="600"/>
              </a:spcBef>
              <a:spcAft>
                <a:spcPts val="0"/>
              </a:spcAft>
            </a:pPr>
            <a:r>
              <a:rPr lang="en"/>
              <a:t>Approach level - count of the branch’s control-dependent nodes not yet executed.</a:t>
            </a:r>
          </a:p>
          <a:p>
            <a:pPr indent="-228600" lvl="0" marL="457200" marR="0" rtl="0" algn="l">
              <a:lnSpc>
                <a:spcPct val="100000"/>
              </a:lnSpc>
              <a:spcBef>
                <a:spcPts val="600"/>
              </a:spcBef>
              <a:spcAft>
                <a:spcPts val="0"/>
              </a:spcAft>
            </a:pPr>
            <a:r>
              <a:rPr lang="en"/>
              <a:t>Branch distance - if the other branch is taken, measure how close the target branch was from being taken. </a:t>
            </a:r>
          </a:p>
        </p:txBody>
      </p:sp>
      <p:sp>
        <p:nvSpPr>
          <p:cNvPr id="292" name="Shape 2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Coverage Fitness Function</a:t>
            </a:r>
          </a:p>
        </p:txBody>
      </p:sp>
      <p:sp>
        <p:nvSpPr>
          <p:cNvPr id="298" name="Shape 298"/>
          <p:cNvSpPr txBox="1"/>
          <p:nvPr>
            <p:ph idx="1" type="body"/>
          </p:nvPr>
        </p:nvSpPr>
        <p:spPr>
          <a:xfrm>
            <a:off x="457200" y="1651300"/>
            <a:ext cx="482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if(x &lt; 10){ // Node 1</a:t>
            </a:r>
          </a:p>
          <a:p>
            <a:pPr indent="457200" lvl="0" marR="0" rtl="0" algn="l">
              <a:lnSpc>
                <a:spcPct val="100000"/>
              </a:lnSpc>
              <a:spcBef>
                <a:spcPts val="600"/>
              </a:spcBef>
              <a:spcAft>
                <a:spcPts val="0"/>
              </a:spcAft>
              <a:buNone/>
            </a:pPr>
            <a:r>
              <a:rPr lang="en"/>
              <a:t>// Do something.</a:t>
            </a:r>
          </a:p>
          <a:p>
            <a:pPr lvl="0" marR="0" rtl="0" algn="l">
              <a:lnSpc>
                <a:spcPct val="100000"/>
              </a:lnSpc>
              <a:spcBef>
                <a:spcPts val="600"/>
              </a:spcBef>
              <a:spcAft>
                <a:spcPts val="0"/>
              </a:spcAft>
              <a:buNone/>
            </a:pPr>
            <a:r>
              <a:rPr lang="en"/>
              <a:t>}else if (x == 10){ // Node 2</a:t>
            </a:r>
          </a:p>
          <a:p>
            <a:pPr indent="457200" lvl="0" marR="0" rtl="0" algn="l">
              <a:lnSpc>
                <a:spcPct val="100000"/>
              </a:lnSpc>
              <a:spcBef>
                <a:spcPts val="600"/>
              </a:spcBef>
              <a:spcAft>
                <a:spcPts val="0"/>
              </a:spcAft>
              <a:buNone/>
            </a:pPr>
            <a:r>
              <a:rPr lang="en"/>
              <a:t>// Do something else.</a:t>
            </a:r>
          </a:p>
          <a:p>
            <a:pPr indent="0" lvl="0" marL="0" marR="0" rtl="0" algn="l">
              <a:lnSpc>
                <a:spcPct val="100000"/>
              </a:lnSpc>
              <a:spcBef>
                <a:spcPts val="600"/>
              </a:spcBef>
              <a:spcAft>
                <a:spcPts val="0"/>
              </a:spcAft>
              <a:buNone/>
            </a:pPr>
            <a:r>
              <a:rPr lang="en"/>
              <a:t>}</a:t>
            </a:r>
          </a:p>
        </p:txBody>
      </p:sp>
      <p:sp>
        <p:nvSpPr>
          <p:cNvPr id="299" name="Shape 299"/>
          <p:cNvSpPr txBox="1"/>
          <p:nvPr>
            <p:ph idx="2" type="body"/>
          </p:nvPr>
        </p:nvSpPr>
        <p:spPr>
          <a:xfrm>
            <a:off x="5533799" y="1600200"/>
            <a:ext cx="3152999" cy="4967700"/>
          </a:xfrm>
          <a:prstGeom prst="rect">
            <a:avLst/>
          </a:prstGeom>
        </p:spPr>
        <p:txBody>
          <a:bodyPr anchorCtr="0" anchor="t" bIns="91425" lIns="91425" rIns="91425" tIns="91425">
            <a:noAutofit/>
          </a:bodyPr>
          <a:lstStyle/>
          <a:p>
            <a:pPr indent="-228600" lvl="0" marL="457200" rtl="0">
              <a:spcBef>
                <a:spcPts val="0"/>
              </a:spcBef>
            </a:pPr>
            <a:r>
              <a:rPr lang="en"/>
              <a:t>Goal, true branch of Node 2.</a:t>
            </a:r>
          </a:p>
          <a:p>
            <a:pPr indent="-228600" lvl="0" marL="457200" rtl="0">
              <a:spcBef>
                <a:spcPts val="0"/>
              </a:spcBef>
            </a:pPr>
            <a:r>
              <a:rPr lang="en"/>
              <a:t>If x&lt;10 is true, approach level = 1</a:t>
            </a:r>
          </a:p>
          <a:p>
            <a:pPr indent="-228600" lvl="0" marL="457200" rtl="0">
              <a:spcBef>
                <a:spcPts val="0"/>
              </a:spcBef>
            </a:pPr>
            <a:r>
              <a:rPr lang="en"/>
              <a:t>If x==10 is reached, approach level = 0</a:t>
            </a:r>
          </a:p>
        </p:txBody>
      </p:sp>
      <p:sp>
        <p:nvSpPr>
          <p:cNvPr id="300" name="Shape 300"/>
          <p:cNvSpPr txBox="1"/>
          <p:nvPr>
            <p:ph idx="2" type="body"/>
          </p:nvPr>
        </p:nvSpPr>
        <p:spPr>
          <a:xfrm>
            <a:off x="5400949" y="1600200"/>
            <a:ext cx="3152999" cy="4967700"/>
          </a:xfrm>
          <a:prstGeom prst="rect">
            <a:avLst/>
          </a:prstGeom>
          <a:solidFill>
            <a:srgbClr val="FFFFFF"/>
          </a:solidFill>
        </p:spPr>
        <p:txBody>
          <a:bodyPr anchorCtr="0" anchor="t" bIns="91425" lIns="91425" rIns="91425" tIns="91425">
            <a:noAutofit/>
          </a:bodyPr>
          <a:lstStyle/>
          <a:p>
            <a:pPr indent="-381000" lvl="0" marL="457200" rtl="0">
              <a:spcBef>
                <a:spcPts val="0"/>
              </a:spcBef>
              <a:buSzPct val="100000"/>
            </a:pPr>
            <a:r>
              <a:rPr lang="en" sz="2400"/>
              <a:t>Goal, true branch of Node 2.</a:t>
            </a:r>
          </a:p>
          <a:p>
            <a:pPr indent="-381000" lvl="0" marL="457200" rtl="0">
              <a:spcBef>
                <a:spcPts val="0"/>
              </a:spcBef>
              <a:buSzPct val="100000"/>
            </a:pPr>
            <a:r>
              <a:rPr lang="en" sz="2400"/>
              <a:t>If x==10 evaluates to false, branch distance = (abs(x-10)+k).</a:t>
            </a:r>
          </a:p>
          <a:p>
            <a:pPr indent="-381000" lvl="0" marL="457200" rtl="0">
              <a:spcBef>
                <a:spcPts val="0"/>
              </a:spcBef>
              <a:buSzPct val="100000"/>
            </a:pPr>
            <a:r>
              <a:rPr lang="en" sz="2400"/>
              <a:t>Closer x is to 10, closer the branch  distance.</a:t>
            </a:r>
          </a:p>
        </p:txBody>
      </p:sp>
      <p:sp>
        <p:nvSpPr>
          <p:cNvPr id="301" name="Shape 3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9"/>
                                        </p:tgtEl>
                                      </p:cBhvr>
                                    </p:animEffect>
                                    <p:set>
                                      <p:cBhvr>
                                        <p:cTn dur="1" fill="hold">
                                          <p:stCondLst>
                                            <p:cond delay="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nvSpPr>
        <p:spPr>
          <a:xfrm>
            <a:off x="4515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evosuite demonstration</a:t>
            </a:r>
          </a:p>
        </p:txBody>
      </p:sp>
      <p:sp>
        <p:nvSpPr>
          <p:cNvPr id="307" name="Shape 3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Comparing Approaches</a:t>
            </a:r>
          </a:p>
        </p:txBody>
      </p:sp>
      <p:sp>
        <p:nvSpPr>
          <p:cNvPr id="313" name="Shape 313"/>
          <p:cNvSpPr/>
          <p:nvPr/>
        </p:nvSpPr>
        <p:spPr>
          <a:xfrm>
            <a:off x="457200" y="1639001"/>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Highly Applicable, Low Chance of Efficacy</a:t>
            </a:r>
          </a:p>
        </p:txBody>
      </p:sp>
      <p:sp>
        <p:nvSpPr>
          <p:cNvPr id="314" name="Shape 314"/>
          <p:cNvSpPr/>
          <p:nvPr/>
        </p:nvSpPr>
        <p:spPr>
          <a:xfrm>
            <a:off x="7634100" y="1639000"/>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Less Applicable, High Chance of Efficacy</a:t>
            </a:r>
          </a:p>
        </p:txBody>
      </p:sp>
      <p:cxnSp>
        <p:nvCxnSpPr>
          <p:cNvPr id="315" name="Shape 315"/>
          <p:cNvCxnSpPr>
            <a:endCxn id="314" idx="1"/>
          </p:cNvCxnSpPr>
          <p:nvPr/>
        </p:nvCxnSpPr>
        <p:spPr>
          <a:xfrm>
            <a:off x="1509900" y="2178850"/>
            <a:ext cx="6124200" cy="0"/>
          </a:xfrm>
          <a:prstGeom prst="straightConnector1">
            <a:avLst/>
          </a:prstGeom>
          <a:noFill/>
          <a:ln cap="flat" cmpd="sng" w="9525">
            <a:solidFill>
              <a:schemeClr val="dk2"/>
            </a:solidFill>
            <a:prstDash val="solid"/>
            <a:round/>
            <a:headEnd len="lg" w="lg" type="none"/>
            <a:tailEnd len="lg" w="lg" type="none"/>
          </a:ln>
        </p:spPr>
      </p:cxnSp>
      <p:sp>
        <p:nvSpPr>
          <p:cNvPr id="316" name="Shape 316"/>
          <p:cNvSpPr/>
          <p:nvPr/>
        </p:nvSpPr>
        <p:spPr>
          <a:xfrm>
            <a:off x="1757950"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7" name="Shape 317"/>
          <p:cNvSpPr txBox="1"/>
          <p:nvPr/>
        </p:nvSpPr>
        <p:spPr>
          <a:xfrm>
            <a:off x="1660900" y="1658887"/>
            <a:ext cx="500700" cy="367800"/>
          </a:xfrm>
          <a:prstGeom prst="rect">
            <a:avLst/>
          </a:prstGeom>
          <a:noFill/>
          <a:ln>
            <a:noFill/>
          </a:ln>
        </p:spPr>
        <p:txBody>
          <a:bodyPr anchorCtr="0" anchor="t" bIns="91425" lIns="91425" rIns="91425" tIns="91425">
            <a:noAutofit/>
          </a:bodyPr>
          <a:lstStyle/>
          <a:p>
            <a:pPr lvl="0" rtl="0">
              <a:spcBef>
                <a:spcPts val="0"/>
              </a:spcBef>
              <a:buNone/>
            </a:pPr>
            <a:r>
              <a:rPr lang="en"/>
              <a:t>RT</a:t>
            </a:r>
          </a:p>
        </p:txBody>
      </p:sp>
      <p:sp>
        <p:nvSpPr>
          <p:cNvPr id="318" name="Shape 318"/>
          <p:cNvSpPr txBox="1"/>
          <p:nvPr/>
        </p:nvSpPr>
        <p:spPr>
          <a:xfrm>
            <a:off x="521250" y="2810650"/>
            <a:ext cx="8165400" cy="37035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000000"/>
              </a:buClr>
              <a:buSzPct val="100000"/>
              <a:buFont typeface="Arial"/>
              <a:buChar char="●"/>
            </a:pPr>
            <a:r>
              <a:rPr lang="en" sz="3000"/>
              <a:t>Less efficient than ART.</a:t>
            </a:r>
          </a:p>
          <a:p>
            <a:pPr indent="-381000" lvl="1" marL="914400" marR="0" rtl="0" algn="l">
              <a:lnSpc>
                <a:spcPct val="100000"/>
              </a:lnSpc>
              <a:spcBef>
                <a:spcPts val="0"/>
              </a:spcBef>
              <a:spcAft>
                <a:spcPts val="0"/>
              </a:spcAft>
              <a:buSzPct val="100000"/>
              <a:buChar char="○"/>
            </a:pPr>
            <a:r>
              <a:rPr lang="en" sz="2400"/>
              <a:t>But more likely to achieve the testing goal.</a:t>
            </a:r>
          </a:p>
          <a:p>
            <a:pPr indent="-419100" lvl="0" marL="457200" marR="0" rtl="0" algn="l">
              <a:lnSpc>
                <a:spcPct val="100000"/>
              </a:lnSpc>
              <a:spcBef>
                <a:spcPts val="0"/>
              </a:spcBef>
              <a:spcAft>
                <a:spcPts val="0"/>
              </a:spcAft>
              <a:buSzPct val="100000"/>
              <a:buChar char="●"/>
            </a:pPr>
            <a:r>
              <a:rPr lang="en" sz="3000"/>
              <a:t>Fewer restrictions than DSE.</a:t>
            </a:r>
          </a:p>
          <a:p>
            <a:pPr indent="-381000" lvl="1" marL="914400" marR="0" rtl="0" algn="l">
              <a:lnSpc>
                <a:spcPct val="100000"/>
              </a:lnSpc>
              <a:spcBef>
                <a:spcPts val="0"/>
              </a:spcBef>
              <a:spcAft>
                <a:spcPts val="0"/>
              </a:spcAft>
              <a:buSzPct val="100000"/>
              <a:buChar char="○"/>
            </a:pPr>
            <a:r>
              <a:rPr lang="en" sz="2400"/>
              <a:t>But no guarantee of optimality.</a:t>
            </a:r>
          </a:p>
          <a:p>
            <a:pPr indent="-419100" lvl="0" marL="457200" marR="0" rtl="0" algn="l">
              <a:lnSpc>
                <a:spcPct val="100000"/>
              </a:lnSpc>
              <a:spcBef>
                <a:spcPts val="0"/>
              </a:spcBef>
              <a:spcAft>
                <a:spcPts val="0"/>
              </a:spcAft>
              <a:buSzPct val="100000"/>
              <a:buChar char="●"/>
            </a:pPr>
            <a:r>
              <a:rPr lang="en" sz="3000"/>
              <a:t>Choice of fitness function is important.</a:t>
            </a:r>
          </a:p>
          <a:p>
            <a:pPr indent="-381000" lvl="1" marL="914400" marR="0" rtl="0" algn="l">
              <a:lnSpc>
                <a:spcPct val="100000"/>
              </a:lnSpc>
              <a:spcBef>
                <a:spcPts val="0"/>
              </a:spcBef>
              <a:spcAft>
                <a:spcPts val="0"/>
              </a:spcAft>
              <a:buSzPct val="100000"/>
              <a:buChar char="○"/>
            </a:pPr>
            <a:r>
              <a:rPr lang="en" sz="2400"/>
              <a:t>Must be fast to calculate.</a:t>
            </a:r>
          </a:p>
          <a:p>
            <a:pPr indent="-381000" lvl="1" marL="914400" marR="0" rtl="0" algn="l">
              <a:lnSpc>
                <a:spcPct val="100000"/>
              </a:lnSpc>
              <a:spcBef>
                <a:spcPts val="0"/>
              </a:spcBef>
              <a:spcAft>
                <a:spcPts val="0"/>
              </a:spcAft>
              <a:buSzPct val="100000"/>
              <a:buChar char="○"/>
            </a:pPr>
            <a:r>
              <a:rPr lang="en" sz="2400"/>
              <a:t>Must quickly converge on optimal solutions.</a:t>
            </a:r>
          </a:p>
        </p:txBody>
      </p:sp>
      <p:sp>
        <p:nvSpPr>
          <p:cNvPr id="319" name="Shape 319"/>
          <p:cNvSpPr/>
          <p:nvPr/>
        </p:nvSpPr>
        <p:spPr>
          <a:xfrm>
            <a:off x="28003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txBox="1"/>
          <p:nvPr/>
        </p:nvSpPr>
        <p:spPr>
          <a:xfrm>
            <a:off x="270327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ART</a:t>
            </a:r>
          </a:p>
        </p:txBody>
      </p:sp>
      <p:sp>
        <p:nvSpPr>
          <p:cNvPr id="321" name="Shape 321"/>
          <p:cNvSpPr/>
          <p:nvPr/>
        </p:nvSpPr>
        <p:spPr>
          <a:xfrm>
            <a:off x="68776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txBox="1"/>
          <p:nvPr/>
        </p:nvSpPr>
        <p:spPr>
          <a:xfrm>
            <a:off x="67806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 SE</a:t>
            </a:r>
          </a:p>
        </p:txBody>
      </p:sp>
      <p:sp>
        <p:nvSpPr>
          <p:cNvPr id="323" name="Shape 323"/>
          <p:cNvSpPr/>
          <p:nvPr/>
        </p:nvSpPr>
        <p:spPr>
          <a:xfrm>
            <a:off x="62223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4" name="Shape 324"/>
          <p:cNvSpPr txBox="1"/>
          <p:nvPr/>
        </p:nvSpPr>
        <p:spPr>
          <a:xfrm>
            <a:off x="61253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DSE</a:t>
            </a:r>
          </a:p>
        </p:txBody>
      </p:sp>
      <p:sp>
        <p:nvSpPr>
          <p:cNvPr id="325" name="Shape 325"/>
          <p:cNvSpPr/>
          <p:nvPr/>
        </p:nvSpPr>
        <p:spPr>
          <a:xfrm>
            <a:off x="44628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6" name="Shape 326"/>
          <p:cNvSpPr txBox="1"/>
          <p:nvPr/>
        </p:nvSpPr>
        <p:spPr>
          <a:xfrm>
            <a:off x="4365775" y="1658887"/>
            <a:ext cx="500700" cy="367800"/>
          </a:xfrm>
          <a:prstGeom prst="rect">
            <a:avLst/>
          </a:prstGeom>
          <a:noFill/>
          <a:ln>
            <a:noFill/>
          </a:ln>
        </p:spPr>
        <p:txBody>
          <a:bodyPr anchorCtr="0" anchor="t" bIns="91425" lIns="91425" rIns="91425" tIns="91425">
            <a:noAutofit/>
          </a:bodyPr>
          <a:lstStyle/>
          <a:p>
            <a:pPr lvl="0" rtl="0">
              <a:spcBef>
                <a:spcPts val="0"/>
              </a:spcBef>
              <a:buNone/>
            </a:pPr>
            <a:r>
              <a:rPr b="1" lang="en"/>
              <a:t>MS</a:t>
            </a:r>
          </a:p>
        </p:txBody>
      </p:sp>
      <p:sp>
        <p:nvSpPr>
          <p:cNvPr id="327" name="Shape 3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 want to find all faults” cannot be checked.</a:t>
            </a:r>
          </a:p>
          <a:p>
            <a:pPr indent="-228600" lvl="0" marL="457200" marR="0" rtl="0" algn="l">
              <a:lnSpc>
                <a:spcPct val="100000"/>
              </a:lnSpc>
              <a:spcBef>
                <a:spcPts val="600"/>
              </a:spcBef>
              <a:spcAft>
                <a:spcPts val="0"/>
              </a:spcAft>
            </a:pPr>
            <a:r>
              <a:rPr lang="en"/>
              <a:t>However, almost all testing goals can.</a:t>
            </a:r>
          </a:p>
          <a:p>
            <a:pPr indent="-228600" lvl="1" marL="914400" marR="0" rtl="0" algn="l">
              <a:lnSpc>
                <a:spcPct val="100000"/>
              </a:lnSpc>
              <a:spcBef>
                <a:spcPts val="600"/>
              </a:spcBef>
              <a:spcAft>
                <a:spcPts val="0"/>
              </a:spcAft>
            </a:pPr>
            <a:r>
              <a:rPr lang="en"/>
              <a:t>Boolean: Property Satisfied/Not Satisfied</a:t>
            </a:r>
          </a:p>
          <a:p>
            <a:pPr indent="-228600" lvl="1" marL="914400" marR="0" rtl="0" algn="l">
              <a:lnSpc>
                <a:spcPct val="100000"/>
              </a:lnSpc>
              <a:spcBef>
                <a:spcPts val="600"/>
              </a:spcBef>
              <a:spcAft>
                <a:spcPts val="0"/>
              </a:spcAft>
            </a:pPr>
            <a:r>
              <a:rPr lang="en"/>
              <a:t>Numeric: % Coverage Obtained</a:t>
            </a:r>
          </a:p>
          <a:p>
            <a:pPr indent="-228600" lvl="0" marL="457200" marR="0" rtl="0" algn="l">
              <a:lnSpc>
                <a:spcPct val="100000"/>
              </a:lnSpc>
              <a:spcBef>
                <a:spcPts val="600"/>
              </a:spcBef>
              <a:spcAft>
                <a:spcPts val="0"/>
              </a:spcAft>
            </a:pPr>
            <a:r>
              <a:rPr lang="en"/>
              <a:t>If we can take a candidate solution and check whether it meets our goal, then computers can search for a solution.</a:t>
            </a:r>
          </a:p>
          <a:p>
            <a:pPr indent="-228600" lvl="0" marL="457200" marR="0" rtl="0" algn="l">
              <a:lnSpc>
                <a:spcPct val="100000"/>
              </a:lnSpc>
              <a:spcBef>
                <a:spcPts val="600"/>
              </a:spcBef>
              <a:spcAft>
                <a:spcPts val="0"/>
              </a:spcAft>
            </a:pPr>
            <a:r>
              <a:rPr lang="en"/>
              <a:t>Many search techniques for automated test case generation.</a:t>
            </a: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Combining Approaches</a:t>
            </a:r>
          </a:p>
        </p:txBody>
      </p:sp>
      <p:sp>
        <p:nvSpPr>
          <p:cNvPr id="333" name="Shape 333"/>
          <p:cNvSpPr txBox="1"/>
          <p:nvPr>
            <p:ph idx="1" type="body"/>
          </p:nvPr>
        </p:nvSpPr>
        <p:spPr>
          <a:xfrm>
            <a:off x="457200" y="1600200"/>
            <a:ext cx="3994500" cy="309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600">
                <a:latin typeface="Consolas"/>
                <a:ea typeface="Consolas"/>
                <a:cs typeface="Consolas"/>
                <a:sym typeface="Consolas"/>
              </a:rPr>
              <a:t>class Foo {</a:t>
            </a:r>
          </a:p>
          <a:p>
            <a:pPr lvl="0" marR="0" rtl="0" algn="l">
              <a:lnSpc>
                <a:spcPct val="100000"/>
              </a:lnSpc>
              <a:spcBef>
                <a:spcPts val="600"/>
              </a:spcBef>
              <a:spcAft>
                <a:spcPts val="0"/>
              </a:spcAft>
              <a:buNone/>
            </a:pPr>
            <a:r>
              <a:rPr lang="en" sz="1600">
                <a:latin typeface="Consolas"/>
                <a:ea typeface="Consolas"/>
                <a:cs typeface="Consolas"/>
                <a:sym typeface="Consolas"/>
              </a:rPr>
              <a:t>	int x = 0;</a:t>
            </a:r>
          </a:p>
          <a:p>
            <a:pPr lvl="0" marR="0" rtl="0" algn="l">
              <a:lnSpc>
                <a:spcPct val="100000"/>
              </a:lnSpc>
              <a:spcBef>
                <a:spcPts val="600"/>
              </a:spcBef>
              <a:spcAft>
                <a:spcPts val="0"/>
              </a:spcAft>
              <a:buNone/>
            </a:pPr>
            <a:r>
              <a:rPr lang="en" sz="1600">
                <a:latin typeface="Consolas"/>
                <a:ea typeface="Consolas"/>
                <a:cs typeface="Consolas"/>
                <a:sym typeface="Consolas"/>
              </a:rPr>
              <a:t>	void inc(){</a:t>
            </a:r>
          </a:p>
          <a:p>
            <a:pPr lvl="0" marR="0" rtl="0" algn="l">
              <a:lnSpc>
                <a:spcPct val="100000"/>
              </a:lnSpc>
              <a:spcBef>
                <a:spcPts val="600"/>
              </a:spcBef>
              <a:spcAft>
                <a:spcPts val="0"/>
              </a:spcAft>
              <a:buNone/>
            </a:pPr>
            <a:r>
              <a:rPr lang="en" sz="1600">
                <a:latin typeface="Consolas"/>
                <a:ea typeface="Consolas"/>
                <a:cs typeface="Consolas"/>
                <a:sym typeface="Consolas"/>
              </a:rPr>
              <a:t>		x++;</a:t>
            </a:r>
          </a:p>
          <a:p>
            <a:pPr lvl="0" marR="0" rtl="0" algn="l">
              <a:lnSpc>
                <a:spcPct val="100000"/>
              </a:lnSpc>
              <a:spcBef>
                <a:spcPts val="600"/>
              </a:spcBef>
              <a:spcAft>
                <a:spcPts val="0"/>
              </a:spcAft>
              <a:buNone/>
            </a:pPr>
            <a:r>
              <a:rPr lang="en" sz="1600">
                <a:latin typeface="Consolas"/>
                <a:ea typeface="Consolas"/>
                <a:cs typeface="Consolas"/>
                <a:sym typeface="Consolas"/>
              </a:rPr>
              <a:t>	}</a:t>
            </a:r>
          </a:p>
          <a:p>
            <a:pPr lvl="0" marR="0" rtl="0" algn="l">
              <a:lnSpc>
                <a:spcPct val="100000"/>
              </a:lnSpc>
              <a:spcBef>
                <a:spcPts val="600"/>
              </a:spcBef>
              <a:spcAft>
                <a:spcPts val="0"/>
              </a:spcAft>
              <a:buNone/>
            </a:pPr>
            <a:r>
              <a:rPr lang="en" sz="1600">
                <a:latin typeface="Consolas"/>
                <a:ea typeface="Consolas"/>
                <a:cs typeface="Consolas"/>
                <a:sym typeface="Consolas"/>
              </a:rPr>
              <a:t>	int getX(){</a:t>
            </a:r>
          </a:p>
          <a:p>
            <a:pPr lvl="0" marR="0" rtl="0" algn="l">
              <a:lnSpc>
                <a:spcPct val="100000"/>
              </a:lnSpc>
              <a:spcBef>
                <a:spcPts val="600"/>
              </a:spcBef>
              <a:spcAft>
                <a:spcPts val="0"/>
              </a:spcAft>
              <a:buNone/>
            </a:pPr>
            <a:r>
              <a:rPr lang="en" sz="1600">
                <a:latin typeface="Consolas"/>
                <a:ea typeface="Consolas"/>
                <a:cs typeface="Consolas"/>
                <a:sym typeface="Consolas"/>
              </a:rPr>
              <a:t>		return x;</a:t>
            </a:r>
          </a:p>
          <a:p>
            <a:pPr lvl="0" marR="0" rtl="0" algn="l">
              <a:lnSpc>
                <a:spcPct val="100000"/>
              </a:lnSpc>
              <a:spcBef>
                <a:spcPts val="600"/>
              </a:spcBef>
              <a:spcAft>
                <a:spcPts val="0"/>
              </a:spcAft>
              <a:buNone/>
            </a:pPr>
            <a:r>
              <a:rPr lang="en" sz="1600">
                <a:latin typeface="Consolas"/>
                <a:ea typeface="Consolas"/>
                <a:cs typeface="Consolas"/>
                <a:sym typeface="Consolas"/>
              </a:rPr>
              <a:t>	}</a:t>
            </a:r>
          </a:p>
          <a:p>
            <a:pPr lvl="0" marR="0" rtl="0" algn="l">
              <a:lnSpc>
                <a:spcPct val="100000"/>
              </a:lnSpc>
              <a:spcBef>
                <a:spcPts val="600"/>
              </a:spcBef>
              <a:spcAft>
                <a:spcPts val="0"/>
              </a:spcAft>
              <a:buNone/>
            </a:pPr>
            <a:r>
              <a:rPr lang="en" sz="1600">
                <a:latin typeface="Consolas"/>
                <a:ea typeface="Consolas"/>
                <a:cs typeface="Consolas"/>
                <a:sym typeface="Consolas"/>
              </a:rPr>
              <a:t>}</a:t>
            </a:r>
          </a:p>
          <a:p>
            <a:pPr lvl="0" marR="0" rtl="0" algn="l">
              <a:lnSpc>
                <a:spcPct val="100000"/>
              </a:lnSpc>
              <a:spcBef>
                <a:spcPts val="600"/>
              </a:spcBef>
              <a:spcAft>
                <a:spcPts val="0"/>
              </a:spcAft>
              <a:buNone/>
            </a:pPr>
            <a:r>
              <a:t/>
            </a:r>
            <a:endParaRPr sz="1800">
              <a:latin typeface="Consolas"/>
              <a:ea typeface="Consolas"/>
              <a:cs typeface="Consolas"/>
              <a:sym typeface="Consolas"/>
            </a:endParaRPr>
          </a:p>
        </p:txBody>
      </p:sp>
      <p:sp>
        <p:nvSpPr>
          <p:cNvPr id="334" name="Shape 334"/>
          <p:cNvSpPr txBox="1"/>
          <p:nvPr>
            <p:ph idx="2" type="body"/>
          </p:nvPr>
        </p:nvSpPr>
        <p:spPr>
          <a:xfrm>
            <a:off x="4692275" y="1600200"/>
            <a:ext cx="3994500" cy="3285300"/>
          </a:xfrm>
          <a:prstGeom prst="rect">
            <a:avLst/>
          </a:prstGeom>
        </p:spPr>
        <p:txBody>
          <a:bodyPr anchorCtr="0" anchor="t" bIns="91425" lIns="91425" rIns="91425" tIns="91425">
            <a:noAutofit/>
          </a:bodyPr>
          <a:lstStyle/>
          <a:p>
            <a:pPr lvl="0" rtl="0">
              <a:spcBef>
                <a:spcPts val="0"/>
              </a:spcBef>
              <a:buNone/>
            </a:pPr>
            <a:r>
              <a:rPr lang="en" sz="1400">
                <a:latin typeface="Consolas"/>
                <a:ea typeface="Consolas"/>
                <a:cs typeface="Consolas"/>
                <a:sym typeface="Consolas"/>
              </a:rPr>
              <a:t>class Bar{</a:t>
            </a:r>
          </a:p>
          <a:p>
            <a:pPr lvl="0" rtl="0">
              <a:spcBef>
                <a:spcPts val="0"/>
              </a:spcBef>
              <a:buNone/>
            </a:pPr>
            <a:r>
              <a:rPr lang="en" sz="1400">
                <a:latin typeface="Consolas"/>
                <a:ea typeface="Consolas"/>
                <a:cs typeface="Consolas"/>
                <a:sym typeface="Consolas"/>
              </a:rPr>
              <a:t>	String x;</a:t>
            </a:r>
          </a:p>
          <a:p>
            <a:pPr lvl="0" rtl="0">
              <a:spcBef>
                <a:spcPts val="0"/>
              </a:spcBef>
              <a:buNone/>
            </a:pPr>
            <a:r>
              <a:rPr lang="en" sz="1400">
                <a:latin typeface="Consolas"/>
                <a:ea typeface="Consolas"/>
                <a:cs typeface="Consolas"/>
                <a:sym typeface="Consolas"/>
              </a:rPr>
              <a:t>	Bar(String x){</a:t>
            </a:r>
          </a:p>
          <a:p>
            <a:pPr lvl="0" rtl="0">
              <a:spcBef>
                <a:spcPts val="0"/>
              </a:spcBef>
              <a:buNone/>
            </a:pPr>
            <a:r>
              <a:rPr lang="en" sz="1400">
                <a:latin typeface="Consolas"/>
                <a:ea typeface="Consolas"/>
                <a:cs typeface="Consolas"/>
                <a:sym typeface="Consolas"/>
              </a:rPr>
              <a:t>		this.x = x;</a:t>
            </a:r>
          </a:p>
          <a:p>
            <a:pPr lvl="0" rtl="0">
              <a:spcBef>
                <a:spcPts val="0"/>
              </a:spcBef>
              <a:buNone/>
            </a:pPr>
            <a:r>
              <a:rPr lang="en" sz="1400">
                <a:latin typeface="Consolas"/>
                <a:ea typeface="Consolas"/>
                <a:cs typeface="Consolas"/>
                <a:sym typeface="Consolas"/>
              </a:rPr>
              <a:t>	}</a:t>
            </a:r>
          </a:p>
          <a:p>
            <a:pPr lvl="0" rtl="0">
              <a:spcBef>
                <a:spcPts val="0"/>
              </a:spcBef>
              <a:buNone/>
            </a:pPr>
            <a:r>
              <a:rPr lang="en" sz="1400">
                <a:latin typeface="Consolas"/>
                <a:ea typeface="Consolas"/>
                <a:cs typeface="Consolas"/>
                <a:sym typeface="Consolas"/>
              </a:rPr>
              <a:t>	void coverMe(Foo f){</a:t>
            </a:r>
          </a:p>
          <a:p>
            <a:pPr lvl="0" rtl="0">
              <a:spcBef>
                <a:spcPts val="0"/>
              </a:spcBef>
              <a:buNone/>
            </a:pPr>
            <a:r>
              <a:rPr lang="en" sz="1400">
                <a:latin typeface="Consolas"/>
                <a:ea typeface="Consolas"/>
                <a:cs typeface="Consolas"/>
                <a:sym typeface="Consolas"/>
              </a:rPr>
              <a:t>	  String y = x + f.getX();</a:t>
            </a:r>
          </a:p>
          <a:p>
            <a:pPr lvl="0" rtl="0">
              <a:spcBef>
                <a:spcPts val="0"/>
              </a:spcBef>
              <a:buNone/>
            </a:pPr>
            <a:r>
              <a:rPr lang="en" sz="1400">
                <a:latin typeface="Consolas"/>
                <a:ea typeface="Consolas"/>
                <a:cs typeface="Consolas"/>
                <a:sym typeface="Consolas"/>
              </a:rPr>
              <a:t>	  </a:t>
            </a:r>
            <a:r>
              <a:rPr b="1" lang="en" sz="1400">
                <a:latin typeface="Consolas"/>
                <a:ea typeface="Consolas"/>
                <a:cs typeface="Consolas"/>
                <a:sym typeface="Consolas"/>
              </a:rPr>
              <a:t>if(y.equals(“baz5”))</a:t>
            </a:r>
          </a:p>
          <a:p>
            <a:pPr lvl="0" rtl="0">
              <a:spcBef>
                <a:spcPts val="0"/>
              </a:spcBef>
              <a:buNone/>
            </a:pPr>
            <a:r>
              <a:rPr b="1" lang="en" sz="1400">
                <a:latin typeface="Consolas"/>
                <a:ea typeface="Consolas"/>
                <a:cs typeface="Consolas"/>
                <a:sym typeface="Consolas"/>
              </a:rPr>
              <a:t>		// target</a:t>
            </a:r>
          </a:p>
          <a:p>
            <a:pPr lvl="0" rtl="0">
              <a:spcBef>
                <a:spcPts val="0"/>
              </a:spcBef>
              <a:buNone/>
            </a:pPr>
            <a:r>
              <a:rPr lang="en" sz="1400">
                <a:latin typeface="Consolas"/>
                <a:ea typeface="Consolas"/>
                <a:cs typeface="Consolas"/>
                <a:sym typeface="Consolas"/>
              </a:rPr>
              <a:t>	}</a:t>
            </a:r>
          </a:p>
          <a:p>
            <a:pPr lvl="0">
              <a:spcBef>
                <a:spcPts val="0"/>
              </a:spcBef>
              <a:buNone/>
            </a:pPr>
            <a:r>
              <a:rPr lang="en" sz="1400">
                <a:latin typeface="Consolas"/>
                <a:ea typeface="Consolas"/>
                <a:cs typeface="Consolas"/>
                <a:sym typeface="Consolas"/>
              </a:rPr>
              <a:t>}</a:t>
            </a:r>
          </a:p>
        </p:txBody>
      </p:sp>
      <p:sp>
        <p:nvSpPr>
          <p:cNvPr id="335" name="Shape 335"/>
          <p:cNvSpPr txBox="1"/>
          <p:nvPr/>
        </p:nvSpPr>
        <p:spPr>
          <a:xfrm>
            <a:off x="457200" y="4982125"/>
            <a:ext cx="8025900" cy="12525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MS can achieve high coverage, but will not guess “baz”.</a:t>
            </a:r>
          </a:p>
          <a:p>
            <a:pPr indent="-368300" lvl="0" marL="457200" rtl="0">
              <a:spcBef>
                <a:spcPts val="0"/>
              </a:spcBef>
              <a:buSzPct val="100000"/>
              <a:buChar char="●"/>
            </a:pPr>
            <a:r>
              <a:rPr lang="en" sz="2200"/>
              <a:t>DSE can identify “baz”, but will not call Foo.inc() five times.</a:t>
            </a:r>
          </a:p>
          <a:p>
            <a:pPr indent="-368300" lvl="0" marL="457200">
              <a:spcBef>
                <a:spcPts val="0"/>
              </a:spcBef>
              <a:buSzPct val="100000"/>
              <a:buChar char="●"/>
            </a:pPr>
            <a:r>
              <a:rPr lang="en" sz="2200"/>
              <a:t>By combining the two, the target can be covered.</a:t>
            </a:r>
          </a:p>
        </p:txBody>
      </p:sp>
      <p:sp>
        <p:nvSpPr>
          <p:cNvPr id="336" name="Shape 3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Not Just Test Generation...</a:t>
            </a:r>
          </a:p>
        </p:txBody>
      </p:sp>
      <p:sp>
        <p:nvSpPr>
          <p:cNvPr id="342" name="Shape 3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Metaheuristic search can be applied to any problem with:</a:t>
            </a:r>
          </a:p>
          <a:p>
            <a:pPr indent="-228600" lvl="0" marL="457200" marR="0" rtl="0" algn="l">
              <a:lnSpc>
                <a:spcPct val="100000"/>
              </a:lnSpc>
              <a:spcBef>
                <a:spcPts val="600"/>
              </a:spcBef>
              <a:spcAft>
                <a:spcPts val="0"/>
              </a:spcAft>
            </a:pPr>
            <a:r>
              <a:rPr lang="en"/>
              <a:t>A large search space.</a:t>
            </a:r>
          </a:p>
          <a:p>
            <a:pPr indent="-228600" lvl="0" marL="457200" marR="0" rtl="0" algn="l">
              <a:lnSpc>
                <a:spcPct val="100000"/>
              </a:lnSpc>
              <a:spcBef>
                <a:spcPts val="600"/>
              </a:spcBef>
              <a:spcAft>
                <a:spcPts val="0"/>
              </a:spcAft>
            </a:pPr>
            <a:r>
              <a:rPr lang="en"/>
              <a:t>Fitness function and solution generation methods with low computational complexity.</a:t>
            </a:r>
          </a:p>
          <a:p>
            <a:pPr indent="-228600" lvl="0" marL="457200" marR="0" rtl="0" algn="l">
              <a:lnSpc>
                <a:spcPct val="100000"/>
              </a:lnSpc>
              <a:spcBef>
                <a:spcPts val="600"/>
              </a:spcBef>
              <a:spcAft>
                <a:spcPts val="0"/>
              </a:spcAft>
            </a:pPr>
            <a:r>
              <a:rPr lang="en"/>
              <a:t>Approximate continuity in the fitness function.</a:t>
            </a:r>
          </a:p>
          <a:p>
            <a:pPr indent="-228600" lvl="0" marL="457200" marR="0" rtl="0" algn="l">
              <a:lnSpc>
                <a:spcPct val="100000"/>
              </a:lnSpc>
              <a:spcBef>
                <a:spcPts val="600"/>
              </a:spcBef>
              <a:spcAft>
                <a:spcPts val="0"/>
              </a:spcAft>
            </a:pPr>
            <a:r>
              <a:rPr lang="en"/>
              <a:t>No known optimal solution.</a:t>
            </a:r>
          </a:p>
        </p:txBody>
      </p:sp>
      <p:sp>
        <p:nvSpPr>
          <p:cNvPr id="343" name="Shape 34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Automated Program Repair</a:t>
            </a:r>
          </a:p>
        </p:txBody>
      </p:sp>
      <p:sp>
        <p:nvSpPr>
          <p:cNvPr id="349" name="Shape 3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Popular projects may have hundreds of bugs reported </a:t>
            </a:r>
            <a:r>
              <a:rPr i="1" lang="en"/>
              <a:t>per day</a:t>
            </a:r>
            <a:r>
              <a:rPr lang="en"/>
              <a:t>.</a:t>
            </a:r>
          </a:p>
          <a:p>
            <a:pPr indent="-228600" lvl="0" marL="457200" marR="0" rtl="0" algn="l">
              <a:lnSpc>
                <a:spcPct val="100000"/>
              </a:lnSpc>
              <a:spcBef>
                <a:spcPts val="600"/>
              </a:spcBef>
              <a:spcAft>
                <a:spcPts val="0"/>
              </a:spcAft>
            </a:pPr>
            <a:r>
              <a:rPr lang="en"/>
              <a:t>Repair techniques, like GenProg, automatically produce patches that can repair common bug types. </a:t>
            </a:r>
          </a:p>
          <a:p>
            <a:pPr indent="-228600" lvl="0" marL="457200" marR="0" rtl="0" algn="l">
              <a:lnSpc>
                <a:spcPct val="100000"/>
              </a:lnSpc>
              <a:spcBef>
                <a:spcPts val="600"/>
              </a:spcBef>
              <a:spcAft>
                <a:spcPts val="0"/>
              </a:spcAft>
            </a:pPr>
            <a:r>
              <a:rPr lang="en"/>
              <a:t>Many bugs can be fixed with just a few changes to the source code - inserting new code, deleting or moving existing code. </a:t>
            </a:r>
          </a:p>
          <a:p>
            <a:pPr indent="-228600" lvl="0" marL="457200" marR="0" rtl="0" algn="l">
              <a:lnSpc>
                <a:spcPct val="100000"/>
              </a:lnSpc>
              <a:spcBef>
                <a:spcPts val="600"/>
              </a:spcBef>
              <a:spcAft>
                <a:spcPts val="0"/>
              </a:spcAft>
            </a:pPr>
            <a:r>
              <a:rPr lang="en"/>
              <a:t>GenProg uses the same ideas to </a:t>
            </a:r>
            <a:r>
              <a:rPr i="1" lang="en"/>
              <a:t>search</a:t>
            </a:r>
            <a:r>
              <a:rPr lang="en"/>
              <a:t> for repairs automatically.</a:t>
            </a:r>
          </a:p>
        </p:txBody>
      </p:sp>
      <p:sp>
        <p:nvSpPr>
          <p:cNvPr id="350" name="Shape 35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GenProg</a:t>
            </a:r>
          </a:p>
        </p:txBody>
      </p:sp>
      <p:sp>
        <p:nvSpPr>
          <p:cNvPr id="356" name="Shape 3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Genetic programming</a:t>
            </a:r>
            <a:r>
              <a:rPr lang="en"/>
              <a:t> - solutions represent sequences of edits to the source code. </a:t>
            </a:r>
          </a:p>
          <a:p>
            <a:pPr indent="-228600" lvl="0" marL="457200" marR="0" rtl="0" algn="l">
              <a:lnSpc>
                <a:spcPct val="100000"/>
              </a:lnSpc>
              <a:spcBef>
                <a:spcPts val="600"/>
              </a:spcBef>
              <a:spcAft>
                <a:spcPts val="0"/>
              </a:spcAft>
            </a:pPr>
            <a:r>
              <a:rPr lang="en"/>
              <a:t>Each candidate patch is applied to the program to produce a new program.</a:t>
            </a:r>
          </a:p>
          <a:p>
            <a:pPr indent="-228600" lvl="0" marL="457200" marR="0" rtl="0" algn="l">
              <a:lnSpc>
                <a:spcPct val="100000"/>
              </a:lnSpc>
              <a:spcBef>
                <a:spcPts val="600"/>
              </a:spcBef>
              <a:spcAft>
                <a:spcPts val="0"/>
              </a:spcAft>
            </a:pPr>
            <a:r>
              <a:rPr lang="en"/>
              <a:t>See if the patched program passes all tests.</a:t>
            </a:r>
          </a:p>
          <a:p>
            <a:pPr indent="-228600" lvl="1" marL="914400" marR="0" rtl="0" algn="l">
              <a:lnSpc>
                <a:spcPct val="100000"/>
              </a:lnSpc>
              <a:spcBef>
                <a:spcPts val="600"/>
              </a:spcBef>
              <a:spcAft>
                <a:spcPts val="0"/>
              </a:spcAft>
            </a:pPr>
            <a:r>
              <a:rPr lang="en"/>
              <a:t>Fitness function: how many tests pass?</a:t>
            </a:r>
          </a:p>
          <a:p>
            <a:pPr indent="-228600" lvl="0" marL="457200" marR="0" rtl="0" algn="l">
              <a:lnSpc>
                <a:spcPct val="100000"/>
              </a:lnSpc>
              <a:spcBef>
                <a:spcPts val="600"/>
              </a:spcBef>
              <a:spcAft>
                <a:spcPts val="0"/>
              </a:spcAft>
            </a:pPr>
            <a:r>
              <a:rPr lang="en"/>
              <a:t>Use crossover and mutation to evolve better patches.</a:t>
            </a:r>
          </a:p>
        </p:txBody>
      </p:sp>
      <p:sp>
        <p:nvSpPr>
          <p:cNvPr id="357" name="Shape 3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GenProg Results</a:t>
            </a:r>
          </a:p>
        </p:txBody>
      </p:sp>
      <p:sp>
        <p:nvSpPr>
          <p:cNvPr id="363" name="Shape 3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GenProg repaired 55 out of 105 bugs at an average cost of $8 per bug.</a:t>
            </a:r>
          </a:p>
          <a:p>
            <a:pPr indent="-228600" lvl="1" marL="914400" marR="0" rtl="0" algn="l">
              <a:lnSpc>
                <a:spcPct val="100000"/>
              </a:lnSpc>
              <a:spcBef>
                <a:spcPts val="600"/>
              </a:spcBef>
              <a:spcAft>
                <a:spcPts val="0"/>
              </a:spcAft>
            </a:pPr>
            <a:r>
              <a:rPr lang="en"/>
              <a:t>Large projects - over 5 million lines of code, 10000 test cases.</a:t>
            </a:r>
          </a:p>
          <a:p>
            <a:pPr indent="-228600" lvl="0" marL="457200" marR="0" rtl="0" algn="l">
              <a:lnSpc>
                <a:spcPct val="100000"/>
              </a:lnSpc>
              <a:spcBef>
                <a:spcPts val="600"/>
              </a:spcBef>
              <a:spcAft>
                <a:spcPts val="0"/>
              </a:spcAft>
            </a:pPr>
            <a:r>
              <a:rPr lang="en"/>
              <a:t>Able to patch infinite loops, segmentation faults, buffer overflows, denial of service vulnerabilities, “wrong output” faults, and more.</a:t>
            </a:r>
          </a:p>
        </p:txBody>
      </p:sp>
      <p:sp>
        <p:nvSpPr>
          <p:cNvPr id="364" name="Shape 3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Automated Code Transplantation</a:t>
            </a:r>
          </a:p>
        </p:txBody>
      </p:sp>
      <p:sp>
        <p:nvSpPr>
          <p:cNvPr id="370" name="Shape 3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just patches… </a:t>
            </a:r>
          </a:p>
          <a:p>
            <a:pPr indent="-228600" lvl="0" marL="457200" marR="0" rtl="0" algn="l">
              <a:lnSpc>
                <a:spcPct val="100000"/>
              </a:lnSpc>
              <a:spcBef>
                <a:spcPts val="600"/>
              </a:spcBef>
              <a:spcAft>
                <a:spcPts val="0"/>
              </a:spcAft>
            </a:pPr>
            <a:r>
              <a:rPr lang="en"/>
              <a:t>Many coding tasks involve “reinventing the wheel” - redesigning and writing code to perform a function that already exists in some other project.</a:t>
            </a:r>
          </a:p>
          <a:p>
            <a:pPr indent="-228600" lvl="0" marL="457200" marR="0" rtl="0" algn="l">
              <a:lnSpc>
                <a:spcPct val="100000"/>
              </a:lnSpc>
              <a:spcBef>
                <a:spcPts val="600"/>
              </a:spcBef>
              <a:spcAft>
                <a:spcPts val="0"/>
              </a:spcAft>
            </a:pPr>
            <a:r>
              <a:rPr lang="en"/>
              <a:t>What if we could slice out that code (“organ”) from a “donor” program and transplant it to the right “vein” in the target software? </a:t>
            </a:r>
          </a:p>
        </p:txBody>
      </p:sp>
      <p:sp>
        <p:nvSpPr>
          <p:cNvPr id="371" name="Shape 3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muScalpel</a:t>
            </a:r>
          </a:p>
        </p:txBody>
      </p:sp>
      <p:sp>
        <p:nvSpPr>
          <p:cNvPr id="377" name="Shape 3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Uses a form of genetic programming.</a:t>
            </a:r>
          </a:p>
          <a:p>
            <a:pPr indent="-228600" lvl="0" marL="457200" marR="0" rtl="0" algn="l">
              <a:lnSpc>
                <a:spcPct val="100000"/>
              </a:lnSpc>
              <a:spcBef>
                <a:spcPts val="600"/>
              </a:spcBef>
              <a:spcAft>
                <a:spcPts val="0"/>
              </a:spcAft>
            </a:pPr>
            <a:r>
              <a:rPr lang="en"/>
              <a:t>Initial population of 1 statement patches.</a:t>
            </a:r>
          </a:p>
          <a:p>
            <a:pPr indent="-228600" lvl="1" marL="914400" marR="0" rtl="0" algn="l">
              <a:lnSpc>
                <a:spcPct val="100000"/>
              </a:lnSpc>
              <a:spcBef>
                <a:spcPts val="600"/>
              </a:spcBef>
              <a:spcAft>
                <a:spcPts val="0"/>
              </a:spcAft>
            </a:pPr>
            <a:r>
              <a:rPr lang="en"/>
              <a:t>Organs need very few statements from the donor.</a:t>
            </a:r>
          </a:p>
          <a:p>
            <a:pPr indent="-228600" lvl="1" marL="914400" marR="0" rtl="0" algn="l">
              <a:lnSpc>
                <a:spcPct val="100000"/>
              </a:lnSpc>
              <a:spcBef>
                <a:spcPts val="600"/>
              </a:spcBef>
              <a:spcAft>
                <a:spcPts val="0"/>
              </a:spcAft>
            </a:pPr>
            <a:r>
              <a:rPr lang="en"/>
              <a:t>Starting with one line at a time allows muScalpel to find efficient solutions quickly.</a:t>
            </a:r>
          </a:p>
          <a:p>
            <a:pPr indent="-228600" lvl="0" marL="457200" marR="0" rtl="0" algn="l">
              <a:lnSpc>
                <a:spcPct val="100000"/>
              </a:lnSpc>
              <a:spcBef>
                <a:spcPts val="600"/>
              </a:spcBef>
              <a:spcAft>
                <a:spcPts val="0"/>
              </a:spcAft>
            </a:pPr>
            <a:r>
              <a:rPr lang="en"/>
              <a:t>Search evolves both organs and veins.</a:t>
            </a:r>
          </a:p>
          <a:p>
            <a:pPr indent="-228600" lvl="1" marL="914400" marR="0" rtl="0" algn="l">
              <a:lnSpc>
                <a:spcPct val="100000"/>
              </a:lnSpc>
              <a:spcBef>
                <a:spcPts val="600"/>
              </a:spcBef>
              <a:spcAft>
                <a:spcPts val="0"/>
              </a:spcAft>
            </a:pPr>
            <a:r>
              <a:rPr lang="en"/>
              <a:t>Optimize the set of code transplanted from the donor, and the optimal location to place that code in the target software.</a:t>
            </a:r>
          </a:p>
          <a:p>
            <a:pPr indent="-228600" lvl="0" marL="457200" marR="0" rtl="0" algn="l">
              <a:lnSpc>
                <a:spcPct val="100000"/>
              </a:lnSpc>
              <a:spcBef>
                <a:spcPts val="600"/>
              </a:spcBef>
              <a:spcAft>
                <a:spcPts val="0"/>
              </a:spcAft>
            </a:pPr>
            <a:r>
              <a:rPr lang="en"/>
              <a:t>Apply tests to ensure correctness of both original code and new features.</a:t>
            </a:r>
          </a:p>
        </p:txBody>
      </p:sp>
      <p:sp>
        <p:nvSpPr>
          <p:cNvPr id="378" name="Shape 37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muScalpel Results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Transplantation of H.264 video codec from x264 system to VLC media player.</a:t>
            </a:r>
          </a:p>
          <a:p>
            <a:pPr indent="-228600" lvl="1" marL="914400" marR="0" rtl="0" algn="l">
              <a:lnSpc>
                <a:spcPct val="100000"/>
              </a:lnSpc>
              <a:spcBef>
                <a:spcPts val="600"/>
              </a:spcBef>
              <a:spcAft>
                <a:spcPts val="0"/>
              </a:spcAft>
            </a:pPr>
            <a:r>
              <a:rPr lang="en"/>
              <a:t>Took VLC developers 20 days to write the code manually.</a:t>
            </a:r>
          </a:p>
          <a:p>
            <a:pPr indent="-228600" lvl="1" marL="914400" marR="0" rtl="0" algn="l">
              <a:lnSpc>
                <a:spcPct val="100000"/>
              </a:lnSpc>
              <a:spcBef>
                <a:spcPts val="600"/>
              </a:spcBef>
              <a:spcAft>
                <a:spcPts val="0"/>
              </a:spcAft>
            </a:pPr>
            <a:r>
              <a:rPr lang="en"/>
              <a:t>Took muScalpal 26 hours to transplant automatically.</a:t>
            </a:r>
          </a:p>
          <a:p>
            <a:pPr indent="-228600" lvl="0" marL="457200" marR="0" rtl="0" algn="l">
              <a:lnSpc>
                <a:spcPct val="100000"/>
              </a:lnSpc>
              <a:spcBef>
                <a:spcPts val="600"/>
              </a:spcBef>
              <a:spcAft>
                <a:spcPts val="0"/>
              </a:spcAft>
            </a:pPr>
            <a:r>
              <a:rPr lang="en"/>
              <a:t>In 12 of 15 experiments, successful transplants that passed all tests.</a:t>
            </a:r>
          </a:p>
        </p:txBody>
      </p:sp>
      <p:sp>
        <p:nvSpPr>
          <p:cNvPr id="385" name="Shape 3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ART is often ineffective, and DSE is limited in the scope of the programs it can be applied to.</a:t>
            </a:r>
          </a:p>
          <a:p>
            <a:pPr indent="-228600" lvl="0" marL="457200" marR="0" rtl="0" algn="l">
              <a:lnSpc>
                <a:spcPct val="100000"/>
              </a:lnSpc>
              <a:spcBef>
                <a:spcPts val="600"/>
              </a:spcBef>
              <a:spcAft>
                <a:spcPts val="0"/>
              </a:spcAft>
            </a:pPr>
            <a:r>
              <a:rPr lang="en"/>
              <a:t>Metaheuristic search strikes middle ground:</a:t>
            </a:r>
          </a:p>
          <a:p>
            <a:pPr indent="-228600" lvl="1" marL="914400" marR="0" rtl="0" algn="l">
              <a:lnSpc>
                <a:spcPct val="100000"/>
              </a:lnSpc>
              <a:spcBef>
                <a:spcPts val="600"/>
              </a:spcBef>
              <a:spcAft>
                <a:spcPts val="0"/>
              </a:spcAft>
            </a:pPr>
            <a:r>
              <a:rPr lang="en"/>
              <a:t>Less efficient than ART, but often more effective.</a:t>
            </a:r>
          </a:p>
          <a:p>
            <a:pPr indent="-228600" lvl="1" marL="914400" marR="0" rtl="0" algn="l">
              <a:lnSpc>
                <a:spcPct val="100000"/>
              </a:lnSpc>
              <a:spcBef>
                <a:spcPts val="600"/>
              </a:spcBef>
              <a:spcAft>
                <a:spcPts val="0"/>
              </a:spcAft>
            </a:pPr>
            <a:r>
              <a:rPr lang="en"/>
              <a:t>Able to generate tests for programs that DSE cannot address.</a:t>
            </a:r>
          </a:p>
          <a:p>
            <a:pPr indent="-228600" lvl="0" marL="457200" marR="0" rtl="0" algn="l">
              <a:lnSpc>
                <a:spcPct val="100000"/>
              </a:lnSpc>
              <a:spcBef>
                <a:spcPts val="600"/>
              </a:spcBef>
              <a:spcAft>
                <a:spcPts val="0"/>
              </a:spcAft>
            </a:pPr>
            <a:r>
              <a:rPr lang="en"/>
              <a:t>Smart strategies for sampling from a search space. Designed to produce near-optimal solutions within a limited search budget.</a:t>
            </a:r>
          </a:p>
        </p:txBody>
      </p:sp>
      <p:sp>
        <p:nvSpPr>
          <p:cNvPr id="392" name="Shape 3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8" name="Shape 3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Local methods attempt to make small changes to a current solution.</a:t>
            </a:r>
          </a:p>
          <a:p>
            <a:pPr indent="-228600" lvl="1" marL="914400" marR="0" rtl="0" algn="l">
              <a:lnSpc>
                <a:spcPct val="100000"/>
              </a:lnSpc>
              <a:spcBef>
                <a:spcPts val="600"/>
              </a:spcBef>
              <a:spcAft>
                <a:spcPts val="0"/>
              </a:spcAft>
            </a:pPr>
            <a:r>
              <a:rPr lang="en"/>
              <a:t>Hill climbers, simulated annealing.</a:t>
            </a:r>
          </a:p>
          <a:p>
            <a:pPr indent="-228600" lvl="0" marL="457200" marR="0" rtl="0" algn="l">
              <a:lnSpc>
                <a:spcPct val="100000"/>
              </a:lnSpc>
              <a:spcBef>
                <a:spcPts val="600"/>
              </a:spcBef>
              <a:spcAft>
                <a:spcPts val="0"/>
              </a:spcAft>
            </a:pPr>
            <a:r>
              <a:rPr lang="en"/>
              <a:t>Global methods try solutions from all around the search space.</a:t>
            </a:r>
          </a:p>
          <a:p>
            <a:pPr indent="-228600" lvl="1" marL="914400" marR="0" rtl="0" algn="l">
              <a:lnSpc>
                <a:spcPct val="100000"/>
              </a:lnSpc>
              <a:spcBef>
                <a:spcPts val="600"/>
              </a:spcBef>
              <a:spcAft>
                <a:spcPts val="0"/>
              </a:spcAft>
            </a:pPr>
            <a:r>
              <a:rPr lang="en"/>
              <a:t>Genetic algorithms, particle swarm optimization.</a:t>
            </a:r>
          </a:p>
          <a:p>
            <a:pPr indent="-228600" lvl="0" marL="457200" marR="0" rtl="0" algn="l">
              <a:lnSpc>
                <a:spcPct val="100000"/>
              </a:lnSpc>
              <a:spcBef>
                <a:spcPts val="600"/>
              </a:spcBef>
              <a:spcAft>
                <a:spcPts val="0"/>
              </a:spcAft>
            </a:pPr>
            <a:r>
              <a:rPr lang="en"/>
              <a:t>Can also be used to automate patching and feature transplantation.</a:t>
            </a:r>
          </a:p>
        </p:txBody>
      </p:sp>
      <p:sp>
        <p:nvSpPr>
          <p:cNvPr id="399" name="Shape 3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Process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solution. If it does not accomplish the goal, try another.</a:t>
            </a:r>
          </a:p>
          <a:p>
            <a:pPr indent="-228600" lvl="0" marL="457200" marR="0" rtl="0" algn="l">
              <a:lnSpc>
                <a:spcPct val="100000"/>
              </a:lnSpc>
              <a:spcBef>
                <a:spcPts val="600"/>
              </a:spcBef>
              <a:spcAft>
                <a:spcPts val="0"/>
              </a:spcAft>
            </a:pPr>
            <a:r>
              <a:rPr lang="en"/>
              <a:t>Keep trying new solutions until goal is achieved or all solutions are tried.</a:t>
            </a:r>
          </a:p>
          <a:p>
            <a:pPr indent="-228600" lvl="0" marL="457200" marR="0" rtl="0" algn="l">
              <a:lnSpc>
                <a:spcPct val="100000"/>
              </a:lnSpc>
              <a:spcBef>
                <a:spcPts val="600"/>
              </a:spcBef>
              <a:spcAft>
                <a:spcPts val="0"/>
              </a:spcAft>
            </a:pPr>
            <a:r>
              <a:rPr lang="en"/>
              <a:t>The order that solutions are tried is key to efficiently finding a solution.</a:t>
            </a:r>
          </a:p>
          <a:p>
            <a:pPr indent="-228600" lvl="0" marL="457200" marR="0" rtl="0" algn="l">
              <a:lnSpc>
                <a:spcPct val="100000"/>
              </a:lnSpc>
              <a:spcBef>
                <a:spcPts val="600"/>
              </a:spcBef>
              <a:spcAft>
                <a:spcPts val="0"/>
              </a:spcAft>
            </a:pPr>
            <a:r>
              <a:rPr lang="en"/>
              <a:t>A search follows some defined strategy. </a:t>
            </a:r>
          </a:p>
          <a:p>
            <a:pPr indent="-228600" lvl="1" marL="914400" marR="0" rtl="0" algn="l">
              <a:lnSpc>
                <a:spcPct val="100000"/>
              </a:lnSpc>
              <a:spcBef>
                <a:spcPts val="600"/>
              </a:spcBef>
              <a:spcAft>
                <a:spcPts val="0"/>
              </a:spcAft>
            </a:pPr>
            <a:r>
              <a:rPr lang="en"/>
              <a:t>Called a “</a:t>
            </a:r>
            <a:r>
              <a:rPr b="1" lang="en"/>
              <a:t>heuristic</a:t>
            </a:r>
            <a:r>
              <a:rPr lang="en"/>
              <a:t>”.</a:t>
            </a:r>
          </a:p>
          <a:p>
            <a:pPr indent="-228600" lvl="1" marL="914400" marR="0" rtl="0" algn="l">
              <a:lnSpc>
                <a:spcPct val="100000"/>
              </a:lnSpc>
              <a:spcBef>
                <a:spcPts val="600"/>
              </a:spcBef>
              <a:spcAft>
                <a:spcPts val="0"/>
              </a:spcAft>
            </a:pPr>
            <a:r>
              <a:rPr lang="en"/>
              <a:t>Heuristics are used to choose solutions and to ignore solutions known to be unviable.</a:t>
            </a: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5" name="Shape 4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as we near release</a:t>
            </a:r>
          </a:p>
          <a:p>
            <a:pPr indent="-228600" lvl="1" marL="914400" marR="0" rtl="0" algn="l">
              <a:lnSpc>
                <a:spcPct val="100000"/>
              </a:lnSpc>
              <a:spcBef>
                <a:spcPts val="600"/>
              </a:spcBef>
              <a:spcAft>
                <a:spcPts val="0"/>
              </a:spcAft>
            </a:pPr>
            <a:r>
              <a:rPr lang="en"/>
              <a:t>System, Acceptance, and Regression Testing</a:t>
            </a:r>
          </a:p>
          <a:p>
            <a:pPr indent="-228600" lvl="1" marL="914400" marR="0" rtl="0" algn="l">
              <a:lnSpc>
                <a:spcPct val="100000"/>
              </a:lnSpc>
              <a:spcBef>
                <a:spcPts val="600"/>
              </a:spcBef>
              <a:spcAft>
                <a:spcPts val="0"/>
              </a:spcAft>
            </a:pPr>
            <a:r>
              <a:rPr lang="en"/>
              <a:t>Ch. 22</a:t>
            </a:r>
          </a:p>
          <a:p>
            <a:pPr indent="-228600" lvl="0" marL="457200" rtl="0">
              <a:spcBef>
                <a:spcPts val="0"/>
              </a:spcBef>
            </a:pPr>
            <a:r>
              <a:rPr lang="en"/>
              <a:t>Homework:</a:t>
            </a:r>
          </a:p>
          <a:p>
            <a:pPr indent="-228600" lvl="1" marL="914400" rtl="0">
              <a:spcBef>
                <a:spcPts val="600"/>
              </a:spcBef>
            </a:pPr>
            <a:r>
              <a:rPr lang="en"/>
              <a:t>Assignment 3 - tonight.</a:t>
            </a:r>
          </a:p>
          <a:p>
            <a:pPr indent="-228600" lvl="1" marL="914400" rtl="0">
              <a:spcBef>
                <a:spcPts val="600"/>
              </a:spcBef>
            </a:pPr>
            <a:r>
              <a:rPr lang="en"/>
              <a:t>Reading Assignment 4 - April 18</a:t>
            </a:r>
          </a:p>
          <a:p>
            <a:pPr indent="-228600" lvl="2" marL="1371600" rtl="0">
              <a:spcBef>
                <a:spcPts val="600"/>
              </a:spcBef>
            </a:pPr>
            <a:r>
              <a:rPr lang="en"/>
              <a:t>S. Shamshiri, R. Just, J. M. Rojas, G. Fraser, P. McMinn, and A. Arcuri</a:t>
            </a:r>
          </a:p>
          <a:p>
            <a:pPr indent="-228600" lvl="2" marL="1371600" rtl="0">
              <a:spcBef>
                <a:spcPts val="600"/>
              </a:spcBef>
            </a:pPr>
            <a:r>
              <a:rPr lang="en"/>
              <a:t>“Do Automatically Generated Unit Tests Find Real Faults? An Empirical Study of Effectiveness and Challenges”</a:t>
            </a:r>
          </a:p>
        </p:txBody>
      </p:sp>
      <p:sp>
        <p:nvSpPr>
          <p:cNvPr id="406" name="Shape 4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Exhaustive Search - try all solutions.</a:t>
            </a:r>
          </a:p>
          <a:p>
            <a:pPr indent="-228600" lvl="0" marL="457200" marR="0" rtl="0" algn="l">
              <a:lnSpc>
                <a:spcPct val="100000"/>
              </a:lnSpc>
              <a:spcBef>
                <a:spcPts val="600"/>
              </a:spcBef>
              <a:spcAft>
                <a:spcPts val="0"/>
              </a:spcAft>
            </a:pPr>
            <a:r>
              <a:rPr lang="en"/>
              <a:t>Most software has near-infinite number of inputs. We generally cannot try all solutions without constraining the problem.</a:t>
            </a:r>
          </a:p>
          <a:p>
            <a:pPr indent="-228600" lvl="0" marL="457200" marR="0" rtl="0" algn="l">
              <a:lnSpc>
                <a:spcPct val="100000"/>
              </a:lnSpc>
              <a:spcBef>
                <a:spcPts val="600"/>
              </a:spcBef>
              <a:spcAft>
                <a:spcPts val="0"/>
              </a:spcAft>
            </a:pPr>
            <a:r>
              <a:rPr lang="en"/>
              <a:t>Search can be bound by a </a:t>
            </a:r>
            <a:r>
              <a:rPr b="1" lang="en"/>
              <a:t>search budget</a:t>
            </a:r>
            <a:r>
              <a:rPr lang="en"/>
              <a:t>.</a:t>
            </a:r>
          </a:p>
          <a:p>
            <a:pPr indent="-228600" lvl="1" marL="914400" marR="0" rtl="0" algn="l">
              <a:lnSpc>
                <a:spcPct val="100000"/>
              </a:lnSpc>
              <a:spcBef>
                <a:spcPts val="600"/>
              </a:spcBef>
              <a:spcAft>
                <a:spcPts val="0"/>
              </a:spcAft>
            </a:pPr>
            <a:r>
              <a:rPr lang="en"/>
              <a:t>Number of attempts made.</a:t>
            </a:r>
          </a:p>
          <a:p>
            <a:pPr indent="-228600" lvl="1" marL="914400" marR="0" rtl="0" algn="l">
              <a:lnSpc>
                <a:spcPct val="100000"/>
              </a:lnSpc>
              <a:spcBef>
                <a:spcPts val="600"/>
              </a:spcBef>
              <a:spcAft>
                <a:spcPts val="0"/>
              </a:spcAft>
            </a:pPr>
            <a:r>
              <a:rPr lang="en"/>
              <a:t>Time allotted to the search.</a:t>
            </a:r>
          </a:p>
          <a:p>
            <a:pPr indent="-228600" lvl="0" marL="457200" rtl="0">
              <a:spcBef>
                <a:spcPts val="0"/>
              </a:spcBef>
            </a:pPr>
            <a:r>
              <a:rPr b="1" lang="en"/>
              <a:t>Optimization</a:t>
            </a:r>
            <a:r>
              <a:rPr lang="en"/>
              <a:t> problem:</a:t>
            </a:r>
          </a:p>
          <a:p>
            <a:pPr indent="-228600" lvl="1" marL="914400" rtl="0">
              <a:spcBef>
                <a:spcPts val="600"/>
              </a:spcBef>
            </a:pPr>
            <a:r>
              <a:rPr lang="en"/>
              <a:t>Search for the best solution possible given the search budget.</a:t>
            </a: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Heuristics</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Simple strategy: randomly generate input.</a:t>
            </a:r>
          </a:p>
          <a:p>
            <a:pPr indent="-228600" lvl="1" marL="914400" marR="0" rtl="0" algn="l">
              <a:lnSpc>
                <a:spcPct val="100000"/>
              </a:lnSpc>
              <a:spcBef>
                <a:spcPts val="600"/>
              </a:spcBef>
              <a:spcAft>
                <a:spcPts val="0"/>
              </a:spcAft>
            </a:pPr>
            <a:r>
              <a:rPr lang="en"/>
              <a:t>Fast, easy to understand, very bad at finding faults.</a:t>
            </a:r>
          </a:p>
          <a:p>
            <a:pPr indent="-228600" lvl="0" marL="457200" marR="0" rtl="0" algn="l">
              <a:lnSpc>
                <a:spcPct val="100000"/>
              </a:lnSpc>
              <a:spcBef>
                <a:spcPts val="600"/>
              </a:spcBef>
              <a:spcAft>
                <a:spcPts val="0"/>
              </a:spcAft>
            </a:pPr>
            <a:r>
              <a:rPr lang="en"/>
              <a:t>Adaptive random testing applies strategies to control the distribution of random test generation.</a:t>
            </a:r>
          </a:p>
          <a:p>
            <a:pPr indent="-228600" lvl="1" marL="914400" marR="0" rtl="0" algn="l">
              <a:lnSpc>
                <a:spcPct val="100000"/>
              </a:lnSpc>
              <a:spcBef>
                <a:spcPts val="600"/>
              </a:spcBef>
              <a:spcAft>
                <a:spcPts val="0"/>
              </a:spcAft>
            </a:pPr>
            <a:r>
              <a:rPr lang="en"/>
              <a:t>Retains benefits of RT, more likely to find faults.</a:t>
            </a:r>
          </a:p>
          <a:p>
            <a:pPr indent="-228600" lvl="0" marL="457200" marR="0" rtl="0" algn="l">
              <a:lnSpc>
                <a:spcPct val="100000"/>
              </a:lnSpc>
              <a:spcBef>
                <a:spcPts val="600"/>
              </a:spcBef>
              <a:spcAft>
                <a:spcPts val="0"/>
              </a:spcAft>
            </a:pPr>
            <a:r>
              <a:rPr lang="en"/>
              <a:t>Dynamic symbolic execution extracts logical expressions describing program paths, and generates input from those expressions.</a:t>
            </a:r>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Heuristics</a:t>
            </a:r>
          </a:p>
        </p:txBody>
      </p:sp>
      <p:sp>
        <p:nvSpPr>
          <p:cNvPr id="92" name="Shape 92"/>
          <p:cNvSpPr/>
          <p:nvPr/>
        </p:nvSpPr>
        <p:spPr>
          <a:xfrm>
            <a:off x="457200" y="1639001"/>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Highly Applicable, Low Chance of Efficacy</a:t>
            </a:r>
          </a:p>
        </p:txBody>
      </p:sp>
      <p:sp>
        <p:nvSpPr>
          <p:cNvPr id="93" name="Shape 93"/>
          <p:cNvSpPr/>
          <p:nvPr/>
        </p:nvSpPr>
        <p:spPr>
          <a:xfrm>
            <a:off x="7634100" y="1639000"/>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Less Applicable, High Chance of Efficacy</a:t>
            </a:r>
          </a:p>
        </p:txBody>
      </p:sp>
      <p:cxnSp>
        <p:nvCxnSpPr>
          <p:cNvPr id="94" name="Shape 94"/>
          <p:cNvCxnSpPr>
            <a:endCxn id="93" idx="1"/>
          </p:cNvCxnSpPr>
          <p:nvPr/>
        </p:nvCxnSpPr>
        <p:spPr>
          <a:xfrm>
            <a:off x="1509900" y="2178850"/>
            <a:ext cx="6124200" cy="0"/>
          </a:xfrm>
          <a:prstGeom prst="straightConnector1">
            <a:avLst/>
          </a:prstGeom>
          <a:noFill/>
          <a:ln cap="flat" cmpd="sng" w="9525">
            <a:solidFill>
              <a:schemeClr val="dk2"/>
            </a:solidFill>
            <a:prstDash val="solid"/>
            <a:round/>
            <a:headEnd len="lg" w="lg" type="none"/>
            <a:tailEnd len="lg" w="lg" type="none"/>
          </a:ln>
        </p:spPr>
      </p:cxnSp>
      <p:sp>
        <p:nvSpPr>
          <p:cNvPr id="95" name="Shape 95"/>
          <p:cNvSpPr/>
          <p:nvPr/>
        </p:nvSpPr>
        <p:spPr>
          <a:xfrm>
            <a:off x="1757950"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txBox="1"/>
          <p:nvPr/>
        </p:nvSpPr>
        <p:spPr>
          <a:xfrm>
            <a:off x="1660900" y="1658887"/>
            <a:ext cx="500700" cy="367800"/>
          </a:xfrm>
          <a:prstGeom prst="rect">
            <a:avLst/>
          </a:prstGeom>
          <a:noFill/>
          <a:ln>
            <a:noFill/>
          </a:ln>
        </p:spPr>
        <p:txBody>
          <a:bodyPr anchorCtr="0" anchor="t" bIns="91425" lIns="91425" rIns="91425" tIns="91425">
            <a:noAutofit/>
          </a:bodyPr>
          <a:lstStyle/>
          <a:p>
            <a:pPr lvl="0">
              <a:spcBef>
                <a:spcPts val="0"/>
              </a:spcBef>
              <a:buNone/>
            </a:pPr>
            <a:r>
              <a:rPr lang="en"/>
              <a:t>RT</a:t>
            </a:r>
          </a:p>
        </p:txBody>
      </p:sp>
      <p:sp>
        <p:nvSpPr>
          <p:cNvPr id="97" name="Shape 97"/>
          <p:cNvSpPr txBox="1"/>
          <p:nvPr/>
        </p:nvSpPr>
        <p:spPr>
          <a:xfrm>
            <a:off x="521250" y="281065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Random Testing: </a:t>
            </a:r>
          </a:p>
          <a:p>
            <a:pPr indent="-355600" lvl="1" marL="914400" rtl="0">
              <a:spcBef>
                <a:spcPts val="0"/>
              </a:spcBef>
              <a:buSzPct val="100000"/>
              <a:buChar char="○"/>
            </a:pPr>
            <a:r>
              <a:rPr lang="en" sz="2000"/>
              <a:t>Very fast, easy to implement, requires no information about the system.</a:t>
            </a:r>
          </a:p>
          <a:p>
            <a:pPr indent="-355600" lvl="1" marL="914400">
              <a:spcBef>
                <a:spcPts val="0"/>
              </a:spcBef>
              <a:buSzPct val="100000"/>
              <a:buChar char="○"/>
            </a:pPr>
            <a:r>
              <a:rPr lang="en" sz="2000"/>
              <a:t>Unlikely to satisfy goals.</a:t>
            </a:r>
          </a:p>
        </p:txBody>
      </p:sp>
      <p:sp>
        <p:nvSpPr>
          <p:cNvPr id="98" name="Shape 98"/>
          <p:cNvSpPr/>
          <p:nvPr/>
        </p:nvSpPr>
        <p:spPr>
          <a:xfrm>
            <a:off x="28003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txBox="1"/>
          <p:nvPr/>
        </p:nvSpPr>
        <p:spPr>
          <a:xfrm>
            <a:off x="270327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ART</a:t>
            </a:r>
          </a:p>
        </p:txBody>
      </p:sp>
      <p:sp>
        <p:nvSpPr>
          <p:cNvPr id="100" name="Shape 100"/>
          <p:cNvSpPr txBox="1"/>
          <p:nvPr/>
        </p:nvSpPr>
        <p:spPr>
          <a:xfrm>
            <a:off x="489300" y="403620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Adaptive Random Testing: </a:t>
            </a:r>
          </a:p>
          <a:p>
            <a:pPr indent="-355600" lvl="1" marL="914400" rtl="0">
              <a:spcBef>
                <a:spcPts val="0"/>
              </a:spcBef>
              <a:buSzPct val="100000"/>
              <a:buChar char="○"/>
            </a:pPr>
            <a:r>
              <a:rPr lang="en" sz="2000"/>
              <a:t>Almost as efficient as RT, same other benefits, far more likely to satisfy goals. Still based on random chance.</a:t>
            </a:r>
          </a:p>
        </p:txBody>
      </p:sp>
      <p:sp>
        <p:nvSpPr>
          <p:cNvPr id="101" name="Shape 101"/>
          <p:cNvSpPr txBox="1"/>
          <p:nvPr/>
        </p:nvSpPr>
        <p:spPr>
          <a:xfrm>
            <a:off x="489300" y="494500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(Dynamic) Symbolic Execution: </a:t>
            </a:r>
          </a:p>
          <a:p>
            <a:pPr indent="-355600" lvl="1" marL="914400" rtl="0">
              <a:spcBef>
                <a:spcPts val="0"/>
              </a:spcBef>
              <a:buSzPct val="100000"/>
              <a:buChar char="○"/>
            </a:pPr>
            <a:r>
              <a:rPr lang="en" sz="2000"/>
              <a:t>Will find an exact solution if possible.</a:t>
            </a:r>
          </a:p>
          <a:p>
            <a:pPr indent="-355600" lvl="1" marL="914400" rtl="0">
              <a:spcBef>
                <a:spcPts val="0"/>
              </a:spcBef>
              <a:buSzPct val="100000"/>
              <a:buChar char="○"/>
            </a:pPr>
            <a:r>
              <a:rPr lang="en" sz="2000"/>
              <a:t>Many restrictions on complexity and data structures of the programs supported.</a:t>
            </a:r>
          </a:p>
        </p:txBody>
      </p:sp>
      <p:sp>
        <p:nvSpPr>
          <p:cNvPr id="102" name="Shape 102"/>
          <p:cNvSpPr/>
          <p:nvPr/>
        </p:nvSpPr>
        <p:spPr>
          <a:xfrm>
            <a:off x="68776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txBox="1"/>
          <p:nvPr/>
        </p:nvSpPr>
        <p:spPr>
          <a:xfrm>
            <a:off x="67806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 SE</a:t>
            </a:r>
          </a:p>
        </p:txBody>
      </p:sp>
      <p:sp>
        <p:nvSpPr>
          <p:cNvPr id="104" name="Shape 104"/>
          <p:cNvSpPr/>
          <p:nvPr/>
        </p:nvSpPr>
        <p:spPr>
          <a:xfrm>
            <a:off x="62223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txBox="1"/>
          <p:nvPr/>
        </p:nvSpPr>
        <p:spPr>
          <a:xfrm>
            <a:off x="61253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DSE</a:t>
            </a:r>
          </a:p>
        </p:txBody>
      </p:sp>
      <p:sp>
        <p:nvSpPr>
          <p:cNvPr id="106" name="Shape 1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 Problem</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Often too many restrictions to make exhaustive search feasible.</a:t>
            </a:r>
          </a:p>
          <a:p>
            <a:pPr indent="-228600" lvl="0" marL="457200" rtl="0">
              <a:spcBef>
                <a:spcPts val="0"/>
              </a:spcBef>
            </a:pPr>
            <a:r>
              <a:rPr lang="en"/>
              <a:t>No way to try all inputs or abstract complex systems. Instead, need a strategy to sample from the input space.</a:t>
            </a:r>
          </a:p>
          <a:p>
            <a:pPr indent="-228600" lvl="1" marL="914400" rtl="0">
              <a:spcBef>
                <a:spcPts val="0"/>
              </a:spcBef>
            </a:pPr>
            <a:r>
              <a:rPr lang="en"/>
              <a:t>But not in a purely random manner.</a:t>
            </a:r>
          </a:p>
          <a:p>
            <a:pPr indent="-228600" lvl="0" marL="457200" rtl="0">
              <a:spcBef>
                <a:spcPts val="0"/>
              </a:spcBef>
            </a:pPr>
            <a:r>
              <a:rPr lang="en"/>
              <a:t>How can we find the best solution possible given a limited search budget?</a:t>
            </a:r>
          </a:p>
          <a:p>
            <a:pPr indent="-228600" lvl="1" marL="914400" rtl="0">
              <a:spcBef>
                <a:spcPts val="0"/>
              </a:spcBef>
            </a:pPr>
            <a:r>
              <a:rPr lang="en"/>
              <a:t>Can apply optimization algorithms.</a:t>
            </a:r>
          </a:p>
          <a:p>
            <a:pPr indent="-228600" lvl="1" marL="914400" rtl="0">
              <a:spcBef>
                <a:spcPts val="0"/>
              </a:spcBef>
            </a:pPr>
            <a:r>
              <a:rPr lang="en"/>
              <a:t>Called </a:t>
            </a:r>
            <a:r>
              <a:rPr b="1" lang="en"/>
              <a:t>metaheuristic search techniques</a:t>
            </a:r>
            <a:r>
              <a:rPr lang="en"/>
              <a:t>.</a:t>
            </a:r>
          </a:p>
        </p:txBody>
      </p:sp>
      <p:sp>
        <p:nvSpPr>
          <p:cNvPr id="113" name="Shape 1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Metaheuristic Search</a:t>
            </a:r>
          </a:p>
        </p:txBody>
      </p:sp>
      <p:sp>
        <p:nvSpPr>
          <p:cNvPr id="119" name="Shape 1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