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E142EF55-8BA1-412C-B261-D877A41D7E04}">
  <a:tblStyle styleId="{E142EF55-8BA1-412C-B261-D877A41D7E04}" styleName="Table_0">
    <a:wholeTbl>
      <a:tcStyle>
        <a:tcBdr>
          <a:left>
            <a:ln cap="flat" cmpd="sng" w="9525">
              <a:solidFill>
                <a:srgbClr val="9E9E9E"/>
              </a:solidFill>
              <a:prstDash val="solid"/>
              <a:round/>
              <a:headEnd len="med" w="med" type="none"/>
              <a:tailEnd len="med" w="med" type="none"/>
            </a:ln>
          </a:left>
          <a:right>
            <a:ln cap="flat" cmpd="sng" w="9525">
              <a:solidFill>
                <a:srgbClr val="9E9E9E"/>
              </a:solidFill>
              <a:prstDash val="solid"/>
              <a:round/>
              <a:headEnd len="med" w="med" type="none"/>
              <a:tailEnd len="med" w="med" type="none"/>
            </a:ln>
          </a:right>
          <a:top>
            <a:ln cap="flat" cmpd="sng" w="9525">
              <a:solidFill>
                <a:srgbClr val="9E9E9E"/>
              </a:solidFill>
              <a:prstDash val="solid"/>
              <a:round/>
              <a:headEnd len="med" w="med" type="none"/>
              <a:tailEnd len="med" w="med" type="none"/>
            </a:ln>
          </a:top>
          <a:bottom>
            <a:ln cap="flat" cmpd="sng" w="9525">
              <a:solidFill>
                <a:srgbClr val="9E9E9E"/>
              </a:solidFill>
              <a:prstDash val="solid"/>
              <a:round/>
              <a:headEnd len="med" w="med" type="none"/>
              <a:tailEnd len="med" w="med" type="none"/>
            </a:ln>
          </a:bottom>
          <a:insideH>
            <a:ln cap="flat" cmpd="sng" w="9525">
              <a:solidFill>
                <a:srgbClr val="9E9E9E"/>
              </a:solidFill>
              <a:prstDash val="solid"/>
              <a:round/>
              <a:headEnd len="med" w="med" type="none"/>
              <a:tailEnd len="med" w="med" type="none"/>
            </a:ln>
          </a:insideH>
          <a:insideV>
            <a:ln cap="flat" cmpd="sng" w="9525">
              <a:solidFill>
                <a:srgbClr val="9E9E9E"/>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1" Type="http://schemas.openxmlformats.org/officeDocument/2006/relationships/hyperlink" Target="http://en.wikipedia.org/wiki/Graph_%28mathematics%29" TargetMode="External"/><Relationship Id="rId10" Type="http://schemas.openxmlformats.org/officeDocument/2006/relationships/hyperlink" Target="http://en.wikipedia.org/wiki/Graph_%28mathematics%29" TargetMode="External"/><Relationship Id="rId13" Type="http://schemas.openxmlformats.org/officeDocument/2006/relationships/hyperlink" Target="http://en.wikipedia.org/wiki/Directed_graph" TargetMode="External"/><Relationship Id="rId12" Type="http://schemas.openxmlformats.org/officeDocument/2006/relationships/hyperlink" Target="http://en.wikipedia.org/wiki/Directed_graph" TargetMode="External"/><Relationship Id="rId1" Type="http://schemas.openxmlformats.org/officeDocument/2006/relationships/notesMaster" Target="../notesMasters/notesMaster1.xml"/><Relationship Id="rId2" Type="http://schemas.openxmlformats.org/officeDocument/2006/relationships/hyperlink" Target="http://en.wikipedia.org/wiki/Depiction" TargetMode="External"/><Relationship Id="rId3" Type="http://schemas.openxmlformats.org/officeDocument/2006/relationships/hyperlink" Target="http://en.wikipedia.org/wiki/Depiction" TargetMode="External"/><Relationship Id="rId4" Type="http://schemas.openxmlformats.org/officeDocument/2006/relationships/hyperlink" Target="http://en.wikipedia.org/wiki/Graph_%28mathematics%29" TargetMode="External"/><Relationship Id="rId9" Type="http://schemas.openxmlformats.org/officeDocument/2006/relationships/hyperlink" Target="http://en.wikipedia.org/wiki/Execution_%28computers%29" TargetMode="External"/><Relationship Id="rId5" Type="http://schemas.openxmlformats.org/officeDocument/2006/relationships/hyperlink" Target="http://en.wikipedia.org/wiki/Graph_%28mathematics%29" TargetMode="External"/><Relationship Id="rId6" Type="http://schemas.openxmlformats.org/officeDocument/2006/relationships/hyperlink" Target="http://en.wikipedia.org/wiki/Computer_program" TargetMode="External"/><Relationship Id="rId7" Type="http://schemas.openxmlformats.org/officeDocument/2006/relationships/hyperlink" Target="http://en.wikipedia.org/wiki/Computer_program" TargetMode="External"/><Relationship Id="rId8" Type="http://schemas.openxmlformats.org/officeDocument/2006/relationships/hyperlink" Target="http://en.wikipedia.org/wiki/Execution_%28computers%29"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(read) concrete in real space of execution - this is a translation function that strips away details from the real program to produce the simplified model. (read 3) So, if two states in the real program only differ in a way that the model doesn’t care about, we combine them in the model. This means the model has fewer states than the real program. This has two effects.</a:t>
            </a:r>
          </a:p>
          <a:p>
            <a:pPr lvl="0" rtl="0">
              <a:lnSpc>
                <a:spcPct val="115000"/>
              </a:lnSpc>
              <a:spcBef>
                <a:spcPts val="0"/>
              </a:spcBef>
              <a:buNone/>
            </a:pPr>
            <a:r>
              <a:rPr lang="en"/>
              <a:t>Because states are removed, (read 4). As a result (read 5). Normally, you know exactly what transition to take - the details are there. Now, because we’ve removed details, we might get into  situations where multiple transitions are possible, and the details differentiating their transitions have been removed for the model. This is a bad thing - we aren’t sure if the right transition will be taken, because we can’t tell them apart - we need to just choose at random.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(explain examples) only care about x and y</a:t>
            </a:r>
          </a:p>
          <a:p>
            <a:pPr lvl="0" rtl="0">
              <a:lnSpc>
                <a:spcPct val="115000"/>
              </a:lnSpc>
              <a:spcBef>
                <a:spcPts val="0"/>
              </a:spcBef>
              <a:buNone/>
            </a:pPr>
            <a:r>
              <a:rPr lang="en"/>
              <a:t>Models are inevitably imperfect - collapsing the potentially infinite state space into something that can be analyzed requires leaving out some information. While we hope those omissions are irrelevant to the properties we want to analyze, that isn’t always the case. By introducing non-determinism, we make the models imprecise, we have some guesswork involved in analyzing them, and we risk producing a model that does not correlate to the real program.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Models are used for many, many types of analysis in software engineering, but in this class ,we’re mainly interested in models that tell us something about how the progran behaves when it executes. To that end, we are mainly going to look at two “views” of the program behavior. The first are models based directly on the source code - where we extract information about how execution is routed through the source code. These are often used to guide test generation - to reach this statement, here is what needs to be executed beforehand. </a:t>
            </a:r>
          </a:p>
          <a:p>
            <a:pPr lvl="0" rtl="0">
              <a:lnSpc>
                <a:spcPct val="115000"/>
              </a:lnSpc>
              <a:spcBef>
                <a:spcPts val="0"/>
              </a:spcBef>
              <a:buNone/>
            </a:pPr>
            <a:r>
              <a:rPr lang="en"/>
              <a:t>The second are ones that don’t care about the code - that are often created before the code- that are based around the functionality defined in the requirements specification. Here we map functionality to a series of states, and look for violations of the requirements as we step through those states.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When you want to analyze how control or information flow through a program, rather than using the code directly, it often makes sense to construct models whose states are related to locations in the source code, either a single statement, or often - a region of program commands.  So, instead of analyzing the code directly, we can extract a directed graph representing the different ways the program can be executed. For a single method, we can create what we call a control flow graph to model the execution of a program.</a:t>
            </a:r>
          </a:p>
          <a:p>
            <a:pPr lvl="0" rtl="0">
              <a:lnSpc>
                <a:spcPct val="120000"/>
              </a:lnSpc>
              <a:spcBef>
                <a:spcPts val="0"/>
              </a:spcBef>
              <a:buNone/>
            </a:pPr>
            <a:r>
              <a:rPr lang="en">
                <a:solidFill>
                  <a:schemeClr val="dk1"/>
                </a:solidFill>
                <a:highlight>
                  <a:srgbClr val="FFFFFF"/>
                </a:highlight>
              </a:rPr>
              <a:t>A </a:t>
            </a:r>
            <a:r>
              <a:rPr b="1" lang="en">
                <a:solidFill>
                  <a:schemeClr val="dk1"/>
                </a:solidFill>
                <a:highlight>
                  <a:srgbClr val="FFFFFF"/>
                </a:highlight>
              </a:rPr>
              <a:t>control flow graph</a:t>
            </a:r>
            <a:r>
              <a:rPr lang="en">
                <a:solidFill>
                  <a:schemeClr val="dk1"/>
                </a:solidFill>
                <a:highlight>
                  <a:srgbClr val="FFFFFF"/>
                </a:highlight>
              </a:rPr>
              <a:t> (</a:t>
            </a:r>
            <a:r>
              <a:rPr b="1" lang="en">
                <a:solidFill>
                  <a:schemeClr val="dk1"/>
                </a:solidFill>
                <a:highlight>
                  <a:srgbClr val="FFFFFF"/>
                </a:highlight>
              </a:rPr>
              <a:t>CFG</a:t>
            </a:r>
            <a:r>
              <a:rPr lang="en">
                <a:solidFill>
                  <a:schemeClr val="dk1"/>
                </a:solidFill>
                <a:highlight>
                  <a:srgbClr val="FFFFFF"/>
                </a:highlight>
              </a:rPr>
              <a:t>) in computer science is a</a:t>
            </a:r>
            <a:r>
              <a:rPr lang="en">
                <a:solidFill>
                  <a:schemeClr val="dk1"/>
                </a:solidFill>
                <a:highlight>
                  <a:srgbClr val="FFFFFF"/>
                </a:highlight>
                <a:hlinkClick r:id="rId2"/>
              </a:rPr>
              <a:t> </a:t>
            </a:r>
            <a:r>
              <a:rPr lang="en">
                <a:solidFill>
                  <a:srgbClr val="0B0080"/>
                </a:solidFill>
                <a:highlight>
                  <a:srgbClr val="FFFFFF"/>
                </a:highlight>
                <a:hlinkClick r:id="rId3"/>
              </a:rPr>
              <a:t>representation</a:t>
            </a:r>
            <a:r>
              <a:rPr lang="en">
                <a:solidFill>
                  <a:schemeClr val="dk1"/>
                </a:solidFill>
                <a:highlight>
                  <a:srgbClr val="FFFFFF"/>
                </a:highlight>
              </a:rPr>
              <a:t>, using</a:t>
            </a:r>
            <a:r>
              <a:rPr lang="en">
                <a:solidFill>
                  <a:schemeClr val="dk1"/>
                </a:solidFill>
                <a:highlight>
                  <a:srgbClr val="FFFFFF"/>
                </a:highlight>
                <a:hlinkClick r:id="rId4"/>
              </a:rPr>
              <a:t> a directed </a:t>
            </a:r>
            <a:r>
              <a:rPr lang="en">
                <a:solidFill>
                  <a:srgbClr val="0B0080"/>
                </a:solidFill>
                <a:highlight>
                  <a:srgbClr val="FFFFFF"/>
                </a:highlight>
                <a:hlinkClick r:id="rId5"/>
              </a:rPr>
              <a:t>graph</a:t>
            </a:r>
            <a:r>
              <a:rPr lang="en">
                <a:solidFill>
                  <a:schemeClr val="dk1"/>
                </a:solidFill>
                <a:highlight>
                  <a:srgbClr val="FFFFFF"/>
                </a:highlight>
              </a:rPr>
              <a:t>, of all paths that might be traversed through a</a:t>
            </a:r>
            <a:r>
              <a:rPr lang="en">
                <a:solidFill>
                  <a:schemeClr val="dk1"/>
                </a:solidFill>
                <a:highlight>
                  <a:srgbClr val="FFFFFF"/>
                </a:highlight>
                <a:hlinkClick r:id="rId6"/>
              </a:rPr>
              <a:t> </a:t>
            </a:r>
            <a:r>
              <a:rPr lang="en">
                <a:solidFill>
                  <a:srgbClr val="0B0080"/>
                </a:solidFill>
                <a:highlight>
                  <a:srgbClr val="FFFFFF"/>
                </a:highlight>
                <a:hlinkClick r:id="rId7"/>
              </a:rPr>
              <a:t>program</a:t>
            </a:r>
            <a:r>
              <a:rPr lang="en">
                <a:solidFill>
                  <a:schemeClr val="dk1"/>
                </a:solidFill>
                <a:highlight>
                  <a:srgbClr val="FFFFFF"/>
                </a:highlight>
              </a:rPr>
              <a:t> during its</a:t>
            </a:r>
            <a:r>
              <a:rPr lang="en">
                <a:solidFill>
                  <a:schemeClr val="dk1"/>
                </a:solidFill>
                <a:highlight>
                  <a:srgbClr val="FFFFFF"/>
                </a:highlight>
                <a:hlinkClick r:id="rId8"/>
              </a:rPr>
              <a:t> </a:t>
            </a:r>
            <a:r>
              <a:rPr lang="en">
                <a:solidFill>
                  <a:srgbClr val="0B0080"/>
                </a:solidFill>
                <a:highlight>
                  <a:srgbClr val="FFFFFF"/>
                </a:highlight>
                <a:hlinkClick r:id="rId9"/>
              </a:rPr>
              <a:t>execution</a:t>
            </a:r>
            <a:r>
              <a:rPr lang="en">
                <a:solidFill>
                  <a:schemeClr val="dk1"/>
                </a:solidFill>
                <a:highlight>
                  <a:srgbClr val="FFFFFF"/>
                </a:highlight>
              </a:rPr>
              <a:t>. the nodes of the</a:t>
            </a:r>
            <a:r>
              <a:rPr lang="en">
                <a:solidFill>
                  <a:schemeClr val="dk1"/>
                </a:solidFill>
                <a:highlight>
                  <a:srgbClr val="FFFFFF"/>
                </a:highlight>
                <a:hlinkClick r:id="rId10"/>
              </a:rPr>
              <a:t> </a:t>
            </a:r>
            <a:r>
              <a:rPr lang="en">
                <a:solidFill>
                  <a:srgbClr val="0B0080"/>
                </a:solidFill>
                <a:highlight>
                  <a:srgbClr val="FFFFFF"/>
                </a:highlight>
                <a:hlinkClick r:id="rId11"/>
              </a:rPr>
              <a:t>graph</a:t>
            </a:r>
            <a:r>
              <a:rPr lang="en">
                <a:solidFill>
                  <a:schemeClr val="dk1"/>
                </a:solidFill>
                <a:highlight>
                  <a:srgbClr val="FFFFFF"/>
                </a:highlight>
              </a:rPr>
              <a:t> correspond to commands in a program - what we call basic blocks, sets of program statements executed without any possible path branching - and a</a:t>
            </a:r>
            <a:r>
              <a:rPr lang="en">
                <a:solidFill>
                  <a:schemeClr val="dk1"/>
                </a:solidFill>
                <a:highlight>
                  <a:srgbClr val="FFFFFF"/>
                </a:highlight>
                <a:hlinkClick r:id="rId12"/>
              </a:rPr>
              <a:t> </a:t>
            </a:r>
            <a:r>
              <a:rPr lang="en">
                <a:solidFill>
                  <a:srgbClr val="0B0080"/>
                </a:solidFill>
                <a:highlight>
                  <a:srgbClr val="FFFFFF"/>
                </a:highlight>
                <a:hlinkClick r:id="rId13"/>
              </a:rPr>
              <a:t>directed</a:t>
            </a:r>
            <a:r>
              <a:rPr lang="en">
                <a:solidFill>
                  <a:schemeClr val="dk1"/>
                </a:solidFill>
                <a:highlight>
                  <a:srgbClr val="FFFFFF"/>
                </a:highlight>
              </a:rPr>
              <a:t> edge indicates when control branches or is interrupted. If there are multiple edges, than control flow can take multiple paths depending on the current conditions in the program - indicating loops, if statements or switches for instance.</a:t>
            </a:r>
          </a:p>
          <a:p>
            <a:pPr lvl="0" rtl="0">
              <a:lnSpc>
                <a:spcPct val="120000"/>
              </a:lnSpc>
              <a:spcBef>
                <a:spcPts val="0"/>
              </a:spcBef>
              <a:buNone/>
            </a:pPr>
            <a:r>
              <a:rPr lang="en">
                <a:solidFill>
                  <a:schemeClr val="dk1"/>
                </a:solidFill>
                <a:highlight>
                  <a:srgbClr val="FFFFFF"/>
                </a:highlight>
              </a:rPr>
              <a:t>The CFG retains information about the program counter - the address of the next instruction to be executed, but leaves out information about concrete execution such as the current values of variables, So, one thing to watch out for in CFGs is that they depict all paths abstractly defined in the source code. In practice, some of those paths can never be taken - impossible combination of conditions. So, your CFG might show paths that can’t actually be realized in the read system, which can make some forms of analysis harder or imprecise.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75" name="Shape 175"/>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76" name="Shape 176"/>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77" name="Shape 177"/>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178" name="Shape 178"/>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179" name="Shape 179"/>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 simple if-then-else - one of the basic building blocks of computer programs. In line 1, we have the condition statement. This gets its own node in the CFG because it’s a decision point. We need to choose a path before we execute more statements. If x=1, then we take the directed edge to line 2, if not, we go to line 5. Line 2 and 5 each get their own nodes. If there were more linear statements within the then/else blocks, than those would be part of the same nodes, until another branching point was reached. Anyways, after executing either the then or else block, we must transition control flow back to the same point - line 7.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5" name="Shape 195"/>
        <p:cNvGrpSpPr/>
        <p:nvPr/>
      </p:nvGrpSpPr>
      <p:grpSpPr>
        <a:xfrm>
          <a:off x="0" y="0"/>
          <a:ext cx="0" cy="0"/>
          <a:chOff x="0" y="0"/>
          <a:chExt cx="0" cy="0"/>
        </a:xfrm>
      </p:grpSpPr>
      <p:sp>
        <p:nvSpPr>
          <p:cNvPr id="196" name="Shape 19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197" name="Shape 19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198" name="Shape 19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199" name="Shape 19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00" name="Shape 20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01" name="Shape 20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100"/>
              <a:t>Let’s consider another simple building block of a program, a loop. In this case, we have a while loop that continues iterating until x is no longer greater than 1. So, we come into line 1, the loop condition, which again gets its own node. If it evaluates to true, we step into line 2. We execute the code in line 2, and transition back to line one. If there were more code following line 2, maybe an if then else block, then we’d see some more nodes and transitions, but we’d eventually have an edge going back to line 1. We now evaluate the loop condition again. If it is true, we go back to line 2 again. If not, we take the other edge to line 4 and continue executing the program.</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17" name="Shape 217"/>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18" name="Shape 218"/>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19" name="Shape 219"/>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20" name="Shape 220"/>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221" name="Shape 221"/>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300"/>
              <a:t>A switch statement works in a similar manner, except instead of a binary switch - taking either one edge or the other - we have as many edges as there are cases. Take case 1 and we transition to the code that must execute for that case in line 2. If case 2 is true, we execute the code in line 3. Same in line 4 if case 3 is true. Then, finally, all cases hand execution back to the code in line 6.</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8" name="Shape 238"/>
        <p:cNvGrpSpPr/>
        <p:nvPr/>
      </p:nvGrpSpPr>
      <p:grpSpPr>
        <a:xfrm>
          <a:off x="0" y="0"/>
          <a:ext cx="0" cy="0"/>
          <a:chOff x="0" y="0"/>
          <a:chExt cx="0" cy="0"/>
        </a:xfrm>
      </p:grpSpPr>
      <p:sp>
        <p:nvSpPr>
          <p:cNvPr id="239" name="Shape 23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40" name="Shape 24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highlight>
                  <a:srgbClr val="FFFFFF"/>
                </a:highlight>
              </a:rPr>
              <a:t>The nodes in a control flow graph can represent a single line of code, but to keep a graph at a reasonable size, we instead tend to model each node as what is called a basic block - a set of sequentially executed instructuctions with a single entry and exit point.  (read 2)</a:t>
            </a:r>
          </a:p>
          <a:p>
            <a:pPr lvl="0" rtl="0">
              <a:lnSpc>
                <a:spcPct val="120000"/>
              </a:lnSpc>
              <a:spcBef>
                <a:spcPts val="0"/>
              </a:spcBef>
              <a:buNone/>
            </a:pPr>
            <a:r>
              <a:rPr lang="en">
                <a:solidFill>
                  <a:schemeClr val="dk1"/>
                </a:solidFill>
                <a:highlight>
                  <a:srgbClr val="FFFFFF"/>
                </a:highlight>
              </a:rPr>
              <a:t>(explain example)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5" name="Shape 255"/>
        <p:cNvGrpSpPr/>
        <p:nvPr/>
      </p:nvGrpSpPr>
      <p:grpSpPr>
        <a:xfrm>
          <a:off x="0" y="0"/>
          <a:ext cx="0" cy="0"/>
          <a:chOff x="0" y="0"/>
          <a:chExt cx="0" cy="0"/>
        </a:xfrm>
      </p:grpSpPr>
      <p:sp>
        <p:nvSpPr>
          <p:cNvPr id="256" name="Shape 2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57" name="Shape 2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highlight>
                  <a:srgbClr val="FFFFFF"/>
                </a:highlight>
              </a:rPr>
              <a:t>go through example</a:t>
            </a:r>
          </a:p>
          <a:p>
            <a:pPr lvl="0" rtl="0">
              <a:lnSpc>
                <a:spcPct val="120000"/>
              </a:lnSpc>
              <a:spcBef>
                <a:spcPts val="0"/>
              </a:spcBef>
              <a:buNone/>
            </a:pPr>
            <a:r>
              <a:rPr lang="en">
                <a:solidFill>
                  <a:schemeClr val="dk1"/>
                </a:solidFill>
                <a:highlight>
                  <a:srgbClr val="FFFFFF"/>
                </a:highlight>
              </a:rPr>
              <a:t>point out that you can break up the or statement in the if condition into multiple checks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Whether you’re designing a skyscraper, or a bridge, or a rocket, from wind-tunnels and little prototype models, to navier-stokes equations, to circuit diagrams, engineers construct and analyze models to analyze what they are doing - to determine whether their solution will work. </a:t>
            </a:r>
          </a:p>
          <a:p>
            <a:pPr lvl="0" rtl="0">
              <a:lnSpc>
                <a:spcPct val="115000"/>
              </a:lnSpc>
              <a:spcBef>
                <a:spcPts val="0"/>
              </a:spcBef>
              <a:buNone/>
            </a:pPr>
            <a:r>
              <a:rPr lang="en"/>
              <a:t>Software is no different in this regard, and it too can be modeled.</a:t>
            </a:r>
          </a:p>
          <a:p>
            <a:pPr lvl="0" rtl="0">
              <a:lnSpc>
                <a:spcPct val="115000"/>
              </a:lnSpc>
              <a:spcBef>
                <a:spcPts val="0"/>
              </a:spcBef>
              <a:buNone/>
            </a:pPr>
            <a:r>
              <a:rPr lang="en"/>
              <a:t>(3) - from how its state changes when methods are called, to how particular functions should operate to how data or control are passed through the system.</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go through example</a:t>
            </a:r>
          </a:p>
          <a:p>
            <a:pPr lvl="0" rtl="0">
              <a:lnSpc>
                <a:spcPct val="120000"/>
              </a:lnSpc>
              <a:spcBef>
                <a:spcPts val="0"/>
              </a:spcBef>
              <a:buNone/>
            </a:pPr>
            <a:r>
              <a:rPr lang="en">
                <a:solidFill>
                  <a:schemeClr val="dk1"/>
                </a:solidFill>
                <a:highlight>
                  <a:srgbClr val="FFFFFF"/>
                </a:highlight>
              </a:rPr>
              <a:t>point where execution can split between two or more possible blocks. Where are the jumps? want to define a straight line through, then look at where control can split off from that - all true outcomes are the straight line - that is, no jump - just keep executing lines of code sequentially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3" name="Shape 323"/>
        <p:cNvGrpSpPr/>
        <p:nvPr/>
      </p:nvGrpSpPr>
      <p:grpSpPr>
        <a:xfrm>
          <a:off x="0" y="0"/>
          <a:ext cx="0" cy="0"/>
          <a:chOff x="0" y="0"/>
          <a:chExt cx="0" cy="0"/>
        </a:xfrm>
      </p:grpSpPr>
      <p:sp>
        <p:nvSpPr>
          <p:cNvPr id="324" name="Shape 3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5" name="Shape 3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  In the program on this slide, we have a method which takes in an array and an integer N - the number of elements in an array. Then, we iterate through the array and flip each negative element to be positive. Finally, we return 1 to indicate that we’re done.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0" name="Shape 330"/>
        <p:cNvGrpSpPr/>
        <p:nvPr/>
      </p:nvGrpSpPr>
      <p:grpSpPr>
        <a:xfrm>
          <a:off x="0" y="0"/>
          <a:ext cx="0" cy="0"/>
          <a:chOff x="0" y="0"/>
          <a:chExt cx="0" cy="0"/>
        </a:xfrm>
      </p:grpSpPr>
      <p:sp>
        <p:nvSpPr>
          <p:cNvPr id="331" name="Shape 331"/>
          <p:cNvSpPr txBox="1"/>
          <p:nvPr>
            <p:ph idx="2" type="hdr"/>
          </p:nvPr>
        </p:nvSpPr>
        <p:spPr>
          <a:xfrm>
            <a:off x="0" y="0"/>
            <a:ext cx="2971799"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332" name="Shape 332"/>
          <p:cNvSpPr txBox="1"/>
          <p:nvPr>
            <p:ph idx="10" type="dt"/>
          </p:nvPr>
        </p:nvSpPr>
        <p:spPr>
          <a:xfrm>
            <a:off x="3884612" y="0"/>
            <a:ext cx="2971799"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333" name="Shape 333"/>
          <p:cNvSpPr txBox="1"/>
          <p:nvPr>
            <p:ph idx="11" type="ftr"/>
          </p:nvPr>
        </p:nvSpPr>
        <p:spPr>
          <a:xfrm>
            <a:off x="0" y="8685213"/>
            <a:ext cx="2971799"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334" name="Shape 334"/>
          <p:cNvSpPr txBox="1"/>
          <p:nvPr>
            <p:ph idx="12" type="sldNum"/>
          </p:nvPr>
        </p:nvSpPr>
        <p:spPr>
          <a:xfrm>
            <a:off x="3884612" y="8685213"/>
            <a:ext cx="2971799"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335" name="Shape 335"/>
          <p:cNvSpPr/>
          <p:nvPr>
            <p:ph idx="3" type="sldImg"/>
          </p:nvPr>
        </p:nvSpPr>
        <p:spPr>
          <a:xfrm>
            <a:off x="1178718" y="686404"/>
            <a:ext cx="4500600" cy="3429000"/>
          </a:xfrm>
          <a:custGeom>
            <a:pathLst>
              <a:path extrusionOk="0" h="120000" w="120000">
                <a:moveTo>
                  <a:pt x="0" y="0"/>
                </a:moveTo>
                <a:lnTo>
                  <a:pt x="120000" y="0"/>
                </a:lnTo>
                <a:lnTo>
                  <a:pt x="120000" y="120000"/>
                </a:lnTo>
                <a:lnTo>
                  <a:pt x="0" y="120000"/>
                </a:lnTo>
                <a:close/>
              </a:path>
            </a:pathLst>
          </a:custGeom>
          <a:noFill/>
          <a:ln>
            <a:noFill/>
          </a:ln>
        </p:spPr>
      </p:sp>
      <p:sp>
        <p:nvSpPr>
          <p:cNvPr id="336" name="Shape 336"/>
          <p:cNvSpPr txBox="1"/>
          <p:nvPr>
            <p:ph idx="1" type="body"/>
          </p:nvPr>
        </p:nvSpPr>
        <p:spPr>
          <a:xfrm>
            <a:off x="685800" y="4343400"/>
            <a:ext cx="5486399" cy="4114800"/>
          </a:xfrm>
          <a:prstGeom prst="rect">
            <a:avLst/>
          </a:prstGeom>
          <a:noFill/>
          <a:ln>
            <a:noFill/>
          </a:ln>
        </p:spPr>
        <p:txBody>
          <a:bodyPr anchorCtr="0" anchor="t" bIns="45550" lIns="91100" rIns="91100" tIns="45550">
            <a:noAutofit/>
          </a:bodyPr>
          <a:lstStyle/>
          <a:p>
            <a:pPr lvl="0" rtl="0">
              <a:spcBef>
                <a:spcPts val="0"/>
              </a:spcBef>
              <a:buNone/>
            </a:pPr>
            <a:r>
              <a:rPr lang="en" sz="1000">
                <a:solidFill>
                  <a:schemeClr val="dk1"/>
                </a:solidFill>
              </a:rPr>
              <a:t>(walkthrough)</a:t>
            </a:r>
          </a:p>
          <a:p>
            <a:pPr lvl="0" rtl="0">
              <a:spcBef>
                <a:spcPts val="0"/>
              </a:spcBef>
              <a:buNone/>
            </a:pPr>
            <a:r>
              <a:t/>
            </a:r>
            <a:endParaRPr sz="13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2" name="Shape 362"/>
        <p:cNvGrpSpPr/>
        <p:nvPr/>
      </p:nvGrpSpPr>
      <p:grpSpPr>
        <a:xfrm>
          <a:off x="0" y="0"/>
          <a:ext cx="0" cy="0"/>
          <a:chOff x="0" y="0"/>
          <a:chExt cx="0" cy="0"/>
        </a:xfrm>
      </p:grpSpPr>
      <p:sp>
        <p:nvSpPr>
          <p:cNvPr id="363" name="Shape 3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4" name="Shape 3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Control-flow graphs are what we call intraprocedural graphs, or within the procedure - that is, they depict the flow of control within one method of the program. However, when running a program, we usually don’t just look at execution paths within a method. Methods will call other methods, which call other methods. Control passes throughout a large, multi-method, multi-class system, and we should be able to look at execution paths through that whole execution of the program. To do that, we use an interprocedural graph, such as a call graph. The call graph is the simplest way to look at control flow beterrn procedures</a:t>
            </a:r>
          </a:p>
          <a:p>
            <a:pPr lvl="0" rtl="0">
              <a:lnSpc>
                <a:spcPct val="120000"/>
              </a:lnSpc>
              <a:spcBef>
                <a:spcPts val="0"/>
              </a:spcBef>
              <a:buNone/>
            </a:pPr>
            <a:r>
              <a:rPr lang="en">
                <a:solidFill>
                  <a:schemeClr val="dk1"/>
                </a:solidFill>
              </a:rPr>
              <a:t>(read)</a:t>
            </a:r>
          </a:p>
          <a:p>
            <a:pPr lvl="0" rtl="0">
              <a:lnSpc>
                <a:spcPct val="120000"/>
              </a:lnSpc>
              <a:spcBef>
                <a:spcPts val="0"/>
              </a:spcBef>
              <a:buNone/>
            </a:pPr>
            <a:r>
              <a:rPr lang="en">
                <a:solidFill>
                  <a:schemeClr val="dk1"/>
                </a:solidFill>
              </a:rPr>
              <a:t>(talk through example)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Now, you need to be a little careful working with call graphs in object-oriented languages. Method calls are typically made through object references. Often, you define a class, and then create specialized subclasses that inherit methods and data members from those parents. Both a parent and its child share a data type and methods. However, the children can override those methods with their own behaviors. When you instantiate a variable of a certain type, you could bind an instance of any relevant subclass to that variable at runtime. When you call that method, you cannot guarantee which version of the method you call. So, in the callgraph, you’re left with a judgement to make - do you represent every possible method that could be dynamically bound to that invocation, or risk under-specifying the possible execution paths by simply referring to the explicitly declared class.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6" name="Shape 386"/>
        <p:cNvGrpSpPr/>
        <p:nvPr/>
      </p:nvGrpSpPr>
      <p:grpSpPr>
        <a:xfrm>
          <a:off x="0" y="0"/>
          <a:ext cx="0" cy="0"/>
          <a:chOff x="0" y="0"/>
          <a:chExt cx="0" cy="0"/>
        </a:xfrm>
      </p:grpSpPr>
      <p:sp>
        <p:nvSpPr>
          <p:cNvPr id="387" name="Shape 38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88" name="Shape 38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So, to give an example of overestimating the execution paths due to polymorphism, consider the following. (explain code/call graph)</a:t>
            </a:r>
          </a:p>
          <a:p>
            <a:pPr lvl="0" rtl="0">
              <a:lnSpc>
                <a:spcPct val="120000"/>
              </a:lnSpc>
              <a:spcBef>
                <a:spcPts val="0"/>
              </a:spcBef>
              <a:buNone/>
            </a:pPr>
            <a:r>
              <a:rPr lang="en">
                <a:solidFill>
                  <a:schemeClr val="dk1"/>
                </a:solidFill>
              </a:rPr>
              <a:t>This call graph is an oveestimation because it includes calls that can never actually occur in execution. A.foo calls b.bar, and b’s declared class is C, and S inherits from C and overrides bar.The call graph includes a call from A.foo to S.bar, but the variable b can never actually be bound to an instance of class S. It’s hard to figure this out from anything other than manual inspection, which is quite expensive, so often, call graphs - like control flow graphs - can include execution paths that are impossible in practice.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t/>
            </a:r>
            <a:endParaRP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06" name="Shape 406"/>
        <p:cNvGrpSpPr/>
        <p:nvPr/>
      </p:nvGrpSpPr>
      <p:grpSpPr>
        <a:xfrm>
          <a:off x="0" y="0"/>
          <a:ext cx="0" cy="0"/>
          <a:chOff x="0" y="0"/>
          <a:chExt cx="0" cy="0"/>
        </a:xfrm>
      </p:grpSpPr>
      <p:sp>
        <p:nvSpPr>
          <p:cNvPr id="407" name="Shape 40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08" name="Shape 40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The previous models are ones extracted from programs, and closely related to how the code is written. However, models are often constructed prior to the code, or independent from it, and may setve as a specification of the allowed behavior. In that case, the most common way to model system behavior is to represent the behavior as a finite state machine. </a:t>
            </a:r>
          </a:p>
          <a:p>
            <a:pPr lvl="0" rtl="0">
              <a:lnSpc>
                <a:spcPct val="115000"/>
              </a:lnSpc>
              <a:spcBef>
                <a:spcPts val="0"/>
              </a:spcBef>
              <a:buNone/>
            </a:pPr>
            <a:r>
              <a:rPr lang="en"/>
              <a:t>These are directed graphs where </a:t>
            </a:r>
            <a:r>
              <a:rPr lang="en">
                <a:solidFill>
                  <a:schemeClr val="dk1"/>
                </a:solidFill>
              </a:rPr>
              <a:t>nodes represent snapshots of the system and edges represent events and conditions that change what the system is doing.\</a:t>
            </a:r>
          </a:p>
          <a:p>
            <a:pPr lvl="0" rtl="0">
              <a:lnSpc>
                <a:spcPct val="115000"/>
              </a:lnSpc>
              <a:spcBef>
                <a:spcPts val="0"/>
              </a:spcBef>
              <a:buNone/>
            </a:pPr>
            <a:r>
              <a:rPr lang="en">
                <a:solidFill>
                  <a:schemeClr val="dk1"/>
                </a:solidFill>
              </a:rPr>
              <a:t>(read) - extremely simple, not enough information to execute for real - but (read). (read)</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14" name="Shape 414"/>
        <p:cNvGrpSpPr/>
        <p:nvPr/>
      </p:nvGrpSpPr>
      <p:grpSpPr>
        <a:xfrm>
          <a:off x="0" y="0"/>
          <a:ext cx="0" cy="0"/>
          <a:chOff x="0" y="0"/>
          <a:chExt cx="0" cy="0"/>
        </a:xfrm>
      </p:grpSpPr>
      <p:sp>
        <p:nvSpPr>
          <p:cNvPr id="415" name="Shape 4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6" name="Shape 4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First, let’s cover some terminology. We commonly talk about the behavior of software in terms of events and conditions, then reflect on the state of the software. What does that actually mean, though?</a:t>
            </a:r>
          </a:p>
          <a:p>
            <a:pPr indent="-228600" lvl="0" marL="457200" rtl="0">
              <a:lnSpc>
                <a:spcPct val="115000"/>
              </a:lnSpc>
              <a:spcBef>
                <a:spcPts val="0"/>
              </a:spcBef>
              <a:buClr>
                <a:schemeClr val="dk1"/>
              </a:buClr>
              <a:buChar char="-"/>
            </a:pPr>
            <a:r>
              <a:rPr lang="en">
                <a:solidFill>
                  <a:schemeClr val="dk1"/>
                </a:solidFill>
              </a:rPr>
              <a:t>(read) - things that occur  that trigger a response from the software. Something went wrong, an alarm is raised. A human starts the self-test, which causes the software to enter a self-test mode. These are interactions that occur at some point in time.</a:t>
            </a:r>
          </a:p>
          <a:p>
            <a:pPr indent="-228600" lvl="0" marL="457200" rtl="0">
              <a:lnSpc>
                <a:spcPct val="115000"/>
              </a:lnSpc>
              <a:spcBef>
                <a:spcPts val="0"/>
              </a:spcBef>
              <a:buClr>
                <a:schemeClr val="dk1"/>
              </a:buClr>
              <a:buChar char="-"/>
            </a:pPr>
            <a:r>
              <a:rPr lang="en">
                <a:solidFill>
                  <a:schemeClr val="dk1"/>
                </a:solidFill>
              </a:rPr>
              <a:t>(read). Describe the environment or software over a period of time. An event happens and it is over, a condition is something that is true over a period of time. It can be triggered by an event, but is not an event.</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1" name="Shape 421"/>
        <p:cNvGrpSpPr/>
        <p:nvPr/>
      </p:nvGrpSpPr>
      <p:grpSpPr>
        <a:xfrm>
          <a:off x="0" y="0"/>
          <a:ext cx="0" cy="0"/>
          <a:chOff x="0" y="0"/>
          <a:chExt cx="0" cy="0"/>
        </a:xfrm>
      </p:grpSpPr>
      <p:sp>
        <p:nvSpPr>
          <p:cNvPr id="422" name="Shape 42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23" name="Shape 42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(read). The state of an object or of the software is some description of what it is currently doing. What mode is it in? What is guiding its behavior? </a:t>
            </a:r>
          </a:p>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in both physical products and software, models are useful in addressing two problems</a:t>
            </a:r>
          </a:p>
          <a:p>
            <a:pPr lvl="0" rtl="0">
              <a:lnSpc>
                <a:spcPct val="115000"/>
              </a:lnSpc>
              <a:spcBef>
                <a:spcPts val="0"/>
              </a:spcBef>
              <a:buNone/>
            </a:pPr>
            <a:r>
              <a:rPr lang="en"/>
              <a:t>(read 2). Whether a bridge or a word processor, you need to start testing and performing verification before the thing is being shipped out to the customers.</a:t>
            </a:r>
          </a:p>
          <a:p>
            <a:pPr lvl="0" rtl="0">
              <a:lnSpc>
                <a:spcPct val="115000"/>
              </a:lnSpc>
              <a:spcBef>
                <a:spcPts val="0"/>
              </a:spcBef>
              <a:buNone/>
            </a:pPr>
            <a:r>
              <a:rPr lang="en"/>
              <a:t>(read 3) Whether it is examining all paths of execution in the software or subjecting a prototype to all disaster conditions. Models let us start analysis earlier and repeat it as design evolves, and let us perform thorough analyses that cover a larger class of scenarios than we can explicitly test for, analyses that wouldn’t be possible on the full product.</a:t>
            </a:r>
          </a:p>
          <a:p>
            <a:pPr lvl="0" rtl="0">
              <a:lnSpc>
                <a:spcPct val="115000"/>
              </a:lnSpc>
              <a:spcBef>
                <a:spcPts val="0"/>
              </a:spcBef>
              <a:buClr>
                <a:schemeClr val="dk1"/>
              </a:buClr>
              <a:buSzPct val="100000"/>
              <a:buFont typeface="Arial"/>
              <a:buNone/>
            </a:pPr>
            <a:r>
              <a:rPr lang="en">
                <a:solidFill>
                  <a:schemeClr val="dk1"/>
                </a:solidFill>
              </a:rPr>
              <a:t>So, today’s class is about the concept of modeling, a few different types of models, and the properties that all good models must demonstrate. </a:t>
            </a:r>
          </a:p>
          <a:p>
            <a:pPr lvl="0" rtl="0">
              <a:lnSpc>
                <a:spcPct val="115000"/>
              </a:lnSpc>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28" name="Shape 428"/>
        <p:cNvGrpSpPr/>
        <p:nvPr/>
      </p:nvGrpSpPr>
      <p:grpSpPr>
        <a:xfrm>
          <a:off x="0" y="0"/>
          <a:ext cx="0" cy="0"/>
          <a:chOff x="0" y="0"/>
          <a:chExt cx="0" cy="0"/>
        </a:xfrm>
      </p:grpSpPr>
      <p:sp>
        <p:nvSpPr>
          <p:cNvPr id="429" name="Shape 42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0" name="Shape 43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35" name="Shape 435"/>
        <p:cNvGrpSpPr/>
        <p:nvPr/>
      </p:nvGrpSpPr>
      <p:grpSpPr>
        <a:xfrm>
          <a:off x="0" y="0"/>
          <a:ext cx="0" cy="0"/>
          <a:chOff x="0" y="0"/>
          <a:chExt cx="0" cy="0"/>
        </a:xfrm>
      </p:grpSpPr>
      <p:sp>
        <p:nvSpPr>
          <p:cNvPr id="436" name="Shape 43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7" name="Shape 43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2" name="Shape 442"/>
        <p:cNvGrpSpPr/>
        <p:nvPr/>
      </p:nvGrpSpPr>
      <p:grpSpPr>
        <a:xfrm>
          <a:off x="0" y="0"/>
          <a:ext cx="0" cy="0"/>
          <a:chOff x="0" y="0"/>
          <a:chExt cx="0" cy="0"/>
        </a:xfrm>
      </p:grpSpPr>
      <p:sp>
        <p:nvSpPr>
          <p:cNvPr id="443" name="Shape 4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4" name="Shape 4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9" name="Shape 449"/>
        <p:cNvGrpSpPr/>
        <p:nvPr/>
      </p:nvGrpSpPr>
      <p:grpSpPr>
        <a:xfrm>
          <a:off x="0" y="0"/>
          <a:ext cx="0" cy="0"/>
          <a:chOff x="0" y="0"/>
          <a:chExt cx="0" cy="0"/>
        </a:xfrm>
      </p:grpSpPr>
      <p:sp>
        <p:nvSpPr>
          <p:cNvPr id="450" name="Shape 4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1" name="Shape 4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Old school mechanical devices are dead. Today, people are building software into everything from refridgerators to cars. Now, we want to bring gumball machines into the modern day. By putting CPUs in our machine, we can increase sales, monitor inventory, and add new features. How do we do this? We start by modeling the behavior of our gumball machine as a state machine. (walk through)</a:t>
            </a:r>
          </a:p>
          <a:p>
            <a:pPr indent="-228600" lvl="0" marL="457200" rtl="0">
              <a:spcBef>
                <a:spcPts val="0"/>
              </a:spcBef>
              <a:buClr>
                <a:schemeClr val="dk1"/>
              </a:buClr>
              <a:buChar char="-"/>
            </a:pPr>
            <a:r>
              <a:rPr lang="en">
                <a:solidFill>
                  <a:schemeClr val="dk1"/>
                </a:solidFill>
              </a:rPr>
              <a:t>initial state</a:t>
            </a:r>
          </a:p>
          <a:p>
            <a:pPr indent="-228600" lvl="0" marL="457200" rtl="0">
              <a:spcBef>
                <a:spcPts val="0"/>
              </a:spcBef>
              <a:buClr>
                <a:schemeClr val="dk1"/>
              </a:buClr>
              <a:buChar char="-"/>
            </a:pPr>
            <a:r>
              <a:rPr lang="en">
                <a:solidFill>
                  <a:schemeClr val="dk1"/>
                </a:solidFill>
              </a:rPr>
              <a:t>point out transitions and guards</a:t>
            </a:r>
          </a:p>
          <a:p>
            <a:pPr indent="-228600" lvl="0" marL="457200" rtl="0">
              <a:spcBef>
                <a:spcPts val="0"/>
              </a:spcBef>
              <a:buClr>
                <a:schemeClr val="dk1"/>
              </a:buClr>
              <a:buChar char="-"/>
            </a:pPr>
            <a:r>
              <a:rPr lang="en">
                <a:solidFill>
                  <a:schemeClr val="dk1"/>
                </a:solidFill>
              </a:rPr>
              <a:t>Now, this isn’t detailed enough to serve as source code directly - there are a lot of actions unaccounted for - what should happen if a person tries to eject a quarter then there isn’t one in the machine? what if they insert two quarters? Those decisions need to be made during implementation, and should have been covered in the requirements, but this gives us an abstracted overview of what happens then the system operates - how the system reacts to events and what conditions guide those actions.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2" name="Shape 4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 (read) When events occur, you can only take one transition, so if multiple transitions are activated by the same event, they must have guards that decide which to take. This is a good way to tell if you’ve made a mistake in your specification - can you take more than one transiiton at once? then something is wrong, and that’ll be a bug in your code if not fixed.</a:t>
            </a:r>
          </a:p>
          <a:p>
            <a:pPr lvl="0" rtl="0">
              <a:spcBef>
                <a:spcPts val="0"/>
              </a:spcBef>
              <a:buNone/>
            </a:pPr>
            <a:r>
              <a:rPr lang="en">
                <a:solidFill>
                  <a:schemeClr val="dk1"/>
                </a:solidFill>
              </a:rPr>
              <a:t>-(read) for instance, what if you ejected a bill, but still had greater than the needed balance? then no transition is taken</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5" name="Shape 495"/>
        <p:cNvGrpSpPr/>
        <p:nvPr/>
      </p:nvGrpSpPr>
      <p:grpSpPr>
        <a:xfrm>
          <a:off x="0" y="0"/>
          <a:ext cx="0" cy="0"/>
          <a:chOff x="0" y="0"/>
          <a:chExt cx="0" cy="0"/>
        </a:xfrm>
      </p:grpSpPr>
      <p:sp>
        <p:nvSpPr>
          <p:cNvPr id="496" name="Shape 49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97" name="Shape 49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(walk through state example_</a:t>
            </a:r>
          </a:p>
          <a:p>
            <a:pPr lvl="0" rtl="0">
              <a:spcBef>
                <a:spcPts val="0"/>
              </a:spcBef>
              <a:buNone/>
            </a:pPr>
            <a:r>
              <a:rPr lang="en">
                <a:solidFill>
                  <a:schemeClr val="dk1"/>
                </a:solidFill>
              </a:rPr>
              <a:t>(read entry and exit and explain)</a:t>
            </a:r>
          </a:p>
          <a:p>
            <a:pPr lvl="0" rtl="0">
              <a:spcBef>
                <a:spcPts val="0"/>
              </a:spcBef>
              <a:buNone/>
            </a:pPr>
            <a:r>
              <a:rPr lang="en">
                <a:solidFill>
                  <a:schemeClr val="dk1"/>
                </a:solidFill>
              </a:rPr>
              <a:t>A similar thing you could do in a state diagram is use a self-transition, have an arrow pointing from a state back to itself. The point of a self-transition is if you want to remain in a state, but want to trigger an action in response to a particular event. These internal activities fo the same thing - allow you to respond to events without a state transition - but with one difference. A self-transiiton will trigger the exit and enter actions each time it is taken. Internal activities will not retrigger entry and exit unless you take transitions away from and back to the state. </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4" name="Shape 504"/>
        <p:cNvGrpSpPr/>
        <p:nvPr/>
      </p:nvGrpSpPr>
      <p:grpSpPr>
        <a:xfrm>
          <a:off x="0" y="0"/>
          <a:ext cx="0" cy="0"/>
          <a:chOff x="0" y="0"/>
          <a:chExt cx="0" cy="0"/>
        </a:xfrm>
      </p:grpSpPr>
      <p:sp>
        <p:nvSpPr>
          <p:cNvPr id="505" name="Shape 5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06" name="Shape 5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1" name="Shape 511"/>
        <p:cNvGrpSpPr/>
        <p:nvPr/>
      </p:nvGrpSpPr>
      <p:grpSpPr>
        <a:xfrm>
          <a:off x="0" y="0"/>
          <a:ext cx="0" cy="0"/>
          <a:chOff x="0" y="0"/>
          <a:chExt cx="0" cy="0"/>
        </a:xfrm>
      </p:grpSpPr>
      <p:sp>
        <p:nvSpPr>
          <p:cNvPr id="512" name="Shape 5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13" name="Shape 5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solidFill>
                  <a:schemeClr val="dk1"/>
                </a:solidFill>
              </a:rPr>
              <a:t>walk through</a:t>
            </a:r>
          </a:p>
          <a:p>
            <a:pPr lvl="0" rtl="0">
              <a:spcBef>
                <a:spcPts val="0"/>
              </a:spcBef>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1" name="Shape 531"/>
        <p:cNvGrpSpPr/>
        <p:nvPr/>
      </p:nvGrpSpPr>
      <p:grpSpPr>
        <a:xfrm>
          <a:off x="0" y="0"/>
          <a:ext cx="0" cy="0"/>
          <a:chOff x="0" y="0"/>
          <a:chExt cx="0" cy="0"/>
        </a:xfrm>
      </p:grpSpPr>
      <p:sp>
        <p:nvSpPr>
          <p:cNvPr id="532" name="Shape 5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33" name="Shape 5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Ultimately, we need to make the argument that the the system we built fulfills the specification - make the argument for verification. Behavioral models represent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a:t>
            </a:r>
          </a:p>
          <a:p>
            <a:pPr lvl="0" rtl="0">
              <a:spcBef>
                <a:spcPts val="0"/>
              </a:spcBef>
              <a:buNone/>
            </a:pPr>
            <a:r>
              <a:rPr lang="en">
                <a:solidFill>
                  <a:schemeClr val="dk1"/>
                </a:solidFill>
              </a:rPr>
              <a:t>Where do you think you can get in the most trouble here?</a:t>
            </a:r>
          </a:p>
          <a:p>
            <a:pPr lvl="0" rtl="0">
              <a:spcBef>
                <a:spcPts val="0"/>
              </a:spcBef>
              <a:buNone/>
            </a:pPr>
            <a:r>
              <a:rPr lang="en">
                <a:solidFill>
                  <a:schemeClr val="dk1"/>
                </a:solidFill>
              </a:rPr>
              <a:t>(discuss - last one)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One of the key principles of all computer science disciplines is that of abstraction - (read).</a:t>
            </a:r>
          </a:p>
          <a:p>
            <a:pPr lvl="0" rtl="0">
              <a:lnSpc>
                <a:spcPct val="115000"/>
              </a:lnSpc>
              <a:spcBef>
                <a:spcPts val="0"/>
              </a:spcBef>
              <a:buNone/>
            </a:pPr>
            <a:r>
              <a:rPr lang="en"/>
              <a:t>This idea has been the key to solving many, many, MANY computing problems over the years. Start cutting away at unnecessary complexity. Find a simpler, related problem to solve, figure it out, then see if your solution holds on the big problem. We often want to answer questions about the things we build - that’s the key to verification, asking questions of the software and using the answers to address that big question of “is this ready to ship?” </a:t>
            </a:r>
          </a:p>
          <a:p>
            <a:pPr lvl="0" rtl="0">
              <a:lnSpc>
                <a:spcPct val="115000"/>
              </a:lnSpc>
              <a:spcBef>
                <a:spcPts val="0"/>
              </a:spcBef>
              <a:buNone/>
            </a:pPr>
            <a:r>
              <a:rPr lang="en"/>
              <a:t>But, the real software is big, and scary, and complex. There are a lot of details that are not going to be relevant to the question you want to answer. Sometimes, the code isn’t even there yet to analyze. In either case, what you really want to do is to just focus on the details you need to answer that question, and that is when you’re going to build a model.</a:t>
            </a:r>
          </a:p>
          <a:p>
            <a:pPr lvl="0" rtl="0">
              <a:lnSpc>
                <a:spcPct val="115000"/>
              </a:lnSpc>
              <a:spcBef>
                <a:spcPts val="0"/>
              </a:spcBef>
              <a:buNone/>
            </a:pPr>
            <a:r>
              <a:rPr lang="en"/>
              <a:t>If you haven’t built the code yet, if you don’t even have a design laid out, but you just want to analyze your functional requirements - you want to know if some piece of functionality is going to work and fulfill those requirements, then those details - the code and design- don’t matter just yet. Ignore them and focus on that core behavior of the software. Focus on its functionality. Build a model. Then see if you can prove that it meets those requirements.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6" name="Shape 546"/>
        <p:cNvGrpSpPr/>
        <p:nvPr/>
      </p:nvGrpSpPr>
      <p:grpSpPr>
        <a:xfrm>
          <a:off x="0" y="0"/>
          <a:ext cx="0" cy="0"/>
          <a:chOff x="0" y="0"/>
          <a:chExt cx="0" cy="0"/>
        </a:xfrm>
      </p:grpSpPr>
      <p:sp>
        <p:nvSpPr>
          <p:cNvPr id="547" name="Shape 547"/>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48" name="Shape 5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big challenge in using models to perform verification is that models must be representative of the actual program. To make a model, we make simplifications. </a:t>
            </a:r>
            <a:r>
              <a:rPr lang="en"/>
              <a:t>These models - while prescribing behavior - operate at an abstracted level. They need to be useful for automated verification, and if you model every detail down to the hardware level, you’re just building the final system. It’ll be just as complex, the state space will be too large, and it’ll take you months to build. Unfortunately, abstraction can get you in trouble - especially when working with embedded or real-time systems, where the execution of the system is highly dependent on a couple of details that might need to be abstracted for analysis. Say we’re building a pacemaker, sits in the heart and shocks it.</a:t>
            </a:r>
          </a:p>
          <a:p>
            <a:pPr lvl="0" rtl="0">
              <a:spcBef>
                <a:spcPts val="0"/>
              </a:spcBef>
              <a:buNone/>
            </a:pPr>
            <a:r>
              <a:rPr lang="en"/>
              <a:t>- the first thing to watch out for is that this is a system that operates in a complex physical environment. It would be common when modeling to abstract that environment down to the simplest representation. We want to analyze the software, and a complex environmental model gets in the way of that. So, we might just simplify the input to the essential - do we sense a heartbeat. In the real world, that’s a complex analog reading from a pair of wires - which you then translate into software input. This is a reading that is influenced by noise - sometimes we might sense input when you don’t intend for there to be input. But, with the model, this is just a simple binary yes or no, which means that your real system might react differently in a testing scenario than the model. </a:t>
            </a:r>
          </a:p>
          <a:p>
            <a:pPr lvl="0" rtl="0">
              <a:spcBef>
                <a:spcPts val="0"/>
              </a:spcBef>
              <a:buNone/>
            </a:pPr>
            <a:r>
              <a:rPr lang="en"/>
              <a:t>- the second area to watch out for is time - timing of input - when it arrives, when output is released, how much time computation takes - many details that are often abstracted from the models. </a:t>
            </a:r>
          </a:p>
          <a:p>
            <a:pPr lvl="0" rtl="0">
              <a:spcBef>
                <a:spcPts val="0"/>
              </a:spcBef>
              <a:buNone/>
            </a:pPr>
            <a:r>
              <a:rPr lang="en"/>
              <a:t>The time stamps used as both input and output from SimplePacing will be taken by polling a clock module in the software platform. In the model, the input and output timestamps are the same, but in the real software differences from computation time, clock drift, and the difficulty of synchronizing the parallel components of the software. </a:t>
            </a:r>
            <a:r>
              <a:rPr lang="en">
                <a:solidFill>
                  <a:schemeClr val="dk1"/>
                </a:solidFill>
              </a:rPr>
              <a:t>Furthermore, clock issues are commonly non-deterministic. Repeated application of the same test stimulus may not result in the same output if, say, processing time varies. </a:t>
            </a:r>
          </a:p>
          <a:p>
            <a:pPr lvl="0" rtl="0">
              <a:spcBef>
                <a:spcPts val="0"/>
              </a:spcBef>
              <a:buNone/>
            </a:pPr>
            <a:r>
              <a:rPr lang="en"/>
              <a:t>These kind of behaviors are hard to predict until you implement, and you often end up with a model that is a little too optimistic, that is simple enough that properties that hold over it are not guaranteed over the real program.</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72" name="Shape 572"/>
        <p:cNvGrpSpPr/>
        <p:nvPr/>
      </p:nvGrpSpPr>
      <p:grpSpPr>
        <a:xfrm>
          <a:off x="0" y="0"/>
          <a:ext cx="0" cy="0"/>
          <a:chOff x="0" y="0"/>
          <a:chExt cx="0" cy="0"/>
        </a:xfrm>
      </p:grpSpPr>
      <p:sp>
        <p:nvSpPr>
          <p:cNvPr id="573" name="Shape 5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74" name="Shape 5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all).</a:t>
            </a:r>
          </a:p>
          <a:p>
            <a:pPr lvl="0" rtl="0">
              <a:spcBef>
                <a:spcPts val="0"/>
              </a:spcBef>
              <a:buNone/>
            </a:pPr>
            <a:r>
              <a:rPr lang="en">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0" name="Shape 580"/>
        <p:cNvGrpSpPr/>
        <p:nvPr/>
      </p:nvGrpSpPr>
      <p:grpSpPr>
        <a:xfrm>
          <a:off x="0" y="0"/>
          <a:ext cx="0" cy="0"/>
          <a:chOff x="0" y="0"/>
          <a:chExt cx="0" cy="0"/>
        </a:xfrm>
      </p:grpSpPr>
      <p:sp>
        <p:nvSpPr>
          <p:cNvPr id="581" name="Shape 5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2" name="Shape 5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87" name="Shape 587"/>
        <p:cNvGrpSpPr/>
        <p:nvPr/>
      </p:nvGrpSpPr>
      <p:grpSpPr>
        <a:xfrm>
          <a:off x="0" y="0"/>
          <a:ext cx="0" cy="0"/>
          <a:chOff x="0" y="0"/>
          <a:chExt cx="0" cy="0"/>
        </a:xfrm>
      </p:grpSpPr>
      <p:sp>
        <p:nvSpPr>
          <p:cNvPr id="588" name="Shape 5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89" name="Shape 5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4" name="Shape 594"/>
        <p:cNvGrpSpPr/>
        <p:nvPr/>
      </p:nvGrpSpPr>
      <p:grpSpPr>
        <a:xfrm>
          <a:off x="0" y="0"/>
          <a:ext cx="0" cy="0"/>
          <a:chOff x="0" y="0"/>
          <a:chExt cx="0" cy="0"/>
        </a:xfrm>
      </p:grpSpPr>
      <p:sp>
        <p:nvSpPr>
          <p:cNvPr id="595" name="Shape 5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96" name="Shape 5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A model is not a substitute for your software. You can’t just build a model that is your program. I mean, in some languages, you can - but it would take just as long to build that model as it would be to code the software, and would be useless for analysis, but the idea of building a model is that you want to capture the details of the software relevant to the analysis you want to perform, and ignore absolutely everything else. By abstracting away the unnecessary details, you can perform extremely detailed proofs of correctness, identify security threats, detect potential deadlocks, even perform automated verification between the model and the requirement specification. </a:t>
            </a:r>
          </a:p>
          <a:p>
            <a:pPr lvl="0" rtl="0">
              <a:lnSpc>
                <a:spcPct val="115000"/>
              </a:lnSpc>
              <a:spcBef>
                <a:spcPts val="0"/>
              </a:spcBef>
              <a:buNone/>
            </a:pPr>
            <a:r>
              <a:rPr lang="en"/>
              <a:t>So, models are an incredibly powerful tool. However, you need to be careful - (read 5).</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To be useful for analysis, there are four properties that we want to see out of a model. </a:t>
            </a:r>
          </a:p>
          <a:p>
            <a:pPr lvl="0" rtl="0">
              <a:spcBef>
                <a:spcPts val="0"/>
              </a:spcBef>
              <a:buNone/>
            </a:pPr>
            <a:r>
              <a:rPr lang="en">
                <a:solidFill>
                  <a:schemeClr val="dk1"/>
                </a:solidFill>
              </a:rPr>
              <a:t>(read) - this depends on how it will be used. For human inspection, a model must be relatively simple. Otherwise, you’ll get lost. For automated verification, it can be more complex, but must not fall prey to state space explosion. it needs to still be small enough to be analyzed computationally. </a:t>
            </a:r>
          </a:p>
          <a:p>
            <a:pPr lvl="0" rtl="0">
              <a:spcBef>
                <a:spcPts val="0"/>
              </a:spcBef>
              <a:buNone/>
            </a:pPr>
            <a:r>
              <a:rPr lang="en">
                <a:solidFill>
                  <a:schemeClr val="dk1"/>
                </a:solidFill>
              </a:rPr>
              <a:t>(read6)</a:t>
            </a:r>
          </a:p>
          <a:p>
            <a:pPr lvl="0" rtl="0">
              <a:spcBef>
                <a:spcPts val="0"/>
              </a:spcBef>
              <a:buNone/>
            </a:pPr>
            <a:r>
              <a:rPr lang="en">
                <a:solidFill>
                  <a:schemeClr val="dk1"/>
                </a:solidFill>
              </a:rPr>
              <a:t>You need to be able to run this analysis and link it back to the real system. (read7)</a:t>
            </a:r>
          </a:p>
          <a:p>
            <a:pPr lvl="0" rtl="0">
              <a:spcBef>
                <a:spcPts val="0"/>
              </a:spcBef>
              <a:buNone/>
            </a:pPr>
            <a:r>
              <a:rPr lang="en">
                <a:solidFill>
                  <a:schemeClr val="dk1"/>
                </a:solidFill>
              </a:rPr>
              <a:t>For instance, you’d build seperate models to analyze airflow over an aircraft fusulage and to analyze the internal layout for efficient passenger loading.</a:t>
            </a:r>
          </a:p>
          <a:p>
            <a:pPr lvl="0" rt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 read) If a property is violated, we must be able to tell why it was violated. If we model a building design, and it tells us that it collapses when there is an earthquake, we need to be able to go through the analysis and figure out what we can change to prevent a collapse in the next simulation. </a:t>
            </a:r>
          </a:p>
          <a:p>
            <a:pPr lvl="0" rtl="0">
              <a:spcBef>
                <a:spcPts val="0"/>
              </a:spcBef>
              <a:buNone/>
            </a:pPr>
            <a:r>
              <a:rPr lang="en">
                <a:solidFill>
                  <a:schemeClr val="dk1"/>
                </a:solidFill>
              </a:rPr>
              <a:t>(read) - don’t adapt them to be so specific to a simplified version of your problem that they fail to be useful for use on the un-abstracted problem.  There are limitations to what a lot of these verification techniques can analyze, but still, there is a difference between working within limitations and still getting some meaning out of the analysis and performing a pointless analysis just for the sake of looking smart.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4" name="Shape 94"/>
        <p:cNvGrpSpPr/>
        <p:nvPr/>
      </p:nvGrpSpPr>
      <p:grpSpPr>
        <a:xfrm>
          <a:off x="0" y="0"/>
          <a:ext cx="0" cy="0"/>
          <a:chOff x="0" y="0"/>
          <a:chExt cx="0" cy="0"/>
        </a:xfrm>
      </p:grpSpPr>
      <p:sp>
        <p:nvSpPr>
          <p:cNvPr id="95" name="Shape 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6" name="Shape 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Models of programs are often represented as directed graphs. It’s important to remeber that these aren’t just pretty pictures, but have well-defined mathematical meaning. I’m sure you’ve spent some time talking about graph theory in other classes, but we’ll do some quick review here.</a:t>
            </a:r>
          </a:p>
          <a:p>
            <a:pPr lvl="0" rtl="0">
              <a:spcBef>
                <a:spcPts val="0"/>
              </a:spcBef>
              <a:buNone/>
            </a:pPr>
            <a:r>
              <a:rPr lang="en">
                <a:solidFill>
                  <a:schemeClr val="dk1"/>
                </a:solidFill>
              </a:rPr>
              <a:t>(read 1)</a:t>
            </a:r>
          </a:p>
          <a:p>
            <a:pPr lvl="0" rtl="0">
              <a:spcBef>
                <a:spcPts val="0"/>
              </a:spcBef>
              <a:buNone/>
            </a:pPr>
            <a:r>
              <a:rPr lang="en">
                <a:solidFill>
                  <a:schemeClr val="dk1"/>
                </a:solidFill>
              </a:rPr>
              <a:t>Typically, nodes represent program entities, such as regions of source code or methods or classes. Then, the edges represent relations between those entities. If we’re looking at something like how control passes through the code, an edge might represent sequential execution - after we execute block A of code, we will execute block B.</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(read) performed by the program. A computation is performed, leaving the program in a new state, then another computation is performed - based on the input - and the program enters another state. </a:t>
            </a:r>
          </a:p>
          <a:p>
            <a:pPr lvl="0" rtl="0">
              <a:lnSpc>
                <a:spcPct val="115000"/>
              </a:lnSpc>
              <a:spcBef>
                <a:spcPts val="0"/>
              </a:spcBef>
              <a:buNone/>
            </a:pPr>
            <a:r>
              <a:rPr lang="en"/>
              <a:t>So, (read 2). </a:t>
            </a:r>
          </a:p>
          <a:p>
            <a:pPr lvl="0" rtl="0">
              <a:lnSpc>
                <a:spcPct val="115000"/>
              </a:lnSpc>
              <a:spcBef>
                <a:spcPts val="0"/>
              </a:spcBef>
              <a:buNone/>
            </a:pPr>
            <a:r>
              <a:rPr lang="en"/>
              <a:t>If we abstract away the physical limits of a piece of computing hardware, (read 3). We call the whole set of states and transitions the “state space” of the program.</a:t>
            </a:r>
          </a:p>
          <a:p>
            <a:pPr lvl="0" rtl="0">
              <a:lnSpc>
                <a:spcPct val="115000"/>
              </a:lnSpc>
              <a:spcBef>
                <a:spcPts val="0"/>
              </a:spcBef>
              <a:buNone/>
            </a:pPr>
            <a:r>
              <a:rPr lang="en"/>
              <a:t>(read 5)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5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699"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799"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02.gi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0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0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981799" cy="2198400"/>
          </a:xfrm>
          <a:prstGeom prst="rect">
            <a:avLst/>
          </a:prstGeom>
        </p:spPr>
        <p:txBody>
          <a:bodyPr anchorCtr="0" anchor="b" bIns="91425" lIns="91425" rIns="91425" tIns="91425">
            <a:noAutofit/>
          </a:bodyPr>
          <a:lstStyle/>
          <a:p>
            <a:pPr lvl="0" rtl="0">
              <a:spcBef>
                <a:spcPts val="0"/>
              </a:spcBef>
              <a:buNone/>
            </a:pPr>
            <a:r>
              <a:rPr lang="en" sz="5600"/>
              <a:t>Modeling Software Behavior</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3 - 01/17/2017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Functions</a:t>
            </a:r>
          </a:p>
        </p:txBody>
      </p:sp>
      <p:sp>
        <p:nvSpPr>
          <p:cNvPr id="119" name="Shape 1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We can link a concrete state to a model state through an </a:t>
            </a:r>
            <a:r>
              <a:rPr i="1" lang="en"/>
              <a:t>abstraction function</a:t>
            </a:r>
            <a:r>
              <a:rPr lang="en"/>
              <a:t>. </a:t>
            </a:r>
          </a:p>
          <a:p>
            <a:pPr indent="-228600" lvl="1" marL="914400" marR="0" rtl="0" algn="l">
              <a:lnSpc>
                <a:spcPct val="100000"/>
              </a:lnSpc>
              <a:spcBef>
                <a:spcPts val="600"/>
              </a:spcBef>
              <a:spcAft>
                <a:spcPts val="0"/>
              </a:spcAft>
            </a:pPr>
            <a:r>
              <a:rPr lang="en"/>
              <a:t>Translates the real program to a model by stripping away details.</a:t>
            </a:r>
          </a:p>
          <a:p>
            <a:pPr indent="-228600" lvl="1" marL="914400" marR="0" rtl="0" algn="l">
              <a:lnSpc>
                <a:spcPct val="100000"/>
              </a:lnSpc>
              <a:spcBef>
                <a:spcPts val="600"/>
              </a:spcBef>
              <a:spcAft>
                <a:spcPts val="0"/>
              </a:spcAft>
            </a:pPr>
            <a:r>
              <a:rPr lang="en"/>
              <a:t>Groups states that only differ through details abstracted from the model. </a:t>
            </a:r>
          </a:p>
          <a:p>
            <a:pPr indent="-228600" lvl="1" marL="914400" marR="0" rtl="0" algn="l">
              <a:lnSpc>
                <a:spcPct val="100000"/>
              </a:lnSpc>
              <a:spcBef>
                <a:spcPts val="600"/>
              </a:spcBef>
              <a:spcAft>
                <a:spcPts val="0"/>
              </a:spcAft>
            </a:pPr>
            <a:r>
              <a:rPr lang="en"/>
              <a:t>This has two effects:</a:t>
            </a:r>
          </a:p>
          <a:p>
            <a:pPr indent="-228600" lvl="2" marL="1371600" marR="0" rtl="0" algn="l">
              <a:lnSpc>
                <a:spcPct val="100000"/>
              </a:lnSpc>
              <a:spcBef>
                <a:spcPts val="600"/>
              </a:spcBef>
              <a:spcAft>
                <a:spcPts val="0"/>
              </a:spcAft>
            </a:pPr>
            <a:r>
              <a:rPr lang="en"/>
              <a:t>Sequences of transitions are collapsed into fewer execution steps. </a:t>
            </a:r>
          </a:p>
          <a:p>
            <a:pPr indent="-228600" lvl="2" marL="1371600" marR="0" rtl="0" algn="l">
              <a:lnSpc>
                <a:spcPct val="100000"/>
              </a:lnSpc>
              <a:spcBef>
                <a:spcPts val="600"/>
              </a:spcBef>
              <a:spcAft>
                <a:spcPts val="0"/>
              </a:spcAft>
            </a:pPr>
            <a:r>
              <a:rPr lang="en"/>
              <a:t>Nondeterminism can be introduced. </a:t>
            </a: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20" name="Shape 1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Abstraction Functions</a:t>
            </a:r>
          </a:p>
        </p:txBody>
      </p:sp>
      <p:sp>
        <p:nvSpPr>
          <p:cNvPr id="126" name="Shape 126"/>
          <p:cNvSpPr txBox="1"/>
          <p:nvPr>
            <p:ph idx="1" type="body"/>
          </p:nvPr>
        </p:nvSpPr>
        <p:spPr>
          <a:xfrm>
            <a:off x="457200" y="1600200"/>
            <a:ext cx="3351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This has two effects:</a:t>
            </a:r>
          </a:p>
          <a:p>
            <a:pPr indent="-381000" lvl="0" marL="457200" marR="0" rtl="0" algn="l">
              <a:lnSpc>
                <a:spcPct val="100000"/>
              </a:lnSpc>
              <a:spcBef>
                <a:spcPts val="600"/>
              </a:spcBef>
              <a:spcAft>
                <a:spcPts val="0"/>
              </a:spcAft>
              <a:buSzPct val="100000"/>
            </a:pPr>
            <a:r>
              <a:rPr lang="en" sz="2400"/>
              <a:t>Sequences of transitions are collapsed into fewer execution steps.</a:t>
            </a:r>
          </a:p>
          <a:p>
            <a:pPr lv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SzPct val="100000"/>
            </a:pPr>
            <a:r>
              <a:rPr lang="en" sz="2400"/>
              <a:t>Nondeterminism can be introduced. </a:t>
            </a:r>
          </a:p>
          <a:p>
            <a:pPr indent="0" lvl="0" marL="457200" marR="0" rtl="0" algn="l">
              <a:lnSpc>
                <a:spcPct val="100000"/>
              </a:lnSpc>
              <a:spcBef>
                <a:spcPts val="600"/>
              </a:spcBef>
              <a:spcAft>
                <a:spcPts val="0"/>
              </a:spcAft>
              <a:buNone/>
            </a:pPr>
            <a:r>
              <a:t/>
            </a:r>
            <a:endParaRPr sz="2400"/>
          </a:p>
          <a:p>
            <a:pPr indent="0" lvl="0" marL="914400" marR="0" rtl="0" algn="l">
              <a:lnSpc>
                <a:spcPct val="100000"/>
              </a:lnSpc>
              <a:spcBef>
                <a:spcPts val="600"/>
              </a:spcBef>
              <a:spcAft>
                <a:spcPts val="0"/>
              </a:spcAft>
              <a:buNone/>
            </a:pPr>
            <a:r>
              <a:t/>
            </a:r>
            <a:endParaRPr sz="2400"/>
          </a:p>
        </p:txBody>
      </p:sp>
      <p:sp>
        <p:nvSpPr>
          <p:cNvPr id="127" name="Shape 12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11</a:t>
            </a:r>
          </a:p>
        </p:txBody>
      </p:sp>
      <p:sp>
        <p:nvSpPr>
          <p:cNvPr id="128" name="Shape 128"/>
          <p:cNvSpPr/>
          <p:nvPr/>
        </p:nvSpPr>
        <p:spPr>
          <a:xfrm>
            <a:off x="4700612" y="1842912"/>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a:spcBef>
                <a:spcPts val="0"/>
              </a:spcBef>
              <a:buNone/>
            </a:pPr>
            <a:r>
              <a:rPr lang="en"/>
              <a:t>z = 0;</a:t>
            </a:r>
          </a:p>
        </p:txBody>
      </p:sp>
      <p:sp>
        <p:nvSpPr>
          <p:cNvPr id="129" name="Shape 129"/>
          <p:cNvSpPr/>
          <p:nvPr/>
        </p:nvSpPr>
        <p:spPr>
          <a:xfrm>
            <a:off x="5802737" y="1842912"/>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rPr lang="en"/>
              <a:t>z = 1;</a:t>
            </a:r>
          </a:p>
        </p:txBody>
      </p:sp>
      <p:cxnSp>
        <p:nvCxnSpPr>
          <p:cNvPr id="130" name="Shape 130"/>
          <p:cNvCxnSpPr>
            <a:stCxn id="128" idx="3"/>
            <a:endCxn id="129" idx="1"/>
          </p:cNvCxnSpPr>
          <p:nvPr/>
        </p:nvCxnSpPr>
        <p:spPr>
          <a:xfrm>
            <a:off x="5380412" y="2267862"/>
            <a:ext cx="422400" cy="0"/>
          </a:xfrm>
          <a:prstGeom prst="straightConnector1">
            <a:avLst/>
          </a:prstGeom>
          <a:noFill/>
          <a:ln cap="flat" cmpd="sng" w="9525">
            <a:solidFill>
              <a:schemeClr val="dk2"/>
            </a:solidFill>
            <a:prstDash val="solid"/>
            <a:round/>
            <a:headEnd len="lg" w="lg" type="none"/>
            <a:tailEnd len="lg" w="lg" type="triangle"/>
          </a:ln>
        </p:spPr>
      </p:cxnSp>
      <p:sp>
        <p:nvSpPr>
          <p:cNvPr id="131" name="Shape 131"/>
          <p:cNvSpPr/>
          <p:nvPr/>
        </p:nvSpPr>
        <p:spPr>
          <a:xfrm>
            <a:off x="6904862" y="1842912"/>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rPr lang="en"/>
              <a:t>z = 0;</a:t>
            </a:r>
          </a:p>
        </p:txBody>
      </p:sp>
      <p:cxnSp>
        <p:nvCxnSpPr>
          <p:cNvPr id="132" name="Shape 132"/>
          <p:cNvCxnSpPr>
            <a:stCxn id="129" idx="3"/>
            <a:endCxn id="131" idx="1"/>
          </p:cNvCxnSpPr>
          <p:nvPr/>
        </p:nvCxnSpPr>
        <p:spPr>
          <a:xfrm>
            <a:off x="6482537" y="2267862"/>
            <a:ext cx="422400" cy="0"/>
          </a:xfrm>
          <a:prstGeom prst="straightConnector1">
            <a:avLst/>
          </a:prstGeom>
          <a:noFill/>
          <a:ln cap="flat" cmpd="sng" w="9525">
            <a:solidFill>
              <a:schemeClr val="dk2"/>
            </a:solidFill>
            <a:prstDash val="solid"/>
            <a:round/>
            <a:headEnd len="lg" w="lg" type="none"/>
            <a:tailEnd len="lg" w="lg" type="triangle"/>
          </a:ln>
        </p:spPr>
      </p:cxnSp>
      <p:sp>
        <p:nvSpPr>
          <p:cNvPr id="133" name="Shape 133"/>
          <p:cNvSpPr/>
          <p:nvPr/>
        </p:nvSpPr>
        <p:spPr>
          <a:xfrm>
            <a:off x="8006987" y="1842912"/>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rPr lang="en"/>
              <a:t>z = 1;</a:t>
            </a:r>
          </a:p>
        </p:txBody>
      </p:sp>
      <p:cxnSp>
        <p:nvCxnSpPr>
          <p:cNvPr id="134" name="Shape 134"/>
          <p:cNvCxnSpPr>
            <a:stCxn id="131" idx="3"/>
            <a:endCxn id="133" idx="1"/>
          </p:cNvCxnSpPr>
          <p:nvPr/>
        </p:nvCxnSpPr>
        <p:spPr>
          <a:xfrm>
            <a:off x="7584662" y="2267862"/>
            <a:ext cx="422400" cy="0"/>
          </a:xfrm>
          <a:prstGeom prst="straightConnector1">
            <a:avLst/>
          </a:prstGeom>
          <a:noFill/>
          <a:ln cap="flat" cmpd="sng" w="9525">
            <a:solidFill>
              <a:schemeClr val="dk2"/>
            </a:solidFill>
            <a:prstDash val="solid"/>
            <a:round/>
            <a:headEnd len="lg" w="lg" type="none"/>
            <a:tailEnd len="lg" w="lg" type="triangle"/>
          </a:ln>
        </p:spPr>
      </p:cxnSp>
      <p:sp>
        <p:nvSpPr>
          <p:cNvPr id="135" name="Shape 135"/>
          <p:cNvSpPr/>
          <p:nvPr/>
        </p:nvSpPr>
        <p:spPr>
          <a:xfrm>
            <a:off x="5656625" y="3124312"/>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t/>
            </a:r>
            <a:endParaRPr/>
          </a:p>
        </p:txBody>
      </p:sp>
      <p:sp>
        <p:nvSpPr>
          <p:cNvPr id="136" name="Shape 136"/>
          <p:cNvSpPr/>
          <p:nvPr/>
        </p:nvSpPr>
        <p:spPr>
          <a:xfrm>
            <a:off x="6758750" y="3124312"/>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t/>
            </a:r>
            <a:endParaRPr/>
          </a:p>
        </p:txBody>
      </p:sp>
      <p:cxnSp>
        <p:nvCxnSpPr>
          <p:cNvPr id="137" name="Shape 137"/>
          <p:cNvCxnSpPr>
            <a:stCxn id="135" idx="3"/>
            <a:endCxn id="136" idx="1"/>
          </p:cNvCxnSpPr>
          <p:nvPr/>
        </p:nvCxnSpPr>
        <p:spPr>
          <a:xfrm>
            <a:off x="6336425" y="3476812"/>
            <a:ext cx="422400" cy="0"/>
          </a:xfrm>
          <a:prstGeom prst="straightConnector1">
            <a:avLst/>
          </a:prstGeom>
          <a:noFill/>
          <a:ln cap="flat" cmpd="sng" w="9525">
            <a:solidFill>
              <a:schemeClr val="dk2"/>
            </a:solidFill>
            <a:prstDash val="solid"/>
            <a:round/>
            <a:headEnd len="lg" w="lg" type="none"/>
            <a:tailEnd len="lg" w="lg" type="triangle"/>
          </a:ln>
        </p:spPr>
      </p:cxnSp>
      <p:sp>
        <p:nvSpPr>
          <p:cNvPr id="138" name="Shape 138"/>
          <p:cNvSpPr txBox="1"/>
          <p:nvPr/>
        </p:nvSpPr>
        <p:spPr>
          <a:xfrm>
            <a:off x="3619625" y="2088037"/>
            <a:ext cx="989700" cy="259800"/>
          </a:xfrm>
          <a:prstGeom prst="rect">
            <a:avLst/>
          </a:prstGeom>
          <a:noFill/>
          <a:ln>
            <a:noFill/>
          </a:ln>
        </p:spPr>
        <p:txBody>
          <a:bodyPr anchorCtr="0" anchor="t" bIns="91425" lIns="91425" rIns="91425" tIns="91425">
            <a:noAutofit/>
          </a:bodyPr>
          <a:lstStyle/>
          <a:p>
            <a:pPr lvl="0">
              <a:spcBef>
                <a:spcPts val="0"/>
              </a:spcBef>
              <a:buNone/>
            </a:pPr>
            <a:r>
              <a:rPr lang="en"/>
              <a:t>Program:</a:t>
            </a:r>
          </a:p>
        </p:txBody>
      </p:sp>
      <p:sp>
        <p:nvSpPr>
          <p:cNvPr id="139" name="Shape 139"/>
          <p:cNvSpPr txBox="1"/>
          <p:nvPr/>
        </p:nvSpPr>
        <p:spPr>
          <a:xfrm>
            <a:off x="4616837" y="3342537"/>
            <a:ext cx="989700" cy="259800"/>
          </a:xfrm>
          <a:prstGeom prst="rect">
            <a:avLst/>
          </a:prstGeom>
          <a:noFill/>
          <a:ln>
            <a:noFill/>
          </a:ln>
        </p:spPr>
        <p:txBody>
          <a:bodyPr anchorCtr="0" anchor="t" bIns="91425" lIns="91425" rIns="91425" tIns="91425">
            <a:noAutofit/>
          </a:bodyPr>
          <a:lstStyle/>
          <a:p>
            <a:pPr lvl="0" rtl="0">
              <a:spcBef>
                <a:spcPts val="0"/>
              </a:spcBef>
              <a:buNone/>
            </a:pPr>
            <a:r>
              <a:rPr lang="en"/>
              <a:t>Model:</a:t>
            </a:r>
          </a:p>
        </p:txBody>
      </p:sp>
      <p:sp>
        <p:nvSpPr>
          <p:cNvPr id="140" name="Shape 140"/>
          <p:cNvSpPr/>
          <p:nvPr/>
        </p:nvSpPr>
        <p:spPr>
          <a:xfrm>
            <a:off x="4644887" y="4127162"/>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rPr lang="en"/>
              <a:t>z = 0;</a:t>
            </a:r>
          </a:p>
        </p:txBody>
      </p:sp>
      <p:sp>
        <p:nvSpPr>
          <p:cNvPr id="141" name="Shape 141"/>
          <p:cNvSpPr/>
          <p:nvPr/>
        </p:nvSpPr>
        <p:spPr>
          <a:xfrm>
            <a:off x="5747012" y="4127162"/>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rPr lang="en"/>
              <a:t>z = 0;</a:t>
            </a:r>
          </a:p>
        </p:txBody>
      </p:sp>
      <p:cxnSp>
        <p:nvCxnSpPr>
          <p:cNvPr id="142" name="Shape 142"/>
          <p:cNvCxnSpPr>
            <a:stCxn id="140" idx="3"/>
            <a:endCxn id="141" idx="1"/>
          </p:cNvCxnSpPr>
          <p:nvPr/>
        </p:nvCxnSpPr>
        <p:spPr>
          <a:xfrm>
            <a:off x="5324687" y="4552112"/>
            <a:ext cx="422400" cy="0"/>
          </a:xfrm>
          <a:prstGeom prst="straightConnector1">
            <a:avLst/>
          </a:prstGeom>
          <a:noFill/>
          <a:ln cap="flat" cmpd="sng" w="9525">
            <a:solidFill>
              <a:schemeClr val="dk2"/>
            </a:solidFill>
            <a:prstDash val="solid"/>
            <a:round/>
            <a:headEnd len="lg" w="lg" type="none"/>
            <a:tailEnd len="lg" w="lg" type="triangle"/>
          </a:ln>
        </p:spPr>
      </p:cxnSp>
      <p:sp>
        <p:nvSpPr>
          <p:cNvPr id="143" name="Shape 143"/>
          <p:cNvSpPr/>
          <p:nvPr/>
        </p:nvSpPr>
        <p:spPr>
          <a:xfrm>
            <a:off x="4603100" y="5139487"/>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rPr lang="en"/>
              <a:t>z = 1;</a:t>
            </a:r>
          </a:p>
        </p:txBody>
      </p:sp>
      <p:sp>
        <p:nvSpPr>
          <p:cNvPr id="144" name="Shape 144"/>
          <p:cNvSpPr/>
          <p:nvPr/>
        </p:nvSpPr>
        <p:spPr>
          <a:xfrm>
            <a:off x="5705225" y="5139487"/>
            <a:ext cx="679800" cy="8499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1;</a:t>
            </a:r>
          </a:p>
          <a:p>
            <a:pPr lvl="0" rtl="0">
              <a:spcBef>
                <a:spcPts val="0"/>
              </a:spcBef>
              <a:buNone/>
            </a:pPr>
            <a:r>
              <a:rPr lang="en"/>
              <a:t>y = 1;</a:t>
            </a:r>
          </a:p>
          <a:p>
            <a:pPr lvl="0" rtl="0">
              <a:spcBef>
                <a:spcPts val="0"/>
              </a:spcBef>
              <a:buNone/>
            </a:pPr>
            <a:r>
              <a:rPr lang="en"/>
              <a:t>z = 1;</a:t>
            </a:r>
          </a:p>
        </p:txBody>
      </p:sp>
      <p:cxnSp>
        <p:nvCxnSpPr>
          <p:cNvPr id="145" name="Shape 145"/>
          <p:cNvCxnSpPr>
            <a:stCxn id="143" idx="3"/>
            <a:endCxn id="144" idx="1"/>
          </p:cNvCxnSpPr>
          <p:nvPr/>
        </p:nvCxnSpPr>
        <p:spPr>
          <a:xfrm>
            <a:off x="5282900" y="5564437"/>
            <a:ext cx="422400" cy="0"/>
          </a:xfrm>
          <a:prstGeom prst="straightConnector1">
            <a:avLst/>
          </a:prstGeom>
          <a:noFill/>
          <a:ln cap="flat" cmpd="sng" w="9525">
            <a:solidFill>
              <a:schemeClr val="dk2"/>
            </a:solidFill>
            <a:prstDash val="solid"/>
            <a:round/>
            <a:headEnd len="lg" w="lg" type="none"/>
            <a:tailEnd len="lg" w="lg" type="triangle"/>
          </a:ln>
        </p:spPr>
      </p:cxnSp>
      <p:sp>
        <p:nvSpPr>
          <p:cNvPr id="146" name="Shape 146"/>
          <p:cNvSpPr/>
          <p:nvPr/>
        </p:nvSpPr>
        <p:spPr>
          <a:xfrm>
            <a:off x="7599275" y="4270187"/>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0;</a:t>
            </a:r>
          </a:p>
          <a:p>
            <a:pPr lvl="0" rtl="0">
              <a:spcBef>
                <a:spcPts val="0"/>
              </a:spcBef>
              <a:buNone/>
            </a:pPr>
            <a:r>
              <a:t/>
            </a:r>
            <a:endParaRPr/>
          </a:p>
        </p:txBody>
      </p:sp>
      <p:sp>
        <p:nvSpPr>
          <p:cNvPr id="147" name="Shape 147"/>
          <p:cNvSpPr/>
          <p:nvPr/>
        </p:nvSpPr>
        <p:spPr>
          <a:xfrm>
            <a:off x="7169400" y="5284387"/>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0;</a:t>
            </a:r>
          </a:p>
          <a:p>
            <a:pPr lvl="0" rtl="0">
              <a:spcBef>
                <a:spcPts val="0"/>
              </a:spcBef>
              <a:buNone/>
            </a:pPr>
            <a:r>
              <a:rPr lang="en"/>
              <a:t>y = 1;</a:t>
            </a:r>
          </a:p>
          <a:p>
            <a:pPr lvl="0" rtl="0">
              <a:spcBef>
                <a:spcPts val="0"/>
              </a:spcBef>
              <a:buNone/>
            </a:pPr>
            <a:r>
              <a:t/>
            </a:r>
            <a:endParaRPr/>
          </a:p>
        </p:txBody>
      </p:sp>
      <p:sp>
        <p:nvSpPr>
          <p:cNvPr id="148" name="Shape 148"/>
          <p:cNvSpPr txBox="1"/>
          <p:nvPr/>
        </p:nvSpPr>
        <p:spPr>
          <a:xfrm>
            <a:off x="3563900" y="4372287"/>
            <a:ext cx="989700" cy="259800"/>
          </a:xfrm>
          <a:prstGeom prst="rect">
            <a:avLst/>
          </a:prstGeom>
          <a:noFill/>
          <a:ln>
            <a:noFill/>
          </a:ln>
        </p:spPr>
        <p:txBody>
          <a:bodyPr anchorCtr="0" anchor="t" bIns="91425" lIns="91425" rIns="91425" tIns="91425">
            <a:noAutofit/>
          </a:bodyPr>
          <a:lstStyle/>
          <a:p>
            <a:pPr lvl="0" rtl="0">
              <a:spcBef>
                <a:spcPts val="0"/>
              </a:spcBef>
              <a:buNone/>
            </a:pPr>
            <a:r>
              <a:rPr lang="en"/>
              <a:t>Program:</a:t>
            </a:r>
          </a:p>
        </p:txBody>
      </p:sp>
      <p:sp>
        <p:nvSpPr>
          <p:cNvPr id="149" name="Shape 149"/>
          <p:cNvSpPr txBox="1"/>
          <p:nvPr/>
        </p:nvSpPr>
        <p:spPr>
          <a:xfrm>
            <a:off x="6518187" y="4372287"/>
            <a:ext cx="989700" cy="259800"/>
          </a:xfrm>
          <a:prstGeom prst="rect">
            <a:avLst/>
          </a:prstGeom>
          <a:noFill/>
          <a:ln>
            <a:noFill/>
          </a:ln>
        </p:spPr>
        <p:txBody>
          <a:bodyPr anchorCtr="0" anchor="t" bIns="91425" lIns="91425" rIns="91425" tIns="91425">
            <a:noAutofit/>
          </a:bodyPr>
          <a:lstStyle/>
          <a:p>
            <a:pPr lvl="0" rtl="0">
              <a:spcBef>
                <a:spcPts val="0"/>
              </a:spcBef>
              <a:buNone/>
            </a:pPr>
            <a:r>
              <a:rPr lang="en"/>
              <a:t>Model:</a:t>
            </a:r>
          </a:p>
        </p:txBody>
      </p:sp>
      <p:cxnSp>
        <p:nvCxnSpPr>
          <p:cNvPr id="150" name="Shape 150"/>
          <p:cNvCxnSpPr/>
          <p:nvPr/>
        </p:nvCxnSpPr>
        <p:spPr>
          <a:xfrm>
            <a:off x="-12" y="3948825"/>
            <a:ext cx="9144000" cy="0"/>
          </a:xfrm>
          <a:prstGeom prst="straightConnector1">
            <a:avLst/>
          </a:prstGeom>
          <a:noFill/>
          <a:ln cap="flat" cmpd="sng" w="9525">
            <a:solidFill>
              <a:schemeClr val="dk2"/>
            </a:solidFill>
            <a:prstDash val="solid"/>
            <a:round/>
            <a:headEnd len="lg" w="lg" type="none"/>
            <a:tailEnd len="lg" w="lg" type="none"/>
          </a:ln>
        </p:spPr>
      </p:cxnSp>
      <p:sp>
        <p:nvSpPr>
          <p:cNvPr id="151" name="Shape 151"/>
          <p:cNvSpPr/>
          <p:nvPr/>
        </p:nvSpPr>
        <p:spPr>
          <a:xfrm>
            <a:off x="8041600" y="5280637"/>
            <a:ext cx="679800" cy="7050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x = 1;</a:t>
            </a:r>
          </a:p>
          <a:p>
            <a:pPr lvl="0" rtl="0">
              <a:spcBef>
                <a:spcPts val="0"/>
              </a:spcBef>
              <a:buNone/>
            </a:pPr>
            <a:r>
              <a:rPr lang="en"/>
              <a:t>y = 1;</a:t>
            </a:r>
          </a:p>
          <a:p>
            <a:pPr lvl="0" rtl="0">
              <a:spcBef>
                <a:spcPts val="0"/>
              </a:spcBef>
              <a:buNone/>
            </a:pPr>
            <a:r>
              <a:t/>
            </a:r>
            <a:endParaRPr/>
          </a:p>
        </p:txBody>
      </p:sp>
      <p:cxnSp>
        <p:nvCxnSpPr>
          <p:cNvPr id="152" name="Shape 152"/>
          <p:cNvCxnSpPr>
            <a:stCxn id="146" idx="2"/>
            <a:endCxn id="147" idx="0"/>
          </p:cNvCxnSpPr>
          <p:nvPr/>
        </p:nvCxnSpPr>
        <p:spPr>
          <a:xfrm flipH="1">
            <a:off x="7509275" y="4975187"/>
            <a:ext cx="429900" cy="309300"/>
          </a:xfrm>
          <a:prstGeom prst="straightConnector1">
            <a:avLst/>
          </a:prstGeom>
          <a:noFill/>
          <a:ln cap="flat" cmpd="sng" w="9525">
            <a:solidFill>
              <a:schemeClr val="dk2"/>
            </a:solidFill>
            <a:prstDash val="solid"/>
            <a:round/>
            <a:headEnd len="lg" w="lg" type="none"/>
            <a:tailEnd len="lg" w="lg" type="triangle"/>
          </a:ln>
        </p:spPr>
      </p:cxnSp>
      <p:cxnSp>
        <p:nvCxnSpPr>
          <p:cNvPr id="153" name="Shape 153"/>
          <p:cNvCxnSpPr>
            <a:stCxn id="146" idx="2"/>
            <a:endCxn id="151" idx="0"/>
          </p:cNvCxnSpPr>
          <p:nvPr/>
        </p:nvCxnSpPr>
        <p:spPr>
          <a:xfrm>
            <a:off x="7939175" y="4975187"/>
            <a:ext cx="442200" cy="3054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Types of Models</a:t>
            </a:r>
          </a:p>
        </p:txBody>
      </p:sp>
      <p:sp>
        <p:nvSpPr>
          <p:cNvPr id="159" name="Shape 1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Two main “views” of program behavior:</a:t>
            </a:r>
          </a:p>
          <a:p>
            <a:pPr indent="-381000" lvl="1" marL="914400" rtl="0">
              <a:spcBef>
                <a:spcPts val="0"/>
              </a:spcBef>
              <a:buSzPct val="100000"/>
            </a:pPr>
            <a:r>
              <a:rPr b="1" lang="en" sz="2400"/>
              <a:t>Code-Based</a:t>
            </a:r>
          </a:p>
          <a:p>
            <a:pPr indent="-228600" lvl="2" marL="1371600" rtl="0">
              <a:spcBef>
                <a:spcPts val="600"/>
              </a:spcBef>
            </a:pPr>
            <a:r>
              <a:rPr lang="en"/>
              <a:t>Visualization of paths of execution (where states are code locations)</a:t>
            </a:r>
          </a:p>
          <a:p>
            <a:pPr indent="-228600" lvl="2" marL="1371600" rtl="0">
              <a:spcBef>
                <a:spcPts val="600"/>
              </a:spcBef>
            </a:pPr>
            <a:r>
              <a:rPr lang="en"/>
              <a:t>Often used to guide test generation.</a:t>
            </a:r>
          </a:p>
          <a:p>
            <a:pPr indent="-381000" lvl="1" marL="914400" rtl="0">
              <a:spcBef>
                <a:spcPts val="0"/>
              </a:spcBef>
              <a:buSzPct val="100000"/>
            </a:pPr>
            <a:r>
              <a:rPr b="1" lang="en" sz="2400"/>
              <a:t>Behavior-Based</a:t>
            </a:r>
          </a:p>
          <a:p>
            <a:pPr indent="-228600" lvl="2" marL="1371600" rtl="0">
              <a:spcBef>
                <a:spcPts val="600"/>
              </a:spcBef>
            </a:pPr>
            <a:r>
              <a:rPr lang="en"/>
              <a:t>Mapping of functionality to a series of abstract program states. Not directly linked to code statements.</a:t>
            </a:r>
          </a:p>
          <a:p>
            <a:pPr indent="-228600" lvl="0" marL="457200" rtl="0">
              <a:spcBef>
                <a:spcPts val="0"/>
              </a:spcBef>
            </a:pPr>
            <a:r>
              <a:rPr lang="en"/>
              <a:t>U</a:t>
            </a:r>
            <a:r>
              <a:rPr lang="en"/>
              <a:t>sed to analyze correctness, usability, security, architectural health, etc.</a:t>
            </a: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60" name="Shape 16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12</a:t>
            </a: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Code-Based Models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Control-Flow Graphs</a:t>
            </a:r>
          </a:p>
        </p:txBody>
      </p:sp>
      <p:sp>
        <p:nvSpPr>
          <p:cNvPr id="171" name="Shape 1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20000"/>
              </a:lnSpc>
              <a:spcBef>
                <a:spcPts val="0"/>
              </a:spcBef>
              <a:spcAft>
                <a:spcPts val="0"/>
              </a:spcAft>
              <a:buClr>
                <a:schemeClr val="dk1"/>
              </a:buClr>
              <a:buSzPct val="100000"/>
              <a:buFont typeface="Arial"/>
            </a:pPr>
            <a:r>
              <a:rPr lang="en"/>
              <a:t>A directed graph representing the flow of control through the program.</a:t>
            </a:r>
          </a:p>
          <a:p>
            <a:pPr indent="-419100" lvl="1" marL="914400" marR="0" rtl="0" algn="l">
              <a:lnSpc>
                <a:spcPct val="120000"/>
              </a:lnSpc>
              <a:spcBef>
                <a:spcPts val="0"/>
              </a:spcBef>
              <a:spcAft>
                <a:spcPts val="0"/>
              </a:spcAft>
              <a:buClr>
                <a:schemeClr val="dk1"/>
              </a:buClr>
              <a:buSzPct val="125000"/>
              <a:buFont typeface="Arial"/>
            </a:pPr>
            <a:r>
              <a:rPr lang="en"/>
              <a:t>Nodes represent sequential blocks of program commands. </a:t>
            </a:r>
          </a:p>
          <a:p>
            <a:pPr indent="-419100" lvl="1" marL="914400" marR="0" rtl="0" algn="l">
              <a:lnSpc>
                <a:spcPct val="120000"/>
              </a:lnSpc>
              <a:spcBef>
                <a:spcPts val="0"/>
              </a:spcBef>
              <a:spcAft>
                <a:spcPts val="0"/>
              </a:spcAft>
              <a:buClr>
                <a:schemeClr val="dk1"/>
              </a:buClr>
              <a:buSzPct val="125000"/>
              <a:buFont typeface="Arial"/>
            </a:pPr>
            <a:r>
              <a:rPr lang="en"/>
              <a:t>Edges connect nodes in the sequence they are executed. Multiple edges indicate conditional statements (loops, if statements, switches).</a:t>
            </a:r>
          </a:p>
          <a:p>
            <a:pPr indent="-228600" lvl="2" marL="1371600" marR="0" rtl="0" algn="l">
              <a:lnSpc>
                <a:spcPct val="120000"/>
              </a:lnSpc>
              <a:spcBef>
                <a:spcPts val="0"/>
              </a:spcBef>
              <a:spcAft>
                <a:spcPts val="0"/>
              </a:spcAft>
            </a:pPr>
            <a:r>
              <a:rPr lang="en"/>
              <a:t>Warning: depicts all defined paths, even if impossible to actually execute.</a:t>
            </a:r>
          </a:p>
        </p:txBody>
      </p:sp>
      <p:sp>
        <p:nvSpPr>
          <p:cNvPr id="172" name="Shape 1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14</a:t>
            </a: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0" name="Shape 180"/>
        <p:cNvGrpSpPr/>
        <p:nvPr/>
      </p:nvGrpSpPr>
      <p:grpSpPr>
        <a:xfrm>
          <a:off x="0" y="0"/>
          <a:ext cx="0" cy="0"/>
          <a:chOff x="0" y="0"/>
          <a:chExt cx="0" cy="0"/>
        </a:xfrm>
      </p:grpSpPr>
      <p:sp>
        <p:nvSpPr>
          <p:cNvPr id="181" name="Shape 181"/>
          <p:cNvSpPr txBox="1"/>
          <p:nvPr/>
        </p:nvSpPr>
        <p:spPr>
          <a:xfrm>
            <a:off x="419126" y="2057400"/>
            <a:ext cx="4516499" cy="3503699"/>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1 if (1==x)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2	    y=45;</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4 else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5	    y=23456;</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6 }</a:t>
            </a:r>
          </a:p>
          <a:p>
            <a:pPr indent="0" lvl="0" marL="0" marR="0" rtl="0" algn="l">
              <a:spcBef>
                <a:spcPts val="0"/>
              </a:spcBef>
              <a:buSzPct val="25000"/>
              <a:buNone/>
            </a:pPr>
            <a:r>
              <a:rPr b="1" i="0" lang="en" sz="3200" u="none" cap="none" strike="noStrike">
                <a:solidFill>
                  <a:schemeClr val="dk1"/>
                </a:solidFill>
                <a:latin typeface="Courier New"/>
                <a:ea typeface="Courier New"/>
                <a:cs typeface="Courier New"/>
                <a:sym typeface="Courier New"/>
              </a:rPr>
              <a:t>7 /* continue */</a:t>
            </a:r>
          </a:p>
        </p:txBody>
      </p:sp>
      <p:sp>
        <p:nvSpPr>
          <p:cNvPr id="182" name="Shape 182"/>
          <p:cNvSpPr txBox="1"/>
          <p:nvPr>
            <p:ph type="title"/>
          </p:nvPr>
        </p:nvSpPr>
        <p:spPr>
          <a:xfrm>
            <a:off x="457200" y="274650"/>
            <a:ext cx="80163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If-then-else</a:t>
            </a:r>
          </a:p>
        </p:txBody>
      </p:sp>
      <p:sp>
        <p:nvSpPr>
          <p:cNvPr id="183" name="Shape 183"/>
          <p:cNvSpPr/>
          <p:nvPr/>
        </p:nvSpPr>
        <p:spPr>
          <a:xfrm>
            <a:off x="5353400"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y=45;</a:t>
            </a:r>
          </a:p>
        </p:txBody>
      </p:sp>
      <p:sp>
        <p:nvSpPr>
          <p:cNvPr id="184" name="Shape 184"/>
          <p:cNvSpPr/>
          <p:nvPr/>
        </p:nvSpPr>
        <p:spPr>
          <a:xfrm>
            <a:off x="7222800" y="33991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y=23456;</a:t>
            </a:r>
          </a:p>
        </p:txBody>
      </p:sp>
      <p:sp>
        <p:nvSpPr>
          <p:cNvPr id="185" name="Shape 185"/>
          <p:cNvSpPr/>
          <p:nvPr/>
        </p:nvSpPr>
        <p:spPr>
          <a:xfrm>
            <a:off x="6271675" y="47337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186" name="Shape 186"/>
          <p:cNvCxnSpPr>
            <a:stCxn id="183" idx="2"/>
            <a:endCxn id="185" idx="0"/>
          </p:cNvCxnSpPr>
          <p:nvPr/>
        </p:nvCxnSpPr>
        <p:spPr>
          <a:xfrm>
            <a:off x="5978750" y="4128475"/>
            <a:ext cx="918300" cy="605400"/>
          </a:xfrm>
          <a:prstGeom prst="straightConnector1">
            <a:avLst/>
          </a:prstGeom>
          <a:noFill/>
          <a:ln cap="flat" cmpd="sng" w="9525">
            <a:solidFill>
              <a:schemeClr val="dk2"/>
            </a:solidFill>
            <a:prstDash val="solid"/>
            <a:round/>
            <a:headEnd len="lg" w="lg" type="none"/>
            <a:tailEnd len="lg" w="lg" type="triangle"/>
          </a:ln>
        </p:spPr>
      </p:cxnSp>
      <p:cxnSp>
        <p:nvCxnSpPr>
          <p:cNvPr id="187" name="Shape 187"/>
          <p:cNvCxnSpPr>
            <a:stCxn id="184" idx="2"/>
            <a:endCxn id="185" idx="0"/>
          </p:cNvCxnSpPr>
          <p:nvPr/>
        </p:nvCxnSpPr>
        <p:spPr>
          <a:xfrm flipH="1">
            <a:off x="6897150" y="4128475"/>
            <a:ext cx="951000" cy="605400"/>
          </a:xfrm>
          <a:prstGeom prst="straightConnector1">
            <a:avLst/>
          </a:prstGeom>
          <a:noFill/>
          <a:ln cap="flat" cmpd="sng" w="9525">
            <a:solidFill>
              <a:schemeClr val="dk2"/>
            </a:solidFill>
            <a:prstDash val="solid"/>
            <a:round/>
            <a:headEnd len="lg" w="lg" type="none"/>
            <a:tailEnd len="lg" w="lg" type="triangle"/>
          </a:ln>
        </p:spPr>
      </p:cxnSp>
      <p:sp>
        <p:nvSpPr>
          <p:cNvPr id="188" name="Shape 188"/>
          <p:cNvSpPr/>
          <p:nvPr/>
        </p:nvSpPr>
        <p:spPr>
          <a:xfrm>
            <a:off x="6245125" y="2013575"/>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1==x</a:t>
            </a:r>
          </a:p>
        </p:txBody>
      </p:sp>
      <p:cxnSp>
        <p:nvCxnSpPr>
          <p:cNvPr id="189" name="Shape 189"/>
          <p:cNvCxnSpPr>
            <a:endCxn id="183" idx="0"/>
          </p:cNvCxnSpPr>
          <p:nvPr/>
        </p:nvCxnSpPr>
        <p:spPr>
          <a:xfrm flipH="1">
            <a:off x="5978750" y="2749675"/>
            <a:ext cx="579600" cy="649500"/>
          </a:xfrm>
          <a:prstGeom prst="straightConnector1">
            <a:avLst/>
          </a:prstGeom>
          <a:noFill/>
          <a:ln cap="flat" cmpd="sng" w="9525">
            <a:solidFill>
              <a:schemeClr val="dk2"/>
            </a:solidFill>
            <a:prstDash val="solid"/>
            <a:round/>
            <a:headEnd len="lg" w="lg" type="none"/>
            <a:tailEnd len="lg" w="lg" type="triangle"/>
          </a:ln>
        </p:spPr>
      </p:cxnSp>
      <p:cxnSp>
        <p:nvCxnSpPr>
          <p:cNvPr id="190" name="Shape 190"/>
          <p:cNvCxnSpPr>
            <a:endCxn id="184" idx="0"/>
          </p:cNvCxnSpPr>
          <p:nvPr/>
        </p:nvCxnSpPr>
        <p:spPr>
          <a:xfrm>
            <a:off x="7292550" y="2760775"/>
            <a:ext cx="555600" cy="638400"/>
          </a:xfrm>
          <a:prstGeom prst="straightConnector1">
            <a:avLst/>
          </a:prstGeom>
          <a:noFill/>
          <a:ln cap="flat" cmpd="sng" w="9525">
            <a:solidFill>
              <a:schemeClr val="dk2"/>
            </a:solidFill>
            <a:prstDash val="solid"/>
            <a:round/>
            <a:headEnd len="lg" w="lg" type="none"/>
            <a:tailEnd len="lg" w="lg" type="triangle"/>
          </a:ln>
        </p:spPr>
      </p:cxnSp>
      <p:sp>
        <p:nvSpPr>
          <p:cNvPr id="191" name="Shape 191"/>
          <p:cNvSpPr txBox="1"/>
          <p:nvPr/>
        </p:nvSpPr>
        <p:spPr>
          <a:xfrm>
            <a:off x="5846375" y="2782650"/>
            <a:ext cx="398700" cy="2715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192" name="Shape 192"/>
          <p:cNvSpPr txBox="1"/>
          <p:nvPr/>
        </p:nvSpPr>
        <p:spPr>
          <a:xfrm>
            <a:off x="7648800" y="2782650"/>
            <a:ext cx="398700" cy="2715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193" name="Shape 193"/>
          <p:cNvCxnSpPr>
            <a:endCxn id="188" idx="0"/>
          </p:cNvCxnSpPr>
          <p:nvPr/>
        </p:nvCxnSpPr>
        <p:spPr>
          <a:xfrm flipH="1">
            <a:off x="6897025" y="1730975"/>
            <a:ext cx="23100" cy="282600"/>
          </a:xfrm>
          <a:prstGeom prst="straightConnector1">
            <a:avLst/>
          </a:prstGeom>
          <a:noFill/>
          <a:ln cap="flat" cmpd="sng" w="9525">
            <a:solidFill>
              <a:schemeClr val="dk2"/>
            </a:solidFill>
            <a:prstDash val="solid"/>
            <a:round/>
            <a:headEnd len="lg" w="lg" type="none"/>
            <a:tailEnd len="lg" w="lg" type="triangle"/>
          </a:ln>
        </p:spPr>
      </p:cxnSp>
      <p:sp>
        <p:nvSpPr>
          <p:cNvPr id="194" name="Shape 1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15</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2" name="Shape 202"/>
        <p:cNvGrpSpPr/>
        <p:nvPr/>
      </p:nvGrpSpPr>
      <p:grpSpPr>
        <a:xfrm>
          <a:off x="0" y="0"/>
          <a:ext cx="0" cy="0"/>
          <a:chOff x="0" y="0"/>
          <a:chExt cx="0" cy="0"/>
        </a:xfrm>
      </p:grpSpPr>
      <p:sp>
        <p:nvSpPr>
          <p:cNvPr id="203" name="Shape 203"/>
          <p:cNvSpPr txBox="1"/>
          <p:nvPr/>
        </p:nvSpPr>
        <p:spPr>
          <a:xfrm>
            <a:off x="457202" y="2165087"/>
            <a:ext cx="5087700" cy="2041500"/>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1 while (1&lt;x) {</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2	    x--;</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3 }</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4 /* continue */</a:t>
            </a:r>
          </a:p>
        </p:txBody>
      </p:sp>
      <p:sp>
        <p:nvSpPr>
          <p:cNvPr id="204" name="Shape 204"/>
          <p:cNvSpPr txBox="1"/>
          <p:nvPr>
            <p:ph type="title"/>
          </p:nvPr>
        </p:nvSpPr>
        <p:spPr>
          <a:xfrm>
            <a:off x="457200" y="274650"/>
            <a:ext cx="7055999"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Loop</a:t>
            </a:r>
          </a:p>
        </p:txBody>
      </p:sp>
      <p:sp>
        <p:nvSpPr>
          <p:cNvPr id="205" name="Shape 205"/>
          <p:cNvSpPr/>
          <p:nvPr/>
        </p:nvSpPr>
        <p:spPr>
          <a:xfrm>
            <a:off x="5109625" y="433037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x--;</a:t>
            </a:r>
          </a:p>
        </p:txBody>
      </p:sp>
      <p:sp>
        <p:nvSpPr>
          <p:cNvPr id="206" name="Shape 206"/>
          <p:cNvSpPr/>
          <p:nvPr/>
        </p:nvSpPr>
        <p:spPr>
          <a:xfrm>
            <a:off x="7389175" y="4067450"/>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207" name="Shape 207"/>
          <p:cNvCxnSpPr>
            <a:endCxn id="206" idx="0"/>
          </p:cNvCxnSpPr>
          <p:nvPr/>
        </p:nvCxnSpPr>
        <p:spPr>
          <a:xfrm>
            <a:off x="7045225" y="3472850"/>
            <a:ext cx="969300" cy="594600"/>
          </a:xfrm>
          <a:prstGeom prst="straightConnector1">
            <a:avLst/>
          </a:prstGeom>
          <a:noFill/>
          <a:ln cap="flat" cmpd="sng" w="9525">
            <a:solidFill>
              <a:schemeClr val="dk2"/>
            </a:solidFill>
            <a:prstDash val="solid"/>
            <a:round/>
            <a:headEnd len="lg" w="lg" type="none"/>
            <a:tailEnd len="lg" w="lg" type="triangle"/>
          </a:ln>
        </p:spPr>
      </p:cxnSp>
      <p:sp>
        <p:nvSpPr>
          <p:cNvPr id="208" name="Shape 208"/>
          <p:cNvSpPr/>
          <p:nvPr/>
        </p:nvSpPr>
        <p:spPr>
          <a:xfrm>
            <a:off x="6085375" y="2681850"/>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1&lt;x</a:t>
            </a:r>
          </a:p>
        </p:txBody>
      </p:sp>
      <p:cxnSp>
        <p:nvCxnSpPr>
          <p:cNvPr id="209" name="Shape 209"/>
          <p:cNvCxnSpPr>
            <a:endCxn id="205" idx="0"/>
          </p:cNvCxnSpPr>
          <p:nvPr/>
        </p:nvCxnSpPr>
        <p:spPr>
          <a:xfrm flipH="1">
            <a:off x="5734975" y="3439975"/>
            <a:ext cx="696600" cy="890400"/>
          </a:xfrm>
          <a:prstGeom prst="straightConnector1">
            <a:avLst/>
          </a:prstGeom>
          <a:noFill/>
          <a:ln cap="flat" cmpd="sng" w="9525">
            <a:solidFill>
              <a:schemeClr val="dk2"/>
            </a:solidFill>
            <a:prstDash val="solid"/>
            <a:round/>
            <a:headEnd len="lg" w="lg" type="none"/>
            <a:tailEnd len="lg" w="lg" type="triangle"/>
          </a:ln>
        </p:spPr>
      </p:cxnSp>
      <p:sp>
        <p:nvSpPr>
          <p:cNvPr id="210" name="Shape 210"/>
          <p:cNvSpPr txBox="1"/>
          <p:nvPr/>
        </p:nvSpPr>
        <p:spPr>
          <a:xfrm>
            <a:off x="5686625" y="3450925"/>
            <a:ext cx="398700" cy="2715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11" name="Shape 211"/>
          <p:cNvSpPr txBox="1"/>
          <p:nvPr/>
        </p:nvSpPr>
        <p:spPr>
          <a:xfrm>
            <a:off x="7537100" y="3450925"/>
            <a:ext cx="398700" cy="271500"/>
          </a:xfrm>
          <a:prstGeom prst="rect">
            <a:avLst/>
          </a:prstGeom>
          <a:noFill/>
          <a:ln>
            <a:noFill/>
          </a:ln>
        </p:spPr>
        <p:txBody>
          <a:bodyPr anchorCtr="0" anchor="t" bIns="91425" lIns="91425" rIns="91425" tIns="91425">
            <a:noAutofit/>
          </a:bodyPr>
          <a:lstStyle/>
          <a:p>
            <a:pPr lvl="0" rtl="0">
              <a:spcBef>
                <a:spcPts val="0"/>
              </a:spcBef>
              <a:buNone/>
            </a:pPr>
            <a:r>
              <a:rPr lang="en"/>
              <a:t>F</a:t>
            </a:r>
          </a:p>
        </p:txBody>
      </p:sp>
      <p:cxnSp>
        <p:nvCxnSpPr>
          <p:cNvPr id="212" name="Shape 212"/>
          <p:cNvCxnSpPr>
            <a:endCxn id="208" idx="0"/>
          </p:cNvCxnSpPr>
          <p:nvPr/>
        </p:nvCxnSpPr>
        <p:spPr>
          <a:xfrm flipH="1">
            <a:off x="6737275" y="2256750"/>
            <a:ext cx="12000" cy="425100"/>
          </a:xfrm>
          <a:prstGeom prst="straightConnector1">
            <a:avLst/>
          </a:prstGeom>
          <a:noFill/>
          <a:ln cap="flat" cmpd="sng" w="9525">
            <a:solidFill>
              <a:schemeClr val="dk2"/>
            </a:solidFill>
            <a:prstDash val="solid"/>
            <a:round/>
            <a:headEnd len="lg" w="lg" type="none"/>
            <a:tailEnd len="lg" w="lg" type="triangle"/>
          </a:ln>
        </p:spPr>
      </p:cxnSp>
      <p:sp>
        <p:nvSpPr>
          <p:cNvPr id="213" name="Shape 213"/>
          <p:cNvSpPr/>
          <p:nvPr/>
        </p:nvSpPr>
        <p:spPr>
          <a:xfrm>
            <a:off x="4484150" y="3169850"/>
            <a:ext cx="1601216" cy="2309829"/>
          </a:xfrm>
          <a:custGeom>
            <a:pathLst>
              <a:path extrusionOk="0" h="124452" w="84575">
                <a:moveTo>
                  <a:pt x="44698" y="107362"/>
                </a:moveTo>
                <a:lnTo>
                  <a:pt x="44698" y="124452"/>
                </a:lnTo>
                <a:lnTo>
                  <a:pt x="1753" y="124014"/>
                </a:lnTo>
                <a:lnTo>
                  <a:pt x="0" y="0"/>
                </a:lnTo>
                <a:lnTo>
                  <a:pt x="84575" y="0"/>
                </a:lnTo>
              </a:path>
            </a:pathLst>
          </a:custGeom>
          <a:noFill/>
          <a:ln cap="flat" cmpd="sng" w="9525">
            <a:solidFill>
              <a:schemeClr val="dk2"/>
            </a:solidFill>
            <a:prstDash val="solid"/>
            <a:round/>
            <a:headEnd len="lg" w="lg" type="none"/>
            <a:tailEnd len="lg" w="lg" type="triangle"/>
          </a:ln>
        </p:spPr>
      </p:sp>
      <p:sp>
        <p:nvSpPr>
          <p:cNvPr id="214" name="Shape 2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16</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2" name="Shape 222"/>
        <p:cNvGrpSpPr/>
        <p:nvPr/>
      </p:nvGrpSpPr>
      <p:grpSpPr>
        <a:xfrm>
          <a:off x="0" y="0"/>
          <a:ext cx="0" cy="0"/>
          <a:chOff x="0" y="0"/>
          <a:chExt cx="0" cy="0"/>
        </a:xfrm>
      </p:grpSpPr>
      <p:sp>
        <p:nvSpPr>
          <p:cNvPr id="223" name="Shape 223"/>
          <p:cNvSpPr txBox="1"/>
          <p:nvPr>
            <p:ph type="title"/>
          </p:nvPr>
        </p:nvSpPr>
        <p:spPr>
          <a:xfrm>
            <a:off x="457200" y="274650"/>
            <a:ext cx="7372499"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b="1" i="0" lang="en" u="none" cap="none" strike="noStrike">
                <a:solidFill>
                  <a:srgbClr val="FFFFFF"/>
                </a:solidFill>
                <a:latin typeface="Arial"/>
                <a:ea typeface="Arial"/>
                <a:cs typeface="Arial"/>
                <a:sym typeface="Arial"/>
              </a:rPr>
              <a:t>Case </a:t>
            </a:r>
          </a:p>
        </p:txBody>
      </p:sp>
      <p:sp>
        <p:nvSpPr>
          <p:cNvPr id="224" name="Shape 224"/>
          <p:cNvSpPr txBox="1"/>
          <p:nvPr/>
        </p:nvSpPr>
        <p:spPr>
          <a:xfrm>
            <a:off x="457200" y="2447925"/>
            <a:ext cx="4554600" cy="3016200"/>
          </a:xfrm>
          <a:prstGeom prst="rect">
            <a:avLst/>
          </a:prstGeom>
          <a:noFill/>
          <a:ln>
            <a:noFill/>
          </a:ln>
        </p:spPr>
        <p:txBody>
          <a:bodyPr anchorCtr="0" anchor="t" bIns="45875" lIns="91775" rIns="91775" tIns="45875">
            <a:noAutofit/>
          </a:bodyPr>
          <a:lstStyle/>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1 switch (test) {</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2	    case 1 : ...</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3	    case 2 : ...</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4 	  case 3 : ...</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5 }</a:t>
            </a:r>
          </a:p>
          <a:p>
            <a:pPr indent="0" lvl="0" marL="0" marR="0" rtl="0" algn="l">
              <a:spcBef>
                <a:spcPts val="0"/>
              </a:spcBef>
              <a:buSzPct val="25000"/>
              <a:buNone/>
            </a:pPr>
            <a:r>
              <a:rPr b="1" i="0" lang="en" sz="3000" u="none" cap="none" strike="noStrike">
                <a:solidFill>
                  <a:schemeClr val="dk1"/>
                </a:solidFill>
                <a:latin typeface="Courier New"/>
                <a:ea typeface="Courier New"/>
                <a:cs typeface="Courier New"/>
                <a:sym typeface="Courier New"/>
              </a:rPr>
              <a:t>6 /* continue */</a:t>
            </a:r>
          </a:p>
        </p:txBody>
      </p:sp>
      <p:sp>
        <p:nvSpPr>
          <p:cNvPr id="225" name="Shape 225"/>
          <p:cNvSpPr/>
          <p:nvPr/>
        </p:nvSpPr>
        <p:spPr>
          <a:xfrm>
            <a:off x="4841775" y="35419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1...</a:t>
            </a:r>
          </a:p>
        </p:txBody>
      </p:sp>
      <p:sp>
        <p:nvSpPr>
          <p:cNvPr id="226" name="Shape 226"/>
          <p:cNvSpPr/>
          <p:nvPr/>
        </p:nvSpPr>
        <p:spPr>
          <a:xfrm>
            <a:off x="7469600" y="35419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3...</a:t>
            </a:r>
          </a:p>
        </p:txBody>
      </p:sp>
      <p:sp>
        <p:nvSpPr>
          <p:cNvPr id="227" name="Shape 227"/>
          <p:cNvSpPr/>
          <p:nvPr/>
        </p:nvSpPr>
        <p:spPr>
          <a:xfrm>
            <a:off x="6092475" y="48765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l">
              <a:spcBef>
                <a:spcPts val="0"/>
              </a:spcBef>
              <a:buNone/>
            </a:pPr>
            <a:r>
              <a:rPr lang="en"/>
              <a:t>/* continue */</a:t>
            </a:r>
          </a:p>
        </p:txBody>
      </p:sp>
      <p:cxnSp>
        <p:nvCxnSpPr>
          <p:cNvPr id="228" name="Shape 228"/>
          <p:cNvCxnSpPr>
            <a:stCxn id="225" idx="2"/>
            <a:endCxn id="227" idx="0"/>
          </p:cNvCxnSpPr>
          <p:nvPr/>
        </p:nvCxnSpPr>
        <p:spPr>
          <a:xfrm>
            <a:off x="5467125" y="4271225"/>
            <a:ext cx="1250700" cy="605400"/>
          </a:xfrm>
          <a:prstGeom prst="straightConnector1">
            <a:avLst/>
          </a:prstGeom>
          <a:noFill/>
          <a:ln cap="flat" cmpd="sng" w="9525">
            <a:solidFill>
              <a:schemeClr val="dk2"/>
            </a:solidFill>
            <a:prstDash val="solid"/>
            <a:round/>
            <a:headEnd len="lg" w="lg" type="none"/>
            <a:tailEnd len="lg" w="lg" type="triangle"/>
          </a:ln>
        </p:spPr>
      </p:cxnSp>
      <p:cxnSp>
        <p:nvCxnSpPr>
          <p:cNvPr id="229" name="Shape 229"/>
          <p:cNvCxnSpPr>
            <a:stCxn id="226" idx="2"/>
            <a:endCxn id="227" idx="0"/>
          </p:cNvCxnSpPr>
          <p:nvPr/>
        </p:nvCxnSpPr>
        <p:spPr>
          <a:xfrm flipH="1">
            <a:off x="6717950" y="4271225"/>
            <a:ext cx="1377000" cy="605400"/>
          </a:xfrm>
          <a:prstGeom prst="straightConnector1">
            <a:avLst/>
          </a:prstGeom>
          <a:noFill/>
          <a:ln cap="flat" cmpd="sng" w="9525">
            <a:solidFill>
              <a:schemeClr val="dk2"/>
            </a:solidFill>
            <a:prstDash val="solid"/>
            <a:round/>
            <a:headEnd len="lg" w="lg" type="none"/>
            <a:tailEnd len="lg" w="lg" type="triangle"/>
          </a:ln>
        </p:spPr>
      </p:cxnSp>
      <p:sp>
        <p:nvSpPr>
          <p:cNvPr id="230" name="Shape 230"/>
          <p:cNvSpPr/>
          <p:nvPr/>
        </p:nvSpPr>
        <p:spPr>
          <a:xfrm>
            <a:off x="6065925" y="2156325"/>
            <a:ext cx="1303800" cy="10080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test</a:t>
            </a:r>
          </a:p>
        </p:txBody>
      </p:sp>
      <p:cxnSp>
        <p:nvCxnSpPr>
          <p:cNvPr id="231" name="Shape 231"/>
          <p:cNvCxnSpPr>
            <a:endCxn id="225" idx="0"/>
          </p:cNvCxnSpPr>
          <p:nvPr/>
        </p:nvCxnSpPr>
        <p:spPr>
          <a:xfrm flipH="1">
            <a:off x="5467125" y="2881625"/>
            <a:ext cx="868200" cy="660300"/>
          </a:xfrm>
          <a:prstGeom prst="straightConnector1">
            <a:avLst/>
          </a:prstGeom>
          <a:noFill/>
          <a:ln cap="flat" cmpd="sng" w="9525">
            <a:solidFill>
              <a:schemeClr val="dk2"/>
            </a:solidFill>
            <a:prstDash val="solid"/>
            <a:round/>
            <a:headEnd len="lg" w="lg" type="none"/>
            <a:tailEnd len="lg" w="lg" type="triangle"/>
          </a:ln>
        </p:spPr>
      </p:cxnSp>
      <p:cxnSp>
        <p:nvCxnSpPr>
          <p:cNvPr id="232" name="Shape 232"/>
          <p:cNvCxnSpPr>
            <a:endCxn id="226" idx="0"/>
          </p:cNvCxnSpPr>
          <p:nvPr/>
        </p:nvCxnSpPr>
        <p:spPr>
          <a:xfrm>
            <a:off x="7135250" y="2848625"/>
            <a:ext cx="959700" cy="693300"/>
          </a:xfrm>
          <a:prstGeom prst="straightConnector1">
            <a:avLst/>
          </a:prstGeom>
          <a:noFill/>
          <a:ln cap="flat" cmpd="sng" w="9525">
            <a:solidFill>
              <a:schemeClr val="dk2"/>
            </a:solidFill>
            <a:prstDash val="solid"/>
            <a:round/>
            <a:headEnd len="lg" w="lg" type="none"/>
            <a:tailEnd len="lg" w="lg" type="triangle"/>
          </a:ln>
        </p:spPr>
      </p:cxnSp>
      <p:cxnSp>
        <p:nvCxnSpPr>
          <p:cNvPr id="233" name="Shape 233"/>
          <p:cNvCxnSpPr>
            <a:endCxn id="230" idx="0"/>
          </p:cNvCxnSpPr>
          <p:nvPr/>
        </p:nvCxnSpPr>
        <p:spPr>
          <a:xfrm flipH="1">
            <a:off x="6717825" y="1873725"/>
            <a:ext cx="23100" cy="282600"/>
          </a:xfrm>
          <a:prstGeom prst="straightConnector1">
            <a:avLst/>
          </a:prstGeom>
          <a:noFill/>
          <a:ln cap="flat" cmpd="sng" w="9525">
            <a:solidFill>
              <a:schemeClr val="dk2"/>
            </a:solidFill>
            <a:prstDash val="solid"/>
            <a:round/>
            <a:headEnd len="lg" w="lg" type="none"/>
            <a:tailEnd len="lg" w="lg" type="triangle"/>
          </a:ln>
        </p:spPr>
      </p:cxnSp>
      <p:sp>
        <p:nvSpPr>
          <p:cNvPr id="234" name="Shape 234"/>
          <p:cNvSpPr/>
          <p:nvPr/>
        </p:nvSpPr>
        <p:spPr>
          <a:xfrm>
            <a:off x="6155687" y="3541925"/>
            <a:ext cx="1250700" cy="729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case 2...</a:t>
            </a:r>
          </a:p>
        </p:txBody>
      </p:sp>
      <p:cxnSp>
        <p:nvCxnSpPr>
          <p:cNvPr id="235" name="Shape 235"/>
          <p:cNvCxnSpPr>
            <a:stCxn id="230" idx="2"/>
            <a:endCxn id="234" idx="0"/>
          </p:cNvCxnSpPr>
          <p:nvPr/>
        </p:nvCxnSpPr>
        <p:spPr>
          <a:xfrm>
            <a:off x="6717825" y="3164325"/>
            <a:ext cx="63300" cy="377700"/>
          </a:xfrm>
          <a:prstGeom prst="straightConnector1">
            <a:avLst/>
          </a:prstGeom>
          <a:noFill/>
          <a:ln cap="flat" cmpd="sng" w="9525">
            <a:solidFill>
              <a:schemeClr val="dk2"/>
            </a:solidFill>
            <a:prstDash val="solid"/>
            <a:round/>
            <a:headEnd len="lg" w="lg" type="none"/>
            <a:tailEnd len="lg" w="lg" type="triangle"/>
          </a:ln>
        </p:spPr>
      </p:cxnSp>
      <p:cxnSp>
        <p:nvCxnSpPr>
          <p:cNvPr id="236" name="Shape 236"/>
          <p:cNvCxnSpPr>
            <a:stCxn id="234" idx="2"/>
            <a:endCxn id="227" idx="0"/>
          </p:cNvCxnSpPr>
          <p:nvPr/>
        </p:nvCxnSpPr>
        <p:spPr>
          <a:xfrm flipH="1">
            <a:off x="6717737" y="4271225"/>
            <a:ext cx="63300" cy="605400"/>
          </a:xfrm>
          <a:prstGeom prst="straightConnector1">
            <a:avLst/>
          </a:prstGeom>
          <a:noFill/>
          <a:ln cap="flat" cmpd="sng" w="9525">
            <a:solidFill>
              <a:schemeClr val="dk2"/>
            </a:solidFill>
            <a:prstDash val="solid"/>
            <a:round/>
            <a:headEnd len="lg" w="lg" type="none"/>
            <a:tailEnd len="lg" w="lg" type="triangle"/>
          </a:ln>
        </p:spPr>
      </p:cxnSp>
      <p:sp>
        <p:nvSpPr>
          <p:cNvPr id="237" name="Shape 23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17</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1" name="Shape 241"/>
        <p:cNvGrpSpPr/>
        <p:nvPr/>
      </p:nvGrpSpPr>
      <p:grpSpPr>
        <a:xfrm>
          <a:off x="0" y="0"/>
          <a:ext cx="0" cy="0"/>
          <a:chOff x="0" y="0"/>
          <a:chExt cx="0" cy="0"/>
        </a:xfrm>
      </p:grpSpPr>
      <p:sp>
        <p:nvSpPr>
          <p:cNvPr id="242" name="Shape 24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Basic Blocks</a:t>
            </a:r>
          </a:p>
        </p:txBody>
      </p:sp>
      <p:sp>
        <p:nvSpPr>
          <p:cNvPr id="243" name="Shape 243"/>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20000"/>
              </a:lnSpc>
              <a:spcBef>
                <a:spcPts val="0"/>
              </a:spcBef>
              <a:spcAft>
                <a:spcPts val="0"/>
              </a:spcAft>
              <a:buClr>
                <a:schemeClr val="dk1"/>
              </a:buClr>
              <a:buSzPct val="100000"/>
              <a:buFont typeface="Arial"/>
            </a:pPr>
            <a:r>
              <a:rPr lang="en" sz="2400"/>
              <a:t>Nodes represent basic blocks - a set of sequentially executed instructions with a single entry and exit point.</a:t>
            </a:r>
          </a:p>
          <a:p>
            <a:pPr indent="-381000" lvl="0" marL="457200" marR="0" rtl="0" algn="l">
              <a:lnSpc>
                <a:spcPct val="120000"/>
              </a:lnSpc>
              <a:spcBef>
                <a:spcPts val="0"/>
              </a:spcBef>
              <a:spcAft>
                <a:spcPts val="0"/>
              </a:spcAft>
              <a:buSzPct val="100000"/>
            </a:pPr>
            <a:r>
              <a:rPr lang="en" sz="2400"/>
              <a:t>Typically a set of adjacent statements, but a statement might be broken up into multiple blocks to model control flow in the statement.</a:t>
            </a:r>
          </a:p>
        </p:txBody>
      </p:sp>
      <p:sp>
        <p:nvSpPr>
          <p:cNvPr id="244" name="Shape 24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18</a:t>
            </a:r>
          </a:p>
        </p:txBody>
      </p:sp>
      <p:sp>
        <p:nvSpPr>
          <p:cNvPr id="245" name="Shape 245"/>
          <p:cNvSpPr txBox="1"/>
          <p:nvPr>
            <p:ph idx="2" type="body"/>
          </p:nvPr>
        </p:nvSpPr>
        <p:spPr>
          <a:xfrm>
            <a:off x="4692300" y="1774037"/>
            <a:ext cx="3994500" cy="1378800"/>
          </a:xfrm>
          <a:prstGeom prst="rect">
            <a:avLst/>
          </a:prstGeom>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for(int i=0; i &lt; 10; i++){</a:t>
            </a:r>
          </a:p>
          <a:p>
            <a:pPr lvl="0" rtl="0">
              <a:spcBef>
                <a:spcPts val="0"/>
              </a:spcBef>
              <a:buNone/>
            </a:pPr>
            <a:r>
              <a:rPr lang="en" sz="1800">
                <a:latin typeface="Courier New"/>
                <a:ea typeface="Courier New"/>
                <a:cs typeface="Courier New"/>
                <a:sym typeface="Courier New"/>
              </a:rPr>
              <a:t>	sum += i;</a:t>
            </a:r>
          </a:p>
          <a:p>
            <a:pPr lvl="0">
              <a:spcBef>
                <a:spcPts val="0"/>
              </a:spcBef>
              <a:buNone/>
            </a:pPr>
            <a:r>
              <a:rPr lang="en" sz="1800">
                <a:latin typeface="Courier New"/>
                <a:ea typeface="Courier New"/>
                <a:cs typeface="Courier New"/>
                <a:sym typeface="Courier New"/>
              </a:rPr>
              <a:t>}</a:t>
            </a:r>
          </a:p>
        </p:txBody>
      </p:sp>
      <p:sp>
        <p:nvSpPr>
          <p:cNvPr id="246" name="Shape 246"/>
          <p:cNvSpPr/>
          <p:nvPr/>
        </p:nvSpPr>
        <p:spPr>
          <a:xfrm>
            <a:off x="6208200" y="3069125"/>
            <a:ext cx="849900" cy="43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int i = 0;</a:t>
            </a:r>
          </a:p>
        </p:txBody>
      </p:sp>
      <p:sp>
        <p:nvSpPr>
          <p:cNvPr id="247" name="Shape 247"/>
          <p:cNvSpPr/>
          <p:nvPr/>
        </p:nvSpPr>
        <p:spPr>
          <a:xfrm>
            <a:off x="5938350" y="3738900"/>
            <a:ext cx="1389600" cy="589800"/>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i &lt; 10</a:t>
            </a:r>
          </a:p>
        </p:txBody>
      </p:sp>
      <p:cxnSp>
        <p:nvCxnSpPr>
          <p:cNvPr id="248" name="Shape 248"/>
          <p:cNvCxnSpPr>
            <a:stCxn id="246" idx="2"/>
            <a:endCxn id="247" idx="0"/>
          </p:cNvCxnSpPr>
          <p:nvPr/>
        </p:nvCxnSpPr>
        <p:spPr>
          <a:xfrm>
            <a:off x="6633150" y="3508924"/>
            <a:ext cx="0" cy="230100"/>
          </a:xfrm>
          <a:prstGeom prst="straightConnector1">
            <a:avLst/>
          </a:prstGeom>
          <a:noFill/>
          <a:ln cap="flat" cmpd="sng" w="9525">
            <a:solidFill>
              <a:schemeClr val="dk2"/>
            </a:solidFill>
            <a:prstDash val="solid"/>
            <a:round/>
            <a:headEnd len="lg" w="lg" type="none"/>
            <a:tailEnd len="lg" w="lg" type="triangle"/>
          </a:ln>
        </p:spPr>
      </p:cxnSp>
      <p:cxnSp>
        <p:nvCxnSpPr>
          <p:cNvPr id="249" name="Shape 249"/>
          <p:cNvCxnSpPr/>
          <p:nvPr/>
        </p:nvCxnSpPr>
        <p:spPr>
          <a:xfrm>
            <a:off x="6977975" y="4178775"/>
            <a:ext cx="559799" cy="359999"/>
          </a:xfrm>
          <a:prstGeom prst="straightConnector1">
            <a:avLst/>
          </a:prstGeom>
          <a:noFill/>
          <a:ln cap="flat" cmpd="sng" w="9525">
            <a:solidFill>
              <a:schemeClr val="dk2"/>
            </a:solidFill>
            <a:prstDash val="solid"/>
            <a:round/>
            <a:headEnd len="lg" w="lg" type="none"/>
            <a:tailEnd len="lg" w="lg" type="triangle"/>
          </a:ln>
        </p:spPr>
      </p:cxnSp>
      <p:sp>
        <p:nvSpPr>
          <p:cNvPr id="250" name="Shape 250"/>
          <p:cNvSpPr txBox="1"/>
          <p:nvPr/>
        </p:nvSpPr>
        <p:spPr>
          <a:xfrm>
            <a:off x="7417825" y="4108800"/>
            <a:ext cx="450000" cy="2301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251" name="Shape 251"/>
          <p:cNvSpPr/>
          <p:nvPr/>
        </p:nvSpPr>
        <p:spPr>
          <a:xfrm>
            <a:off x="6148200" y="4601100"/>
            <a:ext cx="969900" cy="5898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sum += i;</a:t>
            </a:r>
          </a:p>
          <a:p>
            <a:pPr lvl="0" rtl="0">
              <a:spcBef>
                <a:spcPts val="0"/>
              </a:spcBef>
              <a:buNone/>
            </a:pPr>
            <a:r>
              <a:rPr lang="en"/>
              <a:t>i++;</a:t>
            </a:r>
          </a:p>
        </p:txBody>
      </p:sp>
      <p:cxnSp>
        <p:nvCxnSpPr>
          <p:cNvPr id="252" name="Shape 252"/>
          <p:cNvCxnSpPr>
            <a:stCxn id="247" idx="2"/>
            <a:endCxn id="251" idx="0"/>
          </p:cNvCxnSpPr>
          <p:nvPr/>
        </p:nvCxnSpPr>
        <p:spPr>
          <a:xfrm>
            <a:off x="6633150" y="4328700"/>
            <a:ext cx="0" cy="272400"/>
          </a:xfrm>
          <a:prstGeom prst="straightConnector1">
            <a:avLst/>
          </a:prstGeom>
          <a:noFill/>
          <a:ln cap="flat" cmpd="sng" w="9525">
            <a:solidFill>
              <a:schemeClr val="dk2"/>
            </a:solidFill>
            <a:prstDash val="solid"/>
            <a:round/>
            <a:headEnd len="lg" w="lg" type="none"/>
            <a:tailEnd len="lg" w="lg" type="triangle"/>
          </a:ln>
        </p:spPr>
      </p:cxnSp>
      <p:sp>
        <p:nvSpPr>
          <p:cNvPr id="253" name="Shape 253"/>
          <p:cNvSpPr txBox="1"/>
          <p:nvPr/>
        </p:nvSpPr>
        <p:spPr>
          <a:xfrm>
            <a:off x="6248175" y="4278750"/>
            <a:ext cx="270000" cy="272400"/>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254" name="Shape 254"/>
          <p:cNvSpPr/>
          <p:nvPr/>
        </p:nvSpPr>
        <p:spPr>
          <a:xfrm>
            <a:off x="5558375" y="4018825"/>
            <a:ext cx="1109675" cy="1499575"/>
          </a:xfrm>
          <a:custGeom>
            <a:pathLst>
              <a:path extrusionOk="0" h="59983" w="44387">
                <a:moveTo>
                  <a:pt x="44387" y="47586"/>
                </a:moveTo>
                <a:lnTo>
                  <a:pt x="44387" y="59983"/>
                </a:lnTo>
                <a:lnTo>
                  <a:pt x="10797" y="59983"/>
                </a:lnTo>
                <a:lnTo>
                  <a:pt x="0" y="0"/>
                </a:lnTo>
                <a:lnTo>
                  <a:pt x="15196" y="400"/>
                </a:ln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8" name="Shape 258"/>
        <p:cNvGrpSpPr/>
        <p:nvPr/>
      </p:nvGrpSpPr>
      <p:grpSpPr>
        <a:xfrm>
          <a:off x="0" y="0"/>
          <a:ext cx="0" cy="0"/>
          <a:chOff x="0" y="0"/>
          <a:chExt cx="0" cy="0"/>
        </a:xfrm>
      </p:grpSpPr>
      <p:sp>
        <p:nvSpPr>
          <p:cNvPr id="259" name="Shape 2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Control Flow Graph Example</a:t>
            </a:r>
          </a:p>
        </p:txBody>
      </p:sp>
      <p:sp>
        <p:nvSpPr>
          <p:cNvPr id="260" name="Shape 260"/>
          <p:cNvSpPr txBox="1"/>
          <p:nvPr>
            <p:ph idx="1" type="body"/>
          </p:nvPr>
        </p:nvSpPr>
        <p:spPr>
          <a:xfrm>
            <a:off x="457199" y="1600200"/>
            <a:ext cx="43914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1200">
                <a:latin typeface="Courier New"/>
                <a:ea typeface="Courier New"/>
                <a:cs typeface="Courier New"/>
                <a:sym typeface="Courier New"/>
              </a:rPr>
              <a:t>public static String collapseNewlines(String argSt){</a:t>
            </a:r>
          </a:p>
          <a:p>
            <a:pPr lvl="0" marR="0" rtl="0" algn="l">
              <a:lnSpc>
                <a:spcPct val="120000"/>
              </a:lnSpc>
              <a:spcBef>
                <a:spcPts val="0"/>
              </a:spcBef>
              <a:spcAft>
                <a:spcPts val="0"/>
              </a:spcAft>
              <a:buNone/>
            </a:pPr>
            <a:r>
              <a:rPr lang="en" sz="1200">
                <a:latin typeface="Courier New"/>
                <a:ea typeface="Courier New"/>
                <a:cs typeface="Courier New"/>
                <a:sym typeface="Courier New"/>
              </a:rPr>
              <a:t>	char last = argStr.charAt(0);</a:t>
            </a:r>
          </a:p>
          <a:p>
            <a:pPr lvl="0" marR="0" rtl="0" algn="l">
              <a:lnSpc>
                <a:spcPct val="120000"/>
              </a:lnSpc>
              <a:spcBef>
                <a:spcPts val="0"/>
              </a:spcBef>
              <a:spcAft>
                <a:spcPts val="0"/>
              </a:spcAft>
              <a:buNone/>
            </a:pPr>
            <a:r>
              <a:rPr lang="en" sz="1200">
                <a:latin typeface="Courier New"/>
                <a:ea typeface="Courier New"/>
                <a:cs typeface="Courier New"/>
                <a:sym typeface="Courier New"/>
              </a:rPr>
              <a:t>	StringBuffer argBuf = new StringBuffer();</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for(int cldx = 0; cldx &lt; argStr.length(); </a:t>
            </a:r>
          </a:p>
          <a:p>
            <a:pPr indent="0" lvl="0" marL="457200" marR="0" rtl="0" algn="l">
              <a:lnSpc>
                <a:spcPct val="120000"/>
              </a:lnSpc>
              <a:spcBef>
                <a:spcPts val="0"/>
              </a:spcBef>
              <a:spcAft>
                <a:spcPts val="0"/>
              </a:spcAft>
              <a:buNone/>
            </a:pPr>
            <a:r>
              <a:rPr lang="en" sz="1200">
                <a:latin typeface="Courier New"/>
                <a:ea typeface="Courier New"/>
                <a:cs typeface="Courier New"/>
                <a:sym typeface="Courier New"/>
              </a:rPr>
              <a:t>cldx++){</a:t>
            </a:r>
          </a:p>
          <a:p>
            <a:pPr lvl="0" marR="0" rtl="0" algn="l">
              <a:lnSpc>
                <a:spcPct val="120000"/>
              </a:lnSpc>
              <a:spcBef>
                <a:spcPts val="0"/>
              </a:spcBef>
              <a:spcAft>
                <a:spcPts val="0"/>
              </a:spcAft>
              <a:buNone/>
            </a:pPr>
            <a:r>
              <a:rPr lang="en" sz="1200">
                <a:latin typeface="Courier New"/>
                <a:ea typeface="Courier New"/>
                <a:cs typeface="Courier New"/>
                <a:sym typeface="Courier New"/>
              </a:rPr>
              <a:t>		char ch = argStr.charAt(cldx);</a:t>
            </a:r>
          </a:p>
          <a:p>
            <a:pPr lvl="0" marR="0" rtl="0" algn="l">
              <a:lnSpc>
                <a:spcPct val="120000"/>
              </a:lnSpc>
              <a:spcBef>
                <a:spcPts val="0"/>
              </a:spcBef>
              <a:spcAft>
                <a:spcPts val="0"/>
              </a:spcAft>
              <a:buNone/>
            </a:pPr>
            <a:r>
              <a:rPr lang="en" sz="1200">
                <a:latin typeface="Courier New"/>
                <a:ea typeface="Courier New"/>
                <a:cs typeface="Courier New"/>
                <a:sym typeface="Courier New"/>
              </a:rPr>
              <a:t>		if (ch != ‘\n’ || last != ‘\n’){</a:t>
            </a:r>
          </a:p>
          <a:p>
            <a:pPr lvl="0" marR="0" rtl="0" algn="l">
              <a:lnSpc>
                <a:spcPct val="120000"/>
              </a:lnSpc>
              <a:spcBef>
                <a:spcPts val="0"/>
              </a:spcBef>
              <a:spcAft>
                <a:spcPts val="0"/>
              </a:spcAft>
              <a:buNone/>
            </a:pPr>
            <a:r>
              <a:rPr lang="en" sz="1200">
                <a:latin typeface="Courier New"/>
                <a:ea typeface="Courier New"/>
                <a:cs typeface="Courier New"/>
                <a:sym typeface="Courier New"/>
              </a:rPr>
              <a:t>			argBuf.append(ch);</a:t>
            </a:r>
          </a:p>
          <a:p>
            <a:pPr lvl="0" marR="0" rtl="0" algn="l">
              <a:lnSpc>
                <a:spcPct val="120000"/>
              </a:lnSpc>
              <a:spcBef>
                <a:spcPts val="0"/>
              </a:spcBef>
              <a:spcAft>
                <a:spcPts val="0"/>
              </a:spcAft>
              <a:buNone/>
            </a:pPr>
            <a:r>
              <a:rPr lang="en" sz="1200">
                <a:latin typeface="Courier New"/>
                <a:ea typeface="Courier New"/>
                <a:cs typeface="Courier New"/>
                <a:sym typeface="Courier New"/>
              </a:rPr>
              <a:t>			last = ch;</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rPr lang="en" sz="1200">
                <a:latin typeface="Courier New"/>
                <a:ea typeface="Courier New"/>
                <a:cs typeface="Courier New"/>
                <a:sym typeface="Courier New"/>
              </a:rPr>
              <a:t>	}</a:t>
            </a:r>
          </a:p>
          <a:p>
            <a:pPr lvl="0" marR="0" rtl="0" algn="l">
              <a:lnSpc>
                <a:spcPct val="120000"/>
              </a:lnSpc>
              <a:spcBef>
                <a:spcPts val="0"/>
              </a:spcBef>
              <a:spcAft>
                <a:spcPts val="0"/>
              </a:spcAft>
              <a:buNone/>
            </a:pPr>
            <a:r>
              <a:t/>
            </a:r>
            <a:endParaRPr sz="1200">
              <a:latin typeface="Courier New"/>
              <a:ea typeface="Courier New"/>
              <a:cs typeface="Courier New"/>
              <a:sym typeface="Courier New"/>
            </a:endParaRPr>
          </a:p>
          <a:p>
            <a:pPr lvl="0" marR="0" rtl="0" algn="l">
              <a:lnSpc>
                <a:spcPct val="120000"/>
              </a:lnSpc>
              <a:spcBef>
                <a:spcPts val="0"/>
              </a:spcBef>
              <a:spcAft>
                <a:spcPts val="0"/>
              </a:spcAft>
              <a:buNone/>
            </a:pPr>
            <a:r>
              <a:rPr lang="en" sz="1200">
                <a:latin typeface="Courier New"/>
                <a:ea typeface="Courier New"/>
                <a:cs typeface="Courier New"/>
                <a:sym typeface="Courier New"/>
              </a:rPr>
              <a:t>	return argBuf.toString();</a:t>
            </a:r>
          </a:p>
          <a:p>
            <a:pPr lvl="0" marR="0" rtl="0" algn="l">
              <a:lnSpc>
                <a:spcPct val="120000"/>
              </a:lnSpc>
              <a:spcBef>
                <a:spcPts val="0"/>
              </a:spcBef>
              <a:spcAft>
                <a:spcPts val="0"/>
              </a:spcAft>
              <a:buNone/>
            </a:pPr>
            <a:r>
              <a:rPr lang="en" sz="1200">
                <a:latin typeface="Courier New"/>
                <a:ea typeface="Courier New"/>
                <a:cs typeface="Courier New"/>
                <a:sym typeface="Courier New"/>
              </a:rPr>
              <a:t>}</a:t>
            </a:r>
          </a:p>
        </p:txBody>
      </p:sp>
      <p:sp>
        <p:nvSpPr>
          <p:cNvPr id="261" name="Shape 2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19</a:t>
            </a:r>
          </a:p>
        </p:txBody>
      </p:sp>
      <p:sp>
        <p:nvSpPr>
          <p:cNvPr id="262" name="Shape 262"/>
          <p:cNvSpPr/>
          <p:nvPr/>
        </p:nvSpPr>
        <p:spPr>
          <a:xfrm>
            <a:off x="5388425" y="1759437"/>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collapseNewlines(String argSt)</a:t>
            </a:r>
          </a:p>
        </p:txBody>
      </p:sp>
      <p:sp>
        <p:nvSpPr>
          <p:cNvPr id="263" name="Shape 263"/>
          <p:cNvSpPr/>
          <p:nvPr/>
        </p:nvSpPr>
        <p:spPr>
          <a:xfrm>
            <a:off x="5453375" y="2361487"/>
            <a:ext cx="1949400" cy="675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264" name="Shape 264"/>
          <p:cNvCxnSpPr>
            <a:stCxn id="262" idx="2"/>
            <a:endCxn id="263" idx="0"/>
          </p:cNvCxnSpPr>
          <p:nvPr/>
        </p:nvCxnSpPr>
        <p:spPr>
          <a:xfrm>
            <a:off x="6428074" y="2139237"/>
            <a:ext cx="0" cy="222300"/>
          </a:xfrm>
          <a:prstGeom prst="straightConnector1">
            <a:avLst/>
          </a:prstGeom>
          <a:noFill/>
          <a:ln cap="flat" cmpd="sng" w="9525">
            <a:solidFill>
              <a:schemeClr val="dk2"/>
            </a:solidFill>
            <a:prstDash val="solid"/>
            <a:round/>
            <a:headEnd len="lg" w="lg" type="none"/>
            <a:tailEnd len="lg" w="lg" type="triangle"/>
          </a:ln>
        </p:spPr>
      </p:cxnSp>
      <p:sp>
        <p:nvSpPr>
          <p:cNvPr id="265" name="Shape 265"/>
          <p:cNvSpPr/>
          <p:nvPr/>
        </p:nvSpPr>
        <p:spPr>
          <a:xfrm>
            <a:off x="5675225" y="3308287"/>
            <a:ext cx="1505700"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Clr>
                <a:schemeClr val="dk1"/>
              </a:buClr>
              <a:buSzPct val="137500"/>
              <a:buFont typeface="Arial"/>
              <a:buNone/>
            </a:pPr>
            <a:r>
              <a:rPr lang="en" sz="800">
                <a:solidFill>
                  <a:schemeClr val="dk1"/>
                </a:solidFill>
                <a:latin typeface="Courier New"/>
                <a:ea typeface="Courier New"/>
                <a:cs typeface="Courier New"/>
                <a:sym typeface="Courier New"/>
              </a:rPr>
              <a:t>cldx &lt; argStr.length();</a:t>
            </a:r>
          </a:p>
        </p:txBody>
      </p:sp>
      <p:cxnSp>
        <p:nvCxnSpPr>
          <p:cNvPr id="266" name="Shape 266"/>
          <p:cNvCxnSpPr>
            <a:stCxn id="263" idx="2"/>
            <a:endCxn id="265" idx="0"/>
          </p:cNvCxnSpPr>
          <p:nvPr/>
        </p:nvCxnSpPr>
        <p:spPr>
          <a:xfrm>
            <a:off x="6428075" y="3037387"/>
            <a:ext cx="0" cy="270900"/>
          </a:xfrm>
          <a:prstGeom prst="straightConnector1">
            <a:avLst/>
          </a:prstGeom>
          <a:noFill/>
          <a:ln cap="flat" cmpd="sng" w="9525">
            <a:solidFill>
              <a:schemeClr val="dk2"/>
            </a:solidFill>
            <a:prstDash val="solid"/>
            <a:round/>
            <a:headEnd len="lg" w="lg" type="none"/>
            <a:tailEnd len="lg" w="lg" type="triangle"/>
          </a:ln>
        </p:spPr>
      </p:cxnSp>
      <p:sp>
        <p:nvSpPr>
          <p:cNvPr id="267" name="Shape 267"/>
          <p:cNvSpPr/>
          <p:nvPr/>
        </p:nvSpPr>
        <p:spPr>
          <a:xfrm>
            <a:off x="5388425" y="4255087"/>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268" name="Shape 268"/>
          <p:cNvCxnSpPr>
            <a:stCxn id="265" idx="2"/>
            <a:endCxn id="267" idx="0"/>
          </p:cNvCxnSpPr>
          <p:nvPr/>
        </p:nvCxnSpPr>
        <p:spPr>
          <a:xfrm>
            <a:off x="6428075" y="3984187"/>
            <a:ext cx="0" cy="270900"/>
          </a:xfrm>
          <a:prstGeom prst="straightConnector1">
            <a:avLst/>
          </a:prstGeom>
          <a:noFill/>
          <a:ln cap="flat" cmpd="sng" w="9525">
            <a:solidFill>
              <a:schemeClr val="dk2"/>
            </a:solidFill>
            <a:prstDash val="solid"/>
            <a:round/>
            <a:headEnd len="lg" w="lg" type="none"/>
            <a:tailEnd len="lg" w="lg" type="triangle"/>
          </a:ln>
        </p:spPr>
      </p:cxnSp>
      <p:sp>
        <p:nvSpPr>
          <p:cNvPr id="269" name="Shape 269"/>
          <p:cNvSpPr txBox="1"/>
          <p:nvPr/>
        </p:nvSpPr>
        <p:spPr>
          <a:xfrm>
            <a:off x="6558100" y="3944187"/>
            <a:ext cx="359999" cy="206400"/>
          </a:xfrm>
          <a:prstGeom prst="rect">
            <a:avLst/>
          </a:prstGeom>
          <a:noFill/>
          <a:ln>
            <a:noFill/>
          </a:ln>
        </p:spPr>
        <p:txBody>
          <a:bodyPr anchorCtr="0" anchor="t" bIns="91425" lIns="91425" rIns="91425" tIns="91425">
            <a:noAutofit/>
          </a:bodyPr>
          <a:lstStyle/>
          <a:p>
            <a:pPr lvl="0">
              <a:spcBef>
                <a:spcPts val="0"/>
              </a:spcBef>
              <a:buNone/>
            </a:pPr>
            <a:r>
              <a:rPr lang="en"/>
              <a:t>T</a:t>
            </a:r>
          </a:p>
        </p:txBody>
      </p:sp>
      <p:sp>
        <p:nvSpPr>
          <p:cNvPr id="270" name="Shape 270"/>
          <p:cNvSpPr/>
          <p:nvPr/>
        </p:nvSpPr>
        <p:spPr>
          <a:xfrm>
            <a:off x="3011575" y="4309237"/>
            <a:ext cx="207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cxnSp>
        <p:nvCxnSpPr>
          <p:cNvPr id="271" name="Shape 271"/>
          <p:cNvCxnSpPr>
            <a:endCxn id="270" idx="0"/>
          </p:cNvCxnSpPr>
          <p:nvPr/>
        </p:nvCxnSpPr>
        <p:spPr>
          <a:xfrm flipH="1">
            <a:off x="4051224" y="3838237"/>
            <a:ext cx="2027100" cy="471000"/>
          </a:xfrm>
          <a:prstGeom prst="straightConnector1">
            <a:avLst/>
          </a:prstGeom>
          <a:noFill/>
          <a:ln cap="flat" cmpd="sng" w="9525">
            <a:solidFill>
              <a:schemeClr val="dk2"/>
            </a:solidFill>
            <a:prstDash val="solid"/>
            <a:round/>
            <a:headEnd len="lg" w="lg" type="none"/>
            <a:tailEnd len="lg" w="lg" type="triangle"/>
          </a:ln>
        </p:spPr>
      </p:cxnSp>
      <p:sp>
        <p:nvSpPr>
          <p:cNvPr id="272" name="Shape 272"/>
          <p:cNvSpPr txBox="1"/>
          <p:nvPr/>
        </p:nvSpPr>
        <p:spPr>
          <a:xfrm>
            <a:off x="4548675" y="3788187"/>
            <a:ext cx="359999" cy="222300"/>
          </a:xfrm>
          <a:prstGeom prst="rect">
            <a:avLst/>
          </a:prstGeom>
          <a:noFill/>
          <a:ln>
            <a:noFill/>
          </a:ln>
        </p:spPr>
        <p:txBody>
          <a:bodyPr anchorCtr="0" anchor="t" bIns="91425" lIns="91425" rIns="91425" tIns="91425">
            <a:noAutofit/>
          </a:bodyPr>
          <a:lstStyle/>
          <a:p>
            <a:pPr lvl="0">
              <a:spcBef>
                <a:spcPts val="0"/>
              </a:spcBef>
              <a:buNone/>
            </a:pPr>
            <a:r>
              <a:rPr lang="en"/>
              <a:t>F</a:t>
            </a:r>
          </a:p>
        </p:txBody>
      </p:sp>
      <p:sp>
        <p:nvSpPr>
          <p:cNvPr id="273" name="Shape 273"/>
          <p:cNvSpPr/>
          <p:nvPr/>
        </p:nvSpPr>
        <p:spPr>
          <a:xfrm>
            <a:off x="5388425" y="4905787"/>
            <a:ext cx="2079299"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274" name="Shape 274"/>
          <p:cNvCxnSpPr>
            <a:stCxn id="267" idx="2"/>
            <a:endCxn id="273" idx="0"/>
          </p:cNvCxnSpPr>
          <p:nvPr/>
        </p:nvCxnSpPr>
        <p:spPr>
          <a:xfrm>
            <a:off x="6428074" y="4634887"/>
            <a:ext cx="0" cy="270900"/>
          </a:xfrm>
          <a:prstGeom prst="straightConnector1">
            <a:avLst/>
          </a:prstGeom>
          <a:noFill/>
          <a:ln cap="flat" cmpd="sng" w="9525">
            <a:solidFill>
              <a:schemeClr val="dk2"/>
            </a:solidFill>
            <a:prstDash val="solid"/>
            <a:round/>
            <a:headEnd len="lg" w="lg" type="none"/>
            <a:tailEnd len="lg" w="lg" type="triangle"/>
          </a:ln>
        </p:spPr>
      </p:cxnSp>
      <p:sp>
        <p:nvSpPr>
          <p:cNvPr id="275" name="Shape 275"/>
          <p:cNvSpPr/>
          <p:nvPr/>
        </p:nvSpPr>
        <p:spPr>
          <a:xfrm>
            <a:off x="5746925" y="5792912"/>
            <a:ext cx="1362300"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276" name="Shape 276"/>
          <p:cNvCxnSpPr>
            <a:stCxn id="273" idx="2"/>
            <a:endCxn id="275" idx="0"/>
          </p:cNvCxnSpPr>
          <p:nvPr/>
        </p:nvCxnSpPr>
        <p:spPr>
          <a:xfrm>
            <a:off x="6428074" y="5581687"/>
            <a:ext cx="0" cy="211200"/>
          </a:xfrm>
          <a:prstGeom prst="straightConnector1">
            <a:avLst/>
          </a:prstGeom>
          <a:noFill/>
          <a:ln cap="flat" cmpd="sng" w="9525">
            <a:solidFill>
              <a:schemeClr val="dk2"/>
            </a:solidFill>
            <a:prstDash val="solid"/>
            <a:round/>
            <a:headEnd len="lg" w="lg" type="none"/>
            <a:tailEnd len="lg" w="lg" type="triangle"/>
          </a:ln>
        </p:spPr>
      </p:cxnSp>
      <p:sp>
        <p:nvSpPr>
          <p:cNvPr id="277" name="Shape 277"/>
          <p:cNvSpPr txBox="1"/>
          <p:nvPr/>
        </p:nvSpPr>
        <p:spPr>
          <a:xfrm>
            <a:off x="6620550" y="5500962"/>
            <a:ext cx="359999"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78" name="Shape 278"/>
          <p:cNvSpPr/>
          <p:nvPr/>
        </p:nvSpPr>
        <p:spPr>
          <a:xfrm>
            <a:off x="7717650" y="5792925"/>
            <a:ext cx="6299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279" name="Shape 279"/>
          <p:cNvCxnSpPr>
            <a:stCxn id="275" idx="3"/>
            <a:endCxn id="278" idx="1"/>
          </p:cNvCxnSpPr>
          <p:nvPr/>
        </p:nvCxnSpPr>
        <p:spPr>
          <a:xfrm>
            <a:off x="7109225" y="5982812"/>
            <a:ext cx="608400" cy="0"/>
          </a:xfrm>
          <a:prstGeom prst="straightConnector1">
            <a:avLst/>
          </a:prstGeom>
          <a:noFill/>
          <a:ln cap="flat" cmpd="sng" w="9525">
            <a:solidFill>
              <a:schemeClr val="dk2"/>
            </a:solidFill>
            <a:prstDash val="solid"/>
            <a:round/>
            <a:headEnd len="lg" w="lg" type="none"/>
            <a:tailEnd len="lg" w="lg" type="triangle"/>
          </a:ln>
        </p:spPr>
      </p:cxnSp>
      <p:sp>
        <p:nvSpPr>
          <p:cNvPr id="280" name="Shape 280"/>
          <p:cNvSpPr/>
          <p:nvPr/>
        </p:nvSpPr>
        <p:spPr>
          <a:xfrm>
            <a:off x="7207900" y="3568950"/>
            <a:ext cx="1505632" cy="2429300"/>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281" name="Shape 281"/>
          <p:cNvCxnSpPr>
            <a:endCxn id="278" idx="0"/>
          </p:cNvCxnSpPr>
          <p:nvPr/>
        </p:nvCxnSpPr>
        <p:spPr>
          <a:xfrm>
            <a:off x="7078049" y="5388525"/>
            <a:ext cx="954600" cy="404400"/>
          </a:xfrm>
          <a:prstGeom prst="straightConnector1">
            <a:avLst/>
          </a:prstGeom>
          <a:noFill/>
          <a:ln cap="flat" cmpd="sng" w="9525">
            <a:solidFill>
              <a:schemeClr val="dk2"/>
            </a:solidFill>
            <a:prstDash val="solid"/>
            <a:round/>
            <a:headEnd len="lg" w="lg" type="none"/>
            <a:tailEnd len="lg" w="lg" type="triangle"/>
          </a:ln>
        </p:spPr>
      </p:cxnSp>
      <p:sp>
        <p:nvSpPr>
          <p:cNvPr id="282" name="Shape 282"/>
          <p:cNvSpPr txBox="1"/>
          <p:nvPr/>
        </p:nvSpPr>
        <p:spPr>
          <a:xfrm>
            <a:off x="7557800" y="5258475"/>
            <a:ext cx="409800" cy="471000"/>
          </a:xfrm>
          <a:prstGeom prst="rect">
            <a:avLst/>
          </a:prstGeom>
          <a:noFill/>
          <a:ln>
            <a:noFill/>
          </a:ln>
        </p:spPr>
        <p:txBody>
          <a:bodyPr anchorCtr="0" anchor="t" bIns="91425" lIns="91425" rIns="91425" tIns="91425">
            <a:noAutofit/>
          </a:bodyPr>
          <a:lstStyle/>
          <a:p>
            <a:pPr lvl="0">
              <a:spcBef>
                <a:spcPts val="0"/>
              </a:spcBef>
              <a:buNone/>
            </a:pPr>
            <a:r>
              <a:rPr lang="en"/>
              <a:t>F</a:t>
            </a: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Models and Software Analysis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Before and while building products, engineers analyze models to address design questions.</a:t>
            </a:r>
          </a:p>
          <a:p>
            <a:pPr indent="-228600" lvl="0" marL="457200" marR="0" rtl="0" algn="l">
              <a:lnSpc>
                <a:spcPct val="100000"/>
              </a:lnSpc>
              <a:spcBef>
                <a:spcPts val="600"/>
              </a:spcBef>
              <a:spcAft>
                <a:spcPts val="0"/>
              </a:spcAft>
            </a:pPr>
            <a:r>
              <a:rPr lang="en"/>
              <a:t>Software is no different.</a:t>
            </a:r>
          </a:p>
          <a:p>
            <a:pPr indent="-419100" lvl="0" marL="457200" marR="0" rtl="0" algn="l">
              <a:lnSpc>
                <a:spcPct val="100000"/>
              </a:lnSpc>
              <a:spcBef>
                <a:spcPts val="600"/>
              </a:spcBef>
              <a:spcAft>
                <a:spcPts val="0"/>
              </a:spcAft>
              <a:buClr>
                <a:schemeClr val="dk1"/>
              </a:buClr>
              <a:buSzPct val="100000"/>
              <a:buFont typeface="Arial"/>
            </a:pPr>
            <a:r>
              <a:rPr lang="en"/>
              <a:t>Software models capture different ways that the software </a:t>
            </a:r>
            <a:r>
              <a:rPr i="1" lang="en"/>
              <a:t>behaves</a:t>
            </a:r>
            <a:r>
              <a:rPr lang="en"/>
              <a:t> during execution.</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58" name="Shape 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a:t>
            </a: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Linear Code Sequences and Jumps</a:t>
            </a:r>
          </a:p>
        </p:txBody>
      </p:sp>
      <p:sp>
        <p:nvSpPr>
          <p:cNvPr id="288" name="Shape 288"/>
          <p:cNvSpPr txBox="1"/>
          <p:nvPr>
            <p:ph idx="1" type="body"/>
          </p:nvPr>
        </p:nvSpPr>
        <p:spPr>
          <a:xfrm>
            <a:off x="457199" y="1600200"/>
            <a:ext cx="4391400" cy="4967700"/>
          </a:xfrm>
          <a:prstGeom prst="rect">
            <a:avLst/>
          </a:prstGeom>
        </p:spPr>
        <p:txBody>
          <a:bodyPr anchorCtr="0" anchor="t" bIns="91425" lIns="91425" rIns="91425" tIns="91425">
            <a:noAutofit/>
          </a:bodyPr>
          <a:lstStyle/>
          <a:p>
            <a:pPr indent="-342900" lvl="0" marL="457200" marR="0" rtl="0" algn="l">
              <a:lnSpc>
                <a:spcPct val="120000"/>
              </a:lnSpc>
              <a:spcBef>
                <a:spcPts val="0"/>
              </a:spcBef>
              <a:spcAft>
                <a:spcPts val="0"/>
              </a:spcAft>
              <a:buSzPct val="100000"/>
            </a:pPr>
            <a:r>
              <a:rPr lang="en" sz="1800"/>
              <a:t>Often, we want to reason about the subpaths that execution can take. </a:t>
            </a:r>
          </a:p>
          <a:p>
            <a:pPr indent="-342900" lvl="0" marL="457200" marR="0" rtl="0" algn="l">
              <a:lnSpc>
                <a:spcPct val="120000"/>
              </a:lnSpc>
              <a:spcBef>
                <a:spcPts val="0"/>
              </a:spcBef>
              <a:spcAft>
                <a:spcPts val="0"/>
              </a:spcAft>
              <a:buSzPct val="100000"/>
            </a:pPr>
            <a:r>
              <a:rPr lang="en" sz="1800"/>
              <a:t>A subpath from one branch of control to another is called a LCSAJ.</a:t>
            </a:r>
          </a:p>
          <a:p>
            <a:pPr indent="-342900" lvl="0" marL="457200" marR="0" rtl="0" algn="l">
              <a:lnSpc>
                <a:spcPct val="120000"/>
              </a:lnSpc>
              <a:spcBef>
                <a:spcPts val="0"/>
              </a:spcBef>
              <a:spcAft>
                <a:spcPts val="0"/>
              </a:spcAft>
              <a:buSzPct val="100000"/>
            </a:pPr>
            <a:r>
              <a:rPr lang="en" sz="1800"/>
              <a:t>The LCSAJs for this example:</a:t>
            </a:r>
          </a:p>
        </p:txBody>
      </p:sp>
      <p:sp>
        <p:nvSpPr>
          <p:cNvPr id="289" name="Shape 2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20</a:t>
            </a:r>
          </a:p>
        </p:txBody>
      </p:sp>
      <p:graphicFrame>
        <p:nvGraphicFramePr>
          <p:cNvPr id="290" name="Shape 290"/>
          <p:cNvGraphicFramePr/>
          <p:nvPr/>
        </p:nvGraphicFramePr>
        <p:xfrm>
          <a:off x="439950" y="3454000"/>
          <a:ext cx="3000000" cy="3000000"/>
        </p:xfrm>
        <a:graphic>
          <a:graphicData uri="http://schemas.openxmlformats.org/drawingml/2006/table">
            <a:tbl>
              <a:tblPr>
                <a:noFill/>
                <a:tableStyleId>{E142EF55-8BA1-412C-B261-D877A41D7E04}</a:tableStyleId>
              </a:tblPr>
              <a:tblGrid>
                <a:gridCol w="568550"/>
                <a:gridCol w="668525"/>
                <a:gridCol w="2957825"/>
              </a:tblGrid>
              <a:tr h="465775">
                <a:tc>
                  <a:txBody>
                    <a:bodyPr>
                      <a:noAutofit/>
                    </a:bodyPr>
                    <a:lstStyle/>
                    <a:p>
                      <a:pPr lvl="0">
                        <a:spcBef>
                          <a:spcPts val="0"/>
                        </a:spcBef>
                        <a:buNone/>
                      </a:pPr>
                      <a:r>
                        <a:rPr b="1" lang="en" sz="800"/>
                        <a:t>From</a:t>
                      </a:r>
                    </a:p>
                  </a:txBody>
                  <a:tcPr marT="91425" marB="91425" marR="91425" marL="91425"/>
                </a:tc>
                <a:tc>
                  <a:txBody>
                    <a:bodyPr>
                      <a:noAutofit/>
                    </a:bodyPr>
                    <a:lstStyle/>
                    <a:p>
                      <a:pPr lvl="0">
                        <a:spcBef>
                          <a:spcPts val="0"/>
                        </a:spcBef>
                        <a:buNone/>
                      </a:pPr>
                      <a:r>
                        <a:rPr b="1" lang="en" sz="800"/>
                        <a:t>To</a:t>
                      </a:r>
                    </a:p>
                  </a:txBody>
                  <a:tcPr marT="91425" marB="91425" marR="91425" marL="91425"/>
                </a:tc>
                <a:tc>
                  <a:txBody>
                    <a:bodyPr>
                      <a:noAutofit/>
                    </a:bodyPr>
                    <a:lstStyle/>
                    <a:p>
                      <a:pPr lvl="0">
                        <a:spcBef>
                          <a:spcPts val="0"/>
                        </a:spcBef>
                        <a:buNone/>
                      </a:pPr>
                      <a:r>
                        <a:rPr b="1" lang="en" sz="800"/>
                        <a:t>Sequence of Basic Blocks</a:t>
                      </a:r>
                    </a:p>
                  </a:txBody>
                  <a:tcPr marT="91425" marB="91425" marR="91425" marL="91425"/>
                </a:tc>
              </a:tr>
              <a:tr h="220525">
                <a:tc>
                  <a:txBody>
                    <a:bodyPr>
                      <a:noAutofit/>
                    </a:bodyPr>
                    <a:lstStyle/>
                    <a:p>
                      <a:pPr lvl="0">
                        <a:spcBef>
                          <a:spcPts val="0"/>
                        </a:spcBef>
                        <a:buNone/>
                      </a:pPr>
                      <a:r>
                        <a:rPr lang="en" sz="800"/>
                        <a:t>entry</a:t>
                      </a:r>
                    </a:p>
                  </a:txBody>
                  <a:tcPr marT="91425" marB="91425" marR="91425" marL="91425"/>
                </a:tc>
                <a:tc>
                  <a:txBody>
                    <a:bodyPr>
                      <a:noAutofit/>
                    </a:bodyPr>
                    <a:lstStyle/>
                    <a:p>
                      <a:pPr lvl="0">
                        <a:spcBef>
                          <a:spcPts val="0"/>
                        </a:spcBef>
                        <a:buNone/>
                      </a:pPr>
                      <a:r>
                        <a:rPr lang="en" sz="800"/>
                        <a:t>j1</a:t>
                      </a:r>
                    </a:p>
                  </a:txBody>
                  <a:tcPr marT="91425" marB="91425" marR="91425" marL="91425"/>
                </a:tc>
                <a:tc>
                  <a:txBody>
                    <a:bodyPr>
                      <a:noAutofit/>
                    </a:bodyPr>
                    <a:lstStyle/>
                    <a:p>
                      <a:pPr lvl="0">
                        <a:spcBef>
                          <a:spcPts val="0"/>
                        </a:spcBef>
                        <a:buNone/>
                      </a:pPr>
                      <a:r>
                        <a:rPr lang="en" sz="800"/>
                        <a:t>b1, b2, b3</a:t>
                      </a:r>
                    </a:p>
                  </a:txBody>
                  <a:tcPr marT="91425" marB="91425" marR="91425" marL="91425"/>
                </a:tc>
              </a:tr>
              <a:tr h="265775">
                <a:tc>
                  <a:txBody>
                    <a:bodyPr>
                      <a:noAutofit/>
                    </a:bodyPr>
                    <a:lstStyle/>
                    <a:p>
                      <a:pPr lvl="0">
                        <a:spcBef>
                          <a:spcPts val="0"/>
                        </a:spcBef>
                        <a:buNone/>
                      </a:pPr>
                      <a:r>
                        <a:rPr lang="en" sz="800"/>
                        <a:t>entry</a:t>
                      </a:r>
                    </a:p>
                  </a:txBody>
                  <a:tcPr marT="91425" marB="91425" marR="91425" marL="91425"/>
                </a:tc>
                <a:tc>
                  <a:txBody>
                    <a:bodyPr>
                      <a:noAutofit/>
                    </a:bodyPr>
                    <a:lstStyle/>
                    <a:p>
                      <a:pPr lvl="0">
                        <a:spcBef>
                          <a:spcPts val="0"/>
                        </a:spcBef>
                        <a:buNone/>
                      </a:pPr>
                      <a:r>
                        <a:rPr lang="en" sz="800"/>
                        <a:t>j2</a:t>
                      </a:r>
                    </a:p>
                  </a:txBody>
                  <a:tcPr marT="91425" marB="91425" marR="91425" marL="91425"/>
                </a:tc>
                <a:tc>
                  <a:txBody>
                    <a:bodyPr>
                      <a:noAutofit/>
                    </a:bodyPr>
                    <a:lstStyle/>
                    <a:p>
                      <a:pPr lvl="0">
                        <a:spcBef>
                          <a:spcPts val="0"/>
                        </a:spcBef>
                        <a:buNone/>
                      </a:pPr>
                      <a:r>
                        <a:rPr lang="en" sz="800"/>
                        <a:t>b1, b2, b3, b4, b5</a:t>
                      </a:r>
                    </a:p>
                  </a:txBody>
                  <a:tcPr marT="91425" marB="91425" marR="91425" marL="91425"/>
                </a:tc>
              </a:tr>
              <a:tr h="265775">
                <a:tc>
                  <a:txBody>
                    <a:bodyPr>
                      <a:noAutofit/>
                    </a:bodyPr>
                    <a:lstStyle/>
                    <a:p>
                      <a:pPr lvl="0">
                        <a:spcBef>
                          <a:spcPts val="0"/>
                        </a:spcBef>
                        <a:buNone/>
                      </a:pPr>
                      <a:r>
                        <a:rPr lang="en" sz="800"/>
                        <a:t>entry</a:t>
                      </a:r>
                    </a:p>
                  </a:txBody>
                  <a:tcPr marT="91425" marB="91425" marR="91425" marL="91425"/>
                </a:tc>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b1, b2, b3, b4, b5, b6, b7</a:t>
                      </a:r>
                    </a:p>
                  </a:txBody>
                  <a:tcPr marT="91425" marB="91425" marR="91425" marL="91425"/>
                </a:tc>
              </a:tr>
              <a:tr h="265775">
                <a:tc>
                  <a:txBody>
                    <a:bodyPr>
                      <a:noAutofit/>
                    </a:bodyPr>
                    <a:lstStyle/>
                    <a:p>
                      <a:pPr lvl="0">
                        <a:spcBef>
                          <a:spcPts val="0"/>
                        </a:spcBef>
                        <a:buNone/>
                      </a:pPr>
                      <a:r>
                        <a:rPr lang="en" sz="800"/>
                        <a:t>j1</a:t>
                      </a:r>
                    </a:p>
                  </a:txBody>
                  <a:tcPr marT="91425" marB="91425" marR="91425" marL="91425"/>
                </a:tc>
                <a:tc>
                  <a:txBody>
                    <a:bodyPr>
                      <a:noAutofit/>
                    </a:bodyPr>
                    <a:lstStyle/>
                    <a:p>
                      <a:pPr lvl="0">
                        <a:spcBef>
                          <a:spcPts val="0"/>
                        </a:spcBef>
                        <a:buNone/>
                      </a:pPr>
                      <a:r>
                        <a:rPr lang="en" sz="800"/>
                        <a:t>return</a:t>
                      </a:r>
                    </a:p>
                  </a:txBody>
                  <a:tcPr marT="91425" marB="91425" marR="91425" marL="91425"/>
                </a:tc>
                <a:tc>
                  <a:txBody>
                    <a:bodyPr>
                      <a:noAutofit/>
                    </a:bodyPr>
                    <a:lstStyle/>
                    <a:p>
                      <a:pPr lvl="0">
                        <a:spcBef>
                          <a:spcPts val="0"/>
                        </a:spcBef>
                        <a:buNone/>
                      </a:pPr>
                      <a:r>
                        <a:rPr lang="en" sz="800"/>
                        <a:t>b8</a:t>
                      </a:r>
                    </a:p>
                  </a:txBody>
                  <a:tcPr marT="91425" marB="91425" marR="91425" marL="91425"/>
                </a:tc>
              </a:tr>
              <a:tr h="265775">
                <a:tc>
                  <a:txBody>
                    <a:bodyPr>
                      <a:noAutofit/>
                    </a:bodyPr>
                    <a:lstStyle/>
                    <a:p>
                      <a:pPr lvl="0">
                        <a:spcBef>
                          <a:spcPts val="0"/>
                        </a:spcBef>
                        <a:buNone/>
                      </a:pPr>
                      <a:r>
                        <a:rPr lang="en" sz="800"/>
                        <a:t>j2</a:t>
                      </a:r>
                    </a:p>
                  </a:txBody>
                  <a:tcPr marT="91425" marB="91425" marR="91425" marL="91425"/>
                </a:tc>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b7</a:t>
                      </a:r>
                    </a:p>
                  </a:txBody>
                  <a:tcPr marT="91425" marB="91425" marR="91425" marL="91425"/>
                </a:tc>
              </a:tr>
              <a:tr h="265775">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j2</a:t>
                      </a:r>
                    </a:p>
                  </a:txBody>
                  <a:tcPr marT="91425" marB="91425" marR="91425" marL="91425"/>
                </a:tc>
                <a:tc>
                  <a:txBody>
                    <a:bodyPr>
                      <a:noAutofit/>
                    </a:bodyPr>
                    <a:lstStyle/>
                    <a:p>
                      <a:pPr lvl="0">
                        <a:spcBef>
                          <a:spcPts val="0"/>
                        </a:spcBef>
                        <a:buNone/>
                      </a:pPr>
                      <a:r>
                        <a:rPr lang="en" sz="800"/>
                        <a:t>b3, b4, b5</a:t>
                      </a:r>
                    </a:p>
                  </a:txBody>
                  <a:tcPr marT="91425" marB="91425" marR="91425" marL="91425"/>
                </a:tc>
              </a:tr>
              <a:tr h="265775">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j3</a:t>
                      </a:r>
                    </a:p>
                  </a:txBody>
                  <a:tcPr marT="91425" marB="91425" marR="91425" marL="91425"/>
                </a:tc>
                <a:tc>
                  <a:txBody>
                    <a:bodyPr>
                      <a:noAutofit/>
                    </a:bodyPr>
                    <a:lstStyle/>
                    <a:p>
                      <a:pPr lvl="0">
                        <a:spcBef>
                          <a:spcPts val="0"/>
                        </a:spcBef>
                        <a:buNone/>
                      </a:pPr>
                      <a:r>
                        <a:rPr lang="en" sz="800"/>
                        <a:t>b3, b4, b5, b6, b7</a:t>
                      </a:r>
                    </a:p>
                  </a:txBody>
                  <a:tcPr marT="91425" marB="91425" marR="91425" marL="91425"/>
                </a:tc>
              </a:tr>
            </a:tbl>
          </a:graphicData>
        </a:graphic>
      </p:graphicFrame>
      <p:sp>
        <p:nvSpPr>
          <p:cNvPr id="291" name="Shape 291"/>
          <p:cNvSpPr/>
          <p:nvPr/>
        </p:nvSpPr>
        <p:spPr>
          <a:xfrm>
            <a:off x="5678325" y="1600200"/>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collapseNewlines(String argSt)</a:t>
            </a:r>
          </a:p>
        </p:txBody>
      </p:sp>
      <p:sp>
        <p:nvSpPr>
          <p:cNvPr id="292" name="Shape 292"/>
          <p:cNvSpPr/>
          <p:nvPr/>
        </p:nvSpPr>
        <p:spPr>
          <a:xfrm>
            <a:off x="5743275" y="2202250"/>
            <a:ext cx="1949400" cy="675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last = argStr.charAt(0);</a:t>
            </a:r>
          </a:p>
          <a:p>
            <a:pPr lvl="0" rtl="0">
              <a:lnSpc>
                <a:spcPct val="120000"/>
              </a:lnSpc>
              <a:spcBef>
                <a:spcPts val="0"/>
              </a:spcBef>
              <a:buNone/>
            </a:pPr>
            <a:r>
              <a:rPr lang="en" sz="800">
                <a:solidFill>
                  <a:schemeClr val="dk1"/>
                </a:solidFill>
                <a:latin typeface="Courier New"/>
                <a:ea typeface="Courier New"/>
                <a:cs typeface="Courier New"/>
                <a:sym typeface="Courier New"/>
              </a:rPr>
              <a:t>StringBuffer argBuf = new StringBuffer();</a:t>
            </a:r>
          </a:p>
          <a:p>
            <a:pPr lvl="0" rtl="0">
              <a:lnSpc>
                <a:spcPct val="120000"/>
              </a:lnSpc>
              <a:spcBef>
                <a:spcPts val="0"/>
              </a:spcBef>
              <a:buNone/>
            </a:pPr>
            <a:r>
              <a:rPr lang="en" sz="800">
                <a:solidFill>
                  <a:schemeClr val="dk1"/>
                </a:solidFill>
                <a:latin typeface="Courier New"/>
                <a:ea typeface="Courier New"/>
                <a:cs typeface="Courier New"/>
                <a:sym typeface="Courier New"/>
              </a:rPr>
              <a:t>int cldx = 0;</a:t>
            </a:r>
          </a:p>
        </p:txBody>
      </p:sp>
      <p:cxnSp>
        <p:nvCxnSpPr>
          <p:cNvPr id="293" name="Shape 293"/>
          <p:cNvCxnSpPr>
            <a:stCxn id="291" idx="2"/>
            <a:endCxn id="292" idx="0"/>
          </p:cNvCxnSpPr>
          <p:nvPr/>
        </p:nvCxnSpPr>
        <p:spPr>
          <a:xfrm>
            <a:off x="6717974" y="1979999"/>
            <a:ext cx="0" cy="222300"/>
          </a:xfrm>
          <a:prstGeom prst="straightConnector1">
            <a:avLst/>
          </a:prstGeom>
          <a:noFill/>
          <a:ln cap="flat" cmpd="sng" w="9525">
            <a:solidFill>
              <a:schemeClr val="dk2"/>
            </a:solidFill>
            <a:prstDash val="solid"/>
            <a:round/>
            <a:headEnd len="lg" w="lg" type="none"/>
            <a:tailEnd len="lg" w="lg" type="triangle"/>
          </a:ln>
        </p:spPr>
      </p:cxnSp>
      <p:sp>
        <p:nvSpPr>
          <p:cNvPr id="294" name="Shape 294"/>
          <p:cNvSpPr/>
          <p:nvPr/>
        </p:nvSpPr>
        <p:spPr>
          <a:xfrm>
            <a:off x="5965125" y="3149050"/>
            <a:ext cx="1505700"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 &lt; argStr.length();</a:t>
            </a:r>
          </a:p>
        </p:txBody>
      </p:sp>
      <p:cxnSp>
        <p:nvCxnSpPr>
          <p:cNvPr id="295" name="Shape 295"/>
          <p:cNvCxnSpPr>
            <a:stCxn id="292" idx="2"/>
            <a:endCxn id="294" idx="0"/>
          </p:cNvCxnSpPr>
          <p:nvPr/>
        </p:nvCxnSpPr>
        <p:spPr>
          <a:xfrm>
            <a:off x="6717975" y="2878149"/>
            <a:ext cx="0" cy="270900"/>
          </a:xfrm>
          <a:prstGeom prst="straightConnector1">
            <a:avLst/>
          </a:prstGeom>
          <a:noFill/>
          <a:ln cap="flat" cmpd="sng" w="9525">
            <a:solidFill>
              <a:schemeClr val="dk2"/>
            </a:solidFill>
            <a:prstDash val="solid"/>
            <a:round/>
            <a:headEnd len="lg" w="lg" type="none"/>
            <a:tailEnd len="lg" w="lg" type="triangle"/>
          </a:ln>
        </p:spPr>
      </p:cxnSp>
      <p:sp>
        <p:nvSpPr>
          <p:cNvPr id="296" name="Shape 296"/>
          <p:cNvSpPr/>
          <p:nvPr/>
        </p:nvSpPr>
        <p:spPr>
          <a:xfrm>
            <a:off x="5678325" y="4095850"/>
            <a:ext cx="20792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char ch = argStr.charAt(cldx);</a:t>
            </a:r>
          </a:p>
        </p:txBody>
      </p:sp>
      <p:cxnSp>
        <p:nvCxnSpPr>
          <p:cNvPr id="297" name="Shape 297"/>
          <p:cNvCxnSpPr>
            <a:stCxn id="294" idx="2"/>
            <a:endCxn id="296" idx="0"/>
          </p:cNvCxnSpPr>
          <p:nvPr/>
        </p:nvCxnSpPr>
        <p:spPr>
          <a:xfrm>
            <a:off x="6717975" y="3824949"/>
            <a:ext cx="0" cy="270900"/>
          </a:xfrm>
          <a:prstGeom prst="straightConnector1">
            <a:avLst/>
          </a:prstGeom>
          <a:noFill/>
          <a:ln cap="flat" cmpd="sng" w="9525">
            <a:solidFill>
              <a:schemeClr val="dk2"/>
            </a:solidFill>
            <a:prstDash val="solid"/>
            <a:round/>
            <a:headEnd len="lg" w="lg" type="none"/>
            <a:tailEnd len="lg" w="lg" type="triangle"/>
          </a:ln>
        </p:spPr>
      </p:cxnSp>
      <p:sp>
        <p:nvSpPr>
          <p:cNvPr id="298" name="Shape 298"/>
          <p:cNvSpPr txBox="1"/>
          <p:nvPr/>
        </p:nvSpPr>
        <p:spPr>
          <a:xfrm>
            <a:off x="6848000" y="3784950"/>
            <a:ext cx="359999"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299" name="Shape 299"/>
          <p:cNvSpPr/>
          <p:nvPr/>
        </p:nvSpPr>
        <p:spPr>
          <a:xfrm>
            <a:off x="4768700" y="6178712"/>
            <a:ext cx="2079299" cy="2714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return argBuf.toString();</a:t>
            </a:r>
          </a:p>
        </p:txBody>
      </p:sp>
      <p:sp>
        <p:nvSpPr>
          <p:cNvPr id="300" name="Shape 300"/>
          <p:cNvSpPr txBox="1"/>
          <p:nvPr/>
        </p:nvSpPr>
        <p:spPr>
          <a:xfrm>
            <a:off x="5119987" y="3468987"/>
            <a:ext cx="359999" cy="2223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01" name="Shape 301"/>
          <p:cNvSpPr/>
          <p:nvPr/>
        </p:nvSpPr>
        <p:spPr>
          <a:xfrm>
            <a:off x="5678325" y="4746550"/>
            <a:ext cx="2079299" cy="675899"/>
          </a:xfrm>
          <a:prstGeom prst="diamond">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(ch != ‘\n’ || last != ‘\n’)</a:t>
            </a:r>
          </a:p>
        </p:txBody>
      </p:sp>
      <p:cxnSp>
        <p:nvCxnSpPr>
          <p:cNvPr id="302" name="Shape 302"/>
          <p:cNvCxnSpPr>
            <a:stCxn id="296" idx="2"/>
            <a:endCxn id="301" idx="0"/>
          </p:cNvCxnSpPr>
          <p:nvPr/>
        </p:nvCxnSpPr>
        <p:spPr>
          <a:xfrm>
            <a:off x="6717974" y="4475649"/>
            <a:ext cx="0" cy="270900"/>
          </a:xfrm>
          <a:prstGeom prst="straightConnector1">
            <a:avLst/>
          </a:prstGeom>
          <a:noFill/>
          <a:ln cap="flat" cmpd="sng" w="9525">
            <a:solidFill>
              <a:schemeClr val="dk2"/>
            </a:solidFill>
            <a:prstDash val="solid"/>
            <a:round/>
            <a:headEnd len="lg" w="lg" type="none"/>
            <a:tailEnd len="lg" w="lg" type="triangle"/>
          </a:ln>
        </p:spPr>
      </p:cxnSp>
      <p:sp>
        <p:nvSpPr>
          <p:cNvPr id="303" name="Shape 303"/>
          <p:cNvSpPr/>
          <p:nvPr/>
        </p:nvSpPr>
        <p:spPr>
          <a:xfrm>
            <a:off x="6036825" y="5633675"/>
            <a:ext cx="1362300"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argBuf.append(ch);</a:t>
            </a:r>
          </a:p>
          <a:p>
            <a:pPr lvl="0" rtl="0">
              <a:lnSpc>
                <a:spcPct val="120000"/>
              </a:lnSpc>
              <a:spcBef>
                <a:spcPts val="0"/>
              </a:spcBef>
              <a:buNone/>
            </a:pPr>
            <a:r>
              <a:rPr lang="en" sz="800">
                <a:solidFill>
                  <a:schemeClr val="dk1"/>
                </a:solidFill>
                <a:latin typeface="Courier New"/>
                <a:ea typeface="Courier New"/>
                <a:cs typeface="Courier New"/>
                <a:sym typeface="Courier New"/>
              </a:rPr>
              <a:t>last = ch;</a:t>
            </a:r>
          </a:p>
        </p:txBody>
      </p:sp>
      <p:cxnSp>
        <p:nvCxnSpPr>
          <p:cNvPr id="304" name="Shape 304"/>
          <p:cNvCxnSpPr>
            <a:stCxn id="301" idx="2"/>
            <a:endCxn id="303" idx="0"/>
          </p:cNvCxnSpPr>
          <p:nvPr/>
        </p:nvCxnSpPr>
        <p:spPr>
          <a:xfrm>
            <a:off x="6717974" y="5422449"/>
            <a:ext cx="0" cy="211200"/>
          </a:xfrm>
          <a:prstGeom prst="straightConnector1">
            <a:avLst/>
          </a:prstGeom>
          <a:noFill/>
          <a:ln cap="flat" cmpd="sng" w="9525">
            <a:solidFill>
              <a:schemeClr val="dk2"/>
            </a:solidFill>
            <a:prstDash val="solid"/>
            <a:round/>
            <a:headEnd len="lg" w="lg" type="none"/>
            <a:tailEnd len="lg" w="lg" type="triangle"/>
          </a:ln>
        </p:spPr>
      </p:cxnSp>
      <p:sp>
        <p:nvSpPr>
          <p:cNvPr id="305" name="Shape 305"/>
          <p:cNvSpPr txBox="1"/>
          <p:nvPr/>
        </p:nvSpPr>
        <p:spPr>
          <a:xfrm>
            <a:off x="6910450" y="5341725"/>
            <a:ext cx="359999" cy="206400"/>
          </a:xfrm>
          <a:prstGeom prst="rect">
            <a:avLst/>
          </a:prstGeom>
          <a:noFill/>
          <a:ln>
            <a:noFill/>
          </a:ln>
        </p:spPr>
        <p:txBody>
          <a:bodyPr anchorCtr="0" anchor="t" bIns="91425" lIns="91425" rIns="91425" tIns="91425">
            <a:noAutofit/>
          </a:bodyPr>
          <a:lstStyle/>
          <a:p>
            <a:pPr lvl="0" rtl="0">
              <a:spcBef>
                <a:spcPts val="0"/>
              </a:spcBef>
              <a:buNone/>
            </a:pPr>
            <a:r>
              <a:rPr lang="en"/>
              <a:t>T</a:t>
            </a:r>
          </a:p>
        </p:txBody>
      </p:sp>
      <p:sp>
        <p:nvSpPr>
          <p:cNvPr id="306" name="Shape 306"/>
          <p:cNvSpPr/>
          <p:nvPr/>
        </p:nvSpPr>
        <p:spPr>
          <a:xfrm>
            <a:off x="8007550" y="5633687"/>
            <a:ext cx="629999" cy="3797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nSpc>
                <a:spcPct val="120000"/>
              </a:lnSpc>
              <a:spcBef>
                <a:spcPts val="0"/>
              </a:spcBef>
              <a:buNone/>
            </a:pPr>
            <a:r>
              <a:rPr lang="en" sz="800">
                <a:solidFill>
                  <a:schemeClr val="dk1"/>
                </a:solidFill>
                <a:latin typeface="Courier New"/>
                <a:ea typeface="Courier New"/>
                <a:cs typeface="Courier New"/>
                <a:sym typeface="Courier New"/>
              </a:rPr>
              <a:t>cldx++;</a:t>
            </a:r>
          </a:p>
        </p:txBody>
      </p:sp>
      <p:cxnSp>
        <p:nvCxnSpPr>
          <p:cNvPr id="307" name="Shape 307"/>
          <p:cNvCxnSpPr>
            <a:stCxn id="303" idx="3"/>
            <a:endCxn id="306" idx="1"/>
          </p:cNvCxnSpPr>
          <p:nvPr/>
        </p:nvCxnSpPr>
        <p:spPr>
          <a:xfrm>
            <a:off x="7399125" y="5823574"/>
            <a:ext cx="608400" cy="0"/>
          </a:xfrm>
          <a:prstGeom prst="straightConnector1">
            <a:avLst/>
          </a:prstGeom>
          <a:noFill/>
          <a:ln cap="flat" cmpd="sng" w="9525">
            <a:solidFill>
              <a:schemeClr val="dk2"/>
            </a:solidFill>
            <a:prstDash val="solid"/>
            <a:round/>
            <a:headEnd len="lg" w="lg" type="none"/>
            <a:tailEnd len="lg" w="lg" type="triangle"/>
          </a:ln>
        </p:spPr>
      </p:cxnSp>
      <p:sp>
        <p:nvSpPr>
          <p:cNvPr id="308" name="Shape 308"/>
          <p:cNvSpPr/>
          <p:nvPr/>
        </p:nvSpPr>
        <p:spPr>
          <a:xfrm>
            <a:off x="7497800" y="3409712"/>
            <a:ext cx="1599525" cy="2429300"/>
          </a:xfrm>
          <a:custGeom>
            <a:pathLst>
              <a:path extrusionOk="0" h="97172" w="63981">
                <a:moveTo>
                  <a:pt x="45987" y="96772"/>
                </a:moveTo>
                <a:lnTo>
                  <a:pt x="63981" y="97172"/>
                </a:lnTo>
                <a:lnTo>
                  <a:pt x="62782" y="0"/>
                </a:lnTo>
                <a:lnTo>
                  <a:pt x="0" y="2800"/>
                </a:lnTo>
              </a:path>
            </a:pathLst>
          </a:custGeom>
          <a:noFill/>
          <a:ln cap="flat" cmpd="sng" w="9525">
            <a:solidFill>
              <a:schemeClr val="dk2"/>
            </a:solidFill>
            <a:prstDash val="solid"/>
            <a:round/>
            <a:headEnd len="lg" w="lg" type="none"/>
            <a:tailEnd len="lg" w="lg" type="triangle"/>
          </a:ln>
        </p:spPr>
      </p:sp>
      <p:cxnSp>
        <p:nvCxnSpPr>
          <p:cNvPr id="309" name="Shape 309"/>
          <p:cNvCxnSpPr>
            <a:endCxn id="306" idx="0"/>
          </p:cNvCxnSpPr>
          <p:nvPr/>
        </p:nvCxnSpPr>
        <p:spPr>
          <a:xfrm>
            <a:off x="7367949" y="5229287"/>
            <a:ext cx="954600" cy="404400"/>
          </a:xfrm>
          <a:prstGeom prst="straightConnector1">
            <a:avLst/>
          </a:prstGeom>
          <a:noFill/>
          <a:ln cap="flat" cmpd="sng" w="9525">
            <a:solidFill>
              <a:schemeClr val="dk2"/>
            </a:solidFill>
            <a:prstDash val="solid"/>
            <a:round/>
            <a:headEnd len="lg" w="lg" type="none"/>
            <a:tailEnd len="lg" w="lg" type="triangle"/>
          </a:ln>
        </p:spPr>
      </p:cxnSp>
      <p:sp>
        <p:nvSpPr>
          <p:cNvPr id="310" name="Shape 310"/>
          <p:cNvSpPr txBox="1"/>
          <p:nvPr/>
        </p:nvSpPr>
        <p:spPr>
          <a:xfrm>
            <a:off x="7757625" y="5083412"/>
            <a:ext cx="409800" cy="471000"/>
          </a:xfrm>
          <a:prstGeom prst="rect">
            <a:avLst/>
          </a:prstGeom>
          <a:noFill/>
          <a:ln>
            <a:noFill/>
          </a:ln>
        </p:spPr>
        <p:txBody>
          <a:bodyPr anchorCtr="0" anchor="t" bIns="91425" lIns="91425" rIns="91425" tIns="91425">
            <a:noAutofit/>
          </a:bodyPr>
          <a:lstStyle/>
          <a:p>
            <a:pPr lvl="0" rtl="0">
              <a:spcBef>
                <a:spcPts val="0"/>
              </a:spcBef>
              <a:buNone/>
            </a:pPr>
            <a:r>
              <a:rPr lang="en"/>
              <a:t>F</a:t>
            </a:r>
          </a:p>
        </p:txBody>
      </p:sp>
      <p:sp>
        <p:nvSpPr>
          <p:cNvPr id="311" name="Shape 311"/>
          <p:cNvSpPr/>
          <p:nvPr/>
        </p:nvSpPr>
        <p:spPr>
          <a:xfrm>
            <a:off x="5238475" y="3469000"/>
            <a:ext cx="749775" cy="2679200"/>
          </a:xfrm>
          <a:custGeom>
            <a:pathLst>
              <a:path extrusionOk="0" h="107168" w="29991">
                <a:moveTo>
                  <a:pt x="29991" y="0"/>
                </a:moveTo>
                <a:lnTo>
                  <a:pt x="0" y="27991"/>
                </a:lnTo>
                <a:lnTo>
                  <a:pt x="1200" y="107168"/>
                </a:lnTo>
              </a:path>
            </a:pathLst>
          </a:custGeom>
          <a:noFill/>
          <a:ln cap="flat" cmpd="sng" w="9525">
            <a:solidFill>
              <a:schemeClr val="dk2"/>
            </a:solidFill>
            <a:prstDash val="solid"/>
            <a:round/>
            <a:headEnd len="lg" w="lg" type="none"/>
            <a:tailEnd len="lg" w="lg" type="triangle"/>
          </a:ln>
        </p:spPr>
      </p:sp>
      <p:sp>
        <p:nvSpPr>
          <p:cNvPr id="312" name="Shape 312"/>
          <p:cNvSpPr/>
          <p:nvPr/>
        </p:nvSpPr>
        <p:spPr>
          <a:xfrm>
            <a:off x="5544100" y="3409725"/>
            <a:ext cx="608400" cy="4710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1200"/>
              <a:t>J1</a:t>
            </a:r>
          </a:p>
        </p:txBody>
      </p:sp>
      <p:sp>
        <p:nvSpPr>
          <p:cNvPr id="313" name="Shape 313"/>
          <p:cNvSpPr/>
          <p:nvPr/>
        </p:nvSpPr>
        <p:spPr>
          <a:xfrm>
            <a:off x="7808475" y="4746537"/>
            <a:ext cx="608400" cy="4710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J2</a:t>
            </a:r>
          </a:p>
        </p:txBody>
      </p:sp>
      <p:sp>
        <p:nvSpPr>
          <p:cNvPr id="314" name="Shape 314"/>
          <p:cNvSpPr/>
          <p:nvPr/>
        </p:nvSpPr>
        <p:spPr>
          <a:xfrm>
            <a:off x="8587350" y="3652650"/>
            <a:ext cx="608400" cy="471000"/>
          </a:xfrm>
          <a:prstGeom prst="ellipse">
            <a:avLst/>
          </a:prstGeom>
          <a:solidFill>
            <a:srgbClr val="F4CCCC"/>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J3</a:t>
            </a:r>
          </a:p>
        </p:txBody>
      </p:sp>
      <p:sp>
        <p:nvSpPr>
          <p:cNvPr id="315" name="Shape 315"/>
          <p:cNvSpPr/>
          <p:nvPr/>
        </p:nvSpPr>
        <p:spPr>
          <a:xfrm>
            <a:off x="5176650" y="157460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B1</a:t>
            </a:r>
          </a:p>
        </p:txBody>
      </p:sp>
      <p:sp>
        <p:nvSpPr>
          <p:cNvPr id="316" name="Shape 316"/>
          <p:cNvSpPr/>
          <p:nvPr/>
        </p:nvSpPr>
        <p:spPr>
          <a:xfrm>
            <a:off x="5176650" y="230470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B2</a:t>
            </a:r>
          </a:p>
        </p:txBody>
      </p:sp>
      <p:sp>
        <p:nvSpPr>
          <p:cNvPr id="317" name="Shape 317"/>
          <p:cNvSpPr/>
          <p:nvPr/>
        </p:nvSpPr>
        <p:spPr>
          <a:xfrm>
            <a:off x="6848000" y="298300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B3</a:t>
            </a:r>
          </a:p>
        </p:txBody>
      </p:sp>
      <p:sp>
        <p:nvSpPr>
          <p:cNvPr id="318" name="Shape 318"/>
          <p:cNvSpPr/>
          <p:nvPr/>
        </p:nvSpPr>
        <p:spPr>
          <a:xfrm>
            <a:off x="7283450" y="3745287"/>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B4</a:t>
            </a:r>
          </a:p>
        </p:txBody>
      </p:sp>
      <p:sp>
        <p:nvSpPr>
          <p:cNvPr id="319" name="Shape 319"/>
          <p:cNvSpPr/>
          <p:nvPr/>
        </p:nvSpPr>
        <p:spPr>
          <a:xfrm>
            <a:off x="5678325" y="466195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B5</a:t>
            </a:r>
          </a:p>
        </p:txBody>
      </p:sp>
      <p:sp>
        <p:nvSpPr>
          <p:cNvPr id="320" name="Shape 320"/>
          <p:cNvSpPr/>
          <p:nvPr/>
        </p:nvSpPr>
        <p:spPr>
          <a:xfrm>
            <a:off x="6910450" y="583845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B6</a:t>
            </a:r>
          </a:p>
        </p:txBody>
      </p:sp>
      <p:sp>
        <p:nvSpPr>
          <p:cNvPr id="321" name="Shape 321"/>
          <p:cNvSpPr/>
          <p:nvPr/>
        </p:nvSpPr>
        <p:spPr>
          <a:xfrm>
            <a:off x="7993362" y="5933387"/>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B7</a:t>
            </a:r>
          </a:p>
        </p:txBody>
      </p:sp>
      <p:sp>
        <p:nvSpPr>
          <p:cNvPr id="322" name="Shape 322"/>
          <p:cNvSpPr/>
          <p:nvPr/>
        </p:nvSpPr>
        <p:spPr>
          <a:xfrm>
            <a:off x="5743275" y="6344050"/>
            <a:ext cx="608400" cy="471000"/>
          </a:xfrm>
          <a:prstGeom prst="ellipse">
            <a:avLst/>
          </a:prstGeom>
          <a:solidFill>
            <a:srgbClr val="D9EAD3"/>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200"/>
              <a:t>B8</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6" name="Shape 326"/>
        <p:cNvGrpSpPr/>
        <p:nvPr/>
      </p:nvGrpSpPr>
      <p:grpSpPr>
        <a:xfrm>
          <a:off x="0" y="0"/>
          <a:ext cx="0" cy="0"/>
          <a:chOff x="0" y="0"/>
          <a:chExt cx="0" cy="0"/>
        </a:xfrm>
      </p:grpSpPr>
      <p:sp>
        <p:nvSpPr>
          <p:cNvPr id="327" name="Shape 32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1 - Control-Flow Graph</a:t>
            </a:r>
          </a:p>
        </p:txBody>
      </p:sp>
      <p:sp>
        <p:nvSpPr>
          <p:cNvPr id="328" name="Shape 32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b="1" lang="en" sz="2400"/>
              <a:t>Draw a control-flow graph for the following code:</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1. int abs(int A[], int N)</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2.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3.     int i=0;</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4.	   while (i&lt; N)</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5.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6.		    if (A[i]&lt;0)</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7. 			    A[i] = - A[i];</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8.		    i++;</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9.	   }</a:t>
            </a:r>
          </a:p>
          <a:p>
            <a:pPr lvl="0" rtl="0">
              <a:lnSpc>
                <a:spcPct val="120000"/>
              </a:lnSpc>
              <a:spcBef>
                <a:spcPts val="0"/>
              </a:spcBef>
              <a:buClr>
                <a:schemeClr val="dk1"/>
              </a:buClr>
              <a:buSzPct val="55000"/>
              <a:buFont typeface="Arial"/>
              <a:buNone/>
            </a:pPr>
            <a:r>
              <a:rPr b="1" lang="en" sz="2000">
                <a:latin typeface="Courier New"/>
                <a:ea typeface="Courier New"/>
                <a:cs typeface="Courier New"/>
                <a:sym typeface="Courier New"/>
              </a:rPr>
              <a:t>10.	   return(1);</a:t>
            </a:r>
          </a:p>
          <a:p>
            <a:pPr lvl="0" marR="0" rtl="0" algn="l">
              <a:lnSpc>
                <a:spcPct val="120000"/>
              </a:lnSpc>
              <a:spcBef>
                <a:spcPts val="0"/>
              </a:spcBef>
              <a:spcAft>
                <a:spcPts val="0"/>
              </a:spcAft>
              <a:buNone/>
            </a:pPr>
            <a:r>
              <a:rPr b="1" lang="en" sz="2000">
                <a:latin typeface="Courier New"/>
                <a:ea typeface="Courier New"/>
                <a:cs typeface="Courier New"/>
                <a:sym typeface="Courier New"/>
              </a:rPr>
              <a:t>11.}</a:t>
            </a:r>
          </a:p>
        </p:txBody>
      </p:sp>
      <p:sp>
        <p:nvSpPr>
          <p:cNvPr id="329" name="Shape 32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21</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7" name="Shape 337"/>
        <p:cNvGrpSpPr/>
        <p:nvPr/>
      </p:nvGrpSpPr>
      <p:grpSpPr>
        <a:xfrm>
          <a:off x="0" y="0"/>
          <a:ext cx="0" cy="0"/>
          <a:chOff x="0" y="0"/>
          <a:chExt cx="0" cy="0"/>
        </a:xfrm>
      </p:grpSpPr>
      <p:sp>
        <p:nvSpPr>
          <p:cNvPr id="338" name="Shape 338"/>
          <p:cNvSpPr txBox="1"/>
          <p:nvPr>
            <p:ph type="title"/>
          </p:nvPr>
        </p:nvSpPr>
        <p:spPr>
          <a:xfrm>
            <a:off x="457200" y="456650"/>
            <a:ext cx="6903000" cy="11430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t>Activity 1 - Solution</a:t>
            </a:r>
          </a:p>
        </p:txBody>
      </p:sp>
      <p:sp>
        <p:nvSpPr>
          <p:cNvPr id="339" name="Shape 339"/>
          <p:cNvSpPr txBox="1"/>
          <p:nvPr/>
        </p:nvSpPr>
        <p:spPr>
          <a:xfrm>
            <a:off x="457200" y="2432100"/>
            <a:ext cx="4117799" cy="3443399"/>
          </a:xfrm>
          <a:prstGeom prst="rect">
            <a:avLst/>
          </a:prstGeom>
          <a:noFill/>
          <a:ln>
            <a:noFill/>
          </a:ln>
        </p:spPr>
        <p:txBody>
          <a:bodyPr anchorCtr="0" anchor="t" bIns="45875" lIns="91775" rIns="91775" tIns="45875">
            <a:noAutofit/>
          </a:bodyPr>
          <a:lstStyle/>
          <a:p>
            <a:pPr lvl="0" rtl="0">
              <a:spcBef>
                <a:spcPts val="0"/>
              </a:spcBef>
              <a:buSzPct val="25000"/>
              <a:buNone/>
            </a:pPr>
            <a:r>
              <a:rPr b="1" lang="en" sz="1800">
                <a:solidFill>
                  <a:schemeClr val="dk1"/>
                </a:solidFill>
                <a:latin typeface="Courier New"/>
                <a:ea typeface="Courier New"/>
                <a:cs typeface="Courier New"/>
                <a:sym typeface="Courier New"/>
              </a:rPr>
              <a:t>1. int abs(int A[], int N) </a:t>
            </a:r>
          </a:p>
          <a:p>
            <a:pPr lvl="0" rtl="0">
              <a:spcBef>
                <a:spcPts val="0"/>
              </a:spcBef>
              <a:buSzPct val="25000"/>
              <a:buNone/>
            </a:pPr>
            <a:r>
              <a:rPr b="1" lang="en" sz="1800">
                <a:solidFill>
                  <a:schemeClr val="dk1"/>
                </a:solidFill>
                <a:latin typeface="Courier New"/>
                <a:ea typeface="Courier New"/>
                <a:cs typeface="Courier New"/>
                <a:sym typeface="Courier New"/>
              </a:rPr>
              <a:t>2. {</a:t>
            </a:r>
          </a:p>
          <a:p>
            <a:pPr lvl="0" rtl="0">
              <a:spcBef>
                <a:spcPts val="0"/>
              </a:spcBef>
              <a:buSzPct val="25000"/>
              <a:buNone/>
            </a:pPr>
            <a:r>
              <a:rPr b="1" lang="en" sz="1800">
                <a:solidFill>
                  <a:schemeClr val="dk1"/>
                </a:solidFill>
                <a:latin typeface="Courier New"/>
                <a:ea typeface="Courier New"/>
                <a:cs typeface="Courier New"/>
                <a:sym typeface="Courier New"/>
              </a:rPr>
              <a:t>3.     int i=0;</a:t>
            </a:r>
          </a:p>
          <a:p>
            <a:pPr lvl="0" rtl="0">
              <a:spcBef>
                <a:spcPts val="0"/>
              </a:spcBef>
              <a:buSzPct val="25000"/>
              <a:buNone/>
            </a:pPr>
            <a:r>
              <a:rPr b="1" lang="en" sz="1800">
                <a:solidFill>
                  <a:schemeClr val="dk1"/>
                </a:solidFill>
                <a:latin typeface="Courier New"/>
                <a:ea typeface="Courier New"/>
                <a:cs typeface="Courier New"/>
                <a:sym typeface="Courier New"/>
              </a:rPr>
              <a:t>4.	   while (i&lt; N) </a:t>
            </a:r>
          </a:p>
          <a:p>
            <a:pPr lvl="0" rtl="0">
              <a:spcBef>
                <a:spcPts val="0"/>
              </a:spcBef>
              <a:buSzPct val="25000"/>
              <a:buNone/>
            </a:pPr>
            <a:r>
              <a:rPr b="1" lang="en" sz="1800">
                <a:solidFill>
                  <a:schemeClr val="dk1"/>
                </a:solidFill>
                <a:latin typeface="Courier New"/>
                <a:ea typeface="Courier New"/>
                <a:cs typeface="Courier New"/>
                <a:sym typeface="Courier New"/>
              </a:rPr>
              <a:t>5.	   {</a:t>
            </a:r>
          </a:p>
          <a:p>
            <a:pPr lvl="0" rtl="0">
              <a:spcBef>
                <a:spcPts val="0"/>
              </a:spcBef>
              <a:buSzPct val="25000"/>
              <a:buNone/>
            </a:pPr>
            <a:r>
              <a:rPr b="1" lang="en" sz="1800">
                <a:solidFill>
                  <a:schemeClr val="dk1"/>
                </a:solidFill>
                <a:latin typeface="Courier New"/>
                <a:ea typeface="Courier New"/>
                <a:cs typeface="Courier New"/>
                <a:sym typeface="Courier New"/>
              </a:rPr>
              <a:t>6.		    if (A[i]&lt;0) </a:t>
            </a:r>
          </a:p>
          <a:p>
            <a:pPr lvl="0" rtl="0">
              <a:spcBef>
                <a:spcPts val="0"/>
              </a:spcBef>
              <a:buSzPct val="25000"/>
              <a:buNone/>
            </a:pPr>
            <a:r>
              <a:rPr b="1" lang="en" sz="1800">
                <a:solidFill>
                  <a:schemeClr val="dk1"/>
                </a:solidFill>
                <a:latin typeface="Courier New"/>
                <a:ea typeface="Courier New"/>
                <a:cs typeface="Courier New"/>
                <a:sym typeface="Courier New"/>
              </a:rPr>
              <a:t>7. 			    A[i] = - A[i];</a:t>
            </a:r>
          </a:p>
          <a:p>
            <a:pPr lvl="0" rtl="0">
              <a:spcBef>
                <a:spcPts val="0"/>
              </a:spcBef>
              <a:buSzPct val="25000"/>
              <a:buNone/>
            </a:pPr>
            <a:r>
              <a:rPr b="1" lang="en" sz="1800">
                <a:solidFill>
                  <a:schemeClr val="dk1"/>
                </a:solidFill>
                <a:latin typeface="Courier New"/>
                <a:ea typeface="Courier New"/>
                <a:cs typeface="Courier New"/>
                <a:sym typeface="Courier New"/>
              </a:rPr>
              <a:t>8.		    i++;</a:t>
            </a:r>
          </a:p>
          <a:p>
            <a:pPr lvl="0" rtl="0">
              <a:spcBef>
                <a:spcPts val="0"/>
              </a:spcBef>
              <a:buSzPct val="25000"/>
              <a:buNone/>
            </a:pPr>
            <a:r>
              <a:rPr b="1" lang="en" sz="1800">
                <a:solidFill>
                  <a:schemeClr val="dk1"/>
                </a:solidFill>
                <a:latin typeface="Courier New"/>
                <a:ea typeface="Courier New"/>
                <a:cs typeface="Courier New"/>
                <a:sym typeface="Courier New"/>
              </a:rPr>
              <a:t>9.	   }</a:t>
            </a:r>
          </a:p>
          <a:p>
            <a:pPr lvl="0" rtl="0">
              <a:spcBef>
                <a:spcPts val="0"/>
              </a:spcBef>
              <a:buSzPct val="25000"/>
              <a:buNone/>
            </a:pPr>
            <a:r>
              <a:rPr b="1" lang="en" sz="1800">
                <a:solidFill>
                  <a:schemeClr val="dk1"/>
                </a:solidFill>
                <a:latin typeface="Courier New"/>
                <a:ea typeface="Courier New"/>
                <a:cs typeface="Courier New"/>
                <a:sym typeface="Courier New"/>
              </a:rPr>
              <a:t>10.	   return(1);</a:t>
            </a:r>
          </a:p>
          <a:p>
            <a:pPr lvl="0" rtl="0">
              <a:spcBef>
                <a:spcPts val="0"/>
              </a:spcBef>
              <a:buSzPct val="25000"/>
              <a:buNone/>
            </a:pPr>
            <a:r>
              <a:rPr b="1" lang="en" sz="1800">
                <a:solidFill>
                  <a:schemeClr val="dk1"/>
                </a:solidFill>
                <a:latin typeface="Courier New"/>
                <a:ea typeface="Courier New"/>
                <a:cs typeface="Courier New"/>
                <a:sym typeface="Courier New"/>
              </a:rPr>
              <a:t>11.}</a:t>
            </a:r>
          </a:p>
        </p:txBody>
      </p:sp>
      <p:sp>
        <p:nvSpPr>
          <p:cNvPr id="340" name="Shape 340"/>
          <p:cNvSpPr txBox="1"/>
          <p:nvPr/>
        </p:nvSpPr>
        <p:spPr>
          <a:xfrm>
            <a:off x="337075" y="1737175"/>
            <a:ext cx="8349600" cy="557400"/>
          </a:xfrm>
          <a:prstGeom prst="rect">
            <a:avLst/>
          </a:prstGeom>
          <a:noFill/>
          <a:ln>
            <a:noFill/>
          </a:ln>
        </p:spPr>
        <p:txBody>
          <a:bodyPr anchorCtr="0" anchor="t" bIns="91425" lIns="91425" rIns="91425" tIns="91425">
            <a:noAutofit/>
          </a:bodyPr>
          <a:lstStyle/>
          <a:p>
            <a:pPr lvl="0" rtl="0">
              <a:spcBef>
                <a:spcPts val="0"/>
              </a:spcBef>
              <a:buNone/>
            </a:pPr>
            <a:r>
              <a:rPr b="1" lang="en" sz="2400"/>
              <a:t>Draw a control-flow graph for the following code:</a:t>
            </a:r>
          </a:p>
        </p:txBody>
      </p:sp>
      <p:cxnSp>
        <p:nvCxnSpPr>
          <p:cNvPr id="341" name="Shape 341"/>
          <p:cNvCxnSpPr/>
          <p:nvPr/>
        </p:nvCxnSpPr>
        <p:spPr>
          <a:xfrm>
            <a:off x="6665975" y="3671925"/>
            <a:ext cx="0" cy="365100"/>
          </a:xfrm>
          <a:prstGeom prst="straightConnector1">
            <a:avLst/>
          </a:prstGeom>
          <a:noFill/>
          <a:ln cap="flat" cmpd="sng" w="28575">
            <a:solidFill>
              <a:srgbClr val="000000"/>
            </a:solidFill>
            <a:prstDash val="solid"/>
            <a:round/>
            <a:headEnd len="med" w="med" type="none"/>
            <a:tailEnd len="med" w="med" type="triangle"/>
          </a:ln>
        </p:spPr>
      </p:cxnSp>
      <p:cxnSp>
        <p:nvCxnSpPr>
          <p:cNvPr id="342" name="Shape 342"/>
          <p:cNvCxnSpPr/>
          <p:nvPr/>
        </p:nvCxnSpPr>
        <p:spPr>
          <a:xfrm>
            <a:off x="4608575" y="3671925"/>
            <a:ext cx="0" cy="1406400"/>
          </a:xfrm>
          <a:prstGeom prst="straightConnector1">
            <a:avLst/>
          </a:prstGeom>
          <a:noFill/>
          <a:ln cap="flat" cmpd="sng" w="28575">
            <a:solidFill>
              <a:srgbClr val="000000"/>
            </a:solidFill>
            <a:prstDash val="solid"/>
            <a:round/>
            <a:headEnd len="med" w="med" type="none"/>
            <a:tailEnd len="med" w="med" type="triangle"/>
          </a:ln>
        </p:spPr>
      </p:cxnSp>
      <p:sp>
        <p:nvSpPr>
          <p:cNvPr id="343" name="Shape 343"/>
          <p:cNvSpPr/>
          <p:nvPr/>
        </p:nvSpPr>
        <p:spPr>
          <a:xfrm>
            <a:off x="7510525" y="5480087"/>
            <a:ext cx="6732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a:t>
            </a:r>
          </a:p>
        </p:txBody>
      </p:sp>
      <p:sp>
        <p:nvSpPr>
          <p:cNvPr id="344" name="Shape 344"/>
          <p:cNvSpPr/>
          <p:nvPr/>
        </p:nvSpPr>
        <p:spPr>
          <a:xfrm>
            <a:off x="4258950" y="3351250"/>
            <a:ext cx="2534400" cy="6255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lang="en" sz="1600">
                <a:solidFill>
                  <a:schemeClr val="dk1"/>
                </a:solidFill>
              </a:rPr>
              <a:t>      </a:t>
            </a:r>
            <a:r>
              <a:rPr b="1" i="0" lang="en" sz="1600" u="none" cap="none" strike="noStrike">
                <a:solidFill>
                  <a:schemeClr val="dk1"/>
                </a:solidFill>
                <a:latin typeface="Arial"/>
                <a:ea typeface="Arial"/>
                <a:cs typeface="Arial"/>
                <a:sym typeface="Arial"/>
              </a:rPr>
              <a:t>i&lt;N</a:t>
            </a:r>
          </a:p>
        </p:txBody>
      </p:sp>
      <p:sp>
        <p:nvSpPr>
          <p:cNvPr id="345" name="Shape 345"/>
          <p:cNvSpPr/>
          <p:nvPr/>
        </p:nvSpPr>
        <p:spPr>
          <a:xfrm>
            <a:off x="5543612" y="4037050"/>
            <a:ext cx="2259000" cy="625500"/>
          </a:xfrm>
          <a:prstGeom prst="diamond">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A[i]&lt;0</a:t>
            </a:r>
          </a:p>
        </p:txBody>
      </p:sp>
      <p:sp>
        <p:nvSpPr>
          <p:cNvPr id="346" name="Shape 346"/>
          <p:cNvSpPr/>
          <p:nvPr/>
        </p:nvSpPr>
        <p:spPr>
          <a:xfrm>
            <a:off x="7129525" y="4718087"/>
            <a:ext cx="13590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A[i] = - A[i];</a:t>
            </a:r>
          </a:p>
        </p:txBody>
      </p:sp>
      <p:sp>
        <p:nvSpPr>
          <p:cNvPr id="347" name="Shape 347"/>
          <p:cNvSpPr/>
          <p:nvPr/>
        </p:nvSpPr>
        <p:spPr>
          <a:xfrm>
            <a:off x="3927537" y="5099087"/>
            <a:ext cx="13605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return(1)</a:t>
            </a:r>
          </a:p>
        </p:txBody>
      </p:sp>
      <p:cxnSp>
        <p:nvCxnSpPr>
          <p:cNvPr id="348" name="Shape 348"/>
          <p:cNvCxnSpPr/>
          <p:nvPr/>
        </p:nvCxnSpPr>
        <p:spPr>
          <a:xfrm>
            <a:off x="5599175" y="2909925"/>
            <a:ext cx="0" cy="415800"/>
          </a:xfrm>
          <a:prstGeom prst="straightConnector1">
            <a:avLst/>
          </a:prstGeom>
          <a:noFill/>
          <a:ln cap="flat" cmpd="sng" w="28575">
            <a:solidFill>
              <a:srgbClr val="000000"/>
            </a:solidFill>
            <a:prstDash val="solid"/>
            <a:round/>
            <a:headEnd len="med" w="med" type="none"/>
            <a:tailEnd len="med" w="med" type="triangle"/>
          </a:ln>
        </p:spPr>
      </p:cxnSp>
      <p:cxnSp>
        <p:nvCxnSpPr>
          <p:cNvPr id="349" name="Shape 349"/>
          <p:cNvCxnSpPr/>
          <p:nvPr/>
        </p:nvCxnSpPr>
        <p:spPr>
          <a:xfrm>
            <a:off x="7808975" y="4357725"/>
            <a:ext cx="0" cy="352500"/>
          </a:xfrm>
          <a:prstGeom prst="straightConnector1">
            <a:avLst/>
          </a:prstGeom>
          <a:noFill/>
          <a:ln cap="flat" cmpd="sng" w="28575">
            <a:solidFill>
              <a:srgbClr val="000000"/>
            </a:solidFill>
            <a:prstDash val="solid"/>
            <a:round/>
            <a:headEnd len="med" w="med" type="none"/>
            <a:tailEnd len="med" w="med" type="triangle"/>
          </a:ln>
        </p:spPr>
      </p:cxnSp>
      <p:cxnSp>
        <p:nvCxnSpPr>
          <p:cNvPr id="350" name="Shape 350"/>
          <p:cNvCxnSpPr/>
          <p:nvPr/>
        </p:nvCxnSpPr>
        <p:spPr>
          <a:xfrm>
            <a:off x="8196325" y="5707100"/>
            <a:ext cx="444600" cy="0"/>
          </a:xfrm>
          <a:prstGeom prst="straightConnector1">
            <a:avLst/>
          </a:prstGeom>
          <a:noFill/>
          <a:ln cap="flat" cmpd="sng" w="28575">
            <a:solidFill>
              <a:srgbClr val="000000"/>
            </a:solidFill>
            <a:prstDash val="solid"/>
            <a:round/>
            <a:headEnd len="med" w="med" type="none"/>
            <a:tailEnd len="med" w="med" type="none"/>
          </a:ln>
        </p:spPr>
      </p:cxnSp>
      <p:cxnSp>
        <p:nvCxnSpPr>
          <p:cNvPr id="351" name="Shape 351"/>
          <p:cNvCxnSpPr/>
          <p:nvPr/>
        </p:nvCxnSpPr>
        <p:spPr>
          <a:xfrm>
            <a:off x="8628000" y="3754400"/>
            <a:ext cx="0" cy="1952700"/>
          </a:xfrm>
          <a:prstGeom prst="straightConnector1">
            <a:avLst/>
          </a:prstGeom>
          <a:noFill/>
          <a:ln cap="flat" cmpd="sng" w="28575">
            <a:solidFill>
              <a:srgbClr val="000000"/>
            </a:solidFill>
            <a:prstDash val="solid"/>
            <a:round/>
            <a:headEnd len="med" w="med" type="none"/>
            <a:tailEnd len="med" w="med" type="none"/>
          </a:ln>
        </p:spPr>
      </p:cxnSp>
      <p:cxnSp>
        <p:nvCxnSpPr>
          <p:cNvPr id="352" name="Shape 352"/>
          <p:cNvCxnSpPr/>
          <p:nvPr/>
        </p:nvCxnSpPr>
        <p:spPr>
          <a:xfrm>
            <a:off x="5621400" y="3062325"/>
            <a:ext cx="3006600" cy="644400"/>
          </a:xfrm>
          <a:prstGeom prst="straightConnector1">
            <a:avLst/>
          </a:prstGeom>
          <a:noFill/>
          <a:ln cap="flat" cmpd="sng" w="28575">
            <a:solidFill>
              <a:srgbClr val="000000"/>
            </a:solidFill>
            <a:prstDash val="solid"/>
            <a:round/>
            <a:headEnd len="med" w="med" type="triangle"/>
            <a:tailEnd len="med" w="med" type="none"/>
          </a:ln>
        </p:spPr>
      </p:cxnSp>
      <p:sp>
        <p:nvSpPr>
          <p:cNvPr id="353" name="Shape 353"/>
          <p:cNvSpPr/>
          <p:nvPr/>
        </p:nvSpPr>
        <p:spPr>
          <a:xfrm>
            <a:off x="6727904" y="3703675"/>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54" name="Shape 354"/>
          <p:cNvSpPr/>
          <p:nvPr/>
        </p:nvSpPr>
        <p:spPr>
          <a:xfrm>
            <a:off x="4594287" y="4008475"/>
            <a:ext cx="7068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sp>
        <p:nvSpPr>
          <p:cNvPr id="355" name="Shape 355"/>
          <p:cNvSpPr/>
          <p:nvPr/>
        </p:nvSpPr>
        <p:spPr>
          <a:xfrm>
            <a:off x="7907680" y="4263387"/>
            <a:ext cx="8826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True</a:t>
            </a:r>
          </a:p>
        </p:txBody>
      </p:sp>
      <p:sp>
        <p:nvSpPr>
          <p:cNvPr id="356" name="Shape 356"/>
          <p:cNvSpPr/>
          <p:nvPr/>
        </p:nvSpPr>
        <p:spPr>
          <a:xfrm>
            <a:off x="5661087" y="4618075"/>
            <a:ext cx="706800" cy="336000"/>
          </a:xfrm>
          <a:prstGeom prst="rect">
            <a:avLst/>
          </a:prstGeom>
          <a:noFill/>
          <a:ln>
            <a:noFill/>
          </a:ln>
        </p:spPr>
        <p:txBody>
          <a:bodyPr anchorCtr="0" anchor="t"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False</a:t>
            </a:r>
          </a:p>
        </p:txBody>
      </p:sp>
      <p:cxnSp>
        <p:nvCxnSpPr>
          <p:cNvPr id="357" name="Shape 357"/>
          <p:cNvCxnSpPr/>
          <p:nvPr/>
        </p:nvCxnSpPr>
        <p:spPr>
          <a:xfrm>
            <a:off x="5599175" y="4357725"/>
            <a:ext cx="0" cy="1343100"/>
          </a:xfrm>
          <a:prstGeom prst="straightConnector1">
            <a:avLst/>
          </a:prstGeom>
          <a:noFill/>
          <a:ln cap="flat" cmpd="sng" w="28575">
            <a:solidFill>
              <a:schemeClr val="dk1"/>
            </a:solidFill>
            <a:prstDash val="solid"/>
            <a:round/>
            <a:headEnd len="med" w="med" type="none"/>
            <a:tailEnd len="med" w="med" type="none"/>
          </a:ln>
        </p:spPr>
      </p:cxnSp>
      <p:cxnSp>
        <p:nvCxnSpPr>
          <p:cNvPr id="358" name="Shape 358"/>
          <p:cNvCxnSpPr/>
          <p:nvPr/>
        </p:nvCxnSpPr>
        <p:spPr>
          <a:xfrm>
            <a:off x="5621400" y="5707100"/>
            <a:ext cx="1876500" cy="0"/>
          </a:xfrm>
          <a:prstGeom prst="straightConnector1">
            <a:avLst/>
          </a:prstGeom>
          <a:noFill/>
          <a:ln cap="flat" cmpd="sng" w="28575">
            <a:solidFill>
              <a:schemeClr val="dk1"/>
            </a:solidFill>
            <a:prstDash val="solid"/>
            <a:round/>
            <a:headEnd len="med" w="med" type="none"/>
            <a:tailEnd len="med" w="med" type="triangle"/>
          </a:ln>
        </p:spPr>
      </p:cxnSp>
      <p:sp>
        <p:nvSpPr>
          <p:cNvPr id="359" name="Shape 359"/>
          <p:cNvSpPr/>
          <p:nvPr/>
        </p:nvSpPr>
        <p:spPr>
          <a:xfrm>
            <a:off x="5148325" y="2432087"/>
            <a:ext cx="882600" cy="449400"/>
          </a:xfrm>
          <a:prstGeom prst="rect">
            <a:avLst/>
          </a:prstGeom>
          <a:solidFill>
            <a:srgbClr val="F4FEDE"/>
          </a:solidFill>
          <a:ln cap="flat" cmpd="sng" w="12700">
            <a:solidFill>
              <a:schemeClr val="dk1"/>
            </a:solidFill>
            <a:prstDash val="solid"/>
            <a:miter/>
            <a:headEnd len="med" w="med" type="none"/>
            <a:tailEnd len="med" w="med" type="none"/>
          </a:ln>
        </p:spPr>
        <p:txBody>
          <a:bodyPr anchorCtr="0" anchor="ctr" bIns="44450" lIns="90475" rIns="90475" tIns="44450">
            <a:noAutofit/>
          </a:bodyPr>
          <a:lstStyle/>
          <a:p>
            <a:pPr indent="0" lvl="0" marL="0" marR="0" rtl="0" algn="l">
              <a:spcBef>
                <a:spcPts val="0"/>
              </a:spcBef>
              <a:buSzPct val="25000"/>
              <a:buNone/>
            </a:pPr>
            <a:r>
              <a:rPr b="1" i="0" lang="en" sz="1600" u="none" cap="none" strike="noStrike">
                <a:solidFill>
                  <a:schemeClr val="dk1"/>
                </a:solidFill>
                <a:latin typeface="Arial"/>
                <a:ea typeface="Arial"/>
                <a:cs typeface="Arial"/>
                <a:sym typeface="Arial"/>
              </a:rPr>
              <a:t>i=0</a:t>
            </a:r>
          </a:p>
        </p:txBody>
      </p:sp>
      <p:cxnSp>
        <p:nvCxnSpPr>
          <p:cNvPr id="360" name="Shape 360"/>
          <p:cNvCxnSpPr/>
          <p:nvPr/>
        </p:nvCxnSpPr>
        <p:spPr>
          <a:xfrm>
            <a:off x="7808975" y="5195925"/>
            <a:ext cx="0" cy="276300"/>
          </a:xfrm>
          <a:prstGeom prst="straightConnector1">
            <a:avLst/>
          </a:prstGeom>
          <a:noFill/>
          <a:ln cap="flat" cmpd="sng" w="28575">
            <a:solidFill>
              <a:srgbClr val="000000"/>
            </a:solidFill>
            <a:prstDash val="solid"/>
            <a:round/>
            <a:headEnd len="med" w="med" type="none"/>
            <a:tailEnd len="med" w="med" type="triangle"/>
          </a:ln>
        </p:spPr>
      </p:cxnSp>
      <p:sp>
        <p:nvSpPr>
          <p:cNvPr id="361" name="Shape 3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22</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5" name="Shape 365"/>
        <p:cNvGrpSpPr/>
        <p:nvPr/>
      </p:nvGrpSpPr>
      <p:grpSpPr>
        <a:xfrm>
          <a:off x="0" y="0"/>
          <a:ext cx="0" cy="0"/>
          <a:chOff x="0" y="0"/>
          <a:chExt cx="0" cy="0"/>
        </a:xfrm>
      </p:grpSpPr>
      <p:sp>
        <p:nvSpPr>
          <p:cNvPr id="366" name="Shape 3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Call Graphs</a:t>
            </a:r>
          </a:p>
        </p:txBody>
      </p:sp>
      <p:sp>
        <p:nvSpPr>
          <p:cNvPr id="367" name="Shape 3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2400"/>
              <a:t>Directed graph representing </a:t>
            </a:r>
            <a:r>
              <a:rPr i="1" lang="en" sz="2400"/>
              <a:t>interprocedural</a:t>
            </a:r>
            <a:r>
              <a:rPr lang="en" sz="2400"/>
              <a:t> control-flow, where nodes represent procedures and edges represent “calls” relation. </a:t>
            </a:r>
          </a:p>
        </p:txBody>
      </p:sp>
      <p:sp>
        <p:nvSpPr>
          <p:cNvPr id="368" name="Shape 3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23</a:t>
            </a:r>
          </a:p>
        </p:txBody>
      </p:sp>
      <p:sp>
        <p:nvSpPr>
          <p:cNvPr id="369" name="Shape 369"/>
          <p:cNvSpPr/>
          <p:nvPr/>
        </p:nvSpPr>
        <p:spPr>
          <a:xfrm>
            <a:off x="3400150" y="3497550"/>
            <a:ext cx="31035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StringUtils.collapseNewlines(String)</a:t>
            </a:r>
          </a:p>
        </p:txBody>
      </p:sp>
      <p:sp>
        <p:nvSpPr>
          <p:cNvPr id="370" name="Shape 370"/>
          <p:cNvSpPr/>
          <p:nvPr/>
        </p:nvSpPr>
        <p:spPr>
          <a:xfrm>
            <a:off x="523775" y="4966225"/>
            <a:ext cx="16158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String.charAt(int)</a:t>
            </a:r>
          </a:p>
        </p:txBody>
      </p:sp>
      <p:cxnSp>
        <p:nvCxnSpPr>
          <p:cNvPr id="371" name="Shape 371"/>
          <p:cNvCxnSpPr>
            <a:endCxn id="369" idx="0"/>
          </p:cNvCxnSpPr>
          <p:nvPr/>
        </p:nvCxnSpPr>
        <p:spPr>
          <a:xfrm>
            <a:off x="4940500" y="3085950"/>
            <a:ext cx="11400" cy="411600"/>
          </a:xfrm>
          <a:prstGeom prst="straightConnector1">
            <a:avLst/>
          </a:prstGeom>
          <a:noFill/>
          <a:ln cap="flat" cmpd="sng" w="9525">
            <a:solidFill>
              <a:schemeClr val="dk2"/>
            </a:solidFill>
            <a:prstDash val="solid"/>
            <a:round/>
            <a:headEnd len="lg" w="lg" type="none"/>
            <a:tailEnd len="lg" w="lg" type="triangle"/>
          </a:ln>
        </p:spPr>
      </p:cxnSp>
      <p:cxnSp>
        <p:nvCxnSpPr>
          <p:cNvPr id="372" name="Shape 372"/>
          <p:cNvCxnSpPr>
            <a:stCxn id="369" idx="2"/>
            <a:endCxn id="370" idx="0"/>
          </p:cNvCxnSpPr>
          <p:nvPr/>
        </p:nvCxnSpPr>
        <p:spPr>
          <a:xfrm flipH="1">
            <a:off x="1331800" y="4194750"/>
            <a:ext cx="3620100" cy="771600"/>
          </a:xfrm>
          <a:prstGeom prst="straightConnector1">
            <a:avLst/>
          </a:prstGeom>
          <a:noFill/>
          <a:ln cap="flat" cmpd="sng" w="9525">
            <a:solidFill>
              <a:schemeClr val="dk2"/>
            </a:solidFill>
            <a:prstDash val="solid"/>
            <a:round/>
            <a:headEnd len="lg" w="lg" type="none"/>
            <a:tailEnd len="lg" w="lg" type="triangle"/>
          </a:ln>
        </p:spPr>
      </p:cxnSp>
      <p:sp>
        <p:nvSpPr>
          <p:cNvPr id="373" name="Shape 373"/>
          <p:cNvSpPr/>
          <p:nvPr/>
        </p:nvSpPr>
        <p:spPr>
          <a:xfrm>
            <a:off x="6747375" y="4966225"/>
            <a:ext cx="19203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StringBuffer.toString()</a:t>
            </a:r>
          </a:p>
        </p:txBody>
      </p:sp>
      <p:sp>
        <p:nvSpPr>
          <p:cNvPr id="374" name="Shape 374"/>
          <p:cNvSpPr/>
          <p:nvPr/>
        </p:nvSpPr>
        <p:spPr>
          <a:xfrm>
            <a:off x="4051150" y="4966225"/>
            <a:ext cx="23817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StringBuffer.append(char)</a:t>
            </a:r>
          </a:p>
        </p:txBody>
      </p:sp>
      <p:sp>
        <p:nvSpPr>
          <p:cNvPr id="375" name="Shape 375"/>
          <p:cNvSpPr/>
          <p:nvPr/>
        </p:nvSpPr>
        <p:spPr>
          <a:xfrm>
            <a:off x="2238725" y="4966225"/>
            <a:ext cx="13374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String.length()</a:t>
            </a:r>
          </a:p>
        </p:txBody>
      </p:sp>
      <p:cxnSp>
        <p:nvCxnSpPr>
          <p:cNvPr id="376" name="Shape 376"/>
          <p:cNvCxnSpPr>
            <a:stCxn id="369" idx="2"/>
            <a:endCxn id="375" idx="0"/>
          </p:cNvCxnSpPr>
          <p:nvPr/>
        </p:nvCxnSpPr>
        <p:spPr>
          <a:xfrm flipH="1">
            <a:off x="2907400" y="4194750"/>
            <a:ext cx="2044500" cy="771600"/>
          </a:xfrm>
          <a:prstGeom prst="straightConnector1">
            <a:avLst/>
          </a:prstGeom>
          <a:noFill/>
          <a:ln cap="flat" cmpd="sng" w="9525">
            <a:solidFill>
              <a:schemeClr val="dk2"/>
            </a:solidFill>
            <a:prstDash val="solid"/>
            <a:round/>
            <a:headEnd len="lg" w="lg" type="none"/>
            <a:tailEnd len="lg" w="lg" type="triangle"/>
          </a:ln>
        </p:spPr>
      </p:cxnSp>
      <p:cxnSp>
        <p:nvCxnSpPr>
          <p:cNvPr id="377" name="Shape 377"/>
          <p:cNvCxnSpPr>
            <a:stCxn id="369" idx="2"/>
            <a:endCxn id="374" idx="0"/>
          </p:cNvCxnSpPr>
          <p:nvPr/>
        </p:nvCxnSpPr>
        <p:spPr>
          <a:xfrm>
            <a:off x="4951900" y="4194750"/>
            <a:ext cx="290100" cy="771600"/>
          </a:xfrm>
          <a:prstGeom prst="straightConnector1">
            <a:avLst/>
          </a:prstGeom>
          <a:noFill/>
          <a:ln cap="flat" cmpd="sng" w="9525">
            <a:solidFill>
              <a:schemeClr val="dk2"/>
            </a:solidFill>
            <a:prstDash val="solid"/>
            <a:round/>
            <a:headEnd len="lg" w="lg" type="none"/>
            <a:tailEnd len="lg" w="lg" type="triangle"/>
          </a:ln>
        </p:spPr>
      </p:cxnSp>
      <p:cxnSp>
        <p:nvCxnSpPr>
          <p:cNvPr id="378" name="Shape 378"/>
          <p:cNvCxnSpPr>
            <a:stCxn id="369" idx="2"/>
            <a:endCxn id="373" idx="0"/>
          </p:cNvCxnSpPr>
          <p:nvPr/>
        </p:nvCxnSpPr>
        <p:spPr>
          <a:xfrm>
            <a:off x="4951900" y="4194750"/>
            <a:ext cx="2755500" cy="771600"/>
          </a:xfrm>
          <a:prstGeom prst="straightConnector1">
            <a:avLst/>
          </a:prstGeom>
          <a:noFill/>
          <a:ln cap="flat" cmpd="sng" w="9525">
            <a:solidFill>
              <a:schemeClr val="dk2"/>
            </a:solidFill>
            <a:prstDash val="solid"/>
            <a:round/>
            <a:headEnd len="lg" w="lg" type="none"/>
            <a:tailEnd len="lg" w="lg"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Polymorphism and Call Graphs</a:t>
            </a:r>
          </a:p>
        </p:txBody>
      </p:sp>
      <p:sp>
        <p:nvSpPr>
          <p:cNvPr id="384" name="Shape 38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20000"/>
              </a:lnSpc>
              <a:spcBef>
                <a:spcPts val="0"/>
              </a:spcBef>
              <a:spcAft>
                <a:spcPts val="0"/>
              </a:spcAft>
              <a:buSzPct val="100000"/>
            </a:pPr>
            <a:r>
              <a:rPr lang="en" sz="2800"/>
              <a:t>In OO languages, subclasses inherit a data type, methods, and variables from a parent</a:t>
            </a:r>
          </a:p>
          <a:p>
            <a:pPr indent="-406400" lvl="0" marL="457200" marR="0" rtl="0" algn="l">
              <a:lnSpc>
                <a:spcPct val="120000"/>
              </a:lnSpc>
              <a:spcBef>
                <a:spcPts val="0"/>
              </a:spcBef>
              <a:spcAft>
                <a:spcPts val="0"/>
              </a:spcAft>
              <a:buSzPct val="100000"/>
            </a:pPr>
            <a:r>
              <a:rPr lang="en" sz="2800"/>
              <a:t>Subclasses can override behavior of inherited methods. You cannot be sure which class is assigned to a variable at runtime.</a:t>
            </a:r>
          </a:p>
          <a:p>
            <a:pPr indent="-406400" lvl="0" marL="457200" marR="0" rtl="0" algn="l">
              <a:lnSpc>
                <a:spcPct val="120000"/>
              </a:lnSpc>
              <a:spcBef>
                <a:spcPts val="0"/>
              </a:spcBef>
              <a:spcAft>
                <a:spcPts val="0"/>
              </a:spcAft>
              <a:buSzPct val="100000"/>
            </a:pPr>
            <a:r>
              <a:rPr lang="en" sz="2800"/>
              <a:t>In the call graph, you can either model all subclasses that could be invoked, or just the declared class. </a:t>
            </a:r>
          </a:p>
          <a:p>
            <a:pPr indent="-381000" lvl="1" marL="914400" marR="0" rtl="0" algn="l">
              <a:lnSpc>
                <a:spcPct val="120000"/>
              </a:lnSpc>
              <a:spcBef>
                <a:spcPts val="0"/>
              </a:spcBef>
              <a:spcAft>
                <a:spcPts val="0"/>
              </a:spcAft>
              <a:buSzPct val="100000"/>
            </a:pPr>
            <a:r>
              <a:rPr lang="en"/>
              <a:t>Latter is easier, but risks omitting execution paths.</a:t>
            </a:r>
          </a:p>
        </p:txBody>
      </p:sp>
      <p:sp>
        <p:nvSpPr>
          <p:cNvPr id="385" name="Shape 38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24</a:t>
            </a: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9" name="Shape 389"/>
        <p:cNvGrpSpPr/>
        <p:nvPr/>
      </p:nvGrpSpPr>
      <p:grpSpPr>
        <a:xfrm>
          <a:off x="0" y="0"/>
          <a:ext cx="0" cy="0"/>
          <a:chOff x="0" y="0"/>
          <a:chExt cx="0" cy="0"/>
        </a:xfrm>
      </p:grpSpPr>
      <p:sp>
        <p:nvSpPr>
          <p:cNvPr id="390" name="Shape 39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Call Graphs</a:t>
            </a:r>
          </a:p>
        </p:txBody>
      </p:sp>
      <p:sp>
        <p:nvSpPr>
          <p:cNvPr id="391" name="Shape 39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20000"/>
              </a:lnSpc>
              <a:spcBef>
                <a:spcPts val="0"/>
              </a:spcBef>
              <a:spcAft>
                <a:spcPts val="0"/>
              </a:spcAft>
              <a:buNone/>
            </a:pPr>
            <a:r>
              <a:rPr lang="en" sz="1100">
                <a:latin typeface="Courier New"/>
                <a:ea typeface="Courier New"/>
                <a:cs typeface="Courier New"/>
                <a:sym typeface="Courier New"/>
              </a:rPr>
              <a:t>public class C{</a:t>
            </a:r>
          </a:p>
          <a:p>
            <a:pPr lvl="0" marR="0" rtl="0" algn="l">
              <a:lnSpc>
                <a:spcPct val="120000"/>
              </a:lnSpc>
              <a:spcBef>
                <a:spcPts val="0"/>
              </a:spcBef>
              <a:spcAft>
                <a:spcPts val="0"/>
              </a:spcAft>
              <a:buNone/>
            </a:pPr>
            <a:r>
              <a:rPr lang="en" sz="1100">
                <a:latin typeface="Courier New"/>
                <a:ea typeface="Courier New"/>
                <a:cs typeface="Courier New"/>
                <a:sym typeface="Courier New"/>
              </a:rPr>
              <a:t>	public static C cFactory(String kind){</a:t>
            </a:r>
          </a:p>
          <a:p>
            <a:pPr lvl="0" marR="0" rtl="0" algn="l">
              <a:lnSpc>
                <a:spcPct val="120000"/>
              </a:lnSpc>
              <a:spcBef>
                <a:spcPts val="0"/>
              </a:spcBef>
              <a:spcAft>
                <a:spcPts val="0"/>
              </a:spcAft>
              <a:buNone/>
            </a:pPr>
            <a:r>
              <a:rPr lang="en" sz="1100">
                <a:latin typeface="Courier New"/>
                <a:ea typeface="Courier New"/>
                <a:cs typeface="Courier New"/>
                <a:sym typeface="Courier New"/>
              </a:rPr>
              <a:t>		if (kind==”C”) return new C();</a:t>
            </a:r>
          </a:p>
          <a:p>
            <a:pPr lvl="0" marR="0" rtl="0" algn="l">
              <a:lnSpc>
                <a:spcPct val="120000"/>
              </a:lnSpc>
              <a:spcBef>
                <a:spcPts val="0"/>
              </a:spcBef>
              <a:spcAft>
                <a:spcPts val="0"/>
              </a:spcAft>
              <a:buNone/>
            </a:pPr>
            <a:r>
              <a:rPr lang="en" sz="1100">
                <a:latin typeface="Courier New"/>
                <a:ea typeface="Courier New"/>
                <a:cs typeface="Courier New"/>
                <a:sym typeface="Courier New"/>
              </a:rPr>
              <a:t>		if (kind==”S”) return new S();</a:t>
            </a:r>
          </a:p>
          <a:p>
            <a:pPr lvl="0" marR="0" rtl="0" algn="l">
              <a:lnSpc>
                <a:spcPct val="120000"/>
              </a:lnSpc>
              <a:spcBef>
                <a:spcPts val="0"/>
              </a:spcBef>
              <a:spcAft>
                <a:spcPts val="0"/>
              </a:spcAft>
              <a:buNone/>
            </a:pPr>
            <a:r>
              <a:rPr lang="en" sz="1100">
                <a:latin typeface="Courier New"/>
                <a:ea typeface="Courier New"/>
                <a:cs typeface="Courier New"/>
                <a:sym typeface="Courier New"/>
              </a:rPr>
              <a:t>		return null;</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t/>
            </a:r>
            <a:endParaRPr sz="1100">
              <a:latin typeface="Courier New"/>
              <a:ea typeface="Courier New"/>
              <a:cs typeface="Courier New"/>
              <a:sym typeface="Courier New"/>
            </a:endParaRPr>
          </a:p>
          <a:p>
            <a:pPr lvl="0" marR="0" rtl="0" algn="l">
              <a:lnSpc>
                <a:spcPct val="120000"/>
              </a:lnSpc>
              <a:spcBef>
                <a:spcPts val="0"/>
              </a:spcBef>
              <a:spcAft>
                <a:spcPts val="0"/>
              </a:spcAft>
              <a:buNone/>
            </a:pPr>
            <a:r>
              <a:rPr lang="en" sz="1100">
                <a:latin typeface="Courier New"/>
                <a:ea typeface="Courier New"/>
                <a:cs typeface="Courier New"/>
                <a:sym typeface="Courier New"/>
              </a:rPr>
              <a:t>	void foo(){</a:t>
            </a:r>
          </a:p>
          <a:p>
            <a:pPr lvl="0" marR="0" rtl="0" algn="l">
              <a:lnSpc>
                <a:spcPct val="120000"/>
              </a:lnSpc>
              <a:spcBef>
                <a:spcPts val="0"/>
              </a:spcBef>
              <a:spcAft>
                <a:spcPts val="0"/>
              </a:spcAft>
              <a:buNone/>
            </a:pPr>
            <a:r>
              <a:rPr lang="en" sz="1100">
                <a:latin typeface="Courier New"/>
                <a:ea typeface="Courier New"/>
                <a:cs typeface="Courier New"/>
                <a:sym typeface="Courier New"/>
              </a:rPr>
              <a:t>		System.out.println(“Hello.”);</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t/>
            </a:r>
            <a:endParaRPr sz="1100">
              <a:latin typeface="Courier New"/>
              <a:ea typeface="Courier New"/>
              <a:cs typeface="Courier New"/>
              <a:sym typeface="Courier New"/>
            </a:endParaRPr>
          </a:p>
          <a:p>
            <a:pPr lvl="0" marR="0" rtl="0" algn="l">
              <a:lnSpc>
                <a:spcPct val="120000"/>
              </a:lnSpc>
              <a:spcBef>
                <a:spcPts val="0"/>
              </a:spcBef>
              <a:spcAft>
                <a:spcPts val="0"/>
              </a:spcAft>
              <a:buNone/>
            </a:pPr>
            <a:r>
              <a:rPr lang="en" sz="1100">
                <a:latin typeface="Courier New"/>
                <a:ea typeface="Courier New"/>
                <a:cs typeface="Courier New"/>
                <a:sym typeface="Courier New"/>
              </a:rPr>
              <a:t>	public static void main(String args[]){</a:t>
            </a:r>
          </a:p>
          <a:p>
            <a:pPr lvl="0" marR="0" rtl="0" algn="l">
              <a:lnSpc>
                <a:spcPct val="120000"/>
              </a:lnSpc>
              <a:spcBef>
                <a:spcPts val="0"/>
              </a:spcBef>
              <a:spcAft>
                <a:spcPts val="0"/>
              </a:spcAft>
              <a:buNone/>
            </a:pPr>
            <a:r>
              <a:rPr lang="en" sz="1100">
                <a:latin typeface="Courier New"/>
                <a:ea typeface="Courier New"/>
                <a:cs typeface="Courier New"/>
                <a:sym typeface="Courier New"/>
              </a:rPr>
              <a:t>		(new A()).check();</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rPr lang="en" sz="1100">
                <a:latin typeface="Courier New"/>
                <a:ea typeface="Courier New"/>
                <a:cs typeface="Courier New"/>
                <a:sym typeface="Courier New"/>
              </a:rPr>
              <a:t>}</a:t>
            </a:r>
          </a:p>
          <a:p>
            <a:pPr lvl="0" marR="0" rtl="0" algn="l">
              <a:lnSpc>
                <a:spcPct val="120000"/>
              </a:lnSpc>
              <a:spcBef>
                <a:spcPts val="0"/>
              </a:spcBef>
              <a:spcAft>
                <a:spcPts val="0"/>
              </a:spcAft>
              <a:buNone/>
            </a:pPr>
            <a:r>
              <a:t/>
            </a:r>
            <a:endParaRPr sz="1100">
              <a:latin typeface="Courier New"/>
              <a:ea typeface="Courier New"/>
              <a:cs typeface="Courier New"/>
              <a:sym typeface="Courier New"/>
            </a:endParaRPr>
          </a:p>
          <a:p>
            <a:pPr lvl="0" marR="0" rtl="0" algn="l">
              <a:lnSpc>
                <a:spcPct val="120000"/>
              </a:lnSpc>
              <a:spcBef>
                <a:spcPts val="0"/>
              </a:spcBef>
              <a:spcAft>
                <a:spcPts val="0"/>
              </a:spcAft>
              <a:buNone/>
            </a:pPr>
            <a:r>
              <a:rPr lang="en" sz="1100">
                <a:latin typeface="Courier New"/>
                <a:ea typeface="Courier New"/>
                <a:cs typeface="Courier New"/>
                <a:sym typeface="Courier New"/>
              </a:rPr>
              <a:t>class S extends C{</a:t>
            </a:r>
          </a:p>
          <a:p>
            <a:pPr lvl="0" marR="0" rtl="0" algn="l">
              <a:lnSpc>
                <a:spcPct val="120000"/>
              </a:lnSpc>
              <a:spcBef>
                <a:spcPts val="0"/>
              </a:spcBef>
              <a:spcAft>
                <a:spcPts val="0"/>
              </a:spcAft>
              <a:buNone/>
            </a:pPr>
            <a:r>
              <a:rPr lang="en" sz="1100">
                <a:latin typeface="Courier New"/>
                <a:ea typeface="Courier New"/>
                <a:cs typeface="Courier New"/>
                <a:sym typeface="Courier New"/>
              </a:rPr>
              <a:t>	void foo(){</a:t>
            </a:r>
          </a:p>
          <a:p>
            <a:pPr lvl="0" marR="0" rtl="0" algn="l">
              <a:lnSpc>
                <a:spcPct val="120000"/>
              </a:lnSpc>
              <a:spcBef>
                <a:spcPts val="0"/>
              </a:spcBef>
              <a:spcAft>
                <a:spcPts val="0"/>
              </a:spcAft>
              <a:buNone/>
            </a:pPr>
            <a:r>
              <a:rPr lang="en" sz="1100">
                <a:latin typeface="Courier New"/>
                <a:ea typeface="Courier New"/>
                <a:cs typeface="Courier New"/>
                <a:sym typeface="Courier New"/>
              </a:rPr>
              <a:t>		System.out.println(“World.”);</a:t>
            </a:r>
          </a:p>
          <a:p>
            <a:pPr lvl="0" marR="0" rtl="0" algn="l">
              <a:lnSpc>
                <a:spcPct val="120000"/>
              </a:lnSpc>
              <a:spcBef>
                <a:spcPts val="0"/>
              </a:spcBef>
              <a:spcAft>
                <a:spcPts val="0"/>
              </a:spcAft>
              <a:buNone/>
            </a:pPr>
            <a:r>
              <a:rPr lang="en" sz="1100">
                <a:latin typeface="Courier New"/>
                <a:ea typeface="Courier New"/>
                <a:cs typeface="Courier New"/>
                <a:sym typeface="Courier New"/>
              </a:rPr>
              <a:t>	}</a:t>
            </a:r>
          </a:p>
          <a:p>
            <a:pPr lvl="0" marR="0" rtl="0" algn="l">
              <a:lnSpc>
                <a:spcPct val="120000"/>
              </a:lnSpc>
              <a:spcBef>
                <a:spcPts val="0"/>
              </a:spcBef>
              <a:spcAft>
                <a:spcPts val="0"/>
              </a:spcAft>
              <a:buNone/>
            </a:pPr>
            <a:r>
              <a:rPr lang="en" sz="1100">
                <a:latin typeface="Courier New"/>
                <a:ea typeface="Courier New"/>
                <a:cs typeface="Courier New"/>
                <a:sym typeface="Courier New"/>
              </a:rPr>
              <a:t>}</a:t>
            </a:r>
          </a:p>
          <a:p>
            <a:pPr lvl="0" marR="0" rtl="0" algn="l">
              <a:lnSpc>
                <a:spcPct val="120000"/>
              </a:lnSpc>
              <a:spcBef>
                <a:spcPts val="0"/>
              </a:spcBef>
              <a:spcAft>
                <a:spcPts val="0"/>
              </a:spcAft>
              <a:buNone/>
            </a:pPr>
            <a:r>
              <a:t/>
            </a:r>
            <a:endParaRPr sz="900">
              <a:latin typeface="Courier New"/>
              <a:ea typeface="Courier New"/>
              <a:cs typeface="Courier New"/>
              <a:sym typeface="Courier New"/>
            </a:endParaRPr>
          </a:p>
          <a:p>
            <a:pPr lvl="0" marR="0" rtl="0" algn="l">
              <a:lnSpc>
                <a:spcPct val="120000"/>
              </a:lnSpc>
              <a:spcBef>
                <a:spcPts val="0"/>
              </a:spcBef>
              <a:spcAft>
                <a:spcPts val="0"/>
              </a:spcAft>
              <a:buNone/>
            </a:pPr>
            <a:r>
              <a:t/>
            </a:r>
            <a:endParaRPr sz="900">
              <a:latin typeface="Courier New"/>
              <a:ea typeface="Courier New"/>
              <a:cs typeface="Courier New"/>
              <a:sym typeface="Courier New"/>
            </a:endParaRPr>
          </a:p>
        </p:txBody>
      </p:sp>
      <p:sp>
        <p:nvSpPr>
          <p:cNvPr id="392" name="Shape 39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25</a:t>
            </a:r>
          </a:p>
        </p:txBody>
      </p:sp>
      <p:sp>
        <p:nvSpPr>
          <p:cNvPr id="393" name="Shape 393"/>
          <p:cNvSpPr/>
          <p:nvPr/>
        </p:nvSpPr>
        <p:spPr>
          <a:xfrm>
            <a:off x="6120150" y="2016550"/>
            <a:ext cx="11436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A.check()</a:t>
            </a:r>
          </a:p>
        </p:txBody>
      </p:sp>
      <p:sp>
        <p:nvSpPr>
          <p:cNvPr id="394" name="Shape 394"/>
          <p:cNvSpPr/>
          <p:nvPr/>
        </p:nvSpPr>
        <p:spPr>
          <a:xfrm>
            <a:off x="6691950" y="3702475"/>
            <a:ext cx="8853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C.foo()</a:t>
            </a:r>
          </a:p>
        </p:txBody>
      </p:sp>
      <p:cxnSp>
        <p:nvCxnSpPr>
          <p:cNvPr id="395" name="Shape 395"/>
          <p:cNvCxnSpPr>
            <a:stCxn id="393" idx="2"/>
            <a:endCxn id="394" idx="0"/>
          </p:cNvCxnSpPr>
          <p:nvPr/>
        </p:nvCxnSpPr>
        <p:spPr>
          <a:xfrm>
            <a:off x="6691950" y="2713750"/>
            <a:ext cx="442800" cy="988800"/>
          </a:xfrm>
          <a:prstGeom prst="straightConnector1">
            <a:avLst/>
          </a:prstGeom>
          <a:noFill/>
          <a:ln cap="flat" cmpd="sng" w="9525">
            <a:solidFill>
              <a:schemeClr val="dk2"/>
            </a:solidFill>
            <a:prstDash val="solid"/>
            <a:round/>
            <a:headEnd len="lg" w="lg" type="none"/>
            <a:tailEnd len="lg" w="lg" type="triangle"/>
          </a:ln>
        </p:spPr>
      </p:cxnSp>
      <p:sp>
        <p:nvSpPr>
          <p:cNvPr id="396" name="Shape 396"/>
          <p:cNvSpPr/>
          <p:nvPr/>
        </p:nvSpPr>
        <p:spPr>
          <a:xfrm>
            <a:off x="7921200" y="3702475"/>
            <a:ext cx="7656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S.foo()</a:t>
            </a:r>
          </a:p>
        </p:txBody>
      </p:sp>
      <p:cxnSp>
        <p:nvCxnSpPr>
          <p:cNvPr id="397" name="Shape 397"/>
          <p:cNvCxnSpPr>
            <a:stCxn id="393" idx="2"/>
            <a:endCxn id="396" idx="0"/>
          </p:cNvCxnSpPr>
          <p:nvPr/>
        </p:nvCxnSpPr>
        <p:spPr>
          <a:xfrm>
            <a:off x="6691950" y="2713750"/>
            <a:ext cx="1612200" cy="988800"/>
          </a:xfrm>
          <a:prstGeom prst="straightConnector1">
            <a:avLst/>
          </a:prstGeom>
          <a:noFill/>
          <a:ln cap="flat" cmpd="sng" w="9525">
            <a:solidFill>
              <a:schemeClr val="dk2"/>
            </a:solidFill>
            <a:prstDash val="solid"/>
            <a:round/>
            <a:headEnd len="lg" w="lg" type="none"/>
            <a:tailEnd len="lg" w="lg" type="triangle"/>
          </a:ln>
        </p:spPr>
      </p:cxnSp>
      <p:sp>
        <p:nvSpPr>
          <p:cNvPr id="398" name="Shape 398"/>
          <p:cNvSpPr/>
          <p:nvPr/>
        </p:nvSpPr>
        <p:spPr>
          <a:xfrm>
            <a:off x="4638300" y="3702550"/>
            <a:ext cx="1709700" cy="6972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C.cFactory(String)</a:t>
            </a:r>
          </a:p>
        </p:txBody>
      </p:sp>
      <p:cxnSp>
        <p:nvCxnSpPr>
          <p:cNvPr id="399" name="Shape 399"/>
          <p:cNvCxnSpPr>
            <a:stCxn id="393" idx="2"/>
            <a:endCxn id="398" idx="0"/>
          </p:cNvCxnSpPr>
          <p:nvPr/>
        </p:nvCxnSpPr>
        <p:spPr>
          <a:xfrm flipH="1">
            <a:off x="5493150" y="2713750"/>
            <a:ext cx="1198800" cy="988800"/>
          </a:xfrm>
          <a:prstGeom prst="straightConnector1">
            <a:avLst/>
          </a:prstGeom>
          <a:noFill/>
          <a:ln cap="flat" cmpd="sng" w="9525">
            <a:solidFill>
              <a:schemeClr val="dk2"/>
            </a:solidFill>
            <a:prstDash val="solid"/>
            <a:round/>
            <a:headEnd len="lg" w="lg" type="none"/>
            <a:tailEnd len="lg" w="lg" type="triangle"/>
          </a:ln>
        </p:spPr>
      </p:cxnSp>
      <p:sp>
        <p:nvSpPr>
          <p:cNvPr id="400" name="Shape 400"/>
          <p:cNvSpPr txBox="1"/>
          <p:nvPr/>
        </p:nvSpPr>
        <p:spPr>
          <a:xfrm>
            <a:off x="4343400" y="4743450"/>
            <a:ext cx="4343400" cy="1556699"/>
          </a:xfrm>
          <a:prstGeom prst="rect">
            <a:avLst/>
          </a:prstGeom>
          <a:noFill/>
          <a:ln>
            <a:noFill/>
          </a:ln>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class A{</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void check(){</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C myC = C.cFactory(“S”);</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myC.foo();</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	}</a:t>
            </a:r>
          </a:p>
          <a:p>
            <a:pPr lvl="0" rtl="0">
              <a:lnSpc>
                <a:spcPct val="120000"/>
              </a:lnSpc>
              <a:spcBef>
                <a:spcPts val="0"/>
              </a:spcBef>
              <a:buClr>
                <a:schemeClr val="dk1"/>
              </a:buClr>
              <a:buSzPct val="100000"/>
              <a:buFont typeface="Arial"/>
              <a:buNone/>
            </a:pPr>
            <a:r>
              <a:rPr lang="en" sz="1100">
                <a:solidFill>
                  <a:schemeClr val="dk1"/>
                </a:solidFill>
                <a:latin typeface="Courier New"/>
                <a:ea typeface="Courier New"/>
                <a:cs typeface="Courier New"/>
                <a:sym typeface="Courier New"/>
              </a:rPr>
              <a:t>}</a:t>
            </a: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4" name="Shape 404"/>
        <p:cNvGrpSpPr/>
        <p:nvPr/>
      </p:nvGrpSpPr>
      <p:grpSpPr>
        <a:xfrm>
          <a:off x="0" y="0"/>
          <a:ext cx="0" cy="0"/>
          <a:chOff x="0" y="0"/>
          <a:chExt cx="0" cy="0"/>
        </a:xfrm>
      </p:grpSpPr>
      <p:sp>
        <p:nvSpPr>
          <p:cNvPr id="405" name="Shape 405"/>
          <p:cNvSpPr txBox="1"/>
          <p:nvPr>
            <p:ph idx="4294967295" type="title"/>
          </p:nvPr>
        </p:nvSpPr>
        <p:spPr>
          <a:xfrm>
            <a:off x="543450" y="2555975"/>
            <a:ext cx="7948499" cy="1547399"/>
          </a:xfrm>
          <a:prstGeom prst="rect">
            <a:avLst/>
          </a:prstGeom>
        </p:spPr>
        <p:txBody>
          <a:bodyPr anchorCtr="0" anchor="b" bIns="91425" lIns="91425" rIns="91425" tIns="91425">
            <a:noAutofit/>
          </a:bodyPr>
          <a:lstStyle/>
          <a:p>
            <a:pPr lvl="0" rtl="0">
              <a:spcBef>
                <a:spcPts val="0"/>
              </a:spcBef>
              <a:buNone/>
            </a:pPr>
            <a:br>
              <a:rPr lang="en" sz="4800"/>
            </a:br>
            <a:r>
              <a:rPr lang="en" sz="4800"/>
              <a:t>Behavioral Models</a:t>
            </a: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9" name="Shape 409"/>
        <p:cNvGrpSpPr/>
        <p:nvPr/>
      </p:nvGrpSpPr>
      <p:grpSpPr>
        <a:xfrm>
          <a:off x="0" y="0"/>
          <a:ext cx="0" cy="0"/>
          <a:chOff x="0" y="0"/>
          <a:chExt cx="0" cy="0"/>
        </a:xfrm>
      </p:grpSpPr>
      <p:sp>
        <p:nvSpPr>
          <p:cNvPr id="410" name="Shape 41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State Machines</a:t>
            </a:r>
          </a:p>
        </p:txBody>
      </p:sp>
      <p:sp>
        <p:nvSpPr>
          <p:cNvPr id="411" name="Shape 411"/>
          <p:cNvSpPr txBox="1"/>
          <p:nvPr>
            <p:ph idx="1" type="body"/>
          </p:nvPr>
        </p:nvSpPr>
        <p:spPr>
          <a:xfrm>
            <a:off x="457200" y="1600200"/>
            <a:ext cx="4473899"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A common method of modeling behavior of a system. </a:t>
            </a:r>
          </a:p>
          <a:p>
            <a:pPr indent="-381000" lvl="0" marL="457200" marR="0" rtl="0" algn="l">
              <a:lnSpc>
                <a:spcPct val="100000"/>
              </a:lnSpc>
              <a:spcBef>
                <a:spcPts val="600"/>
              </a:spcBef>
              <a:spcAft>
                <a:spcPts val="0"/>
              </a:spcAft>
              <a:buSzPct val="100000"/>
            </a:pPr>
            <a:r>
              <a:rPr lang="en" sz="2400"/>
              <a:t>A directed graph: nodes represent states, edges represent transitions.</a:t>
            </a:r>
          </a:p>
          <a:p>
            <a:pPr indent="-381000" lvl="0" marL="457200" marR="0" rtl="0" algn="l">
              <a:lnSpc>
                <a:spcPct val="100000"/>
              </a:lnSpc>
              <a:spcBef>
                <a:spcPts val="600"/>
              </a:spcBef>
              <a:spcAft>
                <a:spcPts val="0"/>
              </a:spcAft>
              <a:buSzPct val="100000"/>
            </a:pPr>
            <a:r>
              <a:rPr lang="en" sz="2400"/>
              <a:t>Not a substitute for a program, but a way to explore and understand a program.</a:t>
            </a:r>
          </a:p>
          <a:p>
            <a:pPr indent="-228600" lvl="1" marL="914400" marR="0" rtl="0" algn="l">
              <a:lnSpc>
                <a:spcPct val="100000"/>
              </a:lnSpc>
              <a:spcBef>
                <a:spcPts val="600"/>
              </a:spcBef>
              <a:spcAft>
                <a:spcPts val="0"/>
              </a:spcAft>
            </a:pPr>
            <a:r>
              <a:rPr lang="en"/>
              <a:t>Can even build a model for each function.</a:t>
            </a:r>
          </a:p>
        </p:txBody>
      </p:sp>
      <p:pic>
        <p:nvPicPr>
          <p:cNvPr descr="2.gif" id="412" name="Shape 412"/>
          <p:cNvPicPr preferRelativeResize="0"/>
          <p:nvPr/>
        </p:nvPicPr>
        <p:blipFill>
          <a:blip r:embed="rId3">
            <a:alphaModFix/>
          </a:blip>
          <a:stretch>
            <a:fillRect/>
          </a:stretch>
        </p:blipFill>
        <p:spPr>
          <a:xfrm>
            <a:off x="4555350" y="2069512"/>
            <a:ext cx="4362450" cy="2428875"/>
          </a:xfrm>
          <a:prstGeom prst="rect">
            <a:avLst/>
          </a:prstGeom>
          <a:noFill/>
          <a:ln>
            <a:noFill/>
          </a:ln>
        </p:spPr>
      </p:pic>
      <p:sp>
        <p:nvSpPr>
          <p:cNvPr id="413" name="Shape 4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27</a:t>
            </a: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17" name="Shape 417"/>
        <p:cNvGrpSpPr/>
        <p:nvPr/>
      </p:nvGrpSpPr>
      <p:grpSpPr>
        <a:xfrm>
          <a:off x="0" y="0"/>
          <a:ext cx="0" cy="0"/>
          <a:chOff x="0" y="0"/>
          <a:chExt cx="0" cy="0"/>
        </a:xfrm>
      </p:grpSpPr>
      <p:sp>
        <p:nvSpPr>
          <p:cNvPr id="418" name="Shape 4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Some Terminology</a:t>
            </a:r>
          </a:p>
        </p:txBody>
      </p:sp>
      <p:sp>
        <p:nvSpPr>
          <p:cNvPr id="419" name="Shape 4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b="1" lang="en"/>
              <a:t>Event - </a:t>
            </a:r>
            <a:r>
              <a:rPr lang="en"/>
              <a:t>Something that happens at a point in time.</a:t>
            </a:r>
          </a:p>
          <a:p>
            <a:pPr indent="-228600" lvl="1" marL="914400" marR="0" rtl="0" algn="l">
              <a:lnSpc>
                <a:spcPct val="100000"/>
              </a:lnSpc>
              <a:spcBef>
                <a:spcPts val="600"/>
              </a:spcBef>
              <a:spcAft>
                <a:spcPts val="0"/>
              </a:spcAft>
              <a:buClr>
                <a:schemeClr val="dk1"/>
              </a:buClr>
              <a:buFont typeface="Arial"/>
            </a:pPr>
            <a:r>
              <a:rPr lang="en"/>
              <a:t>Operator presses a self-test button on the device.</a:t>
            </a:r>
          </a:p>
          <a:p>
            <a:pPr indent="-228600" lvl="1" marL="914400" marR="0" rtl="0" algn="l">
              <a:lnSpc>
                <a:spcPct val="100000"/>
              </a:lnSpc>
              <a:spcBef>
                <a:spcPts val="600"/>
              </a:spcBef>
              <a:spcAft>
                <a:spcPts val="0"/>
              </a:spcAft>
              <a:buClr>
                <a:schemeClr val="dk1"/>
              </a:buClr>
              <a:buFont typeface="Arial"/>
            </a:pPr>
            <a:r>
              <a:rPr lang="en"/>
              <a:t>The alarm goes off.</a:t>
            </a:r>
          </a:p>
          <a:p>
            <a:pPr indent="-228600" lvl="0" marL="457200" marR="0" rtl="0" algn="l">
              <a:lnSpc>
                <a:spcPct val="100000"/>
              </a:lnSpc>
              <a:spcBef>
                <a:spcPts val="600"/>
              </a:spcBef>
              <a:spcAft>
                <a:spcPts val="0"/>
              </a:spcAft>
            </a:pPr>
            <a:r>
              <a:rPr b="1" lang="en"/>
              <a:t>Condition</a:t>
            </a:r>
            <a:r>
              <a:rPr lang="en"/>
              <a:t> - Describes a property that can be true or false and has duration.</a:t>
            </a:r>
          </a:p>
          <a:p>
            <a:pPr indent="-228600" lvl="1" marL="914400" marR="0" rtl="0" algn="l">
              <a:lnSpc>
                <a:spcPct val="100000"/>
              </a:lnSpc>
              <a:spcBef>
                <a:spcPts val="600"/>
              </a:spcBef>
              <a:spcAft>
                <a:spcPts val="0"/>
              </a:spcAft>
            </a:pPr>
            <a:r>
              <a:rPr lang="en"/>
              <a:t>The fuel level is high.</a:t>
            </a:r>
          </a:p>
          <a:p>
            <a:pPr indent="-228600" lvl="1" marL="914400" marR="0" rtl="0" algn="l">
              <a:lnSpc>
                <a:spcPct val="100000"/>
              </a:lnSpc>
              <a:spcBef>
                <a:spcPts val="600"/>
              </a:spcBef>
              <a:spcAft>
                <a:spcPts val="0"/>
              </a:spcAft>
            </a:pPr>
            <a:r>
              <a:rPr lang="en"/>
              <a:t>The alarm is on.</a:t>
            </a:r>
          </a:p>
        </p:txBody>
      </p:sp>
      <p:sp>
        <p:nvSpPr>
          <p:cNvPr id="420" name="Shape 42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28</a:t>
            </a: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4" name="Shape 424"/>
        <p:cNvGrpSpPr/>
        <p:nvPr/>
      </p:nvGrpSpPr>
      <p:grpSpPr>
        <a:xfrm>
          <a:off x="0" y="0"/>
          <a:ext cx="0" cy="0"/>
          <a:chOff x="0" y="0"/>
          <a:chExt cx="0" cy="0"/>
        </a:xfrm>
      </p:grpSpPr>
      <p:sp>
        <p:nvSpPr>
          <p:cNvPr id="425" name="Shape 42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Some Terminology</a:t>
            </a:r>
          </a:p>
        </p:txBody>
      </p:sp>
      <p:sp>
        <p:nvSpPr>
          <p:cNvPr id="426" name="Shape 42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chemeClr val="dk1"/>
              </a:buClr>
              <a:buFont typeface="Arial"/>
            </a:pPr>
            <a:r>
              <a:rPr b="1" lang="en"/>
              <a:t>State</a:t>
            </a:r>
            <a:r>
              <a:rPr lang="en"/>
              <a:t> - An abstract description of the current value of an entity’s attributes.</a:t>
            </a:r>
          </a:p>
          <a:p>
            <a:pPr indent="-228600" lvl="1" marL="914400" marR="0" rtl="0" algn="l">
              <a:lnSpc>
                <a:spcPct val="100000"/>
              </a:lnSpc>
              <a:spcBef>
                <a:spcPts val="600"/>
              </a:spcBef>
              <a:spcAft>
                <a:spcPts val="0"/>
              </a:spcAft>
            </a:pPr>
            <a:r>
              <a:rPr lang="en"/>
              <a:t>The controller is in the “self-test” state after the self-test button has been pressed, and leaves it when the rest button has been pressed.</a:t>
            </a:r>
          </a:p>
          <a:p>
            <a:pPr indent="-355600" lvl="1" marL="914400" marR="0" rtl="0" algn="l">
              <a:lnSpc>
                <a:spcPct val="100000"/>
              </a:lnSpc>
              <a:spcBef>
                <a:spcPts val="600"/>
              </a:spcBef>
              <a:spcAft>
                <a:spcPts val="0"/>
              </a:spcAft>
              <a:buSzPct val="100000"/>
            </a:pPr>
            <a:r>
              <a:rPr lang="en"/>
              <a:t>The tank is in the “too-low” state when the fuel level is below the set threshold for N seconds.</a:t>
            </a:r>
            <a:r>
              <a:rPr lang="en" sz="2000"/>
              <a:t> </a:t>
            </a:r>
          </a:p>
        </p:txBody>
      </p:sp>
      <p:sp>
        <p:nvSpPr>
          <p:cNvPr id="427" name="Shape 42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29</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Models and Software Analysis</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Models address two problems:</a:t>
            </a:r>
          </a:p>
          <a:p>
            <a:pPr indent="-228600" lvl="1" marL="914400" marR="0" rtl="0" algn="l">
              <a:lnSpc>
                <a:spcPct val="100000"/>
              </a:lnSpc>
              <a:spcBef>
                <a:spcPts val="600"/>
              </a:spcBef>
              <a:spcAft>
                <a:spcPts val="0"/>
              </a:spcAft>
            </a:pPr>
            <a:r>
              <a:rPr lang="en"/>
              <a:t>Analysis and testing cannot wait until a product is finished.</a:t>
            </a:r>
          </a:p>
          <a:p>
            <a:pPr indent="-228600" lvl="1" marL="914400" marR="0" rtl="0" algn="l">
              <a:lnSpc>
                <a:spcPct val="100000"/>
              </a:lnSpc>
              <a:spcBef>
                <a:spcPts val="600"/>
              </a:spcBef>
              <a:spcAft>
                <a:spcPts val="0"/>
              </a:spcAft>
            </a:pPr>
            <a:r>
              <a:rPr lang="en"/>
              <a:t>The finished product is often too complex to analyze “as-is”. </a:t>
            </a:r>
          </a:p>
          <a:p>
            <a:pPr indent="-228600" lvl="0" marL="457200" rtl="0">
              <a:spcBef>
                <a:spcPts val="0"/>
              </a:spcBef>
            </a:pPr>
            <a:r>
              <a:rPr lang="en"/>
              <a:t>Today: building behavioral models.</a:t>
            </a:r>
          </a:p>
          <a:p>
            <a:pPr indent="-228600" lvl="1" marL="914400" rtl="0">
              <a:spcBef>
                <a:spcPts val="0"/>
              </a:spcBef>
            </a:pPr>
            <a:r>
              <a:rPr lang="en"/>
              <a:t>Directed graphs.</a:t>
            </a:r>
          </a:p>
          <a:p>
            <a:pPr indent="-228600" lvl="1" marL="914400" rtl="0">
              <a:spcBef>
                <a:spcPts val="0"/>
              </a:spcBef>
            </a:pPr>
            <a:r>
              <a:rPr lang="en"/>
              <a:t>Control-Flow graphs.</a:t>
            </a:r>
          </a:p>
          <a:p>
            <a:pPr indent="-228600" lvl="1" marL="914400" rtl="0">
              <a:spcBef>
                <a:spcPts val="0"/>
              </a:spcBef>
            </a:pPr>
            <a:r>
              <a:rPr lang="en"/>
              <a:t>Call graphs.</a:t>
            </a:r>
          </a:p>
          <a:p>
            <a:pPr indent="-228600" lvl="1" marL="914400" rtl="0">
              <a:spcBef>
                <a:spcPts val="0"/>
              </a:spcBef>
            </a:pPr>
            <a:r>
              <a:rPr lang="en"/>
              <a:t>Finite state machines.</a:t>
            </a:r>
          </a:p>
          <a:p>
            <a:pPr indent="0" lvl="0" mar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a:t>
            </a: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1" name="Shape 431"/>
        <p:cNvGrpSpPr/>
        <p:nvPr/>
      </p:nvGrpSpPr>
      <p:grpSpPr>
        <a:xfrm>
          <a:off x="0" y="0"/>
          <a:ext cx="0" cy="0"/>
          <a:chOff x="0" y="0"/>
          <a:chExt cx="0" cy="0"/>
        </a:xfrm>
      </p:grpSpPr>
      <p:sp>
        <p:nvSpPr>
          <p:cNvPr id="432" name="Shape 43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States, Transitions, and Guards</a:t>
            </a:r>
          </a:p>
        </p:txBody>
      </p:sp>
      <p:sp>
        <p:nvSpPr>
          <p:cNvPr id="433" name="Shape 43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States change in response to events.</a:t>
            </a:r>
          </a:p>
          <a:p>
            <a:pPr indent="-228600" lvl="1" marL="914400" marR="0" rtl="0" algn="l">
              <a:lnSpc>
                <a:spcPct val="100000"/>
              </a:lnSpc>
              <a:spcBef>
                <a:spcPts val="600"/>
              </a:spcBef>
              <a:spcAft>
                <a:spcPts val="0"/>
              </a:spcAft>
            </a:pPr>
            <a:r>
              <a:rPr lang="en"/>
              <a:t>A state change is called a </a:t>
            </a:r>
            <a:r>
              <a:rPr b="1" lang="en"/>
              <a:t>transition</a:t>
            </a:r>
            <a:r>
              <a:rPr lang="en"/>
              <a:t>.</a:t>
            </a:r>
          </a:p>
          <a:p>
            <a:pPr indent="-228600" lvl="0" marL="457200" marR="0" rtl="0" algn="l">
              <a:lnSpc>
                <a:spcPct val="100000"/>
              </a:lnSpc>
              <a:spcBef>
                <a:spcPts val="600"/>
              </a:spcBef>
              <a:spcAft>
                <a:spcPts val="0"/>
              </a:spcAft>
            </a:pPr>
            <a:r>
              <a:rPr lang="en"/>
              <a:t>When multiple responses to an event (transitions triggered by that event) are possible, the choice is guided by the current conditions.</a:t>
            </a:r>
          </a:p>
          <a:p>
            <a:pPr indent="-228600" lvl="1" marL="914400" marR="0" rtl="0" algn="l">
              <a:lnSpc>
                <a:spcPct val="100000"/>
              </a:lnSpc>
              <a:spcBef>
                <a:spcPts val="600"/>
              </a:spcBef>
              <a:spcAft>
                <a:spcPts val="0"/>
              </a:spcAft>
            </a:pPr>
            <a:r>
              <a:rPr lang="en"/>
              <a:t>These conditions are also called the </a:t>
            </a:r>
            <a:r>
              <a:rPr b="1" lang="en"/>
              <a:t>guards</a:t>
            </a:r>
            <a:r>
              <a:rPr lang="en"/>
              <a:t> on a transition.</a:t>
            </a:r>
          </a:p>
        </p:txBody>
      </p:sp>
      <p:sp>
        <p:nvSpPr>
          <p:cNvPr id="434" name="Shape 43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30</a:t>
            </a: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38" name="Shape 438"/>
        <p:cNvGrpSpPr/>
        <p:nvPr/>
      </p:nvGrpSpPr>
      <p:grpSpPr>
        <a:xfrm>
          <a:off x="0" y="0"/>
          <a:ext cx="0" cy="0"/>
          <a:chOff x="0" y="0"/>
          <a:chExt cx="0" cy="0"/>
        </a:xfrm>
      </p:grpSpPr>
      <p:sp>
        <p:nvSpPr>
          <p:cNvPr id="439" name="Shape 43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Transitions</a:t>
            </a:r>
          </a:p>
        </p:txBody>
      </p:sp>
      <p:sp>
        <p:nvSpPr>
          <p:cNvPr id="440" name="Shape 4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marR="0" rtl="0" algn="l">
              <a:lnSpc>
                <a:spcPct val="100000"/>
              </a:lnSpc>
              <a:spcBef>
                <a:spcPts val="600"/>
              </a:spcBef>
              <a:spcAft>
                <a:spcPts val="0"/>
              </a:spcAft>
            </a:pPr>
            <a:r>
              <a:rPr lang="en">
                <a:latin typeface="Courier New"/>
                <a:ea typeface="Courier New"/>
                <a:cs typeface="Courier New"/>
                <a:sym typeface="Courier New"/>
              </a:rPr>
              <a:t>event</a:t>
            </a:r>
            <a:r>
              <a:rPr lang="en"/>
              <a:t>: The event that triggered the transition.</a:t>
            </a:r>
          </a:p>
          <a:p>
            <a:pPr indent="-228600" lvl="0" marL="457200" marR="0" rtl="0" algn="l">
              <a:lnSpc>
                <a:spcPct val="100000"/>
              </a:lnSpc>
              <a:spcBef>
                <a:spcPts val="600"/>
              </a:spcBef>
              <a:spcAft>
                <a:spcPts val="0"/>
              </a:spcAft>
            </a:pPr>
            <a:r>
              <a:rPr lang="en">
                <a:latin typeface="Courier New"/>
                <a:ea typeface="Courier New"/>
                <a:cs typeface="Courier New"/>
                <a:sym typeface="Courier New"/>
              </a:rPr>
              <a:t>guard</a:t>
            </a:r>
            <a:r>
              <a:rPr lang="en"/>
              <a:t>: Conditions that must be true to choose this transition.</a:t>
            </a:r>
          </a:p>
          <a:p>
            <a:pPr indent="-228600" lvl="0" marL="457200" marR="0" rtl="0" algn="l">
              <a:lnSpc>
                <a:spcPct val="100000"/>
              </a:lnSpc>
              <a:spcBef>
                <a:spcPts val="600"/>
              </a:spcBef>
              <a:spcAft>
                <a:spcPts val="0"/>
              </a:spcAft>
            </a:pPr>
            <a:r>
              <a:rPr lang="en">
                <a:latin typeface="Courier New"/>
                <a:ea typeface="Courier New"/>
                <a:cs typeface="Courier New"/>
                <a:sym typeface="Courier New"/>
              </a:rPr>
              <a:t>activity</a:t>
            </a:r>
            <a:r>
              <a:rPr lang="en"/>
              <a:t>: Behavior exhibited by the object when this transition is taken. </a:t>
            </a:r>
          </a:p>
        </p:txBody>
      </p:sp>
      <p:sp>
        <p:nvSpPr>
          <p:cNvPr id="441" name="Shape 44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31</a:t>
            </a: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5" name="Shape 445"/>
        <p:cNvGrpSpPr/>
        <p:nvPr/>
      </p:nvGrpSpPr>
      <p:grpSpPr>
        <a:xfrm>
          <a:off x="0" y="0"/>
          <a:ext cx="0" cy="0"/>
          <a:chOff x="0" y="0"/>
          <a:chExt cx="0" cy="0"/>
        </a:xfrm>
      </p:grpSpPr>
      <p:sp>
        <p:nvSpPr>
          <p:cNvPr id="446" name="Shape 44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State Transitions</a:t>
            </a:r>
          </a:p>
        </p:txBody>
      </p:sp>
      <p:sp>
        <p:nvSpPr>
          <p:cNvPr id="447" name="Shape 44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marR="0" rtl="0" algn="l">
              <a:lnSpc>
                <a:spcPct val="100000"/>
              </a:lnSpc>
              <a:spcBef>
                <a:spcPts val="600"/>
              </a:spcBef>
              <a:spcAft>
                <a:spcPts val="0"/>
              </a:spcAft>
            </a:pPr>
            <a:r>
              <a:rPr lang="en"/>
              <a:t>All three are optional.</a:t>
            </a:r>
          </a:p>
          <a:p>
            <a:pPr indent="-381000" lvl="1" marL="914400" marR="0" rtl="0" algn="l">
              <a:lnSpc>
                <a:spcPct val="100000"/>
              </a:lnSpc>
              <a:spcBef>
                <a:spcPts val="600"/>
              </a:spcBef>
              <a:spcAft>
                <a:spcPts val="0"/>
              </a:spcAft>
              <a:buSzPct val="100000"/>
            </a:pPr>
            <a:r>
              <a:rPr lang="en"/>
              <a:t>Missing Activity: No output from this transition. </a:t>
            </a:r>
          </a:p>
          <a:p>
            <a:pPr indent="-228600" lvl="1" marL="914400" marR="0" rtl="0" algn="l">
              <a:lnSpc>
                <a:spcPct val="100000"/>
              </a:lnSpc>
              <a:spcBef>
                <a:spcPts val="600"/>
              </a:spcBef>
              <a:spcAft>
                <a:spcPts val="0"/>
              </a:spcAft>
            </a:pPr>
            <a:r>
              <a:rPr lang="en"/>
              <a:t>Missing Guard: Always take this transition if the event occurs.</a:t>
            </a:r>
          </a:p>
          <a:p>
            <a:pPr indent="-228600" lvl="1" marL="914400" marR="0" rtl="0" algn="l">
              <a:lnSpc>
                <a:spcPct val="100000"/>
              </a:lnSpc>
              <a:spcBef>
                <a:spcPts val="600"/>
              </a:spcBef>
              <a:spcAft>
                <a:spcPts val="0"/>
              </a:spcAft>
            </a:pPr>
            <a:r>
              <a:rPr lang="en"/>
              <a:t>Missing Event: Take this transition immediately.</a:t>
            </a:r>
          </a:p>
        </p:txBody>
      </p:sp>
      <p:sp>
        <p:nvSpPr>
          <p:cNvPr id="448" name="Shape 4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32</a:t>
            </a: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2" name="Shape 452"/>
        <p:cNvGrpSpPr/>
        <p:nvPr/>
      </p:nvGrpSpPr>
      <p:grpSpPr>
        <a:xfrm>
          <a:off x="0" y="0"/>
          <a:ext cx="0" cy="0"/>
          <a:chOff x="0" y="0"/>
          <a:chExt cx="0" cy="0"/>
        </a:xfrm>
      </p:grpSpPr>
      <p:sp>
        <p:nvSpPr>
          <p:cNvPr id="453" name="Shape 45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State Transition Examples</a:t>
            </a:r>
          </a:p>
        </p:txBody>
      </p:sp>
      <p:sp>
        <p:nvSpPr>
          <p:cNvPr id="454" name="Shape 45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Transitions are labeled in the form:</a:t>
            </a:r>
          </a:p>
          <a:p>
            <a:pPr indent="0" lvl="0" marL="457200" marR="0" rtl="0" algn="l">
              <a:lnSpc>
                <a:spcPct val="100000"/>
              </a:lnSpc>
              <a:spcBef>
                <a:spcPts val="600"/>
              </a:spcBef>
              <a:spcAft>
                <a:spcPts val="0"/>
              </a:spcAft>
              <a:buNone/>
            </a:pPr>
            <a:r>
              <a:rPr lang="en">
                <a:latin typeface="Courier New"/>
                <a:ea typeface="Courier New"/>
                <a:cs typeface="Courier New"/>
                <a:sym typeface="Courier New"/>
              </a:rPr>
              <a:t>event [guard] / activity</a:t>
            </a:r>
          </a:p>
          <a:p>
            <a:pPr indent="-228600" lvl="0" marL="457200" rtl="0">
              <a:spcBef>
                <a:spcPts val="0"/>
              </a:spcBef>
            </a:pPr>
            <a:r>
              <a:rPr lang="en"/>
              <a:t>The controller is in the “self-test” mode after the test button is pressed, and leaves it when the rest button is pressed.</a:t>
            </a:r>
          </a:p>
          <a:p>
            <a:pPr indent="-228600" lvl="1" marL="914400" rtl="0">
              <a:spcBef>
                <a:spcPts val="0"/>
              </a:spcBef>
            </a:pPr>
            <a:r>
              <a:rPr lang="en"/>
              <a:t>Pressing self-test button is an </a:t>
            </a:r>
            <a:r>
              <a:rPr b="1" lang="en">
                <a:latin typeface="Courier New"/>
                <a:ea typeface="Courier New"/>
                <a:cs typeface="Courier New"/>
                <a:sym typeface="Courier New"/>
              </a:rPr>
              <a:t>event</a:t>
            </a:r>
            <a:r>
              <a:rPr b="1" lang="en"/>
              <a:t>.</a:t>
            </a:r>
          </a:p>
          <a:p>
            <a:pPr indent="-228600" lvl="0" marL="457200" rtl="0">
              <a:spcBef>
                <a:spcPts val="0"/>
              </a:spcBef>
            </a:pPr>
            <a:r>
              <a:rPr lang="en"/>
              <a:t>The tank is in the “too-low” state when fuel level is below the threshold for N seconds.</a:t>
            </a:r>
          </a:p>
          <a:p>
            <a:pPr indent="-228600" lvl="1" marL="914400" rtl="0">
              <a:spcBef>
                <a:spcPts val="0"/>
              </a:spcBef>
            </a:pPr>
            <a:r>
              <a:rPr lang="en"/>
              <a:t>Fuel level below threshold for N seconds is a </a:t>
            </a:r>
            <a:r>
              <a:rPr b="1" lang="en">
                <a:latin typeface="Courier New"/>
                <a:ea typeface="Courier New"/>
                <a:cs typeface="Courier New"/>
                <a:sym typeface="Courier New"/>
              </a:rPr>
              <a:t>guard</a:t>
            </a:r>
            <a:r>
              <a:rPr lang="en"/>
              <a:t>. </a:t>
            </a:r>
          </a:p>
          <a:p>
            <a:pPr lvl="0" marR="0" rtl="0" algn="l">
              <a:lnSpc>
                <a:spcPct val="100000"/>
              </a:lnSpc>
              <a:spcBef>
                <a:spcPts val="600"/>
              </a:spcBef>
              <a:spcAft>
                <a:spcPts val="0"/>
              </a:spcAft>
              <a:buNone/>
            </a:pPr>
            <a:r>
              <a:t/>
            </a:r>
            <a:endParaRPr sz="2400"/>
          </a:p>
        </p:txBody>
      </p:sp>
      <p:sp>
        <p:nvSpPr>
          <p:cNvPr id="455" name="Shape 45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33</a:t>
            </a: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Gumball Machine</a:t>
            </a:r>
          </a:p>
        </p:txBody>
      </p:sp>
      <p:sp>
        <p:nvSpPr>
          <p:cNvPr id="461" name="Shape 461"/>
          <p:cNvSpPr/>
          <p:nvPr/>
        </p:nvSpPr>
        <p:spPr>
          <a:xfrm>
            <a:off x="3759112" y="2901466"/>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Quarter</a:t>
            </a:r>
          </a:p>
        </p:txBody>
      </p:sp>
      <p:sp>
        <p:nvSpPr>
          <p:cNvPr id="462" name="Shape 462"/>
          <p:cNvSpPr/>
          <p:nvPr/>
        </p:nvSpPr>
        <p:spPr>
          <a:xfrm>
            <a:off x="4210088" y="2054575"/>
            <a:ext cx="304200" cy="291900"/>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463" name="Shape 463"/>
          <p:cNvCxnSpPr>
            <a:stCxn id="462" idx="4"/>
            <a:endCxn id="461" idx="0"/>
          </p:cNvCxnSpPr>
          <p:nvPr/>
        </p:nvCxnSpPr>
        <p:spPr>
          <a:xfrm>
            <a:off x="4362188" y="2346475"/>
            <a:ext cx="0" cy="555000"/>
          </a:xfrm>
          <a:prstGeom prst="straightConnector1">
            <a:avLst/>
          </a:prstGeom>
          <a:noFill/>
          <a:ln cap="flat" cmpd="sng" w="19050">
            <a:solidFill>
              <a:schemeClr val="dk2"/>
            </a:solidFill>
            <a:prstDash val="solid"/>
            <a:round/>
            <a:headEnd len="lg" w="lg" type="none"/>
            <a:tailEnd len="lg" w="lg" type="triangle"/>
          </a:ln>
        </p:spPr>
      </p:cxnSp>
      <p:sp>
        <p:nvSpPr>
          <p:cNvPr id="464" name="Shape 464"/>
          <p:cNvSpPr/>
          <p:nvPr/>
        </p:nvSpPr>
        <p:spPr>
          <a:xfrm>
            <a:off x="3759112" y="4078713"/>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Quarter Inserted</a:t>
            </a:r>
          </a:p>
        </p:txBody>
      </p:sp>
      <p:cxnSp>
        <p:nvCxnSpPr>
          <p:cNvPr id="465" name="Shape 465"/>
          <p:cNvCxnSpPr>
            <a:stCxn id="461" idx="2"/>
            <a:endCxn id="464" idx="0"/>
          </p:cNvCxnSpPr>
          <p:nvPr/>
        </p:nvCxnSpPr>
        <p:spPr>
          <a:xfrm>
            <a:off x="4362112" y="3534166"/>
            <a:ext cx="0" cy="544500"/>
          </a:xfrm>
          <a:prstGeom prst="straightConnector1">
            <a:avLst/>
          </a:prstGeom>
          <a:noFill/>
          <a:ln cap="flat" cmpd="sng" w="19050">
            <a:solidFill>
              <a:schemeClr val="dk2"/>
            </a:solidFill>
            <a:prstDash val="solid"/>
            <a:round/>
            <a:headEnd len="lg" w="lg" type="none"/>
            <a:tailEnd len="lg" w="lg" type="triangle"/>
          </a:ln>
        </p:spPr>
      </p:cxnSp>
      <p:sp>
        <p:nvSpPr>
          <p:cNvPr id="466" name="Shape 466"/>
          <p:cNvSpPr txBox="1"/>
          <p:nvPr/>
        </p:nvSpPr>
        <p:spPr>
          <a:xfrm>
            <a:off x="4428117" y="3660419"/>
            <a:ext cx="2812200" cy="291900"/>
          </a:xfrm>
          <a:prstGeom prst="rect">
            <a:avLst/>
          </a:prstGeom>
          <a:noFill/>
          <a:ln>
            <a:noFill/>
          </a:ln>
        </p:spPr>
        <p:txBody>
          <a:bodyPr anchorCtr="0" anchor="t" bIns="91425" lIns="91425" rIns="91425" tIns="91425">
            <a:noAutofit/>
          </a:bodyPr>
          <a:lstStyle/>
          <a:p>
            <a:pPr lvl="0" rtl="0">
              <a:spcBef>
                <a:spcPts val="0"/>
              </a:spcBef>
              <a:buNone/>
            </a:pPr>
            <a:r>
              <a:rPr lang="en"/>
              <a:t>user inserts quarter</a:t>
            </a:r>
          </a:p>
        </p:txBody>
      </p:sp>
      <p:cxnSp>
        <p:nvCxnSpPr>
          <p:cNvPr id="467" name="Shape 467"/>
          <p:cNvCxnSpPr/>
          <p:nvPr/>
        </p:nvCxnSpPr>
        <p:spPr>
          <a:xfrm rot="10800000">
            <a:off x="3948641" y="3534213"/>
            <a:ext cx="0" cy="544500"/>
          </a:xfrm>
          <a:prstGeom prst="straightConnector1">
            <a:avLst/>
          </a:prstGeom>
          <a:noFill/>
          <a:ln cap="flat" cmpd="sng" w="19050">
            <a:solidFill>
              <a:schemeClr val="dk2"/>
            </a:solidFill>
            <a:prstDash val="solid"/>
            <a:round/>
            <a:headEnd len="lg" w="lg" type="none"/>
            <a:tailEnd len="lg" w="lg" type="triangle"/>
          </a:ln>
        </p:spPr>
      </p:cxnSp>
      <p:sp>
        <p:nvSpPr>
          <p:cNvPr id="468" name="Shape 468"/>
          <p:cNvSpPr txBox="1"/>
          <p:nvPr/>
        </p:nvSpPr>
        <p:spPr>
          <a:xfrm>
            <a:off x="2068023" y="3660419"/>
            <a:ext cx="1691100" cy="291900"/>
          </a:xfrm>
          <a:prstGeom prst="rect">
            <a:avLst/>
          </a:prstGeom>
          <a:noFill/>
          <a:ln>
            <a:noFill/>
          </a:ln>
        </p:spPr>
        <p:txBody>
          <a:bodyPr anchorCtr="0" anchor="t" bIns="91425" lIns="91425" rIns="91425" tIns="91425">
            <a:noAutofit/>
          </a:bodyPr>
          <a:lstStyle/>
          <a:p>
            <a:pPr lvl="0" rtl="0">
              <a:spcBef>
                <a:spcPts val="0"/>
              </a:spcBef>
              <a:buNone/>
            </a:pPr>
            <a:r>
              <a:rPr lang="en"/>
              <a:t>user ejects quarter</a:t>
            </a:r>
          </a:p>
        </p:txBody>
      </p:sp>
      <p:sp>
        <p:nvSpPr>
          <p:cNvPr id="469" name="Shape 469"/>
          <p:cNvSpPr/>
          <p:nvPr/>
        </p:nvSpPr>
        <p:spPr>
          <a:xfrm>
            <a:off x="5791702" y="5097179"/>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Gumball Sold</a:t>
            </a:r>
          </a:p>
        </p:txBody>
      </p:sp>
      <p:cxnSp>
        <p:nvCxnSpPr>
          <p:cNvPr id="470" name="Shape 470"/>
          <p:cNvCxnSpPr>
            <a:endCxn id="469" idx="0"/>
          </p:cNvCxnSpPr>
          <p:nvPr/>
        </p:nvCxnSpPr>
        <p:spPr>
          <a:xfrm>
            <a:off x="4965202" y="4395179"/>
            <a:ext cx="1429500" cy="702000"/>
          </a:xfrm>
          <a:prstGeom prst="straightConnector1">
            <a:avLst/>
          </a:prstGeom>
          <a:noFill/>
          <a:ln cap="flat" cmpd="sng" w="19050">
            <a:solidFill>
              <a:schemeClr val="dk2"/>
            </a:solidFill>
            <a:prstDash val="solid"/>
            <a:round/>
            <a:headEnd len="lg" w="lg" type="none"/>
            <a:tailEnd len="lg" w="lg" type="triangle"/>
          </a:ln>
        </p:spPr>
      </p:cxnSp>
      <p:sp>
        <p:nvSpPr>
          <p:cNvPr id="471" name="Shape 471"/>
          <p:cNvSpPr txBox="1"/>
          <p:nvPr/>
        </p:nvSpPr>
        <p:spPr>
          <a:xfrm>
            <a:off x="5549164" y="4378805"/>
            <a:ext cx="1691100" cy="291900"/>
          </a:xfrm>
          <a:prstGeom prst="rect">
            <a:avLst/>
          </a:prstGeom>
          <a:noFill/>
          <a:ln>
            <a:noFill/>
          </a:ln>
        </p:spPr>
        <p:txBody>
          <a:bodyPr anchorCtr="0" anchor="t" bIns="91425" lIns="91425" rIns="91425" tIns="91425">
            <a:noAutofit/>
          </a:bodyPr>
          <a:lstStyle/>
          <a:p>
            <a:pPr lvl="0" rtl="0">
              <a:spcBef>
                <a:spcPts val="0"/>
              </a:spcBef>
              <a:buNone/>
            </a:pPr>
            <a:r>
              <a:rPr lang="en"/>
              <a:t>user turns crank</a:t>
            </a:r>
          </a:p>
        </p:txBody>
      </p:sp>
      <p:sp>
        <p:nvSpPr>
          <p:cNvPr id="472" name="Shape 472"/>
          <p:cNvSpPr/>
          <p:nvPr/>
        </p:nvSpPr>
        <p:spPr>
          <a:xfrm>
            <a:off x="1370459" y="5097179"/>
            <a:ext cx="1206000" cy="6327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Out of Gumballs</a:t>
            </a:r>
          </a:p>
        </p:txBody>
      </p:sp>
      <p:cxnSp>
        <p:nvCxnSpPr>
          <p:cNvPr id="473" name="Shape 473"/>
          <p:cNvCxnSpPr>
            <a:endCxn id="472" idx="3"/>
          </p:cNvCxnSpPr>
          <p:nvPr/>
        </p:nvCxnSpPr>
        <p:spPr>
          <a:xfrm rot="10800000">
            <a:off x="2576459" y="5413529"/>
            <a:ext cx="3215400" cy="0"/>
          </a:xfrm>
          <a:prstGeom prst="straightConnector1">
            <a:avLst/>
          </a:prstGeom>
          <a:noFill/>
          <a:ln cap="flat" cmpd="sng" w="19050">
            <a:solidFill>
              <a:schemeClr val="dk2"/>
            </a:solidFill>
            <a:prstDash val="solid"/>
            <a:round/>
            <a:headEnd len="lg" w="lg" type="none"/>
            <a:tailEnd len="lg" w="lg" type="triangle"/>
          </a:ln>
        </p:spPr>
      </p:cxnSp>
      <p:sp>
        <p:nvSpPr>
          <p:cNvPr id="474" name="Shape 474"/>
          <p:cNvSpPr txBox="1"/>
          <p:nvPr/>
        </p:nvSpPr>
        <p:spPr>
          <a:xfrm>
            <a:off x="895659" y="2722839"/>
            <a:ext cx="2054700" cy="291900"/>
          </a:xfrm>
          <a:prstGeom prst="rect">
            <a:avLst/>
          </a:prstGeom>
          <a:noFill/>
          <a:ln>
            <a:noFill/>
          </a:ln>
        </p:spPr>
        <p:txBody>
          <a:bodyPr anchorCtr="0" anchor="t" bIns="91425" lIns="91425" rIns="91425" tIns="91425">
            <a:noAutofit/>
          </a:bodyPr>
          <a:lstStyle/>
          <a:p>
            <a:pPr lvl="0" rtl="0">
              <a:spcBef>
                <a:spcPts val="0"/>
              </a:spcBef>
              <a:buNone/>
            </a:pPr>
            <a:r>
              <a:rPr lang="en"/>
              <a:t>[gumballs &gt; 0]</a:t>
            </a:r>
          </a:p>
        </p:txBody>
      </p:sp>
      <p:sp>
        <p:nvSpPr>
          <p:cNvPr id="475" name="Shape 475"/>
          <p:cNvSpPr/>
          <p:nvPr/>
        </p:nvSpPr>
        <p:spPr>
          <a:xfrm>
            <a:off x="4991766" y="3210065"/>
            <a:ext cx="2649081" cy="2192836"/>
          </a:xfrm>
          <a:custGeom>
            <a:pathLst>
              <a:path extrusionOk="0" h="96399" w="111870">
                <a:moveTo>
                  <a:pt x="85688" y="96399"/>
                </a:moveTo>
                <a:lnTo>
                  <a:pt x="111870" y="1785"/>
                </a:lnTo>
                <a:lnTo>
                  <a:pt x="0" y="0"/>
                </a:lnTo>
              </a:path>
            </a:pathLst>
          </a:custGeom>
          <a:noFill/>
          <a:ln cap="flat" cmpd="sng" w="19050">
            <a:solidFill>
              <a:schemeClr val="dk2"/>
            </a:solidFill>
            <a:prstDash val="solid"/>
            <a:round/>
            <a:headEnd len="lg" w="lg" type="none"/>
            <a:tailEnd len="lg" w="lg" type="triangle"/>
          </a:ln>
        </p:spPr>
      </p:sp>
      <p:sp>
        <p:nvSpPr>
          <p:cNvPr id="476" name="Shape 476"/>
          <p:cNvSpPr txBox="1"/>
          <p:nvPr/>
        </p:nvSpPr>
        <p:spPr>
          <a:xfrm>
            <a:off x="7070429" y="5087317"/>
            <a:ext cx="1612800" cy="291900"/>
          </a:xfrm>
          <a:prstGeom prst="rect">
            <a:avLst/>
          </a:prstGeom>
          <a:noFill/>
          <a:ln>
            <a:noFill/>
          </a:ln>
        </p:spPr>
        <p:txBody>
          <a:bodyPr anchorCtr="0" anchor="t" bIns="91425" lIns="91425" rIns="91425" tIns="91425">
            <a:noAutofit/>
          </a:bodyPr>
          <a:lstStyle/>
          <a:p>
            <a:pPr lvl="0" rtl="0">
              <a:spcBef>
                <a:spcPts val="0"/>
              </a:spcBef>
              <a:buNone/>
            </a:pPr>
            <a:r>
              <a:rPr lang="en"/>
              <a:t>[gumballs -1 &gt; 0] / dispense gumball</a:t>
            </a:r>
          </a:p>
        </p:txBody>
      </p:sp>
      <p:sp>
        <p:nvSpPr>
          <p:cNvPr id="477" name="Shape 477"/>
          <p:cNvSpPr/>
          <p:nvPr/>
        </p:nvSpPr>
        <p:spPr>
          <a:xfrm>
            <a:off x="623450" y="3115304"/>
            <a:ext cx="3099996" cy="2301137"/>
          </a:xfrm>
          <a:custGeom>
            <a:pathLst>
              <a:path extrusionOk="0" h="101160" w="130912">
                <a:moveTo>
                  <a:pt x="31538" y="101160"/>
                </a:moveTo>
                <a:lnTo>
                  <a:pt x="0" y="98779"/>
                </a:lnTo>
                <a:lnTo>
                  <a:pt x="5951" y="0"/>
                </a:lnTo>
                <a:lnTo>
                  <a:pt x="130912" y="1786"/>
                </a:lnTo>
              </a:path>
            </a:pathLst>
          </a:custGeom>
          <a:noFill/>
          <a:ln cap="flat" cmpd="sng" w="19050">
            <a:solidFill>
              <a:schemeClr val="dk2"/>
            </a:solidFill>
            <a:prstDash val="solid"/>
            <a:round/>
            <a:headEnd len="lg" w="lg" type="none"/>
            <a:tailEnd len="lg" w="lg" type="triangle"/>
          </a:ln>
        </p:spPr>
      </p:sp>
      <p:sp>
        <p:nvSpPr>
          <p:cNvPr id="478" name="Shape 478"/>
          <p:cNvSpPr txBox="1"/>
          <p:nvPr/>
        </p:nvSpPr>
        <p:spPr>
          <a:xfrm>
            <a:off x="2708984" y="5466869"/>
            <a:ext cx="2950199" cy="291900"/>
          </a:xfrm>
          <a:prstGeom prst="rect">
            <a:avLst/>
          </a:prstGeom>
          <a:noFill/>
          <a:ln>
            <a:noFill/>
          </a:ln>
        </p:spPr>
        <p:txBody>
          <a:bodyPr anchorCtr="0" anchor="t" bIns="91425" lIns="91425" rIns="91425" tIns="91425">
            <a:noAutofit/>
          </a:bodyPr>
          <a:lstStyle/>
          <a:p>
            <a:pPr lvl="0" rtl="0">
              <a:spcBef>
                <a:spcPts val="0"/>
              </a:spcBef>
              <a:buNone/>
            </a:pPr>
            <a:r>
              <a:rPr lang="en"/>
              <a:t>[gumballs -1 = 0] / dispense gumball</a:t>
            </a:r>
          </a:p>
        </p:txBody>
      </p:sp>
      <p:sp>
        <p:nvSpPr>
          <p:cNvPr id="479" name="Shape 4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34</a:t>
            </a: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More on Transitions</a:t>
            </a:r>
          </a:p>
        </p:txBody>
      </p:sp>
      <p:sp>
        <p:nvSpPr>
          <p:cNvPr id="485" name="Shape 485"/>
          <p:cNvSpPr txBox="1"/>
          <p:nvPr>
            <p:ph idx="1" type="body"/>
          </p:nvPr>
        </p:nvSpPr>
        <p:spPr>
          <a:xfrm>
            <a:off x="457200" y="1600200"/>
            <a:ext cx="3994500" cy="1226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Guards must be mutually exclusive</a:t>
            </a:r>
          </a:p>
        </p:txBody>
      </p:sp>
      <p:sp>
        <p:nvSpPr>
          <p:cNvPr id="486" name="Shape 486"/>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a:t>If an event occurs and no transition is valid, then the event is ignored.</a:t>
            </a:r>
          </a:p>
          <a:p>
            <a:pPr lvl="0" rtl="0">
              <a:spcBef>
                <a:spcPts val="0"/>
              </a:spcBef>
              <a:buNone/>
            </a:pPr>
            <a:r>
              <a:t/>
            </a:r>
            <a:endParaRPr/>
          </a:p>
          <a:p>
            <a:pPr lvl="0" rtl="0">
              <a:spcBef>
                <a:spcPts val="0"/>
              </a:spcBef>
              <a:buNone/>
            </a:pPr>
            <a:r>
              <a:rPr b="1" lang="en"/>
              <a:t>last bill ejected [balance &gt; 0 &amp;&amp; balance &gt;= needed]</a:t>
            </a:r>
          </a:p>
        </p:txBody>
      </p:sp>
      <p:sp>
        <p:nvSpPr>
          <p:cNvPr id="487" name="Shape 487"/>
          <p:cNvSpPr/>
          <p:nvPr/>
        </p:nvSpPr>
        <p:spPr>
          <a:xfrm>
            <a:off x="1955325" y="3250025"/>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Able to Purchase</a:t>
            </a:r>
          </a:p>
        </p:txBody>
      </p:sp>
      <p:sp>
        <p:nvSpPr>
          <p:cNvPr id="488" name="Shape 488"/>
          <p:cNvSpPr txBox="1"/>
          <p:nvPr/>
        </p:nvSpPr>
        <p:spPr>
          <a:xfrm>
            <a:off x="396225" y="3945425"/>
            <a:ext cx="1785300" cy="321000"/>
          </a:xfrm>
          <a:prstGeom prst="rect">
            <a:avLst/>
          </a:prstGeom>
          <a:noFill/>
          <a:ln>
            <a:noFill/>
          </a:ln>
        </p:spPr>
        <p:txBody>
          <a:bodyPr anchorCtr="0" anchor="t" bIns="91425" lIns="91425" rIns="91425" tIns="91425">
            <a:noAutofit/>
          </a:bodyPr>
          <a:lstStyle/>
          <a:p>
            <a:pPr lvl="0" rtl="0">
              <a:spcBef>
                <a:spcPts val="0"/>
              </a:spcBef>
              <a:buNone/>
            </a:pPr>
            <a:r>
              <a:rPr lang="en"/>
              <a:t>last bill ejected</a:t>
            </a:r>
          </a:p>
          <a:p>
            <a:pPr lvl="0" rtl="0">
              <a:spcBef>
                <a:spcPts val="0"/>
              </a:spcBef>
              <a:buNone/>
            </a:pPr>
            <a:r>
              <a:rPr lang="en"/>
              <a:t>[balance = 0]</a:t>
            </a:r>
          </a:p>
        </p:txBody>
      </p:sp>
      <p:sp>
        <p:nvSpPr>
          <p:cNvPr id="489" name="Shape 489"/>
          <p:cNvSpPr/>
          <p:nvPr/>
        </p:nvSpPr>
        <p:spPr>
          <a:xfrm>
            <a:off x="527175" y="476706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Waiting for Money</a:t>
            </a:r>
          </a:p>
        </p:txBody>
      </p:sp>
      <p:cxnSp>
        <p:nvCxnSpPr>
          <p:cNvPr id="490" name="Shape 490"/>
          <p:cNvCxnSpPr>
            <a:stCxn id="487" idx="2"/>
            <a:endCxn id="489" idx="0"/>
          </p:cNvCxnSpPr>
          <p:nvPr/>
        </p:nvCxnSpPr>
        <p:spPr>
          <a:xfrm flipH="1">
            <a:off x="1163925" y="3945425"/>
            <a:ext cx="1428000" cy="821700"/>
          </a:xfrm>
          <a:prstGeom prst="straightConnector1">
            <a:avLst/>
          </a:prstGeom>
          <a:noFill/>
          <a:ln cap="flat" cmpd="sng" w="19050">
            <a:solidFill>
              <a:schemeClr val="dk2"/>
            </a:solidFill>
            <a:prstDash val="solid"/>
            <a:round/>
            <a:headEnd len="lg" w="lg" type="none"/>
            <a:tailEnd len="lg" w="lg" type="triangle"/>
          </a:ln>
        </p:spPr>
      </p:cxnSp>
      <p:sp>
        <p:nvSpPr>
          <p:cNvPr id="491" name="Shape 491"/>
          <p:cNvSpPr/>
          <p:nvPr/>
        </p:nvSpPr>
        <p:spPr>
          <a:xfrm>
            <a:off x="2591925" y="4767062"/>
            <a:ext cx="1273200" cy="695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More Money Needed</a:t>
            </a:r>
          </a:p>
        </p:txBody>
      </p:sp>
      <p:cxnSp>
        <p:nvCxnSpPr>
          <p:cNvPr id="492" name="Shape 492"/>
          <p:cNvCxnSpPr>
            <a:stCxn id="487" idx="2"/>
            <a:endCxn id="491" idx="0"/>
          </p:cNvCxnSpPr>
          <p:nvPr/>
        </p:nvCxnSpPr>
        <p:spPr>
          <a:xfrm>
            <a:off x="2591925" y="3945425"/>
            <a:ext cx="636600" cy="821700"/>
          </a:xfrm>
          <a:prstGeom prst="straightConnector1">
            <a:avLst/>
          </a:prstGeom>
          <a:noFill/>
          <a:ln cap="flat" cmpd="sng" w="19050">
            <a:solidFill>
              <a:schemeClr val="dk2"/>
            </a:solidFill>
            <a:prstDash val="solid"/>
            <a:round/>
            <a:headEnd len="lg" w="lg" type="none"/>
            <a:tailEnd len="lg" w="lg" type="triangle"/>
          </a:ln>
        </p:spPr>
      </p:cxnSp>
      <p:sp>
        <p:nvSpPr>
          <p:cNvPr id="493" name="Shape 493"/>
          <p:cNvSpPr txBox="1"/>
          <p:nvPr/>
        </p:nvSpPr>
        <p:spPr>
          <a:xfrm>
            <a:off x="3077000" y="3945425"/>
            <a:ext cx="1785300" cy="321000"/>
          </a:xfrm>
          <a:prstGeom prst="rect">
            <a:avLst/>
          </a:prstGeom>
          <a:noFill/>
          <a:ln>
            <a:noFill/>
          </a:ln>
        </p:spPr>
        <p:txBody>
          <a:bodyPr anchorCtr="0" anchor="t" bIns="91425" lIns="91425" rIns="91425" tIns="91425">
            <a:noAutofit/>
          </a:bodyPr>
          <a:lstStyle/>
          <a:p>
            <a:pPr lvl="0" rtl="0">
              <a:spcBef>
                <a:spcPts val="0"/>
              </a:spcBef>
              <a:buNone/>
            </a:pPr>
            <a:r>
              <a:rPr lang="en"/>
              <a:t>last bill ejected</a:t>
            </a:r>
          </a:p>
          <a:p>
            <a:pPr lvl="0" rtl="0">
              <a:spcBef>
                <a:spcPts val="0"/>
              </a:spcBef>
              <a:buNone/>
            </a:pPr>
            <a:r>
              <a:rPr lang="en"/>
              <a:t>[balance &gt; 0 &amp;&amp; balance &lt; needed]  </a:t>
            </a:r>
          </a:p>
        </p:txBody>
      </p:sp>
      <p:sp>
        <p:nvSpPr>
          <p:cNvPr id="494" name="Shape 49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35</a:t>
            </a: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8" name="Shape 498"/>
        <p:cNvGrpSpPr/>
        <p:nvPr/>
      </p:nvGrpSpPr>
      <p:grpSpPr>
        <a:xfrm>
          <a:off x="0" y="0"/>
          <a:ext cx="0" cy="0"/>
          <a:chOff x="0" y="0"/>
          <a:chExt cx="0" cy="0"/>
        </a:xfrm>
      </p:grpSpPr>
      <p:sp>
        <p:nvSpPr>
          <p:cNvPr id="499" name="Shape 49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Internal Activities</a:t>
            </a:r>
          </a:p>
        </p:txBody>
      </p:sp>
      <p:sp>
        <p:nvSpPr>
          <p:cNvPr id="500" name="Shape 500"/>
          <p:cNvSpPr txBox="1"/>
          <p:nvPr>
            <p:ph idx="1" type="body"/>
          </p:nvPr>
        </p:nvSpPr>
        <p:spPr>
          <a:xfrm>
            <a:off x="457200" y="1600200"/>
            <a:ext cx="3994500" cy="12264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t>States can react to events and conditions without transitioning using internal activities.</a:t>
            </a:r>
          </a:p>
        </p:txBody>
      </p:sp>
      <p:sp>
        <p:nvSpPr>
          <p:cNvPr id="501" name="Shape 501"/>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2800"/>
              <a:t>Special events: </a:t>
            </a:r>
            <a:r>
              <a:rPr b="1" lang="en" sz="2800"/>
              <a:t>entry</a:t>
            </a:r>
            <a:r>
              <a:rPr lang="en" sz="2800"/>
              <a:t> and </a:t>
            </a:r>
            <a:r>
              <a:rPr b="1" lang="en" sz="2800"/>
              <a:t>exit</a:t>
            </a:r>
            <a:r>
              <a:rPr lang="en" sz="2800"/>
              <a:t>. </a:t>
            </a:r>
          </a:p>
          <a:p>
            <a:pPr lvl="0" rtl="0">
              <a:spcBef>
                <a:spcPts val="0"/>
              </a:spcBef>
              <a:buNone/>
            </a:pPr>
            <a:r>
              <a:rPr lang="en" sz="2800"/>
              <a:t>Other activities occur until a transition occurs.</a:t>
            </a:r>
          </a:p>
          <a:p>
            <a:pPr lvl="0" rtl="0">
              <a:spcBef>
                <a:spcPts val="0"/>
              </a:spcBef>
              <a:buNone/>
            </a:pPr>
            <a:r>
              <a:rPr lang="en" sz="2800"/>
              <a:t>Similar to a </a:t>
            </a:r>
            <a:r>
              <a:rPr b="1" lang="en" sz="2800"/>
              <a:t>self-transition</a:t>
            </a:r>
            <a:r>
              <a:rPr lang="en" sz="2800"/>
              <a:t>, but entry and exit will not be re-triggered without using an actual self-transition.</a:t>
            </a:r>
          </a:p>
        </p:txBody>
      </p:sp>
      <p:sp>
        <p:nvSpPr>
          <p:cNvPr id="502" name="Shape 502"/>
          <p:cNvSpPr/>
          <p:nvPr/>
        </p:nvSpPr>
        <p:spPr>
          <a:xfrm>
            <a:off x="611375" y="3986150"/>
            <a:ext cx="3912600" cy="19488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2400"/>
              <a:t>Typing</a:t>
            </a:r>
          </a:p>
          <a:p>
            <a:pPr lvl="0" rtl="0">
              <a:spcBef>
                <a:spcPts val="0"/>
              </a:spcBef>
              <a:buNone/>
            </a:pPr>
            <a:r>
              <a:rPr lang="en"/>
              <a:t>entry / highlight all</a:t>
            </a:r>
          </a:p>
          <a:p>
            <a:pPr lvl="0" rtl="0">
              <a:spcBef>
                <a:spcPts val="0"/>
              </a:spcBef>
              <a:buNone/>
            </a:pPr>
            <a:r>
              <a:rPr lang="en"/>
              <a:t>exit / update field</a:t>
            </a:r>
          </a:p>
          <a:p>
            <a:pPr lvl="0" rtl="0">
              <a:spcBef>
                <a:spcPts val="0"/>
              </a:spcBef>
              <a:buNone/>
            </a:pPr>
            <a:r>
              <a:rPr lang="en"/>
              <a:t>character entered / add to field</a:t>
            </a:r>
          </a:p>
          <a:p>
            <a:pPr lvl="0" rtl="0">
              <a:spcBef>
                <a:spcPts val="0"/>
              </a:spcBef>
              <a:buNone/>
            </a:pPr>
            <a:r>
              <a:rPr lang="en"/>
              <a:t>help requested [verbose] / open help page</a:t>
            </a:r>
          </a:p>
          <a:p>
            <a:pPr lvl="0" rtl="0">
              <a:spcBef>
                <a:spcPts val="0"/>
              </a:spcBef>
              <a:buNone/>
            </a:pPr>
            <a:r>
              <a:rPr lang="en"/>
              <a:t>help requested [minimal] / update status bar</a:t>
            </a:r>
          </a:p>
        </p:txBody>
      </p:sp>
      <p:sp>
        <p:nvSpPr>
          <p:cNvPr id="503" name="Shape 5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36</a:t>
            </a: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7" name="Shape 507"/>
        <p:cNvGrpSpPr/>
        <p:nvPr/>
      </p:nvGrpSpPr>
      <p:grpSpPr>
        <a:xfrm>
          <a:off x="0" y="0"/>
          <a:ext cx="0" cy="0"/>
          <a:chOff x="0" y="0"/>
          <a:chExt cx="0" cy="0"/>
        </a:xfrm>
      </p:grpSpPr>
      <p:sp>
        <p:nvSpPr>
          <p:cNvPr id="508" name="Shape 50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 Secret Panel Controller</a:t>
            </a:r>
          </a:p>
        </p:txBody>
      </p:sp>
      <p:sp>
        <p:nvSpPr>
          <p:cNvPr id="509" name="Shape 50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400"/>
              <a:t>You must design a state machine for the controller of a secret panel in Dracula’s castle. </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lang="en" sz="2400"/>
              <a:t>Dracula wants to keep his valuables in a safe that’s hard to find. So, to reveal the lock to the safe, Dracula must remove a strategic candle from its holder. This will reveal the lock only if the door is closed. Once Dracula can see the lock, he can insert his key to open the safe. For extra safety, the safe can only be opened if he replaces the candle first. If someone attempts to open the safe without replacing the candle, a monster is unleashed.</a:t>
            </a:r>
          </a:p>
        </p:txBody>
      </p:sp>
      <p:sp>
        <p:nvSpPr>
          <p:cNvPr id="510" name="Shape 5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37</a:t>
            </a: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4" name="Shape 514"/>
        <p:cNvGrpSpPr/>
        <p:nvPr/>
      </p:nvGrpSpPr>
      <p:grpSpPr>
        <a:xfrm>
          <a:off x="0" y="0"/>
          <a:ext cx="0" cy="0"/>
          <a:chOff x="0" y="0"/>
          <a:chExt cx="0" cy="0"/>
        </a:xfrm>
      </p:grpSpPr>
      <p:sp>
        <p:nvSpPr>
          <p:cNvPr id="515" name="Shape 5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Activity Solution</a:t>
            </a:r>
          </a:p>
        </p:txBody>
      </p:sp>
      <p:sp>
        <p:nvSpPr>
          <p:cNvPr id="516" name="Shape 516"/>
          <p:cNvSpPr/>
          <p:nvPr/>
        </p:nvSpPr>
        <p:spPr>
          <a:xfrm>
            <a:off x="1793800" y="36419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Wait</a:t>
            </a:r>
          </a:p>
        </p:txBody>
      </p:sp>
      <p:sp>
        <p:nvSpPr>
          <p:cNvPr id="517" name="Shape 517"/>
          <p:cNvSpPr/>
          <p:nvPr/>
        </p:nvSpPr>
        <p:spPr>
          <a:xfrm>
            <a:off x="528900" y="3785675"/>
            <a:ext cx="218100" cy="208199"/>
          </a:xfrm>
          <a:prstGeom prst="ellipse">
            <a:avLst/>
          </a:prstGeom>
          <a:solidFill>
            <a:srgbClr val="00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18" name="Shape 518"/>
          <p:cNvCxnSpPr>
            <a:stCxn id="517" idx="6"/>
            <a:endCxn id="516" idx="1"/>
          </p:cNvCxnSpPr>
          <p:nvPr/>
        </p:nvCxnSpPr>
        <p:spPr>
          <a:xfrm>
            <a:off x="747000" y="3889774"/>
            <a:ext cx="1046700" cy="0"/>
          </a:xfrm>
          <a:prstGeom prst="straightConnector1">
            <a:avLst/>
          </a:prstGeom>
          <a:noFill/>
          <a:ln cap="flat" cmpd="sng" w="19050">
            <a:solidFill>
              <a:schemeClr val="dk2"/>
            </a:solidFill>
            <a:prstDash val="solid"/>
            <a:round/>
            <a:headEnd len="lg" w="lg" type="none"/>
            <a:tailEnd len="lg" w="lg" type="triangle"/>
          </a:ln>
        </p:spPr>
      </p:cxnSp>
      <p:sp>
        <p:nvSpPr>
          <p:cNvPr id="519" name="Shape 519"/>
          <p:cNvSpPr/>
          <p:nvPr/>
        </p:nvSpPr>
        <p:spPr>
          <a:xfrm>
            <a:off x="6029275" y="21689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Open</a:t>
            </a:r>
          </a:p>
        </p:txBody>
      </p:sp>
      <p:sp>
        <p:nvSpPr>
          <p:cNvPr id="520" name="Shape 520"/>
          <p:cNvSpPr/>
          <p:nvPr/>
        </p:nvSpPr>
        <p:spPr>
          <a:xfrm>
            <a:off x="6029275" y="36419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Lock Revealed</a:t>
            </a:r>
          </a:p>
        </p:txBody>
      </p:sp>
      <p:sp>
        <p:nvSpPr>
          <p:cNvPr id="521" name="Shape 521"/>
          <p:cNvSpPr/>
          <p:nvPr/>
        </p:nvSpPr>
        <p:spPr>
          <a:xfrm>
            <a:off x="6029275" y="5078075"/>
            <a:ext cx="1228799" cy="495599"/>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lang="en"/>
              <a:t>Monster Unleashed</a:t>
            </a:r>
          </a:p>
        </p:txBody>
      </p:sp>
      <p:cxnSp>
        <p:nvCxnSpPr>
          <p:cNvPr id="522" name="Shape 522"/>
          <p:cNvCxnSpPr>
            <a:stCxn id="516" idx="3"/>
            <a:endCxn id="520" idx="1"/>
          </p:cNvCxnSpPr>
          <p:nvPr/>
        </p:nvCxnSpPr>
        <p:spPr>
          <a:xfrm>
            <a:off x="3022599" y="3889774"/>
            <a:ext cx="3006600" cy="0"/>
          </a:xfrm>
          <a:prstGeom prst="straightConnector1">
            <a:avLst/>
          </a:prstGeom>
          <a:noFill/>
          <a:ln cap="flat" cmpd="sng" w="19050">
            <a:solidFill>
              <a:schemeClr val="dk2"/>
            </a:solidFill>
            <a:prstDash val="solid"/>
            <a:round/>
            <a:headEnd len="lg" w="lg" type="none"/>
            <a:tailEnd len="lg" w="lg" type="triangle"/>
          </a:ln>
        </p:spPr>
      </p:cxnSp>
      <p:sp>
        <p:nvSpPr>
          <p:cNvPr id="523" name="Shape 523"/>
          <p:cNvSpPr txBox="1"/>
          <p:nvPr/>
        </p:nvSpPr>
        <p:spPr>
          <a:xfrm>
            <a:off x="3072225" y="3320000"/>
            <a:ext cx="2796299" cy="366599"/>
          </a:xfrm>
          <a:prstGeom prst="rect">
            <a:avLst/>
          </a:prstGeom>
          <a:noFill/>
          <a:ln>
            <a:noFill/>
          </a:ln>
        </p:spPr>
        <p:txBody>
          <a:bodyPr anchorCtr="0" anchor="t" bIns="91425" lIns="91425" rIns="91425" tIns="91425">
            <a:noAutofit/>
          </a:bodyPr>
          <a:lstStyle/>
          <a:p>
            <a:pPr lvl="0" rtl="0">
              <a:spcBef>
                <a:spcPts val="0"/>
              </a:spcBef>
              <a:buNone/>
            </a:pPr>
            <a:r>
              <a:rPr lang="en"/>
              <a:t>candle removed [door closed] / reveal lock</a:t>
            </a:r>
          </a:p>
        </p:txBody>
      </p:sp>
      <p:cxnSp>
        <p:nvCxnSpPr>
          <p:cNvPr id="524" name="Shape 524"/>
          <p:cNvCxnSpPr>
            <a:stCxn id="520" idx="0"/>
            <a:endCxn id="519" idx="2"/>
          </p:cNvCxnSpPr>
          <p:nvPr/>
        </p:nvCxnSpPr>
        <p:spPr>
          <a:xfrm rot="10800000">
            <a:off x="6643674" y="2664575"/>
            <a:ext cx="0" cy="977400"/>
          </a:xfrm>
          <a:prstGeom prst="straightConnector1">
            <a:avLst/>
          </a:prstGeom>
          <a:noFill/>
          <a:ln cap="flat" cmpd="sng" w="19050">
            <a:solidFill>
              <a:schemeClr val="dk2"/>
            </a:solidFill>
            <a:prstDash val="solid"/>
            <a:round/>
            <a:headEnd len="lg" w="lg" type="none"/>
            <a:tailEnd len="lg" w="lg" type="triangle"/>
          </a:ln>
        </p:spPr>
      </p:cxnSp>
      <p:sp>
        <p:nvSpPr>
          <p:cNvPr id="525" name="Shape 525"/>
          <p:cNvSpPr txBox="1"/>
          <p:nvPr/>
        </p:nvSpPr>
        <p:spPr>
          <a:xfrm>
            <a:off x="6798550" y="2784825"/>
            <a:ext cx="2190299" cy="764999"/>
          </a:xfrm>
          <a:prstGeom prst="rect">
            <a:avLst/>
          </a:prstGeom>
          <a:noFill/>
          <a:ln>
            <a:noFill/>
          </a:ln>
        </p:spPr>
        <p:txBody>
          <a:bodyPr anchorCtr="0" anchor="t" bIns="91425" lIns="91425" rIns="91425" tIns="91425">
            <a:noAutofit/>
          </a:bodyPr>
          <a:lstStyle/>
          <a:p>
            <a:pPr lvl="0" rtl="0">
              <a:spcBef>
                <a:spcPts val="0"/>
              </a:spcBef>
              <a:buNone/>
            </a:pPr>
            <a:r>
              <a:rPr lang="en"/>
              <a:t>key turned [candle in] / open safe</a:t>
            </a:r>
          </a:p>
        </p:txBody>
      </p:sp>
      <p:cxnSp>
        <p:nvCxnSpPr>
          <p:cNvPr id="526" name="Shape 526"/>
          <p:cNvCxnSpPr>
            <a:stCxn id="519" idx="1"/>
            <a:endCxn id="516" idx="0"/>
          </p:cNvCxnSpPr>
          <p:nvPr/>
        </p:nvCxnSpPr>
        <p:spPr>
          <a:xfrm flipH="1">
            <a:off x="2408275" y="2416774"/>
            <a:ext cx="3621000" cy="1225199"/>
          </a:xfrm>
          <a:prstGeom prst="straightConnector1">
            <a:avLst/>
          </a:prstGeom>
          <a:noFill/>
          <a:ln cap="flat" cmpd="sng" w="19050">
            <a:solidFill>
              <a:schemeClr val="dk2"/>
            </a:solidFill>
            <a:prstDash val="solid"/>
            <a:round/>
            <a:headEnd len="lg" w="lg" type="none"/>
            <a:tailEnd len="lg" w="lg" type="triangle"/>
          </a:ln>
        </p:spPr>
      </p:cxnSp>
      <p:sp>
        <p:nvSpPr>
          <p:cNvPr id="527" name="Shape 527"/>
          <p:cNvSpPr txBox="1"/>
          <p:nvPr/>
        </p:nvSpPr>
        <p:spPr>
          <a:xfrm>
            <a:off x="3022600" y="2319025"/>
            <a:ext cx="1902899" cy="465900"/>
          </a:xfrm>
          <a:prstGeom prst="rect">
            <a:avLst/>
          </a:prstGeom>
          <a:noFill/>
          <a:ln>
            <a:noFill/>
          </a:ln>
        </p:spPr>
        <p:txBody>
          <a:bodyPr anchorCtr="0" anchor="t" bIns="91425" lIns="91425" rIns="91425" tIns="91425">
            <a:noAutofit/>
          </a:bodyPr>
          <a:lstStyle/>
          <a:p>
            <a:pPr lvl="0" rtl="0">
              <a:spcBef>
                <a:spcPts val="0"/>
              </a:spcBef>
              <a:buNone/>
            </a:pPr>
            <a:r>
              <a:rPr lang="en"/>
              <a:t>safe closed / close panel</a:t>
            </a:r>
          </a:p>
        </p:txBody>
      </p:sp>
      <p:cxnSp>
        <p:nvCxnSpPr>
          <p:cNvPr id="528" name="Shape 528"/>
          <p:cNvCxnSpPr>
            <a:stCxn id="520" idx="2"/>
            <a:endCxn id="521" idx="0"/>
          </p:cNvCxnSpPr>
          <p:nvPr/>
        </p:nvCxnSpPr>
        <p:spPr>
          <a:xfrm>
            <a:off x="6643674" y="4137574"/>
            <a:ext cx="0" cy="940500"/>
          </a:xfrm>
          <a:prstGeom prst="straightConnector1">
            <a:avLst/>
          </a:prstGeom>
          <a:noFill/>
          <a:ln cap="flat" cmpd="sng" w="19050">
            <a:solidFill>
              <a:schemeClr val="dk2"/>
            </a:solidFill>
            <a:prstDash val="solid"/>
            <a:round/>
            <a:headEnd len="lg" w="lg" type="none"/>
            <a:tailEnd len="lg" w="lg" type="triangle"/>
          </a:ln>
        </p:spPr>
      </p:cxnSp>
      <p:sp>
        <p:nvSpPr>
          <p:cNvPr id="529" name="Shape 529"/>
          <p:cNvSpPr txBox="1"/>
          <p:nvPr/>
        </p:nvSpPr>
        <p:spPr>
          <a:xfrm>
            <a:off x="6798550" y="4225325"/>
            <a:ext cx="2190299" cy="764999"/>
          </a:xfrm>
          <a:prstGeom prst="rect">
            <a:avLst/>
          </a:prstGeom>
          <a:noFill/>
          <a:ln>
            <a:noFill/>
          </a:ln>
        </p:spPr>
        <p:txBody>
          <a:bodyPr anchorCtr="0" anchor="t" bIns="91425" lIns="91425" rIns="91425" tIns="91425">
            <a:noAutofit/>
          </a:bodyPr>
          <a:lstStyle/>
          <a:p>
            <a:pPr lvl="0" rtl="0">
              <a:spcBef>
                <a:spcPts val="0"/>
              </a:spcBef>
              <a:buNone/>
            </a:pPr>
            <a:r>
              <a:rPr lang="en"/>
              <a:t>key turned [candle out] / release monster</a:t>
            </a:r>
          </a:p>
        </p:txBody>
      </p:sp>
      <p:sp>
        <p:nvSpPr>
          <p:cNvPr id="530" name="Shape 53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38</a:t>
            </a: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4" name="Shape 534"/>
        <p:cNvGrpSpPr/>
        <p:nvPr/>
      </p:nvGrpSpPr>
      <p:grpSpPr>
        <a:xfrm>
          <a:off x="0" y="0"/>
          <a:ext cx="0" cy="0"/>
          <a:chOff x="0" y="0"/>
          <a:chExt cx="0" cy="0"/>
        </a:xfrm>
      </p:grpSpPr>
      <p:sp>
        <p:nvSpPr>
          <p:cNvPr id="535" name="Shape 53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What Can We Do With This Model?</a:t>
            </a:r>
          </a:p>
        </p:txBody>
      </p:sp>
      <p:sp>
        <p:nvSpPr>
          <p:cNvPr id="536" name="Shape 536"/>
          <p:cNvSpPr txBox="1"/>
          <p:nvPr>
            <p:ph idx="1" type="body"/>
          </p:nvPr>
        </p:nvSpPr>
        <p:spPr>
          <a:xfrm>
            <a:off x="457200" y="1600200"/>
            <a:ext cx="8229600" cy="11958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Now that we have a model, we can reason about our requirements and specifications.</a:t>
            </a:r>
          </a:p>
          <a:p>
            <a:pPr lvl="0" marR="0" rtl="0" algn="l">
              <a:lnSpc>
                <a:spcPct val="100000"/>
              </a:lnSpc>
              <a:spcBef>
                <a:spcPts val="600"/>
              </a:spcBef>
              <a:spcAft>
                <a:spcPts val="0"/>
              </a:spcAft>
              <a:buNone/>
            </a:pPr>
            <a:r>
              <a:t/>
            </a:r>
            <a:endParaRPr sz="2400"/>
          </a:p>
        </p:txBody>
      </p:sp>
      <p:pic>
        <p:nvPicPr>
          <p:cNvPr descr="model-top.png" id="537" name="Shape 537"/>
          <p:cNvPicPr preferRelativeResize="0"/>
          <p:nvPr/>
        </p:nvPicPr>
        <p:blipFill>
          <a:blip r:embed="rId3">
            <a:alphaModFix/>
          </a:blip>
          <a:stretch>
            <a:fillRect/>
          </a:stretch>
        </p:blipFill>
        <p:spPr>
          <a:xfrm>
            <a:off x="3117392" y="3282662"/>
            <a:ext cx="3067244" cy="1984829"/>
          </a:xfrm>
          <a:prstGeom prst="rect">
            <a:avLst/>
          </a:prstGeom>
          <a:noFill/>
          <a:ln>
            <a:noFill/>
          </a:ln>
        </p:spPr>
      </p:pic>
      <p:sp>
        <p:nvSpPr>
          <p:cNvPr id="538" name="Shape 538"/>
          <p:cNvSpPr/>
          <p:nvPr/>
        </p:nvSpPr>
        <p:spPr>
          <a:xfrm>
            <a:off x="457200" y="3786871"/>
            <a:ext cx="1883736" cy="1571184"/>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Specification </a:t>
            </a:r>
          </a:p>
        </p:txBody>
      </p:sp>
      <p:cxnSp>
        <p:nvCxnSpPr>
          <p:cNvPr id="539" name="Shape 539"/>
          <p:cNvCxnSpPr>
            <a:stCxn id="538" idx="0"/>
            <a:endCxn id="537" idx="1"/>
          </p:cNvCxnSpPr>
          <p:nvPr/>
        </p:nvCxnSpPr>
        <p:spPr>
          <a:xfrm flipH="1" rot="10800000">
            <a:off x="2339366" y="4275163"/>
            <a:ext cx="777900" cy="297300"/>
          </a:xfrm>
          <a:prstGeom prst="straightConnector1">
            <a:avLst/>
          </a:prstGeom>
          <a:noFill/>
          <a:ln cap="flat" cmpd="sng" w="19050">
            <a:solidFill>
              <a:schemeClr val="dk2"/>
            </a:solidFill>
            <a:prstDash val="solid"/>
            <a:round/>
            <a:headEnd len="lg" w="lg" type="none"/>
            <a:tailEnd len="lg" w="lg" type="triangle"/>
          </a:ln>
        </p:spPr>
      </p:cxnSp>
      <p:sp>
        <p:nvSpPr>
          <p:cNvPr id="540" name="Shape 540"/>
          <p:cNvSpPr/>
          <p:nvPr/>
        </p:nvSpPr>
        <p:spPr>
          <a:xfrm>
            <a:off x="6795029" y="4017683"/>
            <a:ext cx="1834500" cy="1109400"/>
          </a:xfrm>
          <a:prstGeom prst="foldedCorner">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public static void Main(){</a:t>
            </a:r>
          </a:p>
          <a:p>
            <a:pPr lvl="0" rtl="0">
              <a:spcBef>
                <a:spcPts val="0"/>
              </a:spcBef>
              <a:buNone/>
            </a:pPr>
            <a:r>
              <a:rPr lang="en" sz="1000"/>
              <a:t>	System.out.println(“Hello world!”);</a:t>
            </a:r>
          </a:p>
          <a:p>
            <a:pPr lvl="0" rtl="0">
              <a:spcBef>
                <a:spcPts val="0"/>
              </a:spcBef>
              <a:buNone/>
            </a:pPr>
            <a:r>
              <a:rPr lang="en" sz="1000"/>
              <a:t>}</a:t>
            </a:r>
          </a:p>
        </p:txBody>
      </p:sp>
      <p:cxnSp>
        <p:nvCxnSpPr>
          <p:cNvPr id="541" name="Shape 541"/>
          <p:cNvCxnSpPr>
            <a:stCxn id="537" idx="3"/>
            <a:endCxn id="540" idx="1"/>
          </p:cNvCxnSpPr>
          <p:nvPr/>
        </p:nvCxnSpPr>
        <p:spPr>
          <a:xfrm>
            <a:off x="6184636" y="4275076"/>
            <a:ext cx="610500" cy="297300"/>
          </a:xfrm>
          <a:prstGeom prst="straightConnector1">
            <a:avLst/>
          </a:prstGeom>
          <a:noFill/>
          <a:ln cap="flat" cmpd="sng" w="19050">
            <a:solidFill>
              <a:schemeClr val="dk2"/>
            </a:solidFill>
            <a:prstDash val="solid"/>
            <a:round/>
            <a:headEnd len="lg" w="lg" type="none"/>
            <a:tailEnd len="lg" w="lg" type="triangle"/>
          </a:ln>
        </p:spPr>
      </p:cxnSp>
      <p:sp>
        <p:nvSpPr>
          <p:cNvPr id="542" name="Shape 542"/>
          <p:cNvSpPr txBox="1"/>
          <p:nvPr/>
        </p:nvSpPr>
        <p:spPr>
          <a:xfrm>
            <a:off x="512694" y="5436543"/>
            <a:ext cx="1883700" cy="638100"/>
          </a:xfrm>
          <a:prstGeom prst="rect">
            <a:avLst/>
          </a:prstGeom>
          <a:noFill/>
          <a:ln>
            <a:noFill/>
          </a:ln>
        </p:spPr>
        <p:txBody>
          <a:bodyPr anchorCtr="0" anchor="t" bIns="91425" lIns="91425" rIns="91425" tIns="91425">
            <a:noAutofit/>
          </a:bodyPr>
          <a:lstStyle/>
          <a:p>
            <a:pPr lvl="0" rtl="0">
              <a:spcBef>
                <a:spcPts val="0"/>
              </a:spcBef>
              <a:buNone/>
            </a:pPr>
            <a:r>
              <a:rPr b="1" lang="en"/>
              <a:t>If</a:t>
            </a:r>
            <a:r>
              <a:rPr lang="en"/>
              <a:t> the model satisfies the specification...</a:t>
            </a:r>
          </a:p>
        </p:txBody>
      </p:sp>
      <p:sp>
        <p:nvSpPr>
          <p:cNvPr id="543" name="Shape 543"/>
          <p:cNvSpPr txBox="1"/>
          <p:nvPr/>
        </p:nvSpPr>
        <p:spPr>
          <a:xfrm>
            <a:off x="3629259" y="5267491"/>
            <a:ext cx="2203200" cy="6381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is well-formed, consistent, and complete.</a:t>
            </a:r>
          </a:p>
        </p:txBody>
      </p:sp>
      <p:sp>
        <p:nvSpPr>
          <p:cNvPr id="544" name="Shape 544"/>
          <p:cNvSpPr txBox="1"/>
          <p:nvPr/>
        </p:nvSpPr>
        <p:spPr>
          <a:xfrm>
            <a:off x="6483473" y="5267491"/>
            <a:ext cx="2203200" cy="638100"/>
          </a:xfrm>
          <a:prstGeom prst="rect">
            <a:avLst/>
          </a:prstGeom>
          <a:noFill/>
          <a:ln>
            <a:noFill/>
          </a:ln>
        </p:spPr>
        <p:txBody>
          <a:bodyPr anchorCtr="0" anchor="t" bIns="91425" lIns="91425" rIns="91425" tIns="91425">
            <a:noAutofit/>
          </a:bodyPr>
          <a:lstStyle/>
          <a:p>
            <a:pPr lvl="0" rtl="0">
              <a:spcBef>
                <a:spcPts val="0"/>
              </a:spcBef>
              <a:buNone/>
            </a:pPr>
            <a:r>
              <a:rPr b="1" lang="en"/>
              <a:t>And If</a:t>
            </a:r>
            <a:r>
              <a:rPr lang="en"/>
              <a:t> the model accurately represents the program.</a:t>
            </a:r>
          </a:p>
        </p:txBody>
      </p:sp>
      <p:sp>
        <p:nvSpPr>
          <p:cNvPr id="545" name="Shape 5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39</a:t>
            </a: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Behavior Modeling</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Abstraction</a:t>
            </a:r>
            <a:r>
              <a:rPr lang="en"/>
              <a:t> - simplify a problem by identifying and focusing on important aspects while ignoring all other details.</a:t>
            </a:r>
          </a:p>
          <a:p>
            <a:pPr indent="-228600" lvl="0" marL="457200" marR="0" rtl="0" algn="l">
              <a:lnSpc>
                <a:spcPct val="100000"/>
              </a:lnSpc>
              <a:spcBef>
                <a:spcPts val="600"/>
              </a:spcBef>
              <a:spcAft>
                <a:spcPts val="0"/>
              </a:spcAft>
            </a:pPr>
            <a:r>
              <a:rPr lang="en"/>
              <a:t>Key to solving </a:t>
            </a:r>
            <a:r>
              <a:rPr i="1" lang="en"/>
              <a:t>many</a:t>
            </a:r>
            <a:r>
              <a:rPr lang="en"/>
              <a:t> computing problems.</a:t>
            </a:r>
          </a:p>
          <a:p>
            <a:pPr indent="-228600" lvl="1" marL="914400" marR="0" rtl="0" algn="l">
              <a:lnSpc>
                <a:spcPct val="100000"/>
              </a:lnSpc>
              <a:spcBef>
                <a:spcPts val="600"/>
              </a:spcBef>
              <a:spcAft>
                <a:spcPts val="0"/>
              </a:spcAft>
            </a:pPr>
            <a:r>
              <a:rPr lang="en"/>
              <a:t>Solve a simpler version, then apply to the big problem.</a:t>
            </a:r>
          </a:p>
          <a:p>
            <a:pPr indent="-228600" lvl="0" marL="457200" marR="0" rtl="0" algn="l">
              <a:lnSpc>
                <a:spcPct val="100000"/>
              </a:lnSpc>
              <a:spcBef>
                <a:spcPts val="600"/>
              </a:spcBef>
              <a:spcAft>
                <a:spcPts val="0"/>
              </a:spcAft>
            </a:pPr>
            <a:r>
              <a:rPr lang="en"/>
              <a:t>A </a:t>
            </a:r>
            <a:r>
              <a:rPr b="1" lang="en"/>
              <a:t>model</a:t>
            </a:r>
            <a:r>
              <a:rPr lang="en"/>
              <a:t> is a simplified representation of an artifact, focusing on one facet of that artifact.</a:t>
            </a:r>
          </a:p>
          <a:p>
            <a:pPr indent="-228600" lvl="1" marL="914400" marR="0" rtl="0" algn="l">
              <a:lnSpc>
                <a:spcPct val="100000"/>
              </a:lnSpc>
              <a:spcBef>
                <a:spcPts val="600"/>
              </a:spcBef>
              <a:spcAft>
                <a:spcPts val="0"/>
              </a:spcAft>
            </a:pPr>
            <a:r>
              <a:rPr lang="en"/>
              <a:t>The model ignores </a:t>
            </a:r>
            <a:r>
              <a:rPr i="1" lang="en"/>
              <a:t>all </a:t>
            </a:r>
            <a:r>
              <a:rPr lang="en"/>
              <a:t>other elements of that artifact.</a:t>
            </a:r>
          </a:p>
        </p:txBody>
      </p:sp>
      <p:sp>
        <p:nvSpPr>
          <p:cNvPr id="72" name="Shape 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a:t>
            </a: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49" name="Shape 549"/>
        <p:cNvGrpSpPr/>
        <p:nvPr/>
      </p:nvGrpSpPr>
      <p:grpSpPr>
        <a:xfrm>
          <a:off x="0" y="0"/>
          <a:ext cx="0" cy="0"/>
          <a:chOff x="0" y="0"/>
          <a:chExt cx="0" cy="0"/>
        </a:xfrm>
      </p:grpSpPr>
      <p:sp>
        <p:nvSpPr>
          <p:cNvPr id="550" name="Shape 550"/>
          <p:cNvSpPr txBox="1"/>
          <p:nvPr>
            <p:ph idx="1" type="body"/>
          </p:nvPr>
        </p:nvSpPr>
        <p:spPr>
          <a:xfrm>
            <a:off x="457200" y="1600200"/>
            <a:ext cx="8229600" cy="1716600"/>
          </a:xfrm>
          <a:prstGeom prst="rect">
            <a:avLst/>
          </a:prstGeom>
        </p:spPr>
        <p:txBody>
          <a:bodyPr anchorCtr="0" anchor="t" bIns="91425" lIns="91425" rIns="91425" tIns="91425">
            <a:noAutofit/>
          </a:bodyPr>
          <a:lstStyle/>
          <a:p>
            <a:pPr lvl="0" rtl="0" algn="l">
              <a:spcBef>
                <a:spcPts val="0"/>
              </a:spcBef>
              <a:buNone/>
            </a:pPr>
            <a:r>
              <a:rPr lang="en"/>
              <a:t>Models require abstraction. Useful for requirements analysis, but may not reflect operating conditions.</a:t>
            </a:r>
          </a:p>
        </p:txBody>
      </p:sp>
      <p:sp>
        <p:nvSpPr>
          <p:cNvPr id="551" name="Shape 551"/>
          <p:cNvSpPr txBox="1"/>
          <p:nvPr>
            <p:ph type="title"/>
          </p:nvPr>
        </p:nvSpPr>
        <p:spPr>
          <a:xfrm>
            <a:off x="457200" y="274650"/>
            <a:ext cx="8121899" cy="1143299"/>
          </a:xfrm>
          <a:prstGeom prst="rect">
            <a:avLst/>
          </a:prstGeom>
        </p:spPr>
        <p:txBody>
          <a:bodyPr anchorCtr="0" anchor="b" bIns="91425" lIns="91425" rIns="91425" tIns="91425">
            <a:noAutofit/>
          </a:bodyPr>
          <a:lstStyle/>
          <a:p>
            <a:pPr lvl="0" rtl="0">
              <a:spcBef>
                <a:spcPts val="0"/>
              </a:spcBef>
              <a:buClr>
                <a:schemeClr val="dk1"/>
              </a:buClr>
              <a:buSzPct val="30555"/>
              <a:buFont typeface="Arial"/>
              <a:buNone/>
            </a:pPr>
            <a:r>
              <a:rPr lang="en"/>
              <a:t>Challenge - Does the Model Match the Program?</a:t>
            </a:r>
          </a:p>
        </p:txBody>
      </p:sp>
      <p:sp>
        <p:nvSpPr>
          <p:cNvPr id="552" name="Shape 552"/>
          <p:cNvSpPr/>
          <p:nvPr/>
        </p:nvSpPr>
        <p:spPr>
          <a:xfrm>
            <a:off x="3821306" y="3245700"/>
            <a:ext cx="4292099" cy="3161700"/>
          </a:xfrm>
          <a:prstGeom prst="roundRect">
            <a:avLst>
              <a:gd fmla="val 16667" name="adj"/>
            </a:avLst>
          </a:prstGeom>
          <a:solidFill>
            <a:srgbClr val="CFE2F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3" name="Shape 553"/>
          <p:cNvSpPr/>
          <p:nvPr/>
        </p:nvSpPr>
        <p:spPr>
          <a:xfrm>
            <a:off x="4486436" y="3581475"/>
            <a:ext cx="1448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SimplePacing</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554" name="Shape 554"/>
          <p:cNvCxnSpPr>
            <a:endCxn id="555" idx="5"/>
          </p:cNvCxnSpPr>
          <p:nvPr/>
        </p:nvCxnSpPr>
        <p:spPr>
          <a:xfrm flipH="1">
            <a:off x="2929875" y="3784387"/>
            <a:ext cx="1637400" cy="900"/>
          </a:xfrm>
          <a:prstGeom prst="straightConnector1">
            <a:avLst/>
          </a:prstGeom>
          <a:noFill/>
          <a:ln cap="flat" cmpd="sng" w="19050">
            <a:solidFill>
              <a:srgbClr val="000000"/>
            </a:solidFill>
            <a:prstDash val="solid"/>
            <a:round/>
            <a:headEnd len="lg" w="lg" type="triangle"/>
            <a:tailEnd len="lg" w="lg" type="none"/>
          </a:ln>
        </p:spPr>
      </p:cxnSp>
      <p:sp>
        <p:nvSpPr>
          <p:cNvPr id="555" name="Shape 555"/>
          <p:cNvSpPr/>
          <p:nvPr/>
        </p:nvSpPr>
        <p:spPr>
          <a:xfrm>
            <a:off x="2468495" y="3449031"/>
            <a:ext cx="601182" cy="604908"/>
          </a:xfrm>
          <a:prstGeom prst="lightningBolt">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56" name="Shape 556"/>
          <p:cNvSpPr txBox="1"/>
          <p:nvPr/>
        </p:nvSpPr>
        <p:spPr>
          <a:xfrm>
            <a:off x="3821319" y="3784382"/>
            <a:ext cx="712500" cy="162900"/>
          </a:xfrm>
          <a:prstGeom prst="rect">
            <a:avLst/>
          </a:prstGeom>
          <a:noFill/>
          <a:ln>
            <a:noFill/>
          </a:ln>
        </p:spPr>
        <p:txBody>
          <a:bodyPr anchorCtr="0" anchor="t" bIns="91425" lIns="91425" rIns="91425" tIns="91425">
            <a:noAutofit/>
          </a:bodyPr>
          <a:lstStyle/>
          <a:p>
            <a:pPr lvl="0" rtl="0" algn="l">
              <a:spcBef>
                <a:spcPts val="0"/>
              </a:spcBef>
              <a:buNone/>
            </a:pPr>
            <a:r>
              <a:rPr lang="en"/>
              <a:t>sense</a:t>
            </a:r>
          </a:p>
        </p:txBody>
      </p:sp>
      <p:sp>
        <p:nvSpPr>
          <p:cNvPr id="557" name="Shape 557"/>
          <p:cNvSpPr txBox="1"/>
          <p:nvPr/>
        </p:nvSpPr>
        <p:spPr>
          <a:xfrm>
            <a:off x="2365674" y="4044555"/>
            <a:ext cx="1104900" cy="234300"/>
          </a:xfrm>
          <a:prstGeom prst="rect">
            <a:avLst/>
          </a:prstGeom>
          <a:noFill/>
          <a:ln>
            <a:noFill/>
          </a:ln>
        </p:spPr>
        <p:txBody>
          <a:bodyPr anchorCtr="0" anchor="t" bIns="91425" lIns="91425" rIns="91425" tIns="91425">
            <a:noAutofit/>
          </a:bodyPr>
          <a:lstStyle/>
          <a:p>
            <a:pPr lvl="0" rtl="0" algn="l">
              <a:spcBef>
                <a:spcPts val="0"/>
              </a:spcBef>
              <a:buNone/>
            </a:pPr>
            <a:r>
              <a:rPr lang="en"/>
              <a:t>Voltage Sensor</a:t>
            </a:r>
          </a:p>
        </p:txBody>
      </p:sp>
      <p:sp>
        <p:nvSpPr>
          <p:cNvPr id="558" name="Shape 558"/>
          <p:cNvSpPr/>
          <p:nvPr/>
        </p:nvSpPr>
        <p:spPr>
          <a:xfrm>
            <a:off x="4784187" y="5244161"/>
            <a:ext cx="853200" cy="796200"/>
          </a:xfrm>
          <a:prstGeom prst="ellipse">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559" name="Shape 559"/>
          <p:cNvCxnSpPr>
            <a:endCxn id="558" idx="0"/>
          </p:cNvCxnSpPr>
          <p:nvPr/>
        </p:nvCxnSpPr>
        <p:spPr>
          <a:xfrm flipH="1" rot="10800000">
            <a:off x="5200887" y="5244161"/>
            <a:ext cx="9900" cy="434400"/>
          </a:xfrm>
          <a:prstGeom prst="straightConnector1">
            <a:avLst/>
          </a:prstGeom>
          <a:noFill/>
          <a:ln cap="flat" cmpd="sng" w="19050">
            <a:solidFill>
              <a:srgbClr val="000000"/>
            </a:solidFill>
            <a:prstDash val="solid"/>
            <a:round/>
            <a:headEnd len="lg" w="lg" type="none"/>
            <a:tailEnd len="lg" w="lg" type="triangle"/>
          </a:ln>
        </p:spPr>
      </p:cxnSp>
      <p:cxnSp>
        <p:nvCxnSpPr>
          <p:cNvPr id="560" name="Shape 560"/>
          <p:cNvCxnSpPr>
            <a:endCxn id="558" idx="5"/>
          </p:cNvCxnSpPr>
          <p:nvPr/>
        </p:nvCxnSpPr>
        <p:spPr>
          <a:xfrm>
            <a:off x="5205238" y="5678360"/>
            <a:ext cx="307200" cy="245400"/>
          </a:xfrm>
          <a:prstGeom prst="straightConnector1">
            <a:avLst/>
          </a:prstGeom>
          <a:noFill/>
          <a:ln cap="flat" cmpd="sng" w="19050">
            <a:solidFill>
              <a:srgbClr val="000000"/>
            </a:solidFill>
            <a:prstDash val="solid"/>
            <a:round/>
            <a:headEnd len="lg" w="lg" type="none"/>
            <a:tailEnd len="lg" w="lg" type="triangle"/>
          </a:ln>
        </p:spPr>
      </p:cxnSp>
      <p:sp>
        <p:nvSpPr>
          <p:cNvPr id="561" name="Shape 561"/>
          <p:cNvSpPr txBox="1"/>
          <p:nvPr/>
        </p:nvSpPr>
        <p:spPr>
          <a:xfrm>
            <a:off x="3901348" y="6091687"/>
            <a:ext cx="1637399" cy="310800"/>
          </a:xfrm>
          <a:prstGeom prst="rect">
            <a:avLst/>
          </a:prstGeom>
          <a:noFill/>
          <a:ln>
            <a:noFill/>
          </a:ln>
        </p:spPr>
        <p:txBody>
          <a:bodyPr anchorCtr="0" anchor="t" bIns="91425" lIns="91425" rIns="91425" tIns="91425">
            <a:noAutofit/>
          </a:bodyPr>
          <a:lstStyle/>
          <a:p>
            <a:pPr lvl="0" rtl="0" algn="l">
              <a:spcBef>
                <a:spcPts val="0"/>
              </a:spcBef>
              <a:buNone/>
            </a:pPr>
            <a:r>
              <a:rPr lang="en"/>
              <a:t>Clock Module</a:t>
            </a:r>
          </a:p>
        </p:txBody>
      </p:sp>
      <p:cxnSp>
        <p:nvCxnSpPr>
          <p:cNvPr id="562" name="Shape 562"/>
          <p:cNvCxnSpPr>
            <a:stCxn id="558" idx="0"/>
            <a:endCxn id="553" idx="2"/>
          </p:cNvCxnSpPr>
          <p:nvPr/>
        </p:nvCxnSpPr>
        <p:spPr>
          <a:xfrm rot="10800000">
            <a:off x="5210787" y="4908461"/>
            <a:ext cx="0" cy="335700"/>
          </a:xfrm>
          <a:prstGeom prst="straightConnector1">
            <a:avLst/>
          </a:prstGeom>
          <a:noFill/>
          <a:ln cap="flat" cmpd="sng" w="19050">
            <a:solidFill>
              <a:srgbClr val="000000"/>
            </a:solidFill>
            <a:prstDash val="solid"/>
            <a:round/>
            <a:headEnd len="lg" w="lg" type="triangle"/>
            <a:tailEnd len="lg" w="lg" type="triangle"/>
          </a:ln>
        </p:spPr>
      </p:cxnSp>
      <p:sp>
        <p:nvSpPr>
          <p:cNvPr id="563" name="Shape 563"/>
          <p:cNvSpPr txBox="1"/>
          <p:nvPr/>
        </p:nvSpPr>
        <p:spPr>
          <a:xfrm>
            <a:off x="5430278" y="4878737"/>
            <a:ext cx="1002600" cy="162900"/>
          </a:xfrm>
          <a:prstGeom prst="rect">
            <a:avLst/>
          </a:prstGeom>
          <a:noFill/>
          <a:ln>
            <a:noFill/>
          </a:ln>
        </p:spPr>
        <p:txBody>
          <a:bodyPr anchorCtr="0" anchor="t" bIns="91425" lIns="91425" rIns="91425" tIns="91425">
            <a:noAutofit/>
          </a:bodyPr>
          <a:lstStyle/>
          <a:p>
            <a:pPr lvl="0" rtl="0" algn="l">
              <a:spcBef>
                <a:spcPts val="0"/>
              </a:spcBef>
              <a:buNone/>
            </a:pPr>
            <a:r>
              <a:rPr lang="en"/>
              <a:t>timeIn / timeOut</a:t>
            </a:r>
          </a:p>
        </p:txBody>
      </p:sp>
      <p:sp>
        <p:nvSpPr>
          <p:cNvPr id="564" name="Shape 564"/>
          <p:cNvSpPr/>
          <p:nvPr/>
        </p:nvSpPr>
        <p:spPr>
          <a:xfrm>
            <a:off x="6585983" y="3581483"/>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65" name="Shape 565"/>
          <p:cNvSpPr/>
          <p:nvPr/>
        </p:nvSpPr>
        <p:spPr>
          <a:xfrm>
            <a:off x="6652382" y="3784588"/>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sp>
        <p:nvSpPr>
          <p:cNvPr id="566" name="Shape 566"/>
          <p:cNvSpPr/>
          <p:nvPr/>
        </p:nvSpPr>
        <p:spPr>
          <a:xfrm>
            <a:off x="6715885" y="3947269"/>
            <a:ext cx="1352700" cy="1326900"/>
          </a:xfrm>
          <a:prstGeom prst="roundRect">
            <a:avLst>
              <a:gd fmla="val 16667" name="adj"/>
            </a:avLst>
          </a:prstGeom>
          <a:solidFill>
            <a:srgbClr val="FFF2CC"/>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rPr lang="en"/>
              <a:t>Other Subsystems</a:t>
            </a: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p:txBody>
      </p:sp>
      <p:cxnSp>
        <p:nvCxnSpPr>
          <p:cNvPr id="567" name="Shape 567"/>
          <p:cNvCxnSpPr/>
          <p:nvPr/>
        </p:nvCxnSpPr>
        <p:spPr>
          <a:xfrm flipH="1" rot="10800000">
            <a:off x="5940119" y="3782726"/>
            <a:ext cx="657599" cy="4200"/>
          </a:xfrm>
          <a:prstGeom prst="straightConnector1">
            <a:avLst/>
          </a:prstGeom>
          <a:noFill/>
          <a:ln cap="flat" cmpd="sng" w="19050">
            <a:solidFill>
              <a:srgbClr val="000000"/>
            </a:solidFill>
            <a:prstDash val="solid"/>
            <a:round/>
            <a:headEnd len="lg" w="lg" type="triangle"/>
            <a:tailEnd len="lg" w="lg" type="none"/>
          </a:ln>
        </p:spPr>
      </p:cxnSp>
      <p:cxnSp>
        <p:nvCxnSpPr>
          <p:cNvPr id="568" name="Shape 568"/>
          <p:cNvCxnSpPr/>
          <p:nvPr/>
        </p:nvCxnSpPr>
        <p:spPr>
          <a:xfrm flipH="1" rot="10800000">
            <a:off x="5933064" y="3895569"/>
            <a:ext cx="671700" cy="4200"/>
          </a:xfrm>
          <a:prstGeom prst="straightConnector1">
            <a:avLst/>
          </a:prstGeom>
          <a:noFill/>
          <a:ln cap="flat" cmpd="sng" w="19050">
            <a:solidFill>
              <a:srgbClr val="000000"/>
            </a:solidFill>
            <a:prstDash val="solid"/>
            <a:round/>
            <a:headEnd len="lg" w="lg" type="none"/>
            <a:tailEnd len="lg" w="lg" type="triangle"/>
          </a:ln>
        </p:spPr>
      </p:cxnSp>
      <p:sp>
        <p:nvSpPr>
          <p:cNvPr id="569" name="Shape 569"/>
          <p:cNvSpPr/>
          <p:nvPr/>
        </p:nvSpPr>
        <p:spPr>
          <a:xfrm>
            <a:off x="696187" y="3205825"/>
            <a:ext cx="4028700" cy="28098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sz="1800"/>
          </a:p>
          <a:p>
            <a:pPr lvl="0" rtl="0">
              <a:spcBef>
                <a:spcPts val="0"/>
              </a:spcBef>
              <a:buNone/>
            </a:pPr>
            <a:r>
              <a:t/>
            </a:r>
            <a:endParaRPr sz="1800"/>
          </a:p>
          <a:p>
            <a:pPr lvl="0" rtl="0">
              <a:spcBef>
                <a:spcPts val="0"/>
              </a:spcBef>
              <a:buNone/>
            </a:pPr>
            <a:r>
              <a:rPr b="1" lang="en" sz="1600"/>
              <a:t>In the model: </a:t>
            </a:r>
          </a:p>
          <a:p>
            <a:pPr indent="-330200" lvl="0" marL="457200" rtl="0">
              <a:spcBef>
                <a:spcPts val="0"/>
              </a:spcBef>
              <a:buSzPct val="100000"/>
              <a:buChar char="●"/>
            </a:pPr>
            <a:r>
              <a:rPr lang="en" sz="1600"/>
              <a:t>Binary input</a:t>
            </a:r>
          </a:p>
          <a:p>
            <a:pPr lvl="0" rtl="0">
              <a:spcBef>
                <a:spcPts val="0"/>
              </a:spcBef>
              <a:buNone/>
            </a:pPr>
            <a:r>
              <a:rPr b="1" lang="en" sz="1600"/>
              <a:t>In the implementation: </a:t>
            </a:r>
          </a:p>
          <a:p>
            <a:pPr indent="-330200" lvl="0" marL="457200" rtl="0">
              <a:spcBef>
                <a:spcPts val="0"/>
              </a:spcBef>
              <a:buSzPct val="100000"/>
              <a:buChar char="●"/>
            </a:pPr>
            <a:r>
              <a:rPr lang="en" sz="1600"/>
              <a:t>Voltage reading compared </a:t>
            </a:r>
            <a:br>
              <a:rPr lang="en" sz="1600"/>
            </a:br>
            <a:r>
              <a:rPr lang="en" sz="1600"/>
              <a:t>to calculated threshold</a:t>
            </a:r>
          </a:p>
        </p:txBody>
      </p:sp>
      <p:sp>
        <p:nvSpPr>
          <p:cNvPr id="570" name="Shape 570"/>
          <p:cNvSpPr/>
          <p:nvPr/>
        </p:nvSpPr>
        <p:spPr>
          <a:xfrm>
            <a:off x="791787" y="4408500"/>
            <a:ext cx="5794200" cy="2105700"/>
          </a:xfrm>
          <a:prstGeom prst="rect">
            <a:avLst/>
          </a:prstGeom>
          <a:noFill/>
          <a:ln cap="flat" cmpd="sng" w="38100">
            <a:solidFill>
              <a:srgbClr val="9900FF"/>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1600"/>
              <a:t>In the model: </a:t>
            </a:r>
          </a:p>
          <a:p>
            <a:pPr indent="-330200" lvl="0" marL="457200" rtl="0">
              <a:spcBef>
                <a:spcPts val="0"/>
              </a:spcBef>
              <a:buSzPct val="100000"/>
              <a:buChar char="●"/>
            </a:pPr>
            <a:r>
              <a:rPr lang="en" sz="1600"/>
              <a:t>input time = output time</a:t>
            </a:r>
          </a:p>
          <a:p>
            <a:pPr indent="-330200" lvl="0" marL="457200" rtl="0">
              <a:spcBef>
                <a:spcPts val="0"/>
              </a:spcBef>
              <a:buSzPct val="100000"/>
              <a:buChar char="●"/>
            </a:pPr>
            <a:r>
              <a:rPr lang="en" sz="1600"/>
              <a:t>Operations take place </a:t>
            </a:r>
            <a:br>
              <a:rPr lang="en" sz="1600"/>
            </a:br>
            <a:r>
              <a:rPr lang="en" sz="1600"/>
              <a:t>instantly.</a:t>
            </a:r>
          </a:p>
          <a:p>
            <a:pPr lvl="0" rtl="0">
              <a:spcBef>
                <a:spcPts val="0"/>
              </a:spcBef>
              <a:buNone/>
            </a:pPr>
            <a:r>
              <a:rPr b="1" lang="en" sz="1600"/>
              <a:t>In the implementation:</a:t>
            </a:r>
          </a:p>
          <a:p>
            <a:pPr indent="-330200" lvl="0" marL="457200" rtl="0">
              <a:spcBef>
                <a:spcPts val="0"/>
              </a:spcBef>
              <a:buSzPct val="100000"/>
              <a:buChar char="●"/>
            </a:pPr>
            <a:r>
              <a:rPr lang="en" sz="1600"/>
              <a:t>Operations take time to </a:t>
            </a:r>
            <a:br>
              <a:rPr lang="en" sz="1600"/>
            </a:br>
            <a:r>
              <a:rPr lang="en" sz="1600"/>
              <a:t>compute. </a:t>
            </a:r>
          </a:p>
          <a:p>
            <a:pPr indent="-330200" lvl="0" marL="457200" rtl="0">
              <a:spcBef>
                <a:spcPts val="0"/>
              </a:spcBef>
              <a:buSzPct val="100000"/>
              <a:buChar char="●"/>
            </a:pPr>
            <a:r>
              <a:rPr lang="en" sz="1600"/>
              <a:t>Clock drift may impact time.</a:t>
            </a:r>
          </a:p>
        </p:txBody>
      </p:sp>
      <p:sp>
        <p:nvSpPr>
          <p:cNvPr id="571" name="Shape 5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40</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2"/>
                                        </p:tgtEl>
                                        <p:attrNameLst>
                                          <p:attrName>style.visibility</p:attrName>
                                        </p:attrNameLst>
                                      </p:cBhvr>
                                      <p:to>
                                        <p:strVal val="visible"/>
                                      </p:to>
                                    </p:set>
                                    <p:animEffect filter="fade" transition="in">
                                      <p:cBhvr>
                                        <p:cTn dur="1"/>
                                        <p:tgtEl>
                                          <p:spTgt spid="552"/>
                                        </p:tgtEl>
                                      </p:cBhvr>
                                    </p:animEffect>
                                  </p:childTnLst>
                                </p:cTn>
                              </p:par>
                              <p:par>
                                <p:cTn fill="hold" nodeType="withEffect" presetClass="entr" presetID="10" presetSubtype="0">
                                  <p:stCondLst>
                                    <p:cond delay="0"/>
                                  </p:stCondLst>
                                  <p:childTnLst>
                                    <p:set>
                                      <p:cBhvr>
                                        <p:cTn dur="1" fill="hold">
                                          <p:stCondLst>
                                            <p:cond delay="0"/>
                                          </p:stCondLst>
                                        </p:cTn>
                                        <p:tgtEl>
                                          <p:spTgt spid="553"/>
                                        </p:tgtEl>
                                        <p:attrNameLst>
                                          <p:attrName>style.visibility</p:attrName>
                                        </p:attrNameLst>
                                      </p:cBhvr>
                                      <p:to>
                                        <p:strVal val="visible"/>
                                      </p:to>
                                    </p:set>
                                    <p:animEffect filter="fade" transition="in">
                                      <p:cBhvr>
                                        <p:cTn dur="1"/>
                                        <p:tgtEl>
                                          <p:spTgt spid="553"/>
                                        </p:tgtEl>
                                      </p:cBhvr>
                                    </p:animEffect>
                                  </p:childTnLst>
                                </p:cTn>
                              </p:par>
                              <p:par>
                                <p:cTn fill="hold" nodeType="withEffect" presetClass="entr" presetID="10" presetSubtype="0">
                                  <p:stCondLst>
                                    <p:cond delay="0"/>
                                  </p:stCondLst>
                                  <p:childTnLst>
                                    <p:set>
                                      <p:cBhvr>
                                        <p:cTn dur="1" fill="hold">
                                          <p:stCondLst>
                                            <p:cond delay="0"/>
                                          </p:stCondLst>
                                        </p:cTn>
                                        <p:tgtEl>
                                          <p:spTgt spid="554"/>
                                        </p:tgtEl>
                                        <p:attrNameLst>
                                          <p:attrName>style.visibility</p:attrName>
                                        </p:attrNameLst>
                                      </p:cBhvr>
                                      <p:to>
                                        <p:strVal val="visible"/>
                                      </p:to>
                                    </p:set>
                                    <p:animEffect filter="fade" transition="in">
                                      <p:cBhvr>
                                        <p:cTn dur="1"/>
                                        <p:tgtEl>
                                          <p:spTgt spid="554"/>
                                        </p:tgtEl>
                                      </p:cBhvr>
                                    </p:animEffect>
                                  </p:childTnLst>
                                </p:cTn>
                              </p:par>
                              <p:par>
                                <p:cTn fill="hold" nodeType="withEffect" presetClass="entr" presetID="10" presetSubtype="0">
                                  <p:stCondLst>
                                    <p:cond delay="0"/>
                                  </p:stCondLst>
                                  <p:childTnLst>
                                    <p:set>
                                      <p:cBhvr>
                                        <p:cTn dur="1" fill="hold">
                                          <p:stCondLst>
                                            <p:cond delay="0"/>
                                          </p:stCondLst>
                                        </p:cTn>
                                        <p:tgtEl>
                                          <p:spTgt spid="555"/>
                                        </p:tgtEl>
                                        <p:attrNameLst>
                                          <p:attrName>style.visibility</p:attrName>
                                        </p:attrNameLst>
                                      </p:cBhvr>
                                      <p:to>
                                        <p:strVal val="visible"/>
                                      </p:to>
                                    </p:set>
                                    <p:animEffect filter="fade" transition="in">
                                      <p:cBhvr>
                                        <p:cTn dur="1"/>
                                        <p:tgtEl>
                                          <p:spTgt spid="555"/>
                                        </p:tgtEl>
                                      </p:cBhvr>
                                    </p:animEffect>
                                  </p:childTnLst>
                                </p:cTn>
                              </p:par>
                              <p:par>
                                <p:cTn fill="hold" nodeType="withEffect" presetClass="entr" presetID="10" presetSubtype="0">
                                  <p:stCondLst>
                                    <p:cond delay="0"/>
                                  </p:stCondLst>
                                  <p:childTnLst>
                                    <p:set>
                                      <p:cBhvr>
                                        <p:cTn dur="1" fill="hold">
                                          <p:stCondLst>
                                            <p:cond delay="0"/>
                                          </p:stCondLst>
                                        </p:cTn>
                                        <p:tgtEl>
                                          <p:spTgt spid="556"/>
                                        </p:tgtEl>
                                        <p:attrNameLst>
                                          <p:attrName>style.visibility</p:attrName>
                                        </p:attrNameLst>
                                      </p:cBhvr>
                                      <p:to>
                                        <p:strVal val="visible"/>
                                      </p:to>
                                    </p:set>
                                    <p:animEffect filter="fade" transition="in">
                                      <p:cBhvr>
                                        <p:cTn dur="1"/>
                                        <p:tgtEl>
                                          <p:spTgt spid="556"/>
                                        </p:tgtEl>
                                      </p:cBhvr>
                                    </p:animEffect>
                                  </p:childTnLst>
                                </p:cTn>
                              </p:par>
                              <p:par>
                                <p:cTn fill="hold" nodeType="with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1"/>
                                        <p:tgtEl>
                                          <p:spTgt spid="557"/>
                                        </p:tgtEl>
                                      </p:cBhvr>
                                    </p:animEffect>
                                  </p:childTnLst>
                                </p:cTn>
                              </p:par>
                              <p:par>
                                <p:cTn fill="hold" nodeType="with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1"/>
                                        <p:tgtEl>
                                          <p:spTgt spid="561"/>
                                        </p:tgtEl>
                                      </p:cBhvr>
                                    </p:animEffect>
                                  </p:childTnLst>
                                </p:cTn>
                              </p:par>
                              <p:par>
                                <p:cTn fill="hold" nodeType="with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par>
                                <p:cTn fill="hold" nodeType="with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par>
                                <p:cTn fill="hold" nodeType="with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par>
                                <p:cTn fill="hold" nodeType="with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1"/>
                                        <p:tgtEl>
                                          <p:spTgt spid="562"/>
                                        </p:tgtEl>
                                      </p:cBhvr>
                                    </p:animEffect>
                                  </p:childTnLst>
                                </p:cTn>
                              </p:par>
                              <p:par>
                                <p:cTn fill="hold" nodeType="with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1"/>
                                        <p:tgtEl>
                                          <p:spTgt spid="563"/>
                                        </p:tgtEl>
                                      </p:cBhvr>
                                    </p:animEffect>
                                  </p:childTnLst>
                                </p:cTn>
                              </p:par>
                              <p:par>
                                <p:cTn fill="hold" nodeType="withEffect" presetClass="entr" presetID="10" presetSubtype="0">
                                  <p:stCondLst>
                                    <p:cond delay="0"/>
                                  </p:stCondLst>
                                  <p:childTnLst>
                                    <p:set>
                                      <p:cBhvr>
                                        <p:cTn dur="1" fill="hold">
                                          <p:stCondLst>
                                            <p:cond delay="0"/>
                                          </p:stCondLst>
                                        </p:cTn>
                                        <p:tgtEl>
                                          <p:spTgt spid="564"/>
                                        </p:tgtEl>
                                        <p:attrNameLst>
                                          <p:attrName>style.visibility</p:attrName>
                                        </p:attrNameLst>
                                      </p:cBhvr>
                                      <p:to>
                                        <p:strVal val="visible"/>
                                      </p:to>
                                    </p:set>
                                    <p:animEffect filter="fade" transition="in">
                                      <p:cBhvr>
                                        <p:cTn dur="1"/>
                                        <p:tgtEl>
                                          <p:spTgt spid="564"/>
                                        </p:tgtEl>
                                      </p:cBhvr>
                                    </p:animEffect>
                                  </p:childTnLst>
                                </p:cTn>
                              </p:par>
                              <p:par>
                                <p:cTn fill="hold" nodeType="withEffect" presetClass="entr" presetID="10" presetSubtype="0">
                                  <p:stCondLst>
                                    <p:cond delay="0"/>
                                  </p:stCondLst>
                                  <p:childTnLst>
                                    <p:set>
                                      <p:cBhvr>
                                        <p:cTn dur="1" fill="hold">
                                          <p:stCondLst>
                                            <p:cond delay="0"/>
                                          </p:stCondLst>
                                        </p:cTn>
                                        <p:tgtEl>
                                          <p:spTgt spid="565"/>
                                        </p:tgtEl>
                                        <p:attrNameLst>
                                          <p:attrName>style.visibility</p:attrName>
                                        </p:attrNameLst>
                                      </p:cBhvr>
                                      <p:to>
                                        <p:strVal val="visible"/>
                                      </p:to>
                                    </p:set>
                                    <p:animEffect filter="fade" transition="in">
                                      <p:cBhvr>
                                        <p:cTn dur="1"/>
                                        <p:tgtEl>
                                          <p:spTgt spid="565"/>
                                        </p:tgtEl>
                                      </p:cBhvr>
                                    </p:animEffect>
                                  </p:childTnLst>
                                </p:cTn>
                              </p:par>
                              <p:par>
                                <p:cTn fill="hold" nodeType="withEffect" presetClass="entr" presetID="10" presetSubtype="0">
                                  <p:stCondLst>
                                    <p:cond delay="0"/>
                                  </p:stCondLst>
                                  <p:childTnLst>
                                    <p:set>
                                      <p:cBhvr>
                                        <p:cTn dur="1" fill="hold">
                                          <p:stCondLst>
                                            <p:cond delay="0"/>
                                          </p:stCondLst>
                                        </p:cTn>
                                        <p:tgtEl>
                                          <p:spTgt spid="566"/>
                                        </p:tgtEl>
                                        <p:attrNameLst>
                                          <p:attrName>style.visibility</p:attrName>
                                        </p:attrNameLst>
                                      </p:cBhvr>
                                      <p:to>
                                        <p:strVal val="visible"/>
                                      </p:to>
                                    </p:set>
                                    <p:animEffect filter="fade" transition="in">
                                      <p:cBhvr>
                                        <p:cTn dur="1"/>
                                        <p:tgtEl>
                                          <p:spTgt spid="566"/>
                                        </p:tgtEl>
                                      </p:cBhvr>
                                    </p:animEffect>
                                  </p:childTnLst>
                                </p:cTn>
                              </p:par>
                              <p:par>
                                <p:cTn fill="hold" nodeType="withEffect" presetClass="entr" presetID="10" presetSubtype="0">
                                  <p:stCondLst>
                                    <p:cond delay="0"/>
                                  </p:stCondLst>
                                  <p:childTnLst>
                                    <p:set>
                                      <p:cBhvr>
                                        <p:cTn dur="1" fill="hold">
                                          <p:stCondLst>
                                            <p:cond delay="0"/>
                                          </p:stCondLst>
                                        </p:cTn>
                                        <p:tgtEl>
                                          <p:spTgt spid="567"/>
                                        </p:tgtEl>
                                        <p:attrNameLst>
                                          <p:attrName>style.visibility</p:attrName>
                                        </p:attrNameLst>
                                      </p:cBhvr>
                                      <p:to>
                                        <p:strVal val="visible"/>
                                      </p:to>
                                    </p:set>
                                    <p:animEffect filter="fade" transition="in">
                                      <p:cBhvr>
                                        <p:cTn dur="1"/>
                                        <p:tgtEl>
                                          <p:spTgt spid="567"/>
                                        </p:tgtEl>
                                      </p:cBhvr>
                                    </p:animEffect>
                                  </p:childTnLst>
                                </p:cTn>
                              </p:par>
                              <p:par>
                                <p:cTn fill="hold" nodeType="withEffect" presetClass="entr" presetID="10" presetSubtype="0">
                                  <p:stCondLst>
                                    <p:cond delay="0"/>
                                  </p:stCondLst>
                                  <p:childTnLst>
                                    <p:set>
                                      <p:cBhvr>
                                        <p:cTn dur="1" fill="hold">
                                          <p:stCondLst>
                                            <p:cond delay="0"/>
                                          </p:stCondLst>
                                        </p:cTn>
                                        <p:tgtEl>
                                          <p:spTgt spid="568"/>
                                        </p:tgtEl>
                                        <p:attrNameLst>
                                          <p:attrName>style.visibility</p:attrName>
                                        </p:attrNameLst>
                                      </p:cBhvr>
                                      <p:to>
                                        <p:strVal val="visible"/>
                                      </p:to>
                                    </p:set>
                                    <p:animEffect filter="fade" transition="in">
                                      <p:cBhvr>
                                        <p:cTn dur="1"/>
                                        <p:tgtEl>
                                          <p:spTgt spid="5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9"/>
                                        </p:tgtEl>
                                        <p:attrNameLst>
                                          <p:attrName>style.visibility</p:attrName>
                                        </p:attrNameLst>
                                      </p:cBhvr>
                                      <p:to>
                                        <p:strVal val="visible"/>
                                      </p:to>
                                    </p:set>
                                    <p:animEffect filter="fade" transition="in">
                                      <p:cBhvr>
                                        <p:cTn dur="1"/>
                                        <p:tgtEl>
                                          <p:spTgt spid="5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0"/>
                                        </p:tgtEl>
                                        <p:attrNameLst>
                                          <p:attrName>style.visibility</p:attrName>
                                        </p:attrNameLst>
                                      </p:cBhvr>
                                      <p:to>
                                        <p:strVal val="visible"/>
                                      </p:to>
                                    </p:set>
                                    <p:animEffect filter="fade" transition="in">
                                      <p:cBhvr>
                                        <p:cTn dur="1"/>
                                        <p:tgtEl>
                                          <p:spTgt spid="570"/>
                                        </p:tgtEl>
                                      </p:cBhvr>
                                    </p:animEffect>
                                  </p:childTnLst>
                                </p:cTn>
                              </p:par>
                              <p:par>
                                <p:cTn fill="hold" nodeType="withEffect" presetClass="exit" presetID="10" presetSubtype="0">
                                  <p:stCondLst>
                                    <p:cond delay="0"/>
                                  </p:stCondLst>
                                  <p:childTnLst>
                                    <p:animEffect filter="fade" transition="out">
                                      <p:cBhvr>
                                        <p:cTn dur="1"/>
                                        <p:tgtEl>
                                          <p:spTgt spid="569"/>
                                        </p:tgtEl>
                                      </p:cBhvr>
                                    </p:animEffect>
                                    <p:set>
                                      <p:cBhvr>
                                        <p:cTn dur="1" fill="hold">
                                          <p:stCondLst>
                                            <p:cond delay="0"/>
                                          </p:stCondLst>
                                        </p:cTn>
                                        <p:tgtEl>
                                          <p:spTgt spid="569"/>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5" name="Shape 575"/>
        <p:cNvGrpSpPr/>
        <p:nvPr/>
      </p:nvGrpSpPr>
      <p:grpSpPr>
        <a:xfrm>
          <a:off x="0" y="0"/>
          <a:ext cx="0" cy="0"/>
          <a:chOff x="0" y="0"/>
          <a:chExt cx="0" cy="0"/>
        </a:xfrm>
      </p:grpSpPr>
      <p:sp>
        <p:nvSpPr>
          <p:cNvPr id="576" name="Shape 5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Refinement</a:t>
            </a:r>
          </a:p>
        </p:txBody>
      </p:sp>
      <p:sp>
        <p:nvSpPr>
          <p:cNvPr id="577" name="Shape 5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Models have to balance precision with efficiency.</a:t>
            </a:r>
          </a:p>
          <a:p>
            <a:pPr indent="-381000" lvl="0" marL="457200" marR="0" rtl="0" algn="l">
              <a:lnSpc>
                <a:spcPct val="100000"/>
              </a:lnSpc>
              <a:spcBef>
                <a:spcPts val="600"/>
              </a:spcBef>
              <a:spcAft>
                <a:spcPts val="0"/>
              </a:spcAft>
              <a:buSzPct val="100000"/>
            </a:pPr>
            <a:r>
              <a:rPr lang="en" sz="2400"/>
              <a:t>Abstractions that are too simple may introduce spurious failure paths that may not be in the real system.</a:t>
            </a:r>
          </a:p>
          <a:p>
            <a:pPr indent="-381000" lvl="0" marL="457200" marR="0" rtl="0" algn="l">
              <a:lnSpc>
                <a:spcPct val="100000"/>
              </a:lnSpc>
              <a:spcBef>
                <a:spcPts val="600"/>
              </a:spcBef>
              <a:spcAft>
                <a:spcPts val="0"/>
              </a:spcAft>
              <a:buSzPct val="100000"/>
            </a:pPr>
            <a:r>
              <a:rPr lang="en" sz="2400"/>
              <a:t>Models that are too complex may render model checking infeasible due to resource exhaustion.</a:t>
            </a:r>
          </a:p>
        </p:txBody>
      </p:sp>
      <p:pic>
        <p:nvPicPr>
          <p:cNvPr descr="Screenshot from 2015-09-03 15:53:20.png" id="578" name="Shape 578"/>
          <p:cNvPicPr preferRelativeResize="0"/>
          <p:nvPr/>
        </p:nvPicPr>
        <p:blipFill>
          <a:blip r:embed="rId3">
            <a:alphaModFix/>
          </a:blip>
          <a:stretch>
            <a:fillRect/>
          </a:stretch>
        </p:blipFill>
        <p:spPr>
          <a:xfrm>
            <a:off x="2160100" y="3612075"/>
            <a:ext cx="4823800" cy="2902124"/>
          </a:xfrm>
          <a:prstGeom prst="rect">
            <a:avLst/>
          </a:prstGeom>
          <a:noFill/>
          <a:ln>
            <a:noFill/>
          </a:ln>
        </p:spPr>
      </p:pic>
      <p:sp>
        <p:nvSpPr>
          <p:cNvPr id="579" name="Shape 5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41</a:t>
            </a: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3" name="Shape 583"/>
        <p:cNvGrpSpPr/>
        <p:nvPr/>
      </p:nvGrpSpPr>
      <p:grpSpPr>
        <a:xfrm>
          <a:off x="0" y="0"/>
          <a:ext cx="0" cy="0"/>
          <a:chOff x="0" y="0"/>
          <a:chExt cx="0" cy="0"/>
        </a:xfrm>
      </p:grpSpPr>
      <p:sp>
        <p:nvSpPr>
          <p:cNvPr id="584" name="Shape 5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585" name="Shape 5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Often, the source code of the software is too complex to analyze in detail. </a:t>
            </a:r>
          </a:p>
          <a:p>
            <a:pPr indent="-228600" lvl="0" marL="457200" marR="0" rtl="0" algn="l">
              <a:lnSpc>
                <a:spcPct val="100000"/>
              </a:lnSpc>
              <a:spcBef>
                <a:spcPts val="600"/>
              </a:spcBef>
              <a:spcAft>
                <a:spcPts val="0"/>
              </a:spcAft>
            </a:pPr>
            <a:r>
              <a:rPr lang="en"/>
              <a:t>Instead, we must create abstract models of the facets of a program we want to examine.</a:t>
            </a:r>
          </a:p>
          <a:p>
            <a:pPr indent="-228600" lvl="1" marL="914400" marR="0" rtl="0" algn="l">
              <a:lnSpc>
                <a:spcPct val="100000"/>
              </a:lnSpc>
              <a:spcBef>
                <a:spcPts val="600"/>
              </a:spcBef>
              <a:spcAft>
                <a:spcPts val="0"/>
              </a:spcAft>
            </a:pPr>
            <a:r>
              <a:rPr lang="en"/>
              <a:t>Models can be based on source code and execution paths or on specifications of functional behavior.</a:t>
            </a:r>
          </a:p>
          <a:p>
            <a:pPr indent="-228600" lvl="1" marL="914400" marR="0" rtl="0" algn="l">
              <a:lnSpc>
                <a:spcPct val="100000"/>
              </a:lnSpc>
              <a:spcBef>
                <a:spcPts val="600"/>
              </a:spcBef>
              <a:spcAft>
                <a:spcPts val="0"/>
              </a:spcAft>
            </a:pPr>
            <a:r>
              <a:rPr lang="en"/>
              <a:t>Models can be used to prove that the program obeys its specifications. </a:t>
            </a:r>
          </a:p>
        </p:txBody>
      </p:sp>
      <p:sp>
        <p:nvSpPr>
          <p:cNvPr id="586" name="Shape 5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42</a:t>
            </a: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0" name="Shape 590"/>
        <p:cNvGrpSpPr/>
        <p:nvPr/>
      </p:nvGrpSpPr>
      <p:grpSpPr>
        <a:xfrm>
          <a:off x="0" y="0"/>
          <a:ext cx="0" cy="0"/>
          <a:chOff x="0" y="0"/>
          <a:chExt cx="0" cy="0"/>
        </a:xfrm>
      </p:grpSpPr>
      <p:sp>
        <p:nvSpPr>
          <p:cNvPr id="591" name="Shape 5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592" name="Shape 5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Functional Testing</a:t>
            </a:r>
          </a:p>
          <a:p>
            <a:pPr indent="-228600" lvl="1" marL="914400" rtl="0">
              <a:spcBef>
                <a:spcPts val="0"/>
              </a:spcBef>
            </a:pPr>
            <a:r>
              <a:rPr lang="en"/>
              <a:t>Building tests using the requirement specification.</a:t>
            </a:r>
          </a:p>
          <a:p>
            <a:pPr indent="-228600" lvl="1" marL="914400" rtl="0">
              <a:spcBef>
                <a:spcPts val="0"/>
              </a:spcBef>
            </a:pPr>
            <a:r>
              <a:rPr lang="en"/>
              <a:t>Reading: Chapter 10</a:t>
            </a:r>
          </a:p>
          <a:p>
            <a:pPr lvl="0" rtl="0">
              <a:spcBef>
                <a:spcPts val="0"/>
              </a:spcBef>
              <a:buNone/>
            </a:pPr>
            <a:r>
              <a:t/>
            </a:r>
            <a:endParaRPr/>
          </a:p>
          <a:p>
            <a:pPr indent="-228600" lvl="0" marL="457200" rtl="0">
              <a:spcBef>
                <a:spcPts val="0"/>
              </a:spcBef>
            </a:pPr>
            <a:r>
              <a:rPr lang="en"/>
              <a:t>Homework:</a:t>
            </a:r>
          </a:p>
          <a:p>
            <a:pPr indent="-228600" lvl="1" marL="914400" rtl="0">
              <a:spcBef>
                <a:spcPts val="0"/>
              </a:spcBef>
            </a:pPr>
            <a:r>
              <a:rPr lang="en"/>
              <a:t>Team Selections due Thursday (11:59 PM)</a:t>
            </a:r>
          </a:p>
          <a:p>
            <a:pPr indent="-228600" lvl="2" marL="1371600" rtl="0">
              <a:spcBef>
                <a:spcPts val="0"/>
              </a:spcBef>
            </a:pPr>
            <a:r>
              <a:rPr lang="en"/>
              <a:t>e-mail me with your team roster (or to get placed)</a:t>
            </a:r>
          </a:p>
          <a:p>
            <a:pPr indent="-228600" lvl="1" marL="914400" rtl="0">
              <a:spcBef>
                <a:spcPts val="0"/>
              </a:spcBef>
            </a:pPr>
            <a:r>
              <a:rPr lang="en"/>
              <a:t>Reading assignment:</a:t>
            </a:r>
          </a:p>
          <a:p>
            <a:pPr indent="-228600" lvl="2" marL="1371600" rtl="0">
              <a:spcBef>
                <a:spcPts val="0"/>
              </a:spcBef>
            </a:pPr>
            <a:r>
              <a:rPr lang="en"/>
              <a:t>James Whittaker. </a:t>
            </a:r>
            <a:r>
              <a:rPr i="1" lang="en"/>
              <a:t>The 10-Minute Test Plan</a:t>
            </a:r>
            <a:r>
              <a:rPr lang="en"/>
              <a:t>.</a:t>
            </a:r>
          </a:p>
          <a:p>
            <a:pPr indent="-228600" lvl="2" marL="1371600" rtl="0">
              <a:spcBef>
                <a:spcPts val="0"/>
              </a:spcBef>
            </a:pPr>
            <a:r>
              <a:rPr lang="en"/>
              <a:t>Due January 24 (11:59 PM)</a:t>
            </a:r>
          </a:p>
        </p:txBody>
      </p:sp>
      <p:sp>
        <p:nvSpPr>
          <p:cNvPr id="593" name="Shape 5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43</a:t>
            </a: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97" name="Shape 597"/>
        <p:cNvGrpSpPr/>
        <p:nvPr/>
      </p:nvGrpSpPr>
      <p:grpSpPr>
        <a:xfrm>
          <a:off x="0" y="0"/>
          <a:ext cx="0" cy="0"/>
          <a:chOff x="0" y="0"/>
          <a:chExt cx="0" cy="0"/>
        </a:xfrm>
      </p:grpSpPr>
      <p:sp>
        <p:nvSpPr>
          <p:cNvPr id="598" name="Shape 5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Reading Assignment</a:t>
            </a:r>
          </a:p>
        </p:txBody>
      </p:sp>
      <p:sp>
        <p:nvSpPr>
          <p:cNvPr id="599" name="Shape 5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rtl="0">
              <a:spcBef>
                <a:spcPts val="480"/>
              </a:spcBef>
              <a:buSzPct val="100000"/>
            </a:pPr>
            <a:r>
              <a:rPr lang="en" sz="2400"/>
              <a:t>James Whittaker. </a:t>
            </a:r>
            <a:r>
              <a:rPr i="1" lang="en" sz="2400"/>
              <a:t>The 10-Minute Test Plan</a:t>
            </a:r>
            <a:r>
              <a:rPr lang="en" sz="2400"/>
              <a:t>.</a:t>
            </a:r>
          </a:p>
          <a:p>
            <a:pPr indent="-381000" lvl="0" marL="457200" rtl="0">
              <a:spcBef>
                <a:spcPts val="480"/>
              </a:spcBef>
              <a:buSzPct val="100000"/>
            </a:pPr>
            <a:r>
              <a:rPr lang="en" sz="2400"/>
              <a:t>Individual assignment.</a:t>
            </a:r>
          </a:p>
          <a:p>
            <a:pPr indent="-381000" lvl="0" marL="457200" rtl="0">
              <a:spcBef>
                <a:spcPts val="480"/>
              </a:spcBef>
              <a:buSzPct val="100000"/>
            </a:pPr>
            <a:r>
              <a:rPr lang="en" sz="2400"/>
              <a:t>Read the paper and turn in a one-page write-up:</a:t>
            </a:r>
          </a:p>
          <a:p>
            <a:pPr indent="-381000" lvl="1" marL="914400" rtl="0">
              <a:spcBef>
                <a:spcPts val="480"/>
              </a:spcBef>
              <a:buSzPct val="100000"/>
            </a:pPr>
            <a:r>
              <a:rPr lang="en"/>
              <a:t>Summary of the paper.</a:t>
            </a:r>
          </a:p>
          <a:p>
            <a:pPr indent="-228600" lvl="1" marL="914400" rtl="0">
              <a:spcBef>
                <a:spcPts val="480"/>
              </a:spcBef>
            </a:pPr>
            <a:r>
              <a:rPr lang="en"/>
              <a:t>Your opinion on the work.</a:t>
            </a:r>
          </a:p>
          <a:p>
            <a:pPr indent="-228600" lvl="2" marL="1371600" rtl="0">
              <a:spcBef>
                <a:spcPts val="480"/>
              </a:spcBef>
            </a:pPr>
            <a:r>
              <a:rPr lang="en"/>
              <a:t>Is it applicable to real-world software?</a:t>
            </a:r>
          </a:p>
          <a:p>
            <a:pPr indent="-228600" lvl="2" marL="1371600" rtl="0">
              <a:spcBef>
                <a:spcPts val="480"/>
              </a:spcBef>
            </a:pPr>
            <a:r>
              <a:rPr lang="en"/>
              <a:t>Is it a useful approach?</a:t>
            </a:r>
          </a:p>
          <a:p>
            <a:pPr indent="-228600" lvl="2" marL="1371600" rtl="0">
              <a:spcBef>
                <a:spcPts val="480"/>
              </a:spcBef>
            </a:pPr>
            <a:r>
              <a:rPr lang="en"/>
              <a:t>Where does it fall short?</a:t>
            </a:r>
          </a:p>
          <a:p>
            <a:pPr indent="-228600" lvl="1" marL="914400" rtl="0">
              <a:spcBef>
                <a:spcPts val="480"/>
              </a:spcBef>
            </a:pPr>
            <a:r>
              <a:rPr lang="en"/>
              <a:t>Your thoughts on how this could be improved and extended.</a:t>
            </a:r>
          </a:p>
        </p:txBody>
      </p:sp>
      <p:sp>
        <p:nvSpPr>
          <p:cNvPr id="600" name="Shape 6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44</a:t>
            </a: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Models</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 </a:t>
            </a:r>
            <a:r>
              <a:rPr b="1" lang="en"/>
              <a:t>model</a:t>
            </a:r>
            <a:r>
              <a:rPr lang="en"/>
              <a:t> is a simplified representation of an artifact, focusing on one facet of that artifact.</a:t>
            </a:r>
          </a:p>
          <a:p>
            <a:pPr indent="-228600" lvl="1" marL="914400" rtl="0">
              <a:spcBef>
                <a:spcPts val="0"/>
              </a:spcBef>
            </a:pPr>
            <a:r>
              <a:rPr lang="en" sz="2400"/>
              <a:t>The model ignores </a:t>
            </a:r>
            <a:r>
              <a:rPr i="1" lang="en" sz="2400"/>
              <a:t>all </a:t>
            </a:r>
            <a:r>
              <a:rPr lang="en" sz="2400"/>
              <a:t>other elements of that artifact.</a:t>
            </a:r>
          </a:p>
          <a:p>
            <a:pPr indent="-228600" lvl="0" marL="457200" marR="0" rtl="0" algn="l">
              <a:lnSpc>
                <a:spcPct val="100000"/>
              </a:lnSpc>
              <a:spcBef>
                <a:spcPts val="600"/>
              </a:spcBef>
              <a:spcAft>
                <a:spcPts val="0"/>
              </a:spcAft>
            </a:pPr>
            <a:r>
              <a:rPr lang="en"/>
              <a:t>By abstracting away unnecessary details, extremely powerful analyses can be performed.</a:t>
            </a:r>
          </a:p>
          <a:p>
            <a:pPr indent="-228600" lvl="0" marL="457200" marR="0" rtl="0" algn="l">
              <a:lnSpc>
                <a:spcPct val="100000"/>
              </a:lnSpc>
              <a:spcBef>
                <a:spcPts val="600"/>
              </a:spcBef>
              <a:spcAft>
                <a:spcPts val="0"/>
              </a:spcAft>
            </a:pPr>
            <a:r>
              <a:rPr lang="en"/>
              <a:t>Model must preserve enough of the artifact that results hold.</a:t>
            </a:r>
          </a:p>
          <a:p>
            <a:pPr indent="0" lvl="0" marL="0" marR="0" rtl="0" algn="l">
              <a:lnSpc>
                <a:spcPct val="100000"/>
              </a:lnSpc>
              <a:spcBef>
                <a:spcPts val="600"/>
              </a:spcBef>
              <a:spcAft>
                <a:spcPts val="0"/>
              </a:spcAft>
              <a:buNone/>
            </a:pPr>
            <a:r>
              <a:t/>
            </a:r>
            <a:endParaRPr/>
          </a:p>
        </p:txBody>
      </p:sp>
      <p:sp>
        <p:nvSpPr>
          <p:cNvPr id="79" name="Shape 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5</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228600" lvl="0" marL="457200" marR="0" rtl="0" algn="l">
              <a:lnSpc>
                <a:spcPct val="100000"/>
              </a:lnSpc>
              <a:spcBef>
                <a:spcPts val="600"/>
              </a:spcBef>
              <a:spcAft>
                <a:spcPts val="0"/>
              </a:spcAft>
            </a:pPr>
            <a:r>
              <a:rPr lang="en"/>
              <a:t>Compact</a:t>
            </a:r>
          </a:p>
          <a:p>
            <a:pPr indent="-228600" lvl="1" marL="914400" marR="0" rtl="0" algn="l">
              <a:lnSpc>
                <a:spcPct val="100000"/>
              </a:lnSpc>
              <a:spcBef>
                <a:spcPts val="600"/>
              </a:spcBef>
              <a:spcAft>
                <a:spcPts val="0"/>
              </a:spcAft>
            </a:pPr>
            <a:r>
              <a:rPr lang="en"/>
              <a:t>Models must be simplified enough to be analyzed.</a:t>
            </a:r>
          </a:p>
          <a:p>
            <a:pPr indent="-228600" lvl="1" marL="914400" marR="0" rtl="0" algn="l">
              <a:lnSpc>
                <a:spcPct val="100000"/>
              </a:lnSpc>
              <a:spcBef>
                <a:spcPts val="600"/>
              </a:spcBef>
              <a:spcAft>
                <a:spcPts val="0"/>
              </a:spcAft>
            </a:pPr>
            <a:r>
              <a:rPr lang="en"/>
              <a:t>“How simple” depends on how it will be used.</a:t>
            </a:r>
          </a:p>
          <a:p>
            <a:pPr indent="-228600" lvl="0" marL="457200" marR="0" rtl="0" algn="l">
              <a:lnSpc>
                <a:spcPct val="100000"/>
              </a:lnSpc>
              <a:spcBef>
                <a:spcPts val="600"/>
              </a:spcBef>
              <a:spcAft>
                <a:spcPts val="0"/>
              </a:spcAft>
            </a:pPr>
            <a:r>
              <a:rPr lang="en"/>
              <a:t>Predictive</a:t>
            </a:r>
          </a:p>
          <a:p>
            <a:pPr indent="-228600" lvl="1" marL="914400" marR="0" rtl="0" algn="l">
              <a:lnSpc>
                <a:spcPct val="100000"/>
              </a:lnSpc>
              <a:spcBef>
                <a:spcPts val="600"/>
              </a:spcBef>
              <a:spcAft>
                <a:spcPts val="0"/>
              </a:spcAft>
            </a:pPr>
            <a:r>
              <a:rPr lang="en"/>
              <a:t>Represent the real system well enough to distinguish between good and bad outcomes of analyses.</a:t>
            </a:r>
          </a:p>
          <a:p>
            <a:pPr indent="-228600" lvl="1" marL="914400" marR="0" rtl="0" algn="l">
              <a:lnSpc>
                <a:spcPct val="100000"/>
              </a:lnSpc>
              <a:spcBef>
                <a:spcPts val="600"/>
              </a:spcBef>
              <a:spcAft>
                <a:spcPts val="0"/>
              </a:spcAft>
            </a:pPr>
            <a:r>
              <a:rPr lang="en"/>
              <a:t>No single model usually represents all characteristics of the system well enough for all types of analysis.</a:t>
            </a:r>
          </a:p>
        </p:txBody>
      </p:sp>
      <p:sp>
        <p:nvSpPr>
          <p:cNvPr id="86" name="Shape 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6</a:t>
            </a: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Model Properties</a:t>
            </a:r>
          </a:p>
        </p:txBody>
      </p:sp>
      <p:sp>
        <p:nvSpPr>
          <p:cNvPr id="92" name="Shape 92"/>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To be useful, a model must be:</a:t>
            </a:r>
          </a:p>
          <a:p>
            <a:pPr indent="-419100" lvl="0" marL="457200" marR="0" rtl="0" algn="l">
              <a:lnSpc>
                <a:spcPct val="100000"/>
              </a:lnSpc>
              <a:spcBef>
                <a:spcPts val="600"/>
              </a:spcBef>
              <a:spcAft>
                <a:spcPts val="0"/>
              </a:spcAft>
              <a:buClr>
                <a:schemeClr val="dk1"/>
              </a:buClr>
              <a:buSzPct val="100000"/>
              <a:buFont typeface="Arial"/>
            </a:pPr>
            <a:r>
              <a:rPr lang="en"/>
              <a:t>Meaningful</a:t>
            </a:r>
          </a:p>
          <a:p>
            <a:pPr indent="-228600" lvl="1" marL="914400" marR="0" rtl="0" algn="l">
              <a:lnSpc>
                <a:spcPct val="100000"/>
              </a:lnSpc>
              <a:spcBef>
                <a:spcPts val="600"/>
              </a:spcBef>
              <a:spcAft>
                <a:spcPts val="0"/>
              </a:spcAft>
            </a:pPr>
            <a:r>
              <a:rPr lang="en"/>
              <a:t>Must provide more information than success and failure. Must allow diagnoses of the causes of failure.</a:t>
            </a:r>
          </a:p>
          <a:p>
            <a:pPr indent="-228600" lvl="0" marL="457200" marR="0" rtl="0" algn="l">
              <a:lnSpc>
                <a:spcPct val="100000"/>
              </a:lnSpc>
              <a:spcBef>
                <a:spcPts val="600"/>
              </a:spcBef>
              <a:spcAft>
                <a:spcPts val="0"/>
              </a:spcAft>
            </a:pPr>
            <a:r>
              <a:rPr lang="en"/>
              <a:t>Sufficiently General</a:t>
            </a:r>
          </a:p>
          <a:p>
            <a:pPr indent="-228600" lvl="1" marL="914400" marR="0" rtl="0" algn="l">
              <a:lnSpc>
                <a:spcPct val="100000"/>
              </a:lnSpc>
              <a:spcBef>
                <a:spcPts val="600"/>
              </a:spcBef>
              <a:spcAft>
                <a:spcPts val="0"/>
              </a:spcAft>
            </a:pPr>
            <a:r>
              <a:rPr lang="en"/>
              <a:t>Models must be practical for use in the domain of interest.</a:t>
            </a:r>
          </a:p>
          <a:p>
            <a:pPr indent="-228600" lvl="1" marL="914400" marR="0" rtl="0" algn="l">
              <a:lnSpc>
                <a:spcPct val="100000"/>
              </a:lnSpc>
              <a:spcBef>
                <a:spcPts val="600"/>
              </a:spcBef>
              <a:spcAft>
                <a:spcPts val="0"/>
              </a:spcAft>
            </a:pPr>
            <a:r>
              <a:rPr lang="en"/>
              <a:t>An analysis of C programs is not useful if it only works for programs without pointers.</a:t>
            </a:r>
          </a:p>
        </p:txBody>
      </p:sp>
      <p:sp>
        <p:nvSpPr>
          <p:cNvPr id="93" name="Shape 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7</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7" name="Shape 97"/>
        <p:cNvGrpSpPr/>
        <p:nvPr/>
      </p:nvGrpSpPr>
      <p:grpSpPr>
        <a:xfrm>
          <a:off x="0" y="0"/>
          <a:ext cx="0" cy="0"/>
          <a:chOff x="0" y="0"/>
          <a:chExt cx="0" cy="0"/>
        </a:xfrm>
      </p:grpSpPr>
      <p:sp>
        <p:nvSpPr>
          <p:cNvPr id="98" name="Shape 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Directed Graphs</a:t>
            </a:r>
          </a:p>
        </p:txBody>
      </p:sp>
      <p:sp>
        <p:nvSpPr>
          <p:cNvPr id="99" name="Shape 99"/>
          <p:cNvSpPr txBox="1"/>
          <p:nvPr>
            <p:ph idx="1" type="body"/>
          </p:nvPr>
        </p:nvSpPr>
        <p:spPr>
          <a:xfrm>
            <a:off x="457200" y="1600200"/>
            <a:ext cx="44211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sz="2400"/>
              <a:t>A directed graph is composed of a set of </a:t>
            </a:r>
            <a:r>
              <a:rPr i="1" lang="en" sz="2400"/>
              <a:t>nodes</a:t>
            </a:r>
            <a:r>
              <a:rPr lang="en" sz="2400"/>
              <a:t> N and a relation E on the set (a set of ordered pairs, called </a:t>
            </a:r>
            <a:r>
              <a:rPr i="1" lang="en" sz="2400"/>
              <a:t>edges</a:t>
            </a:r>
            <a:r>
              <a:rPr lang="en" sz="2400"/>
              <a:t>).</a:t>
            </a:r>
          </a:p>
          <a:p>
            <a:pPr indent="-381000" lvl="0" marL="457200" marR="0" rtl="0" algn="l">
              <a:lnSpc>
                <a:spcPct val="100000"/>
              </a:lnSpc>
              <a:spcBef>
                <a:spcPts val="600"/>
              </a:spcBef>
              <a:spcAft>
                <a:spcPts val="0"/>
              </a:spcAft>
              <a:buSzPct val="100000"/>
            </a:pPr>
            <a:r>
              <a:rPr lang="en" sz="2400"/>
              <a:t>Nodes represent program entities.</a:t>
            </a:r>
          </a:p>
          <a:p>
            <a:pPr indent="-381000" lvl="0" marL="457200" marR="0" rtl="0" algn="l">
              <a:lnSpc>
                <a:spcPct val="100000"/>
              </a:lnSpc>
              <a:spcBef>
                <a:spcPts val="600"/>
              </a:spcBef>
              <a:spcAft>
                <a:spcPts val="0"/>
              </a:spcAft>
              <a:buSzPct val="100000"/>
            </a:pPr>
            <a:r>
              <a:rPr lang="en" sz="2400"/>
              <a:t>Edges represent relations between entities.</a:t>
            </a:r>
          </a:p>
          <a:p>
            <a:pPr indent="-381000" lvl="1" marL="914400" marR="0" rtl="0" algn="l">
              <a:lnSpc>
                <a:spcPct val="100000"/>
              </a:lnSpc>
              <a:spcBef>
                <a:spcPts val="600"/>
              </a:spcBef>
              <a:spcAft>
                <a:spcPts val="0"/>
              </a:spcAft>
              <a:buSzPct val="100000"/>
            </a:pPr>
            <a:r>
              <a:rPr lang="en"/>
              <a:t>i.e., flow of execution.</a:t>
            </a:r>
          </a:p>
          <a:p>
            <a:pPr lvl="0" marR="0" rtl="0" algn="l">
              <a:lnSpc>
                <a:spcPct val="100000"/>
              </a:lnSpc>
              <a:spcBef>
                <a:spcPts val="600"/>
              </a:spcBef>
              <a:spcAft>
                <a:spcPts val="0"/>
              </a:spcAft>
              <a:buNone/>
            </a:pPr>
            <a:r>
              <a:t/>
            </a:r>
            <a:endParaRPr sz="2400"/>
          </a:p>
        </p:txBody>
      </p:sp>
      <p:sp>
        <p:nvSpPr>
          <p:cNvPr id="100" name="Shape 1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8</a:t>
            </a:r>
          </a:p>
        </p:txBody>
      </p:sp>
      <p:sp>
        <p:nvSpPr>
          <p:cNvPr id="101" name="Shape 101"/>
          <p:cNvSpPr/>
          <p:nvPr/>
        </p:nvSpPr>
        <p:spPr>
          <a:xfrm>
            <a:off x="5877600" y="2779200"/>
            <a:ext cx="1369499" cy="669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lgn="ctr">
              <a:spcBef>
                <a:spcPts val="0"/>
              </a:spcBef>
              <a:buNone/>
            </a:pPr>
            <a:r>
              <a:rPr b="1" lang="en" sz="1800"/>
              <a:t>A</a:t>
            </a:r>
          </a:p>
        </p:txBody>
      </p:sp>
      <p:sp>
        <p:nvSpPr>
          <p:cNvPr id="102" name="Shape 102"/>
          <p:cNvSpPr/>
          <p:nvPr/>
        </p:nvSpPr>
        <p:spPr>
          <a:xfrm>
            <a:off x="5150250" y="3993800"/>
            <a:ext cx="1369499" cy="669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B</a:t>
            </a:r>
          </a:p>
        </p:txBody>
      </p:sp>
      <p:sp>
        <p:nvSpPr>
          <p:cNvPr id="103" name="Shape 103"/>
          <p:cNvSpPr/>
          <p:nvPr/>
        </p:nvSpPr>
        <p:spPr>
          <a:xfrm>
            <a:off x="6862200" y="3993800"/>
            <a:ext cx="1369499" cy="669899"/>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a:t>
            </a:r>
          </a:p>
        </p:txBody>
      </p:sp>
      <p:cxnSp>
        <p:nvCxnSpPr>
          <p:cNvPr id="104" name="Shape 104"/>
          <p:cNvCxnSpPr>
            <a:stCxn id="101" idx="2"/>
            <a:endCxn id="102" idx="0"/>
          </p:cNvCxnSpPr>
          <p:nvPr/>
        </p:nvCxnSpPr>
        <p:spPr>
          <a:xfrm flipH="1">
            <a:off x="5835149" y="3449099"/>
            <a:ext cx="727200" cy="544800"/>
          </a:xfrm>
          <a:prstGeom prst="straightConnector1">
            <a:avLst/>
          </a:prstGeom>
          <a:noFill/>
          <a:ln cap="flat" cmpd="sng" w="9525">
            <a:solidFill>
              <a:schemeClr val="dk2"/>
            </a:solidFill>
            <a:prstDash val="solid"/>
            <a:round/>
            <a:headEnd len="lg" w="lg" type="none"/>
            <a:tailEnd len="lg" w="lg" type="triangle"/>
          </a:ln>
        </p:spPr>
      </p:cxnSp>
      <p:cxnSp>
        <p:nvCxnSpPr>
          <p:cNvPr id="105" name="Shape 105"/>
          <p:cNvCxnSpPr>
            <a:stCxn id="101" idx="2"/>
            <a:endCxn id="103" idx="0"/>
          </p:cNvCxnSpPr>
          <p:nvPr/>
        </p:nvCxnSpPr>
        <p:spPr>
          <a:xfrm>
            <a:off x="6562349" y="3449099"/>
            <a:ext cx="984600" cy="544800"/>
          </a:xfrm>
          <a:prstGeom prst="straightConnector1">
            <a:avLst/>
          </a:prstGeom>
          <a:noFill/>
          <a:ln cap="flat" cmpd="sng" w="9525">
            <a:solidFill>
              <a:schemeClr val="dk2"/>
            </a:solidFill>
            <a:prstDash val="solid"/>
            <a:round/>
            <a:headEnd len="lg" w="lg" type="none"/>
            <a:tailEnd len="lg" w="lg" type="triangle"/>
          </a:ln>
        </p:spPr>
      </p:cxnSp>
      <p:sp>
        <p:nvSpPr>
          <p:cNvPr id="106" name="Shape 106"/>
          <p:cNvSpPr/>
          <p:nvPr/>
        </p:nvSpPr>
        <p:spPr>
          <a:xfrm>
            <a:off x="7267200" y="3059125"/>
            <a:ext cx="1419600" cy="1309625"/>
          </a:xfrm>
          <a:custGeom>
            <a:pathLst>
              <a:path extrusionOk="0" h="52385" w="56784">
                <a:moveTo>
                  <a:pt x="39189" y="52385"/>
                </a:moveTo>
                <a:lnTo>
                  <a:pt x="56784" y="15195"/>
                </a:lnTo>
                <a:lnTo>
                  <a:pt x="0" y="0"/>
                </a:lnTo>
              </a:path>
            </a:pathLst>
          </a:custGeom>
          <a:noFill/>
          <a:ln cap="flat" cmpd="sng" w="9525">
            <a:solidFill>
              <a:schemeClr val="dk2"/>
            </a:solidFill>
            <a:prstDash val="solid"/>
            <a:round/>
            <a:headEnd len="lg" w="lg" type="none"/>
            <a:tailEnd len="lg" w="lg" type="triangle"/>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Finite Abstraction</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A program execution can be viewed as a sequence of states alternating with actions.</a:t>
            </a:r>
          </a:p>
          <a:p>
            <a:pPr indent="-228600" lvl="0" marL="457200" rtl="0">
              <a:spcBef>
                <a:spcPts val="0"/>
              </a:spcBef>
            </a:pPr>
            <a:r>
              <a:rPr lang="en"/>
              <a:t>Software “behavior” is a sequence of state-action-state transitions. </a:t>
            </a:r>
          </a:p>
          <a:p>
            <a:pPr indent="-228600" lvl="0" marL="457200" rtl="0">
              <a:spcBef>
                <a:spcPts val="0"/>
              </a:spcBef>
            </a:pPr>
            <a:r>
              <a:rPr lang="en"/>
              <a:t>The set of all possible behavior sequences is often infinite.</a:t>
            </a:r>
          </a:p>
          <a:p>
            <a:pPr indent="-228600" lvl="1" marL="914400" rtl="0">
              <a:spcBef>
                <a:spcPts val="0"/>
              </a:spcBef>
            </a:pPr>
            <a:r>
              <a:rPr lang="en"/>
              <a:t>Called the “state space” of the program.</a:t>
            </a:r>
          </a:p>
          <a:p>
            <a:pPr indent="-228600" lvl="1" marL="914400" rtl="0">
              <a:spcBef>
                <a:spcPts val="0"/>
              </a:spcBef>
            </a:pPr>
            <a:r>
              <a:rPr lang="en"/>
              <a:t>Models of execution are abstractions of the program’s state space.</a:t>
            </a:r>
          </a:p>
          <a:p>
            <a:pPr indent="0" lvl="0" marL="457200" marR="0" rtl="0" algn="l">
              <a:lnSpc>
                <a:spcPct val="100000"/>
              </a:lnSpc>
              <a:spcBef>
                <a:spcPts val="600"/>
              </a:spcBef>
              <a:spcAft>
                <a:spcPts val="0"/>
              </a:spcAft>
              <a:buNone/>
            </a:pPr>
            <a:r>
              <a:t/>
            </a:r>
            <a:endParaRPr/>
          </a:p>
          <a:p>
            <a:pPr indent="0" lvl="0" marL="914400" marR="0" rtl="0" algn="l">
              <a:lnSpc>
                <a:spcPct val="100000"/>
              </a:lnSpc>
              <a:spcBef>
                <a:spcPts val="600"/>
              </a:spcBef>
              <a:spcAft>
                <a:spcPts val="0"/>
              </a:spcAft>
              <a:buNone/>
            </a:pPr>
            <a:r>
              <a:t/>
            </a:r>
            <a:endParaRPr/>
          </a:p>
        </p:txBody>
      </p:sp>
      <p:sp>
        <p:nvSpPr>
          <p:cNvPr id="113" name="Shape 1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2017							9</a:t>
            </a: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