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just start by taking a couple of typical requirements. (read them)</a:t>
            </a:r>
          </a:p>
          <a:p>
            <a:pPr lvl="0" rtl="0">
              <a:lnSpc>
                <a:spcPct val="115000"/>
              </a:lnSpc>
              <a:spcBef>
                <a:spcPts val="0"/>
              </a:spcBef>
              <a:buNone/>
            </a:pPr>
            <a:r>
              <a:rPr lang="en">
                <a:solidFill>
                  <a:schemeClr val="dk1"/>
                </a:solidFill>
              </a:rPr>
              <a:t>These aren’t good - they’re clearly vague - but how can we make them verifiable? The obvious answer is to quantify them. Start thinking about how you would show that the software meets these requirements. A good way to do so is to come up with some test cases, so can anybody give me a test case for the first one that we can use to go back and refine the requirement:</a:t>
            </a:r>
          </a:p>
          <a:p>
            <a:pPr lvl="0" rtl="0">
              <a:lnSpc>
                <a:spcPct val="115000"/>
              </a:lnSpc>
              <a:spcBef>
                <a:spcPts val="0"/>
              </a:spcBef>
              <a:buNone/>
            </a:pPr>
            <a:r>
              <a:rPr lang="en">
                <a:solidFill>
                  <a:schemeClr val="dk1"/>
                </a:solidFill>
              </a:rPr>
              <a:t>(discussion - input, procedure, and expected output)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what we need for a test is input, expected output, and a testing procedure.</a:t>
            </a:r>
          </a:p>
          <a:p>
            <a:pPr lvl="0" rtl="0">
              <a:lnSpc>
                <a:spcPct val="115000"/>
              </a:lnSpc>
              <a:spcBef>
                <a:spcPts val="0"/>
              </a:spcBef>
              <a:buNone/>
            </a:pPr>
            <a:r>
              <a:rPr lang="en">
                <a:solidFill>
                  <a:schemeClr val="dk1"/>
                </a:solidFill>
              </a:rPr>
              <a:t>(walk though)</a:t>
            </a:r>
          </a:p>
          <a:p>
            <a:pPr indent="-228600" lvl="0" marL="457200" rtl="0">
              <a:lnSpc>
                <a:spcPct val="115000"/>
              </a:lnSpc>
              <a:spcBef>
                <a:spcPts val="0"/>
              </a:spcBef>
              <a:buClr>
                <a:schemeClr val="dk1"/>
              </a:buClr>
              <a:buChar char="-"/>
            </a:pPr>
            <a:r>
              <a:rPr lang="en">
                <a:solidFill>
                  <a:schemeClr val="dk1"/>
                </a:solidFill>
              </a:rPr>
              <a:t>Input, you should define what a high temperature is, if that isn’t established already.</a:t>
            </a:r>
          </a:p>
          <a:p>
            <a:pPr indent="-228600" lvl="0" marL="457200" rtl="0">
              <a:lnSpc>
                <a:spcPct val="115000"/>
              </a:lnSpc>
              <a:spcBef>
                <a:spcPts val="0"/>
              </a:spcBef>
              <a:buClr>
                <a:schemeClr val="dk1"/>
              </a:buClr>
              <a:buChar char="-"/>
            </a:pPr>
            <a:r>
              <a:rPr lang="en">
                <a:solidFill>
                  <a:schemeClr val="dk1"/>
                </a:solidFill>
              </a:rPr>
              <a:t>Procedure (read)</a:t>
            </a:r>
          </a:p>
          <a:p>
            <a:pPr indent="-228600" lvl="0" marL="457200" rtl="0">
              <a:lnSpc>
                <a:spcPct val="115000"/>
              </a:lnSpc>
              <a:spcBef>
                <a:spcPts val="0"/>
              </a:spcBef>
              <a:buClr>
                <a:schemeClr val="dk1"/>
              </a:buClr>
              <a:buChar char="-"/>
            </a:pPr>
            <a:r>
              <a:rPr lang="en">
                <a:solidFill>
                  <a:schemeClr val="dk1"/>
                </a:solidFill>
              </a:rPr>
              <a:t>(read) - you need to quantify the output, make sure that “quickly” is defined.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has all sorts of problems, but coming up with a test lets us work through them. First,</a:t>
            </a:r>
          </a:p>
          <a:p>
            <a:pPr indent="-228600" lvl="0" marL="457200" rtl="0">
              <a:lnSpc>
                <a:spcPct val="115000"/>
              </a:lnSpc>
              <a:spcBef>
                <a:spcPts val="0"/>
              </a:spcBef>
              <a:buClr>
                <a:schemeClr val="dk1"/>
              </a:buClr>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p>
          <a:p>
            <a:pPr indent="-228600" lvl="0" marL="457200" rtl="0">
              <a:lnSpc>
                <a:spcPct val="115000"/>
              </a:lnSpc>
              <a:spcBef>
                <a:spcPts val="0"/>
              </a:spcBef>
              <a:buClr>
                <a:schemeClr val="dk1"/>
              </a:buClr>
              <a:buChar char="-"/>
            </a:pPr>
            <a:r>
              <a:rPr lang="en">
                <a:solidFill>
                  <a:schemeClr val="dk1"/>
                </a:solidFill>
              </a:rPr>
              <a:t>Procedure - we watch them for a set length of time and check their work</a:t>
            </a:r>
          </a:p>
          <a:p>
            <a:pPr indent="-228600" lvl="0" marL="457200" rtl="0">
              <a:lnSpc>
                <a:spcPct val="115000"/>
              </a:lnSpc>
              <a:spcBef>
                <a:spcPts val="0"/>
              </a:spcBef>
              <a:buClr>
                <a:schemeClr val="dk1"/>
              </a:buClr>
              <a:buChar char="-"/>
            </a:pPr>
            <a:r>
              <a:rPr lang="en">
                <a:solidFill>
                  <a:schemeClr val="dk1"/>
                </a:solidFill>
              </a:rPr>
              <a:t>(read) - to quantify the output, we need to define what it means to learn the interface - we can do this by setting an error rate that we can use to check the users’ 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that we have tests, we can take them and use them to go back and refine the original specifications.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These are more like what we want to see. We can form concrete scenarios that we use to state, objectively, that the software meets the specification. This gives us that evidence for verification.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looks pretty good. It is detailed, exact. Are there any problems with this?</a:t>
            </a:r>
          </a:p>
          <a:p>
            <a:pPr indent="-228600" lvl="0" marL="457200" rtl="0">
              <a:lnSpc>
                <a:spcPct val="115000"/>
              </a:lnSpc>
              <a:spcBef>
                <a:spcPts val="0"/>
              </a:spcBef>
              <a:buClr>
                <a:schemeClr val="dk1"/>
              </a:buClr>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p>
          <a:p>
            <a:pPr indent="-228600" lvl="0" marL="457200" rtl="0">
              <a:lnSpc>
                <a:spcPct val="115000"/>
              </a:lnSpc>
              <a:spcBef>
                <a:spcPts val="0"/>
              </a:spcBef>
              <a:buClr>
                <a:schemeClr val="dk1"/>
              </a:buClr>
              <a:buChar char="-"/>
            </a:pPr>
            <a:r>
              <a:rPr lang="en">
                <a:solidFill>
                  <a:schemeClr val="dk1"/>
                </a:solidFill>
              </a:rPr>
              <a:t>This is not always possible, but avoid absolute phrases such as never and always whenever you can. Instead, looks for something that you can demonstrate. You can set up the software to not lock out users who enter incorrect pins - that’s ok - but you need some way to prove that actually works. So, think about how you would demonstrate that the specification is being met.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p>
          <a:p>
            <a:pPr lvl="0" rtl="0">
              <a:lnSpc>
                <a:spcPct val="115000"/>
              </a:lnSpc>
              <a:spcBef>
                <a:spcPts val="0"/>
              </a:spcBef>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p>
          <a:p>
            <a:pPr lvl="0" rtl="0">
              <a:lnSpc>
                <a:spcPct val="115000"/>
              </a:lnSpc>
              <a:spcBef>
                <a:spcPts val="0"/>
              </a:spcBef>
              <a:buNone/>
            </a:pPr>
            <a:r>
              <a:rPr lang="en">
                <a:solidFill>
                  <a:schemeClr val="dk1"/>
                </a:solidFill>
              </a:rPr>
              <a:t>(read2)</a:t>
            </a:r>
          </a:p>
          <a:p>
            <a:pPr lvl="0" rtl="0">
              <a:lnSpc>
                <a:spcPct val="115000"/>
              </a:lnSpc>
              <a:spcBef>
                <a:spcPts val="0"/>
              </a:spcBef>
              <a:buNone/>
            </a:pPr>
            <a:r>
              <a:rPr lang="en">
                <a:solidFill>
                  <a:schemeClr val="dk1"/>
                </a:solidFill>
              </a:rPr>
              <a:t>- We identify the functional behaviors as perceived by users of the system, what functionality is externally visible and can be interacted with.</a:t>
            </a:r>
          </a:p>
          <a:p>
            <a:pPr lvl="0" rtl="0">
              <a:lnSpc>
                <a:spcPct val="115000"/>
              </a:lnSpc>
              <a:spcBef>
                <a:spcPts val="0"/>
              </a:spcBef>
              <a:buNone/>
            </a:pPr>
            <a:r>
              <a:rPr lang="en">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p>
          <a:p>
            <a:pPr lvl="0" rtl="0">
              <a:lnSpc>
                <a:spcPct val="115000"/>
              </a:lnSpc>
              <a:spcBef>
                <a:spcPts val="0"/>
              </a:spcBef>
              <a:buNone/>
            </a:pPr>
            <a:r>
              <a:rPr lang="en">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1-3) - a verb - what does the software do? What actions can it perform?</a:t>
            </a:r>
          </a:p>
          <a:p>
            <a:pPr lvl="0" rtl="0">
              <a:lnSpc>
                <a:spcPct val="115000"/>
              </a:lnSpc>
              <a:spcBef>
                <a:spcPts val="0"/>
              </a:spcBef>
              <a:buNone/>
            </a:pPr>
            <a:r>
              <a:rPr lang="en">
                <a:solidFill>
                  <a:schemeClr val="dk1"/>
                </a:solidFill>
              </a:rPr>
              <a:t>(read 4)</a:t>
            </a:r>
          </a:p>
          <a:p>
            <a:pPr lvl="0" rtl="0">
              <a:lnSpc>
                <a:spcPct val="115000"/>
              </a:lnSpc>
              <a:spcBef>
                <a:spcPts val="0"/>
              </a:spcBef>
              <a:buNone/>
            </a:pPr>
            <a:r>
              <a:rPr lang="en">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(read). </a:t>
            </a:r>
          </a:p>
          <a:p>
            <a:pPr lvl="0" rtl="0">
              <a:lnSpc>
                <a:spcPct val="115000"/>
              </a:lnSpc>
              <a:spcBef>
                <a:spcPts val="0"/>
              </a:spcBef>
              <a:buNone/>
            </a:pPr>
            <a:r>
              <a:rPr lang="en">
                <a:solidFill>
                  <a:schemeClr val="dk1"/>
                </a:solidFill>
              </a:rPr>
              <a:t>- Say we have a user registration feature on a website, it obviously has a set of parameters - (read)</a:t>
            </a:r>
          </a:p>
          <a:p>
            <a:pPr lvl="0" rtl="0">
              <a:lnSpc>
                <a:spcPct val="115000"/>
              </a:lnSpc>
              <a:spcBef>
                <a:spcPts val="0"/>
              </a:spcBef>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read)</a:t>
            </a:r>
          </a:p>
          <a:p>
            <a:pPr lvl="0" rtl="0">
              <a:lnSpc>
                <a:spcPct val="115000"/>
              </a:lnSpc>
              <a:spcBef>
                <a:spcPts val="0"/>
              </a:spcBef>
              <a:buNone/>
            </a:pPr>
            <a:r>
              <a:rPr lang="en">
                <a:solidFill>
                  <a:schemeClr val="dk1"/>
                </a:solidFill>
              </a:rPr>
              <a:t>But, any context for how those are used in practice and how they impact execution is invaluable for coming up with tests.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(1-4) (5), three things we can vary when testing. So, when thinking about parameters, it is less important to capture the literal input that would be passed to the function, and more important to capture each thing we can vary when testing the high-level feature.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a:p>
            <a:pPr lvl="0" rtl="0">
              <a:lnSpc>
                <a:spcPct val="115000"/>
              </a:lnSpc>
              <a:spcBef>
                <a:spcPts val="0"/>
              </a:spcBef>
              <a:buNone/>
            </a:pPr>
            <a:r>
              <a:rPr lang="en">
                <a:solidFill>
                  <a:schemeClr val="dk1"/>
                </a:solidFill>
              </a:rPr>
              <a:t>if low on time, skip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try a slightly less obvious one. Take a spreadsheet. What are three independently testable features of a spreadsheet? (discuss)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The next step, obviously, is to come up with the input to those parameters. If we want to test the software, we should prod the system so we can see what it does. </a:t>
            </a:r>
          </a:p>
          <a:p>
            <a:pPr lvl="0" rtl="0">
              <a:lnSpc>
                <a:spcPct val="115000"/>
              </a:lnSpc>
              <a:spcBef>
                <a:spcPts val="0"/>
              </a:spcBef>
              <a:buNone/>
            </a:pPr>
            <a:r>
              <a:rPr lang="en">
                <a:solidFill>
                  <a:schemeClr val="dk1"/>
                </a:solidFill>
              </a:rPr>
              <a:t>What values should we pass in? What would you do? (discussion)</a:t>
            </a:r>
          </a:p>
          <a:p>
            <a:pPr lvl="0" rtl="0">
              <a:lnSpc>
                <a:spcPct val="115000"/>
              </a:lnSpc>
              <a:spcBef>
                <a:spcPts val="0"/>
              </a:spcBef>
              <a:buNone/>
            </a:pPr>
            <a:r>
              <a:rPr lang="en">
                <a:solidFill>
                  <a:schemeClr val="dk1"/>
                </a:solidFill>
              </a:rPr>
              <a:t>How about we try every input? (discuss)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p>
          <a:p>
            <a:pPr lvl="0" rtl="0">
              <a:lnSpc>
                <a:spcPct val="115000"/>
              </a:lnSpc>
              <a:spcBef>
                <a:spcPts val="0"/>
              </a:spcBef>
              <a:buNone/>
            </a:pPr>
            <a:r>
              <a:rPr lang="en">
                <a:solidFill>
                  <a:schemeClr val="dk1"/>
                </a:solidFill>
              </a:rPr>
              <a:t>- (read) That’s a lot right, how long we talking about time wise?</a:t>
            </a:r>
          </a:p>
          <a:p>
            <a:pPr lvl="0" rtl="0">
              <a:lnSpc>
                <a:spcPct val="115000"/>
              </a:lnSpc>
              <a:spcBef>
                <a:spcPts val="0"/>
              </a:spcBef>
              <a:buNone/>
            </a:pPr>
            <a:r>
              <a:rPr lang="en">
                <a:solidFill>
                  <a:schemeClr val="dk1"/>
                </a:solidFill>
              </a:rPr>
              <a:t>- let’s be generous and say we can run a test per nanosecond. That works out to about 10^5 tests per second, or 10^10 seconds overall. That doesn’t sound bad in seconds, but how long is that?</a:t>
            </a:r>
          </a:p>
          <a:p>
            <a:pPr lvl="0" rtl="0">
              <a:lnSpc>
                <a:spcPct val="115000"/>
              </a:lnSpc>
              <a:spcBef>
                <a:spcPts val="0"/>
              </a:spcBef>
              <a:buNone/>
            </a:pPr>
            <a:r>
              <a:rPr lang="en">
                <a:solidFill>
                  <a:schemeClr val="dk1"/>
                </a:solidFill>
              </a:rPr>
              <a:t>- (read). That’s for something as simple as addition of two integers. That’s insane, right?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p>
          <a:p>
            <a:pPr lvl="0" rtl="0">
              <a:lnSpc>
                <a:spcPct val="115000"/>
              </a:lnSpc>
              <a:spcBef>
                <a:spcPts val="0"/>
              </a:spcBef>
              <a:buNone/>
            </a:pPr>
            <a:r>
              <a:rPr lang="en">
                <a:solidFill>
                  <a:schemeClr val="dk1"/>
                </a:solidFill>
              </a:rPr>
              <a:t>Purely from the verification perspective, there are only so many outcomes of a function, and you’ll have a lot of inputs that lead to the same outcomes. Why use all of them? We can cut that down some. </a:t>
            </a:r>
          </a:p>
          <a:p>
            <a:pPr lvl="0" rtl="0">
              <a:lnSpc>
                <a:spcPct val="115000"/>
              </a:lnSpc>
              <a:spcBef>
                <a:spcPts val="0"/>
              </a:spcBef>
              <a:buNone/>
            </a:pPr>
            <a:r>
              <a:rPr lang="en">
                <a:solidFill>
                  <a:schemeClr val="dk1"/>
                </a:solidFill>
              </a:rPr>
              <a:t>Then, fundamentally, testing is really something we do to find problems, and some inputs are going to be better than others and revealing those problems. We want those inputs. </a:t>
            </a:r>
          </a:p>
          <a:p>
            <a:pPr lvl="0" rtl="0">
              <a:lnSpc>
                <a:spcPct val="115000"/>
              </a:lnSpc>
              <a:spcBef>
                <a:spcPts val="0"/>
              </a:spcBef>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p>
          <a:p>
            <a:pPr lvl="0" rtl="0">
              <a:lnSpc>
                <a:spcPct val="115000"/>
              </a:lnSpc>
              <a:spcBef>
                <a:spcPts val="0"/>
              </a:spcBef>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So, we don’t want to test exhaustively, but we do want to hit a good span of the input space. How about we try a random sampling? </a:t>
            </a:r>
          </a:p>
          <a:p>
            <a:pPr lvl="0" rtl="0">
              <a:lnSpc>
                <a:spcPct val="115000"/>
              </a:lnSpc>
              <a:spcBef>
                <a:spcPts val="0"/>
              </a:spcBef>
              <a:buClr>
                <a:schemeClr val="dk1"/>
              </a:buClr>
              <a:buSzPct val="1000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a:t>
            </a:r>
          </a:p>
          <a:p>
            <a:pPr lvl="0" rtl="0">
              <a:lnSpc>
                <a:spcPct val="115000"/>
              </a:lnSpc>
              <a:spcBef>
                <a:spcPts val="0"/>
              </a:spcBef>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p>
          <a:p>
            <a:pPr lvl="0" rtl="0">
              <a:lnSpc>
                <a:spcPct val="115000"/>
              </a:lnSpc>
              <a:spcBef>
                <a:spcPts val="0"/>
              </a:spcBef>
              <a:buNone/>
            </a:pPr>
            <a:r>
              <a:rPr lang="en">
                <a:solidFill>
                  <a:schemeClr val="dk1"/>
                </a:solidFill>
              </a:rPr>
              <a:t>So, how do we find those faults, those needles in the haystack?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next step is to take a good, long look at that input space. </a:t>
            </a:r>
          </a:p>
          <a:p>
            <a:pPr lvl="0" rtl="0">
              <a:lnSpc>
                <a:spcPct val="115000"/>
              </a:lnSpc>
              <a:spcBef>
                <a:spcPts val="0"/>
              </a:spcBef>
              <a:buNone/>
            </a:pPr>
            <a:r>
              <a:rPr lang="en">
                <a:solidFill>
                  <a:schemeClr val="dk1"/>
                </a:solidFill>
              </a:rPr>
              <a:t>- In truth, faults are pretty sparse in the input space as a whole, but they are dense in the part of the input space in which they appear. </a:t>
            </a:r>
          </a:p>
          <a:p>
            <a:pPr lvl="0" rtl="0">
              <a:lnSpc>
                <a:spcPct val="115000"/>
              </a:lnSpc>
              <a:spcBef>
                <a:spcPts val="0"/>
              </a:spcBef>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p>
          <a:p>
            <a:pPr lvl="0" rtl="0">
              <a:lnSpc>
                <a:spcPct val="115000"/>
              </a:lnSpc>
              <a:spcBef>
                <a:spcPts val="0"/>
              </a:spcBef>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p>
          <a:p>
            <a:pPr lvl="0" rtl="0">
              <a:lnSpc>
                <a:spcPct val="115000"/>
              </a:lnSpc>
              <a:spcBef>
                <a:spcPts val="0"/>
              </a:spcBef>
              <a:buNone/>
            </a:pPr>
            <a:r>
              <a:rPr lang="en">
                <a:solidFill>
                  <a:schemeClr val="dk1"/>
                </a:solidFill>
              </a:rPr>
              <a:t>-(read reveal)</a:t>
            </a:r>
          </a:p>
          <a:p>
            <a:pPr lvl="0" rtl="0">
              <a:lnSpc>
                <a:spcPct val="115000"/>
              </a:lnSpc>
              <a:spcBef>
                <a:spcPts val="0"/>
              </a:spcBef>
              <a:buNone/>
            </a:pPr>
            <a:r>
              <a:rPr lang="en">
                <a:solidFill>
                  <a:schemeClr val="dk1"/>
                </a:solidFill>
              </a:rPr>
              <a:t>-So, we want to come up with tests from each of the possible classes. Perfect partitioning of tests is hard, but we try our best with a combination of intuition, experience, and common sense.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 both variables</a:t>
            </a:r>
          </a:p>
          <a:p>
            <a:pPr lvl="0" rtl="0">
              <a:lnSpc>
                <a:spcPct val="115000"/>
              </a:lnSpc>
              <a:spcBef>
                <a:spcPts val="0"/>
              </a:spcBef>
              <a:buNone/>
            </a:pPr>
            <a:r>
              <a:rPr lang="en">
                <a:solidFill>
                  <a:schemeClr val="dk1"/>
                </a:solidFill>
              </a:rPr>
              <a:t>think about the outcomes, and how the variables work together to influence the outcome.</a:t>
            </a:r>
          </a:p>
          <a:p>
            <a:pPr lvl="0" rtl="0">
              <a:lnSpc>
                <a:spcPct val="115000"/>
              </a:lnSpc>
              <a:spcBef>
                <a:spcPts val="0"/>
              </a:spcBef>
              <a:buNone/>
            </a:pPr>
            <a:r>
              <a:rPr lang="en">
                <a:solidFill>
                  <a:schemeClr val="dk1"/>
                </a:solidFill>
              </a:rPr>
              <a:t>-bring in and walk through</a:t>
            </a:r>
          </a:p>
          <a:p>
            <a:pPr lvl="0" rtl="0">
              <a:lnSpc>
                <a:spcPct val="115000"/>
              </a:lnSpc>
              <a:spcBef>
                <a:spcPts val="0"/>
              </a:spcBef>
              <a:buNone/>
            </a:pPr>
            <a:r>
              <a:rPr lang="en">
                <a:solidFill>
                  <a:schemeClr val="dk1"/>
                </a:solidFill>
              </a:rPr>
              <a:t>Let’s go over some strategies.</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few of these include:</a:t>
            </a:r>
          </a:p>
          <a:p>
            <a:pPr lvl="0" rtl="0">
              <a:lnSpc>
                <a:spcPct val="115000"/>
              </a:lnSpc>
              <a:spcBef>
                <a:spcPts val="0"/>
              </a:spcBef>
              <a:buNone/>
            </a:pPr>
            <a:r>
              <a:rPr lang="en">
                <a:solidFill>
                  <a:schemeClr val="dk1"/>
                </a:solidFill>
              </a:rPr>
              <a:t>-Look for ranges of numbers or values - what are the different discrete ranges of input values that can be provided?</a:t>
            </a:r>
          </a:p>
          <a:p>
            <a:pPr lvl="0" rtl="0">
              <a:lnSpc>
                <a:spcPct val="115000"/>
              </a:lnSpc>
              <a:spcBef>
                <a:spcPts val="0"/>
              </a:spcBef>
              <a:buNone/>
            </a:pPr>
            <a:r>
              <a:rPr lang="en">
                <a:solidFill>
                  <a:schemeClr val="dk1"/>
                </a:solidFill>
              </a:rPr>
              <a:t>-Look for membership in a logical group - Can we group these inputs based on how their used, what context the method uses them in, do member of this group trigger similar behavior?</a:t>
            </a:r>
          </a:p>
          <a:p>
            <a:pPr lvl="0" rtl="0">
              <a:lnSpc>
                <a:spcPct val="115000"/>
              </a:lnSpc>
              <a:spcBef>
                <a:spcPts val="0"/>
              </a:spcBef>
              <a:buNone/>
            </a:pPr>
            <a:r>
              <a:rPr lang="en">
                <a:solidFill>
                  <a:schemeClr val="dk1"/>
                </a:solidFill>
              </a:rPr>
              <a:t>-Look for time-dependent classes - does the timing of input matter to particular groupings?</a:t>
            </a:r>
          </a:p>
          <a:p>
            <a:pPr lvl="0" rtl="0">
              <a:lnSpc>
                <a:spcPct val="115000"/>
              </a:lnSpc>
              <a:spcBef>
                <a:spcPts val="0"/>
              </a:spcBef>
              <a:buNone/>
            </a:pPr>
            <a:r>
              <a:rPr lang="en">
                <a:solidFill>
                  <a:schemeClr val="dk1"/>
                </a:solidFill>
              </a:rPr>
              <a:t>- (read) - some data structures, such as arrays, can be broken down into common groupings of input.</a:t>
            </a:r>
          </a:p>
          <a:p>
            <a:pPr lvl="0" rtl="0">
              <a:lnSpc>
                <a:spcPct val="115000"/>
              </a:lnSpc>
              <a:spcBef>
                <a:spcPts val="0"/>
              </a:spcBef>
              <a:buNone/>
            </a:pPr>
            <a:r>
              <a:rPr lang="en">
                <a:solidFill>
                  <a:schemeClr val="dk1"/>
                </a:solidFill>
              </a:rPr>
              <a:t>- (read) Can you group based on the output event that occurs?</a:t>
            </a:r>
          </a:p>
          <a:p>
            <a:pPr lvl="0" rtl="0">
              <a:lnSpc>
                <a:spcPct val="115000"/>
              </a:lnSpc>
              <a:spcBef>
                <a:spcPts val="0"/>
              </a:spcBef>
              <a:buNone/>
            </a:pPr>
            <a:r>
              <a:rPr lang="en">
                <a:solidFill>
                  <a:schemeClr val="dk1"/>
                </a:solidFill>
              </a:rPr>
              <a:t>- (read) the operating environment might influence system behavior</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thing to do is start from the output, divide the output into the different outcomes I can get - then try to come up with input that produces those outcomes. </a:t>
            </a:r>
          </a:p>
          <a:p>
            <a:pPr lvl="0" rtl="0">
              <a:lnSpc>
                <a:spcPct val="115000"/>
              </a:lnSpc>
              <a:spcBef>
                <a:spcPts val="0"/>
              </a:spcBef>
              <a:buNone/>
            </a:pPr>
            <a:r>
              <a:rPr lang="en">
                <a:solidFill>
                  <a:schemeClr val="dk1"/>
                </a:solidFill>
              </a:rPr>
              <a:t>(read rest)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You want to hit a typical value, something from the expected range, then hit cases that fall outside of the expected range</a:t>
            </a:r>
          </a:p>
          <a:p>
            <a:pPr lvl="0" rtl="0">
              <a:lnSpc>
                <a:spcPct val="115000"/>
              </a:lnSpc>
              <a:spcBef>
                <a:spcPts val="0"/>
              </a:spcBef>
              <a:buNone/>
            </a:pPr>
            <a:r>
              <a:rPr lang="en">
                <a:solidFill>
                  <a:schemeClr val="dk1"/>
                </a:solidFill>
              </a:rPr>
              <a:t>(read partitions)</a:t>
            </a:r>
          </a:p>
          <a:p>
            <a:pPr lvl="0" rtl="0">
              <a:lnSpc>
                <a:spcPct val="115000"/>
              </a:lnSpc>
              <a:spcBef>
                <a:spcPts val="0"/>
              </a:spcBef>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p>
          <a:p>
            <a:pPr lvl="0" rtl="0">
              <a:lnSpc>
                <a:spcPct val="115000"/>
              </a:lnSpc>
              <a:spcBef>
                <a:spcPts val="0"/>
              </a:spcBef>
              <a:buNone/>
            </a:pPr>
            <a:r>
              <a:rPr lang="en">
                <a:solidFill>
                  <a:schemeClr val="dk1"/>
                </a:solidFill>
              </a:rPr>
              <a:t>May also want to consider non-numeric values as a special partition. Can you pass in a string, character, array, pointer? What happens when you do?</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p>
          <a:p>
            <a:pPr lvl="0" rtl="0">
              <a:lnSpc>
                <a:spcPct val="115000"/>
              </a:lnSpc>
              <a:spcBef>
                <a:spcPts val="0"/>
              </a:spcBef>
              <a:buNone/>
            </a:pPr>
            <a:r>
              <a:rPr lang="en">
                <a:solidFill>
                  <a:schemeClr val="dk1"/>
                </a:solidFill>
              </a:rPr>
              <a:t>(read rest - these groupings are often too broad at first, but can we break those into smaller subgroups?</a:t>
            </a:r>
          </a:p>
          <a:p>
            <a:pPr lvl="0" rtl="0">
              <a:lnSpc>
                <a:spcPct val="115000"/>
              </a:lnSpc>
              <a:spcBef>
                <a:spcPts val="0"/>
              </a:spcBef>
              <a:buNone/>
            </a:pPr>
            <a:r>
              <a:rPr lang="en">
                <a:solidFill>
                  <a:schemeClr val="dk1"/>
                </a:solidFill>
              </a:rPr>
              <a:t>data type - what about into numeric primitives and text-based ones? ints, float, double, etc and character, string.</a:t>
            </a:r>
          </a:p>
          <a:p>
            <a:pPr lvl="0" rtl="0">
              <a:lnSpc>
                <a:spcPct val="115000"/>
              </a:lnSpc>
              <a:spcBef>
                <a:spcPts val="0"/>
              </a:spcBef>
              <a:buNone/>
            </a:pPr>
            <a:r>
              <a:rPr lang="en">
                <a:solidFill>
                  <a:schemeClr val="dk1"/>
                </a:solidFill>
              </a:rPr>
              <a:t>alphabet - letter a-f, g-p, q-z.. or usage frequency in the english language</a:t>
            </a:r>
          </a:p>
          <a:p>
            <a:pPr lvl="0" rtl="0">
              <a:lnSpc>
                <a:spcPct val="115000"/>
              </a:lnSpc>
              <a:spcBef>
                <a:spcPts val="0"/>
              </a:spcBef>
              <a:buNone/>
            </a:pPr>
            <a:r>
              <a:rPr lang="en">
                <a:solidFill>
                  <a:schemeClr val="dk1"/>
                </a:solidFill>
              </a:rPr>
              <a:t>country name - groupings of countries - by continent or membership in US/EU/other political bodies.</a:t>
            </a:r>
          </a:p>
          <a:p>
            <a:pPr lvl="0" rtl="0">
              <a:lnSpc>
                <a:spcPct val="115000"/>
              </a:lnSpc>
              <a:spcBef>
                <a:spcPts val="0"/>
              </a:spcBef>
              <a:buNone/>
            </a:pPr>
            <a:r>
              <a:rPr lang="en">
                <a:solidFill>
                  <a:schemeClr val="dk1"/>
                </a:solidFill>
              </a:rPr>
              <a:t>(Depends on the needs of your program, but you can almost always break an input or output into logical groupings based on what it represents)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p>
          <a:p>
            <a:pPr lvl="0" rtl="0">
              <a:lnSpc>
                <a:spcPct val="115000"/>
              </a:lnSpc>
              <a:spcBef>
                <a:spcPts val="0"/>
              </a:spcBef>
              <a:buNone/>
            </a:pPr>
            <a:r>
              <a:rPr lang="en">
                <a:solidFill>
                  <a:schemeClr val="dk1"/>
                </a:solidFill>
              </a:rPr>
              <a:t>For example, consider a pacemaker - looking for electrical impulses from the heart. (read)</a:t>
            </a:r>
          </a:p>
          <a:p>
            <a:pPr lvl="0" rtl="0">
              <a:lnSpc>
                <a:spcPct val="115000"/>
              </a:lnSpc>
              <a:spcBef>
                <a:spcPts val="0"/>
              </a:spcBef>
              <a:buNone/>
            </a:pPr>
            <a:r>
              <a:rPr lang="en">
                <a:solidFill>
                  <a:schemeClr val="dk1"/>
                </a:solidFill>
              </a:rPr>
              <a:t>Or, in a more common scenario, even on a personal computer, strange behaviors can happen when reading from a file or writing out to a file, try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p>
          <a:p>
            <a:pPr indent="-228600" lvl="0" marL="457200" rtl="0">
              <a:lnSpc>
                <a:spcPct val="115000"/>
              </a:lnSpc>
              <a:spcBef>
                <a:spcPts val="0"/>
              </a:spcBef>
              <a:buClr>
                <a:schemeClr val="dk1"/>
              </a:buClr>
              <a:buChar char="-"/>
            </a:pPr>
            <a:r>
              <a:rPr lang="en">
                <a:solidFill>
                  <a:schemeClr val="dk1"/>
                </a:solidFill>
              </a:rPr>
              <a:t>Memory may cause problems. What if you don’t have enough? What if you have enough physical memory, but not enough free (or not enough birtual memory)</a:t>
            </a:r>
          </a:p>
          <a:p>
            <a:pPr indent="-228600" lvl="0" marL="457200" rtl="0">
              <a:lnSpc>
                <a:spcPct val="115000"/>
              </a:lnSpc>
              <a:spcBef>
                <a:spcPts val="0"/>
              </a:spcBef>
              <a:buClr>
                <a:schemeClr val="dk1"/>
              </a:buClr>
              <a:buChar char="-"/>
            </a:pPr>
            <a:r>
              <a:rPr lang="en">
                <a:solidFill>
                  <a:schemeClr val="dk1"/>
                </a:solidFill>
              </a:rPr>
              <a:t>Same for processor speed or architecture. Could see race conditions, deadlock between processes, unexpected slowdown. </a:t>
            </a:r>
          </a:p>
          <a:p>
            <a:pPr indent="-228600" lvl="0" marL="457200" rtl="0">
              <a:lnSpc>
                <a:spcPct val="115000"/>
              </a:lnSpc>
              <a:spcBef>
                <a:spcPts val="0"/>
              </a:spcBef>
              <a:buClr>
                <a:schemeClr val="dk1"/>
              </a:buClr>
              <a:buChar char="-"/>
            </a:pPr>
            <a:r>
              <a:rPr lang="en">
                <a:solidFill>
                  <a:schemeClr val="dk1"/>
                </a:solidFill>
              </a:rPr>
              <a:t>Try using different machine specs and vary both the processor and memory. Those choices suggest different partitionings.</a:t>
            </a:r>
          </a:p>
          <a:p>
            <a:pPr indent="-228600" lvl="0" marL="457200" rtl="0">
              <a:lnSpc>
                <a:spcPct val="115000"/>
              </a:lnSpc>
              <a:spcBef>
                <a:spcPts val="0"/>
              </a:spcBef>
              <a:buClr>
                <a:schemeClr val="dk1"/>
              </a:buClr>
              <a:buChar char="-"/>
            </a:pPr>
            <a:r>
              <a:rPr lang="en">
                <a:solidFill>
                  <a:schemeClr val="dk1"/>
                </a:solidFill>
              </a:rPr>
              <a:t>Client-server environment can have huge impacts on the operation of the system.</a:t>
            </a:r>
          </a:p>
          <a:p>
            <a:pPr indent="-228600" lvl="0" marL="457200" rtl="0">
              <a:lnSpc>
                <a:spcPct val="115000"/>
              </a:lnSpc>
              <a:spcBef>
                <a:spcPts val="0"/>
              </a:spcBef>
              <a:buClr>
                <a:schemeClr val="dk1"/>
              </a:buClr>
              <a:buChar char="-"/>
            </a:pPr>
            <a:r>
              <a:rPr lang="en">
                <a:solidFill>
                  <a:schemeClr val="dk1"/>
                </a:solidFill>
              </a:rPr>
              <a:t>try with different numbers of connections to clients - none, some, many (DDOS conditions)</a:t>
            </a:r>
          </a:p>
          <a:p>
            <a:pPr indent="-228600" lvl="0" marL="457200" rtl="0">
              <a:lnSpc>
                <a:spcPct val="115000"/>
              </a:lnSpc>
              <a:spcBef>
                <a:spcPts val="0"/>
              </a:spcBef>
              <a:buClr>
                <a:schemeClr val="dk1"/>
              </a:buClr>
              <a:buChar char="-"/>
            </a:pPr>
            <a:r>
              <a:rPr lang="en">
                <a:solidFill>
                  <a:schemeClr val="dk1"/>
                </a:solidFill>
              </a:rPr>
              <a:t>network latency - can vary network equipment or speed</a:t>
            </a:r>
          </a:p>
          <a:p>
            <a:pPr indent="-228600" lvl="0" marL="457200" rtl="0">
              <a:lnSpc>
                <a:spcPct val="115000"/>
              </a:lnSpc>
              <a:spcBef>
                <a:spcPts val="0"/>
              </a:spcBef>
              <a:buClr>
                <a:schemeClr val="dk1"/>
              </a:buClr>
              <a:buChar char="-"/>
            </a:pPr>
            <a:r>
              <a:rPr lang="en">
                <a:solidFill>
                  <a:schemeClr val="dk1"/>
                </a:solidFill>
              </a:rPr>
              <a:t>communication protocols - many options for a file upload, try each that you support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p>
          <a:p>
            <a:pPr indent="-228600" lvl="0" marL="457200" rtl="0">
              <a:lnSpc>
                <a:spcPct val="115000"/>
              </a:lnSpc>
              <a:spcBef>
                <a:spcPts val="0"/>
              </a:spcBef>
              <a:buClr>
                <a:schemeClr val="dk1"/>
              </a:buClr>
              <a:buChar char="-"/>
            </a:pPr>
            <a:r>
              <a:rPr lang="en">
                <a:solidFill>
                  <a:schemeClr val="dk1"/>
                </a:solidFill>
              </a:rPr>
              <a:t>(read) Decreases the chances that a bad program will accidentally give you a good output because of a particular input choice. </a:t>
            </a:r>
          </a:p>
          <a:p>
            <a:pPr indent="-228600" lvl="0" marL="457200" rtl="0">
              <a:lnSpc>
                <a:spcPct val="115000"/>
              </a:lnSpc>
              <a:spcBef>
                <a:spcPts val="0"/>
              </a:spcBef>
              <a:buClr>
                <a:schemeClr val="dk1"/>
              </a:buClr>
              <a:buChar char="-"/>
            </a:pPr>
            <a:r>
              <a:rPr lang="en">
                <a:solidFill>
                  <a:schemeClr val="dk1"/>
                </a:solidFill>
              </a:rPr>
              <a:t>(read) This will reveal problems at partition boundaries.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1 -2). Goals that a user has for a system. What capabilities does the software need to have? What constraints does it need to obey to be used sucessfully? What kind of environments can it operate in? </a:t>
            </a:r>
          </a:p>
          <a:p>
            <a:pPr lvl="0" rtl="0">
              <a:spcBef>
                <a:spcPts val="0"/>
              </a:spcBef>
              <a:buNone/>
            </a:pPr>
            <a:r>
              <a:rPr lang="en"/>
              <a:t>(read 3). This is a technical description of how the software will act. The specification defines what the correct behavior of the software is. If the specification is violated, the requirements are not met, and therefore - even if the system doesn’t crash, it’s still not acting correctly. </a:t>
            </a:r>
          </a:p>
          <a:p>
            <a:pPr lvl="0">
              <a:spcBef>
                <a:spcPts val="0"/>
              </a:spcBef>
              <a:buNone/>
            </a:pPr>
            <a:r>
              <a:rPr lang="en"/>
              <a:t>Now, sometimes these two are used interchangably, but the thing to keep in mind is that a specification needs to be expressed in terms of what the software does, while a normal requirement can be something that the user wants to make true in the real world - influenced by the software. A specification is all about what you’re designing, and should be things that you can explicitly control by writing the capability into the software.</a:t>
            </a:r>
          </a:p>
          <a:p>
            <a:pPr lvl="0" rtl="0">
              <a:spcBef>
                <a:spcPts val="0"/>
              </a:spcBef>
              <a:buNone/>
            </a:pPr>
            <a:r>
              <a:rPr lang="en"/>
              <a:t>(4) - after all - (5). This is verification - the process of comparing any implementation to its corresponding specification, it is most often used to find out if there are any discrepancies between what the program does and what we intend for it to do. This is also a process known as functional testing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p>
          <a:p>
            <a:pPr lvl="0" rtl="0">
              <a:lnSpc>
                <a:spcPct val="115000"/>
              </a:lnSpc>
              <a:spcBef>
                <a:spcPts val="0"/>
              </a:spcBef>
              <a:buNone/>
            </a:pPr>
            <a:r>
              <a:rPr lang="en">
                <a:solidFill>
                  <a:schemeClr val="dk1"/>
                </a:solidFill>
              </a:rPr>
              <a:t>For example (read)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then, we can create concrete test cases by assigning values to each abstract specification</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no matter how you chop up the input partitions, the most errors tend to occur at the boundaries of those divisions. So, in choosing concrete values, don’t forget to try out those wrird corner cases.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Functional testing, aka black box testing, is (read 1)</a:t>
            </a:r>
          </a:p>
          <a:p>
            <a:pPr lvl="0" rtl="0">
              <a:lnSpc>
                <a:spcPct val="115000"/>
              </a:lnSpc>
              <a:spcBef>
                <a:spcPts val="0"/>
              </a:spcBef>
              <a:buNone/>
            </a:pPr>
            <a:r>
              <a:rPr lang="en">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p>
          <a:p>
            <a:pPr lvl="0" rtl="0">
              <a:lnSpc>
                <a:spcPct val="115000"/>
              </a:lnSpc>
              <a:spcBef>
                <a:spcPts val="0"/>
              </a:spcBef>
              <a:buNone/>
            </a:pPr>
            <a:r>
              <a:rPr lang="en">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Ultimately, we need to arrive at are concrete test cases that we can execute on the software. So, to arrive at test cases, we need to solve two problems, which we do through the idea of partitioning the option space. </a:t>
            </a:r>
          </a:p>
          <a:p>
            <a:pPr lvl="0" rtl="0">
              <a:spcBef>
                <a:spcPts val="0"/>
              </a:spcBef>
              <a:buNone/>
            </a:pPr>
            <a:r>
              <a:rPr lang="en"/>
              <a:t>The first is that (read). A requirement isn’t necessarily a function you can call - it’s just something the software needs to do while operating. So, our test cases need to actually be expressed in terms of features of the software.</a:t>
            </a:r>
          </a:p>
          <a:p>
            <a:pPr lvl="0" rtl="0">
              <a:spcBef>
                <a:spcPts val="0"/>
              </a:spcBef>
              <a:buNone/>
            </a:pPr>
            <a:r>
              <a:rPr lang="en"/>
              <a:t>We need to identify what features of the software we can test in isolation and in combination, link those features back to the requirements, and assign inputs and formulate expected outputs.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That leads to the second problem- not all inputs have the same effect. Some might draw out faults, others won’t. Some will lead to different outcomes than others. So, that’s the second layer of partitioning.</a:t>
            </a:r>
          </a:p>
          <a:p>
            <a:pPr lvl="0" rtl="0">
              <a:spcBef>
                <a:spcPts val="0"/>
              </a:spcBef>
              <a:buNone/>
            </a:pPr>
            <a:r>
              <a:rPr lang="en"/>
              <a:t>(read 2-3)</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this is what our roadmap looks like.</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Is this an acceptable requirement?</a:t>
            </a:r>
          </a:p>
          <a:p>
            <a:pPr lvl="0" rtl="0">
              <a:lnSpc>
                <a:spcPct val="115000"/>
              </a:lnSpc>
              <a:spcBef>
                <a:spcPts val="0"/>
              </a:spcBef>
              <a:buNone/>
            </a:pPr>
            <a:r>
              <a:rPr lang="en">
                <a:solidFill>
                  <a:schemeClr val="dk1"/>
                </a:solidFill>
              </a:rPr>
              <a:t>What’s wrong? How would you fix it?</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-we need to quantify the error rate. (read examples)</a:t>
            </a:r>
          </a:p>
          <a:p>
            <a:pPr lvl="0" rtl="0">
              <a:lnSpc>
                <a:spcPct val="115000"/>
              </a:lnSpc>
              <a:spcBef>
                <a:spcPts val="0"/>
              </a:spcBef>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p>
          <a:p>
            <a:pPr lvl="0" rtl="0">
              <a:lnSpc>
                <a:spcPct val="115000"/>
              </a:lnSpc>
              <a:spcBef>
                <a:spcPts val="0"/>
              </a:spcBef>
              <a:buNone/>
            </a:pPr>
            <a:r>
              <a:rPr lang="en">
                <a:solidFill>
                  <a:schemeClr val="dk1"/>
                </a:solidFill>
              </a:rPr>
              <a:t>- So, this won’t cut it. We need to control how the final product acts. We can’t go in blind. To fix this, we need to make this requirement testable.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0.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0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Functional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4 - 01/19/2017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Specifications</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After a high temperature is detected, an alarm must be raised quickly.</a:t>
            </a:r>
          </a:p>
          <a:p>
            <a:pPr indent="-228600" lvl="0" marL="457200" marR="0" rtl="0" algn="l">
              <a:lnSpc>
                <a:spcPct val="100000"/>
              </a:lnSpc>
              <a:spcBef>
                <a:spcPts val="600"/>
              </a:spcBef>
              <a:spcAft>
                <a:spcPts val="0"/>
              </a:spcAft>
            </a:pPr>
            <a:r>
              <a:rPr lang="en"/>
              <a:t>Novice users should be able to learn the interface with little training.</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How in the world do you make these specifications verifiable?</a:t>
            </a: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44" name="Shape 14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 high temperature is detected, an alarm must be raised quickly.</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Test Case 1:</a:t>
            </a:r>
          </a:p>
          <a:p>
            <a:pPr indent="-228600" lvl="0" marL="457200" marR="0" rtl="0" algn="l">
              <a:lnSpc>
                <a:spcPct val="100000"/>
              </a:lnSpc>
              <a:spcBef>
                <a:spcPts val="600"/>
              </a:spcBef>
              <a:spcAft>
                <a:spcPts val="0"/>
              </a:spcAft>
            </a:pPr>
            <a:r>
              <a:rPr lang="en"/>
              <a:t>Input: </a:t>
            </a:r>
          </a:p>
          <a:p>
            <a:pPr indent="-228600" lvl="1" marL="914400" marR="0" rtl="0" algn="l">
              <a:lnSpc>
                <a:spcPct val="100000"/>
              </a:lnSpc>
              <a:spcBef>
                <a:spcPts val="600"/>
              </a:spcBef>
              <a:spcAft>
                <a:spcPts val="0"/>
              </a:spcAft>
            </a:pPr>
            <a:r>
              <a:rPr lang="en"/>
              <a:t>Artificially raise the temperature above the high temperature threshold.</a:t>
            </a:r>
          </a:p>
          <a:p>
            <a:pPr indent="-228600" lvl="0" marL="457200" marR="0" rtl="0" algn="l">
              <a:lnSpc>
                <a:spcPct val="100000"/>
              </a:lnSpc>
              <a:spcBef>
                <a:spcPts val="600"/>
              </a:spcBef>
              <a:spcAft>
                <a:spcPts val="0"/>
              </a:spcAft>
            </a:pPr>
            <a:r>
              <a:rPr lang="en"/>
              <a:t>Procedure:</a:t>
            </a:r>
          </a:p>
          <a:p>
            <a:pPr indent="-228600" lvl="1" marL="914400" marR="0" rtl="0" algn="l">
              <a:lnSpc>
                <a:spcPct val="100000"/>
              </a:lnSpc>
              <a:spcBef>
                <a:spcPts val="600"/>
              </a:spcBef>
              <a:spcAft>
                <a:spcPts val="0"/>
              </a:spcAft>
            </a:pPr>
            <a:r>
              <a:rPr lang="en"/>
              <a:t>Measure the time it takes for the alarm to come on.</a:t>
            </a:r>
          </a:p>
          <a:p>
            <a:pPr indent="-228600" lvl="0" marL="457200" marR="0" rtl="0" algn="l">
              <a:lnSpc>
                <a:spcPct val="100000"/>
              </a:lnSpc>
              <a:spcBef>
                <a:spcPts val="600"/>
              </a:spcBef>
              <a:spcAft>
                <a:spcPts val="0"/>
              </a:spcAft>
            </a:pPr>
            <a:r>
              <a:rPr lang="en"/>
              <a:t>Expected Output:</a:t>
            </a:r>
          </a:p>
          <a:p>
            <a:pPr indent="-228600" lvl="1" marL="914400" marR="0" rtl="0" algn="l">
              <a:lnSpc>
                <a:spcPct val="100000"/>
              </a:lnSpc>
              <a:spcBef>
                <a:spcPts val="600"/>
              </a:spcBef>
              <a:spcAft>
                <a:spcPts val="0"/>
              </a:spcAft>
            </a:pPr>
            <a:r>
              <a:rPr lang="en"/>
              <a:t>The alarm shall be on within 2 seconds.</a:t>
            </a: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Novice users should be able to learn the interface with little training.</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2200"/>
              <a:t>Test Case 2:</a:t>
            </a:r>
          </a:p>
          <a:p>
            <a:pPr indent="-368300" lvl="0" marL="457200" marR="0" rtl="0" algn="l">
              <a:lnSpc>
                <a:spcPct val="100000"/>
              </a:lnSpc>
              <a:spcBef>
                <a:spcPts val="600"/>
              </a:spcBef>
              <a:spcAft>
                <a:spcPts val="0"/>
              </a:spcAft>
              <a:buSzPct val="100000"/>
            </a:pPr>
            <a:r>
              <a:rPr lang="en" sz="2200"/>
              <a:t>Input: </a:t>
            </a:r>
          </a:p>
          <a:p>
            <a:pPr indent="-368300" lvl="1" marL="914400" marR="0" rtl="0" algn="l">
              <a:lnSpc>
                <a:spcPct val="100000"/>
              </a:lnSpc>
              <a:spcBef>
                <a:spcPts val="600"/>
              </a:spcBef>
              <a:spcAft>
                <a:spcPts val="0"/>
              </a:spcAft>
              <a:buSzPct val="100000"/>
            </a:pPr>
            <a:r>
              <a:rPr lang="en" sz="2200"/>
              <a:t>Identify 10 new users and put them through the training course (maximum length of 6 hours)</a:t>
            </a:r>
          </a:p>
          <a:p>
            <a:pPr indent="-368300" lvl="0" marL="457200" marR="0" rtl="0" algn="l">
              <a:lnSpc>
                <a:spcPct val="100000"/>
              </a:lnSpc>
              <a:spcBef>
                <a:spcPts val="600"/>
              </a:spcBef>
              <a:spcAft>
                <a:spcPts val="0"/>
              </a:spcAft>
              <a:buSzPct val="100000"/>
            </a:pPr>
            <a:r>
              <a:rPr lang="en" sz="2200"/>
              <a:t>Procedure:</a:t>
            </a:r>
          </a:p>
          <a:p>
            <a:pPr indent="-368300" lvl="1" marL="914400" marR="0" rtl="0" algn="l">
              <a:lnSpc>
                <a:spcPct val="100000"/>
              </a:lnSpc>
              <a:spcBef>
                <a:spcPts val="600"/>
              </a:spcBef>
              <a:spcAft>
                <a:spcPts val="0"/>
              </a:spcAft>
              <a:buSzPct val="100000"/>
            </a:pPr>
            <a:r>
              <a:rPr lang="en" sz="2200"/>
              <a:t>Monitor the work of the users for 10 days after the training has been completed</a:t>
            </a:r>
          </a:p>
          <a:p>
            <a:pPr indent="-368300" lvl="0" marL="457200" marR="0" rtl="0" algn="l">
              <a:lnSpc>
                <a:spcPct val="100000"/>
              </a:lnSpc>
              <a:spcBef>
                <a:spcPts val="600"/>
              </a:spcBef>
              <a:spcAft>
                <a:spcPts val="0"/>
              </a:spcAft>
              <a:buSzPct val="100000"/>
            </a:pPr>
            <a:r>
              <a:rPr lang="en" sz="2200"/>
              <a:t>Expected Output:</a:t>
            </a:r>
          </a:p>
          <a:p>
            <a:pPr indent="-368300" lvl="1" marL="914400" marR="0" rtl="0" algn="l">
              <a:lnSpc>
                <a:spcPct val="100000"/>
              </a:lnSpc>
              <a:spcBef>
                <a:spcPts val="600"/>
              </a:spcBef>
              <a:spcAft>
                <a:spcPts val="0"/>
              </a:spcAft>
              <a:buSzPct val="100000"/>
            </a:pPr>
            <a:r>
              <a:rPr lang="en" sz="2200"/>
              <a:t>The average error rate over the 10 days shall be less than 3 entry errors per 8 hours of work.</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“Fixed” Specifications</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b="1" lang="en" sz="2600"/>
              <a:t>Original: </a:t>
            </a:r>
            <a:r>
              <a:rPr lang="en" sz="2600"/>
              <a:t>After a high temperature is detected, an alarm must be raised quickly.</a:t>
            </a:r>
          </a:p>
          <a:p>
            <a:pPr indent="-393700" lvl="0" marL="457200" marR="0" rtl="0" algn="l">
              <a:lnSpc>
                <a:spcPct val="100000"/>
              </a:lnSpc>
              <a:spcBef>
                <a:spcPts val="600"/>
              </a:spcBef>
              <a:spcAft>
                <a:spcPts val="0"/>
              </a:spcAft>
              <a:buSzPct val="100000"/>
            </a:pPr>
            <a:r>
              <a:rPr b="1" lang="en" sz="2600"/>
              <a:t>New:</a:t>
            </a:r>
            <a:r>
              <a:rPr lang="en" sz="2600"/>
              <a:t> When the temperature rises over the threshold, the alarm must activate within 2 seconds.</a:t>
            </a:r>
          </a:p>
          <a:p>
            <a:pPr lvl="0" marR="0" rtl="0" algn="l">
              <a:lnSpc>
                <a:spcPct val="100000"/>
              </a:lnSpc>
              <a:spcBef>
                <a:spcPts val="600"/>
              </a:spcBef>
              <a:spcAft>
                <a:spcPts val="0"/>
              </a:spcAft>
              <a:buNone/>
            </a:pPr>
            <a:r>
              <a:t/>
            </a:r>
            <a:endParaRPr sz="2600"/>
          </a:p>
          <a:p>
            <a:pPr indent="-393700" lvl="0" marL="457200" marR="0" rtl="0" algn="l">
              <a:lnSpc>
                <a:spcPct val="100000"/>
              </a:lnSpc>
              <a:spcBef>
                <a:spcPts val="600"/>
              </a:spcBef>
              <a:spcAft>
                <a:spcPts val="0"/>
              </a:spcAft>
              <a:buSzPct val="100000"/>
            </a:pPr>
            <a:r>
              <a:rPr b="1" lang="en" sz="2600"/>
              <a:t>Original:</a:t>
            </a:r>
            <a:r>
              <a:rPr lang="en" sz="2600"/>
              <a:t> Novice users should be able to learn the interface with little training.</a:t>
            </a:r>
          </a:p>
          <a:p>
            <a:pPr indent="-393700" lvl="0" marL="457200" marR="0" rtl="0" algn="l">
              <a:lnSpc>
                <a:spcPct val="100000"/>
              </a:lnSpc>
              <a:spcBef>
                <a:spcPts val="600"/>
              </a:spcBef>
              <a:spcAft>
                <a:spcPts val="0"/>
              </a:spcAft>
              <a:buSzPct val="100000"/>
            </a:pPr>
            <a:r>
              <a:rPr b="1" lang="en" sz="2600"/>
              <a:t>New:</a:t>
            </a:r>
            <a:r>
              <a:rPr lang="en" sz="2600"/>
              <a:t> New users of the system shall make less than 2 entry mistakes per 8 hours of operation after 6 hours of training.</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t/>
            </a:r>
            <a:endParaRPr b="1" sz="2600"/>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Detailed is Not Always Testable</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Number of invalid attempts to enter the PIN before a user is suspended.</a:t>
            </a:r>
          </a:p>
          <a:p>
            <a:pPr indent="-228600" lvl="1" marL="914400" marR="0" rtl="0" algn="l">
              <a:lnSpc>
                <a:spcPct val="100000"/>
              </a:lnSpc>
              <a:spcBef>
                <a:spcPts val="600"/>
              </a:spcBef>
              <a:spcAft>
                <a:spcPts val="0"/>
              </a:spcAft>
            </a:pPr>
            <a:r>
              <a:rPr lang="en"/>
              <a:t>This count is reset when a successful PIN entry is completed for the user.</a:t>
            </a:r>
          </a:p>
          <a:p>
            <a:pPr indent="-228600" lvl="1" marL="914400" marR="0" rtl="0" algn="l">
              <a:lnSpc>
                <a:spcPct val="100000"/>
              </a:lnSpc>
              <a:spcBef>
                <a:spcPts val="600"/>
              </a:spcBef>
              <a:spcAft>
                <a:spcPts val="0"/>
              </a:spcAft>
            </a:pPr>
            <a:r>
              <a:rPr lang="en"/>
              <a:t>The default is that the user will never be suspended.</a:t>
            </a:r>
          </a:p>
          <a:p>
            <a:pPr indent="-228600" lvl="1" marL="914400" marR="0" rtl="0" algn="l">
              <a:lnSpc>
                <a:spcPct val="100000"/>
              </a:lnSpc>
              <a:spcBef>
                <a:spcPts val="600"/>
              </a:spcBef>
              <a:spcAft>
                <a:spcPts val="0"/>
              </a:spcAft>
            </a:pPr>
            <a:r>
              <a:rPr lang="en"/>
              <a:t>The valid range is from 0 to 10 attempts.</a:t>
            </a:r>
          </a:p>
          <a:p>
            <a:pPr lvl="0" marR="0" rtl="0" algn="l">
              <a:lnSpc>
                <a:spcPct val="100000"/>
              </a:lnSpc>
              <a:spcBef>
                <a:spcPts val="600"/>
              </a:spcBef>
              <a:spcAft>
                <a:spcPts val="0"/>
              </a:spcAft>
              <a:buNone/>
            </a:pPr>
            <a:r>
              <a:t/>
            </a:r>
            <a:endParaRPr b="1"/>
          </a:p>
        </p:txBody>
      </p:sp>
      <p:sp>
        <p:nvSpPr>
          <p:cNvPr id="166" name="Shape 166"/>
          <p:cNvSpPr txBox="1"/>
          <p:nvPr>
            <p:ph idx="1" type="body"/>
          </p:nvPr>
        </p:nvSpPr>
        <p:spPr>
          <a:xfrm>
            <a:off x="1194900" y="4339150"/>
            <a:ext cx="6754199" cy="20870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“never” is not testable. </a:t>
            </a:r>
          </a:p>
          <a:p>
            <a:pPr lvl="0" marR="0" rtl="0" algn="l">
              <a:lnSpc>
                <a:spcPct val="100000"/>
              </a:lnSpc>
              <a:spcBef>
                <a:spcPts val="600"/>
              </a:spcBef>
              <a:spcAft>
                <a:spcPts val="0"/>
              </a:spcAft>
              <a:buNone/>
            </a:pPr>
            <a:r>
              <a:rPr b="1" lang="en"/>
              <a:t>(same for “always”)</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Many Tests Do You Need?</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 a single requirement specification does not mean writing a single test. </a:t>
            </a:r>
          </a:p>
          <a:p>
            <a:pPr indent="-228600" lvl="0" marL="457200" marR="0" rtl="0" algn="l">
              <a:lnSpc>
                <a:spcPct val="100000"/>
              </a:lnSpc>
              <a:spcBef>
                <a:spcPts val="600"/>
              </a:spcBef>
              <a:spcAft>
                <a:spcPts val="0"/>
              </a:spcAft>
            </a:pPr>
            <a:r>
              <a:rPr lang="en"/>
              <a:t>You normally have to write several tests to ensure that the requirement holds. </a:t>
            </a:r>
          </a:p>
          <a:p>
            <a:pPr indent="-228600" lvl="1" marL="914400" marR="0" rtl="0" algn="l">
              <a:lnSpc>
                <a:spcPct val="100000"/>
              </a:lnSpc>
              <a:spcBef>
                <a:spcPts val="600"/>
              </a:spcBef>
              <a:spcAft>
                <a:spcPts val="0"/>
              </a:spcAft>
            </a:pPr>
            <a:r>
              <a:rPr lang="en"/>
              <a:t>What are the different conditions that the requirement must hold under?</a:t>
            </a:r>
          </a:p>
          <a:p>
            <a:pPr indent="-228600" lvl="0" marL="457200" marR="0" rtl="0" algn="l">
              <a:lnSpc>
                <a:spcPct val="100000"/>
              </a:lnSpc>
              <a:spcBef>
                <a:spcPts val="600"/>
              </a:spcBef>
              <a:spcAft>
                <a:spcPts val="0"/>
              </a:spcAft>
            </a:pPr>
            <a:r>
              <a:rPr lang="en"/>
              <a:t>Maintain links from tests to the requirements they cover.</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Independently Testable Feature</a:t>
            </a:r>
          </a:p>
        </p:txBody>
      </p:sp>
      <p:sp>
        <p:nvSpPr>
          <p:cNvPr id="180" name="Shape 1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are difficult to test in isolation. However, the system can usually be decomposed into the functions it provides.</a:t>
            </a:r>
          </a:p>
          <a:p>
            <a:pPr indent="-228600" lvl="0" marL="457200" marR="0" rtl="0" algn="l">
              <a:lnSpc>
                <a:spcPct val="100000"/>
              </a:lnSpc>
              <a:spcBef>
                <a:spcPts val="600"/>
              </a:spcBef>
              <a:spcAft>
                <a:spcPts val="0"/>
              </a:spcAft>
            </a:pPr>
            <a:r>
              <a:rPr b="1" lang="en"/>
              <a:t>An independently testable feature is a well-defined function that can be tested in (relative) isolation. </a:t>
            </a:r>
          </a:p>
          <a:p>
            <a:pPr indent="-228600" lvl="0" marL="457200" marR="0" rtl="0" algn="l">
              <a:lnSpc>
                <a:spcPct val="100000"/>
              </a:lnSpc>
              <a:spcBef>
                <a:spcPts val="600"/>
              </a:spcBef>
              <a:spcAft>
                <a:spcPts val="0"/>
              </a:spcAft>
            </a:pPr>
            <a:r>
              <a:rPr lang="en"/>
              <a:t>Identified to “divide and conquer” the complexity of functionality.</a:t>
            </a:r>
          </a:p>
        </p:txBody>
      </p:sp>
      <p:sp>
        <p:nvSpPr>
          <p:cNvPr id="181" name="Shape 1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Units and Features</a:t>
            </a:r>
          </a:p>
        </p:txBody>
      </p:sp>
      <p:sp>
        <p:nvSpPr>
          <p:cNvPr id="187" name="Shape 1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Executable tests are typically written in terms of “units” of code. </a:t>
            </a:r>
          </a:p>
          <a:p>
            <a:pPr indent="-228600" lvl="1" marL="914400" marR="0" rtl="0" algn="l">
              <a:lnSpc>
                <a:spcPct val="100000"/>
              </a:lnSpc>
              <a:spcBef>
                <a:spcPts val="600"/>
              </a:spcBef>
              <a:spcAft>
                <a:spcPts val="0"/>
              </a:spcAft>
            </a:pPr>
            <a:r>
              <a:rPr lang="en"/>
              <a:t>Usually a class or method.</a:t>
            </a:r>
          </a:p>
          <a:p>
            <a:pPr indent="-228600" lvl="1" marL="914400" marR="0" rtl="0" algn="l">
              <a:lnSpc>
                <a:spcPct val="100000"/>
              </a:lnSpc>
              <a:spcBef>
                <a:spcPts val="600"/>
              </a:spcBef>
              <a:spcAft>
                <a:spcPts val="0"/>
              </a:spcAft>
            </a:pPr>
            <a:r>
              <a:rPr lang="en"/>
              <a:t>Until we have a design, we do not have units.</a:t>
            </a:r>
          </a:p>
          <a:p>
            <a:pPr indent="-228600" lvl="0" marL="457200" marR="0" rtl="0" algn="l">
              <a:lnSpc>
                <a:spcPct val="100000"/>
              </a:lnSpc>
              <a:spcBef>
                <a:spcPts val="600"/>
              </a:spcBef>
              <a:spcAft>
                <a:spcPts val="0"/>
              </a:spcAft>
            </a:pPr>
            <a:r>
              <a:rPr lang="en"/>
              <a:t>An independently testable feature is a </a:t>
            </a:r>
            <a:r>
              <a:rPr i="1" lang="en"/>
              <a:t>capability</a:t>
            </a:r>
            <a:r>
              <a:rPr lang="en"/>
              <a:t> of the software.</a:t>
            </a:r>
          </a:p>
          <a:p>
            <a:pPr indent="-228600" lvl="1" marL="914400" marR="0" rtl="0" algn="l">
              <a:lnSpc>
                <a:spcPct val="100000"/>
              </a:lnSpc>
              <a:spcBef>
                <a:spcPts val="600"/>
              </a:spcBef>
              <a:spcAft>
                <a:spcPts val="0"/>
              </a:spcAft>
            </a:pPr>
            <a:r>
              <a:rPr lang="en"/>
              <a:t>May not correspond to unit(s).</a:t>
            </a:r>
          </a:p>
          <a:p>
            <a:pPr indent="-228600" lvl="1" marL="914400" marR="0" rtl="0" algn="l">
              <a:lnSpc>
                <a:spcPct val="100000"/>
              </a:lnSpc>
              <a:spcBef>
                <a:spcPts val="600"/>
              </a:spcBef>
              <a:spcAft>
                <a:spcPts val="0"/>
              </a:spcAft>
            </a:pPr>
            <a:r>
              <a:rPr lang="en"/>
              <a:t>Can be at the class, subsystem, or system level.</a:t>
            </a:r>
          </a:p>
        </p:txBody>
      </p:sp>
      <p:sp>
        <p:nvSpPr>
          <p:cNvPr id="188" name="Shape 1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Features and Parameters</a:t>
            </a:r>
          </a:p>
        </p:txBody>
      </p:sp>
      <p:sp>
        <p:nvSpPr>
          <p:cNvPr id="194" name="Shape 19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Tests for features must be described in terms of parameters and environmental factors that influence its execution.</a:t>
            </a:r>
          </a:p>
          <a:p>
            <a:pPr indent="-228600" lvl="0" marL="457200" marR="0" rtl="0" algn="l">
              <a:lnSpc>
                <a:spcPct val="100000"/>
              </a:lnSpc>
              <a:spcBef>
                <a:spcPts val="600"/>
              </a:spcBef>
              <a:spcAft>
                <a:spcPts val="0"/>
              </a:spcAft>
            </a:pPr>
            <a:r>
              <a:rPr lang="en"/>
              <a:t>What are the inputs to that feature?</a:t>
            </a:r>
          </a:p>
          <a:p>
            <a:pPr indent="-228600" lvl="1" marL="914400" marR="0" rtl="0" algn="l">
              <a:lnSpc>
                <a:spcPct val="100000"/>
              </a:lnSpc>
              <a:spcBef>
                <a:spcPts val="600"/>
              </a:spcBef>
              <a:spcAft>
                <a:spcPts val="0"/>
              </a:spcAft>
            </a:pPr>
            <a:r>
              <a:rPr lang="en"/>
              <a:t>User registration on a website might take in: </a:t>
            </a:r>
          </a:p>
          <a:p>
            <a:pPr indent="-355600" lvl="2" marL="13716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(firstName, lastName, dateOfBirth, eMail)</a:t>
            </a:r>
          </a:p>
          <a:p>
            <a:pPr indent="-228600" lvl="0" marL="457200" marR="0" rtl="0" algn="l">
              <a:lnSpc>
                <a:spcPct val="100000"/>
              </a:lnSpc>
              <a:spcBef>
                <a:spcPts val="600"/>
              </a:spcBef>
              <a:spcAft>
                <a:spcPts val="0"/>
              </a:spcAft>
            </a:pPr>
            <a:r>
              <a:rPr lang="en"/>
              <a:t>Consider implicit environmental factors.</a:t>
            </a:r>
          </a:p>
          <a:p>
            <a:pPr indent="-228600" lvl="1" marL="914400" marR="0" rtl="0" algn="l">
              <a:lnSpc>
                <a:spcPct val="100000"/>
              </a:lnSpc>
              <a:spcBef>
                <a:spcPts val="600"/>
              </a:spcBef>
              <a:spcAft>
                <a:spcPts val="0"/>
              </a:spcAft>
            </a:pPr>
            <a:r>
              <a:rPr lang="en"/>
              <a:t>Registration also requires a user database.</a:t>
            </a:r>
          </a:p>
          <a:p>
            <a:pPr indent="-355600" lvl="2" marL="1371600" marR="0" rtl="0" algn="l">
              <a:lnSpc>
                <a:spcPct val="100000"/>
              </a:lnSpc>
              <a:spcBef>
                <a:spcPts val="600"/>
              </a:spcBef>
              <a:spcAft>
                <a:spcPts val="0"/>
              </a:spcAft>
              <a:buSzPct val="100000"/>
            </a:pPr>
            <a:r>
              <a:rPr lang="en" sz="2000"/>
              <a:t>The existence and contents of that database influence execution.</a:t>
            </a:r>
          </a:p>
        </p:txBody>
      </p:sp>
      <p:sp>
        <p:nvSpPr>
          <p:cNvPr id="195" name="Shape 1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p>
          <a:p>
            <a:pPr indent="-419100" lvl="0" marL="457200" marR="0" rtl="0" algn="l">
              <a:lnSpc>
                <a:spcPct val="100000"/>
              </a:lnSpc>
              <a:spcBef>
                <a:spcPts val="600"/>
              </a:spcBef>
              <a:spcAft>
                <a:spcPts val="0"/>
              </a:spcAft>
              <a:buClr>
                <a:schemeClr val="dk1"/>
              </a:buClr>
              <a:buSzPct val="100000"/>
              <a:buFont typeface="Arial"/>
            </a:pPr>
            <a:r>
              <a:rPr lang="en"/>
              <a:t>Type information is helpful.</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p>
          <a:p>
            <a:pPr indent="-228600" lvl="0" marL="457200" marR="0" rtl="0" algn="l">
              <a:lnSpc>
                <a:spcPct val="100000"/>
              </a:lnSpc>
              <a:spcBef>
                <a:spcPts val="600"/>
              </a:spcBef>
              <a:spcAft>
                <a:spcPts val="0"/>
              </a:spcAft>
            </a:pPr>
            <a:r>
              <a:rPr lang="en"/>
              <a:t>… but context is important.</a:t>
            </a:r>
          </a:p>
          <a:p>
            <a:pPr indent="-228600" lvl="1" marL="914400" marR="0" rtl="0" algn="l">
              <a:lnSpc>
                <a:spcPct val="100000"/>
              </a:lnSpc>
              <a:spcBef>
                <a:spcPts val="600"/>
              </a:spcBef>
              <a:spcAft>
                <a:spcPts val="0"/>
              </a:spcAft>
            </a:pPr>
            <a:r>
              <a:rPr lang="en"/>
              <a:t>If the database already contains an entry for that combination of fields, registration should be rejected.</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dateOfBirth </a:t>
            </a:r>
            <a:r>
              <a:rPr lang="en"/>
              <a:t>is a collection of three integers, but those integers are not used for any arithmetic operations.</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How do you come up with test cases?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Context</a:t>
            </a:r>
          </a:p>
        </p:txBody>
      </p:sp>
      <p:sp>
        <p:nvSpPr>
          <p:cNvPr id="208" name="Shape 2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input for a feature might be split into multiple “variables” based on contextual use.</a:t>
            </a:r>
          </a:p>
          <a:p>
            <a:pPr indent="-228600" lvl="1" marL="914400" marR="0" rtl="0" algn="l">
              <a:lnSpc>
                <a:spcPct val="100000"/>
              </a:lnSpc>
              <a:spcBef>
                <a:spcPts val="600"/>
              </a:spcBef>
              <a:spcAft>
                <a:spcPts val="0"/>
              </a:spcAft>
            </a:pPr>
            <a:r>
              <a:rPr lang="en"/>
              <a:t>The database may or may not contain a record for that user.</a:t>
            </a:r>
          </a:p>
          <a:p>
            <a:pPr indent="-228600" lvl="2" marL="1371600" marR="0" rtl="0" algn="l">
              <a:lnSpc>
                <a:spcPct val="100000"/>
              </a:lnSpc>
              <a:spcBef>
                <a:spcPts val="600"/>
              </a:spcBef>
              <a:spcAft>
                <a:spcPts val="0"/>
              </a:spcAft>
            </a:pPr>
            <a:r>
              <a:rPr lang="en"/>
              <a:t>In either case, issues may emerge based on the size of the database.</a:t>
            </a:r>
          </a:p>
          <a:p>
            <a:pPr indent="-228600" lvl="2" marL="1371600" marR="0" rtl="0" algn="l">
              <a:lnSpc>
                <a:spcPct val="100000"/>
              </a:lnSpc>
              <a:spcBef>
                <a:spcPts val="600"/>
              </a:spcBef>
              <a:spcAft>
                <a:spcPts val="0"/>
              </a:spcAft>
            </a:pPr>
            <a:r>
              <a:rPr lang="en"/>
              <a:t>The program may also have issues if a database connection cannot be established.</a:t>
            </a:r>
          </a:p>
          <a:p>
            <a:pPr indent="-228600" lvl="1" marL="914400" marR="0" rtl="0" algn="l">
              <a:lnSpc>
                <a:spcPct val="100000"/>
              </a:lnSpc>
              <a:spcBef>
                <a:spcPts val="600"/>
              </a:spcBef>
              <a:spcAft>
                <a:spcPts val="0"/>
              </a:spcAft>
            </a:pPr>
            <a:r>
              <a:rPr lang="en"/>
              <a:t>This is three “parameters” for a  feature.</a:t>
            </a:r>
          </a:p>
        </p:txBody>
      </p:sp>
      <p:sp>
        <p:nvSpPr>
          <p:cNvPr id="209" name="Shape 20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Registration System</a:t>
            </a:r>
          </a:p>
          <a:p>
            <a:pPr lvl="0" marR="0" rtl="0" algn="l">
              <a:lnSpc>
                <a:spcPct val="100000"/>
              </a:lnSpc>
              <a:spcBef>
                <a:spcPts val="600"/>
              </a:spcBef>
              <a:spcAft>
                <a:spcPts val="0"/>
              </a:spcAft>
              <a:buNone/>
            </a:pPr>
            <a:r>
              <a:rPr b="1" lang="en"/>
              <a:t>What are some independently testable features?</a:t>
            </a:r>
          </a:p>
        </p:txBody>
      </p:sp>
      <p:sp>
        <p:nvSpPr>
          <p:cNvPr id="216" name="Shape 216"/>
          <p:cNvSpPr txBox="1"/>
          <p:nvPr>
            <p:ph idx="1"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Add class</a:t>
            </a:r>
          </a:p>
          <a:p>
            <a:pPr indent="-228600" lvl="0" marL="457200" marR="0" rtl="0" algn="l">
              <a:lnSpc>
                <a:spcPct val="100000"/>
              </a:lnSpc>
              <a:spcBef>
                <a:spcPts val="600"/>
              </a:spcBef>
              <a:spcAft>
                <a:spcPts val="0"/>
              </a:spcAft>
            </a:pPr>
            <a:r>
              <a:rPr lang="en"/>
              <a:t>Drop class</a:t>
            </a:r>
          </a:p>
          <a:p>
            <a:pPr indent="-228600" lvl="0" marL="457200" marR="0" rtl="0" algn="l">
              <a:lnSpc>
                <a:spcPct val="100000"/>
              </a:lnSpc>
              <a:spcBef>
                <a:spcPts val="600"/>
              </a:spcBef>
              <a:spcAft>
                <a:spcPts val="0"/>
              </a:spcAft>
            </a:pPr>
            <a:r>
              <a:rPr lang="en"/>
              <a:t>Modify grading scale</a:t>
            </a:r>
          </a:p>
          <a:p>
            <a:pPr indent="-228600" lvl="0" marL="457200" marR="0" rtl="0" algn="l">
              <a:lnSpc>
                <a:spcPct val="100000"/>
              </a:lnSpc>
              <a:spcBef>
                <a:spcPts val="600"/>
              </a:spcBef>
              <a:spcAft>
                <a:spcPts val="0"/>
              </a:spcAft>
            </a:pPr>
            <a:r>
              <a:rPr lang="en"/>
              <a:t>Change number of credits</a:t>
            </a:r>
          </a:p>
          <a:p>
            <a:pPr indent="-228600" lvl="0" marL="457200" marR="0" rtl="0" algn="l">
              <a:lnSpc>
                <a:spcPct val="100000"/>
              </a:lnSpc>
              <a:spcBef>
                <a:spcPts val="600"/>
              </a:spcBef>
              <a:spcAft>
                <a:spcPts val="0"/>
              </a:spcAft>
            </a:pPr>
            <a:r>
              <a:rPr lang="en"/>
              <a:t>Graphical interface of registration page</a:t>
            </a:r>
          </a:p>
        </p:txBody>
      </p:sp>
      <p:sp>
        <p:nvSpPr>
          <p:cNvPr id="217" name="Shape 2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23" name="Shape 2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Adding a class</a:t>
            </a:r>
          </a:p>
          <a:p>
            <a:pPr lvl="0" marR="0" rtl="0" algn="l">
              <a:lnSpc>
                <a:spcPct val="100000"/>
              </a:lnSpc>
              <a:spcBef>
                <a:spcPts val="600"/>
              </a:spcBef>
              <a:spcAft>
                <a:spcPts val="0"/>
              </a:spcAft>
              <a:buNone/>
            </a:pPr>
            <a:r>
              <a:rPr b="1" lang="en"/>
              <a:t>What are the parameters?</a:t>
            </a:r>
          </a:p>
        </p:txBody>
      </p:sp>
      <p:sp>
        <p:nvSpPr>
          <p:cNvPr id="224" name="Shape 224"/>
          <p:cNvSpPr txBox="1"/>
          <p:nvPr>
            <p:ph idx="1"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Course number to add</a:t>
            </a:r>
          </a:p>
          <a:p>
            <a:pPr indent="-228600" lvl="0" marL="457200" marR="0" rtl="0" algn="l">
              <a:lnSpc>
                <a:spcPct val="100000"/>
              </a:lnSpc>
              <a:spcBef>
                <a:spcPts val="600"/>
              </a:spcBef>
              <a:spcAft>
                <a:spcPts val="0"/>
              </a:spcAft>
            </a:pPr>
            <a:r>
              <a:rPr lang="en"/>
              <a:t>Grading basis</a:t>
            </a:r>
          </a:p>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What about a course database? Student record database?</a:t>
            </a:r>
          </a:p>
        </p:txBody>
      </p:sp>
      <p:sp>
        <p:nvSpPr>
          <p:cNvPr id="225" name="Shape 2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Context - how is it used?</a:t>
            </a:r>
          </a:p>
          <a:p>
            <a:pPr indent="-228600" lvl="1" marL="914400" marR="0" rtl="0" algn="l">
              <a:lnSpc>
                <a:spcPct val="100000"/>
              </a:lnSpc>
              <a:spcBef>
                <a:spcPts val="600"/>
              </a:spcBef>
              <a:spcAft>
                <a:spcPts val="0"/>
              </a:spcAft>
            </a:pPr>
            <a:r>
              <a:rPr lang="en"/>
              <a:t>Have you already taken the course?</a:t>
            </a:r>
          </a:p>
          <a:p>
            <a:pPr indent="-228600" lvl="1" marL="914400" marR="0" rtl="0" algn="l">
              <a:lnSpc>
                <a:spcPct val="100000"/>
              </a:lnSpc>
              <a:spcBef>
                <a:spcPts val="600"/>
              </a:spcBef>
              <a:spcAft>
                <a:spcPts val="0"/>
              </a:spcAft>
            </a:pPr>
            <a:r>
              <a:rPr lang="en"/>
              <a:t>Are there holds on your record?</a:t>
            </a:r>
          </a:p>
          <a:p>
            <a:pPr indent="-228600" lvl="1" marL="914400" marR="0" rtl="0" algn="l">
              <a:lnSpc>
                <a:spcPct val="100000"/>
              </a:lnSpc>
              <a:spcBef>
                <a:spcPts val="600"/>
              </a:spcBef>
              <a:spcAft>
                <a:spcPts val="0"/>
              </a:spcAft>
            </a:pPr>
            <a:r>
              <a:rPr lang="en"/>
              <a:t>Do you meet the prerequisites?</a:t>
            </a:r>
          </a:p>
          <a:p>
            <a:pPr indent="-228600" lvl="1" marL="914400" marR="0" rtl="0" algn="l">
              <a:lnSpc>
                <a:spcPct val="100000"/>
              </a:lnSpc>
              <a:spcBef>
                <a:spcPts val="600"/>
              </a:spcBef>
              <a:spcAft>
                <a:spcPts val="0"/>
              </a:spcAft>
            </a:pPr>
            <a:r>
              <a:rPr lang="en"/>
              <a:t>…</a:t>
            </a:r>
          </a:p>
          <a:p>
            <a:pPr indent="-228600" lvl="1" marL="914400" marR="0" rtl="0" algn="l">
              <a:lnSpc>
                <a:spcPct val="100000"/>
              </a:lnSpc>
              <a:spcBef>
                <a:spcPts val="600"/>
              </a:spcBef>
              <a:spcAft>
                <a:spcPts val="0"/>
              </a:spcAft>
            </a:pPr>
            <a:r>
              <a:rPr lang="en"/>
              <a:t>Each of these can be varied when testing.</a:t>
            </a:r>
          </a:p>
        </p:txBody>
      </p:sp>
      <p:sp>
        <p:nvSpPr>
          <p:cNvPr id="232" name="Shape 2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Independently Testable Features</a:t>
            </a:r>
          </a:p>
        </p:txBody>
      </p:sp>
      <p:sp>
        <p:nvSpPr>
          <p:cNvPr id="238" name="Shape 2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are three independently testable features of a spreadsheet?</a:t>
            </a:r>
          </a:p>
        </p:txBody>
      </p:sp>
      <p:pic>
        <p:nvPicPr>
          <p:cNvPr descr="spreadsheet-crafting.gif" id="239" name="Shape 239"/>
          <p:cNvPicPr preferRelativeResize="0"/>
          <p:nvPr/>
        </p:nvPicPr>
        <p:blipFill>
          <a:blip r:embed="rId3">
            <a:alphaModFix/>
          </a:blip>
          <a:stretch>
            <a:fillRect/>
          </a:stretch>
        </p:blipFill>
        <p:spPr>
          <a:xfrm>
            <a:off x="1866525" y="2760653"/>
            <a:ext cx="5719925" cy="3753549"/>
          </a:xfrm>
          <a:prstGeom prst="rect">
            <a:avLst/>
          </a:prstGeom>
          <a:noFill/>
          <a:ln>
            <a:noFill/>
          </a:ln>
        </p:spPr>
      </p:pic>
      <p:sp>
        <p:nvSpPr>
          <p:cNvPr id="240" name="Shape 2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Identifying Representative Values</a:t>
            </a:r>
          </a:p>
        </p:txBody>
      </p:sp>
      <p:sp>
        <p:nvSpPr>
          <p:cNvPr id="246" name="Shape 24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know the features. We know their parameters.</a:t>
            </a:r>
          </a:p>
          <a:p>
            <a:pPr indent="-228600" lvl="0" marL="457200" marR="0" rtl="0" algn="l">
              <a:lnSpc>
                <a:spcPct val="100000"/>
              </a:lnSpc>
              <a:spcBef>
                <a:spcPts val="600"/>
              </a:spcBef>
              <a:spcAft>
                <a:spcPts val="0"/>
              </a:spcAft>
            </a:pPr>
            <a:r>
              <a:rPr lang="en"/>
              <a:t>What input values should we pick?</a:t>
            </a:r>
          </a:p>
          <a:p>
            <a:pPr indent="-228600" lvl="0" marL="457200" marR="0" rtl="0" algn="l">
              <a:lnSpc>
                <a:spcPct val="100000"/>
              </a:lnSpc>
              <a:spcBef>
                <a:spcPts val="600"/>
              </a:spcBef>
              <a:spcAft>
                <a:spcPts val="0"/>
              </a:spcAft>
            </a:pPr>
            <a:r>
              <a:rPr b="1" lang="en"/>
              <a:t>What about exhaustively trying all inputs?</a:t>
            </a:r>
          </a:p>
          <a:p>
            <a:pPr indent="0" lvl="0" marL="0" marR="0" rtl="0" algn="l">
              <a:lnSpc>
                <a:spcPct val="100000"/>
              </a:lnSpc>
              <a:spcBef>
                <a:spcPts val="600"/>
              </a:spcBef>
              <a:spcAft>
                <a:spcPts val="0"/>
              </a:spcAft>
              <a:buNone/>
            </a:pPr>
            <a:r>
              <a:t/>
            </a:r>
            <a:endParaRPr/>
          </a:p>
        </p:txBody>
      </p:sp>
      <p:sp>
        <p:nvSpPr>
          <p:cNvPr id="247" name="Shape 247"/>
          <p:cNvSpPr/>
          <p:nvPr/>
        </p:nvSpPr>
        <p:spPr>
          <a:xfrm>
            <a:off x="4598350" y="17319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48" name="Shape 248"/>
          <p:cNvSpPr/>
          <p:nvPr/>
        </p:nvSpPr>
        <p:spPr>
          <a:xfrm>
            <a:off x="4598350" y="478575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49" name="Shape 249"/>
          <p:cNvSpPr/>
          <p:nvPr/>
        </p:nvSpPr>
        <p:spPr>
          <a:xfrm>
            <a:off x="5531500" y="35714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50" name="Shape 250"/>
          <p:cNvCxnSpPr>
            <a:endCxn id="249" idx="0"/>
          </p:cNvCxnSpPr>
          <p:nvPr/>
        </p:nvCxnSpPr>
        <p:spPr>
          <a:xfrm>
            <a:off x="5023600" y="2393962"/>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251" name="Shape 251"/>
          <p:cNvCxnSpPr>
            <a:endCxn id="249" idx="0"/>
          </p:cNvCxnSpPr>
          <p:nvPr/>
        </p:nvCxnSpPr>
        <p:spPr>
          <a:xfrm flipH="1">
            <a:off x="6535300" y="2133562"/>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252" name="Shape 252"/>
          <p:cNvCxnSpPr>
            <a:endCxn id="249" idx="0"/>
          </p:cNvCxnSpPr>
          <p:nvPr/>
        </p:nvCxnSpPr>
        <p:spPr>
          <a:xfrm flipH="1">
            <a:off x="6535300" y="22529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53" name="Shape 253"/>
          <p:cNvCxnSpPr>
            <a:stCxn id="249" idx="2"/>
          </p:cNvCxnSpPr>
          <p:nvPr/>
        </p:nvCxnSpPr>
        <p:spPr>
          <a:xfrm flipH="1">
            <a:off x="5284000" y="42116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54" name="Shape 254"/>
          <p:cNvCxnSpPr>
            <a:stCxn id="249" idx="2"/>
          </p:cNvCxnSpPr>
          <p:nvPr/>
        </p:nvCxnSpPr>
        <p:spPr>
          <a:xfrm>
            <a:off x="6535300" y="42116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55" name="Shape 255"/>
          <p:cNvCxnSpPr>
            <a:stCxn id="249" idx="2"/>
          </p:cNvCxnSpPr>
          <p:nvPr/>
        </p:nvCxnSpPr>
        <p:spPr>
          <a:xfrm>
            <a:off x="6535300" y="42116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56" name="Shape 2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Exhaustive Testing</a:t>
            </a:r>
          </a:p>
        </p:txBody>
      </p:sp>
      <p:sp>
        <p:nvSpPr>
          <p:cNvPr id="262" name="Shape 262"/>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Take the arithmetic function for the calculator:</a:t>
            </a:r>
          </a:p>
          <a:p>
            <a:pPr lvl="0" marR="0" rtl="0" algn="l">
              <a:lnSpc>
                <a:spcPct val="100000"/>
              </a:lnSpc>
              <a:spcBef>
                <a:spcPts val="600"/>
              </a:spcBef>
              <a:spcAft>
                <a:spcPts val="0"/>
              </a:spcAft>
              <a:buNone/>
            </a:pPr>
            <a:r>
              <a:rPr lang="en" sz="2800">
                <a:latin typeface="Courier New"/>
                <a:ea typeface="Courier New"/>
                <a:cs typeface="Courier New"/>
                <a:sym typeface="Courier New"/>
              </a:rPr>
              <a:t>add(int a, int b)</a:t>
            </a:r>
          </a:p>
          <a:p>
            <a:pPr lvl="0" marR="0" rtl="0" algn="l">
              <a:lnSpc>
                <a:spcPct val="100000"/>
              </a:lnSpc>
              <a:spcBef>
                <a:spcPts val="600"/>
              </a:spcBef>
              <a:spcAft>
                <a:spcPts val="0"/>
              </a:spcAft>
              <a:buNone/>
            </a:pPr>
            <a:r>
              <a:t/>
            </a:r>
            <a:endParaRPr>
              <a:latin typeface="Courier New"/>
              <a:ea typeface="Courier New"/>
              <a:cs typeface="Courier New"/>
              <a:sym typeface="Courier New"/>
            </a:endParaRPr>
          </a:p>
          <a:p>
            <a:pPr indent="-228600" lvl="0" marL="457200" marR="0" rtl="0" algn="l">
              <a:lnSpc>
                <a:spcPct val="100000"/>
              </a:lnSpc>
              <a:spcBef>
                <a:spcPts val="600"/>
              </a:spcBef>
              <a:spcAft>
                <a:spcPts val="0"/>
              </a:spcAft>
            </a:pPr>
            <a:r>
              <a:rPr lang="en"/>
              <a:t>How long would it take to exhaustively test this function?</a:t>
            </a:r>
          </a:p>
          <a:p>
            <a:pPr indent="0" lvl="0" marL="0" marR="0" rtl="0" algn="l">
              <a:lnSpc>
                <a:spcPct val="100000"/>
              </a:lnSpc>
              <a:spcBef>
                <a:spcPts val="600"/>
              </a:spcBef>
              <a:spcAft>
                <a:spcPts val="0"/>
              </a:spcAft>
              <a:buNone/>
            </a:pPr>
            <a:r>
              <a:t/>
            </a:r>
            <a:endParaRPr/>
          </a:p>
        </p:txBody>
      </p:sp>
      <p:sp>
        <p:nvSpPr>
          <p:cNvPr id="263" name="Shape 263"/>
          <p:cNvSpPr/>
          <p:nvPr/>
        </p:nvSpPr>
        <p:spPr>
          <a:xfrm>
            <a:off x="4634225" y="160020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64" name="Shape 264"/>
          <p:cNvSpPr/>
          <p:nvPr/>
        </p:nvSpPr>
        <p:spPr>
          <a:xfrm>
            <a:off x="4634225" y="46539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65" name="Shape 265"/>
          <p:cNvSpPr/>
          <p:nvPr/>
        </p:nvSpPr>
        <p:spPr>
          <a:xfrm>
            <a:off x="5567375" y="34396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66" name="Shape 266"/>
          <p:cNvCxnSpPr>
            <a:endCxn id="265" idx="0"/>
          </p:cNvCxnSpPr>
          <p:nvPr/>
        </p:nvCxnSpPr>
        <p:spPr>
          <a:xfrm>
            <a:off x="5059475" y="2262187"/>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267" name="Shape 267"/>
          <p:cNvCxnSpPr>
            <a:endCxn id="265" idx="0"/>
          </p:cNvCxnSpPr>
          <p:nvPr/>
        </p:nvCxnSpPr>
        <p:spPr>
          <a:xfrm flipH="1">
            <a:off x="6571175" y="2001787"/>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268" name="Shape 268"/>
          <p:cNvCxnSpPr>
            <a:endCxn id="265" idx="0"/>
          </p:cNvCxnSpPr>
          <p:nvPr/>
        </p:nvCxnSpPr>
        <p:spPr>
          <a:xfrm flipH="1">
            <a:off x="6571175" y="21211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69" name="Shape 269"/>
          <p:cNvCxnSpPr>
            <a:stCxn id="265" idx="2"/>
          </p:cNvCxnSpPr>
          <p:nvPr/>
        </p:nvCxnSpPr>
        <p:spPr>
          <a:xfrm flipH="1">
            <a:off x="5319875" y="40798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70" name="Shape 270"/>
          <p:cNvCxnSpPr>
            <a:stCxn id="265" idx="2"/>
          </p:cNvCxnSpPr>
          <p:nvPr/>
        </p:nvCxnSpPr>
        <p:spPr>
          <a:xfrm>
            <a:off x="6571175" y="40798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71" name="Shape 271"/>
          <p:cNvCxnSpPr>
            <a:stCxn id="265" idx="2"/>
          </p:cNvCxnSpPr>
          <p:nvPr/>
        </p:nvCxnSpPr>
        <p:spPr>
          <a:xfrm>
            <a:off x="6571175" y="40798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72" name="Shape 272"/>
          <p:cNvSpPr/>
          <p:nvPr/>
        </p:nvSpPr>
        <p:spPr>
          <a:xfrm>
            <a:off x="4664825" y="159680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2</a:t>
            </a:r>
            <a:r>
              <a:rPr baseline="30000" lang="en" sz="2400"/>
              <a:t>32</a:t>
            </a:r>
            <a:r>
              <a:rPr lang="en" sz="2400"/>
              <a:t> possible integer values for each parameter.</a:t>
            </a:r>
          </a:p>
          <a:p>
            <a:pPr lvl="0" rtl="0">
              <a:spcBef>
                <a:spcPts val="0"/>
              </a:spcBef>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p>
        </p:txBody>
      </p:sp>
      <p:sp>
        <p:nvSpPr>
          <p:cNvPr id="273" name="Shape 273"/>
          <p:cNvSpPr/>
          <p:nvPr/>
        </p:nvSpPr>
        <p:spPr>
          <a:xfrm>
            <a:off x="4664825" y="369285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1 test per nanosecond</a:t>
            </a:r>
          </a:p>
          <a:p>
            <a:pPr lvl="0" rtl="0">
              <a:spcBef>
                <a:spcPts val="0"/>
              </a:spcBef>
              <a:buNone/>
            </a:pPr>
            <a:r>
              <a:rPr lang="en" sz="2400"/>
              <a:t>= 10</a:t>
            </a:r>
            <a:r>
              <a:rPr baseline="30000" lang="en" sz="2400"/>
              <a:t>5</a:t>
            </a:r>
            <a:r>
              <a:rPr lang="en" sz="2400"/>
              <a:t> tests per second</a:t>
            </a:r>
          </a:p>
          <a:p>
            <a:pPr lvl="0" rtl="0">
              <a:spcBef>
                <a:spcPts val="0"/>
              </a:spcBef>
              <a:buNone/>
            </a:pPr>
            <a:r>
              <a:rPr lang="en" sz="2400"/>
              <a:t>= 10</a:t>
            </a:r>
            <a:r>
              <a:rPr baseline="30000" lang="en" sz="2400"/>
              <a:t>10</a:t>
            </a:r>
            <a:r>
              <a:rPr lang="en" sz="2400"/>
              <a:t> seconds</a:t>
            </a:r>
          </a:p>
          <a:p>
            <a:pPr lvl="0" rtl="0">
              <a:spcBef>
                <a:spcPts val="0"/>
              </a:spcBef>
              <a:buNone/>
            </a:pPr>
            <a:r>
              <a:t/>
            </a:r>
            <a:endParaRPr sz="2400"/>
          </a:p>
        </p:txBody>
      </p:sp>
      <p:sp>
        <p:nvSpPr>
          <p:cNvPr id="274" name="Shape 274"/>
          <p:cNvSpPr/>
          <p:nvPr/>
        </p:nvSpPr>
        <p:spPr>
          <a:xfrm>
            <a:off x="4664825" y="5052750"/>
            <a:ext cx="3812700" cy="59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or… about 600 years!</a:t>
            </a:r>
          </a:p>
        </p:txBody>
      </p: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Not all Inputs are Created Equal</a:t>
            </a:r>
          </a:p>
        </p:txBody>
      </p:sp>
      <p:sp>
        <p:nvSpPr>
          <p:cNvPr id="281" name="Shape 28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We can’t exhaustively test any real program. </a:t>
            </a:r>
          </a:p>
          <a:p>
            <a:pPr indent="-381000" lvl="1" marL="914400" marR="0" rtl="0" algn="l">
              <a:lnSpc>
                <a:spcPct val="100000"/>
              </a:lnSpc>
              <a:spcBef>
                <a:spcPts val="600"/>
              </a:spcBef>
              <a:spcAft>
                <a:spcPts val="0"/>
              </a:spcAft>
              <a:buSzPct val="100000"/>
            </a:pPr>
            <a:r>
              <a:rPr b="1" lang="en" sz="2400"/>
              <a:t>We don’t need to</a:t>
            </a:r>
            <a:r>
              <a:rPr b="1" lang="en"/>
              <a:t>!</a:t>
            </a:r>
          </a:p>
          <a:p>
            <a:pPr indent="-381000" lvl="0" marL="457200" marR="0" rtl="0" algn="l">
              <a:lnSpc>
                <a:spcPct val="100000"/>
              </a:lnSpc>
              <a:spcBef>
                <a:spcPts val="600"/>
              </a:spcBef>
              <a:spcAft>
                <a:spcPts val="0"/>
              </a:spcAft>
              <a:buSzPct val="100000"/>
            </a:pPr>
            <a:r>
              <a:rPr lang="en" sz="2400"/>
              <a:t>Some inputs are better than others at revealing faults, but we can’t know which in advance.</a:t>
            </a:r>
          </a:p>
          <a:p>
            <a:pPr indent="-381000" lvl="0" marL="457200" marR="0" rtl="0" algn="l">
              <a:lnSpc>
                <a:spcPct val="100000"/>
              </a:lnSpc>
              <a:spcBef>
                <a:spcPts val="600"/>
              </a:spcBef>
              <a:spcAft>
                <a:spcPts val="0"/>
              </a:spcAft>
              <a:buSzPct val="100000"/>
            </a:pPr>
            <a:r>
              <a:rPr lang="en" sz="2400"/>
              <a:t>Tests with different input than others are better than tests with similar input.</a:t>
            </a:r>
          </a:p>
          <a:p>
            <a:pPr lv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282" name="Shape 282"/>
          <p:cNvSpPr/>
          <p:nvPr/>
        </p:nvSpPr>
        <p:spPr>
          <a:xfrm>
            <a:off x="4624550" y="16795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283" name="Shape 283"/>
          <p:cNvSpPr/>
          <p:nvPr/>
        </p:nvSpPr>
        <p:spPr>
          <a:xfrm>
            <a:off x="4624550" y="473335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284" name="Shape 284"/>
          <p:cNvSpPr/>
          <p:nvPr/>
        </p:nvSpPr>
        <p:spPr>
          <a:xfrm>
            <a:off x="5557700" y="35190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285" name="Shape 285"/>
          <p:cNvCxnSpPr>
            <a:endCxn id="284" idx="0"/>
          </p:cNvCxnSpPr>
          <p:nvPr/>
        </p:nvCxnSpPr>
        <p:spPr>
          <a:xfrm>
            <a:off x="5049800" y="2341562"/>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286" name="Shape 286"/>
          <p:cNvCxnSpPr>
            <a:endCxn id="284" idx="0"/>
          </p:cNvCxnSpPr>
          <p:nvPr/>
        </p:nvCxnSpPr>
        <p:spPr>
          <a:xfrm flipH="1">
            <a:off x="6561500" y="2081162"/>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287" name="Shape 287"/>
          <p:cNvCxnSpPr>
            <a:endCxn id="284" idx="0"/>
          </p:cNvCxnSpPr>
          <p:nvPr/>
        </p:nvCxnSpPr>
        <p:spPr>
          <a:xfrm flipH="1">
            <a:off x="6561500" y="22005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88" name="Shape 288"/>
          <p:cNvCxnSpPr>
            <a:stCxn id="284" idx="2"/>
          </p:cNvCxnSpPr>
          <p:nvPr/>
        </p:nvCxnSpPr>
        <p:spPr>
          <a:xfrm flipH="1">
            <a:off x="5310200" y="41592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89" name="Shape 289"/>
          <p:cNvCxnSpPr>
            <a:stCxn id="284" idx="2"/>
          </p:cNvCxnSpPr>
          <p:nvPr/>
        </p:nvCxnSpPr>
        <p:spPr>
          <a:xfrm>
            <a:off x="6561500" y="41592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90" name="Shape 290"/>
          <p:cNvCxnSpPr>
            <a:stCxn id="284" idx="2"/>
          </p:cNvCxnSpPr>
          <p:nvPr/>
        </p:nvCxnSpPr>
        <p:spPr>
          <a:xfrm>
            <a:off x="6561500" y="41592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91" name="Shape 291"/>
          <p:cNvSpPr/>
          <p:nvPr/>
        </p:nvSpPr>
        <p:spPr>
          <a:xfrm>
            <a:off x="7436950" y="172967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292" name="Shape 292"/>
          <p:cNvSpPr/>
          <p:nvPr/>
        </p:nvSpPr>
        <p:spPr>
          <a:xfrm>
            <a:off x="7361000" y="4956675"/>
            <a:ext cx="10524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299" name="Shape 299"/>
          <p:cNvSpPr txBox="1"/>
          <p:nvPr>
            <p:ph idx="1" type="body"/>
          </p:nvPr>
        </p:nvSpPr>
        <p:spPr>
          <a:xfrm>
            <a:off x="457200" y="1600200"/>
            <a:ext cx="45383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Pick inputs uniformly from the distribution of all inputs.</a:t>
            </a:r>
          </a:p>
          <a:p>
            <a:pPr indent="-228600" lvl="0" marL="457200" marR="0" rtl="0" algn="l">
              <a:lnSpc>
                <a:spcPct val="100000"/>
              </a:lnSpc>
              <a:spcBef>
                <a:spcPts val="600"/>
              </a:spcBef>
              <a:spcAft>
                <a:spcPts val="0"/>
              </a:spcAft>
            </a:pPr>
            <a:r>
              <a:rPr lang="en"/>
              <a:t>All inputs considered equal.</a:t>
            </a:r>
          </a:p>
          <a:p>
            <a:pPr indent="-228600" lvl="0" marL="457200" marR="0" rtl="0" algn="l">
              <a:lnSpc>
                <a:spcPct val="100000"/>
              </a:lnSpc>
              <a:spcBef>
                <a:spcPts val="600"/>
              </a:spcBef>
              <a:spcAft>
                <a:spcPts val="0"/>
              </a:spcAft>
            </a:pPr>
            <a:r>
              <a:rPr lang="en"/>
              <a:t>Keep trying until you run out of time. </a:t>
            </a:r>
          </a:p>
          <a:p>
            <a:pPr indent="-228600" lvl="0" marL="457200" marR="0" rtl="0" algn="l">
              <a:lnSpc>
                <a:spcPct val="100000"/>
              </a:lnSpc>
              <a:spcBef>
                <a:spcPts val="600"/>
              </a:spcBef>
              <a:spcAft>
                <a:spcPts val="0"/>
              </a:spcAft>
            </a:pPr>
            <a:r>
              <a:rPr lang="en"/>
              <a:t>No designer bias.</a:t>
            </a:r>
          </a:p>
          <a:p>
            <a:pPr indent="-228600" lvl="0" marL="457200" marR="0" rtl="0" algn="l">
              <a:lnSpc>
                <a:spcPct val="100000"/>
              </a:lnSpc>
              <a:spcBef>
                <a:spcPts val="600"/>
              </a:spcBef>
              <a:spcAft>
                <a:spcPts val="0"/>
              </a:spcAft>
            </a:pPr>
            <a:r>
              <a:rPr lang="en"/>
              <a:t>Removes manual tedium.</a:t>
            </a:r>
          </a:p>
        </p:txBody>
      </p:sp>
      <p:pic>
        <p:nvPicPr>
          <p:cNvPr descr="2000px-2-Dice-Icon.svg.png" id="300" name="Shape 300"/>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Not Random?</a:t>
            </a:r>
          </a:p>
        </p:txBody>
      </p:sp>
      <p:pic>
        <p:nvPicPr>
          <p:cNvPr descr="c0f33288f377a621cca764d375b09092.jpg" id="307" name="Shape 307"/>
          <p:cNvPicPr preferRelativeResize="0"/>
          <p:nvPr/>
        </p:nvPicPr>
        <p:blipFill>
          <a:blip r:embed="rId3">
            <a:alphaModFix/>
          </a:blip>
          <a:stretch>
            <a:fillRect/>
          </a:stretch>
        </p:blipFill>
        <p:spPr>
          <a:xfrm>
            <a:off x="1182400" y="2359975"/>
            <a:ext cx="7239400" cy="2401074"/>
          </a:xfrm>
          <a:prstGeom prst="rect">
            <a:avLst/>
          </a:prstGeom>
          <a:noFill/>
          <a:ln>
            <a:noFill/>
          </a:ln>
        </p:spPr>
      </p:pic>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Plans</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Plan for how we will test the system.</a:t>
            </a:r>
          </a:p>
          <a:p>
            <a:pPr indent="-228600" lvl="1" marL="914400" rtl="0">
              <a:spcBef>
                <a:spcPts val="0"/>
              </a:spcBef>
            </a:pPr>
            <a:r>
              <a:rPr b="1" lang="en"/>
              <a:t>What</a:t>
            </a:r>
            <a:r>
              <a:rPr lang="en"/>
              <a:t> is being tested (units of code, features).</a:t>
            </a:r>
          </a:p>
          <a:p>
            <a:pPr indent="-228600" lvl="1" marL="914400" rtl="0">
              <a:spcBef>
                <a:spcPts val="0"/>
              </a:spcBef>
            </a:pPr>
            <a:r>
              <a:rPr b="1" lang="en"/>
              <a:t>When</a:t>
            </a:r>
            <a:r>
              <a:rPr lang="en"/>
              <a:t> it will be tested (required stage of completion).</a:t>
            </a:r>
          </a:p>
          <a:p>
            <a:pPr indent="-228600" lvl="1" marL="914400" rtl="0">
              <a:spcBef>
                <a:spcPts val="0"/>
              </a:spcBef>
            </a:pPr>
            <a:r>
              <a:rPr b="1" lang="en"/>
              <a:t>How</a:t>
            </a:r>
            <a:r>
              <a:rPr lang="en"/>
              <a:t> it will be tested (what scenarios do we run?).</a:t>
            </a:r>
          </a:p>
          <a:p>
            <a:pPr indent="-228600" lvl="1" marL="914400" rtl="0">
              <a:spcBef>
                <a:spcPts val="0"/>
              </a:spcBef>
            </a:pPr>
            <a:r>
              <a:rPr b="1" lang="en"/>
              <a:t>Where</a:t>
            </a:r>
            <a:r>
              <a:rPr lang="en"/>
              <a:t> we are testing it (types of environments).</a:t>
            </a:r>
          </a:p>
          <a:p>
            <a:pPr indent="-228600" lvl="1" marL="914400" rtl="0">
              <a:spcBef>
                <a:spcPts val="0"/>
              </a:spcBef>
            </a:pPr>
            <a:r>
              <a:rPr b="1" lang="en"/>
              <a:t>Why</a:t>
            </a:r>
            <a:r>
              <a:rPr lang="en"/>
              <a:t> we are testing it  (what purpose does this test serve?).</a:t>
            </a:r>
          </a:p>
          <a:p>
            <a:pPr indent="-228600" lvl="1" marL="914400" rtl="0">
              <a:spcBef>
                <a:spcPts val="0"/>
              </a:spcBef>
            </a:pPr>
            <a:r>
              <a:rPr b="1" lang="en"/>
              <a:t>Who</a:t>
            </a:r>
            <a:r>
              <a:rPr lang="en"/>
              <a:t> will be responsible for writing test cases (assign responsibility).</a:t>
            </a: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Partitioning</a:t>
            </a:r>
          </a:p>
        </p:txBody>
      </p:sp>
      <p:sp>
        <p:nvSpPr>
          <p:cNvPr id="314" name="Shape 314"/>
          <p:cNvSpPr/>
          <p:nvPr/>
        </p:nvSpPr>
        <p:spPr>
          <a:xfrm>
            <a:off x="4798682" y="1870865"/>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315" name="Shape 315"/>
          <p:cNvSpPr/>
          <p:nvPr/>
        </p:nvSpPr>
        <p:spPr>
          <a:xfrm>
            <a:off x="4798682"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316" name="Shape 316"/>
          <p:cNvSpPr/>
          <p:nvPr/>
        </p:nvSpPr>
        <p:spPr>
          <a:xfrm>
            <a:off x="5681944" y="3625660"/>
            <a:ext cx="1900499"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317" name="Shape 317"/>
          <p:cNvCxnSpPr/>
          <p:nvPr/>
        </p:nvCxnSpPr>
        <p:spPr>
          <a:xfrm>
            <a:off x="5447605" y="2719698"/>
            <a:ext cx="421200" cy="869999"/>
          </a:xfrm>
          <a:prstGeom prst="straightConnector1">
            <a:avLst/>
          </a:prstGeom>
          <a:noFill/>
          <a:ln cap="flat" cmpd="sng" w="19050">
            <a:solidFill>
              <a:schemeClr val="dk2"/>
            </a:solidFill>
            <a:prstDash val="solid"/>
            <a:round/>
            <a:headEnd len="lg" w="lg" type="none"/>
            <a:tailEnd len="lg" w="lg" type="triangle"/>
          </a:ln>
        </p:spPr>
      </p:cxnSp>
      <p:cxnSp>
        <p:nvCxnSpPr>
          <p:cNvPr id="318" name="Shape 318"/>
          <p:cNvCxnSpPr/>
          <p:nvPr/>
        </p:nvCxnSpPr>
        <p:spPr>
          <a:xfrm>
            <a:off x="6772567" y="2657595"/>
            <a:ext cx="92699" cy="983400"/>
          </a:xfrm>
          <a:prstGeom prst="straightConnector1">
            <a:avLst/>
          </a:prstGeom>
          <a:noFill/>
          <a:ln cap="flat" cmpd="sng" w="19050">
            <a:solidFill>
              <a:schemeClr val="dk2"/>
            </a:solidFill>
            <a:prstDash val="solid"/>
            <a:round/>
            <a:headEnd len="lg" w="lg" type="none"/>
            <a:tailEnd len="lg" w="lg" type="triangle"/>
          </a:ln>
        </p:spPr>
      </p:cxnSp>
      <p:cxnSp>
        <p:nvCxnSpPr>
          <p:cNvPr id="319" name="Shape 319"/>
          <p:cNvCxnSpPr/>
          <p:nvPr/>
        </p:nvCxnSpPr>
        <p:spPr>
          <a:xfrm flipH="1">
            <a:off x="7419310" y="2367866"/>
            <a:ext cx="524100" cy="1242299"/>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a:endCxn id="321" idx="0"/>
          </p:cNvCxnSpPr>
          <p:nvPr/>
        </p:nvCxnSpPr>
        <p:spPr>
          <a:xfrm flipH="1">
            <a:off x="5420085"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322" name="Shape 322"/>
          <p:cNvCxnSpPr>
            <a:endCxn id="323"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324" name="Shape 324"/>
          <p:cNvCxnSpPr>
            <a:endCxn id="325"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326" name="Shape 326"/>
          <p:cNvSpPr/>
          <p:nvPr/>
        </p:nvSpPr>
        <p:spPr>
          <a:xfrm>
            <a:off x="7460724" y="1918658"/>
            <a:ext cx="924299"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325" name="Shape 325"/>
          <p:cNvSpPr/>
          <p:nvPr/>
        </p:nvSpPr>
        <p:spPr>
          <a:xfrm>
            <a:off x="7368295" y="4997084"/>
            <a:ext cx="1016699"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327" name="Shape 327"/>
          <p:cNvSpPr/>
          <p:nvPr/>
        </p:nvSpPr>
        <p:spPr>
          <a:xfrm>
            <a:off x="6526066" y="2129650"/>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3" name="Shape 323"/>
          <p:cNvSpPr/>
          <p:nvPr/>
        </p:nvSpPr>
        <p:spPr>
          <a:xfrm>
            <a:off x="6397621" y="5425960"/>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5158035" y="2191825"/>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5158035" y="5425960"/>
            <a:ext cx="524100" cy="5279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457200" y="1852025"/>
            <a:ext cx="4191299" cy="4333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0" name="Shape 330"/>
          <p:cNvCxnSpPr/>
          <p:nvPr/>
        </p:nvCxnSpPr>
        <p:spPr>
          <a:xfrm flipH="1">
            <a:off x="4052920" y="2450944"/>
            <a:ext cx="1080599" cy="374100"/>
          </a:xfrm>
          <a:prstGeom prst="straightConnector1">
            <a:avLst/>
          </a:prstGeom>
          <a:noFill/>
          <a:ln cap="flat" cmpd="sng" w="76200">
            <a:solidFill>
              <a:srgbClr val="980000"/>
            </a:solidFill>
            <a:prstDash val="solid"/>
            <a:round/>
            <a:headEnd len="lg" w="lg" type="none"/>
            <a:tailEnd len="lg" w="lg" type="triangle"/>
          </a:ln>
        </p:spPr>
      </p:cxnSp>
      <p:sp>
        <p:nvSpPr>
          <p:cNvPr id="331" name="Shape 331"/>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6" name="Shape 336"/>
          <p:cNvSpPr/>
          <p:nvPr/>
        </p:nvSpPr>
        <p:spPr>
          <a:xfrm>
            <a:off x="4798675" y="1766900"/>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Faults are sparse in the space of all inputs, but dense in some parts of the space where they appear.</a:t>
            </a:r>
          </a:p>
        </p:txBody>
      </p:sp>
      <p:cxnSp>
        <p:nvCxnSpPr>
          <p:cNvPr id="337" name="Shape 337"/>
          <p:cNvCxnSpPr>
            <a:stCxn id="329" idx="0"/>
          </p:cNvCxnSpPr>
          <p:nvPr/>
        </p:nvCxnSpPr>
        <p:spPr>
          <a:xfrm>
            <a:off x="2552850" y="1852025"/>
            <a:ext cx="0" cy="4333200"/>
          </a:xfrm>
          <a:prstGeom prst="straightConnector1">
            <a:avLst/>
          </a:prstGeom>
          <a:noFill/>
          <a:ln cap="flat" cmpd="sng" w="19050">
            <a:solidFill>
              <a:schemeClr val="dk2"/>
            </a:solidFill>
            <a:prstDash val="dash"/>
            <a:round/>
            <a:headEnd len="lg" w="lg" type="none"/>
            <a:tailEnd len="lg" w="lg" type="none"/>
          </a:ln>
        </p:spPr>
      </p:cxnSp>
      <p:cxnSp>
        <p:nvCxnSpPr>
          <p:cNvPr id="338" name="Shape 338"/>
          <p:cNvCxnSpPr>
            <a:endCxn id="329" idx="3"/>
          </p:cNvCxnSpPr>
          <p:nvPr/>
        </p:nvCxnSpPr>
        <p:spPr>
          <a:xfrm>
            <a:off x="457200" y="4018624"/>
            <a:ext cx="4191300" cy="0"/>
          </a:xfrm>
          <a:prstGeom prst="straightConnector1">
            <a:avLst/>
          </a:prstGeom>
          <a:noFill/>
          <a:ln cap="flat" cmpd="sng" w="19050">
            <a:solidFill>
              <a:schemeClr val="dk2"/>
            </a:solidFill>
            <a:prstDash val="dash"/>
            <a:round/>
            <a:headEnd len="lg" w="lg" type="none"/>
            <a:tailEnd len="lg" w="lg" type="none"/>
          </a:ln>
        </p:spPr>
      </p:cxnSp>
      <p:cxnSp>
        <p:nvCxnSpPr>
          <p:cNvPr id="339" name="Shape 339"/>
          <p:cNvCxnSpPr>
            <a:stCxn id="329" idx="1"/>
            <a:endCxn id="329" idx="0"/>
          </p:cNvCxnSpPr>
          <p:nvPr/>
        </p:nvCxnSpPr>
        <p:spPr>
          <a:xfrm flipH="1" rot="10800000">
            <a:off x="457200" y="1852024"/>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40" name="Shape 340"/>
          <p:cNvCxnSpPr>
            <a:stCxn id="329" idx="0"/>
          </p:cNvCxnSpPr>
          <p:nvPr/>
        </p:nvCxnSpPr>
        <p:spPr>
          <a:xfrm>
            <a:off x="2552850" y="1852025"/>
            <a:ext cx="2095499" cy="2166600"/>
          </a:xfrm>
          <a:prstGeom prst="straightConnector1">
            <a:avLst/>
          </a:prstGeom>
          <a:noFill/>
          <a:ln cap="flat" cmpd="sng" w="19050">
            <a:solidFill>
              <a:schemeClr val="dk2"/>
            </a:solidFill>
            <a:prstDash val="dash"/>
            <a:round/>
            <a:headEnd len="lg" w="lg" type="none"/>
            <a:tailEnd len="lg" w="lg" type="none"/>
          </a:ln>
        </p:spPr>
      </p:cxnSp>
      <p:cxnSp>
        <p:nvCxnSpPr>
          <p:cNvPr id="341" name="Shape 341"/>
          <p:cNvCxnSpPr>
            <a:stCxn id="329" idx="3"/>
            <a:endCxn id="329" idx="2"/>
          </p:cNvCxnSpPr>
          <p:nvPr/>
        </p:nvCxnSpPr>
        <p:spPr>
          <a:xfrm flipH="1">
            <a:off x="2553000" y="4018624"/>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42" name="Shape 342"/>
          <p:cNvCxnSpPr>
            <a:stCxn id="329" idx="1"/>
          </p:cNvCxnSpPr>
          <p:nvPr/>
        </p:nvCxnSpPr>
        <p:spPr>
          <a:xfrm>
            <a:off x="457200" y="4018624"/>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43" name="Shape 343"/>
          <p:cNvCxnSpPr>
            <a:stCxn id="329" idx="1"/>
          </p:cNvCxnSpPr>
          <p:nvPr/>
        </p:nvCxnSpPr>
        <p:spPr>
          <a:xfrm flipH="1" rot="10800000">
            <a:off x="457200" y="2768524"/>
            <a:ext cx="2056500" cy="1250100"/>
          </a:xfrm>
          <a:prstGeom prst="straightConnector1">
            <a:avLst/>
          </a:prstGeom>
          <a:noFill/>
          <a:ln cap="flat" cmpd="sng" w="19050">
            <a:solidFill>
              <a:schemeClr val="dk2"/>
            </a:solidFill>
            <a:prstDash val="dash"/>
            <a:round/>
            <a:headEnd len="lg" w="lg" type="none"/>
            <a:tailEnd len="lg" w="lg" type="none"/>
          </a:ln>
        </p:spPr>
      </p:cxnSp>
      <p:cxnSp>
        <p:nvCxnSpPr>
          <p:cNvPr id="344" name="Shape 344"/>
          <p:cNvCxnSpPr/>
          <p:nvPr/>
        </p:nvCxnSpPr>
        <p:spPr>
          <a:xfrm flipH="1">
            <a:off x="1813862" y="2796706"/>
            <a:ext cx="657900" cy="2580299"/>
          </a:xfrm>
          <a:prstGeom prst="straightConnector1">
            <a:avLst/>
          </a:prstGeom>
          <a:noFill/>
          <a:ln cap="flat" cmpd="sng" w="19050">
            <a:solidFill>
              <a:schemeClr val="dk2"/>
            </a:solidFill>
            <a:prstDash val="dash"/>
            <a:round/>
            <a:headEnd len="lg" w="lg" type="none"/>
            <a:tailEnd len="lg" w="lg" type="none"/>
          </a:ln>
        </p:spPr>
      </p:cxnSp>
      <p:sp>
        <p:nvSpPr>
          <p:cNvPr id="345" name="Shape 345"/>
          <p:cNvSpPr/>
          <p:nvPr/>
        </p:nvSpPr>
        <p:spPr>
          <a:xfrm>
            <a:off x="4730225" y="4546425"/>
            <a:ext cx="39126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By systematically trying input from each partition, we will hit the dense fault space.</a:t>
            </a:r>
          </a:p>
        </p:txBody>
      </p:sp>
      <p:sp>
        <p:nvSpPr>
          <p:cNvPr id="346" name="Shape 3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
                                        <p:tgtEl>
                                          <p:spTgt spid="330"/>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Class</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want to divide the input domain into </a:t>
            </a:r>
            <a:r>
              <a:rPr i="1" lang="en"/>
              <a:t>equivalence classes</a:t>
            </a:r>
            <a:r>
              <a:rPr lang="en"/>
              <a:t>.</a:t>
            </a:r>
          </a:p>
          <a:p>
            <a:pPr indent="-228600" lvl="1" marL="914400" marR="0" rtl="0" algn="l">
              <a:lnSpc>
                <a:spcPct val="100000"/>
              </a:lnSpc>
              <a:spcBef>
                <a:spcPts val="600"/>
              </a:spcBef>
              <a:spcAft>
                <a:spcPts val="0"/>
              </a:spcAft>
            </a:pPr>
            <a:r>
              <a:rPr lang="en"/>
              <a:t>Inputs from a group can be treated as the same thing (trigger the same outcome, result in the same behavior, etc.).</a:t>
            </a:r>
          </a:p>
          <a:p>
            <a:pPr indent="-228600" lvl="1" marL="914400" marR="0" rtl="0" algn="l">
              <a:lnSpc>
                <a:spcPct val="100000"/>
              </a:lnSpc>
              <a:spcBef>
                <a:spcPts val="600"/>
              </a:spcBef>
              <a:spcAft>
                <a:spcPts val="0"/>
              </a:spcAft>
            </a:pPr>
            <a:r>
              <a:rPr lang="en"/>
              <a:t>If one test reveals a fault, others in this class (probably) will too. In one test does not reveal a fault, the other ones (probably) will not either.</a:t>
            </a:r>
          </a:p>
          <a:p>
            <a:pPr indent="-228600" lvl="0" marL="457200" marR="0" rtl="0" algn="l">
              <a:lnSpc>
                <a:spcPct val="100000"/>
              </a:lnSpc>
              <a:spcBef>
                <a:spcPts val="600"/>
              </a:spcBef>
              <a:spcAft>
                <a:spcPts val="0"/>
              </a:spcAft>
            </a:pPr>
            <a:r>
              <a:rPr lang="en"/>
              <a:t>Perfect partitioning is difficult, so grouping based largely on intuition, experience, and common sense.</a:t>
            </a:r>
          </a:p>
        </p:txBody>
      </p:sp>
      <p:sp>
        <p:nvSpPr>
          <p:cNvPr id="353" name="Shape 3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lvl="0" marR="0" rtl="0" algn="l">
              <a:lnSpc>
                <a:spcPct val="100000"/>
              </a:lnSpc>
              <a:spcBef>
                <a:spcPts val="600"/>
              </a:spcBef>
              <a:spcAft>
                <a:spcPts val="0"/>
              </a:spcAft>
              <a:buNone/>
            </a:pPr>
            <a:r>
              <a:rPr b="1" lang="en"/>
              <a:t>What are some possible partitions?</a:t>
            </a:r>
          </a:p>
        </p:txBody>
      </p:sp>
      <p:sp>
        <p:nvSpPr>
          <p:cNvPr id="360" name="Shape 360"/>
          <p:cNvSpPr txBox="1"/>
          <p:nvPr/>
        </p:nvSpPr>
        <p:spPr>
          <a:xfrm>
            <a:off x="591200" y="3000375"/>
            <a:ext cx="8229600" cy="3162899"/>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index &lt; 0</a:t>
            </a:r>
          </a:p>
          <a:p>
            <a:pPr indent="-381000" lvl="0" marL="457200" rtl="0">
              <a:spcBef>
                <a:spcPts val="0"/>
              </a:spcBef>
              <a:buSzPct val="100000"/>
              <a:buChar char="●"/>
            </a:pPr>
            <a:r>
              <a:rPr lang="en" sz="2400"/>
              <a:t>index = 0</a:t>
            </a:r>
          </a:p>
          <a:p>
            <a:pPr indent="-381000" lvl="0" marL="457200" rtl="0">
              <a:spcBef>
                <a:spcPts val="0"/>
              </a:spcBef>
              <a:buSzPct val="100000"/>
              <a:buChar char="●"/>
            </a:pPr>
            <a:r>
              <a:rPr lang="en" sz="2400"/>
              <a:t>index &gt; 0</a:t>
            </a:r>
          </a:p>
          <a:p>
            <a:pPr indent="-381000" lvl="0" marL="457200" rtl="0">
              <a:spcBef>
                <a:spcPts val="0"/>
              </a:spcBef>
              <a:buSzPct val="100000"/>
              <a:buChar char="●"/>
            </a:pPr>
            <a:r>
              <a:rPr lang="en" sz="2400"/>
              <a:t>str with length &lt; index</a:t>
            </a:r>
          </a:p>
          <a:p>
            <a:pPr indent="-381000" lvl="0" marL="457200" rtl="0">
              <a:spcBef>
                <a:spcPts val="0"/>
              </a:spcBef>
              <a:buSzPct val="100000"/>
              <a:buChar char="●"/>
            </a:pPr>
            <a:r>
              <a:rPr lang="en" sz="2400"/>
              <a:t>str with length = index</a:t>
            </a:r>
          </a:p>
          <a:p>
            <a:pPr indent="-381000" lvl="0" marL="457200" rtl="0">
              <a:spcBef>
                <a:spcPts val="0"/>
              </a:spcBef>
              <a:buSzPct val="100000"/>
              <a:buChar char="●"/>
            </a:pPr>
            <a:r>
              <a:rPr lang="en" sz="2400"/>
              <a:t>str with length &gt; index </a:t>
            </a:r>
          </a:p>
          <a:p>
            <a:pPr indent="-381000" lvl="0" marL="457200" rtl="0">
              <a:spcBef>
                <a:spcPts val="0"/>
              </a:spcBef>
              <a:buSzPct val="100000"/>
              <a:buChar char="●"/>
            </a:pPr>
            <a:r>
              <a:rPr lang="en" sz="2400"/>
              <a:t>...</a:t>
            </a:r>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Input Partitions</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Look for equivalent output events.</a:t>
            </a:r>
          </a:p>
          <a:p>
            <a:pPr indent="-228600" lvl="0" marL="457200" marR="0" rtl="0" algn="l">
              <a:lnSpc>
                <a:spcPct val="100000"/>
              </a:lnSpc>
              <a:spcBef>
                <a:spcPts val="600"/>
              </a:spcBef>
              <a:spcAft>
                <a:spcPts val="0"/>
              </a:spcAft>
            </a:pPr>
            <a:r>
              <a:rPr lang="en"/>
              <a:t>Look for ranges of numbers or values.</a:t>
            </a:r>
          </a:p>
          <a:p>
            <a:pPr indent="-228600" lvl="0" marL="457200" marR="0" rtl="0" algn="l">
              <a:lnSpc>
                <a:spcPct val="100000"/>
              </a:lnSpc>
              <a:spcBef>
                <a:spcPts val="600"/>
              </a:spcBef>
              <a:spcAft>
                <a:spcPts val="0"/>
              </a:spcAft>
            </a:pPr>
            <a:r>
              <a:rPr lang="en"/>
              <a:t>Look for membership in a logical group.</a:t>
            </a:r>
          </a:p>
          <a:p>
            <a:pPr indent="-228600" lvl="0" marL="457200" marR="0" rtl="0" algn="l">
              <a:lnSpc>
                <a:spcPct val="100000"/>
              </a:lnSpc>
              <a:spcBef>
                <a:spcPts val="600"/>
              </a:spcBef>
              <a:spcAft>
                <a:spcPts val="0"/>
              </a:spcAft>
            </a:pPr>
            <a:r>
              <a:rPr lang="en"/>
              <a:t>Look for time-dependent equivalence classes.</a:t>
            </a:r>
          </a:p>
          <a:p>
            <a:pPr indent="-228600" lvl="0" marL="457200" rtl="0">
              <a:spcBef>
                <a:spcPts val="0"/>
              </a:spcBef>
            </a:pPr>
            <a:r>
              <a:rPr lang="en"/>
              <a:t>Look for equivalent operating environments.</a:t>
            </a:r>
          </a:p>
          <a:p>
            <a:pPr indent="-228600" lvl="0" marL="457200" marR="0" rtl="0" algn="l">
              <a:lnSpc>
                <a:spcPct val="100000"/>
              </a:lnSpc>
              <a:spcBef>
                <a:spcPts val="600"/>
              </a:spcBef>
              <a:spcAft>
                <a:spcPts val="0"/>
              </a:spcAft>
            </a:pPr>
            <a:r>
              <a:rPr lang="en"/>
              <a:t>Look at the data structures involved.</a:t>
            </a:r>
          </a:p>
          <a:p>
            <a:pPr indent="-228600" lvl="0" marL="457200" marR="0" rtl="0" algn="l">
              <a:lnSpc>
                <a:spcPct val="100000"/>
              </a:lnSpc>
              <a:spcBef>
                <a:spcPts val="600"/>
              </a:spcBef>
              <a:spcAft>
                <a:spcPts val="0"/>
              </a:spcAft>
            </a:pPr>
            <a:r>
              <a:rPr lang="en"/>
              <a:t>Remember invalid inputs and boundary conditions.</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Equivalent Outcomes</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often easier to find good tests by looking at the outputs and working backwards.</a:t>
            </a:r>
          </a:p>
          <a:p>
            <a:pPr indent="-228600" lvl="1" marL="914400" marR="0" rtl="0" algn="l">
              <a:lnSpc>
                <a:spcPct val="100000"/>
              </a:lnSpc>
              <a:spcBef>
                <a:spcPts val="600"/>
              </a:spcBef>
              <a:spcAft>
                <a:spcPts val="0"/>
              </a:spcAft>
            </a:pPr>
            <a:r>
              <a:rPr lang="en"/>
              <a:t>Look at the outcomes of a feature and group input by the outcomes they trigger.</a:t>
            </a:r>
          </a:p>
          <a:p>
            <a:pPr indent="-406400" lvl="0" marL="457200" marR="0" rtl="0" algn="l">
              <a:lnSpc>
                <a:spcPct val="100000"/>
              </a:lnSpc>
              <a:spcBef>
                <a:spcPts val="600"/>
              </a:spcBef>
              <a:spcAft>
                <a:spcPts val="0"/>
              </a:spcAft>
              <a:buSzPct val="100000"/>
            </a:pPr>
            <a:r>
              <a:rPr lang="en" sz="2800"/>
              <a:t>Example: getEmployeeStatus(employee ID)</a:t>
            </a:r>
          </a:p>
          <a:p>
            <a:pPr indent="-228600" lvl="1" marL="914400" marR="0" rtl="0" algn="l">
              <a:lnSpc>
                <a:spcPct val="100000"/>
              </a:lnSpc>
              <a:spcBef>
                <a:spcPts val="600"/>
              </a:spcBef>
              <a:spcAft>
                <a:spcPts val="0"/>
              </a:spcAft>
            </a:pPr>
            <a:r>
              <a:rPr lang="en"/>
              <a:t>Manager</a:t>
            </a:r>
          </a:p>
          <a:p>
            <a:pPr indent="-228600" lvl="1" marL="914400" marR="0" rtl="0" algn="l">
              <a:lnSpc>
                <a:spcPct val="100000"/>
              </a:lnSpc>
              <a:spcBef>
                <a:spcPts val="600"/>
              </a:spcBef>
              <a:spcAft>
                <a:spcPts val="0"/>
              </a:spcAft>
            </a:pPr>
            <a:r>
              <a:rPr lang="en"/>
              <a:t>Developer</a:t>
            </a:r>
          </a:p>
          <a:p>
            <a:pPr indent="-228600" lvl="1" marL="914400" marR="0" rtl="0" algn="l">
              <a:lnSpc>
                <a:spcPct val="100000"/>
              </a:lnSpc>
              <a:spcBef>
                <a:spcPts val="600"/>
              </a:spcBef>
              <a:spcAft>
                <a:spcPts val="0"/>
              </a:spcAft>
            </a:pPr>
            <a:r>
              <a:rPr lang="en"/>
              <a:t>Marketer</a:t>
            </a:r>
          </a:p>
          <a:p>
            <a:pPr indent="-228600" lvl="1" marL="914400" marR="0" rtl="0" algn="l">
              <a:lnSpc>
                <a:spcPct val="100000"/>
              </a:lnSpc>
              <a:spcBef>
                <a:spcPts val="600"/>
              </a:spcBef>
              <a:spcAft>
                <a:spcPts val="0"/>
              </a:spcAft>
            </a:pPr>
            <a:r>
              <a:rPr lang="en"/>
              <a:t>Lawyer</a:t>
            </a:r>
          </a:p>
          <a:p>
            <a:pPr indent="-228600" lvl="1" marL="914400" marR="0" rtl="0" algn="l">
              <a:lnSpc>
                <a:spcPct val="100000"/>
              </a:lnSpc>
              <a:spcBef>
                <a:spcPts val="600"/>
              </a:spcBef>
              <a:spcAft>
                <a:spcPts val="0"/>
              </a:spcAft>
            </a:pPr>
            <a:r>
              <a:rPr lang="en"/>
              <a:t>Employee Does Not Exist</a:t>
            </a:r>
          </a:p>
          <a:p>
            <a:pPr indent="-228600" lvl="1" marL="914400" marR="0" rtl="0" algn="l">
              <a:lnSpc>
                <a:spcPct val="100000"/>
              </a:lnSpc>
              <a:spcBef>
                <a:spcPts val="600"/>
              </a:spcBef>
              <a:spcAft>
                <a:spcPts val="0"/>
              </a:spcAft>
            </a:pPr>
            <a:r>
              <a:rPr lang="en"/>
              <a:t>Malformed Employee ID</a:t>
            </a:r>
          </a:p>
        </p:txBody>
      </p:sp>
      <p:sp>
        <p:nvSpPr>
          <p:cNvPr id="375" name="Shape 3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Ranges of Values</a:t>
            </a:r>
          </a:p>
        </p:txBody>
      </p:sp>
      <p:sp>
        <p:nvSpPr>
          <p:cNvPr id="381" name="Shape 3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an input is intended to be a 5-digit integer between 10000 and 99999, you want partitions:</a:t>
            </a:r>
          </a:p>
          <a:p>
            <a:pPr indent="387350" lvl="0" rtl="0">
              <a:spcBef>
                <a:spcPts val="0"/>
              </a:spcBef>
              <a:buClr>
                <a:srgbClr val="000000"/>
              </a:buClr>
              <a:buSzPct val="36666"/>
              <a:buNone/>
            </a:pPr>
            <a:r>
              <a:rPr b="1" lang="en"/>
              <a:t>&lt;10000, 10000-99999, &gt;100000</a:t>
            </a:r>
          </a:p>
          <a:p>
            <a:pPr indent="-228600" lvl="0" marL="457200" marR="0" rtl="0" algn="l">
              <a:lnSpc>
                <a:spcPct val="100000"/>
              </a:lnSpc>
              <a:spcBef>
                <a:spcPts val="600"/>
              </a:spcBef>
              <a:spcAft>
                <a:spcPts val="0"/>
              </a:spcAft>
            </a:pPr>
            <a:r>
              <a:rPr lang="en"/>
              <a:t>Other options: &lt; 0, max int, real-valued numbers</a:t>
            </a:r>
          </a:p>
          <a:p>
            <a:pPr indent="-228600" lvl="0" marL="457200" marR="0" rtl="0" algn="l">
              <a:lnSpc>
                <a:spcPct val="100000"/>
              </a:lnSpc>
              <a:spcBef>
                <a:spcPts val="600"/>
              </a:spcBef>
              <a:spcAft>
                <a:spcPts val="0"/>
              </a:spcAft>
            </a:pPr>
            <a:r>
              <a:rPr lang="en"/>
              <a:t>You may want to consider non-numeric values as a special partition.</a:t>
            </a:r>
          </a:p>
        </p:txBody>
      </p:sp>
      <p:sp>
        <p:nvSpPr>
          <p:cNvPr id="382" name="Shape 3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Membership in a Group</a:t>
            </a:r>
          </a:p>
        </p:txBody>
      </p:sp>
      <p:sp>
        <p:nvSpPr>
          <p:cNvPr id="388" name="Shape 38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the following inputs to a program:</a:t>
            </a:r>
          </a:p>
          <a:p>
            <a:pPr indent="-228600" lvl="0" marL="457200" marR="0" rtl="0" algn="l">
              <a:lnSpc>
                <a:spcPct val="100000"/>
              </a:lnSpc>
              <a:spcBef>
                <a:spcPts val="600"/>
              </a:spcBef>
              <a:spcAft>
                <a:spcPts val="0"/>
              </a:spcAft>
            </a:pPr>
            <a:r>
              <a:rPr lang="en"/>
              <a:t>The name of a valid Java data type.</a:t>
            </a:r>
          </a:p>
          <a:p>
            <a:pPr indent="-228600" lvl="0" marL="457200" marR="0" rtl="0" algn="l">
              <a:lnSpc>
                <a:spcPct val="100000"/>
              </a:lnSpc>
              <a:spcBef>
                <a:spcPts val="600"/>
              </a:spcBef>
              <a:spcAft>
                <a:spcPts val="0"/>
              </a:spcAft>
            </a:pPr>
            <a:r>
              <a:rPr lang="en"/>
              <a:t>A letter of the alphabet.</a:t>
            </a:r>
          </a:p>
          <a:p>
            <a:pPr indent="-228600" lvl="0" marL="457200" marR="0" rtl="0" algn="l">
              <a:lnSpc>
                <a:spcPct val="100000"/>
              </a:lnSpc>
              <a:spcBef>
                <a:spcPts val="600"/>
              </a:spcBef>
              <a:spcAft>
                <a:spcPts val="0"/>
              </a:spcAft>
            </a:pPr>
            <a:r>
              <a:rPr lang="en"/>
              <a:t>A country name.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All make up input partitions.</a:t>
            </a:r>
          </a:p>
          <a:p>
            <a:pPr indent="-228600" lvl="0" marL="457200" marR="0" rtl="0" algn="l">
              <a:lnSpc>
                <a:spcPct val="100000"/>
              </a:lnSpc>
              <a:spcBef>
                <a:spcPts val="600"/>
              </a:spcBef>
              <a:spcAft>
                <a:spcPts val="0"/>
              </a:spcAft>
            </a:pPr>
            <a:r>
              <a:rPr lang="en"/>
              <a:t>All groups can be subdivided further.</a:t>
            </a:r>
          </a:p>
          <a:p>
            <a:pPr indent="-228600" lvl="0" marL="457200" marR="0" rtl="0" algn="l">
              <a:lnSpc>
                <a:spcPct val="100000"/>
              </a:lnSpc>
              <a:spcBef>
                <a:spcPts val="600"/>
              </a:spcBef>
              <a:spcAft>
                <a:spcPts val="0"/>
              </a:spcAft>
            </a:pPr>
            <a:r>
              <a:rPr lang="en"/>
              <a:t>Look for context that an input is used in.</a:t>
            </a:r>
          </a:p>
        </p:txBody>
      </p:sp>
      <p:sp>
        <p:nvSpPr>
          <p:cNvPr id="389" name="Shape 3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Timing Partitions</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timing and duration of an input may be as important as the value of the input.</a:t>
            </a:r>
          </a:p>
          <a:p>
            <a:pPr indent="-228600" lvl="0" marL="457200" marR="0" rtl="0" algn="l">
              <a:lnSpc>
                <a:spcPct val="100000"/>
              </a:lnSpc>
              <a:spcBef>
                <a:spcPts val="600"/>
              </a:spcBef>
              <a:spcAft>
                <a:spcPts val="0"/>
              </a:spcAft>
            </a:pPr>
            <a:r>
              <a:rPr lang="en"/>
              <a:t>Very hard and very crucial to get right.</a:t>
            </a:r>
          </a:p>
          <a:p>
            <a:pPr lvl="0" marR="0" rtl="0" algn="l">
              <a:lnSpc>
                <a:spcPct val="100000"/>
              </a:lnSpc>
              <a:spcBef>
                <a:spcPts val="600"/>
              </a:spcBef>
              <a:spcAft>
                <a:spcPts val="0"/>
              </a:spcAft>
              <a:buNone/>
            </a:pPr>
            <a:r>
              <a:t/>
            </a:r>
            <a:endParaRPr/>
          </a:p>
          <a:p>
            <a:pPr indent="-406400" lvl="0" marL="457200" marR="0" rtl="0" algn="l">
              <a:lnSpc>
                <a:spcPct val="100000"/>
              </a:lnSpc>
              <a:spcBef>
                <a:spcPts val="600"/>
              </a:spcBef>
              <a:spcAft>
                <a:spcPts val="0"/>
              </a:spcAft>
              <a:buSzPct val="100000"/>
            </a:pPr>
            <a:r>
              <a:rPr lang="en" sz="2800"/>
              <a:t>Trigger an electrical pulse 5ms before a deadline, 1ms before the deadline, exactly at the deadline, and 1ms after the deadline.</a:t>
            </a:r>
          </a:p>
          <a:p>
            <a:pPr indent="-406400" lvl="0" marL="457200" marR="0" rtl="0" algn="l">
              <a:lnSpc>
                <a:spcPct val="100000"/>
              </a:lnSpc>
              <a:spcBef>
                <a:spcPts val="600"/>
              </a:spcBef>
              <a:spcAft>
                <a:spcPts val="0"/>
              </a:spcAft>
              <a:buSzPct val="100000"/>
            </a:pPr>
            <a:r>
              <a:rPr lang="en" sz="2800"/>
              <a:t>Push the “Esc” key before, during, and after the program is writing to (or reading from) a disc.</a:t>
            </a:r>
          </a:p>
        </p:txBody>
      </p:sp>
      <p:sp>
        <p:nvSpPr>
          <p:cNvPr id="396" name="Shape 3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Equivalent Operating Environments</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environment may affect the behavior of the program. Thus, environmental factors can be partitioned and varied when testing.</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Memory may affect the program.</a:t>
            </a:r>
          </a:p>
          <a:p>
            <a:pPr indent="-228600" lvl="0" marL="457200" marR="0" rtl="0" algn="l">
              <a:lnSpc>
                <a:spcPct val="100000"/>
              </a:lnSpc>
              <a:spcBef>
                <a:spcPts val="600"/>
              </a:spcBef>
              <a:spcAft>
                <a:spcPts val="0"/>
              </a:spcAft>
            </a:pPr>
            <a:r>
              <a:rPr lang="en"/>
              <a:t>Processor speed and architecture.</a:t>
            </a:r>
          </a:p>
          <a:p>
            <a:pPr indent="-228600" lvl="1" marL="914400" marR="0" rtl="0" algn="l">
              <a:lnSpc>
                <a:spcPct val="100000"/>
              </a:lnSpc>
              <a:spcBef>
                <a:spcPts val="600"/>
              </a:spcBef>
              <a:spcAft>
                <a:spcPts val="0"/>
              </a:spcAft>
            </a:pPr>
            <a:r>
              <a:rPr lang="en"/>
              <a:t>Try with different machine specs.</a:t>
            </a:r>
          </a:p>
          <a:p>
            <a:pPr indent="-228600" lvl="0" marL="457200" marR="0" rtl="0" algn="l">
              <a:lnSpc>
                <a:spcPct val="100000"/>
              </a:lnSpc>
              <a:spcBef>
                <a:spcPts val="600"/>
              </a:spcBef>
              <a:spcAft>
                <a:spcPts val="0"/>
              </a:spcAft>
            </a:pPr>
            <a:r>
              <a:rPr lang="en"/>
              <a:t>Client-Server Environment</a:t>
            </a:r>
          </a:p>
          <a:p>
            <a:pPr indent="-228600" lvl="1" marL="914400" marR="0" rtl="0" algn="l">
              <a:lnSpc>
                <a:spcPct val="100000"/>
              </a:lnSpc>
              <a:spcBef>
                <a:spcPts val="600"/>
              </a:spcBef>
              <a:spcAft>
                <a:spcPts val="0"/>
              </a:spcAft>
            </a:pPr>
            <a:r>
              <a:rPr lang="en"/>
              <a:t>No clients, some clients, many clients</a:t>
            </a:r>
          </a:p>
          <a:p>
            <a:pPr indent="-228600" lvl="1" marL="914400" marR="0" rtl="0" algn="l">
              <a:lnSpc>
                <a:spcPct val="100000"/>
              </a:lnSpc>
              <a:spcBef>
                <a:spcPts val="600"/>
              </a:spcBef>
              <a:spcAft>
                <a:spcPts val="0"/>
              </a:spcAft>
            </a:pPr>
            <a:r>
              <a:rPr lang="en"/>
              <a:t>Network latency</a:t>
            </a:r>
          </a:p>
          <a:p>
            <a:pPr indent="-228600" lvl="1" marL="914400" marR="0" rtl="0" algn="l">
              <a:lnSpc>
                <a:spcPct val="100000"/>
              </a:lnSpc>
              <a:spcBef>
                <a:spcPts val="600"/>
              </a:spcBef>
              <a:spcAft>
                <a:spcPts val="0"/>
              </a:spcAft>
            </a:pPr>
            <a:r>
              <a:rPr lang="en"/>
              <a:t>Communication protocols (SSH, FTP, Telnet)</a:t>
            </a:r>
          </a:p>
        </p:txBody>
      </p:sp>
      <p:sp>
        <p:nvSpPr>
          <p:cNvPr id="403" name="Shape 4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Structure Can Suggest Partitions</a:t>
            </a:r>
          </a:p>
        </p:txBody>
      </p:sp>
      <p:sp>
        <p:nvSpPr>
          <p:cNvPr id="409" name="Shape 40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Certain data structures are prone to certain types of errors. Use those to suggest equivalence classes.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For sequences, arrays, or lists:</a:t>
            </a:r>
          </a:p>
          <a:p>
            <a:pPr indent="-228600" lvl="0" marL="457200" marR="0" rtl="0" algn="l">
              <a:lnSpc>
                <a:spcPct val="100000"/>
              </a:lnSpc>
              <a:spcBef>
                <a:spcPts val="600"/>
              </a:spcBef>
              <a:spcAft>
                <a:spcPts val="0"/>
              </a:spcAft>
            </a:pPr>
            <a:r>
              <a:rPr lang="en"/>
              <a:t>Sequences that have only a single value.</a:t>
            </a:r>
          </a:p>
          <a:p>
            <a:pPr indent="-228600" lvl="0" marL="457200" marR="0" rtl="0" algn="l">
              <a:lnSpc>
                <a:spcPct val="100000"/>
              </a:lnSpc>
              <a:spcBef>
                <a:spcPts val="600"/>
              </a:spcBef>
              <a:spcAft>
                <a:spcPts val="0"/>
              </a:spcAft>
            </a:pPr>
            <a:r>
              <a:rPr lang="en"/>
              <a:t>Different sequences of different sizes.</a:t>
            </a:r>
          </a:p>
          <a:p>
            <a:pPr indent="-228600" lvl="0" marL="457200" marR="0" rtl="0" algn="l">
              <a:lnSpc>
                <a:spcPct val="100000"/>
              </a:lnSpc>
              <a:spcBef>
                <a:spcPts val="600"/>
              </a:spcBef>
              <a:spcAft>
                <a:spcPts val="0"/>
              </a:spcAft>
            </a:pPr>
            <a:r>
              <a:rPr lang="en"/>
              <a:t>Derive tests so the first, middle, and last elements of the sequence are accessed.</a:t>
            </a:r>
          </a:p>
        </p:txBody>
      </p:sp>
      <p:sp>
        <p:nvSpPr>
          <p:cNvPr id="410" name="Shape 4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Does a Test Plan Come From?</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first stage of software development is requirements specification.</a:t>
            </a:r>
          </a:p>
          <a:p>
            <a:pPr indent="-228600" lvl="1" marL="914400" marR="0" rtl="0" algn="l">
              <a:lnSpc>
                <a:spcPct val="100000"/>
              </a:lnSpc>
              <a:spcBef>
                <a:spcPts val="600"/>
              </a:spcBef>
              <a:spcAft>
                <a:spcPts val="0"/>
              </a:spcAft>
            </a:pPr>
            <a:r>
              <a:rPr lang="en"/>
              <a:t>Requirements = Properties that must be met by the final program.</a:t>
            </a:r>
          </a:p>
          <a:p>
            <a:pPr indent="-228600" lvl="1" marL="914400" marR="0" rtl="0" algn="l">
              <a:lnSpc>
                <a:spcPct val="100000"/>
              </a:lnSpc>
              <a:spcBef>
                <a:spcPts val="600"/>
              </a:spcBef>
              <a:spcAft>
                <a:spcPts val="0"/>
              </a:spcAft>
            </a:pPr>
            <a:r>
              <a:rPr lang="en"/>
              <a:t>Requirement Specification = How the program will fulfill those properties.</a:t>
            </a:r>
          </a:p>
          <a:p>
            <a:pPr indent="-228600" lvl="0" marL="457200" marR="0" rtl="0" algn="l">
              <a:lnSpc>
                <a:spcPct val="100000"/>
              </a:lnSpc>
              <a:spcBef>
                <a:spcPts val="600"/>
              </a:spcBef>
              <a:spcAft>
                <a:spcPts val="0"/>
              </a:spcAft>
            </a:pPr>
            <a:r>
              <a:rPr lang="en"/>
              <a:t>Most test plans are derived from requirement specifications.</a:t>
            </a:r>
          </a:p>
          <a:p>
            <a:pPr indent="-228600" lvl="1" marL="914400" rtl="0">
              <a:spcBef>
                <a:spcPts val="0"/>
              </a:spcBef>
            </a:pPr>
            <a:r>
              <a:rPr lang="en"/>
              <a:t>The specification defines “correct” behavior.</a:t>
            </a: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 Not Forget Invalid Inputs!</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Likely to cause problems. Do not forget to incorporate them as input partitions.</a:t>
            </a:r>
          </a:p>
          <a:p>
            <a:pPr indent="-228600" lvl="1" marL="914400" marR="0" rtl="0" algn="l">
              <a:lnSpc>
                <a:spcPct val="100000"/>
              </a:lnSpc>
              <a:spcBef>
                <a:spcPts val="600"/>
              </a:spcBef>
              <a:spcAft>
                <a:spcPts val="0"/>
              </a:spcAft>
            </a:pPr>
            <a:r>
              <a:rPr lang="en"/>
              <a:t>Exception handling is a well-known problem area.</a:t>
            </a:r>
          </a:p>
          <a:p>
            <a:pPr indent="-228600" lvl="1" marL="914400" marR="0" rtl="0" algn="l">
              <a:lnSpc>
                <a:spcPct val="100000"/>
              </a:lnSpc>
              <a:spcBef>
                <a:spcPts val="600"/>
              </a:spcBef>
              <a:spcAft>
                <a:spcPts val="0"/>
              </a:spcAft>
            </a:pPr>
            <a:r>
              <a:rPr lang="en"/>
              <a:t>People tend to think about what the program should do, not what it should protect itself against.</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Take these into account with all of the other selection criteria already discussed.</a:t>
            </a:r>
          </a:p>
        </p:txBody>
      </p:sp>
      <p:sp>
        <p:nvSpPr>
          <p:cNvPr id="417" name="Shape 4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 Example</a:t>
            </a:r>
          </a:p>
        </p:txBody>
      </p:sp>
      <p:sp>
        <p:nvSpPr>
          <p:cNvPr id="423" name="Shape 4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What are the input partitions for:</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p>
        </p:txBody>
      </p:sp>
      <p:sp>
        <p:nvSpPr>
          <p:cNvPr id="424" name="Shape 424"/>
          <p:cNvSpPr txBox="1"/>
          <p:nvPr>
            <p:ph idx="1" type="body"/>
          </p:nvPr>
        </p:nvSpPr>
        <p:spPr>
          <a:xfrm>
            <a:off x="457200" y="3094800"/>
            <a:ext cx="8538599" cy="25910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p>
        </p:txBody>
      </p:sp>
      <p:sp>
        <p:nvSpPr>
          <p:cNvPr id="425" name="Shape 4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431" name="Shape 431"/>
          <p:cNvSpPr/>
          <p:nvPr/>
        </p:nvSpPr>
        <p:spPr>
          <a:xfrm>
            <a:off x="769125" y="2494550"/>
            <a:ext cx="1758000" cy="648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432" name="Shape 432"/>
          <p:cNvSpPr/>
          <p:nvPr/>
        </p:nvSpPr>
        <p:spPr>
          <a:xfrm>
            <a:off x="1780621" y="3385420"/>
            <a:ext cx="1758000" cy="648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433" name="Shape 433"/>
          <p:cNvSpPr/>
          <p:nvPr/>
        </p:nvSpPr>
        <p:spPr>
          <a:xfrm>
            <a:off x="2828571" y="4296230"/>
            <a:ext cx="1758000" cy="648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434" name="Shape 434"/>
          <p:cNvCxnSpPr/>
          <p:nvPr/>
        </p:nvCxnSpPr>
        <p:spPr>
          <a:xfrm>
            <a:off x="1160616" y="3143018"/>
            <a:ext cx="620099" cy="544200"/>
          </a:xfrm>
          <a:prstGeom prst="straightConnector1">
            <a:avLst/>
          </a:prstGeom>
          <a:noFill/>
          <a:ln cap="flat" cmpd="sng" w="19050">
            <a:solidFill>
              <a:schemeClr val="dk2"/>
            </a:solidFill>
            <a:prstDash val="solid"/>
            <a:round/>
            <a:headEnd len="lg" w="lg" type="none"/>
            <a:tailEnd len="lg" w="lg" type="triangle"/>
          </a:ln>
        </p:spPr>
      </p:cxnSp>
      <p:cxnSp>
        <p:nvCxnSpPr>
          <p:cNvPr id="435" name="Shape 435"/>
          <p:cNvCxnSpPr/>
          <p:nvPr/>
        </p:nvCxnSpPr>
        <p:spPr>
          <a:xfrm>
            <a:off x="2208565" y="4033877"/>
            <a:ext cx="620099" cy="544200"/>
          </a:xfrm>
          <a:prstGeom prst="straightConnector1">
            <a:avLst/>
          </a:prstGeom>
          <a:noFill/>
          <a:ln cap="flat" cmpd="sng" w="19050">
            <a:solidFill>
              <a:schemeClr val="dk2"/>
            </a:solidFill>
            <a:prstDash val="solid"/>
            <a:round/>
            <a:headEnd len="lg" w="lg" type="none"/>
            <a:tailEnd len="lg" w="lg" type="triangle"/>
          </a:ln>
        </p:spPr>
      </p:cxnSp>
      <p:sp>
        <p:nvSpPr>
          <p:cNvPr id="436" name="Shape 436"/>
          <p:cNvSpPr txBox="1"/>
          <p:nvPr>
            <p:ph idx="2" type="body"/>
          </p:nvPr>
        </p:nvSpPr>
        <p:spPr>
          <a:xfrm>
            <a:off x="4639873" y="1600200"/>
            <a:ext cx="3994500" cy="4967700"/>
          </a:xfrm>
          <a:prstGeom prst="rect">
            <a:avLst/>
          </a:prstGeom>
        </p:spPr>
        <p:txBody>
          <a:bodyPr anchorCtr="0" anchor="t" bIns="91425" lIns="91425" rIns="91425" tIns="91425">
            <a:noAutofit/>
          </a:bodyPr>
          <a:lstStyle/>
          <a:p>
            <a:pPr lvl="0" rtl="0">
              <a:spcBef>
                <a:spcPts val="0"/>
              </a:spcBef>
              <a:buNone/>
            </a:pPr>
            <a:r>
              <a:rPr lang="en" sz="2000"/>
              <a:t>For each independently testable feature, we want to:</a:t>
            </a:r>
          </a:p>
          <a:p>
            <a:pPr indent="-355600" lvl="0" marL="457200" rtl="0">
              <a:spcBef>
                <a:spcPts val="0"/>
              </a:spcBef>
              <a:buSzPct val="100000"/>
              <a:buAutoNum type="arabicPeriod"/>
            </a:pPr>
            <a:r>
              <a:rPr lang="en" sz="2000"/>
              <a:t>Identify the representative value partitions for each input or output.</a:t>
            </a:r>
          </a:p>
          <a:p>
            <a:pPr indent="-355600" lvl="0" marL="457200" rtl="0">
              <a:spcBef>
                <a:spcPts val="0"/>
              </a:spcBef>
              <a:buSzPct val="100000"/>
              <a:buAutoNum type="arabicPeriod"/>
            </a:pPr>
            <a:r>
              <a:rPr lang="en" sz="2000"/>
              <a:t>Use the partitions to form abstract test specifications for the combination of inputs.</a:t>
            </a:r>
          </a:p>
          <a:p>
            <a:pPr indent="-355600" lvl="0" marL="457200" rtl="0">
              <a:spcBef>
                <a:spcPts val="0"/>
              </a:spcBef>
              <a:buSzPct val="100000"/>
              <a:buAutoNum type="arabicPeriod"/>
            </a:pPr>
            <a:r>
              <a:rPr lang="en" sz="2000"/>
              <a:t>Then, create concrete test cases by assigning concrete values from the set of input partitions chosen for each possible test specification.</a:t>
            </a:r>
          </a:p>
        </p:txBody>
      </p:sp>
      <p:sp>
        <p:nvSpPr>
          <p:cNvPr id="437" name="Shape 4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Partitioning</a:t>
            </a:r>
          </a:p>
        </p:txBody>
      </p:sp>
      <p:sp>
        <p:nvSpPr>
          <p:cNvPr id="443" name="Shape 44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Feature </a:t>
            </a:r>
            <a:r>
              <a:rPr lang="en">
                <a:latin typeface="Courier New"/>
                <a:ea typeface="Courier New"/>
                <a:cs typeface="Courier New"/>
                <a:sym typeface="Courier New"/>
              </a:rPr>
              <a:t>insert(int N, list A)</a:t>
            </a:r>
            <a:r>
              <a:rPr lang="en" sz="2400">
                <a:latin typeface="Courier New"/>
                <a:ea typeface="Courier New"/>
                <a:cs typeface="Courier New"/>
                <a:sym typeface="Courier New"/>
              </a:rPr>
              <a:t>.</a:t>
            </a:r>
          </a:p>
          <a:p>
            <a:pPr lvl="0" marR="0" rtl="0" algn="l">
              <a:lnSpc>
                <a:spcPct val="100000"/>
              </a:lnSpc>
              <a:spcBef>
                <a:spcPts val="600"/>
              </a:spcBef>
              <a:spcAft>
                <a:spcPts val="0"/>
              </a:spcAft>
              <a:buNone/>
            </a:pPr>
            <a:r>
              <a:rPr lang="en"/>
              <a:t>Partition inputs into equivalence classes.</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int N </a:t>
            </a:r>
            <a:r>
              <a:rPr lang="en" sz="2400"/>
              <a:t>is a 5-digit integer between 10000 and 99999. Possible partitions:</a:t>
            </a:r>
          </a:p>
          <a:p>
            <a:pPr indent="457200" lvl="0" marR="0" rtl="0" algn="l">
              <a:lnSpc>
                <a:spcPct val="100000"/>
              </a:lnSpc>
              <a:spcBef>
                <a:spcPts val="600"/>
              </a:spcBef>
              <a:spcAft>
                <a:spcPts val="0"/>
              </a:spcAft>
              <a:buNone/>
            </a:pPr>
            <a:r>
              <a:rPr b="1" lang="en" sz="2400"/>
              <a:t>&lt;10000, 10000-99999, &gt;100000</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list A</a:t>
            </a:r>
            <a:r>
              <a:rPr lang="en" sz="2400"/>
              <a:t> is a list of length 1-10. Possible partitions:</a:t>
            </a:r>
          </a:p>
          <a:p>
            <a:pPr lvl="0" marR="0" rtl="0" algn="l">
              <a:lnSpc>
                <a:spcPct val="100000"/>
              </a:lnSpc>
              <a:spcBef>
                <a:spcPts val="600"/>
              </a:spcBef>
              <a:spcAft>
                <a:spcPts val="0"/>
              </a:spcAft>
              <a:buNone/>
            </a:pPr>
            <a:r>
              <a:rPr lang="en" sz="2400"/>
              <a:t>	</a:t>
            </a:r>
            <a:r>
              <a:rPr b="1" lang="en" sz="2400"/>
              <a:t>Empty List, List of Length 1, List of Length 2-10, 	</a:t>
            </a:r>
          </a:p>
          <a:p>
            <a:pPr indent="457200" lvl="0" marR="0" rtl="0" algn="l">
              <a:lnSpc>
                <a:spcPct val="100000"/>
              </a:lnSpc>
              <a:spcBef>
                <a:spcPts val="600"/>
              </a:spcBef>
              <a:spcAft>
                <a:spcPts val="0"/>
              </a:spcAft>
              <a:buNone/>
            </a:pPr>
            <a:r>
              <a:rPr b="1" lang="en" sz="2400"/>
              <a:t>List of Length &gt; 10</a:t>
            </a:r>
          </a:p>
        </p:txBody>
      </p:sp>
      <p:sp>
        <p:nvSpPr>
          <p:cNvPr id="444" name="Shape 4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From Partition to Test Case</a:t>
            </a:r>
          </a:p>
        </p:txBody>
      </p:sp>
      <p:sp>
        <p:nvSpPr>
          <p:cNvPr id="450" name="Shape 450"/>
          <p:cNvSpPr txBox="1"/>
          <p:nvPr>
            <p:ph idx="1" type="body"/>
          </p:nvPr>
        </p:nvSpPr>
        <p:spPr>
          <a:xfrm>
            <a:off x="457200" y="1600200"/>
            <a:ext cx="8460599" cy="2861999"/>
          </a:xfrm>
          <a:prstGeom prst="rect">
            <a:avLst/>
          </a:prstGeom>
        </p:spPr>
        <p:txBody>
          <a:bodyPr anchorCtr="0" anchor="t" bIns="91425" lIns="91425" rIns="91425" tIns="91425">
            <a:noAutofit/>
          </a:bodyPr>
          <a:lstStyle/>
          <a:p>
            <a:pPr lvl="0" rtl="0">
              <a:spcBef>
                <a:spcPts val="0"/>
              </a:spcBef>
              <a:buNone/>
            </a:pPr>
            <a:r>
              <a:rPr lang="en" sz="2400"/>
              <a:t>Choose concrete values for each combination of input partitions: </a:t>
            </a:r>
            <a:r>
              <a:rPr lang="en" sz="2400">
                <a:latin typeface="Courier New"/>
                <a:ea typeface="Courier New"/>
                <a:cs typeface="Courier New"/>
                <a:sym typeface="Courier New"/>
              </a:rPr>
              <a:t>insert(int N, list A)</a:t>
            </a:r>
          </a:p>
          <a:p>
            <a:pPr lvl="0" rtl="0">
              <a:spcBef>
                <a:spcPts val="0"/>
              </a:spcBef>
              <a:buNone/>
            </a:pPr>
            <a:r>
              <a:rPr lang="en" sz="2400">
                <a:latin typeface="Courier New"/>
                <a:ea typeface="Courier New"/>
                <a:cs typeface="Courier New"/>
                <a:sym typeface="Courier New"/>
              </a:rPr>
              <a:t>int N</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sz="2400">
                <a:latin typeface="Courier New"/>
                <a:ea typeface="Courier New"/>
                <a:cs typeface="Courier New"/>
                <a:sym typeface="Courier New"/>
              </a:rPr>
              <a:t>list A</a:t>
            </a:r>
          </a:p>
        </p:txBody>
      </p:sp>
      <p:sp>
        <p:nvSpPr>
          <p:cNvPr id="451" name="Shape 451"/>
          <p:cNvSpPr txBox="1"/>
          <p:nvPr>
            <p:ph idx="2" type="body"/>
          </p:nvPr>
        </p:nvSpPr>
        <p:spPr>
          <a:xfrm>
            <a:off x="2807100" y="2498475"/>
            <a:ext cx="5879700" cy="3853500"/>
          </a:xfrm>
          <a:prstGeom prst="rect">
            <a:avLst/>
          </a:prstGeom>
        </p:spPr>
        <p:txBody>
          <a:bodyPr anchorCtr="0" anchor="t" bIns="91425" lIns="91425" rIns="91425" tIns="91425">
            <a:noAutofit/>
          </a:bodyPr>
          <a:lstStyle/>
          <a:p>
            <a:pPr lvl="0" rtl="0">
              <a:spcBef>
                <a:spcPts val="0"/>
              </a:spcBef>
              <a:buNone/>
            </a:pPr>
            <a:r>
              <a:rPr lang="en" sz="1800"/>
              <a:t>Test Specifications:</a:t>
            </a:r>
          </a:p>
          <a:p>
            <a:pPr lvl="0" rtl="0">
              <a:spcBef>
                <a:spcPts val="0"/>
              </a:spcBef>
              <a:buNone/>
            </a:pPr>
            <a:r>
              <a:rPr lang="en" sz="1800">
                <a:latin typeface="Courier New"/>
                <a:ea typeface="Courier New"/>
                <a:cs typeface="Courier New"/>
                <a:sym typeface="Courier New"/>
              </a:rPr>
              <a:t>insert(&lt; 10000, Empty List)</a:t>
            </a:r>
          </a:p>
          <a:p>
            <a:pPr lvl="0" rtl="0">
              <a:spcBef>
                <a:spcPts val="0"/>
              </a:spcBef>
              <a:buNone/>
            </a:pPr>
            <a:r>
              <a:rPr lang="en" sz="1800">
                <a:latin typeface="Courier New"/>
                <a:ea typeface="Courier New"/>
                <a:cs typeface="Courier New"/>
                <a:sym typeface="Courier New"/>
              </a:rPr>
              <a:t>insert(10000 - 99999, list[1])</a:t>
            </a:r>
          </a:p>
          <a:p>
            <a:pPr lvl="0" rtl="0">
              <a:spcBef>
                <a:spcPts val="0"/>
              </a:spcBef>
              <a:buNone/>
            </a:pPr>
            <a:r>
              <a:rPr lang="en" sz="1800">
                <a:latin typeface="Courier New"/>
                <a:ea typeface="Courier New"/>
                <a:cs typeface="Courier New"/>
                <a:sym typeface="Courier New"/>
              </a:rPr>
              <a:t>insert(&gt; 99999, list[2-10])</a:t>
            </a:r>
          </a:p>
          <a:p>
            <a:pPr lvl="0" rtl="0">
              <a:spcBef>
                <a:spcPts val="0"/>
              </a:spcBef>
              <a:buNone/>
            </a:pPr>
            <a:r>
              <a:rPr lang="en" sz="1800"/>
              <a:t>etc</a:t>
            </a:r>
          </a:p>
          <a:p>
            <a:pPr lvl="0" rtl="0">
              <a:spcBef>
                <a:spcPts val="0"/>
              </a:spcBef>
              <a:buNone/>
            </a:pPr>
            <a:r>
              <a:t/>
            </a:r>
            <a:endParaRPr sz="1100"/>
          </a:p>
          <a:p>
            <a:pPr lvl="0" rtl="0">
              <a:spcBef>
                <a:spcPts val="0"/>
              </a:spcBef>
              <a:buNone/>
            </a:pPr>
            <a:r>
              <a:rPr lang="en" sz="1800"/>
              <a:t>Test Cases:</a:t>
            </a:r>
          </a:p>
          <a:p>
            <a:pPr lvl="0" rtl="0">
              <a:spcBef>
                <a:spcPts val="0"/>
              </a:spcBef>
              <a:buClr>
                <a:schemeClr val="dk1"/>
              </a:buClr>
              <a:buSzPct val="61111"/>
              <a:buFont typeface="Arial"/>
              <a:buNone/>
            </a:pPr>
            <a:r>
              <a:rPr lang="en" sz="1800">
                <a:latin typeface="Courier New"/>
                <a:ea typeface="Courier New"/>
                <a:cs typeface="Courier New"/>
                <a:sym typeface="Courier New"/>
              </a:rPr>
              <a:t>insert(5000, {})</a:t>
            </a:r>
          </a:p>
          <a:p>
            <a:pPr lvl="0" rtl="0">
              <a:spcBef>
                <a:spcPts val="0"/>
              </a:spcBef>
              <a:buClr>
                <a:schemeClr val="dk1"/>
              </a:buClr>
              <a:buSzPct val="61111"/>
              <a:buFont typeface="Arial"/>
              <a:buNone/>
            </a:pPr>
            <a:r>
              <a:rPr lang="en" sz="1800">
                <a:latin typeface="Courier New"/>
                <a:ea typeface="Courier New"/>
                <a:cs typeface="Courier New"/>
                <a:sym typeface="Courier New"/>
              </a:rPr>
              <a:t>insert(96521, {11123})</a:t>
            </a:r>
          </a:p>
          <a:p>
            <a:pPr lvl="0" rtl="0">
              <a:spcBef>
                <a:spcPts val="0"/>
              </a:spcBef>
              <a:buClr>
                <a:schemeClr val="dk1"/>
              </a:buClr>
              <a:buSzPct val="61111"/>
              <a:buFont typeface="Arial"/>
              <a:buNone/>
            </a:pPr>
            <a:r>
              <a:rPr lang="en" sz="1800">
                <a:latin typeface="Courier New"/>
                <a:ea typeface="Courier New"/>
                <a:cs typeface="Courier New"/>
                <a:sym typeface="Courier New"/>
              </a:rPr>
              <a:t>insert(150000, {11123, 98765})</a:t>
            </a:r>
          </a:p>
          <a:p>
            <a:pPr lvl="0" rtl="0">
              <a:spcBef>
                <a:spcPts val="0"/>
              </a:spcBef>
              <a:buClr>
                <a:schemeClr val="dk1"/>
              </a:buClr>
              <a:buSzPct val="61111"/>
              <a:buFont typeface="Arial"/>
              <a:buNone/>
            </a:pPr>
            <a:r>
              <a:rPr lang="en" sz="1800"/>
              <a:t>etc</a:t>
            </a:r>
          </a:p>
        </p:txBody>
      </p:sp>
      <p:sp>
        <p:nvSpPr>
          <p:cNvPr id="452" name="Shape 452"/>
          <p:cNvSpPr/>
          <p:nvPr/>
        </p:nvSpPr>
        <p:spPr>
          <a:xfrm>
            <a:off x="606625" y="296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&lt; 10000</a:t>
            </a:r>
          </a:p>
        </p:txBody>
      </p:sp>
      <p:sp>
        <p:nvSpPr>
          <p:cNvPr id="453" name="Shape 453"/>
          <p:cNvSpPr/>
          <p:nvPr/>
        </p:nvSpPr>
        <p:spPr>
          <a:xfrm>
            <a:off x="606625" y="33871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10000 - 99999</a:t>
            </a:r>
          </a:p>
        </p:txBody>
      </p:sp>
      <p:sp>
        <p:nvSpPr>
          <p:cNvPr id="454" name="Shape 454"/>
          <p:cNvSpPr/>
          <p:nvPr/>
        </p:nvSpPr>
        <p:spPr>
          <a:xfrm>
            <a:off x="606625" y="38293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&gt; 99999</a:t>
            </a:r>
          </a:p>
        </p:txBody>
      </p:sp>
      <p:sp>
        <p:nvSpPr>
          <p:cNvPr id="455" name="Shape 455"/>
          <p:cNvSpPr/>
          <p:nvPr/>
        </p:nvSpPr>
        <p:spPr>
          <a:xfrm>
            <a:off x="606625" y="4703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Empty List</a:t>
            </a:r>
          </a:p>
        </p:txBody>
      </p:sp>
      <p:sp>
        <p:nvSpPr>
          <p:cNvPr id="456" name="Shape 456"/>
          <p:cNvSpPr/>
          <p:nvPr/>
        </p:nvSpPr>
        <p:spPr>
          <a:xfrm>
            <a:off x="606625" y="513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List[1]</a:t>
            </a:r>
          </a:p>
        </p:txBody>
      </p:sp>
      <p:sp>
        <p:nvSpPr>
          <p:cNvPr id="457" name="Shape 457"/>
          <p:cNvSpPr/>
          <p:nvPr/>
        </p:nvSpPr>
        <p:spPr>
          <a:xfrm>
            <a:off x="606625" y="553566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List[2-10]</a:t>
            </a:r>
          </a:p>
        </p:txBody>
      </p:sp>
      <p:sp>
        <p:nvSpPr>
          <p:cNvPr id="458" name="Shape 458"/>
          <p:cNvSpPr/>
          <p:nvPr/>
        </p:nvSpPr>
        <p:spPr>
          <a:xfrm>
            <a:off x="606625" y="5977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List[&gt;10]</a:t>
            </a:r>
          </a:p>
        </p:txBody>
      </p:sp>
      <p:sp>
        <p:nvSpPr>
          <p:cNvPr id="459" name="Shape 4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Cases</a:t>
            </a:r>
          </a:p>
        </p:txBody>
      </p:sp>
      <p:sp>
        <p:nvSpPr>
          <p:cNvPr id="465" name="Shape 465"/>
          <p:cNvSpPr/>
          <p:nvPr/>
        </p:nvSpPr>
        <p:spPr>
          <a:xfrm>
            <a:off x="780425" y="190552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466" name="Shape 466"/>
          <p:cNvSpPr/>
          <p:nvPr/>
        </p:nvSpPr>
        <p:spPr>
          <a:xfrm>
            <a:off x="2028825" y="289617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467" name="Shape 467"/>
          <p:cNvCxnSpPr/>
          <p:nvPr/>
        </p:nvCxnSpPr>
        <p:spPr>
          <a:xfrm>
            <a:off x="1290225" y="2610825"/>
            <a:ext cx="738599" cy="591900"/>
          </a:xfrm>
          <a:prstGeom prst="straightConnector1">
            <a:avLst/>
          </a:prstGeom>
          <a:noFill/>
          <a:ln cap="flat" cmpd="sng" w="19050">
            <a:solidFill>
              <a:schemeClr val="dk2"/>
            </a:solidFill>
            <a:prstDash val="solid"/>
            <a:round/>
            <a:headEnd len="lg" w="lg" type="none"/>
            <a:tailEnd len="lg" w="lg" type="triangle"/>
          </a:ln>
        </p:spPr>
      </p:cxnSp>
      <p:sp>
        <p:nvSpPr>
          <p:cNvPr id="468" name="Shape 46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substr(string str, int index)</a:t>
            </a:r>
          </a:p>
          <a:p>
            <a:pPr lvl="0" rtl="0">
              <a:spcBef>
                <a:spcPts val="0"/>
              </a:spcBef>
              <a:buNone/>
            </a:pPr>
            <a:r>
              <a:t/>
            </a:r>
            <a:endParaRPr sz="2000"/>
          </a:p>
          <a:p>
            <a:pPr lvl="0" rtl="0">
              <a:spcBef>
                <a:spcPts val="0"/>
              </a:spcBef>
              <a:buNone/>
            </a:pPr>
            <a:r>
              <a:rPr lang="en" sz="2000"/>
              <a:t>Specification: </a:t>
            </a:r>
          </a:p>
          <a:p>
            <a:pPr lvl="0" rtl="0">
              <a:spcBef>
                <a:spcPts val="0"/>
              </a:spcBef>
              <a:buNone/>
            </a:pPr>
            <a:r>
              <a:rPr lang="en" sz="2000">
                <a:latin typeface="Courier New"/>
                <a:ea typeface="Courier New"/>
                <a:cs typeface="Courier New"/>
                <a:sym typeface="Courier New"/>
              </a:rPr>
              <a:t>str:</a:t>
            </a:r>
            <a:r>
              <a:rPr lang="en" sz="2000"/>
              <a:t> length &gt;=2, contains special characters</a:t>
            </a:r>
          </a:p>
          <a:p>
            <a:pPr lvl="0" rtl="0">
              <a:spcBef>
                <a:spcPts val="0"/>
              </a:spcBef>
              <a:buNone/>
            </a:pPr>
            <a:r>
              <a:rPr lang="en" sz="2000">
                <a:latin typeface="Courier New"/>
                <a:ea typeface="Courier New"/>
                <a:cs typeface="Courier New"/>
                <a:sym typeface="Courier New"/>
              </a:rPr>
              <a:t>index:</a:t>
            </a:r>
            <a:r>
              <a:rPr lang="en" sz="2000"/>
              <a:t> value &gt; 0</a:t>
            </a:r>
          </a:p>
          <a:p>
            <a:pPr lvl="0" rtl="0">
              <a:spcBef>
                <a:spcPts val="0"/>
              </a:spcBef>
              <a:buNone/>
            </a:pPr>
            <a:r>
              <a:t/>
            </a:r>
            <a:endParaRPr sz="2000"/>
          </a:p>
          <a:p>
            <a:pPr lvl="0" rtl="0">
              <a:spcBef>
                <a:spcPts val="0"/>
              </a:spcBef>
              <a:buNone/>
            </a:pPr>
            <a:r>
              <a:rPr lang="en" sz="2000"/>
              <a:t>Test Case:</a:t>
            </a:r>
          </a:p>
          <a:p>
            <a:pPr lvl="0" rtl="0">
              <a:spcBef>
                <a:spcPts val="0"/>
              </a:spcBef>
              <a:buNone/>
            </a:pPr>
            <a:r>
              <a:rPr lang="en" sz="2000">
                <a:latin typeface="Courier New"/>
                <a:ea typeface="Courier New"/>
                <a:cs typeface="Courier New"/>
                <a:sym typeface="Courier New"/>
              </a:rPr>
              <a:t>str</a:t>
            </a:r>
            <a:r>
              <a:rPr lang="en" sz="2000"/>
              <a:t> = “ABCC!\n\t7”</a:t>
            </a:r>
          </a:p>
          <a:p>
            <a:pPr lvl="0" rtl="0">
              <a:spcBef>
                <a:spcPts val="0"/>
              </a:spcBef>
              <a:buNone/>
            </a:pPr>
            <a:r>
              <a:rPr lang="en" sz="2000">
                <a:latin typeface="Courier New"/>
                <a:ea typeface="Courier New"/>
                <a:cs typeface="Courier New"/>
                <a:sym typeface="Courier New"/>
              </a:rPr>
              <a:t>index</a:t>
            </a:r>
            <a:r>
              <a:rPr lang="en" sz="2000"/>
              <a:t>= 5</a:t>
            </a:r>
          </a:p>
          <a:p>
            <a:pPr lvl="0" rtl="0">
              <a:spcBef>
                <a:spcPts val="0"/>
              </a:spcBef>
              <a:buNone/>
            </a:pPr>
            <a:r>
              <a:t/>
            </a:r>
            <a:endParaRPr sz="2000"/>
          </a:p>
        </p:txBody>
      </p:sp>
      <p:sp>
        <p:nvSpPr>
          <p:cNvPr id="469" name="Shape 4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Boundary Values</a:t>
            </a:r>
          </a:p>
        </p:txBody>
      </p:sp>
      <p:sp>
        <p:nvSpPr>
          <p:cNvPr id="475" name="Shape 475"/>
          <p:cNvSpPr txBox="1"/>
          <p:nvPr>
            <p:ph idx="1" type="body"/>
          </p:nvPr>
        </p:nvSpPr>
        <p:spPr>
          <a:xfrm>
            <a:off x="457200" y="1600200"/>
            <a:ext cx="43020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Basic Idea:</a:t>
            </a:r>
          </a:p>
          <a:p>
            <a:pPr indent="-228600" lvl="0" marL="457200" marR="0" rtl="0" algn="l">
              <a:lnSpc>
                <a:spcPct val="100000"/>
              </a:lnSpc>
              <a:spcBef>
                <a:spcPts val="600"/>
              </a:spcBef>
              <a:spcAft>
                <a:spcPts val="0"/>
              </a:spcAft>
            </a:pPr>
            <a:r>
              <a:rPr lang="en"/>
              <a:t>Errors tend to occur at the boundary of a partition.</a:t>
            </a:r>
          </a:p>
          <a:p>
            <a:pPr indent="-228600" lvl="0" marL="457200" marR="0" rtl="0" algn="l">
              <a:lnSpc>
                <a:spcPct val="100000"/>
              </a:lnSpc>
              <a:spcBef>
                <a:spcPts val="600"/>
              </a:spcBef>
              <a:spcAft>
                <a:spcPts val="0"/>
              </a:spcAft>
            </a:pPr>
            <a:r>
              <a:rPr lang="en"/>
              <a:t>Remember to select inputs from those boundaries.</a:t>
            </a:r>
          </a:p>
        </p:txBody>
      </p:sp>
      <p:sp>
        <p:nvSpPr>
          <p:cNvPr id="476" name="Shape 476"/>
          <p:cNvSpPr/>
          <p:nvPr/>
        </p:nvSpPr>
        <p:spPr>
          <a:xfrm>
            <a:off x="4715700" y="1812900"/>
            <a:ext cx="3767099" cy="4066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7" name="Shape 477"/>
          <p:cNvSpPr/>
          <p:nvPr/>
        </p:nvSpPr>
        <p:spPr>
          <a:xfrm>
            <a:off x="5411164" y="3472938"/>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8" name="Shape 478"/>
          <p:cNvSpPr/>
          <p:nvPr/>
        </p:nvSpPr>
        <p:spPr>
          <a:xfrm>
            <a:off x="5222559" y="3472938"/>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79" name="Shape 479"/>
          <p:cNvSpPr/>
          <p:nvPr/>
        </p:nvSpPr>
        <p:spPr>
          <a:xfrm>
            <a:off x="7712196" y="5094167"/>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0" name="Shape 480"/>
          <p:cNvSpPr/>
          <p:nvPr/>
        </p:nvSpPr>
        <p:spPr>
          <a:xfrm>
            <a:off x="7712185" y="4863070"/>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81" name="Shape 481"/>
          <p:cNvSpPr/>
          <p:nvPr/>
        </p:nvSpPr>
        <p:spPr>
          <a:xfrm>
            <a:off x="7537373" y="5094167"/>
            <a:ext cx="188699"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2" name="Shape 482"/>
          <p:cNvCxnSpPr>
            <a:stCxn id="476" idx="0"/>
          </p:cNvCxnSpPr>
          <p:nvPr/>
        </p:nvCxnSpPr>
        <p:spPr>
          <a:xfrm>
            <a:off x="6599249" y="1812900"/>
            <a:ext cx="0" cy="4066500"/>
          </a:xfrm>
          <a:prstGeom prst="straightConnector1">
            <a:avLst/>
          </a:prstGeom>
          <a:noFill/>
          <a:ln cap="flat" cmpd="sng" w="19050">
            <a:solidFill>
              <a:schemeClr val="dk2"/>
            </a:solidFill>
            <a:prstDash val="dash"/>
            <a:round/>
            <a:headEnd len="lg" w="lg" type="none"/>
            <a:tailEnd len="lg" w="lg" type="none"/>
          </a:ln>
        </p:spPr>
      </p:cxnSp>
      <p:cxnSp>
        <p:nvCxnSpPr>
          <p:cNvPr id="483" name="Shape 483"/>
          <p:cNvCxnSpPr>
            <a:endCxn id="476" idx="3"/>
          </p:cNvCxnSpPr>
          <p:nvPr/>
        </p:nvCxnSpPr>
        <p:spPr>
          <a:xfrm>
            <a:off x="4715399" y="3846149"/>
            <a:ext cx="3767400" cy="0"/>
          </a:xfrm>
          <a:prstGeom prst="straightConnector1">
            <a:avLst/>
          </a:prstGeom>
          <a:noFill/>
          <a:ln cap="flat" cmpd="sng" w="19050">
            <a:solidFill>
              <a:schemeClr val="dk2"/>
            </a:solidFill>
            <a:prstDash val="dash"/>
            <a:round/>
            <a:headEnd len="lg" w="lg" type="none"/>
            <a:tailEnd len="lg" w="lg" type="none"/>
          </a:ln>
        </p:spPr>
      </p:cxnSp>
      <p:cxnSp>
        <p:nvCxnSpPr>
          <p:cNvPr id="484" name="Shape 484"/>
          <p:cNvCxnSpPr>
            <a:stCxn id="476" idx="1"/>
            <a:endCxn id="476" idx="0"/>
          </p:cNvCxnSpPr>
          <p:nvPr/>
        </p:nvCxnSpPr>
        <p:spPr>
          <a:xfrm flipH="1" rot="10800000">
            <a:off x="4715700" y="1813049"/>
            <a:ext cx="1883400" cy="2033100"/>
          </a:xfrm>
          <a:prstGeom prst="straightConnector1">
            <a:avLst/>
          </a:prstGeom>
          <a:noFill/>
          <a:ln cap="flat" cmpd="sng" w="19050">
            <a:solidFill>
              <a:schemeClr val="dk2"/>
            </a:solidFill>
            <a:prstDash val="dash"/>
            <a:round/>
            <a:headEnd len="lg" w="lg" type="none"/>
            <a:tailEnd len="lg" w="lg" type="none"/>
          </a:ln>
        </p:spPr>
      </p:cxnSp>
      <p:cxnSp>
        <p:nvCxnSpPr>
          <p:cNvPr id="485" name="Shape 485"/>
          <p:cNvCxnSpPr>
            <a:stCxn id="476" idx="0"/>
          </p:cNvCxnSpPr>
          <p:nvPr/>
        </p:nvCxnSpPr>
        <p:spPr>
          <a:xfrm>
            <a:off x="6599249" y="181290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86" name="Shape 486"/>
          <p:cNvCxnSpPr>
            <a:stCxn id="476" idx="3"/>
            <a:endCxn id="476" idx="2"/>
          </p:cNvCxnSpPr>
          <p:nvPr/>
        </p:nvCxnSpPr>
        <p:spPr>
          <a:xfrm flipH="1">
            <a:off x="6599399" y="3846149"/>
            <a:ext cx="1883400" cy="2033100"/>
          </a:xfrm>
          <a:prstGeom prst="straightConnector1">
            <a:avLst/>
          </a:prstGeom>
          <a:noFill/>
          <a:ln cap="flat" cmpd="sng" w="19050">
            <a:solidFill>
              <a:schemeClr val="dk2"/>
            </a:solidFill>
            <a:prstDash val="dash"/>
            <a:round/>
            <a:headEnd len="lg" w="lg" type="none"/>
            <a:tailEnd len="lg" w="lg" type="none"/>
          </a:ln>
        </p:spPr>
      </p:cxnSp>
      <p:cxnSp>
        <p:nvCxnSpPr>
          <p:cNvPr id="487" name="Shape 487"/>
          <p:cNvCxnSpPr>
            <a:stCxn id="476" idx="1"/>
          </p:cNvCxnSpPr>
          <p:nvPr/>
        </p:nvCxnSpPr>
        <p:spPr>
          <a:xfrm>
            <a:off x="4715700" y="3846149"/>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88" name="Shape 488"/>
          <p:cNvCxnSpPr>
            <a:stCxn id="476" idx="1"/>
          </p:cNvCxnSpPr>
          <p:nvPr/>
        </p:nvCxnSpPr>
        <p:spPr>
          <a:xfrm flipH="1" rot="10800000">
            <a:off x="4715700" y="2673149"/>
            <a:ext cx="1848300" cy="1173000"/>
          </a:xfrm>
          <a:prstGeom prst="straightConnector1">
            <a:avLst/>
          </a:prstGeom>
          <a:noFill/>
          <a:ln cap="flat" cmpd="sng" w="19050">
            <a:solidFill>
              <a:schemeClr val="dk2"/>
            </a:solidFill>
            <a:prstDash val="dash"/>
            <a:round/>
            <a:headEnd len="lg" w="lg" type="none"/>
            <a:tailEnd len="lg" w="lg" type="none"/>
          </a:ln>
        </p:spPr>
      </p:cxnSp>
      <p:cxnSp>
        <p:nvCxnSpPr>
          <p:cNvPr id="489" name="Shape 489"/>
          <p:cNvCxnSpPr/>
          <p:nvPr/>
        </p:nvCxnSpPr>
        <p:spPr>
          <a:xfrm flipH="1">
            <a:off x="5935333" y="2699442"/>
            <a:ext cx="590999" cy="2421600"/>
          </a:xfrm>
          <a:prstGeom prst="straightConnector1">
            <a:avLst/>
          </a:prstGeom>
          <a:noFill/>
          <a:ln cap="flat" cmpd="sng" w="19050">
            <a:solidFill>
              <a:schemeClr val="dk2"/>
            </a:solidFill>
            <a:prstDash val="dash"/>
            <a:round/>
            <a:headEnd len="lg" w="lg" type="none"/>
            <a:tailEnd len="lg" w="lg" type="none"/>
          </a:ln>
        </p:spPr>
      </p:cxnSp>
      <p:sp>
        <p:nvSpPr>
          <p:cNvPr id="490" name="Shape 4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Test Case Values</a:t>
            </a:r>
          </a:p>
        </p:txBody>
      </p:sp>
      <p:sp>
        <p:nvSpPr>
          <p:cNvPr id="496" name="Shape 496"/>
          <p:cNvSpPr txBox="1"/>
          <p:nvPr>
            <p:ph idx="1" type="body"/>
          </p:nvPr>
        </p:nvSpPr>
        <p:spPr>
          <a:xfrm>
            <a:off x="527100" y="1600200"/>
            <a:ext cx="8229600" cy="4967700"/>
          </a:xfrm>
          <a:prstGeom prst="rect">
            <a:avLst/>
          </a:prstGeom>
        </p:spPr>
        <p:txBody>
          <a:bodyPr anchorCtr="0" anchor="t" bIns="91425" lIns="91425" rIns="91425" tIns="91425">
            <a:noAutofit/>
          </a:bodyPr>
          <a:lstStyle/>
          <a:p>
            <a:pPr lvl="0" rtl="0">
              <a:spcBef>
                <a:spcPts val="0"/>
              </a:spcBef>
              <a:buNone/>
            </a:pPr>
            <a:r>
              <a:rPr lang="en" sz="2400"/>
              <a:t>Choose test case values at the boundary (and typical) values for each partition.</a:t>
            </a:r>
          </a:p>
          <a:p>
            <a:pPr indent="-381000" lvl="0" marL="457200" rtl="0">
              <a:spcBef>
                <a:spcPts val="0"/>
              </a:spcBef>
              <a:buSzPct val="100000"/>
            </a:pPr>
            <a:r>
              <a:rPr lang="en" sz="2400"/>
              <a:t>If an input is intended to be a 5-digit integer between 10000 and 99999, you want partitions:</a:t>
            </a:r>
          </a:p>
          <a:p>
            <a:pPr indent="387350" lvl="0" rtl="0">
              <a:spcBef>
                <a:spcPts val="0"/>
              </a:spcBef>
              <a:buClr>
                <a:schemeClr val="dk1"/>
              </a:buClr>
              <a:buSzPct val="45833"/>
              <a:buFont typeface="Arial"/>
              <a:buNone/>
            </a:pPr>
            <a:r>
              <a:rPr b="1" lang="en" sz="2400"/>
              <a:t>&lt;10000, 10000-99999, &gt;100000</a:t>
            </a:r>
          </a:p>
          <a:p>
            <a:pPr lvl="0" rtl="0">
              <a:spcBef>
                <a:spcPts val="0"/>
              </a:spcBef>
              <a:buNone/>
            </a:pPr>
            <a:r>
              <a:t/>
            </a:r>
            <a:endParaRPr sz="2400">
              <a:latin typeface="Courier New"/>
              <a:ea typeface="Courier New"/>
              <a:cs typeface="Courier New"/>
              <a:sym typeface="Courier New"/>
            </a:endParaRPr>
          </a:p>
        </p:txBody>
      </p:sp>
      <p:sp>
        <p:nvSpPr>
          <p:cNvPr id="497" name="Shape 497"/>
          <p:cNvSpPr/>
          <p:nvPr/>
        </p:nvSpPr>
        <p:spPr>
          <a:xfrm>
            <a:off x="573700" y="3979075"/>
            <a:ext cx="380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498" name="Shape 498"/>
          <p:cNvSpPr/>
          <p:nvPr/>
        </p:nvSpPr>
        <p:spPr>
          <a:xfrm>
            <a:off x="115795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a:t>
            </a:r>
          </a:p>
        </p:txBody>
      </p:sp>
      <p:sp>
        <p:nvSpPr>
          <p:cNvPr id="499" name="Shape 499"/>
          <p:cNvSpPr/>
          <p:nvPr/>
        </p:nvSpPr>
        <p:spPr>
          <a:xfrm>
            <a:off x="191700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a:t>
            </a:r>
          </a:p>
        </p:txBody>
      </p:sp>
      <p:cxnSp>
        <p:nvCxnSpPr>
          <p:cNvPr id="500" name="Shape 500"/>
          <p:cNvCxnSpPr>
            <a:stCxn id="497" idx="0"/>
          </p:cNvCxnSpPr>
          <p:nvPr/>
        </p:nvCxnSpPr>
        <p:spPr>
          <a:xfrm flipH="1" rot="10800000">
            <a:off x="763900" y="3711775"/>
            <a:ext cx="714600" cy="267300"/>
          </a:xfrm>
          <a:prstGeom prst="straightConnector1">
            <a:avLst/>
          </a:prstGeom>
          <a:noFill/>
          <a:ln cap="flat" cmpd="sng" w="19050">
            <a:solidFill>
              <a:schemeClr val="dk2"/>
            </a:solidFill>
            <a:prstDash val="solid"/>
            <a:round/>
            <a:headEnd len="lg" w="lg" type="none"/>
            <a:tailEnd len="lg" w="lg" type="triangle"/>
          </a:ln>
        </p:spPr>
      </p:cxnSp>
      <p:cxnSp>
        <p:nvCxnSpPr>
          <p:cNvPr id="501" name="Shape 501"/>
          <p:cNvCxnSpPr>
            <a:stCxn id="498" idx="0"/>
          </p:cNvCxnSpPr>
          <p:nvPr/>
        </p:nvCxnSpPr>
        <p:spPr>
          <a:xfrm flipH="1" rot="10800000">
            <a:off x="1462150" y="3732175"/>
            <a:ext cx="150000" cy="246900"/>
          </a:xfrm>
          <a:prstGeom prst="straightConnector1">
            <a:avLst/>
          </a:prstGeom>
          <a:noFill/>
          <a:ln cap="flat" cmpd="sng" w="19050">
            <a:solidFill>
              <a:schemeClr val="dk2"/>
            </a:solidFill>
            <a:prstDash val="solid"/>
            <a:round/>
            <a:headEnd len="lg" w="lg" type="none"/>
            <a:tailEnd len="lg" w="lg" type="triangle"/>
          </a:ln>
        </p:spPr>
      </p:cxnSp>
      <p:cxnSp>
        <p:nvCxnSpPr>
          <p:cNvPr id="502" name="Shape 502"/>
          <p:cNvCxnSpPr>
            <a:stCxn id="499" idx="0"/>
          </p:cNvCxnSpPr>
          <p:nvPr/>
        </p:nvCxnSpPr>
        <p:spPr>
          <a:xfrm rot="10800000">
            <a:off x="1807500" y="3752875"/>
            <a:ext cx="413700" cy="226200"/>
          </a:xfrm>
          <a:prstGeom prst="straightConnector1">
            <a:avLst/>
          </a:prstGeom>
          <a:noFill/>
          <a:ln cap="flat" cmpd="sng" w="19050">
            <a:solidFill>
              <a:schemeClr val="dk2"/>
            </a:solidFill>
            <a:prstDash val="solid"/>
            <a:round/>
            <a:headEnd len="lg" w="lg" type="none"/>
            <a:tailEnd len="lg" w="lg" type="triangle"/>
          </a:ln>
        </p:spPr>
      </p:cxnSp>
      <p:sp>
        <p:nvSpPr>
          <p:cNvPr id="503" name="Shape 503"/>
          <p:cNvSpPr/>
          <p:nvPr/>
        </p:nvSpPr>
        <p:spPr>
          <a:xfrm>
            <a:off x="20370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a:t>
            </a:r>
          </a:p>
        </p:txBody>
      </p:sp>
      <p:sp>
        <p:nvSpPr>
          <p:cNvPr id="504" name="Shape 504"/>
          <p:cNvSpPr/>
          <p:nvPr/>
        </p:nvSpPr>
        <p:spPr>
          <a:xfrm>
            <a:off x="2899825"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50000</a:t>
            </a:r>
          </a:p>
        </p:txBody>
      </p:sp>
      <p:sp>
        <p:nvSpPr>
          <p:cNvPr id="505" name="Shape 505"/>
          <p:cNvSpPr/>
          <p:nvPr/>
        </p:nvSpPr>
        <p:spPr>
          <a:xfrm>
            <a:off x="37145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99999</a:t>
            </a:r>
          </a:p>
        </p:txBody>
      </p:sp>
      <p:cxnSp>
        <p:nvCxnSpPr>
          <p:cNvPr id="506" name="Shape 506"/>
          <p:cNvCxnSpPr>
            <a:stCxn id="503" idx="0"/>
          </p:cNvCxnSpPr>
          <p:nvPr/>
        </p:nvCxnSpPr>
        <p:spPr>
          <a:xfrm flipH="1" rot="10800000">
            <a:off x="2394299" y="3773550"/>
            <a:ext cx="534000" cy="995400"/>
          </a:xfrm>
          <a:prstGeom prst="straightConnector1">
            <a:avLst/>
          </a:prstGeom>
          <a:noFill/>
          <a:ln cap="flat" cmpd="sng" w="19050">
            <a:solidFill>
              <a:schemeClr val="dk2"/>
            </a:solidFill>
            <a:prstDash val="solid"/>
            <a:round/>
            <a:headEnd len="lg" w="lg" type="none"/>
            <a:tailEnd len="lg" w="lg" type="triangle"/>
          </a:ln>
        </p:spPr>
      </p:cxnSp>
      <p:cxnSp>
        <p:nvCxnSpPr>
          <p:cNvPr id="507" name="Shape 507"/>
          <p:cNvCxnSpPr>
            <a:stCxn id="504" idx="0"/>
          </p:cNvCxnSpPr>
          <p:nvPr/>
        </p:nvCxnSpPr>
        <p:spPr>
          <a:xfrm rot="10800000">
            <a:off x="3164724" y="3824850"/>
            <a:ext cx="92400" cy="944100"/>
          </a:xfrm>
          <a:prstGeom prst="straightConnector1">
            <a:avLst/>
          </a:prstGeom>
          <a:noFill/>
          <a:ln cap="flat" cmpd="sng" w="19050">
            <a:solidFill>
              <a:schemeClr val="dk2"/>
            </a:solidFill>
            <a:prstDash val="solid"/>
            <a:round/>
            <a:headEnd len="lg" w="lg" type="none"/>
            <a:tailEnd len="lg" w="lg" type="triangle"/>
          </a:ln>
        </p:spPr>
      </p:cxnSp>
      <p:cxnSp>
        <p:nvCxnSpPr>
          <p:cNvPr id="508" name="Shape 508"/>
          <p:cNvCxnSpPr>
            <a:stCxn id="505" idx="0"/>
          </p:cNvCxnSpPr>
          <p:nvPr/>
        </p:nvCxnSpPr>
        <p:spPr>
          <a:xfrm rot="10800000">
            <a:off x="3524599" y="3804150"/>
            <a:ext cx="547200" cy="964800"/>
          </a:xfrm>
          <a:prstGeom prst="straightConnector1">
            <a:avLst/>
          </a:prstGeom>
          <a:noFill/>
          <a:ln cap="flat" cmpd="sng" w="19050">
            <a:solidFill>
              <a:schemeClr val="dk2"/>
            </a:solidFill>
            <a:prstDash val="solid"/>
            <a:round/>
            <a:headEnd len="lg" w="lg" type="none"/>
            <a:tailEnd len="lg" w="lg" type="triangle"/>
          </a:ln>
        </p:spPr>
      </p:cxnSp>
      <p:sp>
        <p:nvSpPr>
          <p:cNvPr id="509" name="Shape 509"/>
          <p:cNvSpPr/>
          <p:nvPr/>
        </p:nvSpPr>
        <p:spPr>
          <a:xfrm>
            <a:off x="425795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100000</a:t>
            </a:r>
          </a:p>
        </p:txBody>
      </p:sp>
      <p:sp>
        <p:nvSpPr>
          <p:cNvPr id="510" name="Shape 510"/>
          <p:cNvSpPr/>
          <p:nvPr/>
        </p:nvSpPr>
        <p:spPr>
          <a:xfrm>
            <a:off x="5291925"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150000</a:t>
            </a:r>
          </a:p>
        </p:txBody>
      </p:sp>
      <p:sp>
        <p:nvSpPr>
          <p:cNvPr id="511" name="Shape 511"/>
          <p:cNvSpPr/>
          <p:nvPr/>
        </p:nvSpPr>
        <p:spPr>
          <a:xfrm>
            <a:off x="632590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max int</a:t>
            </a:r>
          </a:p>
        </p:txBody>
      </p:sp>
      <p:cxnSp>
        <p:nvCxnSpPr>
          <p:cNvPr id="512" name="Shape 512"/>
          <p:cNvCxnSpPr>
            <a:stCxn id="509" idx="0"/>
          </p:cNvCxnSpPr>
          <p:nvPr/>
        </p:nvCxnSpPr>
        <p:spPr>
          <a:xfrm flipH="1" rot="10800000">
            <a:off x="4700749" y="3742675"/>
            <a:ext cx="181200" cy="236400"/>
          </a:xfrm>
          <a:prstGeom prst="straightConnector1">
            <a:avLst/>
          </a:prstGeom>
          <a:noFill/>
          <a:ln cap="flat" cmpd="sng" w="19050">
            <a:solidFill>
              <a:schemeClr val="dk2"/>
            </a:solidFill>
            <a:prstDash val="solid"/>
            <a:round/>
            <a:headEnd len="lg" w="lg" type="none"/>
            <a:tailEnd len="lg" w="lg" type="triangle"/>
          </a:ln>
        </p:spPr>
      </p:cxnSp>
      <p:cxnSp>
        <p:nvCxnSpPr>
          <p:cNvPr id="513" name="Shape 513"/>
          <p:cNvCxnSpPr>
            <a:stCxn id="510" idx="0"/>
          </p:cNvCxnSpPr>
          <p:nvPr/>
        </p:nvCxnSpPr>
        <p:spPr>
          <a:xfrm rot="10800000">
            <a:off x="5025824" y="3783775"/>
            <a:ext cx="708900" cy="195300"/>
          </a:xfrm>
          <a:prstGeom prst="straightConnector1">
            <a:avLst/>
          </a:prstGeom>
          <a:noFill/>
          <a:ln cap="flat" cmpd="sng" w="19050">
            <a:solidFill>
              <a:schemeClr val="dk2"/>
            </a:solidFill>
            <a:prstDash val="solid"/>
            <a:round/>
            <a:headEnd len="lg" w="lg" type="none"/>
            <a:tailEnd len="lg" w="lg" type="triangle"/>
          </a:ln>
        </p:spPr>
      </p:cxnSp>
      <p:cxnSp>
        <p:nvCxnSpPr>
          <p:cNvPr id="514" name="Shape 514"/>
          <p:cNvCxnSpPr>
            <a:stCxn id="511" idx="0"/>
          </p:cNvCxnSpPr>
          <p:nvPr/>
        </p:nvCxnSpPr>
        <p:spPr>
          <a:xfrm rot="10800000">
            <a:off x="5416599" y="3742675"/>
            <a:ext cx="1352100" cy="236400"/>
          </a:xfrm>
          <a:prstGeom prst="straightConnector1">
            <a:avLst/>
          </a:prstGeom>
          <a:noFill/>
          <a:ln cap="flat" cmpd="sng" w="19050">
            <a:solidFill>
              <a:schemeClr val="dk2"/>
            </a:solidFill>
            <a:prstDash val="solid"/>
            <a:round/>
            <a:headEnd len="lg" w="lg" type="none"/>
            <a:tailEnd len="lg" w="lg" type="triangle"/>
          </a:ln>
        </p:spPr>
      </p:cxnSp>
      <p:sp>
        <p:nvSpPr>
          <p:cNvPr id="515" name="Shape 5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21" name="Shape 5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requirement specifications define the correct behavior of the system</a:t>
            </a:r>
            <a:r>
              <a:rPr b="1" lang="en"/>
              <a:t>.</a:t>
            </a:r>
          </a:p>
          <a:p>
            <a:pPr indent="-228600" lvl="1" marL="914400" marR="0" rtl="0" algn="l">
              <a:lnSpc>
                <a:spcPct val="100000"/>
              </a:lnSpc>
              <a:spcBef>
                <a:spcPts val="600"/>
              </a:spcBef>
              <a:spcAft>
                <a:spcPts val="0"/>
              </a:spcAft>
            </a:pPr>
            <a:r>
              <a:rPr lang="en"/>
              <a:t>Therefore, the first step in testing should be to derive tests from the specifications.</a:t>
            </a:r>
          </a:p>
          <a:p>
            <a:pPr indent="-228600" lvl="0" marL="457200" marR="0" rtl="0" algn="l">
              <a:lnSpc>
                <a:spcPct val="100000"/>
              </a:lnSpc>
              <a:spcBef>
                <a:spcPts val="600"/>
              </a:spcBef>
              <a:spcAft>
                <a:spcPts val="0"/>
              </a:spcAft>
            </a:pPr>
            <a:r>
              <a:rPr lang="en"/>
              <a:t>If the specification cannot be tested, you most likely have a bad requirement.</a:t>
            </a:r>
          </a:p>
          <a:p>
            <a:pPr indent="-228600" lvl="1" marL="914400" marR="0" rtl="0" algn="l">
              <a:lnSpc>
                <a:spcPct val="100000"/>
              </a:lnSpc>
              <a:spcBef>
                <a:spcPts val="600"/>
              </a:spcBef>
              <a:spcAft>
                <a:spcPts val="0"/>
              </a:spcAft>
            </a:pPr>
            <a:r>
              <a:rPr lang="en"/>
              <a:t>Rewrite it so it is testable.</a:t>
            </a:r>
          </a:p>
          <a:p>
            <a:pPr indent="-228600" lvl="1" marL="914400" marR="0" rtl="0" algn="l">
              <a:lnSpc>
                <a:spcPct val="100000"/>
              </a:lnSpc>
              <a:spcBef>
                <a:spcPts val="600"/>
              </a:spcBef>
              <a:spcAft>
                <a:spcPts val="0"/>
              </a:spcAft>
            </a:pPr>
            <a:r>
              <a:rPr lang="en"/>
              <a:t>Remove the requirement if it can’t be rewritten.</a:t>
            </a:r>
          </a:p>
          <a:p>
            <a:pPr indent="-228600" lvl="0" marL="457200" marR="0" rtl="0" algn="l">
              <a:lnSpc>
                <a:spcPct val="100000"/>
              </a:lnSpc>
              <a:spcBef>
                <a:spcPts val="600"/>
              </a:spcBef>
              <a:spcAft>
                <a:spcPts val="0"/>
              </a:spcAft>
            </a:pPr>
            <a:r>
              <a:rPr lang="en"/>
              <a:t>Tests must be written in terms of independently testable features.</a:t>
            </a:r>
          </a:p>
          <a:p>
            <a:pPr lvl="0" marR="0" rtl="0" algn="l">
              <a:lnSpc>
                <a:spcPct val="100000"/>
              </a:lnSpc>
              <a:spcBef>
                <a:spcPts val="600"/>
              </a:spcBef>
              <a:spcAft>
                <a:spcPts val="0"/>
              </a:spcAft>
              <a:buNone/>
            </a:pPr>
            <a:r>
              <a:t/>
            </a:r>
            <a:endParaRPr b="1"/>
          </a:p>
        </p:txBody>
      </p:sp>
      <p:sp>
        <p:nvSpPr>
          <p:cNvPr id="522" name="Shape 5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28" name="Shape 5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all inputs will have the same outcome, so the inputs should be partitioned and test cases should be derived that try values from each partition. </a:t>
            </a:r>
          </a:p>
          <a:p>
            <a:pPr indent="-228600" lvl="0" marL="457200" marR="0" rtl="0" algn="l">
              <a:lnSpc>
                <a:spcPct val="100000"/>
              </a:lnSpc>
              <a:spcBef>
                <a:spcPts val="600"/>
              </a:spcBef>
              <a:spcAft>
                <a:spcPts val="0"/>
              </a:spcAft>
            </a:pPr>
            <a:r>
              <a:rPr lang="en"/>
              <a:t>Input partitions can be used to form abstract </a:t>
            </a:r>
            <a:r>
              <a:rPr i="1" lang="en"/>
              <a:t>test specifications</a:t>
            </a:r>
            <a:r>
              <a:rPr lang="en"/>
              <a:t> that can be turned into 1+ concrete test cases.</a:t>
            </a:r>
          </a:p>
          <a:p>
            <a:pPr lvl="0" marR="0" rtl="0" algn="l">
              <a:lnSpc>
                <a:spcPct val="100000"/>
              </a:lnSpc>
              <a:spcBef>
                <a:spcPts val="600"/>
              </a:spcBef>
              <a:spcAft>
                <a:spcPts val="0"/>
              </a:spcAft>
              <a:buNone/>
            </a:pPr>
            <a:r>
              <a:t/>
            </a:r>
            <a:endParaRPr b="1"/>
          </a:p>
        </p:txBody>
      </p:sp>
      <p:sp>
        <p:nvSpPr>
          <p:cNvPr id="529" name="Shape 5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Functional Testing</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deriving tests from the requirement specifications.</a:t>
            </a:r>
          </a:p>
          <a:p>
            <a:pPr indent="-419100" lvl="1" marL="914400" marR="0" rtl="0" algn="l">
              <a:lnSpc>
                <a:spcPct val="100000"/>
              </a:lnSpc>
              <a:spcBef>
                <a:spcPts val="600"/>
              </a:spcBef>
              <a:spcAft>
                <a:spcPts val="0"/>
              </a:spcAft>
              <a:buClr>
                <a:schemeClr val="dk1"/>
              </a:buClr>
              <a:buSzPct val="125000"/>
              <a:buFont typeface="Arial"/>
            </a:pPr>
            <a:r>
              <a:rPr lang="en"/>
              <a:t>Typically the baseline technique for designing test cases. Can begin as part of requirements specification, and continue through each level of design and implementation.</a:t>
            </a:r>
          </a:p>
          <a:p>
            <a:pPr indent="-228600" lvl="1" marL="914400" marR="0" rtl="0" algn="l">
              <a:lnSpc>
                <a:spcPct val="100000"/>
              </a:lnSpc>
              <a:spcBef>
                <a:spcPts val="600"/>
              </a:spcBef>
              <a:spcAft>
                <a:spcPts val="0"/>
              </a:spcAft>
            </a:pPr>
            <a:r>
              <a:rPr lang="en"/>
              <a:t>Basis of verification - builds evidence that the implementation conforms to its specification.</a:t>
            </a:r>
          </a:p>
          <a:p>
            <a:pPr indent="-228600" lvl="1" marL="914400" marR="0" rtl="0" algn="l">
              <a:lnSpc>
                <a:spcPct val="100000"/>
              </a:lnSpc>
              <a:spcBef>
                <a:spcPts val="600"/>
              </a:spcBef>
              <a:spcAft>
                <a:spcPts val="0"/>
              </a:spcAft>
            </a:pPr>
            <a:r>
              <a:rPr lang="en"/>
              <a:t>Effective at finding some classes of faults that elude code-based techniques.</a:t>
            </a:r>
          </a:p>
          <a:p>
            <a:pPr indent="-228600" lvl="2" marL="1371600" marR="0" rtl="0" algn="l">
              <a:lnSpc>
                <a:spcPct val="100000"/>
              </a:lnSpc>
              <a:spcBef>
                <a:spcPts val="600"/>
              </a:spcBef>
              <a:spcAft>
                <a:spcPts val="0"/>
              </a:spcAft>
            </a:pPr>
            <a:r>
              <a:rPr lang="en"/>
              <a:t>i.e., incorrect outcomes and missing functionality</a:t>
            </a:r>
          </a:p>
          <a:p>
            <a:pPr indent="0" lvl="0" marL="457200" marR="0" rtl="0" algn="l">
              <a:lnSpc>
                <a:spcPct val="100000"/>
              </a:lnSpc>
              <a:spcBef>
                <a:spcPts val="600"/>
              </a:spcBef>
              <a:spcAft>
                <a:spcPts val="0"/>
              </a:spcAft>
              <a:buNone/>
            </a:pPr>
            <a:r>
              <a:t/>
            </a:r>
            <a:endParaRP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35" name="Shape 5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Combinatorial Testing</a:t>
            </a:r>
          </a:p>
          <a:p>
            <a:pPr indent="-228600" lvl="1" marL="914400" marR="0" rtl="0" algn="l">
              <a:lnSpc>
                <a:spcPct val="100000"/>
              </a:lnSpc>
              <a:spcBef>
                <a:spcPts val="600"/>
              </a:spcBef>
              <a:spcAft>
                <a:spcPts val="0"/>
              </a:spcAft>
            </a:pPr>
            <a:r>
              <a:rPr lang="en"/>
              <a:t>How to come up with a reasonable number of requirements-based test cases.</a:t>
            </a:r>
          </a:p>
          <a:p>
            <a:pPr indent="-228600" lvl="1" marL="914400" marR="0" rtl="0" algn="l">
              <a:lnSpc>
                <a:spcPct val="100000"/>
              </a:lnSpc>
              <a:spcBef>
                <a:spcPts val="600"/>
              </a:spcBef>
              <a:spcAft>
                <a:spcPts val="0"/>
              </a:spcAft>
            </a:pPr>
            <a:r>
              <a:rPr lang="en"/>
              <a:t>Reading: Chapter 11</a:t>
            </a:r>
          </a:p>
          <a:p>
            <a:pPr indent="0" lvl="0" mar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a:t>
            </a:r>
          </a:p>
          <a:p>
            <a:pPr indent="-228600" lvl="1" marL="914400" marR="0" rtl="0" algn="l">
              <a:lnSpc>
                <a:spcPct val="100000"/>
              </a:lnSpc>
              <a:spcBef>
                <a:spcPts val="600"/>
              </a:spcBef>
              <a:spcAft>
                <a:spcPts val="0"/>
              </a:spcAft>
            </a:pPr>
            <a:r>
              <a:rPr lang="en"/>
              <a:t>Assignment 1 Posted</a:t>
            </a:r>
          </a:p>
          <a:p>
            <a:pPr indent="-228600" lvl="1" marL="914400" marR="0" rtl="0" algn="l">
              <a:lnSpc>
                <a:spcPct val="100000"/>
              </a:lnSpc>
              <a:spcBef>
                <a:spcPts val="600"/>
              </a:spcBef>
              <a:spcAft>
                <a:spcPts val="0"/>
              </a:spcAft>
            </a:pPr>
            <a:r>
              <a:rPr lang="en"/>
              <a:t>Reading Assignment due Tuesday (11:59 PM)</a:t>
            </a:r>
          </a:p>
          <a:p>
            <a:pPr indent="-228600" lvl="2" marL="1371600" rtl="0">
              <a:spcBef>
                <a:spcPts val="0"/>
              </a:spcBef>
            </a:pPr>
            <a:r>
              <a:rPr lang="en"/>
              <a:t>James Whittaker. </a:t>
            </a:r>
            <a:r>
              <a:rPr i="1" lang="en"/>
              <a:t>The 10-Minute Test Plan</a:t>
            </a:r>
            <a:r>
              <a:rPr lang="en"/>
              <a:t>.</a:t>
            </a:r>
          </a:p>
          <a:p>
            <a:pPr indent="-342900" lvl="3" marL="1828800" rtl="0">
              <a:spcBef>
                <a:spcPts val="360"/>
              </a:spcBef>
              <a:buSzPct val="100000"/>
            </a:pPr>
            <a:r>
              <a:rPr lang="en" sz="1800"/>
              <a:t>One page write-up: </a:t>
            </a:r>
          </a:p>
          <a:p>
            <a:pPr indent="-228600" lvl="4" marL="2286000" rtl="0">
              <a:spcBef>
                <a:spcPts val="0"/>
              </a:spcBef>
            </a:pPr>
            <a:r>
              <a:rPr lang="en"/>
              <a:t>summary + thoughts + suggestions for improvement</a:t>
            </a:r>
          </a:p>
          <a:p>
            <a:pPr lvl="0" marR="0" rtl="0" algn="l">
              <a:lnSpc>
                <a:spcPct val="100000"/>
              </a:lnSpc>
              <a:spcBef>
                <a:spcPts val="600"/>
              </a:spcBef>
              <a:spcAft>
                <a:spcPts val="0"/>
              </a:spcAft>
              <a:buNone/>
            </a:pPr>
            <a:r>
              <a:t/>
            </a:r>
            <a:endParaRPr b="1"/>
          </a:p>
        </p:txBody>
      </p:sp>
      <p:sp>
        <p:nvSpPr>
          <p:cNvPr id="536" name="Shape 5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50</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83" name="Shape 83"/>
          <p:cNvSpPr/>
          <p:nvPr/>
        </p:nvSpPr>
        <p:spPr>
          <a:xfrm>
            <a:off x="654675" y="1978850"/>
            <a:ext cx="3375900" cy="101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84" name="Shape 84"/>
          <p:cNvSpPr/>
          <p:nvPr/>
        </p:nvSpPr>
        <p:spPr>
          <a:xfrm>
            <a:off x="654675" y="4518990"/>
            <a:ext cx="3375900" cy="1019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85" name="Shape 85"/>
          <p:cNvCxnSpPr>
            <a:stCxn id="83" idx="2"/>
            <a:endCxn id="86" idx="0"/>
          </p:cNvCxnSpPr>
          <p:nvPr/>
        </p:nvCxnSpPr>
        <p:spPr>
          <a:xfrm>
            <a:off x="2342625" y="2998549"/>
            <a:ext cx="0" cy="510299"/>
          </a:xfrm>
          <a:prstGeom prst="straightConnector1">
            <a:avLst/>
          </a:prstGeom>
          <a:noFill/>
          <a:ln cap="flat" cmpd="sng" w="38100">
            <a:solidFill>
              <a:schemeClr val="dk2"/>
            </a:solidFill>
            <a:prstDash val="solid"/>
            <a:round/>
            <a:headEnd len="lg" w="lg" type="none"/>
            <a:tailEnd len="lg" w="lg" type="triangle"/>
          </a:ln>
        </p:spPr>
      </p:cxnSp>
      <p:cxnSp>
        <p:nvCxnSpPr>
          <p:cNvPr id="87" name="Shape 87"/>
          <p:cNvCxnSpPr>
            <a:stCxn id="86" idx="2"/>
            <a:endCxn id="84"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88" name="Shape 88"/>
          <p:cNvSpPr txBox="1"/>
          <p:nvPr/>
        </p:nvSpPr>
        <p:spPr>
          <a:xfrm>
            <a:off x="2045748" y="3503722"/>
            <a:ext cx="593699" cy="510300"/>
          </a:xfrm>
          <a:prstGeom prst="rect">
            <a:avLst/>
          </a:prstGeom>
          <a:noFill/>
          <a:ln>
            <a:noFill/>
          </a:ln>
        </p:spPr>
        <p:txBody>
          <a:bodyPr anchorCtr="0" anchor="t" bIns="91425" lIns="91425" rIns="91425" tIns="91425">
            <a:noAutofit/>
          </a:bodyPr>
          <a:lstStyle/>
          <a:p>
            <a:pPr lvl="0" algn="ctr">
              <a:spcBef>
                <a:spcPts val="0"/>
              </a:spcBef>
              <a:buNone/>
            </a:pPr>
            <a:r>
              <a:rPr b="1" lang="en" sz="3000"/>
              <a:t>?</a:t>
            </a:r>
          </a:p>
        </p:txBody>
      </p:sp>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
        <p:nvSpPr>
          <p:cNvPr id="90" name="Shape 90"/>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419100" lvl="0" marL="457200" rtl="0">
              <a:spcBef>
                <a:spcPts val="0"/>
              </a:spcBef>
              <a:buSzPct val="100000"/>
              <a:buChar char="●"/>
            </a:pPr>
            <a:r>
              <a:rPr lang="en"/>
              <a:t>Functional testing is based on the idea of </a:t>
            </a:r>
            <a:r>
              <a:rPr b="1" lang="en"/>
              <a:t>partitioning</a:t>
            </a:r>
            <a:r>
              <a:rPr lang="en"/>
              <a:t>.</a:t>
            </a:r>
          </a:p>
          <a:p>
            <a:pPr indent="-381000" lvl="1" marL="914400" rtl="0">
              <a:spcBef>
                <a:spcPts val="0"/>
              </a:spcBef>
              <a:buSzPct val="100000"/>
              <a:buChar char="○"/>
            </a:pPr>
            <a:r>
              <a:rPr lang="en"/>
              <a:t>You can’t test individual requirements in isolation. </a:t>
            </a:r>
          </a:p>
          <a:p>
            <a:pPr indent="-381000" lvl="1" marL="914400" rtl="0">
              <a:spcBef>
                <a:spcPts val="0"/>
              </a:spcBef>
              <a:buSzPct val="100000"/>
              <a:buChar char="○"/>
            </a:pPr>
            <a:r>
              <a:rPr lang="en"/>
              <a:t>Instead, we need to partition the specification and software into features that can be tested.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96" name="Shape 96"/>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97" name="Shape 97"/>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98" name="Shape 98"/>
          <p:cNvCxnSpPr>
            <a:stCxn id="96" idx="2"/>
            <a:endCxn id="99"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100" name="Shape 100"/>
          <p:cNvCxnSpPr>
            <a:stCxn id="99" idx="2"/>
            <a:endCxn id="97"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101" name="Shape 101"/>
          <p:cNvSpPr txBox="1"/>
          <p:nvPr/>
        </p:nvSpPr>
        <p:spPr>
          <a:xfrm>
            <a:off x="2045748" y="3503722"/>
            <a:ext cx="593700" cy="510300"/>
          </a:xfrm>
          <a:prstGeom prst="rect">
            <a:avLst/>
          </a:prstGeom>
          <a:noFill/>
          <a:ln>
            <a:noFill/>
          </a:ln>
        </p:spPr>
        <p:txBody>
          <a:bodyPr anchorCtr="0" anchor="t" bIns="91425" lIns="91425" rIns="91425" tIns="91425">
            <a:noAutofit/>
          </a:bodyPr>
          <a:lstStyle/>
          <a:p>
            <a:pPr lvl="0" rtl="0" algn="ctr">
              <a:spcBef>
                <a:spcPts val="0"/>
              </a:spcBef>
              <a:buNone/>
            </a:pPr>
            <a:r>
              <a:rPr b="1" lang="en" sz="3000"/>
              <a:t>?</a:t>
            </a:r>
          </a:p>
        </p:txBody>
      </p:sp>
      <p:sp>
        <p:nvSpPr>
          <p:cNvPr id="102" name="Shape 1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
        <p:nvSpPr>
          <p:cNvPr id="103" name="Shape 103"/>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Char char="●"/>
            </a:pPr>
            <a:r>
              <a:rPr lang="en"/>
              <a:t>Not all inputs have the same effect.</a:t>
            </a:r>
          </a:p>
          <a:p>
            <a:pPr indent="-419100" lvl="0" marL="457200" marR="0" rtl="0" algn="l">
              <a:lnSpc>
                <a:spcPct val="100000"/>
              </a:lnSpc>
              <a:spcBef>
                <a:spcPts val="600"/>
              </a:spcBef>
              <a:spcAft>
                <a:spcPts val="0"/>
              </a:spcAft>
              <a:buClr>
                <a:schemeClr val="dk1"/>
              </a:buClr>
              <a:buSzPct val="100000"/>
              <a:buFont typeface="Arial"/>
              <a:buChar char="●"/>
            </a:pPr>
            <a:r>
              <a:rPr lang="en"/>
              <a:t>Partition the outputs of a feature into the possible outcomes.</a:t>
            </a:r>
          </a:p>
          <a:p>
            <a:pPr indent="-381000" lvl="1" marL="914400" marR="0" rtl="0" algn="l">
              <a:lnSpc>
                <a:spcPct val="100000"/>
              </a:lnSpc>
              <a:spcBef>
                <a:spcPts val="600"/>
              </a:spcBef>
              <a:spcAft>
                <a:spcPts val="0"/>
              </a:spcAft>
              <a:buClr>
                <a:schemeClr val="dk1"/>
              </a:buClr>
              <a:buSzPct val="100000"/>
              <a:buFont typeface="Arial"/>
              <a:buChar char="○"/>
            </a:pPr>
            <a:r>
              <a:rPr lang="en"/>
              <a:t>… and the inputs, by what outcomes they cause (or other potential groupings).</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109" name="Shape 109"/>
          <p:cNvSpPr/>
          <p:nvPr/>
        </p:nvSpPr>
        <p:spPr>
          <a:xfrm>
            <a:off x="591237" y="183770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110" name="Shape 110"/>
          <p:cNvSpPr/>
          <p:nvPr/>
        </p:nvSpPr>
        <p:spPr>
          <a:xfrm>
            <a:off x="1715542" y="2674854"/>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111" name="Shape 111"/>
          <p:cNvSpPr/>
          <p:nvPr/>
        </p:nvSpPr>
        <p:spPr>
          <a:xfrm>
            <a:off x="2929415" y="3516748"/>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Input Values</a:t>
            </a:r>
          </a:p>
        </p:txBody>
      </p:sp>
      <p:sp>
        <p:nvSpPr>
          <p:cNvPr id="112" name="Shape 112"/>
          <p:cNvSpPr/>
          <p:nvPr/>
        </p:nvSpPr>
        <p:spPr>
          <a:xfrm>
            <a:off x="4033809" y="436578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113" name="Shape 113"/>
          <p:cNvSpPr/>
          <p:nvPr/>
        </p:nvSpPr>
        <p:spPr>
          <a:xfrm>
            <a:off x="5178003" y="5233821"/>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114" name="Shape 114"/>
          <p:cNvCxnSpPr>
            <a:endCxn id="110" idx="1"/>
          </p:cNvCxnSpPr>
          <p:nvPr/>
        </p:nvCxnSpPr>
        <p:spPr>
          <a:xfrm>
            <a:off x="1038442" y="246515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15" name="Shape 115"/>
          <p:cNvCxnSpPr/>
          <p:nvPr/>
        </p:nvCxnSpPr>
        <p:spPr>
          <a:xfrm>
            <a:off x="2252468" y="3292860"/>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16" name="Shape 116"/>
          <p:cNvCxnSpPr/>
          <p:nvPr/>
        </p:nvCxnSpPr>
        <p:spPr>
          <a:xfrm>
            <a:off x="3356861" y="413476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17" name="Shape 117"/>
          <p:cNvCxnSpPr/>
          <p:nvPr/>
        </p:nvCxnSpPr>
        <p:spPr>
          <a:xfrm>
            <a:off x="4501055" y="4983789"/>
            <a:ext cx="677100" cy="518700"/>
          </a:xfrm>
          <a:prstGeom prst="straightConnector1">
            <a:avLst/>
          </a:prstGeom>
          <a:noFill/>
          <a:ln cap="flat" cmpd="sng" w="19050">
            <a:solidFill>
              <a:schemeClr val="dk2"/>
            </a:solidFill>
            <a:prstDash val="solid"/>
            <a:round/>
            <a:headEnd len="lg" w="lg" type="none"/>
            <a:tailEnd len="lg" w="lg" type="triangle"/>
          </a:ln>
        </p:spPr>
      </p:cxnSp>
      <p:sp>
        <p:nvSpPr>
          <p:cNvPr id="118" name="Shape 118"/>
          <p:cNvSpPr/>
          <p:nvPr/>
        </p:nvSpPr>
        <p:spPr>
          <a:xfrm>
            <a:off x="3356861" y="1832950"/>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119" name="Shape 119"/>
          <p:cNvSpPr/>
          <p:nvPr/>
        </p:nvSpPr>
        <p:spPr>
          <a:xfrm>
            <a:off x="4093269" y="2674854"/>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120" name="Shape 120"/>
          <p:cNvSpPr/>
          <p:nvPr/>
        </p:nvSpPr>
        <p:spPr>
          <a:xfrm>
            <a:off x="5178003" y="3448818"/>
            <a:ext cx="35088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121" name="Shape 121"/>
          <p:cNvSpPr/>
          <p:nvPr/>
        </p:nvSpPr>
        <p:spPr>
          <a:xfrm>
            <a:off x="6043687" y="4341325"/>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122" name="Shape 122"/>
          <p:cNvSpPr/>
          <p:nvPr/>
        </p:nvSpPr>
        <p:spPr>
          <a:xfrm>
            <a:off x="2065931" y="5214796"/>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123" name="Shape 1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Specification Verifiability</a:t>
            </a:r>
          </a:p>
        </p:txBody>
      </p:sp>
      <p:sp>
        <p:nvSpPr>
          <p:cNvPr id="129" name="Shape 1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p>
        </p:txBody>
      </p:sp>
      <p:sp>
        <p:nvSpPr>
          <p:cNvPr id="130" name="Shape 130"/>
          <p:cNvSpPr txBox="1"/>
          <p:nvPr>
            <p:ph idx="1" type="body"/>
          </p:nvPr>
        </p:nvSpPr>
        <p:spPr>
          <a:xfrm>
            <a:off x="457200" y="3655050"/>
            <a:ext cx="8130600" cy="2127899"/>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Problem is the use of vague terms such as “errors shall be minimized.”</a:t>
            </a:r>
          </a:p>
          <a:p>
            <a:pPr indent="-406400" lvl="0" marL="457200" marR="0" rtl="0" algn="l">
              <a:lnSpc>
                <a:spcPct val="100000"/>
              </a:lnSpc>
              <a:spcBef>
                <a:spcPts val="600"/>
              </a:spcBef>
              <a:spcAft>
                <a:spcPts val="0"/>
              </a:spcAft>
              <a:buSzPct val="100000"/>
            </a:pPr>
            <a:r>
              <a:rPr lang="en" sz="2800"/>
              <a:t>The error rate must be quantified</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