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72A846F-B848-4360-8495-B641B99DBD86}">
  <a:tblStyle styleId="{272A846F-B848-4360-8495-B641B99DBD86}"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other reasons too, but the chief one is that (read)\</a:t>
            </a:r>
          </a:p>
          <a:p>
            <a:pPr lvl="0">
              <a:spcBef>
                <a:spcPts val="0"/>
              </a:spcBef>
              <a:buNone/>
            </a:pPr>
            <a:r>
              <a:rPr lang="en"/>
              <a:t>That’s pretty straightforward - if we don’t try the code, we won’t find the faults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p>
          <a:p>
            <a:pPr lvl="0" rtl="0">
              <a:lnSpc>
                <a:spcPct val="120000"/>
              </a:lnSpc>
              <a:spcBef>
                <a:spcPts val="0"/>
              </a:spcBef>
              <a:buNone/>
            </a:pPr>
            <a:r>
              <a:rPr lang="en">
                <a:solidFill>
                  <a:schemeClr val="dk1"/>
                </a:solidFill>
              </a:rPr>
              <a:t>(read 5). Requirements say little about how the code should be executed, and how the code is executed matters. So, the goal here is that, by executing everything, and by controlling how code is executed, we can do a more thorough job of testing.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structural tests are - in many ways - very powerful. They can potentially expose many faults in the system. But, they can’t directly replace requirements-based tests. </a:t>
            </a:r>
          </a:p>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p>
          <a:p>
            <a:pPr lvl="0" rtl="0">
              <a:lnSpc>
                <a:spcPct val="120000"/>
              </a:lnSpc>
              <a:spcBef>
                <a:spcPts val="0"/>
              </a:spcBef>
              <a:buNone/>
            </a:pPr>
            <a:r>
              <a:rPr lang="en">
                <a:solidFill>
                  <a:schemeClr val="dk1"/>
                </a:solidFill>
              </a:rPr>
              <a:t>(read) conceptual faults - mistaken understanding about what they are supposed to implement</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000">
                <a:solidFill>
                  <a:srgbClr val="222222"/>
                </a:solidFill>
                <a:highlight>
                  <a:srgbClr val="FFFFFF"/>
                </a:highlight>
              </a:rPr>
              <a:t>The rough process of structural testing  is that we take the component code and pull out some information about the structure - these are our test obligations - what do we need to do to exercise this code? What combinations of elements do we need to cover? </a:t>
            </a:r>
          </a:p>
          <a:p>
            <a:pPr lvl="0" rtl="0">
              <a:lnSpc>
                <a:spcPct val="120000"/>
              </a:lnSpc>
              <a:spcBef>
                <a:spcPts val="0"/>
              </a:spcBef>
              <a:buNone/>
            </a:pPr>
            <a:r>
              <a:rPr lang="en" sz="1000">
                <a:solidFill>
                  <a:srgbClr val="222222"/>
                </a:solidFill>
                <a:highlight>
                  <a:srgbClr val="FFFFFF"/>
                </a:highlight>
              </a:rPr>
              <a:t>Then, we can use that set of obligations in one of two ways. </a:t>
            </a:r>
          </a:p>
          <a:p>
            <a:pPr lvl="0" rtl="0">
              <a:lnSpc>
                <a:spcPct val="120000"/>
              </a:lnSpc>
              <a:spcBef>
                <a:spcPts val="0"/>
              </a:spcBef>
              <a:buNone/>
            </a:pPr>
            <a:r>
              <a:rPr lang="en"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p>
          <a:p>
            <a:pPr lvl="0" rtl="0">
              <a:lnSpc>
                <a:spcPct val="120000"/>
              </a:lnSpc>
              <a:spcBef>
                <a:spcPts val="0"/>
              </a:spcBef>
              <a:buNone/>
            </a:pPr>
            <a:r>
              <a:rPr lang="en"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p>
          <a:p>
            <a:pPr lvl="0" rtl="0">
              <a:lnSpc>
                <a:spcPct val="120000"/>
              </a:lnSpc>
              <a:spcBef>
                <a:spcPts val="0"/>
              </a:spcBef>
              <a:buNone/>
            </a:pPr>
            <a:r>
              <a:rPr lang="en">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to get information about control flow, we start by deriving the control flow graph. We talked about this before, but to quickly review - </a:t>
            </a:r>
          </a:p>
          <a:p>
            <a:pPr lvl="0" rtl="0">
              <a:lnSpc>
                <a:spcPct val="120000"/>
              </a:lnSpc>
              <a:spcBef>
                <a:spcPts val="0"/>
              </a:spcBef>
              <a:buNone/>
            </a:pPr>
            <a:r>
              <a:rPr lang="en">
                <a:solidFill>
                  <a:schemeClr val="dk1"/>
                </a:solidFill>
              </a:rPr>
              <a:t>Some of these structural coverage measurements do not use the code directly. Instead, they extract a directed graph representing the different ways the program can be executed. We call this a control flow graph, and it is a quick way to visualize the execution of a program. </a:t>
            </a:r>
            <a:r>
              <a:rPr lang="en">
                <a:solidFill>
                  <a:schemeClr val="dk1"/>
                </a:solidFill>
                <a:highlight>
                  <a:srgbClr val="FFFFFF"/>
                </a:highlight>
              </a:rPr>
              <a:t>A </a:t>
            </a:r>
            <a:r>
              <a:rPr b="1" lang="en">
                <a:solidFill>
                  <a:schemeClr val="dk1"/>
                </a:solidFill>
                <a:highlight>
                  <a:srgbClr val="FFFFFF"/>
                </a:highlight>
              </a:rPr>
              <a:t>control flow graph</a:t>
            </a:r>
            <a:r>
              <a:rPr lang="en">
                <a:solidFill>
                  <a:schemeClr val="dk1"/>
                </a:solidFill>
                <a:highlight>
                  <a:srgbClr val="FFFFFF"/>
                </a:highlight>
              </a:rPr>
              <a:t> (</a:t>
            </a:r>
            <a:r>
              <a:rPr b="1" lang="en">
                <a:solidFill>
                  <a:schemeClr val="dk1"/>
                </a:solidFill>
                <a:highlight>
                  <a:srgbClr val="FFFFFF"/>
                </a:highlight>
              </a:rPr>
              <a:t>CFG</a:t>
            </a:r>
            <a:r>
              <a:rPr lang="en">
                <a:solidFill>
                  <a:schemeClr val="dk1"/>
                </a:solidFill>
                <a:highlight>
                  <a:srgbClr val="FFFFFF"/>
                </a:highlight>
              </a:rPr>
              <a:t>) in computer science is a</a:t>
            </a:r>
            <a:r>
              <a:rPr lang="en">
                <a:solidFill>
                  <a:schemeClr val="dk1"/>
                </a:solidFill>
                <a:highlight>
                  <a:srgbClr val="FFFFFF"/>
                </a:highlight>
                <a:hlinkClick r:id="rId2"/>
              </a:rPr>
              <a:t> </a:t>
            </a:r>
            <a:r>
              <a:rPr lang="en">
                <a:solidFill>
                  <a:srgbClr val="0B0080"/>
                </a:solidFill>
                <a:highlight>
                  <a:srgbClr val="FFFFFF"/>
                </a:highlight>
                <a:hlinkClick r:id="rId3"/>
              </a:rPr>
              <a:t>representation</a:t>
            </a:r>
            <a:r>
              <a:rPr lang="en">
                <a:solidFill>
                  <a:schemeClr val="dk1"/>
                </a:solidFill>
                <a:highlight>
                  <a:srgbClr val="FFFFFF"/>
                </a:highlight>
              </a:rPr>
              <a:t>, using</a:t>
            </a:r>
            <a:r>
              <a:rPr lang="en">
                <a:solidFill>
                  <a:schemeClr val="dk1"/>
                </a:solidFill>
                <a:highlight>
                  <a:srgbClr val="FFFFFF"/>
                </a:highlight>
                <a:hlinkClick r:id="rId4"/>
              </a:rPr>
              <a:t> a directed </a:t>
            </a:r>
            <a:r>
              <a:rPr lang="en">
                <a:solidFill>
                  <a:srgbClr val="0B0080"/>
                </a:solidFill>
                <a:highlight>
                  <a:srgbClr val="FFFFFF"/>
                </a:highlight>
                <a:hlinkClick r:id="rId5"/>
              </a:rPr>
              <a:t>graph</a:t>
            </a:r>
            <a:r>
              <a:rPr lang="en">
                <a:solidFill>
                  <a:schemeClr val="dk1"/>
                </a:solidFill>
                <a:highlight>
                  <a:srgbClr val="FFFFFF"/>
                </a:highlight>
              </a:rPr>
              <a:t>, of all paths that might be traversed through a</a:t>
            </a:r>
            <a:r>
              <a:rPr lang="en">
                <a:solidFill>
                  <a:schemeClr val="dk1"/>
                </a:solidFill>
                <a:highlight>
                  <a:srgbClr val="FFFFFF"/>
                </a:highlight>
                <a:hlinkClick r:id="rId6"/>
              </a:rPr>
              <a:t> </a:t>
            </a:r>
            <a:r>
              <a:rPr lang="en">
                <a:solidFill>
                  <a:srgbClr val="0B0080"/>
                </a:solidFill>
                <a:highlight>
                  <a:srgbClr val="FFFFFF"/>
                </a:highlight>
                <a:hlinkClick r:id="rId7"/>
              </a:rPr>
              <a:t>program</a:t>
            </a:r>
            <a:r>
              <a:rPr lang="en">
                <a:solidFill>
                  <a:schemeClr val="dk1"/>
                </a:solidFill>
                <a:highlight>
                  <a:srgbClr val="FFFFFF"/>
                </a:highlight>
              </a:rPr>
              <a:t> during its</a:t>
            </a:r>
            <a:r>
              <a:rPr lang="en">
                <a:solidFill>
                  <a:schemeClr val="dk1"/>
                </a:solidFill>
                <a:highlight>
                  <a:srgbClr val="FFFFFF"/>
                </a:highlight>
                <a:hlinkClick r:id="rId8"/>
              </a:rPr>
              <a:t> </a:t>
            </a:r>
            <a:r>
              <a:rPr lang="en">
                <a:solidFill>
                  <a:srgbClr val="0B0080"/>
                </a:solidFill>
                <a:highlight>
                  <a:srgbClr val="FFFFFF"/>
                </a:highlight>
                <a:hlinkClick r:id="rId9"/>
              </a:rPr>
              <a:t>execution</a:t>
            </a:r>
            <a:r>
              <a:rPr lang="en">
                <a:solidFill>
                  <a:schemeClr val="dk1"/>
                </a:solidFill>
                <a:highlight>
                  <a:srgbClr val="FFFFFF"/>
                </a:highlight>
              </a:rPr>
              <a:t>. the nodes of the</a:t>
            </a:r>
            <a:r>
              <a:rPr lang="en">
                <a:solidFill>
                  <a:schemeClr val="dk1"/>
                </a:solidFill>
                <a:highlight>
                  <a:srgbClr val="FFFFFF"/>
                </a:highlight>
                <a:hlinkClick r:id="rId10"/>
              </a:rPr>
              <a:t> </a:t>
            </a:r>
            <a:r>
              <a:rPr lang="en">
                <a:solidFill>
                  <a:srgbClr val="0B0080"/>
                </a:solidFill>
                <a:highlight>
                  <a:srgbClr val="FFFFFF"/>
                </a:highlight>
                <a:hlinkClick r:id="rId11"/>
              </a:rPr>
              <a:t>graph</a:t>
            </a:r>
            <a:r>
              <a:rPr lang="en">
                <a:solidFill>
                  <a:schemeClr val="dk1"/>
                </a:solidFill>
                <a:highlight>
                  <a:srgbClr val="FFFFFF"/>
                </a:highlight>
              </a:rPr>
              <a:t> correspond to commands in a program - what we call basic blocks, sets of program statements executed without any possible path branching - and a</a:t>
            </a:r>
            <a:r>
              <a:rPr lang="en">
                <a:solidFill>
                  <a:schemeClr val="dk1"/>
                </a:solidFill>
                <a:highlight>
                  <a:srgbClr val="FFFFFF"/>
                </a:highlight>
                <a:hlinkClick r:id="rId12"/>
              </a:rPr>
              <a:t> </a:t>
            </a:r>
            <a:r>
              <a:rPr lang="en">
                <a:solidFill>
                  <a:srgbClr val="0B0080"/>
                </a:solidFill>
                <a:highlight>
                  <a:srgbClr val="FFFFFF"/>
                </a:highlight>
                <a:hlinkClick r:id="rId13"/>
              </a:rPr>
              <a:t>directed</a:t>
            </a:r>
            <a:r>
              <a:rPr lang="en">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(read 8)</a:t>
            </a:r>
          </a:p>
          <a:p>
            <a:pPr lvl="0" rtl="0">
              <a:lnSpc>
                <a:spcPct val="120000"/>
              </a:lnSpc>
              <a:spcBef>
                <a:spcPts val="0"/>
              </a:spcBef>
              <a:buNone/>
            </a:pPr>
            <a:r>
              <a:rPr lang="en" sz="1200">
                <a:solidFill>
                  <a:schemeClr val="dk1"/>
                </a:solidFill>
              </a:rPr>
              <a:t>If that’s the case, well, we can target that missed obligation and come up with a test to fill in that crack. We can beef up our test suite by using these metrics as checklists to mark off while testing.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94" name="Shape 194"/>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95" name="Shape 195"/>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97" name="Shape 197"/>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Clr>
                <a:schemeClr val="dk1"/>
              </a:buClr>
              <a:buSzPct val="100000"/>
              <a:buFont typeface="Arial"/>
              <a:buNone/>
            </a:pPr>
            <a:r>
              <a:rPr lang="en" sz="1000"/>
              <a:t>Let’s look at an example.</a:t>
            </a:r>
            <a:r>
              <a:rPr lang="en"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p>
          <a:p>
            <a:pPr lvl="0" rtl="0">
              <a:spcBef>
                <a:spcPts val="0"/>
              </a:spcBef>
              <a:buNone/>
            </a:pPr>
            <a:r>
              <a:rPr lang="en" sz="1000"/>
              <a:t>(participate - how many test cases? what is weakness of this? What won’t be revealed? Where would you use statement coverage?)</a:t>
            </a:r>
          </a:p>
          <a:p>
            <a:pPr lvl="0" rtl="0">
              <a:spcBef>
                <a:spcPts val="0"/>
              </a:spcBef>
              <a:buNone/>
            </a:pPr>
            <a:r>
              <a:rPr lang="en" sz="1000"/>
              <a:t>1- </a:t>
            </a:r>
            <a:r>
              <a:rPr b="0" i="0" lang="en" sz="1000" u="none" cap="none" strike="noStrike"/>
              <a:t>For th</a:t>
            </a:r>
            <a:r>
              <a:rPr lang="en" sz="1000"/>
              <a:t>is</a:t>
            </a:r>
            <a:r>
              <a:rPr b="0" i="0" lang="en" sz="1000" u="none" cap="none" strike="noStrike"/>
              <a:t> simple </a:t>
            </a:r>
            <a:r>
              <a:rPr lang="en" sz="1000"/>
              <a:t>method</a:t>
            </a:r>
            <a:r>
              <a:rPr b="0" i="0" lang="en" sz="1000" u="none" cap="none" strike="noStrike"/>
              <a:t>, a single test </a:t>
            </a:r>
            <a:r>
              <a:rPr lang="en" sz="1000"/>
              <a:t>input</a:t>
            </a:r>
            <a:r>
              <a:rPr b="0" i="0" lang="en" sz="1000" u="none" cap="none" strike="noStrike"/>
              <a:t> that executes the loop at least once with a negative array entry satisfies the criterion. </a:t>
            </a:r>
          </a:p>
          <a:p>
            <a:pPr lvl="0" rtl="0">
              <a:spcBef>
                <a:spcPts val="0"/>
              </a:spcBef>
              <a:buNone/>
            </a:pPr>
            <a:r>
              <a:rPr lang="en" sz="1000"/>
              <a:t>2 - </a:t>
            </a:r>
            <a:r>
              <a:rPr b="0" i="0" lang="en" sz="1000" u="none" cap="none" strike="noStrike"/>
              <a:t>Statement coverage represents the basic coverage criterion.  We just ask that the code be execut</a:t>
            </a:r>
            <a:r>
              <a:rPr lang="en" sz="1000"/>
              <a:t>ed. </a:t>
            </a:r>
            <a:r>
              <a:rPr b="0" i="0" lang="en" sz="1000" u="none" cap="none" strike="noStrike"/>
              <a:t>Many possible faults can remain uncover with tests that satisfy statement coverage.  In the example, the chosen test would not reveal failures that could occur when </a:t>
            </a:r>
            <a:r>
              <a:rPr lang="en" sz="1000"/>
              <a:t>the </a:t>
            </a:r>
            <a:r>
              <a:rPr b="0" i="0" lang="en" sz="1000" u="none" cap="none" strike="noStrike"/>
              <a:t>loop is not executed, failu</a:t>
            </a:r>
            <a:r>
              <a:rPr lang="en" sz="1000"/>
              <a:t>res due to taking the false branch in the a[i]&lt; 0 stepm </a:t>
            </a:r>
            <a:r>
              <a:rPr b="0" i="0" lang="en" sz="1000" u="none" cap="none" strike="noStrike"/>
              <a:t>failures in one of the two conditions of the boolean while expression, failures due to the bad access of elements of the tail of the array.</a:t>
            </a:r>
          </a:p>
          <a:p>
            <a:pPr lvl="0" rtl="0">
              <a:spcBef>
                <a:spcPts val="0"/>
              </a:spcBef>
              <a:buNone/>
            </a:pPr>
            <a:r>
              <a:rPr lang="en" sz="1000"/>
              <a:t>3- Statement coverage is often easy to obtain and, as a result, cheap. It is used </a:t>
            </a:r>
            <a:r>
              <a:rPr b="0" i="0" lang="en" sz="1000" u="none" cap="none" strike="noStrike"/>
              <a:t>where other criteria would require too many test cases, or for programs  with very low reliability criteria, where a good coverage would be too expensive with respect to the requirements.</a:t>
            </a:r>
          </a:p>
        </p:txBody>
      </p:sp>
      <p:sp>
        <p:nvSpPr>
          <p:cNvPr id="198" name="Shape 198"/>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thing to note is that (read 1). It’s all in how you write the test - you could write 1, 5, 20 tests - all could achieve the same level of coverage. (read 2)</a:t>
            </a:r>
          </a:p>
          <a:p>
            <a:pPr lvl="0" rtl="0">
              <a:lnSpc>
                <a:spcPct val="120000"/>
              </a:lnSpc>
              <a:spcBef>
                <a:spcPts val="0"/>
              </a:spcBef>
              <a:buNone/>
            </a:pPr>
            <a:r>
              <a:rPr lang="en">
                <a:solidFill>
                  <a:schemeClr val="dk1"/>
                </a:solidFill>
              </a:rPr>
              <a:t>That said, larger test suites may not achieve more coverage, but (read 3)</a:t>
            </a:r>
          </a:p>
          <a:p>
            <a:pPr lvl="0" rtl="0">
              <a:lnSpc>
                <a:spcPct val="120000"/>
              </a:lnSpc>
              <a:spcBef>
                <a:spcPts val="0"/>
              </a:spcBef>
              <a:buNone/>
            </a:pPr>
            <a:r>
              <a:rPr lang="en">
                <a:solidFill>
                  <a:schemeClr val="dk1"/>
                </a:solidFill>
              </a:rPr>
              <a:t>The reason is that (read 4). They might run the same code twice, but supply the right values to trigger a fault that had not been seen before.</a:t>
            </a:r>
          </a:p>
          <a:p>
            <a:pPr lvl="0" rtl="0">
              <a:lnSpc>
                <a:spcPct val="120000"/>
              </a:lnSpc>
              <a:spcBef>
                <a:spcPts val="0"/>
              </a:spcBef>
              <a:buNone/>
            </a:pPr>
            <a:r>
              <a:rPr lang="en">
                <a:solidFill>
                  <a:schemeClr val="dk1"/>
                </a:solidFill>
              </a:rPr>
              <a:t>This hints at a very important truth - (read 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After we have made a test plan, come up with tests, and executed them...</a:t>
            </a:r>
          </a:p>
          <a:p>
            <a:pPr lvl="0" rtl="0">
              <a:spcBef>
                <a:spcPts val="0"/>
              </a:spcBef>
              <a:buNone/>
            </a:pPr>
            <a:r>
              <a:rPr lang="en"/>
              <a:t>eventually make a judgement call</a:t>
            </a:r>
          </a:p>
          <a:p>
            <a:pPr lvl="0" rtl="0">
              <a:spcBef>
                <a:spcPts val="0"/>
              </a:spcBef>
              <a:buNone/>
            </a:pPr>
            <a:r>
              <a:rPr lang="en"/>
              <a:t>how do you answer a question like that?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This is because some tests are better than others for localizing faults. If we choose one obligation at a time and target that specifically, we effectively carve out one path and execute it.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It’s subsuming the other for a reason, and that’s because you’re doing more work. At the least, (read 4).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p>
          <a:p>
            <a:pPr lvl="0" rtl="0">
              <a:lnSpc>
                <a:spcPct val="120000"/>
              </a:lnSpc>
              <a:spcBef>
                <a:spcPts val="0"/>
              </a:spcBef>
              <a:buNone/>
            </a:pPr>
            <a:r>
              <a:rPr lang="en">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62" name="Shape 26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63" name="Shape 26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64" name="Shape 26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65" name="Shape 265"/>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Lets look at this program again</a:t>
            </a:r>
          </a:p>
          <a:p>
            <a:pPr lvl="0" rtl="0">
              <a:spcBef>
                <a:spcPts val="0"/>
              </a:spcBef>
              <a:buNone/>
            </a:pPr>
            <a:r>
              <a:rPr lang="en" sz="1000"/>
              <a:t>(participation - do we need to add any tests? Relation to statement? weaknesses? faults not revealed?)</a:t>
            </a:r>
          </a:p>
          <a:p>
            <a:pPr lvl="0" rtl="0">
              <a:spcBef>
                <a:spcPts val="0"/>
              </a:spcBef>
              <a:buNone/>
            </a:pPr>
            <a:r>
              <a:rPr b="0" i="0" lang="en" sz="1000" u="none" cap="none" strike="noStrike"/>
              <a:t>In the example on the slide, this would require to cover both the </a:t>
            </a:r>
            <a:r>
              <a:rPr b="0" i="1" lang="en" sz="1000" u="none" cap="none" strike="noStrike"/>
              <a:t>True</a:t>
            </a:r>
            <a:r>
              <a:rPr b="0" i="0" lang="en" sz="1000" u="none" cap="none" strike="noStrike"/>
              <a:t> and the </a:t>
            </a:r>
            <a:r>
              <a:rPr b="0" i="1" lang="en" sz="1000" u="none" cap="none" strike="noStrike"/>
              <a:t>False</a:t>
            </a:r>
            <a:r>
              <a:rPr b="0" i="0" lang="en" sz="1000" u="none" cap="none" strike="noStrike"/>
              <a:t> edges exiting the </a:t>
            </a:r>
            <a:r>
              <a:rPr b="0" i="1" lang="en" sz="1000" u="none" cap="none" strike="noStrike"/>
              <a:t>if</a:t>
            </a:r>
            <a:r>
              <a:rPr b="0" i="0" lang="en" sz="1000" u="none" cap="none" strike="noStrike"/>
              <a:t> condition. </a:t>
            </a:r>
            <a:r>
              <a:rPr lang="en" sz="1000"/>
              <a:t>This can still be done in one test that executes the loop twice - once where the array entry is negative and once where it is positive, but it does require a little more though - you need to cover that false branch, which was not required in statement coverage.</a:t>
            </a:r>
          </a:p>
          <a:p>
            <a:pPr lvl="0" rtl="0">
              <a:spcBef>
                <a:spcPts val="0"/>
              </a:spcBef>
              <a:buNone/>
            </a:pPr>
            <a:r>
              <a:rPr b="0" i="0" lang="en" sz="1000" u="none" cap="none" strike="noStrike"/>
              <a:t>Branch coverage improves (subsumes) statement coverage, since tests that satisfy branch coverage, satisfy also statement coverage, but not the contrary. In the example, branch coverage </a:t>
            </a:r>
            <a:r>
              <a:rPr lang="en" sz="1000"/>
              <a:t>improves </a:t>
            </a:r>
            <a:r>
              <a:rPr b="0" i="0" lang="en" sz="1000" u="none" cap="none" strike="noStrike"/>
              <a:t> the possibility of revealing faults due to </a:t>
            </a:r>
            <a:r>
              <a:rPr lang="en" sz="1000"/>
              <a:t>bad</a:t>
            </a:r>
            <a:r>
              <a:rPr b="0" i="0" lang="en" sz="1000" u="none" cap="none" strike="noStrike"/>
              <a:t> handling of positive elements of the array (that are dealt with by the </a:t>
            </a:r>
            <a:r>
              <a:rPr b="0" i="1" lang="en" sz="1000" u="none" cap="none" strike="noStrike"/>
              <a:t>if-false</a:t>
            </a:r>
            <a:r>
              <a:rPr b="0" i="0" lang="en" sz="1000" u="none" cap="none" strike="noStrike"/>
              <a:t> branch).</a:t>
            </a:r>
            <a:r>
              <a:rPr lang="en" sz="1000"/>
              <a:t> But</a:t>
            </a:r>
            <a:r>
              <a:rPr b="0" i="0" lang="en" sz="1000" u="none" cap="none" strike="noStrike"/>
              <a:t>, failures that occur when the cycle is not executed, failures due to one of the two conditions of the boolean while expression, failures due to the bad access of elements of the tail of the array would still remain uncaught. So, we can do a bit better</a:t>
            </a:r>
            <a:r>
              <a:rPr lang="en" sz="1000"/>
              <a:t>,</a:t>
            </a:r>
          </a:p>
          <a:p>
            <a:pPr lvl="0" rtl="0">
              <a:spcBef>
                <a:spcPts val="0"/>
              </a:spcBef>
              <a:buNone/>
            </a:pPr>
            <a:r>
              <a:rPr lang="en"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p>
        </p:txBody>
      </p:sp>
      <p:sp>
        <p:nvSpPr>
          <p:cNvPr id="266" name="Shape 266"/>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you decide which branch to take in the code, that decision is usually made by evaluating the result of a complex boolean expression. These expressions are known as decisions.</a:t>
            </a:r>
          </a:p>
          <a:p>
            <a:pPr lvl="0" rtl="0">
              <a:lnSpc>
                <a:spcPct val="120000"/>
              </a:lnSpc>
              <a:spcBef>
                <a:spcPts val="0"/>
              </a:spcBef>
              <a:buNone/>
            </a:pPr>
            <a:r>
              <a:rPr lang="en">
                <a:solidFill>
                  <a:schemeClr val="dk1"/>
                </a:solidFill>
              </a:rPr>
              <a:t>(1 -5). </a:t>
            </a:r>
          </a:p>
          <a:p>
            <a:pPr lvl="0" rtl="0">
              <a:lnSpc>
                <a:spcPct val="120000"/>
              </a:lnSpc>
              <a:spcBef>
                <a:spcPts val="0"/>
              </a:spcBef>
              <a:buNone/>
            </a:pPr>
            <a:r>
              <a:rPr lang="en">
                <a:solidFill>
                  <a:schemeClr val="dk1"/>
                </a:solidFill>
              </a:rPr>
              <a:t>There is even a type of coverage called Decision coverage, which asks for all decisions to evaluate to true and false - so, branch coverage + the decisions that do not cause branching.</a:t>
            </a:r>
          </a:p>
          <a:p>
            <a:pPr lvl="0" rtl="0">
              <a:lnSpc>
                <a:spcPct val="120000"/>
              </a:lnSpc>
              <a:spcBef>
                <a:spcPts val="0"/>
              </a:spcBef>
              <a:buNone/>
            </a:pPr>
            <a:r>
              <a:rPr lang="en">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p>
          <a:p>
            <a:pPr lvl="0" rtl="0">
              <a:lnSpc>
                <a:spcPct val="120000"/>
              </a:lnSpc>
              <a:spcBef>
                <a:spcPts val="0"/>
              </a:spcBef>
              <a:buNone/>
            </a:pPr>
            <a:r>
              <a:rPr lang="en">
                <a:solidFill>
                  <a:schemeClr val="dk1"/>
                </a:solidFill>
              </a:rPr>
              <a:t>Decisions are (6). These conditions are (7 -9)</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1-3. This is useful if your program has a large amount of boolean logic, as it helps uncover issues with how those expressions evaluate.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a:t>
            </a:r>
          </a:p>
          <a:p>
            <a:pPr lvl="0" rtl="0">
              <a:lnSpc>
                <a:spcPct val="120000"/>
              </a:lnSpc>
              <a:spcBef>
                <a:spcPts val="0"/>
              </a:spcBef>
              <a:buNone/>
            </a:pPr>
            <a:r>
              <a:rPr lang="en">
                <a:solidFill>
                  <a:schemeClr val="dk1"/>
                </a:solidFill>
              </a:rPr>
              <a:t>(2) example: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17" name="Shape 31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18" name="Shape 31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19" name="Shape 31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20" name="Shape 32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21" name="Shape 32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There are a number of variants on condition coverage - in the simplest case - basic condition coverage - we just need to make each condition true and false at some point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30" name="Shape 330"/>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31" name="Shape 331"/>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32" name="Shape 332"/>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33" name="Shape 333"/>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334" name="Shape 334"/>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b="0" i="0" lang="en" sz="1100" u="none" cap="none" strike="noStrike"/>
              <a:t>Condition coverage requires each elementary condition belonging to a boolean expression to be exercised. </a:t>
            </a:r>
            <a:r>
              <a:rPr lang="en" sz="1100"/>
              <a:t>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p>
          <a:p>
            <a:pPr lvl="0" rtl="0">
              <a:spcBef>
                <a:spcPts val="0"/>
              </a:spcBef>
              <a:buNone/>
            </a:pPr>
            <a:r>
              <a:rPr lang="en" sz="1100"/>
              <a:t>(participation - so, what is new? what do we need to cover now? does this subsume branch? weakness? faults?)</a:t>
            </a:r>
          </a:p>
          <a:p>
            <a:pPr lvl="0" rtl="0">
              <a:spcBef>
                <a:spcPts val="0"/>
              </a:spcBef>
              <a:buNone/>
            </a:pPr>
            <a:r>
              <a:rPr b="0" i="0" lang="en" sz="1100" u="none" cap="none" strike="noStrike"/>
              <a:t>In the example, this results in producing test cases that result in each elementary condition of the while expression to be </a:t>
            </a:r>
            <a:r>
              <a:rPr b="0" i="1" lang="en" sz="1100" u="none" cap="none" strike="noStrike"/>
              <a:t>False</a:t>
            </a:r>
            <a:r>
              <a:rPr b="0" i="0" lang="en" sz="1100" u="none" cap="none" strike="noStrike"/>
              <a:t> and </a:t>
            </a:r>
            <a:r>
              <a:rPr b="0" i="1" lang="en" sz="1100" u="none" cap="none" strike="noStrike"/>
              <a:t>True</a:t>
            </a:r>
            <a:r>
              <a:rPr b="0" i="0" lang="en" sz="1100" u="none" cap="none" strike="noStrike"/>
              <a:t>. this is equivalent to check both ways of exiting the while. We must add tests that ca</a:t>
            </a:r>
            <a:r>
              <a:rPr lang="en" sz="1100"/>
              <a:t>use the loop to exit for a value greater than X. This can be done in a single test case - three array values, one where it’s negative, one where it is positive but less than X and one where it is greater than or equal to X. Make sense? Again, a little more thought-  we need to do interesting things with the decision statements/</a:t>
            </a:r>
          </a:p>
          <a:p>
            <a:pPr lvl="0" rtl="0">
              <a:spcBef>
                <a:spcPts val="0"/>
              </a:spcBef>
              <a:buNone/>
            </a:pPr>
            <a:r>
              <a:rPr b="0" i="0" lang="en" sz="1100" u="none" cap="none" strike="noStrike"/>
              <a:t>Condition coverage further helps in augmenting the possibility of revealing failures, but still does not help in revealing failures that occur when loops are executed several times.</a:t>
            </a:r>
          </a:p>
          <a:p>
            <a:pPr lvl="0" rtl="0">
              <a:spcBef>
                <a:spcPts val="0"/>
              </a:spcBef>
              <a:buClr>
                <a:schemeClr val="dk1"/>
              </a:buClr>
              <a:buSzPct val="100000"/>
              <a:buFont typeface="Arial"/>
              <a:buNone/>
            </a:pPr>
            <a:r>
              <a:rPr lang="en"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p>
          <a:p>
            <a:pPr lvl="0" rtl="0">
              <a:spcBef>
                <a:spcPts val="0"/>
              </a:spcBef>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00">
                <a:solidFill>
                  <a:schemeClr val="dk1"/>
                </a:solidFill>
                <a:highlight>
                  <a:srgbClr val="FFFFFF"/>
                </a:highlight>
              </a:rPr>
              <a:t>This is actually a really hard question to answer. </a:t>
            </a:r>
            <a:r>
              <a:rPr lang="en" sz="1000">
                <a:solidFill>
                  <a:schemeClr val="dk1"/>
                </a:solidFill>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p>
          <a:p>
            <a:pPr lvl="0" rtl="0">
              <a:spcBef>
                <a:spcPts val="0"/>
              </a:spcBef>
              <a:buClr>
                <a:schemeClr val="dk1"/>
              </a:buClr>
              <a:buSzPct val="110000"/>
              <a:buFont typeface="Arial"/>
              <a:buNone/>
            </a:pPr>
            <a:r>
              <a:rPr lang="en" sz="1000">
                <a:solidFill>
                  <a:schemeClr val="dk1"/>
                </a:solidFill>
              </a:rPr>
              <a:t>So, if we’ve found and fixed some faults and we haven’t found any new faults in awhile, are we done testing? Have we done a good job? Or have we just not come up with good enough tests yet? That’s the question we’re left with.</a:t>
            </a:r>
          </a:p>
          <a:p>
            <a:pPr lvl="0" rtl="0">
              <a:spcBef>
                <a:spcPts val="0"/>
              </a:spcBef>
              <a:buClr>
                <a:schemeClr val="dk1"/>
              </a:buClr>
              <a:buSzPct val="110000"/>
              <a:buFont typeface="Arial"/>
              <a:buNone/>
            </a:pPr>
            <a:r>
              <a:rPr lang="en" sz="1000">
                <a:solidFill>
                  <a:schemeClr val="dk1"/>
                </a:solidFill>
              </a:rPr>
              <a:t>In practice, how this usually turns out is that, either </a:t>
            </a:r>
          </a:p>
          <a:p>
            <a:pPr lvl="0" rtl="0">
              <a:spcBef>
                <a:spcPts val="0"/>
              </a:spcBef>
              <a:buClr>
                <a:schemeClr val="dk1"/>
              </a:buClr>
              <a:buSzPct val="110000"/>
              <a:buFont typeface="Arial"/>
              <a:buNone/>
            </a:pPr>
            <a:r>
              <a:rPr lang="en" sz="1000">
                <a:solidFill>
                  <a:schemeClr val="dk1"/>
                </a:solidFill>
              </a:rPr>
              <a:t>- (read). Or, you’ve written up a couple of tests, tried some basic usage scenarios, and you settle for that</a:t>
            </a:r>
          </a:p>
          <a:p>
            <a:pPr lvl="0" rtl="0">
              <a:spcBef>
                <a:spcPts val="0"/>
              </a:spcBef>
              <a:buClr>
                <a:schemeClr val="dk1"/>
              </a:buClr>
              <a:buSzPct val="110000"/>
              <a:buFont typeface="Arial"/>
              <a:buNone/>
            </a:pPr>
            <a:r>
              <a:rPr lang="en" sz="1000">
                <a:solidFill>
                  <a:schemeClr val="dk1"/>
                </a:solidFill>
              </a:rPr>
              <a:t>- (read). Ran out of cash for testing, or - commonly - ran out of time. Video games - last year Assassin’s Creed, Battlefield 4. Deadlines are a beast.</a:t>
            </a:r>
          </a:p>
          <a:p>
            <a:pPr lvl="0" rtl="0">
              <a:spcBef>
                <a:spcPts val="0"/>
              </a:spcBef>
              <a:buNone/>
            </a:pPr>
            <a:r>
              <a:rPr lang="en" sz="1000">
                <a:solidFill>
                  <a:schemeClr val="dk1"/>
                </a:solidFill>
              </a:rPr>
              <a:t>In both cases, the testing is inadequate, and that can bite you - it’ll either be expensive, it can be annoying, or even life threatening.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62" name="Shape 36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63" name="Shape 36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64" name="Shape 36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65" name="Shape 365"/>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66" name="Shape 366"/>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Compound condition coverage, on the other hand, requires every combination of conditions. </a:t>
            </a:r>
          </a:p>
          <a:p>
            <a:pPr lvl="0" rtl="0">
              <a:spcBef>
                <a:spcPts val="0"/>
              </a:spcBef>
              <a:buNone/>
            </a:pPr>
            <a:r>
              <a:rPr lang="en" sz="1300"/>
              <a:t>Now, this may seem like a good idea at first. Compound condition does subsume branch coverage, strengthens condition coverage greatly. It can find all sorts of faults that basic condition coverage cannot. What’s the problem?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75" name="Shape 375"/>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76" name="Shape 376"/>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77" name="Shape 377"/>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78" name="Shape 378"/>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79" name="Shape 379"/>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a:solidFill>
                  <a:schemeClr val="dk1"/>
                </a:solidFill>
              </a:rPr>
              <a:t>Explosion of test cases, many of which lead to redundant outcomes.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88" name="Shape 388"/>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89" name="Shape 389"/>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90" name="Shape 390"/>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91" name="Shape 391"/>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92" name="Shape 392"/>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01" name="Shape 401"/>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02" name="Shape 402"/>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03" name="Shape 403"/>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04" name="Shape 404"/>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05" name="Shape 405"/>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p>
          <a:p>
            <a:pPr lvl="0">
              <a:spcBef>
                <a:spcPts val="0"/>
              </a:spcBef>
              <a:buNone/>
            </a:pPr>
            <a:r>
              <a:rPr lang="en" sz="1100"/>
              <a:t>So, take A and B. We have four tests required for compound condition coverage. Let’s look at those. Can you tell me which of these we need and why?</a:t>
            </a:r>
          </a:p>
          <a:p>
            <a:pPr lvl="0" rtl="0">
              <a:spcBef>
                <a:spcPts val="0"/>
              </a:spcBef>
              <a:buNone/>
            </a:pPr>
            <a:r>
              <a:rPr lang="en" sz="1100"/>
              <a:t>- This gives us the basic condition coverage - each is true, each is false. This isn’t enough, however. We need to show that each condition independently impacts the outcome of the decision.</a:t>
            </a:r>
          </a:p>
          <a:p>
            <a:pPr lvl="0" rtl="0">
              <a:spcBef>
                <a:spcPts val="0"/>
              </a:spcBef>
              <a:buNone/>
            </a:pPr>
            <a:r>
              <a:rPr lang="en" sz="1100"/>
              <a:t>- Now, we take a pair of tests. We hold B constant, but change the value of A. </a:t>
            </a:r>
          </a:p>
          <a:p>
            <a:pPr lvl="0" rtl="0">
              <a:spcBef>
                <a:spcPts val="0"/>
              </a:spcBef>
              <a:buNone/>
            </a:pPr>
            <a:r>
              <a:rPr lang="en" sz="1100"/>
              <a:t>- As a result, the outcome of the expression changes. That shows that A can have an independent impact.</a:t>
            </a:r>
          </a:p>
          <a:p>
            <a:pPr lvl="0" rtl="0">
              <a:spcBef>
                <a:spcPts val="0"/>
              </a:spcBef>
              <a:buNone/>
            </a:pPr>
            <a:r>
              <a:rPr lang="en" sz="1100"/>
              <a:t>- now, take this pair. We hold A constant  and vary B. The outcome changes. We see the independent impact of B.</a:t>
            </a:r>
          </a:p>
          <a:p>
            <a:pPr lvl="0" rtl="0">
              <a:spcBef>
                <a:spcPts val="0"/>
              </a:spcBef>
              <a:buNone/>
            </a:pPr>
            <a:r>
              <a:rPr lang="en" sz="1100"/>
              <a:t>- We can get rid of 4.</a:t>
            </a:r>
          </a:p>
          <a:p>
            <a:pPr lvl="0" rtl="0">
              <a:spcBef>
                <a:spcPts val="0"/>
              </a:spcBef>
              <a:buNone/>
            </a:pPr>
            <a:r>
              <a:rPr lang="en"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68" name="Shape 468"/>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69" name="Shape 469"/>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70" name="Shape 470"/>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71" name="Shape 471"/>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472" name="Shape 472"/>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527" name="Shape 52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528" name="Shape 52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529" name="Shape 52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530" name="Shape 530"/>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531" name="Shape 531"/>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(read) </a:t>
            </a:r>
          </a:p>
          <a:p>
            <a:pPr lvl="0" rtl="0">
              <a:spcBef>
                <a:spcPts val="0"/>
              </a:spcBef>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p>
          <a:p>
            <a:pPr lvl="0" rtl="0">
              <a:spcBef>
                <a:spcPts val="0"/>
              </a:spcBef>
              <a:buNone/>
            </a:pPr>
            <a:r>
              <a:t/>
            </a:r>
            <a:endParaRPr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559" name="Shape 55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560" name="Shape 56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561" name="Shape 56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562" name="Shape 562"/>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563" name="Shape 563"/>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p>
          <a:p>
            <a:pPr lvl="0" rtl="0">
              <a:lnSpc>
                <a:spcPct val="120000"/>
              </a:lnSpc>
              <a:spcBef>
                <a:spcPts val="0"/>
              </a:spcBef>
              <a:buNone/>
            </a:pPr>
            <a:r>
              <a:rPr lang="en" sz="1200">
                <a:solidFill>
                  <a:schemeClr val="dk1"/>
                </a:solidFill>
              </a:rPr>
              <a:t>People have attempted to do this. Today’s topic are what are called test adequacy metrics.</a:t>
            </a:r>
          </a:p>
          <a:p>
            <a:pPr lvl="0" rtl="0">
              <a:lnSpc>
                <a:spcPct val="120000"/>
              </a:lnSpc>
              <a:spcBef>
                <a:spcPts val="0"/>
              </a:spcBef>
              <a:buNone/>
            </a:pPr>
            <a:r>
              <a:rPr lang="en" sz="1200">
                <a:solidFill>
                  <a:schemeClr val="dk1"/>
                </a:solidFill>
              </a:rPr>
              <a:t>These adequacy metrics are ways of scoring our testing efforts. We take our tests and we check them against a criterion - a list of test obligations. These obligations are properties that must be met by our tests, a list of conditions that - in theory - let us make an argument that we did the best we can - by using these measurements of good testing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p>
          <a:p>
            <a:pPr lvl="0" rtl="0">
              <a:lnSpc>
                <a:spcPct val="120000"/>
              </a:lnSpc>
              <a:spcBef>
                <a:spcPts val="0"/>
              </a:spcBef>
              <a:buNone/>
            </a:pPr>
            <a:r>
              <a:t/>
            </a:r>
            <a:endParaRPr sz="1200">
              <a:solidFill>
                <a:schemeClr val="dk1"/>
              </a:solidFill>
            </a:endParaRPr>
          </a:p>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4" name="Shape 614"/>
        <p:cNvGrpSpPr/>
        <p:nvPr/>
      </p:nvGrpSpPr>
      <p:grpSpPr>
        <a:xfrm>
          <a:off x="0" y="0"/>
          <a:ext cx="0" cy="0"/>
          <a:chOff x="0" y="0"/>
          <a:chExt cx="0" cy="0"/>
        </a:xfrm>
      </p:grpSpPr>
      <p:sp>
        <p:nvSpPr>
          <p:cNvPr id="615" name="Shape 6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6" name="Shape 6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(read 3-4)</a:t>
            </a:r>
          </a:p>
          <a:p>
            <a:pPr lvl="0" rtl="0">
              <a:lnSpc>
                <a:spcPct val="120000"/>
              </a:lnSpc>
              <a:spcBef>
                <a:spcPts val="0"/>
              </a:spcBef>
              <a:buNone/>
            </a:pPr>
            <a:r>
              <a:rPr lang="en" sz="1200">
                <a:solidFill>
                  <a:schemeClr val="dk1"/>
                </a:solidFill>
              </a:rPr>
              <a:t>If we don’t meet this list of obligations, we add tests that do. We keep building tests until the checklist is complete. At that point, we don’t know that our tests are perfect, we can never be sure, but we know that they are not inadequate in the manner prescribed by the metric we’re measuring.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There are dozens of these metrics, but they are all based on the central idea that they cover a set of factors that are - hopefuly- correlated to finding faults. If you build these tests and run them, you’ll be more likely to have noticed certain types of faults. (read 3). </a:t>
            </a:r>
          </a:p>
          <a:p>
            <a:pPr lvl="0" rtl="0">
              <a:lnSpc>
                <a:spcPct val="120000"/>
              </a:lnSpc>
              <a:spcBef>
                <a:spcPts val="0"/>
              </a:spcBef>
              <a:buNone/>
            </a:pPr>
            <a:r>
              <a:rPr lang="en" sz="1200">
                <a:solidFill>
                  <a:schemeClr val="dk1"/>
                </a:solidFill>
              </a:rPr>
              <a:t>(read 4) If you think back to last class - something like combinatorial interaction testing. That’s an adequacy metric in a way, we want to cover all 2-way or 3-way interactions between input partitions. That gives us a checklist to mark off, something we can measure.</a:t>
            </a:r>
          </a:p>
          <a:p>
            <a:pPr lvl="0" rtl="0">
              <a:lnSpc>
                <a:spcPct val="120000"/>
              </a:lnSpc>
              <a:spcBef>
                <a:spcPts val="0"/>
              </a:spcBef>
              <a:buNone/>
            </a:pPr>
            <a:r>
              <a:rPr lang="en" sz="1200">
                <a:solidFill>
                  <a:schemeClr val="dk1"/>
                </a:solidFill>
              </a:rPr>
              <a:t>(read 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We’ve talked about black box or functional testing, where you use your requirement specification to define inputs to and expected output from your system. This helps ensure your system fulfills the requirements. Functional testing, however, is based on the requirements - of course - and not the code itself. It is an important practice, but there is not a 1-1 correlation, and to really root out faults, we need to consider the code itself, and the structure of the software. Today, we’ll describe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Earlier, we talked about functional testing, using the requirements to come up with tests. That’s called black box testing because we don’t know what it inside the box, the actual software. We write tests using all of the other information lying around - the requirements, specifications, usage scenarios - but the program is this untamperable box, often because it doesn’t exist when you’re writing the tests. However, the structure of the code is itself a valuable source of information, so we should make use of that. This is the basic idea behind structural testing. We should throw open the white box.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cover those testing goals, using the percentage of covered obligations as a test adequacy score. Take that if statement. We need a test where eptr has a + sign in it to hit the true branch of that if statement. So, if our tests don’t do that, we should come up with a test to satisfy that condition.</a:t>
            </a:r>
          </a:p>
          <a:p>
            <a:pPr lvl="0" rtl="0">
              <a:lnSpc>
                <a:spcPct val="120000"/>
              </a:lnSpc>
              <a:spcBef>
                <a:spcPts val="0"/>
              </a:spcBef>
              <a:buNone/>
            </a:pPr>
            <a:r>
              <a:rPr lang="en">
                <a:solidFill>
                  <a:schemeClr val="dk1"/>
                </a:solidFill>
              </a:rPr>
              <a:t>Why? (discuss - look for answers like no faults without execution, Corner cases, more thorough testing, requirements don’t necessarily cover things like helper functions, error handling code, etc. Requirements might be incomplete.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Structural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6 - 01/26/2017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715300" y="1966200"/>
            <a:ext cx="8113499" cy="26295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The basic idea:</a:t>
            </a:r>
          </a:p>
          <a:p>
            <a:pPr lvl="0">
              <a:spcBef>
                <a:spcPts val="0"/>
              </a:spcBef>
              <a:buNone/>
            </a:pPr>
            <a:r>
              <a:rPr b="1" lang="en" sz="4800">
                <a:solidFill>
                  <a:srgbClr val="FFFFFF"/>
                </a:solidFill>
              </a:rPr>
              <a:t>You can’t find all of the faults without exercising all of the code.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 Motivation</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Requirements-based tests should execute </a:t>
            </a:r>
            <a:r>
              <a:rPr i="1" lang="en"/>
              <a:t>most</a:t>
            </a:r>
            <a:r>
              <a:rPr lang="en"/>
              <a:t> code, but will rarely execute all of it.</a:t>
            </a:r>
          </a:p>
          <a:p>
            <a:pPr indent="-228600" lvl="1" marL="914400" marR="0" rtl="0" algn="l">
              <a:lnSpc>
                <a:spcPct val="120000"/>
              </a:lnSpc>
              <a:spcBef>
                <a:spcPts val="0"/>
              </a:spcBef>
              <a:spcAft>
                <a:spcPts val="0"/>
              </a:spcAft>
            </a:pPr>
            <a:r>
              <a:rPr lang="en"/>
              <a:t>Helper functions</a:t>
            </a:r>
          </a:p>
          <a:p>
            <a:pPr indent="-228600" lvl="1" marL="914400" marR="0" rtl="0" algn="l">
              <a:lnSpc>
                <a:spcPct val="120000"/>
              </a:lnSpc>
              <a:spcBef>
                <a:spcPts val="0"/>
              </a:spcBef>
              <a:spcAft>
                <a:spcPts val="0"/>
              </a:spcAft>
            </a:pPr>
            <a:r>
              <a:rPr lang="en"/>
              <a:t>Error-handling code</a:t>
            </a:r>
          </a:p>
          <a:p>
            <a:pPr indent="-228600" lvl="1" marL="914400" marR="0" rtl="0" algn="l">
              <a:lnSpc>
                <a:spcPct val="120000"/>
              </a:lnSpc>
              <a:spcBef>
                <a:spcPts val="0"/>
              </a:spcBef>
              <a:spcAft>
                <a:spcPts val="0"/>
              </a:spcAft>
            </a:pPr>
            <a:r>
              <a:rPr lang="en"/>
              <a:t>Requirements missing outcomes </a:t>
            </a:r>
          </a:p>
          <a:p>
            <a:pPr indent="-228600" lvl="0" marL="457200" marR="0" rtl="0" algn="l">
              <a:lnSpc>
                <a:spcPct val="120000"/>
              </a:lnSpc>
              <a:spcBef>
                <a:spcPts val="0"/>
              </a:spcBef>
              <a:spcAft>
                <a:spcPts val="0"/>
              </a:spcAft>
            </a:pPr>
            <a:r>
              <a:rPr lang="en"/>
              <a:t>Structural testing compliments functional testing by requiring that code elements are exercised in prescribed ways.</a:t>
            </a: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Does Not Replace Functional Testing</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Structural testing should not be the basis for “How do I choose tests?”</a:t>
            </a:r>
          </a:p>
          <a:p>
            <a:pPr indent="-228600" lvl="1" marL="914400" marR="0" rtl="0" algn="l">
              <a:lnSpc>
                <a:spcPct val="120000"/>
              </a:lnSpc>
              <a:spcBef>
                <a:spcPts val="0"/>
              </a:spcBef>
              <a:spcAft>
                <a:spcPts val="0"/>
              </a:spcAft>
            </a:pPr>
            <a:r>
              <a:rPr lang="en"/>
              <a:t>Structure-based tests do not directly make an argument for verification or expose missing functionality.</a:t>
            </a:r>
          </a:p>
          <a:p>
            <a:pPr indent="-228600" lvl="1" marL="914400" marR="0" rtl="0" algn="l">
              <a:lnSpc>
                <a:spcPct val="120000"/>
              </a:lnSpc>
              <a:spcBef>
                <a:spcPts val="0"/>
              </a:spcBef>
              <a:spcAft>
                <a:spcPts val="0"/>
              </a:spcAft>
            </a:pPr>
            <a:r>
              <a:rPr lang="en"/>
              <a:t>Structural testing is useful for supplementing functional tests to help reveal faults.</a:t>
            </a:r>
          </a:p>
          <a:p>
            <a:pPr indent="-361950" lvl="2" marL="1371600" marR="0" rtl="0" algn="l">
              <a:lnSpc>
                <a:spcPct val="120000"/>
              </a:lnSpc>
              <a:spcBef>
                <a:spcPts val="0"/>
              </a:spcBef>
              <a:spcAft>
                <a:spcPts val="0"/>
              </a:spcAft>
              <a:buSzPct val="100000"/>
            </a:pPr>
            <a:r>
              <a:rPr lang="en" sz="2100"/>
              <a:t>Functional tests are good at exposing conceptual faults. Structural tests are good at exposing coding mistakes.</a:t>
            </a: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Usage</a:t>
            </a:r>
          </a:p>
        </p:txBody>
      </p:sp>
      <p:sp>
        <p:nvSpPr>
          <p:cNvPr id="131" name="Shape 131"/>
          <p:cNvSpPr txBox="1"/>
          <p:nvPr>
            <p:ph idx="1" type="body"/>
          </p:nvPr>
        </p:nvSpPr>
        <p:spPr>
          <a:xfrm>
            <a:off x="457200" y="1600200"/>
            <a:ext cx="50450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Take code, derive information about structure, use test obligation information to:</a:t>
            </a:r>
          </a:p>
          <a:p>
            <a:pPr indent="-381000" lvl="0" marL="457200" rtl="0">
              <a:lnSpc>
                <a:spcPct val="120000"/>
              </a:lnSpc>
              <a:spcBef>
                <a:spcPts val="0"/>
              </a:spcBef>
              <a:buSzPct val="100000"/>
            </a:pPr>
            <a:r>
              <a:rPr lang="en" sz="2400"/>
              <a:t>Create Tests</a:t>
            </a:r>
          </a:p>
          <a:p>
            <a:pPr indent="-381000" lvl="1" marL="914400" rtl="0">
              <a:lnSpc>
                <a:spcPct val="120000"/>
              </a:lnSpc>
              <a:spcBef>
                <a:spcPts val="0"/>
              </a:spcBef>
              <a:buSzPct val="100000"/>
            </a:pPr>
            <a:r>
              <a:rPr lang="en"/>
              <a:t>Design tests that satisfy obligations.</a:t>
            </a:r>
          </a:p>
          <a:p>
            <a:pPr indent="-381000" lvl="0" marL="457200" rtl="0">
              <a:lnSpc>
                <a:spcPct val="120000"/>
              </a:lnSpc>
              <a:spcBef>
                <a:spcPts val="0"/>
              </a:spcBef>
              <a:buSzPct val="100000"/>
            </a:pPr>
            <a:r>
              <a:rPr lang="en" sz="2400"/>
              <a:t>Measure Adequacy of Existing Tests</a:t>
            </a:r>
          </a:p>
          <a:p>
            <a:pPr indent="-381000" lvl="1" marL="914400" rtl="0">
              <a:lnSpc>
                <a:spcPct val="120000"/>
              </a:lnSpc>
              <a:spcBef>
                <a:spcPts val="0"/>
              </a:spcBef>
              <a:buSzPct val="100000"/>
            </a:pPr>
            <a:r>
              <a:rPr lang="en"/>
              <a:t>Measure coverage of existing tests, fill in gaps.</a:t>
            </a:r>
          </a:p>
        </p:txBody>
      </p:sp>
      <p:sp>
        <p:nvSpPr>
          <p:cNvPr id="132" name="Shape 132"/>
          <p:cNvSpPr/>
          <p:nvPr/>
        </p:nvSpPr>
        <p:spPr>
          <a:xfrm>
            <a:off x="6342275" y="3434650"/>
            <a:ext cx="1739999" cy="881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System Under Test</a:t>
            </a:r>
          </a:p>
        </p:txBody>
      </p:sp>
      <p:sp>
        <p:nvSpPr>
          <p:cNvPr id="133" name="Shape 133"/>
          <p:cNvSpPr/>
          <p:nvPr/>
        </p:nvSpPr>
        <p:spPr>
          <a:xfrm>
            <a:off x="6585275" y="206757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Test Inputs</a:t>
            </a:r>
          </a:p>
        </p:txBody>
      </p:sp>
      <p:cxnSp>
        <p:nvCxnSpPr>
          <p:cNvPr id="134" name="Shape 134"/>
          <p:cNvCxnSpPr/>
          <p:nvPr/>
        </p:nvCxnSpPr>
        <p:spPr>
          <a:xfrm rot="10800000">
            <a:off x="7562525" y="2858374"/>
            <a:ext cx="0" cy="576300"/>
          </a:xfrm>
          <a:prstGeom prst="straightConnector1">
            <a:avLst/>
          </a:prstGeom>
          <a:noFill/>
          <a:ln cap="flat" cmpd="sng" w="19050">
            <a:solidFill>
              <a:schemeClr val="dk2"/>
            </a:solidFill>
            <a:prstDash val="solid"/>
            <a:round/>
            <a:headEnd len="lg" w="lg" type="none"/>
            <a:tailEnd len="lg" w="lg" type="triangle"/>
          </a:ln>
        </p:spPr>
      </p:cxnSp>
      <p:cxnSp>
        <p:nvCxnSpPr>
          <p:cNvPr id="135" name="Shape 135"/>
          <p:cNvCxnSpPr/>
          <p:nvPr/>
        </p:nvCxnSpPr>
        <p:spPr>
          <a:xfrm>
            <a:off x="6816825" y="2858375"/>
            <a:ext cx="0" cy="576300"/>
          </a:xfrm>
          <a:prstGeom prst="straightConnector1">
            <a:avLst/>
          </a:prstGeom>
          <a:noFill/>
          <a:ln cap="flat" cmpd="sng" w="19050">
            <a:solidFill>
              <a:schemeClr val="dk2"/>
            </a:solidFill>
            <a:prstDash val="solid"/>
            <a:round/>
            <a:headEnd len="lg" w="lg" type="none"/>
            <a:tailEnd len="lg" w="lg" type="triangle"/>
          </a:ln>
        </p:spPr>
      </p:cxnSp>
      <p:sp>
        <p:nvSpPr>
          <p:cNvPr id="136" name="Shape 136"/>
          <p:cNvSpPr txBox="1"/>
          <p:nvPr/>
        </p:nvSpPr>
        <p:spPr>
          <a:xfrm>
            <a:off x="7749000" y="2982725"/>
            <a:ext cx="937799" cy="271499"/>
          </a:xfrm>
          <a:prstGeom prst="rect">
            <a:avLst/>
          </a:prstGeom>
          <a:noFill/>
          <a:ln>
            <a:noFill/>
          </a:ln>
        </p:spPr>
        <p:txBody>
          <a:bodyPr anchorCtr="0" anchor="t" bIns="91425" lIns="91425" rIns="91425" tIns="91425">
            <a:noAutofit/>
          </a:bodyPr>
          <a:lstStyle/>
          <a:p>
            <a:pPr lvl="0">
              <a:spcBef>
                <a:spcPts val="0"/>
              </a:spcBef>
              <a:buNone/>
            </a:pPr>
            <a:r>
              <a:rPr lang="en"/>
              <a:t>Derives</a:t>
            </a:r>
          </a:p>
        </p:txBody>
      </p:sp>
      <p:sp>
        <p:nvSpPr>
          <p:cNvPr id="137" name="Shape 137"/>
          <p:cNvSpPr txBox="1"/>
          <p:nvPr/>
        </p:nvSpPr>
        <p:spPr>
          <a:xfrm>
            <a:off x="5822525" y="3010750"/>
            <a:ext cx="937799" cy="271499"/>
          </a:xfrm>
          <a:prstGeom prst="rect">
            <a:avLst/>
          </a:prstGeom>
          <a:noFill/>
          <a:ln>
            <a:noFill/>
          </a:ln>
        </p:spPr>
        <p:txBody>
          <a:bodyPr anchorCtr="0" anchor="t" bIns="91425" lIns="91425" rIns="91425" tIns="91425">
            <a:noAutofit/>
          </a:bodyPr>
          <a:lstStyle/>
          <a:p>
            <a:pPr lvl="0" rtl="0">
              <a:spcBef>
                <a:spcPts val="0"/>
              </a:spcBef>
              <a:buNone/>
            </a:pPr>
            <a:r>
              <a:rPr lang="en"/>
              <a:t>Tests</a:t>
            </a:r>
          </a:p>
        </p:txBody>
      </p:sp>
      <p:sp>
        <p:nvSpPr>
          <p:cNvPr id="138" name="Shape 138"/>
          <p:cNvSpPr/>
          <p:nvPr/>
        </p:nvSpPr>
        <p:spPr>
          <a:xfrm>
            <a:off x="6585275" y="489232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Test Output</a:t>
            </a:r>
          </a:p>
        </p:txBody>
      </p:sp>
      <p:cxnSp>
        <p:nvCxnSpPr>
          <p:cNvPr id="139" name="Shape 139"/>
          <p:cNvCxnSpPr>
            <a:stCxn id="132" idx="2"/>
            <a:endCxn id="138" idx="0"/>
          </p:cNvCxnSpPr>
          <p:nvPr/>
        </p:nvCxnSpPr>
        <p:spPr>
          <a:xfrm>
            <a:off x="7212274" y="4316049"/>
            <a:ext cx="0" cy="576300"/>
          </a:xfrm>
          <a:prstGeom prst="straightConnector1">
            <a:avLst/>
          </a:prstGeom>
          <a:noFill/>
          <a:ln cap="flat" cmpd="sng" w="19050">
            <a:solidFill>
              <a:schemeClr val="dk2"/>
            </a:solidFill>
            <a:prstDash val="solid"/>
            <a:round/>
            <a:headEnd len="lg" w="lg" type="none"/>
            <a:tailEnd len="lg" w="lg" type="triangle"/>
          </a:ln>
        </p:spPr>
      </p:cxnSp>
      <p:sp>
        <p:nvSpPr>
          <p:cNvPr id="140" name="Shape 1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and Data Flow</a:t>
            </a:r>
          </a:p>
        </p:txBody>
      </p:sp>
      <p:sp>
        <p:nvSpPr>
          <p:cNvPr id="146" name="Shape 1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We need context on how system executes.</a:t>
            </a:r>
          </a:p>
          <a:p>
            <a:pPr indent="-228600" lvl="0" marL="457200" marR="0" rtl="0" algn="l">
              <a:lnSpc>
                <a:spcPct val="120000"/>
              </a:lnSpc>
              <a:spcBef>
                <a:spcPts val="0"/>
              </a:spcBef>
              <a:spcAft>
                <a:spcPts val="0"/>
              </a:spcAft>
            </a:pPr>
            <a:r>
              <a:rPr lang="en"/>
              <a:t>Code is rarely sequential - conditional statements result in branches in execution, jumping between blocks of code.</a:t>
            </a:r>
          </a:p>
          <a:p>
            <a:pPr indent="-228600" lvl="1" marL="914400" marR="0" rtl="0" algn="l">
              <a:lnSpc>
                <a:spcPct val="120000"/>
              </a:lnSpc>
              <a:spcBef>
                <a:spcPts val="0"/>
              </a:spcBef>
              <a:spcAft>
                <a:spcPts val="0"/>
              </a:spcAft>
            </a:pPr>
            <a:r>
              <a:rPr lang="en"/>
              <a:t>Control flow is information on how control passes between blocks of code.</a:t>
            </a:r>
          </a:p>
          <a:p>
            <a:pPr indent="-228600" lvl="0" marL="457200" marR="0" rtl="0" algn="l">
              <a:lnSpc>
                <a:spcPct val="120000"/>
              </a:lnSpc>
              <a:spcBef>
                <a:spcPts val="0"/>
              </a:spcBef>
              <a:spcAft>
                <a:spcPts val="0"/>
              </a:spcAft>
            </a:pPr>
            <a:r>
              <a:rPr lang="en"/>
              <a:t>Data flow is information on how variables are used in other expressions. </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Control-Flow Graphs</a:t>
            </a:r>
          </a:p>
        </p:txBody>
      </p:sp>
      <p:sp>
        <p:nvSpPr>
          <p:cNvPr id="153" name="Shape 15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A directed graph representing the flow of control through the program.</a:t>
            </a:r>
          </a:p>
          <a:p>
            <a:pPr indent="-355600" lvl="0" marL="457200" marR="0" rtl="0" algn="l">
              <a:lnSpc>
                <a:spcPct val="120000"/>
              </a:lnSpc>
              <a:spcBef>
                <a:spcPts val="0"/>
              </a:spcBef>
              <a:spcAft>
                <a:spcPts val="0"/>
              </a:spcAft>
              <a:buSzPct val="100000"/>
            </a:pPr>
            <a:r>
              <a:rPr lang="en" sz="2000"/>
              <a:t>Nodes represent sequential blocks of program commands. </a:t>
            </a:r>
          </a:p>
          <a:p>
            <a:pPr indent="-355600" lvl="0" marL="457200" marR="0" rtl="0" algn="l">
              <a:lnSpc>
                <a:spcPct val="120000"/>
              </a:lnSpc>
              <a:spcBef>
                <a:spcPts val="0"/>
              </a:spcBef>
              <a:spcAft>
                <a:spcPts val="0"/>
              </a:spcAft>
              <a:buSzPct val="100000"/>
            </a:pPr>
            <a:r>
              <a:rPr lang="en" sz="2000"/>
              <a:t>Edges connect nodes in the sequence they are executed. Multiple edges indicate conditional statements (loops, if statements, switches).</a:t>
            </a:r>
          </a:p>
        </p:txBody>
      </p:sp>
      <p:sp>
        <p:nvSpPr>
          <p:cNvPr id="154" name="Shape 15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cxnSp>
        <p:nvCxnSpPr>
          <p:cNvPr id="156" name="Shape 156"/>
          <p:cNvCxnSpPr/>
          <p:nvPr/>
        </p:nvCxnSpPr>
        <p:spPr>
          <a:xfrm>
            <a:off x="6549725" y="3628933"/>
            <a:ext cx="0" cy="352800"/>
          </a:xfrm>
          <a:prstGeom prst="straightConnector1">
            <a:avLst/>
          </a:prstGeom>
          <a:noFill/>
          <a:ln cap="flat" cmpd="sng" w="28575">
            <a:solidFill>
              <a:srgbClr val="000000"/>
            </a:solidFill>
            <a:prstDash val="solid"/>
            <a:round/>
            <a:headEnd len="med" w="med" type="none"/>
            <a:tailEnd len="med" w="med" type="triangle"/>
          </a:ln>
        </p:spPr>
      </p:cxnSp>
      <p:cxnSp>
        <p:nvCxnSpPr>
          <p:cNvPr id="157" name="Shape 157"/>
          <p:cNvCxnSpPr/>
          <p:nvPr/>
        </p:nvCxnSpPr>
        <p:spPr>
          <a:xfrm>
            <a:off x="4575841" y="3628933"/>
            <a:ext cx="0" cy="1358400"/>
          </a:xfrm>
          <a:prstGeom prst="straightConnector1">
            <a:avLst/>
          </a:prstGeom>
          <a:noFill/>
          <a:ln cap="flat" cmpd="sng" w="28575">
            <a:solidFill>
              <a:srgbClr val="000000"/>
            </a:solidFill>
            <a:prstDash val="solid"/>
            <a:round/>
            <a:headEnd len="med" w="med" type="none"/>
            <a:tailEnd len="med" w="med" type="triangle"/>
          </a:ln>
        </p:spPr>
      </p:cxnSp>
      <p:sp>
        <p:nvSpPr>
          <p:cNvPr id="158" name="Shape 158"/>
          <p:cNvSpPr/>
          <p:nvPr/>
        </p:nvSpPr>
        <p:spPr>
          <a:xfrm>
            <a:off x="7359992" y="5375546"/>
            <a:ext cx="6458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159" name="Shape 159"/>
          <p:cNvSpPr/>
          <p:nvPr/>
        </p:nvSpPr>
        <p:spPr>
          <a:xfrm>
            <a:off x="4240408" y="3319173"/>
            <a:ext cx="2431500" cy="604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p>
        </p:txBody>
      </p:sp>
      <p:sp>
        <p:nvSpPr>
          <p:cNvPr id="160" name="Shape 160"/>
          <p:cNvSpPr/>
          <p:nvPr/>
        </p:nvSpPr>
        <p:spPr>
          <a:xfrm>
            <a:off x="5472923" y="3981629"/>
            <a:ext cx="2167200" cy="604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161" name="Shape 161"/>
          <p:cNvSpPr/>
          <p:nvPr/>
        </p:nvSpPr>
        <p:spPr>
          <a:xfrm>
            <a:off x="6994458" y="4639485"/>
            <a:ext cx="13037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162" name="Shape 162"/>
          <p:cNvSpPr/>
          <p:nvPr/>
        </p:nvSpPr>
        <p:spPr>
          <a:xfrm>
            <a:off x="3922449" y="5007516"/>
            <a:ext cx="13052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163" name="Shape 163"/>
          <p:cNvCxnSpPr/>
          <p:nvPr/>
        </p:nvCxnSpPr>
        <p:spPr>
          <a:xfrm>
            <a:off x="5526230" y="2892871"/>
            <a:ext cx="0" cy="401700"/>
          </a:xfrm>
          <a:prstGeom prst="straightConnector1">
            <a:avLst/>
          </a:prstGeom>
          <a:noFill/>
          <a:ln cap="flat" cmpd="sng" w="28575">
            <a:solidFill>
              <a:srgbClr val="000000"/>
            </a:solidFill>
            <a:prstDash val="solid"/>
            <a:round/>
            <a:headEnd len="med" w="med" type="none"/>
            <a:tailEnd len="med" w="med" type="triangle"/>
          </a:ln>
        </p:spPr>
      </p:cxnSp>
      <p:cxnSp>
        <p:nvCxnSpPr>
          <p:cNvPr id="164" name="Shape 164"/>
          <p:cNvCxnSpPr/>
          <p:nvPr/>
        </p:nvCxnSpPr>
        <p:spPr>
          <a:xfrm>
            <a:off x="7646328" y="4291388"/>
            <a:ext cx="0" cy="340499"/>
          </a:xfrm>
          <a:prstGeom prst="straightConnector1">
            <a:avLst/>
          </a:prstGeom>
          <a:noFill/>
          <a:ln cap="flat" cmpd="sng" w="28575">
            <a:solidFill>
              <a:srgbClr val="000000"/>
            </a:solidFill>
            <a:prstDash val="solid"/>
            <a:round/>
            <a:headEnd len="med" w="med" type="none"/>
            <a:tailEnd len="med" w="med" type="triangle"/>
          </a:ln>
        </p:spPr>
      </p:cxnSp>
      <p:cxnSp>
        <p:nvCxnSpPr>
          <p:cNvPr id="165" name="Shape 165"/>
          <p:cNvCxnSpPr/>
          <p:nvPr/>
        </p:nvCxnSpPr>
        <p:spPr>
          <a:xfrm>
            <a:off x="8017954" y="5594831"/>
            <a:ext cx="426599" cy="0"/>
          </a:xfrm>
          <a:prstGeom prst="straightConnector1">
            <a:avLst/>
          </a:prstGeom>
          <a:noFill/>
          <a:ln cap="flat" cmpd="sng" w="28575">
            <a:solidFill>
              <a:srgbClr val="000000"/>
            </a:solidFill>
            <a:prstDash val="solid"/>
            <a:round/>
            <a:headEnd len="med" w="med" type="none"/>
            <a:tailEnd len="med" w="med" type="none"/>
          </a:ln>
        </p:spPr>
      </p:cxnSp>
      <p:cxnSp>
        <p:nvCxnSpPr>
          <p:cNvPr id="166" name="Shape 166"/>
          <p:cNvCxnSpPr/>
          <p:nvPr/>
        </p:nvCxnSpPr>
        <p:spPr>
          <a:xfrm>
            <a:off x="8432106" y="3708600"/>
            <a:ext cx="0" cy="1886100"/>
          </a:xfrm>
          <a:prstGeom prst="straightConnector1">
            <a:avLst/>
          </a:prstGeom>
          <a:noFill/>
          <a:ln cap="flat" cmpd="sng" w="28575">
            <a:solidFill>
              <a:srgbClr val="000000"/>
            </a:solidFill>
            <a:prstDash val="solid"/>
            <a:round/>
            <a:headEnd len="med" w="med" type="none"/>
            <a:tailEnd len="med" w="med" type="none"/>
          </a:ln>
        </p:spPr>
      </p:cxnSp>
      <p:cxnSp>
        <p:nvCxnSpPr>
          <p:cNvPr id="167" name="Shape 167"/>
          <p:cNvCxnSpPr/>
          <p:nvPr/>
        </p:nvCxnSpPr>
        <p:spPr>
          <a:xfrm>
            <a:off x="5547552" y="3040083"/>
            <a:ext cx="2884499" cy="622499"/>
          </a:xfrm>
          <a:prstGeom prst="straightConnector1">
            <a:avLst/>
          </a:prstGeom>
          <a:noFill/>
          <a:ln cap="flat" cmpd="sng" w="28575">
            <a:solidFill>
              <a:srgbClr val="000000"/>
            </a:solidFill>
            <a:prstDash val="solid"/>
            <a:round/>
            <a:headEnd len="med" w="med" type="triangle"/>
            <a:tailEnd len="med" w="med" type="none"/>
          </a:ln>
        </p:spPr>
      </p:cxnSp>
      <p:sp>
        <p:nvSpPr>
          <p:cNvPr id="168" name="Shape 168"/>
          <p:cNvSpPr/>
          <p:nvPr/>
        </p:nvSpPr>
        <p:spPr>
          <a:xfrm>
            <a:off x="6609141" y="3659602"/>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69" name="Shape 169"/>
          <p:cNvSpPr/>
          <p:nvPr/>
        </p:nvSpPr>
        <p:spPr>
          <a:xfrm>
            <a:off x="4562122" y="3954025"/>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170" name="Shape 170"/>
          <p:cNvSpPr/>
          <p:nvPr/>
        </p:nvSpPr>
        <p:spPr>
          <a:xfrm>
            <a:off x="7741026" y="4200262"/>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71" name="Shape 171"/>
          <p:cNvSpPr/>
          <p:nvPr/>
        </p:nvSpPr>
        <p:spPr>
          <a:xfrm>
            <a:off x="5585624" y="4542875"/>
            <a:ext cx="800700"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172" name="Shape 172"/>
          <p:cNvCxnSpPr/>
          <p:nvPr/>
        </p:nvCxnSpPr>
        <p:spPr>
          <a:xfrm>
            <a:off x="5526230" y="4291388"/>
            <a:ext cx="0" cy="1297500"/>
          </a:xfrm>
          <a:prstGeom prst="straightConnector1">
            <a:avLst/>
          </a:prstGeom>
          <a:noFill/>
          <a:ln cap="flat" cmpd="sng" w="28575">
            <a:solidFill>
              <a:schemeClr val="dk1"/>
            </a:solidFill>
            <a:prstDash val="solid"/>
            <a:round/>
            <a:headEnd len="med" w="med" type="none"/>
            <a:tailEnd len="med" w="med" type="none"/>
          </a:ln>
        </p:spPr>
      </p:cxnSp>
      <p:cxnSp>
        <p:nvCxnSpPr>
          <p:cNvPr id="173" name="Shape 173"/>
          <p:cNvCxnSpPr/>
          <p:nvPr/>
        </p:nvCxnSpPr>
        <p:spPr>
          <a:xfrm>
            <a:off x="5547552" y="5594831"/>
            <a:ext cx="1800299" cy="0"/>
          </a:xfrm>
          <a:prstGeom prst="straightConnector1">
            <a:avLst/>
          </a:prstGeom>
          <a:noFill/>
          <a:ln cap="flat" cmpd="sng" w="28575">
            <a:solidFill>
              <a:schemeClr val="dk1"/>
            </a:solidFill>
            <a:prstDash val="solid"/>
            <a:round/>
            <a:headEnd len="med" w="med" type="none"/>
            <a:tailEnd len="med" w="med" type="triangle"/>
          </a:ln>
        </p:spPr>
      </p:cxnSp>
      <p:sp>
        <p:nvSpPr>
          <p:cNvPr id="174" name="Shape 174"/>
          <p:cNvSpPr/>
          <p:nvPr/>
        </p:nvSpPr>
        <p:spPr>
          <a:xfrm>
            <a:off x="5093681" y="2431299"/>
            <a:ext cx="8468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175" name="Shape 175"/>
          <p:cNvCxnSpPr/>
          <p:nvPr/>
        </p:nvCxnSpPr>
        <p:spPr>
          <a:xfrm>
            <a:off x="7646328" y="5101057"/>
            <a:ext cx="0" cy="267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Coverage Criteria</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Criteria based on exercising of:</a:t>
            </a:r>
          </a:p>
          <a:p>
            <a:pPr indent="-228600" lvl="1" marL="914400" marR="0" rtl="0" algn="l">
              <a:lnSpc>
                <a:spcPct val="120000"/>
              </a:lnSpc>
              <a:spcBef>
                <a:spcPts val="0"/>
              </a:spcBef>
              <a:spcAft>
                <a:spcPts val="0"/>
              </a:spcAft>
            </a:pPr>
            <a:r>
              <a:rPr lang="en"/>
              <a:t>Statements (nodes of CFG)</a:t>
            </a:r>
          </a:p>
          <a:p>
            <a:pPr indent="-228600" lvl="1" marL="914400" marR="0" rtl="0" algn="l">
              <a:lnSpc>
                <a:spcPct val="120000"/>
              </a:lnSpc>
              <a:spcBef>
                <a:spcPts val="0"/>
              </a:spcBef>
              <a:spcAft>
                <a:spcPts val="0"/>
              </a:spcAft>
            </a:pPr>
            <a:r>
              <a:rPr lang="en"/>
              <a:t>Branches (edges of CFG)</a:t>
            </a:r>
          </a:p>
          <a:p>
            <a:pPr indent="-228600" lvl="1" marL="914400" marR="0" rtl="0" algn="l">
              <a:lnSpc>
                <a:spcPct val="120000"/>
              </a:lnSpc>
              <a:spcBef>
                <a:spcPts val="0"/>
              </a:spcBef>
              <a:spcAft>
                <a:spcPts val="0"/>
              </a:spcAft>
            </a:pPr>
            <a:r>
              <a:rPr lang="en"/>
              <a:t>Conditions</a:t>
            </a:r>
          </a:p>
          <a:p>
            <a:pPr indent="-228600" lvl="1" marL="914400" marR="0" rtl="0" algn="l">
              <a:lnSpc>
                <a:spcPct val="120000"/>
              </a:lnSpc>
              <a:spcBef>
                <a:spcPts val="0"/>
              </a:spcBef>
              <a:spcAft>
                <a:spcPts val="0"/>
              </a:spcAft>
            </a:pPr>
            <a:r>
              <a:rPr lang="en"/>
              <a:t>Paths</a:t>
            </a:r>
          </a:p>
          <a:p>
            <a:pPr indent="-228600" lvl="1" marL="914400" marR="0" rtl="0" algn="l">
              <a:lnSpc>
                <a:spcPct val="120000"/>
              </a:lnSpc>
              <a:spcBef>
                <a:spcPts val="0"/>
              </a:spcBef>
              <a:spcAft>
                <a:spcPts val="0"/>
              </a:spcAft>
            </a:pPr>
            <a:r>
              <a:rPr lang="en"/>
              <a:t>… and many more</a:t>
            </a:r>
          </a:p>
          <a:p>
            <a:pPr indent="-228600" lvl="0" marL="457200" marR="0" rtl="0" algn="l">
              <a:lnSpc>
                <a:spcPct val="120000"/>
              </a:lnSpc>
              <a:spcBef>
                <a:spcPts val="0"/>
              </a:spcBef>
              <a:spcAft>
                <a:spcPts val="0"/>
              </a:spcAft>
            </a:pPr>
            <a:r>
              <a:rPr lang="en"/>
              <a:t>Measurements used as (in)adequacy criteria</a:t>
            </a:r>
          </a:p>
          <a:p>
            <a:pPr indent="-228600" lvl="1" marL="914400" marR="0" rtl="0" algn="l">
              <a:lnSpc>
                <a:spcPct val="120000"/>
              </a:lnSpc>
              <a:spcBef>
                <a:spcPts val="0"/>
              </a:spcBef>
              <a:spcAft>
                <a:spcPts val="0"/>
              </a:spcAft>
            </a:pPr>
            <a:r>
              <a:rPr lang="en"/>
              <a:t>If significant parts of the program are not tested, testing is surely inadequate.</a:t>
            </a:r>
          </a:p>
        </p:txBody>
      </p:sp>
      <p:sp>
        <p:nvSpPr>
          <p:cNvPr id="182" name="Shape 18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Statement Coverage</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The most intuitive criteria. Did we execute every statement at least once?</a:t>
            </a:r>
          </a:p>
          <a:p>
            <a:pPr indent="-228600" lvl="1" marL="914400" marR="0" rtl="0" algn="l">
              <a:lnSpc>
                <a:spcPct val="120000"/>
              </a:lnSpc>
              <a:spcBef>
                <a:spcPts val="0"/>
              </a:spcBef>
              <a:spcAft>
                <a:spcPts val="0"/>
              </a:spcAft>
            </a:pPr>
            <a:r>
              <a:rPr lang="en"/>
              <a:t>Cover each node of the CFG.</a:t>
            </a:r>
          </a:p>
          <a:p>
            <a:pPr indent="-228600" lvl="0" marL="457200" marR="0" rtl="0" algn="l">
              <a:lnSpc>
                <a:spcPct val="120000"/>
              </a:lnSpc>
              <a:spcBef>
                <a:spcPts val="0"/>
              </a:spcBef>
              <a:spcAft>
                <a:spcPts val="0"/>
              </a:spcAft>
            </a:pPr>
            <a:r>
              <a:rPr lang="en"/>
              <a:t>The idea: a fault in a statement cannot be revealed unless we execute the statement.</a:t>
            </a:r>
          </a:p>
          <a:p>
            <a:pPr indent="-228600" lvl="0" marL="457200" marR="0" rtl="0" algn="l">
              <a:lnSpc>
                <a:spcPct val="120000"/>
              </a:lnSpc>
              <a:spcBef>
                <a:spcPts val="0"/>
              </a:spcBef>
              <a:spcAft>
                <a:spcPts val="0"/>
              </a:spcAft>
            </a:pPr>
            <a:r>
              <a:rPr lang="en"/>
              <a:t>Coverage = Number of Statements Covered</a:t>
            </a:r>
          </a:p>
          <a:p>
            <a:pPr indent="0" lvl="0" marL="0" marR="0" rtl="0" algn="l">
              <a:lnSpc>
                <a:spcPct val="120000"/>
              </a:lnSpc>
              <a:spcBef>
                <a:spcPts val="0"/>
              </a:spcBef>
              <a:spcAft>
                <a:spcPts val="0"/>
              </a:spcAft>
              <a:buNone/>
            </a:pPr>
            <a:r>
              <a:rPr lang="en"/>
              <a:t>						Number of Total Statements</a:t>
            </a:r>
          </a:p>
        </p:txBody>
      </p:sp>
      <p:cxnSp>
        <p:nvCxnSpPr>
          <p:cNvPr id="190" name="Shape 190"/>
          <p:cNvCxnSpPr/>
          <p:nvPr/>
        </p:nvCxnSpPr>
        <p:spPr>
          <a:xfrm flipH="1" rot="10800000">
            <a:off x="3073100" y="4846525"/>
            <a:ext cx="5389499" cy="11699"/>
          </a:xfrm>
          <a:prstGeom prst="straightConnector1">
            <a:avLst/>
          </a:prstGeom>
          <a:noFill/>
          <a:ln cap="flat" cmpd="sng" w="19050">
            <a:solidFill>
              <a:srgbClr val="000000"/>
            </a:solidFill>
            <a:prstDash val="solid"/>
            <a:round/>
            <a:headEnd len="lg" w="lg" type="none"/>
            <a:tailEnd len="lg" w="lg" type="none"/>
          </a:ln>
        </p:spPr>
      </p:cxnSp>
      <p:sp>
        <p:nvSpPr>
          <p:cNvPr id="191" name="Shape 1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2500" y="5280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Statement Coverage</a:t>
            </a:r>
          </a:p>
        </p:txBody>
      </p:sp>
      <p:sp>
        <p:nvSpPr>
          <p:cNvPr id="201" name="Shape 201"/>
          <p:cNvSpPr/>
          <p:nvPr/>
        </p:nvSpPr>
        <p:spPr>
          <a:xfrm>
            <a:off x="452500" y="1765775"/>
            <a:ext cx="4590299"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cxnSp>
        <p:nvCxnSpPr>
          <p:cNvPr id="202" name="Shape 202"/>
          <p:cNvCxnSpPr/>
          <p:nvPr/>
        </p:nvCxnSpPr>
        <p:spPr>
          <a:xfrm>
            <a:off x="6732910" y="2714987"/>
            <a:ext cx="0" cy="347999"/>
          </a:xfrm>
          <a:prstGeom prst="straightConnector1">
            <a:avLst/>
          </a:prstGeom>
          <a:noFill/>
          <a:ln cap="flat" cmpd="sng" w="28575">
            <a:solidFill>
              <a:srgbClr val="000000"/>
            </a:solidFill>
            <a:prstDash val="solid"/>
            <a:round/>
            <a:headEnd len="med" w="med" type="none"/>
            <a:tailEnd len="med" w="med" type="triangle"/>
          </a:ln>
        </p:spPr>
      </p:cxnSp>
      <p:cxnSp>
        <p:nvCxnSpPr>
          <p:cNvPr id="203" name="Shape 203"/>
          <p:cNvCxnSpPr/>
          <p:nvPr/>
        </p:nvCxnSpPr>
        <p:spPr>
          <a:xfrm>
            <a:off x="4824810" y="2714987"/>
            <a:ext cx="0" cy="1340100"/>
          </a:xfrm>
          <a:prstGeom prst="straightConnector1">
            <a:avLst/>
          </a:prstGeom>
          <a:noFill/>
          <a:ln cap="flat" cmpd="sng" w="28575">
            <a:solidFill>
              <a:srgbClr val="000000"/>
            </a:solidFill>
            <a:prstDash val="solid"/>
            <a:round/>
            <a:headEnd len="med" w="med" type="none"/>
            <a:tailEnd len="med" w="med" type="triangle"/>
          </a:ln>
        </p:spPr>
      </p:cxnSp>
      <p:sp>
        <p:nvSpPr>
          <p:cNvPr id="204" name="Shape 204"/>
          <p:cNvSpPr/>
          <p:nvPr/>
        </p:nvSpPr>
        <p:spPr>
          <a:xfrm>
            <a:off x="7516173" y="4437910"/>
            <a:ext cx="624300"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205" name="Shape 205"/>
          <p:cNvSpPr/>
          <p:nvPr/>
        </p:nvSpPr>
        <p:spPr>
          <a:xfrm>
            <a:off x="4146625" y="2409430"/>
            <a:ext cx="3015900" cy="5960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i&lt;N and A[i] &lt;X</a:t>
            </a:r>
          </a:p>
        </p:txBody>
      </p:sp>
      <p:sp>
        <p:nvSpPr>
          <p:cNvPr id="206" name="Shape 206"/>
          <p:cNvSpPr/>
          <p:nvPr/>
        </p:nvSpPr>
        <p:spPr>
          <a:xfrm>
            <a:off x="5691994" y="3062900"/>
            <a:ext cx="2095200" cy="5960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207" name="Shape 207"/>
          <p:cNvSpPr/>
          <p:nvPr/>
        </p:nvSpPr>
        <p:spPr>
          <a:xfrm>
            <a:off x="7085150" y="3711825"/>
            <a:ext cx="1338000"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208" name="Shape 208"/>
          <p:cNvSpPr/>
          <p:nvPr/>
        </p:nvSpPr>
        <p:spPr>
          <a:xfrm>
            <a:off x="4193194" y="4074871"/>
            <a:ext cx="1261799"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209" name="Shape 209"/>
          <p:cNvCxnSpPr/>
          <p:nvPr/>
        </p:nvCxnSpPr>
        <p:spPr>
          <a:xfrm>
            <a:off x="5743524" y="1988910"/>
            <a:ext cx="0" cy="396300"/>
          </a:xfrm>
          <a:prstGeom prst="straightConnector1">
            <a:avLst/>
          </a:prstGeom>
          <a:noFill/>
          <a:ln cap="flat" cmpd="sng" w="28575">
            <a:solidFill>
              <a:srgbClr val="000000"/>
            </a:solidFill>
            <a:prstDash val="solid"/>
            <a:round/>
            <a:headEnd len="med" w="med" type="none"/>
            <a:tailEnd len="med" w="med" type="triangle"/>
          </a:ln>
        </p:spPr>
      </p:cxnSp>
      <p:cxnSp>
        <p:nvCxnSpPr>
          <p:cNvPr id="210" name="Shape 210"/>
          <p:cNvCxnSpPr/>
          <p:nvPr/>
        </p:nvCxnSpPr>
        <p:spPr>
          <a:xfrm>
            <a:off x="7792965" y="3368457"/>
            <a:ext cx="0" cy="336000"/>
          </a:xfrm>
          <a:prstGeom prst="straightConnector1">
            <a:avLst/>
          </a:prstGeom>
          <a:noFill/>
          <a:ln cap="flat" cmpd="sng" w="28575">
            <a:solidFill>
              <a:srgbClr val="000000"/>
            </a:solidFill>
            <a:prstDash val="solid"/>
            <a:round/>
            <a:headEnd len="med" w="med" type="none"/>
            <a:tailEnd len="med" w="med" type="triangle"/>
          </a:ln>
        </p:spPr>
      </p:cxnSp>
      <p:cxnSp>
        <p:nvCxnSpPr>
          <p:cNvPr id="211" name="Shape 211"/>
          <p:cNvCxnSpPr/>
          <p:nvPr/>
        </p:nvCxnSpPr>
        <p:spPr>
          <a:xfrm>
            <a:off x="8152206" y="4654220"/>
            <a:ext cx="412200" cy="0"/>
          </a:xfrm>
          <a:prstGeom prst="straightConnector1">
            <a:avLst/>
          </a:prstGeom>
          <a:noFill/>
          <a:ln cap="flat" cmpd="sng" w="28575">
            <a:solidFill>
              <a:srgbClr val="000000"/>
            </a:solidFill>
            <a:prstDash val="solid"/>
            <a:round/>
            <a:headEnd len="med" w="med" type="none"/>
            <a:tailEnd len="med" w="med" type="none"/>
          </a:ln>
        </p:spPr>
      </p:cxnSp>
      <p:cxnSp>
        <p:nvCxnSpPr>
          <p:cNvPr id="212" name="Shape 212"/>
          <p:cNvCxnSpPr/>
          <p:nvPr/>
        </p:nvCxnSpPr>
        <p:spPr>
          <a:xfrm>
            <a:off x="8570339" y="2787595"/>
            <a:ext cx="0" cy="1860599"/>
          </a:xfrm>
          <a:prstGeom prst="straightConnector1">
            <a:avLst/>
          </a:prstGeom>
          <a:noFill/>
          <a:ln cap="flat" cmpd="sng" w="28575">
            <a:solidFill>
              <a:srgbClr val="000000"/>
            </a:solidFill>
            <a:prstDash val="solid"/>
            <a:round/>
            <a:headEnd len="med" w="med" type="none"/>
            <a:tailEnd len="med" w="med" type="none"/>
          </a:ln>
        </p:spPr>
      </p:cxnSp>
      <p:cxnSp>
        <p:nvCxnSpPr>
          <p:cNvPr id="213" name="Shape 213"/>
          <p:cNvCxnSpPr/>
          <p:nvPr/>
        </p:nvCxnSpPr>
        <p:spPr>
          <a:xfrm>
            <a:off x="5764137" y="2134125"/>
            <a:ext cx="2788499" cy="614099"/>
          </a:xfrm>
          <a:prstGeom prst="straightConnector1">
            <a:avLst/>
          </a:prstGeom>
          <a:noFill/>
          <a:ln cap="flat" cmpd="sng" w="28575">
            <a:solidFill>
              <a:srgbClr val="000000"/>
            </a:solidFill>
            <a:prstDash val="solid"/>
            <a:round/>
            <a:headEnd len="med" w="med" type="triangle"/>
            <a:tailEnd len="med" w="med" type="none"/>
          </a:ln>
        </p:spPr>
      </p:cxnSp>
      <p:sp>
        <p:nvSpPr>
          <p:cNvPr id="214" name="Shape 214"/>
          <p:cNvSpPr/>
          <p:nvPr/>
        </p:nvSpPr>
        <p:spPr>
          <a:xfrm>
            <a:off x="6790345" y="2745241"/>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215" name="Shape 215"/>
          <p:cNvSpPr/>
          <p:nvPr/>
        </p:nvSpPr>
        <p:spPr>
          <a:xfrm>
            <a:off x="4811548" y="3035675"/>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216" name="Shape 216"/>
          <p:cNvSpPr/>
          <p:nvPr/>
        </p:nvSpPr>
        <p:spPr>
          <a:xfrm>
            <a:off x="7863547" y="3326103"/>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217" name="Shape 217"/>
          <p:cNvSpPr/>
          <p:nvPr/>
        </p:nvSpPr>
        <p:spPr>
          <a:xfrm>
            <a:off x="5800950" y="3616525"/>
            <a:ext cx="751200"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218" name="Shape 218"/>
          <p:cNvCxnSpPr/>
          <p:nvPr/>
        </p:nvCxnSpPr>
        <p:spPr>
          <a:xfrm>
            <a:off x="5743524" y="3368457"/>
            <a:ext cx="0" cy="1279800"/>
          </a:xfrm>
          <a:prstGeom prst="straightConnector1">
            <a:avLst/>
          </a:prstGeom>
          <a:noFill/>
          <a:ln cap="flat" cmpd="sng" w="28575">
            <a:solidFill>
              <a:schemeClr val="dk1"/>
            </a:solidFill>
            <a:prstDash val="solid"/>
            <a:round/>
            <a:headEnd len="med" w="med" type="none"/>
            <a:tailEnd len="med" w="med" type="none"/>
          </a:ln>
        </p:spPr>
      </p:cxnSp>
      <p:cxnSp>
        <p:nvCxnSpPr>
          <p:cNvPr id="219" name="Shape 219"/>
          <p:cNvCxnSpPr/>
          <p:nvPr/>
        </p:nvCxnSpPr>
        <p:spPr>
          <a:xfrm>
            <a:off x="5764137" y="4654220"/>
            <a:ext cx="1740299" cy="0"/>
          </a:xfrm>
          <a:prstGeom prst="straightConnector1">
            <a:avLst/>
          </a:prstGeom>
          <a:noFill/>
          <a:ln cap="flat" cmpd="sng" w="28575">
            <a:solidFill>
              <a:schemeClr val="dk1"/>
            </a:solidFill>
            <a:prstDash val="solid"/>
            <a:round/>
            <a:headEnd len="med" w="med" type="none"/>
            <a:tailEnd len="med" w="med" type="triangle"/>
          </a:ln>
        </p:spPr>
      </p:cxnSp>
      <p:sp>
        <p:nvSpPr>
          <p:cNvPr id="220" name="Shape 220"/>
          <p:cNvSpPr/>
          <p:nvPr/>
        </p:nvSpPr>
        <p:spPr>
          <a:xfrm>
            <a:off x="5325391" y="1533599"/>
            <a:ext cx="818699"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221" name="Shape 221"/>
          <p:cNvCxnSpPr/>
          <p:nvPr/>
        </p:nvCxnSpPr>
        <p:spPr>
          <a:xfrm>
            <a:off x="7792965" y="4167143"/>
            <a:ext cx="0" cy="263400"/>
          </a:xfrm>
          <a:prstGeom prst="straightConnector1">
            <a:avLst/>
          </a:prstGeom>
          <a:noFill/>
          <a:ln cap="flat" cmpd="sng" w="28575">
            <a:solidFill>
              <a:srgbClr val="000000"/>
            </a:solidFill>
            <a:prstDash val="solid"/>
            <a:round/>
            <a:headEnd len="med" w="med" type="none"/>
            <a:tailEnd len="med" w="med" type="triangle"/>
          </a:ln>
        </p:spPr>
      </p:cxnSp>
      <p:sp>
        <p:nvSpPr>
          <p:cNvPr id="222" name="Shape 222"/>
          <p:cNvSpPr txBox="1"/>
          <p:nvPr/>
        </p:nvSpPr>
        <p:spPr>
          <a:xfrm>
            <a:off x="452500" y="495820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How many tests do we need to provide coverage?</a:t>
            </a:r>
          </a:p>
          <a:p>
            <a:pPr lvl="0" rtl="0">
              <a:spcBef>
                <a:spcPts val="0"/>
              </a:spcBef>
              <a:buNone/>
            </a:pPr>
            <a:r>
              <a:rPr b="1" lang="en" sz="2400"/>
              <a:t>What kind of faults could we miss?</a:t>
            </a:r>
          </a:p>
          <a:p>
            <a:pPr lvl="0">
              <a:spcBef>
                <a:spcPts val="0"/>
              </a:spcBef>
              <a:buNone/>
            </a:pPr>
            <a:r>
              <a:rPr b="1" lang="en" sz="2400"/>
              <a:t>Where would we want to use statement coverage?</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 Note on Test Suite Size</a:t>
            </a:r>
          </a:p>
        </p:txBody>
      </p:sp>
      <p:sp>
        <p:nvSpPr>
          <p:cNvPr id="229" name="Shape 2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Level of coverage is not strictly correlated to test suite size.</a:t>
            </a:r>
          </a:p>
          <a:p>
            <a:pPr indent="-228600" lvl="1" marL="914400" marR="0" rtl="0" algn="l">
              <a:lnSpc>
                <a:spcPct val="120000"/>
              </a:lnSpc>
              <a:spcBef>
                <a:spcPts val="0"/>
              </a:spcBef>
              <a:spcAft>
                <a:spcPts val="0"/>
              </a:spcAft>
            </a:pPr>
            <a:r>
              <a:rPr lang="en"/>
              <a:t>Coverage depends on whether obligations are met. Some tests might not cover new code.</a:t>
            </a:r>
          </a:p>
          <a:p>
            <a:pPr indent="-228600" lvl="0" marL="457200" marR="0" rtl="0" algn="l">
              <a:lnSpc>
                <a:spcPct val="120000"/>
              </a:lnSpc>
              <a:spcBef>
                <a:spcPts val="0"/>
              </a:spcBef>
              <a:spcAft>
                <a:spcPts val="0"/>
              </a:spcAft>
            </a:pPr>
            <a:r>
              <a:rPr lang="en"/>
              <a:t>However, larger suites often find more faults.</a:t>
            </a:r>
          </a:p>
          <a:p>
            <a:pPr indent="-228600" lvl="1" marL="914400" marR="0" rtl="0" algn="l">
              <a:lnSpc>
                <a:spcPct val="120000"/>
              </a:lnSpc>
              <a:spcBef>
                <a:spcPts val="0"/>
              </a:spcBef>
              <a:spcAft>
                <a:spcPts val="0"/>
              </a:spcAft>
            </a:pPr>
            <a:r>
              <a:rPr lang="en"/>
              <a:t>They exercise the code more thoroughly. </a:t>
            </a:r>
          </a:p>
          <a:p>
            <a:pPr indent="-228600" lvl="1" marL="914400" marR="0" rtl="0" algn="l">
              <a:lnSpc>
                <a:spcPct val="120000"/>
              </a:lnSpc>
              <a:spcBef>
                <a:spcPts val="0"/>
              </a:spcBef>
              <a:spcAft>
                <a:spcPts val="0"/>
              </a:spcAft>
            </a:pPr>
            <a:r>
              <a:rPr i="1" lang="en"/>
              <a:t>How</a:t>
            </a:r>
            <a:r>
              <a:rPr lang="en"/>
              <a:t> code is executed is often more important than </a:t>
            </a:r>
            <a:r>
              <a:rPr i="1" lang="en"/>
              <a:t>whether</a:t>
            </a:r>
            <a:r>
              <a:rPr lang="en"/>
              <a:t> it was executed.</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692200" y="1467000"/>
            <a:ext cx="7948499" cy="2479499"/>
          </a:xfrm>
          <a:prstGeom prst="rect">
            <a:avLst/>
          </a:prstGeom>
        </p:spPr>
        <p:txBody>
          <a:bodyPr anchorCtr="0" anchor="b" bIns="91425" lIns="91425" rIns="91425" tIns="91425">
            <a:noAutofit/>
          </a:bodyPr>
          <a:lstStyle/>
          <a:p>
            <a:pPr lvl="0" rtl="0">
              <a:spcBef>
                <a:spcPts val="0"/>
              </a:spcBef>
              <a:buNone/>
            </a:pPr>
            <a:r>
              <a:rPr lang="en" sz="4000"/>
              <a:t>Every developer must answer:</a:t>
            </a:r>
          </a:p>
          <a:p>
            <a:pPr lvl="0" rtl="0">
              <a:spcBef>
                <a:spcPts val="0"/>
              </a:spcBef>
              <a:buNone/>
            </a:pPr>
            <a:r>
              <a:rPr lang="en"/>
              <a:t>    Are our tests are any good?</a:t>
            </a:r>
          </a:p>
          <a:p>
            <a:pPr lvl="0" rtl="0">
              <a:spcBef>
                <a:spcPts val="0"/>
              </a:spcBef>
              <a:buNone/>
            </a:pPr>
            <a:r>
              <a:rPr lang="en"/>
              <a:t>	</a:t>
            </a:r>
            <a:r>
              <a:rPr lang="en" sz="3000"/>
              <a:t>More importantly… Are they good </a:t>
            </a:r>
          </a:p>
          <a:p>
            <a:pPr indent="457200" lvl="0" rtl="0">
              <a:spcBef>
                <a:spcPts val="0"/>
              </a:spcBef>
              <a:buNone/>
            </a:pPr>
            <a:r>
              <a:rPr lang="en" sz="3000"/>
              <a:t>enough to stop writing new tests?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Suite Size</a:t>
            </a:r>
          </a:p>
        </p:txBody>
      </p:sp>
      <p:sp>
        <p:nvSpPr>
          <p:cNvPr id="236" name="Shape 2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Generally, we favor a large number of </a:t>
            </a:r>
            <a:r>
              <a:rPr i="1" lang="en"/>
              <a:t>targeted </a:t>
            </a:r>
            <a:r>
              <a:rPr lang="en"/>
              <a:t>tests over a smaller number of tests that exercise a lot of statements.</a:t>
            </a:r>
          </a:p>
          <a:p>
            <a:pPr indent="-228600" lvl="1" marL="914400" marR="0" rtl="0" algn="l">
              <a:lnSpc>
                <a:spcPct val="120000"/>
              </a:lnSpc>
              <a:spcBef>
                <a:spcPts val="0"/>
              </a:spcBef>
              <a:spcAft>
                <a:spcPts val="0"/>
              </a:spcAft>
            </a:pPr>
            <a:r>
              <a:rPr lang="en"/>
              <a:t>If a test targets a smaller number of obligations, it is easier to tell where a fault is.</a:t>
            </a:r>
          </a:p>
          <a:p>
            <a:pPr indent="-228600" lvl="1" marL="914400" marR="0" rtl="0" algn="l">
              <a:lnSpc>
                <a:spcPct val="120000"/>
              </a:lnSpc>
              <a:spcBef>
                <a:spcPts val="0"/>
              </a:spcBef>
              <a:spcAft>
                <a:spcPts val="0"/>
              </a:spcAft>
            </a:pPr>
            <a:r>
              <a:rPr lang="en"/>
              <a:t>If a test executes everything and covers a large number of obligations, we get higher coverage, but at the cost of being able to identify and fix faults.</a:t>
            </a:r>
          </a:p>
          <a:p>
            <a:pPr indent="-228600" lvl="1" marL="914400" marR="0" rtl="0" algn="l">
              <a:lnSpc>
                <a:spcPct val="120000"/>
              </a:lnSpc>
              <a:spcBef>
                <a:spcPts val="0"/>
              </a:spcBef>
              <a:spcAft>
                <a:spcPts val="0"/>
              </a:spcAft>
            </a:pPr>
            <a:r>
              <a:rPr lang="en"/>
              <a:t>The exception - cost to execute each test is high.</a:t>
            </a:r>
          </a:p>
        </p:txBody>
      </p: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Branch Coverage</a:t>
            </a:r>
          </a:p>
        </p:txBody>
      </p:sp>
      <p:sp>
        <p:nvSpPr>
          <p:cNvPr id="243" name="Shape 2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Do we have tests that take all of the control branches at some point?</a:t>
            </a:r>
          </a:p>
          <a:p>
            <a:pPr indent="-228600" lvl="1" marL="914400" marR="0" rtl="0" algn="l">
              <a:lnSpc>
                <a:spcPct val="120000"/>
              </a:lnSpc>
              <a:spcBef>
                <a:spcPts val="0"/>
              </a:spcBef>
              <a:spcAft>
                <a:spcPts val="0"/>
              </a:spcAft>
            </a:pPr>
            <a:r>
              <a:rPr lang="en"/>
              <a:t>Cover each edge of the CFG.</a:t>
            </a:r>
          </a:p>
          <a:p>
            <a:pPr indent="-228600" lvl="0" marL="457200" marR="0" rtl="0" algn="l">
              <a:lnSpc>
                <a:spcPct val="120000"/>
              </a:lnSpc>
              <a:spcBef>
                <a:spcPts val="0"/>
              </a:spcBef>
              <a:spcAft>
                <a:spcPts val="0"/>
              </a:spcAft>
            </a:pPr>
            <a:r>
              <a:rPr lang="en"/>
              <a:t>Helps identify faults in decision statements.</a:t>
            </a:r>
          </a:p>
          <a:p>
            <a:pPr indent="-228600" lvl="0" marL="457200" marR="0" rtl="0" algn="l">
              <a:lnSpc>
                <a:spcPct val="120000"/>
              </a:lnSpc>
              <a:spcBef>
                <a:spcPts val="0"/>
              </a:spcBef>
              <a:spcAft>
                <a:spcPts val="0"/>
              </a:spcAft>
            </a:pPr>
            <a:r>
              <a:rPr lang="en"/>
              <a:t>Coverage = Number of Branches Covered</a:t>
            </a:r>
          </a:p>
          <a:p>
            <a:pPr indent="0" lvl="0" marL="0" marR="0" rtl="0" algn="l">
              <a:lnSpc>
                <a:spcPct val="120000"/>
              </a:lnSpc>
              <a:spcBef>
                <a:spcPts val="0"/>
              </a:spcBef>
              <a:spcAft>
                <a:spcPts val="0"/>
              </a:spcAft>
              <a:buNone/>
            </a:pPr>
            <a:r>
              <a:rPr lang="en"/>
              <a:t>						Number of Total Branches</a:t>
            </a:r>
          </a:p>
        </p:txBody>
      </p:sp>
      <p:cxnSp>
        <p:nvCxnSpPr>
          <p:cNvPr id="244" name="Shape 244"/>
          <p:cNvCxnSpPr/>
          <p:nvPr/>
        </p:nvCxnSpPr>
        <p:spPr>
          <a:xfrm flipH="1" rot="10800000">
            <a:off x="2895825" y="4309275"/>
            <a:ext cx="5389499" cy="11699"/>
          </a:xfrm>
          <a:prstGeom prst="straightConnector1">
            <a:avLst/>
          </a:prstGeom>
          <a:noFill/>
          <a:ln cap="flat" cmpd="sng" w="19050">
            <a:solidFill>
              <a:srgbClr val="000000"/>
            </a:solidFill>
            <a:prstDash val="solid"/>
            <a:round/>
            <a:headEnd len="lg" w="lg" type="none"/>
            <a:tailEnd len="lg" w="lg" type="none"/>
          </a:ln>
        </p:spPr>
      </p:cxnSp>
      <p:sp>
        <p:nvSpPr>
          <p:cNvPr id="245" name="Shape 2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Subsumption</a:t>
            </a:r>
          </a:p>
        </p:txBody>
      </p:sp>
      <p:sp>
        <p:nvSpPr>
          <p:cNvPr id="251" name="Shape 2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20000"/>
              </a:lnSpc>
              <a:spcBef>
                <a:spcPts val="0"/>
              </a:spcBef>
              <a:spcAft>
                <a:spcPts val="0"/>
              </a:spcAft>
              <a:buClr>
                <a:schemeClr val="dk1"/>
              </a:buClr>
              <a:buSzPct val="100000"/>
              <a:buFont typeface="Arial"/>
            </a:pPr>
            <a:r>
              <a:rPr lang="en" sz="2800"/>
              <a:t>Coverage metric (</a:t>
            </a:r>
            <a:r>
              <a:rPr i="1" lang="en" sz="2800"/>
              <a:t>A</a:t>
            </a:r>
            <a:r>
              <a:rPr lang="en" sz="2800"/>
              <a:t>) </a:t>
            </a:r>
            <a:r>
              <a:rPr i="1" lang="en" sz="2800"/>
              <a:t>subsumes</a:t>
            </a:r>
            <a:r>
              <a:rPr lang="en" sz="2800"/>
              <a:t> another metric (</a:t>
            </a:r>
            <a:r>
              <a:rPr i="1" lang="en" sz="2800"/>
              <a:t>B</a:t>
            </a:r>
            <a:r>
              <a:rPr lang="en" sz="2800"/>
              <a:t>) if, for every program </a:t>
            </a:r>
            <a:r>
              <a:rPr i="1" lang="en" sz="2800"/>
              <a:t>P</a:t>
            </a:r>
            <a:r>
              <a:rPr lang="en" sz="2800"/>
              <a:t>, every test suite satisfying </a:t>
            </a:r>
            <a:r>
              <a:rPr i="1" lang="en" sz="2800"/>
              <a:t>A</a:t>
            </a:r>
            <a:r>
              <a:rPr lang="en" sz="2800"/>
              <a:t> also satisfies </a:t>
            </a:r>
            <a:r>
              <a:rPr i="1" lang="en" sz="2800"/>
              <a:t>B</a:t>
            </a:r>
            <a:r>
              <a:rPr lang="en" sz="2800"/>
              <a:t> with respect to </a:t>
            </a:r>
            <a:r>
              <a:rPr i="1" lang="en" sz="2800"/>
              <a:t>P</a:t>
            </a:r>
            <a:r>
              <a:rPr lang="en" sz="2800"/>
              <a:t>.</a:t>
            </a:r>
          </a:p>
          <a:p>
            <a:pPr indent="-228600" lvl="1" marL="914400" marR="0" rtl="0" algn="l">
              <a:lnSpc>
                <a:spcPct val="120000"/>
              </a:lnSpc>
              <a:spcBef>
                <a:spcPts val="0"/>
              </a:spcBef>
              <a:spcAft>
                <a:spcPts val="0"/>
              </a:spcAft>
            </a:pPr>
            <a:r>
              <a:rPr lang="en"/>
              <a:t>If we satisfy A, there is no point in measuring B. </a:t>
            </a:r>
          </a:p>
          <a:p>
            <a:pPr indent="-228600" lvl="1" marL="914400" marR="0" rtl="0" algn="l">
              <a:lnSpc>
                <a:spcPct val="120000"/>
              </a:lnSpc>
              <a:spcBef>
                <a:spcPts val="0"/>
              </a:spcBef>
              <a:spcAft>
                <a:spcPts val="0"/>
              </a:spcAft>
            </a:pPr>
            <a:r>
              <a:rPr lang="en"/>
              <a:t>Branch coverage subsumes statement coverage.</a:t>
            </a:r>
          </a:p>
          <a:p>
            <a:pPr indent="-228600" lvl="2" marL="1371600" marR="0" rtl="0" algn="l">
              <a:lnSpc>
                <a:spcPct val="120000"/>
              </a:lnSpc>
              <a:spcBef>
                <a:spcPts val="0"/>
              </a:spcBef>
              <a:spcAft>
                <a:spcPts val="0"/>
              </a:spcAft>
            </a:pPr>
            <a:r>
              <a:rPr lang="en"/>
              <a:t>Covering all edges requires covering all nodes in a control-flow graph.</a:t>
            </a:r>
          </a:p>
          <a:p>
            <a:pPr indent="-228600" lvl="1" marL="914400" marR="0" rtl="0" algn="l">
              <a:lnSpc>
                <a:spcPct val="120000"/>
              </a:lnSpc>
              <a:spcBef>
                <a:spcPts val="0"/>
              </a:spcBef>
              <a:spcAft>
                <a:spcPts val="0"/>
              </a:spcAft>
            </a:pPr>
            <a:r>
              <a:rPr lang="en"/>
              <a:t>Covering all 2-way parameter interactions (combinatorial-interaction testing) subsumes covering all parameter partitions individually.</a:t>
            </a:r>
          </a:p>
        </p:txBody>
      </p:sp>
      <p:sp>
        <p:nvSpPr>
          <p:cNvPr id="252" name="Shape 2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Subsumption</a:t>
            </a:r>
          </a:p>
        </p:txBody>
      </p:sp>
      <p:sp>
        <p:nvSpPr>
          <p:cNvPr id="258" name="Shape 2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Shouldn’t we always choose the stronger metric?</a:t>
            </a:r>
          </a:p>
          <a:p>
            <a:pPr indent="-228600" lvl="1" marL="914400" marR="0" rtl="0" algn="l">
              <a:lnSpc>
                <a:spcPct val="120000"/>
              </a:lnSpc>
              <a:spcBef>
                <a:spcPts val="0"/>
              </a:spcBef>
              <a:spcAft>
                <a:spcPts val="0"/>
              </a:spcAft>
            </a:pPr>
            <a:r>
              <a:rPr lang="en"/>
              <a:t>Not always…</a:t>
            </a:r>
          </a:p>
          <a:p>
            <a:pPr indent="-228600" lvl="2" marL="1371600" marR="0" rtl="0" algn="l">
              <a:lnSpc>
                <a:spcPct val="120000"/>
              </a:lnSpc>
              <a:spcBef>
                <a:spcPts val="0"/>
              </a:spcBef>
              <a:spcAft>
                <a:spcPts val="0"/>
              </a:spcAft>
            </a:pPr>
            <a:r>
              <a:rPr lang="en"/>
              <a:t>Typically require more obligations (so, you have to come up with more tests)</a:t>
            </a:r>
          </a:p>
          <a:p>
            <a:pPr indent="-228600" lvl="3" marL="1828800" marR="0" rtl="0" algn="l">
              <a:lnSpc>
                <a:spcPct val="120000"/>
              </a:lnSpc>
              <a:spcBef>
                <a:spcPts val="0"/>
              </a:spcBef>
              <a:spcAft>
                <a:spcPts val="0"/>
              </a:spcAft>
            </a:pPr>
            <a:r>
              <a:rPr lang="en"/>
              <a:t>Or, at least, tougher obligations - making it harder to come up with the test cases.</a:t>
            </a:r>
          </a:p>
          <a:p>
            <a:pPr indent="-228600" lvl="2" marL="1371600" marR="0" rtl="0" algn="l">
              <a:lnSpc>
                <a:spcPct val="120000"/>
              </a:lnSpc>
              <a:spcBef>
                <a:spcPts val="0"/>
              </a:spcBef>
              <a:spcAft>
                <a:spcPts val="0"/>
              </a:spcAft>
            </a:pPr>
            <a:r>
              <a:rPr lang="en"/>
              <a:t>May end up with a large number of </a:t>
            </a:r>
            <a:r>
              <a:rPr i="1" lang="en"/>
              <a:t>unsatisfiable</a:t>
            </a:r>
            <a:r>
              <a:rPr lang="en"/>
              <a:t> obligations</a:t>
            </a:r>
          </a:p>
        </p:txBody>
      </p:sp>
      <p:sp>
        <p:nvSpPr>
          <p:cNvPr id="259" name="Shape 2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490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Branch Coverage</a:t>
            </a:r>
          </a:p>
        </p:txBody>
      </p:sp>
      <p:cxnSp>
        <p:nvCxnSpPr>
          <p:cNvPr id="269" name="Shape 269"/>
          <p:cNvCxnSpPr/>
          <p:nvPr/>
        </p:nvCxnSpPr>
        <p:spPr>
          <a:xfrm>
            <a:off x="6835800" y="2684809"/>
            <a:ext cx="0" cy="361199"/>
          </a:xfrm>
          <a:prstGeom prst="straightConnector1">
            <a:avLst/>
          </a:prstGeom>
          <a:noFill/>
          <a:ln cap="flat" cmpd="sng" w="28575">
            <a:solidFill>
              <a:srgbClr val="00279F"/>
            </a:solidFill>
            <a:prstDash val="solid"/>
            <a:round/>
            <a:headEnd len="med" w="med" type="none"/>
            <a:tailEnd len="med" w="med" type="triangle"/>
          </a:ln>
        </p:spPr>
      </p:cxnSp>
      <p:cxnSp>
        <p:nvCxnSpPr>
          <p:cNvPr id="270" name="Shape 270"/>
          <p:cNvCxnSpPr/>
          <p:nvPr/>
        </p:nvCxnSpPr>
        <p:spPr>
          <a:xfrm>
            <a:off x="4913607" y="2684809"/>
            <a:ext cx="0" cy="1391400"/>
          </a:xfrm>
          <a:prstGeom prst="straightConnector1">
            <a:avLst/>
          </a:prstGeom>
          <a:noFill/>
          <a:ln cap="flat" cmpd="sng" w="28575">
            <a:solidFill>
              <a:srgbClr val="00279F"/>
            </a:solidFill>
            <a:prstDash val="solid"/>
            <a:round/>
            <a:headEnd len="med" w="med" type="none"/>
            <a:tailEnd len="med" w="med" type="triangle"/>
          </a:ln>
        </p:spPr>
      </p:cxnSp>
      <p:sp>
        <p:nvSpPr>
          <p:cNvPr id="271" name="Shape 271"/>
          <p:cNvSpPr/>
          <p:nvPr/>
        </p:nvSpPr>
        <p:spPr>
          <a:xfrm>
            <a:off x="5417886" y="1533525"/>
            <a:ext cx="824699"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i=0</a:t>
            </a:r>
          </a:p>
        </p:txBody>
      </p:sp>
      <p:sp>
        <p:nvSpPr>
          <p:cNvPr id="272" name="Shape 272"/>
          <p:cNvSpPr/>
          <p:nvPr/>
        </p:nvSpPr>
        <p:spPr>
          <a:xfrm>
            <a:off x="4092050" y="2367527"/>
            <a:ext cx="2808899" cy="6189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i&lt;N and A[i] &lt;X</a:t>
            </a:r>
          </a:p>
        </p:txBody>
      </p:sp>
      <p:sp>
        <p:nvSpPr>
          <p:cNvPr id="273" name="Shape 273"/>
          <p:cNvSpPr/>
          <p:nvPr/>
        </p:nvSpPr>
        <p:spPr>
          <a:xfrm>
            <a:off x="5787197" y="3046058"/>
            <a:ext cx="2110499" cy="6189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A[i]&lt;0</a:t>
            </a:r>
          </a:p>
        </p:txBody>
      </p:sp>
      <p:sp>
        <p:nvSpPr>
          <p:cNvPr id="274" name="Shape 274"/>
          <p:cNvSpPr/>
          <p:nvPr/>
        </p:nvSpPr>
        <p:spPr>
          <a:xfrm>
            <a:off x="7055310" y="3795258"/>
            <a:ext cx="1412099"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 = - A[i];</a:t>
            </a:r>
          </a:p>
        </p:txBody>
      </p:sp>
      <p:sp>
        <p:nvSpPr>
          <p:cNvPr id="275" name="Shape 275"/>
          <p:cNvSpPr/>
          <p:nvPr/>
        </p:nvSpPr>
        <p:spPr>
          <a:xfrm>
            <a:off x="4277326" y="4096823"/>
            <a:ext cx="1271100"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return(1)</a:t>
            </a:r>
          </a:p>
        </p:txBody>
      </p:sp>
      <p:cxnSp>
        <p:nvCxnSpPr>
          <p:cNvPr id="276" name="Shape 276"/>
          <p:cNvCxnSpPr/>
          <p:nvPr/>
        </p:nvCxnSpPr>
        <p:spPr>
          <a:xfrm>
            <a:off x="5839107" y="2006289"/>
            <a:ext cx="0" cy="411299"/>
          </a:xfrm>
          <a:prstGeom prst="straightConnector1">
            <a:avLst/>
          </a:prstGeom>
          <a:noFill/>
          <a:ln cap="flat" cmpd="sng" w="28575">
            <a:solidFill>
              <a:srgbClr val="00279F"/>
            </a:solidFill>
            <a:prstDash val="solid"/>
            <a:round/>
            <a:headEnd len="med" w="med" type="none"/>
            <a:tailEnd len="med" w="med" type="triangle"/>
          </a:ln>
        </p:spPr>
      </p:cxnSp>
      <p:cxnSp>
        <p:nvCxnSpPr>
          <p:cNvPr id="277" name="Shape 277"/>
          <p:cNvCxnSpPr/>
          <p:nvPr/>
        </p:nvCxnSpPr>
        <p:spPr>
          <a:xfrm>
            <a:off x="7903685" y="3363330"/>
            <a:ext cx="0" cy="424199"/>
          </a:xfrm>
          <a:prstGeom prst="straightConnector1">
            <a:avLst/>
          </a:prstGeom>
          <a:noFill/>
          <a:ln cap="flat" cmpd="sng" w="28575">
            <a:solidFill>
              <a:srgbClr val="00279F"/>
            </a:solidFill>
            <a:prstDash val="solid"/>
            <a:round/>
            <a:headEnd len="med" w="med" type="none"/>
            <a:tailEnd len="med" w="med" type="triangle"/>
          </a:ln>
        </p:spPr>
      </p:cxnSp>
      <p:cxnSp>
        <p:nvCxnSpPr>
          <p:cNvPr id="278" name="Shape 278"/>
          <p:cNvCxnSpPr/>
          <p:nvPr/>
        </p:nvCxnSpPr>
        <p:spPr>
          <a:xfrm>
            <a:off x="8123194" y="4773772"/>
            <a:ext cx="545699" cy="0"/>
          </a:xfrm>
          <a:prstGeom prst="straightConnector1">
            <a:avLst/>
          </a:prstGeom>
          <a:noFill/>
          <a:ln cap="flat" cmpd="sng" w="28575">
            <a:solidFill>
              <a:srgbClr val="00279F"/>
            </a:solidFill>
            <a:prstDash val="solid"/>
            <a:round/>
            <a:headEnd len="med" w="med" type="none"/>
            <a:tailEnd len="med" w="med" type="none"/>
          </a:ln>
        </p:spPr>
      </p:cxnSp>
      <p:cxnSp>
        <p:nvCxnSpPr>
          <p:cNvPr id="279" name="Shape 279"/>
          <p:cNvCxnSpPr/>
          <p:nvPr/>
        </p:nvCxnSpPr>
        <p:spPr>
          <a:xfrm>
            <a:off x="8686800" y="2835592"/>
            <a:ext cx="0" cy="1931999"/>
          </a:xfrm>
          <a:prstGeom prst="straightConnector1">
            <a:avLst/>
          </a:prstGeom>
          <a:noFill/>
          <a:ln cap="flat" cmpd="sng" w="28575">
            <a:solidFill>
              <a:srgbClr val="00279F"/>
            </a:solidFill>
            <a:prstDash val="solid"/>
            <a:round/>
            <a:headEnd len="med" w="med" type="none"/>
            <a:tailEnd len="med" w="med" type="none"/>
          </a:ln>
        </p:spPr>
      </p:cxnSp>
      <p:cxnSp>
        <p:nvCxnSpPr>
          <p:cNvPr id="280" name="Shape 280"/>
          <p:cNvCxnSpPr/>
          <p:nvPr/>
        </p:nvCxnSpPr>
        <p:spPr>
          <a:xfrm>
            <a:off x="5859872" y="2157071"/>
            <a:ext cx="2808899" cy="637500"/>
          </a:xfrm>
          <a:prstGeom prst="straightConnector1">
            <a:avLst/>
          </a:prstGeom>
          <a:noFill/>
          <a:ln cap="flat" cmpd="sng" w="28575">
            <a:solidFill>
              <a:srgbClr val="00279F"/>
            </a:solidFill>
            <a:prstDash val="solid"/>
            <a:round/>
            <a:headEnd len="med" w="med" type="triangle"/>
            <a:tailEnd len="med" w="med" type="none"/>
          </a:ln>
        </p:spPr>
      </p:cxnSp>
      <p:sp>
        <p:nvSpPr>
          <p:cNvPr id="281" name="Shape 281"/>
          <p:cNvSpPr/>
          <p:nvPr/>
        </p:nvSpPr>
        <p:spPr>
          <a:xfrm>
            <a:off x="6893659" y="2716211"/>
            <a:ext cx="685499"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282" name="Shape 282"/>
          <p:cNvSpPr/>
          <p:nvPr/>
        </p:nvSpPr>
        <p:spPr>
          <a:xfrm>
            <a:off x="4900273" y="3017775"/>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sp>
        <p:nvSpPr>
          <p:cNvPr id="283" name="Shape 283"/>
          <p:cNvSpPr/>
          <p:nvPr/>
        </p:nvSpPr>
        <p:spPr>
          <a:xfrm>
            <a:off x="7890352" y="3319340"/>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284" name="Shape 284"/>
          <p:cNvSpPr/>
          <p:nvPr/>
        </p:nvSpPr>
        <p:spPr>
          <a:xfrm>
            <a:off x="5896965" y="3620904"/>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cxnSp>
        <p:nvCxnSpPr>
          <p:cNvPr id="285" name="Shape 285"/>
          <p:cNvCxnSpPr/>
          <p:nvPr/>
        </p:nvCxnSpPr>
        <p:spPr>
          <a:xfrm>
            <a:off x="5839107" y="3382178"/>
            <a:ext cx="0" cy="1379099"/>
          </a:xfrm>
          <a:prstGeom prst="straightConnector1">
            <a:avLst/>
          </a:prstGeom>
          <a:noFill/>
          <a:ln cap="flat" cmpd="sng" w="28575">
            <a:solidFill>
              <a:srgbClr val="FC0128"/>
            </a:solidFill>
            <a:prstDash val="solid"/>
            <a:round/>
            <a:headEnd len="med" w="med" type="none"/>
            <a:tailEnd len="med" w="med" type="none"/>
          </a:ln>
        </p:spPr>
      </p:cxnSp>
      <p:cxnSp>
        <p:nvCxnSpPr>
          <p:cNvPr id="286" name="Shape 286"/>
          <p:cNvCxnSpPr/>
          <p:nvPr/>
        </p:nvCxnSpPr>
        <p:spPr>
          <a:xfrm>
            <a:off x="5850973" y="4773772"/>
            <a:ext cx="1613699" cy="0"/>
          </a:xfrm>
          <a:prstGeom prst="straightConnector1">
            <a:avLst/>
          </a:prstGeom>
          <a:noFill/>
          <a:ln cap="flat" cmpd="sng" w="28575">
            <a:solidFill>
              <a:srgbClr val="FC0128"/>
            </a:solidFill>
            <a:prstDash val="solid"/>
            <a:round/>
            <a:headEnd len="med" w="med" type="none"/>
            <a:tailEnd len="med" w="med" type="triangle"/>
          </a:ln>
        </p:spPr>
      </p:cxnSp>
      <p:sp>
        <p:nvSpPr>
          <p:cNvPr id="287" name="Shape 287"/>
          <p:cNvSpPr/>
          <p:nvPr/>
        </p:nvSpPr>
        <p:spPr>
          <a:xfrm>
            <a:off x="457200" y="1800275"/>
            <a:ext cx="48066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288" name="Shape 288"/>
          <p:cNvSpPr/>
          <p:nvPr/>
        </p:nvSpPr>
        <p:spPr>
          <a:xfrm>
            <a:off x="7482464" y="4549170"/>
            <a:ext cx="629100"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a:t>
            </a:r>
          </a:p>
        </p:txBody>
      </p:sp>
      <p:cxnSp>
        <p:nvCxnSpPr>
          <p:cNvPr id="289" name="Shape 289"/>
          <p:cNvCxnSpPr/>
          <p:nvPr/>
        </p:nvCxnSpPr>
        <p:spPr>
          <a:xfrm>
            <a:off x="7903685" y="4268023"/>
            <a:ext cx="0" cy="273299"/>
          </a:xfrm>
          <a:prstGeom prst="straightConnector1">
            <a:avLst/>
          </a:prstGeom>
          <a:noFill/>
          <a:ln cap="flat" cmpd="sng" w="28575">
            <a:solidFill>
              <a:srgbClr val="00279F"/>
            </a:solidFill>
            <a:prstDash val="solid"/>
            <a:round/>
            <a:headEnd len="med" w="med" type="none"/>
            <a:tailEnd len="med" w="med" type="triangle"/>
          </a:ln>
        </p:spPr>
      </p:cxnSp>
      <p:sp>
        <p:nvSpPr>
          <p:cNvPr id="290" name="Shape 290"/>
          <p:cNvSpPr txBox="1"/>
          <p:nvPr/>
        </p:nvSpPr>
        <p:spPr>
          <a:xfrm>
            <a:off x="457200" y="5001625"/>
            <a:ext cx="8660099" cy="1406400"/>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b="1" lang="en" sz="2400">
                <a:solidFill>
                  <a:schemeClr val="dk1"/>
                </a:solidFill>
              </a:rPr>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branch coverage?</a:t>
            </a:r>
          </a:p>
        </p:txBody>
      </p:sp>
      <p:sp>
        <p:nvSpPr>
          <p:cNvPr id="291" name="Shape 2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Decisions and Conditions</a:t>
            </a:r>
          </a:p>
        </p:txBody>
      </p:sp>
      <p:sp>
        <p:nvSpPr>
          <p:cNvPr id="297" name="Shape 2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A </a:t>
            </a:r>
            <a:r>
              <a:rPr i="1" lang="en"/>
              <a:t>decision</a:t>
            </a:r>
            <a:r>
              <a:rPr lang="en"/>
              <a:t> is a complex Boolean expression.</a:t>
            </a:r>
          </a:p>
          <a:p>
            <a:pPr indent="-228600" lvl="1" marL="914400" marR="0" rtl="0" algn="l">
              <a:lnSpc>
                <a:spcPct val="120000"/>
              </a:lnSpc>
              <a:spcBef>
                <a:spcPts val="0"/>
              </a:spcBef>
              <a:spcAft>
                <a:spcPts val="0"/>
              </a:spcAft>
            </a:pPr>
            <a:r>
              <a:rPr lang="en"/>
              <a:t>Often cause control-flow branching:</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if ((a &amp;&amp; b) || !c) { ...</a:t>
            </a:r>
          </a:p>
          <a:p>
            <a:pPr indent="-228600" lvl="1" marL="914400" marR="0" rtl="0" algn="l">
              <a:lnSpc>
                <a:spcPct val="120000"/>
              </a:lnSpc>
              <a:spcBef>
                <a:spcPts val="0"/>
              </a:spcBef>
              <a:spcAft>
                <a:spcPts val="0"/>
              </a:spcAft>
            </a:pPr>
            <a:r>
              <a:rPr lang="en"/>
              <a:t>But not always:</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Boolean x = ((a &amp;&amp; b) || !c);</a:t>
            </a:r>
          </a:p>
          <a:p>
            <a:pPr indent="-228600" lvl="1" marL="914400" marR="0" rtl="0" algn="l">
              <a:lnSpc>
                <a:spcPct val="120000"/>
              </a:lnSpc>
              <a:spcBef>
                <a:spcPts val="0"/>
              </a:spcBef>
              <a:spcAft>
                <a:spcPts val="0"/>
              </a:spcAft>
            </a:pPr>
            <a:r>
              <a:rPr lang="en"/>
              <a:t>Made up of </a:t>
            </a:r>
            <a:r>
              <a:rPr i="1" lang="en"/>
              <a:t>conditions</a:t>
            </a:r>
            <a:r>
              <a:rPr lang="en"/>
              <a:t> connected with Boolean operators (and, or, xor, not):</a:t>
            </a:r>
          </a:p>
          <a:p>
            <a:pPr indent="-228600" lvl="2" marL="1371600" marR="0" rtl="0" algn="l">
              <a:lnSpc>
                <a:spcPct val="120000"/>
              </a:lnSpc>
              <a:spcBef>
                <a:spcPts val="0"/>
              </a:spcBef>
              <a:spcAft>
                <a:spcPts val="0"/>
              </a:spcAft>
            </a:pPr>
            <a:r>
              <a:rPr lang="en"/>
              <a:t>Simple Boolean connectives.</a:t>
            </a:r>
          </a:p>
          <a:p>
            <a:pPr indent="-228600" lvl="3" marL="1828800" marR="0" rtl="0" algn="l">
              <a:lnSpc>
                <a:spcPct val="120000"/>
              </a:lnSpc>
              <a:spcBef>
                <a:spcPts val="0"/>
              </a:spcBef>
              <a:spcAft>
                <a:spcPts val="0"/>
              </a:spcAft>
            </a:pPr>
            <a:r>
              <a:rPr lang="en"/>
              <a:t>Boolean variables: </a:t>
            </a:r>
            <a:r>
              <a:rPr lang="en">
                <a:latin typeface="Courier New"/>
                <a:ea typeface="Courier New"/>
                <a:cs typeface="Courier New"/>
                <a:sym typeface="Courier New"/>
              </a:rPr>
              <a:t>Boolean b = false;</a:t>
            </a:r>
          </a:p>
          <a:p>
            <a:pPr indent="-228600" lvl="3" marL="1828800" marR="0" rtl="0" algn="l">
              <a:lnSpc>
                <a:spcPct val="120000"/>
              </a:lnSpc>
              <a:spcBef>
                <a:spcPts val="0"/>
              </a:spcBef>
              <a:spcAft>
                <a:spcPts val="0"/>
              </a:spcAft>
            </a:pPr>
            <a:r>
              <a:rPr lang="en"/>
              <a:t>Subexpressions that evaluate to true/false involving (&lt;, &gt;, &lt;=, &gt;=, ==, and !=): </a:t>
            </a:r>
            <a:r>
              <a:rPr lang="en">
                <a:latin typeface="Courier New"/>
                <a:ea typeface="Courier New"/>
                <a:cs typeface="Courier New"/>
                <a:sym typeface="Courier New"/>
              </a:rPr>
              <a:t>Boolean x = (y &lt; 12);</a:t>
            </a:r>
          </a:p>
          <a:p>
            <a:pPr indent="0" lvl="0" marL="0" marR="0" rtl="0" algn="l">
              <a:lnSpc>
                <a:spcPct val="120000"/>
              </a:lnSpc>
              <a:spcBef>
                <a:spcPts val="0"/>
              </a:spcBef>
              <a:spcAft>
                <a:spcPts val="0"/>
              </a:spcAft>
              <a:buNone/>
            </a:pPr>
            <a:r>
              <a:t/>
            </a:r>
            <a:endParaRPr sz="2400"/>
          </a:p>
        </p:txBody>
      </p:sp>
      <p:sp>
        <p:nvSpPr>
          <p:cNvPr id="298" name="Shape 2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Decision Coverage</a:t>
            </a:r>
          </a:p>
        </p:txBody>
      </p:sp>
      <p:sp>
        <p:nvSpPr>
          <p:cNvPr id="304" name="Shape 3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Branch Coverage deals with a subset of  </a:t>
            </a:r>
            <a:r>
              <a:rPr i="1" lang="en"/>
              <a:t>decisions</a:t>
            </a:r>
            <a:r>
              <a:rPr lang="en"/>
              <a:t>.</a:t>
            </a:r>
          </a:p>
          <a:p>
            <a:pPr indent="-419100" lvl="1" marL="914400" marR="0" rtl="0" algn="l">
              <a:lnSpc>
                <a:spcPct val="120000"/>
              </a:lnSpc>
              <a:spcBef>
                <a:spcPts val="0"/>
              </a:spcBef>
              <a:spcAft>
                <a:spcPts val="0"/>
              </a:spcAft>
              <a:buClr>
                <a:schemeClr val="dk1"/>
              </a:buClr>
              <a:buSzPct val="125000"/>
              <a:buFont typeface="Arial"/>
            </a:pPr>
            <a:r>
              <a:rPr lang="en"/>
              <a:t>Branching decisions that decide how control is routed through the program.</a:t>
            </a:r>
          </a:p>
          <a:p>
            <a:pPr indent="-419100" lvl="0" marL="457200" marR="0" rtl="0" algn="l">
              <a:lnSpc>
                <a:spcPct val="120000"/>
              </a:lnSpc>
              <a:spcBef>
                <a:spcPts val="0"/>
              </a:spcBef>
              <a:spcAft>
                <a:spcPts val="0"/>
              </a:spcAft>
              <a:buClr>
                <a:schemeClr val="dk1"/>
              </a:buClr>
              <a:buSzPct val="100000"/>
              <a:buFont typeface="Arial"/>
            </a:pPr>
            <a:r>
              <a:rPr lang="en"/>
              <a:t>Decision coverage requires that all boolean decisions evaluate to true and false.</a:t>
            </a:r>
          </a:p>
          <a:p>
            <a:pPr indent="-228600" lvl="0" marL="457200" marR="0" rtl="0" algn="l">
              <a:lnSpc>
                <a:spcPct val="120000"/>
              </a:lnSpc>
              <a:spcBef>
                <a:spcPts val="0"/>
              </a:spcBef>
              <a:spcAft>
                <a:spcPts val="0"/>
              </a:spcAft>
            </a:pPr>
            <a:r>
              <a:rPr lang="en"/>
              <a:t>Coverage = Number of Decisions Covered</a:t>
            </a:r>
          </a:p>
          <a:p>
            <a:pPr indent="0" lvl="0" marL="0" marR="0" rtl="0" algn="l">
              <a:lnSpc>
                <a:spcPct val="120000"/>
              </a:lnSpc>
              <a:spcBef>
                <a:spcPts val="0"/>
              </a:spcBef>
              <a:spcAft>
                <a:spcPts val="0"/>
              </a:spcAft>
              <a:buNone/>
            </a:pPr>
            <a:r>
              <a:rPr lang="en"/>
              <a:t>						Number of Total Decisions</a:t>
            </a:r>
          </a:p>
        </p:txBody>
      </p:sp>
      <p:cxnSp>
        <p:nvCxnSpPr>
          <p:cNvPr id="305" name="Shape 305"/>
          <p:cNvCxnSpPr/>
          <p:nvPr/>
        </p:nvCxnSpPr>
        <p:spPr>
          <a:xfrm flipH="1" rot="10800000">
            <a:off x="2968650" y="5389550"/>
            <a:ext cx="5389500" cy="11700"/>
          </a:xfrm>
          <a:prstGeom prst="straightConnector1">
            <a:avLst/>
          </a:prstGeom>
          <a:noFill/>
          <a:ln cap="flat" cmpd="sng" w="19050">
            <a:solidFill>
              <a:srgbClr val="000000"/>
            </a:solidFill>
            <a:prstDash val="solid"/>
            <a:round/>
            <a:headEnd len="lg" w="lg" type="none"/>
            <a:tailEnd len="lg" w="lg" type="none"/>
          </a:ln>
        </p:spPr>
      </p:cxnSp>
      <p:sp>
        <p:nvSpPr>
          <p:cNvPr id="306" name="Shape 3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Condition Coverage</a:t>
            </a:r>
          </a:p>
        </p:txBody>
      </p:sp>
      <p:sp>
        <p:nvSpPr>
          <p:cNvPr id="312" name="Shape 3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Several coverage metrics examine the individual </a:t>
            </a:r>
            <a:r>
              <a:rPr i="1" lang="en"/>
              <a:t>conditions</a:t>
            </a:r>
            <a:r>
              <a:rPr lang="en"/>
              <a:t> that make up a </a:t>
            </a:r>
            <a:r>
              <a:rPr i="1" lang="en"/>
              <a:t>decision</a:t>
            </a:r>
            <a:r>
              <a:rPr lang="en"/>
              <a:t>.</a:t>
            </a:r>
          </a:p>
          <a:p>
            <a:pPr indent="-228600" lvl="0" marL="457200" marR="0" rtl="0" algn="l">
              <a:lnSpc>
                <a:spcPct val="120000"/>
              </a:lnSpc>
              <a:spcBef>
                <a:spcPts val="0"/>
              </a:spcBef>
              <a:spcAft>
                <a:spcPts val="0"/>
              </a:spcAft>
            </a:pPr>
            <a:r>
              <a:rPr lang="en"/>
              <a:t>Identify faults in decision</a:t>
            </a:r>
            <a:r>
              <a:rPr i="1" lang="en"/>
              <a:t> </a:t>
            </a:r>
            <a:r>
              <a:rPr lang="en"/>
              <a:t>statements.</a:t>
            </a:r>
          </a:p>
          <a:p>
            <a:pPr indent="0" lvl="0" marL="0" marR="0" rtl="0" algn="l">
              <a:lnSpc>
                <a:spcPct val="120000"/>
              </a:lnSpc>
              <a:spcBef>
                <a:spcPts val="0"/>
              </a:spcBef>
              <a:spcAft>
                <a:spcPts val="0"/>
              </a:spcAft>
              <a:buNone/>
            </a:pPr>
            <a:r>
              <a:rPr lang="en"/>
              <a:t>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 </a:t>
            </a:r>
            <a:r>
              <a:rPr lang="en" sz="1800"/>
              <a:t>instead of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a:t>
            </a:r>
          </a:p>
          <a:p>
            <a:pPr indent="-419100" lvl="0" marL="457200" marR="0" rtl="0" algn="l">
              <a:lnSpc>
                <a:spcPct val="120000"/>
              </a:lnSpc>
              <a:spcBef>
                <a:spcPts val="0"/>
              </a:spcBef>
              <a:spcAft>
                <a:spcPts val="0"/>
              </a:spcAft>
              <a:buClr>
                <a:schemeClr val="dk1"/>
              </a:buClr>
              <a:buSzPct val="100000"/>
              <a:buFont typeface="Arial"/>
            </a:pPr>
            <a:r>
              <a:rPr lang="en"/>
              <a:t>Most basic form: make each condition T/F.</a:t>
            </a:r>
          </a:p>
          <a:p>
            <a:pPr indent="-381000" lvl="0" marL="457200" marR="0" rtl="0" algn="l">
              <a:lnSpc>
                <a:spcPct val="120000"/>
              </a:lnSpc>
              <a:spcBef>
                <a:spcPts val="0"/>
              </a:spcBef>
              <a:spcAft>
                <a:spcPts val="0"/>
              </a:spcAft>
              <a:buSzPct val="100000"/>
            </a:pPr>
            <a:r>
              <a:rPr lang="en" sz="2400"/>
              <a:t>Coverage = Number of Truth Values for All Conditions</a:t>
            </a:r>
          </a:p>
          <a:p>
            <a:pPr indent="0" lvl="0" marL="0" marR="0" rtl="0" algn="l">
              <a:lnSpc>
                <a:spcPct val="120000"/>
              </a:lnSpc>
              <a:spcBef>
                <a:spcPts val="0"/>
              </a:spcBef>
              <a:spcAft>
                <a:spcPts val="0"/>
              </a:spcAft>
              <a:buNone/>
            </a:pPr>
            <a:r>
              <a:rPr lang="en" sz="2400"/>
              <a:t>						2x Number of Conditions</a:t>
            </a:r>
          </a:p>
        </p:txBody>
      </p:sp>
      <p:cxnSp>
        <p:nvCxnSpPr>
          <p:cNvPr id="313" name="Shape 313"/>
          <p:cNvCxnSpPr/>
          <p:nvPr/>
        </p:nvCxnSpPr>
        <p:spPr>
          <a:xfrm flipH="1" rot="10800000">
            <a:off x="2756075" y="5399475"/>
            <a:ext cx="5389499" cy="11699"/>
          </a:xfrm>
          <a:prstGeom prst="straightConnector1">
            <a:avLst/>
          </a:prstGeom>
          <a:noFill/>
          <a:ln cap="flat" cmpd="sng" w="19050">
            <a:solidFill>
              <a:srgbClr val="000000"/>
            </a:solidFill>
            <a:prstDash val="solid"/>
            <a:round/>
            <a:headEnd len="lg" w="lg" type="none"/>
            <a:tailEnd len="lg" w="lg" type="none"/>
          </a:ln>
        </p:spPr>
      </p:cxn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375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Basic Condition Coverage</a:t>
            </a:r>
          </a:p>
        </p:txBody>
      </p:sp>
      <p:sp>
        <p:nvSpPr>
          <p:cNvPr id="324" name="Shape 324"/>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Make each condition both True and False</a:t>
            </a:r>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indent="-431800" lvl="0" marL="457200" marR="0" rtl="0" algn="l">
              <a:spcBef>
                <a:spcPts val="0"/>
              </a:spcBef>
              <a:buSzPct val="100000"/>
            </a:pPr>
            <a:r>
              <a:rPr lang="en" sz="3200"/>
              <a:t>Can be satisfied without hitting both branches, so does not subsume branch coverage.</a:t>
            </a:r>
          </a:p>
          <a:p>
            <a:pPr indent="-228600" lvl="1" marL="914400" marR="0" rtl="0" algn="l">
              <a:spcBef>
                <a:spcPts val="0"/>
              </a:spcBef>
            </a:pPr>
            <a:r>
              <a:rPr lang="en"/>
              <a:t>In this case, false branch is taken for both tests</a:t>
            </a:r>
          </a:p>
          <a:p>
            <a:pPr indent="-324612" lvl="0" marL="438912" marR="0" rtl="0" algn="l">
              <a:spcBef>
                <a:spcPts val="0"/>
              </a:spcBef>
              <a:buClr>
                <a:schemeClr val="accent1"/>
              </a:buClr>
              <a:buSzPct val="106666"/>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325" name="Shape 325"/>
          <p:cNvGraphicFramePr/>
          <p:nvPr/>
        </p:nvGraphicFramePr>
        <p:xfrm>
          <a:off x="3053525" y="2222337"/>
          <a:ext cx="3000000" cy="3000000"/>
        </p:xfrm>
        <a:graphic>
          <a:graphicData uri="http://schemas.openxmlformats.org/drawingml/2006/table">
            <a:tbl>
              <a:tblPr>
                <a:noFill/>
                <a:tableStyleId>{272A846F-B848-4360-8495-B641B99DBD86}</a:tableStyleId>
              </a:tblPr>
              <a:tblGrid>
                <a:gridCol w="1803400"/>
                <a:gridCol w="1803400"/>
                <a:gridCol w="1803400"/>
              </a:tblGrid>
              <a:tr h="4572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2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746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778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26" name="Shape 326"/>
          <p:cNvSpPr txBox="1"/>
          <p:nvPr/>
        </p:nvSpPr>
        <p:spPr>
          <a:xfrm>
            <a:off x="706025" y="2774512"/>
            <a:ext cx="2347500" cy="768299"/>
          </a:xfrm>
          <a:prstGeom prst="rect">
            <a:avLst/>
          </a:prstGeom>
          <a:noFill/>
          <a:ln>
            <a:noFill/>
          </a:ln>
        </p:spPr>
        <p:txBody>
          <a:bodyPr anchorCtr="0" anchor="t" bIns="91425" lIns="91425" rIns="91425" tIns="91425">
            <a:noAutofit/>
          </a:bodyPr>
          <a:lstStyle/>
          <a:p>
            <a:pPr lvl="0">
              <a:spcBef>
                <a:spcPts val="0"/>
              </a:spcBef>
              <a:buNone/>
            </a:pPr>
            <a:r>
              <a:rPr b="1" lang="en" sz="3600"/>
              <a:t>(A and B)</a:t>
            </a:r>
          </a:p>
        </p:txBody>
      </p:sp>
      <p:sp>
        <p:nvSpPr>
          <p:cNvPr id="327" name="Shape 3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Basic </a:t>
            </a:r>
            <a:r>
              <a:rPr b="1" i="0" lang="en" u="none" cap="none" strike="noStrike">
                <a:solidFill>
                  <a:srgbClr val="FFFFFF"/>
                </a:solidFill>
                <a:latin typeface="Arial"/>
                <a:ea typeface="Arial"/>
                <a:cs typeface="Arial"/>
                <a:sym typeface="Arial"/>
              </a:rPr>
              <a:t>Condition Coverage</a:t>
            </a:r>
          </a:p>
        </p:txBody>
      </p:sp>
      <p:cxnSp>
        <p:nvCxnSpPr>
          <p:cNvPr id="337" name="Shape 337"/>
          <p:cNvCxnSpPr/>
          <p:nvPr/>
        </p:nvCxnSpPr>
        <p:spPr>
          <a:xfrm>
            <a:off x="6927626" y="2652201"/>
            <a:ext cx="0" cy="348600"/>
          </a:xfrm>
          <a:prstGeom prst="straightConnector1">
            <a:avLst/>
          </a:prstGeom>
          <a:noFill/>
          <a:ln cap="flat" cmpd="sng" w="12700">
            <a:solidFill>
              <a:srgbClr val="000000"/>
            </a:solidFill>
            <a:prstDash val="solid"/>
            <a:round/>
            <a:headEnd len="med" w="med" type="none"/>
            <a:tailEnd len="med" w="med" type="triangle"/>
          </a:ln>
        </p:spPr>
      </p:cxnSp>
      <p:cxnSp>
        <p:nvCxnSpPr>
          <p:cNvPr id="338" name="Shape 338"/>
          <p:cNvCxnSpPr/>
          <p:nvPr/>
        </p:nvCxnSpPr>
        <p:spPr>
          <a:xfrm>
            <a:off x="4905667" y="2652201"/>
            <a:ext cx="0" cy="1342499"/>
          </a:xfrm>
          <a:prstGeom prst="straightConnector1">
            <a:avLst/>
          </a:prstGeom>
          <a:noFill/>
          <a:ln cap="flat" cmpd="sng" w="28575">
            <a:solidFill>
              <a:srgbClr val="000000"/>
            </a:solidFill>
            <a:prstDash val="solid"/>
            <a:round/>
            <a:headEnd len="med" w="med" type="none"/>
            <a:tailEnd len="med" w="med" type="triangle"/>
          </a:ln>
        </p:spPr>
      </p:cxnSp>
      <p:sp>
        <p:nvSpPr>
          <p:cNvPr id="339" name="Shape 339"/>
          <p:cNvSpPr/>
          <p:nvPr/>
        </p:nvSpPr>
        <p:spPr>
          <a:xfrm>
            <a:off x="5399537" y="1541500"/>
            <a:ext cx="8075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340" name="Shape 340"/>
          <p:cNvSpPr/>
          <p:nvPr/>
        </p:nvSpPr>
        <p:spPr>
          <a:xfrm>
            <a:off x="4008400" y="2346103"/>
            <a:ext cx="3053099" cy="715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i&lt;N</a:t>
            </a:r>
            <a:r>
              <a:rPr b="1" i="0" lang="en" sz="1600" u="none" cap="none" strike="noStrike">
                <a:solidFill>
                  <a:schemeClr val="dk1"/>
                </a:solidFill>
                <a:latin typeface="Arial"/>
                <a:ea typeface="Arial"/>
                <a:cs typeface="Arial"/>
                <a:sym typeface="Arial"/>
              </a:rPr>
              <a:t> and </a:t>
            </a:r>
            <a:r>
              <a:rPr b="1" i="0" lang="en" sz="1600" u="none" cap="none" strike="noStrike">
                <a:solidFill>
                  <a:srgbClr val="FF0000"/>
                </a:solidFill>
                <a:latin typeface="Arial"/>
                <a:ea typeface="Arial"/>
                <a:cs typeface="Arial"/>
                <a:sym typeface="Arial"/>
              </a:rPr>
              <a:t>A[i] &lt;X</a:t>
            </a:r>
          </a:p>
        </p:txBody>
      </p:sp>
      <p:sp>
        <p:nvSpPr>
          <p:cNvPr id="341" name="Shape 341"/>
          <p:cNvSpPr/>
          <p:nvPr/>
        </p:nvSpPr>
        <p:spPr>
          <a:xfrm>
            <a:off x="5761224" y="3000717"/>
            <a:ext cx="2067000" cy="5970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A[i]&lt;0</a:t>
            </a:r>
          </a:p>
        </p:txBody>
      </p:sp>
      <p:sp>
        <p:nvSpPr>
          <p:cNvPr id="342" name="Shape 342"/>
          <p:cNvSpPr/>
          <p:nvPr/>
        </p:nvSpPr>
        <p:spPr>
          <a:xfrm>
            <a:off x="6863714" y="3723507"/>
            <a:ext cx="15224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343" name="Shape 343"/>
          <p:cNvSpPr/>
          <p:nvPr/>
        </p:nvSpPr>
        <p:spPr>
          <a:xfrm>
            <a:off x="4282521" y="4014442"/>
            <a:ext cx="12449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344" name="Shape 344"/>
          <p:cNvCxnSpPr/>
          <p:nvPr/>
        </p:nvCxnSpPr>
        <p:spPr>
          <a:xfrm>
            <a:off x="5812063" y="1997599"/>
            <a:ext cx="0" cy="336599"/>
          </a:xfrm>
          <a:prstGeom prst="straightConnector1">
            <a:avLst/>
          </a:prstGeom>
          <a:noFill/>
          <a:ln cap="flat" cmpd="sng" w="28575">
            <a:solidFill>
              <a:srgbClr val="000000"/>
            </a:solidFill>
            <a:prstDash val="solid"/>
            <a:round/>
            <a:headEnd len="med" w="med" type="none"/>
            <a:tailEnd len="med" w="med" type="triangle"/>
          </a:ln>
        </p:spPr>
      </p:cxnSp>
      <p:cxnSp>
        <p:nvCxnSpPr>
          <p:cNvPr id="345" name="Shape 345"/>
          <p:cNvCxnSpPr/>
          <p:nvPr/>
        </p:nvCxnSpPr>
        <p:spPr>
          <a:xfrm>
            <a:off x="7834021" y="3306804"/>
            <a:ext cx="0" cy="409199"/>
          </a:xfrm>
          <a:prstGeom prst="straightConnector1">
            <a:avLst/>
          </a:prstGeom>
          <a:noFill/>
          <a:ln cap="flat" cmpd="sng" w="28575">
            <a:solidFill>
              <a:srgbClr val="000000"/>
            </a:solidFill>
            <a:prstDash val="solid"/>
            <a:round/>
            <a:headEnd len="med" w="med" type="none"/>
            <a:tailEnd len="med" w="med" type="triangle"/>
          </a:ln>
        </p:spPr>
      </p:cxnSp>
      <p:cxnSp>
        <p:nvCxnSpPr>
          <p:cNvPr id="346" name="Shape 346"/>
          <p:cNvCxnSpPr/>
          <p:nvPr/>
        </p:nvCxnSpPr>
        <p:spPr>
          <a:xfrm>
            <a:off x="8118722" y="4667528"/>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347" name="Shape 347"/>
          <p:cNvCxnSpPr/>
          <p:nvPr/>
        </p:nvCxnSpPr>
        <p:spPr>
          <a:xfrm>
            <a:off x="8600971" y="2724935"/>
            <a:ext cx="0" cy="1936500"/>
          </a:xfrm>
          <a:prstGeom prst="straightConnector1">
            <a:avLst/>
          </a:prstGeom>
          <a:noFill/>
          <a:ln cap="flat" cmpd="sng" w="28575">
            <a:solidFill>
              <a:srgbClr val="000000"/>
            </a:solidFill>
            <a:prstDash val="solid"/>
            <a:round/>
            <a:headEnd len="med" w="med" type="none"/>
            <a:tailEnd len="med" w="med" type="none"/>
          </a:ln>
        </p:spPr>
      </p:cxnSp>
      <p:cxnSp>
        <p:nvCxnSpPr>
          <p:cNvPr id="348" name="Shape 348"/>
          <p:cNvCxnSpPr/>
          <p:nvPr/>
        </p:nvCxnSpPr>
        <p:spPr>
          <a:xfrm>
            <a:off x="5832398" y="2070333"/>
            <a:ext cx="2750999" cy="614999"/>
          </a:xfrm>
          <a:prstGeom prst="straightConnector1">
            <a:avLst/>
          </a:prstGeom>
          <a:noFill/>
          <a:ln cap="flat" cmpd="sng" w="28575">
            <a:solidFill>
              <a:srgbClr val="000000"/>
            </a:solidFill>
            <a:prstDash val="solid"/>
            <a:round/>
            <a:headEnd len="med" w="med" type="triangle"/>
            <a:tailEnd len="med" w="med" type="none"/>
          </a:ln>
        </p:spPr>
      </p:cxnSp>
      <p:sp>
        <p:nvSpPr>
          <p:cNvPr id="349" name="Shape 349"/>
          <p:cNvSpPr/>
          <p:nvPr/>
        </p:nvSpPr>
        <p:spPr>
          <a:xfrm>
            <a:off x="7123735" y="2682496"/>
            <a:ext cx="671400"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50" name="Shape 350"/>
          <p:cNvSpPr/>
          <p:nvPr/>
        </p:nvSpPr>
        <p:spPr>
          <a:xfrm>
            <a:off x="4892601" y="2973450"/>
            <a:ext cx="868499"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351" name="Shape 351"/>
          <p:cNvSpPr/>
          <p:nvPr/>
        </p:nvSpPr>
        <p:spPr>
          <a:xfrm>
            <a:off x="8015375" y="3306792"/>
            <a:ext cx="671400"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52" name="Shape 352"/>
          <p:cNvSpPr/>
          <p:nvPr/>
        </p:nvSpPr>
        <p:spPr>
          <a:xfrm>
            <a:off x="5868727" y="3555300"/>
            <a:ext cx="807599"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353" name="Shape 353"/>
          <p:cNvCxnSpPr/>
          <p:nvPr/>
        </p:nvCxnSpPr>
        <p:spPr>
          <a:xfrm>
            <a:off x="5812063" y="3324987"/>
            <a:ext cx="0" cy="1330500"/>
          </a:xfrm>
          <a:prstGeom prst="straightConnector1">
            <a:avLst/>
          </a:prstGeom>
          <a:noFill/>
          <a:ln cap="flat" cmpd="sng" w="28575">
            <a:solidFill>
              <a:srgbClr val="000000"/>
            </a:solidFill>
            <a:prstDash val="solid"/>
            <a:round/>
            <a:headEnd len="med" w="med" type="none"/>
            <a:tailEnd len="med" w="med" type="none"/>
          </a:ln>
        </p:spPr>
      </p:cxnSp>
      <p:cxnSp>
        <p:nvCxnSpPr>
          <p:cNvPr id="354" name="Shape 354"/>
          <p:cNvCxnSpPr/>
          <p:nvPr/>
        </p:nvCxnSpPr>
        <p:spPr>
          <a:xfrm>
            <a:off x="5849829" y="4667528"/>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355" name="Shape 355"/>
          <p:cNvSpPr/>
          <p:nvPr/>
        </p:nvSpPr>
        <p:spPr>
          <a:xfrm>
            <a:off x="457200" y="1880650"/>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356" name="Shape 356"/>
          <p:cNvSpPr/>
          <p:nvPr/>
        </p:nvSpPr>
        <p:spPr>
          <a:xfrm>
            <a:off x="7491217" y="4450843"/>
            <a:ext cx="615900"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357" name="Shape 357"/>
          <p:cNvCxnSpPr/>
          <p:nvPr/>
        </p:nvCxnSpPr>
        <p:spPr>
          <a:xfrm>
            <a:off x="7834021" y="4179607"/>
            <a:ext cx="0" cy="263699"/>
          </a:xfrm>
          <a:prstGeom prst="straightConnector1">
            <a:avLst/>
          </a:prstGeom>
          <a:noFill/>
          <a:ln cap="flat" cmpd="sng" w="28575">
            <a:solidFill>
              <a:srgbClr val="000000"/>
            </a:solidFill>
            <a:prstDash val="solid"/>
            <a:round/>
            <a:headEnd len="med" w="med" type="none"/>
            <a:tailEnd len="med" w="med" type="triangle"/>
          </a:ln>
        </p:spPr>
      </p:cxnSp>
      <p:sp>
        <p:nvSpPr>
          <p:cNvPr id="358" name="Shape 358"/>
          <p:cNvSpPr txBox="1"/>
          <p:nvPr/>
        </p:nvSpPr>
        <p:spPr>
          <a:xfrm>
            <a:off x="457200" y="4993825"/>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condition coverage?</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Have We Done a Good Job?</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What we want:</a:t>
            </a:r>
          </a:p>
          <a:p>
            <a:pPr indent="-228600" lvl="0" marL="457200" rtl="0">
              <a:spcBef>
                <a:spcPts val="0"/>
              </a:spcBef>
            </a:pPr>
            <a:r>
              <a:rPr lang="en"/>
              <a:t>We’ve found all the faults.</a:t>
            </a:r>
          </a:p>
          <a:p>
            <a:pPr indent="-228600" lvl="1" marL="914400" rtl="0">
              <a:spcBef>
                <a:spcPts val="0"/>
              </a:spcBef>
            </a:pPr>
            <a:r>
              <a:rPr lang="en"/>
              <a:t>Impossible.</a:t>
            </a:r>
          </a:p>
          <a:p>
            <a:pPr indent="0" lvl="0" marL="0" rtl="0" algn="l">
              <a:spcBef>
                <a:spcPts val="0"/>
              </a:spcBef>
              <a:buNone/>
            </a:pPr>
            <a:r>
              <a:t/>
            </a:r>
            <a:endParaRPr/>
          </a:p>
          <a:p>
            <a:pPr lvl="0" rtl="0">
              <a:spcBef>
                <a:spcPts val="0"/>
              </a:spcBef>
              <a:buClr>
                <a:schemeClr val="dk1"/>
              </a:buClr>
              <a:buSzPct val="36666"/>
              <a:buFont typeface="Arial"/>
              <a:buNone/>
            </a:pPr>
            <a:r>
              <a:rPr lang="en"/>
              <a:t>What we (usually) get:</a:t>
            </a:r>
          </a:p>
          <a:p>
            <a:pPr indent="-228600" lvl="0" marL="457200" rtl="0">
              <a:spcBef>
                <a:spcPts val="0"/>
              </a:spcBef>
            </a:pPr>
            <a:r>
              <a:rPr lang="en"/>
              <a:t>We compiled and it worked.</a:t>
            </a:r>
          </a:p>
          <a:p>
            <a:pPr indent="-228600" lvl="0" marL="457200" rtl="0">
              <a:spcBef>
                <a:spcPts val="0"/>
              </a:spcBef>
            </a:pPr>
            <a:r>
              <a:rPr lang="en"/>
              <a:t>We run out of time or budget.</a:t>
            </a:r>
          </a:p>
          <a:p>
            <a:pPr indent="-228600" lvl="1" marL="914400" rtl="0">
              <a:spcBef>
                <a:spcPts val="0"/>
              </a:spcBef>
            </a:pPr>
            <a:r>
              <a:rPr lang="en"/>
              <a:t>Inadequate.</a:t>
            </a:r>
          </a:p>
          <a:p>
            <a:pPr indent="0" lvl="0" marL="0" rtl="0" algn="l">
              <a:spcBef>
                <a:spcPts val="0"/>
              </a:spcBef>
              <a:buNone/>
            </a:pPr>
            <a:r>
              <a:t/>
            </a:r>
            <a:endParaRPr/>
          </a:p>
        </p:txBody>
      </p:sp>
      <p:sp>
        <p:nvSpPr>
          <p:cNvPr id="63" name="Shape 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369" name="Shape 369"/>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Evaluate every combination of the conditions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indent="-228600" lvl="0" marL="457200" marR="0" rtl="0" algn="l">
              <a:spcBef>
                <a:spcPts val="0"/>
              </a:spcBef>
            </a:pPr>
            <a:r>
              <a:rPr lang="en"/>
              <a:t>Subsumes branch coverage, as all outcomes are now tried.</a:t>
            </a:r>
          </a:p>
          <a:p>
            <a:pPr indent="-228600" lvl="0" marL="457200" marR="0" rtl="0" algn="l">
              <a:spcBef>
                <a:spcPts val="0"/>
              </a:spcBef>
            </a:pPr>
            <a:r>
              <a:rPr lang="en"/>
              <a:t>Can be expensive in practice. </a:t>
            </a:r>
          </a:p>
        </p:txBody>
      </p:sp>
      <p:graphicFrame>
        <p:nvGraphicFramePr>
          <p:cNvPr id="370" name="Shape 370"/>
          <p:cNvGraphicFramePr/>
          <p:nvPr/>
        </p:nvGraphicFramePr>
        <p:xfrm>
          <a:off x="3276600" y="2328325"/>
          <a:ext cx="3000000" cy="3000000"/>
        </p:xfrm>
        <a:graphic>
          <a:graphicData uri="http://schemas.openxmlformats.org/drawingml/2006/table">
            <a:tbl>
              <a:tblPr>
                <a:noFill/>
                <a:tableStyleId>{272A846F-B848-4360-8495-B641B99DBD86}</a:tableStyleId>
              </a:tblPr>
              <a:tblGrid>
                <a:gridCol w="1879600"/>
                <a:gridCol w="1778000"/>
                <a:gridCol w="1752600"/>
              </a:tblGrid>
              <a:tr h="5548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413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71" name="Shape 371"/>
          <p:cNvSpPr txBox="1"/>
          <p:nvPr/>
        </p:nvSpPr>
        <p:spPr>
          <a:xfrm>
            <a:off x="649575" y="2931000"/>
            <a:ext cx="2347500" cy="768299"/>
          </a:xfrm>
          <a:prstGeom prst="rect">
            <a:avLst/>
          </a:prstGeom>
          <a:noFill/>
          <a:ln>
            <a:noFill/>
          </a:ln>
        </p:spPr>
        <p:txBody>
          <a:bodyPr anchorCtr="0" anchor="t" bIns="91425" lIns="91425" rIns="91425" tIns="91425">
            <a:noAutofit/>
          </a:bodyPr>
          <a:lstStyle/>
          <a:p>
            <a:pPr lvl="0" rtl="0">
              <a:spcBef>
                <a:spcPts val="0"/>
              </a:spcBef>
              <a:buNone/>
            </a:pPr>
            <a:r>
              <a:rPr b="1" lang="en" sz="3600"/>
              <a:t>(A and B)</a:t>
            </a:r>
          </a:p>
        </p:txBody>
      </p:sp>
      <p:sp>
        <p:nvSpPr>
          <p:cNvPr id="372" name="Shape 3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382" name="Shape 382"/>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lang="en"/>
              <a:t>Requires </a:t>
            </a:r>
            <a:r>
              <a:rPr b="1" lang="en"/>
              <a:t>many</a:t>
            </a:r>
            <a:r>
              <a:rPr lang="en"/>
              <a:t> test cases.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p:txBody>
      </p:sp>
      <p:sp>
        <p:nvSpPr>
          <p:cNvPr id="383" name="Shape 383"/>
          <p:cNvSpPr txBox="1"/>
          <p:nvPr/>
        </p:nvSpPr>
        <p:spPr>
          <a:xfrm>
            <a:off x="814525" y="2931000"/>
            <a:ext cx="2102099" cy="768299"/>
          </a:xfrm>
          <a:prstGeom prst="rect">
            <a:avLst/>
          </a:prstGeom>
          <a:noFill/>
          <a:ln>
            <a:noFill/>
          </a:ln>
        </p:spPr>
        <p:txBody>
          <a:bodyPr anchorCtr="0" anchor="t" bIns="91425" lIns="91425" rIns="91425" tIns="91425">
            <a:noAutofit/>
          </a:bodyPr>
          <a:lstStyle/>
          <a:p>
            <a:pPr lvl="0" rtl="0">
              <a:spcBef>
                <a:spcPts val="0"/>
              </a:spcBef>
              <a:buNone/>
            </a:pPr>
            <a:r>
              <a:rPr b="1" lang="en" sz="3600"/>
              <a:t>(A and </a:t>
            </a:r>
          </a:p>
          <a:p>
            <a:pPr lvl="0" rtl="0">
              <a:spcBef>
                <a:spcPts val="0"/>
              </a:spcBef>
              <a:buNone/>
            </a:pPr>
            <a:r>
              <a:rPr b="1" lang="en" sz="3600"/>
              <a:t>(B and </a:t>
            </a:r>
          </a:p>
          <a:p>
            <a:pPr lvl="0" rtl="0">
              <a:spcBef>
                <a:spcPts val="0"/>
              </a:spcBef>
              <a:buNone/>
            </a:pPr>
            <a:r>
              <a:rPr b="1" lang="en" sz="3600"/>
              <a:t>(C and D))))</a:t>
            </a:r>
          </a:p>
        </p:txBody>
      </p:sp>
      <p:graphicFrame>
        <p:nvGraphicFramePr>
          <p:cNvPr id="384" name="Shape 384"/>
          <p:cNvGraphicFramePr/>
          <p:nvPr/>
        </p:nvGraphicFramePr>
        <p:xfrm>
          <a:off x="2841800" y="2254925"/>
          <a:ext cx="3000000" cy="3000000"/>
        </p:xfrm>
        <a:graphic>
          <a:graphicData uri="http://schemas.openxmlformats.org/drawingml/2006/table">
            <a:tbl>
              <a:tblPr>
                <a:noFill/>
                <a:tableStyleId>{272A846F-B848-4360-8495-B641B99DBD86}</a:tableStyleId>
              </a:tblPr>
              <a:tblGrid>
                <a:gridCol w="838200"/>
                <a:gridCol w="1219200"/>
                <a:gridCol w="1219200"/>
                <a:gridCol w="1219200"/>
                <a:gridCol w="1219200"/>
              </a:tblGrid>
              <a:tr h="1508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000" u="none" cap="none" strike="noStrike">
                          <a:solidFill>
                            <a:srgbClr val="000000"/>
                          </a:solidFill>
                          <a:latin typeface="Times New Roman"/>
                          <a:ea typeface="Times New Roman"/>
                          <a:cs typeface="Times New Roman"/>
                          <a:sym typeface="Times New Roman"/>
                        </a:rPr>
                        <a:t>Test Case</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A</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B</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C</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D</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7</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8</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9</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10</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Short-Circuit Evaluation</a:t>
            </a:r>
          </a:p>
        </p:txBody>
      </p:sp>
      <p:sp>
        <p:nvSpPr>
          <p:cNvPr id="395" name="Shape 395"/>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rgbClr val="000000"/>
              </a:buClr>
            </a:pPr>
            <a:r>
              <a:rPr lang="en">
                <a:solidFill>
                  <a:srgbClr val="000000"/>
                </a:solidFill>
              </a:rPr>
              <a:t>In many languages, if the first condition determines the result of the entire decision, then fewer tests are required.</a:t>
            </a:r>
          </a:p>
          <a:p>
            <a:pPr indent="-228600" lvl="1" marL="914400" marR="0" rtl="0" algn="l">
              <a:spcBef>
                <a:spcPts val="0"/>
              </a:spcBef>
              <a:buClr>
                <a:srgbClr val="000000"/>
              </a:buClr>
            </a:pPr>
            <a:r>
              <a:rPr lang="en">
                <a:solidFill>
                  <a:srgbClr val="000000"/>
                </a:solidFill>
              </a:rPr>
              <a:t>If A is false, B is never evaluated.</a:t>
            </a:r>
          </a:p>
        </p:txBody>
      </p:sp>
      <p:graphicFrame>
        <p:nvGraphicFramePr>
          <p:cNvPr id="396" name="Shape 396"/>
          <p:cNvGraphicFramePr/>
          <p:nvPr/>
        </p:nvGraphicFramePr>
        <p:xfrm>
          <a:off x="3146600" y="4020312"/>
          <a:ext cx="3000000" cy="3000000"/>
        </p:xfrm>
        <a:graphic>
          <a:graphicData uri="http://schemas.openxmlformats.org/drawingml/2006/table">
            <a:tbl>
              <a:tblPr>
                <a:noFill/>
                <a:tableStyleId>{272A846F-B848-4360-8495-B641B99DBD86}</a:tableStyleId>
              </a:tblPr>
              <a:tblGrid>
                <a:gridCol w="1879600"/>
                <a:gridCol w="1778000"/>
                <a:gridCol w="1752600"/>
              </a:tblGrid>
              <a:tr h="5648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457200" marR="0" rtl="0" algn="l">
                        <a:lnSpc>
                          <a:spcPct val="90000"/>
                        </a:lnSpc>
                        <a:spcBef>
                          <a:spcPts val="0"/>
                        </a:spcBef>
                        <a:spcAft>
                          <a:spcPts val="0"/>
                        </a:spcAft>
                        <a:buSzPct val="100000"/>
                        <a:buChar char="-"/>
                      </a:pPr>
                      <a:r>
                        <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397" name="Shape 397"/>
          <p:cNvSpPr txBox="1"/>
          <p:nvPr/>
        </p:nvSpPr>
        <p:spPr>
          <a:xfrm>
            <a:off x="857150" y="4458250"/>
            <a:ext cx="2347500" cy="768299"/>
          </a:xfrm>
          <a:prstGeom prst="rect">
            <a:avLst/>
          </a:prstGeom>
          <a:noFill/>
          <a:ln>
            <a:noFill/>
          </a:ln>
        </p:spPr>
        <p:txBody>
          <a:bodyPr anchorCtr="0" anchor="t" bIns="91425" lIns="91425" rIns="91425" tIns="91425">
            <a:noAutofit/>
          </a:bodyPr>
          <a:lstStyle/>
          <a:p>
            <a:pPr lvl="0" rtl="0">
              <a:spcBef>
                <a:spcPts val="0"/>
              </a:spcBef>
              <a:buNone/>
            </a:pPr>
            <a:r>
              <a:rPr b="1" lang="en" sz="3600"/>
              <a:t>(A and B)</a:t>
            </a:r>
          </a:p>
        </p:txBody>
      </p:sp>
      <p:sp>
        <p:nvSpPr>
          <p:cNvPr id="398" name="Shape 3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Modified Condition/Decision </a:t>
            </a:r>
            <a:r>
              <a:rPr b="1" i="0" lang="en" u="none" cap="none" strike="noStrike">
                <a:solidFill>
                  <a:srgbClr val="FFFFFF"/>
                </a:solidFill>
                <a:latin typeface="Arial"/>
                <a:ea typeface="Arial"/>
                <a:cs typeface="Arial"/>
                <a:sym typeface="Arial"/>
              </a:rPr>
              <a:t>Coverage (MC/DC)</a:t>
            </a:r>
          </a:p>
        </p:txBody>
      </p:sp>
      <p:sp>
        <p:nvSpPr>
          <p:cNvPr id="408" name="Shape 408"/>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pPr>
            <a:r>
              <a:rPr lang="en"/>
              <a:t>Requires:</a:t>
            </a:r>
          </a:p>
          <a:p>
            <a:pPr indent="-228600" lvl="1" marL="914400" marR="0" rtl="0" algn="l">
              <a:spcBef>
                <a:spcPts val="0"/>
              </a:spcBef>
            </a:pPr>
            <a:r>
              <a:rPr lang="en"/>
              <a:t>Each </a:t>
            </a:r>
            <a:r>
              <a:rPr b="1" lang="en"/>
              <a:t>condition</a:t>
            </a:r>
            <a:r>
              <a:rPr lang="en"/>
              <a:t> evaluates to true/false</a:t>
            </a:r>
          </a:p>
          <a:p>
            <a:pPr indent="-228600" lvl="1" marL="914400" marR="0" rtl="0" algn="l">
              <a:spcBef>
                <a:spcPts val="0"/>
              </a:spcBef>
            </a:pPr>
            <a:r>
              <a:rPr lang="en"/>
              <a:t>Each </a:t>
            </a:r>
            <a:r>
              <a:rPr b="1" lang="en"/>
              <a:t>decision </a:t>
            </a:r>
            <a:r>
              <a:rPr lang="en"/>
              <a:t>evaluates to true/false</a:t>
            </a:r>
          </a:p>
          <a:p>
            <a:pPr indent="-228600" lvl="1" marL="914400" marR="0" rtl="0" algn="l">
              <a:spcBef>
                <a:spcPts val="0"/>
              </a:spcBef>
            </a:pPr>
            <a:r>
              <a:rPr lang="en"/>
              <a:t>Each condition shown to</a:t>
            </a:r>
            <a:r>
              <a:rPr b="1" lang="en"/>
              <a:t> independently affect outcome</a:t>
            </a:r>
            <a:r>
              <a:rPr lang="en"/>
              <a:t> of each decision it appears in. </a:t>
            </a:r>
          </a:p>
        </p:txBody>
      </p:sp>
      <p:graphicFrame>
        <p:nvGraphicFramePr>
          <p:cNvPr id="409" name="Shape 409"/>
          <p:cNvGraphicFramePr/>
          <p:nvPr/>
        </p:nvGraphicFramePr>
        <p:xfrm>
          <a:off x="819012" y="4094900"/>
          <a:ext cx="3000000" cy="3000000"/>
        </p:xfrm>
        <a:graphic>
          <a:graphicData uri="http://schemas.openxmlformats.org/drawingml/2006/table">
            <a:tbl>
              <a:tblPr>
                <a:noFill/>
                <a:tableStyleId>{272A846F-B848-4360-8495-B641B99DBD86}</a:tableStyleId>
              </a:tblPr>
              <a:tblGrid>
                <a:gridCol w="1687525"/>
                <a:gridCol w="1287825"/>
                <a:gridCol w="1288700"/>
                <a:gridCol w="3241925"/>
              </a:tblGrid>
              <a:tr h="4219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chemeClr val="dk1"/>
                          </a:solidFill>
                          <a:latin typeface="Times New Roman"/>
                          <a:ea typeface="Times New Roman"/>
                          <a:cs typeface="Times New Roman"/>
                          <a:sym typeface="Times New Roman"/>
                        </a:rPr>
                        <a:t>(A and 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0000FF"/>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1800" u="none" cap="none" strike="sng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cxnSp>
        <p:nvCxnSpPr>
          <p:cNvPr id="410" name="Shape 410"/>
          <p:cNvCxnSpPr/>
          <p:nvPr/>
        </p:nvCxnSpPr>
        <p:spPr>
          <a:xfrm>
            <a:off x="327200" y="5905275"/>
            <a:ext cx="8229600" cy="0"/>
          </a:xfrm>
          <a:prstGeom prst="straightConnector1">
            <a:avLst/>
          </a:prstGeom>
          <a:noFill/>
          <a:ln cap="flat" cmpd="sng" w="38100">
            <a:solidFill>
              <a:srgbClr val="FF0000"/>
            </a:solidFill>
            <a:prstDash val="solid"/>
            <a:round/>
            <a:headEnd len="lg" w="lg" type="none"/>
            <a:tailEnd len="lg" w="lg" type="none"/>
          </a:ln>
        </p:spPr>
      </p:cxnSp>
      <p:sp>
        <p:nvSpPr>
          <p:cNvPr id="411" name="Shape 4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
        <p:nvSpPr>
          <p:cNvPr id="412" name="Shape 412"/>
          <p:cNvSpPr/>
          <p:nvPr/>
        </p:nvSpPr>
        <p:spPr>
          <a:xfrm>
            <a:off x="2550625" y="4932350"/>
            <a:ext cx="2077800" cy="7431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2584425" y="4560750"/>
            <a:ext cx="2077800" cy="271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a:off x="2550625" y="5321250"/>
            <a:ext cx="2077800" cy="271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a:off x="5168825" y="4594525"/>
            <a:ext cx="574200" cy="271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p:nvPr/>
        </p:nvSpPr>
        <p:spPr>
          <a:xfrm>
            <a:off x="5168825" y="5321250"/>
            <a:ext cx="574200" cy="271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7" name="Shape 417"/>
          <p:cNvSpPr/>
          <p:nvPr/>
        </p:nvSpPr>
        <p:spPr>
          <a:xfrm>
            <a:off x="2550625" y="4941000"/>
            <a:ext cx="2077800" cy="271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8" name="Shape 418"/>
          <p:cNvSpPr/>
          <p:nvPr/>
        </p:nvSpPr>
        <p:spPr>
          <a:xfrm>
            <a:off x="5168825" y="4957887"/>
            <a:ext cx="574200" cy="271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424" name="Shape 42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Draw the CFG and write tests that provide statement, branch, and basic condition coverage over the following code:</a:t>
            </a:r>
          </a:p>
          <a:p>
            <a:pPr lvl="0" rtl="0">
              <a:spcBef>
                <a:spcPts val="0"/>
              </a:spcBef>
              <a:buNone/>
            </a:pPr>
            <a:r>
              <a:t/>
            </a:r>
            <a:endParaRPr sz="11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38735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t/>
            </a:r>
            <a:endParaRPr b="1" sz="2400"/>
          </a:p>
        </p:txBody>
      </p:sp>
      <p:sp>
        <p:nvSpPr>
          <p:cNvPr id="425" name="Shape 4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a:t>
            </a:r>
          </a:p>
        </p:txBody>
      </p:sp>
      <p:sp>
        <p:nvSpPr>
          <p:cNvPr id="431" name="Shape 431"/>
          <p:cNvSpPr/>
          <p:nvPr/>
        </p:nvSpPr>
        <p:spPr>
          <a:xfrm>
            <a:off x="457075" y="1968975"/>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p>
        </p:txBody>
      </p:sp>
      <p:sp>
        <p:nvSpPr>
          <p:cNvPr id="432" name="Shape 432"/>
          <p:cNvSpPr/>
          <p:nvPr/>
        </p:nvSpPr>
        <p:spPr>
          <a:xfrm>
            <a:off x="457075" y="2768800"/>
            <a:ext cx="2397599" cy="8210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(N==1) &amp;&amp; (A[0] = what)</a:t>
            </a:r>
          </a:p>
        </p:txBody>
      </p:sp>
      <p:sp>
        <p:nvSpPr>
          <p:cNvPr id="433" name="Shape 433"/>
          <p:cNvSpPr/>
          <p:nvPr/>
        </p:nvSpPr>
        <p:spPr>
          <a:xfrm>
            <a:off x="1151053" y="412530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0;</a:t>
            </a:r>
          </a:p>
        </p:txBody>
      </p:sp>
      <p:cxnSp>
        <p:nvCxnSpPr>
          <p:cNvPr id="434" name="Shape 434"/>
          <p:cNvCxnSpPr>
            <a:stCxn id="432" idx="2"/>
            <a:endCxn id="433" idx="0"/>
          </p:cNvCxnSpPr>
          <p:nvPr/>
        </p:nvCxnSpPr>
        <p:spPr>
          <a:xfrm>
            <a:off x="1655874" y="3589899"/>
            <a:ext cx="0" cy="535500"/>
          </a:xfrm>
          <a:prstGeom prst="straightConnector1">
            <a:avLst/>
          </a:prstGeom>
          <a:noFill/>
          <a:ln cap="flat" cmpd="sng" w="19050">
            <a:solidFill>
              <a:srgbClr val="646B86"/>
            </a:solidFill>
            <a:prstDash val="solid"/>
            <a:round/>
            <a:headEnd len="lg" w="lg" type="none"/>
            <a:tailEnd len="lg" w="lg" type="triangle"/>
          </a:ln>
        </p:spPr>
      </p:cxnSp>
      <p:sp>
        <p:nvSpPr>
          <p:cNvPr id="435" name="Shape 435"/>
          <p:cNvSpPr/>
          <p:nvPr/>
        </p:nvSpPr>
        <p:spPr>
          <a:xfrm>
            <a:off x="3057220" y="2768800"/>
            <a:ext cx="13586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N==0</a:t>
            </a:r>
          </a:p>
        </p:txBody>
      </p:sp>
      <p:sp>
        <p:nvSpPr>
          <p:cNvPr id="436" name="Shape 436"/>
          <p:cNvSpPr txBox="1"/>
          <p:nvPr/>
        </p:nvSpPr>
        <p:spPr>
          <a:xfrm>
            <a:off x="2656750" y="2483575"/>
            <a:ext cx="8537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37" name="Shape 437"/>
          <p:cNvSpPr txBox="1"/>
          <p:nvPr/>
        </p:nvSpPr>
        <p:spPr>
          <a:xfrm>
            <a:off x="1786666" y="3517837"/>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38" name="Shape 438"/>
          <p:cNvSpPr/>
          <p:nvPr/>
        </p:nvSpPr>
        <p:spPr>
          <a:xfrm>
            <a:off x="3231829" y="412530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439" name="Shape 439"/>
          <p:cNvCxnSpPr>
            <a:stCxn id="435" idx="2"/>
            <a:endCxn id="438" idx="0"/>
          </p:cNvCxnSpPr>
          <p:nvPr/>
        </p:nvCxnSpPr>
        <p:spPr>
          <a:xfrm>
            <a:off x="3736570" y="3394299"/>
            <a:ext cx="0" cy="731100"/>
          </a:xfrm>
          <a:prstGeom prst="straightConnector1">
            <a:avLst/>
          </a:prstGeom>
          <a:noFill/>
          <a:ln cap="flat" cmpd="sng" w="19050">
            <a:solidFill>
              <a:srgbClr val="646B86"/>
            </a:solidFill>
            <a:prstDash val="solid"/>
            <a:round/>
            <a:headEnd len="lg" w="lg" type="none"/>
            <a:tailEnd len="lg" w="lg" type="triangle"/>
          </a:ln>
        </p:spPr>
      </p:cxnSp>
      <p:sp>
        <p:nvSpPr>
          <p:cNvPr id="440" name="Shape 440"/>
          <p:cNvSpPr txBox="1"/>
          <p:nvPr/>
        </p:nvSpPr>
        <p:spPr>
          <a:xfrm>
            <a:off x="5407845" y="3299312"/>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41" name="Shape 441"/>
          <p:cNvSpPr/>
          <p:nvPr/>
        </p:nvSpPr>
        <p:spPr>
          <a:xfrm>
            <a:off x="4682398" y="2768800"/>
            <a:ext cx="10094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N&gt;1</a:t>
            </a:r>
          </a:p>
        </p:txBody>
      </p:sp>
      <p:cxnSp>
        <p:nvCxnSpPr>
          <p:cNvPr id="442" name="Shape 442"/>
          <p:cNvCxnSpPr>
            <a:stCxn id="431" idx="2"/>
            <a:endCxn id="432"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443" name="Shape 443"/>
          <p:cNvCxnSpPr>
            <a:stCxn id="432" idx="3"/>
            <a:endCxn id="435" idx="1"/>
          </p:cNvCxnSpPr>
          <p:nvPr/>
        </p:nvCxnSpPr>
        <p:spPr>
          <a:xfrm flipH="1" rot="10800000">
            <a:off x="2854674" y="3081549"/>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444" name="Shape 444"/>
          <p:cNvCxnSpPr>
            <a:stCxn id="435" idx="3"/>
            <a:endCxn id="441" idx="1"/>
          </p:cNvCxnSpPr>
          <p:nvPr/>
        </p:nvCxnSpPr>
        <p:spPr>
          <a:xfrm>
            <a:off x="4415920" y="3081549"/>
            <a:ext cx="266400" cy="0"/>
          </a:xfrm>
          <a:prstGeom prst="straightConnector1">
            <a:avLst/>
          </a:prstGeom>
          <a:noFill/>
          <a:ln cap="flat" cmpd="sng" w="19050">
            <a:solidFill>
              <a:srgbClr val="646B86"/>
            </a:solidFill>
            <a:prstDash val="solid"/>
            <a:round/>
            <a:headEnd len="lg" w="lg" type="none"/>
            <a:tailEnd len="lg" w="lg" type="triangle"/>
          </a:ln>
        </p:spPr>
      </p:cxnSp>
      <p:sp>
        <p:nvSpPr>
          <p:cNvPr id="445" name="Shape 445"/>
          <p:cNvSpPr txBox="1"/>
          <p:nvPr/>
        </p:nvSpPr>
        <p:spPr>
          <a:xfrm>
            <a:off x="5599480" y="2624350"/>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46" name="Shape 446"/>
          <p:cNvSpPr/>
          <p:nvPr/>
        </p:nvSpPr>
        <p:spPr>
          <a:xfrm>
            <a:off x="7677292" y="285685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447" name="Shape 447"/>
          <p:cNvCxnSpPr>
            <a:stCxn id="441" idx="3"/>
            <a:endCxn id="446" idx="1"/>
          </p:cNvCxnSpPr>
          <p:nvPr/>
        </p:nvCxnSpPr>
        <p:spPr>
          <a:xfrm>
            <a:off x="5691898" y="3081549"/>
            <a:ext cx="1985400" cy="0"/>
          </a:xfrm>
          <a:prstGeom prst="straightConnector1">
            <a:avLst/>
          </a:prstGeom>
          <a:noFill/>
          <a:ln cap="flat" cmpd="sng" w="19050">
            <a:solidFill>
              <a:srgbClr val="646B86"/>
            </a:solidFill>
            <a:prstDash val="solid"/>
            <a:round/>
            <a:headEnd len="lg" w="lg" type="none"/>
            <a:tailEnd len="lg" w="lg" type="triangle"/>
          </a:ln>
        </p:spPr>
      </p:cxnSp>
      <p:sp>
        <p:nvSpPr>
          <p:cNvPr id="448" name="Shape 448"/>
          <p:cNvSpPr txBox="1"/>
          <p:nvPr/>
        </p:nvSpPr>
        <p:spPr>
          <a:xfrm>
            <a:off x="4255950" y="2624350"/>
            <a:ext cx="8537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49" name="Shape 449"/>
          <p:cNvSpPr/>
          <p:nvPr/>
        </p:nvSpPr>
        <p:spPr>
          <a:xfrm>
            <a:off x="4733407" y="3661525"/>
            <a:ext cx="1289400"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 &lt; N</a:t>
            </a:r>
          </a:p>
        </p:txBody>
      </p:sp>
      <p:cxnSp>
        <p:nvCxnSpPr>
          <p:cNvPr id="450" name="Shape 450"/>
          <p:cNvCxnSpPr>
            <a:stCxn id="441" idx="2"/>
            <a:endCxn id="449" idx="0"/>
          </p:cNvCxnSpPr>
          <p:nvPr/>
        </p:nvCxnSpPr>
        <p:spPr>
          <a:xfrm>
            <a:off x="5187148" y="3394299"/>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451" name="Shape 451"/>
          <p:cNvSpPr txBox="1"/>
          <p:nvPr/>
        </p:nvSpPr>
        <p:spPr>
          <a:xfrm>
            <a:off x="3878048" y="3683600"/>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52" name="Shape 452"/>
          <p:cNvSpPr/>
          <p:nvPr/>
        </p:nvSpPr>
        <p:spPr>
          <a:xfrm>
            <a:off x="4474279" y="4483625"/>
            <a:ext cx="18077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A[index] == what</a:t>
            </a:r>
          </a:p>
        </p:txBody>
      </p:sp>
      <p:cxnSp>
        <p:nvCxnSpPr>
          <p:cNvPr id="453" name="Shape 453"/>
          <p:cNvCxnSpPr>
            <a:stCxn id="449" idx="2"/>
            <a:endCxn id="452" idx="0"/>
          </p:cNvCxnSpPr>
          <p:nvPr/>
        </p:nvCxnSpPr>
        <p:spPr>
          <a:xfrm>
            <a:off x="5378107" y="4287024"/>
            <a:ext cx="0" cy="196500"/>
          </a:xfrm>
          <a:prstGeom prst="straightConnector1">
            <a:avLst/>
          </a:prstGeom>
          <a:noFill/>
          <a:ln cap="flat" cmpd="sng" w="19050">
            <a:solidFill>
              <a:srgbClr val="646B86"/>
            </a:solidFill>
            <a:prstDash val="solid"/>
            <a:round/>
            <a:headEnd len="lg" w="lg" type="none"/>
            <a:tailEnd len="lg" w="lg" type="triangle"/>
          </a:ln>
        </p:spPr>
      </p:cxnSp>
      <p:sp>
        <p:nvSpPr>
          <p:cNvPr id="454" name="Shape 454"/>
          <p:cNvSpPr txBox="1"/>
          <p:nvPr/>
        </p:nvSpPr>
        <p:spPr>
          <a:xfrm>
            <a:off x="4682398" y="4156725"/>
            <a:ext cx="546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55" name="Shape 455"/>
          <p:cNvSpPr/>
          <p:nvPr/>
        </p:nvSpPr>
        <p:spPr>
          <a:xfrm>
            <a:off x="6006026" y="5082950"/>
            <a:ext cx="12894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index;</a:t>
            </a:r>
          </a:p>
        </p:txBody>
      </p:sp>
      <p:cxnSp>
        <p:nvCxnSpPr>
          <p:cNvPr id="456" name="Shape 456"/>
          <p:cNvCxnSpPr>
            <a:stCxn id="452" idx="2"/>
            <a:endCxn id="455" idx="1"/>
          </p:cNvCxnSpPr>
          <p:nvPr/>
        </p:nvCxnSpPr>
        <p:spPr>
          <a:xfrm>
            <a:off x="5378179" y="5109124"/>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457" name="Shape 457"/>
          <p:cNvSpPr txBox="1"/>
          <p:nvPr/>
        </p:nvSpPr>
        <p:spPr>
          <a:xfrm>
            <a:off x="5187148" y="5109125"/>
            <a:ext cx="546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58" name="Shape 458"/>
          <p:cNvSpPr/>
          <p:nvPr/>
        </p:nvSpPr>
        <p:spPr>
          <a:xfrm>
            <a:off x="6673757" y="4571675"/>
            <a:ext cx="9356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a:t>
            </a:r>
          </a:p>
        </p:txBody>
      </p:sp>
      <p:cxnSp>
        <p:nvCxnSpPr>
          <p:cNvPr id="459" name="Shape 459"/>
          <p:cNvCxnSpPr>
            <a:stCxn id="452" idx="3"/>
            <a:endCxn id="458" idx="1"/>
          </p:cNvCxnSpPr>
          <p:nvPr/>
        </p:nvCxnSpPr>
        <p:spPr>
          <a:xfrm>
            <a:off x="6282079" y="4796374"/>
            <a:ext cx="391800" cy="0"/>
          </a:xfrm>
          <a:prstGeom prst="straightConnector1">
            <a:avLst/>
          </a:prstGeom>
          <a:noFill/>
          <a:ln cap="flat" cmpd="sng" w="19050">
            <a:solidFill>
              <a:srgbClr val="646B86"/>
            </a:solidFill>
            <a:prstDash val="solid"/>
            <a:round/>
            <a:headEnd len="lg" w="lg" type="none"/>
            <a:tailEnd len="lg" w="lg" type="triangle"/>
          </a:ln>
        </p:spPr>
      </p:cxnSp>
      <p:sp>
        <p:nvSpPr>
          <p:cNvPr id="460" name="Shape 460"/>
          <p:cNvSpPr txBox="1"/>
          <p:nvPr/>
        </p:nvSpPr>
        <p:spPr>
          <a:xfrm>
            <a:off x="6049328" y="4339175"/>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461" name="Shape 461"/>
          <p:cNvCxnSpPr>
            <a:stCxn id="458" idx="0"/>
          </p:cNvCxnSpPr>
          <p:nvPr/>
        </p:nvCxnSpPr>
        <p:spPr>
          <a:xfrm rot="10800000">
            <a:off x="7131707"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462" name="Shape 462"/>
          <p:cNvCxnSpPr/>
          <p:nvPr/>
        </p:nvCxnSpPr>
        <p:spPr>
          <a:xfrm flipH="1">
            <a:off x="5777821" y="4012075"/>
            <a:ext cx="1353600" cy="125399"/>
          </a:xfrm>
          <a:prstGeom prst="straightConnector1">
            <a:avLst/>
          </a:prstGeom>
          <a:noFill/>
          <a:ln cap="flat" cmpd="sng" w="19050">
            <a:solidFill>
              <a:srgbClr val="646B86"/>
            </a:solidFill>
            <a:prstDash val="solid"/>
            <a:round/>
            <a:headEnd len="lg" w="lg" type="none"/>
            <a:tailEnd len="lg" w="lg" type="triangle"/>
          </a:ln>
        </p:spPr>
      </p:cxnSp>
      <p:cxnSp>
        <p:nvCxnSpPr>
          <p:cNvPr id="463" name="Shape 463"/>
          <p:cNvCxnSpPr>
            <a:stCxn id="449" idx="3"/>
            <a:endCxn id="446" idx="1"/>
          </p:cNvCxnSpPr>
          <p:nvPr/>
        </p:nvCxnSpPr>
        <p:spPr>
          <a:xfrm flipH="1" rot="10800000">
            <a:off x="6022807" y="3081474"/>
            <a:ext cx="1654499" cy="892800"/>
          </a:xfrm>
          <a:prstGeom prst="straightConnector1">
            <a:avLst/>
          </a:prstGeom>
          <a:noFill/>
          <a:ln cap="flat" cmpd="sng" w="19050">
            <a:solidFill>
              <a:srgbClr val="646B86"/>
            </a:solidFill>
            <a:prstDash val="solid"/>
            <a:round/>
            <a:headEnd len="lg" w="lg" type="none"/>
            <a:tailEnd len="lg" w="lg" type="triangle"/>
          </a:ln>
        </p:spPr>
      </p:cxnSp>
      <p:sp>
        <p:nvSpPr>
          <p:cNvPr id="464" name="Shape 464"/>
          <p:cNvSpPr txBox="1"/>
          <p:nvPr/>
        </p:nvSpPr>
        <p:spPr>
          <a:xfrm>
            <a:off x="6049321" y="3299325"/>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65" name="Shape 4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276825" y="338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 Possible Solution</a:t>
            </a:r>
          </a:p>
        </p:txBody>
      </p:sp>
      <p:sp>
        <p:nvSpPr>
          <p:cNvPr id="475" name="Shape 475"/>
          <p:cNvSpPr/>
          <p:nvPr/>
        </p:nvSpPr>
        <p:spPr>
          <a:xfrm>
            <a:off x="323417" y="148140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p>
        </p:txBody>
      </p:sp>
      <p:sp>
        <p:nvSpPr>
          <p:cNvPr id="476" name="Shape 476"/>
          <p:cNvSpPr/>
          <p:nvPr/>
        </p:nvSpPr>
        <p:spPr>
          <a:xfrm>
            <a:off x="323417" y="2613050"/>
            <a:ext cx="25037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(N==1) &amp;&amp; (A[0] = what)</a:t>
            </a:r>
          </a:p>
        </p:txBody>
      </p:sp>
      <p:sp>
        <p:nvSpPr>
          <p:cNvPr id="477" name="Shape 477"/>
          <p:cNvSpPr/>
          <p:nvPr/>
        </p:nvSpPr>
        <p:spPr>
          <a:xfrm>
            <a:off x="1048159" y="396955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0;</a:t>
            </a:r>
          </a:p>
        </p:txBody>
      </p:sp>
      <p:cxnSp>
        <p:nvCxnSpPr>
          <p:cNvPr id="478" name="Shape 478"/>
          <p:cNvCxnSpPr>
            <a:stCxn id="476" idx="2"/>
            <a:endCxn id="477" idx="0"/>
          </p:cNvCxnSpPr>
          <p:nvPr/>
        </p:nvCxnSpPr>
        <p:spPr>
          <a:xfrm>
            <a:off x="1575317" y="3238549"/>
            <a:ext cx="0" cy="731099"/>
          </a:xfrm>
          <a:prstGeom prst="straightConnector1">
            <a:avLst/>
          </a:prstGeom>
          <a:noFill/>
          <a:ln cap="flat" cmpd="sng" w="19050">
            <a:solidFill>
              <a:schemeClr val="dk2"/>
            </a:solidFill>
            <a:prstDash val="solid"/>
            <a:round/>
            <a:headEnd len="lg" w="lg" type="none"/>
            <a:tailEnd len="lg" w="lg" type="triangle"/>
          </a:ln>
        </p:spPr>
      </p:cxnSp>
      <p:sp>
        <p:nvSpPr>
          <p:cNvPr id="479" name="Shape 479"/>
          <p:cNvSpPr/>
          <p:nvPr/>
        </p:nvSpPr>
        <p:spPr>
          <a:xfrm>
            <a:off x="3038823" y="2613050"/>
            <a:ext cx="14187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N==0</a:t>
            </a:r>
          </a:p>
        </p:txBody>
      </p:sp>
      <p:sp>
        <p:nvSpPr>
          <p:cNvPr id="480" name="Shape 480"/>
          <p:cNvSpPr txBox="1"/>
          <p:nvPr/>
        </p:nvSpPr>
        <p:spPr>
          <a:xfrm>
            <a:off x="2620637" y="2468600"/>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81" name="Shape 481"/>
          <p:cNvSpPr txBox="1"/>
          <p:nvPr/>
        </p:nvSpPr>
        <p:spPr>
          <a:xfrm>
            <a:off x="1711948" y="3362087"/>
            <a:ext cx="624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82" name="Shape 482"/>
          <p:cNvSpPr/>
          <p:nvPr/>
        </p:nvSpPr>
        <p:spPr>
          <a:xfrm>
            <a:off x="3221171" y="396955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483" name="Shape 483"/>
          <p:cNvCxnSpPr>
            <a:stCxn id="479" idx="2"/>
            <a:endCxn id="482" idx="0"/>
          </p:cNvCxnSpPr>
          <p:nvPr/>
        </p:nvCxnSpPr>
        <p:spPr>
          <a:xfrm>
            <a:off x="3748173" y="3238549"/>
            <a:ext cx="0" cy="731099"/>
          </a:xfrm>
          <a:prstGeom prst="straightConnector1">
            <a:avLst/>
          </a:prstGeom>
          <a:noFill/>
          <a:ln cap="flat" cmpd="sng" w="19050">
            <a:solidFill>
              <a:schemeClr val="dk2"/>
            </a:solidFill>
            <a:prstDash val="solid"/>
            <a:round/>
            <a:headEnd len="lg" w="lg" type="none"/>
            <a:tailEnd len="lg" w="lg" type="triangle"/>
          </a:ln>
        </p:spPr>
      </p:cxnSp>
      <p:sp>
        <p:nvSpPr>
          <p:cNvPr id="484" name="Shape 484"/>
          <p:cNvSpPr txBox="1"/>
          <p:nvPr/>
        </p:nvSpPr>
        <p:spPr>
          <a:xfrm>
            <a:off x="5493647" y="3143562"/>
            <a:ext cx="624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85" name="Shape 485"/>
          <p:cNvSpPr/>
          <p:nvPr/>
        </p:nvSpPr>
        <p:spPr>
          <a:xfrm>
            <a:off x="4736042" y="2613050"/>
            <a:ext cx="10541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N&gt;1</a:t>
            </a:r>
          </a:p>
        </p:txBody>
      </p:sp>
      <p:cxnSp>
        <p:nvCxnSpPr>
          <p:cNvPr id="486" name="Shape 486"/>
          <p:cNvCxnSpPr>
            <a:stCxn id="475" idx="2"/>
            <a:endCxn id="476" idx="0"/>
          </p:cNvCxnSpPr>
          <p:nvPr/>
        </p:nvCxnSpPr>
        <p:spPr>
          <a:xfrm>
            <a:off x="850517" y="1930800"/>
            <a:ext cx="724800" cy="682200"/>
          </a:xfrm>
          <a:prstGeom prst="straightConnector1">
            <a:avLst/>
          </a:prstGeom>
          <a:noFill/>
          <a:ln cap="flat" cmpd="sng" w="19050">
            <a:solidFill>
              <a:schemeClr val="dk2"/>
            </a:solidFill>
            <a:prstDash val="solid"/>
            <a:round/>
            <a:headEnd len="lg" w="lg" type="none"/>
            <a:tailEnd len="lg" w="lg" type="triangle"/>
          </a:ln>
        </p:spPr>
      </p:cxnSp>
      <p:cxnSp>
        <p:nvCxnSpPr>
          <p:cNvPr id="487" name="Shape 487"/>
          <p:cNvCxnSpPr>
            <a:stCxn id="476" idx="3"/>
            <a:endCxn id="479" idx="1"/>
          </p:cNvCxnSpPr>
          <p:nvPr/>
        </p:nvCxnSpPr>
        <p:spPr>
          <a:xfrm>
            <a:off x="2827217" y="2925799"/>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488" name="Shape 488"/>
          <p:cNvCxnSpPr>
            <a:stCxn id="479" idx="3"/>
            <a:endCxn id="485" idx="1"/>
          </p:cNvCxnSpPr>
          <p:nvPr/>
        </p:nvCxnSpPr>
        <p:spPr>
          <a:xfrm>
            <a:off x="4457523" y="2925799"/>
            <a:ext cx="278400" cy="0"/>
          </a:xfrm>
          <a:prstGeom prst="straightConnector1">
            <a:avLst/>
          </a:prstGeom>
          <a:noFill/>
          <a:ln cap="flat" cmpd="sng" w="19050">
            <a:solidFill>
              <a:schemeClr val="dk2"/>
            </a:solidFill>
            <a:prstDash val="solid"/>
            <a:round/>
            <a:headEnd len="lg" w="lg" type="none"/>
            <a:tailEnd len="lg" w="lg" type="triangle"/>
          </a:ln>
        </p:spPr>
      </p:cxnSp>
      <p:sp>
        <p:nvSpPr>
          <p:cNvPr id="489" name="Shape 489"/>
          <p:cNvSpPr txBox="1"/>
          <p:nvPr/>
        </p:nvSpPr>
        <p:spPr>
          <a:xfrm>
            <a:off x="5693760" y="2468600"/>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90" name="Shape 490"/>
          <p:cNvSpPr/>
          <p:nvPr/>
        </p:nvSpPr>
        <p:spPr>
          <a:xfrm>
            <a:off x="7863695" y="270110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491" name="Shape 491"/>
          <p:cNvCxnSpPr>
            <a:stCxn id="485" idx="3"/>
            <a:endCxn id="490" idx="1"/>
          </p:cNvCxnSpPr>
          <p:nvPr/>
        </p:nvCxnSpPr>
        <p:spPr>
          <a:xfrm>
            <a:off x="5790242" y="2925799"/>
            <a:ext cx="2073599" cy="0"/>
          </a:xfrm>
          <a:prstGeom prst="straightConnector1">
            <a:avLst/>
          </a:prstGeom>
          <a:noFill/>
          <a:ln cap="flat" cmpd="sng" w="19050">
            <a:solidFill>
              <a:schemeClr val="dk2"/>
            </a:solidFill>
            <a:prstDash val="solid"/>
            <a:round/>
            <a:headEnd len="lg" w="lg" type="none"/>
            <a:tailEnd len="lg" w="lg" type="triangle"/>
          </a:ln>
        </p:spPr>
      </p:cxnSp>
      <p:sp>
        <p:nvSpPr>
          <p:cNvPr id="492" name="Shape 492"/>
          <p:cNvSpPr txBox="1"/>
          <p:nvPr/>
        </p:nvSpPr>
        <p:spPr>
          <a:xfrm>
            <a:off x="4290689" y="2468600"/>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93" name="Shape 493"/>
          <p:cNvSpPr/>
          <p:nvPr/>
        </p:nvSpPr>
        <p:spPr>
          <a:xfrm>
            <a:off x="4789312" y="3505775"/>
            <a:ext cx="1347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 &lt; N</a:t>
            </a:r>
          </a:p>
        </p:txBody>
      </p:sp>
      <p:cxnSp>
        <p:nvCxnSpPr>
          <p:cNvPr id="494" name="Shape 494"/>
          <p:cNvCxnSpPr>
            <a:stCxn id="485" idx="2"/>
            <a:endCxn id="493" idx="0"/>
          </p:cNvCxnSpPr>
          <p:nvPr/>
        </p:nvCxnSpPr>
        <p:spPr>
          <a:xfrm>
            <a:off x="5263142" y="3238549"/>
            <a:ext cx="199800" cy="267299"/>
          </a:xfrm>
          <a:prstGeom prst="straightConnector1">
            <a:avLst/>
          </a:prstGeom>
          <a:noFill/>
          <a:ln cap="flat" cmpd="sng" w="19050">
            <a:solidFill>
              <a:schemeClr val="dk2"/>
            </a:solidFill>
            <a:prstDash val="solid"/>
            <a:round/>
            <a:headEnd len="lg" w="lg" type="none"/>
            <a:tailEnd len="lg" w="lg" type="triangle"/>
          </a:ln>
        </p:spPr>
      </p:cxnSp>
      <p:sp>
        <p:nvSpPr>
          <p:cNvPr id="495" name="Shape 495"/>
          <p:cNvSpPr txBox="1"/>
          <p:nvPr/>
        </p:nvSpPr>
        <p:spPr>
          <a:xfrm>
            <a:off x="3896036" y="3527850"/>
            <a:ext cx="624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96" name="Shape 496"/>
          <p:cNvSpPr/>
          <p:nvPr/>
        </p:nvSpPr>
        <p:spPr>
          <a:xfrm>
            <a:off x="4518697" y="4327875"/>
            <a:ext cx="18882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A[index] == what</a:t>
            </a:r>
          </a:p>
        </p:txBody>
      </p:sp>
      <p:cxnSp>
        <p:nvCxnSpPr>
          <p:cNvPr id="497" name="Shape 497"/>
          <p:cNvCxnSpPr>
            <a:stCxn id="493" idx="2"/>
            <a:endCxn id="496" idx="0"/>
          </p:cNvCxnSpPr>
          <p:nvPr/>
        </p:nvCxnSpPr>
        <p:spPr>
          <a:xfrm>
            <a:off x="5462812" y="4131274"/>
            <a:ext cx="0" cy="196500"/>
          </a:xfrm>
          <a:prstGeom prst="straightConnector1">
            <a:avLst/>
          </a:prstGeom>
          <a:noFill/>
          <a:ln cap="flat" cmpd="sng" w="19050">
            <a:solidFill>
              <a:schemeClr val="dk2"/>
            </a:solidFill>
            <a:prstDash val="solid"/>
            <a:round/>
            <a:headEnd len="lg" w="lg" type="none"/>
            <a:tailEnd len="lg" w="lg" type="triangle"/>
          </a:ln>
        </p:spPr>
      </p:cxnSp>
      <p:sp>
        <p:nvSpPr>
          <p:cNvPr id="498" name="Shape 498"/>
          <p:cNvSpPr txBox="1"/>
          <p:nvPr/>
        </p:nvSpPr>
        <p:spPr>
          <a:xfrm>
            <a:off x="4736042" y="4000975"/>
            <a:ext cx="5709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99" name="Shape 499"/>
          <p:cNvSpPr/>
          <p:nvPr/>
        </p:nvSpPr>
        <p:spPr>
          <a:xfrm>
            <a:off x="6118344" y="4927200"/>
            <a:ext cx="13470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index;</a:t>
            </a:r>
          </a:p>
        </p:txBody>
      </p:sp>
      <p:cxnSp>
        <p:nvCxnSpPr>
          <p:cNvPr id="500" name="Shape 500"/>
          <p:cNvCxnSpPr>
            <a:stCxn id="496" idx="2"/>
            <a:endCxn id="499" idx="1"/>
          </p:cNvCxnSpPr>
          <p:nvPr/>
        </p:nvCxnSpPr>
        <p:spPr>
          <a:xfrm>
            <a:off x="5462797" y="4953374"/>
            <a:ext cx="655500" cy="198600"/>
          </a:xfrm>
          <a:prstGeom prst="straightConnector1">
            <a:avLst/>
          </a:prstGeom>
          <a:noFill/>
          <a:ln cap="flat" cmpd="sng" w="19050">
            <a:solidFill>
              <a:schemeClr val="dk2"/>
            </a:solidFill>
            <a:prstDash val="solid"/>
            <a:round/>
            <a:headEnd len="lg" w="lg" type="none"/>
            <a:tailEnd len="lg" w="lg" type="triangle"/>
          </a:ln>
        </p:spPr>
      </p:cxnSp>
      <p:sp>
        <p:nvSpPr>
          <p:cNvPr id="501" name="Shape 501"/>
          <p:cNvSpPr txBox="1"/>
          <p:nvPr/>
        </p:nvSpPr>
        <p:spPr>
          <a:xfrm>
            <a:off x="5263166" y="5075537"/>
            <a:ext cx="5709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02" name="Shape 502"/>
          <p:cNvSpPr/>
          <p:nvPr/>
        </p:nvSpPr>
        <p:spPr>
          <a:xfrm>
            <a:off x="6815675" y="4415925"/>
            <a:ext cx="9767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a:t>
            </a:r>
          </a:p>
        </p:txBody>
      </p:sp>
      <p:cxnSp>
        <p:nvCxnSpPr>
          <p:cNvPr id="503" name="Shape 503"/>
          <p:cNvCxnSpPr>
            <a:stCxn id="496" idx="3"/>
            <a:endCxn id="502" idx="1"/>
          </p:cNvCxnSpPr>
          <p:nvPr/>
        </p:nvCxnSpPr>
        <p:spPr>
          <a:xfrm>
            <a:off x="6406897" y="4640624"/>
            <a:ext cx="408900" cy="0"/>
          </a:xfrm>
          <a:prstGeom prst="straightConnector1">
            <a:avLst/>
          </a:prstGeom>
          <a:noFill/>
          <a:ln cap="flat" cmpd="sng" w="19050">
            <a:solidFill>
              <a:schemeClr val="dk2"/>
            </a:solidFill>
            <a:prstDash val="solid"/>
            <a:round/>
            <a:headEnd len="lg" w="lg" type="none"/>
            <a:tailEnd len="lg" w="lg" type="triangle"/>
          </a:ln>
        </p:spPr>
      </p:cxnSp>
      <p:sp>
        <p:nvSpPr>
          <p:cNvPr id="504" name="Shape 504"/>
          <p:cNvSpPr txBox="1"/>
          <p:nvPr/>
        </p:nvSpPr>
        <p:spPr>
          <a:xfrm>
            <a:off x="6163555" y="4183425"/>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505" name="Shape 505"/>
          <p:cNvCxnSpPr>
            <a:stCxn id="502" idx="0"/>
          </p:cNvCxnSpPr>
          <p:nvPr/>
        </p:nvCxnSpPr>
        <p:spPr>
          <a:xfrm rot="10800000">
            <a:off x="7293574" y="3845025"/>
            <a:ext cx="10500" cy="570900"/>
          </a:xfrm>
          <a:prstGeom prst="straightConnector1">
            <a:avLst/>
          </a:prstGeom>
          <a:noFill/>
          <a:ln cap="flat" cmpd="sng" w="19050">
            <a:solidFill>
              <a:schemeClr val="dk2"/>
            </a:solidFill>
            <a:prstDash val="solid"/>
            <a:round/>
            <a:headEnd len="lg" w="lg" type="none"/>
            <a:tailEnd len="lg" w="lg" type="none"/>
          </a:ln>
        </p:spPr>
      </p:cxnSp>
      <p:cxnSp>
        <p:nvCxnSpPr>
          <p:cNvPr id="506" name="Shape 506"/>
          <p:cNvCxnSpPr/>
          <p:nvPr/>
        </p:nvCxnSpPr>
        <p:spPr>
          <a:xfrm flipH="1">
            <a:off x="5879725" y="3856325"/>
            <a:ext cx="1413900" cy="125399"/>
          </a:xfrm>
          <a:prstGeom prst="straightConnector1">
            <a:avLst/>
          </a:prstGeom>
          <a:noFill/>
          <a:ln cap="flat" cmpd="sng" w="19050">
            <a:solidFill>
              <a:schemeClr val="dk2"/>
            </a:solidFill>
            <a:prstDash val="solid"/>
            <a:round/>
            <a:headEnd len="lg" w="lg" type="none"/>
            <a:tailEnd len="lg" w="lg" type="triangle"/>
          </a:ln>
        </p:spPr>
      </p:cxnSp>
      <p:cxnSp>
        <p:nvCxnSpPr>
          <p:cNvPr id="507" name="Shape 507"/>
          <p:cNvCxnSpPr>
            <a:stCxn id="493" idx="3"/>
            <a:endCxn id="490" idx="1"/>
          </p:cNvCxnSpPr>
          <p:nvPr/>
        </p:nvCxnSpPr>
        <p:spPr>
          <a:xfrm flipH="1" rot="10800000">
            <a:off x="6136312" y="2925724"/>
            <a:ext cx="1727400" cy="892800"/>
          </a:xfrm>
          <a:prstGeom prst="straightConnector1">
            <a:avLst/>
          </a:prstGeom>
          <a:noFill/>
          <a:ln cap="flat" cmpd="sng" w="19050">
            <a:solidFill>
              <a:schemeClr val="dk2"/>
            </a:solidFill>
            <a:prstDash val="solid"/>
            <a:round/>
            <a:headEnd len="lg" w="lg" type="none"/>
            <a:tailEnd len="lg" w="lg" type="triangle"/>
          </a:ln>
        </p:spPr>
      </p:cxnSp>
      <p:sp>
        <p:nvSpPr>
          <p:cNvPr id="508" name="Shape 508"/>
          <p:cNvSpPr txBox="1"/>
          <p:nvPr/>
        </p:nvSpPr>
        <p:spPr>
          <a:xfrm>
            <a:off x="6163567" y="3143562"/>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09" name="Shape 509"/>
          <p:cNvSpPr txBox="1"/>
          <p:nvPr/>
        </p:nvSpPr>
        <p:spPr>
          <a:xfrm>
            <a:off x="276837" y="4691975"/>
            <a:ext cx="3721499" cy="9416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510" name="Shape 510"/>
          <p:cNvSpPr/>
          <p:nvPr/>
        </p:nvSpPr>
        <p:spPr>
          <a:xfrm>
            <a:off x="1226581" y="1993600"/>
            <a:ext cx="5732120" cy="3007500"/>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511" name="Shape 511"/>
          <p:cNvSpPr/>
          <p:nvPr/>
        </p:nvSpPr>
        <p:spPr>
          <a:xfrm>
            <a:off x="1027801" y="2039175"/>
            <a:ext cx="7079555" cy="2677125"/>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512" name="Shape 512"/>
          <p:cNvSpPr/>
          <p:nvPr/>
        </p:nvSpPr>
        <p:spPr>
          <a:xfrm>
            <a:off x="729606" y="2005000"/>
            <a:ext cx="3026221" cy="2107525"/>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513" name="Shape 513"/>
          <p:cNvSpPr/>
          <p:nvPr/>
        </p:nvSpPr>
        <p:spPr>
          <a:xfrm>
            <a:off x="597086" y="2073350"/>
            <a:ext cx="894606" cy="1970825"/>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514" name="Shape 514"/>
          <p:cNvSpPr txBox="1"/>
          <p:nvPr/>
        </p:nvSpPr>
        <p:spPr>
          <a:xfrm>
            <a:off x="276825" y="5586450"/>
            <a:ext cx="3721499" cy="9416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4A86E8"/>
                </a:solidFill>
              </a:rPr>
              <a:t>5. A[“Bob”], 1, “Spot”</a:t>
            </a:r>
          </a:p>
        </p:txBody>
      </p:sp>
      <p:sp>
        <p:nvSpPr>
          <p:cNvPr id="515" name="Shape 515"/>
          <p:cNvSpPr/>
          <p:nvPr/>
        </p:nvSpPr>
        <p:spPr>
          <a:xfrm>
            <a:off x="497696" y="2221450"/>
            <a:ext cx="7896868" cy="694900"/>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516" name="Shape 5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522" name="Shape 5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228600" lvl="0" marL="457200" marR="0" rtl="0" algn="l">
              <a:lnSpc>
                <a:spcPct val="120000"/>
              </a:lnSpc>
              <a:spcBef>
                <a:spcPts val="0"/>
              </a:spcBef>
              <a:spcAft>
                <a:spcPts val="0"/>
              </a:spcAft>
            </a:pPr>
            <a:r>
              <a:rPr lang="en"/>
              <a:t>Path coverage requires that all paths through the CFG are covered.</a:t>
            </a:r>
          </a:p>
          <a:p>
            <a:pPr indent="-2286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523" name="Shape 523"/>
          <p:cNvCxnSpPr/>
          <p:nvPr/>
        </p:nvCxnSpPr>
        <p:spPr>
          <a:xfrm flipH="1" rot="10800000">
            <a:off x="2840175" y="5815975"/>
            <a:ext cx="5389499" cy="11699"/>
          </a:xfrm>
          <a:prstGeom prst="straightConnector1">
            <a:avLst/>
          </a:prstGeom>
          <a:noFill/>
          <a:ln cap="flat" cmpd="sng" w="19050">
            <a:solidFill>
              <a:srgbClr val="000000"/>
            </a:solidFill>
            <a:prstDash val="solid"/>
            <a:round/>
            <a:headEnd len="lg" w="lg" type="none"/>
            <a:tailEnd len="lg" w="lg" type="none"/>
          </a:ln>
        </p:spPr>
      </p:cxnSp>
      <p:sp>
        <p:nvSpPr>
          <p:cNvPr id="524" name="Shape 5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p>
        </p:txBody>
      </p:sp>
      <p:cxnSp>
        <p:nvCxnSpPr>
          <p:cNvPr id="534" name="Shape 534"/>
          <p:cNvCxnSpPr/>
          <p:nvPr/>
        </p:nvCxnSpPr>
        <p:spPr>
          <a:xfrm>
            <a:off x="6927626" y="2705136"/>
            <a:ext cx="0" cy="365099"/>
          </a:xfrm>
          <a:prstGeom prst="straightConnector1">
            <a:avLst/>
          </a:prstGeom>
          <a:noFill/>
          <a:ln cap="flat" cmpd="sng" w="12700">
            <a:solidFill>
              <a:srgbClr val="000000"/>
            </a:solidFill>
            <a:prstDash val="solid"/>
            <a:round/>
            <a:headEnd len="med" w="med" type="none"/>
            <a:tailEnd len="med" w="med" type="triangle"/>
          </a:ln>
        </p:spPr>
      </p:cxnSp>
      <p:cxnSp>
        <p:nvCxnSpPr>
          <p:cNvPr id="535" name="Shape 535"/>
          <p:cNvCxnSpPr/>
          <p:nvPr/>
        </p:nvCxnSpPr>
        <p:spPr>
          <a:xfrm>
            <a:off x="4905667" y="2705136"/>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536" name="Shape 536"/>
          <p:cNvSpPr/>
          <p:nvPr/>
        </p:nvSpPr>
        <p:spPr>
          <a:xfrm>
            <a:off x="5399537" y="1541500"/>
            <a:ext cx="8075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537" name="Shape 537"/>
          <p:cNvSpPr/>
          <p:nvPr/>
        </p:nvSpPr>
        <p:spPr>
          <a:xfrm>
            <a:off x="4008400" y="2384450"/>
            <a:ext cx="3053099" cy="7493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latin typeface="Arial"/>
                <a:ea typeface="Arial"/>
                <a:cs typeface="Arial"/>
                <a:sym typeface="Arial"/>
              </a:rPr>
              <a:t>i&lt;N and A[i] &lt;X</a:t>
            </a:r>
          </a:p>
        </p:txBody>
      </p:sp>
      <p:sp>
        <p:nvSpPr>
          <p:cNvPr id="538" name="Shape 538"/>
          <p:cNvSpPr/>
          <p:nvPr/>
        </p:nvSpPr>
        <p:spPr>
          <a:xfrm>
            <a:off x="5761224" y="3070261"/>
            <a:ext cx="2067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539" name="Shape 539"/>
          <p:cNvSpPr/>
          <p:nvPr/>
        </p:nvSpPr>
        <p:spPr>
          <a:xfrm>
            <a:off x="6863714" y="3827500"/>
            <a:ext cx="15224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540" name="Shape 540"/>
          <p:cNvSpPr/>
          <p:nvPr/>
        </p:nvSpPr>
        <p:spPr>
          <a:xfrm>
            <a:off x="4282521" y="4132300"/>
            <a:ext cx="12449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541" name="Shape 541"/>
          <p:cNvCxnSpPr/>
          <p:nvPr/>
        </p:nvCxnSpPr>
        <p:spPr>
          <a:xfrm>
            <a:off x="5812063" y="2019336"/>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542" name="Shape 542"/>
          <p:cNvCxnSpPr/>
          <p:nvPr/>
        </p:nvCxnSpPr>
        <p:spPr>
          <a:xfrm>
            <a:off x="7834021"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543" name="Shape 543"/>
          <p:cNvCxnSpPr/>
          <p:nvPr/>
        </p:nvCxnSpPr>
        <p:spPr>
          <a:xfrm>
            <a:off x="8118722" y="4816512"/>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544" name="Shape 544"/>
          <p:cNvCxnSpPr/>
          <p:nvPr/>
        </p:nvCxnSpPr>
        <p:spPr>
          <a:xfrm>
            <a:off x="8600971" y="2781336"/>
            <a:ext cx="0" cy="2028899"/>
          </a:xfrm>
          <a:prstGeom prst="straightConnector1">
            <a:avLst/>
          </a:prstGeom>
          <a:noFill/>
          <a:ln cap="flat" cmpd="sng" w="28575">
            <a:solidFill>
              <a:srgbClr val="000000"/>
            </a:solidFill>
            <a:prstDash val="solid"/>
            <a:round/>
            <a:headEnd len="med" w="med" type="none"/>
            <a:tailEnd len="med" w="med" type="none"/>
          </a:ln>
        </p:spPr>
      </p:cxnSp>
      <p:cxnSp>
        <p:nvCxnSpPr>
          <p:cNvPr id="545" name="Shape 545"/>
          <p:cNvCxnSpPr/>
          <p:nvPr/>
        </p:nvCxnSpPr>
        <p:spPr>
          <a:xfrm>
            <a:off x="5832398" y="2095536"/>
            <a:ext cx="2750999" cy="644400"/>
          </a:xfrm>
          <a:prstGeom prst="straightConnector1">
            <a:avLst/>
          </a:prstGeom>
          <a:noFill/>
          <a:ln cap="flat" cmpd="sng" w="28575">
            <a:solidFill>
              <a:srgbClr val="000000"/>
            </a:solidFill>
            <a:prstDash val="solid"/>
            <a:round/>
            <a:headEnd len="med" w="med" type="triangle"/>
            <a:tailEnd len="med" w="med" type="none"/>
          </a:ln>
        </p:spPr>
      </p:cxnSp>
      <p:sp>
        <p:nvSpPr>
          <p:cNvPr id="546" name="Shape 546"/>
          <p:cNvSpPr/>
          <p:nvPr/>
        </p:nvSpPr>
        <p:spPr>
          <a:xfrm>
            <a:off x="7123735" y="273687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547" name="Shape 547"/>
          <p:cNvSpPr/>
          <p:nvPr/>
        </p:nvSpPr>
        <p:spPr>
          <a:xfrm>
            <a:off x="4892601" y="30416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548" name="Shape 548"/>
          <p:cNvSpPr/>
          <p:nvPr/>
        </p:nvSpPr>
        <p:spPr>
          <a:xfrm>
            <a:off x="8015375" y="339092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549" name="Shape 549"/>
          <p:cNvSpPr/>
          <p:nvPr/>
        </p:nvSpPr>
        <p:spPr>
          <a:xfrm>
            <a:off x="5868728" y="36512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550" name="Shape 550"/>
          <p:cNvCxnSpPr/>
          <p:nvPr/>
        </p:nvCxnSpPr>
        <p:spPr>
          <a:xfrm>
            <a:off x="5812063" y="3409987"/>
            <a:ext cx="0" cy="1393799"/>
          </a:xfrm>
          <a:prstGeom prst="straightConnector1">
            <a:avLst/>
          </a:prstGeom>
          <a:noFill/>
          <a:ln cap="flat" cmpd="sng" w="28575">
            <a:solidFill>
              <a:srgbClr val="000000"/>
            </a:solidFill>
            <a:prstDash val="solid"/>
            <a:round/>
            <a:headEnd len="med" w="med" type="none"/>
            <a:tailEnd len="med" w="med" type="none"/>
          </a:ln>
        </p:spPr>
      </p:cxnSp>
      <p:cxnSp>
        <p:nvCxnSpPr>
          <p:cNvPr id="551" name="Shape 551"/>
          <p:cNvCxnSpPr/>
          <p:nvPr/>
        </p:nvCxnSpPr>
        <p:spPr>
          <a:xfrm>
            <a:off x="5849829" y="4816512"/>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552" name="Shape 552"/>
          <p:cNvSpPr/>
          <p:nvPr/>
        </p:nvSpPr>
        <p:spPr>
          <a:xfrm>
            <a:off x="457200" y="1779725"/>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553" name="Shape 553"/>
          <p:cNvSpPr/>
          <p:nvPr/>
        </p:nvSpPr>
        <p:spPr>
          <a:xfrm>
            <a:off x="7491217" y="4589500"/>
            <a:ext cx="6159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554" name="Shape 554"/>
          <p:cNvCxnSpPr/>
          <p:nvPr/>
        </p:nvCxnSpPr>
        <p:spPr>
          <a:xfrm>
            <a:off x="7834021"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555" name="Shape 555"/>
          <p:cNvSpPr txBox="1"/>
          <p:nvPr/>
        </p:nvSpPr>
        <p:spPr>
          <a:xfrm>
            <a:off x="457200" y="496215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In theory, path coverage is the ultimate coverage metric.</a:t>
            </a:r>
          </a:p>
          <a:p>
            <a:pPr lvl="0" rtl="0">
              <a:spcBef>
                <a:spcPts val="0"/>
              </a:spcBef>
              <a:buNone/>
            </a:pPr>
            <a:r>
              <a:rPr b="1" lang="en" sz="2400"/>
              <a:t>In practice, it is impractical.</a:t>
            </a:r>
          </a:p>
          <a:p>
            <a:pPr indent="-381000" lvl="0" marL="457200" rtl="0">
              <a:spcBef>
                <a:spcPts val="0"/>
              </a:spcBef>
              <a:buSzPct val="100000"/>
              <a:buChar char="●"/>
            </a:pPr>
            <a:r>
              <a:rPr b="1" lang="en" sz="2400"/>
              <a:t>How many paths does this program have?</a:t>
            </a:r>
          </a:p>
          <a:p>
            <a:pPr lvl="0" rtl="0">
              <a:spcBef>
                <a:spcPts val="0"/>
              </a:spcBef>
              <a:buNone/>
            </a:pPr>
            <a:r>
              <a:t/>
            </a:r>
            <a:endParaRPr b="1" sz="2400"/>
          </a:p>
        </p:txBody>
      </p:sp>
      <p:sp>
        <p:nvSpPr>
          <p:cNvPr id="556" name="Shape 5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cxnSp>
        <p:nvCxnSpPr>
          <p:cNvPr id="565" name="Shape 565"/>
          <p:cNvCxnSpPr>
            <a:stCxn id="566" idx="1"/>
          </p:cNvCxnSpPr>
          <p:nvPr/>
        </p:nvCxnSpPr>
        <p:spPr>
          <a:xfrm rot="10800000">
            <a:off x="3508637" y="2913868"/>
            <a:ext cx="744300" cy="2100"/>
          </a:xfrm>
          <a:prstGeom prst="straightConnector1">
            <a:avLst/>
          </a:prstGeom>
          <a:noFill/>
          <a:ln cap="flat" cmpd="sng" w="19050">
            <a:solidFill>
              <a:schemeClr val="dk2"/>
            </a:solidFill>
            <a:prstDash val="solid"/>
            <a:round/>
            <a:headEnd len="lg" w="lg" type="none"/>
            <a:tailEnd len="lg" w="lg" type="none"/>
          </a:ln>
        </p:spPr>
      </p:cxnSp>
      <p:cxnSp>
        <p:nvCxnSpPr>
          <p:cNvPr id="567" name="Shape 567"/>
          <p:cNvCxnSpPr>
            <a:endCxn id="568" idx="0"/>
          </p:cNvCxnSpPr>
          <p:nvPr/>
        </p:nvCxnSpPr>
        <p:spPr>
          <a:xfrm flipH="1">
            <a:off x="3487762"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569" name="Shape 569"/>
          <p:cNvSpPr/>
          <p:nvPr/>
        </p:nvSpPr>
        <p:spPr>
          <a:xfrm>
            <a:off x="4176737" y="1845200"/>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68" name="Shape 568"/>
          <p:cNvSpPr/>
          <p:nvPr/>
        </p:nvSpPr>
        <p:spPr>
          <a:xfrm>
            <a:off x="3105175" y="3375550"/>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0" name="Shape 570"/>
          <p:cNvSpPr/>
          <p:nvPr/>
        </p:nvSpPr>
        <p:spPr>
          <a:xfrm>
            <a:off x="6242075" y="3221563"/>
            <a:ext cx="917575" cy="460375"/>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1" name="Shape 571"/>
          <p:cNvSpPr/>
          <p:nvPr/>
        </p:nvSpPr>
        <p:spPr>
          <a:xfrm>
            <a:off x="3487762"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2" name="Shape 572"/>
          <p:cNvSpPr/>
          <p:nvPr/>
        </p:nvSpPr>
        <p:spPr>
          <a:xfrm>
            <a:off x="2033613"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3" name="Shape 573"/>
          <p:cNvSpPr/>
          <p:nvPr/>
        </p:nvSpPr>
        <p:spPr>
          <a:xfrm>
            <a:off x="809650"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66" name="Shape 566"/>
          <p:cNvSpPr/>
          <p:nvPr/>
        </p:nvSpPr>
        <p:spPr>
          <a:xfrm>
            <a:off x="4252937" y="2686575"/>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4" name="Shape 574"/>
          <p:cNvSpPr/>
          <p:nvPr/>
        </p:nvSpPr>
        <p:spPr>
          <a:xfrm>
            <a:off x="4405337" y="39105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5" name="Shape 575"/>
          <p:cNvSpPr/>
          <p:nvPr/>
        </p:nvSpPr>
        <p:spPr>
          <a:xfrm>
            <a:off x="1498625" y="39867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6" name="Shape 576"/>
          <p:cNvSpPr/>
          <p:nvPr/>
        </p:nvSpPr>
        <p:spPr>
          <a:xfrm>
            <a:off x="2874988" y="56694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577" name="Shape 577"/>
          <p:cNvCxnSpPr>
            <a:stCxn id="569" idx="2"/>
            <a:endCxn id="566" idx="0"/>
          </p:cNvCxnSpPr>
          <p:nvPr/>
        </p:nvCxnSpPr>
        <p:spPr>
          <a:xfrm>
            <a:off x="4635525" y="2303987"/>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578" name="Shape 578"/>
          <p:cNvCxnSpPr>
            <a:stCxn id="576" idx="2"/>
          </p:cNvCxnSpPr>
          <p:nvPr/>
        </p:nvCxnSpPr>
        <p:spPr>
          <a:xfrm>
            <a:off x="3257575" y="6128274"/>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579" name="Shape 579"/>
          <p:cNvCxnSpPr>
            <a:endCxn id="569" idx="0"/>
          </p:cNvCxnSpPr>
          <p:nvPr/>
        </p:nvCxnSpPr>
        <p:spPr>
          <a:xfrm flipH="1">
            <a:off x="4635525" y="1307000"/>
            <a:ext cx="212700" cy="538200"/>
          </a:xfrm>
          <a:prstGeom prst="straightConnector1">
            <a:avLst/>
          </a:prstGeom>
          <a:noFill/>
          <a:ln cap="flat" cmpd="sng" w="12700">
            <a:solidFill>
              <a:schemeClr val="dk1"/>
            </a:solidFill>
            <a:prstDash val="solid"/>
            <a:miter/>
            <a:headEnd len="med" w="med" type="none"/>
            <a:tailEnd len="med" w="med" type="triangle"/>
          </a:ln>
        </p:spPr>
      </p:cxnSp>
      <p:sp>
        <p:nvSpPr>
          <p:cNvPr id="580" name="Shape 580"/>
          <p:cNvSpPr txBox="1"/>
          <p:nvPr/>
        </p:nvSpPr>
        <p:spPr>
          <a:xfrm>
            <a:off x="349275" y="1457850"/>
            <a:ext cx="2681400" cy="1552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581" name="Shape 581"/>
          <p:cNvSpPr/>
          <p:nvPr/>
        </p:nvSpPr>
        <p:spPr>
          <a:xfrm>
            <a:off x="3406012"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82" name="Shape 582"/>
          <p:cNvSpPr/>
          <p:nvPr/>
        </p:nvSpPr>
        <p:spPr>
          <a:xfrm>
            <a:off x="943137" y="2349725"/>
            <a:ext cx="3365498" cy="4205288"/>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83" name="Shape 583"/>
          <p:cNvSpPr txBox="1"/>
          <p:nvPr>
            <p:ph type="title"/>
          </p:nvPr>
        </p:nvSpPr>
        <p:spPr>
          <a:xfrm>
            <a:off x="457200" y="532112"/>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584" name="Shape 584"/>
          <p:cNvSpPr/>
          <p:nvPr/>
        </p:nvSpPr>
        <p:spPr>
          <a:xfrm>
            <a:off x="1770887" y="2356862"/>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585" name="Shape 585"/>
          <p:cNvCxnSpPr>
            <a:stCxn id="566" idx="3"/>
          </p:cNvCxnSpPr>
          <p:nvPr/>
        </p:nvCxnSpPr>
        <p:spPr>
          <a:xfrm flipH="1" rot="10800000">
            <a:off x="5018112" y="2904868"/>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586" name="Shape 586"/>
          <p:cNvCxnSpPr>
            <a:endCxn id="570" idx="0"/>
          </p:cNvCxnSpPr>
          <p:nvPr/>
        </p:nvCxnSpPr>
        <p:spPr>
          <a:xfrm flipH="1">
            <a:off x="6700862"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587" name="Shape 587"/>
          <p:cNvCxnSpPr>
            <a:stCxn id="576"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588" name="Shape 588"/>
          <p:cNvCxnSpPr/>
          <p:nvPr/>
        </p:nvCxnSpPr>
        <p:spPr>
          <a:xfrm rot="10800000">
            <a:off x="7736749" y="2092175"/>
            <a:ext cx="9000" cy="3807899"/>
          </a:xfrm>
          <a:prstGeom prst="straightConnector1">
            <a:avLst/>
          </a:prstGeom>
          <a:noFill/>
          <a:ln cap="flat" cmpd="sng" w="19050">
            <a:solidFill>
              <a:schemeClr val="dk2"/>
            </a:solidFill>
            <a:prstDash val="solid"/>
            <a:round/>
            <a:headEnd len="lg" w="lg" type="none"/>
            <a:tailEnd len="lg" w="lg" type="none"/>
          </a:ln>
        </p:spPr>
      </p:cxnSp>
      <p:cxnSp>
        <p:nvCxnSpPr>
          <p:cNvPr id="589" name="Shape 589"/>
          <p:cNvCxnSpPr>
            <a:endCxn id="569" idx="3"/>
          </p:cNvCxnSpPr>
          <p:nvPr/>
        </p:nvCxnSpPr>
        <p:spPr>
          <a:xfrm rot="10800000">
            <a:off x="5094312" y="2074593"/>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590" name="Shape 590"/>
          <p:cNvCxnSpPr>
            <a:stCxn id="570" idx="2"/>
          </p:cNvCxnSpPr>
          <p:nvPr/>
        </p:nvCxnSpPr>
        <p:spPr>
          <a:xfrm>
            <a:off x="6700862"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591" name="Shape 591"/>
          <p:cNvCxnSpPr/>
          <p:nvPr/>
        </p:nvCxnSpPr>
        <p:spPr>
          <a:xfrm rot="10800000">
            <a:off x="3271025" y="5388824"/>
            <a:ext cx="3461099" cy="9000"/>
          </a:xfrm>
          <a:prstGeom prst="straightConnector1">
            <a:avLst/>
          </a:prstGeom>
          <a:noFill/>
          <a:ln cap="flat" cmpd="sng" w="19050">
            <a:solidFill>
              <a:schemeClr val="dk2"/>
            </a:solidFill>
            <a:prstDash val="solid"/>
            <a:round/>
            <a:headEnd len="lg" w="lg" type="none"/>
            <a:tailEnd len="lg" w="lg" type="none"/>
          </a:ln>
        </p:spPr>
      </p:cxnSp>
      <p:cxnSp>
        <p:nvCxnSpPr>
          <p:cNvPr id="592" name="Shape 592"/>
          <p:cNvCxnSpPr/>
          <p:nvPr/>
        </p:nvCxnSpPr>
        <p:spPr>
          <a:xfrm>
            <a:off x="3280275" y="5388700"/>
            <a:ext cx="9300" cy="264899"/>
          </a:xfrm>
          <a:prstGeom prst="straightConnector1">
            <a:avLst/>
          </a:prstGeom>
          <a:noFill/>
          <a:ln cap="flat" cmpd="sng" w="19050">
            <a:solidFill>
              <a:schemeClr val="dk2"/>
            </a:solidFill>
            <a:prstDash val="solid"/>
            <a:round/>
            <a:headEnd len="lg" w="lg" type="none"/>
            <a:tailEnd len="lg" w="lg" type="triangle"/>
          </a:ln>
        </p:spPr>
      </p:cxnSp>
      <p:sp>
        <p:nvSpPr>
          <p:cNvPr id="593" name="Shape 593"/>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594" name="Shape 594"/>
          <p:cNvSpPr/>
          <p:nvPr/>
        </p:nvSpPr>
        <p:spPr>
          <a:xfrm>
            <a:off x="3718250" y="1976963"/>
            <a:ext cx="4114800" cy="4325937"/>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595" name="Shape 595"/>
          <p:cNvCxnSpPr>
            <a:stCxn id="568" idx="3"/>
          </p:cNvCxnSpPr>
          <p:nvPr/>
        </p:nvCxnSpPr>
        <p:spPr>
          <a:xfrm flipH="1" rot="10800000">
            <a:off x="3870350" y="3598943"/>
            <a:ext cx="934800" cy="6000"/>
          </a:xfrm>
          <a:prstGeom prst="straightConnector1">
            <a:avLst/>
          </a:prstGeom>
          <a:noFill/>
          <a:ln cap="flat" cmpd="sng" w="19050">
            <a:solidFill>
              <a:schemeClr val="dk2"/>
            </a:solidFill>
            <a:prstDash val="solid"/>
            <a:round/>
            <a:headEnd len="lg" w="lg" type="none"/>
            <a:tailEnd len="lg" w="lg" type="none"/>
          </a:ln>
        </p:spPr>
      </p:cxnSp>
      <p:cxnSp>
        <p:nvCxnSpPr>
          <p:cNvPr id="596" name="Shape 596"/>
          <p:cNvCxnSpPr/>
          <p:nvPr/>
        </p:nvCxnSpPr>
        <p:spPr>
          <a:xfrm>
            <a:off x="4796175" y="3589725"/>
            <a:ext cx="0" cy="328499"/>
          </a:xfrm>
          <a:prstGeom prst="straightConnector1">
            <a:avLst/>
          </a:prstGeom>
          <a:noFill/>
          <a:ln cap="flat" cmpd="sng" w="19050">
            <a:solidFill>
              <a:schemeClr val="dk2"/>
            </a:solidFill>
            <a:prstDash val="solid"/>
            <a:round/>
            <a:headEnd len="lg" w="lg" type="none"/>
            <a:tailEnd len="lg" w="lg" type="triangle"/>
          </a:ln>
        </p:spPr>
      </p:cxnSp>
      <p:cxnSp>
        <p:nvCxnSpPr>
          <p:cNvPr id="597" name="Shape 597"/>
          <p:cNvCxnSpPr>
            <a:stCxn id="568" idx="1"/>
          </p:cNvCxnSpPr>
          <p:nvPr/>
        </p:nvCxnSpPr>
        <p:spPr>
          <a:xfrm flipH="1">
            <a:off x="1910575" y="3604943"/>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598" name="Shape 598"/>
          <p:cNvCxnSpPr>
            <a:endCxn id="575" idx="0"/>
          </p:cNvCxnSpPr>
          <p:nvPr/>
        </p:nvCxnSpPr>
        <p:spPr>
          <a:xfrm flipH="1">
            <a:off x="1881212" y="3598837"/>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599" name="Shape 599"/>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600" name="Shape 600"/>
          <p:cNvCxnSpPr>
            <a:stCxn id="571" idx="0"/>
          </p:cNvCxnSpPr>
          <p:nvPr/>
        </p:nvCxnSpPr>
        <p:spPr>
          <a:xfrm flipH="1" rot="10800000">
            <a:off x="3946550" y="4155812"/>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601" name="Shape 601"/>
          <p:cNvCxnSpPr/>
          <p:nvPr/>
        </p:nvCxnSpPr>
        <p:spPr>
          <a:xfrm>
            <a:off x="3946900" y="4146775"/>
            <a:ext cx="456599" cy="0"/>
          </a:xfrm>
          <a:prstGeom prst="straightConnector1">
            <a:avLst/>
          </a:prstGeom>
          <a:noFill/>
          <a:ln cap="flat" cmpd="sng" w="19050">
            <a:solidFill>
              <a:schemeClr val="dk2"/>
            </a:solidFill>
            <a:prstDash val="solid"/>
            <a:round/>
            <a:headEnd len="lg" w="lg" type="none"/>
            <a:tailEnd len="lg" w="lg" type="none"/>
          </a:ln>
        </p:spPr>
      </p:cxnSp>
      <p:cxnSp>
        <p:nvCxnSpPr>
          <p:cNvPr id="602" name="Shape 602"/>
          <p:cNvCxnSpPr/>
          <p:nvPr/>
        </p:nvCxnSpPr>
        <p:spPr>
          <a:xfrm>
            <a:off x="3965175" y="5151275"/>
            <a:ext cx="0" cy="246599"/>
          </a:xfrm>
          <a:prstGeom prst="straightConnector1">
            <a:avLst/>
          </a:prstGeom>
          <a:noFill/>
          <a:ln cap="flat" cmpd="sng" w="19050">
            <a:solidFill>
              <a:schemeClr val="dk2"/>
            </a:solidFill>
            <a:prstDash val="solid"/>
            <a:round/>
            <a:headEnd len="lg" w="lg" type="none"/>
            <a:tailEnd len="lg" w="lg" type="none"/>
          </a:ln>
        </p:spPr>
      </p:cxnSp>
      <p:cxnSp>
        <p:nvCxnSpPr>
          <p:cNvPr id="603" name="Shape 603"/>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604" name="Shape 604"/>
          <p:cNvCxnSpPr>
            <a:stCxn id="573" idx="2"/>
          </p:cNvCxnSpPr>
          <p:nvPr/>
        </p:nvCxnSpPr>
        <p:spPr>
          <a:xfrm>
            <a:off x="1268437" y="5134499"/>
            <a:ext cx="2700" cy="263400"/>
          </a:xfrm>
          <a:prstGeom prst="straightConnector1">
            <a:avLst/>
          </a:prstGeom>
          <a:noFill/>
          <a:ln cap="flat" cmpd="sng" w="19050">
            <a:solidFill>
              <a:schemeClr val="dk2"/>
            </a:solidFill>
            <a:prstDash val="solid"/>
            <a:round/>
            <a:headEnd len="lg" w="lg" type="none"/>
            <a:tailEnd len="lg" w="lg" type="none"/>
          </a:ln>
        </p:spPr>
      </p:cxnSp>
      <p:cxnSp>
        <p:nvCxnSpPr>
          <p:cNvPr id="605" name="Shape 605"/>
          <p:cNvCxnSpPr>
            <a:stCxn id="572" idx="2"/>
          </p:cNvCxnSpPr>
          <p:nvPr/>
        </p:nvCxnSpPr>
        <p:spPr>
          <a:xfrm>
            <a:off x="2492400" y="5134499"/>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606" name="Shape 606"/>
          <p:cNvCxnSpPr>
            <a:endCxn id="572" idx="0"/>
          </p:cNvCxnSpPr>
          <p:nvPr/>
        </p:nvCxnSpPr>
        <p:spPr>
          <a:xfrm flipH="1">
            <a:off x="2492400" y="4229012"/>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607" name="Shape 607"/>
          <p:cNvCxnSpPr>
            <a:endCxn id="573" idx="0"/>
          </p:cNvCxnSpPr>
          <p:nvPr/>
        </p:nvCxnSpPr>
        <p:spPr>
          <a:xfrm flipH="1">
            <a:off x="1268437" y="4210712"/>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608" name="Shape 608"/>
          <p:cNvCxnSpPr>
            <a:stCxn id="575"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609" name="Shape 609"/>
          <p:cNvCxnSpPr>
            <a:stCxn id="575"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610" name="Shape 610"/>
          <p:cNvSpPr/>
          <p:nvPr/>
        </p:nvSpPr>
        <p:spPr>
          <a:xfrm>
            <a:off x="3073575" y="2318775"/>
            <a:ext cx="1600200" cy="4190998"/>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611" name="Shape 611"/>
          <p:cNvSpPr/>
          <p:nvPr/>
        </p:nvSpPr>
        <p:spPr>
          <a:xfrm>
            <a:off x="3151188" y="2304000"/>
            <a:ext cx="2125662" cy="4122737"/>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612" name="Shape 612"/>
          <p:cNvSpPr txBox="1"/>
          <p:nvPr/>
        </p:nvSpPr>
        <p:spPr>
          <a:xfrm>
            <a:off x="7226326" y="4365925"/>
            <a:ext cx="1746299" cy="458699"/>
          </a:xfrm>
          <a:prstGeom prst="rect">
            <a:avLst/>
          </a:prstGeom>
          <a:solidFill>
            <a:srgbClr val="FFFFFF"/>
          </a:solid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613" name="Shape 6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
                                        <p:tgtEl>
                                          <p:spTgt spid="6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Adequacy Metrics</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Instead - can we </a:t>
            </a:r>
            <a:r>
              <a:rPr b="1" lang="en"/>
              <a:t>compromise between the impossible and the inadequate</a:t>
            </a:r>
            <a:r>
              <a:rPr lang="en"/>
              <a:t>?</a:t>
            </a:r>
          </a:p>
          <a:p>
            <a:pPr indent="0" lvl="0" marL="0" rtl="0" algn="l">
              <a:spcBef>
                <a:spcPts val="0"/>
              </a:spcBef>
              <a:buNone/>
            </a:pPr>
            <a:r>
              <a:t/>
            </a:r>
            <a:endParaRPr/>
          </a:p>
          <a:p>
            <a:pPr indent="-228600" lvl="0" marL="457200" rtl="0" algn="l">
              <a:spcBef>
                <a:spcPts val="0"/>
              </a:spcBef>
            </a:pPr>
            <a:r>
              <a:rPr lang="en"/>
              <a:t>Can we measure “good testing”? </a:t>
            </a:r>
          </a:p>
          <a:p>
            <a:pPr indent="-228600" lvl="1" marL="914400" rtl="0" algn="l">
              <a:spcBef>
                <a:spcPts val="0"/>
              </a:spcBef>
            </a:pPr>
            <a:r>
              <a:rPr lang="en"/>
              <a:t>Test adequacy metrics “score” testing efforts by measuring the completion of a set of </a:t>
            </a:r>
            <a:r>
              <a:rPr b="1" lang="en"/>
              <a:t>test obligations</a:t>
            </a:r>
            <a:r>
              <a:rPr lang="en"/>
              <a:t>.</a:t>
            </a:r>
          </a:p>
          <a:p>
            <a:pPr indent="-228600" lvl="2" marL="1371600" rtl="0" algn="l">
              <a:spcBef>
                <a:spcPts val="0"/>
              </a:spcBef>
            </a:pPr>
            <a:r>
              <a:rPr lang="en"/>
              <a:t>Properties that must be met by our test cases.</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sp>
        <p:nvSpPr>
          <p:cNvPr id="618" name="Shape 6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Tests</a:t>
            </a:r>
          </a:p>
        </p:txBody>
      </p:sp>
      <p:sp>
        <p:nvSpPr>
          <p:cNvPr id="619" name="Shape 61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620" name="Shape 6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626" name="Shape 6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pPr>
            <a:r>
              <a:rPr lang="en"/>
              <a:t>Test adequacy metrics let us “measure” how good our testing efforts are.</a:t>
            </a:r>
          </a:p>
          <a:p>
            <a:pPr indent="-228600" lvl="1" marL="914400" marR="0" rtl="0" algn="l">
              <a:lnSpc>
                <a:spcPct val="100000"/>
              </a:lnSpc>
              <a:spcBef>
                <a:spcPts val="0"/>
              </a:spcBef>
              <a:spcAft>
                <a:spcPts val="0"/>
              </a:spcAft>
            </a:pPr>
            <a:r>
              <a:rPr lang="en"/>
              <a:t>They prescribe test obligations that can be used to remove inadequacies from test suites.</a:t>
            </a:r>
          </a:p>
          <a:p>
            <a:pPr indent="-419100" lvl="0" marL="457200" marR="0" rtl="0" algn="l">
              <a:lnSpc>
                <a:spcPct val="100000"/>
              </a:lnSpc>
              <a:spcBef>
                <a:spcPts val="0"/>
              </a:spcBef>
              <a:spcAft>
                <a:spcPts val="0"/>
              </a:spcAft>
              <a:buClr>
                <a:schemeClr val="dk1"/>
              </a:buClr>
              <a:buSzPct val="100000"/>
              <a:buFont typeface="Arial"/>
            </a:pPr>
            <a:r>
              <a:rPr lang="en"/>
              <a:t>Code structure is used in many adequacy metrics. Many different criteria, based on:</a:t>
            </a:r>
          </a:p>
          <a:p>
            <a:pPr indent="-228600" lvl="1" marL="914400" marR="0" rtl="0" algn="l">
              <a:lnSpc>
                <a:spcPct val="100000"/>
              </a:lnSpc>
              <a:spcBef>
                <a:spcPts val="0"/>
              </a:spcBef>
              <a:spcAft>
                <a:spcPts val="0"/>
              </a:spcAft>
            </a:pPr>
            <a:r>
              <a:rPr lang="en" sz="2400"/>
              <a:t>Statements, branches, conditions, paths, etc.</a:t>
            </a:r>
          </a:p>
          <a:p>
            <a:pPr indent="-228600" lvl="0" marL="457200" marR="0" rtl="0" algn="l">
              <a:lnSpc>
                <a:spcPct val="100000"/>
              </a:lnSpc>
              <a:spcBef>
                <a:spcPts val="0"/>
              </a:spcBef>
              <a:spcAft>
                <a:spcPts val="0"/>
              </a:spcAft>
            </a:pPr>
            <a:r>
              <a:rPr lang="en"/>
              <a:t>Coverage metrics tuned towards particular types of faults. Some are theoretically stronger than others, but are also more expensive and difficult to satisfy.</a:t>
            </a:r>
          </a:p>
        </p:txBody>
      </p:sp>
      <p:sp>
        <p:nvSpPr>
          <p:cNvPr id="627" name="Shape 6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633" name="Shape 63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More on structural coverage</a:t>
            </a:r>
          </a:p>
          <a:p>
            <a:pPr indent="-228600" lvl="1" marL="914400" marR="0" rtl="0" algn="l">
              <a:lnSpc>
                <a:spcPct val="100000"/>
              </a:lnSpc>
              <a:spcBef>
                <a:spcPts val="0"/>
              </a:spcBef>
              <a:spcAft>
                <a:spcPts val="0"/>
              </a:spcAft>
            </a:pPr>
            <a:r>
              <a:rPr lang="en"/>
              <a:t>Path-based Metrics</a:t>
            </a:r>
          </a:p>
          <a:p>
            <a:pPr indent="-228600" lvl="1" marL="914400" marR="0" rtl="0" algn="l">
              <a:lnSpc>
                <a:spcPct val="100000"/>
              </a:lnSpc>
              <a:spcBef>
                <a:spcPts val="0"/>
              </a:spcBef>
              <a:spcAft>
                <a:spcPts val="0"/>
              </a:spcAft>
            </a:pPr>
            <a:r>
              <a:rPr lang="en"/>
              <a:t>Procedure Coverage</a:t>
            </a:r>
          </a:p>
          <a:p>
            <a:pPr indent="-228600" lvl="1" marL="914400" marR="0" rtl="0" algn="l">
              <a:lnSpc>
                <a:spcPct val="100000"/>
              </a:lnSpc>
              <a:spcBef>
                <a:spcPts val="0"/>
              </a:spcBef>
              <a:spcAft>
                <a:spcPts val="0"/>
              </a:spcAft>
            </a:pPr>
            <a:r>
              <a:rPr lang="en"/>
              <a:t>The Infeasibility Problem</a:t>
            </a:r>
          </a:p>
          <a:p>
            <a:pPr indent="-228600" lvl="1" marL="914400" marR="0" rtl="0" algn="l">
              <a:lnSpc>
                <a:spcPct val="100000"/>
              </a:lnSpc>
              <a:spcBef>
                <a:spcPts val="0"/>
              </a:spcBef>
              <a:spcAft>
                <a:spcPts val="0"/>
              </a:spcAft>
            </a:pPr>
            <a:r>
              <a:rPr lang="en"/>
              <a:t>Limitations of Coverage Metrics</a:t>
            </a:r>
          </a:p>
          <a:p>
            <a:pPr lvl="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pPr>
            <a:r>
              <a:rPr lang="en"/>
              <a:t>Homework 1</a:t>
            </a:r>
          </a:p>
          <a:p>
            <a:pPr indent="-228600" lvl="1" marL="914400" marR="0" rtl="0" algn="l">
              <a:lnSpc>
                <a:spcPct val="100000"/>
              </a:lnSpc>
              <a:spcBef>
                <a:spcPts val="0"/>
              </a:spcBef>
              <a:spcAft>
                <a:spcPts val="0"/>
              </a:spcAft>
            </a:pPr>
            <a:r>
              <a:rPr lang="en"/>
              <a:t>Any questions? </a:t>
            </a:r>
          </a:p>
          <a:p>
            <a:pPr lvl="0" marR="0" rtl="0" algn="l">
              <a:lnSpc>
                <a:spcPct val="100000"/>
              </a:lnSpc>
              <a:spcBef>
                <a:spcPts val="0"/>
              </a:spcBef>
              <a:spcAft>
                <a:spcPts val="0"/>
              </a:spcAft>
              <a:buNone/>
            </a:pPr>
            <a:r>
              <a:t/>
            </a:r>
            <a:endParaRPr/>
          </a:p>
        </p:txBody>
      </p:sp>
      <p:sp>
        <p:nvSpPr>
          <p:cNvPr id="634" name="Shape 6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(In)Adequacy Metrics</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We do not know what faults exist before testing, so we rely on an approximation of “we found all of the faults”.</a:t>
            </a:r>
          </a:p>
          <a:p>
            <a:pPr indent="-228600" lvl="0" marL="457200" rtl="0" algn="l">
              <a:spcBef>
                <a:spcPts val="0"/>
              </a:spcBef>
            </a:pPr>
            <a:r>
              <a:rPr lang="en"/>
              <a:t>Criteria identify </a:t>
            </a:r>
            <a:r>
              <a:rPr b="1" lang="en"/>
              <a:t>in</a:t>
            </a:r>
            <a:r>
              <a:rPr lang="en"/>
              <a:t>adequacies in the tests.</a:t>
            </a:r>
          </a:p>
          <a:p>
            <a:pPr indent="-228600" lvl="1" marL="914400" rtl="0" algn="l">
              <a:spcBef>
                <a:spcPts val="0"/>
              </a:spcBef>
            </a:pPr>
            <a:r>
              <a:rPr lang="en"/>
              <a:t>If the test does not reach a statement, it is </a:t>
            </a:r>
            <a:r>
              <a:rPr i="1" lang="en"/>
              <a:t>inadequate </a:t>
            </a:r>
            <a:r>
              <a:rPr lang="en"/>
              <a:t>for finding faults in that statement.</a:t>
            </a:r>
          </a:p>
          <a:p>
            <a:pPr indent="-228600" lvl="1" marL="914400" rtl="0" algn="l">
              <a:spcBef>
                <a:spcPts val="0"/>
              </a:spcBef>
            </a:pPr>
            <a:r>
              <a:rPr lang="en"/>
              <a:t>If the requirements discuss two outcomes of a function, but the tests only cover one, then the tests are </a:t>
            </a:r>
            <a:r>
              <a:rPr i="1" lang="en"/>
              <a:t>inadequate</a:t>
            </a:r>
            <a:r>
              <a:rPr lang="en"/>
              <a:t> for verifying that requirement.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Adequacy Metrics</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Adequacy Metrics based on coverage of factors correlated to finding faults.</a:t>
            </a:r>
          </a:p>
          <a:p>
            <a:pPr indent="-228600" lvl="1" marL="914400" marR="0" rtl="0" algn="l">
              <a:lnSpc>
                <a:spcPct val="100000"/>
              </a:lnSpc>
              <a:spcBef>
                <a:spcPts val="600"/>
              </a:spcBef>
              <a:spcAft>
                <a:spcPts val="0"/>
              </a:spcAft>
            </a:pPr>
            <a:r>
              <a:rPr lang="en"/>
              <a:t>(hopefully)</a:t>
            </a:r>
          </a:p>
          <a:p>
            <a:pPr indent="-228600" lvl="1" marL="914400" marR="0" rtl="0" algn="l">
              <a:lnSpc>
                <a:spcPct val="100000"/>
              </a:lnSpc>
              <a:spcBef>
                <a:spcPts val="600"/>
              </a:spcBef>
              <a:spcAft>
                <a:spcPts val="0"/>
              </a:spcAft>
            </a:pPr>
            <a:r>
              <a:rPr lang="en"/>
              <a:t>Widely used in industry - easy to understand, cheap to calculate, offer a checklist.</a:t>
            </a:r>
          </a:p>
          <a:p>
            <a:pPr indent="-228600" lvl="1" marL="914400" marR="0" rtl="0" algn="l">
              <a:lnSpc>
                <a:spcPct val="100000"/>
              </a:lnSpc>
              <a:spcBef>
                <a:spcPts val="600"/>
              </a:spcBef>
              <a:spcAft>
                <a:spcPts val="0"/>
              </a:spcAft>
            </a:pPr>
            <a:r>
              <a:rPr lang="en"/>
              <a:t>Some metrics based on coverage of requirement statements, used for verification.</a:t>
            </a:r>
          </a:p>
          <a:p>
            <a:pPr indent="-228600" lvl="1" marL="914400" marR="0" rtl="0" algn="l">
              <a:lnSpc>
                <a:spcPct val="100000"/>
              </a:lnSpc>
              <a:spcBef>
                <a:spcPts val="600"/>
              </a:spcBef>
              <a:spcAft>
                <a:spcPts val="0"/>
              </a:spcAft>
            </a:pPr>
            <a:r>
              <a:rPr lang="en"/>
              <a:t>Majority based on exercising elements of the source code in ways that might trigger faults.</a:t>
            </a:r>
          </a:p>
          <a:p>
            <a:pPr indent="-228600" lvl="2" marL="1371600" marR="0" rtl="0" algn="l">
              <a:lnSpc>
                <a:spcPct val="100000"/>
              </a:lnSpc>
              <a:spcBef>
                <a:spcPts val="600"/>
              </a:spcBef>
              <a:spcAft>
                <a:spcPts val="0"/>
              </a:spcAft>
            </a:pPr>
            <a:r>
              <a:rPr lang="en"/>
              <a:t>This is the basis of </a:t>
            </a:r>
            <a:r>
              <a:rPr i="1" lang="en"/>
              <a:t>structural testing</a:t>
            </a:r>
            <a:r>
              <a:rPr lang="en"/>
              <a: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Structural Testing:</a:t>
            </a:r>
          </a:p>
          <a:p>
            <a:pPr indent="-228600" lvl="1" marL="914400" rtl="0">
              <a:lnSpc>
                <a:spcPct val="120000"/>
              </a:lnSpc>
              <a:spcBef>
                <a:spcPts val="0"/>
              </a:spcBef>
            </a:pPr>
            <a:r>
              <a:rPr lang="en"/>
              <a:t>Derive tests from the program structure, directed by a chosen adequacy metric.</a:t>
            </a:r>
          </a:p>
          <a:p>
            <a:pPr indent="-228600" lvl="0" marL="457200" rtl="0">
              <a:lnSpc>
                <a:spcPct val="120000"/>
              </a:lnSpc>
              <a:spcBef>
                <a:spcPts val="0"/>
              </a:spcBef>
            </a:pPr>
            <a:r>
              <a:rPr lang="en"/>
              <a:t>Common structural coverage metrics:</a:t>
            </a:r>
          </a:p>
          <a:p>
            <a:pPr indent="-228600" lvl="1" marL="914400" rtl="0">
              <a:lnSpc>
                <a:spcPct val="120000"/>
              </a:lnSpc>
              <a:spcBef>
                <a:spcPts val="0"/>
              </a:spcBef>
            </a:pPr>
            <a:r>
              <a:rPr lang="en"/>
              <a:t>Statement coverage</a:t>
            </a:r>
          </a:p>
          <a:p>
            <a:pPr indent="-228600" lvl="1" marL="914400" rtl="0">
              <a:lnSpc>
                <a:spcPct val="120000"/>
              </a:lnSpc>
              <a:spcBef>
                <a:spcPts val="0"/>
              </a:spcBef>
            </a:pPr>
            <a:r>
              <a:rPr lang="en"/>
              <a:t>Branch coverage</a:t>
            </a:r>
          </a:p>
          <a:p>
            <a:pPr indent="-228600" lvl="1" marL="914400" rtl="0">
              <a:lnSpc>
                <a:spcPct val="120000"/>
              </a:lnSpc>
              <a:spcBef>
                <a:spcPts val="0"/>
              </a:spcBef>
            </a:pPr>
            <a:r>
              <a:rPr lang="en"/>
              <a:t>Condition coverage</a:t>
            </a:r>
          </a:p>
          <a:p>
            <a:pPr indent="-228600" lvl="1" marL="914400" rtl="0">
              <a:lnSpc>
                <a:spcPct val="120000"/>
              </a:lnSpc>
              <a:spcBef>
                <a:spcPts val="0"/>
              </a:spcBef>
            </a:pPr>
            <a:r>
              <a:rPr lang="en"/>
              <a:t>Path coverage</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 structure of the software itself is a valuable source of information.</a:t>
            </a:r>
          </a:p>
          <a:p>
            <a:pPr indent="-228600" lvl="0" marL="457200" rtl="0">
              <a:lnSpc>
                <a:spcPct val="120000"/>
              </a:lnSpc>
              <a:spcBef>
                <a:spcPts val="0"/>
              </a:spcBef>
            </a:pPr>
            <a:r>
              <a:rPr lang="en"/>
              <a:t>Structural testing is the practice of using that structure to derive test cases.</a:t>
            </a:r>
          </a:p>
          <a:p>
            <a:pPr indent="-228600" lvl="0" marL="457200" rtl="0">
              <a:lnSpc>
                <a:spcPct val="120000"/>
              </a:lnSpc>
              <a:spcBef>
                <a:spcPts val="0"/>
              </a:spcBef>
            </a:pPr>
            <a:r>
              <a:rPr lang="en"/>
              <a:t>Sometime called white-box testing</a:t>
            </a:r>
          </a:p>
          <a:p>
            <a:pPr indent="-228600" lvl="1" marL="914400" rtl="0">
              <a:lnSpc>
                <a:spcPct val="120000"/>
              </a:lnSpc>
              <a:spcBef>
                <a:spcPts val="0"/>
              </a:spcBef>
            </a:pPr>
            <a:r>
              <a:rPr lang="en"/>
              <a:t>Functional = black-box.</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104" name="Shape 10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Uses a family of metrics that define how and what code is to be executed. </a:t>
            </a:r>
          </a:p>
          <a:p>
            <a:pPr indent="-381000" lvl="0" marL="457200" rtl="0">
              <a:lnSpc>
                <a:spcPct val="120000"/>
              </a:lnSpc>
              <a:spcBef>
                <a:spcPts val="0"/>
              </a:spcBef>
              <a:buSzPct val="100000"/>
            </a:pPr>
            <a:r>
              <a:rPr lang="en" sz="2400"/>
              <a:t>Goal is to exercise a certain percentage of the code.</a:t>
            </a:r>
          </a:p>
          <a:p>
            <a:pPr indent="-228600" lvl="1" marL="914400" rtl="0">
              <a:lnSpc>
                <a:spcPct val="120000"/>
              </a:lnSpc>
              <a:spcBef>
                <a:spcPts val="0"/>
              </a:spcBef>
            </a:pPr>
            <a:r>
              <a:rPr lang="en"/>
              <a:t>Why??</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
        <p:nvSpPr>
          <p:cNvPr id="106" name="Shape 10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while (*eptr){</a:t>
            </a:r>
          </a:p>
          <a:p>
            <a:pPr lvl="0" rtl="0">
              <a:spcBef>
                <a:spcPts val="0"/>
              </a:spcBef>
              <a:buNone/>
            </a:pPr>
            <a:r>
              <a:rPr lang="en" sz="1800">
                <a:latin typeface="Courier New"/>
                <a:ea typeface="Courier New"/>
                <a:cs typeface="Courier New"/>
                <a:sym typeface="Courier New"/>
              </a:rPr>
              <a:t>	char c;</a:t>
            </a:r>
          </a:p>
          <a:p>
            <a:pPr lvl="0" rtl="0">
              <a:spcBef>
                <a:spcPts val="0"/>
              </a:spcBef>
              <a:buNone/>
            </a:pPr>
            <a:r>
              <a:rPr lang="en" sz="1800">
                <a:latin typeface="Courier New"/>
                <a:ea typeface="Courier New"/>
                <a:cs typeface="Courier New"/>
                <a:sym typeface="Courier New"/>
              </a:rPr>
              <a:t>	c = *eptr;</a:t>
            </a:r>
          </a:p>
          <a:p>
            <a:pPr lvl="0" rtl="0">
              <a:spcBef>
                <a:spcPts val="0"/>
              </a:spcBef>
              <a:buNone/>
            </a:pPr>
            <a:r>
              <a:rPr lang="en" sz="1800">
                <a:latin typeface="Courier New"/>
                <a:ea typeface="Courier New"/>
                <a:cs typeface="Courier New"/>
                <a:sym typeface="Courier New"/>
              </a:rPr>
              <a:t>	if(c == ‘+’){</a:t>
            </a:r>
          </a:p>
          <a:p>
            <a:pPr lvl="0" rtl="0">
              <a:spcBef>
                <a:spcPts val="0"/>
              </a:spcBef>
              <a:buNone/>
            </a:pPr>
            <a:r>
              <a:rPr lang="en" sz="1800">
                <a:latin typeface="Courier New"/>
                <a:ea typeface="Courier New"/>
                <a:cs typeface="Courier New"/>
                <a:sym typeface="Courier New"/>
              </a:rPr>
              <a:t>		*dptr = ‘ ‘;</a:t>
            </a:r>
          </a:p>
          <a:p>
            <a:pPr lvl="0" rtl="0">
              <a:spcBef>
                <a:spcPts val="0"/>
              </a:spcBef>
              <a:buNone/>
            </a:pPr>
            <a:r>
              <a:rPr lang="en" sz="1800">
                <a:latin typeface="Courier New"/>
                <a:ea typeface="Courier New"/>
                <a:cs typeface="Courier New"/>
                <a:sym typeface="Courier New"/>
              </a:rPr>
              <a:t>	} else{</a:t>
            </a:r>
          </a:p>
          <a:p>
            <a:pPr lvl="0" rtl="0">
              <a:spcBef>
                <a:spcPts val="0"/>
              </a:spcBef>
              <a:buNone/>
            </a:pPr>
            <a:r>
              <a:rPr lang="en" sz="1800">
                <a:latin typeface="Courier New"/>
                <a:ea typeface="Courier New"/>
                <a:cs typeface="Courier New"/>
                <a:sym typeface="Courier New"/>
              </a:rPr>
              <a:t>		*dptr = *eptr;</a:t>
            </a:r>
          </a:p>
          <a:p>
            <a:pPr lvl="0" rtl="0">
              <a:spcBef>
                <a:spcPts val="0"/>
              </a:spcBef>
              <a:buNone/>
            </a:pPr>
            <a:r>
              <a:rPr lang="en" sz="1800">
                <a:latin typeface="Courier New"/>
                <a:ea typeface="Courier New"/>
                <a:cs typeface="Courier New"/>
                <a:sym typeface="Courier New"/>
              </a:rPr>
              <a:t>	}</a:t>
            </a:r>
          </a:p>
          <a:p>
            <a:pPr lvl="0">
              <a:spcBef>
                <a:spcPts val="0"/>
              </a:spcBef>
              <a:buNone/>
            </a:pPr>
            <a:r>
              <a:rPr lang="en" sz="1800">
                <a:latin typeface="Courier New"/>
                <a:ea typeface="Courier New"/>
                <a:cs typeface="Courier New"/>
                <a:sym typeface="Courier New"/>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