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BB2EB3E-63D0-4059-8A3B-9BA9FC230D1F}">
  <a:tblStyle styleId="{2BB2EB3E-63D0-4059-8A3B-9BA9FC230D1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1 - 4) </a:t>
            </a:r>
          </a:p>
          <a:p>
            <a:pPr lvl="0" rtl="0">
              <a:lnSpc>
                <a:spcPct val="120000"/>
              </a:lnSpc>
              <a:spcBef>
                <a:spcPts val="0"/>
              </a:spcBef>
              <a:buNone/>
            </a:pPr>
            <a:r>
              <a:rPr lang="en">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result in an infinite number of paths, making path coverage impossible. </a:t>
            </a:r>
          </a:p>
          <a:p>
            <a:pPr lvl="0" rtl="0">
              <a:lnSpc>
                <a:spcPct val="120000"/>
              </a:lnSpc>
              <a:spcBef>
                <a:spcPts val="0"/>
              </a:spcBef>
              <a:buNone/>
            </a:pPr>
            <a:r>
              <a:rPr lang="en">
                <a:solidFill>
                  <a:schemeClr val="dk1"/>
                </a:solidFill>
              </a:rPr>
              <a:t>Last time, I showed a relatively simple CFG. Even if we bounded the loop in that program to a small number of iterations, we still ended up with something like 3 quadrillion possible paths. Even at 1000 tests per second, running those would take over a hundred thousand years. So, what do we do? Can we somehow get a few of the benefits of path coverage without the insane requirements?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So, in practice, full path coverage isn’t happening. It would be the ideal, but it just isn’t practical. The nice thing is that there are some smarter approaches that give you most of the effect. </a:t>
            </a:r>
          </a:p>
          <a:p>
            <a:pPr lvl="0" rtl="0">
              <a:lnSpc>
                <a:spcPct val="120000"/>
              </a:lnSpc>
              <a:spcBef>
                <a:spcPts val="0"/>
              </a:spcBef>
              <a:buNone/>
            </a:pPr>
            <a:r>
              <a:rPr lang="en" sz="1200">
                <a:solidFill>
                  <a:schemeClr val="dk1"/>
                </a:solidFill>
              </a:rPr>
              <a:t>Just like we did with category-partition testing and combinatorial interaction testing, we can (read 1)</a:t>
            </a:r>
          </a:p>
          <a:p>
            <a:pPr lvl="0" rtl="0">
              <a:lnSpc>
                <a:spcPct val="120000"/>
              </a:lnSpc>
              <a:spcBef>
                <a:spcPts val="0"/>
              </a:spcBef>
              <a:buNone/>
            </a:pPr>
            <a:r>
              <a:rPr lang="en" sz="1200">
                <a:solidFill>
                  <a:schemeClr val="dk1"/>
                </a:solidFill>
              </a:rPr>
              <a:t>The first of these strategies is called boundary interior coverage (read 2). The ideas is that (read 3). There is a lot of repetition. So, rather than worry about all possible executions, we cover the basic cases that can occur when we run through a loop.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The idea is that we start with the CFG, find the loop, and unroll it out into the possible subpaths through the loop. So, let’s take a look at this sample CFG</a:t>
            </a:r>
          </a:p>
          <a:p>
            <a:pPr lvl="0" rtl="0">
              <a:lnSpc>
                <a:spcPct val="120000"/>
              </a:lnSpc>
              <a:spcBef>
                <a:spcPts val="0"/>
              </a:spcBef>
              <a:buNone/>
            </a:pPr>
            <a:r>
              <a:rPr lang="en" sz="1200">
                <a:solidFill>
                  <a:schemeClr val="dk1"/>
                </a:solidFill>
              </a:rPr>
              <a:t>(walk through table)</a:t>
            </a:r>
          </a:p>
          <a:p>
            <a:pPr lvl="0" rtl="0">
              <a:lnSpc>
                <a:spcPct val="120000"/>
              </a:lnSpc>
              <a:spcBef>
                <a:spcPts val="0"/>
              </a:spcBef>
              <a:buNone/>
            </a:pPr>
            <a:r>
              <a:rPr lang="en" sz="1200">
                <a:solidFill>
                  <a:schemeClr val="dk1"/>
                </a:solidFill>
              </a:rPr>
              <a:t>(click) Now, we want to transform the CFG to remove the loop, instead showing the flattened paths. Now we can cover all of the unique situation - the unique subpaths through the loop bodies.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a:t>
            </a:r>
          </a:p>
          <a:p>
            <a:pPr lvl="0" rtl="0">
              <a:lnSpc>
                <a:spcPct val="120000"/>
              </a:lnSpc>
              <a:spcBef>
                <a:spcPts val="0"/>
              </a:spcBef>
              <a:buNone/>
            </a:pPr>
            <a:r>
              <a:rPr lang="en">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nuts. So, boundary interior coverage may still be infeasible.</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One strategy is to ignore paths altogether, and instead focus on why path coverage is so powerful. One thing it gives you is a set of test obligations on how loops are to be exercised. So, we can extract a coverage metric related specifically to loops and how they are executed. We’re ignoring paths for now. Instead, loop boundary coverage focuses on loops and places obligations on how they must be executed. </a:t>
            </a:r>
          </a:p>
          <a:p>
            <a:pPr lvl="0" rtl="0">
              <a:lnSpc>
                <a:spcPct val="120000"/>
              </a:lnSpc>
              <a:spcBef>
                <a:spcPts val="0"/>
              </a:spcBef>
              <a:buNone/>
            </a:pPr>
            <a:r>
              <a:rPr lang="en">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Another scenario to pay attention to are when you have concatenated loops - when one loop ends, another one starts on the next line of code. </a:t>
            </a:r>
          </a:p>
          <a:p>
            <a:pPr lvl="0" rtl="0">
              <a:lnSpc>
                <a:spcPct val="120000"/>
              </a:lnSpc>
              <a:spcBef>
                <a:spcPts val="0"/>
              </a:spcBef>
              <a:buNone/>
            </a:pPr>
            <a:r>
              <a:rPr lang="en">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It is easy enough to define a bunch of loop iteration values, but why do these make sense? Running the loop zero, one, and more than once? Why are these more likely to reveal faults? (discuss)</a:t>
            </a:r>
          </a:p>
          <a:p>
            <a:pPr lvl="0" rtl="0">
              <a:lnSpc>
                <a:spcPct val="120000"/>
              </a:lnSpc>
              <a:spcBef>
                <a:spcPts val="0"/>
              </a:spcBef>
              <a:buNone/>
            </a:pPr>
            <a:r>
              <a:rPr lang="en">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p>
          <a:p>
            <a:pPr lvl="0" rtl="0">
              <a:lnSpc>
                <a:spcPct val="120000"/>
              </a:lnSpc>
              <a:spcBef>
                <a:spcPts val="0"/>
              </a:spcBef>
              <a:buNone/>
            </a:pPr>
            <a:r>
              <a:rPr lang="en">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p>
          <a:p>
            <a:pPr lvl="0" rtl="0">
              <a:lnSpc>
                <a:spcPct val="120000"/>
              </a:lnSpc>
              <a:spcBef>
                <a:spcPts val="0"/>
              </a:spcBef>
              <a:buNone/>
            </a:pPr>
            <a:r>
              <a:rPr lang="en">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Earlier, I mentioned the idea of linear code sequences and jumps. The basic idea is (read)</a:t>
            </a:r>
          </a:p>
          <a:p>
            <a:pPr lvl="0" rtl="0">
              <a:lnSpc>
                <a:spcPct val="120000"/>
              </a:lnSpc>
              <a:spcBef>
                <a:spcPts val="0"/>
              </a:spcBef>
              <a:buNone/>
            </a:pPr>
            <a:r>
              <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That is, (read 2). </a:t>
            </a:r>
          </a:p>
          <a:p>
            <a:pPr lvl="0" rtl="0">
              <a:lnSpc>
                <a:spcPct val="120000"/>
              </a:lnSpc>
              <a:spcBef>
                <a:spcPts val="0"/>
              </a:spcBef>
              <a:buNone/>
            </a:pPr>
            <a:r>
              <a:rPr lang="en">
                <a:solidFill>
                  <a:schemeClr val="dk1"/>
                </a:solidFill>
              </a:rPr>
              <a:t>So, (read 3) - we cover all individual LCSAJs, all linear sequences of statements.</a:t>
            </a:r>
          </a:p>
          <a:p>
            <a:pPr lvl="0" rtl="0">
              <a:lnSpc>
                <a:spcPct val="120000"/>
              </a:lnSpc>
              <a:spcBef>
                <a:spcPts val="0"/>
              </a:spcBef>
              <a:buNone/>
            </a:pPr>
            <a:r>
              <a:rPr lang="en">
                <a:solidFill>
                  <a:schemeClr val="dk1"/>
                </a:solidFill>
              </a:rPr>
              <a:t>(read 4) That is, we cover all connections between individual LCSAJs.</a:t>
            </a:r>
          </a:p>
          <a:p>
            <a:pPr lvl="0" rtl="0">
              <a:lnSpc>
                <a:spcPct val="120000"/>
              </a:lnSpc>
              <a:spcBef>
                <a:spcPts val="0"/>
              </a:spcBef>
              <a:buNone/>
            </a:pPr>
            <a:r>
              <a:rPr lang="en">
                <a:solidFill>
                  <a:schemeClr val="dk1"/>
                </a:solidFill>
              </a:rPr>
              <a:t>It follow then, that (read 5) - we cover longer and longer subpaths (and more and more of the possible subpaths)</a:t>
            </a:r>
          </a:p>
          <a:p>
            <a:pPr lvl="0" rtl="0">
              <a:lnSpc>
                <a:spcPct val="120000"/>
              </a:lnSpc>
              <a:spcBef>
                <a:spcPts val="0"/>
              </a:spcBef>
              <a:buNone/>
            </a:pPr>
            <a:r>
              <a:rPr lang="en">
                <a:solidFill>
                  <a:schemeClr val="dk1"/>
                </a:solidFill>
              </a:rPr>
              <a:t>This is a potentially good compromise on path coverage. We can raise N until the number of tests becomes to high to feasibly cover, exploring some of the many sequences of interactions possible, and ideally seeing many of the faults that can emerge as a result of those interactions.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You’ve got the basics down, but today we’re going to cover a couple of additional structural testing topics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a:t>
            </a:r>
          </a:p>
          <a:p>
            <a:pPr lvl="0" rtl="0">
              <a:spcBef>
                <a:spcPts val="0"/>
              </a:spcBef>
              <a:buNone/>
            </a:pPr>
            <a:r>
              <a:rPr lang="en">
                <a:solidFill>
                  <a:schemeClr val="dk1"/>
                </a:solidFill>
              </a:rPr>
              <a:t>The first is pretty uncommon now, but older languages often used goto statements to jump to labeled points. This means that a procedure could have multiple entry points, defined using labels. </a:t>
            </a:r>
          </a:p>
          <a:p>
            <a:pPr lvl="0" rtl="0">
              <a:spcBef>
                <a:spcPts val="0"/>
              </a:spcBef>
              <a:buNone/>
            </a:pPr>
            <a:r>
              <a:rPr lang="en">
                <a:solidFill>
                  <a:schemeClr val="dk1"/>
                </a:solidFill>
              </a:rPr>
              <a:t>More common are multuple exits, like the code on the right, which has multiple return statements. </a:t>
            </a:r>
          </a:p>
          <a:p>
            <a:pPr lvl="0" rtl="0">
              <a:spcBef>
                <a:spcPts val="0"/>
              </a:spcBef>
              <a:buNone/>
            </a:pPr>
            <a:r>
              <a:rPr lang="en">
                <a:solidFill>
                  <a:schemeClr val="dk1"/>
                </a:solidFill>
              </a:rPr>
              <a:t>You should write tests targeting each of those. Simple statement coverage would technically activate each, but here, you want to ensure that each entry and exit is activated in the context that it is supposed to be activated in. That is, given the input, you don’t get the wrong type of return. This helps us find interface errors that statement coverage would not find.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 In the code on the right, addTopping is called multiple times.</a:t>
            </a:r>
          </a:p>
          <a:p>
            <a:pPr lvl="0" rtl="0">
              <a:spcBef>
                <a:spcPts val="0"/>
              </a:spcBef>
              <a:buNone/>
            </a:pPr>
            <a:r>
              <a:rPr lang="en">
                <a:solidFill>
                  <a:schemeClr val="dk1"/>
                </a:solidFill>
              </a:rPr>
              <a:t>(read 2) </a:t>
            </a:r>
          </a:p>
          <a:p>
            <a:pPr lvl="0" rtl="0">
              <a:spcBef>
                <a:spcPts val="0"/>
              </a:spcBef>
              <a:buNone/>
            </a:pPr>
            <a:r>
              <a:rPr lang="en">
                <a:solidFill>
                  <a:schemeClr val="dk1"/>
                </a:solidFill>
              </a:rPr>
              <a:t>Again, something like branch coverage might hit all of these, but here, we want to look at these calls in the context they are being used. We want to make sure that we get the right method behavior for what we are passing in. This is something you might do instead of branch coverage or in addition to - but we take a close look at how that method responds to being called.</a:t>
            </a:r>
          </a:p>
          <a:p>
            <a:pPr lvl="0" rtl="0">
              <a:spcBef>
                <a:spcPts val="0"/>
              </a:spcBef>
              <a:buNone/>
            </a:pPr>
            <a:r>
              <a:rPr lang="en">
                <a:solidFill>
                  <a:schemeClr val="dk1"/>
                </a:solidFill>
              </a:rPr>
              <a:t>(read 4) - due to ploymorphism. We’ll talk more about testing of OO systems in a couple of weeks.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CFG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1" name="Shape 5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1" name="Shape 541"/>
        <p:cNvGrpSpPr/>
        <p:nvPr/>
      </p:nvGrpSpPr>
      <p:grpSpPr>
        <a:xfrm>
          <a:off x="0" y="0"/>
          <a:ext cx="0" cy="0"/>
          <a:chOff x="0" y="0"/>
          <a:chExt cx="0" cy="0"/>
        </a:xfrm>
      </p:grpSpPr>
      <p:sp>
        <p:nvSpPr>
          <p:cNvPr id="542" name="Shape 5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3" name="Shape 5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point out alterations to CFG - not much here, we’re basically just removing the loop and looking at all of the ways one loop cycle could execute (go over)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(similar to OMCDC)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Start by drawing the control-flow graph. This is a pretty similar example to the one we examined earlier, but has a few more branches to the logic. </a:t>
            </a:r>
          </a:p>
          <a:p>
            <a:pPr lvl="0" rtl="0">
              <a:spcBef>
                <a:spcPts val="0"/>
              </a:spcBef>
              <a:buNone/>
            </a:pPr>
            <a:r>
              <a:rPr lang="en">
                <a:solidFill>
                  <a:schemeClr val="dk1"/>
                </a:solidFill>
              </a:rPr>
              <a:t>(walk through)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txBox="1"/>
          <p:nvPr>
            <p:ph idx="2" type="hdr"/>
          </p:nvPr>
        </p:nvSpPr>
        <p:spPr>
          <a:xfrm>
            <a:off x="0" y="0"/>
            <a:ext cx="2971800"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08" name="Shape 108"/>
          <p:cNvSpPr txBox="1"/>
          <p:nvPr>
            <p:ph idx="10" type="dt"/>
          </p:nvPr>
        </p:nvSpPr>
        <p:spPr>
          <a:xfrm>
            <a:off x="3884612" y="0"/>
            <a:ext cx="2971800"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09" name="Shape 109"/>
          <p:cNvSpPr txBox="1"/>
          <p:nvPr>
            <p:ph idx="11" type="ftr"/>
          </p:nvPr>
        </p:nvSpPr>
        <p:spPr>
          <a:xfrm>
            <a:off x="0" y="8685213"/>
            <a:ext cx="2971800"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10" name="Shape 110"/>
          <p:cNvSpPr txBox="1"/>
          <p:nvPr>
            <p:ph idx="12" type="sldNum"/>
          </p:nvPr>
        </p:nvSpPr>
        <p:spPr>
          <a:xfrm>
            <a:off x="3884612" y="8685213"/>
            <a:ext cx="2971800"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11" name="Shape 111"/>
          <p:cNvSpPr/>
          <p:nvPr>
            <p:ph idx="3" type="sldImg"/>
          </p:nvPr>
        </p:nvSpPr>
        <p:spPr>
          <a:xfrm>
            <a:off x="1324570" y="798285"/>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112" name="Shape 112"/>
          <p:cNvSpPr txBox="1"/>
          <p:nvPr>
            <p:ph idx="1" type="body"/>
          </p:nvPr>
        </p:nvSpPr>
        <p:spPr>
          <a:xfrm>
            <a:off x="751582" y="4573512"/>
            <a:ext cx="5430600" cy="3884099"/>
          </a:xfrm>
          <a:prstGeom prst="rect">
            <a:avLst/>
          </a:prstGeom>
          <a:noFill/>
          <a:ln>
            <a:noFill/>
          </a:ln>
        </p:spPr>
        <p:txBody>
          <a:bodyPr anchorCtr="0" anchor="t" bIns="44275" lIns="90125" rIns="90125" tIns="44275">
            <a:noAutofit/>
          </a:bodyPr>
          <a:lstStyle/>
          <a:p>
            <a:pPr lvl="0" rtl="0">
              <a:spcBef>
                <a:spcPts val="0"/>
              </a:spcBef>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p>
          <a:p>
            <a:pPr lvl="0" rtl="0">
              <a:spcBef>
                <a:spcPts val="0"/>
              </a:spcBef>
              <a:buNone/>
            </a:pPr>
            <a:r>
              <a:rPr lang="en" sz="1100"/>
              <a:t>- The second test is very similar to the first, but the entry we want isn’t in the array. So, the loop iterates over the array, doesn’t find what it is looking for, and finally returns -1, aka entry not found.</a:t>
            </a:r>
          </a:p>
          <a:p>
            <a:pPr lvl="0" rtl="0">
              <a:spcBef>
                <a:spcPts val="0"/>
              </a:spcBef>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p>
          <a:p>
            <a:pPr lvl="0" rtl="0">
              <a:spcBef>
                <a:spcPts val="0"/>
              </a:spcBef>
              <a:buNone/>
            </a:pPr>
            <a:r>
              <a:rPr lang="en" sz="1100"/>
              <a:t>- Similarly, in test 4, we pass in a single entry array, and that entry is actually what we’re looking for. We knock another statement off our list.</a:t>
            </a:r>
          </a:p>
          <a:p>
            <a:pPr lvl="0" rtl="0">
              <a:spcBef>
                <a:spcPts val="0"/>
              </a:spcBef>
              <a:buNone/>
            </a:pPr>
            <a:r>
              <a:rPr lang="en" sz="1100"/>
              <a:t>- So, these four tests give us statement coverage, but what about branch? Right - test 5 gets that last branch. </a:t>
            </a:r>
          </a:p>
          <a:p>
            <a:pPr lvl="0" rtl="0">
              <a:spcBef>
                <a:spcPts val="0"/>
              </a:spcBef>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Why? (discuss)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67" name="Shape 16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68" name="Shape 16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69" name="Shape 16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70" name="Shape 170"/>
          <p:cNvSpPr/>
          <p:nvPr>
            <p:ph idx="3" type="sldImg"/>
          </p:nvPr>
        </p:nvSpPr>
        <p:spPr>
          <a:xfrm>
            <a:off x="1324570" y="798285"/>
            <a:ext cx="4208999"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171" name="Shape 171"/>
          <p:cNvSpPr txBox="1"/>
          <p:nvPr>
            <p:ph idx="1" type="body"/>
          </p:nvPr>
        </p:nvSpPr>
        <p:spPr>
          <a:xfrm>
            <a:off x="751582" y="4573512"/>
            <a:ext cx="5430599" cy="3884100"/>
          </a:xfrm>
          <a:prstGeom prst="rect">
            <a:avLst/>
          </a:prstGeom>
          <a:noFill/>
          <a:ln>
            <a:noFill/>
          </a:ln>
        </p:spPr>
        <p:txBody>
          <a:bodyPr anchorCtr="0" anchor="t" bIns="44275" lIns="90125" rIns="90125" tIns="44275">
            <a:noAutofit/>
          </a:bodyPr>
          <a:lstStyle/>
          <a:p>
            <a:pPr lvl="0" rtl="0">
              <a:spcBef>
                <a:spcPts val="0"/>
              </a:spcBef>
              <a:buNone/>
            </a:pPr>
            <a:r>
              <a:rPr lang="en" sz="1000"/>
              <a:t>(read) </a:t>
            </a:r>
          </a:p>
          <a:p>
            <a:pPr lvl="0" rtl="0">
              <a:spcBef>
                <a:spcPts val="0"/>
              </a:spcBef>
              <a:buNone/>
            </a:pPr>
            <a:r>
              <a:rPr lang="en"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p>
          <a:p>
            <a:pPr lvl="0" rtl="0">
              <a:spcBef>
                <a:spcPts val="0"/>
              </a:spcBef>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99" name="Shape 199"/>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200" name="Shape 200"/>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201" name="Shape 201"/>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02" name="Shape 202"/>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03" name="Shape 203"/>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indent="-298450" lvl="0" marL="457200" rtl="0">
              <a:spcBef>
                <a:spcPts val="0"/>
              </a:spcBef>
              <a:buSzPct val="100000"/>
              <a:buChar char="-"/>
            </a:pPr>
            <a:r>
              <a:rPr lang="en" sz="1100"/>
              <a:t>Statement in four, we’ve hit all of the nodes. </a:t>
            </a:r>
          </a:p>
          <a:p>
            <a:pPr indent="-298450" lvl="0" marL="457200" rtl="0">
              <a:spcBef>
                <a:spcPts val="0"/>
              </a:spcBef>
              <a:buSzPct val="100000"/>
              <a:buChar char="-"/>
            </a:pPr>
            <a:r>
              <a:rPr lang="en" sz="1100"/>
              <a:t>Branch in another two. </a:t>
            </a:r>
          </a:p>
          <a:p>
            <a:pPr indent="-298450" lvl="0" marL="457200" rtl="0">
              <a:spcBef>
                <a:spcPts val="0"/>
              </a:spcBef>
              <a:buSzPct val="100000"/>
              <a:buChar char="-"/>
            </a:pPr>
            <a:r>
              <a:rPr lang="en" sz="1100"/>
              <a:t>Now, what about path? To deal with the infinite problem, we could simply limit the number of loop executions. Let’s say we bound the loop to 20 cycles at most. How many tests do you think that is?</a:t>
            </a:r>
          </a:p>
          <a:p>
            <a:pPr lvl="0" rtl="0">
              <a:spcBef>
                <a:spcPts val="0"/>
              </a:spcBef>
              <a:buNone/>
            </a:pPr>
            <a:r>
              <a:rPr b="0" i="0" lang="en" sz="1100" u="none" cap="none" strike="noStrike"/>
              <a:t>Path coverage 3,656,158,440,062,976</a:t>
            </a:r>
          </a:p>
          <a:p>
            <a:pPr lvl="0" rtl="0">
              <a:spcBef>
                <a:spcPts val="0"/>
              </a:spcBef>
              <a:buNone/>
            </a:pPr>
            <a:r>
              <a:rPr b="0" i="0" lang="en" sz="1100" u="none" cap="none" strike="noStrike"/>
              <a:t>1000 tests per second</a:t>
            </a:r>
          </a:p>
          <a:p>
            <a:pPr lvl="0" rtl="0">
              <a:spcBef>
                <a:spcPts val="0"/>
              </a:spcBef>
              <a:buNone/>
            </a:pPr>
            <a:r>
              <a:rPr b="0" i="0" lang="en" sz="1100" u="none" cap="none" strike="noStrike"/>
              <a:t>116,000 years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sz="1200">
                <a:solidFill>
                  <a:schemeClr val="dk1"/>
                </a:solidFill>
              </a:rPr>
              <a:t>(read) </a:t>
            </a:r>
          </a:p>
          <a:p>
            <a:pPr lvl="0" rtl="0">
              <a:lnSpc>
                <a:spcPct val="120000"/>
              </a:lnSpc>
              <a:spcBef>
                <a:spcPts val="0"/>
              </a:spcBef>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1.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Structural Testing: Path-Based Coverage</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7 - 01/31/2017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266" name="Shape 2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Theoretically, the strongest coverage metric.</a:t>
            </a:r>
          </a:p>
          <a:p>
            <a:pPr indent="-228600" lvl="1" marL="914400" rtl="0">
              <a:lnSpc>
                <a:spcPct val="120000"/>
              </a:lnSpc>
              <a:spcBef>
                <a:spcPts val="0"/>
              </a:spcBef>
            </a:pPr>
            <a:r>
              <a:rPr lang="en"/>
              <a:t>Many faults emerge through sequences of interactions.</a:t>
            </a:r>
          </a:p>
          <a:p>
            <a:pPr indent="-228600" lvl="0" marL="457200" rtl="0">
              <a:lnSpc>
                <a:spcPct val="120000"/>
              </a:lnSpc>
              <a:spcBef>
                <a:spcPts val="0"/>
              </a:spcBef>
            </a:pPr>
            <a:r>
              <a:rPr lang="en"/>
              <a:t>But… Generally impossible to achieve. </a:t>
            </a:r>
          </a:p>
          <a:p>
            <a:pPr indent="-228600" lvl="1" marL="914400" rtl="0">
              <a:lnSpc>
                <a:spcPct val="120000"/>
              </a:lnSpc>
              <a:spcBef>
                <a:spcPts val="0"/>
              </a:spcBef>
            </a:pPr>
            <a:r>
              <a:rPr lang="en"/>
              <a:t>Loops result in an infinite number of path variations.</a:t>
            </a:r>
          </a:p>
          <a:p>
            <a:pPr indent="-228600" lvl="1" marL="914400" rtl="0">
              <a:lnSpc>
                <a:spcPct val="120000"/>
              </a:lnSpc>
              <a:spcBef>
                <a:spcPts val="0"/>
              </a:spcBef>
            </a:pPr>
            <a:r>
              <a:rPr lang="en"/>
              <a:t>Even bounding number of loop executions leaves an infeasible number of tests.</a:t>
            </a:r>
          </a:p>
        </p:txBody>
      </p:sp>
      <p:sp>
        <p:nvSpPr>
          <p:cNvPr id="267" name="Shape 2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Boundary Interior Coverage</a:t>
            </a:r>
          </a:p>
        </p:txBody>
      </p:sp>
      <p:sp>
        <p:nvSpPr>
          <p:cNvPr id="273" name="Shape 2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Need to partition the infinite set of paths into a finite number of classes.</a:t>
            </a:r>
          </a:p>
          <a:p>
            <a:pPr indent="-228600" lvl="0" marL="457200" marR="0" rtl="0" algn="l">
              <a:lnSpc>
                <a:spcPct val="120000"/>
              </a:lnSpc>
              <a:spcBef>
                <a:spcPts val="0"/>
              </a:spcBef>
              <a:spcAft>
                <a:spcPts val="0"/>
              </a:spcAft>
            </a:pPr>
            <a:r>
              <a:rPr b="1" lang="en"/>
              <a:t>Boundary Interior Coverage</a:t>
            </a:r>
            <a:r>
              <a:rPr lang="en"/>
              <a:t> groups paths that differ only in the subpath they follow when repeating the body of a loop.</a:t>
            </a:r>
          </a:p>
          <a:p>
            <a:pPr indent="-228600" lvl="1" marL="914400" marR="0" rtl="0" algn="l">
              <a:lnSpc>
                <a:spcPct val="120000"/>
              </a:lnSpc>
              <a:spcBef>
                <a:spcPts val="0"/>
              </a:spcBef>
              <a:spcAft>
                <a:spcPts val="0"/>
              </a:spcAft>
            </a:pPr>
            <a:r>
              <a:rPr lang="en"/>
              <a:t>Executing a loop 20 times is a different path than executing it twice, but the same </a:t>
            </a:r>
            <a:r>
              <a:rPr i="1" lang="en"/>
              <a:t>subsequences</a:t>
            </a:r>
            <a:r>
              <a:rPr lang="en"/>
              <a:t> of statements repeat over and over.</a:t>
            </a:r>
          </a:p>
        </p:txBody>
      </p:sp>
      <p:sp>
        <p:nvSpPr>
          <p:cNvPr id="274" name="Shape 2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Boundary Interior Coverage</a:t>
            </a:r>
          </a:p>
        </p:txBody>
      </p:sp>
      <p:sp>
        <p:nvSpPr>
          <p:cNvPr id="280" name="Shape 2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
        <p:nvSpPr>
          <p:cNvPr id="281" name="Shape 281"/>
          <p:cNvSpPr/>
          <p:nvPr/>
        </p:nvSpPr>
        <p:spPr>
          <a:xfrm>
            <a:off x="1458550" y="18113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A</a:t>
            </a:r>
          </a:p>
        </p:txBody>
      </p:sp>
      <p:sp>
        <p:nvSpPr>
          <p:cNvPr id="282" name="Shape 282"/>
          <p:cNvSpPr/>
          <p:nvPr/>
        </p:nvSpPr>
        <p:spPr>
          <a:xfrm>
            <a:off x="1375300" y="2329700"/>
            <a:ext cx="538199" cy="489300"/>
          </a:xfrm>
          <a:prstGeom prst="diamond">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l">
              <a:spcBef>
                <a:spcPts val="0"/>
              </a:spcBef>
              <a:buNone/>
            </a:pPr>
            <a:r>
              <a:rPr lang="en"/>
              <a:t>B</a:t>
            </a:r>
          </a:p>
        </p:txBody>
      </p:sp>
      <p:cxnSp>
        <p:nvCxnSpPr>
          <p:cNvPr id="283" name="Shape 283"/>
          <p:cNvCxnSpPr>
            <a:stCxn id="281" idx="2"/>
            <a:endCxn id="282" idx="0"/>
          </p:cNvCxnSpPr>
          <p:nvPr/>
        </p:nvCxnSpPr>
        <p:spPr>
          <a:xfrm>
            <a:off x="1644399" y="2173400"/>
            <a:ext cx="0" cy="156300"/>
          </a:xfrm>
          <a:prstGeom prst="straightConnector1">
            <a:avLst/>
          </a:prstGeom>
          <a:noFill/>
          <a:ln cap="flat" cmpd="sng" w="9525">
            <a:solidFill>
              <a:schemeClr val="dk2"/>
            </a:solidFill>
            <a:prstDash val="solid"/>
            <a:round/>
            <a:headEnd len="lg" w="lg" type="none"/>
            <a:tailEnd len="lg" w="lg" type="triangle"/>
          </a:ln>
        </p:spPr>
      </p:cxnSp>
      <p:sp>
        <p:nvSpPr>
          <p:cNvPr id="284" name="Shape 284"/>
          <p:cNvSpPr/>
          <p:nvPr/>
        </p:nvSpPr>
        <p:spPr>
          <a:xfrm>
            <a:off x="1003600" y="31123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t>
            </a:r>
          </a:p>
        </p:txBody>
      </p:sp>
      <p:cxnSp>
        <p:nvCxnSpPr>
          <p:cNvPr id="285" name="Shape 285"/>
          <p:cNvCxnSpPr>
            <a:stCxn id="282" idx="2"/>
            <a:endCxn id="284" idx="0"/>
          </p:cNvCxnSpPr>
          <p:nvPr/>
        </p:nvCxnSpPr>
        <p:spPr>
          <a:xfrm flipH="1">
            <a:off x="1189299" y="2819000"/>
            <a:ext cx="455100" cy="293400"/>
          </a:xfrm>
          <a:prstGeom prst="straightConnector1">
            <a:avLst/>
          </a:prstGeom>
          <a:noFill/>
          <a:ln cap="flat" cmpd="sng" w="9525">
            <a:solidFill>
              <a:schemeClr val="dk2"/>
            </a:solidFill>
            <a:prstDash val="solid"/>
            <a:round/>
            <a:headEnd len="lg" w="lg" type="none"/>
            <a:tailEnd len="lg" w="lg" type="triangle"/>
          </a:ln>
        </p:spPr>
      </p:cxnSp>
      <p:sp>
        <p:nvSpPr>
          <p:cNvPr id="286" name="Shape 286"/>
          <p:cNvSpPr/>
          <p:nvPr/>
        </p:nvSpPr>
        <p:spPr>
          <a:xfrm>
            <a:off x="1761775" y="3048750"/>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C</a:t>
            </a:r>
          </a:p>
        </p:txBody>
      </p:sp>
      <p:cxnSp>
        <p:nvCxnSpPr>
          <p:cNvPr id="287" name="Shape 287"/>
          <p:cNvCxnSpPr>
            <a:stCxn id="282" idx="2"/>
            <a:endCxn id="286" idx="0"/>
          </p:cNvCxnSpPr>
          <p:nvPr/>
        </p:nvCxnSpPr>
        <p:spPr>
          <a:xfrm>
            <a:off x="1644399" y="2819000"/>
            <a:ext cx="386400" cy="229800"/>
          </a:xfrm>
          <a:prstGeom prst="straightConnector1">
            <a:avLst/>
          </a:prstGeom>
          <a:noFill/>
          <a:ln cap="flat" cmpd="sng" w="9525">
            <a:solidFill>
              <a:schemeClr val="dk2"/>
            </a:solidFill>
            <a:prstDash val="solid"/>
            <a:round/>
            <a:headEnd len="lg" w="lg" type="none"/>
            <a:tailEnd len="lg" w="lg" type="triangle"/>
          </a:ln>
        </p:spPr>
      </p:cxnSp>
      <p:sp>
        <p:nvSpPr>
          <p:cNvPr id="288" name="Shape 288"/>
          <p:cNvSpPr/>
          <p:nvPr/>
        </p:nvSpPr>
        <p:spPr>
          <a:xfrm>
            <a:off x="1458550" y="3742400"/>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D</a:t>
            </a:r>
          </a:p>
        </p:txBody>
      </p:sp>
      <p:cxnSp>
        <p:nvCxnSpPr>
          <p:cNvPr id="289" name="Shape 289"/>
          <p:cNvCxnSpPr>
            <a:stCxn id="286" idx="2"/>
            <a:endCxn id="288" idx="0"/>
          </p:cNvCxnSpPr>
          <p:nvPr/>
        </p:nvCxnSpPr>
        <p:spPr>
          <a:xfrm flipH="1">
            <a:off x="1727574" y="3538050"/>
            <a:ext cx="303300" cy="204300"/>
          </a:xfrm>
          <a:prstGeom prst="straightConnector1">
            <a:avLst/>
          </a:prstGeom>
          <a:noFill/>
          <a:ln cap="flat" cmpd="sng" w="9525">
            <a:solidFill>
              <a:schemeClr val="dk2"/>
            </a:solidFill>
            <a:prstDash val="solid"/>
            <a:round/>
            <a:headEnd len="lg" w="lg" type="none"/>
            <a:tailEnd len="lg" w="lg" type="triangle"/>
          </a:ln>
        </p:spPr>
      </p:cxnSp>
      <p:sp>
        <p:nvSpPr>
          <p:cNvPr id="290" name="Shape 290"/>
          <p:cNvSpPr/>
          <p:nvPr/>
        </p:nvSpPr>
        <p:spPr>
          <a:xfrm>
            <a:off x="2193025" y="37424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a:t>
            </a:r>
          </a:p>
        </p:txBody>
      </p:sp>
      <p:cxnSp>
        <p:nvCxnSpPr>
          <p:cNvPr id="291" name="Shape 291"/>
          <p:cNvCxnSpPr>
            <a:stCxn id="286" idx="2"/>
            <a:endCxn id="290" idx="0"/>
          </p:cNvCxnSpPr>
          <p:nvPr/>
        </p:nvCxnSpPr>
        <p:spPr>
          <a:xfrm>
            <a:off x="2030874" y="3538050"/>
            <a:ext cx="348000" cy="204300"/>
          </a:xfrm>
          <a:prstGeom prst="straightConnector1">
            <a:avLst/>
          </a:prstGeom>
          <a:noFill/>
          <a:ln cap="flat" cmpd="sng" w="9525">
            <a:solidFill>
              <a:schemeClr val="dk2"/>
            </a:solidFill>
            <a:prstDash val="solid"/>
            <a:round/>
            <a:headEnd len="lg" w="lg" type="none"/>
            <a:tailEnd len="lg" w="lg" type="triangle"/>
          </a:ln>
        </p:spPr>
      </p:cxnSp>
      <p:sp>
        <p:nvSpPr>
          <p:cNvPr id="292" name="Shape 292"/>
          <p:cNvSpPr/>
          <p:nvPr/>
        </p:nvSpPr>
        <p:spPr>
          <a:xfrm>
            <a:off x="1086850" y="44248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a:t>
            </a:r>
          </a:p>
        </p:txBody>
      </p:sp>
      <p:sp>
        <p:nvSpPr>
          <p:cNvPr id="293" name="Shape 293"/>
          <p:cNvSpPr/>
          <p:nvPr/>
        </p:nvSpPr>
        <p:spPr>
          <a:xfrm>
            <a:off x="1830250" y="4413400"/>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G</a:t>
            </a:r>
          </a:p>
        </p:txBody>
      </p:sp>
      <p:cxnSp>
        <p:nvCxnSpPr>
          <p:cNvPr id="294" name="Shape 294"/>
          <p:cNvCxnSpPr>
            <a:stCxn id="288" idx="2"/>
            <a:endCxn id="292" idx="0"/>
          </p:cNvCxnSpPr>
          <p:nvPr/>
        </p:nvCxnSpPr>
        <p:spPr>
          <a:xfrm flipH="1">
            <a:off x="1272549" y="4231700"/>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295" name="Shape 295"/>
          <p:cNvCxnSpPr>
            <a:stCxn id="288" idx="2"/>
            <a:endCxn id="293" idx="0"/>
          </p:cNvCxnSpPr>
          <p:nvPr/>
        </p:nvCxnSpPr>
        <p:spPr>
          <a:xfrm>
            <a:off x="1727649" y="4231700"/>
            <a:ext cx="371700" cy="181800"/>
          </a:xfrm>
          <a:prstGeom prst="straightConnector1">
            <a:avLst/>
          </a:prstGeom>
          <a:noFill/>
          <a:ln cap="flat" cmpd="sng" w="9525">
            <a:solidFill>
              <a:schemeClr val="dk2"/>
            </a:solidFill>
            <a:prstDash val="solid"/>
            <a:round/>
            <a:headEnd len="lg" w="lg" type="none"/>
            <a:tailEnd len="lg" w="lg" type="triangle"/>
          </a:ln>
        </p:spPr>
      </p:cxnSp>
      <p:sp>
        <p:nvSpPr>
          <p:cNvPr id="296" name="Shape 296"/>
          <p:cNvSpPr/>
          <p:nvPr/>
        </p:nvSpPr>
        <p:spPr>
          <a:xfrm>
            <a:off x="1644400" y="50174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a:t>
            </a:r>
          </a:p>
        </p:txBody>
      </p:sp>
      <p:sp>
        <p:nvSpPr>
          <p:cNvPr id="297" name="Shape 297"/>
          <p:cNvSpPr/>
          <p:nvPr/>
        </p:nvSpPr>
        <p:spPr>
          <a:xfrm>
            <a:off x="2193025" y="50174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a:t>
            </a:r>
          </a:p>
        </p:txBody>
      </p:sp>
      <p:cxnSp>
        <p:nvCxnSpPr>
          <p:cNvPr id="298" name="Shape 298"/>
          <p:cNvCxnSpPr>
            <a:stCxn id="293" idx="2"/>
            <a:endCxn id="296" idx="0"/>
          </p:cNvCxnSpPr>
          <p:nvPr/>
        </p:nvCxnSpPr>
        <p:spPr>
          <a:xfrm flipH="1">
            <a:off x="1830249" y="4902700"/>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299" name="Shape 299"/>
          <p:cNvCxnSpPr>
            <a:stCxn id="293" idx="2"/>
            <a:endCxn id="297" idx="0"/>
          </p:cNvCxnSpPr>
          <p:nvPr/>
        </p:nvCxnSpPr>
        <p:spPr>
          <a:xfrm>
            <a:off x="2099349" y="4902700"/>
            <a:ext cx="279600" cy="114600"/>
          </a:xfrm>
          <a:prstGeom prst="straightConnector1">
            <a:avLst/>
          </a:prstGeom>
          <a:noFill/>
          <a:ln cap="flat" cmpd="sng" w="9525">
            <a:solidFill>
              <a:schemeClr val="dk2"/>
            </a:solidFill>
            <a:prstDash val="solid"/>
            <a:round/>
            <a:headEnd len="lg" w="lg" type="none"/>
            <a:tailEnd len="lg" w="lg" type="triangle"/>
          </a:ln>
        </p:spPr>
      </p:cxnSp>
      <p:sp>
        <p:nvSpPr>
          <p:cNvPr id="300" name="Shape 300"/>
          <p:cNvSpPr/>
          <p:nvPr/>
        </p:nvSpPr>
        <p:spPr>
          <a:xfrm>
            <a:off x="1913500" y="55951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cxnSp>
        <p:nvCxnSpPr>
          <p:cNvPr id="301" name="Shape 301"/>
          <p:cNvCxnSpPr>
            <a:stCxn id="296" idx="2"/>
            <a:endCxn id="300" idx="0"/>
          </p:cNvCxnSpPr>
          <p:nvPr/>
        </p:nvCxnSpPr>
        <p:spPr>
          <a:xfrm>
            <a:off x="1830249" y="5379550"/>
            <a:ext cx="269100" cy="215700"/>
          </a:xfrm>
          <a:prstGeom prst="straightConnector1">
            <a:avLst/>
          </a:prstGeom>
          <a:noFill/>
          <a:ln cap="flat" cmpd="sng" w="9525">
            <a:solidFill>
              <a:schemeClr val="dk2"/>
            </a:solidFill>
            <a:prstDash val="solid"/>
            <a:round/>
            <a:headEnd len="lg" w="lg" type="none"/>
            <a:tailEnd len="lg" w="lg" type="triangle"/>
          </a:ln>
        </p:spPr>
      </p:cxnSp>
      <p:cxnSp>
        <p:nvCxnSpPr>
          <p:cNvPr id="302" name="Shape 302"/>
          <p:cNvCxnSpPr>
            <a:stCxn id="297" idx="2"/>
            <a:endCxn id="300" idx="0"/>
          </p:cNvCxnSpPr>
          <p:nvPr/>
        </p:nvCxnSpPr>
        <p:spPr>
          <a:xfrm flipH="1">
            <a:off x="2099274" y="5379550"/>
            <a:ext cx="279600" cy="215700"/>
          </a:xfrm>
          <a:prstGeom prst="straightConnector1">
            <a:avLst/>
          </a:prstGeom>
          <a:noFill/>
          <a:ln cap="flat" cmpd="sng" w="9525">
            <a:solidFill>
              <a:schemeClr val="dk2"/>
            </a:solidFill>
            <a:prstDash val="solid"/>
            <a:round/>
            <a:headEnd len="lg" w="lg" type="none"/>
            <a:tailEnd len="lg" w="lg" type="triangle"/>
          </a:ln>
        </p:spPr>
      </p:cxnSp>
      <p:sp>
        <p:nvSpPr>
          <p:cNvPr id="303" name="Shape 303"/>
          <p:cNvSpPr/>
          <p:nvPr/>
        </p:nvSpPr>
        <p:spPr>
          <a:xfrm>
            <a:off x="1262900" y="4795150"/>
            <a:ext cx="635900" cy="929400"/>
          </a:xfrm>
          <a:custGeom>
            <a:pathLst>
              <a:path extrusionOk="0" h="37176" w="25436">
                <a:moveTo>
                  <a:pt x="0" y="0"/>
                </a:moveTo>
                <a:lnTo>
                  <a:pt x="391" y="37176"/>
                </a:lnTo>
                <a:lnTo>
                  <a:pt x="25436" y="37176"/>
                </a:lnTo>
              </a:path>
            </a:pathLst>
          </a:custGeom>
          <a:noFill/>
          <a:ln cap="flat" cmpd="sng" w="9525">
            <a:solidFill>
              <a:schemeClr val="dk2"/>
            </a:solidFill>
            <a:prstDash val="solid"/>
            <a:round/>
            <a:headEnd len="lg" w="lg" type="none"/>
            <a:tailEnd len="lg" w="lg" type="triangle"/>
          </a:ln>
        </p:spPr>
      </p:sp>
      <p:sp>
        <p:nvSpPr>
          <p:cNvPr id="304" name="Shape 304"/>
          <p:cNvSpPr/>
          <p:nvPr/>
        </p:nvSpPr>
        <p:spPr>
          <a:xfrm>
            <a:off x="2319475" y="3963600"/>
            <a:ext cx="704400" cy="1809875"/>
          </a:xfrm>
          <a:custGeom>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lg" w="lg" type="none"/>
            <a:tailEnd len="lg" w="lg" type="triangle"/>
          </a:ln>
        </p:spPr>
      </p:sp>
      <p:sp>
        <p:nvSpPr>
          <p:cNvPr id="305" name="Shape 305"/>
          <p:cNvSpPr/>
          <p:nvPr/>
        </p:nvSpPr>
        <p:spPr>
          <a:xfrm>
            <a:off x="1810750" y="2251525"/>
            <a:ext cx="1418575" cy="3981750"/>
          </a:xfrm>
          <a:custGeom>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lg" w="lg" type="none"/>
            <a:tailEnd len="lg" w="lg" type="triangle"/>
          </a:ln>
        </p:spPr>
      </p:sp>
      <p:sp>
        <p:nvSpPr>
          <p:cNvPr id="306" name="Shape 306"/>
          <p:cNvSpPr/>
          <p:nvPr/>
        </p:nvSpPr>
        <p:spPr>
          <a:xfrm>
            <a:off x="5405925" y="17067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a:t>
            </a:r>
          </a:p>
        </p:txBody>
      </p:sp>
      <p:sp>
        <p:nvSpPr>
          <p:cNvPr id="307" name="Shape 307"/>
          <p:cNvSpPr/>
          <p:nvPr/>
        </p:nvSpPr>
        <p:spPr>
          <a:xfrm>
            <a:off x="5322675" y="222518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cxnSp>
        <p:nvCxnSpPr>
          <p:cNvPr id="308" name="Shape 308"/>
          <p:cNvCxnSpPr>
            <a:stCxn id="306" idx="2"/>
            <a:endCxn id="307" idx="0"/>
          </p:cNvCxnSpPr>
          <p:nvPr/>
        </p:nvCxnSpPr>
        <p:spPr>
          <a:xfrm>
            <a:off x="5591774" y="2068887"/>
            <a:ext cx="0" cy="156300"/>
          </a:xfrm>
          <a:prstGeom prst="straightConnector1">
            <a:avLst/>
          </a:prstGeom>
          <a:noFill/>
          <a:ln cap="flat" cmpd="sng" w="9525">
            <a:solidFill>
              <a:schemeClr val="dk2"/>
            </a:solidFill>
            <a:prstDash val="solid"/>
            <a:round/>
            <a:headEnd len="lg" w="lg" type="none"/>
            <a:tailEnd len="lg" w="lg" type="triangle"/>
          </a:ln>
        </p:spPr>
      </p:cxnSp>
      <p:sp>
        <p:nvSpPr>
          <p:cNvPr id="309" name="Shape 309"/>
          <p:cNvSpPr/>
          <p:nvPr/>
        </p:nvSpPr>
        <p:spPr>
          <a:xfrm>
            <a:off x="4950975" y="300783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t>
            </a:r>
          </a:p>
        </p:txBody>
      </p:sp>
      <p:cxnSp>
        <p:nvCxnSpPr>
          <p:cNvPr id="310" name="Shape 310"/>
          <p:cNvCxnSpPr>
            <a:stCxn id="307" idx="2"/>
            <a:endCxn id="309" idx="0"/>
          </p:cNvCxnSpPr>
          <p:nvPr/>
        </p:nvCxnSpPr>
        <p:spPr>
          <a:xfrm flipH="1">
            <a:off x="5136674" y="2714487"/>
            <a:ext cx="455100" cy="293400"/>
          </a:xfrm>
          <a:prstGeom prst="straightConnector1">
            <a:avLst/>
          </a:prstGeom>
          <a:noFill/>
          <a:ln cap="flat" cmpd="sng" w="9525">
            <a:solidFill>
              <a:schemeClr val="dk2"/>
            </a:solidFill>
            <a:prstDash val="solid"/>
            <a:round/>
            <a:headEnd len="lg" w="lg" type="none"/>
            <a:tailEnd len="lg" w="lg" type="triangle"/>
          </a:ln>
        </p:spPr>
      </p:cxnSp>
      <p:sp>
        <p:nvSpPr>
          <p:cNvPr id="311" name="Shape 311"/>
          <p:cNvSpPr/>
          <p:nvPr/>
        </p:nvSpPr>
        <p:spPr>
          <a:xfrm>
            <a:off x="5709150" y="2944237"/>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C</a:t>
            </a:r>
          </a:p>
        </p:txBody>
      </p:sp>
      <p:cxnSp>
        <p:nvCxnSpPr>
          <p:cNvPr id="312" name="Shape 312"/>
          <p:cNvCxnSpPr>
            <a:stCxn id="307" idx="2"/>
            <a:endCxn id="311" idx="0"/>
          </p:cNvCxnSpPr>
          <p:nvPr/>
        </p:nvCxnSpPr>
        <p:spPr>
          <a:xfrm>
            <a:off x="5591774" y="2714487"/>
            <a:ext cx="386400" cy="229800"/>
          </a:xfrm>
          <a:prstGeom prst="straightConnector1">
            <a:avLst/>
          </a:prstGeom>
          <a:noFill/>
          <a:ln cap="flat" cmpd="sng" w="9525">
            <a:solidFill>
              <a:schemeClr val="dk2"/>
            </a:solidFill>
            <a:prstDash val="solid"/>
            <a:round/>
            <a:headEnd len="lg" w="lg" type="none"/>
            <a:tailEnd len="lg" w="lg" type="triangle"/>
          </a:ln>
        </p:spPr>
      </p:cxnSp>
      <p:sp>
        <p:nvSpPr>
          <p:cNvPr id="313" name="Shape 313"/>
          <p:cNvSpPr/>
          <p:nvPr/>
        </p:nvSpPr>
        <p:spPr>
          <a:xfrm>
            <a:off x="5405925" y="3637887"/>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D</a:t>
            </a:r>
          </a:p>
        </p:txBody>
      </p:sp>
      <p:cxnSp>
        <p:nvCxnSpPr>
          <p:cNvPr id="314" name="Shape 314"/>
          <p:cNvCxnSpPr>
            <a:stCxn id="311" idx="2"/>
            <a:endCxn id="313" idx="0"/>
          </p:cNvCxnSpPr>
          <p:nvPr/>
        </p:nvCxnSpPr>
        <p:spPr>
          <a:xfrm flipH="1">
            <a:off x="5674949" y="3433537"/>
            <a:ext cx="303300" cy="204300"/>
          </a:xfrm>
          <a:prstGeom prst="straightConnector1">
            <a:avLst/>
          </a:prstGeom>
          <a:noFill/>
          <a:ln cap="flat" cmpd="sng" w="9525">
            <a:solidFill>
              <a:schemeClr val="dk2"/>
            </a:solidFill>
            <a:prstDash val="solid"/>
            <a:round/>
            <a:headEnd len="lg" w="lg" type="none"/>
            <a:tailEnd len="lg" w="lg" type="triangle"/>
          </a:ln>
        </p:spPr>
      </p:cxnSp>
      <p:sp>
        <p:nvSpPr>
          <p:cNvPr id="315" name="Shape 315"/>
          <p:cNvSpPr/>
          <p:nvPr/>
        </p:nvSpPr>
        <p:spPr>
          <a:xfrm>
            <a:off x="6639325" y="37014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a:t>
            </a:r>
          </a:p>
        </p:txBody>
      </p:sp>
      <p:cxnSp>
        <p:nvCxnSpPr>
          <p:cNvPr id="316" name="Shape 316"/>
          <p:cNvCxnSpPr>
            <a:stCxn id="311" idx="2"/>
            <a:endCxn id="315" idx="0"/>
          </p:cNvCxnSpPr>
          <p:nvPr/>
        </p:nvCxnSpPr>
        <p:spPr>
          <a:xfrm>
            <a:off x="5978249" y="3433537"/>
            <a:ext cx="846900" cy="267900"/>
          </a:xfrm>
          <a:prstGeom prst="straightConnector1">
            <a:avLst/>
          </a:prstGeom>
          <a:noFill/>
          <a:ln cap="flat" cmpd="sng" w="9525">
            <a:solidFill>
              <a:schemeClr val="dk2"/>
            </a:solidFill>
            <a:prstDash val="solid"/>
            <a:round/>
            <a:headEnd len="lg" w="lg" type="none"/>
            <a:tailEnd len="lg" w="lg" type="triangle"/>
          </a:ln>
        </p:spPr>
      </p:cxnSp>
      <p:sp>
        <p:nvSpPr>
          <p:cNvPr id="317" name="Shape 317"/>
          <p:cNvSpPr/>
          <p:nvPr/>
        </p:nvSpPr>
        <p:spPr>
          <a:xfrm>
            <a:off x="5034225" y="432028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a:t>
            </a:r>
          </a:p>
        </p:txBody>
      </p:sp>
      <p:sp>
        <p:nvSpPr>
          <p:cNvPr id="318" name="Shape 318"/>
          <p:cNvSpPr/>
          <p:nvPr/>
        </p:nvSpPr>
        <p:spPr>
          <a:xfrm>
            <a:off x="5777625" y="4308887"/>
            <a:ext cx="538199"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G</a:t>
            </a:r>
          </a:p>
        </p:txBody>
      </p:sp>
      <p:cxnSp>
        <p:nvCxnSpPr>
          <p:cNvPr id="319" name="Shape 319"/>
          <p:cNvCxnSpPr>
            <a:stCxn id="313" idx="2"/>
            <a:endCxn id="317" idx="0"/>
          </p:cNvCxnSpPr>
          <p:nvPr/>
        </p:nvCxnSpPr>
        <p:spPr>
          <a:xfrm flipH="1">
            <a:off x="5219924" y="4127187"/>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320" name="Shape 320"/>
          <p:cNvCxnSpPr>
            <a:stCxn id="313" idx="2"/>
            <a:endCxn id="318" idx="0"/>
          </p:cNvCxnSpPr>
          <p:nvPr/>
        </p:nvCxnSpPr>
        <p:spPr>
          <a:xfrm>
            <a:off x="5675024" y="4127187"/>
            <a:ext cx="371700" cy="181800"/>
          </a:xfrm>
          <a:prstGeom prst="straightConnector1">
            <a:avLst/>
          </a:prstGeom>
          <a:noFill/>
          <a:ln cap="flat" cmpd="sng" w="9525">
            <a:solidFill>
              <a:schemeClr val="dk2"/>
            </a:solidFill>
            <a:prstDash val="solid"/>
            <a:round/>
            <a:headEnd len="lg" w="lg" type="none"/>
            <a:tailEnd len="lg" w="lg" type="triangle"/>
          </a:ln>
        </p:spPr>
      </p:cxnSp>
      <p:sp>
        <p:nvSpPr>
          <p:cNvPr id="321" name="Shape 321"/>
          <p:cNvSpPr/>
          <p:nvPr/>
        </p:nvSpPr>
        <p:spPr>
          <a:xfrm>
            <a:off x="5591775" y="491293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a:t>
            </a:r>
          </a:p>
        </p:txBody>
      </p:sp>
      <p:sp>
        <p:nvSpPr>
          <p:cNvPr id="322" name="Shape 322"/>
          <p:cNvSpPr/>
          <p:nvPr/>
        </p:nvSpPr>
        <p:spPr>
          <a:xfrm>
            <a:off x="6140400" y="4912937"/>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a:t>
            </a:r>
          </a:p>
        </p:txBody>
      </p:sp>
      <p:cxnSp>
        <p:nvCxnSpPr>
          <p:cNvPr id="323" name="Shape 323"/>
          <p:cNvCxnSpPr>
            <a:stCxn id="318" idx="2"/>
            <a:endCxn id="321" idx="0"/>
          </p:cNvCxnSpPr>
          <p:nvPr/>
        </p:nvCxnSpPr>
        <p:spPr>
          <a:xfrm flipH="1">
            <a:off x="5777624" y="4798187"/>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324" name="Shape 324"/>
          <p:cNvCxnSpPr>
            <a:stCxn id="318" idx="2"/>
            <a:endCxn id="322" idx="0"/>
          </p:cNvCxnSpPr>
          <p:nvPr/>
        </p:nvCxnSpPr>
        <p:spPr>
          <a:xfrm>
            <a:off x="6046724" y="4798187"/>
            <a:ext cx="279600" cy="114600"/>
          </a:xfrm>
          <a:prstGeom prst="straightConnector1">
            <a:avLst/>
          </a:prstGeom>
          <a:noFill/>
          <a:ln cap="flat" cmpd="sng" w="9525">
            <a:solidFill>
              <a:schemeClr val="dk2"/>
            </a:solidFill>
            <a:prstDash val="solid"/>
            <a:round/>
            <a:headEnd len="lg" w="lg" type="none"/>
            <a:tailEnd len="lg" w="lg" type="triangle"/>
          </a:ln>
        </p:spPr>
      </p:cxnSp>
      <p:sp>
        <p:nvSpPr>
          <p:cNvPr id="325" name="Shape 325"/>
          <p:cNvSpPr/>
          <p:nvPr/>
        </p:nvSpPr>
        <p:spPr>
          <a:xfrm>
            <a:off x="5599125" y="54828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326" name="Shape 326"/>
          <p:cNvSpPr/>
          <p:nvPr/>
        </p:nvSpPr>
        <p:spPr>
          <a:xfrm>
            <a:off x="6189375" y="548280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327" name="Shape 327"/>
          <p:cNvSpPr/>
          <p:nvPr/>
        </p:nvSpPr>
        <p:spPr>
          <a:xfrm>
            <a:off x="5034225" y="4912950"/>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328" name="Shape 328"/>
          <p:cNvSpPr/>
          <p:nvPr/>
        </p:nvSpPr>
        <p:spPr>
          <a:xfrm>
            <a:off x="6639325" y="4226025"/>
            <a:ext cx="371699"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a:t>
            </a:r>
          </a:p>
        </p:txBody>
      </p:sp>
      <p:sp>
        <p:nvSpPr>
          <p:cNvPr id="329" name="Shape 329"/>
          <p:cNvSpPr/>
          <p:nvPr/>
        </p:nvSpPr>
        <p:spPr>
          <a:xfrm>
            <a:off x="6566025" y="475053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sp>
        <p:nvSpPr>
          <p:cNvPr id="330" name="Shape 330"/>
          <p:cNvSpPr/>
          <p:nvPr/>
        </p:nvSpPr>
        <p:spPr>
          <a:xfrm>
            <a:off x="6132600" y="600953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sp>
        <p:nvSpPr>
          <p:cNvPr id="331" name="Shape 331"/>
          <p:cNvSpPr/>
          <p:nvPr/>
        </p:nvSpPr>
        <p:spPr>
          <a:xfrm>
            <a:off x="5508512" y="602488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sp>
        <p:nvSpPr>
          <p:cNvPr id="332" name="Shape 332"/>
          <p:cNvSpPr/>
          <p:nvPr/>
        </p:nvSpPr>
        <p:spPr>
          <a:xfrm>
            <a:off x="4950975" y="5439687"/>
            <a:ext cx="538199"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B</a:t>
            </a:r>
          </a:p>
        </p:txBody>
      </p:sp>
      <p:cxnSp>
        <p:nvCxnSpPr>
          <p:cNvPr id="333" name="Shape 333"/>
          <p:cNvCxnSpPr>
            <a:stCxn id="327" idx="2"/>
            <a:endCxn id="332" idx="0"/>
          </p:cNvCxnSpPr>
          <p:nvPr/>
        </p:nvCxnSpPr>
        <p:spPr>
          <a:xfrm>
            <a:off x="5220074" y="5275050"/>
            <a:ext cx="0" cy="164700"/>
          </a:xfrm>
          <a:prstGeom prst="straightConnector1">
            <a:avLst/>
          </a:prstGeom>
          <a:noFill/>
          <a:ln cap="flat" cmpd="sng" w="9525">
            <a:solidFill>
              <a:schemeClr val="dk2"/>
            </a:solidFill>
            <a:prstDash val="solid"/>
            <a:round/>
            <a:headEnd len="lg" w="lg" type="none"/>
            <a:tailEnd len="lg" w="lg" type="triangle"/>
          </a:ln>
        </p:spPr>
      </p:cxnSp>
      <p:cxnSp>
        <p:nvCxnSpPr>
          <p:cNvPr id="334" name="Shape 334"/>
          <p:cNvCxnSpPr>
            <a:stCxn id="325" idx="2"/>
            <a:endCxn id="331" idx="0"/>
          </p:cNvCxnSpPr>
          <p:nvPr/>
        </p:nvCxnSpPr>
        <p:spPr>
          <a:xfrm flipH="1">
            <a:off x="5777474" y="5844900"/>
            <a:ext cx="7500" cy="180000"/>
          </a:xfrm>
          <a:prstGeom prst="straightConnector1">
            <a:avLst/>
          </a:prstGeom>
          <a:noFill/>
          <a:ln cap="flat" cmpd="sng" w="9525">
            <a:solidFill>
              <a:schemeClr val="dk2"/>
            </a:solidFill>
            <a:prstDash val="solid"/>
            <a:round/>
            <a:headEnd len="lg" w="lg" type="none"/>
            <a:tailEnd len="lg" w="lg" type="triangle"/>
          </a:ln>
        </p:spPr>
      </p:cxnSp>
      <p:cxnSp>
        <p:nvCxnSpPr>
          <p:cNvPr id="335" name="Shape 335"/>
          <p:cNvCxnSpPr>
            <a:endCxn id="330" idx="0"/>
          </p:cNvCxnSpPr>
          <p:nvPr/>
        </p:nvCxnSpPr>
        <p:spPr>
          <a:xfrm>
            <a:off x="6375299" y="5844837"/>
            <a:ext cx="26400" cy="164700"/>
          </a:xfrm>
          <a:prstGeom prst="straightConnector1">
            <a:avLst/>
          </a:prstGeom>
          <a:noFill/>
          <a:ln cap="flat" cmpd="sng" w="9525">
            <a:solidFill>
              <a:schemeClr val="dk2"/>
            </a:solidFill>
            <a:prstDash val="solid"/>
            <a:round/>
            <a:headEnd len="lg" w="lg" type="none"/>
            <a:tailEnd len="lg" w="lg" type="triangle"/>
          </a:ln>
        </p:spPr>
      </p:cxnSp>
      <p:cxnSp>
        <p:nvCxnSpPr>
          <p:cNvPr id="336" name="Shape 336"/>
          <p:cNvCxnSpPr>
            <a:stCxn id="315" idx="2"/>
            <a:endCxn id="328" idx="0"/>
          </p:cNvCxnSpPr>
          <p:nvPr/>
        </p:nvCxnSpPr>
        <p:spPr>
          <a:xfrm>
            <a:off x="6825174" y="4063587"/>
            <a:ext cx="0" cy="162300"/>
          </a:xfrm>
          <a:prstGeom prst="straightConnector1">
            <a:avLst/>
          </a:prstGeom>
          <a:noFill/>
          <a:ln cap="flat" cmpd="sng" w="9525">
            <a:solidFill>
              <a:schemeClr val="dk2"/>
            </a:solidFill>
            <a:prstDash val="solid"/>
            <a:round/>
            <a:headEnd len="lg" w="lg" type="none"/>
            <a:tailEnd len="lg" w="lg" type="triangle"/>
          </a:ln>
        </p:spPr>
      </p:cxnSp>
      <p:cxnSp>
        <p:nvCxnSpPr>
          <p:cNvPr id="337" name="Shape 337"/>
          <p:cNvCxnSpPr>
            <a:stCxn id="321" idx="2"/>
            <a:endCxn id="325" idx="0"/>
          </p:cNvCxnSpPr>
          <p:nvPr/>
        </p:nvCxnSpPr>
        <p:spPr>
          <a:xfrm>
            <a:off x="5777624" y="5275037"/>
            <a:ext cx="7500" cy="207900"/>
          </a:xfrm>
          <a:prstGeom prst="straightConnector1">
            <a:avLst/>
          </a:prstGeom>
          <a:noFill/>
          <a:ln cap="flat" cmpd="sng" w="9525">
            <a:solidFill>
              <a:schemeClr val="dk2"/>
            </a:solidFill>
            <a:prstDash val="solid"/>
            <a:round/>
            <a:headEnd len="lg" w="lg" type="none"/>
            <a:tailEnd len="lg" w="lg" type="triangle"/>
          </a:ln>
        </p:spPr>
      </p:cxnSp>
      <p:cxnSp>
        <p:nvCxnSpPr>
          <p:cNvPr id="338" name="Shape 338"/>
          <p:cNvCxnSpPr>
            <a:stCxn id="317" idx="2"/>
            <a:endCxn id="327" idx="0"/>
          </p:cNvCxnSpPr>
          <p:nvPr/>
        </p:nvCxnSpPr>
        <p:spPr>
          <a:xfrm>
            <a:off x="5220074" y="4682387"/>
            <a:ext cx="0" cy="230700"/>
          </a:xfrm>
          <a:prstGeom prst="straightConnector1">
            <a:avLst/>
          </a:prstGeom>
          <a:noFill/>
          <a:ln cap="flat" cmpd="sng" w="9525">
            <a:solidFill>
              <a:schemeClr val="dk2"/>
            </a:solidFill>
            <a:prstDash val="solid"/>
            <a:round/>
            <a:headEnd len="lg" w="lg" type="none"/>
            <a:tailEnd len="lg" w="lg" type="triangle"/>
          </a:ln>
        </p:spPr>
      </p:cxnSp>
      <p:cxnSp>
        <p:nvCxnSpPr>
          <p:cNvPr id="339" name="Shape 339"/>
          <p:cNvCxnSpPr>
            <a:endCxn id="326" idx="0"/>
          </p:cNvCxnSpPr>
          <p:nvPr/>
        </p:nvCxnSpPr>
        <p:spPr>
          <a:xfrm>
            <a:off x="6326324" y="5274900"/>
            <a:ext cx="48900" cy="207900"/>
          </a:xfrm>
          <a:prstGeom prst="straightConnector1">
            <a:avLst/>
          </a:prstGeom>
          <a:noFill/>
          <a:ln cap="flat" cmpd="sng" w="9525">
            <a:solidFill>
              <a:schemeClr val="dk2"/>
            </a:solidFill>
            <a:prstDash val="solid"/>
            <a:round/>
            <a:headEnd len="lg" w="lg" type="none"/>
            <a:tailEnd len="lg" w="lg" type="triangle"/>
          </a:ln>
        </p:spPr>
      </p:cxnSp>
      <p:cxnSp>
        <p:nvCxnSpPr>
          <p:cNvPr id="340" name="Shape 340"/>
          <p:cNvCxnSpPr>
            <a:endCxn id="329" idx="0"/>
          </p:cNvCxnSpPr>
          <p:nvPr/>
        </p:nvCxnSpPr>
        <p:spPr>
          <a:xfrm>
            <a:off x="6825224" y="4588237"/>
            <a:ext cx="9900" cy="162300"/>
          </a:xfrm>
          <a:prstGeom prst="straightConnector1">
            <a:avLst/>
          </a:prstGeom>
          <a:noFill/>
          <a:ln cap="flat" cmpd="sng" w="9525">
            <a:solidFill>
              <a:schemeClr val="dk2"/>
            </a:solidFill>
            <a:prstDash val="solid"/>
            <a:round/>
            <a:headEnd len="lg" w="lg" type="none"/>
            <a:tailEnd len="lg" w="lg" type="triangle"/>
          </a:ln>
        </p:spPr>
      </p:cxnSp>
      <p:graphicFrame>
        <p:nvGraphicFramePr>
          <p:cNvPr id="341" name="Shape 341"/>
          <p:cNvGraphicFramePr/>
          <p:nvPr/>
        </p:nvGraphicFramePr>
        <p:xfrm>
          <a:off x="3623212" y="1706800"/>
          <a:ext cx="3000000" cy="3000000"/>
        </p:xfrm>
        <a:graphic>
          <a:graphicData uri="http://schemas.openxmlformats.org/drawingml/2006/table">
            <a:tbl>
              <a:tblPr>
                <a:noFill/>
                <a:tableStyleId>{2BB2EB3E-63D0-4059-8A3B-9BA9FC230D1F}</a:tableStyleId>
              </a:tblPr>
              <a:tblGrid>
                <a:gridCol w="4377425"/>
              </a:tblGrid>
              <a:tr h="962775">
                <a:tc>
                  <a:txBody>
                    <a:bodyPr>
                      <a:noAutofit/>
                    </a:bodyPr>
                    <a:lstStyle/>
                    <a:p>
                      <a:pPr lvl="0">
                        <a:spcBef>
                          <a:spcPts val="0"/>
                        </a:spcBef>
                        <a:buNone/>
                      </a:pPr>
                      <a:r>
                        <a:rPr lang="en" sz="2400">
                          <a:solidFill>
                            <a:srgbClr val="FF0000"/>
                          </a:solidFill>
                        </a:rPr>
                        <a:t>B</a:t>
                      </a:r>
                      <a:r>
                        <a:rPr lang="en" sz="2400"/>
                        <a:t> -&gt; M</a:t>
                      </a:r>
                    </a:p>
                  </a:txBody>
                  <a:tcPr marT="91425" marB="91425" marR="91425" marL="91425">
                    <a:solidFill>
                      <a:srgbClr val="FFFFFF"/>
                    </a:solidFill>
                  </a:tcPr>
                </a:tc>
              </a:tr>
              <a:tr h="962775">
                <a:tc>
                  <a:txBody>
                    <a:bodyPr>
                      <a:noAutofit/>
                    </a:bodyPr>
                    <a:lstStyle/>
                    <a:p>
                      <a:pPr lvl="0">
                        <a:spcBef>
                          <a:spcPts val="0"/>
                        </a:spcBef>
                        <a:buNone/>
                      </a:pPr>
                      <a:r>
                        <a:rPr lang="en" sz="2400">
                          <a:solidFill>
                            <a:srgbClr val="FF0000"/>
                          </a:solidFill>
                        </a:rPr>
                        <a:t>B</a:t>
                      </a:r>
                      <a:r>
                        <a:rPr lang="en" sz="2400"/>
                        <a:t> -&gt; C -&gt; E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None/>
                      </a:pPr>
                      <a:r>
                        <a:rPr lang="en" sz="2400">
                          <a:solidFill>
                            <a:srgbClr val="FF0000"/>
                          </a:solidFill>
                        </a:rPr>
                        <a:t>B</a:t>
                      </a:r>
                      <a:r>
                        <a:rPr lang="en" sz="2400">
                          <a:solidFill>
                            <a:schemeClr val="dk1"/>
                          </a:solidFill>
                        </a:rPr>
                        <a:t> -&gt; C -&gt; D -&gt; F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Clr>
                          <a:schemeClr val="dk1"/>
                        </a:buClr>
                        <a:buSzPct val="45833"/>
                        <a:buFont typeface="Arial"/>
                        <a:buNone/>
                      </a:pPr>
                      <a:r>
                        <a:rPr lang="en" sz="2400">
                          <a:solidFill>
                            <a:srgbClr val="FF0000"/>
                          </a:solidFill>
                        </a:rPr>
                        <a:t>B</a:t>
                      </a:r>
                      <a:r>
                        <a:rPr lang="en" sz="2400">
                          <a:solidFill>
                            <a:schemeClr val="dk1"/>
                          </a:solidFill>
                        </a:rPr>
                        <a:t> -&gt; C -&gt; D -&gt; G -&gt; H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Clr>
                          <a:schemeClr val="dk1"/>
                        </a:buClr>
                        <a:buSzPct val="45833"/>
                        <a:buFont typeface="Arial"/>
                        <a:buNone/>
                      </a:pPr>
                      <a:r>
                        <a:rPr lang="en" sz="2400">
                          <a:solidFill>
                            <a:srgbClr val="FF0000"/>
                          </a:solidFill>
                        </a:rPr>
                        <a:t>B</a:t>
                      </a:r>
                      <a:r>
                        <a:rPr lang="en" sz="2400">
                          <a:solidFill>
                            <a:schemeClr val="dk1"/>
                          </a:solidFill>
                        </a:rPr>
                        <a:t> -&gt; C -&gt; D -&gt; G -&gt; I -&gt; L -&gt; </a:t>
                      </a:r>
                      <a:r>
                        <a:rPr lang="en" sz="2400">
                          <a:solidFill>
                            <a:srgbClr val="FF0000"/>
                          </a:solidFill>
                        </a:rPr>
                        <a:t>B</a:t>
                      </a:r>
                    </a:p>
                  </a:txBody>
                  <a:tcPr marT="91425" marB="9142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1"/>
                                        </p:tgtEl>
                                      </p:cBhvr>
                                    </p:animEffect>
                                    <p:set>
                                      <p:cBhvr>
                                        <p:cTn dur="1" fill="hold">
                                          <p:stCondLst>
                                            <p:cond delay="0"/>
                                          </p:stCondLst>
                                        </p:cTn>
                                        <p:tgtEl>
                                          <p:spTgt spid="3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Number of Paths</a:t>
            </a:r>
          </a:p>
        </p:txBody>
      </p:sp>
      <p:sp>
        <p:nvSpPr>
          <p:cNvPr id="347" name="Shape 34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Boundary Interior Coverage removes the problem of infinite loop-based paths.</a:t>
            </a:r>
          </a:p>
          <a:p>
            <a:pPr indent="-355600" lvl="0" marL="457200" marR="0" rtl="0" algn="l">
              <a:lnSpc>
                <a:spcPct val="120000"/>
              </a:lnSpc>
              <a:spcBef>
                <a:spcPts val="0"/>
              </a:spcBef>
              <a:spcAft>
                <a:spcPts val="0"/>
              </a:spcAft>
              <a:buClr>
                <a:schemeClr val="dk1"/>
              </a:buClr>
              <a:buSzPct val="100000"/>
              <a:buFont typeface="Arial"/>
            </a:pPr>
            <a:r>
              <a:rPr lang="en" sz="2000"/>
              <a:t>However, the number of paths through this code can still be exponential.</a:t>
            </a:r>
          </a:p>
          <a:p>
            <a:pPr indent="-342900" lvl="1" marL="914400" marR="0" rtl="0" algn="l">
              <a:lnSpc>
                <a:spcPct val="120000"/>
              </a:lnSpc>
              <a:spcBef>
                <a:spcPts val="0"/>
              </a:spcBef>
              <a:spcAft>
                <a:spcPts val="0"/>
              </a:spcAft>
              <a:buClr>
                <a:schemeClr val="dk1"/>
              </a:buClr>
              <a:buSzPct val="100000"/>
              <a:buFont typeface="Arial"/>
            </a:pPr>
            <a:r>
              <a:rPr lang="en" sz="1800"/>
              <a:t>N non-loop branches results in 2</a:t>
            </a:r>
            <a:r>
              <a:rPr baseline="30000" lang="en" sz="1800"/>
              <a:t>N</a:t>
            </a:r>
            <a:r>
              <a:rPr lang="en" sz="1800"/>
              <a:t> paths.</a:t>
            </a:r>
          </a:p>
          <a:p>
            <a:pPr indent="-355600" lvl="0" marL="457200" marR="0" rtl="0" algn="l">
              <a:lnSpc>
                <a:spcPct val="120000"/>
              </a:lnSpc>
              <a:spcBef>
                <a:spcPts val="0"/>
              </a:spcBef>
              <a:spcAft>
                <a:spcPts val="0"/>
              </a:spcAft>
              <a:buSzPct val="100000"/>
            </a:pPr>
            <a:r>
              <a:rPr lang="en" sz="2000"/>
              <a:t>Additional limitations may need to be imposed on the paths tested.</a:t>
            </a:r>
          </a:p>
        </p:txBody>
      </p:sp>
      <p:sp>
        <p:nvSpPr>
          <p:cNvPr id="348" name="Shape 348"/>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if (a) 		S1;</a:t>
            </a:r>
          </a:p>
          <a:p>
            <a:pPr lvl="0" rtl="0">
              <a:spcBef>
                <a:spcPts val="0"/>
              </a:spcBef>
              <a:buNone/>
            </a:pPr>
            <a:r>
              <a:rPr lang="en" sz="2400">
                <a:latin typeface="Courier New"/>
                <a:ea typeface="Courier New"/>
                <a:cs typeface="Courier New"/>
                <a:sym typeface="Courier New"/>
              </a:rPr>
              <a:t>if (b)		S2;</a:t>
            </a:r>
          </a:p>
          <a:p>
            <a:pPr lvl="0" rtl="0">
              <a:spcBef>
                <a:spcPts val="0"/>
              </a:spcBef>
              <a:buNone/>
            </a:pPr>
            <a:r>
              <a:rPr lang="en" sz="2400">
                <a:latin typeface="Courier New"/>
                <a:ea typeface="Courier New"/>
                <a:cs typeface="Courier New"/>
                <a:sym typeface="Courier New"/>
              </a:rPr>
              <a:t>if (c)		S3;</a:t>
            </a:r>
          </a:p>
          <a:p>
            <a:pPr lvl="0" rtl="0">
              <a:spcBef>
                <a:spcPts val="0"/>
              </a:spcBef>
              <a:buNone/>
            </a:pP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if (x)		SN;	</a:t>
            </a:r>
          </a:p>
          <a:p>
            <a:pPr lvl="0">
              <a:spcBef>
                <a:spcPts val="0"/>
              </a:spcBef>
              <a:buNone/>
            </a:pPr>
            <a:r>
              <a:t/>
            </a:r>
            <a:endParaRPr/>
          </a:p>
        </p:txBody>
      </p:sp>
      <p:sp>
        <p:nvSpPr>
          <p:cNvPr id="349" name="Shape 3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Loop Boundary Coverage</a:t>
            </a:r>
          </a:p>
        </p:txBody>
      </p:sp>
      <p:sp>
        <p:nvSpPr>
          <p:cNvPr id="355" name="Shape 3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rtl="0">
              <a:lnSpc>
                <a:spcPct val="120000"/>
              </a:lnSpc>
              <a:spcBef>
                <a:spcPts val="0"/>
              </a:spcBef>
              <a:buSzPct val="100000"/>
            </a:pPr>
            <a:r>
              <a:rPr lang="en" sz="2600"/>
              <a:t>Focus on problems related to loops.</a:t>
            </a:r>
          </a:p>
          <a:p>
            <a:pPr indent="-393700" lvl="0" marL="457200" rtl="0">
              <a:lnSpc>
                <a:spcPct val="120000"/>
              </a:lnSpc>
              <a:spcBef>
                <a:spcPts val="0"/>
              </a:spcBef>
              <a:buSzPct val="100000"/>
            </a:pPr>
            <a:r>
              <a:rPr lang="en" sz="2600"/>
              <a:t>Cover </a:t>
            </a:r>
            <a:r>
              <a:rPr i="1" lang="en" sz="2600"/>
              <a:t>scenarios representative of how loops might be executed</a:t>
            </a:r>
            <a:r>
              <a:rPr lang="en" sz="2600"/>
              <a:t>.</a:t>
            </a:r>
          </a:p>
          <a:p>
            <a:pPr indent="-393700" lvl="0" marL="457200" rtl="0">
              <a:lnSpc>
                <a:spcPct val="120000"/>
              </a:lnSpc>
              <a:spcBef>
                <a:spcPts val="0"/>
              </a:spcBef>
              <a:buSzPct val="100000"/>
            </a:pPr>
            <a:r>
              <a:rPr lang="en" sz="2600"/>
              <a:t>For simple loops, write tests that:</a:t>
            </a:r>
          </a:p>
          <a:p>
            <a:pPr indent="-368300" lvl="1" marL="914400" rtl="0">
              <a:lnSpc>
                <a:spcPct val="120000"/>
              </a:lnSpc>
              <a:spcBef>
                <a:spcPts val="0"/>
              </a:spcBef>
              <a:buSzPct val="100000"/>
            </a:pPr>
            <a:r>
              <a:rPr lang="en" sz="2200"/>
              <a:t>Skip the loop entirely.</a:t>
            </a:r>
          </a:p>
          <a:p>
            <a:pPr indent="-368300" lvl="1" marL="914400" rtl="0">
              <a:lnSpc>
                <a:spcPct val="120000"/>
              </a:lnSpc>
              <a:spcBef>
                <a:spcPts val="0"/>
              </a:spcBef>
              <a:buSzPct val="100000"/>
            </a:pPr>
            <a:r>
              <a:rPr lang="en" sz="2200"/>
              <a:t>Take exactly one pass through the loop. </a:t>
            </a:r>
          </a:p>
          <a:p>
            <a:pPr indent="-368300" lvl="1" marL="914400" rtl="0">
              <a:lnSpc>
                <a:spcPct val="120000"/>
              </a:lnSpc>
              <a:spcBef>
                <a:spcPts val="0"/>
              </a:spcBef>
              <a:buSzPct val="100000"/>
            </a:pPr>
            <a:r>
              <a:rPr lang="en" sz="2200"/>
              <a:t>Take two or more passes through the loop.</a:t>
            </a:r>
          </a:p>
          <a:p>
            <a:pPr indent="-368300" lvl="1" marL="914400" rtl="0">
              <a:lnSpc>
                <a:spcPct val="120000"/>
              </a:lnSpc>
              <a:spcBef>
                <a:spcPts val="0"/>
              </a:spcBef>
              <a:buSzPct val="100000"/>
            </a:pPr>
            <a:r>
              <a:rPr lang="en" sz="2200"/>
              <a:t>(optional) Choose an upper bound N, and:</a:t>
            </a:r>
          </a:p>
          <a:p>
            <a:pPr indent="-368300" lvl="2" marL="1371600" rtl="0">
              <a:lnSpc>
                <a:spcPct val="120000"/>
              </a:lnSpc>
              <a:spcBef>
                <a:spcPts val="0"/>
              </a:spcBef>
              <a:buSzPct val="100000"/>
            </a:pPr>
            <a:r>
              <a:rPr lang="en" sz="2200"/>
              <a:t>M passes, where 2 &lt; M &lt; N</a:t>
            </a:r>
          </a:p>
          <a:p>
            <a:pPr indent="-368300" lvl="2" marL="1371600" rtl="0">
              <a:lnSpc>
                <a:spcPct val="120000"/>
              </a:lnSpc>
              <a:spcBef>
                <a:spcPts val="0"/>
              </a:spcBef>
              <a:buSzPct val="100000"/>
            </a:pPr>
            <a:r>
              <a:rPr lang="en" sz="2200"/>
              <a:t>(N-1), N, and (N+1) passes</a:t>
            </a:r>
          </a:p>
        </p:txBody>
      </p:sp>
      <p:sp>
        <p:nvSpPr>
          <p:cNvPr id="356" name="Shape 3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pic>
        <p:nvPicPr>
          <p:cNvPr id="361" name="Shape 361"/>
          <p:cNvPicPr preferRelativeResize="0"/>
          <p:nvPr/>
        </p:nvPicPr>
        <p:blipFill>
          <a:blip r:embed="rId3">
            <a:alphaModFix/>
          </a:blip>
          <a:stretch>
            <a:fillRect/>
          </a:stretch>
        </p:blipFill>
        <p:spPr>
          <a:xfrm>
            <a:off x="5173587" y="2326687"/>
            <a:ext cx="3838575" cy="3514725"/>
          </a:xfrm>
          <a:prstGeom prst="rect">
            <a:avLst/>
          </a:prstGeom>
          <a:noFill/>
          <a:ln>
            <a:noFill/>
          </a:ln>
        </p:spPr>
      </p:pic>
      <p:sp>
        <p:nvSpPr>
          <p:cNvPr id="362" name="Shape 3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Nested Loops</a:t>
            </a:r>
          </a:p>
        </p:txBody>
      </p:sp>
      <p:sp>
        <p:nvSpPr>
          <p:cNvPr id="363" name="Shape 363"/>
          <p:cNvSpPr txBox="1"/>
          <p:nvPr>
            <p:ph idx="1" type="body"/>
          </p:nvPr>
        </p:nvSpPr>
        <p:spPr>
          <a:xfrm>
            <a:off x="457200" y="1600200"/>
            <a:ext cx="6400799"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Often, loops are nested within other loops.</a:t>
            </a:r>
          </a:p>
          <a:p>
            <a:pPr indent="-381000" lvl="0" marL="457200" rtl="0">
              <a:lnSpc>
                <a:spcPct val="120000"/>
              </a:lnSpc>
              <a:spcBef>
                <a:spcPts val="0"/>
              </a:spcBef>
              <a:buSzPct val="100000"/>
            </a:pPr>
            <a:r>
              <a:rPr lang="en" sz="2400"/>
              <a:t>For each level, you should execute similar strategies to simple loops.</a:t>
            </a:r>
          </a:p>
          <a:p>
            <a:pPr indent="-381000" lvl="0" marL="457200" rtl="0">
              <a:lnSpc>
                <a:spcPct val="120000"/>
              </a:lnSpc>
              <a:spcBef>
                <a:spcPts val="0"/>
              </a:spcBef>
              <a:buSzPct val="100000"/>
            </a:pPr>
            <a:r>
              <a:rPr lang="en" sz="2400"/>
              <a:t>In addition:</a:t>
            </a:r>
          </a:p>
          <a:p>
            <a:pPr indent="-368300" lvl="1" marL="914400" rtl="0">
              <a:lnSpc>
                <a:spcPct val="120000"/>
              </a:lnSpc>
              <a:spcBef>
                <a:spcPts val="0"/>
              </a:spcBef>
              <a:buSzPct val="100000"/>
            </a:pPr>
            <a:r>
              <a:rPr lang="en" sz="2200"/>
              <a:t>Test innermost loop first with outer loops executed minimum number of times.</a:t>
            </a:r>
          </a:p>
          <a:p>
            <a:pPr indent="-368300" lvl="1" marL="914400" rtl="0">
              <a:lnSpc>
                <a:spcPct val="120000"/>
              </a:lnSpc>
              <a:spcBef>
                <a:spcPts val="0"/>
              </a:spcBef>
              <a:buSzPct val="100000"/>
            </a:pPr>
            <a:r>
              <a:rPr lang="en" sz="2200"/>
              <a:t>Move one loops out, keep the inner loop at “typical” iteration numbers, and test this layer as you did the previous layer.</a:t>
            </a:r>
          </a:p>
          <a:p>
            <a:pPr indent="-368300" lvl="1" marL="914400" rtl="0">
              <a:lnSpc>
                <a:spcPct val="120000"/>
              </a:lnSpc>
              <a:spcBef>
                <a:spcPts val="0"/>
              </a:spcBef>
              <a:buSzPct val="100000"/>
            </a:pPr>
            <a:r>
              <a:rPr lang="en" sz="2200"/>
              <a:t>Continue until the outermost loop tested.</a:t>
            </a:r>
          </a:p>
        </p:txBody>
      </p:sp>
      <p:sp>
        <p:nvSpPr>
          <p:cNvPr id="364" name="Shape 3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Concatenated Loops</a:t>
            </a:r>
          </a:p>
        </p:txBody>
      </p:sp>
      <p:sp>
        <p:nvSpPr>
          <p:cNvPr id="370" name="Shape 370"/>
          <p:cNvSpPr txBox="1"/>
          <p:nvPr>
            <p:ph idx="1" type="body"/>
          </p:nvPr>
        </p:nvSpPr>
        <p:spPr>
          <a:xfrm>
            <a:off x="457200" y="1600200"/>
            <a:ext cx="65754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One loop executes. The next line of code starts a new loop.</a:t>
            </a:r>
          </a:p>
          <a:p>
            <a:pPr indent="-381000" lvl="0" marL="457200" marR="0" rtl="0" algn="l">
              <a:lnSpc>
                <a:spcPct val="120000"/>
              </a:lnSpc>
              <a:spcBef>
                <a:spcPts val="0"/>
              </a:spcBef>
              <a:spcAft>
                <a:spcPts val="0"/>
              </a:spcAft>
              <a:buClr>
                <a:schemeClr val="dk1"/>
              </a:buClr>
              <a:buSzPct val="100000"/>
              <a:buFont typeface="Arial"/>
            </a:pPr>
            <a:r>
              <a:rPr lang="en" sz="2400"/>
              <a:t>These are generally independent.</a:t>
            </a:r>
          </a:p>
          <a:p>
            <a:pPr indent="-381000" lvl="1" marL="914400" marR="0" rtl="0" algn="l">
              <a:lnSpc>
                <a:spcPct val="120000"/>
              </a:lnSpc>
              <a:spcBef>
                <a:spcPts val="0"/>
              </a:spcBef>
              <a:spcAft>
                <a:spcPts val="0"/>
              </a:spcAft>
              <a:buClr>
                <a:schemeClr val="dk1"/>
              </a:buClr>
              <a:buSzPct val="100000"/>
              <a:buFont typeface="Arial"/>
            </a:pPr>
            <a:r>
              <a:rPr lang="en"/>
              <a:t>Most of the time...</a:t>
            </a:r>
          </a:p>
          <a:p>
            <a:pPr indent="-381000" lvl="0" marL="457200" marR="0" rtl="0" algn="l">
              <a:lnSpc>
                <a:spcPct val="120000"/>
              </a:lnSpc>
              <a:spcBef>
                <a:spcPts val="0"/>
              </a:spcBef>
              <a:spcAft>
                <a:spcPts val="0"/>
              </a:spcAft>
              <a:buClr>
                <a:schemeClr val="dk1"/>
              </a:buClr>
              <a:buSzPct val="100000"/>
              <a:buFont typeface="Arial"/>
            </a:pPr>
            <a:r>
              <a:rPr lang="en" sz="2400"/>
              <a:t>If not, follow a similar strategy to nested loops.</a:t>
            </a:r>
          </a:p>
          <a:p>
            <a:pPr indent="-381000" lvl="1" marL="914400" marR="0" rtl="0" algn="l">
              <a:lnSpc>
                <a:spcPct val="120000"/>
              </a:lnSpc>
              <a:spcBef>
                <a:spcPts val="0"/>
              </a:spcBef>
              <a:spcAft>
                <a:spcPts val="0"/>
              </a:spcAft>
              <a:buSzPct val="100000"/>
            </a:pPr>
            <a:r>
              <a:rPr lang="en"/>
              <a:t>Start with bottom loop, hold higher loops at minimal iteration numbers.</a:t>
            </a:r>
          </a:p>
          <a:p>
            <a:pPr indent="-228600" lvl="1" marL="914400" marR="0" rtl="0" algn="l">
              <a:lnSpc>
                <a:spcPct val="120000"/>
              </a:lnSpc>
              <a:spcBef>
                <a:spcPts val="0"/>
              </a:spcBef>
              <a:spcAft>
                <a:spcPts val="0"/>
              </a:spcAft>
            </a:pPr>
            <a:r>
              <a:rPr lang="en"/>
              <a:t>Work up towards the top, holding lower loops at “typical” iteration numbers.</a:t>
            </a:r>
          </a:p>
        </p:txBody>
      </p:sp>
      <p:pic>
        <p:nvPicPr>
          <p:cNvPr id="371" name="Shape 371"/>
          <p:cNvPicPr preferRelativeResize="0"/>
          <p:nvPr/>
        </p:nvPicPr>
        <p:blipFill>
          <a:blip r:embed="rId3">
            <a:alphaModFix/>
          </a:blip>
          <a:stretch>
            <a:fillRect/>
          </a:stretch>
        </p:blipFill>
        <p:spPr>
          <a:xfrm>
            <a:off x="6981825" y="2215212"/>
            <a:ext cx="1466850" cy="3324225"/>
          </a:xfrm>
          <a:prstGeom prst="rect">
            <a:avLst/>
          </a:prstGeom>
          <a:noFill/>
          <a:ln>
            <a:noFill/>
          </a:ln>
        </p:spPr>
      </p:pic>
      <p:sp>
        <p:nvSpPr>
          <p:cNvPr id="372" name="Shape 3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These Loop Strategies?</a:t>
            </a:r>
          </a:p>
        </p:txBody>
      </p:sp>
      <p:sp>
        <p:nvSpPr>
          <p:cNvPr id="378" name="Shape 378"/>
          <p:cNvSpPr txBox="1"/>
          <p:nvPr>
            <p:ph idx="1" type="body"/>
          </p:nvPr>
        </p:nvSpPr>
        <p:spPr>
          <a:xfrm>
            <a:off x="457200" y="2358800"/>
            <a:ext cx="8229600" cy="4209300"/>
          </a:xfrm>
          <a:prstGeom prst="rect">
            <a:avLst/>
          </a:prstGeom>
        </p:spPr>
        <p:txBody>
          <a:bodyPr anchorCtr="0" anchor="t" bIns="91425" lIns="91425" rIns="91425" tIns="91425">
            <a:noAutofit/>
          </a:bodyPr>
          <a:lstStyle/>
          <a:p>
            <a:pPr indent="-368300" lvl="0" marL="457200" rtl="0">
              <a:lnSpc>
                <a:spcPct val="120000"/>
              </a:lnSpc>
              <a:spcBef>
                <a:spcPts val="0"/>
              </a:spcBef>
              <a:buSzPct val="100000"/>
            </a:pPr>
            <a:r>
              <a:rPr lang="en" sz="2200"/>
              <a:t>In proving formal correctness of a loop, we would establish preconditions, postconditions, and invariants that are true on each execution of the loop, then prove that these hold.</a:t>
            </a:r>
          </a:p>
          <a:p>
            <a:pPr indent="-368300" lvl="1" marL="914400" rtl="0">
              <a:lnSpc>
                <a:spcPct val="120000"/>
              </a:lnSpc>
              <a:spcBef>
                <a:spcPts val="0"/>
              </a:spcBef>
              <a:buSzPct val="100000"/>
            </a:pPr>
            <a:r>
              <a:rPr lang="en" sz="2200"/>
              <a:t>The loop executes </a:t>
            </a:r>
            <a:r>
              <a:rPr b="1" lang="en" sz="2200"/>
              <a:t>zero</a:t>
            </a:r>
            <a:r>
              <a:rPr lang="en" sz="2200"/>
              <a:t> times when the postconditions are true in advance.</a:t>
            </a:r>
          </a:p>
          <a:p>
            <a:pPr indent="-368300" lvl="1" marL="914400" rtl="0">
              <a:lnSpc>
                <a:spcPct val="120000"/>
              </a:lnSpc>
              <a:spcBef>
                <a:spcPts val="0"/>
              </a:spcBef>
              <a:buSzPct val="100000"/>
            </a:pPr>
            <a:r>
              <a:rPr lang="en" sz="2200"/>
              <a:t>The loop invariant is true on loop entry (</a:t>
            </a:r>
            <a:r>
              <a:rPr b="1" lang="en" sz="2200"/>
              <a:t>one</a:t>
            </a:r>
            <a:r>
              <a:rPr lang="en" sz="2200"/>
              <a:t>), then each loop iteration maintains the invariant (</a:t>
            </a:r>
            <a:r>
              <a:rPr b="1" lang="en" sz="2200"/>
              <a:t>many</a:t>
            </a:r>
            <a:r>
              <a:rPr lang="en" sz="2200"/>
              <a:t>). </a:t>
            </a:r>
          </a:p>
          <a:p>
            <a:pPr indent="-368300" lvl="2" marL="1371600" rtl="0">
              <a:lnSpc>
                <a:spcPct val="120000"/>
              </a:lnSpc>
              <a:spcBef>
                <a:spcPts val="0"/>
              </a:spcBef>
              <a:buSzPct val="100000"/>
            </a:pPr>
            <a:r>
              <a:rPr lang="en" sz="2200"/>
              <a:t>(invariant and !(loop condition) implies postconditions)</a:t>
            </a:r>
          </a:p>
          <a:p>
            <a:pPr indent="-368300" lvl="0" marL="457200" rtl="0">
              <a:lnSpc>
                <a:spcPct val="120000"/>
              </a:lnSpc>
              <a:spcBef>
                <a:spcPts val="0"/>
              </a:spcBef>
              <a:buSzPct val="100000"/>
            </a:pPr>
            <a:r>
              <a:rPr lang="en" sz="2200"/>
              <a:t>Loop testing strategies echo these cases.</a:t>
            </a:r>
          </a:p>
          <a:p>
            <a:pPr indent="0" lvl="0" marL="0" rtl="0">
              <a:lnSpc>
                <a:spcPct val="120000"/>
              </a:lnSpc>
              <a:spcBef>
                <a:spcPts val="0"/>
              </a:spcBef>
              <a:buNone/>
            </a:pPr>
            <a:r>
              <a:t/>
            </a:r>
            <a:endParaRPr sz="2200"/>
          </a:p>
        </p:txBody>
      </p:sp>
      <p:sp>
        <p:nvSpPr>
          <p:cNvPr id="379" name="Shape 379"/>
          <p:cNvSpPr txBox="1"/>
          <p:nvPr>
            <p:ph idx="1" type="body"/>
          </p:nvPr>
        </p:nvSpPr>
        <p:spPr>
          <a:xfrm>
            <a:off x="457200" y="1626800"/>
            <a:ext cx="8538599" cy="895799"/>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b="1" lang="en"/>
              <a:t>Why do these loop values make sense?</a:t>
            </a:r>
          </a:p>
        </p:txBody>
      </p:sp>
      <p:sp>
        <p:nvSpPr>
          <p:cNvPr id="380" name="Shape 3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Linear Code Sequences and Jumps</a:t>
            </a:r>
          </a:p>
        </p:txBody>
      </p:sp>
      <p:sp>
        <p:nvSpPr>
          <p:cNvPr id="386" name="Shape 386"/>
          <p:cNvSpPr txBox="1"/>
          <p:nvPr>
            <p:ph idx="1" type="body"/>
          </p:nvPr>
        </p:nvSpPr>
        <p:spPr>
          <a:xfrm>
            <a:off x="299600" y="1600200"/>
            <a:ext cx="4622399" cy="4967700"/>
          </a:xfrm>
          <a:prstGeom prst="rect">
            <a:avLst/>
          </a:prstGeom>
        </p:spPr>
        <p:txBody>
          <a:bodyPr anchorCtr="0" anchor="t" bIns="91425" lIns="91425" rIns="91425" tIns="91425">
            <a:noAutofit/>
          </a:bodyPr>
          <a:lstStyle/>
          <a:p>
            <a:pPr indent="-342900" lvl="0" marL="457200" marR="0" rtl="0" algn="l">
              <a:lnSpc>
                <a:spcPct val="120000"/>
              </a:lnSpc>
              <a:spcBef>
                <a:spcPts val="0"/>
              </a:spcBef>
              <a:spcAft>
                <a:spcPts val="0"/>
              </a:spcAft>
              <a:buSzPct val="100000"/>
            </a:pPr>
            <a:r>
              <a:rPr lang="en" sz="1800"/>
              <a:t>Often, we want to reason about the subpaths that execution can take. </a:t>
            </a:r>
          </a:p>
          <a:p>
            <a:pPr indent="-342900" lvl="0" marL="457200" marR="0" rtl="0" algn="l">
              <a:lnSpc>
                <a:spcPct val="120000"/>
              </a:lnSpc>
              <a:spcBef>
                <a:spcPts val="0"/>
              </a:spcBef>
              <a:spcAft>
                <a:spcPts val="0"/>
              </a:spcAft>
              <a:buSzPct val="100000"/>
            </a:pPr>
            <a:r>
              <a:rPr lang="en" sz="1800"/>
              <a:t>A subpath from one branch of control to another is called a LCSAJ.</a:t>
            </a:r>
          </a:p>
          <a:p>
            <a:pPr indent="-342900" lvl="0" marL="457200" marR="0" rtl="0" algn="l">
              <a:lnSpc>
                <a:spcPct val="120000"/>
              </a:lnSpc>
              <a:spcBef>
                <a:spcPts val="0"/>
              </a:spcBef>
              <a:spcAft>
                <a:spcPts val="0"/>
              </a:spcAft>
              <a:buSzPct val="100000"/>
            </a:pPr>
            <a:r>
              <a:rPr lang="en" sz="1800"/>
              <a:t>The LCSAJs for this example:</a:t>
            </a:r>
          </a:p>
        </p:txBody>
      </p:sp>
      <p:sp>
        <p:nvSpPr>
          <p:cNvPr id="387" name="Shape 3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graphicFrame>
        <p:nvGraphicFramePr>
          <p:cNvPr id="388" name="Shape 388"/>
          <p:cNvGraphicFramePr/>
          <p:nvPr/>
        </p:nvGraphicFramePr>
        <p:xfrm>
          <a:off x="513350" y="3469000"/>
          <a:ext cx="3000000" cy="3000000"/>
        </p:xfrm>
        <a:graphic>
          <a:graphicData uri="http://schemas.openxmlformats.org/drawingml/2006/table">
            <a:tbl>
              <a:tblPr>
                <a:noFill/>
                <a:tableStyleId>{2BB2EB3E-63D0-4059-8A3B-9BA9FC230D1F}</a:tableStyleId>
              </a:tblPr>
              <a:tblGrid>
                <a:gridCol w="568550"/>
                <a:gridCol w="668525"/>
                <a:gridCol w="2957825"/>
              </a:tblGrid>
              <a:tr h="465775">
                <a:tc>
                  <a:txBody>
                    <a:bodyPr>
                      <a:noAutofit/>
                    </a:bodyPr>
                    <a:lstStyle/>
                    <a:p>
                      <a:pPr lvl="0" rtl="0">
                        <a:spcBef>
                          <a:spcPts val="0"/>
                        </a:spcBef>
                        <a:buNone/>
                      </a:pPr>
                      <a:r>
                        <a:rPr b="1" lang="en" sz="800"/>
                        <a:t>From</a:t>
                      </a:r>
                    </a:p>
                  </a:txBody>
                  <a:tcPr marT="91425" marB="91425" marR="91425" marL="91425"/>
                </a:tc>
                <a:tc>
                  <a:txBody>
                    <a:bodyPr>
                      <a:noAutofit/>
                    </a:bodyPr>
                    <a:lstStyle/>
                    <a:p>
                      <a:pPr lvl="0" rtl="0">
                        <a:spcBef>
                          <a:spcPts val="0"/>
                        </a:spcBef>
                        <a:buNone/>
                      </a:pPr>
                      <a:r>
                        <a:rPr b="1" lang="en" sz="800"/>
                        <a:t>To</a:t>
                      </a:r>
                    </a:p>
                  </a:txBody>
                  <a:tcPr marT="91425" marB="91425" marR="91425" marL="91425"/>
                </a:tc>
                <a:tc>
                  <a:txBody>
                    <a:bodyPr>
                      <a:noAutofit/>
                    </a:bodyPr>
                    <a:lstStyle/>
                    <a:p>
                      <a:pPr lvl="0" rtl="0">
                        <a:spcBef>
                          <a:spcPts val="0"/>
                        </a:spcBef>
                        <a:buNone/>
                      </a:pPr>
                      <a:r>
                        <a:rPr b="1" lang="en" sz="800"/>
                        <a:t>Sequence of Basic Blocks</a:t>
                      </a:r>
                    </a:p>
                  </a:txBody>
                  <a:tcPr marT="91425" marB="91425" marR="91425" marL="91425"/>
                </a:tc>
              </a:tr>
              <a:tr h="22052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j1</a:t>
                      </a:r>
                    </a:p>
                  </a:txBody>
                  <a:tcPr marT="91425" marB="91425" marR="91425" marL="91425"/>
                </a:tc>
                <a:tc>
                  <a:txBody>
                    <a:bodyPr>
                      <a:noAutofit/>
                    </a:bodyPr>
                    <a:lstStyle/>
                    <a:p>
                      <a:pPr lvl="0" rtl="0">
                        <a:spcBef>
                          <a:spcPts val="0"/>
                        </a:spcBef>
                        <a:buNone/>
                      </a:pPr>
                      <a:r>
                        <a:rPr lang="en" sz="800"/>
                        <a:t>b1, b2, b3</a:t>
                      </a:r>
                    </a:p>
                  </a:txBody>
                  <a:tcPr marT="91425" marB="91425" marR="91425" marL="91425"/>
                </a:tc>
              </a:tr>
              <a:tr h="26577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b1, b2, b3, b4, b5</a:t>
                      </a:r>
                    </a:p>
                  </a:txBody>
                  <a:tcPr marT="91425" marB="91425" marR="91425" marL="91425"/>
                </a:tc>
              </a:tr>
              <a:tr h="26577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b1, b2, b3, b4, b5, b6, b7</a:t>
                      </a:r>
                    </a:p>
                  </a:txBody>
                  <a:tcPr marT="91425" marB="91425" marR="91425" marL="91425"/>
                </a:tc>
              </a:tr>
              <a:tr h="265775">
                <a:tc>
                  <a:txBody>
                    <a:bodyPr>
                      <a:noAutofit/>
                    </a:bodyPr>
                    <a:lstStyle/>
                    <a:p>
                      <a:pPr lvl="0" rtl="0">
                        <a:spcBef>
                          <a:spcPts val="0"/>
                        </a:spcBef>
                        <a:buNone/>
                      </a:pPr>
                      <a:r>
                        <a:rPr lang="en" sz="800"/>
                        <a:t>j1</a:t>
                      </a:r>
                    </a:p>
                  </a:txBody>
                  <a:tcPr marT="91425" marB="91425" marR="91425" marL="91425"/>
                </a:tc>
                <a:tc>
                  <a:txBody>
                    <a:bodyPr>
                      <a:noAutofit/>
                    </a:bodyPr>
                    <a:lstStyle/>
                    <a:p>
                      <a:pPr lvl="0" rtl="0">
                        <a:spcBef>
                          <a:spcPts val="0"/>
                        </a:spcBef>
                        <a:buNone/>
                      </a:pPr>
                      <a:r>
                        <a:rPr lang="en" sz="800"/>
                        <a:t>return</a:t>
                      </a:r>
                    </a:p>
                  </a:txBody>
                  <a:tcPr marT="91425" marB="91425" marR="91425" marL="91425"/>
                </a:tc>
                <a:tc>
                  <a:txBody>
                    <a:bodyPr>
                      <a:noAutofit/>
                    </a:bodyPr>
                    <a:lstStyle/>
                    <a:p>
                      <a:pPr lvl="0" rtl="0">
                        <a:spcBef>
                          <a:spcPts val="0"/>
                        </a:spcBef>
                        <a:buNone/>
                      </a:pPr>
                      <a:r>
                        <a:rPr lang="en" sz="800"/>
                        <a:t>b8</a:t>
                      </a:r>
                    </a:p>
                  </a:txBody>
                  <a:tcPr marT="91425" marB="91425" marR="91425" marL="91425"/>
                </a:tc>
              </a:tr>
              <a:tr h="265775">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b7</a:t>
                      </a:r>
                    </a:p>
                  </a:txBody>
                  <a:tcPr marT="91425" marB="91425" marR="91425" marL="91425"/>
                </a:tc>
              </a:tr>
              <a:tr h="265775">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b3, b4, b5</a:t>
                      </a:r>
                    </a:p>
                  </a:txBody>
                  <a:tcPr marT="91425" marB="91425" marR="91425" marL="91425"/>
                </a:tc>
              </a:tr>
              <a:tr h="265775">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b3, b4, b5, b6, b7</a:t>
                      </a:r>
                    </a:p>
                  </a:txBody>
                  <a:tcPr marT="91425" marB="91425" marR="91425" marL="91425"/>
                </a:tc>
              </a:tr>
            </a:tbl>
          </a:graphicData>
        </a:graphic>
      </p:graphicFrame>
      <p:sp>
        <p:nvSpPr>
          <p:cNvPr id="389" name="Shape 389"/>
          <p:cNvSpPr/>
          <p:nvPr/>
        </p:nvSpPr>
        <p:spPr>
          <a:xfrm>
            <a:off x="5562108" y="1597829"/>
            <a:ext cx="1813800"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collapseNewlines(String argSt)</a:t>
            </a:r>
          </a:p>
        </p:txBody>
      </p:sp>
      <p:sp>
        <p:nvSpPr>
          <p:cNvPr id="390" name="Shape 390"/>
          <p:cNvSpPr/>
          <p:nvPr/>
        </p:nvSpPr>
        <p:spPr>
          <a:xfrm>
            <a:off x="5618760" y="2144129"/>
            <a:ext cx="2041499" cy="61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391" name="Shape 391"/>
          <p:cNvCxnSpPr>
            <a:stCxn id="389" idx="2"/>
            <a:endCxn id="390" idx="0"/>
          </p:cNvCxnSpPr>
          <p:nvPr/>
        </p:nvCxnSpPr>
        <p:spPr>
          <a:xfrm>
            <a:off x="6469009" y="1942229"/>
            <a:ext cx="170400" cy="201900"/>
          </a:xfrm>
          <a:prstGeom prst="straightConnector1">
            <a:avLst/>
          </a:prstGeom>
          <a:noFill/>
          <a:ln cap="flat" cmpd="sng" w="9525">
            <a:solidFill>
              <a:schemeClr val="dk2"/>
            </a:solidFill>
            <a:prstDash val="solid"/>
            <a:round/>
            <a:headEnd len="lg" w="lg" type="none"/>
            <a:tailEnd len="lg" w="lg" type="triangle"/>
          </a:ln>
        </p:spPr>
      </p:cxnSp>
      <p:sp>
        <p:nvSpPr>
          <p:cNvPr id="392" name="Shape 392"/>
          <p:cNvSpPr/>
          <p:nvPr/>
        </p:nvSpPr>
        <p:spPr>
          <a:xfrm>
            <a:off x="5812275" y="3003250"/>
            <a:ext cx="14259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 &lt; argStr.length();</a:t>
            </a:r>
          </a:p>
        </p:txBody>
      </p:sp>
      <p:cxnSp>
        <p:nvCxnSpPr>
          <p:cNvPr id="393" name="Shape 393"/>
          <p:cNvCxnSpPr>
            <a:stCxn id="390" idx="2"/>
            <a:endCxn id="392" idx="0"/>
          </p:cNvCxnSpPr>
          <p:nvPr/>
        </p:nvCxnSpPr>
        <p:spPr>
          <a:xfrm flipH="1">
            <a:off x="6525210" y="2757329"/>
            <a:ext cx="114300" cy="246000"/>
          </a:xfrm>
          <a:prstGeom prst="straightConnector1">
            <a:avLst/>
          </a:prstGeom>
          <a:noFill/>
          <a:ln cap="flat" cmpd="sng" w="9525">
            <a:solidFill>
              <a:schemeClr val="dk2"/>
            </a:solidFill>
            <a:prstDash val="solid"/>
            <a:round/>
            <a:headEnd len="lg" w="lg" type="none"/>
            <a:tailEnd len="lg" w="lg" type="triangle"/>
          </a:ln>
        </p:spPr>
      </p:cxnSp>
      <p:sp>
        <p:nvSpPr>
          <p:cNvPr id="394" name="Shape 394"/>
          <p:cNvSpPr/>
          <p:nvPr/>
        </p:nvSpPr>
        <p:spPr>
          <a:xfrm>
            <a:off x="5562108" y="3862355"/>
            <a:ext cx="1813800"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395" name="Shape 395"/>
          <p:cNvCxnSpPr>
            <a:stCxn id="392" idx="2"/>
            <a:endCxn id="394" idx="0"/>
          </p:cNvCxnSpPr>
          <p:nvPr/>
        </p:nvCxnSpPr>
        <p:spPr>
          <a:xfrm flipH="1">
            <a:off x="6469125" y="3616450"/>
            <a:ext cx="56100" cy="246000"/>
          </a:xfrm>
          <a:prstGeom prst="straightConnector1">
            <a:avLst/>
          </a:prstGeom>
          <a:noFill/>
          <a:ln cap="flat" cmpd="sng" w="9525">
            <a:solidFill>
              <a:schemeClr val="dk2"/>
            </a:solidFill>
            <a:prstDash val="solid"/>
            <a:round/>
            <a:headEnd len="lg" w="lg" type="none"/>
            <a:tailEnd len="lg" w="lg" type="triangle"/>
          </a:ln>
        </p:spPr>
      </p:cxnSp>
      <p:sp>
        <p:nvSpPr>
          <p:cNvPr id="396" name="Shape 396"/>
          <p:cNvSpPr txBox="1"/>
          <p:nvPr/>
        </p:nvSpPr>
        <p:spPr>
          <a:xfrm>
            <a:off x="6582343" y="3580247"/>
            <a:ext cx="313799" cy="1871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97" name="Shape 397"/>
          <p:cNvSpPr/>
          <p:nvPr/>
        </p:nvSpPr>
        <p:spPr>
          <a:xfrm>
            <a:off x="4768700" y="5752321"/>
            <a:ext cx="1813800" cy="246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sp>
        <p:nvSpPr>
          <p:cNvPr id="398" name="Shape 398"/>
          <p:cNvSpPr txBox="1"/>
          <p:nvPr/>
        </p:nvSpPr>
        <p:spPr>
          <a:xfrm>
            <a:off x="5075106" y="3293546"/>
            <a:ext cx="313799" cy="2018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99" name="Shape 399"/>
          <p:cNvSpPr/>
          <p:nvPr/>
        </p:nvSpPr>
        <p:spPr>
          <a:xfrm>
            <a:off x="5562108" y="4452792"/>
            <a:ext cx="18138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400" name="Shape 400"/>
          <p:cNvCxnSpPr>
            <a:stCxn id="394" idx="2"/>
            <a:endCxn id="399" idx="0"/>
          </p:cNvCxnSpPr>
          <p:nvPr/>
        </p:nvCxnSpPr>
        <p:spPr>
          <a:xfrm>
            <a:off x="6469009" y="4206755"/>
            <a:ext cx="0" cy="246000"/>
          </a:xfrm>
          <a:prstGeom prst="straightConnector1">
            <a:avLst/>
          </a:prstGeom>
          <a:noFill/>
          <a:ln cap="flat" cmpd="sng" w="9525">
            <a:solidFill>
              <a:schemeClr val="dk2"/>
            </a:solidFill>
            <a:prstDash val="solid"/>
            <a:round/>
            <a:headEnd len="lg" w="lg" type="none"/>
            <a:tailEnd len="lg" w="lg" type="triangle"/>
          </a:ln>
        </p:spPr>
      </p:cxnSp>
      <p:sp>
        <p:nvSpPr>
          <p:cNvPr id="401" name="Shape 401"/>
          <p:cNvSpPr/>
          <p:nvPr/>
        </p:nvSpPr>
        <p:spPr>
          <a:xfrm>
            <a:off x="5667803" y="5257751"/>
            <a:ext cx="1395299"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402" name="Shape 402"/>
          <p:cNvCxnSpPr>
            <a:stCxn id="399" idx="2"/>
            <a:endCxn id="401" idx="0"/>
          </p:cNvCxnSpPr>
          <p:nvPr/>
        </p:nvCxnSpPr>
        <p:spPr>
          <a:xfrm flipH="1">
            <a:off x="6365509" y="5065992"/>
            <a:ext cx="103500" cy="191700"/>
          </a:xfrm>
          <a:prstGeom prst="straightConnector1">
            <a:avLst/>
          </a:prstGeom>
          <a:noFill/>
          <a:ln cap="flat" cmpd="sng" w="9525">
            <a:solidFill>
              <a:schemeClr val="dk2"/>
            </a:solidFill>
            <a:prstDash val="solid"/>
            <a:round/>
            <a:headEnd len="lg" w="lg" type="none"/>
            <a:tailEnd len="lg" w="lg" type="triangle"/>
          </a:ln>
        </p:spPr>
      </p:cxnSp>
      <p:sp>
        <p:nvSpPr>
          <p:cNvPr id="403" name="Shape 403"/>
          <p:cNvSpPr txBox="1"/>
          <p:nvPr/>
        </p:nvSpPr>
        <p:spPr>
          <a:xfrm>
            <a:off x="6636814" y="4992848"/>
            <a:ext cx="313799" cy="1871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04" name="Shape 404"/>
          <p:cNvSpPr/>
          <p:nvPr/>
        </p:nvSpPr>
        <p:spPr>
          <a:xfrm>
            <a:off x="7593739" y="5257776"/>
            <a:ext cx="653999" cy="344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405" name="Shape 405"/>
          <p:cNvCxnSpPr>
            <a:stCxn id="401" idx="3"/>
            <a:endCxn id="404" idx="1"/>
          </p:cNvCxnSpPr>
          <p:nvPr/>
        </p:nvCxnSpPr>
        <p:spPr>
          <a:xfrm>
            <a:off x="7063103" y="5429951"/>
            <a:ext cx="530700" cy="0"/>
          </a:xfrm>
          <a:prstGeom prst="straightConnector1">
            <a:avLst/>
          </a:prstGeom>
          <a:noFill/>
          <a:ln cap="flat" cmpd="sng" w="9525">
            <a:solidFill>
              <a:schemeClr val="dk2"/>
            </a:solidFill>
            <a:prstDash val="solid"/>
            <a:round/>
            <a:headEnd len="lg" w="lg" type="none"/>
            <a:tailEnd len="lg" w="lg" type="triangle"/>
          </a:ln>
        </p:spPr>
      </p:cxnSp>
      <p:sp>
        <p:nvSpPr>
          <p:cNvPr id="406" name="Shape 406"/>
          <p:cNvSpPr/>
          <p:nvPr/>
        </p:nvSpPr>
        <p:spPr>
          <a:xfrm>
            <a:off x="7149123" y="3239761"/>
            <a:ext cx="1395105" cy="2204346"/>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407" name="Shape 407"/>
          <p:cNvCxnSpPr>
            <a:endCxn id="404" idx="0"/>
          </p:cNvCxnSpPr>
          <p:nvPr/>
        </p:nvCxnSpPr>
        <p:spPr>
          <a:xfrm>
            <a:off x="7087939" y="4891176"/>
            <a:ext cx="832800" cy="366600"/>
          </a:xfrm>
          <a:prstGeom prst="straightConnector1">
            <a:avLst/>
          </a:prstGeom>
          <a:noFill/>
          <a:ln cap="flat" cmpd="sng" w="9525">
            <a:solidFill>
              <a:schemeClr val="dk2"/>
            </a:solidFill>
            <a:prstDash val="solid"/>
            <a:round/>
            <a:headEnd len="lg" w="lg" type="none"/>
            <a:tailEnd len="lg" w="lg" type="triangle"/>
          </a:ln>
        </p:spPr>
      </p:cxnSp>
      <p:sp>
        <p:nvSpPr>
          <p:cNvPr id="408" name="Shape 408"/>
          <p:cNvSpPr txBox="1"/>
          <p:nvPr/>
        </p:nvSpPr>
        <p:spPr>
          <a:xfrm>
            <a:off x="7375753" y="4758458"/>
            <a:ext cx="357299" cy="427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09" name="Shape 409"/>
          <p:cNvSpPr/>
          <p:nvPr/>
        </p:nvSpPr>
        <p:spPr>
          <a:xfrm>
            <a:off x="5178455" y="3293557"/>
            <a:ext cx="653953" cy="2431106"/>
          </a:xfrm>
          <a:custGeom>
            <a:pathLst>
              <a:path extrusionOk="0" h="107168" w="29991">
                <a:moveTo>
                  <a:pt x="29991" y="0"/>
                </a:moveTo>
                <a:lnTo>
                  <a:pt x="0" y="27991"/>
                </a:lnTo>
                <a:lnTo>
                  <a:pt x="1200" y="107168"/>
                </a:lnTo>
              </a:path>
            </a:pathLst>
          </a:custGeom>
          <a:noFill/>
          <a:ln cap="flat" cmpd="sng" w="9525">
            <a:solidFill>
              <a:schemeClr val="dk2"/>
            </a:solidFill>
            <a:prstDash val="solid"/>
            <a:round/>
            <a:headEnd len="lg" w="lg" type="none"/>
            <a:tailEnd len="lg" w="lg" type="triangle"/>
          </a:ln>
        </p:spPr>
      </p:sp>
      <p:sp>
        <p:nvSpPr>
          <p:cNvPr id="410" name="Shape 410"/>
          <p:cNvSpPr/>
          <p:nvPr/>
        </p:nvSpPr>
        <p:spPr>
          <a:xfrm>
            <a:off x="5445033" y="3239772"/>
            <a:ext cx="530699" cy="427499"/>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J1</a:t>
            </a:r>
          </a:p>
        </p:txBody>
      </p:sp>
      <p:sp>
        <p:nvSpPr>
          <p:cNvPr id="411" name="Shape 411"/>
          <p:cNvSpPr/>
          <p:nvPr/>
        </p:nvSpPr>
        <p:spPr>
          <a:xfrm>
            <a:off x="7420106" y="4452781"/>
            <a:ext cx="530699" cy="427499"/>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J2</a:t>
            </a:r>
          </a:p>
        </p:txBody>
      </p:sp>
      <p:sp>
        <p:nvSpPr>
          <p:cNvPr id="412" name="Shape 412"/>
          <p:cNvSpPr/>
          <p:nvPr/>
        </p:nvSpPr>
        <p:spPr>
          <a:xfrm>
            <a:off x="8099470" y="3460200"/>
            <a:ext cx="530699" cy="427499"/>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J3</a:t>
            </a:r>
          </a:p>
        </p:txBody>
      </p:sp>
      <p:sp>
        <p:nvSpPr>
          <p:cNvPr id="413" name="Shape 413"/>
          <p:cNvSpPr/>
          <p:nvPr/>
        </p:nvSpPr>
        <p:spPr>
          <a:xfrm>
            <a:off x="5069924" y="1574600"/>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B1</a:t>
            </a:r>
          </a:p>
        </p:txBody>
      </p:sp>
      <p:sp>
        <p:nvSpPr>
          <p:cNvPr id="414" name="Shape 414"/>
          <p:cNvSpPr/>
          <p:nvPr/>
        </p:nvSpPr>
        <p:spPr>
          <a:xfrm>
            <a:off x="5069924" y="223707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B2</a:t>
            </a:r>
          </a:p>
        </p:txBody>
      </p:sp>
      <p:sp>
        <p:nvSpPr>
          <p:cNvPr id="415" name="Shape 415"/>
          <p:cNvSpPr/>
          <p:nvPr/>
        </p:nvSpPr>
        <p:spPr>
          <a:xfrm>
            <a:off x="6739625" y="281227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B3</a:t>
            </a:r>
          </a:p>
        </p:txBody>
      </p:sp>
      <p:sp>
        <p:nvSpPr>
          <p:cNvPr id="416" name="Shape 416"/>
          <p:cNvSpPr/>
          <p:nvPr/>
        </p:nvSpPr>
        <p:spPr>
          <a:xfrm>
            <a:off x="6962148" y="3544250"/>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B4</a:t>
            </a:r>
          </a:p>
        </p:txBody>
      </p:sp>
      <p:sp>
        <p:nvSpPr>
          <p:cNvPr id="417" name="Shape 417"/>
          <p:cNvSpPr/>
          <p:nvPr/>
        </p:nvSpPr>
        <p:spPr>
          <a:xfrm>
            <a:off x="5507499" y="437602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B5</a:t>
            </a:r>
          </a:p>
        </p:txBody>
      </p:sp>
      <p:sp>
        <p:nvSpPr>
          <p:cNvPr id="418" name="Shape 418"/>
          <p:cNvSpPr/>
          <p:nvPr/>
        </p:nvSpPr>
        <p:spPr>
          <a:xfrm>
            <a:off x="6636825" y="5443575"/>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B6</a:t>
            </a:r>
          </a:p>
        </p:txBody>
      </p:sp>
      <p:sp>
        <p:nvSpPr>
          <p:cNvPr id="419" name="Shape 419"/>
          <p:cNvSpPr/>
          <p:nvPr/>
        </p:nvSpPr>
        <p:spPr>
          <a:xfrm>
            <a:off x="7581375" y="5529725"/>
            <a:ext cx="6539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B7</a:t>
            </a:r>
          </a:p>
        </p:txBody>
      </p:sp>
      <p:sp>
        <p:nvSpPr>
          <p:cNvPr id="420" name="Shape 420"/>
          <p:cNvSpPr/>
          <p:nvPr/>
        </p:nvSpPr>
        <p:spPr>
          <a:xfrm>
            <a:off x="5618748" y="5902350"/>
            <a:ext cx="585299" cy="427499"/>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LCSAJ Coverage</a:t>
            </a:r>
          </a:p>
        </p:txBody>
      </p:sp>
      <p:sp>
        <p:nvSpPr>
          <p:cNvPr id="426" name="Shape 4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SzPct val="100000"/>
            </a:pPr>
            <a:r>
              <a:rPr lang="en" sz="2400"/>
              <a:t>We can require coverage of all sequences of LCSAJs of length </a:t>
            </a:r>
            <a:r>
              <a:rPr i="1" lang="en" sz="2400"/>
              <a:t>N</a:t>
            </a:r>
            <a:r>
              <a:rPr lang="en" sz="2400"/>
              <a:t>.</a:t>
            </a:r>
          </a:p>
          <a:p>
            <a:pPr indent="-355600" lvl="1" marL="914400" marR="0" rtl="0" algn="l">
              <a:lnSpc>
                <a:spcPct val="120000"/>
              </a:lnSpc>
              <a:spcBef>
                <a:spcPts val="0"/>
              </a:spcBef>
              <a:spcAft>
                <a:spcPts val="0"/>
              </a:spcAft>
              <a:buSzPct val="100000"/>
            </a:pPr>
            <a:r>
              <a:rPr lang="en" sz="2000"/>
              <a:t>We can string subpaths into paths that connect </a:t>
            </a:r>
            <a:r>
              <a:rPr i="1" lang="en" sz="2000"/>
              <a:t>N</a:t>
            </a:r>
            <a:r>
              <a:rPr lang="en" sz="2000"/>
              <a:t> subpaths.</a:t>
            </a:r>
          </a:p>
          <a:p>
            <a:pPr indent="-355600" lvl="1" marL="914400" marR="0" rtl="0" algn="l">
              <a:lnSpc>
                <a:spcPct val="120000"/>
              </a:lnSpc>
              <a:spcBef>
                <a:spcPts val="0"/>
              </a:spcBef>
              <a:spcAft>
                <a:spcPts val="0"/>
              </a:spcAft>
              <a:buSzPct val="100000"/>
            </a:pPr>
            <a:r>
              <a:rPr lang="en" sz="2000"/>
              <a:t>LCSAJ Coverage (N=1) is equivalent to statement coverage. </a:t>
            </a:r>
          </a:p>
          <a:p>
            <a:pPr indent="-355600" lvl="1" marL="914400" marR="0" rtl="0" algn="l">
              <a:lnSpc>
                <a:spcPct val="120000"/>
              </a:lnSpc>
              <a:spcBef>
                <a:spcPts val="0"/>
              </a:spcBef>
              <a:spcAft>
                <a:spcPts val="0"/>
              </a:spcAft>
              <a:buSzPct val="100000"/>
            </a:pPr>
            <a:r>
              <a:rPr lang="en" sz="2000"/>
              <a:t>LCSAJ Coverage (N=2) is equivalent to branch coverage</a:t>
            </a:r>
          </a:p>
          <a:p>
            <a:pPr indent="-381000" lvl="0" marL="457200" marR="0" rtl="0" algn="l">
              <a:lnSpc>
                <a:spcPct val="120000"/>
              </a:lnSpc>
              <a:spcBef>
                <a:spcPts val="0"/>
              </a:spcBef>
              <a:spcAft>
                <a:spcPts val="0"/>
              </a:spcAft>
              <a:buSzPct val="100000"/>
            </a:pPr>
            <a:r>
              <a:rPr lang="en" sz="2400"/>
              <a:t>Higher values of N achieve stronger levels of path coverage.</a:t>
            </a:r>
          </a:p>
          <a:p>
            <a:pPr indent="-381000" lvl="0" marL="457200" marR="0" rtl="0" algn="l">
              <a:lnSpc>
                <a:spcPct val="120000"/>
              </a:lnSpc>
              <a:spcBef>
                <a:spcPts val="0"/>
              </a:spcBef>
              <a:spcAft>
                <a:spcPts val="0"/>
              </a:spcAft>
              <a:buSzPct val="100000"/>
            </a:pPr>
            <a:r>
              <a:rPr lang="en" sz="2400"/>
              <a:t>Can define a threshold that offers stronger tests while remaining affordable.</a:t>
            </a:r>
          </a:p>
        </p:txBody>
      </p:sp>
      <p:sp>
        <p:nvSpPr>
          <p:cNvPr id="427" name="Shape 4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Additional structural testing strategies</a:t>
            </a:r>
          </a:p>
          <a:p>
            <a:pPr indent="-228600" lvl="1" marL="914400" rtl="0">
              <a:lnSpc>
                <a:spcPct val="120000"/>
              </a:lnSpc>
              <a:spcBef>
                <a:spcPts val="0"/>
              </a:spcBef>
            </a:pPr>
            <a:r>
              <a:rPr lang="en"/>
              <a:t>Path-based testing strategies</a:t>
            </a:r>
          </a:p>
          <a:p>
            <a:pPr indent="-228600" lvl="1" marL="914400" rtl="0">
              <a:lnSpc>
                <a:spcPct val="120000"/>
              </a:lnSpc>
              <a:spcBef>
                <a:spcPts val="0"/>
              </a:spcBef>
            </a:pPr>
            <a:r>
              <a:rPr lang="en"/>
              <a:t>Procedure coverage</a:t>
            </a:r>
          </a:p>
          <a:p>
            <a:pPr indent="-228600" lvl="0" marL="457200" rtl="0">
              <a:lnSpc>
                <a:spcPct val="120000"/>
              </a:lnSpc>
              <a:spcBef>
                <a:spcPts val="0"/>
              </a:spcBef>
            </a:pPr>
            <a:r>
              <a:rPr lang="en"/>
              <a:t>Challenges of structural testing</a:t>
            </a:r>
          </a:p>
          <a:p>
            <a:pPr indent="-228600" lvl="1" marL="914400" rtl="0">
              <a:lnSpc>
                <a:spcPct val="120000"/>
              </a:lnSpc>
              <a:spcBef>
                <a:spcPts val="0"/>
              </a:spcBef>
            </a:pPr>
            <a:r>
              <a:rPr lang="en"/>
              <a:t>Infeasibility problem</a:t>
            </a:r>
          </a:p>
          <a:p>
            <a:pPr indent="-228600" lvl="1" marL="914400" rtl="0">
              <a:lnSpc>
                <a:spcPct val="120000"/>
              </a:lnSpc>
              <a:spcBef>
                <a:spcPts val="0"/>
              </a:spcBef>
            </a:pPr>
            <a:r>
              <a:rPr lang="en"/>
              <a:t>Sensitivity to structure and oracle</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Procedure Call Testing</a:t>
            </a:r>
          </a:p>
        </p:txBody>
      </p:sp>
      <p:sp>
        <p:nvSpPr>
          <p:cNvPr id="433" name="Shape 4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Metrics covered to this point all look at code </a:t>
            </a:r>
            <a:r>
              <a:rPr i="1" lang="en"/>
              <a:t>within</a:t>
            </a:r>
            <a:r>
              <a:rPr lang="en"/>
              <a:t> a procedure.</a:t>
            </a:r>
          </a:p>
          <a:p>
            <a:pPr indent="-228600" lvl="0" marL="457200" marR="0" rtl="0" algn="l">
              <a:lnSpc>
                <a:spcPct val="100000"/>
              </a:lnSpc>
              <a:spcBef>
                <a:spcPts val="0"/>
              </a:spcBef>
              <a:spcAft>
                <a:spcPts val="0"/>
              </a:spcAft>
            </a:pPr>
            <a:r>
              <a:rPr lang="en"/>
              <a:t>Good for testing individual units of code, but not well-suited for integration testing.</a:t>
            </a:r>
          </a:p>
          <a:p>
            <a:pPr indent="-228600" lvl="1" marL="914400" marR="0" rtl="0" algn="l">
              <a:lnSpc>
                <a:spcPct val="100000"/>
              </a:lnSpc>
              <a:spcBef>
                <a:spcPts val="0"/>
              </a:spcBef>
              <a:spcAft>
                <a:spcPts val="0"/>
              </a:spcAft>
            </a:pPr>
            <a:r>
              <a:rPr lang="en"/>
              <a:t>i.e., subsystem or system testing, where we bring together units of code and test their combination.</a:t>
            </a:r>
          </a:p>
          <a:p>
            <a:pPr indent="-228600" lvl="0" marL="457200" marR="0" rtl="0" algn="l">
              <a:lnSpc>
                <a:spcPct val="100000"/>
              </a:lnSpc>
              <a:spcBef>
                <a:spcPts val="0"/>
              </a:spcBef>
              <a:spcAft>
                <a:spcPts val="0"/>
              </a:spcAft>
            </a:pPr>
            <a:r>
              <a:rPr lang="en"/>
              <a:t>Should also cover connections between procedures:</a:t>
            </a:r>
          </a:p>
          <a:p>
            <a:pPr indent="-228600" lvl="1" marL="914400" marR="0" rtl="0" algn="l">
              <a:lnSpc>
                <a:spcPct val="100000"/>
              </a:lnSpc>
              <a:spcBef>
                <a:spcPts val="0"/>
              </a:spcBef>
              <a:spcAft>
                <a:spcPts val="0"/>
              </a:spcAft>
            </a:pPr>
            <a:r>
              <a:rPr b="1" lang="en"/>
              <a:t>calls</a:t>
            </a:r>
            <a:r>
              <a:rPr lang="en"/>
              <a:t> and </a:t>
            </a:r>
            <a:r>
              <a:rPr b="1" lang="en"/>
              <a:t>returns</a:t>
            </a:r>
            <a:r>
              <a:rPr lang="en"/>
              <a:t>.</a:t>
            </a:r>
          </a:p>
          <a:p>
            <a:pPr lvl="0" marR="0" rtl="0" algn="l">
              <a:lnSpc>
                <a:spcPct val="100000"/>
              </a:lnSpc>
              <a:spcBef>
                <a:spcPts val="0"/>
              </a:spcBef>
              <a:spcAft>
                <a:spcPts val="0"/>
              </a:spcAft>
              <a:buNone/>
            </a:pPr>
            <a:r>
              <a:t/>
            </a:r>
            <a:endParaRPr/>
          </a:p>
        </p:txBody>
      </p:sp>
      <p:sp>
        <p:nvSpPr>
          <p:cNvPr id="434" name="Shape 4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Entry and Exit Testing</a:t>
            </a:r>
          </a:p>
        </p:txBody>
      </p:sp>
      <p:sp>
        <p:nvSpPr>
          <p:cNvPr id="440" name="Shape 44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 sz="2400"/>
              <a:t>A single procedure may have several entry and exit points.</a:t>
            </a:r>
          </a:p>
          <a:p>
            <a:pPr indent="-355600" lvl="1" marL="914400" marR="0" rtl="0" algn="l">
              <a:lnSpc>
                <a:spcPct val="100000"/>
              </a:lnSpc>
              <a:spcBef>
                <a:spcPts val="0"/>
              </a:spcBef>
              <a:spcAft>
                <a:spcPts val="0"/>
              </a:spcAft>
              <a:buSzPct val="100000"/>
            </a:pPr>
            <a:r>
              <a:rPr lang="en" sz="2000"/>
              <a:t>In languages with goto statements, labels allow multiple entry points.</a:t>
            </a:r>
          </a:p>
          <a:p>
            <a:pPr indent="-355600" lvl="1" marL="914400" marR="0" rtl="0" algn="l">
              <a:lnSpc>
                <a:spcPct val="100000"/>
              </a:lnSpc>
              <a:spcBef>
                <a:spcPts val="0"/>
              </a:spcBef>
              <a:spcAft>
                <a:spcPts val="0"/>
              </a:spcAft>
              <a:buSzPct val="100000"/>
            </a:pPr>
            <a:r>
              <a:rPr lang="en" sz="2000"/>
              <a:t>Multiple returns mean multiple exit points.</a:t>
            </a:r>
          </a:p>
          <a:p>
            <a:pPr indent="-381000" lvl="0" marL="457200" marR="0" rtl="0" algn="l">
              <a:lnSpc>
                <a:spcPct val="100000"/>
              </a:lnSpc>
              <a:spcBef>
                <a:spcPts val="0"/>
              </a:spcBef>
              <a:spcAft>
                <a:spcPts val="0"/>
              </a:spcAft>
              <a:buSzPct val="100000"/>
            </a:pPr>
            <a:r>
              <a:rPr lang="en" sz="2400"/>
              <a:t>Write tests to ensure these entry/exit points are entered and exited in the context they are intended to be used.</a:t>
            </a:r>
          </a:p>
        </p:txBody>
      </p:sp>
      <p:sp>
        <p:nvSpPr>
          <p:cNvPr id="441" name="Shape 4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
        <p:nvSpPr>
          <p:cNvPr id="442" name="Shape 44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int status (String str){</a:t>
            </a:r>
          </a:p>
          <a:p>
            <a:pPr lvl="0" rtl="0">
              <a:spcBef>
                <a:spcPts val="0"/>
              </a:spcBef>
              <a:buNone/>
            </a:pPr>
            <a:r>
              <a:rPr lang="en" sz="1400">
                <a:latin typeface="Courier New"/>
                <a:ea typeface="Courier New"/>
                <a:cs typeface="Courier New"/>
                <a:sym typeface="Courier New"/>
              </a:rPr>
              <a:t>	if(str.equals(”panic”))</a:t>
            </a:r>
          </a:p>
          <a:p>
            <a:pPr lvl="0" rtl="0">
              <a:spcBef>
                <a:spcPts val="0"/>
              </a:spcBef>
              <a:buNone/>
            </a:pPr>
            <a:r>
              <a:rPr lang="en" sz="1400">
                <a:latin typeface="Courier New"/>
                <a:ea typeface="Courier New"/>
                <a:cs typeface="Courier New"/>
                <a:sym typeface="Courier New"/>
              </a:rPr>
              <a:t>		return 0;</a:t>
            </a:r>
          </a:p>
          <a:p>
            <a:pPr indent="457200" lvl="0" rtl="0">
              <a:spcBef>
                <a:spcPts val="0"/>
              </a:spcBef>
              <a:buNone/>
            </a:pPr>
            <a:r>
              <a:rPr lang="en" sz="1400">
                <a:latin typeface="Courier New"/>
                <a:ea typeface="Courier New"/>
                <a:cs typeface="Courier New"/>
                <a:sym typeface="Courier New"/>
              </a:rPr>
              <a:t>else if(str.contains(“+”))</a:t>
            </a:r>
          </a:p>
          <a:p>
            <a:pPr lvl="0" rtl="0">
              <a:spcBef>
                <a:spcPts val="0"/>
              </a:spcBef>
              <a:buNone/>
            </a:pPr>
            <a:r>
              <a:rPr lang="en" sz="1400">
                <a:latin typeface="Courier New"/>
                <a:ea typeface="Courier New"/>
                <a:cs typeface="Courier New"/>
                <a:sym typeface="Courier New"/>
              </a:rPr>
              <a:t>		return 1;</a:t>
            </a:r>
          </a:p>
          <a:p>
            <a:pPr indent="457200" lvl="0" rtl="0">
              <a:spcBef>
                <a:spcPts val="0"/>
              </a:spcBef>
              <a:buNone/>
            </a:pPr>
            <a:r>
              <a:rPr lang="en" sz="1400">
                <a:latin typeface="Courier New"/>
                <a:ea typeface="Courier New"/>
                <a:cs typeface="Courier New"/>
                <a:sym typeface="Courier New"/>
              </a:rPr>
              <a:t>else if(str.contains(“-”))</a:t>
            </a:r>
          </a:p>
          <a:p>
            <a:pPr lvl="0" rtl="0">
              <a:spcBef>
                <a:spcPts val="0"/>
              </a:spcBef>
              <a:buNone/>
            </a:pPr>
            <a:r>
              <a:rPr lang="en" sz="1400">
                <a:latin typeface="Courier New"/>
                <a:ea typeface="Courier New"/>
                <a:cs typeface="Courier New"/>
                <a:sym typeface="Courier New"/>
              </a:rPr>
              <a:t>		return 2;</a:t>
            </a:r>
          </a:p>
          <a:p>
            <a:pPr lvl="0" rtl="0">
              <a:spcBef>
                <a:spcPts val="0"/>
              </a:spcBef>
              <a:buNone/>
            </a:pPr>
            <a:r>
              <a:rPr lang="en" sz="1400">
                <a:latin typeface="Courier New"/>
                <a:ea typeface="Courier New"/>
                <a:cs typeface="Courier New"/>
                <a:sym typeface="Courier New"/>
              </a:rPr>
              <a:t>	else</a:t>
            </a:r>
          </a:p>
          <a:p>
            <a:pPr lvl="0" rtl="0">
              <a:spcBef>
                <a:spcPts val="0"/>
              </a:spcBef>
              <a:buNone/>
            </a:pPr>
            <a:r>
              <a:rPr lang="en" sz="1400">
                <a:latin typeface="Courier New"/>
                <a:ea typeface="Courier New"/>
                <a:cs typeface="Courier New"/>
                <a:sym typeface="Courier New"/>
              </a:rPr>
              <a:t>		return 3;</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a:p>
            <a:pPr indent="-381000" lvl="0" marL="457200">
              <a:spcBef>
                <a:spcPts val="0"/>
              </a:spcBef>
              <a:buSzPct val="100000"/>
            </a:pPr>
            <a:r>
              <a:rPr lang="en" sz="2400"/>
              <a:t>Finds interface errors that statement coverage would not find.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Call Coverage</a:t>
            </a:r>
          </a:p>
        </p:txBody>
      </p:sp>
      <p:sp>
        <p:nvSpPr>
          <p:cNvPr id="448" name="Shape 44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0"/>
              </a:spcBef>
              <a:spcAft>
                <a:spcPts val="0"/>
              </a:spcAft>
              <a:buSzPct val="100000"/>
            </a:pPr>
            <a:r>
              <a:rPr lang="en" sz="2400"/>
              <a:t>A procedure might be called from multiple locations.</a:t>
            </a:r>
          </a:p>
          <a:p>
            <a:pPr indent="-381000" lvl="0" marL="457200" marR="0" rtl="0" algn="l">
              <a:lnSpc>
                <a:spcPct val="100000"/>
              </a:lnSpc>
              <a:spcBef>
                <a:spcPts val="0"/>
              </a:spcBef>
              <a:spcAft>
                <a:spcPts val="0"/>
              </a:spcAft>
              <a:buSzPct val="100000"/>
            </a:pPr>
            <a:r>
              <a:rPr lang="en" sz="2400"/>
              <a:t>Call coverage requires that a test suite executes all possible method calls.</a:t>
            </a:r>
          </a:p>
          <a:p>
            <a:pPr indent="-381000" lvl="0" marL="457200" rtl="0">
              <a:spcBef>
                <a:spcPts val="0"/>
              </a:spcBef>
              <a:buSzPct val="100000"/>
            </a:pPr>
            <a:r>
              <a:rPr lang="en" sz="2400"/>
              <a:t>Also finds interface errors that statement/branch coverage would not find.</a:t>
            </a:r>
          </a:p>
        </p:txBody>
      </p:sp>
      <p:sp>
        <p:nvSpPr>
          <p:cNvPr id="449" name="Shape 4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
        <p:nvSpPr>
          <p:cNvPr id="450" name="Shape 45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void orderPizza (String str){</a:t>
            </a:r>
          </a:p>
          <a:p>
            <a:pPr lvl="0" rtl="0">
              <a:spcBef>
                <a:spcPts val="0"/>
              </a:spcBef>
              <a:buNone/>
            </a:pPr>
            <a:r>
              <a:rPr lang="en" sz="1400">
                <a:latin typeface="Courier New"/>
                <a:ea typeface="Courier New"/>
                <a:cs typeface="Courier New"/>
                <a:sym typeface="Courier New"/>
              </a:rPr>
              <a:t>	if(str.contains(”pepperoni”))</a:t>
            </a:r>
          </a:p>
          <a:p>
            <a:pPr lvl="0" rtl="0">
              <a:spcBef>
                <a:spcPts val="0"/>
              </a:spcBef>
              <a:buNone/>
            </a:pPr>
            <a:r>
              <a:rPr lang="en" sz="1400">
                <a:latin typeface="Courier New"/>
                <a:ea typeface="Courier New"/>
                <a:cs typeface="Courier New"/>
                <a:sym typeface="Courier New"/>
              </a:rPr>
              <a:t>		addTopping(“pepperoni”);</a:t>
            </a:r>
          </a:p>
          <a:p>
            <a:pPr indent="457200" lvl="0" rtl="0">
              <a:spcBef>
                <a:spcPts val="0"/>
              </a:spcBef>
              <a:buNone/>
            </a:pPr>
            <a:r>
              <a:rPr lang="en" sz="1400">
                <a:latin typeface="Courier New"/>
                <a:ea typeface="Courier New"/>
                <a:cs typeface="Courier New"/>
                <a:sym typeface="Courier New"/>
              </a:rPr>
              <a:t>if(str.contains(“onions”))</a:t>
            </a:r>
          </a:p>
          <a:p>
            <a:pPr lvl="0" rtl="0">
              <a:spcBef>
                <a:spcPts val="0"/>
              </a:spcBef>
              <a:buNone/>
            </a:pPr>
            <a:r>
              <a:rPr lang="en" sz="1400">
                <a:latin typeface="Courier New"/>
                <a:ea typeface="Courier New"/>
                <a:cs typeface="Courier New"/>
                <a:sym typeface="Courier New"/>
              </a:rPr>
              <a:t>		addTopping(“onions”);</a:t>
            </a:r>
          </a:p>
          <a:p>
            <a:pPr indent="457200" lvl="0" rtl="0">
              <a:spcBef>
                <a:spcPts val="0"/>
              </a:spcBef>
              <a:buNone/>
            </a:pPr>
            <a:r>
              <a:rPr lang="en" sz="1400">
                <a:latin typeface="Courier New"/>
                <a:ea typeface="Courier New"/>
                <a:cs typeface="Courier New"/>
                <a:sym typeface="Courier New"/>
              </a:rPr>
              <a:t>if(str.contains(“mushroom”))</a:t>
            </a:r>
          </a:p>
          <a:p>
            <a:pPr lvl="0" rtl="0">
              <a:spcBef>
                <a:spcPts val="0"/>
              </a:spcBef>
              <a:buNone/>
            </a:pPr>
            <a:r>
              <a:rPr lang="en" sz="1400">
                <a:latin typeface="Courier New"/>
                <a:ea typeface="Courier New"/>
                <a:cs typeface="Courier New"/>
                <a:sym typeface="Courier New"/>
              </a:rPr>
              <a:t>		addTopping(“mushroom”)</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a:p>
            <a:pPr indent="-381000" lvl="0" marL="457200" rtl="0">
              <a:spcBef>
                <a:spcPts val="0"/>
              </a:spcBef>
              <a:buSzPct val="100000"/>
            </a:pPr>
            <a:r>
              <a:rPr lang="en" sz="2400"/>
              <a:t>Challenging for OO systems, where a method call might be bound to different objects at runtime.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a:t>
            </a:r>
            <a:br>
              <a:rPr lang="en"/>
            </a:br>
            <a:r>
              <a:rPr lang="en"/>
              <a:t>Writing Loop-Covering Tests</a:t>
            </a:r>
          </a:p>
        </p:txBody>
      </p:sp>
      <p:sp>
        <p:nvSpPr>
          <p:cNvPr id="456" name="Shape 45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For the binary-search code:</a:t>
            </a:r>
          </a:p>
          <a:p>
            <a:pPr indent="-228600" lvl="0" marL="457200" marR="0" rtl="0" algn="l">
              <a:lnSpc>
                <a:spcPct val="120000"/>
              </a:lnSpc>
              <a:spcBef>
                <a:spcPts val="0"/>
              </a:spcBef>
              <a:spcAft>
                <a:spcPts val="0"/>
              </a:spcAft>
              <a:buAutoNum type="arabicPeriod"/>
            </a:pPr>
            <a:r>
              <a:rPr lang="en"/>
              <a:t>Draw the control-flow graph for the method.</a:t>
            </a:r>
          </a:p>
          <a:p>
            <a:pPr indent="-228600" lvl="0" marL="457200" marR="0" rtl="0" algn="l">
              <a:lnSpc>
                <a:spcPct val="120000"/>
              </a:lnSpc>
              <a:spcBef>
                <a:spcPts val="0"/>
              </a:spcBef>
              <a:spcAft>
                <a:spcPts val="0"/>
              </a:spcAft>
              <a:buAutoNum type="arabicPeriod"/>
            </a:pPr>
            <a:r>
              <a:rPr lang="en"/>
              <a:t>Identify the subpaths through the loop and draw the unfolded CFG for boundary interior testing.</a:t>
            </a:r>
          </a:p>
          <a:p>
            <a:pPr indent="-228600" lvl="0" marL="457200" marR="0" rtl="0" algn="l">
              <a:lnSpc>
                <a:spcPct val="120000"/>
              </a:lnSpc>
              <a:spcBef>
                <a:spcPts val="0"/>
              </a:spcBef>
              <a:spcAft>
                <a:spcPts val="0"/>
              </a:spcAft>
              <a:buAutoNum type="arabicPeriod"/>
            </a:pPr>
            <a:r>
              <a:rPr lang="en"/>
              <a:t>Develop a test suite that achieves loop boundary coverage.</a:t>
            </a:r>
          </a:p>
        </p:txBody>
      </p:sp>
      <p:sp>
        <p:nvSpPr>
          <p:cNvPr id="457" name="Shape 4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p:nvPr/>
        </p:nvSpPr>
        <p:spPr>
          <a:xfrm>
            <a:off x="996307" y="2729564"/>
            <a:ext cx="2901788" cy="3375857"/>
          </a:xfrm>
          <a:custGeom>
            <a:pathLst>
              <a:path extrusionOk="0" h="147643" w="124929">
                <a:moveTo>
                  <a:pt x="0" y="108330"/>
                </a:moveTo>
                <a:lnTo>
                  <a:pt x="0" y="146770"/>
                </a:lnTo>
                <a:lnTo>
                  <a:pt x="99157" y="147643"/>
                </a:lnTo>
                <a:lnTo>
                  <a:pt x="100031" y="0"/>
                </a:lnTo>
                <a:lnTo>
                  <a:pt x="124929" y="0"/>
                </a:lnTo>
              </a:path>
            </a:pathLst>
          </a:custGeom>
          <a:noFill/>
          <a:ln cap="flat" cmpd="sng" w="19050">
            <a:solidFill>
              <a:schemeClr val="dk2"/>
            </a:solidFill>
            <a:prstDash val="solid"/>
            <a:round/>
            <a:headEnd len="lg" w="lg" type="none"/>
            <a:tailEnd len="lg" w="lg" type="triangle"/>
          </a:ln>
        </p:spPr>
      </p:sp>
      <p:sp>
        <p:nvSpPr>
          <p:cNvPr id="463" name="Shape 463"/>
          <p:cNvSpPr/>
          <p:nvPr/>
        </p:nvSpPr>
        <p:spPr>
          <a:xfrm>
            <a:off x="4212512" y="3009237"/>
            <a:ext cx="4474452" cy="3285974"/>
          </a:xfrm>
          <a:custGeom>
            <a:pathLst>
              <a:path extrusionOk="0" h="143712" w="192636">
                <a:moveTo>
                  <a:pt x="0" y="131481"/>
                </a:moveTo>
                <a:lnTo>
                  <a:pt x="0" y="143712"/>
                </a:lnTo>
                <a:lnTo>
                  <a:pt x="192636" y="143275"/>
                </a:lnTo>
                <a:lnTo>
                  <a:pt x="184773" y="20967"/>
                </a:lnTo>
                <a:lnTo>
                  <a:pt x="48487" y="0"/>
                </a:lnTo>
              </a:path>
            </a:pathLst>
          </a:custGeom>
          <a:noFill/>
          <a:ln cap="flat" cmpd="sng" w="19050">
            <a:solidFill>
              <a:schemeClr val="dk2"/>
            </a:solidFill>
            <a:prstDash val="solid"/>
            <a:round/>
            <a:headEnd len="lg" w="lg" type="none"/>
            <a:tailEnd len="lg" w="lg" type="triangle"/>
          </a:ln>
        </p:spPr>
      </p:sp>
      <p:sp>
        <p:nvSpPr>
          <p:cNvPr id="464" name="Shape 4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465" name="Shape 465"/>
          <p:cNvSpPr/>
          <p:nvPr/>
        </p:nvSpPr>
        <p:spPr>
          <a:xfrm>
            <a:off x="704882" y="1824600"/>
            <a:ext cx="1701600" cy="7035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 bott, top, mid;</a:t>
            </a:r>
          </a:p>
          <a:p>
            <a:pPr lvl="0" rtl="0">
              <a:spcBef>
                <a:spcPts val="0"/>
              </a:spcBef>
              <a:buNone/>
            </a:pPr>
            <a:r>
              <a:rPr lang="en">
                <a:solidFill>
                  <a:schemeClr val="dk1"/>
                </a:solidFill>
              </a:rPr>
              <a:t>bott=0; top=size-1;</a:t>
            </a:r>
          </a:p>
          <a:p>
            <a:pPr lvl="0" rtl="0">
              <a:spcBef>
                <a:spcPts val="0"/>
              </a:spcBef>
              <a:buNone/>
            </a:pPr>
            <a:r>
              <a:rPr lang="en">
                <a:solidFill>
                  <a:schemeClr val="dk1"/>
                </a:solidFill>
              </a:rPr>
              <a:t>L = 0;</a:t>
            </a:r>
          </a:p>
        </p:txBody>
      </p:sp>
      <p:sp>
        <p:nvSpPr>
          <p:cNvPr id="466" name="Shape 466"/>
          <p:cNvSpPr/>
          <p:nvPr/>
        </p:nvSpPr>
        <p:spPr>
          <a:xfrm>
            <a:off x="809146" y="3256807"/>
            <a:ext cx="1300499" cy="921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T[L] == key</a:t>
            </a:r>
          </a:p>
        </p:txBody>
      </p:sp>
      <p:sp>
        <p:nvSpPr>
          <p:cNvPr id="467" name="Shape 467"/>
          <p:cNvSpPr/>
          <p:nvPr/>
        </p:nvSpPr>
        <p:spPr>
          <a:xfrm>
            <a:off x="1664875" y="4726425"/>
            <a:ext cx="11817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found=false;</a:t>
            </a:r>
          </a:p>
        </p:txBody>
      </p:sp>
      <p:sp>
        <p:nvSpPr>
          <p:cNvPr id="468" name="Shape 468"/>
          <p:cNvSpPr/>
          <p:nvPr/>
        </p:nvSpPr>
        <p:spPr>
          <a:xfrm>
            <a:off x="362925" y="4726400"/>
            <a:ext cx="11391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found=true;</a:t>
            </a:r>
          </a:p>
        </p:txBody>
      </p:sp>
      <p:sp>
        <p:nvSpPr>
          <p:cNvPr id="469" name="Shape 469"/>
          <p:cNvSpPr txBox="1"/>
          <p:nvPr/>
        </p:nvSpPr>
        <p:spPr>
          <a:xfrm>
            <a:off x="1920685" y="4095117"/>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70" name="Shape 470"/>
          <p:cNvSpPr txBox="1"/>
          <p:nvPr/>
        </p:nvSpPr>
        <p:spPr>
          <a:xfrm>
            <a:off x="822827" y="4178212"/>
            <a:ext cx="313799"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71" name="Shape 471"/>
          <p:cNvSpPr/>
          <p:nvPr/>
        </p:nvSpPr>
        <p:spPr>
          <a:xfrm>
            <a:off x="3910193" y="2116529"/>
            <a:ext cx="1838700" cy="11867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bott&lt;=top &amp;&amp; !found</a:t>
            </a:r>
          </a:p>
        </p:txBody>
      </p:sp>
      <p:sp>
        <p:nvSpPr>
          <p:cNvPr id="472" name="Shape 472"/>
          <p:cNvSpPr/>
          <p:nvPr/>
        </p:nvSpPr>
        <p:spPr>
          <a:xfrm>
            <a:off x="7589701" y="2476393"/>
            <a:ext cx="596399"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473" name="Shape 473"/>
          <p:cNvCxnSpPr>
            <a:stCxn id="471" idx="3"/>
            <a:endCxn id="472" idx="1"/>
          </p:cNvCxnSpPr>
          <p:nvPr/>
        </p:nvCxnSpPr>
        <p:spPr>
          <a:xfrm>
            <a:off x="5748893" y="2709929"/>
            <a:ext cx="1840800" cy="0"/>
          </a:xfrm>
          <a:prstGeom prst="straightConnector1">
            <a:avLst/>
          </a:prstGeom>
          <a:noFill/>
          <a:ln cap="flat" cmpd="sng" w="19050">
            <a:solidFill>
              <a:schemeClr val="dk2"/>
            </a:solidFill>
            <a:prstDash val="solid"/>
            <a:round/>
            <a:headEnd len="lg" w="lg" type="none"/>
            <a:tailEnd len="lg" w="lg" type="triangle"/>
          </a:ln>
        </p:spPr>
      </p:cxnSp>
      <p:sp>
        <p:nvSpPr>
          <p:cNvPr id="474" name="Shape 474"/>
          <p:cNvSpPr txBox="1"/>
          <p:nvPr/>
        </p:nvSpPr>
        <p:spPr>
          <a:xfrm>
            <a:off x="5748913" y="2294037"/>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75" name="Shape 475"/>
          <p:cNvSpPr/>
          <p:nvPr/>
        </p:nvSpPr>
        <p:spPr>
          <a:xfrm>
            <a:off x="4110732" y="3465675"/>
            <a:ext cx="14376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mid=round(top+bott/2);</a:t>
            </a:r>
          </a:p>
        </p:txBody>
      </p:sp>
      <p:sp>
        <p:nvSpPr>
          <p:cNvPr id="476" name="Shape 476"/>
          <p:cNvSpPr txBox="1"/>
          <p:nvPr/>
        </p:nvSpPr>
        <p:spPr>
          <a:xfrm>
            <a:off x="4374867" y="3117439"/>
            <a:ext cx="313799"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77" name="Shape 477"/>
          <p:cNvSpPr/>
          <p:nvPr/>
        </p:nvSpPr>
        <p:spPr>
          <a:xfrm>
            <a:off x="4179300" y="4095125"/>
            <a:ext cx="1437600" cy="921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 key</a:t>
            </a:r>
          </a:p>
        </p:txBody>
      </p:sp>
      <p:cxnSp>
        <p:nvCxnSpPr>
          <p:cNvPr id="478" name="Shape 478"/>
          <p:cNvCxnSpPr>
            <a:stCxn id="475" idx="2"/>
            <a:endCxn id="477" idx="0"/>
          </p:cNvCxnSpPr>
          <p:nvPr/>
        </p:nvCxnSpPr>
        <p:spPr>
          <a:xfrm>
            <a:off x="4829532" y="3932775"/>
            <a:ext cx="68700" cy="162300"/>
          </a:xfrm>
          <a:prstGeom prst="straightConnector1">
            <a:avLst/>
          </a:prstGeom>
          <a:noFill/>
          <a:ln cap="flat" cmpd="sng" w="19050">
            <a:solidFill>
              <a:schemeClr val="dk2"/>
            </a:solidFill>
            <a:prstDash val="solid"/>
            <a:round/>
            <a:headEnd len="lg" w="lg" type="none"/>
            <a:tailEnd len="lg" w="lg" type="triangle"/>
          </a:ln>
        </p:spPr>
      </p:cxnSp>
      <p:sp>
        <p:nvSpPr>
          <p:cNvPr id="479" name="Shape 479"/>
          <p:cNvSpPr/>
          <p:nvPr/>
        </p:nvSpPr>
        <p:spPr>
          <a:xfrm>
            <a:off x="3644048" y="5492575"/>
            <a:ext cx="11817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found=true; </a:t>
            </a:r>
          </a:p>
          <a:p>
            <a:pPr lvl="0" rtl="0">
              <a:spcBef>
                <a:spcPts val="0"/>
              </a:spcBef>
              <a:buNone/>
            </a:pPr>
            <a:r>
              <a:rPr lang="en">
                <a:solidFill>
                  <a:schemeClr val="dk1"/>
                </a:solidFill>
              </a:rPr>
              <a:t>L= mid;</a:t>
            </a:r>
          </a:p>
        </p:txBody>
      </p:sp>
      <p:cxnSp>
        <p:nvCxnSpPr>
          <p:cNvPr id="480" name="Shape 480"/>
          <p:cNvCxnSpPr>
            <a:endCxn id="479" idx="0"/>
          </p:cNvCxnSpPr>
          <p:nvPr/>
        </p:nvCxnSpPr>
        <p:spPr>
          <a:xfrm flipH="1">
            <a:off x="4234898" y="4769275"/>
            <a:ext cx="286800" cy="723300"/>
          </a:xfrm>
          <a:prstGeom prst="straightConnector1">
            <a:avLst/>
          </a:prstGeom>
          <a:noFill/>
          <a:ln cap="flat" cmpd="sng" w="19050">
            <a:solidFill>
              <a:schemeClr val="dk2"/>
            </a:solidFill>
            <a:prstDash val="solid"/>
            <a:round/>
            <a:headEnd len="lg" w="lg" type="none"/>
            <a:tailEnd len="lg" w="lg" type="triangle"/>
          </a:ln>
        </p:spPr>
      </p:cxnSp>
      <p:sp>
        <p:nvSpPr>
          <p:cNvPr id="481" name="Shape 481"/>
          <p:cNvSpPr txBox="1"/>
          <p:nvPr/>
        </p:nvSpPr>
        <p:spPr>
          <a:xfrm>
            <a:off x="3828876" y="4783404"/>
            <a:ext cx="313799" cy="418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82" name="Shape 482"/>
          <p:cNvSpPr/>
          <p:nvPr/>
        </p:nvSpPr>
        <p:spPr>
          <a:xfrm>
            <a:off x="4967174" y="4951750"/>
            <a:ext cx="1353600" cy="921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&lt; key</a:t>
            </a:r>
          </a:p>
        </p:txBody>
      </p:sp>
      <p:cxnSp>
        <p:nvCxnSpPr>
          <p:cNvPr id="483" name="Shape 483"/>
          <p:cNvCxnSpPr>
            <a:endCxn id="482" idx="0"/>
          </p:cNvCxnSpPr>
          <p:nvPr/>
        </p:nvCxnSpPr>
        <p:spPr>
          <a:xfrm>
            <a:off x="5140874" y="4759450"/>
            <a:ext cx="503100" cy="192300"/>
          </a:xfrm>
          <a:prstGeom prst="straightConnector1">
            <a:avLst/>
          </a:prstGeom>
          <a:noFill/>
          <a:ln cap="flat" cmpd="sng" w="19050">
            <a:solidFill>
              <a:schemeClr val="dk2"/>
            </a:solidFill>
            <a:prstDash val="solid"/>
            <a:round/>
            <a:headEnd len="lg" w="lg" type="none"/>
            <a:tailEnd len="lg" w="lg" type="triangle"/>
          </a:ln>
        </p:spPr>
      </p:cxnSp>
      <p:sp>
        <p:nvSpPr>
          <p:cNvPr id="484" name="Shape 484"/>
          <p:cNvSpPr txBox="1"/>
          <p:nvPr/>
        </p:nvSpPr>
        <p:spPr>
          <a:xfrm>
            <a:off x="5356846" y="4550823"/>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485" name="Shape 485"/>
          <p:cNvSpPr/>
          <p:nvPr/>
        </p:nvSpPr>
        <p:spPr>
          <a:xfrm>
            <a:off x="6469523" y="4951742"/>
            <a:ext cx="1181700"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bott=mid+1;</a:t>
            </a:r>
          </a:p>
        </p:txBody>
      </p:sp>
      <p:sp>
        <p:nvSpPr>
          <p:cNvPr id="486" name="Shape 486"/>
          <p:cNvSpPr/>
          <p:nvPr/>
        </p:nvSpPr>
        <p:spPr>
          <a:xfrm>
            <a:off x="6469523" y="5494100"/>
            <a:ext cx="1044599" cy="467099"/>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top=mid-1;</a:t>
            </a:r>
          </a:p>
        </p:txBody>
      </p:sp>
      <p:cxnSp>
        <p:nvCxnSpPr>
          <p:cNvPr id="487" name="Shape 487"/>
          <p:cNvCxnSpPr>
            <a:endCxn id="485" idx="1"/>
          </p:cNvCxnSpPr>
          <p:nvPr/>
        </p:nvCxnSpPr>
        <p:spPr>
          <a:xfrm flipH="1" rot="10800000">
            <a:off x="6112523" y="5185292"/>
            <a:ext cx="357000" cy="67500"/>
          </a:xfrm>
          <a:prstGeom prst="straightConnector1">
            <a:avLst/>
          </a:prstGeom>
          <a:noFill/>
          <a:ln cap="flat" cmpd="sng" w="19050">
            <a:solidFill>
              <a:schemeClr val="dk2"/>
            </a:solidFill>
            <a:prstDash val="solid"/>
            <a:round/>
            <a:headEnd len="lg" w="lg" type="none"/>
            <a:tailEnd len="lg" w="lg" type="triangle"/>
          </a:ln>
        </p:spPr>
      </p:cxnSp>
      <p:cxnSp>
        <p:nvCxnSpPr>
          <p:cNvPr id="488" name="Shape 488"/>
          <p:cNvCxnSpPr>
            <a:endCxn id="486" idx="1"/>
          </p:cNvCxnSpPr>
          <p:nvPr/>
        </p:nvCxnSpPr>
        <p:spPr>
          <a:xfrm>
            <a:off x="6037223" y="5634349"/>
            <a:ext cx="432300" cy="93300"/>
          </a:xfrm>
          <a:prstGeom prst="straightConnector1">
            <a:avLst/>
          </a:prstGeom>
          <a:noFill/>
          <a:ln cap="flat" cmpd="sng" w="19050">
            <a:solidFill>
              <a:schemeClr val="dk2"/>
            </a:solidFill>
            <a:prstDash val="solid"/>
            <a:round/>
            <a:headEnd len="lg" w="lg" type="none"/>
            <a:tailEnd len="lg" w="lg" type="triangle"/>
          </a:ln>
        </p:spPr>
      </p:cxnSp>
      <p:sp>
        <p:nvSpPr>
          <p:cNvPr id="489" name="Shape 489"/>
          <p:cNvSpPr txBox="1"/>
          <p:nvPr/>
        </p:nvSpPr>
        <p:spPr>
          <a:xfrm>
            <a:off x="6096455" y="4843358"/>
            <a:ext cx="313799" cy="2546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490" name="Shape 490"/>
          <p:cNvSpPr txBox="1"/>
          <p:nvPr/>
        </p:nvSpPr>
        <p:spPr>
          <a:xfrm>
            <a:off x="6037226" y="5645952"/>
            <a:ext cx="313799" cy="418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491" name="Shape 491"/>
          <p:cNvCxnSpPr>
            <a:stCxn id="465" idx="2"/>
            <a:endCxn id="466" idx="0"/>
          </p:cNvCxnSpPr>
          <p:nvPr/>
        </p:nvCxnSpPr>
        <p:spPr>
          <a:xfrm flipH="1">
            <a:off x="1459382" y="2528100"/>
            <a:ext cx="96300" cy="728700"/>
          </a:xfrm>
          <a:prstGeom prst="straightConnector1">
            <a:avLst/>
          </a:prstGeom>
          <a:noFill/>
          <a:ln cap="flat" cmpd="sng" w="19050">
            <a:solidFill>
              <a:schemeClr val="dk2"/>
            </a:solidFill>
            <a:prstDash val="solid"/>
            <a:round/>
            <a:headEnd len="lg" w="lg" type="none"/>
            <a:tailEnd len="lg" w="lg" type="triangle"/>
          </a:ln>
        </p:spPr>
      </p:cxnSp>
      <p:cxnSp>
        <p:nvCxnSpPr>
          <p:cNvPr id="492" name="Shape 492"/>
          <p:cNvCxnSpPr>
            <a:stCxn id="466" idx="2"/>
          </p:cNvCxnSpPr>
          <p:nvPr/>
        </p:nvCxnSpPr>
        <p:spPr>
          <a:xfrm flipH="1">
            <a:off x="976096" y="4178107"/>
            <a:ext cx="483300" cy="569100"/>
          </a:xfrm>
          <a:prstGeom prst="straightConnector1">
            <a:avLst/>
          </a:prstGeom>
          <a:noFill/>
          <a:ln cap="flat" cmpd="sng" w="19050">
            <a:solidFill>
              <a:schemeClr val="dk2"/>
            </a:solidFill>
            <a:prstDash val="solid"/>
            <a:round/>
            <a:headEnd len="lg" w="lg" type="none"/>
            <a:tailEnd len="lg" w="lg" type="triangle"/>
          </a:ln>
        </p:spPr>
      </p:cxnSp>
      <p:cxnSp>
        <p:nvCxnSpPr>
          <p:cNvPr id="493" name="Shape 493"/>
          <p:cNvCxnSpPr>
            <a:stCxn id="466" idx="2"/>
            <a:endCxn id="467" idx="0"/>
          </p:cNvCxnSpPr>
          <p:nvPr/>
        </p:nvCxnSpPr>
        <p:spPr>
          <a:xfrm>
            <a:off x="1459396" y="4178107"/>
            <a:ext cx="796200" cy="548400"/>
          </a:xfrm>
          <a:prstGeom prst="straightConnector1">
            <a:avLst/>
          </a:prstGeom>
          <a:noFill/>
          <a:ln cap="flat" cmpd="sng" w="19050">
            <a:solidFill>
              <a:schemeClr val="dk2"/>
            </a:solidFill>
            <a:prstDash val="solid"/>
            <a:round/>
            <a:headEnd len="lg" w="lg" type="none"/>
            <a:tailEnd len="lg" w="lg" type="triangle"/>
          </a:ln>
        </p:spPr>
      </p:cxnSp>
      <p:sp>
        <p:nvSpPr>
          <p:cNvPr id="494" name="Shape 494"/>
          <p:cNvSpPr/>
          <p:nvPr/>
        </p:nvSpPr>
        <p:spPr>
          <a:xfrm>
            <a:off x="2264533" y="2469876"/>
            <a:ext cx="1724850" cy="3236037"/>
          </a:xfrm>
          <a:custGeom>
            <a:pathLst>
              <a:path extrusionOk="0" h="141528" w="74259">
                <a:moveTo>
                  <a:pt x="437" y="119687"/>
                </a:moveTo>
                <a:lnTo>
                  <a:pt x="0" y="141528"/>
                </a:lnTo>
                <a:lnTo>
                  <a:pt x="30577" y="140217"/>
                </a:lnTo>
                <a:lnTo>
                  <a:pt x="33635" y="0"/>
                </a:lnTo>
                <a:lnTo>
                  <a:pt x="74259" y="5678"/>
                </a:lnTo>
              </a:path>
            </a:pathLst>
          </a:custGeom>
          <a:noFill/>
          <a:ln cap="flat" cmpd="sng" w="19050">
            <a:solidFill>
              <a:schemeClr val="dk2"/>
            </a:solidFill>
            <a:prstDash val="solid"/>
            <a:round/>
            <a:headEnd len="lg" w="lg" type="none"/>
            <a:tailEnd len="lg" w="lg" type="triangle"/>
          </a:ln>
        </p:spPr>
      </p:sp>
      <p:cxnSp>
        <p:nvCxnSpPr>
          <p:cNvPr id="495" name="Shape 495"/>
          <p:cNvCxnSpPr>
            <a:stCxn id="471" idx="2"/>
            <a:endCxn id="475" idx="0"/>
          </p:cNvCxnSpPr>
          <p:nvPr/>
        </p:nvCxnSpPr>
        <p:spPr>
          <a:xfrm>
            <a:off x="4829543" y="3303329"/>
            <a:ext cx="0" cy="162300"/>
          </a:xfrm>
          <a:prstGeom prst="straightConnector1">
            <a:avLst/>
          </a:prstGeom>
          <a:noFill/>
          <a:ln cap="flat" cmpd="sng" w="19050">
            <a:solidFill>
              <a:schemeClr val="dk2"/>
            </a:solidFill>
            <a:prstDash val="solid"/>
            <a:round/>
            <a:headEnd len="lg" w="lg" type="none"/>
            <a:tailEnd len="lg" w="lg" type="triangle"/>
          </a:ln>
        </p:spPr>
      </p:cxnSp>
      <p:sp>
        <p:nvSpPr>
          <p:cNvPr id="496" name="Shape 496"/>
          <p:cNvSpPr/>
          <p:nvPr/>
        </p:nvSpPr>
        <p:spPr>
          <a:xfrm>
            <a:off x="5196675" y="3139070"/>
            <a:ext cx="3287341" cy="2566870"/>
          </a:xfrm>
          <a:custGeom>
            <a:pathLst>
              <a:path extrusionOk="0" h="112262" w="141528">
                <a:moveTo>
                  <a:pt x="100030" y="112262"/>
                </a:moveTo>
                <a:lnTo>
                  <a:pt x="141528" y="111388"/>
                </a:lnTo>
                <a:lnTo>
                  <a:pt x="134975" y="25772"/>
                </a:lnTo>
                <a:lnTo>
                  <a:pt x="0" y="0"/>
                </a:lnTo>
              </a:path>
            </a:pathLst>
          </a:custGeom>
          <a:noFill/>
          <a:ln cap="flat" cmpd="sng" w="19050">
            <a:solidFill>
              <a:schemeClr val="dk2"/>
            </a:solidFill>
            <a:prstDash val="solid"/>
            <a:round/>
            <a:headEnd len="lg" w="lg" type="none"/>
            <a:tailEnd len="lg" w="lg" type="triangle"/>
          </a:ln>
        </p:spPr>
      </p:sp>
      <p:sp>
        <p:nvSpPr>
          <p:cNvPr id="497" name="Shape 497"/>
          <p:cNvSpPr/>
          <p:nvPr/>
        </p:nvSpPr>
        <p:spPr>
          <a:xfrm>
            <a:off x="5135798" y="3218986"/>
            <a:ext cx="3114854" cy="1937625"/>
          </a:xfrm>
          <a:custGeom>
            <a:pathLst>
              <a:path extrusionOk="0" h="84742" w="134102">
                <a:moveTo>
                  <a:pt x="108767" y="84305"/>
                </a:moveTo>
                <a:lnTo>
                  <a:pt x="134102" y="84742"/>
                </a:lnTo>
                <a:lnTo>
                  <a:pt x="129734" y="34508"/>
                </a:lnTo>
                <a:lnTo>
                  <a:pt x="0" y="0"/>
                </a:lnTo>
              </a:path>
            </a:pathLst>
          </a:custGeom>
          <a:noFill/>
          <a:ln cap="flat" cmpd="sng" w="19050">
            <a:solidFill>
              <a:schemeClr val="dk2"/>
            </a:solidFill>
            <a:prstDash val="solid"/>
            <a:round/>
            <a:headEnd len="lg" w="lg" type="none"/>
            <a:tailEnd len="lg" w="lg" type="triangle"/>
          </a:ln>
        </p:spPr>
      </p:sp>
      <p:sp>
        <p:nvSpPr>
          <p:cNvPr id="498" name="Shape 4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504" name="Shape 504"/>
          <p:cNvSpPr/>
          <p:nvPr/>
        </p:nvSpPr>
        <p:spPr>
          <a:xfrm>
            <a:off x="2209450" y="1878800"/>
            <a:ext cx="337799"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505" name="Shape 505"/>
          <p:cNvSpPr/>
          <p:nvPr/>
        </p:nvSpPr>
        <p:spPr>
          <a:xfrm>
            <a:off x="2028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506" name="Shape 506"/>
          <p:cNvSpPr/>
          <p:nvPr/>
        </p:nvSpPr>
        <p:spPr>
          <a:xfrm>
            <a:off x="2445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507" name="Shape 507"/>
          <p:cNvSpPr/>
          <p:nvPr/>
        </p:nvSpPr>
        <p:spPr>
          <a:xfrm>
            <a:off x="1858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508" name="Shape 508"/>
          <p:cNvSpPr txBox="1"/>
          <p:nvPr/>
        </p:nvSpPr>
        <p:spPr>
          <a:xfrm>
            <a:off x="26427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09" name="Shape 509"/>
          <p:cNvSpPr txBox="1"/>
          <p:nvPr/>
        </p:nvSpPr>
        <p:spPr>
          <a:xfrm>
            <a:off x="16731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10" name="Shape 510"/>
          <p:cNvSpPr/>
          <p:nvPr/>
        </p:nvSpPr>
        <p:spPr>
          <a:xfrm>
            <a:off x="604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511" name="Shape 511"/>
          <p:cNvCxnSpPr>
            <a:stCxn id="512" idx="1"/>
            <a:endCxn id="510" idx="3"/>
          </p:cNvCxnSpPr>
          <p:nvPr/>
        </p:nvCxnSpPr>
        <p:spPr>
          <a:xfrm rot="10800000">
            <a:off x="1246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513" name="Shape 513"/>
          <p:cNvSpPr txBox="1"/>
          <p:nvPr/>
        </p:nvSpPr>
        <p:spPr>
          <a:xfrm>
            <a:off x="1034187" y="40540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14" name="Shape 514"/>
          <p:cNvSpPr/>
          <p:nvPr/>
        </p:nvSpPr>
        <p:spPr>
          <a:xfrm>
            <a:off x="2145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515" name="Shape 515"/>
          <p:cNvSpPr txBox="1"/>
          <p:nvPr/>
        </p:nvSpPr>
        <p:spPr>
          <a:xfrm>
            <a:off x="1742050" y="475897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16" name="Shape 516"/>
          <p:cNvSpPr/>
          <p:nvPr/>
        </p:nvSpPr>
        <p:spPr>
          <a:xfrm>
            <a:off x="3172200" y="5176537"/>
            <a:ext cx="741899" cy="636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517" name="Shape 517"/>
          <p:cNvCxnSpPr>
            <a:stCxn id="514" idx="3"/>
            <a:endCxn id="516" idx="1"/>
          </p:cNvCxnSpPr>
          <p:nvPr/>
        </p:nvCxnSpPr>
        <p:spPr>
          <a:xfrm>
            <a:off x="2611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518" name="Shape 518"/>
          <p:cNvSpPr/>
          <p:nvPr/>
        </p:nvSpPr>
        <p:spPr>
          <a:xfrm>
            <a:off x="4648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519" name="Shape 519"/>
          <p:cNvCxnSpPr>
            <a:stCxn id="516" idx="2"/>
            <a:endCxn id="518" idx="1"/>
          </p:cNvCxnSpPr>
          <p:nvPr/>
        </p:nvCxnSpPr>
        <p:spPr>
          <a:xfrm>
            <a:off x="3543149"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520" name="Shape 520"/>
          <p:cNvSpPr txBox="1"/>
          <p:nvPr/>
        </p:nvSpPr>
        <p:spPr>
          <a:xfrm>
            <a:off x="3926850" y="60570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21" name="Shape 521"/>
          <p:cNvSpPr/>
          <p:nvPr/>
        </p:nvSpPr>
        <p:spPr>
          <a:xfrm>
            <a:off x="4551825" y="5000500"/>
            <a:ext cx="642000" cy="5930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522" name="Shape 522"/>
          <p:cNvCxnSpPr>
            <a:stCxn id="516" idx="0"/>
            <a:endCxn id="521" idx="1"/>
          </p:cNvCxnSpPr>
          <p:nvPr/>
        </p:nvCxnSpPr>
        <p:spPr>
          <a:xfrm>
            <a:off x="3543149"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523" name="Shape 523"/>
          <p:cNvSpPr txBox="1"/>
          <p:nvPr/>
        </p:nvSpPr>
        <p:spPr>
          <a:xfrm>
            <a:off x="3926850" y="46924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24" name="Shape 524"/>
          <p:cNvSpPr/>
          <p:nvPr/>
        </p:nvSpPr>
        <p:spPr>
          <a:xfrm>
            <a:off x="5569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525" name="Shape 525"/>
          <p:cNvSpPr/>
          <p:nvPr/>
        </p:nvSpPr>
        <p:spPr>
          <a:xfrm>
            <a:off x="5462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526" name="Shape 526"/>
          <p:cNvCxnSpPr>
            <a:stCxn id="521" idx="0"/>
            <a:endCxn id="524" idx="1"/>
          </p:cNvCxnSpPr>
          <p:nvPr/>
        </p:nvCxnSpPr>
        <p:spPr>
          <a:xfrm flipH="1" rot="10800000">
            <a:off x="4872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527" name="Shape 527"/>
          <p:cNvCxnSpPr>
            <a:stCxn id="521" idx="2"/>
            <a:endCxn id="525" idx="1"/>
          </p:cNvCxnSpPr>
          <p:nvPr/>
        </p:nvCxnSpPr>
        <p:spPr>
          <a:xfrm flipH="1" rot="10800000">
            <a:off x="4872825" y="5552499"/>
            <a:ext cx="589200" cy="41100"/>
          </a:xfrm>
          <a:prstGeom prst="straightConnector1">
            <a:avLst/>
          </a:prstGeom>
          <a:noFill/>
          <a:ln cap="flat" cmpd="sng" w="19050">
            <a:solidFill>
              <a:schemeClr val="dk2"/>
            </a:solidFill>
            <a:prstDash val="solid"/>
            <a:round/>
            <a:headEnd len="lg" w="lg" type="none"/>
            <a:tailEnd len="lg" w="lg" type="triangle"/>
          </a:ln>
        </p:spPr>
      </p:cxnSp>
      <p:sp>
        <p:nvSpPr>
          <p:cNvPr id="528" name="Shape 528"/>
          <p:cNvSpPr txBox="1"/>
          <p:nvPr/>
        </p:nvSpPr>
        <p:spPr>
          <a:xfrm>
            <a:off x="4991862" y="4657025"/>
            <a:ext cx="337799"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29" name="Shape 529"/>
          <p:cNvSpPr txBox="1"/>
          <p:nvPr/>
        </p:nvSpPr>
        <p:spPr>
          <a:xfrm>
            <a:off x="5124350" y="51765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530" name="Shape 530"/>
          <p:cNvCxnSpPr>
            <a:stCxn id="504" idx="2"/>
            <a:endCxn id="505" idx="0"/>
          </p:cNvCxnSpPr>
          <p:nvPr/>
        </p:nvCxnSpPr>
        <p:spPr>
          <a:xfrm>
            <a:off x="2378349"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531" name="Shape 531"/>
          <p:cNvCxnSpPr>
            <a:stCxn id="505" idx="2"/>
          </p:cNvCxnSpPr>
          <p:nvPr/>
        </p:nvCxnSpPr>
        <p:spPr>
          <a:xfrm flipH="1">
            <a:off x="2079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32" name="Shape 532"/>
          <p:cNvCxnSpPr>
            <a:stCxn id="505" idx="2"/>
            <a:endCxn id="506" idx="0"/>
          </p:cNvCxnSpPr>
          <p:nvPr/>
        </p:nvCxnSpPr>
        <p:spPr>
          <a:xfrm>
            <a:off x="2378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33" name="Shape 533"/>
          <p:cNvCxnSpPr>
            <a:stCxn id="512" idx="2"/>
            <a:endCxn id="514" idx="0"/>
          </p:cNvCxnSpPr>
          <p:nvPr/>
        </p:nvCxnSpPr>
        <p:spPr>
          <a:xfrm>
            <a:off x="2378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534" name="Shape 5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
        <p:nvSpPr>
          <p:cNvPr id="512" name="Shape 512"/>
          <p:cNvSpPr/>
          <p:nvPr/>
        </p:nvSpPr>
        <p:spPr>
          <a:xfrm>
            <a:off x="2028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35" name="Shape 535"/>
          <p:cNvCxnSpPr>
            <a:stCxn id="507" idx="2"/>
            <a:endCxn id="512" idx="0"/>
          </p:cNvCxnSpPr>
          <p:nvPr/>
        </p:nvCxnSpPr>
        <p:spPr>
          <a:xfrm>
            <a:off x="2050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36" name="Shape 536"/>
          <p:cNvCxnSpPr>
            <a:stCxn id="506" idx="2"/>
            <a:endCxn id="512" idx="0"/>
          </p:cNvCxnSpPr>
          <p:nvPr/>
        </p:nvCxnSpPr>
        <p:spPr>
          <a:xfrm flipH="1">
            <a:off x="2378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537" name="Shape 537"/>
          <p:cNvSpPr/>
          <p:nvPr/>
        </p:nvSpPr>
        <p:spPr>
          <a:xfrm>
            <a:off x="2745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538" name="Shape 538"/>
          <p:cNvSpPr/>
          <p:nvPr/>
        </p:nvSpPr>
        <p:spPr>
          <a:xfrm>
            <a:off x="2676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539" name="Shape 539"/>
          <p:cNvSpPr/>
          <p:nvPr/>
        </p:nvSpPr>
        <p:spPr>
          <a:xfrm>
            <a:off x="2559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graphicFrame>
        <p:nvGraphicFramePr>
          <p:cNvPr id="540" name="Shape 540"/>
          <p:cNvGraphicFramePr/>
          <p:nvPr/>
        </p:nvGraphicFramePr>
        <p:xfrm>
          <a:off x="4759150" y="2113412"/>
          <a:ext cx="3000000" cy="3000000"/>
        </p:xfrm>
        <a:graphic>
          <a:graphicData uri="http://schemas.openxmlformats.org/drawingml/2006/table">
            <a:tbl>
              <a:tblPr>
                <a:noFill/>
                <a:tableStyleId>{2BB2EB3E-63D0-4059-8A3B-9BA9FC230D1F}</a:tableStyleId>
              </a:tblPr>
              <a:tblGrid>
                <a:gridCol w="3780650"/>
              </a:tblGrid>
              <a:tr h="353300">
                <a:tc>
                  <a:txBody>
                    <a:bodyPr>
                      <a:noAutofit/>
                    </a:bodyPr>
                    <a:lstStyle/>
                    <a:p>
                      <a:pPr lv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a:spcBef>
                          <a:spcPts val="0"/>
                        </a:spcBef>
                        <a:buClr>
                          <a:schemeClr val="dk1"/>
                        </a:buClr>
                        <a:buSzPct val="78571"/>
                        <a:buFont typeface="Arial"/>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a:spcBef>
                          <a:spcPts val="0"/>
                        </a:spcBef>
                        <a:buClr>
                          <a:schemeClr val="dk1"/>
                        </a:buClr>
                        <a:buSzPct val="78571"/>
                        <a:buFont typeface="Arial"/>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546" name="Shape 546"/>
          <p:cNvSpPr/>
          <p:nvPr/>
        </p:nvSpPr>
        <p:spPr>
          <a:xfrm>
            <a:off x="2062450" y="1878800"/>
            <a:ext cx="337799"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547" name="Shape 547"/>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548" name="Shape 548"/>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549" name="Shape 549"/>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550" name="Shape 550"/>
          <p:cNvSpPr txBox="1"/>
          <p:nvPr/>
        </p:nvSpPr>
        <p:spPr>
          <a:xfrm>
            <a:off x="24957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51" name="Shape 551"/>
          <p:cNvSpPr txBox="1"/>
          <p:nvPr/>
        </p:nvSpPr>
        <p:spPr>
          <a:xfrm>
            <a:off x="15261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52" name="Shape 552"/>
          <p:cNvSpPr/>
          <p:nvPr/>
        </p:nvSpPr>
        <p:spPr>
          <a:xfrm>
            <a:off x="457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553" name="Shape 553"/>
          <p:cNvCxnSpPr>
            <a:stCxn id="554" idx="1"/>
            <a:endCxn id="552"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555" name="Shape 555"/>
          <p:cNvSpPr txBox="1"/>
          <p:nvPr/>
        </p:nvSpPr>
        <p:spPr>
          <a:xfrm>
            <a:off x="887187" y="40540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56" name="Shape 556"/>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557" name="Shape 557"/>
          <p:cNvSpPr txBox="1"/>
          <p:nvPr/>
        </p:nvSpPr>
        <p:spPr>
          <a:xfrm>
            <a:off x="1595050" y="475897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58" name="Shape 558"/>
          <p:cNvSpPr/>
          <p:nvPr/>
        </p:nvSpPr>
        <p:spPr>
          <a:xfrm>
            <a:off x="3025200" y="5176537"/>
            <a:ext cx="741899" cy="636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559" name="Shape 559"/>
          <p:cNvCxnSpPr>
            <a:stCxn id="556" idx="3"/>
            <a:endCxn id="558"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560" name="Shape 560"/>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561" name="Shape 561"/>
          <p:cNvCxnSpPr>
            <a:stCxn id="558" idx="2"/>
            <a:endCxn id="560" idx="1"/>
          </p:cNvCxnSpPr>
          <p:nvPr/>
        </p:nvCxnSpPr>
        <p:spPr>
          <a:xfrm>
            <a:off x="3396149"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562" name="Shape 562"/>
          <p:cNvSpPr txBox="1"/>
          <p:nvPr/>
        </p:nvSpPr>
        <p:spPr>
          <a:xfrm>
            <a:off x="3779850" y="60570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63" name="Shape 563"/>
          <p:cNvSpPr/>
          <p:nvPr/>
        </p:nvSpPr>
        <p:spPr>
          <a:xfrm>
            <a:off x="4404825" y="5000500"/>
            <a:ext cx="642000" cy="5930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564" name="Shape 564"/>
          <p:cNvCxnSpPr>
            <a:stCxn id="558" idx="0"/>
            <a:endCxn id="563" idx="1"/>
          </p:cNvCxnSpPr>
          <p:nvPr/>
        </p:nvCxnSpPr>
        <p:spPr>
          <a:xfrm>
            <a:off x="3396149"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565" name="Shape 565"/>
          <p:cNvSpPr txBox="1"/>
          <p:nvPr/>
        </p:nvSpPr>
        <p:spPr>
          <a:xfrm>
            <a:off x="3779850" y="46924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66" name="Shape 566"/>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567" name="Shape 567"/>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568" name="Shape 568"/>
          <p:cNvCxnSpPr>
            <a:stCxn id="563" idx="0"/>
            <a:endCxn id="566"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569" name="Shape 569"/>
          <p:cNvCxnSpPr>
            <a:stCxn id="563" idx="2"/>
            <a:endCxn id="567" idx="1"/>
          </p:cNvCxnSpPr>
          <p:nvPr/>
        </p:nvCxnSpPr>
        <p:spPr>
          <a:xfrm flipH="1" rot="10800000">
            <a:off x="4725825" y="5552499"/>
            <a:ext cx="589200" cy="41100"/>
          </a:xfrm>
          <a:prstGeom prst="straightConnector1">
            <a:avLst/>
          </a:prstGeom>
          <a:noFill/>
          <a:ln cap="flat" cmpd="sng" w="19050">
            <a:solidFill>
              <a:schemeClr val="dk2"/>
            </a:solidFill>
            <a:prstDash val="solid"/>
            <a:round/>
            <a:headEnd len="lg" w="lg" type="none"/>
            <a:tailEnd len="lg" w="lg" type="triangle"/>
          </a:ln>
        </p:spPr>
      </p:cxnSp>
      <p:sp>
        <p:nvSpPr>
          <p:cNvPr id="570" name="Shape 570"/>
          <p:cNvSpPr txBox="1"/>
          <p:nvPr/>
        </p:nvSpPr>
        <p:spPr>
          <a:xfrm>
            <a:off x="4844862" y="4657025"/>
            <a:ext cx="337799"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71" name="Shape 571"/>
          <p:cNvSpPr txBox="1"/>
          <p:nvPr/>
        </p:nvSpPr>
        <p:spPr>
          <a:xfrm>
            <a:off x="4977350" y="51765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572" name="Shape 572"/>
          <p:cNvCxnSpPr>
            <a:stCxn id="546" idx="2"/>
            <a:endCxn id="547" idx="0"/>
          </p:cNvCxnSpPr>
          <p:nvPr/>
        </p:nvCxnSpPr>
        <p:spPr>
          <a:xfrm>
            <a:off x="2231349"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573" name="Shape 573"/>
          <p:cNvCxnSpPr>
            <a:stCxn id="547"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74" name="Shape 574"/>
          <p:cNvCxnSpPr>
            <a:stCxn id="547" idx="2"/>
            <a:endCxn id="548"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75" name="Shape 575"/>
          <p:cNvCxnSpPr>
            <a:stCxn id="554" idx="2"/>
            <a:endCxn id="556"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576" name="Shape 5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
        <p:nvSpPr>
          <p:cNvPr id="554" name="Shape 554"/>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77" name="Shape 577"/>
          <p:cNvCxnSpPr>
            <a:stCxn id="549" idx="2"/>
            <a:endCxn id="554"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78" name="Shape 578"/>
          <p:cNvCxnSpPr>
            <a:stCxn id="548" idx="2"/>
            <a:endCxn id="554"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graphicFrame>
        <p:nvGraphicFramePr>
          <p:cNvPr id="579" name="Shape 579"/>
          <p:cNvGraphicFramePr/>
          <p:nvPr/>
        </p:nvGraphicFramePr>
        <p:xfrm>
          <a:off x="4251500" y="2176700"/>
          <a:ext cx="3000000" cy="3000000"/>
        </p:xfrm>
        <a:graphic>
          <a:graphicData uri="http://schemas.openxmlformats.org/drawingml/2006/table">
            <a:tbl>
              <a:tblPr>
                <a:noFill/>
                <a:tableStyleId>{2BB2EB3E-63D0-4059-8A3B-9BA9FC230D1F}</a:tableStyleId>
              </a:tblPr>
              <a:tblGrid>
                <a:gridCol w="3780650"/>
              </a:tblGrid>
              <a:tr h="353300">
                <a:tc>
                  <a:txBody>
                    <a:bodyPr>
                      <a:noAutofit/>
                    </a:bodyPr>
                    <a:lstStyle/>
                    <a:p>
                      <a:pPr lvl="0" rt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
        <p:nvSpPr>
          <p:cNvPr id="580" name="Shape 580"/>
          <p:cNvSpPr/>
          <p:nvPr/>
        </p:nvSpPr>
        <p:spPr>
          <a:xfrm>
            <a:off x="5269200" y="59056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81" name="Shape 581"/>
          <p:cNvCxnSpPr>
            <a:stCxn id="560" idx="3"/>
            <a:endCxn id="580" idx="1"/>
          </p:cNvCxnSpPr>
          <p:nvPr/>
        </p:nvCxnSpPr>
        <p:spPr>
          <a:xfrm>
            <a:off x="4885425" y="6068150"/>
            <a:ext cx="383700" cy="92700"/>
          </a:xfrm>
          <a:prstGeom prst="straightConnector1">
            <a:avLst/>
          </a:prstGeom>
          <a:noFill/>
          <a:ln cap="flat" cmpd="sng" w="19050">
            <a:solidFill>
              <a:schemeClr val="dk2"/>
            </a:solidFill>
            <a:prstDash val="solid"/>
            <a:round/>
            <a:headEnd len="lg" w="lg" type="none"/>
            <a:tailEnd len="lg" w="lg" type="triangle"/>
          </a:ln>
        </p:spPr>
      </p:cxnSp>
      <p:sp>
        <p:nvSpPr>
          <p:cNvPr id="582" name="Shape 582"/>
          <p:cNvSpPr/>
          <p:nvPr/>
        </p:nvSpPr>
        <p:spPr>
          <a:xfrm>
            <a:off x="6115375" y="47322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83" name="Shape 583"/>
          <p:cNvCxnSpPr>
            <a:stCxn id="566" idx="3"/>
            <a:endCxn id="582" idx="1"/>
          </p:cNvCxnSpPr>
          <p:nvPr/>
        </p:nvCxnSpPr>
        <p:spPr>
          <a:xfrm>
            <a:off x="5806775" y="4987575"/>
            <a:ext cx="308700" cy="0"/>
          </a:xfrm>
          <a:prstGeom prst="straightConnector1">
            <a:avLst/>
          </a:prstGeom>
          <a:noFill/>
          <a:ln cap="flat" cmpd="sng" w="19050">
            <a:solidFill>
              <a:schemeClr val="dk2"/>
            </a:solidFill>
            <a:prstDash val="solid"/>
            <a:round/>
            <a:headEnd len="lg" w="lg" type="none"/>
            <a:tailEnd len="lg" w="lg" type="triangle"/>
          </a:ln>
        </p:spPr>
      </p:cxnSp>
      <p:sp>
        <p:nvSpPr>
          <p:cNvPr id="584" name="Shape 584"/>
          <p:cNvSpPr/>
          <p:nvPr/>
        </p:nvSpPr>
        <p:spPr>
          <a:xfrm>
            <a:off x="6115375" y="531775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585" name="Shape 585"/>
          <p:cNvCxnSpPr>
            <a:stCxn id="567" idx="3"/>
            <a:endCxn id="584" idx="1"/>
          </p:cNvCxnSpPr>
          <p:nvPr/>
        </p:nvCxnSpPr>
        <p:spPr>
          <a:xfrm>
            <a:off x="5780450" y="5552450"/>
            <a:ext cx="334800" cy="207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CFG</a:t>
            </a:r>
          </a:p>
        </p:txBody>
      </p:sp>
      <p:sp>
        <p:nvSpPr>
          <p:cNvPr id="591" name="Shape 591"/>
          <p:cNvSpPr/>
          <p:nvPr/>
        </p:nvSpPr>
        <p:spPr>
          <a:xfrm>
            <a:off x="2062450" y="1878800"/>
            <a:ext cx="337799"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592" name="Shape 592"/>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593" name="Shape 593"/>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594" name="Shape 594"/>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595" name="Shape 595"/>
          <p:cNvSpPr txBox="1"/>
          <p:nvPr/>
        </p:nvSpPr>
        <p:spPr>
          <a:xfrm>
            <a:off x="24957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596" name="Shape 596"/>
          <p:cNvSpPr txBox="1"/>
          <p:nvPr/>
        </p:nvSpPr>
        <p:spPr>
          <a:xfrm>
            <a:off x="1526150" y="31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597" name="Shape 597"/>
          <p:cNvSpPr/>
          <p:nvPr/>
        </p:nvSpPr>
        <p:spPr>
          <a:xfrm>
            <a:off x="457187"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598" name="Shape 598"/>
          <p:cNvCxnSpPr>
            <a:stCxn id="599" idx="1"/>
            <a:endCxn id="597"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600" name="Shape 600"/>
          <p:cNvSpPr txBox="1"/>
          <p:nvPr/>
        </p:nvSpPr>
        <p:spPr>
          <a:xfrm>
            <a:off x="887187" y="40540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601" name="Shape 601"/>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602" name="Shape 602"/>
          <p:cNvSpPr txBox="1"/>
          <p:nvPr/>
        </p:nvSpPr>
        <p:spPr>
          <a:xfrm>
            <a:off x="1595050" y="475897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603" name="Shape 603"/>
          <p:cNvSpPr/>
          <p:nvPr/>
        </p:nvSpPr>
        <p:spPr>
          <a:xfrm>
            <a:off x="3025200" y="5176537"/>
            <a:ext cx="741899" cy="6362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cxnSp>
        <p:nvCxnSpPr>
          <p:cNvPr id="604" name="Shape 604"/>
          <p:cNvCxnSpPr>
            <a:stCxn id="601" idx="3"/>
            <a:endCxn id="603"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605" name="Shape 605"/>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606" name="Shape 606"/>
          <p:cNvCxnSpPr>
            <a:stCxn id="603" idx="2"/>
            <a:endCxn id="605" idx="1"/>
          </p:cNvCxnSpPr>
          <p:nvPr/>
        </p:nvCxnSpPr>
        <p:spPr>
          <a:xfrm>
            <a:off x="3396149"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607" name="Shape 607"/>
          <p:cNvSpPr txBox="1"/>
          <p:nvPr/>
        </p:nvSpPr>
        <p:spPr>
          <a:xfrm>
            <a:off x="3779850" y="60570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608" name="Shape 608"/>
          <p:cNvSpPr/>
          <p:nvPr/>
        </p:nvSpPr>
        <p:spPr>
          <a:xfrm>
            <a:off x="4404825" y="5000500"/>
            <a:ext cx="642000" cy="5930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a:t>
            </a:r>
          </a:p>
        </p:txBody>
      </p:sp>
      <p:cxnSp>
        <p:nvCxnSpPr>
          <p:cNvPr id="609" name="Shape 609"/>
          <p:cNvCxnSpPr>
            <a:stCxn id="603" idx="0"/>
            <a:endCxn id="608" idx="1"/>
          </p:cNvCxnSpPr>
          <p:nvPr/>
        </p:nvCxnSpPr>
        <p:spPr>
          <a:xfrm>
            <a:off x="3396149" y="5176537"/>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610" name="Shape 610"/>
          <p:cNvSpPr txBox="1"/>
          <p:nvPr/>
        </p:nvSpPr>
        <p:spPr>
          <a:xfrm>
            <a:off x="3779850" y="46924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611" name="Shape 611"/>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J</a:t>
            </a:r>
          </a:p>
        </p:txBody>
      </p:sp>
      <p:sp>
        <p:nvSpPr>
          <p:cNvPr id="612" name="Shape 612"/>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K</a:t>
            </a:r>
          </a:p>
        </p:txBody>
      </p:sp>
      <p:cxnSp>
        <p:nvCxnSpPr>
          <p:cNvPr id="613" name="Shape 613"/>
          <p:cNvCxnSpPr>
            <a:stCxn id="608" idx="0"/>
            <a:endCxn id="611"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614" name="Shape 614"/>
          <p:cNvCxnSpPr>
            <a:stCxn id="608" idx="2"/>
            <a:endCxn id="612" idx="1"/>
          </p:cNvCxnSpPr>
          <p:nvPr/>
        </p:nvCxnSpPr>
        <p:spPr>
          <a:xfrm flipH="1" rot="10800000">
            <a:off x="4725825" y="5552499"/>
            <a:ext cx="589200" cy="41100"/>
          </a:xfrm>
          <a:prstGeom prst="straightConnector1">
            <a:avLst/>
          </a:prstGeom>
          <a:noFill/>
          <a:ln cap="flat" cmpd="sng" w="19050">
            <a:solidFill>
              <a:schemeClr val="dk2"/>
            </a:solidFill>
            <a:prstDash val="solid"/>
            <a:round/>
            <a:headEnd len="lg" w="lg" type="none"/>
            <a:tailEnd len="lg" w="lg" type="triangle"/>
          </a:ln>
        </p:spPr>
      </p:cxnSp>
      <p:sp>
        <p:nvSpPr>
          <p:cNvPr id="615" name="Shape 615"/>
          <p:cNvSpPr txBox="1"/>
          <p:nvPr/>
        </p:nvSpPr>
        <p:spPr>
          <a:xfrm>
            <a:off x="4844862" y="4657025"/>
            <a:ext cx="337799" cy="2100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616" name="Shape 616"/>
          <p:cNvSpPr txBox="1"/>
          <p:nvPr/>
        </p:nvSpPr>
        <p:spPr>
          <a:xfrm>
            <a:off x="4977350" y="51765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617" name="Shape 617"/>
          <p:cNvCxnSpPr>
            <a:stCxn id="591" idx="2"/>
            <a:endCxn id="592" idx="0"/>
          </p:cNvCxnSpPr>
          <p:nvPr/>
        </p:nvCxnSpPr>
        <p:spPr>
          <a:xfrm>
            <a:off x="2231349"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618" name="Shape 618"/>
          <p:cNvCxnSpPr>
            <a:stCxn id="592"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619" name="Shape 619"/>
          <p:cNvCxnSpPr>
            <a:stCxn id="592" idx="2"/>
            <a:endCxn id="593"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620" name="Shape 620"/>
          <p:cNvCxnSpPr>
            <a:stCxn id="599" idx="2"/>
            <a:endCxn id="601"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621" name="Shape 6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
        <p:nvSpPr>
          <p:cNvPr id="599" name="Shape 599"/>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cxnSp>
        <p:nvCxnSpPr>
          <p:cNvPr id="622" name="Shape 622"/>
          <p:cNvCxnSpPr>
            <a:stCxn id="594" idx="2"/>
            <a:endCxn id="599"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623" name="Shape 623"/>
          <p:cNvCxnSpPr>
            <a:stCxn id="593" idx="2"/>
            <a:endCxn id="599"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624" name="Shape 624"/>
          <p:cNvSpPr/>
          <p:nvPr/>
        </p:nvSpPr>
        <p:spPr>
          <a:xfrm>
            <a:off x="2598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625" name="Shape 625"/>
          <p:cNvSpPr/>
          <p:nvPr/>
        </p:nvSpPr>
        <p:spPr>
          <a:xfrm>
            <a:off x="2529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626" name="Shape 626"/>
          <p:cNvSpPr/>
          <p:nvPr/>
        </p:nvSpPr>
        <p:spPr>
          <a:xfrm>
            <a:off x="2412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sp>
        <p:nvSpPr>
          <p:cNvPr id="627" name="Shape 627"/>
          <p:cNvSpPr txBox="1"/>
          <p:nvPr/>
        </p:nvSpPr>
        <p:spPr>
          <a:xfrm>
            <a:off x="3841875" y="1809300"/>
            <a:ext cx="5144099" cy="1018500"/>
          </a:xfrm>
          <a:prstGeom prst="rect">
            <a:avLst/>
          </a:prstGeom>
          <a:noFill/>
          <a:ln>
            <a:noFill/>
          </a:ln>
        </p:spPr>
        <p:txBody>
          <a:bodyPr anchorCtr="0" anchor="t" bIns="91425" lIns="91425" rIns="91425" tIns="91425">
            <a:noAutofit/>
          </a:bodyPr>
          <a:lstStyle/>
          <a:p>
            <a:pPr lvl="0" rtl="0">
              <a:spcBef>
                <a:spcPts val="0"/>
              </a:spcBef>
              <a:buNone/>
            </a:pPr>
            <a:r>
              <a:rPr b="1" lang="en"/>
              <a:t>Tests that execute the loop:</a:t>
            </a:r>
          </a:p>
          <a:p>
            <a:pPr indent="-228600" lvl="0" marL="457200" rtl="0">
              <a:spcBef>
                <a:spcPts val="0"/>
              </a:spcBef>
              <a:buChar char="●"/>
            </a:pPr>
            <a:r>
              <a:rPr b="1" lang="en"/>
              <a:t>0 times</a:t>
            </a:r>
          </a:p>
          <a:p>
            <a:pPr indent="-228600" lvl="0" marL="457200" rtl="0">
              <a:spcBef>
                <a:spcPts val="0"/>
              </a:spcBef>
              <a:buChar char="●"/>
            </a:pPr>
            <a:r>
              <a:rPr b="1" lang="en"/>
              <a:t>1 time</a:t>
            </a:r>
          </a:p>
          <a:p>
            <a:pPr indent="-228600" lvl="0" marL="457200">
              <a:spcBef>
                <a:spcPts val="0"/>
              </a:spcBef>
              <a:buChar char="●"/>
            </a:pPr>
            <a:r>
              <a:rPr b="1" lang="en"/>
              <a:t>2+ times</a:t>
            </a:r>
          </a:p>
        </p:txBody>
      </p:sp>
      <p:sp>
        <p:nvSpPr>
          <p:cNvPr id="628" name="Shape 628"/>
          <p:cNvSpPr txBox="1"/>
          <p:nvPr/>
        </p:nvSpPr>
        <p:spPr>
          <a:xfrm>
            <a:off x="5249425" y="2002400"/>
            <a:ext cx="2134199" cy="210000"/>
          </a:xfrm>
          <a:prstGeom prst="rect">
            <a:avLst/>
          </a:prstGeom>
          <a:noFill/>
          <a:ln>
            <a:noFill/>
          </a:ln>
        </p:spPr>
        <p:txBody>
          <a:bodyPr anchorCtr="0" anchor="t" bIns="91425" lIns="91425" rIns="91425" tIns="91425">
            <a:noAutofit/>
          </a:bodyPr>
          <a:lstStyle/>
          <a:p>
            <a:pPr lvl="0">
              <a:spcBef>
                <a:spcPts val="0"/>
              </a:spcBef>
              <a:buNone/>
            </a:pPr>
            <a:r>
              <a:rPr lang="en">
                <a:solidFill>
                  <a:srgbClr val="38761D"/>
                </a:solidFill>
              </a:rPr>
              <a:t>key = 1, T = [1], size = 1</a:t>
            </a:r>
          </a:p>
        </p:txBody>
      </p:sp>
      <p:sp>
        <p:nvSpPr>
          <p:cNvPr id="629" name="Shape 629"/>
          <p:cNvSpPr/>
          <p:nvPr/>
        </p:nvSpPr>
        <p:spPr>
          <a:xfrm>
            <a:off x="970850" y="2036825"/>
            <a:ext cx="1267575" cy="2535175"/>
          </a:xfrm>
          <a:custGeom>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lg" w="lg" type="none"/>
            <a:tailEnd len="lg" w="lg" type="none"/>
          </a:ln>
        </p:spPr>
      </p:sp>
      <p:sp>
        <p:nvSpPr>
          <p:cNvPr id="630" name="Shape 630"/>
          <p:cNvSpPr txBox="1"/>
          <p:nvPr/>
        </p:nvSpPr>
        <p:spPr>
          <a:xfrm>
            <a:off x="5249425" y="2213550"/>
            <a:ext cx="2438700" cy="210000"/>
          </a:xfrm>
          <a:prstGeom prst="rect">
            <a:avLst/>
          </a:prstGeom>
          <a:noFill/>
          <a:ln>
            <a:noFill/>
          </a:ln>
        </p:spPr>
        <p:txBody>
          <a:bodyPr anchorCtr="0" anchor="t" bIns="91425" lIns="91425" rIns="91425" tIns="91425">
            <a:noAutofit/>
          </a:bodyPr>
          <a:lstStyle/>
          <a:p>
            <a:pPr lvl="0" rtl="0">
              <a:spcBef>
                <a:spcPts val="0"/>
              </a:spcBef>
              <a:buNone/>
            </a:pPr>
            <a:r>
              <a:rPr lang="en">
                <a:solidFill>
                  <a:srgbClr val="0000FF"/>
                </a:solidFill>
              </a:rPr>
              <a:t>key = 2, T = [1, 2], size = 2</a:t>
            </a:r>
          </a:p>
        </p:txBody>
      </p:sp>
      <p:sp>
        <p:nvSpPr>
          <p:cNvPr id="631" name="Shape 631"/>
          <p:cNvSpPr/>
          <p:nvPr/>
        </p:nvSpPr>
        <p:spPr>
          <a:xfrm>
            <a:off x="884175" y="2090975"/>
            <a:ext cx="5882925" cy="4008625"/>
          </a:xfrm>
          <a:custGeom>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lg" w="lg" type="none"/>
            <a:tailEnd len="lg" w="lg" type="none"/>
          </a:ln>
        </p:spPr>
      </p:sp>
      <p:sp>
        <p:nvSpPr>
          <p:cNvPr id="632" name="Shape 632"/>
          <p:cNvSpPr txBox="1"/>
          <p:nvPr/>
        </p:nvSpPr>
        <p:spPr>
          <a:xfrm>
            <a:off x="5249425" y="2416100"/>
            <a:ext cx="2600999" cy="210000"/>
          </a:xfrm>
          <a:prstGeom prst="rect">
            <a:avLst/>
          </a:prstGeom>
          <a:noFill/>
          <a:ln>
            <a:noFill/>
          </a:ln>
        </p:spPr>
        <p:txBody>
          <a:bodyPr anchorCtr="0" anchor="t" bIns="91425" lIns="91425" rIns="91425" tIns="91425">
            <a:noAutofit/>
          </a:bodyPr>
          <a:lstStyle/>
          <a:p>
            <a:pPr lvl="0" rtl="0">
              <a:spcBef>
                <a:spcPts val="0"/>
              </a:spcBef>
              <a:buNone/>
            </a:pPr>
            <a:r>
              <a:rPr lang="en">
                <a:solidFill>
                  <a:srgbClr val="9900FF"/>
                </a:solidFill>
              </a:rPr>
              <a:t>key = 3, T = [1, 2, 3], size = 3</a:t>
            </a:r>
          </a:p>
        </p:txBody>
      </p:sp>
      <p:sp>
        <p:nvSpPr>
          <p:cNvPr id="633" name="Shape 633"/>
          <p:cNvSpPr/>
          <p:nvPr/>
        </p:nvSpPr>
        <p:spPr>
          <a:xfrm>
            <a:off x="743325" y="2090975"/>
            <a:ext cx="6316300" cy="3846125"/>
          </a:xfrm>
          <a:custGeom>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
                                        <p:tgtEl>
                                          <p:spTgt spid="6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
                                        <p:tgtEl>
                                          <p:spTgt spid="6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
                                        <p:tgtEl>
                                          <p:spTgt spid="6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639" name="Shape 6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Full path coverage is impractical</a:t>
            </a:r>
          </a:p>
          <a:p>
            <a:pPr indent="-228600" lvl="1" marL="914400" marR="0" rtl="0" algn="l">
              <a:lnSpc>
                <a:spcPct val="120000"/>
              </a:lnSpc>
              <a:spcBef>
                <a:spcPts val="0"/>
              </a:spcBef>
              <a:spcAft>
                <a:spcPts val="0"/>
              </a:spcAft>
            </a:pPr>
            <a:r>
              <a:rPr lang="en"/>
              <a:t>However, there are strategies to get the benefits of path coverage without the cost.</a:t>
            </a:r>
          </a:p>
          <a:p>
            <a:pPr indent="-228600" lvl="0" marL="457200" marR="0" rtl="0" algn="l">
              <a:lnSpc>
                <a:spcPct val="120000"/>
              </a:lnSpc>
              <a:spcBef>
                <a:spcPts val="0"/>
              </a:spcBef>
              <a:spcAft>
                <a:spcPts val="0"/>
              </a:spcAft>
            </a:pPr>
            <a:r>
              <a:rPr lang="en"/>
              <a:t>Procedure coverage metrics. </a:t>
            </a:r>
          </a:p>
          <a:p>
            <a:pPr lvl="0" marR="0" rtl="0" algn="l">
              <a:lnSpc>
                <a:spcPct val="120000"/>
              </a:lnSpc>
              <a:spcBef>
                <a:spcPts val="0"/>
              </a:spcBef>
              <a:spcAft>
                <a:spcPts val="0"/>
              </a:spcAft>
              <a:buNone/>
            </a:pPr>
            <a:r>
              <a:t/>
            </a:r>
            <a:endParaRPr/>
          </a:p>
        </p:txBody>
      </p:sp>
      <p:sp>
        <p:nvSpPr>
          <p:cNvPr id="640" name="Shape 6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
        <p:nvSpPr>
          <p:cNvPr id="645" name="Shape 6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646" name="Shape 6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Weaknesses of adequacy metrics.</a:t>
            </a:r>
          </a:p>
          <a:p>
            <a:pPr indent="-419100" lvl="0" marL="457200" marR="0" rtl="0" algn="l">
              <a:lnSpc>
                <a:spcPct val="120000"/>
              </a:lnSpc>
              <a:spcBef>
                <a:spcPts val="0"/>
              </a:spcBef>
              <a:spcAft>
                <a:spcPts val="0"/>
              </a:spcAft>
              <a:buClr>
                <a:schemeClr val="dk1"/>
              </a:buClr>
              <a:buSzPct val="100000"/>
              <a:buFont typeface="Arial"/>
            </a:pPr>
            <a:r>
              <a:rPr lang="en"/>
              <a:t>Another form of structural testing:</a:t>
            </a:r>
          </a:p>
          <a:p>
            <a:pPr indent="-228600" lvl="1" marL="914400" marR="0" rtl="0" algn="l">
              <a:lnSpc>
                <a:spcPct val="120000"/>
              </a:lnSpc>
              <a:spcBef>
                <a:spcPts val="0"/>
              </a:spcBef>
              <a:spcAft>
                <a:spcPts val="0"/>
              </a:spcAft>
            </a:pPr>
            <a:r>
              <a:rPr lang="en"/>
              <a:t>Data-Flow Coverage</a:t>
            </a:r>
          </a:p>
          <a:p>
            <a:pPr indent="-228600" lvl="1" marL="914400" marR="0" rtl="0" algn="l">
              <a:lnSpc>
                <a:spcPct val="120000"/>
              </a:lnSpc>
              <a:spcBef>
                <a:spcPts val="0"/>
              </a:spcBef>
              <a:spcAft>
                <a:spcPts val="0"/>
              </a:spcAft>
            </a:pPr>
            <a:r>
              <a:rPr lang="en"/>
              <a:t>Reading - Chapter 6</a:t>
            </a:r>
          </a:p>
          <a:p>
            <a:pPr indent="-228600" lvl="0" marL="457200" marR="0" rtl="0" algn="l">
              <a:lnSpc>
                <a:spcPct val="120000"/>
              </a:lnSpc>
              <a:spcBef>
                <a:spcPts val="0"/>
              </a:spcBef>
              <a:spcAft>
                <a:spcPts val="0"/>
              </a:spcAft>
            </a:pPr>
            <a:r>
              <a:rPr lang="en"/>
              <a:t>Homework - Due Thursday, 11:59 PM.</a:t>
            </a:r>
          </a:p>
          <a:p>
            <a:pPr indent="-228600" lvl="1" marL="914400" rtl="0">
              <a:lnSpc>
                <a:spcPct val="120000"/>
              </a:lnSpc>
              <a:spcBef>
                <a:spcPts val="0"/>
              </a:spcBef>
            </a:pPr>
            <a:r>
              <a:rPr lang="en"/>
              <a:t>Questions?</a:t>
            </a:r>
          </a:p>
          <a:p>
            <a:pPr indent="-228600" lvl="0" marL="457200" marR="0" rtl="0" algn="l">
              <a:lnSpc>
                <a:spcPct val="120000"/>
              </a:lnSpc>
              <a:spcBef>
                <a:spcPts val="0"/>
              </a:spcBef>
              <a:spcAft>
                <a:spcPts val="0"/>
              </a:spcAft>
            </a:pPr>
            <a:r>
              <a:rPr lang="en"/>
              <a:t>Reading Assignment 2 out.</a:t>
            </a:r>
          </a:p>
          <a:p>
            <a:pPr indent="-228600" lvl="1" marL="914400" marR="0" rtl="0" algn="l">
              <a:lnSpc>
                <a:spcPct val="120000"/>
              </a:lnSpc>
              <a:spcBef>
                <a:spcPts val="0"/>
              </a:spcBef>
              <a:spcAft>
                <a:spcPts val="0"/>
              </a:spcAft>
            </a:pPr>
            <a:r>
              <a:rPr lang="en"/>
              <a:t>Alex Groce, Mohammad Amin Alipour, Rahul Gopinath. </a:t>
            </a:r>
            <a:r>
              <a:rPr i="1" lang="en"/>
              <a:t>Coverage and its Discontents</a:t>
            </a:r>
            <a:r>
              <a:rPr lang="en"/>
              <a:t>.</a:t>
            </a:r>
          </a:p>
          <a:p>
            <a:pPr indent="-228600" lvl="1" marL="914400" marR="0" rtl="0" algn="l">
              <a:lnSpc>
                <a:spcPct val="120000"/>
              </a:lnSpc>
              <a:spcBef>
                <a:spcPts val="0"/>
              </a:spcBef>
              <a:spcAft>
                <a:spcPts val="0"/>
              </a:spcAft>
            </a:pPr>
            <a:r>
              <a:rPr lang="en"/>
              <a:t>Due February 9th.</a:t>
            </a:r>
          </a:p>
        </p:txBody>
      </p:sp>
      <p:sp>
        <p:nvSpPr>
          <p:cNvPr id="647" name="Shape 6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t>Draw the CFG and write tests that provide statement, branch, and basic condition coverage over the following code:</a:t>
            </a:r>
          </a:p>
          <a:p>
            <a:pPr lvl="0" rtl="0">
              <a:spcBef>
                <a:spcPts val="0"/>
              </a:spcBef>
              <a:buNone/>
            </a:pPr>
            <a:r>
              <a:t/>
            </a:r>
            <a:endParaRPr sz="1100"/>
          </a:p>
          <a:p>
            <a:pPr lvl="0" rtl="0">
              <a:spcBef>
                <a:spcPts val="0"/>
              </a:spcBef>
              <a:buClr>
                <a:schemeClr val="dk1"/>
              </a:buClr>
              <a:buSzPct val="78571"/>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p>
          <a:p>
            <a:pPr lvl="0" rtl="0">
              <a:spcBef>
                <a:spcPts val="0"/>
              </a:spcBef>
              <a:buClr>
                <a:schemeClr val="dk1"/>
              </a:buClr>
              <a:buSzPct val="78571"/>
              <a:buFont typeface="Arial"/>
              <a:buNone/>
            </a:pPr>
            <a:r>
              <a:rPr b="1" lang="en" sz="1400">
                <a:latin typeface="Courier New"/>
                <a:ea typeface="Courier New"/>
                <a:cs typeface="Courier New"/>
                <a:sym typeface="Courier New"/>
              </a:rPr>
              <a:t>    if ((N == 1) &amp;&amp; (A[0] == what)){</a:t>
            </a:r>
          </a:p>
          <a:p>
            <a:pPr indent="387350" lvl="0" marL="457200" rtl="0">
              <a:spcBef>
                <a:spcPts val="0"/>
              </a:spcBef>
              <a:buClr>
                <a:schemeClr val="dk1"/>
              </a:buClr>
              <a:buSzPct val="78571"/>
              <a:buFont typeface="Arial"/>
              <a:buNone/>
            </a:pPr>
            <a:r>
              <a:rPr b="1" lang="en" sz="1400">
                <a:latin typeface="Courier New"/>
                <a:ea typeface="Courier New"/>
                <a:cs typeface="Courier New"/>
                <a:sym typeface="Courier New"/>
              </a:rPr>
              <a:t>return 0; </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 0){</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-1;</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p>
          <a:p>
            <a:pPr lvl="0" rtl="0">
              <a:spcBef>
                <a:spcPts val="0"/>
              </a:spcBef>
              <a:buClr>
                <a:schemeClr val="dk1"/>
              </a:buClr>
              <a:buSzPct val="78571"/>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else</a:t>
            </a:r>
          </a:p>
          <a:p>
            <a:pPr lvl="0" rtl="0">
              <a:spcBef>
                <a:spcPts val="0"/>
              </a:spcBef>
              <a:buClr>
                <a:schemeClr val="dk1"/>
              </a:buClr>
              <a:buSzPct val="78571"/>
              <a:buFont typeface="Arial"/>
              <a:buNone/>
            </a:pPr>
            <a:r>
              <a:rPr b="1" lang="en" sz="1400">
                <a:latin typeface="Courier New"/>
                <a:ea typeface="Courier New"/>
                <a:cs typeface="Courier New"/>
                <a:sym typeface="Courier New"/>
              </a:rPr>
              <a:t>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p>
          <a:p>
            <a:pPr lvl="0" marR="0" rtl="0" algn="l">
              <a:lnSpc>
                <a:spcPct val="120000"/>
              </a:lnSpc>
              <a:spcBef>
                <a:spcPts val="0"/>
              </a:spcBef>
              <a:spcAft>
                <a:spcPts val="0"/>
              </a:spcAft>
              <a:buNone/>
            </a:pPr>
            <a:r>
              <a:t/>
            </a:r>
            <a:endParaRPr b="1" sz="2400"/>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a:t>
            </a:r>
          </a:p>
        </p:txBody>
      </p:sp>
      <p:sp>
        <p:nvSpPr>
          <p:cNvPr id="71" name="Shape 71"/>
          <p:cNvSpPr/>
          <p:nvPr/>
        </p:nvSpPr>
        <p:spPr>
          <a:xfrm>
            <a:off x="457075" y="1968975"/>
            <a:ext cx="1009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rgbClr val="000000"/>
                </a:solidFill>
                <a:latin typeface="Arial"/>
                <a:ea typeface="Arial"/>
                <a:cs typeface="Arial"/>
                <a:sym typeface="Arial"/>
              </a:rPr>
              <a:t>in</a:t>
            </a:r>
            <a:r>
              <a:rPr b="1" lang="en">
                <a:solidFill>
                  <a:srgbClr val="000000"/>
                </a:solidFill>
              </a:rPr>
              <a:t>dex</a:t>
            </a:r>
            <a:r>
              <a:rPr b="1" i="0" lang="en" sz="1400" u="none" cap="none" strike="noStrike">
                <a:solidFill>
                  <a:srgbClr val="000000"/>
                </a:solidFill>
                <a:latin typeface="Arial"/>
                <a:ea typeface="Arial"/>
                <a:cs typeface="Arial"/>
                <a:sym typeface="Arial"/>
              </a:rPr>
              <a:t>=0</a:t>
            </a:r>
          </a:p>
        </p:txBody>
      </p:sp>
      <p:sp>
        <p:nvSpPr>
          <p:cNvPr id="72" name="Shape 72"/>
          <p:cNvSpPr/>
          <p:nvPr/>
        </p:nvSpPr>
        <p:spPr>
          <a:xfrm>
            <a:off x="457075" y="2768800"/>
            <a:ext cx="2397600" cy="8211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(N==1) &amp;&amp; (A[0] = what)</a:t>
            </a:r>
          </a:p>
        </p:txBody>
      </p:sp>
      <p:sp>
        <p:nvSpPr>
          <p:cNvPr id="73" name="Shape 73"/>
          <p:cNvSpPr/>
          <p:nvPr/>
        </p:nvSpPr>
        <p:spPr>
          <a:xfrm>
            <a:off x="1151053" y="4125300"/>
            <a:ext cx="1009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0;</a:t>
            </a:r>
          </a:p>
        </p:txBody>
      </p:sp>
      <p:cxnSp>
        <p:nvCxnSpPr>
          <p:cNvPr id="74" name="Shape 74"/>
          <p:cNvCxnSpPr>
            <a:stCxn id="72" idx="2"/>
            <a:endCxn id="73" idx="0"/>
          </p:cNvCxnSpPr>
          <p:nvPr/>
        </p:nvCxnSpPr>
        <p:spPr>
          <a:xfrm>
            <a:off x="1655875" y="3589900"/>
            <a:ext cx="0" cy="535500"/>
          </a:xfrm>
          <a:prstGeom prst="straightConnector1">
            <a:avLst/>
          </a:prstGeom>
          <a:noFill/>
          <a:ln cap="flat" cmpd="sng" w="19050">
            <a:solidFill>
              <a:srgbClr val="646B86"/>
            </a:solidFill>
            <a:prstDash val="solid"/>
            <a:round/>
            <a:headEnd len="lg" w="lg" type="none"/>
            <a:tailEnd len="lg" w="lg" type="triangle"/>
          </a:ln>
        </p:spPr>
      </p:cxnSp>
      <p:sp>
        <p:nvSpPr>
          <p:cNvPr id="75" name="Shape 75"/>
          <p:cNvSpPr/>
          <p:nvPr/>
        </p:nvSpPr>
        <p:spPr>
          <a:xfrm>
            <a:off x="3057220" y="2768800"/>
            <a:ext cx="1358700" cy="6255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N==0</a:t>
            </a:r>
          </a:p>
        </p:txBody>
      </p:sp>
      <p:sp>
        <p:nvSpPr>
          <p:cNvPr id="76" name="Shape 76"/>
          <p:cNvSpPr txBox="1"/>
          <p:nvPr/>
        </p:nvSpPr>
        <p:spPr>
          <a:xfrm>
            <a:off x="2656750" y="2483575"/>
            <a:ext cx="8538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77" name="Shape 77"/>
          <p:cNvSpPr txBox="1"/>
          <p:nvPr/>
        </p:nvSpPr>
        <p:spPr>
          <a:xfrm>
            <a:off x="1786666" y="3517837"/>
            <a:ext cx="5982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78" name="Shape 78"/>
          <p:cNvSpPr/>
          <p:nvPr/>
        </p:nvSpPr>
        <p:spPr>
          <a:xfrm>
            <a:off x="3231829" y="4125300"/>
            <a:ext cx="1009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79" name="Shape 79"/>
          <p:cNvCxnSpPr>
            <a:stCxn id="75" idx="2"/>
            <a:endCxn id="78" idx="0"/>
          </p:cNvCxnSpPr>
          <p:nvPr/>
        </p:nvCxnSpPr>
        <p:spPr>
          <a:xfrm>
            <a:off x="3736570" y="3394300"/>
            <a:ext cx="0" cy="731100"/>
          </a:xfrm>
          <a:prstGeom prst="straightConnector1">
            <a:avLst/>
          </a:prstGeom>
          <a:noFill/>
          <a:ln cap="flat" cmpd="sng" w="19050">
            <a:solidFill>
              <a:srgbClr val="646B86"/>
            </a:solidFill>
            <a:prstDash val="solid"/>
            <a:round/>
            <a:headEnd len="lg" w="lg" type="none"/>
            <a:tailEnd len="lg" w="lg" type="triangle"/>
          </a:ln>
        </p:spPr>
      </p:cxnSp>
      <p:sp>
        <p:nvSpPr>
          <p:cNvPr id="80" name="Shape 80"/>
          <p:cNvSpPr txBox="1"/>
          <p:nvPr/>
        </p:nvSpPr>
        <p:spPr>
          <a:xfrm>
            <a:off x="5407845" y="3299312"/>
            <a:ext cx="5982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81" name="Shape 81"/>
          <p:cNvSpPr/>
          <p:nvPr/>
        </p:nvSpPr>
        <p:spPr>
          <a:xfrm>
            <a:off x="4682398" y="2768800"/>
            <a:ext cx="1009500" cy="6255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N&gt;1</a:t>
            </a:r>
          </a:p>
        </p:txBody>
      </p:sp>
      <p:cxnSp>
        <p:nvCxnSpPr>
          <p:cNvPr id="82" name="Shape 82"/>
          <p:cNvCxnSpPr>
            <a:stCxn id="71" idx="2"/>
            <a:endCxn id="72" idx="0"/>
          </p:cNvCxnSpPr>
          <p:nvPr/>
        </p:nvCxnSpPr>
        <p:spPr>
          <a:xfrm>
            <a:off x="961825" y="2418375"/>
            <a:ext cx="693900" cy="350400"/>
          </a:xfrm>
          <a:prstGeom prst="straightConnector1">
            <a:avLst/>
          </a:prstGeom>
          <a:noFill/>
          <a:ln cap="flat" cmpd="sng" w="19050">
            <a:solidFill>
              <a:srgbClr val="646B86"/>
            </a:solidFill>
            <a:prstDash val="solid"/>
            <a:round/>
            <a:headEnd len="lg" w="lg" type="none"/>
            <a:tailEnd len="lg" w="lg" type="triangle"/>
          </a:ln>
        </p:spPr>
      </p:cxnSp>
      <p:cxnSp>
        <p:nvCxnSpPr>
          <p:cNvPr id="83" name="Shape 83"/>
          <p:cNvCxnSpPr>
            <a:stCxn id="72" idx="3"/>
            <a:endCxn id="75" idx="1"/>
          </p:cNvCxnSpPr>
          <p:nvPr/>
        </p:nvCxnSpPr>
        <p:spPr>
          <a:xfrm flipH="1" rot="10800000">
            <a:off x="2854675" y="3081550"/>
            <a:ext cx="202500" cy="97800"/>
          </a:xfrm>
          <a:prstGeom prst="straightConnector1">
            <a:avLst/>
          </a:prstGeom>
          <a:noFill/>
          <a:ln cap="flat" cmpd="sng" w="19050">
            <a:solidFill>
              <a:srgbClr val="646B86"/>
            </a:solidFill>
            <a:prstDash val="solid"/>
            <a:round/>
            <a:headEnd len="lg" w="lg" type="none"/>
            <a:tailEnd len="lg" w="lg" type="triangle"/>
          </a:ln>
        </p:spPr>
      </p:cxnSp>
      <p:cxnSp>
        <p:nvCxnSpPr>
          <p:cNvPr id="84" name="Shape 84"/>
          <p:cNvCxnSpPr>
            <a:stCxn id="75" idx="3"/>
            <a:endCxn id="81" idx="1"/>
          </p:cNvCxnSpPr>
          <p:nvPr/>
        </p:nvCxnSpPr>
        <p:spPr>
          <a:xfrm>
            <a:off x="4415920" y="3081550"/>
            <a:ext cx="266400" cy="0"/>
          </a:xfrm>
          <a:prstGeom prst="straightConnector1">
            <a:avLst/>
          </a:prstGeom>
          <a:noFill/>
          <a:ln cap="flat" cmpd="sng" w="19050">
            <a:solidFill>
              <a:srgbClr val="646B86"/>
            </a:solidFill>
            <a:prstDash val="solid"/>
            <a:round/>
            <a:headEnd len="lg" w="lg" type="none"/>
            <a:tailEnd len="lg" w="lg" type="triangle"/>
          </a:ln>
        </p:spPr>
      </p:cxnSp>
      <p:sp>
        <p:nvSpPr>
          <p:cNvPr id="85" name="Shape 85"/>
          <p:cNvSpPr txBox="1"/>
          <p:nvPr/>
        </p:nvSpPr>
        <p:spPr>
          <a:xfrm>
            <a:off x="5599480" y="2624350"/>
            <a:ext cx="9357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86" name="Shape 86"/>
          <p:cNvSpPr/>
          <p:nvPr/>
        </p:nvSpPr>
        <p:spPr>
          <a:xfrm>
            <a:off x="7677292" y="2856850"/>
            <a:ext cx="10095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-1;</a:t>
            </a:r>
          </a:p>
        </p:txBody>
      </p:sp>
      <p:cxnSp>
        <p:nvCxnSpPr>
          <p:cNvPr id="87" name="Shape 87"/>
          <p:cNvCxnSpPr>
            <a:stCxn id="81" idx="3"/>
            <a:endCxn id="86" idx="1"/>
          </p:cNvCxnSpPr>
          <p:nvPr/>
        </p:nvCxnSpPr>
        <p:spPr>
          <a:xfrm>
            <a:off x="5691898" y="3081550"/>
            <a:ext cx="1985400" cy="0"/>
          </a:xfrm>
          <a:prstGeom prst="straightConnector1">
            <a:avLst/>
          </a:prstGeom>
          <a:noFill/>
          <a:ln cap="flat" cmpd="sng" w="19050">
            <a:solidFill>
              <a:srgbClr val="646B86"/>
            </a:solidFill>
            <a:prstDash val="solid"/>
            <a:round/>
            <a:headEnd len="lg" w="lg" type="none"/>
            <a:tailEnd len="lg" w="lg" type="triangle"/>
          </a:ln>
        </p:spPr>
      </p:cxnSp>
      <p:sp>
        <p:nvSpPr>
          <p:cNvPr id="88" name="Shape 88"/>
          <p:cNvSpPr txBox="1"/>
          <p:nvPr/>
        </p:nvSpPr>
        <p:spPr>
          <a:xfrm>
            <a:off x="4255950" y="2624350"/>
            <a:ext cx="8538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89" name="Shape 89"/>
          <p:cNvSpPr/>
          <p:nvPr/>
        </p:nvSpPr>
        <p:spPr>
          <a:xfrm>
            <a:off x="4733407" y="3661525"/>
            <a:ext cx="1289400" cy="6255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 &lt; N</a:t>
            </a:r>
          </a:p>
        </p:txBody>
      </p:sp>
      <p:cxnSp>
        <p:nvCxnSpPr>
          <p:cNvPr id="90" name="Shape 90"/>
          <p:cNvCxnSpPr>
            <a:stCxn id="81" idx="2"/>
            <a:endCxn id="89" idx="0"/>
          </p:cNvCxnSpPr>
          <p:nvPr/>
        </p:nvCxnSpPr>
        <p:spPr>
          <a:xfrm>
            <a:off x="5187148" y="3394300"/>
            <a:ext cx="191100" cy="267300"/>
          </a:xfrm>
          <a:prstGeom prst="straightConnector1">
            <a:avLst/>
          </a:prstGeom>
          <a:noFill/>
          <a:ln cap="flat" cmpd="sng" w="19050">
            <a:solidFill>
              <a:srgbClr val="646B86"/>
            </a:solidFill>
            <a:prstDash val="solid"/>
            <a:round/>
            <a:headEnd len="lg" w="lg" type="none"/>
            <a:tailEnd len="lg" w="lg" type="triangle"/>
          </a:ln>
        </p:spPr>
      </p:cxnSp>
      <p:sp>
        <p:nvSpPr>
          <p:cNvPr id="91" name="Shape 91"/>
          <p:cNvSpPr txBox="1"/>
          <p:nvPr/>
        </p:nvSpPr>
        <p:spPr>
          <a:xfrm>
            <a:off x="3878048" y="3683600"/>
            <a:ext cx="5982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92" name="Shape 92"/>
          <p:cNvSpPr/>
          <p:nvPr/>
        </p:nvSpPr>
        <p:spPr>
          <a:xfrm>
            <a:off x="4474279" y="4483625"/>
            <a:ext cx="1807800" cy="625500"/>
          </a:xfrm>
          <a:prstGeom prst="diamond">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A[index] == what</a:t>
            </a:r>
          </a:p>
        </p:txBody>
      </p:sp>
      <p:cxnSp>
        <p:nvCxnSpPr>
          <p:cNvPr id="93" name="Shape 93"/>
          <p:cNvCxnSpPr>
            <a:stCxn id="89" idx="2"/>
            <a:endCxn id="92" idx="0"/>
          </p:cNvCxnSpPr>
          <p:nvPr/>
        </p:nvCxnSpPr>
        <p:spPr>
          <a:xfrm>
            <a:off x="5378107" y="4287025"/>
            <a:ext cx="0" cy="196500"/>
          </a:xfrm>
          <a:prstGeom prst="straightConnector1">
            <a:avLst/>
          </a:prstGeom>
          <a:noFill/>
          <a:ln cap="flat" cmpd="sng" w="19050">
            <a:solidFill>
              <a:srgbClr val="646B86"/>
            </a:solidFill>
            <a:prstDash val="solid"/>
            <a:round/>
            <a:headEnd len="lg" w="lg" type="none"/>
            <a:tailEnd len="lg" w="lg" type="triangle"/>
          </a:ln>
        </p:spPr>
      </p:cxnSp>
      <p:sp>
        <p:nvSpPr>
          <p:cNvPr id="94" name="Shape 94"/>
          <p:cNvSpPr txBox="1"/>
          <p:nvPr/>
        </p:nvSpPr>
        <p:spPr>
          <a:xfrm>
            <a:off x="4682398" y="4156725"/>
            <a:ext cx="5466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95" name="Shape 95"/>
          <p:cNvSpPr/>
          <p:nvPr/>
        </p:nvSpPr>
        <p:spPr>
          <a:xfrm>
            <a:off x="6006026" y="5082950"/>
            <a:ext cx="1289399"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return index;</a:t>
            </a:r>
          </a:p>
        </p:txBody>
      </p:sp>
      <p:cxnSp>
        <p:nvCxnSpPr>
          <p:cNvPr id="96" name="Shape 96"/>
          <p:cNvCxnSpPr>
            <a:stCxn id="92" idx="2"/>
            <a:endCxn id="95" idx="1"/>
          </p:cNvCxnSpPr>
          <p:nvPr/>
        </p:nvCxnSpPr>
        <p:spPr>
          <a:xfrm>
            <a:off x="5378179" y="5109125"/>
            <a:ext cx="627900" cy="198600"/>
          </a:xfrm>
          <a:prstGeom prst="straightConnector1">
            <a:avLst/>
          </a:prstGeom>
          <a:noFill/>
          <a:ln cap="flat" cmpd="sng" w="19050">
            <a:solidFill>
              <a:srgbClr val="646B86"/>
            </a:solidFill>
            <a:prstDash val="solid"/>
            <a:round/>
            <a:headEnd len="lg" w="lg" type="none"/>
            <a:tailEnd len="lg" w="lg" type="triangle"/>
          </a:ln>
        </p:spPr>
      </p:cxnSp>
      <p:sp>
        <p:nvSpPr>
          <p:cNvPr id="97" name="Shape 97"/>
          <p:cNvSpPr txBox="1"/>
          <p:nvPr/>
        </p:nvSpPr>
        <p:spPr>
          <a:xfrm>
            <a:off x="5187148" y="5109125"/>
            <a:ext cx="5466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98" name="Shape 98"/>
          <p:cNvSpPr/>
          <p:nvPr/>
        </p:nvSpPr>
        <p:spPr>
          <a:xfrm>
            <a:off x="6673757" y="4571675"/>
            <a:ext cx="935700" cy="449400"/>
          </a:xfrm>
          <a:prstGeom prst="rect">
            <a:avLst/>
          </a:prstGeom>
          <a:solidFill>
            <a:srgbClr val="F4FEDE"/>
          </a:solidFill>
          <a:ln cap="flat" cmpd="sng" w="12700">
            <a:solidFill>
              <a:srgbClr val="000000"/>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rgbClr val="000000"/>
                </a:solidFill>
              </a:rPr>
              <a:t>index++;</a:t>
            </a:r>
          </a:p>
        </p:txBody>
      </p:sp>
      <p:cxnSp>
        <p:nvCxnSpPr>
          <p:cNvPr id="99" name="Shape 99"/>
          <p:cNvCxnSpPr>
            <a:stCxn id="92" idx="3"/>
            <a:endCxn id="98" idx="1"/>
          </p:cNvCxnSpPr>
          <p:nvPr/>
        </p:nvCxnSpPr>
        <p:spPr>
          <a:xfrm>
            <a:off x="6282079" y="4796375"/>
            <a:ext cx="391799" cy="0"/>
          </a:xfrm>
          <a:prstGeom prst="straightConnector1">
            <a:avLst/>
          </a:prstGeom>
          <a:noFill/>
          <a:ln cap="flat" cmpd="sng" w="19050">
            <a:solidFill>
              <a:srgbClr val="646B86"/>
            </a:solidFill>
            <a:prstDash val="solid"/>
            <a:round/>
            <a:headEnd len="lg" w="lg" type="none"/>
            <a:tailEnd len="lg" w="lg" type="triangle"/>
          </a:ln>
        </p:spPr>
      </p:cxnSp>
      <p:sp>
        <p:nvSpPr>
          <p:cNvPr id="100" name="Shape 100"/>
          <p:cNvSpPr txBox="1"/>
          <p:nvPr/>
        </p:nvSpPr>
        <p:spPr>
          <a:xfrm>
            <a:off x="6049328" y="4339175"/>
            <a:ext cx="9357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101" name="Shape 101"/>
          <p:cNvCxnSpPr>
            <a:stCxn id="98" idx="0"/>
          </p:cNvCxnSpPr>
          <p:nvPr/>
        </p:nvCxnSpPr>
        <p:spPr>
          <a:xfrm rot="10800000">
            <a:off x="7131707" y="4000775"/>
            <a:ext cx="9900" cy="570900"/>
          </a:xfrm>
          <a:prstGeom prst="straightConnector1">
            <a:avLst/>
          </a:prstGeom>
          <a:noFill/>
          <a:ln cap="flat" cmpd="sng" w="19050">
            <a:solidFill>
              <a:srgbClr val="646B86"/>
            </a:solidFill>
            <a:prstDash val="solid"/>
            <a:round/>
            <a:headEnd len="lg" w="lg" type="none"/>
            <a:tailEnd len="lg" w="lg" type="none"/>
          </a:ln>
        </p:spPr>
      </p:cxnSp>
      <p:cxnSp>
        <p:nvCxnSpPr>
          <p:cNvPr id="102" name="Shape 102"/>
          <p:cNvCxnSpPr/>
          <p:nvPr/>
        </p:nvCxnSpPr>
        <p:spPr>
          <a:xfrm flipH="1">
            <a:off x="5777821" y="4012075"/>
            <a:ext cx="1353600" cy="125400"/>
          </a:xfrm>
          <a:prstGeom prst="straightConnector1">
            <a:avLst/>
          </a:prstGeom>
          <a:noFill/>
          <a:ln cap="flat" cmpd="sng" w="19050">
            <a:solidFill>
              <a:srgbClr val="646B86"/>
            </a:solidFill>
            <a:prstDash val="solid"/>
            <a:round/>
            <a:headEnd len="lg" w="lg" type="none"/>
            <a:tailEnd len="lg" w="lg" type="triangle"/>
          </a:ln>
        </p:spPr>
      </p:cxnSp>
      <p:cxnSp>
        <p:nvCxnSpPr>
          <p:cNvPr id="103" name="Shape 103"/>
          <p:cNvCxnSpPr>
            <a:stCxn id="89" idx="3"/>
            <a:endCxn id="86" idx="1"/>
          </p:cNvCxnSpPr>
          <p:nvPr/>
        </p:nvCxnSpPr>
        <p:spPr>
          <a:xfrm flipH="1" rot="10800000">
            <a:off x="6022807" y="3081475"/>
            <a:ext cx="1654499" cy="892800"/>
          </a:xfrm>
          <a:prstGeom prst="straightConnector1">
            <a:avLst/>
          </a:prstGeom>
          <a:noFill/>
          <a:ln cap="flat" cmpd="sng" w="19050">
            <a:solidFill>
              <a:srgbClr val="646B86"/>
            </a:solidFill>
            <a:prstDash val="solid"/>
            <a:round/>
            <a:headEnd len="lg" w="lg" type="none"/>
            <a:tailEnd len="lg" w="lg" type="triangle"/>
          </a:ln>
        </p:spPr>
      </p:cxnSp>
      <p:sp>
        <p:nvSpPr>
          <p:cNvPr id="104" name="Shape 104"/>
          <p:cNvSpPr txBox="1"/>
          <p:nvPr/>
        </p:nvSpPr>
        <p:spPr>
          <a:xfrm>
            <a:off x="6049321" y="3299325"/>
            <a:ext cx="9357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05" name="Shape 10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276825" y="338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t>Activity - Possible Solution</a:t>
            </a:r>
          </a:p>
        </p:txBody>
      </p:sp>
      <p:sp>
        <p:nvSpPr>
          <p:cNvPr id="115" name="Shape 115"/>
          <p:cNvSpPr/>
          <p:nvPr/>
        </p:nvSpPr>
        <p:spPr>
          <a:xfrm>
            <a:off x="323417" y="1481400"/>
            <a:ext cx="10542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in</a:t>
            </a:r>
            <a:r>
              <a:rPr b="1" lang="en">
                <a:solidFill>
                  <a:schemeClr val="dk1"/>
                </a:solidFill>
              </a:rPr>
              <a:t>dex</a:t>
            </a:r>
            <a:r>
              <a:rPr b="1" i="0" lang="en" sz="1400" u="none" cap="none" strike="noStrike">
                <a:solidFill>
                  <a:schemeClr val="dk1"/>
                </a:solidFill>
                <a:latin typeface="Arial"/>
                <a:ea typeface="Arial"/>
                <a:cs typeface="Arial"/>
                <a:sym typeface="Arial"/>
              </a:rPr>
              <a:t>=0</a:t>
            </a:r>
          </a:p>
        </p:txBody>
      </p:sp>
      <p:sp>
        <p:nvSpPr>
          <p:cNvPr id="116" name="Shape 116"/>
          <p:cNvSpPr/>
          <p:nvPr/>
        </p:nvSpPr>
        <p:spPr>
          <a:xfrm>
            <a:off x="323417" y="2613050"/>
            <a:ext cx="2503800" cy="6255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(N==1) &amp;&amp; (A[0] = what)</a:t>
            </a:r>
          </a:p>
        </p:txBody>
      </p:sp>
      <p:sp>
        <p:nvSpPr>
          <p:cNvPr id="117" name="Shape 117"/>
          <p:cNvSpPr/>
          <p:nvPr/>
        </p:nvSpPr>
        <p:spPr>
          <a:xfrm>
            <a:off x="1048159" y="3969550"/>
            <a:ext cx="10542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0;</a:t>
            </a:r>
          </a:p>
        </p:txBody>
      </p:sp>
      <p:cxnSp>
        <p:nvCxnSpPr>
          <p:cNvPr id="118" name="Shape 118"/>
          <p:cNvCxnSpPr>
            <a:stCxn id="116" idx="2"/>
            <a:endCxn id="117" idx="0"/>
          </p:cNvCxnSpPr>
          <p:nvPr/>
        </p:nvCxnSpPr>
        <p:spPr>
          <a:xfrm>
            <a:off x="1575317" y="3238550"/>
            <a:ext cx="0" cy="7311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p:nvPr/>
        </p:nvSpPr>
        <p:spPr>
          <a:xfrm>
            <a:off x="3038823" y="2613050"/>
            <a:ext cx="1418699" cy="6255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N==0</a:t>
            </a:r>
          </a:p>
        </p:txBody>
      </p:sp>
      <p:sp>
        <p:nvSpPr>
          <p:cNvPr id="120" name="Shape 120"/>
          <p:cNvSpPr txBox="1"/>
          <p:nvPr/>
        </p:nvSpPr>
        <p:spPr>
          <a:xfrm>
            <a:off x="2620637" y="2468600"/>
            <a:ext cx="6246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21" name="Shape 121"/>
          <p:cNvSpPr txBox="1"/>
          <p:nvPr/>
        </p:nvSpPr>
        <p:spPr>
          <a:xfrm>
            <a:off x="1711948" y="3362087"/>
            <a:ext cx="6246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22" name="Shape 122"/>
          <p:cNvSpPr/>
          <p:nvPr/>
        </p:nvSpPr>
        <p:spPr>
          <a:xfrm>
            <a:off x="3221171" y="3969550"/>
            <a:ext cx="10542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123" name="Shape 123"/>
          <p:cNvCxnSpPr>
            <a:stCxn id="119" idx="2"/>
            <a:endCxn id="122" idx="0"/>
          </p:cNvCxnSpPr>
          <p:nvPr/>
        </p:nvCxnSpPr>
        <p:spPr>
          <a:xfrm>
            <a:off x="3748173" y="3238550"/>
            <a:ext cx="0" cy="731100"/>
          </a:xfrm>
          <a:prstGeom prst="straightConnector1">
            <a:avLst/>
          </a:prstGeom>
          <a:noFill/>
          <a:ln cap="flat" cmpd="sng" w="19050">
            <a:solidFill>
              <a:schemeClr val="dk2"/>
            </a:solidFill>
            <a:prstDash val="solid"/>
            <a:round/>
            <a:headEnd len="lg" w="lg" type="none"/>
            <a:tailEnd len="lg" w="lg" type="triangle"/>
          </a:ln>
        </p:spPr>
      </p:cxnSp>
      <p:sp>
        <p:nvSpPr>
          <p:cNvPr id="124" name="Shape 124"/>
          <p:cNvSpPr txBox="1"/>
          <p:nvPr/>
        </p:nvSpPr>
        <p:spPr>
          <a:xfrm>
            <a:off x="5493647" y="3143562"/>
            <a:ext cx="6246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25" name="Shape 125"/>
          <p:cNvSpPr/>
          <p:nvPr/>
        </p:nvSpPr>
        <p:spPr>
          <a:xfrm>
            <a:off x="4736042" y="2613050"/>
            <a:ext cx="1054200" cy="6255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N&gt;1</a:t>
            </a:r>
          </a:p>
        </p:txBody>
      </p:sp>
      <p:cxnSp>
        <p:nvCxnSpPr>
          <p:cNvPr id="126" name="Shape 126"/>
          <p:cNvCxnSpPr>
            <a:stCxn id="115" idx="2"/>
            <a:endCxn id="116" idx="0"/>
          </p:cNvCxnSpPr>
          <p:nvPr/>
        </p:nvCxnSpPr>
        <p:spPr>
          <a:xfrm>
            <a:off x="850517" y="1930800"/>
            <a:ext cx="724800" cy="682200"/>
          </a:xfrm>
          <a:prstGeom prst="straightConnector1">
            <a:avLst/>
          </a:prstGeom>
          <a:noFill/>
          <a:ln cap="flat" cmpd="sng" w="19050">
            <a:solidFill>
              <a:schemeClr val="dk2"/>
            </a:solidFill>
            <a:prstDash val="solid"/>
            <a:round/>
            <a:headEnd len="lg" w="lg" type="none"/>
            <a:tailEnd len="lg" w="lg" type="triangle"/>
          </a:ln>
        </p:spPr>
      </p:cxnSp>
      <p:cxnSp>
        <p:nvCxnSpPr>
          <p:cNvPr id="127" name="Shape 127"/>
          <p:cNvCxnSpPr>
            <a:stCxn id="116" idx="3"/>
            <a:endCxn id="119" idx="1"/>
          </p:cNvCxnSpPr>
          <p:nvPr/>
        </p:nvCxnSpPr>
        <p:spPr>
          <a:xfrm>
            <a:off x="2827217" y="2925800"/>
            <a:ext cx="211500" cy="0"/>
          </a:xfrm>
          <a:prstGeom prst="straightConnector1">
            <a:avLst/>
          </a:prstGeom>
          <a:noFill/>
          <a:ln cap="flat" cmpd="sng" w="19050">
            <a:solidFill>
              <a:schemeClr val="dk2"/>
            </a:solidFill>
            <a:prstDash val="solid"/>
            <a:round/>
            <a:headEnd len="lg" w="lg" type="none"/>
            <a:tailEnd len="lg" w="lg" type="triangle"/>
          </a:ln>
        </p:spPr>
      </p:cxnSp>
      <p:cxnSp>
        <p:nvCxnSpPr>
          <p:cNvPr id="128" name="Shape 128"/>
          <p:cNvCxnSpPr>
            <a:stCxn id="119" idx="3"/>
            <a:endCxn id="125" idx="1"/>
          </p:cNvCxnSpPr>
          <p:nvPr/>
        </p:nvCxnSpPr>
        <p:spPr>
          <a:xfrm>
            <a:off x="4457523" y="2925800"/>
            <a:ext cx="278400" cy="0"/>
          </a:xfrm>
          <a:prstGeom prst="straightConnector1">
            <a:avLst/>
          </a:prstGeom>
          <a:noFill/>
          <a:ln cap="flat" cmpd="sng" w="19050">
            <a:solidFill>
              <a:schemeClr val="dk2"/>
            </a:solidFill>
            <a:prstDash val="solid"/>
            <a:round/>
            <a:headEnd len="lg" w="lg" type="none"/>
            <a:tailEnd len="lg" w="lg" type="triangle"/>
          </a:ln>
        </p:spPr>
      </p:cxnSp>
      <p:sp>
        <p:nvSpPr>
          <p:cNvPr id="129" name="Shape 129"/>
          <p:cNvSpPr txBox="1"/>
          <p:nvPr/>
        </p:nvSpPr>
        <p:spPr>
          <a:xfrm>
            <a:off x="5693760" y="2468600"/>
            <a:ext cx="6246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30" name="Shape 130"/>
          <p:cNvSpPr/>
          <p:nvPr/>
        </p:nvSpPr>
        <p:spPr>
          <a:xfrm>
            <a:off x="7863695" y="2701100"/>
            <a:ext cx="10542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-1;</a:t>
            </a:r>
          </a:p>
        </p:txBody>
      </p:sp>
      <p:cxnSp>
        <p:nvCxnSpPr>
          <p:cNvPr id="131" name="Shape 131"/>
          <p:cNvCxnSpPr>
            <a:stCxn id="125" idx="3"/>
            <a:endCxn id="130" idx="1"/>
          </p:cNvCxnSpPr>
          <p:nvPr/>
        </p:nvCxnSpPr>
        <p:spPr>
          <a:xfrm>
            <a:off x="5790242" y="2925800"/>
            <a:ext cx="2073600" cy="0"/>
          </a:xfrm>
          <a:prstGeom prst="straightConnector1">
            <a:avLst/>
          </a:prstGeom>
          <a:noFill/>
          <a:ln cap="flat" cmpd="sng" w="19050">
            <a:solidFill>
              <a:schemeClr val="dk2"/>
            </a:solidFill>
            <a:prstDash val="solid"/>
            <a:round/>
            <a:headEnd len="lg" w="lg" type="none"/>
            <a:tailEnd len="lg" w="lg" type="triangle"/>
          </a:ln>
        </p:spPr>
      </p:cxnSp>
      <p:sp>
        <p:nvSpPr>
          <p:cNvPr id="132" name="Shape 132"/>
          <p:cNvSpPr txBox="1"/>
          <p:nvPr/>
        </p:nvSpPr>
        <p:spPr>
          <a:xfrm>
            <a:off x="4290689" y="2468600"/>
            <a:ext cx="6246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33" name="Shape 133"/>
          <p:cNvSpPr/>
          <p:nvPr/>
        </p:nvSpPr>
        <p:spPr>
          <a:xfrm>
            <a:off x="4789312" y="3505775"/>
            <a:ext cx="1347000" cy="6255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 &lt; N</a:t>
            </a:r>
          </a:p>
        </p:txBody>
      </p:sp>
      <p:cxnSp>
        <p:nvCxnSpPr>
          <p:cNvPr id="134" name="Shape 134"/>
          <p:cNvCxnSpPr>
            <a:stCxn id="125" idx="2"/>
            <a:endCxn id="133" idx="0"/>
          </p:cNvCxnSpPr>
          <p:nvPr/>
        </p:nvCxnSpPr>
        <p:spPr>
          <a:xfrm>
            <a:off x="5263142" y="3238550"/>
            <a:ext cx="199800" cy="267300"/>
          </a:xfrm>
          <a:prstGeom prst="straightConnector1">
            <a:avLst/>
          </a:prstGeom>
          <a:noFill/>
          <a:ln cap="flat" cmpd="sng" w="19050">
            <a:solidFill>
              <a:schemeClr val="dk2"/>
            </a:solidFill>
            <a:prstDash val="solid"/>
            <a:round/>
            <a:headEnd len="lg" w="lg" type="none"/>
            <a:tailEnd len="lg" w="lg" type="triangle"/>
          </a:ln>
        </p:spPr>
      </p:cxnSp>
      <p:sp>
        <p:nvSpPr>
          <p:cNvPr id="135" name="Shape 135"/>
          <p:cNvSpPr txBox="1"/>
          <p:nvPr/>
        </p:nvSpPr>
        <p:spPr>
          <a:xfrm>
            <a:off x="3896036" y="3527850"/>
            <a:ext cx="6246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36" name="Shape 136"/>
          <p:cNvSpPr/>
          <p:nvPr/>
        </p:nvSpPr>
        <p:spPr>
          <a:xfrm>
            <a:off x="4518697" y="4327875"/>
            <a:ext cx="1888200" cy="6255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A[index] == what</a:t>
            </a:r>
          </a:p>
        </p:txBody>
      </p:sp>
      <p:cxnSp>
        <p:nvCxnSpPr>
          <p:cNvPr id="137" name="Shape 137"/>
          <p:cNvCxnSpPr>
            <a:stCxn id="133" idx="2"/>
            <a:endCxn id="136" idx="0"/>
          </p:cNvCxnSpPr>
          <p:nvPr/>
        </p:nvCxnSpPr>
        <p:spPr>
          <a:xfrm>
            <a:off x="5462812" y="4131275"/>
            <a:ext cx="0" cy="196500"/>
          </a:xfrm>
          <a:prstGeom prst="straightConnector1">
            <a:avLst/>
          </a:prstGeom>
          <a:noFill/>
          <a:ln cap="flat" cmpd="sng" w="19050">
            <a:solidFill>
              <a:schemeClr val="dk2"/>
            </a:solidFill>
            <a:prstDash val="solid"/>
            <a:round/>
            <a:headEnd len="lg" w="lg" type="none"/>
            <a:tailEnd len="lg" w="lg" type="triangle"/>
          </a:ln>
        </p:spPr>
      </p:cxnSp>
      <p:sp>
        <p:nvSpPr>
          <p:cNvPr id="138" name="Shape 138"/>
          <p:cNvSpPr txBox="1"/>
          <p:nvPr/>
        </p:nvSpPr>
        <p:spPr>
          <a:xfrm>
            <a:off x="4736042" y="4000975"/>
            <a:ext cx="5709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39" name="Shape 139"/>
          <p:cNvSpPr/>
          <p:nvPr/>
        </p:nvSpPr>
        <p:spPr>
          <a:xfrm>
            <a:off x="6118344" y="4927200"/>
            <a:ext cx="13470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return index;</a:t>
            </a:r>
          </a:p>
        </p:txBody>
      </p:sp>
      <p:cxnSp>
        <p:nvCxnSpPr>
          <p:cNvPr id="140" name="Shape 140"/>
          <p:cNvCxnSpPr>
            <a:stCxn id="136" idx="2"/>
            <a:endCxn id="139" idx="1"/>
          </p:cNvCxnSpPr>
          <p:nvPr/>
        </p:nvCxnSpPr>
        <p:spPr>
          <a:xfrm>
            <a:off x="5462797" y="4953375"/>
            <a:ext cx="655500" cy="198600"/>
          </a:xfrm>
          <a:prstGeom prst="straightConnector1">
            <a:avLst/>
          </a:prstGeom>
          <a:noFill/>
          <a:ln cap="flat" cmpd="sng" w="19050">
            <a:solidFill>
              <a:schemeClr val="dk2"/>
            </a:solidFill>
            <a:prstDash val="solid"/>
            <a:round/>
            <a:headEnd len="lg" w="lg" type="none"/>
            <a:tailEnd len="lg" w="lg" type="triangle"/>
          </a:ln>
        </p:spPr>
      </p:cxnSp>
      <p:sp>
        <p:nvSpPr>
          <p:cNvPr id="141" name="Shape 141"/>
          <p:cNvSpPr txBox="1"/>
          <p:nvPr/>
        </p:nvSpPr>
        <p:spPr>
          <a:xfrm>
            <a:off x="5263166" y="5075537"/>
            <a:ext cx="570900" cy="457200"/>
          </a:xfrm>
          <a:prstGeom prst="rect">
            <a:avLst/>
          </a:prstGeom>
          <a:noFill/>
          <a:ln>
            <a:noFill/>
          </a:ln>
        </p:spPr>
        <p:txBody>
          <a:bodyPr anchorCtr="0" anchor="t" bIns="91425" lIns="91425" rIns="91425" tIns="91425">
            <a:noAutofit/>
          </a:bodyPr>
          <a:lstStyle/>
          <a:p>
            <a:pPr lvl="0" rtl="0">
              <a:spcBef>
                <a:spcPts val="0"/>
              </a:spcBef>
              <a:buNone/>
            </a:pPr>
            <a:r>
              <a:rPr lang="en"/>
              <a:t>True</a:t>
            </a:r>
          </a:p>
        </p:txBody>
      </p:sp>
      <p:sp>
        <p:nvSpPr>
          <p:cNvPr id="142" name="Shape 142"/>
          <p:cNvSpPr/>
          <p:nvPr/>
        </p:nvSpPr>
        <p:spPr>
          <a:xfrm>
            <a:off x="6815675" y="4415925"/>
            <a:ext cx="9768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None/>
            </a:pPr>
            <a:r>
              <a:rPr b="1" lang="en">
                <a:solidFill>
                  <a:schemeClr val="dk1"/>
                </a:solidFill>
              </a:rPr>
              <a:t>index++;</a:t>
            </a:r>
          </a:p>
        </p:txBody>
      </p:sp>
      <p:cxnSp>
        <p:nvCxnSpPr>
          <p:cNvPr id="143" name="Shape 143"/>
          <p:cNvCxnSpPr>
            <a:stCxn id="136" idx="3"/>
            <a:endCxn id="142" idx="1"/>
          </p:cNvCxnSpPr>
          <p:nvPr/>
        </p:nvCxnSpPr>
        <p:spPr>
          <a:xfrm>
            <a:off x="6406897" y="4640625"/>
            <a:ext cx="408900" cy="0"/>
          </a:xfrm>
          <a:prstGeom prst="straightConnector1">
            <a:avLst/>
          </a:prstGeom>
          <a:noFill/>
          <a:ln cap="flat" cmpd="sng" w="19050">
            <a:solidFill>
              <a:schemeClr val="dk2"/>
            </a:solidFill>
            <a:prstDash val="solid"/>
            <a:round/>
            <a:headEnd len="lg" w="lg" type="none"/>
            <a:tailEnd len="lg" w="lg" type="triangle"/>
          </a:ln>
        </p:spPr>
      </p:cxnSp>
      <p:sp>
        <p:nvSpPr>
          <p:cNvPr id="144" name="Shape 144"/>
          <p:cNvSpPr txBox="1"/>
          <p:nvPr/>
        </p:nvSpPr>
        <p:spPr>
          <a:xfrm>
            <a:off x="6163555" y="4183425"/>
            <a:ext cx="624599"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cxnSp>
        <p:nvCxnSpPr>
          <p:cNvPr id="145" name="Shape 145"/>
          <p:cNvCxnSpPr>
            <a:stCxn id="142" idx="0"/>
          </p:cNvCxnSpPr>
          <p:nvPr/>
        </p:nvCxnSpPr>
        <p:spPr>
          <a:xfrm rot="10800000">
            <a:off x="7293575" y="3845025"/>
            <a:ext cx="10500" cy="570900"/>
          </a:xfrm>
          <a:prstGeom prst="straightConnector1">
            <a:avLst/>
          </a:prstGeom>
          <a:noFill/>
          <a:ln cap="flat" cmpd="sng" w="19050">
            <a:solidFill>
              <a:schemeClr val="dk2"/>
            </a:solidFill>
            <a:prstDash val="solid"/>
            <a:round/>
            <a:headEnd len="lg" w="lg" type="none"/>
            <a:tailEnd len="lg" w="lg" type="none"/>
          </a:ln>
        </p:spPr>
      </p:cxnSp>
      <p:cxnSp>
        <p:nvCxnSpPr>
          <p:cNvPr id="146" name="Shape 146"/>
          <p:cNvCxnSpPr/>
          <p:nvPr/>
        </p:nvCxnSpPr>
        <p:spPr>
          <a:xfrm flipH="1">
            <a:off x="5879725" y="3856325"/>
            <a:ext cx="1413900" cy="125400"/>
          </a:xfrm>
          <a:prstGeom prst="straightConnector1">
            <a:avLst/>
          </a:prstGeom>
          <a:noFill/>
          <a:ln cap="flat" cmpd="sng" w="19050">
            <a:solidFill>
              <a:schemeClr val="dk2"/>
            </a:solidFill>
            <a:prstDash val="solid"/>
            <a:round/>
            <a:headEnd len="lg" w="lg" type="none"/>
            <a:tailEnd len="lg" w="lg" type="triangle"/>
          </a:ln>
        </p:spPr>
      </p:cxnSp>
      <p:cxnSp>
        <p:nvCxnSpPr>
          <p:cNvPr id="147" name="Shape 147"/>
          <p:cNvCxnSpPr>
            <a:stCxn id="133" idx="3"/>
            <a:endCxn id="130" idx="1"/>
          </p:cNvCxnSpPr>
          <p:nvPr/>
        </p:nvCxnSpPr>
        <p:spPr>
          <a:xfrm flipH="1" rot="10800000">
            <a:off x="6136312" y="2925725"/>
            <a:ext cx="1727399" cy="892800"/>
          </a:xfrm>
          <a:prstGeom prst="straightConnector1">
            <a:avLst/>
          </a:prstGeom>
          <a:noFill/>
          <a:ln cap="flat" cmpd="sng" w="19050">
            <a:solidFill>
              <a:schemeClr val="dk2"/>
            </a:solidFill>
            <a:prstDash val="solid"/>
            <a:round/>
            <a:headEnd len="lg" w="lg" type="none"/>
            <a:tailEnd len="lg" w="lg" type="triangle"/>
          </a:ln>
        </p:spPr>
      </p:cxnSp>
      <p:sp>
        <p:nvSpPr>
          <p:cNvPr id="148" name="Shape 148"/>
          <p:cNvSpPr txBox="1"/>
          <p:nvPr/>
        </p:nvSpPr>
        <p:spPr>
          <a:xfrm>
            <a:off x="6163567" y="3143562"/>
            <a:ext cx="624600" cy="457200"/>
          </a:xfrm>
          <a:prstGeom prst="rect">
            <a:avLst/>
          </a:prstGeom>
          <a:noFill/>
          <a:ln>
            <a:noFill/>
          </a:ln>
        </p:spPr>
        <p:txBody>
          <a:bodyPr anchorCtr="0" anchor="t" bIns="91425" lIns="91425" rIns="91425" tIns="91425">
            <a:noAutofit/>
          </a:bodyPr>
          <a:lstStyle/>
          <a:p>
            <a:pPr lvl="0" rtl="0">
              <a:spcBef>
                <a:spcPts val="0"/>
              </a:spcBef>
              <a:buNone/>
            </a:pPr>
            <a:r>
              <a:rPr lang="en"/>
              <a:t>False</a:t>
            </a:r>
          </a:p>
        </p:txBody>
      </p:sp>
      <p:sp>
        <p:nvSpPr>
          <p:cNvPr id="149" name="Shape 149"/>
          <p:cNvSpPr txBox="1"/>
          <p:nvPr/>
        </p:nvSpPr>
        <p:spPr>
          <a:xfrm>
            <a:off x="276837" y="4691975"/>
            <a:ext cx="3721500" cy="941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FF0000"/>
                </a:solidFill>
              </a:rPr>
              <a:t>1: A[“Bob”, “Jane”], 2, “Jane”</a:t>
            </a:r>
          </a:p>
          <a:p>
            <a:pPr lvl="0" rtl="0">
              <a:spcBef>
                <a:spcPts val="0"/>
              </a:spcBef>
              <a:buNone/>
            </a:pPr>
            <a:r>
              <a:rPr b="1" lang="en">
                <a:solidFill>
                  <a:srgbClr val="0000FF"/>
                </a:solidFill>
              </a:rPr>
              <a:t>2: A[“Bob”, “Jane”], 2, “Spot”</a:t>
            </a:r>
          </a:p>
          <a:p>
            <a:pPr lvl="0" rtl="0">
              <a:spcBef>
                <a:spcPts val="0"/>
              </a:spcBef>
              <a:buNone/>
            </a:pPr>
            <a:r>
              <a:rPr b="1" lang="en">
                <a:solidFill>
                  <a:srgbClr val="6AA84F"/>
                </a:solidFill>
              </a:rPr>
              <a:t>3: A[], 0, “Bob”</a:t>
            </a:r>
          </a:p>
          <a:p>
            <a:pPr lvl="0" rtl="0">
              <a:spcBef>
                <a:spcPts val="0"/>
              </a:spcBef>
              <a:buNone/>
            </a:pPr>
            <a:r>
              <a:rPr b="1" lang="en">
                <a:solidFill>
                  <a:srgbClr val="9900FF"/>
                </a:solidFill>
              </a:rPr>
              <a:t>4. A[“Bob”], 1, “Bob”</a:t>
            </a:r>
          </a:p>
        </p:txBody>
      </p:sp>
      <p:sp>
        <p:nvSpPr>
          <p:cNvPr id="150" name="Shape 150"/>
          <p:cNvSpPr/>
          <p:nvPr/>
        </p:nvSpPr>
        <p:spPr>
          <a:xfrm>
            <a:off x="1226581" y="1993600"/>
            <a:ext cx="5732120" cy="3007500"/>
          </a:xfrm>
          <a:custGeom>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lg" w="lg" type="none"/>
            <a:tailEnd len="lg" w="lg" type="none"/>
          </a:ln>
        </p:spPr>
      </p:sp>
      <p:sp>
        <p:nvSpPr>
          <p:cNvPr id="151" name="Shape 151"/>
          <p:cNvSpPr/>
          <p:nvPr/>
        </p:nvSpPr>
        <p:spPr>
          <a:xfrm>
            <a:off x="1027801" y="2039175"/>
            <a:ext cx="7079555" cy="2677125"/>
          </a:xfrm>
          <a:custGeom>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lg" w="lg" type="none"/>
            <a:tailEnd len="lg" w="lg" type="none"/>
          </a:ln>
        </p:spPr>
      </p:sp>
      <p:sp>
        <p:nvSpPr>
          <p:cNvPr id="152" name="Shape 152"/>
          <p:cNvSpPr/>
          <p:nvPr/>
        </p:nvSpPr>
        <p:spPr>
          <a:xfrm>
            <a:off x="729606" y="2005000"/>
            <a:ext cx="3026221" cy="2107525"/>
          </a:xfrm>
          <a:custGeom>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lg" w="lg" type="none"/>
            <a:tailEnd len="lg" w="lg" type="none"/>
          </a:ln>
        </p:spPr>
      </p:sp>
      <p:sp>
        <p:nvSpPr>
          <p:cNvPr id="153" name="Shape 153"/>
          <p:cNvSpPr/>
          <p:nvPr/>
        </p:nvSpPr>
        <p:spPr>
          <a:xfrm>
            <a:off x="597086" y="2073350"/>
            <a:ext cx="894606" cy="1970825"/>
          </a:xfrm>
          <a:custGeom>
            <a:pathLst>
              <a:path extrusionOk="0" h="78833" w="36910">
                <a:moveTo>
                  <a:pt x="0" y="0"/>
                </a:moveTo>
                <a:lnTo>
                  <a:pt x="36910" y="39189"/>
                </a:lnTo>
                <a:lnTo>
                  <a:pt x="35088" y="78833"/>
                </a:lnTo>
              </a:path>
            </a:pathLst>
          </a:custGeom>
          <a:noFill/>
          <a:ln cap="flat" cmpd="sng" w="38100">
            <a:solidFill>
              <a:srgbClr val="9900FF"/>
            </a:solidFill>
            <a:prstDash val="solid"/>
            <a:round/>
            <a:headEnd len="lg" w="lg" type="none"/>
            <a:tailEnd len="lg" w="lg" type="none"/>
          </a:ln>
        </p:spPr>
      </p:sp>
      <p:sp>
        <p:nvSpPr>
          <p:cNvPr id="154" name="Shape 154"/>
          <p:cNvSpPr txBox="1"/>
          <p:nvPr/>
        </p:nvSpPr>
        <p:spPr>
          <a:xfrm>
            <a:off x="276825" y="5586450"/>
            <a:ext cx="3721500" cy="941700"/>
          </a:xfrm>
          <a:prstGeom prst="rect">
            <a:avLst/>
          </a:prstGeom>
          <a:noFill/>
          <a:ln>
            <a:noFill/>
          </a:ln>
        </p:spPr>
        <p:txBody>
          <a:bodyPr anchorCtr="0" anchor="t" bIns="91425" lIns="91425" rIns="91425" tIns="91425">
            <a:noAutofit/>
          </a:bodyPr>
          <a:lstStyle/>
          <a:p>
            <a:pPr lvl="0" rtl="0">
              <a:spcBef>
                <a:spcPts val="0"/>
              </a:spcBef>
              <a:buNone/>
            </a:pPr>
            <a:r>
              <a:rPr b="1" lang="en">
                <a:solidFill>
                  <a:srgbClr val="4A86E8"/>
                </a:solidFill>
              </a:rPr>
              <a:t>5. A[“Bob”], 1, “Spot”</a:t>
            </a:r>
          </a:p>
        </p:txBody>
      </p:sp>
      <p:sp>
        <p:nvSpPr>
          <p:cNvPr id="155" name="Shape 155"/>
          <p:cNvSpPr/>
          <p:nvPr/>
        </p:nvSpPr>
        <p:spPr>
          <a:xfrm>
            <a:off x="497696" y="2221450"/>
            <a:ext cx="7896868" cy="694900"/>
          </a:xfrm>
          <a:custGeom>
            <a:pathLst>
              <a:path extrusionOk="0" h="27796" w="325812">
                <a:moveTo>
                  <a:pt x="0" y="0"/>
                </a:moveTo>
                <a:lnTo>
                  <a:pt x="21417" y="27796"/>
                </a:lnTo>
                <a:lnTo>
                  <a:pt x="325812" y="24607"/>
                </a:lnTo>
              </a:path>
            </a:pathLst>
          </a:custGeom>
          <a:noFill/>
          <a:ln cap="flat" cmpd="sng" w="38100">
            <a:solidFill>
              <a:srgbClr val="4A86E8"/>
            </a:solidFill>
            <a:prstDash val="solid"/>
            <a:round/>
            <a:headEnd len="lg" w="lg" type="none"/>
            <a:tailEnd len="lg" w="lg" type="none"/>
          </a:ln>
        </p:spPr>
      </p:sp>
      <p:sp>
        <p:nvSpPr>
          <p:cNvPr id="156" name="Shape 15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Other criteria focus on single elements. </a:t>
            </a:r>
          </a:p>
          <a:p>
            <a:pPr indent="-419100" lvl="1" marL="914400" marR="0" rtl="0" algn="l">
              <a:lnSpc>
                <a:spcPct val="120000"/>
              </a:lnSpc>
              <a:spcBef>
                <a:spcPts val="0"/>
              </a:spcBef>
              <a:spcAft>
                <a:spcPts val="0"/>
              </a:spcAft>
              <a:buClr>
                <a:schemeClr val="dk1"/>
              </a:buClr>
              <a:buSzPct val="125000"/>
              <a:buFont typeface="Arial"/>
            </a:pPr>
            <a:r>
              <a:rPr lang="en"/>
              <a:t>However, all tests execute a sequence of elements - a path through the program.</a:t>
            </a:r>
          </a:p>
          <a:p>
            <a:pPr indent="-419100" lvl="1" marL="914400" marR="0" rtl="0" algn="l">
              <a:lnSpc>
                <a:spcPct val="120000"/>
              </a:lnSpc>
              <a:spcBef>
                <a:spcPts val="0"/>
              </a:spcBef>
              <a:spcAft>
                <a:spcPts val="0"/>
              </a:spcAft>
              <a:buClr>
                <a:schemeClr val="dk1"/>
              </a:buClr>
              <a:buSzPct val="125000"/>
              <a:buFont typeface="Arial"/>
            </a:pPr>
            <a:r>
              <a:rPr lang="en"/>
              <a:t>Combination of elements matters - interaction sequences are the root of many faults.</a:t>
            </a:r>
          </a:p>
          <a:p>
            <a:pPr indent="-228600" lvl="0" marL="457200" marR="0" rtl="0" algn="l">
              <a:lnSpc>
                <a:spcPct val="120000"/>
              </a:lnSpc>
              <a:spcBef>
                <a:spcPts val="0"/>
              </a:spcBef>
              <a:spcAft>
                <a:spcPts val="0"/>
              </a:spcAft>
            </a:pPr>
            <a:r>
              <a:rPr lang="en"/>
              <a:t>Path coverage requires that all paths through the CFG are covered.</a:t>
            </a:r>
          </a:p>
          <a:p>
            <a:pPr indent="-228600" lvl="0" marL="457200" marR="0" rtl="0" algn="l">
              <a:lnSpc>
                <a:spcPct val="120000"/>
              </a:lnSpc>
              <a:spcBef>
                <a:spcPts val="0"/>
              </a:spcBef>
              <a:spcAft>
                <a:spcPts val="0"/>
              </a:spcAft>
            </a:pPr>
            <a:r>
              <a:rPr lang="en"/>
              <a:t>Coverage = Number of Paths Covered</a:t>
            </a:r>
          </a:p>
          <a:p>
            <a:pPr indent="0" lvl="0" marL="0" marR="0" rtl="0" algn="l">
              <a:lnSpc>
                <a:spcPct val="120000"/>
              </a:lnSpc>
              <a:spcBef>
                <a:spcPts val="0"/>
              </a:spcBef>
              <a:spcAft>
                <a:spcPts val="0"/>
              </a:spcAft>
              <a:buNone/>
            </a:pPr>
            <a:r>
              <a:rPr lang="en"/>
              <a:t>						Number of Total Paths</a:t>
            </a:r>
          </a:p>
          <a:p>
            <a:pPr lvl="0" marR="0" rtl="0" algn="l">
              <a:lnSpc>
                <a:spcPct val="120000"/>
              </a:lnSpc>
              <a:spcBef>
                <a:spcPts val="0"/>
              </a:spcBef>
              <a:spcAft>
                <a:spcPts val="0"/>
              </a:spcAft>
              <a:buNone/>
            </a:pPr>
            <a:r>
              <a:t/>
            </a:r>
            <a:endParaRPr/>
          </a:p>
        </p:txBody>
      </p:sp>
      <p:cxnSp>
        <p:nvCxnSpPr>
          <p:cNvPr id="163" name="Shape 163"/>
          <p:cNvCxnSpPr/>
          <p:nvPr/>
        </p:nvCxnSpPr>
        <p:spPr>
          <a:xfrm flipH="1" rot="10800000">
            <a:off x="2840175" y="5815975"/>
            <a:ext cx="5389499" cy="11699"/>
          </a:xfrm>
          <a:prstGeom prst="straightConnector1">
            <a:avLst/>
          </a:prstGeom>
          <a:noFill/>
          <a:ln cap="flat" cmpd="sng" w="19050">
            <a:solidFill>
              <a:srgbClr val="000000"/>
            </a:solidFill>
            <a:prstDash val="solid"/>
            <a:round/>
            <a:headEnd len="lg" w="lg" type="none"/>
            <a:tailEnd len="lg" w="lg" type="none"/>
          </a:ln>
        </p:spPr>
      </p:cxnSp>
      <p:sp>
        <p:nvSpPr>
          <p:cNvPr id="164" name="Shape 1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484387"/>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Path</a:t>
            </a:r>
            <a:r>
              <a:rPr b="1" i="0" lang="en" u="none" cap="none" strike="noStrike">
                <a:solidFill>
                  <a:srgbClr val="FFFFFF"/>
                </a:solidFill>
                <a:latin typeface="Arial"/>
                <a:ea typeface="Arial"/>
                <a:cs typeface="Arial"/>
                <a:sym typeface="Arial"/>
              </a:rPr>
              <a:t> Coverage</a:t>
            </a:r>
          </a:p>
        </p:txBody>
      </p:sp>
      <p:cxnSp>
        <p:nvCxnSpPr>
          <p:cNvPr id="174" name="Shape 174"/>
          <p:cNvCxnSpPr/>
          <p:nvPr/>
        </p:nvCxnSpPr>
        <p:spPr>
          <a:xfrm>
            <a:off x="6927626" y="2705136"/>
            <a:ext cx="0" cy="365099"/>
          </a:xfrm>
          <a:prstGeom prst="straightConnector1">
            <a:avLst/>
          </a:prstGeom>
          <a:noFill/>
          <a:ln cap="flat" cmpd="sng" w="12700">
            <a:solidFill>
              <a:srgbClr val="000000"/>
            </a:solidFill>
            <a:prstDash val="solid"/>
            <a:round/>
            <a:headEnd len="med" w="med" type="none"/>
            <a:tailEnd len="med" w="med" type="triangle"/>
          </a:ln>
        </p:spPr>
      </p:cxnSp>
      <p:cxnSp>
        <p:nvCxnSpPr>
          <p:cNvPr id="175" name="Shape 175"/>
          <p:cNvCxnSpPr/>
          <p:nvPr/>
        </p:nvCxnSpPr>
        <p:spPr>
          <a:xfrm>
            <a:off x="4905667" y="2705136"/>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176" name="Shape 176"/>
          <p:cNvSpPr/>
          <p:nvPr/>
        </p:nvSpPr>
        <p:spPr>
          <a:xfrm>
            <a:off x="5399537" y="1541500"/>
            <a:ext cx="8075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sp>
        <p:nvSpPr>
          <p:cNvPr id="177" name="Shape 177"/>
          <p:cNvSpPr/>
          <p:nvPr/>
        </p:nvSpPr>
        <p:spPr>
          <a:xfrm>
            <a:off x="4008400" y="2384450"/>
            <a:ext cx="3053099" cy="7493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latin typeface="Arial"/>
                <a:ea typeface="Arial"/>
                <a:cs typeface="Arial"/>
                <a:sym typeface="Arial"/>
              </a:rPr>
              <a:t>i&lt;N and A[i] &lt;X</a:t>
            </a:r>
          </a:p>
        </p:txBody>
      </p:sp>
      <p:sp>
        <p:nvSpPr>
          <p:cNvPr id="178" name="Shape 178"/>
          <p:cNvSpPr/>
          <p:nvPr/>
        </p:nvSpPr>
        <p:spPr>
          <a:xfrm>
            <a:off x="5761224" y="3070261"/>
            <a:ext cx="2067000" cy="625499"/>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179" name="Shape 179"/>
          <p:cNvSpPr/>
          <p:nvPr/>
        </p:nvSpPr>
        <p:spPr>
          <a:xfrm>
            <a:off x="6863714" y="3827500"/>
            <a:ext cx="15224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180" name="Shape 180"/>
          <p:cNvSpPr/>
          <p:nvPr/>
        </p:nvSpPr>
        <p:spPr>
          <a:xfrm>
            <a:off x="4282521" y="4132300"/>
            <a:ext cx="1244999"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181" name="Shape 181"/>
          <p:cNvCxnSpPr/>
          <p:nvPr/>
        </p:nvCxnSpPr>
        <p:spPr>
          <a:xfrm>
            <a:off x="5812063" y="2019336"/>
            <a:ext cx="0" cy="352499"/>
          </a:xfrm>
          <a:prstGeom prst="straightConnector1">
            <a:avLst/>
          </a:prstGeom>
          <a:noFill/>
          <a:ln cap="flat" cmpd="sng" w="28575">
            <a:solidFill>
              <a:srgbClr val="000000"/>
            </a:solidFill>
            <a:prstDash val="solid"/>
            <a:round/>
            <a:headEnd len="med" w="med" type="none"/>
            <a:tailEnd len="med" w="med" type="triangle"/>
          </a:ln>
        </p:spPr>
      </p:cxnSp>
      <p:cxnSp>
        <p:nvCxnSpPr>
          <p:cNvPr id="182" name="Shape 182"/>
          <p:cNvCxnSpPr/>
          <p:nvPr/>
        </p:nvCxnSpPr>
        <p:spPr>
          <a:xfrm>
            <a:off x="7834021"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183" name="Shape 183"/>
          <p:cNvCxnSpPr/>
          <p:nvPr/>
        </p:nvCxnSpPr>
        <p:spPr>
          <a:xfrm>
            <a:off x="8118722" y="4816512"/>
            <a:ext cx="464699" cy="0"/>
          </a:xfrm>
          <a:prstGeom prst="straightConnector1">
            <a:avLst/>
          </a:prstGeom>
          <a:noFill/>
          <a:ln cap="flat" cmpd="sng" w="28575">
            <a:solidFill>
              <a:srgbClr val="000000"/>
            </a:solidFill>
            <a:prstDash val="solid"/>
            <a:round/>
            <a:headEnd len="med" w="med" type="none"/>
            <a:tailEnd len="med" w="med" type="none"/>
          </a:ln>
        </p:spPr>
      </p:cxnSp>
      <p:cxnSp>
        <p:nvCxnSpPr>
          <p:cNvPr id="184" name="Shape 184"/>
          <p:cNvCxnSpPr/>
          <p:nvPr/>
        </p:nvCxnSpPr>
        <p:spPr>
          <a:xfrm>
            <a:off x="8600971" y="2781336"/>
            <a:ext cx="0" cy="2028899"/>
          </a:xfrm>
          <a:prstGeom prst="straightConnector1">
            <a:avLst/>
          </a:prstGeom>
          <a:noFill/>
          <a:ln cap="flat" cmpd="sng" w="28575">
            <a:solidFill>
              <a:srgbClr val="000000"/>
            </a:solidFill>
            <a:prstDash val="solid"/>
            <a:round/>
            <a:headEnd len="med" w="med" type="none"/>
            <a:tailEnd len="med" w="med" type="none"/>
          </a:ln>
        </p:spPr>
      </p:cxnSp>
      <p:cxnSp>
        <p:nvCxnSpPr>
          <p:cNvPr id="185" name="Shape 185"/>
          <p:cNvCxnSpPr/>
          <p:nvPr/>
        </p:nvCxnSpPr>
        <p:spPr>
          <a:xfrm>
            <a:off x="5832398" y="2095536"/>
            <a:ext cx="2750999" cy="644400"/>
          </a:xfrm>
          <a:prstGeom prst="straightConnector1">
            <a:avLst/>
          </a:prstGeom>
          <a:noFill/>
          <a:ln cap="flat" cmpd="sng" w="28575">
            <a:solidFill>
              <a:srgbClr val="000000"/>
            </a:solidFill>
            <a:prstDash val="solid"/>
            <a:round/>
            <a:headEnd len="med" w="med" type="triangle"/>
            <a:tailEnd len="med" w="med" type="none"/>
          </a:ln>
        </p:spPr>
      </p:cxnSp>
      <p:sp>
        <p:nvSpPr>
          <p:cNvPr id="186" name="Shape 186"/>
          <p:cNvSpPr/>
          <p:nvPr/>
        </p:nvSpPr>
        <p:spPr>
          <a:xfrm>
            <a:off x="7123735" y="273687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87" name="Shape 187"/>
          <p:cNvSpPr/>
          <p:nvPr/>
        </p:nvSpPr>
        <p:spPr>
          <a:xfrm>
            <a:off x="4892601" y="30416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188" name="Shape 188"/>
          <p:cNvSpPr/>
          <p:nvPr/>
        </p:nvSpPr>
        <p:spPr>
          <a:xfrm>
            <a:off x="8015375" y="3390925"/>
            <a:ext cx="6714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189" name="Shape 189"/>
          <p:cNvSpPr/>
          <p:nvPr/>
        </p:nvSpPr>
        <p:spPr>
          <a:xfrm>
            <a:off x="5868728" y="3651275"/>
            <a:ext cx="807599"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190" name="Shape 190"/>
          <p:cNvCxnSpPr/>
          <p:nvPr/>
        </p:nvCxnSpPr>
        <p:spPr>
          <a:xfrm>
            <a:off x="5812063" y="3409987"/>
            <a:ext cx="0" cy="1393799"/>
          </a:xfrm>
          <a:prstGeom prst="straightConnector1">
            <a:avLst/>
          </a:prstGeom>
          <a:noFill/>
          <a:ln cap="flat" cmpd="sng" w="28575">
            <a:solidFill>
              <a:srgbClr val="000000"/>
            </a:solidFill>
            <a:prstDash val="solid"/>
            <a:round/>
            <a:headEnd len="med" w="med" type="none"/>
            <a:tailEnd len="med" w="med" type="none"/>
          </a:ln>
        </p:spPr>
      </p:cxnSp>
      <p:cxnSp>
        <p:nvCxnSpPr>
          <p:cNvPr id="191" name="Shape 191"/>
          <p:cNvCxnSpPr/>
          <p:nvPr/>
        </p:nvCxnSpPr>
        <p:spPr>
          <a:xfrm>
            <a:off x="5849829" y="4816512"/>
            <a:ext cx="1623899" cy="0"/>
          </a:xfrm>
          <a:prstGeom prst="straightConnector1">
            <a:avLst/>
          </a:prstGeom>
          <a:noFill/>
          <a:ln cap="flat" cmpd="sng" w="28575">
            <a:solidFill>
              <a:srgbClr val="000000"/>
            </a:solidFill>
            <a:prstDash val="solid"/>
            <a:round/>
            <a:headEnd len="med" w="med" type="none"/>
            <a:tailEnd len="med" w="med" type="triangle"/>
          </a:ln>
        </p:spPr>
      </p:cxnSp>
      <p:sp>
        <p:nvSpPr>
          <p:cNvPr id="192" name="Shape 192"/>
          <p:cNvSpPr/>
          <p:nvPr/>
        </p:nvSpPr>
        <p:spPr>
          <a:xfrm>
            <a:off x="457200" y="1779725"/>
            <a:ext cx="4595100" cy="2859899"/>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int i=0;</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while (i&lt;N and A[i] &lt;X)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if (A[i]&lt;0)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A[i] = - A[i];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i++;</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	return(1);</a:t>
            </a:r>
          </a:p>
          <a:p>
            <a:pPr indent="0" lvl="0" marL="0" marR="0" rtl="0" algn="l">
              <a:spcBef>
                <a:spcPts val="0"/>
              </a:spcBef>
              <a:buSzPct val="25000"/>
              <a:buNone/>
            </a:pPr>
            <a:r>
              <a:rPr b="1" i="0" lang="en" sz="1600" u="none" cap="none" strike="noStrike">
                <a:solidFill>
                  <a:schemeClr val="dk1"/>
                </a:solidFill>
                <a:latin typeface="Courier New"/>
                <a:ea typeface="Courier New"/>
                <a:cs typeface="Courier New"/>
                <a:sym typeface="Courier New"/>
              </a:rPr>
              <a:t>}</a:t>
            </a:r>
          </a:p>
        </p:txBody>
      </p:sp>
      <p:sp>
        <p:nvSpPr>
          <p:cNvPr id="193" name="Shape 193"/>
          <p:cNvSpPr/>
          <p:nvPr/>
        </p:nvSpPr>
        <p:spPr>
          <a:xfrm>
            <a:off x="7491217" y="4589500"/>
            <a:ext cx="6159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cxnSp>
        <p:nvCxnSpPr>
          <p:cNvPr id="194" name="Shape 194"/>
          <p:cNvCxnSpPr/>
          <p:nvPr/>
        </p:nvCxnSpPr>
        <p:spPr>
          <a:xfrm>
            <a:off x="7834021"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195" name="Shape 195"/>
          <p:cNvSpPr txBox="1"/>
          <p:nvPr/>
        </p:nvSpPr>
        <p:spPr>
          <a:xfrm>
            <a:off x="457200" y="4962150"/>
            <a:ext cx="8660099" cy="1406400"/>
          </a:xfrm>
          <a:prstGeom prst="rect">
            <a:avLst/>
          </a:prstGeom>
          <a:noFill/>
          <a:ln>
            <a:noFill/>
          </a:ln>
        </p:spPr>
        <p:txBody>
          <a:bodyPr anchorCtr="0" anchor="t" bIns="91425" lIns="91425" rIns="91425" tIns="91425">
            <a:noAutofit/>
          </a:bodyPr>
          <a:lstStyle/>
          <a:p>
            <a:pPr lvl="0" rtl="0">
              <a:spcBef>
                <a:spcPts val="0"/>
              </a:spcBef>
              <a:buNone/>
            </a:pPr>
            <a:r>
              <a:rPr b="1" lang="en" sz="2400"/>
              <a:t>In theory, path coverage is the ultimate coverage metric.</a:t>
            </a:r>
          </a:p>
          <a:p>
            <a:pPr lvl="0" rtl="0">
              <a:spcBef>
                <a:spcPts val="0"/>
              </a:spcBef>
              <a:buNone/>
            </a:pPr>
            <a:r>
              <a:rPr b="1" lang="en" sz="2400"/>
              <a:t>In practice, it is impractical.</a:t>
            </a:r>
          </a:p>
          <a:p>
            <a:pPr indent="-381000" lvl="0" marL="457200" rtl="0">
              <a:spcBef>
                <a:spcPts val="0"/>
              </a:spcBef>
              <a:buSzPct val="100000"/>
              <a:buChar char="●"/>
            </a:pPr>
            <a:r>
              <a:rPr b="1" lang="en" sz="2400"/>
              <a:t>How many paths does this program have?</a:t>
            </a:r>
          </a:p>
          <a:p>
            <a:pPr lvl="0" rtl="0">
              <a:spcBef>
                <a:spcPts val="0"/>
              </a:spcBef>
              <a:buNone/>
            </a:pPr>
            <a:r>
              <a:t/>
            </a:r>
            <a:endParaRPr b="1" sz="2400"/>
          </a:p>
        </p:txBody>
      </p:sp>
      <p:sp>
        <p:nvSpPr>
          <p:cNvPr id="196" name="Shape 1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cxnSp>
        <p:nvCxnSpPr>
          <p:cNvPr id="205" name="Shape 205"/>
          <p:cNvCxnSpPr>
            <a:stCxn id="206" idx="1"/>
          </p:cNvCxnSpPr>
          <p:nvPr/>
        </p:nvCxnSpPr>
        <p:spPr>
          <a:xfrm rot="10800000">
            <a:off x="3508637" y="2913868"/>
            <a:ext cx="744300" cy="2100"/>
          </a:xfrm>
          <a:prstGeom prst="straightConnector1">
            <a:avLst/>
          </a:prstGeom>
          <a:noFill/>
          <a:ln cap="flat" cmpd="sng" w="19050">
            <a:solidFill>
              <a:schemeClr val="dk2"/>
            </a:solidFill>
            <a:prstDash val="solid"/>
            <a:round/>
            <a:headEnd len="lg" w="lg" type="none"/>
            <a:tailEnd len="lg" w="lg" type="none"/>
          </a:ln>
        </p:spPr>
      </p:cxnSp>
      <p:cxnSp>
        <p:nvCxnSpPr>
          <p:cNvPr id="207" name="Shape 207"/>
          <p:cNvCxnSpPr>
            <a:endCxn id="208" idx="0"/>
          </p:cNvCxnSpPr>
          <p:nvPr/>
        </p:nvCxnSpPr>
        <p:spPr>
          <a:xfrm flipH="1">
            <a:off x="3487762"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209" name="Shape 209"/>
          <p:cNvSpPr/>
          <p:nvPr/>
        </p:nvSpPr>
        <p:spPr>
          <a:xfrm>
            <a:off x="4176737" y="1845200"/>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08" name="Shape 208"/>
          <p:cNvSpPr/>
          <p:nvPr/>
        </p:nvSpPr>
        <p:spPr>
          <a:xfrm>
            <a:off x="3105175" y="3375550"/>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10" name="Shape 210"/>
          <p:cNvSpPr/>
          <p:nvPr/>
        </p:nvSpPr>
        <p:spPr>
          <a:xfrm>
            <a:off x="6242075" y="3221563"/>
            <a:ext cx="917575" cy="460375"/>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11" name="Shape 211"/>
          <p:cNvSpPr/>
          <p:nvPr/>
        </p:nvSpPr>
        <p:spPr>
          <a:xfrm>
            <a:off x="3487762"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12" name="Shape 212"/>
          <p:cNvSpPr/>
          <p:nvPr/>
        </p:nvSpPr>
        <p:spPr>
          <a:xfrm>
            <a:off x="2033613"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13" name="Shape 213"/>
          <p:cNvSpPr/>
          <p:nvPr/>
        </p:nvSpPr>
        <p:spPr>
          <a:xfrm>
            <a:off x="809650" y="4675712"/>
            <a:ext cx="917575" cy="458787"/>
          </a:xfrm>
          <a:prstGeom prst="flowChartProcess">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06" name="Shape 206"/>
          <p:cNvSpPr/>
          <p:nvPr/>
        </p:nvSpPr>
        <p:spPr>
          <a:xfrm>
            <a:off x="4252937" y="2686575"/>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14" name="Shape 214"/>
          <p:cNvSpPr/>
          <p:nvPr/>
        </p:nvSpPr>
        <p:spPr>
          <a:xfrm>
            <a:off x="4405337" y="39105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15" name="Shape 215"/>
          <p:cNvSpPr/>
          <p:nvPr/>
        </p:nvSpPr>
        <p:spPr>
          <a:xfrm>
            <a:off x="1498625" y="398673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16" name="Shape 216"/>
          <p:cNvSpPr/>
          <p:nvPr/>
        </p:nvSpPr>
        <p:spPr>
          <a:xfrm>
            <a:off x="2874988" y="5669487"/>
            <a:ext cx="765175" cy="458787"/>
          </a:xfrm>
          <a:prstGeom prst="flowChartDecision">
            <a:avLst/>
          </a:prstGeom>
          <a:solidFill>
            <a:srgbClr val="FFFF00"/>
          </a:solidFill>
          <a:ln cap="flat" cmpd="sng" w="12700">
            <a:solidFill>
              <a:srgbClr val="000000"/>
            </a:solidFill>
            <a:prstDash val="solid"/>
            <a:miter/>
            <a:headEnd len="med" w="med" type="none"/>
            <a:tailEnd len="med" w="med" type="none"/>
          </a:ln>
        </p:spPr>
        <p:txBody>
          <a:bodyPr anchorCtr="0" anchor="ctr" bIns="45700" lIns="91425" rIns="91425" tIns="45700">
            <a:noAutofit/>
          </a:bodyPr>
          <a:lstStyle/>
          <a:p>
            <a:pPr lvl="0">
              <a:spcBef>
                <a:spcPts val="0"/>
              </a:spcBef>
              <a:buNone/>
            </a:pPr>
            <a:r>
              <a:t/>
            </a:r>
            <a:endParaRPr/>
          </a:p>
        </p:txBody>
      </p:sp>
      <p:cxnSp>
        <p:nvCxnSpPr>
          <p:cNvPr id="217" name="Shape 217"/>
          <p:cNvCxnSpPr>
            <a:stCxn id="209" idx="2"/>
            <a:endCxn id="206" idx="0"/>
          </p:cNvCxnSpPr>
          <p:nvPr/>
        </p:nvCxnSpPr>
        <p:spPr>
          <a:xfrm>
            <a:off x="4635525" y="2303987"/>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218" name="Shape 218"/>
          <p:cNvCxnSpPr>
            <a:stCxn id="216" idx="2"/>
          </p:cNvCxnSpPr>
          <p:nvPr/>
        </p:nvCxnSpPr>
        <p:spPr>
          <a:xfrm>
            <a:off x="3257575" y="6128274"/>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219" name="Shape 219"/>
          <p:cNvCxnSpPr>
            <a:endCxn id="209" idx="0"/>
          </p:cNvCxnSpPr>
          <p:nvPr/>
        </p:nvCxnSpPr>
        <p:spPr>
          <a:xfrm flipH="1">
            <a:off x="4635525" y="1307000"/>
            <a:ext cx="212700" cy="538200"/>
          </a:xfrm>
          <a:prstGeom prst="straightConnector1">
            <a:avLst/>
          </a:prstGeom>
          <a:noFill/>
          <a:ln cap="flat" cmpd="sng" w="12700">
            <a:solidFill>
              <a:schemeClr val="dk1"/>
            </a:solidFill>
            <a:prstDash val="solid"/>
            <a:miter/>
            <a:headEnd len="med" w="med" type="none"/>
            <a:tailEnd len="med" w="med" type="triangle"/>
          </a:ln>
        </p:spPr>
      </p:cxnSp>
      <p:sp>
        <p:nvSpPr>
          <p:cNvPr id="220" name="Shape 220"/>
          <p:cNvSpPr txBox="1"/>
          <p:nvPr/>
        </p:nvSpPr>
        <p:spPr>
          <a:xfrm>
            <a:off x="349275" y="1457850"/>
            <a:ext cx="2681400" cy="15524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How many cases for</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Statement</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Branch</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Path</a:t>
            </a:r>
          </a:p>
        </p:txBody>
      </p:sp>
      <p:sp>
        <p:nvSpPr>
          <p:cNvPr id="221" name="Shape 221"/>
          <p:cNvSpPr/>
          <p:nvPr/>
        </p:nvSpPr>
        <p:spPr>
          <a:xfrm>
            <a:off x="3406012"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22" name="Shape 222"/>
          <p:cNvSpPr/>
          <p:nvPr/>
        </p:nvSpPr>
        <p:spPr>
          <a:xfrm>
            <a:off x="943137" y="2349725"/>
            <a:ext cx="3365498" cy="4205288"/>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rIns="91425" tIns="45700">
            <a:noAutofit/>
          </a:bodyPr>
          <a:lstStyle/>
          <a:p>
            <a:pPr lvl="0">
              <a:spcBef>
                <a:spcPts val="0"/>
              </a:spcBef>
              <a:buNone/>
            </a:pPr>
            <a:r>
              <a:t/>
            </a:r>
            <a:endParaRPr/>
          </a:p>
        </p:txBody>
      </p:sp>
      <p:sp>
        <p:nvSpPr>
          <p:cNvPr id="223" name="Shape 223"/>
          <p:cNvSpPr txBox="1"/>
          <p:nvPr>
            <p:ph type="title"/>
          </p:nvPr>
        </p:nvSpPr>
        <p:spPr>
          <a:xfrm>
            <a:off x="457200" y="532112"/>
            <a:ext cx="82296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Path Testing</a:t>
            </a:r>
          </a:p>
        </p:txBody>
      </p:sp>
      <p:sp>
        <p:nvSpPr>
          <p:cNvPr id="224" name="Shape 224"/>
          <p:cNvSpPr/>
          <p:nvPr/>
        </p:nvSpPr>
        <p:spPr>
          <a:xfrm>
            <a:off x="1770887" y="2356862"/>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225" name="Shape 225"/>
          <p:cNvCxnSpPr>
            <a:stCxn id="206" idx="3"/>
          </p:cNvCxnSpPr>
          <p:nvPr/>
        </p:nvCxnSpPr>
        <p:spPr>
          <a:xfrm flipH="1" rot="10800000">
            <a:off x="5018112" y="2904868"/>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226" name="Shape 226"/>
          <p:cNvCxnSpPr>
            <a:endCxn id="210" idx="0"/>
          </p:cNvCxnSpPr>
          <p:nvPr/>
        </p:nvCxnSpPr>
        <p:spPr>
          <a:xfrm flipH="1">
            <a:off x="6700862"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227" name="Shape 227"/>
          <p:cNvCxnSpPr>
            <a:stCxn id="216"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228" name="Shape 228"/>
          <p:cNvCxnSpPr/>
          <p:nvPr/>
        </p:nvCxnSpPr>
        <p:spPr>
          <a:xfrm rot="10800000">
            <a:off x="7736749" y="2092175"/>
            <a:ext cx="9000" cy="3807899"/>
          </a:xfrm>
          <a:prstGeom prst="straightConnector1">
            <a:avLst/>
          </a:prstGeom>
          <a:noFill/>
          <a:ln cap="flat" cmpd="sng" w="19050">
            <a:solidFill>
              <a:schemeClr val="dk2"/>
            </a:solidFill>
            <a:prstDash val="solid"/>
            <a:round/>
            <a:headEnd len="lg" w="lg" type="none"/>
            <a:tailEnd len="lg" w="lg" type="none"/>
          </a:ln>
        </p:spPr>
      </p:cxnSp>
      <p:cxnSp>
        <p:nvCxnSpPr>
          <p:cNvPr id="229" name="Shape 229"/>
          <p:cNvCxnSpPr>
            <a:endCxn id="209" idx="3"/>
          </p:cNvCxnSpPr>
          <p:nvPr/>
        </p:nvCxnSpPr>
        <p:spPr>
          <a:xfrm rot="10800000">
            <a:off x="5094312" y="2074593"/>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230" name="Shape 230"/>
          <p:cNvCxnSpPr>
            <a:stCxn id="210" idx="2"/>
          </p:cNvCxnSpPr>
          <p:nvPr/>
        </p:nvCxnSpPr>
        <p:spPr>
          <a:xfrm>
            <a:off x="6700862"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231" name="Shape 231"/>
          <p:cNvCxnSpPr/>
          <p:nvPr/>
        </p:nvCxnSpPr>
        <p:spPr>
          <a:xfrm rot="10800000">
            <a:off x="3271025" y="5388824"/>
            <a:ext cx="3461099" cy="9000"/>
          </a:xfrm>
          <a:prstGeom prst="straightConnector1">
            <a:avLst/>
          </a:prstGeom>
          <a:noFill/>
          <a:ln cap="flat" cmpd="sng" w="19050">
            <a:solidFill>
              <a:schemeClr val="dk2"/>
            </a:solidFill>
            <a:prstDash val="solid"/>
            <a:round/>
            <a:headEnd len="lg" w="lg" type="none"/>
            <a:tailEnd len="lg" w="lg" type="none"/>
          </a:ln>
        </p:spPr>
      </p:cxnSp>
      <p:cxnSp>
        <p:nvCxnSpPr>
          <p:cNvPr id="232" name="Shape 232"/>
          <p:cNvCxnSpPr/>
          <p:nvPr/>
        </p:nvCxnSpPr>
        <p:spPr>
          <a:xfrm>
            <a:off x="3280275" y="5388700"/>
            <a:ext cx="9300" cy="264899"/>
          </a:xfrm>
          <a:prstGeom prst="straightConnector1">
            <a:avLst/>
          </a:prstGeom>
          <a:noFill/>
          <a:ln cap="flat" cmpd="sng" w="19050">
            <a:solidFill>
              <a:schemeClr val="dk2"/>
            </a:solidFill>
            <a:prstDash val="solid"/>
            <a:round/>
            <a:headEnd len="lg" w="lg" type="none"/>
            <a:tailEnd len="lg" w="lg" type="triangle"/>
          </a:ln>
        </p:spPr>
      </p:cxnSp>
      <p:sp>
        <p:nvSpPr>
          <p:cNvPr id="233" name="Shape 233"/>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234" name="Shape 234"/>
          <p:cNvSpPr/>
          <p:nvPr/>
        </p:nvSpPr>
        <p:spPr>
          <a:xfrm>
            <a:off x="3718250" y="1976963"/>
            <a:ext cx="4114800" cy="4325937"/>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cxnSp>
        <p:nvCxnSpPr>
          <p:cNvPr id="235" name="Shape 235"/>
          <p:cNvCxnSpPr>
            <a:stCxn id="208" idx="3"/>
          </p:cNvCxnSpPr>
          <p:nvPr/>
        </p:nvCxnSpPr>
        <p:spPr>
          <a:xfrm flipH="1" rot="10800000">
            <a:off x="3870350" y="3598943"/>
            <a:ext cx="934800" cy="6000"/>
          </a:xfrm>
          <a:prstGeom prst="straightConnector1">
            <a:avLst/>
          </a:prstGeom>
          <a:noFill/>
          <a:ln cap="flat" cmpd="sng" w="19050">
            <a:solidFill>
              <a:schemeClr val="dk2"/>
            </a:solidFill>
            <a:prstDash val="solid"/>
            <a:round/>
            <a:headEnd len="lg" w="lg" type="none"/>
            <a:tailEnd len="lg" w="lg" type="none"/>
          </a:ln>
        </p:spPr>
      </p:cxnSp>
      <p:cxnSp>
        <p:nvCxnSpPr>
          <p:cNvPr id="236" name="Shape 236"/>
          <p:cNvCxnSpPr/>
          <p:nvPr/>
        </p:nvCxnSpPr>
        <p:spPr>
          <a:xfrm>
            <a:off x="4796175" y="3589725"/>
            <a:ext cx="0" cy="328499"/>
          </a:xfrm>
          <a:prstGeom prst="straightConnector1">
            <a:avLst/>
          </a:prstGeom>
          <a:noFill/>
          <a:ln cap="flat" cmpd="sng" w="19050">
            <a:solidFill>
              <a:schemeClr val="dk2"/>
            </a:solidFill>
            <a:prstDash val="solid"/>
            <a:round/>
            <a:headEnd len="lg" w="lg" type="none"/>
            <a:tailEnd len="lg" w="lg" type="triangle"/>
          </a:ln>
        </p:spPr>
      </p:cxnSp>
      <p:cxnSp>
        <p:nvCxnSpPr>
          <p:cNvPr id="237" name="Shape 237"/>
          <p:cNvCxnSpPr>
            <a:stCxn id="208" idx="1"/>
          </p:cNvCxnSpPr>
          <p:nvPr/>
        </p:nvCxnSpPr>
        <p:spPr>
          <a:xfrm flipH="1">
            <a:off x="1910575" y="3604943"/>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238" name="Shape 238"/>
          <p:cNvCxnSpPr>
            <a:endCxn id="215" idx="0"/>
          </p:cNvCxnSpPr>
          <p:nvPr/>
        </p:nvCxnSpPr>
        <p:spPr>
          <a:xfrm flipH="1">
            <a:off x="1881212" y="3598837"/>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239" name="Shape 239"/>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240" name="Shape 240"/>
          <p:cNvCxnSpPr>
            <a:stCxn id="211" idx="0"/>
          </p:cNvCxnSpPr>
          <p:nvPr/>
        </p:nvCxnSpPr>
        <p:spPr>
          <a:xfrm flipH="1" rot="10800000">
            <a:off x="3946550" y="4155812"/>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241" name="Shape 241"/>
          <p:cNvCxnSpPr/>
          <p:nvPr/>
        </p:nvCxnSpPr>
        <p:spPr>
          <a:xfrm>
            <a:off x="3946900" y="4146775"/>
            <a:ext cx="456599" cy="0"/>
          </a:xfrm>
          <a:prstGeom prst="straightConnector1">
            <a:avLst/>
          </a:prstGeom>
          <a:noFill/>
          <a:ln cap="flat" cmpd="sng" w="19050">
            <a:solidFill>
              <a:schemeClr val="dk2"/>
            </a:solidFill>
            <a:prstDash val="solid"/>
            <a:round/>
            <a:headEnd len="lg" w="lg" type="none"/>
            <a:tailEnd len="lg" w="lg" type="none"/>
          </a:ln>
        </p:spPr>
      </p:cxnSp>
      <p:cxnSp>
        <p:nvCxnSpPr>
          <p:cNvPr id="242" name="Shape 242"/>
          <p:cNvCxnSpPr/>
          <p:nvPr/>
        </p:nvCxnSpPr>
        <p:spPr>
          <a:xfrm>
            <a:off x="3965175" y="5151275"/>
            <a:ext cx="0" cy="246599"/>
          </a:xfrm>
          <a:prstGeom prst="straightConnector1">
            <a:avLst/>
          </a:prstGeom>
          <a:noFill/>
          <a:ln cap="flat" cmpd="sng" w="19050">
            <a:solidFill>
              <a:schemeClr val="dk2"/>
            </a:solidFill>
            <a:prstDash val="solid"/>
            <a:round/>
            <a:headEnd len="lg" w="lg" type="none"/>
            <a:tailEnd len="lg" w="lg" type="none"/>
          </a:ln>
        </p:spPr>
      </p:cxnSp>
      <p:cxnSp>
        <p:nvCxnSpPr>
          <p:cNvPr id="243" name="Shape 243"/>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244" name="Shape 244"/>
          <p:cNvCxnSpPr>
            <a:stCxn id="213" idx="2"/>
          </p:cNvCxnSpPr>
          <p:nvPr/>
        </p:nvCxnSpPr>
        <p:spPr>
          <a:xfrm>
            <a:off x="1268437" y="5134499"/>
            <a:ext cx="2700" cy="263400"/>
          </a:xfrm>
          <a:prstGeom prst="straightConnector1">
            <a:avLst/>
          </a:prstGeom>
          <a:noFill/>
          <a:ln cap="flat" cmpd="sng" w="19050">
            <a:solidFill>
              <a:schemeClr val="dk2"/>
            </a:solidFill>
            <a:prstDash val="solid"/>
            <a:round/>
            <a:headEnd len="lg" w="lg" type="none"/>
            <a:tailEnd len="lg" w="lg" type="none"/>
          </a:ln>
        </p:spPr>
      </p:cxnSp>
      <p:cxnSp>
        <p:nvCxnSpPr>
          <p:cNvPr id="245" name="Shape 245"/>
          <p:cNvCxnSpPr>
            <a:stCxn id="212" idx="2"/>
          </p:cNvCxnSpPr>
          <p:nvPr/>
        </p:nvCxnSpPr>
        <p:spPr>
          <a:xfrm>
            <a:off x="2492400" y="5134499"/>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246" name="Shape 246"/>
          <p:cNvCxnSpPr>
            <a:endCxn id="212" idx="0"/>
          </p:cNvCxnSpPr>
          <p:nvPr/>
        </p:nvCxnSpPr>
        <p:spPr>
          <a:xfrm flipH="1">
            <a:off x="2492400" y="4229012"/>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247" name="Shape 247"/>
          <p:cNvCxnSpPr>
            <a:endCxn id="213" idx="0"/>
          </p:cNvCxnSpPr>
          <p:nvPr/>
        </p:nvCxnSpPr>
        <p:spPr>
          <a:xfrm flipH="1">
            <a:off x="1268437" y="4210712"/>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248" name="Shape 248"/>
          <p:cNvCxnSpPr>
            <a:stCxn id="215"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249" name="Shape 249"/>
          <p:cNvCxnSpPr>
            <a:stCxn id="215"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250" name="Shape 250"/>
          <p:cNvSpPr/>
          <p:nvPr/>
        </p:nvSpPr>
        <p:spPr>
          <a:xfrm>
            <a:off x="3073575" y="2318775"/>
            <a:ext cx="1600200" cy="4190998"/>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251" name="Shape 251"/>
          <p:cNvSpPr/>
          <p:nvPr/>
        </p:nvSpPr>
        <p:spPr>
          <a:xfrm>
            <a:off x="3151188" y="2304000"/>
            <a:ext cx="2125662" cy="4122737"/>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rIns="91425" tIns="45700">
            <a:noAutofit/>
          </a:bodyPr>
          <a:lstStyle/>
          <a:p>
            <a:pPr lvl="0">
              <a:spcBef>
                <a:spcPts val="0"/>
              </a:spcBef>
              <a:buNone/>
            </a:pPr>
            <a:r>
              <a:t/>
            </a:r>
            <a:endParaRPr/>
          </a:p>
        </p:txBody>
      </p:sp>
      <p:sp>
        <p:nvSpPr>
          <p:cNvPr id="252" name="Shape 252"/>
          <p:cNvSpPr txBox="1"/>
          <p:nvPr/>
        </p:nvSpPr>
        <p:spPr>
          <a:xfrm>
            <a:off x="7226326" y="4365925"/>
            <a:ext cx="1746299" cy="458699"/>
          </a:xfrm>
          <a:prstGeom prst="rect">
            <a:avLst/>
          </a:prstGeom>
          <a:solidFill>
            <a:srgbClr val="FFFFFF"/>
          </a:solidFill>
          <a:ln>
            <a:noFill/>
          </a:ln>
        </p:spPr>
        <p:txBody>
          <a:bodyPr anchorCtr="0" anchor="t" bIns="45875" lIns="91775" rIns="91775"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loop &lt;= 20</a:t>
            </a:r>
          </a:p>
        </p:txBody>
      </p:sp>
      <p:sp>
        <p:nvSpPr>
          <p:cNvPr id="253" name="Shape 2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Number of Tests</a:t>
            </a:r>
          </a:p>
        </p:txBody>
      </p:sp>
      <p:sp>
        <p:nvSpPr>
          <p:cNvPr id="259" name="Shape 25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t/>
            </a:r>
            <a:endParaRPr/>
          </a:p>
          <a:p>
            <a:pPr lvl="0" rtl="0">
              <a:spcBef>
                <a:spcPts val="0"/>
              </a:spcBef>
              <a:buClr>
                <a:schemeClr val="dk1"/>
              </a:buClr>
              <a:buSzPct val="25000"/>
              <a:buFont typeface="Arial"/>
              <a:buNone/>
            </a:pPr>
            <a:r>
              <a:rPr lang="en" sz="3200"/>
              <a:t>Path coverage for that loop bound requires:</a:t>
            </a:r>
          </a:p>
          <a:p>
            <a:pPr lvl="0" rtl="0">
              <a:spcBef>
                <a:spcPts val="0"/>
              </a:spcBef>
              <a:buNone/>
            </a:pPr>
            <a:r>
              <a:rPr b="1" lang="en" sz="3200"/>
              <a:t>3,656,158,440,062,976</a:t>
            </a:r>
            <a:r>
              <a:rPr lang="en" sz="3200"/>
              <a:t> test cases</a:t>
            </a:r>
          </a:p>
          <a:p>
            <a:pPr lvl="0" rtl="0">
              <a:spcBef>
                <a:spcPts val="0"/>
              </a:spcBef>
              <a:buClr>
                <a:schemeClr val="dk1"/>
              </a:buClr>
              <a:buSzPct val="34375"/>
              <a:buFont typeface="Arial"/>
              <a:buNone/>
            </a:pPr>
            <a:br>
              <a:rPr lang="en" sz="3200"/>
            </a:br>
            <a:r>
              <a:rPr lang="en" sz="3200"/>
              <a:t>If you run 1000 tests per second, this will take </a:t>
            </a:r>
            <a:r>
              <a:rPr b="1" lang="en" sz="3200"/>
              <a:t>116,000 years</a:t>
            </a:r>
            <a:r>
              <a:rPr lang="en" sz="3200"/>
              <a:t>.</a:t>
            </a:r>
          </a:p>
          <a:p>
            <a:pPr lvl="0" marR="0" rtl="0" algn="l">
              <a:lnSpc>
                <a:spcPct val="120000"/>
              </a:lnSpc>
              <a:spcBef>
                <a:spcPts val="0"/>
              </a:spcBef>
              <a:spcAft>
                <a:spcPts val="0"/>
              </a:spcAft>
              <a:buNone/>
            </a:pPr>
            <a:r>
              <a:t/>
            </a:r>
            <a:endParaRPr/>
          </a:p>
          <a:p>
            <a:pPr lvl="0" marR="0" rtl="0" algn="l">
              <a:lnSpc>
                <a:spcPct val="120000"/>
              </a:lnSpc>
              <a:spcBef>
                <a:spcPts val="0"/>
              </a:spcBef>
              <a:spcAft>
                <a:spcPts val="0"/>
              </a:spcAft>
              <a:buNone/>
            </a:pPr>
            <a:r>
              <a:rPr lang="en"/>
              <a:t>However, there are ways to get some of the benefits of path coverage without the cost...</a:t>
            </a:r>
          </a:p>
        </p:txBody>
      </p:sp>
      <p:sp>
        <p:nvSpPr>
          <p:cNvPr id="260" name="Shape 2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