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A8FB2E1E-F8F3-4B3A-81BB-FCCEDAED6ACB}">
  <a:tblStyle styleId="{A8FB2E1E-F8F3-4B3A-81BB-FCCEDAED6ACB}"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slide" Target="slides/slide41.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60" name="Shape 2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a:t>
            </a:r>
          </a:p>
          <a:p>
            <a:pPr lvl="0" rtl="0">
              <a:spcBef>
                <a:spcPts val="0"/>
              </a:spcBef>
              <a:buNone/>
            </a:pPr>
            <a:r>
              <a:rPr lang="en">
                <a:solidFill>
                  <a:schemeClr val="dk1"/>
                </a:solidFill>
              </a:rPr>
              <a:t>As a result, stronger criteria - often those related to paths - just aren’t cost-effective if you have a large number of infeasible obligations.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5" name="Shape 265"/>
        <p:cNvGrpSpPr/>
        <p:nvPr/>
      </p:nvGrpSpPr>
      <p:grpSpPr>
        <a:xfrm>
          <a:off x="0" y="0"/>
          <a:ext cx="0" cy="0"/>
          <a:chOff x="0" y="0"/>
          <a:chExt cx="0" cy="0"/>
        </a:xfrm>
      </p:grpSpPr>
      <p:sp>
        <p:nvSpPr>
          <p:cNvPr id="266" name="Shape 26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67" name="Shape 2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solidFill>
                  <a:schemeClr val="dk1"/>
                </a:solidFill>
              </a:rPr>
              <a:t>Which criterion do you use? They all have their mertis, but in practice, Structural coverage criteria are often replaced by the budget coverage criterion: stop testing when you run out of money, time, or both. Although this is the reason of many failures, we can learn something important: </a:t>
            </a:r>
          </a:p>
          <a:p>
            <a:pPr lvl="0" rtl="0">
              <a:spcBef>
                <a:spcPts val="0"/>
              </a:spcBef>
              <a:buClr>
                <a:schemeClr val="dk1"/>
              </a:buClr>
              <a:buSzPct val="100000"/>
              <a:buFont typeface="Arial"/>
              <a:buNone/>
            </a:pPr>
            <a:r>
              <a:rPr lang="en">
                <a:solidFill>
                  <a:schemeClr val="dk1"/>
                </a:solidFill>
              </a:rPr>
              <a:t>1) Test selection is more important than adequacy judged by some criteria - you can achieve branch coverage, but those tests may be useless for finding faults. 2) Some criteria are just too expensive to satisfy. </a:t>
            </a:r>
          </a:p>
          <a:p>
            <a:pPr lvl="0" rtl="0">
              <a:spcBef>
                <a:spcPts val="0"/>
              </a:spcBef>
              <a:buNone/>
            </a:pPr>
            <a:r>
              <a:rPr lang="en">
                <a:solidFill>
                  <a:schemeClr val="dk1"/>
                </a:solidFill>
              </a:rPr>
              <a:t>Coverage criteria shall not be used for the sake of coverage, but within a careful plan, that consider all testing activities, that evaluates costs globally, and that chooses the right metric for the type of system.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74" name="Shape 2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We’ve gone over a few different structural coverage metrics now, and the natural question is which one I should use? </a:t>
            </a:r>
          </a:p>
          <a:p>
            <a:pPr lvl="0" rtl="0">
              <a:lnSpc>
                <a:spcPct val="120000"/>
              </a:lnSpc>
              <a:spcBef>
                <a:spcPts val="0"/>
              </a:spcBef>
              <a:buNone/>
            </a:pPr>
            <a:r>
              <a:rPr lang="en">
                <a:solidFill>
                  <a:schemeClr val="dk1"/>
                </a:solidFill>
              </a:rPr>
              <a:t>Well, these criteria can be arranged in terms of their power. Many of these criteria subsume others. For instance, if you achieve branch coverage, then you have also achieved statement coverage. However, the more powerful a criterion, the more expensive it is to fulfill. It will require more tests, and those tests must fulfill very specific conditions, so they will be harder to come up with. </a:t>
            </a:r>
          </a:p>
          <a:p>
            <a:pPr lvl="0" rtl="0">
              <a:lnSpc>
                <a:spcPct val="120000"/>
              </a:lnSpc>
              <a:spcBef>
                <a:spcPts val="0"/>
              </a:spcBef>
              <a:buNone/>
            </a:pPr>
            <a:r>
              <a:rPr lang="en">
                <a:solidFill>
                  <a:schemeClr val="dk1"/>
                </a:solidFill>
              </a:rPr>
              <a:t>In this, any criterion on a higher level subsumes anything it is connected to on a lower level. Those are higher levels are both more expensive, but are considered more powerful than ones on a lower level. Criteria on the same level are considered equally powerful.</a:t>
            </a:r>
          </a:p>
          <a:p>
            <a:pPr lvl="0" rtl="0">
              <a:lnSpc>
                <a:spcPct val="120000"/>
              </a:lnSpc>
              <a:spcBef>
                <a:spcPts val="0"/>
              </a:spcBef>
              <a:buNone/>
            </a:pPr>
            <a:r>
              <a:rPr lang="en">
                <a:solidFill>
                  <a:schemeClr val="dk1"/>
                </a:solidFill>
              </a:rPr>
              <a:t>(go over)</a:t>
            </a:r>
          </a:p>
          <a:p>
            <a:pPr lvl="0" rtl="0">
              <a:lnSpc>
                <a:spcPct val="120000"/>
              </a:lnSpc>
              <a:spcBef>
                <a:spcPts val="0"/>
              </a:spcBef>
              <a:buNone/>
            </a:pPr>
            <a:r>
              <a:rPr lang="en">
                <a:solidFill>
                  <a:schemeClr val="dk1"/>
                </a:solidFill>
              </a:rPr>
              <a:t>The choice of which to use depends on a couple of things - largely on the capabilities of your testing team, their time constraints, their budget - can you afford a stronger criterion. It also depends on the type of system you are building. If you are building something with complex condition checking, then you might want something like MC/DC - right?</a:t>
            </a:r>
          </a:p>
          <a:p>
            <a:pPr lvl="0" rtl="0">
              <a:lnSpc>
                <a:spcPct val="120000"/>
              </a:lnSpc>
              <a:spcBef>
                <a:spcPts val="0"/>
              </a:spcBef>
              <a:buNone/>
            </a:pPr>
            <a:r>
              <a:rPr lang="en">
                <a:solidFill>
                  <a:schemeClr val="dk1"/>
                </a:solidFill>
              </a:rPr>
              <a:t>This gives you an idea of the ideas behind structural testing. These metrics are a way to enforce our testing efforts, to guide us towards writing better tests, but the thing to be careful about, is that you don’t want to rely on them exclusively.</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1" name="Shape 301"/>
        <p:cNvGrpSpPr/>
        <p:nvPr/>
      </p:nvGrpSpPr>
      <p:grpSpPr>
        <a:xfrm>
          <a:off x="0" y="0"/>
          <a:ext cx="0" cy="0"/>
          <a:chOff x="0" y="0"/>
          <a:chExt cx="0" cy="0"/>
        </a:xfrm>
      </p:grpSpPr>
      <p:sp>
        <p:nvSpPr>
          <p:cNvPr id="302" name="Shape 30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03" name="Shape 3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a:t>
            </a:r>
          </a:p>
          <a:p>
            <a:pPr lvl="0" rtl="0">
              <a:lnSpc>
                <a:spcPct val="120000"/>
              </a:lnSpc>
              <a:spcBef>
                <a:spcPts val="0"/>
              </a:spcBef>
              <a:buNone/>
            </a:pPr>
            <a:r>
              <a:rPr lang="en">
                <a:solidFill>
                  <a:schemeClr val="dk1"/>
                </a:solidFill>
              </a:rPr>
              <a:t>How you execute code matters more than whether it was executed. This is the advantage of something like MCDC over branch coverage - we don’t just require that branches get executed, but we place constraints on how the conditions are executed. If faults are lurking in those conditional statements, or can cause issues with the evaluation of those statements, then we are more likely to catch them. That’s not enough to guarantee faults, and that’s the limitation of coverage as a proxy for effective testing, but strengthening the coverage criterion makes it more likely that we will notice faults. Still..</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8" name="Shape 308"/>
        <p:cNvGrpSpPr/>
        <p:nvPr/>
      </p:nvGrpSpPr>
      <p:grpSpPr>
        <a:xfrm>
          <a:off x="0" y="0"/>
          <a:ext cx="0" cy="0"/>
          <a:chOff x="0" y="0"/>
          <a:chExt cx="0" cy="0"/>
        </a:xfrm>
      </p:grpSpPr>
      <p:sp>
        <p:nvSpPr>
          <p:cNvPr id="309" name="Shape 309"/>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310" name="Shape 3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20000"/>
              </a:lnSpc>
              <a:spcBef>
                <a:spcPts val="0"/>
              </a:spcBef>
              <a:buClr>
                <a:schemeClr val="dk1"/>
              </a:buClr>
              <a:buSzPct val="100000"/>
              <a:buFont typeface="Arial"/>
              <a:buNone/>
            </a:pPr>
            <a:r>
              <a:rPr lang="en">
                <a:solidFill>
                  <a:schemeClr val="dk1"/>
                </a:solidFill>
              </a:rPr>
              <a:t>Coverage metrics shouldn’t be relied on as a crutch for “good testing”. A recent study found that:</a:t>
            </a:r>
          </a:p>
          <a:p>
            <a:pPr lvl="0" rtl="0">
              <a:spcBef>
                <a:spcPts val="0"/>
              </a:spcBef>
              <a:buNone/>
            </a:pPr>
            <a:r>
              <a:rPr lang="en"/>
              <a:t>(read)</a:t>
            </a:r>
          </a:p>
          <a:p>
            <a:pPr lvl="0" rtl="0">
              <a:spcBef>
                <a:spcPts val="0"/>
              </a:spcBef>
              <a:buNone/>
            </a:pPr>
            <a:r>
              <a:rPr lang="en"/>
              <a:t>(read)</a:t>
            </a:r>
          </a:p>
          <a:p>
            <a:pPr lvl="0" rtl="0">
              <a:spcBef>
                <a:spcPts val="0"/>
              </a:spcBef>
              <a:buClr>
                <a:schemeClr val="dk1"/>
              </a:buClr>
              <a:buSzPct val="100000"/>
              <a:buFont typeface="Arial"/>
              <a:buNone/>
            </a:pPr>
            <a:r>
              <a:rPr lang="en"/>
              <a:t>Now, other studies have found happier results - better correlations between fault finding and coverage, but Given the important role of structural coverage criteria in development, especially given that certain forms of coverage are mandated for safety certification of aircraft systems, we found these results kind of scary. These coverage metrics aren’t always a particularly great indicator of test adequacy, and we’re getting junk tests from automated generation, so what can we do? Well, we should start by figuring out what is wrong with coverage metrics, and there were two key issues that kept popping up with, even with “strong” coverage metrics like MC/DC (read)</a:t>
            </a:r>
          </a:p>
          <a:p>
            <a:pPr lvl="0" rtl="0">
              <a:spcBef>
                <a:spcPts val="0"/>
              </a:spcBef>
              <a:buNone/>
            </a:pPr>
            <a:r>
              <a:rPr lang="en"/>
              <a:t>Both of these issues relate to the idea of masking - in an expression, especially boolean expressions, the value of one variable can determine the result of the whole expression regardless of the value of the other variables. In that case, say that a fault corrupted one expression, well, we might not notice that fault if we monitor another expression where the faulty state is masked by another variable.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6" name="Shape 316"/>
        <p:cNvGrpSpPr/>
        <p:nvPr/>
      </p:nvGrpSpPr>
      <p:grpSpPr>
        <a:xfrm>
          <a:off x="0" y="0"/>
          <a:ext cx="0" cy="0"/>
          <a:chOff x="0" y="0"/>
          <a:chExt cx="0" cy="0"/>
        </a:xfrm>
      </p:grpSpPr>
      <p:sp>
        <p:nvSpPr>
          <p:cNvPr id="317" name="Shape 317"/>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318" name="Shape 3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One major factor is the problem of masking. (1-5)</a:t>
            </a:r>
          </a:p>
          <a:p>
            <a:pPr lvl="0" rtl="0">
              <a:spcBef>
                <a:spcPts val="0"/>
              </a:spcBef>
              <a:buNone/>
            </a:pPr>
            <a:r>
              <a:rPr lang="en"/>
              <a:t>Go over all</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3" name="Shape 323"/>
        <p:cNvGrpSpPr/>
        <p:nvPr/>
      </p:nvGrpSpPr>
      <p:grpSpPr>
        <a:xfrm>
          <a:off x="0" y="0"/>
          <a:ext cx="0" cy="0"/>
          <a:chOff x="0" y="0"/>
          <a:chExt cx="0" cy="0"/>
        </a:xfrm>
      </p:grpSpPr>
      <p:sp>
        <p:nvSpPr>
          <p:cNvPr id="324" name="Shape 324"/>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325" name="Shape 3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t>First, there is the idea of masking. Sometimes, the effect of executing code is negated by other other code - we don’t notice because one calculation overrules another for this combination of input. Due to masking, it is possible to change the number and structure of test obligations - we’ve changed how the code was written, so what the tests need to execute changes.</a:t>
            </a:r>
          </a:p>
          <a:p>
            <a:pPr lvl="0" rtl="0">
              <a:spcBef>
                <a:spcPts val="0"/>
              </a:spcBef>
              <a:buClr>
                <a:schemeClr val="dk1"/>
              </a:buClr>
              <a:buSzPct val="100000"/>
              <a:buFont typeface="Arial"/>
              <a:buNone/>
            </a:pPr>
            <a:r>
              <a:rPr lang="en"/>
              <a:t>So, here, these two program fragments have different structures but are functionally equivalent. Version 1 is written with an intermediate variable</a:t>
            </a:r>
          </a:p>
          <a:p>
            <a:pPr lvl="0" rtl="0">
              <a:spcBef>
                <a:spcPts val="0"/>
              </a:spcBef>
              <a:buClr>
                <a:schemeClr val="dk1"/>
              </a:buClr>
              <a:buSzPct val="100000"/>
              <a:buFont typeface="Arial"/>
              <a:buNone/>
            </a:pPr>
            <a:r>
              <a:rPr lang="en"/>
              <a:t>\texttt{expr\_1}, and Version 2 inlines this variable. To give a masking example, given a decision like {in\_1 or in\_2}, the truth value of \texttt{in\_1} is irrelevant if \texttt{in\_2} is true, so we state that \texttt{in\_1} is masked out.</a:t>
            </a:r>
          </a:p>
          <a:p>
            <a:pPr lvl="0" rtl="0">
              <a:spcBef>
                <a:spcPts val="0"/>
              </a:spcBef>
              <a:buNone/>
            </a:pPr>
            <a:r>
              <a:t/>
            </a:r>
            <a:endParaRPr/>
          </a:p>
          <a:p>
            <a:pPr lvl="0" rtl="0">
              <a:spcBef>
                <a:spcPts val="0"/>
              </a:spcBef>
              <a:buClr>
                <a:schemeClr val="dk1"/>
              </a:buClr>
              <a:buSzPct val="100000"/>
              <a:buFont typeface="Arial"/>
              <a:buNone/>
            </a:pPr>
            <a:r>
              <a:rPr lang="en"/>
              <a:t>Based on the form of coverage we’re working with, we will get different test goals and, as a result, different tests from these two fragments.</a:t>
            </a:r>
          </a:p>
          <a:p>
            <a:pPr lvl="0" rtl="0">
              <a:spcBef>
                <a:spcPts val="0"/>
              </a:spcBef>
              <a:buNone/>
            </a:pPr>
            <a:r>
              <a:rPr lang="en"/>
              <a:t>One of these coverage metrics is called MCDC, and it requires tests that overcome the masking effect at the expression level, so we would need a test where in_1 is not masked by in_2. \mcdc\ over the inlined version requires a test suite to take the masking effect of \texttt{in\_3} into consideration as well, so the tests are going to need to satisfy slightly more complicated test goals. Those differences can have significant ramifications when it comes to fault finding. </a:t>
            </a:r>
          </a:p>
          <a:p>
            <a:pPr lvl="0" rtl="0">
              <a:spcBef>
                <a:spcPts val="0"/>
              </a:spcBef>
              <a:buNone/>
            </a:pPr>
            <a:r>
              <a:t/>
            </a:r>
            <a:endParaRPr/>
          </a:p>
          <a:p>
            <a:pPr lvl="0" rtl="0">
              <a:spcBef>
                <a:spcPts val="0"/>
              </a:spcBef>
              <a:buNone/>
            </a:pPr>
            <a:r>
              <a:rPr lang="en"/>
              <a:t>Restructuring the program with additional intermediate variables makes it significantly easier to achieve the desired coverage (\mcdc\ tests are easier to find</a:t>
            </a:r>
          </a:p>
          <a:p>
            <a:pPr lvl="0" rtl="0">
              <a:spcBef>
                <a:spcPts val="0"/>
              </a:spcBef>
              <a:buNone/>
            </a:pPr>
            <a:r>
              <a:rPr lang="en"/>
              <a:t>if the decisions are simple). This restructuring can significantly impact the number and quality of the tests required to satisfy the coverage goals.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1" name="Shape 331"/>
        <p:cNvGrpSpPr/>
        <p:nvPr/>
      </p:nvGrpSpPr>
      <p:grpSpPr>
        <a:xfrm>
          <a:off x="0" y="0"/>
          <a:ext cx="0" cy="0"/>
          <a:chOff x="0" y="0"/>
          <a:chExt cx="0" cy="0"/>
        </a:xfrm>
      </p:grpSpPr>
      <p:sp>
        <p:nvSpPr>
          <p:cNvPr id="332" name="Shape 332"/>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333" name="Shape 3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So, remember those testing artifacts. We had the oracle, which is what we use to check the behavior of the program, maybe some assertions we write or we take some variables and state what their values should be. Well, of course, when we write an oracle, we choose which variables to check the behavior of. Typically, we take a look at the output of a function. The problem is that, through masking, some expressions in the systems can easily be prevented from influencing the outputs. So, if we don’t check the right variables, we might not notice that there is a fault in the program. </a:t>
            </a:r>
          </a:p>
          <a:p>
            <a:pPr lvl="0" rtl="0">
              <a:spcBef>
                <a:spcPts val="0"/>
              </a:spcBef>
              <a:buNone/>
            </a:pPr>
            <a:r>
              <a:rPr lang="en">
                <a:solidFill>
                  <a:schemeClr val="dk1"/>
                </a:solidFill>
              </a:rPr>
              <a:t>This reduces the effectiveness of any testing process based on structural coverage, as we can easily satisfy coverage obligations without allowing resulting errors to propagate to an observed variable. This is a problem where automated test generation is concerned. We have found that test inputs generated tend to be short, kind of lazy - they only do the bare minimum to exercise the system. The longer you run the code - the more loop cycles, longer path, more statements executed -  the more likely the problems reach the outputs. This is, in some sense, a problem with the test generation technique, but the blame can be shared by the coverage metric. The generation algorithm did exactly what it was told to do. </a:t>
            </a:r>
          </a:p>
          <a:p>
            <a:pPr lvl="0" rtl="0">
              <a:spcBef>
                <a:spcPts val="0"/>
              </a:spcBef>
              <a:buNone/>
            </a:pPr>
            <a:r>
              <a:rPr lang="en"/>
              <a:t>Now, of course, we can always add more variables and expected values for those to the oracle, but there are often so many options to choose from that we just can’t write an oracle for every variable. You’d get one test done a day. That’s just not going to work out. But, by being smart and choosing the right variables, we can do pretty well. We have a couple of techniques for estimating those variables -those chokepoints in control in the system, but there is still research to do in coming up with efficient ways of identifying those variables.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8" name="Shape 338"/>
        <p:cNvGrpSpPr/>
        <p:nvPr/>
      </p:nvGrpSpPr>
      <p:grpSpPr>
        <a:xfrm>
          <a:off x="0" y="0"/>
          <a:ext cx="0" cy="0"/>
          <a:chOff x="0" y="0"/>
          <a:chExt cx="0" cy="0"/>
        </a:xfrm>
      </p:grpSpPr>
      <p:sp>
        <p:nvSpPr>
          <p:cNvPr id="339" name="Shape 339"/>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340" name="Shape 3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sz="1200">
                <a:solidFill>
                  <a:schemeClr val="dk1"/>
                </a:solidFill>
              </a:rPr>
              <a:t>How bad is it? Well, here we go. Here we plot the fault finding effectiveness  against the test suite size of test suites for one system where we vary the program structure and oracle.</a:t>
            </a:r>
          </a:p>
          <a:p>
            <a:pPr lvl="0" rtl="0">
              <a:spcBef>
                <a:spcPts val="0"/>
              </a:spcBef>
              <a:buNone/>
            </a:pPr>
            <a:r>
              <a:rPr lang="en" sz="1200">
                <a:solidFill>
                  <a:schemeClr val="dk1"/>
                </a:solidFill>
              </a:rPr>
              <a:t>1) MC/DC considered strong, but has a couple of important weaknesses wrt propagation - it is formulated assuming that decisions are independent, as a result, you can actually satisfy it with only a small number of tests. However, short length/don’t propagate. effectiveness is Sensitive. </a:t>
            </a:r>
          </a:p>
          <a:p>
            <a:pPr lvl="0" rtl="0">
              <a:spcBef>
                <a:spcPts val="0"/>
              </a:spcBef>
              <a:buNone/>
            </a:pPr>
            <a:r>
              <a:rPr lang="en" sz="1200">
                <a:solidFill>
                  <a:schemeClr val="dk1"/>
                </a:solidFill>
              </a:rPr>
              <a:t>2) by simply changing the oracle so that we observe all of the internal variables, we see a massive increase in effectiveness. If oracle can monitor everything/specify behaviors for all of those variables , this propagation weakness doesn’t matter.</a:t>
            </a:r>
          </a:p>
          <a:p>
            <a:pPr lvl="0" rtl="0">
              <a:spcBef>
                <a:spcPts val="0"/>
              </a:spcBef>
              <a:buNone/>
            </a:pPr>
            <a:r>
              <a:rPr lang="en" sz="1200">
                <a:solidFill>
                  <a:schemeClr val="dk1"/>
                </a:solidFill>
              </a:rPr>
              <a:t>3) MC/DC is also sensitive to the choice of program structure. If we have an expression that uses the result of another expression, we can inline that used expression. Simple syntactic change - type of optimization compilers often make. As a result, the effectiveness of MC/DC tests jumps quite a bit - but it also requires many more tests to achieve coverage (some of benefit from better tests or more tests)</a:t>
            </a:r>
          </a:p>
          <a:p>
            <a:pPr lvl="0" rtl="0">
              <a:spcBef>
                <a:spcPts val="0"/>
              </a:spcBef>
              <a:buNone/>
            </a:pPr>
            <a:r>
              <a:rPr lang="en" sz="1200">
                <a:solidFill>
                  <a:schemeClr val="dk1"/>
                </a:solidFill>
              </a:rPr>
              <a:t>4) despite this restructuring, there are still propagation issues. Effects of faults masked out.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6" name="Shape 356"/>
        <p:cNvGrpSpPr/>
        <p:nvPr/>
      </p:nvGrpSpPr>
      <p:grpSpPr>
        <a:xfrm>
          <a:off x="0" y="0"/>
          <a:ext cx="0" cy="0"/>
          <a:chOff x="0" y="0"/>
          <a:chExt cx="0" cy="0"/>
        </a:xfrm>
      </p:grpSpPr>
      <p:sp>
        <p:nvSpPr>
          <p:cNvPr id="357" name="Shape 357"/>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358" name="Shape 3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(read). If the effect of that fault is masked, then we’re still getting the right output, right? </a:t>
            </a:r>
          </a:p>
          <a:p>
            <a:pPr lvl="0" rtl="0">
              <a:spcBef>
                <a:spcPts val="0"/>
              </a:spcBef>
              <a:buNone/>
            </a:pPr>
            <a:r>
              <a:rPr lang="en"/>
              <a:t>(click)</a:t>
            </a:r>
          </a:p>
          <a:p>
            <a:pPr lvl="0" rtl="0">
              <a:spcBef>
                <a:spcPts val="0"/>
              </a:spcBef>
              <a:buNone/>
            </a:pPr>
            <a:r>
              <a:rPr lang="en"/>
              <a:t>(read). It’ll bite us in the butt eventually.</a:t>
            </a:r>
          </a:p>
          <a:p>
            <a:pPr lvl="0" rtl="0">
              <a:spcBef>
                <a:spcPts val="0"/>
              </a:spcBef>
              <a:buNone/>
            </a:pPr>
            <a:r>
              <a:rPr lang="en"/>
              <a:t>(read)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a:t>
            </a:r>
          </a:p>
          <a:p>
            <a:pPr lvl="0" rtl="0">
              <a:spcBef>
                <a:spcPts val="0"/>
              </a:spcBef>
              <a:buNone/>
            </a:pPr>
            <a:r>
              <a:rPr lang="en">
                <a:solidFill>
                  <a:schemeClr val="dk1"/>
                </a:solidFill>
              </a:rPr>
              <a:t>This is even true for statement coverage, the simplest criterion. You might have (read), </a:t>
            </a:r>
          </a:p>
          <a:p>
            <a:pPr lvl="0" rtl="0">
              <a:spcBef>
                <a:spcPts val="0"/>
              </a:spcBef>
              <a:buNone/>
            </a:pPr>
            <a:r>
              <a:rPr lang="en">
                <a:solidFill>
                  <a:schemeClr val="dk1"/>
                </a:solidFill>
              </a:rPr>
              <a:t>often, this is part of defensive programming - (read 4)</a:t>
            </a:r>
          </a:p>
          <a:p>
            <a:pPr lvl="0" rtl="0">
              <a:spcBef>
                <a:spcPts val="0"/>
              </a:spcBef>
              <a:buNone/>
            </a:pPr>
            <a:r>
              <a:rPr lang="en">
                <a:solidFill>
                  <a:schemeClr val="dk1"/>
                </a:solidFill>
              </a:rPr>
              <a:t>Dead code (read) - code that once had a purpose, but now is no longer used, and nothing can call it in your new code. </a:t>
            </a:r>
          </a:p>
          <a:p>
            <a:pPr lvl="0" rtl="0">
              <a:spcBef>
                <a:spcPts val="0"/>
              </a:spcBef>
              <a:buNone/>
            </a:pPr>
            <a:r>
              <a:rPr lang="en">
                <a:solidFill>
                  <a:schemeClr val="dk1"/>
                </a:solidFill>
              </a:rPr>
              <a:t>Similarly, (read)</a:t>
            </a:r>
          </a:p>
          <a:p>
            <a:pPr lvl="0" rtl="0">
              <a:spcBef>
                <a:spcPts val="0"/>
              </a:spcBef>
              <a:buNone/>
            </a:pPr>
            <a:r>
              <a:rPr lang="en">
                <a:solidFill>
                  <a:schemeClr val="dk1"/>
                </a:solidFill>
              </a:rPr>
              <a:t>Some unreachable code is expected in any system, and must be accounted for in testing.</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4" name="Shape 364"/>
        <p:cNvGrpSpPr/>
        <p:nvPr/>
      </p:nvGrpSpPr>
      <p:grpSpPr>
        <a:xfrm>
          <a:off x="0" y="0"/>
          <a:ext cx="0" cy="0"/>
          <a:chOff x="0" y="0"/>
          <a:chExt cx="0" cy="0"/>
        </a:xfrm>
      </p:grpSpPr>
      <p:sp>
        <p:nvSpPr>
          <p:cNvPr id="365" name="Shape 365"/>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366" name="Shape 3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(1), (2-3). Existing coverage criteria can be strengthened with constraints on the path taken by the test when attaining coverage of an element.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1" name="Shape 371"/>
        <p:cNvGrpSpPr/>
        <p:nvPr/>
      </p:nvGrpSpPr>
      <p:grpSpPr>
        <a:xfrm>
          <a:off x="0" y="0"/>
          <a:ext cx="0" cy="0"/>
          <a:chOff x="0" y="0"/>
          <a:chExt cx="0" cy="0"/>
        </a:xfrm>
      </p:grpSpPr>
      <p:sp>
        <p:nvSpPr>
          <p:cNvPr id="372" name="Shape 372"/>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373" name="Shape 3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sz="1200">
                <a:solidFill>
                  <a:schemeClr val="dk1"/>
                </a:solidFill>
              </a:rPr>
              <a:t>(1-2). The solution is to increase observability. </a:t>
            </a:r>
          </a:p>
          <a:p>
            <a:pPr lvl="0" rtl="0">
              <a:spcBef>
                <a:spcPts val="0"/>
              </a:spcBef>
              <a:buNone/>
            </a:pPr>
            <a:r>
              <a:rPr lang="en" sz="1200">
                <a:solidFill>
                  <a:schemeClr val="dk1"/>
                </a:solidFill>
              </a:rPr>
              <a:t>If you view a program as a transformer from inputs to outputs. </a:t>
            </a:r>
          </a:p>
          <a:p>
            <a:pPr lvl="0" rtl="0">
              <a:spcBef>
                <a:spcPts val="0"/>
              </a:spcBef>
              <a:buClr>
                <a:schemeClr val="dk1"/>
              </a:buClr>
              <a:buSzPct val="91666"/>
              <a:buFont typeface="Arial"/>
              <a:buNone/>
            </a:pPr>
            <a:r>
              <a:rPr lang="en" sz="1200">
                <a:solidFill>
                  <a:schemeClr val="dk1"/>
                </a:solidFill>
              </a:rPr>
              <a:t>Observability is a measure of how well internal statements of a system can be inferred from available data</a:t>
            </a:r>
          </a:p>
          <a:p>
            <a:pPr lvl="0" rtl="0">
              <a:spcBef>
                <a:spcPts val="0"/>
              </a:spcBef>
              <a:buNone/>
            </a:pPr>
            <a:r>
              <a:rPr lang="en" sz="1200">
                <a:solidFill>
                  <a:schemeClr val="dk1"/>
                </a:solidFill>
              </a:rPr>
              <a:t>An execution of an expression in a program is observable in a test case if we can modify its value - take an instance of the expression and replace it with a particular value, leaving the rest of the program intact - and observe changes in the output of the system. </a:t>
            </a:r>
          </a:p>
          <a:p>
            <a:pPr lvl="0" rtl="0">
              <a:spcBef>
                <a:spcPts val="0"/>
              </a:spcBef>
              <a:buClr>
                <a:schemeClr val="dk1"/>
              </a:buClr>
              <a:buSzPct val="91666"/>
              <a:buFont typeface="Arial"/>
              <a:buNone/>
            </a:pPr>
            <a:r>
              <a:rPr lang="en" sz="1200">
                <a:solidFill>
                  <a:schemeClr val="dk1"/>
                </a:solidFill>
              </a:rPr>
              <a:t>Observability can be increased (4) - for instance, by checking behavior of all internal variables w oracle - that’s one way to make sure we notice everything - but too expensive - monitoring all of those variables and  specifying expected values for them is inconcievably expensive.</a:t>
            </a:r>
          </a:p>
          <a:p>
            <a:pPr lvl="0" rtl="0">
              <a:spcBef>
                <a:spcPts val="0"/>
              </a:spcBef>
              <a:buClr>
                <a:schemeClr val="dk1"/>
              </a:buClr>
              <a:buSzPct val="91666"/>
              <a:buFont typeface="Arial"/>
              <a:buNone/>
            </a:pPr>
            <a:r>
              <a:rPr lang="en" sz="1200">
                <a:solidFill>
                  <a:schemeClr val="dk1"/>
                </a:solidFill>
              </a:rPr>
              <a:t>Instead, work with the oracle we have - strengthen coverage criteria with notion of observability to the oracle variables - add a path condition saying that we need to be able to observe the impact of a change to a statement without that impact being masked on the way</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8" name="Shape 378"/>
        <p:cNvGrpSpPr/>
        <p:nvPr/>
      </p:nvGrpSpPr>
      <p:grpSpPr>
        <a:xfrm>
          <a:off x="0" y="0"/>
          <a:ext cx="0" cy="0"/>
          <a:chOff x="0" y="0"/>
          <a:chExt cx="0" cy="0"/>
        </a:xfrm>
      </p:grpSpPr>
      <p:sp>
        <p:nvSpPr>
          <p:cNvPr id="379" name="Shape 379"/>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380" name="Shape 3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sz="1200">
                <a:solidFill>
                  <a:schemeClr val="dk1"/>
                </a:solidFill>
              </a:rPr>
              <a:t>If you remember two classes back, MC/DC requires that we show the independent impact of condition values at the decision level. For each condition in a decision, we observe the independent impact of setting a condition to true and false by looking at the outcome of the decision as a whole. The idea of observability (2) taken by a test. (3) - an output variable or one that our oracle inspects the value of.</a:t>
            </a:r>
          </a:p>
          <a:p>
            <a:pPr lvl="0" rtl="0">
              <a:spcBef>
                <a:spcPts val="0"/>
              </a:spcBef>
              <a:buNone/>
            </a:pPr>
            <a:r>
              <a:rPr lang="en" sz="1200">
                <a:solidFill>
                  <a:schemeClr val="dk1"/>
                </a:solidFill>
              </a:rPr>
              <a:t>This is something that could be added to any coverage criterion, but in particular, it has been applied to MCDC - a variant called Observable MCDC - that solves the sensitivity issues through the addition of path constraints to MC/DC</a:t>
            </a:r>
          </a:p>
          <a:p>
            <a:pPr lvl="0" rtl="0">
              <a:spcBef>
                <a:spcPts val="0"/>
              </a:spcBef>
              <a:buNone/>
            </a:pPr>
            <a:r>
              <a:rPr lang="en" sz="1200">
                <a:solidFill>
                  <a:schemeClr val="dk1"/>
                </a:solidFill>
              </a:rPr>
              <a:t>For all conditions, we want a test where we can observe the independent impact of setting a condition to true and a test where we can observe the independent impact of setting a condition to false.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5" name="Shape 385"/>
        <p:cNvGrpSpPr/>
        <p:nvPr/>
      </p:nvGrpSpPr>
      <p:grpSpPr>
        <a:xfrm>
          <a:off x="0" y="0"/>
          <a:ext cx="0" cy="0"/>
          <a:chOff x="0" y="0"/>
          <a:chExt cx="0" cy="0"/>
        </a:xfrm>
      </p:grpSpPr>
      <p:sp>
        <p:nvSpPr>
          <p:cNvPr id="386" name="Shape 386"/>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387" name="Shape 3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sz="1200">
                <a:solidFill>
                  <a:schemeClr val="dk1"/>
                </a:solidFill>
              </a:rPr>
              <a:t>To track this during test creation, we need to monitor the program and keep track of some information. This is called the</a:t>
            </a:r>
            <a:r>
              <a:rPr lang="en" sz="1200">
                <a:solidFill>
                  <a:schemeClr val="dk1"/>
                </a:solidFill>
              </a:rPr>
              <a:t> tagged semantics. We assign each condition a set of tags: a unique identifier and the value of that condition. Then, when we evaluate a decision, we can also determine which tags propagate by checking what is masked for that expression, given the current values of each condition. Tag propagation is determined by masking at the expression level. </a:t>
            </a:r>
          </a:p>
          <a:p>
            <a:pPr lvl="0" rtl="0">
              <a:spcBef>
                <a:spcPts val="0"/>
              </a:spcBef>
              <a:buNone/>
            </a:pPr>
            <a:r>
              <a:rPr lang="en" sz="1200">
                <a:solidFill>
                  <a:schemeClr val="dk1"/>
                </a:solidFill>
              </a:rPr>
              <a:t>- If c2 is false, then c1’s tag is masked out. </a:t>
            </a:r>
          </a:p>
          <a:p>
            <a:pPr lvl="0" rtl="0">
              <a:spcBef>
                <a:spcPts val="0"/>
              </a:spcBef>
              <a:buNone/>
            </a:pPr>
            <a:r>
              <a:rPr lang="en" sz="1200">
                <a:solidFill>
                  <a:schemeClr val="dk1"/>
                </a:solidFill>
              </a:rPr>
              <a:t>- But, the tag for c2 has a chance to continue propagation. </a:t>
            </a:r>
          </a:p>
          <a:p>
            <a:pPr lvl="0" rtl="0">
              <a:spcBef>
                <a:spcPts val="0"/>
              </a:spcBef>
              <a:buNone/>
            </a:pPr>
            <a:r>
              <a:rPr lang="en" sz="1200">
                <a:solidFill>
                  <a:schemeClr val="dk1"/>
                </a:solidFill>
              </a:rPr>
              <a:t>- Now, this is an or decision, so if c3 is true, then c4 is masked. </a:t>
            </a:r>
          </a:p>
          <a:p>
            <a:pPr lvl="0" rtl="0">
              <a:spcBef>
                <a:spcPts val="0"/>
              </a:spcBef>
              <a:buNone/>
            </a:pPr>
            <a:r>
              <a:rPr lang="en" sz="1200">
                <a:solidFill>
                  <a:schemeClr val="dk1"/>
                </a:solidFill>
              </a:rPr>
              <a:t>- Since c4 is false, c3 propagates on.</a:t>
            </a:r>
          </a:p>
          <a:p>
            <a:pPr lvl="0" rtl="0">
              <a:spcBef>
                <a:spcPts val="0"/>
              </a:spcBef>
              <a:buNone/>
            </a:pPr>
            <a:r>
              <a:rPr lang="en" sz="1200">
                <a:solidFill>
                  <a:schemeClr val="dk1"/>
                </a:solidFill>
              </a:rPr>
              <a:t>-Now, we have a variable observed by the oracle. The condition c5 will get a tag, then we look at it’s value to see what propagates from earlier expressions. </a:t>
            </a:r>
          </a:p>
          <a:p>
            <a:pPr lvl="0" rtl="0">
              <a:spcBef>
                <a:spcPts val="0"/>
              </a:spcBef>
              <a:buNone/>
            </a:pPr>
            <a:r>
              <a:rPr lang="en" sz="1200">
                <a:solidFill>
                  <a:schemeClr val="dk1"/>
                </a:solidFill>
              </a:rPr>
              <a:t>- Since c5 is true, we propagate the tags that come through the true branch and mask out any from the false branch. As this is an output variable, the tags that propagate are those for c2 and c5. </a:t>
            </a:r>
          </a:p>
          <a:p>
            <a:pPr lvl="0" rtl="0">
              <a:spcBef>
                <a:spcPts val="0"/>
              </a:spcBef>
              <a:buNone/>
            </a:pPr>
            <a:r>
              <a:rPr lang="en" sz="1200">
                <a:solidFill>
                  <a:schemeClr val="dk1"/>
                </a:solidFill>
              </a:rPr>
              <a:t>From this, the level of coverage for a test suite can be assessed by looking at how many of all possible tag pairings have reached an observation point in some test. We want to ensure that all conditions have a tag that propagates to the output in some test.</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8" name="Shape 398"/>
        <p:cNvGrpSpPr/>
        <p:nvPr/>
      </p:nvGrpSpPr>
      <p:grpSpPr>
        <a:xfrm>
          <a:off x="0" y="0"/>
          <a:ext cx="0" cy="0"/>
          <a:chOff x="0" y="0"/>
          <a:chExt cx="0" cy="0"/>
        </a:xfrm>
      </p:grpSpPr>
      <p:sp>
        <p:nvSpPr>
          <p:cNvPr id="399" name="Shape 399"/>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400" name="Shape 4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5" name="Shape 405"/>
        <p:cNvGrpSpPr/>
        <p:nvPr/>
      </p:nvGrpSpPr>
      <p:grpSpPr>
        <a:xfrm>
          <a:off x="0" y="0"/>
          <a:ext cx="0" cy="0"/>
          <a:chOff x="0" y="0"/>
          <a:chExt cx="0" cy="0"/>
        </a:xfrm>
      </p:grpSpPr>
      <p:sp>
        <p:nvSpPr>
          <p:cNvPr id="406" name="Shape 406"/>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407" name="Shape 4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sz="1200">
                <a:solidFill>
                  <a:schemeClr val="dk1"/>
                </a:solidFill>
              </a:rPr>
              <a:t>(explain plot - axis, suite, program structure, oracle, why many dots)</a:t>
            </a:r>
          </a:p>
          <a:p>
            <a:pPr lvl="0" rtl="0">
              <a:spcBef>
                <a:spcPts val="0"/>
              </a:spcBef>
              <a:buNone/>
            </a:pPr>
            <a:r>
              <a:t/>
            </a:r>
            <a:endParaRPr sz="1200">
              <a:solidFill>
                <a:schemeClr val="dk1"/>
              </a:solidFill>
            </a:endParaRPr>
          </a:p>
          <a:p>
            <a:pPr lvl="0" rtl="0">
              <a:spcBef>
                <a:spcPts val="0"/>
              </a:spcBef>
              <a:buNone/>
            </a:pPr>
            <a:r>
              <a:rPr lang="en" sz="1200">
                <a:solidFill>
                  <a:schemeClr val="dk1"/>
                </a:solidFill>
              </a:rPr>
              <a:t>1) OMC/DC test suites outperform MC/DC test suites on </a:t>
            </a:r>
            <a:r>
              <a:rPr b="1" lang="en" sz="1200">
                <a:solidFill>
                  <a:schemeClr val="dk1"/>
                </a:solidFill>
              </a:rPr>
              <a:t>all</a:t>
            </a:r>
            <a:r>
              <a:rPr lang="en" sz="1200">
                <a:solidFill>
                  <a:schemeClr val="dk1"/>
                </a:solidFill>
              </a:rPr>
              <a:t> program, structure, and oracle combinations.</a:t>
            </a:r>
          </a:p>
          <a:p>
            <a:pPr lvl="0" rtl="0">
              <a:spcBef>
                <a:spcPts val="0"/>
              </a:spcBef>
              <a:buNone/>
            </a:pPr>
            <a:r>
              <a:rPr lang="en"/>
              <a:t>2) Up to an 11% improvement in the exact situations where MC/DC thrives - code is structured specifically to aid mc/dc observability and monitoring all variables</a:t>
            </a:r>
          </a:p>
          <a:p>
            <a:pPr lvl="0" rtl="0">
              <a:spcBef>
                <a:spcPts val="0"/>
              </a:spcBef>
              <a:buNone/>
            </a:pPr>
            <a:r>
              <a:rPr lang="en"/>
              <a:t>3) and at times, as much as an 88% improvement in fault finding in the far more common situation where statements are not aggressively inlined and we only monitor a small number of output variables.</a:t>
            </a:r>
          </a:p>
          <a:p>
            <a:pPr lvl="0" rtl="0">
              <a:spcBef>
                <a:spcPts val="0"/>
              </a:spcBef>
              <a:buNone/>
            </a:pPr>
            <a:r>
              <a:rPr lang="en"/>
              <a:t>4) We also see that while MC/DC is sensitive to the choice or oracle</a:t>
            </a:r>
          </a:p>
          <a:p>
            <a:pPr lvl="0" rtl="0">
              <a:spcBef>
                <a:spcPts val="0"/>
              </a:spcBef>
              <a:buNone/>
            </a:pPr>
            <a:r>
              <a:rPr lang="en"/>
              <a:t>and 5) the choice of program structuring</a:t>
            </a:r>
          </a:p>
          <a:p>
            <a:pPr lvl="0" rtl="0">
              <a:spcBef>
                <a:spcPts val="0"/>
              </a:spcBef>
              <a:buNone/>
            </a:pPr>
            <a:r>
              <a:rPr lang="en"/>
              <a:t>6) omcdc is not. Showing no improvement from code structuring, and only a small improvement from increasing the oracle size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8" name="Shape 428"/>
        <p:cNvGrpSpPr/>
        <p:nvPr/>
      </p:nvGrpSpPr>
      <p:grpSpPr>
        <a:xfrm>
          <a:off x="0" y="0"/>
          <a:ext cx="0" cy="0"/>
          <a:chOff x="0" y="0"/>
          <a:chExt cx="0" cy="0"/>
        </a:xfrm>
      </p:grpSpPr>
      <p:sp>
        <p:nvSpPr>
          <p:cNvPr id="429" name="Shape 429"/>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430" name="Shape 4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5" name="Shape 435"/>
        <p:cNvGrpSpPr/>
        <p:nvPr/>
      </p:nvGrpSpPr>
      <p:grpSpPr>
        <a:xfrm>
          <a:off x="0" y="0"/>
          <a:ext cx="0" cy="0"/>
          <a:chOff x="0" y="0"/>
          <a:chExt cx="0" cy="0"/>
        </a:xfrm>
      </p:grpSpPr>
      <p:sp>
        <p:nvSpPr>
          <p:cNvPr id="436" name="Shape 43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37" name="Shape 43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We’ve been talking about structural coverage metric, and all of the ones we’ve talked about so far are based on the analysis of control flow. The idea behind control flow, as you should know by now, is to (read 1)</a:t>
            </a:r>
          </a:p>
          <a:p>
            <a:pPr lvl="0" rtl="0">
              <a:lnSpc>
                <a:spcPct val="115000"/>
              </a:lnSpc>
              <a:spcBef>
                <a:spcPts val="0"/>
              </a:spcBef>
              <a:buNone/>
            </a:pPr>
            <a:r>
              <a:rPr lang="en">
                <a:solidFill>
                  <a:schemeClr val="dk1"/>
                </a:solidFill>
              </a:rPr>
              <a:t>Usually, when working with control flow, we don’t really care what the statements in the program do - (read 2)</a:t>
            </a:r>
          </a:p>
          <a:p>
            <a:pPr lvl="0" rtl="0">
              <a:lnSpc>
                <a:spcPct val="115000"/>
              </a:lnSpc>
              <a:spcBef>
                <a:spcPts val="0"/>
              </a:spcBef>
              <a:buNone/>
            </a:pPr>
            <a:r>
              <a:rPr lang="en">
                <a:solidFill>
                  <a:schemeClr val="dk1"/>
                </a:solidFill>
              </a:rPr>
              <a:t>We (3) - we don’t care what the values of the variables are, or where they are used. The focus is on the paths that execution can take and ensuring that they are taken. That said, those values -and how they are used - might matter, as we just saw with OMCDC.</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0" name="Shape 450"/>
        <p:cNvGrpSpPr/>
        <p:nvPr/>
      </p:nvGrpSpPr>
      <p:grpSpPr>
        <a:xfrm>
          <a:off x="0" y="0"/>
          <a:ext cx="0" cy="0"/>
          <a:chOff x="0" y="0"/>
          <a:chExt cx="0" cy="0"/>
        </a:xfrm>
      </p:grpSpPr>
      <p:sp>
        <p:nvSpPr>
          <p:cNvPr id="451" name="Shape 45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52" name="Shape 45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Today’s class is about another view - the flip side of that coin (read 1-2)</a:t>
            </a:r>
          </a:p>
          <a:p>
            <a:pPr lvl="0" rtl="0">
              <a:lnSpc>
                <a:spcPct val="115000"/>
              </a:lnSpc>
              <a:spcBef>
                <a:spcPts val="0"/>
              </a:spcBef>
              <a:buNone/>
            </a:pPr>
            <a:r>
              <a:rPr lang="en">
                <a:solidFill>
                  <a:schemeClr val="dk1"/>
                </a:solidFill>
              </a:rPr>
              <a:t>Instead of control dependence, (3) - look at how statements interact and take advantages of the connections between those statements</a:t>
            </a:r>
          </a:p>
          <a:p>
            <a:pPr lvl="0" rtl="0">
              <a:lnSpc>
                <a:spcPct val="115000"/>
              </a:lnSpc>
              <a:spcBef>
                <a:spcPts val="0"/>
              </a:spcBef>
              <a:buNone/>
            </a:pPr>
            <a:r>
              <a:rPr lang="en">
                <a:solidFill>
                  <a:schemeClr val="dk1"/>
                </a:solidFill>
              </a:rPr>
              <a:t>(rest)</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7" name="Shape 457"/>
        <p:cNvGrpSpPr/>
        <p:nvPr/>
      </p:nvGrpSpPr>
      <p:grpSpPr>
        <a:xfrm>
          <a:off x="0" y="0"/>
          <a:ext cx="0" cy="0"/>
          <a:chOff x="0" y="0"/>
          <a:chExt cx="0" cy="0"/>
        </a:xfrm>
      </p:grpSpPr>
      <p:sp>
        <p:nvSpPr>
          <p:cNvPr id="458" name="Shape 45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59" name="Shape 45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(1) - they look at how statements interact and move them around and transform them to produce an efficient binary. We can use that same information and similar procedures to analyze programs, and work to ensure their quality. </a:t>
            </a:r>
          </a:p>
          <a:p>
            <a:pPr lvl="0" rtl="0">
              <a:lnSpc>
                <a:spcPct val="115000"/>
              </a:lnSpc>
              <a:spcBef>
                <a:spcPts val="0"/>
              </a:spcBef>
              <a:buNone/>
            </a:pPr>
            <a:r>
              <a:rPr lang="en">
                <a:solidFill>
                  <a:schemeClr val="dk1"/>
                </a:solidFill>
              </a:rPr>
              <a:t>(2-5) - can identify probable faults before the code is executed.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4" name="Shape 464"/>
        <p:cNvGrpSpPr/>
        <p:nvPr/>
      </p:nvGrpSpPr>
      <p:grpSpPr>
        <a:xfrm>
          <a:off x="0" y="0"/>
          <a:ext cx="0" cy="0"/>
          <a:chOff x="0" y="0"/>
          <a:chExt cx="0" cy="0"/>
        </a:xfrm>
      </p:grpSpPr>
      <p:sp>
        <p:nvSpPr>
          <p:cNvPr id="465" name="Shape 46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66" name="Shape 4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The core unit at the heart of data flow analysis are def-use pairs. The idea is that (1-4)</a:t>
            </a:r>
          </a:p>
          <a:p>
            <a:pPr lvl="0" rtl="0">
              <a:lnSpc>
                <a:spcPct val="115000"/>
              </a:lnSpc>
              <a:spcBef>
                <a:spcPts val="0"/>
              </a:spcBef>
              <a:buNone/>
            </a:pPr>
            <a:r>
              <a:rPr lang="en">
                <a:solidFill>
                  <a:schemeClr val="dk1"/>
                </a:solidFill>
              </a:rPr>
              <a:t>These associations - pairings of a particular definition and usage of a variable - (5)</a:t>
            </a:r>
          </a:p>
          <a:p>
            <a:pPr lvl="0" rtl="0">
              <a:lnSpc>
                <a:spcPct val="115000"/>
              </a:lnSpc>
              <a:spcBef>
                <a:spcPts val="0"/>
              </a:spcBef>
              <a:buNone/>
            </a:pPr>
            <a:r>
              <a:rPr lang="en">
                <a:solidFill>
                  <a:schemeClr val="dk1"/>
                </a:solidFill>
              </a:rPr>
              <a:t>(6), in general, at all statements that change the value of a variable</a:t>
            </a:r>
          </a:p>
          <a:p>
            <a:pPr lvl="0" rtl="0">
              <a:lnSpc>
                <a:spcPct val="115000"/>
              </a:lnSpc>
              <a:spcBef>
                <a:spcPts val="0"/>
              </a:spcBef>
              <a:buNone/>
            </a:pPr>
            <a:r>
              <a:rPr lang="en">
                <a:solidFill>
                  <a:schemeClr val="dk1"/>
                </a:solidFill>
              </a:rPr>
              <a:t>(7), in general, at all statements whose execution extracts a value from a variable</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1" name="Shape 471"/>
        <p:cNvGrpSpPr/>
        <p:nvPr/>
      </p:nvGrpSpPr>
      <p:grpSpPr>
        <a:xfrm>
          <a:off x="0" y="0"/>
          <a:ext cx="0" cy="0"/>
          <a:chOff x="0" y="0"/>
          <a:chExt cx="0" cy="0"/>
        </a:xfrm>
      </p:grpSpPr>
      <p:sp>
        <p:nvSpPr>
          <p:cNvPr id="472" name="Shape 47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73" name="Shape 47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what are the defs? uses? (discuss, bring in)</a:t>
            </a:r>
          </a:p>
          <a:p>
            <a:pPr lvl="0" rtl="0">
              <a:lnSpc>
                <a:spcPct val="115000"/>
              </a:lnSpc>
              <a:spcBef>
                <a:spcPts val="0"/>
              </a:spcBef>
              <a:buNone/>
            </a:pPr>
            <a:r>
              <a:rPr lang="en">
                <a:solidFill>
                  <a:schemeClr val="dk1"/>
                </a:solidFill>
              </a:rPr>
              <a:t>(bring in, go over)</a:t>
            </a:r>
          </a:p>
          <a:p>
            <a:pPr lvl="0" rtl="0">
              <a:lnSpc>
                <a:spcPct val="115000"/>
              </a:lnSpc>
              <a:spcBef>
                <a:spcPts val="0"/>
              </a:spcBef>
              <a:buClr>
                <a:schemeClr val="dk1"/>
              </a:buClr>
              <a:buSzPct val="100000"/>
              <a:buFont typeface="Arial"/>
              <a:buNone/>
            </a:pPr>
            <a:r>
              <a:rPr lang="en">
                <a:solidFill>
                  <a:schemeClr val="dk1"/>
                </a:solidFill>
              </a:rPr>
              <a:t>Looking at the code alone is deceptive. This doesn’t look that complex. But, there are hidden layers of complexity that we can analyze and exploit in understanding how this system works.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9" name="Shape 479"/>
        <p:cNvGrpSpPr/>
        <p:nvPr/>
      </p:nvGrpSpPr>
      <p:grpSpPr>
        <a:xfrm>
          <a:off x="0" y="0"/>
          <a:ext cx="0" cy="0"/>
          <a:chOff x="0" y="0"/>
          <a:chExt cx="0" cy="0"/>
        </a:xfrm>
      </p:grpSpPr>
      <p:sp>
        <p:nvSpPr>
          <p:cNvPr id="480" name="Shape 48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81" name="Shape 48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The control flow, of course, is one way to understand how the program works. This lets us visualize how the code can be executed, the different orderings that code can be executed in. The data flow adds another layer of complexity on to the heap. We can take any one of these variables, say, min and look at how it is defined and used in the program</a:t>
            </a:r>
          </a:p>
          <a:p>
            <a:pPr lvl="0" rtl="0">
              <a:lnSpc>
                <a:spcPct val="115000"/>
              </a:lnSpc>
              <a:spcBef>
                <a:spcPts val="0"/>
              </a:spcBef>
              <a:buNone/>
            </a:pPr>
            <a:r>
              <a:rPr lang="en">
                <a:solidFill>
                  <a:schemeClr val="dk1"/>
                </a:solidFill>
              </a:rPr>
              <a:t>- (bring in). What you begin to see is another form of path - the path that information takes rather than control.</a:t>
            </a:r>
          </a:p>
          <a:p>
            <a:pPr lvl="0" rtl="0">
              <a:lnSpc>
                <a:spcPct val="115000"/>
              </a:lnSpc>
              <a:spcBef>
                <a:spcPts val="0"/>
              </a:spcBef>
              <a:buNone/>
            </a:pPr>
            <a:r>
              <a:rPr lang="en">
                <a:solidFill>
                  <a:schemeClr val="dk1"/>
                </a:solidFill>
              </a:rPr>
              <a:t>- (bring in) Same with max - another set of paths. Each variable creates a set of targeted paths, and those are often as important, if not more important, than the generic control flow paths in detecting faults in a system.</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3" name="Shape 513"/>
        <p:cNvGrpSpPr/>
        <p:nvPr/>
      </p:nvGrpSpPr>
      <p:grpSpPr>
        <a:xfrm>
          <a:off x="0" y="0"/>
          <a:ext cx="0" cy="0"/>
          <a:chOff x="0" y="0"/>
          <a:chExt cx="0" cy="0"/>
        </a:xfrm>
      </p:grpSpPr>
      <p:sp>
        <p:nvSpPr>
          <p:cNvPr id="514" name="Shape 51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15" name="Shape 51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(1-3). Each def-use pair associates a definition of a vaqriable - its assignment, with a use of the same variable. A single definition can be paired with multiple usages, and vice-versa.</a:t>
            </a:r>
          </a:p>
          <a:p>
            <a:pPr lvl="0" rtl="0">
              <a:lnSpc>
                <a:spcPct val="115000"/>
              </a:lnSpc>
              <a:spcBef>
                <a:spcPts val="0"/>
              </a:spcBef>
              <a:buNone/>
            </a:pPr>
            <a:r>
              <a:rPr lang="en">
                <a:solidFill>
                  <a:schemeClr val="dk1"/>
                </a:solidFill>
              </a:rPr>
              <a:t>(4-5). A def-use pair is only formed if there is a program path where the value assigned in that definition isn’t redefined by another expression. (6).</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0" name="Shape 520"/>
        <p:cNvGrpSpPr/>
        <p:nvPr/>
      </p:nvGrpSpPr>
      <p:grpSpPr>
        <a:xfrm>
          <a:off x="0" y="0"/>
          <a:ext cx="0" cy="0"/>
          <a:chOff x="0" y="0"/>
          <a:chExt cx="0" cy="0"/>
        </a:xfrm>
      </p:grpSpPr>
      <p:sp>
        <p:nvSpPr>
          <p:cNvPr id="521" name="Shape 52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22" name="Shape 5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(bring in, go over)</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9" name="Shape 529"/>
        <p:cNvGrpSpPr/>
        <p:nvPr/>
      </p:nvGrpSpPr>
      <p:grpSpPr>
        <a:xfrm>
          <a:off x="0" y="0"/>
          <a:ext cx="0" cy="0"/>
          <a:chOff x="0" y="0"/>
          <a:chExt cx="0" cy="0"/>
        </a:xfrm>
      </p:grpSpPr>
      <p:sp>
        <p:nvSpPr>
          <p:cNvPr id="530" name="Shape 53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31" name="Shape 53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(name defs, uses)</a:t>
            </a:r>
          </a:p>
          <a:p>
            <a:pPr lvl="0" rtl="0">
              <a:lnSpc>
                <a:spcPct val="115000"/>
              </a:lnSpc>
              <a:spcBef>
                <a:spcPts val="0"/>
              </a:spcBef>
              <a:buNone/>
            </a:pPr>
            <a:r>
              <a:rPr lang="en">
                <a:solidFill>
                  <a:schemeClr val="dk1"/>
                </a:solidFill>
              </a:rPr>
              <a:t>(bring in)</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7" name="Shape 537"/>
        <p:cNvGrpSpPr/>
        <p:nvPr/>
      </p:nvGrpSpPr>
      <p:grpSpPr>
        <a:xfrm>
          <a:off x="0" y="0"/>
          <a:ext cx="0" cy="0"/>
          <a:chOff x="0" y="0"/>
          <a:chExt cx="0" cy="0"/>
        </a:xfrm>
      </p:grpSpPr>
      <p:sp>
        <p:nvSpPr>
          <p:cNvPr id="538" name="Shape 53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39" name="Shape 53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So, to gather our pairs, it’s useful to first plot the control flow and add the def and use information to that graph. We don’t have pairs yet - but can derive them from here.</a:t>
            </a:r>
          </a:p>
          <a:p>
            <a:pPr lvl="0" rtl="0">
              <a:lnSpc>
                <a:spcPct val="115000"/>
              </a:lnSpc>
              <a:spcBef>
                <a:spcPts val="0"/>
              </a:spcBef>
              <a:buNone/>
            </a:pPr>
            <a:r>
              <a:rPr lang="en">
                <a:solidFill>
                  <a:schemeClr val="dk1"/>
                </a:solidFill>
              </a:rPr>
              <a:t>We can now look at one variable at a time, and look at defs and uses on each control path. Be careful with loops - a definition in one cycle might be used in the next. Path E, B, C, D is a definition-clear path from definition of y in line 6 to its use in line 5 in the next loop iteration. Path A, B, C, D, E is not a definition-clear path with respect to tmp because of the definition in node C. </a:t>
            </a:r>
          </a:p>
          <a:p>
            <a:pPr lvl="0" rtl="0">
              <a:lnSpc>
                <a:spcPct val="115000"/>
              </a:lnSpc>
              <a:spcBef>
                <a:spcPts val="0"/>
              </a:spcBef>
              <a:buNone/>
            </a:pPr>
            <a:r>
              <a:rPr lang="en">
                <a:solidFill>
                  <a:schemeClr val="dk1"/>
                </a:solidFill>
              </a:rPr>
              <a:t>(bring in, go over)</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4" name="Shape 564"/>
        <p:cNvGrpSpPr/>
        <p:nvPr/>
      </p:nvGrpSpPr>
      <p:grpSpPr>
        <a:xfrm>
          <a:off x="0" y="0"/>
          <a:ext cx="0" cy="0"/>
          <a:chOff x="0" y="0"/>
          <a:chExt cx="0" cy="0"/>
        </a:xfrm>
      </p:grpSpPr>
      <p:sp>
        <p:nvSpPr>
          <p:cNvPr id="565" name="Shape 56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66" name="Shape 5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600"/>
              </a:spcBef>
              <a:buNone/>
            </a:pPr>
            <a:r>
              <a:rPr lang="en">
                <a:solidFill>
                  <a:schemeClr val="dk1"/>
                </a:solidFill>
              </a:rPr>
              <a:t>(read)</a:t>
            </a:r>
          </a:p>
          <a:p>
            <a:pPr lvl="0" rtl="0">
              <a:spcBef>
                <a:spcPts val="600"/>
              </a:spcBef>
              <a:buNone/>
            </a:pPr>
            <a:r>
              <a:rPr lang="en">
                <a:solidFill>
                  <a:schemeClr val="dk1"/>
                </a:solidFill>
              </a:rPr>
              <a:t>We talked about a metric called Observable MC/DC back when we discussed structural testing. That was an extension of an existing structural metric that added what is essentially data-flow information. Today, we’ll talk about a set of metrics based entirely on data-flow. </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1" name="Shape 571"/>
        <p:cNvGrpSpPr/>
        <p:nvPr/>
      </p:nvGrpSpPr>
      <p:grpSpPr>
        <a:xfrm>
          <a:off x="0" y="0"/>
          <a:ext cx="0" cy="0"/>
          <a:chOff x="0" y="0"/>
          <a:chExt cx="0" cy="0"/>
        </a:xfrm>
      </p:grpSpPr>
      <p:sp>
        <p:nvSpPr>
          <p:cNvPr id="572" name="Shape 57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73" name="Shape 5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600"/>
              </a:spcBef>
              <a:buNone/>
            </a:pPr>
            <a:r>
              <a:rPr lang="en">
                <a:solidFill>
                  <a:schemeClr val="dk1"/>
                </a:solidFill>
              </a:rPr>
              <a:t>bring up code and go over one or two</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9" name="Shape 579"/>
        <p:cNvGrpSpPr/>
        <p:nvPr/>
      </p:nvGrpSpPr>
      <p:grpSpPr>
        <a:xfrm>
          <a:off x="0" y="0"/>
          <a:ext cx="0" cy="0"/>
          <a:chOff x="0" y="0"/>
          <a:chExt cx="0" cy="0"/>
        </a:xfrm>
      </p:grpSpPr>
      <p:sp>
        <p:nvSpPr>
          <p:cNvPr id="580" name="Shape 58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81" name="Shape 5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600"/>
              </a:spcBef>
              <a:buNone/>
            </a:pPr>
            <a:r>
              <a:rPr lang="en">
                <a:solidFill>
                  <a:schemeClr val="dk1"/>
                </a:solidFill>
              </a:rPr>
              <a:t>bring up code and go over one or two</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CFG</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7" name="Shape 587"/>
        <p:cNvGrpSpPr/>
        <p:nvPr/>
      </p:nvGrpSpPr>
      <p:grpSpPr>
        <a:xfrm>
          <a:off x="0" y="0"/>
          <a:ext cx="0" cy="0"/>
          <a:chOff x="0" y="0"/>
          <a:chExt cx="0" cy="0"/>
        </a:xfrm>
      </p:grpSpPr>
      <p:sp>
        <p:nvSpPr>
          <p:cNvPr id="588" name="Shape 588"/>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589" name="Shape 5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(read this)</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4" name="Shape 594"/>
        <p:cNvGrpSpPr/>
        <p:nvPr/>
      </p:nvGrpSpPr>
      <p:grpSpPr>
        <a:xfrm>
          <a:off x="0" y="0"/>
          <a:ext cx="0" cy="0"/>
          <a:chOff x="0" y="0"/>
          <a:chExt cx="0" cy="0"/>
        </a:xfrm>
      </p:grpSpPr>
      <p:sp>
        <p:nvSpPr>
          <p:cNvPr id="595" name="Shape 595"/>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596" name="Shape 5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(read this)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Let’s simplify this a little bit. Same graph, just put in labels so we can more easily look at each question.</a:t>
            </a:r>
          </a:p>
          <a:p>
            <a:pPr lvl="0" rtl="0">
              <a:lnSpc>
                <a:spcPct val="120000"/>
              </a:lnSpc>
              <a:spcBef>
                <a:spcPts val="0"/>
              </a:spcBef>
              <a:buNone/>
            </a:pPr>
            <a:r>
              <a:rPr lang="en">
                <a:solidFill>
                  <a:schemeClr val="dk1"/>
                </a:solidFill>
              </a:rPr>
              <a:t>1 - subpaths through the loop (go over)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point out alterations to CFG - not much here, we’re basically just removing the loop and looking at all of the ways one loop cycle could execute (go over)</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Let’s simplify this a little bit. Same graph, just put in labels so we can more easily look at each question.</a:t>
            </a:r>
          </a:p>
          <a:p>
            <a:pPr lvl="0" rtl="0">
              <a:lnSpc>
                <a:spcPct val="120000"/>
              </a:lnSpc>
              <a:spcBef>
                <a:spcPts val="0"/>
              </a:spcBef>
              <a:buNone/>
            </a:pPr>
            <a:r>
              <a:rPr lang="en">
                <a:solidFill>
                  <a:schemeClr val="dk1"/>
                </a:solidFill>
              </a:rPr>
              <a:t>1 - subpaths through the loop (go over)</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a:t>
            </a:r>
          </a:p>
          <a:p>
            <a:pPr lvl="0" rtl="0">
              <a:spcBef>
                <a:spcPts val="0"/>
              </a:spcBef>
              <a:buNone/>
            </a:pPr>
            <a:r>
              <a:rPr lang="en">
                <a:solidFill>
                  <a:schemeClr val="dk1"/>
                </a:solidFill>
              </a:rPr>
              <a:t>This is even true for statement coverage, the simplest criterion. You might have (read), </a:t>
            </a:r>
          </a:p>
          <a:p>
            <a:pPr lvl="0" rtl="0">
              <a:spcBef>
                <a:spcPts val="0"/>
              </a:spcBef>
              <a:buNone/>
            </a:pPr>
            <a:r>
              <a:rPr lang="en">
                <a:solidFill>
                  <a:schemeClr val="dk1"/>
                </a:solidFill>
              </a:rPr>
              <a:t>often, this is part of defensive programming - (read 4)</a:t>
            </a:r>
          </a:p>
          <a:p>
            <a:pPr lvl="0" rtl="0">
              <a:spcBef>
                <a:spcPts val="0"/>
              </a:spcBef>
              <a:buNone/>
            </a:pPr>
            <a:r>
              <a:rPr lang="en">
                <a:solidFill>
                  <a:schemeClr val="dk1"/>
                </a:solidFill>
              </a:rPr>
              <a:t>Dead code (read) - code that once had a purpose, but now is no longer used, and nothing can call it in your new code. </a:t>
            </a:r>
          </a:p>
          <a:p>
            <a:pPr lvl="0" rtl="0">
              <a:spcBef>
                <a:spcPts val="0"/>
              </a:spcBef>
              <a:buNone/>
            </a:pPr>
            <a:r>
              <a:rPr lang="en">
                <a:solidFill>
                  <a:schemeClr val="dk1"/>
                </a:solidFill>
              </a:rPr>
              <a:t>Similarly, (read)</a:t>
            </a:r>
          </a:p>
          <a:p>
            <a:pPr lvl="0" rtl="0">
              <a:spcBef>
                <a:spcPts val="0"/>
              </a:spcBef>
              <a:buNone/>
            </a:pPr>
            <a:r>
              <a:rPr lang="en">
                <a:solidFill>
                  <a:schemeClr val="dk1"/>
                </a:solidFill>
              </a:rPr>
              <a:t>Some unreachable code is expected in any system, and must be accounted for in testing.</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 - metrics like MCDC</a:t>
            </a:r>
          </a:p>
          <a:p>
            <a:pPr lvl="0" rtl="0">
              <a:spcBef>
                <a:spcPts val="0"/>
              </a:spcBef>
              <a:buNone/>
            </a:pPr>
            <a:r>
              <a:rPr lang="en">
                <a:solidFill>
                  <a:schemeClr val="dk1"/>
                </a:solidFill>
              </a:rPr>
              <a:t>(read) - Now, with a little bit of rewriting, this example is trivially fixed - just place the second part in an else branch. But, this kind of interdependence occurs all the time, and it isn’t usually this easy to rewrite the code to fix. In practice, 100% code coverage is nearly impossible.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3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11" name="Shape 11"/>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rIns="91425"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4836035"/>
            <a:ext cx="7772400" cy="1032599"/>
          </a:xfrm>
          <a:prstGeom prst="rect">
            <a:avLst/>
          </a:prstGeom>
        </p:spPr>
        <p:txBody>
          <a:bodyPr anchorCtr="0" anchor="t" bIns="91425" lIns="91425" rIns="91425"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17" name="Shape 17"/>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5329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23" name="Shape 23"/>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3"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0" name="Shape 30"/>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8"/>
            <a:ext cx="8229600" cy="692700"/>
          </a:xfrm>
          <a:prstGeom prst="rect">
            <a:avLst/>
          </a:prstGeom>
        </p:spPr>
        <p:txBody>
          <a:bodyPr anchorCtr="0" anchor="t" bIns="91425" lIns="91425" rIns="91425" tIns="91425"/>
          <a:lstStyle>
            <a:lvl1pPr lvl="0">
              <a:spcBef>
                <a:spcPts val="0"/>
              </a:spcBef>
              <a:buClr>
                <a:schemeClr val="dk2"/>
              </a:buClr>
              <a:buSzPct val="1000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40" name="Shape 40"/>
        <p:cNvGrpSpPr/>
        <p:nvPr/>
      </p:nvGrpSpPr>
      <p:grpSpPr>
        <a:xfrm>
          <a:off x="0" y="0"/>
          <a:ext cx="0" cy="0"/>
          <a:chOff x="0" y="0"/>
          <a:chExt cx="0" cy="0"/>
        </a:xfrm>
      </p:grpSpPr>
      <p:sp>
        <p:nvSpPr>
          <p:cNvPr id="41" name="Shape 41"/>
          <p:cNvSpPr txBox="1"/>
          <p:nvPr>
            <p:ph type="title"/>
          </p:nvPr>
        </p:nvSpPr>
        <p:spPr>
          <a:xfrm>
            <a:off x="457200" y="155447"/>
            <a:ext cx="8229600" cy="1252800"/>
          </a:xfrm>
          <a:prstGeom prst="rect">
            <a:avLst/>
          </a:prstGeom>
          <a:noFill/>
          <a:ln>
            <a:noFill/>
          </a:ln>
        </p:spPr>
        <p:txBody>
          <a:bodyPr anchorCtr="0" anchor="ctr" bIns="91425" lIns="91425" rIns="91425" tIns="91425"/>
          <a:lstStyle>
            <a:lvl1pPr lvl="0" rtl="0" algn="l">
              <a:spcBef>
                <a:spcPts val="0"/>
              </a:spcBef>
              <a:buClr>
                <a:srgbClr val="F34E26"/>
              </a:buClr>
              <a:buFont typeface="Arial"/>
              <a:buNone/>
              <a:defRPr b="1" sz="4500">
                <a:solidFill>
                  <a:srgbClr val="F34E26"/>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2" name="Shape 42"/>
          <p:cNvSpPr txBox="1"/>
          <p:nvPr>
            <p:ph idx="1" type="body"/>
          </p:nvPr>
        </p:nvSpPr>
        <p:spPr>
          <a:xfrm>
            <a:off x="457200" y="1775191"/>
            <a:ext cx="8229600" cy="4625700"/>
          </a:xfrm>
          <a:prstGeom prst="rect">
            <a:avLst/>
          </a:prstGeom>
          <a:noFill/>
          <a:ln>
            <a:noFill/>
          </a:ln>
        </p:spPr>
        <p:txBody>
          <a:bodyPr anchorCtr="0" anchor="t" bIns="91425" lIns="91425" rIns="91425" tIns="91425"/>
          <a:lstStyle>
            <a:lvl1pPr indent="-162052" lvl="0" marL="438912" rtl="0" algn="l">
              <a:spcBef>
                <a:spcPts val="0"/>
              </a:spcBef>
              <a:buClr>
                <a:schemeClr val="accent1"/>
              </a:buClr>
              <a:buFont typeface="Arial"/>
              <a:buChar char="◼"/>
              <a:defRPr sz="3200">
                <a:solidFill>
                  <a:schemeClr val="dk1"/>
                </a:solidFill>
                <a:latin typeface="Arial"/>
                <a:ea typeface="Arial"/>
                <a:cs typeface="Arial"/>
                <a:sym typeface="Arial"/>
              </a:defRPr>
            </a:lvl1pPr>
            <a:lvl2pPr indent="-114300" lvl="1" marL="731520" rtl="0" algn="l">
              <a:spcBef>
                <a:spcPts val="560"/>
              </a:spcBef>
              <a:buClr>
                <a:schemeClr val="accent2"/>
              </a:buClr>
              <a:buFont typeface="Arial"/>
              <a:buChar char="▪"/>
              <a:defRPr sz="2800">
                <a:solidFill>
                  <a:schemeClr val="dk1"/>
                </a:solidFill>
                <a:latin typeface="Arial"/>
                <a:ea typeface="Arial"/>
                <a:cs typeface="Arial"/>
                <a:sym typeface="Arial"/>
              </a:defRPr>
            </a:lvl2pPr>
            <a:lvl3pPr indent="-82296" lvl="2" marL="996696" rtl="0" algn="l">
              <a:spcBef>
                <a:spcPts val="480"/>
              </a:spcBef>
              <a:buClr>
                <a:schemeClr val="accent3"/>
              </a:buClr>
              <a:buFont typeface="Arial"/>
              <a:buChar char="▪"/>
              <a:defRPr sz="2400">
                <a:solidFill>
                  <a:schemeClr val="dk1"/>
                </a:solidFill>
                <a:latin typeface="Arial"/>
                <a:ea typeface="Arial"/>
                <a:cs typeface="Arial"/>
                <a:sym typeface="Arial"/>
              </a:defRPr>
            </a:lvl3pPr>
            <a:lvl4pPr indent="-60452" lvl="3" marL="1216152" rtl="0" algn="l">
              <a:spcBef>
                <a:spcPts val="400"/>
              </a:spcBef>
              <a:buClr>
                <a:schemeClr val="accent4"/>
              </a:buClr>
              <a:buFont typeface="Arial"/>
              <a:buChar char="▪"/>
              <a:defRPr sz="2000">
                <a:solidFill>
                  <a:schemeClr val="dk1"/>
                </a:solidFill>
                <a:latin typeface="Arial"/>
                <a:ea typeface="Arial"/>
                <a:cs typeface="Arial"/>
                <a:sym typeface="Arial"/>
              </a:defRPr>
            </a:lvl4pPr>
            <a:lvl5pPr indent="-67564" lvl="4" marL="1426464" rtl="0" algn="l">
              <a:spcBef>
                <a:spcPts val="400"/>
              </a:spcBef>
              <a:buClr>
                <a:schemeClr val="accent5"/>
              </a:buClr>
              <a:buFont typeface="Arial"/>
              <a:buChar char=""/>
              <a:defRPr sz="2000">
                <a:solidFill>
                  <a:schemeClr val="dk1"/>
                </a:solidFill>
                <a:latin typeface="Arial"/>
                <a:ea typeface="Arial"/>
                <a:cs typeface="Arial"/>
                <a:sym typeface="Arial"/>
              </a:defRPr>
            </a:lvl5pPr>
            <a:lvl6pPr indent="-65532" lvl="5" marL="1627632" rtl="0" algn="l">
              <a:spcBef>
                <a:spcPts val="400"/>
              </a:spcBef>
              <a:buClr>
                <a:schemeClr val="accent6"/>
              </a:buClr>
              <a:buFont typeface="Arial"/>
              <a:buChar char="⚫"/>
              <a:defRPr sz="2000">
                <a:solidFill>
                  <a:schemeClr val="dk1"/>
                </a:solidFill>
                <a:latin typeface="Arial"/>
                <a:ea typeface="Arial"/>
                <a:cs typeface="Arial"/>
                <a:sym typeface="Arial"/>
              </a:defRPr>
            </a:lvl6pPr>
            <a:lvl7pPr indent="-76200" lvl="6" marL="1828800" rtl="0" algn="l">
              <a:spcBef>
                <a:spcPts val="360"/>
              </a:spcBef>
              <a:buClr>
                <a:schemeClr val="accent1"/>
              </a:buClr>
              <a:buFont typeface="Arial"/>
              <a:buChar char="⚫"/>
              <a:defRPr sz="1800">
                <a:solidFill>
                  <a:schemeClr val="dk1"/>
                </a:solidFill>
                <a:latin typeface="Arial"/>
                <a:ea typeface="Arial"/>
                <a:cs typeface="Arial"/>
                <a:sym typeface="Arial"/>
              </a:defRPr>
            </a:lvl7pPr>
            <a:lvl8pPr indent="-74167" lvl="7" marL="2029968" rtl="0" algn="l">
              <a:spcBef>
                <a:spcPts val="360"/>
              </a:spcBef>
              <a:buClr>
                <a:schemeClr val="accent2"/>
              </a:buClr>
              <a:buFont typeface="Arial"/>
              <a:buChar char="⚫"/>
              <a:defRPr sz="1800">
                <a:solidFill>
                  <a:schemeClr val="dk1"/>
                </a:solidFill>
                <a:latin typeface="Arial"/>
                <a:ea typeface="Arial"/>
                <a:cs typeface="Arial"/>
                <a:sym typeface="Arial"/>
              </a:defRPr>
            </a:lvl8pPr>
            <a:lvl9pPr indent="-72135" lvl="8" marL="2231136" rtl="0" algn="l">
              <a:spcBef>
                <a:spcPts val="360"/>
              </a:spcBef>
              <a:buClr>
                <a:schemeClr val="accent3"/>
              </a:buClr>
              <a:buFont typeface="Arial"/>
              <a:buChar char="⚫"/>
              <a:defRPr sz="1800">
                <a:solidFill>
                  <a:schemeClr val="dk1"/>
                </a:solidFill>
                <a:latin typeface="Arial"/>
                <a:ea typeface="Arial"/>
                <a:cs typeface="Arial"/>
                <a:sym typeface="Arial"/>
              </a:defRPr>
            </a:lvl9pPr>
          </a:lstStyle>
          <a:p/>
        </p:txBody>
      </p:sp>
      <p:sp>
        <p:nvSpPr>
          <p:cNvPr id="43" name="Shape 43"/>
          <p:cNvSpPr txBox="1"/>
          <p:nvPr>
            <p:ph idx="10" type="dt"/>
          </p:nvPr>
        </p:nvSpPr>
        <p:spPr>
          <a:xfrm>
            <a:off x="457200" y="6476998"/>
            <a:ext cx="2133599" cy="273900"/>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2640598" y="6476998"/>
            <a:ext cx="5507699" cy="273900"/>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204396" y="6476998"/>
            <a:ext cx="733799" cy="273900"/>
          </a:xfrm>
          <a:prstGeom prst="rect">
            <a:avLst/>
          </a:prstGeom>
          <a:noFill/>
          <a:ln>
            <a:noFill/>
          </a:ln>
        </p:spPr>
        <p:txBody>
          <a:bodyPr anchorCtr="0" anchor="b" bIns="91425" lIns="91425" rIns="91425" tIns="91425">
            <a:noAutofit/>
          </a:bodyPr>
          <a:lstStyle/>
          <a:p>
            <a:pPr indent="0" lvl="0" marL="0" marR="0" rtl="0" algn="r">
              <a:spcBef>
                <a:spcPts val="0"/>
              </a:spcBef>
            </a:pPr>
            <a:r>
              <a:t/>
            </a:r>
            <a:endParaRPr b="0" i="0" sz="1200" u="none" cap="none" strike="noStrike">
              <a:solidFill>
                <a:srgbClr val="414141"/>
              </a:solidFill>
              <a:latin typeface="Arial"/>
              <a:ea typeface="Arial"/>
              <a:cs typeface="Arial"/>
              <a:sym typeface="Arial"/>
            </a:endParaRPr>
          </a:p>
          <a:p>
            <a:pPr indent="0" lvl="1" marL="457200" marR="0" rtl="0" algn="l">
              <a:spcBef>
                <a:spcPts val="0"/>
              </a:spcBef>
            </a:pPr>
            <a:r>
              <a:t/>
            </a:r>
            <a:endParaRPr b="0" i="0" sz="1800" u="none" cap="none" strike="noStrike">
              <a:solidFill>
                <a:schemeClr val="dk1"/>
              </a:solidFill>
              <a:latin typeface="Arial"/>
              <a:ea typeface="Arial"/>
              <a:cs typeface="Arial"/>
              <a:sym typeface="Arial"/>
            </a:endParaRPr>
          </a:p>
          <a:p>
            <a:pPr indent="0" lvl="2" marL="914400" marR="0" rtl="0" algn="l">
              <a:spcBef>
                <a:spcPts val="0"/>
              </a:spcBef>
            </a:pPr>
            <a:r>
              <a:t/>
            </a:r>
            <a:endParaRPr b="0" i="0" sz="1800" u="none" cap="none" strike="noStrike">
              <a:solidFill>
                <a:schemeClr val="dk1"/>
              </a:solidFill>
              <a:latin typeface="Arial"/>
              <a:ea typeface="Arial"/>
              <a:cs typeface="Arial"/>
              <a:sym typeface="Arial"/>
            </a:endParaRPr>
          </a:p>
          <a:p>
            <a:pPr indent="0" lvl="3" marL="1371600" marR="0" rtl="0" algn="l">
              <a:spcBef>
                <a:spcPts val="0"/>
              </a:spcBef>
            </a:pPr>
            <a:r>
              <a:t/>
            </a:r>
            <a:endParaRPr b="0" i="0" sz="1800" u="none" cap="none" strike="noStrike">
              <a:solidFill>
                <a:schemeClr val="dk1"/>
              </a:solidFill>
              <a:latin typeface="Arial"/>
              <a:ea typeface="Arial"/>
              <a:cs typeface="Arial"/>
              <a:sym typeface="Arial"/>
            </a:endParaRPr>
          </a:p>
          <a:p>
            <a:pPr indent="0" lvl="4" marL="1828800" marR="0" rtl="0" algn="l">
              <a:spcBef>
                <a:spcPts val="0"/>
              </a:spcBef>
            </a:pPr>
            <a:r>
              <a:t/>
            </a:r>
            <a:endParaRPr b="0" i="0" sz="1800" u="none" cap="none" strike="noStrike">
              <a:solidFill>
                <a:schemeClr val="dk1"/>
              </a:solidFill>
              <a:latin typeface="Arial"/>
              <a:ea typeface="Arial"/>
              <a:cs typeface="Arial"/>
              <a:sym typeface="Arial"/>
            </a:endParaRPr>
          </a:p>
          <a:p>
            <a:pPr indent="0" lvl="5" marL="2286000" marR="0" rtl="0" algn="l">
              <a:spcBef>
                <a:spcPts val="0"/>
              </a:spcBef>
            </a:pPr>
            <a:r>
              <a:t/>
            </a:r>
            <a:endParaRPr b="0" i="0" sz="1800" u="none" cap="none" strike="noStrike">
              <a:solidFill>
                <a:schemeClr val="dk1"/>
              </a:solidFill>
              <a:latin typeface="Arial"/>
              <a:ea typeface="Arial"/>
              <a:cs typeface="Arial"/>
              <a:sym typeface="Arial"/>
            </a:endParaRPr>
          </a:p>
          <a:p>
            <a:pPr indent="0" lvl="6" marL="2743200" marR="0" rtl="0" algn="l">
              <a:spcBef>
                <a:spcPts val="0"/>
              </a:spcBef>
            </a:pPr>
            <a:r>
              <a:t/>
            </a:r>
            <a:endParaRPr b="0" i="0" sz="1800" u="none" cap="none" strike="noStrike">
              <a:solidFill>
                <a:schemeClr val="dk1"/>
              </a:solidFill>
              <a:latin typeface="Arial"/>
              <a:ea typeface="Arial"/>
              <a:cs typeface="Arial"/>
              <a:sym typeface="Arial"/>
            </a:endParaRPr>
          </a:p>
          <a:p>
            <a:pPr indent="0" lvl="7" marL="3200400" marR="0" rtl="0" algn="l">
              <a:spcBef>
                <a:spcPts val="0"/>
              </a:spcBef>
            </a:pPr>
            <a:r>
              <a:t/>
            </a:r>
            <a:endParaRPr b="0" i="0" sz="1800" u="none" cap="none" strike="noStrike">
              <a:solidFill>
                <a:schemeClr val="dk1"/>
              </a:solidFill>
              <a:latin typeface="Arial"/>
              <a:ea typeface="Arial"/>
              <a:cs typeface="Arial"/>
              <a:sym typeface="Arial"/>
            </a:endParaRPr>
          </a:p>
          <a:p>
            <a:pPr indent="0" lvl="8" marL="3657600" marR="0" rtl="0" algn="l">
              <a:spcBef>
                <a:spcPts val="0"/>
              </a:spcBef>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01.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0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0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ctrTitle"/>
          </p:nvPr>
        </p:nvSpPr>
        <p:spPr>
          <a:xfrm>
            <a:off x="685800" y="2490375"/>
            <a:ext cx="7772400" cy="2198400"/>
          </a:xfrm>
          <a:prstGeom prst="rect">
            <a:avLst/>
          </a:prstGeom>
        </p:spPr>
        <p:txBody>
          <a:bodyPr anchorCtr="0" anchor="b" bIns="91425" lIns="91425" rIns="91425" tIns="91425">
            <a:noAutofit/>
          </a:bodyPr>
          <a:lstStyle/>
          <a:p>
            <a:pPr lvl="0" rtl="0">
              <a:spcBef>
                <a:spcPts val="0"/>
              </a:spcBef>
              <a:buNone/>
            </a:pPr>
            <a:r>
              <a:rPr lang="en" sz="6000"/>
              <a:t>Masking and Introduction to </a:t>
            </a:r>
            <a:r>
              <a:rPr lang="en" sz="6000"/>
              <a:t>Data Flow Analysis</a:t>
            </a:r>
          </a:p>
        </p:txBody>
      </p:sp>
      <p:sp>
        <p:nvSpPr>
          <p:cNvPr id="51" name="Shape 51"/>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rtl="0">
              <a:spcBef>
                <a:spcPts val="0"/>
              </a:spcBef>
              <a:buNone/>
            </a:pPr>
            <a:r>
              <a:rPr lang="en"/>
              <a:t>CSCE 747 - Lecture 8 - 02/02/2017</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1" name="Shape 261"/>
        <p:cNvGrpSpPr/>
        <p:nvPr/>
      </p:nvGrpSpPr>
      <p:grpSpPr>
        <a:xfrm>
          <a:off x="0" y="0"/>
          <a:ext cx="0" cy="0"/>
          <a:chOff x="0" y="0"/>
          <a:chExt cx="0" cy="0"/>
        </a:xfrm>
      </p:grpSpPr>
      <p:sp>
        <p:nvSpPr>
          <p:cNvPr id="262" name="Shape 26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The Infeasibility Problem</a:t>
            </a:r>
          </a:p>
        </p:txBody>
      </p:sp>
      <p:sp>
        <p:nvSpPr>
          <p:cNvPr id="263" name="Shape 263"/>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nSpc>
                <a:spcPct val="90000"/>
              </a:lnSpc>
              <a:spcBef>
                <a:spcPts val="0"/>
              </a:spcBef>
              <a:buNone/>
            </a:pPr>
            <a:r>
              <a:rPr lang="en"/>
              <a:t>How this is usually addressed:</a:t>
            </a:r>
          </a:p>
          <a:p>
            <a:pPr indent="-228600" lvl="0" marL="457200" rtl="0">
              <a:lnSpc>
                <a:spcPct val="90000"/>
              </a:lnSpc>
              <a:spcBef>
                <a:spcPts val="520"/>
              </a:spcBef>
            </a:pPr>
            <a:r>
              <a:rPr lang="en"/>
              <a:t>Adequacy “scores” based on coverage.</a:t>
            </a:r>
          </a:p>
          <a:p>
            <a:pPr indent="-228600" lvl="1" marL="914400" rtl="0">
              <a:lnSpc>
                <a:spcPct val="90000"/>
              </a:lnSpc>
              <a:spcBef>
                <a:spcPts val="520"/>
              </a:spcBef>
            </a:pPr>
            <a:r>
              <a:rPr lang="en"/>
              <a:t>95% branch coverage, 80% MC/DC coverage, etc.</a:t>
            </a:r>
          </a:p>
          <a:p>
            <a:pPr indent="-228600" lvl="1" marL="914400" rtl="0">
              <a:lnSpc>
                <a:spcPct val="90000"/>
              </a:lnSpc>
              <a:spcBef>
                <a:spcPts val="520"/>
              </a:spcBef>
            </a:pPr>
            <a:r>
              <a:rPr lang="en"/>
              <a:t>Decide to stop once a threshold is reached.</a:t>
            </a:r>
          </a:p>
          <a:p>
            <a:pPr indent="-228600" lvl="1" marL="914400" rtl="0">
              <a:lnSpc>
                <a:spcPct val="90000"/>
              </a:lnSpc>
              <a:spcBef>
                <a:spcPts val="520"/>
              </a:spcBef>
            </a:pPr>
            <a:r>
              <a:rPr lang="en"/>
              <a:t>Unsatisfactory solution - elements are not equally important for fault-finding.</a:t>
            </a:r>
          </a:p>
          <a:p>
            <a:pPr indent="-419100" lvl="0" marL="457200" marR="0" rtl="0" algn="l">
              <a:lnSpc>
                <a:spcPct val="90000"/>
              </a:lnSpc>
              <a:spcBef>
                <a:spcPts val="0"/>
              </a:spcBef>
              <a:spcAft>
                <a:spcPts val="0"/>
              </a:spcAft>
              <a:buClr>
                <a:schemeClr val="dk1"/>
              </a:buClr>
              <a:buSzPct val="100000"/>
              <a:buFont typeface="Arial"/>
            </a:pPr>
            <a:r>
              <a:rPr lang="en" sz="3000"/>
              <a:t>Manual justification for omitting each impossible test</a:t>
            </a:r>
            <a:r>
              <a:rPr lang="en"/>
              <a:t> obligation.</a:t>
            </a:r>
          </a:p>
          <a:p>
            <a:pPr indent="-228600" lvl="1" marL="914400" marR="0" rtl="0" algn="l">
              <a:lnSpc>
                <a:spcPct val="90000"/>
              </a:lnSpc>
              <a:spcBef>
                <a:spcPts val="0"/>
              </a:spcBef>
              <a:spcAft>
                <a:spcPts val="0"/>
              </a:spcAft>
            </a:pPr>
            <a:r>
              <a:rPr lang="en"/>
              <a:t>Required for safety certification in avionic systems.</a:t>
            </a:r>
          </a:p>
          <a:p>
            <a:pPr indent="-228600" lvl="1" marL="914400" marR="0" rtl="0" algn="l">
              <a:lnSpc>
                <a:spcPct val="90000"/>
              </a:lnSpc>
              <a:spcBef>
                <a:spcPts val="0"/>
              </a:spcBef>
              <a:spcAft>
                <a:spcPts val="0"/>
              </a:spcAft>
            </a:pPr>
            <a:r>
              <a:rPr lang="en"/>
              <a:t>Helps refine code and testing efforts.</a:t>
            </a:r>
          </a:p>
          <a:p>
            <a:pPr indent="-228600" lvl="1" marL="914400" marR="0" rtl="0" algn="l">
              <a:lnSpc>
                <a:spcPct val="90000"/>
              </a:lnSpc>
              <a:spcBef>
                <a:spcPts val="0"/>
              </a:spcBef>
              <a:spcAft>
                <a:spcPts val="0"/>
              </a:spcAft>
            </a:pPr>
            <a:r>
              <a:rPr lang="en"/>
              <a:t>… but </a:t>
            </a:r>
            <a:r>
              <a:rPr b="1" lang="en"/>
              <a:t>very</a:t>
            </a:r>
            <a:r>
              <a:rPr lang="en"/>
              <a:t> time-consuming.</a:t>
            </a:r>
          </a:p>
          <a:p>
            <a:pPr lvl="0" marR="0" rtl="0" algn="l">
              <a:lnSpc>
                <a:spcPct val="100000"/>
              </a:lnSpc>
              <a:spcBef>
                <a:spcPts val="0"/>
              </a:spcBef>
              <a:spcAft>
                <a:spcPts val="0"/>
              </a:spcAft>
              <a:buNone/>
            </a:pPr>
            <a:r>
              <a:t/>
            </a:r>
            <a:endParaRPr/>
          </a:p>
        </p:txBody>
      </p:sp>
      <p:sp>
        <p:nvSpPr>
          <p:cNvPr id="264" name="Shape 264"/>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10</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8" name="Shape 268"/>
        <p:cNvGrpSpPr/>
        <p:nvPr/>
      </p:nvGrpSpPr>
      <p:grpSpPr>
        <a:xfrm>
          <a:off x="0" y="0"/>
          <a:ext cx="0" cy="0"/>
          <a:chOff x="0" y="0"/>
          <a:chExt cx="0" cy="0"/>
        </a:xfrm>
      </p:grpSpPr>
      <p:sp>
        <p:nvSpPr>
          <p:cNvPr id="269" name="Shape 26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In Practice.. The Budget Coverage Criterion</a:t>
            </a:r>
          </a:p>
        </p:txBody>
      </p:sp>
      <p:sp>
        <p:nvSpPr>
          <p:cNvPr id="270" name="Shape 27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Industry’s answer to “when is testing done”</a:t>
            </a:r>
          </a:p>
          <a:p>
            <a:pPr indent="-228600" lvl="1" marL="914400" rtl="0">
              <a:spcBef>
                <a:spcPts val="0"/>
              </a:spcBef>
            </a:pPr>
            <a:r>
              <a:rPr lang="en"/>
              <a:t>When the money is used up</a:t>
            </a:r>
          </a:p>
          <a:p>
            <a:pPr indent="-228600" lvl="1" marL="914400" rtl="0">
              <a:spcBef>
                <a:spcPts val="0"/>
              </a:spcBef>
            </a:pPr>
            <a:r>
              <a:rPr lang="en"/>
              <a:t>When the deadline is reached</a:t>
            </a:r>
          </a:p>
          <a:p>
            <a:pPr indent="-228600" lvl="0" marL="457200" rtl="0">
              <a:spcBef>
                <a:spcPts val="0"/>
              </a:spcBef>
            </a:pPr>
            <a:r>
              <a:rPr lang="en"/>
              <a:t>This is sometimes a rational approach!</a:t>
            </a:r>
          </a:p>
          <a:p>
            <a:pPr indent="-228600" lvl="1" marL="914400" rtl="0">
              <a:spcBef>
                <a:spcPts val="0"/>
              </a:spcBef>
            </a:pPr>
            <a:r>
              <a:rPr lang="en" sz="3000"/>
              <a:t>Implication 1:</a:t>
            </a:r>
          </a:p>
          <a:p>
            <a:pPr indent="-228600" lvl="2" marL="1371600" rtl="0">
              <a:spcBef>
                <a:spcPts val="0"/>
              </a:spcBef>
            </a:pPr>
            <a:r>
              <a:rPr lang="en"/>
              <a:t>Adequacy criteria answer the wrong question.  Selection is more important.</a:t>
            </a:r>
          </a:p>
          <a:p>
            <a:pPr indent="-228600" lvl="1" marL="914400" rtl="0">
              <a:spcBef>
                <a:spcPts val="0"/>
              </a:spcBef>
            </a:pPr>
            <a:r>
              <a:rPr lang="en" sz="3000"/>
              <a:t>Implication 2: </a:t>
            </a:r>
          </a:p>
          <a:p>
            <a:pPr indent="-228600" lvl="2" marL="1371600" rtl="0">
              <a:spcBef>
                <a:spcPts val="0"/>
              </a:spcBef>
            </a:pPr>
            <a:r>
              <a:rPr lang="en"/>
              <a:t>Practical comparison of approaches must consider the cost of test case selection</a:t>
            </a:r>
          </a:p>
        </p:txBody>
      </p:sp>
      <p:sp>
        <p:nvSpPr>
          <p:cNvPr id="271" name="Shape 271"/>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11</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5" name="Shape 275"/>
        <p:cNvGrpSpPr/>
        <p:nvPr/>
      </p:nvGrpSpPr>
      <p:grpSpPr>
        <a:xfrm>
          <a:off x="0" y="0"/>
          <a:ext cx="0" cy="0"/>
          <a:chOff x="0" y="0"/>
          <a:chExt cx="0" cy="0"/>
        </a:xfrm>
      </p:grpSpPr>
      <p:sp>
        <p:nvSpPr>
          <p:cNvPr id="276" name="Shape 276"/>
          <p:cNvSpPr txBox="1"/>
          <p:nvPr>
            <p:ph type="title"/>
          </p:nvPr>
        </p:nvSpPr>
        <p:spPr>
          <a:xfrm>
            <a:off x="457200" y="274650"/>
            <a:ext cx="8399100" cy="1143300"/>
          </a:xfrm>
          <a:prstGeom prst="rect">
            <a:avLst/>
          </a:prstGeom>
        </p:spPr>
        <p:txBody>
          <a:bodyPr anchorCtr="0" anchor="b" bIns="91425" lIns="91425" rIns="91425" tIns="91425">
            <a:noAutofit/>
          </a:bodyPr>
          <a:lstStyle/>
          <a:p>
            <a:pPr lvl="0" rtl="0">
              <a:spcBef>
                <a:spcPts val="0"/>
              </a:spcBef>
              <a:buNone/>
            </a:pPr>
            <a:r>
              <a:rPr lang="en"/>
              <a:t>Which Coverage Metric Should I Use?</a:t>
            </a:r>
          </a:p>
        </p:txBody>
      </p:sp>
      <p:sp>
        <p:nvSpPr>
          <p:cNvPr id="277" name="Shape 277"/>
          <p:cNvSpPr/>
          <p:nvPr/>
        </p:nvSpPr>
        <p:spPr>
          <a:xfrm>
            <a:off x="3635700" y="5652075"/>
            <a:ext cx="2042100" cy="57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Statement Coverage</a:t>
            </a:r>
          </a:p>
        </p:txBody>
      </p:sp>
      <p:sp>
        <p:nvSpPr>
          <p:cNvPr id="278" name="Shape 278"/>
          <p:cNvSpPr/>
          <p:nvPr/>
        </p:nvSpPr>
        <p:spPr>
          <a:xfrm>
            <a:off x="3635700" y="4864387"/>
            <a:ext cx="2042100" cy="57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Branch Coverage</a:t>
            </a:r>
          </a:p>
        </p:txBody>
      </p:sp>
      <p:sp>
        <p:nvSpPr>
          <p:cNvPr id="279" name="Shape 279"/>
          <p:cNvSpPr/>
          <p:nvPr/>
        </p:nvSpPr>
        <p:spPr>
          <a:xfrm>
            <a:off x="6168750" y="4866150"/>
            <a:ext cx="2042100" cy="57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Basic Condition Coverage</a:t>
            </a:r>
          </a:p>
        </p:txBody>
      </p:sp>
      <p:cxnSp>
        <p:nvCxnSpPr>
          <p:cNvPr id="280" name="Shape 280"/>
          <p:cNvCxnSpPr>
            <a:stCxn id="277" idx="0"/>
            <a:endCxn id="278" idx="2"/>
          </p:cNvCxnSpPr>
          <p:nvPr/>
        </p:nvCxnSpPr>
        <p:spPr>
          <a:xfrm rot="10800000">
            <a:off x="4656750" y="5442975"/>
            <a:ext cx="0" cy="209100"/>
          </a:xfrm>
          <a:prstGeom prst="straightConnector1">
            <a:avLst/>
          </a:prstGeom>
          <a:noFill/>
          <a:ln cap="flat" cmpd="sng" w="19050">
            <a:solidFill>
              <a:schemeClr val="dk2"/>
            </a:solidFill>
            <a:prstDash val="solid"/>
            <a:round/>
            <a:headEnd len="lg" w="lg" type="none"/>
            <a:tailEnd len="lg" w="lg" type="none"/>
          </a:ln>
        </p:spPr>
      </p:cxnSp>
      <p:cxnSp>
        <p:nvCxnSpPr>
          <p:cNvPr id="281" name="Shape 281"/>
          <p:cNvCxnSpPr>
            <a:stCxn id="277" idx="0"/>
            <a:endCxn id="279" idx="2"/>
          </p:cNvCxnSpPr>
          <p:nvPr/>
        </p:nvCxnSpPr>
        <p:spPr>
          <a:xfrm flipH="1" rot="10800000">
            <a:off x="4656750" y="5444775"/>
            <a:ext cx="2533200" cy="207300"/>
          </a:xfrm>
          <a:prstGeom prst="straightConnector1">
            <a:avLst/>
          </a:prstGeom>
          <a:noFill/>
          <a:ln cap="flat" cmpd="sng" w="19050">
            <a:solidFill>
              <a:schemeClr val="dk2"/>
            </a:solidFill>
            <a:prstDash val="solid"/>
            <a:round/>
            <a:headEnd len="lg" w="lg" type="none"/>
            <a:tailEnd len="lg" w="lg" type="none"/>
          </a:ln>
        </p:spPr>
      </p:cxnSp>
      <p:sp>
        <p:nvSpPr>
          <p:cNvPr id="282" name="Shape 282"/>
          <p:cNvSpPr/>
          <p:nvPr/>
        </p:nvSpPr>
        <p:spPr>
          <a:xfrm>
            <a:off x="6168750" y="4022325"/>
            <a:ext cx="2042100" cy="57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Branch and Condition Coverage</a:t>
            </a:r>
          </a:p>
        </p:txBody>
      </p:sp>
      <p:cxnSp>
        <p:nvCxnSpPr>
          <p:cNvPr id="283" name="Shape 283"/>
          <p:cNvCxnSpPr>
            <a:stCxn id="282" idx="2"/>
            <a:endCxn id="279" idx="0"/>
          </p:cNvCxnSpPr>
          <p:nvPr/>
        </p:nvCxnSpPr>
        <p:spPr>
          <a:xfrm>
            <a:off x="7189800" y="4601025"/>
            <a:ext cx="0" cy="265200"/>
          </a:xfrm>
          <a:prstGeom prst="straightConnector1">
            <a:avLst/>
          </a:prstGeom>
          <a:noFill/>
          <a:ln cap="flat" cmpd="sng" w="19050">
            <a:solidFill>
              <a:schemeClr val="dk2"/>
            </a:solidFill>
            <a:prstDash val="solid"/>
            <a:round/>
            <a:headEnd len="lg" w="lg" type="none"/>
            <a:tailEnd len="lg" w="lg" type="none"/>
          </a:ln>
        </p:spPr>
      </p:cxnSp>
      <p:sp>
        <p:nvSpPr>
          <p:cNvPr id="284" name="Shape 284"/>
          <p:cNvSpPr/>
          <p:nvPr/>
        </p:nvSpPr>
        <p:spPr>
          <a:xfrm>
            <a:off x="6168750" y="3178500"/>
            <a:ext cx="2042100" cy="57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MC/DC Coverage</a:t>
            </a:r>
          </a:p>
        </p:txBody>
      </p:sp>
      <p:cxnSp>
        <p:nvCxnSpPr>
          <p:cNvPr id="285" name="Shape 285"/>
          <p:cNvCxnSpPr>
            <a:stCxn id="284" idx="2"/>
            <a:endCxn id="282" idx="0"/>
          </p:cNvCxnSpPr>
          <p:nvPr/>
        </p:nvCxnSpPr>
        <p:spPr>
          <a:xfrm>
            <a:off x="7189800" y="3757200"/>
            <a:ext cx="0" cy="265200"/>
          </a:xfrm>
          <a:prstGeom prst="straightConnector1">
            <a:avLst/>
          </a:prstGeom>
          <a:noFill/>
          <a:ln cap="flat" cmpd="sng" w="19050">
            <a:solidFill>
              <a:schemeClr val="dk2"/>
            </a:solidFill>
            <a:prstDash val="solid"/>
            <a:round/>
            <a:headEnd len="lg" w="lg" type="none"/>
            <a:tailEnd len="lg" w="lg" type="none"/>
          </a:ln>
        </p:spPr>
      </p:cxnSp>
      <p:sp>
        <p:nvSpPr>
          <p:cNvPr id="286" name="Shape 286"/>
          <p:cNvSpPr/>
          <p:nvPr/>
        </p:nvSpPr>
        <p:spPr>
          <a:xfrm>
            <a:off x="6168750" y="2334675"/>
            <a:ext cx="2042100" cy="57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Compound Condition Coverage</a:t>
            </a:r>
          </a:p>
        </p:txBody>
      </p:sp>
      <p:cxnSp>
        <p:nvCxnSpPr>
          <p:cNvPr id="287" name="Shape 287"/>
          <p:cNvCxnSpPr>
            <a:stCxn id="286" idx="2"/>
            <a:endCxn id="284" idx="0"/>
          </p:cNvCxnSpPr>
          <p:nvPr/>
        </p:nvCxnSpPr>
        <p:spPr>
          <a:xfrm>
            <a:off x="7189800" y="2913375"/>
            <a:ext cx="0" cy="265200"/>
          </a:xfrm>
          <a:prstGeom prst="straightConnector1">
            <a:avLst/>
          </a:prstGeom>
          <a:noFill/>
          <a:ln cap="flat" cmpd="sng" w="19050">
            <a:solidFill>
              <a:schemeClr val="dk2"/>
            </a:solidFill>
            <a:prstDash val="solid"/>
            <a:round/>
            <a:headEnd len="lg" w="lg" type="none"/>
            <a:tailEnd len="lg" w="lg" type="none"/>
          </a:ln>
        </p:spPr>
      </p:cxnSp>
      <p:cxnSp>
        <p:nvCxnSpPr>
          <p:cNvPr id="288" name="Shape 288"/>
          <p:cNvCxnSpPr>
            <a:stCxn id="289" idx="2"/>
            <a:endCxn id="278" idx="0"/>
          </p:cNvCxnSpPr>
          <p:nvPr/>
        </p:nvCxnSpPr>
        <p:spPr>
          <a:xfrm>
            <a:off x="4656750" y="3729787"/>
            <a:ext cx="0" cy="1134600"/>
          </a:xfrm>
          <a:prstGeom prst="straightConnector1">
            <a:avLst/>
          </a:prstGeom>
          <a:noFill/>
          <a:ln cap="flat" cmpd="sng" w="19050">
            <a:solidFill>
              <a:schemeClr val="dk2"/>
            </a:solidFill>
            <a:prstDash val="solid"/>
            <a:round/>
            <a:headEnd len="lg" w="lg" type="none"/>
            <a:tailEnd len="lg" w="lg" type="none"/>
          </a:ln>
        </p:spPr>
      </p:cxnSp>
      <p:sp>
        <p:nvSpPr>
          <p:cNvPr id="290" name="Shape 290"/>
          <p:cNvSpPr/>
          <p:nvPr/>
        </p:nvSpPr>
        <p:spPr>
          <a:xfrm>
            <a:off x="3635700" y="1701375"/>
            <a:ext cx="2042100" cy="57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Path Coverage</a:t>
            </a:r>
          </a:p>
        </p:txBody>
      </p:sp>
      <p:cxnSp>
        <p:nvCxnSpPr>
          <p:cNvPr id="291" name="Shape 291"/>
          <p:cNvCxnSpPr>
            <a:stCxn id="290" idx="2"/>
            <a:endCxn id="289" idx="0"/>
          </p:cNvCxnSpPr>
          <p:nvPr/>
        </p:nvCxnSpPr>
        <p:spPr>
          <a:xfrm>
            <a:off x="4656750" y="2280075"/>
            <a:ext cx="0" cy="871200"/>
          </a:xfrm>
          <a:prstGeom prst="straightConnector1">
            <a:avLst/>
          </a:prstGeom>
          <a:noFill/>
          <a:ln cap="flat" cmpd="sng" w="19050">
            <a:solidFill>
              <a:schemeClr val="dk2"/>
            </a:solidFill>
            <a:prstDash val="solid"/>
            <a:round/>
            <a:headEnd len="lg" w="lg" type="none"/>
            <a:tailEnd len="lg" w="lg" type="none"/>
          </a:ln>
        </p:spPr>
      </p:cxnSp>
      <p:cxnSp>
        <p:nvCxnSpPr>
          <p:cNvPr id="292" name="Shape 292"/>
          <p:cNvCxnSpPr/>
          <p:nvPr/>
        </p:nvCxnSpPr>
        <p:spPr>
          <a:xfrm rot="10800000">
            <a:off x="1361825" y="3023075"/>
            <a:ext cx="6849000" cy="0"/>
          </a:xfrm>
          <a:prstGeom prst="straightConnector1">
            <a:avLst/>
          </a:prstGeom>
          <a:noFill/>
          <a:ln cap="flat" cmpd="sng" w="38100">
            <a:solidFill>
              <a:srgbClr val="FF0000"/>
            </a:solidFill>
            <a:prstDash val="solid"/>
            <a:round/>
            <a:headEnd len="lg" w="lg" type="none"/>
            <a:tailEnd len="lg" w="lg" type="none"/>
          </a:ln>
        </p:spPr>
      </p:cxnSp>
      <p:cxnSp>
        <p:nvCxnSpPr>
          <p:cNvPr id="293" name="Shape 293"/>
          <p:cNvCxnSpPr/>
          <p:nvPr/>
        </p:nvCxnSpPr>
        <p:spPr>
          <a:xfrm rot="10800000">
            <a:off x="605275" y="3483225"/>
            <a:ext cx="0" cy="2500800"/>
          </a:xfrm>
          <a:prstGeom prst="straightConnector1">
            <a:avLst/>
          </a:prstGeom>
          <a:noFill/>
          <a:ln cap="flat" cmpd="sng" w="19050">
            <a:solidFill>
              <a:srgbClr val="FF0000"/>
            </a:solidFill>
            <a:prstDash val="solid"/>
            <a:round/>
            <a:headEnd len="lg" w="lg" type="none"/>
            <a:tailEnd len="lg" w="lg" type="triangle"/>
          </a:ln>
        </p:spPr>
      </p:cxnSp>
      <p:sp>
        <p:nvSpPr>
          <p:cNvPr id="294" name="Shape 294"/>
          <p:cNvSpPr txBox="1"/>
          <p:nvPr/>
        </p:nvSpPr>
        <p:spPr>
          <a:xfrm>
            <a:off x="688000" y="5442975"/>
            <a:ext cx="1059300" cy="372000"/>
          </a:xfrm>
          <a:prstGeom prst="rect">
            <a:avLst/>
          </a:prstGeom>
          <a:noFill/>
          <a:ln>
            <a:noFill/>
          </a:ln>
        </p:spPr>
        <p:txBody>
          <a:bodyPr anchorCtr="0" anchor="t" bIns="91425" lIns="91425" rIns="91425" tIns="91425">
            <a:noAutofit/>
          </a:bodyPr>
          <a:lstStyle/>
          <a:p>
            <a:pPr lvl="0" rtl="0">
              <a:spcBef>
                <a:spcPts val="0"/>
              </a:spcBef>
              <a:buNone/>
            </a:pPr>
            <a:r>
              <a:rPr lang="en"/>
              <a:t>Power, Cost</a:t>
            </a:r>
          </a:p>
        </p:txBody>
      </p:sp>
      <p:sp>
        <p:nvSpPr>
          <p:cNvPr id="295" name="Shape 295"/>
          <p:cNvSpPr txBox="1"/>
          <p:nvPr/>
        </p:nvSpPr>
        <p:spPr>
          <a:xfrm>
            <a:off x="457200" y="2577200"/>
            <a:ext cx="2349300" cy="271500"/>
          </a:xfrm>
          <a:prstGeom prst="rect">
            <a:avLst/>
          </a:prstGeom>
          <a:noFill/>
          <a:ln>
            <a:noFill/>
          </a:ln>
        </p:spPr>
        <p:txBody>
          <a:bodyPr anchorCtr="0" anchor="t" bIns="91425" lIns="91425" rIns="91425" tIns="91425">
            <a:noAutofit/>
          </a:bodyPr>
          <a:lstStyle/>
          <a:p>
            <a:pPr lvl="0" rtl="0">
              <a:spcBef>
                <a:spcPts val="0"/>
              </a:spcBef>
              <a:buNone/>
            </a:pPr>
            <a:r>
              <a:rPr lang="en"/>
              <a:t>Can Be Impractical</a:t>
            </a:r>
          </a:p>
        </p:txBody>
      </p:sp>
      <p:sp>
        <p:nvSpPr>
          <p:cNvPr id="296" name="Shape 296"/>
          <p:cNvSpPr/>
          <p:nvPr/>
        </p:nvSpPr>
        <p:spPr>
          <a:xfrm>
            <a:off x="3635700" y="2362225"/>
            <a:ext cx="2042100" cy="57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Boundary Interior Testing</a:t>
            </a:r>
          </a:p>
        </p:txBody>
      </p:sp>
      <p:sp>
        <p:nvSpPr>
          <p:cNvPr id="297" name="Shape 297"/>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12</a:t>
            </a:r>
          </a:p>
        </p:txBody>
      </p:sp>
      <p:sp>
        <p:nvSpPr>
          <p:cNvPr id="298" name="Shape 298"/>
          <p:cNvSpPr/>
          <p:nvPr/>
        </p:nvSpPr>
        <p:spPr>
          <a:xfrm>
            <a:off x="3635700" y="4007800"/>
            <a:ext cx="2042100" cy="57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LCSAJ Testing</a:t>
            </a:r>
          </a:p>
        </p:txBody>
      </p:sp>
      <p:cxnSp>
        <p:nvCxnSpPr>
          <p:cNvPr id="299" name="Shape 299"/>
          <p:cNvCxnSpPr>
            <a:stCxn id="282" idx="2"/>
            <a:endCxn id="278" idx="0"/>
          </p:cNvCxnSpPr>
          <p:nvPr/>
        </p:nvCxnSpPr>
        <p:spPr>
          <a:xfrm flipH="1">
            <a:off x="4656900" y="4601025"/>
            <a:ext cx="2532900" cy="263400"/>
          </a:xfrm>
          <a:prstGeom prst="straightConnector1">
            <a:avLst/>
          </a:prstGeom>
          <a:noFill/>
          <a:ln cap="flat" cmpd="sng" w="19050">
            <a:solidFill>
              <a:schemeClr val="dk2"/>
            </a:solidFill>
            <a:prstDash val="solid"/>
            <a:round/>
            <a:headEnd len="lg" w="lg" type="none"/>
            <a:tailEnd len="lg" w="lg" type="none"/>
          </a:ln>
        </p:spPr>
      </p:cxnSp>
      <p:sp>
        <p:nvSpPr>
          <p:cNvPr id="300" name="Shape 300"/>
          <p:cNvSpPr/>
          <p:nvPr/>
        </p:nvSpPr>
        <p:spPr>
          <a:xfrm>
            <a:off x="3635700" y="3151200"/>
            <a:ext cx="2042100" cy="57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Loop Boundary Testing</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4" name="Shape 304"/>
        <p:cNvGrpSpPr/>
        <p:nvPr/>
      </p:nvGrpSpPr>
      <p:grpSpPr>
        <a:xfrm>
          <a:off x="0" y="0"/>
          <a:ext cx="0" cy="0"/>
          <a:chOff x="0" y="0"/>
          <a:chExt cx="0" cy="0"/>
        </a:xfrm>
      </p:grpSpPr>
      <p:sp>
        <p:nvSpPr>
          <p:cNvPr id="305" name="Shape 30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Where Coverage Goes Wrong...</a:t>
            </a:r>
          </a:p>
        </p:txBody>
      </p:sp>
      <p:sp>
        <p:nvSpPr>
          <p:cNvPr id="306" name="Shape 30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lnSpc>
                <a:spcPct val="120000"/>
              </a:lnSpc>
              <a:spcBef>
                <a:spcPts val="0"/>
              </a:spcBef>
            </a:pPr>
            <a:r>
              <a:rPr lang="en"/>
              <a:t>Testing can only reveal a fault when execution of the faulty element causes a failure, but…</a:t>
            </a:r>
          </a:p>
          <a:p>
            <a:pPr indent="-228600" lvl="0" marL="457200" rtl="0">
              <a:lnSpc>
                <a:spcPct val="120000"/>
              </a:lnSpc>
              <a:spcBef>
                <a:spcPts val="0"/>
              </a:spcBef>
            </a:pPr>
            <a:r>
              <a:rPr lang="en"/>
              <a:t>Execution of a line containing a fault does not guarantee a failure.</a:t>
            </a:r>
          </a:p>
          <a:p>
            <a:pPr indent="-228600" lvl="1" marL="914400" rtl="0">
              <a:lnSpc>
                <a:spcPct val="120000"/>
              </a:lnSpc>
              <a:spcBef>
                <a:spcPts val="0"/>
              </a:spcBef>
              <a:buClr>
                <a:srgbClr val="000000"/>
              </a:buClr>
            </a:pPr>
            <a:r>
              <a:rPr lang="en" sz="2400">
                <a:solidFill>
                  <a:srgbClr val="000000"/>
                </a:solidFill>
              </a:rPr>
              <a:t>(a &lt;= b) </a:t>
            </a:r>
            <a:r>
              <a:rPr lang="en">
                <a:solidFill>
                  <a:srgbClr val="000000"/>
                </a:solidFill>
              </a:rPr>
              <a:t>accidentally</a:t>
            </a:r>
            <a:r>
              <a:rPr lang="en" sz="2400">
                <a:solidFill>
                  <a:srgbClr val="000000"/>
                </a:solidFill>
              </a:rPr>
              <a:t> written as (a &gt;= b)</a:t>
            </a:r>
            <a:r>
              <a:rPr lang="en">
                <a:solidFill>
                  <a:srgbClr val="000000"/>
                </a:solidFill>
              </a:rPr>
              <a:t> - </a:t>
            </a:r>
            <a:r>
              <a:rPr lang="en" sz="2400">
                <a:solidFill>
                  <a:srgbClr val="000000"/>
                </a:solidFill>
              </a:rPr>
              <a:t>the fault will not manifest as a failure if a==b in the test case.</a:t>
            </a:r>
          </a:p>
          <a:p>
            <a:pPr indent="-228600" lvl="0" marL="457200" rtl="0">
              <a:lnSpc>
                <a:spcPct val="120000"/>
              </a:lnSpc>
              <a:spcBef>
                <a:spcPts val="0"/>
              </a:spcBef>
            </a:pPr>
            <a:r>
              <a:rPr lang="en"/>
              <a:t>Merely executing code does not guarantee that we will find all faults.</a:t>
            </a:r>
          </a:p>
        </p:txBody>
      </p:sp>
      <p:sp>
        <p:nvSpPr>
          <p:cNvPr id="307" name="Shape 307"/>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13</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1" name="Shape 311"/>
        <p:cNvGrpSpPr/>
        <p:nvPr/>
      </p:nvGrpSpPr>
      <p:grpSpPr>
        <a:xfrm>
          <a:off x="0" y="0"/>
          <a:ext cx="0" cy="0"/>
          <a:chOff x="0" y="0"/>
          <a:chExt cx="0" cy="0"/>
        </a:xfrm>
      </p:grpSpPr>
      <p:sp>
        <p:nvSpPr>
          <p:cNvPr id="312" name="Shape 312"/>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Don’t Rely on Metrics</a:t>
            </a:r>
          </a:p>
        </p:txBody>
      </p:sp>
      <p:sp>
        <p:nvSpPr>
          <p:cNvPr id="313" name="Shape 313"/>
          <p:cNvSpPr txBox="1"/>
          <p:nvPr>
            <p:ph idx="1" type="body"/>
          </p:nvPr>
        </p:nvSpPr>
        <p:spPr>
          <a:xfrm>
            <a:off x="457200" y="3991975"/>
            <a:ext cx="8229600" cy="25761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chemeClr val="dk1"/>
              </a:buClr>
              <a:buSzPct val="100000"/>
              <a:buFont typeface="Arial"/>
            </a:pPr>
            <a:r>
              <a:rPr lang="en" sz="2400"/>
              <a:t>There is benefit from using coverage as a stopping criterion.</a:t>
            </a:r>
          </a:p>
          <a:p>
            <a:pPr indent="-381000" lvl="0" marL="457200" marR="0" rtl="0" algn="l">
              <a:lnSpc>
                <a:spcPct val="100000"/>
              </a:lnSpc>
              <a:spcBef>
                <a:spcPts val="600"/>
              </a:spcBef>
              <a:spcAft>
                <a:spcPts val="0"/>
              </a:spcAft>
              <a:buSzPct val="100000"/>
            </a:pPr>
            <a:r>
              <a:rPr lang="en" sz="2400"/>
              <a:t>But, auto-generating tests with coverage as the goal produces poor tests.</a:t>
            </a:r>
          </a:p>
          <a:p>
            <a:pPr indent="-381000" lvl="0" marL="457200" marR="0" rtl="0" algn="l">
              <a:lnSpc>
                <a:spcPct val="100000"/>
              </a:lnSpc>
              <a:spcBef>
                <a:spcPts val="600"/>
              </a:spcBef>
              <a:spcAft>
                <a:spcPts val="0"/>
              </a:spcAft>
              <a:buSzPct val="100000"/>
            </a:pPr>
            <a:r>
              <a:rPr lang="en" sz="2400"/>
              <a:t>Two key problems - sensitivity to how code is written, and whether infected program state is noticed by oracle.</a:t>
            </a:r>
          </a:p>
        </p:txBody>
      </p:sp>
      <p:pic>
        <p:nvPicPr>
          <p:cNvPr id="314" name="Shape 314"/>
          <p:cNvPicPr preferRelativeResize="0"/>
          <p:nvPr/>
        </p:nvPicPr>
        <p:blipFill>
          <a:blip r:embed="rId3">
            <a:alphaModFix/>
          </a:blip>
          <a:stretch>
            <a:fillRect/>
          </a:stretch>
        </p:blipFill>
        <p:spPr>
          <a:xfrm>
            <a:off x="700249" y="1715112"/>
            <a:ext cx="7743524" cy="2347250"/>
          </a:xfrm>
          <a:prstGeom prst="rect">
            <a:avLst/>
          </a:prstGeom>
          <a:noFill/>
          <a:ln>
            <a:noFill/>
          </a:ln>
        </p:spPr>
      </p:pic>
      <p:sp>
        <p:nvSpPr>
          <p:cNvPr id="315" name="Shape 315"/>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14</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9" name="Shape 319"/>
        <p:cNvGrpSpPr/>
        <p:nvPr/>
      </p:nvGrpSpPr>
      <p:grpSpPr>
        <a:xfrm>
          <a:off x="0" y="0"/>
          <a:ext cx="0" cy="0"/>
          <a:chOff x="0" y="0"/>
          <a:chExt cx="0" cy="0"/>
        </a:xfrm>
      </p:grpSpPr>
      <p:sp>
        <p:nvSpPr>
          <p:cNvPr id="320" name="Shape 320"/>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Masking</a:t>
            </a:r>
          </a:p>
        </p:txBody>
      </p:sp>
      <p:sp>
        <p:nvSpPr>
          <p:cNvPr id="321" name="Shape 32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One statement can mask the effect of another statement.</a:t>
            </a:r>
          </a:p>
          <a:p>
            <a:pPr indent="-228600" lvl="1" marL="914400" marR="0" rtl="0" algn="l">
              <a:lnSpc>
                <a:spcPct val="100000"/>
              </a:lnSpc>
              <a:spcBef>
                <a:spcPts val="600"/>
              </a:spcBef>
              <a:spcAft>
                <a:spcPts val="0"/>
              </a:spcAft>
            </a:pPr>
            <a:r>
              <a:rPr lang="en"/>
              <a:t>X = (A &amp;&amp; B)</a:t>
            </a:r>
          </a:p>
          <a:p>
            <a:pPr indent="-228600" lvl="1" marL="914400" marR="0" rtl="0" algn="l">
              <a:lnSpc>
                <a:spcPct val="100000"/>
              </a:lnSpc>
              <a:spcBef>
                <a:spcPts val="600"/>
              </a:spcBef>
              <a:spcAft>
                <a:spcPts val="0"/>
              </a:spcAft>
            </a:pPr>
            <a:r>
              <a:rPr lang="en"/>
              <a:t>Y = (X || Z)</a:t>
            </a:r>
          </a:p>
          <a:p>
            <a:pPr indent="-228600" lvl="1" marL="914400" marR="0" rtl="0" algn="l">
              <a:lnSpc>
                <a:spcPct val="100000"/>
              </a:lnSpc>
              <a:spcBef>
                <a:spcPts val="600"/>
              </a:spcBef>
              <a:spcAft>
                <a:spcPts val="0"/>
              </a:spcAft>
            </a:pPr>
            <a:r>
              <a:rPr lang="en"/>
              <a:t>If Z is false, then X is </a:t>
            </a:r>
            <a:r>
              <a:rPr b="1" lang="en"/>
              <a:t>masked</a:t>
            </a:r>
            <a:r>
              <a:rPr lang="en"/>
              <a:t>.</a:t>
            </a:r>
          </a:p>
          <a:p>
            <a:pPr indent="-228600" lvl="2" marL="1371600" marR="0" rtl="0" algn="l">
              <a:lnSpc>
                <a:spcPct val="100000"/>
              </a:lnSpc>
              <a:spcBef>
                <a:spcPts val="600"/>
              </a:spcBef>
              <a:spcAft>
                <a:spcPts val="0"/>
              </a:spcAft>
            </a:pPr>
            <a:r>
              <a:rPr lang="en"/>
              <a:t>It doesn’t matter what the value of X is.</a:t>
            </a:r>
          </a:p>
          <a:p>
            <a:pPr indent="-228600" lvl="0" marL="457200" marR="0" rtl="0" algn="l">
              <a:lnSpc>
                <a:spcPct val="100000"/>
              </a:lnSpc>
              <a:spcBef>
                <a:spcPts val="600"/>
              </a:spcBef>
              <a:spcAft>
                <a:spcPts val="0"/>
              </a:spcAft>
            </a:pPr>
            <a:r>
              <a:rPr lang="en"/>
              <a:t>Coverage metrics focus on one element at a time (one statement, one branch, one path).</a:t>
            </a:r>
          </a:p>
          <a:p>
            <a:pPr indent="-228600" lvl="1" marL="914400" marR="0" rtl="0" algn="l">
              <a:lnSpc>
                <a:spcPct val="100000"/>
              </a:lnSpc>
              <a:spcBef>
                <a:spcPts val="600"/>
              </a:spcBef>
              <a:spcAft>
                <a:spcPts val="0"/>
              </a:spcAft>
            </a:pPr>
            <a:r>
              <a:rPr lang="en"/>
              <a:t>MC/DC can ensure that X influences Y, but not that A influences Y. </a:t>
            </a:r>
          </a:p>
          <a:p>
            <a:pPr indent="-228600" lvl="1" marL="914400" marR="0" rtl="0" algn="l">
              <a:lnSpc>
                <a:spcPct val="100000"/>
              </a:lnSpc>
              <a:spcBef>
                <a:spcPts val="600"/>
              </a:spcBef>
              <a:spcAft>
                <a:spcPts val="0"/>
              </a:spcAft>
            </a:pPr>
            <a:r>
              <a:rPr lang="en"/>
              <a:t>This could </a:t>
            </a:r>
            <a:r>
              <a:rPr b="1" lang="en"/>
              <a:t>mask</a:t>
            </a:r>
            <a:r>
              <a:rPr lang="en"/>
              <a:t> a fault in A. </a:t>
            </a:r>
          </a:p>
        </p:txBody>
      </p:sp>
      <p:sp>
        <p:nvSpPr>
          <p:cNvPr id="322" name="Shape 322"/>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15</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6" name="Shape 326"/>
        <p:cNvGrpSpPr/>
        <p:nvPr/>
      </p:nvGrpSpPr>
      <p:grpSpPr>
        <a:xfrm>
          <a:off x="0" y="0"/>
          <a:ext cx="0" cy="0"/>
          <a:chOff x="0" y="0"/>
          <a:chExt cx="0" cy="0"/>
        </a:xfrm>
      </p:grpSpPr>
      <p:sp>
        <p:nvSpPr>
          <p:cNvPr id="327" name="Shape 327"/>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Sensitivity to Structure</a:t>
            </a:r>
          </a:p>
        </p:txBody>
      </p:sp>
      <p:sp>
        <p:nvSpPr>
          <p:cNvPr id="328" name="Shape 328"/>
          <p:cNvSpPr txBox="1"/>
          <p:nvPr>
            <p:ph idx="1" type="body"/>
          </p:nvPr>
        </p:nvSpPr>
        <p:spPr>
          <a:xfrm>
            <a:off x="457200" y="1600200"/>
            <a:ext cx="8229600" cy="24948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400"/>
              <a:t>expr_1 = in_1 || in_2;     </a:t>
            </a:r>
          </a:p>
          <a:p>
            <a:pPr lvl="0" marR="0" rtl="0" algn="l">
              <a:lnSpc>
                <a:spcPct val="100000"/>
              </a:lnSpc>
              <a:spcBef>
                <a:spcPts val="600"/>
              </a:spcBef>
              <a:spcAft>
                <a:spcPts val="0"/>
              </a:spcAft>
              <a:buClr>
                <a:schemeClr val="dk1"/>
              </a:buClr>
              <a:buSzPct val="45833"/>
              <a:buFont typeface="Arial"/>
              <a:buNone/>
            </a:pPr>
            <a:r>
              <a:rPr lang="en" sz="2400"/>
              <a:t>out_1 = expr_1 &amp;&amp; in_3;   </a:t>
            </a:r>
          </a:p>
          <a:p>
            <a:pPr lvl="0" marR="0" rtl="0" algn="l">
              <a:lnSpc>
                <a:spcPct val="100000"/>
              </a:lnSpc>
              <a:spcBef>
                <a:spcPts val="600"/>
              </a:spcBef>
              <a:spcAft>
                <a:spcPts val="0"/>
              </a:spcAft>
              <a:buClr>
                <a:schemeClr val="dk1"/>
              </a:buClr>
              <a:buSzPct val="45833"/>
              <a:buFont typeface="Arial"/>
              <a:buNone/>
            </a:pPr>
            <a:r>
              <a:t/>
            </a:r>
            <a:endParaRPr sz="2400"/>
          </a:p>
          <a:p>
            <a:pPr lvl="0" marR="0" rtl="0" algn="l">
              <a:lnSpc>
                <a:spcPct val="100000"/>
              </a:lnSpc>
              <a:spcBef>
                <a:spcPts val="600"/>
              </a:spcBef>
              <a:spcAft>
                <a:spcPts val="0"/>
              </a:spcAft>
              <a:buClr>
                <a:schemeClr val="dk1"/>
              </a:buClr>
              <a:buSzPct val="45833"/>
              <a:buFont typeface="Arial"/>
              <a:buNone/>
            </a:pPr>
            <a:r>
              <a:rPr lang="en" sz="2400"/>
              <a:t>out_1 = (in_1 || in_2) &amp;&amp; in_3;</a:t>
            </a:r>
          </a:p>
          <a:p>
            <a:pPr lvl="0" marR="0" rtl="0" algn="l">
              <a:lnSpc>
                <a:spcPct val="100000"/>
              </a:lnSpc>
              <a:spcBef>
                <a:spcPts val="600"/>
              </a:spcBef>
              <a:spcAft>
                <a:spcPts val="0"/>
              </a:spcAft>
              <a:buClr>
                <a:schemeClr val="dk1"/>
              </a:buClr>
              <a:buSzPct val="45833"/>
              <a:buFont typeface="Arial"/>
              <a:buNone/>
            </a:pPr>
            <a:r>
              <a:t/>
            </a:r>
            <a:endParaRPr sz="2400"/>
          </a:p>
          <a:p>
            <a:pPr lvl="0" marR="0" rtl="0" algn="l">
              <a:lnSpc>
                <a:spcPct val="100000"/>
              </a:lnSpc>
              <a:spcBef>
                <a:spcPts val="600"/>
              </a:spcBef>
              <a:spcAft>
                <a:spcPts val="0"/>
              </a:spcAft>
              <a:buNone/>
            </a:pPr>
            <a:r>
              <a:t/>
            </a:r>
            <a:endParaRPr sz="2400"/>
          </a:p>
        </p:txBody>
      </p:sp>
      <p:sp>
        <p:nvSpPr>
          <p:cNvPr id="329" name="Shape 329"/>
          <p:cNvSpPr txBox="1"/>
          <p:nvPr>
            <p:ph idx="2" type="body"/>
          </p:nvPr>
        </p:nvSpPr>
        <p:spPr>
          <a:xfrm>
            <a:off x="552600" y="3852700"/>
            <a:ext cx="8134200" cy="2421900"/>
          </a:xfrm>
          <a:prstGeom prst="rect">
            <a:avLst/>
          </a:prstGeom>
        </p:spPr>
        <p:txBody>
          <a:bodyPr anchorCtr="0" anchor="t" bIns="91425" lIns="91425" rIns="91425" tIns="91425">
            <a:noAutofit/>
          </a:bodyPr>
          <a:lstStyle/>
          <a:p>
            <a:pPr indent="-228600" lvl="0" marL="457200" rtl="0">
              <a:spcBef>
                <a:spcPts val="0"/>
              </a:spcBef>
            </a:pPr>
            <a:r>
              <a:rPr lang="en"/>
              <a:t>Both pieces of code do the same thing.</a:t>
            </a:r>
          </a:p>
          <a:p>
            <a:pPr indent="-228600" lvl="0" marL="457200" rtl="0">
              <a:spcBef>
                <a:spcPts val="0"/>
              </a:spcBef>
            </a:pPr>
            <a:r>
              <a:rPr lang="en"/>
              <a:t>How code is written impacts the number and type of tests needed.</a:t>
            </a:r>
          </a:p>
          <a:p>
            <a:pPr indent="-228600" lvl="0" marL="457200" rtl="0">
              <a:spcBef>
                <a:spcPts val="0"/>
              </a:spcBef>
            </a:pPr>
            <a:r>
              <a:rPr lang="en"/>
              <a:t>Simpler statements result in simpler tests.</a:t>
            </a:r>
          </a:p>
          <a:p>
            <a:pPr indent="-228600" lvl="1" marL="914400" rtl="0">
              <a:spcBef>
                <a:spcPts val="0"/>
              </a:spcBef>
            </a:pPr>
            <a:r>
              <a:rPr lang="en"/>
              <a:t>And introduce risk of </a:t>
            </a:r>
            <a:r>
              <a:rPr b="1" lang="en"/>
              <a:t>masking</a:t>
            </a:r>
            <a:r>
              <a:rPr lang="en"/>
              <a:t>.</a:t>
            </a:r>
          </a:p>
        </p:txBody>
      </p:sp>
      <p:sp>
        <p:nvSpPr>
          <p:cNvPr id="330" name="Shape 330"/>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16</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4" name="Shape 334"/>
        <p:cNvGrpSpPr/>
        <p:nvPr/>
      </p:nvGrpSpPr>
      <p:grpSpPr>
        <a:xfrm>
          <a:off x="0" y="0"/>
          <a:ext cx="0" cy="0"/>
          <a:chOff x="0" y="0"/>
          <a:chExt cx="0" cy="0"/>
        </a:xfrm>
      </p:grpSpPr>
      <p:sp>
        <p:nvSpPr>
          <p:cNvPr id="335" name="Shape 335"/>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Sensitivity to Oracle</a:t>
            </a:r>
          </a:p>
        </p:txBody>
      </p:sp>
      <p:sp>
        <p:nvSpPr>
          <p:cNvPr id="336" name="Shape 33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The oracle judges test correctness.</a:t>
            </a:r>
          </a:p>
          <a:p>
            <a:pPr indent="-228600" lvl="1" marL="914400" marR="0" rtl="0" algn="l">
              <a:lnSpc>
                <a:spcPct val="100000"/>
              </a:lnSpc>
              <a:spcBef>
                <a:spcPts val="600"/>
              </a:spcBef>
              <a:spcAft>
                <a:spcPts val="0"/>
              </a:spcAft>
            </a:pPr>
            <a:r>
              <a:rPr lang="en"/>
              <a:t>We need to choose what results we check when writing an oracle.</a:t>
            </a:r>
          </a:p>
          <a:p>
            <a:pPr indent="-228600" lvl="0" marL="457200" marR="0" rtl="0" algn="l">
              <a:lnSpc>
                <a:spcPct val="100000"/>
              </a:lnSpc>
              <a:spcBef>
                <a:spcPts val="600"/>
              </a:spcBef>
              <a:spcAft>
                <a:spcPts val="0"/>
              </a:spcAft>
            </a:pPr>
            <a:r>
              <a:rPr lang="en"/>
              <a:t>Typically, we check certain output variables.</a:t>
            </a:r>
          </a:p>
          <a:p>
            <a:pPr indent="-228600" lvl="1" marL="914400" marR="0" rtl="0" algn="l">
              <a:lnSpc>
                <a:spcPct val="100000"/>
              </a:lnSpc>
              <a:spcBef>
                <a:spcPts val="600"/>
              </a:spcBef>
              <a:spcAft>
                <a:spcPts val="0"/>
              </a:spcAft>
            </a:pPr>
            <a:r>
              <a:rPr lang="en"/>
              <a:t>However, </a:t>
            </a:r>
            <a:r>
              <a:rPr b="1" lang="en"/>
              <a:t>masking</a:t>
            </a:r>
            <a:r>
              <a:rPr lang="en"/>
              <a:t> can prevent us from noticing a fault if we do not check the right variables.</a:t>
            </a:r>
          </a:p>
          <a:p>
            <a:pPr indent="-228600" lvl="1" marL="914400" marR="0" rtl="0" algn="l">
              <a:lnSpc>
                <a:spcPct val="100000"/>
              </a:lnSpc>
              <a:spcBef>
                <a:spcPts val="600"/>
              </a:spcBef>
              <a:spcAft>
                <a:spcPts val="0"/>
              </a:spcAft>
            </a:pPr>
            <a:r>
              <a:rPr lang="en"/>
              <a:t>We can’t monitor and check all variables.</a:t>
            </a:r>
          </a:p>
          <a:p>
            <a:pPr indent="-228600" lvl="1" marL="914400" marR="0" rtl="0" algn="l">
              <a:lnSpc>
                <a:spcPct val="100000"/>
              </a:lnSpc>
              <a:spcBef>
                <a:spcPts val="600"/>
              </a:spcBef>
              <a:spcAft>
                <a:spcPts val="0"/>
              </a:spcAft>
            </a:pPr>
            <a:r>
              <a:rPr lang="en"/>
              <a:t>But, we can carefully choose a small number of bottleneck points and check those.</a:t>
            </a:r>
          </a:p>
          <a:p>
            <a:pPr indent="-228600" lvl="2" marL="1371600" marR="0" rtl="0" algn="l">
              <a:lnSpc>
                <a:spcPct val="100000"/>
              </a:lnSpc>
              <a:spcBef>
                <a:spcPts val="600"/>
              </a:spcBef>
              <a:spcAft>
                <a:spcPts val="0"/>
              </a:spcAft>
            </a:pPr>
            <a:r>
              <a:rPr lang="en"/>
              <a:t>Some techniques for choosing these, but still more research to be done.</a:t>
            </a:r>
          </a:p>
        </p:txBody>
      </p:sp>
      <p:sp>
        <p:nvSpPr>
          <p:cNvPr id="337" name="Shape 337"/>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17</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1" name="Shape 341"/>
        <p:cNvGrpSpPr/>
        <p:nvPr/>
      </p:nvGrpSpPr>
      <p:grpSpPr>
        <a:xfrm>
          <a:off x="0" y="0"/>
          <a:ext cx="0" cy="0"/>
          <a:chOff x="0" y="0"/>
          <a:chExt cx="0" cy="0"/>
        </a:xfrm>
      </p:grpSpPr>
      <p:sp>
        <p:nvSpPr>
          <p:cNvPr id="342" name="Shape 342"/>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Coverage Effectiveness</a:t>
            </a:r>
          </a:p>
        </p:txBody>
      </p:sp>
      <p:pic>
        <p:nvPicPr>
          <p:cNvPr id="343" name="Shape 343"/>
          <p:cNvPicPr preferRelativeResize="0"/>
          <p:nvPr/>
        </p:nvPicPr>
        <p:blipFill>
          <a:blip r:embed="rId3">
            <a:alphaModFix/>
          </a:blip>
          <a:stretch>
            <a:fillRect/>
          </a:stretch>
        </p:blipFill>
        <p:spPr>
          <a:xfrm>
            <a:off x="1667050" y="1636975"/>
            <a:ext cx="5867400" cy="4819650"/>
          </a:xfrm>
          <a:prstGeom prst="rect">
            <a:avLst/>
          </a:prstGeom>
          <a:noFill/>
          <a:ln>
            <a:noFill/>
          </a:ln>
        </p:spPr>
      </p:pic>
      <p:sp>
        <p:nvSpPr>
          <p:cNvPr id="344" name="Shape 344"/>
          <p:cNvSpPr/>
          <p:nvPr/>
        </p:nvSpPr>
        <p:spPr>
          <a:xfrm>
            <a:off x="2296675" y="5415900"/>
            <a:ext cx="692100" cy="694200"/>
          </a:xfrm>
          <a:prstGeom prst="ellipse">
            <a:avLst/>
          </a:prstGeom>
          <a:noFill/>
          <a:ln cap="flat" cmpd="sng" w="38100">
            <a:solidFill>
              <a:srgbClr val="9900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45" name="Shape 345"/>
          <p:cNvSpPr/>
          <p:nvPr/>
        </p:nvSpPr>
        <p:spPr>
          <a:xfrm>
            <a:off x="5394525" y="3642650"/>
            <a:ext cx="1762500" cy="1036200"/>
          </a:xfrm>
          <a:prstGeom prst="rect">
            <a:avLst/>
          </a:prstGeom>
          <a:solidFill>
            <a:srgbClr val="FFFFFF"/>
          </a:solidFill>
          <a:ln cap="flat"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46" name="Shape 346"/>
          <p:cNvSpPr/>
          <p:nvPr/>
        </p:nvSpPr>
        <p:spPr>
          <a:xfrm>
            <a:off x="2296675" y="2214075"/>
            <a:ext cx="692100" cy="694200"/>
          </a:xfrm>
          <a:prstGeom prst="ellipse">
            <a:avLst/>
          </a:prstGeom>
          <a:noFill/>
          <a:ln cap="flat" cmpd="sng" w="38100">
            <a:solidFill>
              <a:srgbClr val="9900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47" name="Shape 347"/>
          <p:cNvCxnSpPr>
            <a:stCxn id="344" idx="0"/>
            <a:endCxn id="346" idx="4"/>
          </p:cNvCxnSpPr>
          <p:nvPr/>
        </p:nvCxnSpPr>
        <p:spPr>
          <a:xfrm rot="10800000">
            <a:off x="2642725" y="2908200"/>
            <a:ext cx="0" cy="2507700"/>
          </a:xfrm>
          <a:prstGeom prst="straightConnector1">
            <a:avLst/>
          </a:prstGeom>
          <a:noFill/>
          <a:ln cap="flat" cmpd="sng" w="38100">
            <a:solidFill>
              <a:srgbClr val="9900FF"/>
            </a:solidFill>
            <a:prstDash val="solid"/>
            <a:round/>
            <a:headEnd len="lg" w="lg" type="none"/>
            <a:tailEnd len="lg" w="lg" type="triangle"/>
          </a:ln>
        </p:spPr>
      </p:cxnSp>
      <p:sp>
        <p:nvSpPr>
          <p:cNvPr id="348" name="Shape 348"/>
          <p:cNvSpPr txBox="1"/>
          <p:nvPr/>
        </p:nvSpPr>
        <p:spPr>
          <a:xfrm>
            <a:off x="2820100" y="3375600"/>
            <a:ext cx="1837200" cy="7692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9900FF"/>
                </a:solidFill>
              </a:rPr>
              <a:t>Sensitive to choice of </a:t>
            </a:r>
            <a:r>
              <a:rPr b="1" lang="en" sz="1800">
                <a:solidFill>
                  <a:srgbClr val="9900FF"/>
                </a:solidFill>
              </a:rPr>
              <a:t>oracle</a:t>
            </a:r>
            <a:r>
              <a:rPr lang="en" sz="1800">
                <a:solidFill>
                  <a:srgbClr val="9900FF"/>
                </a:solidFill>
              </a:rPr>
              <a:t>.</a:t>
            </a:r>
          </a:p>
        </p:txBody>
      </p:sp>
      <p:sp>
        <p:nvSpPr>
          <p:cNvPr id="349" name="Shape 349"/>
          <p:cNvSpPr/>
          <p:nvPr/>
        </p:nvSpPr>
        <p:spPr>
          <a:xfrm>
            <a:off x="6842350" y="2442050"/>
            <a:ext cx="692100" cy="694200"/>
          </a:xfrm>
          <a:prstGeom prst="ellipse">
            <a:avLst/>
          </a:prstGeom>
          <a:noFill/>
          <a:ln cap="flat" cmpd="sng" w="38100">
            <a:solidFill>
              <a:srgbClr val="9900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50" name="Shape 350"/>
          <p:cNvCxnSpPr>
            <a:stCxn id="344" idx="6"/>
            <a:endCxn id="349" idx="3"/>
          </p:cNvCxnSpPr>
          <p:nvPr/>
        </p:nvCxnSpPr>
        <p:spPr>
          <a:xfrm flipH="1" rot="10800000">
            <a:off x="2988775" y="3034500"/>
            <a:ext cx="3954900" cy="2728500"/>
          </a:xfrm>
          <a:prstGeom prst="straightConnector1">
            <a:avLst/>
          </a:prstGeom>
          <a:noFill/>
          <a:ln cap="flat" cmpd="sng" w="38100">
            <a:solidFill>
              <a:srgbClr val="9900FF"/>
            </a:solidFill>
            <a:prstDash val="solid"/>
            <a:round/>
            <a:headEnd len="lg" w="lg" type="none"/>
            <a:tailEnd len="lg" w="lg" type="triangle"/>
          </a:ln>
        </p:spPr>
      </p:cxnSp>
      <p:sp>
        <p:nvSpPr>
          <p:cNvPr id="351" name="Shape 351"/>
          <p:cNvSpPr txBox="1"/>
          <p:nvPr/>
        </p:nvSpPr>
        <p:spPr>
          <a:xfrm>
            <a:off x="5357175" y="4014187"/>
            <a:ext cx="1837200" cy="7692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9900FF"/>
                </a:solidFill>
              </a:rPr>
              <a:t>Sensitive to </a:t>
            </a:r>
            <a:r>
              <a:rPr b="1" lang="en" sz="1800">
                <a:solidFill>
                  <a:srgbClr val="9900FF"/>
                </a:solidFill>
              </a:rPr>
              <a:t>structuring of the system.</a:t>
            </a:r>
          </a:p>
        </p:txBody>
      </p:sp>
      <p:sp>
        <p:nvSpPr>
          <p:cNvPr id="352" name="Shape 352"/>
          <p:cNvSpPr/>
          <p:nvPr/>
        </p:nvSpPr>
        <p:spPr>
          <a:xfrm>
            <a:off x="6842350" y="1582900"/>
            <a:ext cx="692100" cy="694200"/>
          </a:xfrm>
          <a:prstGeom prst="ellipse">
            <a:avLst/>
          </a:prstGeom>
          <a:noFill/>
          <a:ln cap="flat" cmpd="sng" w="38100">
            <a:solidFill>
              <a:srgbClr val="9900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53" name="Shape 353"/>
          <p:cNvCxnSpPr>
            <a:stCxn id="349" idx="0"/>
            <a:endCxn id="352" idx="4"/>
          </p:cNvCxnSpPr>
          <p:nvPr/>
        </p:nvCxnSpPr>
        <p:spPr>
          <a:xfrm rot="10800000">
            <a:off x="7188400" y="2277050"/>
            <a:ext cx="0" cy="165000"/>
          </a:xfrm>
          <a:prstGeom prst="straightConnector1">
            <a:avLst/>
          </a:prstGeom>
          <a:noFill/>
          <a:ln cap="flat" cmpd="sng" w="19050">
            <a:solidFill>
              <a:srgbClr val="9900FF"/>
            </a:solidFill>
            <a:prstDash val="solid"/>
            <a:round/>
            <a:headEnd len="lg" w="lg" type="none"/>
            <a:tailEnd len="lg" w="lg" type="triangle"/>
          </a:ln>
        </p:spPr>
      </p:cxnSp>
      <p:sp>
        <p:nvSpPr>
          <p:cNvPr id="354" name="Shape 354"/>
          <p:cNvSpPr txBox="1"/>
          <p:nvPr/>
        </p:nvSpPr>
        <p:spPr>
          <a:xfrm>
            <a:off x="5244575" y="1636975"/>
            <a:ext cx="1526400" cy="7692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9900FF"/>
                </a:solidFill>
              </a:rPr>
              <a:t>Still sensitive to choice of </a:t>
            </a:r>
            <a:r>
              <a:rPr b="1" lang="en" sz="1800">
                <a:solidFill>
                  <a:srgbClr val="9900FF"/>
                </a:solidFill>
              </a:rPr>
              <a:t>oracle</a:t>
            </a:r>
            <a:r>
              <a:rPr lang="en" sz="1800">
                <a:solidFill>
                  <a:srgbClr val="9900FF"/>
                </a:solidFill>
              </a:rPr>
              <a:t>.</a:t>
            </a:r>
          </a:p>
        </p:txBody>
      </p:sp>
      <p:sp>
        <p:nvSpPr>
          <p:cNvPr id="355" name="Shape 355"/>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18</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1"/>
                                        <p:tgtEl>
                                          <p:spTgt spid="3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1"/>
                                        <p:tgtEl>
                                          <p:spTgt spid="347"/>
                                        </p:tgtEl>
                                      </p:cBhvr>
                                    </p:animEffect>
                                  </p:childTnLst>
                                </p:cTn>
                              </p:par>
                              <p:par>
                                <p:cTn fill="hold" nodeType="with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1"/>
                                        <p:tgtEl>
                                          <p:spTgt spid="348"/>
                                        </p:tgtEl>
                                      </p:cBhvr>
                                    </p:animEffect>
                                  </p:childTnLst>
                                </p:cTn>
                              </p:par>
                              <p:par>
                                <p:cTn fill="hold" nodeType="with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1"/>
                                        <p:tgtEl>
                                          <p:spTgt spid="3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1"/>
                                        <p:tgtEl>
                                          <p:spTgt spid="350"/>
                                        </p:tgtEl>
                                      </p:cBhvr>
                                    </p:animEffect>
                                  </p:childTnLst>
                                </p:cTn>
                              </p:par>
                              <p:par>
                                <p:cTn fill="hold" nodeType="with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1"/>
                                        <p:tgtEl>
                                          <p:spTgt spid="351"/>
                                        </p:tgtEl>
                                      </p:cBhvr>
                                    </p:animEffect>
                                  </p:childTnLst>
                                </p:cTn>
                              </p:par>
                              <p:par>
                                <p:cTn fill="hold" nodeType="with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1"/>
                                        <p:tgtEl>
                                          <p:spTgt spid="3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1"/>
                                        <p:tgtEl>
                                          <p:spTgt spid="352"/>
                                        </p:tgtEl>
                                      </p:cBhvr>
                                    </p:animEffect>
                                  </p:childTnLst>
                                </p:cTn>
                              </p:par>
                              <p:par>
                                <p:cTn fill="hold" nodeType="with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1"/>
                                        <p:tgtEl>
                                          <p:spTgt spid="353"/>
                                        </p:tgtEl>
                                      </p:cBhvr>
                                    </p:animEffect>
                                  </p:childTnLst>
                                </p:cTn>
                              </p:par>
                              <p:par>
                                <p:cTn fill="hold" nodeType="with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1"/>
                                        <p:tgtEl>
                                          <p:spTgt spid="3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9" name="Shape 359"/>
        <p:cNvGrpSpPr/>
        <p:nvPr/>
      </p:nvGrpSpPr>
      <p:grpSpPr>
        <a:xfrm>
          <a:off x="0" y="0"/>
          <a:ext cx="0" cy="0"/>
          <a:chOff x="0" y="0"/>
          <a:chExt cx="0" cy="0"/>
        </a:xfrm>
      </p:grpSpPr>
      <p:sp>
        <p:nvSpPr>
          <p:cNvPr id="360" name="Shape 36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Masking</a:t>
            </a:r>
          </a:p>
        </p:txBody>
      </p:sp>
      <p:sp>
        <p:nvSpPr>
          <p:cNvPr id="361" name="Shape 361"/>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a:t>Why do we care about faults in masked expressions?</a:t>
            </a:r>
          </a:p>
        </p:txBody>
      </p:sp>
      <p:sp>
        <p:nvSpPr>
          <p:cNvPr id="362" name="Shape 362"/>
          <p:cNvSpPr txBox="1"/>
          <p:nvPr>
            <p:ph idx="1" type="body"/>
          </p:nvPr>
        </p:nvSpPr>
        <p:spPr>
          <a:xfrm>
            <a:off x="457200" y="2656175"/>
            <a:ext cx="8229600" cy="36921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Effect of fault is only masked out for </a:t>
            </a:r>
            <a:r>
              <a:rPr i="1" lang="en"/>
              <a:t>this</a:t>
            </a:r>
            <a:r>
              <a:rPr lang="en"/>
              <a:t> test. </a:t>
            </a:r>
          </a:p>
          <a:p>
            <a:pPr indent="-228600" lvl="0" marL="457200" marR="0" rtl="0" algn="l">
              <a:lnSpc>
                <a:spcPct val="100000"/>
              </a:lnSpc>
              <a:spcBef>
                <a:spcPts val="600"/>
              </a:spcBef>
              <a:spcAft>
                <a:spcPts val="0"/>
              </a:spcAft>
            </a:pPr>
            <a:r>
              <a:rPr lang="en"/>
              <a:t>It is still a fault. In another execution scenario, it might not be masked.</a:t>
            </a:r>
          </a:p>
          <a:p>
            <a:pPr indent="-228600" lvl="1" marL="914400" marR="0" rtl="0" algn="l">
              <a:lnSpc>
                <a:spcPct val="100000"/>
              </a:lnSpc>
              <a:spcBef>
                <a:spcPts val="600"/>
              </a:spcBef>
              <a:spcAft>
                <a:spcPts val="0"/>
              </a:spcAft>
            </a:pPr>
            <a:r>
              <a:rPr lang="en"/>
              <a:t>We just haven’t noticed it yet.</a:t>
            </a:r>
          </a:p>
          <a:p>
            <a:pPr indent="-228600" lvl="1" marL="914400" rtl="0">
              <a:spcBef>
                <a:spcPts val="600"/>
              </a:spcBef>
            </a:pPr>
            <a:r>
              <a:rPr lang="en"/>
              <a:t>The fault isn’t gone, we just have bad tests.</a:t>
            </a:r>
          </a:p>
          <a:p>
            <a:pPr indent="-228600" lvl="0" marL="457200" marR="0" rtl="0" algn="l">
              <a:lnSpc>
                <a:spcPct val="100000"/>
              </a:lnSpc>
              <a:spcBef>
                <a:spcPts val="600"/>
              </a:spcBef>
              <a:spcAft>
                <a:spcPts val="0"/>
              </a:spcAft>
            </a:pPr>
            <a:r>
              <a:rPr lang="en"/>
              <a:t>One solution - ensure that there is a path from assignment to output where we will </a:t>
            </a:r>
            <a:r>
              <a:rPr b="1" lang="en"/>
              <a:t>notice the fault</a:t>
            </a:r>
            <a:r>
              <a:rPr lang="en"/>
              <a:t>.</a:t>
            </a:r>
          </a:p>
        </p:txBody>
      </p:sp>
      <p:sp>
        <p:nvSpPr>
          <p:cNvPr id="363" name="Shape 363"/>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19</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gtEl>
                                        <p:attrNameLst>
                                          <p:attrName>style.visibility</p:attrName>
                                        </p:attrNameLst>
                                      </p:cBhvr>
                                      <p:to>
                                        <p:strVal val="visible"/>
                                      </p:to>
                                    </p:set>
                                    <p:animEffect filter="fade" transition="in">
                                      <p:cBhvr>
                                        <p:cTn dur="1"/>
                                        <p:tgtEl>
                                          <p:spTgt spid="3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br>
              <a:rPr lang="en"/>
            </a:br>
            <a:r>
              <a:rPr lang="en"/>
              <a:t>Previously...</a:t>
            </a:r>
          </a:p>
        </p:txBody>
      </p:sp>
      <p:sp>
        <p:nvSpPr>
          <p:cNvPr id="57" name="Shape 5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0"/>
              </a:spcBef>
              <a:spcAft>
                <a:spcPts val="0"/>
              </a:spcAft>
            </a:pPr>
            <a:r>
              <a:rPr lang="en"/>
              <a:t>Test adequacy can be assessed through </a:t>
            </a:r>
            <a:r>
              <a:rPr b="1" lang="en"/>
              <a:t>adequacy metrics</a:t>
            </a:r>
            <a:r>
              <a:rPr lang="en"/>
              <a:t>.</a:t>
            </a:r>
          </a:p>
          <a:p>
            <a:pPr indent="-228600" lvl="0" marL="457200" marR="0" rtl="0" algn="l">
              <a:lnSpc>
                <a:spcPct val="100000"/>
              </a:lnSpc>
              <a:spcBef>
                <a:spcPts val="0"/>
              </a:spcBef>
              <a:spcAft>
                <a:spcPts val="0"/>
              </a:spcAft>
            </a:pPr>
            <a:r>
              <a:rPr lang="en"/>
              <a:t>Many are based on elements from the </a:t>
            </a:r>
            <a:r>
              <a:rPr b="1" lang="en"/>
              <a:t>program structure</a:t>
            </a:r>
            <a:r>
              <a:rPr lang="en"/>
              <a:t>. </a:t>
            </a:r>
          </a:p>
          <a:p>
            <a:pPr indent="-228600" lvl="1" marL="914400" marR="0" rtl="0" algn="l">
              <a:lnSpc>
                <a:spcPct val="100000"/>
              </a:lnSpc>
              <a:spcBef>
                <a:spcPts val="0"/>
              </a:spcBef>
              <a:spcAft>
                <a:spcPts val="0"/>
              </a:spcAft>
            </a:pPr>
            <a:r>
              <a:rPr lang="en"/>
              <a:t>Statements, branches, conditions, </a:t>
            </a:r>
            <a:r>
              <a:rPr lang="en"/>
              <a:t>procedure</a:t>
            </a:r>
            <a:r>
              <a:rPr lang="en"/>
              <a:t> calls.</a:t>
            </a:r>
          </a:p>
          <a:p>
            <a:pPr indent="-228600" lvl="0" marL="457200" marR="0" rtl="0" algn="l">
              <a:lnSpc>
                <a:spcPct val="100000"/>
              </a:lnSpc>
              <a:spcBef>
                <a:spcPts val="0"/>
              </a:spcBef>
              <a:spcAft>
                <a:spcPts val="0"/>
              </a:spcAft>
            </a:pPr>
            <a:r>
              <a:rPr lang="en"/>
              <a:t>Others are based on control paths.</a:t>
            </a:r>
          </a:p>
          <a:p>
            <a:pPr indent="-228600" lvl="1" marL="914400" marR="0" rtl="0" algn="l">
              <a:lnSpc>
                <a:spcPct val="100000"/>
              </a:lnSpc>
              <a:spcBef>
                <a:spcPts val="0"/>
              </a:spcBef>
              <a:spcAft>
                <a:spcPts val="0"/>
              </a:spcAft>
            </a:pPr>
            <a:r>
              <a:rPr lang="en"/>
              <a:t>Sequences of edges in the CFG.</a:t>
            </a:r>
          </a:p>
          <a:p>
            <a:pPr indent="-228600" lvl="1" marL="914400" marR="0" rtl="0" algn="l">
              <a:lnSpc>
                <a:spcPct val="100000"/>
              </a:lnSpc>
              <a:spcBef>
                <a:spcPts val="0"/>
              </a:spcBef>
              <a:spcAft>
                <a:spcPts val="0"/>
              </a:spcAft>
            </a:pPr>
            <a:r>
              <a:rPr lang="en"/>
              <a:t>Path coverage, boundary interior coverage, loop coverage.</a:t>
            </a:r>
          </a:p>
          <a:p>
            <a:pPr lvl="0" marR="0" rtl="0" algn="l">
              <a:lnSpc>
                <a:spcPct val="100000"/>
              </a:lnSpc>
              <a:spcBef>
                <a:spcPts val="0"/>
              </a:spcBef>
              <a:spcAft>
                <a:spcPts val="0"/>
              </a:spcAft>
              <a:buNone/>
            </a:pPr>
            <a:r>
              <a:t/>
            </a:r>
            <a:endParaRPr/>
          </a:p>
        </p:txBody>
      </p:sp>
      <p:sp>
        <p:nvSpPr>
          <p:cNvPr id="58" name="Shape 58"/>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7" name="Shape 367"/>
        <p:cNvGrpSpPr/>
        <p:nvPr/>
      </p:nvGrpSpPr>
      <p:grpSpPr>
        <a:xfrm>
          <a:off x="0" y="0"/>
          <a:ext cx="0" cy="0"/>
          <a:chOff x="0" y="0"/>
          <a:chExt cx="0" cy="0"/>
        </a:xfrm>
      </p:grpSpPr>
      <p:sp>
        <p:nvSpPr>
          <p:cNvPr id="368" name="Shape 36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Path Conditions</a:t>
            </a:r>
          </a:p>
        </p:txBody>
      </p:sp>
      <p:sp>
        <p:nvSpPr>
          <p:cNvPr id="369" name="Shape 36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Most coverage criteria impose constraints on a single element.</a:t>
            </a:r>
          </a:p>
          <a:p>
            <a:pPr indent="-228600" lvl="0" marL="457200" marR="0" rtl="0" algn="l">
              <a:lnSpc>
                <a:spcPct val="100000"/>
              </a:lnSpc>
              <a:spcBef>
                <a:spcPts val="600"/>
              </a:spcBef>
              <a:spcAft>
                <a:spcPts val="0"/>
              </a:spcAft>
            </a:pPr>
            <a:r>
              <a:rPr lang="en"/>
              <a:t>However, test obligations can also </a:t>
            </a:r>
            <a:r>
              <a:rPr lang="en"/>
              <a:t>impose</a:t>
            </a:r>
            <a:r>
              <a:rPr lang="en"/>
              <a:t> constraints on the path taken.</a:t>
            </a:r>
          </a:p>
          <a:p>
            <a:pPr indent="-228600" lvl="1" marL="914400" marR="0" rtl="0" algn="l">
              <a:lnSpc>
                <a:spcPct val="100000"/>
              </a:lnSpc>
              <a:spcBef>
                <a:spcPts val="600"/>
              </a:spcBef>
              <a:spcAft>
                <a:spcPts val="0"/>
              </a:spcAft>
            </a:pPr>
            <a:r>
              <a:rPr lang="en"/>
              <a:t>I.e., path coverage, boundary interior coverage</a:t>
            </a:r>
          </a:p>
          <a:p>
            <a:pPr indent="-228600" lvl="0" marL="457200" marR="0" rtl="0" algn="l">
              <a:lnSpc>
                <a:spcPct val="100000"/>
              </a:lnSpc>
              <a:spcBef>
                <a:spcPts val="600"/>
              </a:spcBef>
              <a:spcAft>
                <a:spcPts val="0"/>
              </a:spcAft>
            </a:pPr>
            <a:r>
              <a:rPr lang="en"/>
              <a:t>Existing coverage criteria can be strengthened with path constraints.</a:t>
            </a:r>
          </a:p>
        </p:txBody>
      </p:sp>
      <p:sp>
        <p:nvSpPr>
          <p:cNvPr id="370" name="Shape 370"/>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19</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4" name="Shape 374"/>
        <p:cNvGrpSpPr/>
        <p:nvPr/>
      </p:nvGrpSpPr>
      <p:grpSpPr>
        <a:xfrm>
          <a:off x="0" y="0"/>
          <a:ext cx="0" cy="0"/>
          <a:chOff x="0" y="0"/>
          <a:chExt cx="0" cy="0"/>
        </a:xfrm>
      </p:grpSpPr>
      <p:sp>
        <p:nvSpPr>
          <p:cNvPr id="375" name="Shape 37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Observability</a:t>
            </a:r>
          </a:p>
        </p:txBody>
      </p:sp>
      <p:sp>
        <p:nvSpPr>
          <p:cNvPr id="376" name="Shape 37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lgn="l">
              <a:spcBef>
                <a:spcPts val="0"/>
              </a:spcBef>
            </a:pPr>
            <a:r>
              <a:rPr lang="en"/>
              <a:t>MC/DC eliminates masking in individual statements by requiring independent impact.</a:t>
            </a:r>
          </a:p>
          <a:p>
            <a:pPr indent="-228600" lvl="0" marL="457200" rtl="0" algn="l">
              <a:spcBef>
                <a:spcPts val="0"/>
              </a:spcBef>
            </a:pPr>
            <a:r>
              <a:rPr lang="en"/>
              <a:t>However, that statement’s effect can be masked by another statement.</a:t>
            </a:r>
          </a:p>
          <a:p>
            <a:pPr indent="-228600" lvl="0" marL="457200" rtl="0" algn="l">
              <a:spcBef>
                <a:spcPts val="0"/>
              </a:spcBef>
            </a:pPr>
            <a:r>
              <a:rPr lang="en"/>
              <a:t>Observability measures ability to infer internal system activity from information we monitor.</a:t>
            </a:r>
          </a:p>
          <a:p>
            <a:pPr indent="-228600" lvl="1" marL="914400" rtl="0" algn="l">
              <a:spcBef>
                <a:spcPts val="0"/>
              </a:spcBef>
            </a:pPr>
            <a:r>
              <a:rPr lang="en"/>
              <a:t>Can increase by using a larger oracle.</a:t>
            </a:r>
          </a:p>
          <a:p>
            <a:pPr indent="-228600" lvl="1" marL="914400" rtl="0" algn="l">
              <a:spcBef>
                <a:spcPts val="0"/>
              </a:spcBef>
            </a:pPr>
            <a:r>
              <a:rPr lang="en"/>
              <a:t>This is expensive. Instead, build it into the coverage metric. </a:t>
            </a:r>
          </a:p>
        </p:txBody>
      </p:sp>
      <p:sp>
        <p:nvSpPr>
          <p:cNvPr id="377" name="Shape 377"/>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21</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1" name="Shape 381"/>
        <p:cNvGrpSpPr/>
        <p:nvPr/>
      </p:nvGrpSpPr>
      <p:grpSpPr>
        <a:xfrm>
          <a:off x="0" y="0"/>
          <a:ext cx="0" cy="0"/>
          <a:chOff x="0" y="0"/>
          <a:chExt cx="0" cy="0"/>
        </a:xfrm>
      </p:grpSpPr>
      <p:sp>
        <p:nvSpPr>
          <p:cNvPr id="382" name="Shape 38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Observable MC/DC</a:t>
            </a:r>
          </a:p>
        </p:txBody>
      </p:sp>
      <p:sp>
        <p:nvSpPr>
          <p:cNvPr id="383" name="Shape 38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lgn="l">
              <a:spcBef>
                <a:spcPts val="0"/>
              </a:spcBef>
            </a:pPr>
            <a:r>
              <a:rPr lang="en"/>
              <a:t>Assessing “independent impact” requires showing that a change in a condition’s value affects the value of an expression.</a:t>
            </a:r>
          </a:p>
          <a:p>
            <a:pPr indent="-228600" lvl="0" marL="457200" rtl="0" algn="l">
              <a:spcBef>
                <a:spcPts val="0"/>
              </a:spcBef>
            </a:pPr>
            <a:r>
              <a:rPr lang="en"/>
              <a:t>Same idea can be applied to the path. </a:t>
            </a:r>
          </a:p>
          <a:p>
            <a:pPr indent="-228600" lvl="0" marL="457200" rtl="0" algn="l">
              <a:spcBef>
                <a:spcPts val="0"/>
              </a:spcBef>
            </a:pPr>
            <a:r>
              <a:rPr lang="en"/>
              <a:t>Observability requires showing that a change to a targeted element affects a monitored variable.</a:t>
            </a:r>
          </a:p>
          <a:p>
            <a:pPr indent="-228600" lvl="0" marL="457200" rtl="0" algn="l">
              <a:spcBef>
                <a:spcPts val="0"/>
              </a:spcBef>
            </a:pPr>
            <a:r>
              <a:rPr lang="en"/>
              <a:t>Observable MC/DC adds observability constraints to MC/DC.</a:t>
            </a:r>
          </a:p>
          <a:p>
            <a:pPr indent="457200" lvl="0" marL="0" rtl="0">
              <a:lnSpc>
                <a:spcPct val="115000"/>
              </a:lnSpc>
              <a:spcBef>
                <a:spcPts val="0"/>
              </a:spcBef>
              <a:buNone/>
            </a:pPr>
            <a:r>
              <a:t/>
            </a:r>
            <a:endParaRPr>
              <a:latin typeface="Courier New"/>
              <a:ea typeface="Courier New"/>
              <a:cs typeface="Courier New"/>
              <a:sym typeface="Courier New"/>
            </a:endParaRPr>
          </a:p>
        </p:txBody>
      </p:sp>
      <p:sp>
        <p:nvSpPr>
          <p:cNvPr id="384" name="Shape 384"/>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22</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8" name="Shape 388"/>
        <p:cNvGrpSpPr/>
        <p:nvPr/>
      </p:nvGrpSpPr>
      <p:grpSpPr>
        <a:xfrm>
          <a:off x="0" y="0"/>
          <a:ext cx="0" cy="0"/>
          <a:chOff x="0" y="0"/>
          <a:chExt cx="0" cy="0"/>
        </a:xfrm>
      </p:grpSpPr>
      <p:sp>
        <p:nvSpPr>
          <p:cNvPr id="389" name="Shape 389"/>
          <p:cNvSpPr txBox="1"/>
          <p:nvPr>
            <p:ph type="title"/>
          </p:nvPr>
        </p:nvSpPr>
        <p:spPr>
          <a:xfrm>
            <a:off x="457200" y="274650"/>
            <a:ext cx="6400800" cy="1143300"/>
          </a:xfrm>
          <a:prstGeom prst="rect">
            <a:avLst/>
          </a:prstGeom>
        </p:spPr>
        <p:txBody>
          <a:bodyPr anchorCtr="0" anchor="b" bIns="91425" lIns="91425" rIns="91425" tIns="91425">
            <a:noAutofit/>
          </a:bodyPr>
          <a:lstStyle/>
          <a:p>
            <a:pPr lvl="0" rtl="0">
              <a:spcBef>
                <a:spcPts val="0"/>
              </a:spcBef>
              <a:buNone/>
            </a:pPr>
            <a:r>
              <a:rPr lang="en"/>
              <a:t>Tagging Semantics</a:t>
            </a:r>
          </a:p>
        </p:txBody>
      </p:sp>
      <p:sp>
        <p:nvSpPr>
          <p:cNvPr id="390" name="Shape 390"/>
          <p:cNvSpPr txBox="1"/>
          <p:nvPr>
            <p:ph idx="1" type="body"/>
          </p:nvPr>
        </p:nvSpPr>
        <p:spPr>
          <a:xfrm>
            <a:off x="457200" y="1600200"/>
            <a:ext cx="8352600" cy="4967700"/>
          </a:xfrm>
          <a:prstGeom prst="rect">
            <a:avLst/>
          </a:prstGeom>
        </p:spPr>
        <p:txBody>
          <a:bodyPr anchorCtr="0" anchor="t" bIns="91425" lIns="91425" rIns="91425" tIns="91425">
            <a:noAutofit/>
          </a:bodyPr>
          <a:lstStyle/>
          <a:p>
            <a:pPr lvl="0" rtl="0" algn="l">
              <a:spcBef>
                <a:spcPts val="0"/>
              </a:spcBef>
              <a:buNone/>
            </a:pPr>
            <a:r>
              <a:rPr lang="en"/>
              <a:t>Assign each condition a </a:t>
            </a:r>
            <a:r>
              <a:rPr b="1" lang="en"/>
              <a:t>tag set</a:t>
            </a:r>
            <a:r>
              <a:rPr lang="en"/>
              <a:t>:</a:t>
            </a:r>
          </a:p>
          <a:p>
            <a:pPr lvl="0" rtl="0" algn="l">
              <a:spcBef>
                <a:spcPts val="0"/>
              </a:spcBef>
              <a:buNone/>
            </a:pPr>
            <a:r>
              <a:rPr lang="en">
                <a:latin typeface="Courier New"/>
                <a:ea typeface="Courier New"/>
                <a:cs typeface="Courier New"/>
                <a:sym typeface="Courier New"/>
              </a:rPr>
              <a:t>(ID, Boolean Outcome)</a:t>
            </a:r>
          </a:p>
          <a:p>
            <a:pPr lvl="0" rtl="0" algn="l">
              <a:spcBef>
                <a:spcPts val="0"/>
              </a:spcBef>
              <a:buNone/>
            </a:pPr>
            <a:r>
              <a:rPr lang="en"/>
              <a:t>Evaluation determines tag propagation:</a:t>
            </a:r>
          </a:p>
          <a:p>
            <a:pPr indent="0" lvl="0" marL="0" rtl="0" algn="l">
              <a:spcBef>
                <a:spcPts val="0"/>
              </a:spcBef>
              <a:buNone/>
            </a:pPr>
            <a:r>
              <a:rPr lang="en">
                <a:latin typeface="Courier New"/>
                <a:ea typeface="Courier New"/>
                <a:cs typeface="Courier New"/>
                <a:sym typeface="Courier New"/>
              </a:rPr>
              <a:t>exp1=c1 &amp;&amp; c2;</a:t>
            </a:r>
          </a:p>
          <a:p>
            <a:pPr indent="0" lvl="0" marL="0" rtl="0" algn="l">
              <a:spcBef>
                <a:spcPts val="0"/>
              </a:spcBef>
              <a:buNone/>
            </a:pPr>
            <a:r>
              <a:rPr lang="en">
                <a:latin typeface="Courier New"/>
                <a:ea typeface="Courier New"/>
                <a:cs typeface="Courier New"/>
                <a:sym typeface="Courier New"/>
              </a:rPr>
              <a:t>exp2=c3 || c4;</a:t>
            </a:r>
            <a:r>
              <a:rPr lang="en"/>
              <a:t> </a:t>
            </a:r>
          </a:p>
          <a:p>
            <a:pPr lvl="0" rtl="0" algn="l">
              <a:spcBef>
                <a:spcPts val="0"/>
              </a:spcBef>
              <a:buNone/>
            </a:pPr>
            <a:r>
              <a:rPr lang="en">
                <a:latin typeface="Courier New"/>
                <a:ea typeface="Courier New"/>
                <a:cs typeface="Courier New"/>
                <a:sym typeface="Courier New"/>
              </a:rPr>
              <a:t>out=if (c5) then </a:t>
            </a:r>
          </a:p>
          <a:p>
            <a:pPr indent="457200" lvl="0" marL="0" rtl="0" algn="l">
              <a:spcBef>
                <a:spcPts val="0"/>
              </a:spcBef>
              <a:buNone/>
            </a:pPr>
            <a:r>
              <a:rPr lang="en">
                <a:latin typeface="Courier New"/>
                <a:ea typeface="Courier New"/>
                <a:cs typeface="Courier New"/>
                <a:sym typeface="Courier New"/>
              </a:rPr>
              <a:t>exp1 else exp2;</a:t>
            </a:r>
          </a:p>
          <a:p>
            <a:pPr lvl="0" rtl="0" algn="l">
              <a:spcBef>
                <a:spcPts val="0"/>
              </a:spcBef>
              <a:buNone/>
            </a:pPr>
            <a:r>
              <a:t/>
            </a:r>
            <a:endParaRPr/>
          </a:p>
          <a:p>
            <a:pPr lvl="0" rtl="0" algn="l">
              <a:spcBef>
                <a:spcPts val="0"/>
              </a:spcBef>
              <a:buNone/>
            </a:pPr>
            <a:r>
              <a:t/>
            </a:r>
            <a:endParaRPr/>
          </a:p>
          <a:p>
            <a:pPr lvl="0" rtl="0" algn="l">
              <a:spcBef>
                <a:spcPts val="0"/>
              </a:spcBef>
              <a:buNone/>
            </a:pPr>
            <a:r>
              <a:t/>
            </a:r>
            <a:endParaRPr/>
          </a:p>
          <a:p>
            <a:pPr lvl="0" rtl="0" algn="l">
              <a:spcBef>
                <a:spcPts val="0"/>
              </a:spcBef>
              <a:buNone/>
            </a:pPr>
            <a:r>
              <a:t/>
            </a:r>
            <a:endParaRPr/>
          </a:p>
        </p:txBody>
      </p:sp>
      <p:sp>
        <p:nvSpPr>
          <p:cNvPr id="391" name="Shape 391"/>
          <p:cNvSpPr txBox="1"/>
          <p:nvPr/>
        </p:nvSpPr>
        <p:spPr>
          <a:xfrm>
            <a:off x="4466400" y="3302400"/>
            <a:ext cx="3657600" cy="457200"/>
          </a:xfrm>
          <a:prstGeom prst="rect">
            <a:avLst/>
          </a:prstGeom>
          <a:noFill/>
          <a:ln>
            <a:noFill/>
          </a:ln>
        </p:spPr>
        <p:txBody>
          <a:bodyPr anchorCtr="0" anchor="t" bIns="91425" lIns="91425" rIns="91425" tIns="91425">
            <a:noAutofit/>
          </a:bodyPr>
          <a:lstStyle/>
          <a:p>
            <a:pPr lvl="0" rtl="0">
              <a:spcBef>
                <a:spcPts val="0"/>
              </a:spcBef>
              <a:buNone/>
            </a:pPr>
            <a:r>
              <a:rPr lang="en" sz="3000"/>
              <a:t>[(c1,true), (c2,false)]</a:t>
            </a:r>
          </a:p>
        </p:txBody>
      </p:sp>
      <p:sp>
        <p:nvSpPr>
          <p:cNvPr id="392" name="Shape 392"/>
          <p:cNvSpPr txBox="1"/>
          <p:nvPr/>
        </p:nvSpPr>
        <p:spPr>
          <a:xfrm>
            <a:off x="4466400" y="3302400"/>
            <a:ext cx="3887100" cy="457200"/>
          </a:xfrm>
          <a:prstGeom prst="rect">
            <a:avLst/>
          </a:prstGeom>
          <a:noFill/>
          <a:ln>
            <a:noFill/>
          </a:ln>
        </p:spPr>
        <p:txBody>
          <a:bodyPr anchorCtr="0" anchor="t" bIns="91425" lIns="91425" rIns="91425" tIns="91425">
            <a:noAutofit/>
          </a:bodyPr>
          <a:lstStyle/>
          <a:p>
            <a:pPr lvl="0" rtl="0">
              <a:spcBef>
                <a:spcPts val="0"/>
              </a:spcBef>
              <a:buNone/>
            </a:pPr>
            <a:r>
              <a:rPr lang="en" sz="3000"/>
              <a:t>[</a:t>
            </a:r>
            <a:r>
              <a:rPr lang="en" sz="3000" strike="sngStrike">
                <a:solidFill>
                  <a:srgbClr val="FF0000"/>
                </a:solidFill>
              </a:rPr>
              <a:t>(c1,true)</a:t>
            </a:r>
            <a:r>
              <a:rPr lang="en" sz="3000"/>
              <a:t>, (c2,false)]</a:t>
            </a:r>
          </a:p>
        </p:txBody>
      </p:sp>
      <p:sp>
        <p:nvSpPr>
          <p:cNvPr id="393" name="Shape 393"/>
          <p:cNvSpPr txBox="1"/>
          <p:nvPr/>
        </p:nvSpPr>
        <p:spPr>
          <a:xfrm>
            <a:off x="4466400" y="3855450"/>
            <a:ext cx="3657600" cy="457200"/>
          </a:xfrm>
          <a:prstGeom prst="rect">
            <a:avLst/>
          </a:prstGeom>
          <a:noFill/>
          <a:ln>
            <a:noFill/>
          </a:ln>
        </p:spPr>
        <p:txBody>
          <a:bodyPr anchorCtr="0" anchor="t" bIns="91425" lIns="91425" rIns="91425" tIns="91425">
            <a:noAutofit/>
          </a:bodyPr>
          <a:lstStyle/>
          <a:p>
            <a:pPr lvl="0" rtl="0">
              <a:spcBef>
                <a:spcPts val="0"/>
              </a:spcBef>
              <a:buNone/>
            </a:pPr>
            <a:r>
              <a:rPr lang="en" sz="3000"/>
              <a:t>[(c3,true), (c4,false)]</a:t>
            </a:r>
          </a:p>
        </p:txBody>
      </p:sp>
      <p:sp>
        <p:nvSpPr>
          <p:cNvPr id="394" name="Shape 394"/>
          <p:cNvSpPr txBox="1"/>
          <p:nvPr/>
        </p:nvSpPr>
        <p:spPr>
          <a:xfrm>
            <a:off x="4466400" y="3855450"/>
            <a:ext cx="3887100" cy="457200"/>
          </a:xfrm>
          <a:prstGeom prst="rect">
            <a:avLst/>
          </a:prstGeom>
          <a:noFill/>
          <a:ln>
            <a:noFill/>
          </a:ln>
        </p:spPr>
        <p:txBody>
          <a:bodyPr anchorCtr="0" anchor="t" bIns="91425" lIns="91425" rIns="91425" tIns="91425">
            <a:noAutofit/>
          </a:bodyPr>
          <a:lstStyle/>
          <a:p>
            <a:pPr lvl="0" rtl="0">
              <a:spcBef>
                <a:spcPts val="0"/>
              </a:spcBef>
              <a:buNone/>
            </a:pPr>
            <a:r>
              <a:rPr lang="en" sz="3000"/>
              <a:t>[(c3,true), </a:t>
            </a:r>
            <a:r>
              <a:rPr b="1" lang="en" sz="3000" strike="sngStrike">
                <a:solidFill>
                  <a:srgbClr val="FF0000"/>
                </a:solidFill>
              </a:rPr>
              <a:t>(c4,false)</a:t>
            </a:r>
            <a:r>
              <a:rPr lang="en" sz="3000"/>
              <a:t>]</a:t>
            </a:r>
          </a:p>
        </p:txBody>
      </p:sp>
      <p:sp>
        <p:nvSpPr>
          <p:cNvPr id="395" name="Shape 395"/>
          <p:cNvSpPr txBox="1"/>
          <p:nvPr/>
        </p:nvSpPr>
        <p:spPr>
          <a:xfrm>
            <a:off x="4466400" y="4408500"/>
            <a:ext cx="3887100" cy="457200"/>
          </a:xfrm>
          <a:prstGeom prst="rect">
            <a:avLst/>
          </a:prstGeom>
          <a:noFill/>
          <a:ln>
            <a:noFill/>
          </a:ln>
        </p:spPr>
        <p:txBody>
          <a:bodyPr anchorCtr="0" anchor="t" bIns="91425" lIns="91425" rIns="91425" tIns="91425">
            <a:noAutofit/>
          </a:bodyPr>
          <a:lstStyle/>
          <a:p>
            <a:pPr lvl="0" rtl="0">
              <a:spcBef>
                <a:spcPts val="0"/>
              </a:spcBef>
              <a:buNone/>
            </a:pPr>
            <a:r>
              <a:rPr lang="en" sz="3000"/>
              <a:t>[(c5,true), &lt;exp1&gt;,&lt;exp2&gt;]</a:t>
            </a:r>
          </a:p>
        </p:txBody>
      </p:sp>
      <p:sp>
        <p:nvSpPr>
          <p:cNvPr id="396" name="Shape 396"/>
          <p:cNvSpPr txBox="1"/>
          <p:nvPr/>
        </p:nvSpPr>
        <p:spPr>
          <a:xfrm>
            <a:off x="4466400" y="4408500"/>
            <a:ext cx="4343400" cy="457200"/>
          </a:xfrm>
          <a:prstGeom prst="rect">
            <a:avLst/>
          </a:prstGeom>
          <a:noFill/>
          <a:ln>
            <a:noFill/>
          </a:ln>
        </p:spPr>
        <p:txBody>
          <a:bodyPr anchorCtr="0" anchor="t" bIns="91425" lIns="91425" rIns="91425" tIns="91425">
            <a:noAutofit/>
          </a:bodyPr>
          <a:lstStyle/>
          <a:p>
            <a:pPr lvl="0" rtl="0">
              <a:spcBef>
                <a:spcPts val="0"/>
              </a:spcBef>
              <a:buNone/>
            </a:pPr>
            <a:r>
              <a:rPr lang="en" sz="3000"/>
              <a:t>[(c5,true),(c2, false),</a:t>
            </a:r>
          </a:p>
          <a:p>
            <a:pPr lvl="0" rtl="0">
              <a:spcBef>
                <a:spcPts val="0"/>
              </a:spcBef>
              <a:buNone/>
            </a:pPr>
            <a:r>
              <a:rPr b="1" lang="en" sz="3000" strike="sngStrike">
                <a:solidFill>
                  <a:srgbClr val="FF0000"/>
                </a:solidFill>
              </a:rPr>
              <a:t>&lt;exp2&gt;</a:t>
            </a:r>
            <a:r>
              <a:rPr lang="en" sz="3000"/>
              <a:t>]</a:t>
            </a:r>
          </a:p>
        </p:txBody>
      </p:sp>
      <p:sp>
        <p:nvSpPr>
          <p:cNvPr id="397" name="Shape 397"/>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23</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1"/>
                                        </p:tgtEl>
                                        <p:attrNameLst>
                                          <p:attrName>style.visibility</p:attrName>
                                        </p:attrNameLst>
                                      </p:cBhvr>
                                      <p:to>
                                        <p:strVal val="visible"/>
                                      </p:to>
                                    </p:set>
                                    <p:animEffect filter="fade" transition="in">
                                      <p:cBhvr>
                                        <p:cTn dur="1"/>
                                        <p:tgtEl>
                                          <p:spTgt spid="3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91"/>
                                        </p:tgtEl>
                                      </p:cBhvr>
                                    </p:animEffect>
                                    <p:set>
                                      <p:cBhvr>
                                        <p:cTn dur="1" fill="hold">
                                          <p:stCondLst>
                                            <p:cond delay="0"/>
                                          </p:stCondLst>
                                        </p:cTn>
                                        <p:tgtEl>
                                          <p:spTgt spid="39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92"/>
                                        </p:tgtEl>
                                        <p:attrNameLst>
                                          <p:attrName>style.visibility</p:attrName>
                                        </p:attrNameLst>
                                      </p:cBhvr>
                                      <p:to>
                                        <p:strVal val="visible"/>
                                      </p:to>
                                    </p:set>
                                    <p:animEffect filter="fade" transition="in">
                                      <p:cBhvr>
                                        <p:cTn dur="1"/>
                                        <p:tgtEl>
                                          <p:spTgt spid="3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3"/>
                                        </p:tgtEl>
                                        <p:attrNameLst>
                                          <p:attrName>style.visibility</p:attrName>
                                        </p:attrNameLst>
                                      </p:cBhvr>
                                      <p:to>
                                        <p:strVal val="visible"/>
                                      </p:to>
                                    </p:set>
                                    <p:animEffect filter="fade" transition="in">
                                      <p:cBhvr>
                                        <p:cTn dur="1"/>
                                        <p:tgtEl>
                                          <p:spTgt spid="3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93"/>
                                        </p:tgtEl>
                                      </p:cBhvr>
                                    </p:animEffect>
                                    <p:set>
                                      <p:cBhvr>
                                        <p:cTn dur="1" fill="hold">
                                          <p:stCondLst>
                                            <p:cond delay="0"/>
                                          </p:stCondLst>
                                        </p:cTn>
                                        <p:tgtEl>
                                          <p:spTgt spid="39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94"/>
                                        </p:tgtEl>
                                        <p:attrNameLst>
                                          <p:attrName>style.visibility</p:attrName>
                                        </p:attrNameLst>
                                      </p:cBhvr>
                                      <p:to>
                                        <p:strVal val="visible"/>
                                      </p:to>
                                    </p:set>
                                    <p:animEffect filter="fade" transition="in">
                                      <p:cBhvr>
                                        <p:cTn dur="1"/>
                                        <p:tgtEl>
                                          <p:spTgt spid="3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1"/>
                                        <p:tgtEl>
                                          <p:spTgt spid="3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95"/>
                                        </p:tgtEl>
                                      </p:cBhvr>
                                    </p:animEffect>
                                    <p:set>
                                      <p:cBhvr>
                                        <p:cTn dur="1" fill="hold">
                                          <p:stCondLst>
                                            <p:cond delay="0"/>
                                          </p:stCondLst>
                                        </p:cTn>
                                        <p:tgtEl>
                                          <p:spTgt spid="39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1"/>
                                        <p:tgtEl>
                                          <p:spTgt spid="3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1" name="Shape 401"/>
        <p:cNvGrpSpPr/>
        <p:nvPr/>
      </p:nvGrpSpPr>
      <p:grpSpPr>
        <a:xfrm>
          <a:off x="0" y="0"/>
          <a:ext cx="0" cy="0"/>
          <a:chOff x="0" y="0"/>
          <a:chExt cx="0" cy="0"/>
        </a:xfrm>
      </p:grpSpPr>
      <p:sp>
        <p:nvSpPr>
          <p:cNvPr id="402" name="Shape 40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Benefits of Observability</a:t>
            </a:r>
          </a:p>
        </p:txBody>
      </p:sp>
      <p:sp>
        <p:nvSpPr>
          <p:cNvPr id="403" name="Shape 403"/>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gn="l">
              <a:spcBef>
                <a:spcPts val="0"/>
              </a:spcBef>
              <a:buNone/>
            </a:pPr>
            <a:r>
              <a:rPr lang="en"/>
              <a:t>Observability should improve test effectiveness by accounting for </a:t>
            </a:r>
            <a:r>
              <a:rPr b="1" lang="en"/>
              <a:t>program structure</a:t>
            </a:r>
            <a:r>
              <a:rPr lang="en"/>
              <a:t> and </a:t>
            </a:r>
            <a:r>
              <a:rPr b="1" lang="en"/>
              <a:t>oracle composition</a:t>
            </a:r>
            <a:r>
              <a:rPr lang="en"/>
              <a:t>:</a:t>
            </a:r>
          </a:p>
          <a:p>
            <a:pPr indent="-228600" lvl="0" marL="457200" rtl="0" algn="l">
              <a:spcBef>
                <a:spcPts val="0"/>
              </a:spcBef>
            </a:pPr>
            <a:r>
              <a:rPr lang="en"/>
              <a:t>We select what points the oracle monitors, OMC/DC requires propagation path to those points. </a:t>
            </a:r>
          </a:p>
          <a:p>
            <a:pPr indent="-228600" lvl="0" marL="457200" rtl="0" algn="l">
              <a:spcBef>
                <a:spcPts val="0"/>
              </a:spcBef>
            </a:pPr>
            <a:r>
              <a:rPr lang="en"/>
              <a:t>No sensitivity to structure because impact must be propagated at monitoring points.</a:t>
            </a:r>
          </a:p>
          <a:p>
            <a:pPr indent="-228600" lvl="1" marL="914400" rtl="0" algn="l">
              <a:spcBef>
                <a:spcPts val="0"/>
              </a:spcBef>
            </a:pPr>
            <a:r>
              <a:rPr lang="en"/>
              <a:t>i.e., we place conditions on the path taken.</a:t>
            </a:r>
          </a:p>
        </p:txBody>
      </p:sp>
      <p:sp>
        <p:nvSpPr>
          <p:cNvPr id="404" name="Shape 404"/>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24</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8" name="Shape 408"/>
        <p:cNvGrpSpPr/>
        <p:nvPr/>
      </p:nvGrpSpPr>
      <p:grpSpPr>
        <a:xfrm>
          <a:off x="0" y="0"/>
          <a:ext cx="0" cy="0"/>
          <a:chOff x="0" y="0"/>
          <a:chExt cx="0" cy="0"/>
        </a:xfrm>
      </p:grpSpPr>
      <p:sp>
        <p:nvSpPr>
          <p:cNvPr id="409" name="Shape 409"/>
          <p:cNvSpPr txBox="1"/>
          <p:nvPr>
            <p:ph type="title"/>
          </p:nvPr>
        </p:nvSpPr>
        <p:spPr>
          <a:xfrm>
            <a:off x="457200" y="274650"/>
            <a:ext cx="6195000" cy="1143300"/>
          </a:xfrm>
          <a:prstGeom prst="rect">
            <a:avLst/>
          </a:prstGeom>
        </p:spPr>
        <p:txBody>
          <a:bodyPr anchorCtr="0" anchor="b" bIns="91425" lIns="91425" rIns="91425" tIns="91425">
            <a:noAutofit/>
          </a:bodyPr>
          <a:lstStyle/>
          <a:p>
            <a:pPr lvl="0" rtl="0">
              <a:spcBef>
                <a:spcPts val="0"/>
              </a:spcBef>
              <a:buNone/>
            </a:pPr>
            <a:r>
              <a:rPr lang="en"/>
              <a:t>Evaluation - Results</a:t>
            </a:r>
          </a:p>
        </p:txBody>
      </p:sp>
      <p:pic>
        <p:nvPicPr>
          <p:cNvPr id="410" name="Shape 410"/>
          <p:cNvPicPr preferRelativeResize="0"/>
          <p:nvPr/>
        </p:nvPicPr>
        <p:blipFill>
          <a:blip r:embed="rId3">
            <a:alphaModFix/>
          </a:blip>
          <a:stretch>
            <a:fillRect/>
          </a:stretch>
        </p:blipFill>
        <p:spPr>
          <a:xfrm>
            <a:off x="1585900" y="1656450"/>
            <a:ext cx="5972175" cy="4857750"/>
          </a:xfrm>
          <a:prstGeom prst="rect">
            <a:avLst/>
          </a:prstGeom>
          <a:noFill/>
          <a:ln>
            <a:noFill/>
          </a:ln>
        </p:spPr>
      </p:pic>
      <p:sp>
        <p:nvSpPr>
          <p:cNvPr id="411" name="Shape 411"/>
          <p:cNvSpPr/>
          <p:nvPr/>
        </p:nvSpPr>
        <p:spPr>
          <a:xfrm>
            <a:off x="2188462" y="5471050"/>
            <a:ext cx="692100" cy="576600"/>
          </a:xfrm>
          <a:prstGeom prst="ellipse">
            <a:avLst/>
          </a:prstGeom>
          <a:no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12" name="Shape 412"/>
          <p:cNvSpPr/>
          <p:nvPr/>
        </p:nvSpPr>
        <p:spPr>
          <a:xfrm>
            <a:off x="4487037" y="1753000"/>
            <a:ext cx="955500" cy="910500"/>
          </a:xfrm>
          <a:prstGeom prst="ellipse">
            <a:avLst/>
          </a:prstGeom>
          <a:no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13" name="Shape 413"/>
          <p:cNvSpPr/>
          <p:nvPr/>
        </p:nvSpPr>
        <p:spPr>
          <a:xfrm>
            <a:off x="2188462" y="2224050"/>
            <a:ext cx="692100" cy="576600"/>
          </a:xfrm>
          <a:prstGeom prst="ellipse">
            <a:avLst/>
          </a:prstGeom>
          <a:no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14" name="Shape 414"/>
          <p:cNvCxnSpPr>
            <a:stCxn id="411" idx="7"/>
            <a:endCxn id="412" idx="3"/>
          </p:cNvCxnSpPr>
          <p:nvPr/>
        </p:nvCxnSpPr>
        <p:spPr>
          <a:xfrm flipH="1" rot="10800000">
            <a:off x="2779206" y="2530291"/>
            <a:ext cx="1847700" cy="3025200"/>
          </a:xfrm>
          <a:prstGeom prst="straightConnector1">
            <a:avLst/>
          </a:prstGeom>
          <a:noFill/>
          <a:ln cap="flat" cmpd="sng" w="19050">
            <a:solidFill>
              <a:schemeClr val="dk2"/>
            </a:solidFill>
            <a:prstDash val="solid"/>
            <a:round/>
            <a:headEnd len="lg" w="lg" type="none"/>
            <a:tailEnd len="lg" w="lg" type="triangle"/>
          </a:ln>
        </p:spPr>
      </p:cxnSp>
      <p:sp>
        <p:nvSpPr>
          <p:cNvPr id="415" name="Shape 415"/>
          <p:cNvSpPr/>
          <p:nvPr/>
        </p:nvSpPr>
        <p:spPr>
          <a:xfrm>
            <a:off x="6865987" y="2449500"/>
            <a:ext cx="692100" cy="576600"/>
          </a:xfrm>
          <a:prstGeom prst="ellipse">
            <a:avLst/>
          </a:prstGeom>
          <a:no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16" name="Shape 416"/>
          <p:cNvSpPr/>
          <p:nvPr/>
        </p:nvSpPr>
        <p:spPr>
          <a:xfrm>
            <a:off x="6785662" y="1753000"/>
            <a:ext cx="692100" cy="576600"/>
          </a:xfrm>
          <a:prstGeom prst="ellipse">
            <a:avLst/>
          </a:prstGeom>
          <a:no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17" name="Shape 417"/>
          <p:cNvCxnSpPr>
            <a:stCxn id="413" idx="6"/>
            <a:endCxn id="412" idx="2"/>
          </p:cNvCxnSpPr>
          <p:nvPr/>
        </p:nvCxnSpPr>
        <p:spPr>
          <a:xfrm flipH="1" rot="10800000">
            <a:off x="2880562" y="2208150"/>
            <a:ext cx="1606500" cy="304200"/>
          </a:xfrm>
          <a:prstGeom prst="straightConnector1">
            <a:avLst/>
          </a:prstGeom>
          <a:noFill/>
          <a:ln cap="flat" cmpd="sng" w="19050">
            <a:solidFill>
              <a:schemeClr val="dk2"/>
            </a:solidFill>
            <a:prstDash val="solid"/>
            <a:round/>
            <a:headEnd len="lg" w="lg" type="none"/>
            <a:tailEnd len="lg" w="lg" type="triangle"/>
          </a:ln>
        </p:spPr>
      </p:cxnSp>
      <p:cxnSp>
        <p:nvCxnSpPr>
          <p:cNvPr id="418" name="Shape 418"/>
          <p:cNvCxnSpPr>
            <a:stCxn id="416" idx="2"/>
            <a:endCxn id="412" idx="7"/>
          </p:cNvCxnSpPr>
          <p:nvPr/>
        </p:nvCxnSpPr>
        <p:spPr>
          <a:xfrm rot="10800000">
            <a:off x="5302462" y="1886200"/>
            <a:ext cx="1483200" cy="155100"/>
          </a:xfrm>
          <a:prstGeom prst="straightConnector1">
            <a:avLst/>
          </a:prstGeom>
          <a:noFill/>
          <a:ln cap="flat" cmpd="sng" w="19050">
            <a:solidFill>
              <a:schemeClr val="dk2"/>
            </a:solidFill>
            <a:prstDash val="solid"/>
            <a:round/>
            <a:headEnd len="lg" w="lg" type="none"/>
            <a:tailEnd len="lg" w="lg" type="triangle"/>
          </a:ln>
        </p:spPr>
      </p:cxnSp>
      <p:cxnSp>
        <p:nvCxnSpPr>
          <p:cNvPr id="419" name="Shape 419"/>
          <p:cNvCxnSpPr>
            <a:stCxn id="415" idx="2"/>
            <a:endCxn id="412" idx="5"/>
          </p:cNvCxnSpPr>
          <p:nvPr/>
        </p:nvCxnSpPr>
        <p:spPr>
          <a:xfrm rot="10800000">
            <a:off x="5302687" y="2530200"/>
            <a:ext cx="1563300" cy="207600"/>
          </a:xfrm>
          <a:prstGeom prst="straightConnector1">
            <a:avLst/>
          </a:prstGeom>
          <a:noFill/>
          <a:ln cap="flat" cmpd="sng" w="19050">
            <a:solidFill>
              <a:schemeClr val="dk2"/>
            </a:solidFill>
            <a:prstDash val="solid"/>
            <a:round/>
            <a:headEnd len="lg" w="lg" type="none"/>
            <a:tailEnd len="lg" w="lg" type="triangle"/>
          </a:ln>
        </p:spPr>
      </p:cxnSp>
      <p:cxnSp>
        <p:nvCxnSpPr>
          <p:cNvPr id="420" name="Shape 420"/>
          <p:cNvCxnSpPr>
            <a:stCxn id="411" idx="0"/>
            <a:endCxn id="413" idx="4"/>
          </p:cNvCxnSpPr>
          <p:nvPr/>
        </p:nvCxnSpPr>
        <p:spPr>
          <a:xfrm rot="10800000">
            <a:off x="2534512" y="2800750"/>
            <a:ext cx="0" cy="2670300"/>
          </a:xfrm>
          <a:prstGeom prst="straightConnector1">
            <a:avLst/>
          </a:prstGeom>
          <a:noFill/>
          <a:ln cap="flat" cmpd="sng" w="19050">
            <a:solidFill>
              <a:schemeClr val="dk2"/>
            </a:solidFill>
            <a:prstDash val="solid"/>
            <a:round/>
            <a:headEnd len="lg" w="lg" type="none"/>
            <a:tailEnd len="lg" w="lg" type="triangle"/>
          </a:ln>
        </p:spPr>
      </p:cxnSp>
      <p:cxnSp>
        <p:nvCxnSpPr>
          <p:cNvPr id="421" name="Shape 421"/>
          <p:cNvCxnSpPr>
            <a:stCxn id="415" idx="1"/>
            <a:endCxn id="416" idx="3"/>
          </p:cNvCxnSpPr>
          <p:nvPr/>
        </p:nvCxnSpPr>
        <p:spPr>
          <a:xfrm rot="10800000">
            <a:off x="6886943" y="2245041"/>
            <a:ext cx="80400" cy="288900"/>
          </a:xfrm>
          <a:prstGeom prst="straightConnector1">
            <a:avLst/>
          </a:prstGeom>
          <a:noFill/>
          <a:ln cap="flat" cmpd="sng" w="19050">
            <a:solidFill>
              <a:schemeClr val="dk2"/>
            </a:solidFill>
            <a:prstDash val="solid"/>
            <a:round/>
            <a:headEnd len="lg" w="lg" type="none"/>
            <a:tailEnd len="lg" w="lg" type="triangle"/>
          </a:ln>
        </p:spPr>
      </p:cxnSp>
      <p:cxnSp>
        <p:nvCxnSpPr>
          <p:cNvPr id="422" name="Shape 422"/>
          <p:cNvCxnSpPr>
            <a:stCxn id="413" idx="7"/>
            <a:endCxn id="416" idx="2"/>
          </p:cNvCxnSpPr>
          <p:nvPr/>
        </p:nvCxnSpPr>
        <p:spPr>
          <a:xfrm flipH="1" rot="10800000">
            <a:off x="2779206" y="2041191"/>
            <a:ext cx="4006500" cy="267300"/>
          </a:xfrm>
          <a:prstGeom prst="straightConnector1">
            <a:avLst/>
          </a:prstGeom>
          <a:noFill/>
          <a:ln cap="flat" cmpd="sng" w="19050">
            <a:solidFill>
              <a:schemeClr val="dk2"/>
            </a:solidFill>
            <a:prstDash val="solid"/>
            <a:round/>
            <a:headEnd len="lg" w="lg" type="none"/>
            <a:tailEnd len="lg" w="lg" type="triangle"/>
          </a:ln>
        </p:spPr>
      </p:cxnSp>
      <p:cxnSp>
        <p:nvCxnSpPr>
          <p:cNvPr id="423" name="Shape 423"/>
          <p:cNvCxnSpPr>
            <a:stCxn id="411" idx="6"/>
            <a:endCxn id="415" idx="3"/>
          </p:cNvCxnSpPr>
          <p:nvPr/>
        </p:nvCxnSpPr>
        <p:spPr>
          <a:xfrm flipH="1" rot="10800000">
            <a:off x="2880562" y="2941750"/>
            <a:ext cx="4086900" cy="2817600"/>
          </a:xfrm>
          <a:prstGeom prst="straightConnector1">
            <a:avLst/>
          </a:prstGeom>
          <a:noFill/>
          <a:ln cap="flat" cmpd="sng" w="19050">
            <a:solidFill>
              <a:schemeClr val="dk2"/>
            </a:solidFill>
            <a:prstDash val="solid"/>
            <a:round/>
            <a:headEnd len="lg" w="lg" type="none"/>
            <a:tailEnd len="lg" w="lg" type="triangle"/>
          </a:ln>
        </p:spPr>
      </p:cxnSp>
      <p:sp>
        <p:nvSpPr>
          <p:cNvPr id="424" name="Shape 424"/>
          <p:cNvSpPr/>
          <p:nvPr/>
        </p:nvSpPr>
        <p:spPr>
          <a:xfrm>
            <a:off x="4626625" y="2109800"/>
            <a:ext cx="536400" cy="501000"/>
          </a:xfrm>
          <a:prstGeom prst="ellipse">
            <a:avLst/>
          </a:prstGeom>
          <a:no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25" name="Shape 425"/>
          <p:cNvSpPr/>
          <p:nvPr/>
        </p:nvSpPr>
        <p:spPr>
          <a:xfrm>
            <a:off x="4514225" y="1570037"/>
            <a:ext cx="536400" cy="501000"/>
          </a:xfrm>
          <a:prstGeom prst="ellipse">
            <a:avLst/>
          </a:prstGeom>
          <a:no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26" name="Shape 426"/>
          <p:cNvSpPr txBox="1"/>
          <p:nvPr/>
        </p:nvSpPr>
        <p:spPr>
          <a:xfrm>
            <a:off x="1656525" y="6118000"/>
            <a:ext cx="3083700" cy="288900"/>
          </a:xfrm>
          <a:prstGeom prst="rect">
            <a:avLst/>
          </a:prstGeom>
          <a:noFill/>
          <a:ln>
            <a:noFill/>
          </a:ln>
        </p:spPr>
        <p:txBody>
          <a:bodyPr anchorCtr="0" anchor="t" bIns="91425" lIns="91425" rIns="91425" tIns="91425">
            <a:noAutofit/>
          </a:bodyPr>
          <a:lstStyle/>
          <a:p>
            <a:pPr lvl="0" rtl="0">
              <a:spcBef>
                <a:spcPts val="0"/>
              </a:spcBef>
              <a:buNone/>
            </a:pPr>
            <a:r>
              <a:rPr b="1" lang="en" sz="2400"/>
              <a:t>DWM_1 System</a:t>
            </a:r>
          </a:p>
        </p:txBody>
      </p:sp>
      <p:sp>
        <p:nvSpPr>
          <p:cNvPr id="427" name="Shape 427"/>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25</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1"/>
                                        <p:tgtEl>
                                          <p:spTgt spid="411"/>
                                        </p:tgtEl>
                                      </p:cBhvr>
                                    </p:animEffect>
                                  </p:childTnLst>
                                </p:cTn>
                              </p:par>
                              <p:par>
                                <p:cTn fill="hold" nodeType="withEffect" presetClass="entr" presetID="10" presetSubtype="0">
                                  <p:stCondLst>
                                    <p:cond delay="0"/>
                                  </p:stCondLst>
                                  <p:childTnLst>
                                    <p:set>
                                      <p:cBhvr>
                                        <p:cTn dur="1" fill="hold">
                                          <p:stCondLst>
                                            <p:cond delay="0"/>
                                          </p:stCondLst>
                                        </p:cTn>
                                        <p:tgtEl>
                                          <p:spTgt spid="412"/>
                                        </p:tgtEl>
                                        <p:attrNameLst>
                                          <p:attrName>style.visibility</p:attrName>
                                        </p:attrNameLst>
                                      </p:cBhvr>
                                      <p:to>
                                        <p:strVal val="visible"/>
                                      </p:to>
                                    </p:set>
                                    <p:animEffect filter="fade" transition="in">
                                      <p:cBhvr>
                                        <p:cTn dur="1"/>
                                        <p:tgtEl>
                                          <p:spTgt spid="412"/>
                                        </p:tgtEl>
                                      </p:cBhvr>
                                    </p:animEffect>
                                  </p:childTnLst>
                                </p:cTn>
                              </p:par>
                              <p:par>
                                <p:cTn fill="hold" nodeType="with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1"/>
                                        <p:tgtEl>
                                          <p:spTgt spid="413"/>
                                        </p:tgtEl>
                                      </p:cBhvr>
                                    </p:animEffect>
                                  </p:childTnLst>
                                </p:cTn>
                              </p:par>
                              <p:par>
                                <p:cTn fill="hold" nodeType="with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1"/>
                                        <p:tgtEl>
                                          <p:spTgt spid="414"/>
                                        </p:tgtEl>
                                      </p:cBhvr>
                                    </p:animEffect>
                                  </p:childTnLst>
                                </p:cTn>
                              </p:par>
                              <p:par>
                                <p:cTn fill="hold" nodeType="withEffect" presetClass="entr" presetID="10" presetSubtype="0">
                                  <p:stCondLst>
                                    <p:cond delay="0"/>
                                  </p:stCondLst>
                                  <p:childTnLst>
                                    <p:set>
                                      <p:cBhvr>
                                        <p:cTn dur="1" fill="hold">
                                          <p:stCondLst>
                                            <p:cond delay="0"/>
                                          </p:stCondLst>
                                        </p:cTn>
                                        <p:tgtEl>
                                          <p:spTgt spid="416"/>
                                        </p:tgtEl>
                                        <p:attrNameLst>
                                          <p:attrName>style.visibility</p:attrName>
                                        </p:attrNameLst>
                                      </p:cBhvr>
                                      <p:to>
                                        <p:strVal val="visible"/>
                                      </p:to>
                                    </p:set>
                                    <p:animEffect filter="fade" transition="in">
                                      <p:cBhvr>
                                        <p:cTn dur="1"/>
                                        <p:tgtEl>
                                          <p:spTgt spid="416"/>
                                        </p:tgtEl>
                                      </p:cBhvr>
                                    </p:animEffect>
                                  </p:childTnLst>
                                </p:cTn>
                              </p:par>
                              <p:par>
                                <p:cTn fill="hold" nodeType="withEffect" presetClass="entr" presetID="10" presetSubtype="0">
                                  <p:stCondLst>
                                    <p:cond delay="0"/>
                                  </p:stCondLst>
                                  <p:childTnLst>
                                    <p:set>
                                      <p:cBhvr>
                                        <p:cTn dur="1" fill="hold">
                                          <p:stCondLst>
                                            <p:cond delay="0"/>
                                          </p:stCondLst>
                                        </p:cTn>
                                        <p:tgtEl>
                                          <p:spTgt spid="417"/>
                                        </p:tgtEl>
                                        <p:attrNameLst>
                                          <p:attrName>style.visibility</p:attrName>
                                        </p:attrNameLst>
                                      </p:cBhvr>
                                      <p:to>
                                        <p:strVal val="visible"/>
                                      </p:to>
                                    </p:set>
                                    <p:animEffect filter="fade" transition="in">
                                      <p:cBhvr>
                                        <p:cTn dur="1"/>
                                        <p:tgtEl>
                                          <p:spTgt spid="417"/>
                                        </p:tgtEl>
                                      </p:cBhvr>
                                    </p:animEffect>
                                  </p:childTnLst>
                                </p:cTn>
                              </p:par>
                              <p:par>
                                <p:cTn fill="hold" nodeType="withEffect" presetClass="entr" presetID="10" presetSubtype="0">
                                  <p:stCondLst>
                                    <p:cond delay="0"/>
                                  </p:stCondLst>
                                  <p:childTnLst>
                                    <p:set>
                                      <p:cBhvr>
                                        <p:cTn dur="1" fill="hold">
                                          <p:stCondLst>
                                            <p:cond delay="0"/>
                                          </p:stCondLst>
                                        </p:cTn>
                                        <p:tgtEl>
                                          <p:spTgt spid="418"/>
                                        </p:tgtEl>
                                        <p:attrNameLst>
                                          <p:attrName>style.visibility</p:attrName>
                                        </p:attrNameLst>
                                      </p:cBhvr>
                                      <p:to>
                                        <p:strVal val="visible"/>
                                      </p:to>
                                    </p:set>
                                    <p:animEffect filter="fade" transition="in">
                                      <p:cBhvr>
                                        <p:cTn dur="1"/>
                                        <p:tgtEl>
                                          <p:spTgt spid="418"/>
                                        </p:tgtEl>
                                      </p:cBhvr>
                                    </p:animEffect>
                                  </p:childTnLst>
                                </p:cTn>
                              </p:par>
                              <p:par>
                                <p:cTn fill="hold" nodeType="withEffect" presetClass="entr" presetID="10" presetSubtype="0">
                                  <p:stCondLst>
                                    <p:cond delay="0"/>
                                  </p:stCondLst>
                                  <p:childTnLst>
                                    <p:set>
                                      <p:cBhvr>
                                        <p:cTn dur="1" fill="hold">
                                          <p:stCondLst>
                                            <p:cond delay="0"/>
                                          </p:stCondLst>
                                        </p:cTn>
                                        <p:tgtEl>
                                          <p:spTgt spid="419"/>
                                        </p:tgtEl>
                                        <p:attrNameLst>
                                          <p:attrName>style.visibility</p:attrName>
                                        </p:attrNameLst>
                                      </p:cBhvr>
                                      <p:to>
                                        <p:strVal val="visible"/>
                                      </p:to>
                                    </p:set>
                                    <p:animEffect filter="fade" transition="in">
                                      <p:cBhvr>
                                        <p:cTn dur="1"/>
                                        <p:tgtEl>
                                          <p:spTgt spid="419"/>
                                        </p:tgtEl>
                                      </p:cBhvr>
                                    </p:animEffect>
                                  </p:childTnLst>
                                </p:cTn>
                              </p:par>
                              <p:par>
                                <p:cTn fill="hold" nodeType="withEffect" presetClass="entr" presetID="10" presetSubtype="0">
                                  <p:stCondLst>
                                    <p:cond delay="0"/>
                                  </p:stCondLst>
                                  <p:childTnLst>
                                    <p:set>
                                      <p:cBhvr>
                                        <p:cTn dur="1" fill="hold">
                                          <p:stCondLst>
                                            <p:cond delay="0"/>
                                          </p:stCondLst>
                                        </p:cTn>
                                        <p:tgtEl>
                                          <p:spTgt spid="415"/>
                                        </p:tgtEl>
                                        <p:attrNameLst>
                                          <p:attrName>style.visibility</p:attrName>
                                        </p:attrNameLst>
                                      </p:cBhvr>
                                      <p:to>
                                        <p:strVal val="visible"/>
                                      </p:to>
                                    </p:set>
                                    <p:animEffect filter="fade" transition="in">
                                      <p:cBhvr>
                                        <p:cTn dur="1"/>
                                        <p:tgtEl>
                                          <p:spTgt spid="415"/>
                                        </p:tgtEl>
                                      </p:cBhvr>
                                    </p:animEffect>
                                  </p:childTnLst>
                                </p:cTn>
                              </p:par>
                              <p:par>
                                <p:cTn fill="hold" nodeType="withEffect" presetClass="entr" presetID="10" presetSubtype="0">
                                  <p:stCondLst>
                                    <p:cond delay="0"/>
                                  </p:stCondLst>
                                  <p:childTnLst>
                                    <p:set>
                                      <p:cBhvr>
                                        <p:cTn dur="1" fill="hold">
                                          <p:stCondLst>
                                            <p:cond delay="0"/>
                                          </p:stCondLst>
                                        </p:cTn>
                                        <p:tgtEl>
                                          <p:spTgt spid="415"/>
                                        </p:tgtEl>
                                        <p:attrNameLst>
                                          <p:attrName>style.visibility</p:attrName>
                                        </p:attrNameLst>
                                      </p:cBhvr>
                                      <p:to>
                                        <p:strVal val="visible"/>
                                      </p:to>
                                    </p:set>
                                    <p:animEffect filter="fade" transition="in">
                                      <p:cBhvr>
                                        <p:cTn dur="1"/>
                                        <p:tgtEl>
                                          <p:spTgt spid="4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411"/>
                                        </p:tgtEl>
                                      </p:cBhvr>
                                    </p:animEffect>
                                    <p:set>
                                      <p:cBhvr>
                                        <p:cTn dur="1" fill="hold">
                                          <p:stCondLst>
                                            <p:cond delay="0"/>
                                          </p:stCondLst>
                                        </p:cTn>
                                        <p:tgtEl>
                                          <p:spTgt spid="41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13"/>
                                        </p:tgtEl>
                                      </p:cBhvr>
                                    </p:animEffect>
                                    <p:set>
                                      <p:cBhvr>
                                        <p:cTn dur="1" fill="hold">
                                          <p:stCondLst>
                                            <p:cond delay="0"/>
                                          </p:stCondLst>
                                        </p:cTn>
                                        <p:tgtEl>
                                          <p:spTgt spid="41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14"/>
                                        </p:tgtEl>
                                      </p:cBhvr>
                                    </p:animEffect>
                                    <p:set>
                                      <p:cBhvr>
                                        <p:cTn dur="1" fill="hold">
                                          <p:stCondLst>
                                            <p:cond delay="0"/>
                                          </p:stCondLst>
                                        </p:cTn>
                                        <p:tgtEl>
                                          <p:spTgt spid="41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15"/>
                                        </p:tgtEl>
                                      </p:cBhvr>
                                    </p:animEffect>
                                    <p:set>
                                      <p:cBhvr>
                                        <p:cTn dur="1" fill="hold">
                                          <p:stCondLst>
                                            <p:cond delay="0"/>
                                          </p:stCondLst>
                                        </p:cTn>
                                        <p:tgtEl>
                                          <p:spTgt spid="41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19"/>
                                        </p:tgtEl>
                                      </p:cBhvr>
                                    </p:animEffect>
                                    <p:set>
                                      <p:cBhvr>
                                        <p:cTn dur="1" fill="hold">
                                          <p:stCondLst>
                                            <p:cond delay="0"/>
                                          </p:stCondLst>
                                        </p:cTn>
                                        <p:tgtEl>
                                          <p:spTgt spid="41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17"/>
                                        </p:tgtEl>
                                      </p:cBhvr>
                                    </p:animEffect>
                                    <p:set>
                                      <p:cBhvr>
                                        <p:cTn dur="1" fill="hold">
                                          <p:stCondLst>
                                            <p:cond delay="0"/>
                                          </p:stCondLst>
                                        </p:cTn>
                                        <p:tgtEl>
                                          <p:spTgt spid="41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416"/>
                                        </p:tgtEl>
                                      </p:cBhvr>
                                    </p:animEffect>
                                    <p:set>
                                      <p:cBhvr>
                                        <p:cTn dur="1" fill="hold">
                                          <p:stCondLst>
                                            <p:cond delay="0"/>
                                          </p:stCondLst>
                                        </p:cTn>
                                        <p:tgtEl>
                                          <p:spTgt spid="41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18"/>
                                        </p:tgtEl>
                                      </p:cBhvr>
                                    </p:animEffect>
                                    <p:set>
                                      <p:cBhvr>
                                        <p:cTn dur="1" fill="hold">
                                          <p:stCondLst>
                                            <p:cond delay="0"/>
                                          </p:stCondLst>
                                        </p:cTn>
                                        <p:tgtEl>
                                          <p:spTgt spid="41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1"/>
                                        <p:tgtEl>
                                          <p:spTgt spid="411"/>
                                        </p:tgtEl>
                                      </p:cBhvr>
                                    </p:animEffect>
                                  </p:childTnLst>
                                </p:cTn>
                              </p:par>
                              <p:par>
                                <p:cTn fill="hold" nodeType="with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1"/>
                                        <p:tgtEl>
                                          <p:spTgt spid="4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412"/>
                                        </p:tgtEl>
                                      </p:cBhvr>
                                    </p:animEffect>
                                    <p:set>
                                      <p:cBhvr>
                                        <p:cTn dur="1" fill="hold">
                                          <p:stCondLst>
                                            <p:cond delay="0"/>
                                          </p:stCondLst>
                                        </p:cTn>
                                        <p:tgtEl>
                                          <p:spTgt spid="41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14"/>
                                        </p:tgtEl>
                                      </p:cBhvr>
                                    </p:animEffect>
                                    <p:set>
                                      <p:cBhvr>
                                        <p:cTn dur="1" fill="hold">
                                          <p:stCondLst>
                                            <p:cond delay="0"/>
                                          </p:stCondLst>
                                        </p:cTn>
                                        <p:tgtEl>
                                          <p:spTgt spid="41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11"/>
                                        </p:tgtEl>
                                      </p:cBhvr>
                                    </p:animEffect>
                                    <p:set>
                                      <p:cBhvr>
                                        <p:cTn dur="1" fill="hold">
                                          <p:stCondLst>
                                            <p:cond delay="0"/>
                                          </p:stCondLst>
                                        </p:cTn>
                                        <p:tgtEl>
                                          <p:spTgt spid="41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1"/>
                                        <p:tgtEl>
                                          <p:spTgt spid="411"/>
                                        </p:tgtEl>
                                      </p:cBhvr>
                                    </p:animEffect>
                                  </p:childTnLst>
                                </p:cTn>
                              </p:par>
                              <p:par>
                                <p:cTn fill="hold" nodeType="with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1"/>
                                        <p:tgtEl>
                                          <p:spTgt spid="413"/>
                                        </p:tgtEl>
                                      </p:cBhvr>
                                    </p:animEffect>
                                  </p:childTnLst>
                                </p:cTn>
                              </p:par>
                              <p:par>
                                <p:cTn fill="hold" nodeType="withEffect" presetClass="entr" presetID="10" presetSubtype="0">
                                  <p:stCondLst>
                                    <p:cond delay="0"/>
                                  </p:stCondLst>
                                  <p:childTnLst>
                                    <p:set>
                                      <p:cBhvr>
                                        <p:cTn dur="1" fill="hold">
                                          <p:stCondLst>
                                            <p:cond delay="0"/>
                                          </p:stCondLst>
                                        </p:cTn>
                                        <p:tgtEl>
                                          <p:spTgt spid="416"/>
                                        </p:tgtEl>
                                        <p:attrNameLst>
                                          <p:attrName>style.visibility</p:attrName>
                                        </p:attrNameLst>
                                      </p:cBhvr>
                                      <p:to>
                                        <p:strVal val="visible"/>
                                      </p:to>
                                    </p:set>
                                    <p:animEffect filter="fade" transition="in">
                                      <p:cBhvr>
                                        <p:cTn dur="1"/>
                                        <p:tgtEl>
                                          <p:spTgt spid="416"/>
                                        </p:tgtEl>
                                      </p:cBhvr>
                                    </p:animEffect>
                                  </p:childTnLst>
                                </p:cTn>
                              </p:par>
                              <p:par>
                                <p:cTn fill="hold" nodeType="withEffect" presetClass="entr" presetID="10" presetSubtype="0">
                                  <p:stCondLst>
                                    <p:cond delay="0"/>
                                  </p:stCondLst>
                                  <p:childTnLst>
                                    <p:set>
                                      <p:cBhvr>
                                        <p:cTn dur="1" fill="hold">
                                          <p:stCondLst>
                                            <p:cond delay="0"/>
                                          </p:stCondLst>
                                        </p:cTn>
                                        <p:tgtEl>
                                          <p:spTgt spid="415"/>
                                        </p:tgtEl>
                                        <p:attrNameLst>
                                          <p:attrName>style.visibility</p:attrName>
                                        </p:attrNameLst>
                                      </p:cBhvr>
                                      <p:to>
                                        <p:strVal val="visible"/>
                                      </p:to>
                                    </p:set>
                                    <p:animEffect filter="fade" transition="in">
                                      <p:cBhvr>
                                        <p:cTn dur="1"/>
                                        <p:tgtEl>
                                          <p:spTgt spid="415"/>
                                        </p:tgtEl>
                                      </p:cBhvr>
                                    </p:animEffect>
                                  </p:childTnLst>
                                </p:cTn>
                              </p:par>
                              <p:par>
                                <p:cTn fill="hold" nodeType="withEffect" presetClass="entr" presetID="10" presetSubtype="0">
                                  <p:stCondLst>
                                    <p:cond delay="0"/>
                                  </p:stCondLst>
                                  <p:childTnLst>
                                    <p:set>
                                      <p:cBhvr>
                                        <p:cTn dur="1" fill="hold">
                                          <p:stCondLst>
                                            <p:cond delay="0"/>
                                          </p:stCondLst>
                                        </p:cTn>
                                        <p:tgtEl>
                                          <p:spTgt spid="420"/>
                                        </p:tgtEl>
                                        <p:attrNameLst>
                                          <p:attrName>style.visibility</p:attrName>
                                        </p:attrNameLst>
                                      </p:cBhvr>
                                      <p:to>
                                        <p:strVal val="visible"/>
                                      </p:to>
                                    </p:set>
                                    <p:animEffect filter="fade" transition="in">
                                      <p:cBhvr>
                                        <p:cTn dur="1"/>
                                        <p:tgtEl>
                                          <p:spTgt spid="420"/>
                                        </p:tgtEl>
                                      </p:cBhvr>
                                    </p:animEffect>
                                  </p:childTnLst>
                                </p:cTn>
                              </p:par>
                              <p:par>
                                <p:cTn fill="hold" nodeType="withEffect" presetClass="entr" presetID="10" presetSubtype="0">
                                  <p:stCondLst>
                                    <p:cond delay="0"/>
                                  </p:stCondLst>
                                  <p:childTnLst>
                                    <p:set>
                                      <p:cBhvr>
                                        <p:cTn dur="1" fill="hold">
                                          <p:stCondLst>
                                            <p:cond delay="0"/>
                                          </p:stCondLst>
                                        </p:cTn>
                                        <p:tgtEl>
                                          <p:spTgt spid="421"/>
                                        </p:tgtEl>
                                        <p:attrNameLst>
                                          <p:attrName>style.visibility</p:attrName>
                                        </p:attrNameLst>
                                      </p:cBhvr>
                                      <p:to>
                                        <p:strVal val="visible"/>
                                      </p:to>
                                    </p:set>
                                    <p:animEffect filter="fade" transition="in">
                                      <p:cBhvr>
                                        <p:cTn dur="1"/>
                                        <p:tgtEl>
                                          <p:spTgt spid="4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421"/>
                                        </p:tgtEl>
                                      </p:cBhvr>
                                    </p:animEffect>
                                    <p:set>
                                      <p:cBhvr>
                                        <p:cTn dur="1" fill="hold">
                                          <p:stCondLst>
                                            <p:cond delay="0"/>
                                          </p:stCondLst>
                                        </p:cTn>
                                        <p:tgtEl>
                                          <p:spTgt spid="42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20"/>
                                        </p:tgtEl>
                                      </p:cBhvr>
                                    </p:animEffect>
                                    <p:set>
                                      <p:cBhvr>
                                        <p:cTn dur="1" fill="hold">
                                          <p:stCondLst>
                                            <p:cond delay="0"/>
                                          </p:stCondLst>
                                        </p:cTn>
                                        <p:tgtEl>
                                          <p:spTgt spid="42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22"/>
                                        </p:tgtEl>
                                        <p:attrNameLst>
                                          <p:attrName>style.visibility</p:attrName>
                                        </p:attrNameLst>
                                      </p:cBhvr>
                                      <p:to>
                                        <p:strVal val="visible"/>
                                      </p:to>
                                    </p:set>
                                    <p:animEffect filter="fade" transition="in">
                                      <p:cBhvr>
                                        <p:cTn dur="1"/>
                                        <p:tgtEl>
                                          <p:spTgt spid="422"/>
                                        </p:tgtEl>
                                      </p:cBhvr>
                                    </p:animEffect>
                                  </p:childTnLst>
                                </p:cTn>
                              </p:par>
                              <p:par>
                                <p:cTn fill="hold" nodeType="withEffect" presetClass="entr" presetID="10" presetSubtype="0">
                                  <p:stCondLst>
                                    <p:cond delay="0"/>
                                  </p:stCondLst>
                                  <p:childTnLst>
                                    <p:set>
                                      <p:cBhvr>
                                        <p:cTn dur="1" fill="hold">
                                          <p:stCondLst>
                                            <p:cond delay="0"/>
                                          </p:stCondLst>
                                        </p:cTn>
                                        <p:tgtEl>
                                          <p:spTgt spid="423"/>
                                        </p:tgtEl>
                                        <p:attrNameLst>
                                          <p:attrName>style.visibility</p:attrName>
                                        </p:attrNameLst>
                                      </p:cBhvr>
                                      <p:to>
                                        <p:strVal val="visible"/>
                                      </p:to>
                                    </p:set>
                                    <p:animEffect filter="fade" transition="in">
                                      <p:cBhvr>
                                        <p:cTn dur="1"/>
                                        <p:tgtEl>
                                          <p:spTgt spid="4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422"/>
                                        </p:tgtEl>
                                      </p:cBhvr>
                                    </p:animEffect>
                                    <p:set>
                                      <p:cBhvr>
                                        <p:cTn dur="1" fill="hold">
                                          <p:stCondLst>
                                            <p:cond delay="0"/>
                                          </p:stCondLst>
                                        </p:cTn>
                                        <p:tgtEl>
                                          <p:spTgt spid="42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23"/>
                                        </p:tgtEl>
                                      </p:cBhvr>
                                    </p:animEffect>
                                    <p:set>
                                      <p:cBhvr>
                                        <p:cTn dur="1" fill="hold">
                                          <p:stCondLst>
                                            <p:cond delay="0"/>
                                          </p:stCondLst>
                                        </p:cTn>
                                        <p:tgtEl>
                                          <p:spTgt spid="42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25"/>
                                        </p:tgtEl>
                                        <p:attrNameLst>
                                          <p:attrName>style.visibility</p:attrName>
                                        </p:attrNameLst>
                                      </p:cBhvr>
                                      <p:to>
                                        <p:strVal val="visible"/>
                                      </p:to>
                                    </p:set>
                                    <p:animEffect filter="fade" transition="in">
                                      <p:cBhvr>
                                        <p:cTn dur="1"/>
                                        <p:tgtEl>
                                          <p:spTgt spid="425"/>
                                        </p:tgtEl>
                                      </p:cBhvr>
                                    </p:animEffect>
                                  </p:childTnLst>
                                </p:cTn>
                              </p:par>
                              <p:par>
                                <p:cTn fill="hold" nodeType="withEffect" presetClass="entr" presetID="10" presetSubtype="0">
                                  <p:stCondLst>
                                    <p:cond delay="0"/>
                                  </p:stCondLst>
                                  <p:childTnLst>
                                    <p:set>
                                      <p:cBhvr>
                                        <p:cTn dur="1" fill="hold">
                                          <p:stCondLst>
                                            <p:cond delay="0"/>
                                          </p:stCondLst>
                                        </p:cTn>
                                        <p:tgtEl>
                                          <p:spTgt spid="424"/>
                                        </p:tgtEl>
                                        <p:attrNameLst>
                                          <p:attrName>style.visibility</p:attrName>
                                        </p:attrNameLst>
                                      </p:cBhvr>
                                      <p:to>
                                        <p:strVal val="visible"/>
                                      </p:to>
                                    </p:set>
                                    <p:animEffect filter="fade" transition="in">
                                      <p:cBhvr>
                                        <p:cTn dur="1"/>
                                        <p:tgtEl>
                                          <p:spTgt spid="424"/>
                                        </p:tgtEl>
                                      </p:cBhvr>
                                    </p:animEffect>
                                  </p:childTnLst>
                                </p:cTn>
                              </p:par>
                              <p:par>
                                <p:cTn fill="hold" nodeType="withEffect" presetClass="exit" presetID="10" presetSubtype="0">
                                  <p:stCondLst>
                                    <p:cond delay="0"/>
                                  </p:stCondLst>
                                  <p:childTnLst>
                                    <p:animEffect filter="fade" transition="out">
                                      <p:cBhvr>
                                        <p:cTn dur="1"/>
                                        <p:tgtEl>
                                          <p:spTgt spid="411"/>
                                        </p:tgtEl>
                                      </p:cBhvr>
                                    </p:animEffect>
                                    <p:set>
                                      <p:cBhvr>
                                        <p:cTn dur="1" fill="hold">
                                          <p:stCondLst>
                                            <p:cond delay="0"/>
                                          </p:stCondLst>
                                        </p:cTn>
                                        <p:tgtEl>
                                          <p:spTgt spid="41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13"/>
                                        </p:tgtEl>
                                      </p:cBhvr>
                                    </p:animEffect>
                                    <p:set>
                                      <p:cBhvr>
                                        <p:cTn dur="1" fill="hold">
                                          <p:stCondLst>
                                            <p:cond delay="0"/>
                                          </p:stCondLst>
                                        </p:cTn>
                                        <p:tgtEl>
                                          <p:spTgt spid="41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16"/>
                                        </p:tgtEl>
                                      </p:cBhvr>
                                    </p:animEffect>
                                    <p:set>
                                      <p:cBhvr>
                                        <p:cTn dur="1" fill="hold">
                                          <p:stCondLst>
                                            <p:cond delay="0"/>
                                          </p:stCondLst>
                                        </p:cTn>
                                        <p:tgtEl>
                                          <p:spTgt spid="41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15"/>
                                        </p:tgtEl>
                                      </p:cBhvr>
                                    </p:animEffect>
                                    <p:set>
                                      <p:cBhvr>
                                        <p:cTn dur="1" fill="hold">
                                          <p:stCondLst>
                                            <p:cond delay="0"/>
                                          </p:stCondLst>
                                        </p:cTn>
                                        <p:tgtEl>
                                          <p:spTgt spid="41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1" name="Shape 431"/>
        <p:cNvGrpSpPr/>
        <p:nvPr/>
      </p:nvGrpSpPr>
      <p:grpSpPr>
        <a:xfrm>
          <a:off x="0" y="0"/>
          <a:ext cx="0" cy="0"/>
          <a:chOff x="0" y="0"/>
          <a:chExt cx="0" cy="0"/>
        </a:xfrm>
      </p:grpSpPr>
      <p:sp>
        <p:nvSpPr>
          <p:cNvPr id="432" name="Shape 432"/>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Still Not a Solved Problem</a:t>
            </a:r>
          </a:p>
        </p:txBody>
      </p:sp>
      <p:sp>
        <p:nvSpPr>
          <p:cNvPr id="433" name="Shape 43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OMC/DC often prescribes a large number of infeasible obligations.</a:t>
            </a:r>
          </a:p>
          <a:p>
            <a:pPr indent="-228600" lvl="0" marL="457200" marR="0" rtl="0" algn="l">
              <a:lnSpc>
                <a:spcPct val="100000"/>
              </a:lnSpc>
              <a:spcBef>
                <a:spcPts val="600"/>
              </a:spcBef>
              <a:spcAft>
                <a:spcPts val="0"/>
              </a:spcAft>
            </a:pPr>
            <a:r>
              <a:rPr lang="en"/>
              <a:t>Tests can be difficult to derive.</a:t>
            </a:r>
          </a:p>
          <a:p>
            <a:pPr indent="-228600" lvl="0" marL="457200" marR="0" rtl="0" algn="l">
              <a:lnSpc>
                <a:spcPct val="100000"/>
              </a:lnSpc>
              <a:spcBef>
                <a:spcPts val="600"/>
              </a:spcBef>
              <a:spcAft>
                <a:spcPts val="0"/>
              </a:spcAft>
            </a:pPr>
            <a:r>
              <a:rPr lang="en"/>
              <a:t>Often results in better fault-finding, but not 100% fault-finding (especially in complex systems).</a:t>
            </a:r>
          </a:p>
          <a:p>
            <a:pPr indent="-228600" lvl="0" marL="457200" marR="0" rtl="0" algn="l">
              <a:lnSpc>
                <a:spcPct val="100000"/>
              </a:lnSpc>
              <a:spcBef>
                <a:spcPts val="600"/>
              </a:spcBef>
              <a:spcAft>
                <a:spcPts val="0"/>
              </a:spcAft>
            </a:pPr>
            <a:r>
              <a:rPr lang="en"/>
              <a:t>Points to our next topic - </a:t>
            </a:r>
            <a:r>
              <a:rPr b="1" lang="en"/>
              <a:t>the importance of how code executes</a:t>
            </a:r>
            <a:r>
              <a:rPr lang="en"/>
              <a:t>.</a:t>
            </a:r>
          </a:p>
        </p:txBody>
      </p:sp>
      <p:sp>
        <p:nvSpPr>
          <p:cNvPr id="434" name="Shape 434"/>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26</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8" name="Shape 438"/>
        <p:cNvGrpSpPr/>
        <p:nvPr/>
      </p:nvGrpSpPr>
      <p:grpSpPr>
        <a:xfrm>
          <a:off x="0" y="0"/>
          <a:ext cx="0" cy="0"/>
          <a:chOff x="0" y="0"/>
          <a:chExt cx="0" cy="0"/>
        </a:xfrm>
      </p:grpSpPr>
      <p:sp>
        <p:nvSpPr>
          <p:cNvPr id="439" name="Shape 43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Control Flow</a:t>
            </a:r>
          </a:p>
        </p:txBody>
      </p:sp>
      <p:sp>
        <p:nvSpPr>
          <p:cNvPr id="440" name="Shape 440"/>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chemeClr val="dk1"/>
              </a:buClr>
              <a:buSzPct val="100000"/>
              <a:buFont typeface="Arial"/>
            </a:pPr>
            <a:r>
              <a:rPr lang="en" sz="2400"/>
              <a:t>Capture dependencies in terms of how control passes between parts of a program.</a:t>
            </a:r>
          </a:p>
          <a:p>
            <a:pPr indent="-381000" lvl="0" marL="457200" marR="0" rtl="0" algn="l">
              <a:lnSpc>
                <a:spcPct val="100000"/>
              </a:lnSpc>
              <a:spcBef>
                <a:spcPts val="600"/>
              </a:spcBef>
              <a:spcAft>
                <a:spcPts val="0"/>
              </a:spcAft>
              <a:buSzPct val="100000"/>
            </a:pPr>
            <a:r>
              <a:rPr lang="en" sz="2400"/>
              <a:t>We care about the effect of a statement when it affects the path taken.</a:t>
            </a:r>
          </a:p>
          <a:p>
            <a:pPr indent="-381000" lvl="1" marL="914400" marR="0" rtl="0" algn="l">
              <a:lnSpc>
                <a:spcPct val="100000"/>
              </a:lnSpc>
              <a:spcBef>
                <a:spcPts val="600"/>
              </a:spcBef>
              <a:spcAft>
                <a:spcPts val="0"/>
              </a:spcAft>
              <a:buSzPct val="100000"/>
            </a:pPr>
            <a:r>
              <a:rPr lang="en"/>
              <a:t>but deemphasize the information being transmitted.</a:t>
            </a:r>
          </a:p>
        </p:txBody>
      </p:sp>
      <p:sp>
        <p:nvSpPr>
          <p:cNvPr id="441" name="Shape 44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27</a:t>
            </a:r>
          </a:p>
        </p:txBody>
      </p:sp>
      <p:sp>
        <p:nvSpPr>
          <p:cNvPr id="442" name="Shape 442"/>
          <p:cNvSpPr/>
          <p:nvPr/>
        </p:nvSpPr>
        <p:spPr>
          <a:xfrm>
            <a:off x="5156550" y="4333662"/>
            <a:ext cx="1250700" cy="729300"/>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x--;</a:t>
            </a:r>
          </a:p>
        </p:txBody>
      </p:sp>
      <p:sp>
        <p:nvSpPr>
          <p:cNvPr id="443" name="Shape 443"/>
          <p:cNvSpPr/>
          <p:nvPr/>
        </p:nvSpPr>
        <p:spPr>
          <a:xfrm>
            <a:off x="7436100" y="4070737"/>
            <a:ext cx="1250700" cy="729300"/>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lang="en"/>
              <a:t>/* continue */</a:t>
            </a:r>
          </a:p>
        </p:txBody>
      </p:sp>
      <p:cxnSp>
        <p:nvCxnSpPr>
          <p:cNvPr id="444" name="Shape 444"/>
          <p:cNvCxnSpPr>
            <a:endCxn id="443" idx="0"/>
          </p:cNvCxnSpPr>
          <p:nvPr/>
        </p:nvCxnSpPr>
        <p:spPr>
          <a:xfrm>
            <a:off x="7092150" y="3476137"/>
            <a:ext cx="969300" cy="594600"/>
          </a:xfrm>
          <a:prstGeom prst="straightConnector1">
            <a:avLst/>
          </a:prstGeom>
          <a:noFill/>
          <a:ln cap="flat" cmpd="sng" w="9525">
            <a:solidFill>
              <a:srgbClr val="2388DB"/>
            </a:solidFill>
            <a:prstDash val="solid"/>
            <a:round/>
            <a:headEnd len="lg" w="lg" type="none"/>
            <a:tailEnd len="lg" w="lg" type="triangle"/>
          </a:ln>
        </p:spPr>
      </p:cxnSp>
      <p:sp>
        <p:nvSpPr>
          <p:cNvPr id="445" name="Shape 445"/>
          <p:cNvSpPr/>
          <p:nvPr/>
        </p:nvSpPr>
        <p:spPr>
          <a:xfrm>
            <a:off x="6132300" y="2685137"/>
            <a:ext cx="1303799" cy="1007999"/>
          </a:xfrm>
          <a:prstGeom prst="diamond">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1&lt;x</a:t>
            </a:r>
          </a:p>
        </p:txBody>
      </p:sp>
      <p:cxnSp>
        <p:nvCxnSpPr>
          <p:cNvPr id="446" name="Shape 446"/>
          <p:cNvCxnSpPr>
            <a:endCxn id="442" idx="0"/>
          </p:cNvCxnSpPr>
          <p:nvPr/>
        </p:nvCxnSpPr>
        <p:spPr>
          <a:xfrm flipH="1">
            <a:off x="5781900" y="3443262"/>
            <a:ext cx="696600" cy="890400"/>
          </a:xfrm>
          <a:prstGeom prst="straightConnector1">
            <a:avLst/>
          </a:prstGeom>
          <a:noFill/>
          <a:ln cap="flat" cmpd="sng" w="9525">
            <a:solidFill>
              <a:srgbClr val="2388DB"/>
            </a:solidFill>
            <a:prstDash val="solid"/>
            <a:round/>
            <a:headEnd len="lg" w="lg" type="none"/>
            <a:tailEnd len="lg" w="lg" type="triangle"/>
          </a:ln>
        </p:spPr>
      </p:cxnSp>
      <p:sp>
        <p:nvSpPr>
          <p:cNvPr id="447" name="Shape 447"/>
          <p:cNvSpPr txBox="1"/>
          <p:nvPr/>
        </p:nvSpPr>
        <p:spPr>
          <a:xfrm>
            <a:off x="5733550" y="3454212"/>
            <a:ext cx="398699" cy="271499"/>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448" name="Shape 448"/>
          <p:cNvSpPr txBox="1"/>
          <p:nvPr/>
        </p:nvSpPr>
        <p:spPr>
          <a:xfrm>
            <a:off x="7584025" y="3454212"/>
            <a:ext cx="398699" cy="271499"/>
          </a:xfrm>
          <a:prstGeom prst="rect">
            <a:avLst/>
          </a:prstGeom>
          <a:noFill/>
          <a:ln>
            <a:noFill/>
          </a:ln>
        </p:spPr>
        <p:txBody>
          <a:bodyPr anchorCtr="0" anchor="t" bIns="91425" lIns="91425" rIns="91425" tIns="91425">
            <a:noAutofit/>
          </a:bodyPr>
          <a:lstStyle/>
          <a:p>
            <a:pPr lvl="0" rtl="0">
              <a:spcBef>
                <a:spcPts val="0"/>
              </a:spcBef>
              <a:buNone/>
            </a:pPr>
            <a:r>
              <a:rPr lang="en"/>
              <a:t>F</a:t>
            </a:r>
          </a:p>
        </p:txBody>
      </p:sp>
      <p:sp>
        <p:nvSpPr>
          <p:cNvPr id="449" name="Shape 449"/>
          <p:cNvSpPr/>
          <p:nvPr/>
        </p:nvSpPr>
        <p:spPr>
          <a:xfrm>
            <a:off x="4531075" y="3173137"/>
            <a:ext cx="1601216" cy="2309829"/>
          </a:xfrm>
          <a:custGeom>
            <a:pathLst>
              <a:path extrusionOk="0" h="124452" w="84575">
                <a:moveTo>
                  <a:pt x="44698" y="107362"/>
                </a:moveTo>
                <a:lnTo>
                  <a:pt x="44698" y="124452"/>
                </a:lnTo>
                <a:lnTo>
                  <a:pt x="1753" y="124014"/>
                </a:lnTo>
                <a:lnTo>
                  <a:pt x="0" y="0"/>
                </a:lnTo>
                <a:lnTo>
                  <a:pt x="84575" y="0"/>
                </a:lnTo>
              </a:path>
            </a:pathLst>
          </a:custGeom>
          <a:noFill/>
          <a:ln cap="flat" cmpd="sng" w="9525">
            <a:solidFill>
              <a:srgbClr val="2388DB"/>
            </a:solidFill>
            <a:prstDash val="solid"/>
            <a:round/>
            <a:headEnd len="lg" w="lg" type="none"/>
            <a:tailEnd len="lg" w="lg" type="triangle"/>
          </a:ln>
        </p:spPr>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3" name="Shape 453"/>
        <p:cNvGrpSpPr/>
        <p:nvPr/>
      </p:nvGrpSpPr>
      <p:grpSpPr>
        <a:xfrm>
          <a:off x="0" y="0"/>
          <a:ext cx="0" cy="0"/>
          <a:chOff x="0" y="0"/>
          <a:chExt cx="0" cy="0"/>
        </a:xfrm>
      </p:grpSpPr>
      <p:sp>
        <p:nvSpPr>
          <p:cNvPr id="454" name="Shape 45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Data Flow</a:t>
            </a:r>
          </a:p>
        </p:txBody>
      </p:sp>
      <p:sp>
        <p:nvSpPr>
          <p:cNvPr id="455" name="Shape 45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Another view - program statements compute and transform data…</a:t>
            </a:r>
          </a:p>
          <a:p>
            <a:pPr indent="-228600" lvl="1" marL="914400" marR="0" rtl="0" algn="l">
              <a:lnSpc>
                <a:spcPct val="100000"/>
              </a:lnSpc>
              <a:spcBef>
                <a:spcPts val="600"/>
              </a:spcBef>
              <a:spcAft>
                <a:spcPts val="0"/>
              </a:spcAft>
            </a:pPr>
            <a:r>
              <a:rPr lang="en"/>
              <a:t>So, look at how that data is passed through the program.</a:t>
            </a:r>
          </a:p>
          <a:p>
            <a:pPr indent="-228600" lvl="0" marL="457200" rtl="0">
              <a:lnSpc>
                <a:spcPct val="91800"/>
              </a:lnSpc>
              <a:spcBef>
                <a:spcPts val="0"/>
              </a:spcBef>
            </a:pPr>
            <a:r>
              <a:rPr lang="en">
                <a:highlight>
                  <a:srgbClr val="FFFFFF"/>
                </a:highlight>
              </a:rPr>
              <a:t>Reason about </a:t>
            </a:r>
            <a:r>
              <a:rPr b="1" lang="en">
                <a:highlight>
                  <a:srgbClr val="FFFFFF"/>
                </a:highlight>
              </a:rPr>
              <a:t>data</a:t>
            </a:r>
            <a:r>
              <a:rPr lang="en">
                <a:highlight>
                  <a:srgbClr val="FFFFFF"/>
                </a:highlight>
              </a:rPr>
              <a:t> dependence</a:t>
            </a:r>
          </a:p>
          <a:p>
            <a:pPr indent="-228600" lvl="1" marL="914400" rtl="0">
              <a:lnSpc>
                <a:spcPct val="91800"/>
              </a:lnSpc>
              <a:spcBef>
                <a:spcPts val="0"/>
              </a:spcBef>
            </a:pPr>
            <a:r>
              <a:rPr lang="en">
                <a:highlight>
                  <a:srgbClr val="FFFFFF"/>
                </a:highlight>
              </a:rPr>
              <a:t>A variable is used here - where does its value come from?</a:t>
            </a:r>
          </a:p>
          <a:p>
            <a:pPr indent="-228600" lvl="1" marL="914400" rtl="0">
              <a:lnSpc>
                <a:spcPct val="91800"/>
              </a:lnSpc>
              <a:spcBef>
                <a:spcPts val="0"/>
              </a:spcBef>
            </a:pPr>
            <a:r>
              <a:rPr lang="en">
                <a:highlight>
                  <a:srgbClr val="FFFFFF"/>
                </a:highlight>
              </a:rPr>
              <a:t>Is this value ever used?</a:t>
            </a:r>
          </a:p>
          <a:p>
            <a:pPr indent="-228600" lvl="1" marL="914400" rtl="0">
              <a:lnSpc>
                <a:spcPct val="91800"/>
              </a:lnSpc>
              <a:spcBef>
                <a:spcPts val="0"/>
              </a:spcBef>
            </a:pPr>
            <a:r>
              <a:rPr lang="en">
                <a:highlight>
                  <a:srgbClr val="FFFFFF"/>
                </a:highlight>
              </a:rPr>
              <a:t>Is this variable properly initialized?</a:t>
            </a:r>
          </a:p>
          <a:p>
            <a:pPr indent="-228600" lvl="1" marL="914400" rtl="0">
              <a:lnSpc>
                <a:spcPct val="91800"/>
              </a:lnSpc>
              <a:spcBef>
                <a:spcPts val="0"/>
              </a:spcBef>
            </a:pPr>
            <a:r>
              <a:rPr lang="en">
                <a:highlight>
                  <a:srgbClr val="FFFFFF"/>
                </a:highlight>
              </a:rPr>
              <a:t>If the expression assigned to a variable is changed what else would be affected?</a:t>
            </a:r>
          </a:p>
        </p:txBody>
      </p:sp>
      <p:sp>
        <p:nvSpPr>
          <p:cNvPr id="456" name="Shape 45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28</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0" name="Shape 460"/>
        <p:cNvGrpSpPr/>
        <p:nvPr/>
      </p:nvGrpSpPr>
      <p:grpSpPr>
        <a:xfrm>
          <a:off x="0" y="0"/>
          <a:ext cx="0" cy="0"/>
          <a:chOff x="0" y="0"/>
          <a:chExt cx="0" cy="0"/>
        </a:xfrm>
      </p:grpSpPr>
      <p:sp>
        <p:nvSpPr>
          <p:cNvPr id="461" name="Shape 46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Data Flow</a:t>
            </a:r>
          </a:p>
        </p:txBody>
      </p:sp>
      <p:sp>
        <p:nvSpPr>
          <p:cNvPr id="462" name="Shape 46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Basis of the optimization performed by compilers.</a:t>
            </a:r>
          </a:p>
          <a:p>
            <a:pPr indent="-419100" lvl="0" marL="457200" marR="0" rtl="0" algn="l">
              <a:lnSpc>
                <a:spcPct val="100000"/>
              </a:lnSpc>
              <a:spcBef>
                <a:spcPts val="600"/>
              </a:spcBef>
              <a:spcAft>
                <a:spcPts val="0"/>
              </a:spcAft>
              <a:buClr>
                <a:schemeClr val="dk1"/>
              </a:buClr>
              <a:buSzPct val="100000"/>
              <a:buFont typeface="Arial"/>
            </a:pPr>
            <a:r>
              <a:rPr lang="en"/>
              <a:t>Used to derive test cases.</a:t>
            </a:r>
          </a:p>
          <a:p>
            <a:pPr indent="-419100" lvl="1" marL="914400" marR="0" rtl="0" algn="l">
              <a:lnSpc>
                <a:spcPct val="100000"/>
              </a:lnSpc>
              <a:spcBef>
                <a:spcPts val="600"/>
              </a:spcBef>
              <a:spcAft>
                <a:spcPts val="0"/>
              </a:spcAft>
              <a:buClr>
                <a:schemeClr val="dk1"/>
              </a:buClr>
              <a:buSzPct val="125000"/>
              <a:buFont typeface="Arial"/>
            </a:pPr>
            <a:r>
              <a:rPr lang="en"/>
              <a:t>Have we covered the dependencies?</a:t>
            </a:r>
          </a:p>
          <a:p>
            <a:pPr indent="-419100" lvl="0" marL="457200" marR="0" rtl="0" algn="l">
              <a:lnSpc>
                <a:spcPct val="100000"/>
              </a:lnSpc>
              <a:spcBef>
                <a:spcPts val="600"/>
              </a:spcBef>
              <a:spcAft>
                <a:spcPts val="0"/>
              </a:spcAft>
              <a:buClr>
                <a:schemeClr val="dk1"/>
              </a:buClr>
              <a:buSzPct val="100000"/>
              <a:buFont typeface="Arial"/>
            </a:pPr>
            <a:r>
              <a:rPr lang="en"/>
              <a:t>Used to detect faults and other anomalies.</a:t>
            </a:r>
          </a:p>
          <a:p>
            <a:pPr indent="-228600" lvl="1" marL="914400" marR="0" rtl="0" algn="l">
              <a:lnSpc>
                <a:spcPct val="100000"/>
              </a:lnSpc>
              <a:spcBef>
                <a:spcPts val="600"/>
              </a:spcBef>
              <a:spcAft>
                <a:spcPts val="0"/>
              </a:spcAft>
            </a:pPr>
            <a:r>
              <a:rPr lang="en"/>
              <a:t>Is this string tainted by a fault in the expression that calculates its value?</a:t>
            </a:r>
          </a:p>
        </p:txBody>
      </p:sp>
      <p:sp>
        <p:nvSpPr>
          <p:cNvPr id="463" name="Shape 46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29</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Activity: </a:t>
            </a:r>
            <a:br>
              <a:rPr lang="en"/>
            </a:br>
            <a:r>
              <a:rPr lang="en"/>
              <a:t>Writing Loop-Covering Tests</a:t>
            </a:r>
          </a:p>
        </p:txBody>
      </p:sp>
      <p:sp>
        <p:nvSpPr>
          <p:cNvPr id="64" name="Shape 64"/>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20000"/>
              </a:lnSpc>
              <a:spcBef>
                <a:spcPts val="0"/>
              </a:spcBef>
              <a:spcAft>
                <a:spcPts val="0"/>
              </a:spcAft>
              <a:buNone/>
            </a:pPr>
            <a:r>
              <a:rPr lang="en"/>
              <a:t>For the binary-search code:</a:t>
            </a:r>
          </a:p>
          <a:p>
            <a:pPr indent="-228600" lvl="0" marL="457200" marR="0" rtl="0" algn="l">
              <a:lnSpc>
                <a:spcPct val="120000"/>
              </a:lnSpc>
              <a:spcBef>
                <a:spcPts val="0"/>
              </a:spcBef>
              <a:spcAft>
                <a:spcPts val="0"/>
              </a:spcAft>
              <a:buAutoNum type="arabicPeriod"/>
            </a:pPr>
            <a:r>
              <a:rPr lang="en"/>
              <a:t>Draw the control-flow graph for the method.</a:t>
            </a:r>
          </a:p>
          <a:p>
            <a:pPr indent="-228600" lvl="0" marL="457200" marR="0" rtl="0" algn="l">
              <a:lnSpc>
                <a:spcPct val="120000"/>
              </a:lnSpc>
              <a:spcBef>
                <a:spcPts val="0"/>
              </a:spcBef>
              <a:spcAft>
                <a:spcPts val="0"/>
              </a:spcAft>
              <a:buAutoNum type="arabicPeriod"/>
            </a:pPr>
            <a:r>
              <a:rPr lang="en"/>
              <a:t>Identify the subpaths through the loop and draw the unfolded CFG for boundary interior testing.</a:t>
            </a:r>
          </a:p>
          <a:p>
            <a:pPr indent="-228600" lvl="0" marL="457200" marR="0" rtl="0" algn="l">
              <a:lnSpc>
                <a:spcPct val="120000"/>
              </a:lnSpc>
              <a:spcBef>
                <a:spcPts val="0"/>
              </a:spcBef>
              <a:spcAft>
                <a:spcPts val="0"/>
              </a:spcAft>
              <a:buAutoNum type="arabicPeriod"/>
            </a:pPr>
            <a:r>
              <a:rPr lang="en"/>
              <a:t>Develop a test suite that achieves loop boundary coverage.</a:t>
            </a:r>
          </a:p>
        </p:txBody>
      </p:sp>
      <p:sp>
        <p:nvSpPr>
          <p:cNvPr id="65" name="Shape 65"/>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7" name="Shape 467"/>
        <p:cNvGrpSpPr/>
        <p:nvPr/>
      </p:nvGrpSpPr>
      <p:grpSpPr>
        <a:xfrm>
          <a:off x="0" y="0"/>
          <a:ext cx="0" cy="0"/>
          <a:chOff x="0" y="0"/>
          <a:chExt cx="0" cy="0"/>
        </a:xfrm>
      </p:grpSpPr>
      <p:sp>
        <p:nvSpPr>
          <p:cNvPr id="468" name="Shape 46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Definition-Use Pairs</a:t>
            </a:r>
          </a:p>
        </p:txBody>
      </p:sp>
      <p:sp>
        <p:nvSpPr>
          <p:cNvPr id="469" name="Shape 46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Font typeface="Arial"/>
            </a:pPr>
            <a:r>
              <a:rPr lang="en"/>
              <a:t>Data is defined.</a:t>
            </a:r>
          </a:p>
          <a:p>
            <a:pPr indent="-228600" lvl="1" marL="914400" marR="0" rtl="0" algn="l">
              <a:lnSpc>
                <a:spcPct val="100000"/>
              </a:lnSpc>
              <a:spcBef>
                <a:spcPts val="600"/>
              </a:spcBef>
              <a:spcAft>
                <a:spcPts val="0"/>
              </a:spcAft>
            </a:pPr>
            <a:r>
              <a:rPr lang="en"/>
              <a:t>Variables are declared and assigned values.</a:t>
            </a:r>
          </a:p>
          <a:p>
            <a:pPr indent="-228600" lvl="0" marL="457200" marR="0" rtl="0" algn="l">
              <a:lnSpc>
                <a:spcPct val="100000"/>
              </a:lnSpc>
              <a:spcBef>
                <a:spcPts val="600"/>
              </a:spcBef>
              <a:spcAft>
                <a:spcPts val="0"/>
              </a:spcAft>
            </a:pPr>
            <a:r>
              <a:rPr lang="en"/>
              <a:t>… and data is used.</a:t>
            </a:r>
          </a:p>
          <a:p>
            <a:pPr indent="-228600" lvl="1" marL="914400" marR="0" rtl="0" algn="l">
              <a:lnSpc>
                <a:spcPct val="100000"/>
              </a:lnSpc>
              <a:spcBef>
                <a:spcPts val="600"/>
              </a:spcBef>
              <a:spcAft>
                <a:spcPts val="0"/>
              </a:spcAft>
            </a:pPr>
            <a:r>
              <a:rPr lang="en"/>
              <a:t>Those variables are used to perform computations.</a:t>
            </a:r>
          </a:p>
          <a:p>
            <a:pPr indent="-228600" lvl="0" marL="457200" marR="0" rtl="0" algn="l">
              <a:lnSpc>
                <a:spcPct val="100000"/>
              </a:lnSpc>
              <a:spcBef>
                <a:spcPts val="600"/>
              </a:spcBef>
              <a:spcAft>
                <a:spcPts val="0"/>
              </a:spcAft>
            </a:pPr>
            <a:r>
              <a:rPr lang="en"/>
              <a:t>Associations of definitions and uses capture the flow of information through the program.</a:t>
            </a:r>
          </a:p>
          <a:p>
            <a:pPr indent="-228600" lvl="1" marL="914400" marR="0" rtl="0" algn="l">
              <a:lnSpc>
                <a:spcPct val="100000"/>
              </a:lnSpc>
              <a:spcBef>
                <a:spcPts val="600"/>
              </a:spcBef>
              <a:spcAft>
                <a:spcPts val="0"/>
              </a:spcAft>
            </a:pPr>
            <a:r>
              <a:rPr lang="en"/>
              <a:t>Definitions occur when variables are declared, initialized, assigned values, or received as parameters.</a:t>
            </a:r>
          </a:p>
          <a:p>
            <a:pPr indent="-228600" lvl="1" marL="914400" marR="0" rtl="0" algn="l">
              <a:lnSpc>
                <a:spcPct val="100000"/>
              </a:lnSpc>
              <a:spcBef>
                <a:spcPts val="600"/>
              </a:spcBef>
              <a:spcAft>
                <a:spcPts val="0"/>
              </a:spcAft>
            </a:pPr>
            <a:r>
              <a:rPr lang="en"/>
              <a:t>Uses occur in expressions, conditional statements, parameter passing, return statements.</a:t>
            </a:r>
          </a:p>
        </p:txBody>
      </p:sp>
      <p:sp>
        <p:nvSpPr>
          <p:cNvPr id="470" name="Shape 47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30</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4" name="Shape 474"/>
        <p:cNvGrpSpPr/>
        <p:nvPr/>
      </p:nvGrpSpPr>
      <p:grpSpPr>
        <a:xfrm>
          <a:off x="0" y="0"/>
          <a:ext cx="0" cy="0"/>
          <a:chOff x="0" y="0"/>
          <a:chExt cx="0" cy="0"/>
        </a:xfrm>
      </p:grpSpPr>
      <p:sp>
        <p:nvSpPr>
          <p:cNvPr id="475" name="Shape 47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Example - Definition-Use Pairs</a:t>
            </a:r>
          </a:p>
        </p:txBody>
      </p:sp>
      <p:sp>
        <p:nvSpPr>
          <p:cNvPr id="476" name="Shape 476"/>
          <p:cNvSpPr txBox="1"/>
          <p:nvPr>
            <p:ph idx="1" type="body"/>
          </p:nvPr>
        </p:nvSpPr>
        <p:spPr>
          <a:xfrm>
            <a:off x="578550" y="1600200"/>
            <a:ext cx="5150400" cy="4967700"/>
          </a:xfrm>
          <a:prstGeom prst="rect">
            <a:avLst/>
          </a:prstGeom>
        </p:spPr>
        <p:txBody>
          <a:bodyPr anchorCtr="0" anchor="t" bIns="91425" lIns="91425" rIns="91425" tIns="91425">
            <a:noAutofit/>
          </a:bodyPr>
          <a:lstStyle/>
          <a:p>
            <a:pPr indent="-349250" lvl="0" marL="457200" marR="0" rtl="0" algn="l">
              <a:lnSpc>
                <a:spcPct val="100000"/>
              </a:lnSpc>
              <a:spcBef>
                <a:spcPts val="600"/>
              </a:spcBef>
              <a:spcAft>
                <a:spcPts val="0"/>
              </a:spcAft>
              <a:buSzPct val="100000"/>
              <a:buFont typeface="Consolas"/>
              <a:buAutoNum type="arabicPeriod"/>
            </a:pPr>
            <a:r>
              <a:rPr lang="en" sz="1900">
                <a:latin typeface="Consolas"/>
                <a:ea typeface="Consolas"/>
                <a:cs typeface="Consolas"/>
                <a:sym typeface="Consolas"/>
              </a:rPr>
              <a:t>min = 1;</a:t>
            </a:r>
          </a:p>
          <a:p>
            <a:pPr indent="-349250" lvl="0" marL="457200" marR="0" rtl="0" algn="l">
              <a:lnSpc>
                <a:spcPct val="100000"/>
              </a:lnSpc>
              <a:spcBef>
                <a:spcPts val="600"/>
              </a:spcBef>
              <a:spcAft>
                <a:spcPts val="0"/>
              </a:spcAft>
              <a:buSzPct val="100000"/>
              <a:buFont typeface="Consolas"/>
              <a:buAutoNum type="arabicPeriod"/>
            </a:pPr>
            <a:r>
              <a:rPr lang="en" sz="1900">
                <a:latin typeface="Consolas"/>
                <a:ea typeface="Consolas"/>
                <a:cs typeface="Consolas"/>
                <a:sym typeface="Consolas"/>
              </a:rPr>
              <a:t>max = N;</a:t>
            </a:r>
          </a:p>
          <a:p>
            <a:pPr indent="-349250" lvl="0" marL="457200" marR="0" rtl="0" algn="l">
              <a:lnSpc>
                <a:spcPct val="100000"/>
              </a:lnSpc>
              <a:spcBef>
                <a:spcPts val="600"/>
              </a:spcBef>
              <a:spcAft>
                <a:spcPts val="0"/>
              </a:spcAft>
              <a:buSzPct val="100000"/>
              <a:buFont typeface="Consolas"/>
              <a:buAutoNum type="arabicPeriod"/>
            </a:pPr>
            <a:r>
              <a:rPr lang="en" sz="1900">
                <a:latin typeface="Consolas"/>
                <a:ea typeface="Consolas"/>
                <a:cs typeface="Consolas"/>
                <a:sym typeface="Consolas"/>
              </a:rPr>
              <a:t>mid = </a:t>
            </a:r>
            <a:r>
              <a:rPr lang="en" sz="1900">
                <a:highlight>
                  <a:srgbClr val="FFFFFF"/>
                </a:highlight>
                <a:latin typeface="Consolas"/>
                <a:ea typeface="Consolas"/>
                <a:cs typeface="Consolas"/>
                <a:sym typeface="Consolas"/>
              </a:rPr>
              <a:t>((min + (max - min))/2);</a:t>
            </a:r>
          </a:p>
          <a:p>
            <a:pPr indent="-349250" lvl="0" marL="457200" marR="0" rtl="0" algn="l">
              <a:lnSpc>
                <a:spcPct val="100000"/>
              </a:lnSpc>
              <a:spcBef>
                <a:spcPts val="600"/>
              </a:spcBef>
              <a:spcAft>
                <a:spcPts val="0"/>
              </a:spcAft>
              <a:buSzPct val="100000"/>
              <a:buFont typeface="Consolas"/>
              <a:buAutoNum type="arabicPeriod"/>
            </a:pPr>
            <a:r>
              <a:rPr lang="en" sz="1900">
                <a:latin typeface="Consolas"/>
                <a:ea typeface="Consolas"/>
                <a:cs typeface="Consolas"/>
                <a:sym typeface="Consolas"/>
              </a:rPr>
              <a:t>while (A[mid] != x or min &lt;= max){</a:t>
            </a:r>
          </a:p>
          <a:p>
            <a:pPr indent="-349250" lvl="0" marL="457200" marR="0" rtl="0" algn="l">
              <a:lnSpc>
                <a:spcPct val="100000"/>
              </a:lnSpc>
              <a:spcBef>
                <a:spcPts val="600"/>
              </a:spcBef>
              <a:spcAft>
                <a:spcPts val="0"/>
              </a:spcAft>
              <a:buSzPct val="100000"/>
              <a:buFont typeface="Consolas"/>
              <a:buAutoNum type="arabicPeriod"/>
            </a:pPr>
            <a:r>
              <a:rPr lang="en" sz="1900">
                <a:latin typeface="Consolas"/>
                <a:ea typeface="Consolas"/>
                <a:cs typeface="Consolas"/>
                <a:sym typeface="Consolas"/>
              </a:rPr>
              <a:t>    </a:t>
            </a:r>
            <a:r>
              <a:rPr lang="en" sz="1900">
                <a:highlight>
                  <a:srgbClr val="FFFFFF"/>
                </a:highlight>
                <a:latin typeface="Consolas"/>
                <a:ea typeface="Consolas"/>
                <a:cs typeface="Consolas"/>
                <a:sym typeface="Consolas"/>
              </a:rPr>
              <a:t>mid = ((min + (max - min))/2);</a:t>
            </a:r>
          </a:p>
          <a:p>
            <a:pPr indent="-349250" lvl="0" marL="457200" rtl="0">
              <a:lnSpc>
                <a:spcPct val="120000"/>
              </a:lnSpc>
              <a:spcBef>
                <a:spcPts val="0"/>
              </a:spcBef>
              <a:buSzPct val="100000"/>
              <a:buFont typeface="Consolas"/>
              <a:buAutoNum type="arabicPeriod"/>
            </a:pPr>
            <a:r>
              <a:rPr b="1" lang="en" sz="1900">
                <a:highlight>
                  <a:srgbClr val="FFFFFF"/>
                </a:highlight>
                <a:latin typeface="Consolas"/>
                <a:ea typeface="Consolas"/>
                <a:cs typeface="Consolas"/>
                <a:sym typeface="Consolas"/>
              </a:rPr>
              <a:t>    </a:t>
            </a:r>
            <a:r>
              <a:rPr lang="en" sz="1900">
                <a:highlight>
                  <a:srgbClr val="FFFFFF"/>
                </a:highlight>
                <a:latin typeface="Consolas"/>
                <a:ea typeface="Consolas"/>
                <a:cs typeface="Consolas"/>
                <a:sym typeface="Consolas"/>
              </a:rPr>
              <a:t>if (x &gt; A[mid]){</a:t>
            </a:r>
          </a:p>
          <a:p>
            <a:pPr indent="-349250" lvl="0" marL="457200" rtl="0">
              <a:lnSpc>
                <a:spcPct val="120000"/>
              </a:lnSpc>
              <a:spcBef>
                <a:spcPts val="0"/>
              </a:spcBef>
              <a:buSzPct val="100000"/>
              <a:buFont typeface="Consolas"/>
              <a:buAutoNum type="arabicPeriod"/>
            </a:pPr>
            <a:r>
              <a:rPr lang="en" sz="1900">
                <a:highlight>
                  <a:srgbClr val="FFFFFF"/>
                </a:highlight>
                <a:latin typeface="Consolas"/>
                <a:ea typeface="Consolas"/>
                <a:cs typeface="Consolas"/>
                <a:sym typeface="Consolas"/>
              </a:rPr>
              <a:t>        min = mid + 1</a:t>
            </a:r>
          </a:p>
          <a:p>
            <a:pPr indent="-349250" lvl="0" marL="457200" rtl="0">
              <a:lnSpc>
                <a:spcPct val="120000"/>
              </a:lnSpc>
              <a:spcBef>
                <a:spcPts val="0"/>
              </a:spcBef>
              <a:buSzPct val="100000"/>
              <a:buFont typeface="Consolas"/>
              <a:buAutoNum type="arabicPeriod"/>
            </a:pPr>
            <a:r>
              <a:rPr lang="en" sz="1900">
                <a:highlight>
                  <a:srgbClr val="FFFFFF"/>
                </a:highlight>
                <a:latin typeface="Consolas"/>
                <a:ea typeface="Consolas"/>
                <a:cs typeface="Consolas"/>
                <a:sym typeface="Consolas"/>
              </a:rPr>
              <a:t>    } else {</a:t>
            </a:r>
          </a:p>
          <a:p>
            <a:pPr indent="-349250" lvl="0" marL="457200" rtl="0">
              <a:lnSpc>
                <a:spcPct val="120000"/>
              </a:lnSpc>
              <a:spcBef>
                <a:spcPts val="0"/>
              </a:spcBef>
              <a:buSzPct val="100000"/>
              <a:buFont typeface="Consolas"/>
              <a:buAutoNum type="arabicPeriod"/>
            </a:pPr>
            <a:r>
              <a:rPr lang="en" sz="1900">
                <a:highlight>
                  <a:srgbClr val="FFFFFF"/>
                </a:highlight>
                <a:latin typeface="Consolas"/>
                <a:ea typeface="Consolas"/>
                <a:cs typeface="Consolas"/>
                <a:sym typeface="Consolas"/>
              </a:rPr>
              <a:t>        max = mid - 1;</a:t>
            </a:r>
          </a:p>
          <a:p>
            <a:pPr indent="-349250" lvl="0" marL="457200" marR="0" rtl="0" algn="l">
              <a:lnSpc>
                <a:spcPct val="100000"/>
              </a:lnSpc>
              <a:spcBef>
                <a:spcPts val="600"/>
              </a:spcBef>
              <a:spcAft>
                <a:spcPts val="0"/>
              </a:spcAft>
              <a:buSzPct val="100000"/>
              <a:buFont typeface="Consolas"/>
              <a:buAutoNum type="arabicPeriod"/>
            </a:pPr>
            <a:r>
              <a:rPr lang="en" sz="1900">
                <a:latin typeface="Consolas"/>
                <a:ea typeface="Consolas"/>
                <a:cs typeface="Consolas"/>
                <a:sym typeface="Consolas"/>
              </a:rPr>
              <a:t>    }</a:t>
            </a:r>
          </a:p>
          <a:p>
            <a:pPr indent="-349250" lvl="0" marL="457200" marR="0" rtl="0" algn="l">
              <a:lnSpc>
                <a:spcPct val="100000"/>
              </a:lnSpc>
              <a:spcBef>
                <a:spcPts val="600"/>
              </a:spcBef>
              <a:spcAft>
                <a:spcPts val="0"/>
              </a:spcAft>
              <a:buSzPct val="100000"/>
              <a:buFont typeface="Consolas"/>
              <a:buAutoNum type="arabicPeriod"/>
            </a:pPr>
            <a:r>
              <a:rPr lang="en" sz="1900">
                <a:latin typeface="Consolas"/>
                <a:ea typeface="Consolas"/>
                <a:cs typeface="Consolas"/>
                <a:sym typeface="Consolas"/>
              </a:rPr>
              <a:t>}</a:t>
            </a:r>
          </a:p>
        </p:txBody>
      </p:sp>
      <p:sp>
        <p:nvSpPr>
          <p:cNvPr id="477" name="Shape 47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31</a:t>
            </a:r>
          </a:p>
        </p:txBody>
      </p:sp>
      <p:sp>
        <p:nvSpPr>
          <p:cNvPr id="478" name="Shape 478"/>
          <p:cNvSpPr txBox="1"/>
          <p:nvPr>
            <p:ph idx="2" type="body"/>
          </p:nvPr>
        </p:nvSpPr>
        <p:spPr>
          <a:xfrm>
            <a:off x="5926674" y="1637325"/>
            <a:ext cx="2760000" cy="4967700"/>
          </a:xfrm>
          <a:prstGeom prst="rect">
            <a:avLst/>
          </a:prstGeom>
        </p:spPr>
        <p:txBody>
          <a:bodyPr anchorCtr="0" anchor="t" bIns="91425" lIns="91425" rIns="91425" tIns="91425">
            <a:noAutofit/>
          </a:bodyPr>
          <a:lstStyle/>
          <a:p>
            <a:pPr indent="-342900" lvl="0" marL="457200" rtl="0">
              <a:spcBef>
                <a:spcPts val="0"/>
              </a:spcBef>
              <a:buSzPct val="100000"/>
              <a:buAutoNum type="arabicPeriod"/>
            </a:pPr>
            <a:r>
              <a:rPr b="1" lang="en" sz="1800"/>
              <a:t>def</a:t>
            </a:r>
            <a:r>
              <a:rPr lang="en" sz="1800"/>
              <a:t> - min</a:t>
            </a:r>
          </a:p>
          <a:p>
            <a:pPr indent="-342900" lvl="0" marL="457200" rtl="0">
              <a:spcBef>
                <a:spcPts val="0"/>
              </a:spcBef>
              <a:buSzPct val="100000"/>
              <a:buAutoNum type="arabicPeriod"/>
            </a:pPr>
            <a:r>
              <a:rPr b="1" lang="en" sz="1800"/>
              <a:t>def </a:t>
            </a:r>
            <a:r>
              <a:rPr lang="en" sz="1800"/>
              <a:t>- max, </a:t>
            </a:r>
            <a:r>
              <a:rPr b="1" lang="en" sz="1800"/>
              <a:t>use</a:t>
            </a:r>
            <a:r>
              <a:rPr lang="en" sz="1800"/>
              <a:t> - N</a:t>
            </a:r>
          </a:p>
          <a:p>
            <a:pPr indent="-342900" lvl="0" marL="457200" rtl="0">
              <a:spcBef>
                <a:spcPts val="0"/>
              </a:spcBef>
              <a:buSzPct val="100000"/>
              <a:buAutoNum type="arabicPeriod"/>
            </a:pPr>
            <a:r>
              <a:rPr b="1" lang="en" sz="1800"/>
              <a:t>def</a:t>
            </a:r>
            <a:r>
              <a:rPr lang="en" sz="1800"/>
              <a:t> - mid, </a:t>
            </a:r>
            <a:r>
              <a:rPr b="1" lang="en" sz="1800"/>
              <a:t>use</a:t>
            </a:r>
            <a:r>
              <a:rPr lang="en" sz="1800"/>
              <a:t> - min, max</a:t>
            </a:r>
          </a:p>
          <a:p>
            <a:pPr indent="-342900" lvl="0" marL="457200" rtl="0">
              <a:spcBef>
                <a:spcPts val="0"/>
              </a:spcBef>
              <a:buSzPct val="100000"/>
              <a:buAutoNum type="arabicPeriod"/>
            </a:pPr>
            <a:r>
              <a:rPr b="1" lang="en" sz="1800"/>
              <a:t>use</a:t>
            </a:r>
            <a:r>
              <a:rPr lang="en" sz="1800"/>
              <a:t> - A[mid], mid, x, min, max</a:t>
            </a:r>
          </a:p>
          <a:p>
            <a:pPr indent="-342900" lvl="0" marL="457200" rtl="0">
              <a:spcBef>
                <a:spcPts val="0"/>
              </a:spcBef>
              <a:buSzPct val="100000"/>
              <a:buAutoNum type="arabicPeriod"/>
            </a:pPr>
            <a:r>
              <a:rPr b="1" lang="en" sz="1800"/>
              <a:t>def</a:t>
            </a:r>
            <a:r>
              <a:rPr lang="en" sz="1800"/>
              <a:t> - mid, </a:t>
            </a:r>
            <a:r>
              <a:rPr b="1" lang="en" sz="1800"/>
              <a:t>use</a:t>
            </a:r>
            <a:r>
              <a:rPr lang="en" sz="1800"/>
              <a:t> - min, max</a:t>
            </a:r>
          </a:p>
          <a:p>
            <a:pPr indent="-342900" lvl="0" marL="457200" rtl="0">
              <a:spcBef>
                <a:spcPts val="0"/>
              </a:spcBef>
              <a:buSzPct val="100000"/>
              <a:buAutoNum type="arabicPeriod"/>
            </a:pPr>
            <a:r>
              <a:rPr b="1" lang="en" sz="1800"/>
              <a:t>use - </a:t>
            </a:r>
            <a:r>
              <a:rPr lang="en" sz="1800"/>
              <a:t>x, A[mid], mid</a:t>
            </a:r>
          </a:p>
          <a:p>
            <a:pPr indent="-342900" lvl="0" marL="457200" rtl="0">
              <a:spcBef>
                <a:spcPts val="0"/>
              </a:spcBef>
              <a:buSzPct val="100000"/>
              <a:buAutoNum type="arabicPeriod"/>
            </a:pPr>
            <a:r>
              <a:rPr b="1" lang="en" sz="1800"/>
              <a:t>def - </a:t>
            </a:r>
            <a:r>
              <a:rPr lang="en" sz="1800"/>
              <a:t>min, </a:t>
            </a:r>
            <a:r>
              <a:rPr b="1" lang="en" sz="1800"/>
              <a:t>use </a:t>
            </a:r>
            <a:r>
              <a:rPr lang="en" sz="1800"/>
              <a:t>- mid</a:t>
            </a:r>
          </a:p>
          <a:p>
            <a:pPr indent="-342900" lvl="0" marL="457200" rtl="0">
              <a:spcBef>
                <a:spcPts val="0"/>
              </a:spcBef>
              <a:buSzPct val="100000"/>
              <a:buAutoNum type="arabicPeriod"/>
            </a:pPr>
            <a:r>
              <a:rPr lang="en" sz="1800"/>
              <a:t>-</a:t>
            </a:r>
          </a:p>
          <a:p>
            <a:pPr indent="-342900" lvl="0" marL="457200">
              <a:spcBef>
                <a:spcPts val="0"/>
              </a:spcBef>
              <a:buSzPct val="100000"/>
              <a:buAutoNum type="arabicPeriod"/>
            </a:pPr>
            <a:r>
              <a:rPr b="1" lang="en" sz="1800"/>
              <a:t>def -</a:t>
            </a:r>
            <a:r>
              <a:rPr lang="en" sz="1800"/>
              <a:t> max, </a:t>
            </a:r>
            <a:r>
              <a:rPr b="1" lang="en" sz="1800"/>
              <a:t>use -</a:t>
            </a:r>
            <a:r>
              <a:rPr lang="en" sz="1800"/>
              <a:t> mid</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8"/>
                                        </p:tgtEl>
                                        <p:attrNameLst>
                                          <p:attrName>style.visibility</p:attrName>
                                        </p:attrNameLst>
                                      </p:cBhvr>
                                      <p:to>
                                        <p:strVal val="visible"/>
                                      </p:to>
                                    </p:set>
                                    <p:animEffect filter="fade" transition="in">
                                      <p:cBhvr>
                                        <p:cTn dur="1"/>
                                        <p:tgtEl>
                                          <p:spTgt spid="4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2" name="Shape 482"/>
        <p:cNvGrpSpPr/>
        <p:nvPr/>
      </p:nvGrpSpPr>
      <p:grpSpPr>
        <a:xfrm>
          <a:off x="0" y="0"/>
          <a:ext cx="0" cy="0"/>
          <a:chOff x="0" y="0"/>
          <a:chExt cx="0" cy="0"/>
        </a:xfrm>
      </p:grpSpPr>
      <p:sp>
        <p:nvSpPr>
          <p:cNvPr id="483" name="Shape 48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Example - Definition-Use Pairs</a:t>
            </a:r>
          </a:p>
        </p:txBody>
      </p:sp>
      <p:sp>
        <p:nvSpPr>
          <p:cNvPr id="484" name="Shape 48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32</a:t>
            </a:r>
          </a:p>
        </p:txBody>
      </p:sp>
      <p:sp>
        <p:nvSpPr>
          <p:cNvPr id="485" name="Shape 485"/>
          <p:cNvSpPr txBox="1"/>
          <p:nvPr>
            <p:ph idx="2" type="body"/>
          </p:nvPr>
        </p:nvSpPr>
        <p:spPr>
          <a:xfrm>
            <a:off x="6558025" y="1640875"/>
            <a:ext cx="2117399" cy="4967700"/>
          </a:xfrm>
          <a:prstGeom prst="rect">
            <a:avLst/>
          </a:prstGeom>
        </p:spPr>
        <p:txBody>
          <a:bodyPr anchorCtr="0" anchor="t" bIns="91425" lIns="91425" rIns="91425" tIns="91425">
            <a:noAutofit/>
          </a:bodyPr>
          <a:lstStyle/>
          <a:p>
            <a:pPr indent="-342900" lvl="0" marL="457200" rtl="0">
              <a:spcBef>
                <a:spcPts val="0"/>
              </a:spcBef>
              <a:buSzPct val="100000"/>
              <a:buAutoNum type="arabicPeriod"/>
            </a:pPr>
            <a:r>
              <a:rPr b="1" lang="en" sz="1800"/>
              <a:t>def</a:t>
            </a:r>
            <a:r>
              <a:rPr lang="en" sz="1800"/>
              <a:t> - </a:t>
            </a:r>
            <a:r>
              <a:rPr lang="en" sz="1800">
                <a:solidFill>
                  <a:srgbClr val="980000"/>
                </a:solidFill>
              </a:rPr>
              <a:t>min</a:t>
            </a:r>
          </a:p>
          <a:p>
            <a:pPr indent="-342900" lvl="0" marL="457200" rtl="0">
              <a:spcBef>
                <a:spcPts val="0"/>
              </a:spcBef>
              <a:buSzPct val="100000"/>
              <a:buAutoNum type="arabicPeriod"/>
            </a:pPr>
            <a:r>
              <a:rPr b="1" lang="en" sz="1800"/>
              <a:t>def </a:t>
            </a:r>
            <a:r>
              <a:rPr lang="en" sz="1800"/>
              <a:t>- </a:t>
            </a:r>
            <a:r>
              <a:rPr lang="en" sz="1800">
                <a:solidFill>
                  <a:srgbClr val="274E13"/>
                </a:solidFill>
              </a:rPr>
              <a:t>max</a:t>
            </a:r>
            <a:r>
              <a:rPr lang="en" sz="1800"/>
              <a:t>, </a:t>
            </a:r>
            <a:r>
              <a:rPr b="1" lang="en" sz="1800"/>
              <a:t>use</a:t>
            </a:r>
            <a:r>
              <a:rPr lang="en" sz="1800"/>
              <a:t> - N</a:t>
            </a:r>
          </a:p>
          <a:p>
            <a:pPr indent="-342900" lvl="0" marL="457200" rtl="0">
              <a:spcBef>
                <a:spcPts val="0"/>
              </a:spcBef>
              <a:buSzPct val="100000"/>
              <a:buAutoNum type="arabicPeriod"/>
            </a:pPr>
            <a:r>
              <a:rPr b="1" lang="en" sz="1800"/>
              <a:t>def</a:t>
            </a:r>
            <a:r>
              <a:rPr lang="en" sz="1800"/>
              <a:t> - </a:t>
            </a:r>
            <a:r>
              <a:rPr lang="en" sz="1800">
                <a:solidFill>
                  <a:srgbClr val="9900FF"/>
                </a:solidFill>
              </a:rPr>
              <a:t>mid</a:t>
            </a:r>
            <a:r>
              <a:rPr lang="en" sz="1800"/>
              <a:t>, </a:t>
            </a:r>
            <a:r>
              <a:rPr b="1" lang="en" sz="1800"/>
              <a:t>use</a:t>
            </a:r>
            <a:r>
              <a:rPr lang="en" sz="1800"/>
              <a:t> - min, max</a:t>
            </a:r>
          </a:p>
          <a:p>
            <a:pPr indent="-342900" lvl="0" marL="457200" rtl="0">
              <a:spcBef>
                <a:spcPts val="0"/>
              </a:spcBef>
              <a:buSzPct val="100000"/>
              <a:buAutoNum type="arabicPeriod"/>
            </a:pPr>
            <a:r>
              <a:rPr b="1" lang="en" sz="1800"/>
              <a:t>use</a:t>
            </a:r>
            <a:r>
              <a:rPr lang="en" sz="1800"/>
              <a:t> - A[mid], mid, x, min, max</a:t>
            </a:r>
          </a:p>
          <a:p>
            <a:pPr indent="-342900" lvl="0" marL="457200" rtl="0">
              <a:spcBef>
                <a:spcPts val="0"/>
              </a:spcBef>
              <a:buSzPct val="100000"/>
              <a:buAutoNum type="arabicPeriod"/>
            </a:pPr>
            <a:r>
              <a:rPr b="1" lang="en" sz="1800"/>
              <a:t>def</a:t>
            </a:r>
            <a:r>
              <a:rPr lang="en" sz="1800"/>
              <a:t> - mid, </a:t>
            </a:r>
            <a:r>
              <a:rPr b="1" lang="en" sz="1800"/>
              <a:t>use</a:t>
            </a:r>
            <a:r>
              <a:rPr lang="en" sz="1800"/>
              <a:t> - min, max</a:t>
            </a:r>
          </a:p>
          <a:p>
            <a:pPr indent="-342900" lvl="0" marL="457200" rtl="0">
              <a:spcBef>
                <a:spcPts val="0"/>
              </a:spcBef>
              <a:buSzPct val="100000"/>
              <a:buAutoNum type="arabicPeriod"/>
            </a:pPr>
            <a:r>
              <a:rPr b="1" lang="en" sz="1800"/>
              <a:t>use - </a:t>
            </a:r>
            <a:r>
              <a:rPr lang="en" sz="1800"/>
              <a:t>x, A[mid], mid</a:t>
            </a:r>
          </a:p>
          <a:p>
            <a:pPr indent="-342900" lvl="0" marL="457200" rtl="0">
              <a:spcBef>
                <a:spcPts val="0"/>
              </a:spcBef>
              <a:buSzPct val="100000"/>
              <a:buAutoNum type="arabicPeriod"/>
            </a:pPr>
            <a:r>
              <a:rPr b="1" lang="en" sz="1800"/>
              <a:t>def - </a:t>
            </a:r>
            <a:r>
              <a:rPr lang="en" sz="1800"/>
              <a:t>min, </a:t>
            </a:r>
            <a:r>
              <a:rPr b="1" lang="en" sz="1800"/>
              <a:t>use </a:t>
            </a:r>
            <a:r>
              <a:rPr lang="en" sz="1800"/>
              <a:t>- mid</a:t>
            </a:r>
          </a:p>
          <a:p>
            <a:pPr indent="-342900" lvl="0" marL="457200" rtl="0">
              <a:spcBef>
                <a:spcPts val="0"/>
              </a:spcBef>
              <a:buSzPct val="100000"/>
              <a:buAutoNum type="arabicPeriod"/>
            </a:pPr>
            <a:r>
              <a:rPr lang="en" sz="1800"/>
              <a:t>-</a:t>
            </a:r>
          </a:p>
          <a:p>
            <a:pPr indent="-342900" lvl="0" marL="457200" rtl="0">
              <a:spcBef>
                <a:spcPts val="0"/>
              </a:spcBef>
              <a:buSzPct val="100000"/>
              <a:buAutoNum type="arabicPeriod"/>
            </a:pPr>
            <a:r>
              <a:rPr b="1" lang="en" sz="1800"/>
              <a:t>def -</a:t>
            </a:r>
            <a:r>
              <a:rPr lang="en" sz="1800"/>
              <a:t> max, </a:t>
            </a:r>
            <a:r>
              <a:rPr b="1" lang="en" sz="1800"/>
              <a:t>use -</a:t>
            </a:r>
            <a:r>
              <a:rPr lang="en" sz="1800"/>
              <a:t> mid</a:t>
            </a:r>
          </a:p>
        </p:txBody>
      </p:sp>
      <p:sp>
        <p:nvSpPr>
          <p:cNvPr id="486" name="Shape 486"/>
          <p:cNvSpPr/>
          <p:nvPr/>
        </p:nvSpPr>
        <p:spPr>
          <a:xfrm>
            <a:off x="398700" y="1941650"/>
            <a:ext cx="2011200" cy="355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600"/>
              </a:spcBef>
              <a:buNone/>
            </a:pPr>
            <a:r>
              <a:rPr lang="en">
                <a:solidFill>
                  <a:schemeClr val="dk1"/>
                </a:solidFill>
                <a:latin typeface="Courier New"/>
                <a:ea typeface="Courier New"/>
                <a:cs typeface="Courier New"/>
                <a:sym typeface="Courier New"/>
              </a:rPr>
              <a:t>min = 1; max = N;</a:t>
            </a:r>
          </a:p>
        </p:txBody>
      </p:sp>
      <p:sp>
        <p:nvSpPr>
          <p:cNvPr id="487" name="Shape 487"/>
          <p:cNvSpPr/>
          <p:nvPr/>
        </p:nvSpPr>
        <p:spPr>
          <a:xfrm>
            <a:off x="1914118" y="2730771"/>
            <a:ext cx="2433600" cy="1154399"/>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600"/>
              </a:spcBef>
              <a:buNone/>
            </a:pPr>
            <a:r>
              <a:rPr lang="en">
                <a:solidFill>
                  <a:schemeClr val="dk1"/>
                </a:solidFill>
                <a:latin typeface="Courier New"/>
                <a:ea typeface="Courier New"/>
                <a:cs typeface="Courier New"/>
                <a:sym typeface="Courier New"/>
              </a:rPr>
              <a:t>A[mid] != x or min &lt;= max</a:t>
            </a:r>
          </a:p>
        </p:txBody>
      </p:sp>
      <p:cxnSp>
        <p:nvCxnSpPr>
          <p:cNvPr id="488" name="Shape 488"/>
          <p:cNvCxnSpPr>
            <a:stCxn id="489" idx="2"/>
            <a:endCxn id="487" idx="0"/>
          </p:cNvCxnSpPr>
          <p:nvPr/>
        </p:nvCxnSpPr>
        <p:spPr>
          <a:xfrm flipH="1">
            <a:off x="3130899" y="2296850"/>
            <a:ext cx="1450200" cy="433800"/>
          </a:xfrm>
          <a:prstGeom prst="straightConnector1">
            <a:avLst/>
          </a:prstGeom>
          <a:noFill/>
          <a:ln cap="flat" cmpd="sng" w="19050">
            <a:solidFill>
              <a:schemeClr val="dk2"/>
            </a:solidFill>
            <a:prstDash val="solid"/>
            <a:round/>
            <a:headEnd len="lg" w="lg" type="none"/>
            <a:tailEnd len="lg" w="lg" type="triangle"/>
          </a:ln>
        </p:spPr>
      </p:cxnSp>
      <p:sp>
        <p:nvSpPr>
          <p:cNvPr id="490" name="Shape 490"/>
          <p:cNvSpPr/>
          <p:nvPr/>
        </p:nvSpPr>
        <p:spPr>
          <a:xfrm>
            <a:off x="2154563" y="4119218"/>
            <a:ext cx="1952700" cy="468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600"/>
              </a:spcBef>
              <a:buNone/>
            </a:pPr>
            <a:r>
              <a:rPr lang="en">
                <a:solidFill>
                  <a:schemeClr val="dk1"/>
                </a:solidFill>
                <a:latin typeface="Courier New"/>
                <a:ea typeface="Courier New"/>
                <a:cs typeface="Courier New"/>
                <a:sym typeface="Courier New"/>
              </a:rPr>
              <a:t>mid = ((min + (max - min))/2);</a:t>
            </a:r>
          </a:p>
        </p:txBody>
      </p:sp>
      <p:cxnSp>
        <p:nvCxnSpPr>
          <p:cNvPr id="491" name="Shape 491"/>
          <p:cNvCxnSpPr>
            <a:stCxn id="487" idx="2"/>
            <a:endCxn id="490" idx="0"/>
          </p:cNvCxnSpPr>
          <p:nvPr/>
        </p:nvCxnSpPr>
        <p:spPr>
          <a:xfrm>
            <a:off x="3130918" y="3885171"/>
            <a:ext cx="0" cy="234000"/>
          </a:xfrm>
          <a:prstGeom prst="straightConnector1">
            <a:avLst/>
          </a:prstGeom>
          <a:noFill/>
          <a:ln cap="flat" cmpd="sng" w="19050">
            <a:solidFill>
              <a:schemeClr val="dk2"/>
            </a:solidFill>
            <a:prstDash val="solid"/>
            <a:round/>
            <a:headEnd len="lg" w="lg" type="none"/>
            <a:tailEnd len="lg" w="lg" type="triangle"/>
          </a:ln>
        </p:spPr>
      </p:cxnSp>
      <p:sp>
        <p:nvSpPr>
          <p:cNvPr id="492" name="Shape 492"/>
          <p:cNvSpPr/>
          <p:nvPr/>
        </p:nvSpPr>
        <p:spPr>
          <a:xfrm>
            <a:off x="2300241" y="4823026"/>
            <a:ext cx="1661399" cy="917999"/>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nSpc>
                <a:spcPct val="120000"/>
              </a:lnSpc>
              <a:spcBef>
                <a:spcPts val="0"/>
              </a:spcBef>
              <a:buNone/>
            </a:pPr>
            <a:r>
              <a:rPr lang="en">
                <a:solidFill>
                  <a:schemeClr val="dk1"/>
                </a:solidFill>
                <a:latin typeface="Courier New"/>
                <a:ea typeface="Courier New"/>
                <a:cs typeface="Courier New"/>
                <a:sym typeface="Courier New"/>
              </a:rPr>
              <a:t>x &gt; A[mid]</a:t>
            </a:r>
          </a:p>
        </p:txBody>
      </p:sp>
      <p:cxnSp>
        <p:nvCxnSpPr>
          <p:cNvPr id="493" name="Shape 493"/>
          <p:cNvCxnSpPr>
            <a:stCxn id="490" idx="2"/>
            <a:endCxn id="492" idx="0"/>
          </p:cNvCxnSpPr>
          <p:nvPr/>
        </p:nvCxnSpPr>
        <p:spPr>
          <a:xfrm>
            <a:off x="3130913" y="4587818"/>
            <a:ext cx="0" cy="235200"/>
          </a:xfrm>
          <a:prstGeom prst="straightConnector1">
            <a:avLst/>
          </a:prstGeom>
          <a:noFill/>
          <a:ln cap="flat" cmpd="sng" w="19050">
            <a:solidFill>
              <a:schemeClr val="dk2"/>
            </a:solidFill>
            <a:prstDash val="solid"/>
            <a:round/>
            <a:headEnd len="lg" w="lg" type="none"/>
            <a:tailEnd len="lg" w="lg" type="triangle"/>
          </a:ln>
        </p:spPr>
      </p:cxnSp>
      <p:sp>
        <p:nvSpPr>
          <p:cNvPr id="494" name="Shape 494"/>
          <p:cNvSpPr/>
          <p:nvPr/>
        </p:nvSpPr>
        <p:spPr>
          <a:xfrm>
            <a:off x="4590485" y="4342654"/>
            <a:ext cx="1034700" cy="7253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600"/>
              </a:spcBef>
              <a:buNone/>
            </a:pPr>
            <a:r>
              <a:rPr lang="en">
                <a:solidFill>
                  <a:schemeClr val="dk1"/>
                </a:solidFill>
                <a:latin typeface="Courier New"/>
                <a:ea typeface="Courier New"/>
                <a:cs typeface="Courier New"/>
                <a:sym typeface="Courier New"/>
              </a:rPr>
              <a:t>min = mid + 1;</a:t>
            </a:r>
          </a:p>
        </p:txBody>
      </p:sp>
      <p:sp>
        <p:nvSpPr>
          <p:cNvPr id="495" name="Shape 495"/>
          <p:cNvSpPr/>
          <p:nvPr/>
        </p:nvSpPr>
        <p:spPr>
          <a:xfrm>
            <a:off x="4590485" y="5414362"/>
            <a:ext cx="1034700" cy="7253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600"/>
              </a:spcBef>
              <a:buNone/>
            </a:pPr>
            <a:r>
              <a:rPr lang="en">
                <a:solidFill>
                  <a:schemeClr val="dk1"/>
                </a:solidFill>
                <a:latin typeface="Courier New"/>
                <a:ea typeface="Courier New"/>
                <a:cs typeface="Courier New"/>
                <a:sym typeface="Courier New"/>
              </a:rPr>
              <a:t>max = mid -1;</a:t>
            </a:r>
          </a:p>
        </p:txBody>
      </p:sp>
      <p:cxnSp>
        <p:nvCxnSpPr>
          <p:cNvPr id="496" name="Shape 496"/>
          <p:cNvCxnSpPr>
            <a:stCxn id="492" idx="3"/>
            <a:endCxn id="494" idx="1"/>
          </p:cNvCxnSpPr>
          <p:nvPr/>
        </p:nvCxnSpPr>
        <p:spPr>
          <a:xfrm flipH="1" rot="10800000">
            <a:off x="3961641" y="4705426"/>
            <a:ext cx="628800" cy="576600"/>
          </a:xfrm>
          <a:prstGeom prst="straightConnector1">
            <a:avLst/>
          </a:prstGeom>
          <a:noFill/>
          <a:ln cap="flat" cmpd="sng" w="19050">
            <a:solidFill>
              <a:schemeClr val="dk2"/>
            </a:solidFill>
            <a:prstDash val="solid"/>
            <a:round/>
            <a:headEnd len="lg" w="lg" type="none"/>
            <a:tailEnd len="lg" w="lg" type="triangle"/>
          </a:ln>
        </p:spPr>
      </p:cxnSp>
      <p:cxnSp>
        <p:nvCxnSpPr>
          <p:cNvPr id="497" name="Shape 497"/>
          <p:cNvCxnSpPr>
            <a:stCxn id="492" idx="3"/>
            <a:endCxn id="495" idx="1"/>
          </p:cNvCxnSpPr>
          <p:nvPr/>
        </p:nvCxnSpPr>
        <p:spPr>
          <a:xfrm>
            <a:off x="3961641" y="5282026"/>
            <a:ext cx="628800" cy="495000"/>
          </a:xfrm>
          <a:prstGeom prst="straightConnector1">
            <a:avLst/>
          </a:prstGeom>
          <a:noFill/>
          <a:ln cap="flat" cmpd="sng" w="19050">
            <a:solidFill>
              <a:schemeClr val="dk2"/>
            </a:solidFill>
            <a:prstDash val="solid"/>
            <a:round/>
            <a:headEnd len="lg" w="lg" type="none"/>
            <a:tailEnd len="lg" w="lg" type="triangle"/>
          </a:ln>
        </p:spPr>
      </p:cxnSp>
      <p:sp>
        <p:nvSpPr>
          <p:cNvPr id="498" name="Shape 498"/>
          <p:cNvSpPr/>
          <p:nvPr/>
        </p:nvSpPr>
        <p:spPr>
          <a:xfrm>
            <a:off x="4378125" y="3214305"/>
            <a:ext cx="2215249" cy="2531350"/>
          </a:xfrm>
          <a:custGeom>
            <a:pathLst>
              <a:path extrusionOk="0" h="108085" w="96075">
                <a:moveTo>
                  <a:pt x="53726" y="108085"/>
                </a:moveTo>
                <a:lnTo>
                  <a:pt x="96075" y="108085"/>
                </a:lnTo>
                <a:lnTo>
                  <a:pt x="90386" y="2528"/>
                </a:lnTo>
                <a:lnTo>
                  <a:pt x="0" y="0"/>
                </a:lnTo>
              </a:path>
            </a:pathLst>
          </a:custGeom>
          <a:noFill/>
          <a:ln cap="flat" cmpd="sng" w="19050">
            <a:solidFill>
              <a:schemeClr val="dk2"/>
            </a:solidFill>
            <a:prstDash val="solid"/>
            <a:round/>
            <a:headEnd len="lg" w="lg" type="none"/>
            <a:tailEnd len="lg" w="lg" type="triangle"/>
          </a:ln>
        </p:spPr>
      </p:sp>
      <p:sp>
        <p:nvSpPr>
          <p:cNvPr id="499" name="Shape 499"/>
          <p:cNvSpPr/>
          <p:nvPr/>
        </p:nvSpPr>
        <p:spPr>
          <a:xfrm>
            <a:off x="4407269" y="3317937"/>
            <a:ext cx="1792605" cy="1361873"/>
          </a:xfrm>
          <a:custGeom>
            <a:pathLst>
              <a:path extrusionOk="0" h="58150" w="77745">
                <a:moveTo>
                  <a:pt x="53094" y="58150"/>
                </a:moveTo>
                <a:lnTo>
                  <a:pt x="77745" y="57518"/>
                </a:lnTo>
                <a:lnTo>
                  <a:pt x="75849" y="8849"/>
                </a:lnTo>
                <a:lnTo>
                  <a:pt x="0" y="0"/>
                </a:lnTo>
              </a:path>
            </a:pathLst>
          </a:custGeom>
          <a:noFill/>
          <a:ln cap="flat" cmpd="sng" w="19050">
            <a:solidFill>
              <a:schemeClr val="dk2"/>
            </a:solidFill>
            <a:prstDash val="solid"/>
            <a:round/>
            <a:headEnd len="lg" w="lg" type="none"/>
            <a:tailEnd len="lg" w="lg" type="triangle"/>
          </a:ln>
        </p:spPr>
      </p:sp>
      <p:sp>
        <p:nvSpPr>
          <p:cNvPr id="500" name="Shape 500"/>
          <p:cNvSpPr/>
          <p:nvPr/>
        </p:nvSpPr>
        <p:spPr>
          <a:xfrm>
            <a:off x="501378" y="3073775"/>
            <a:ext cx="451800" cy="468600"/>
          </a:xfrm>
          <a:prstGeom prst="ellipse">
            <a:avLst/>
          </a:prstGeom>
          <a:solidFill>
            <a:srgbClr val="000000"/>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501" name="Shape 501"/>
          <p:cNvCxnSpPr>
            <a:stCxn id="487" idx="1"/>
            <a:endCxn id="500" idx="6"/>
          </p:cNvCxnSpPr>
          <p:nvPr/>
        </p:nvCxnSpPr>
        <p:spPr>
          <a:xfrm rot="10800000">
            <a:off x="953218" y="3307971"/>
            <a:ext cx="960900" cy="0"/>
          </a:xfrm>
          <a:prstGeom prst="straightConnector1">
            <a:avLst/>
          </a:prstGeom>
          <a:noFill/>
          <a:ln cap="flat" cmpd="sng" w="19050">
            <a:solidFill>
              <a:schemeClr val="dk2"/>
            </a:solidFill>
            <a:prstDash val="solid"/>
            <a:round/>
            <a:headEnd len="lg" w="lg" type="none"/>
            <a:tailEnd len="lg" w="lg" type="triangle"/>
          </a:ln>
        </p:spPr>
      </p:cxnSp>
      <p:sp>
        <p:nvSpPr>
          <p:cNvPr id="489" name="Shape 489"/>
          <p:cNvSpPr/>
          <p:nvPr/>
        </p:nvSpPr>
        <p:spPr>
          <a:xfrm>
            <a:off x="2838849" y="1941650"/>
            <a:ext cx="3484499" cy="355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600"/>
              </a:spcBef>
              <a:buNone/>
            </a:pPr>
            <a:r>
              <a:rPr lang="en">
                <a:solidFill>
                  <a:schemeClr val="dk1"/>
                </a:solidFill>
                <a:latin typeface="Courier New"/>
                <a:ea typeface="Courier New"/>
                <a:cs typeface="Courier New"/>
                <a:sym typeface="Courier New"/>
              </a:rPr>
              <a:t>mid = ((min + (max - min))/2);</a:t>
            </a:r>
          </a:p>
        </p:txBody>
      </p:sp>
      <p:cxnSp>
        <p:nvCxnSpPr>
          <p:cNvPr id="502" name="Shape 502"/>
          <p:cNvCxnSpPr>
            <a:stCxn id="486" idx="3"/>
            <a:endCxn id="489" idx="1"/>
          </p:cNvCxnSpPr>
          <p:nvPr/>
        </p:nvCxnSpPr>
        <p:spPr>
          <a:xfrm>
            <a:off x="2409900" y="2119250"/>
            <a:ext cx="429000" cy="0"/>
          </a:xfrm>
          <a:prstGeom prst="straightConnector1">
            <a:avLst/>
          </a:prstGeom>
          <a:noFill/>
          <a:ln cap="flat" cmpd="sng" w="19050">
            <a:solidFill>
              <a:schemeClr val="dk2"/>
            </a:solidFill>
            <a:prstDash val="solid"/>
            <a:round/>
            <a:headEnd len="lg" w="lg" type="none"/>
            <a:tailEnd len="lg" w="lg" type="triangle"/>
          </a:ln>
        </p:spPr>
      </p:cxnSp>
      <p:sp>
        <p:nvSpPr>
          <p:cNvPr id="503" name="Shape 503"/>
          <p:cNvSpPr/>
          <p:nvPr/>
        </p:nvSpPr>
        <p:spPr>
          <a:xfrm>
            <a:off x="1200946" y="2296546"/>
            <a:ext cx="2011213" cy="384860"/>
          </a:xfrm>
          <a:custGeom>
            <a:pathLst>
              <a:path extrusionOk="0" h="16433" w="87226">
                <a:moveTo>
                  <a:pt x="0" y="632"/>
                </a:moveTo>
                <a:lnTo>
                  <a:pt x="46142" y="16433"/>
                </a:lnTo>
                <a:lnTo>
                  <a:pt x="87226" y="0"/>
                </a:lnTo>
              </a:path>
            </a:pathLst>
          </a:custGeom>
          <a:noFill/>
          <a:ln cap="flat" cmpd="sng" w="9525">
            <a:solidFill>
              <a:srgbClr val="980000"/>
            </a:solidFill>
            <a:prstDash val="solid"/>
            <a:round/>
            <a:headEnd len="lg" w="lg" type="none"/>
            <a:tailEnd len="lg" w="lg" type="triangle"/>
          </a:ln>
        </p:spPr>
      </p:sp>
      <p:sp>
        <p:nvSpPr>
          <p:cNvPr id="504" name="Shape 504"/>
          <p:cNvSpPr/>
          <p:nvPr/>
        </p:nvSpPr>
        <p:spPr>
          <a:xfrm>
            <a:off x="1026054" y="2296546"/>
            <a:ext cx="1355388" cy="754943"/>
          </a:xfrm>
          <a:custGeom>
            <a:pathLst>
              <a:path extrusionOk="0" h="32235" w="58783">
                <a:moveTo>
                  <a:pt x="0" y="0"/>
                </a:moveTo>
                <a:lnTo>
                  <a:pt x="58783" y="32235"/>
                </a:lnTo>
              </a:path>
            </a:pathLst>
          </a:custGeom>
          <a:noFill/>
          <a:ln cap="flat" cmpd="sng" w="9525">
            <a:solidFill>
              <a:srgbClr val="980000"/>
            </a:solidFill>
            <a:prstDash val="solid"/>
            <a:round/>
            <a:headEnd len="lg" w="lg" type="none"/>
            <a:tailEnd len="lg" w="lg" type="triangle"/>
          </a:ln>
        </p:spPr>
      </p:sp>
      <p:sp>
        <p:nvSpPr>
          <p:cNvPr id="505" name="Shape 505"/>
          <p:cNvSpPr/>
          <p:nvPr/>
        </p:nvSpPr>
        <p:spPr>
          <a:xfrm>
            <a:off x="909474" y="2281722"/>
            <a:ext cx="1632286" cy="1820811"/>
          </a:xfrm>
          <a:custGeom>
            <a:pathLst>
              <a:path extrusionOk="0" h="77746" w="70792">
                <a:moveTo>
                  <a:pt x="0" y="0"/>
                </a:moveTo>
                <a:lnTo>
                  <a:pt x="70792" y="77746"/>
                </a:lnTo>
              </a:path>
            </a:pathLst>
          </a:custGeom>
          <a:noFill/>
          <a:ln cap="flat" cmpd="sng" w="9525">
            <a:solidFill>
              <a:srgbClr val="980000"/>
            </a:solidFill>
            <a:prstDash val="solid"/>
            <a:round/>
            <a:headEnd len="lg" w="lg" type="none"/>
            <a:tailEnd len="lg" w="lg" type="triangle"/>
          </a:ln>
        </p:spPr>
      </p:sp>
      <p:sp>
        <p:nvSpPr>
          <p:cNvPr id="506" name="Shape 506"/>
          <p:cNvSpPr/>
          <p:nvPr/>
        </p:nvSpPr>
        <p:spPr>
          <a:xfrm>
            <a:off x="603408" y="2252119"/>
            <a:ext cx="3993282" cy="2649785"/>
          </a:xfrm>
          <a:custGeom>
            <a:pathLst>
              <a:path extrusionOk="0" h="113142" w="173188">
                <a:moveTo>
                  <a:pt x="0" y="0"/>
                </a:moveTo>
                <a:lnTo>
                  <a:pt x="30340" y="113142"/>
                </a:lnTo>
                <a:lnTo>
                  <a:pt x="173188" y="100500"/>
                </a:lnTo>
              </a:path>
            </a:pathLst>
          </a:custGeom>
          <a:noFill/>
          <a:ln cap="flat" cmpd="sng" w="9525">
            <a:solidFill>
              <a:srgbClr val="980000"/>
            </a:solidFill>
            <a:prstDash val="solid"/>
            <a:round/>
            <a:headEnd len="lg" w="lg" type="none"/>
            <a:tailEnd len="lg" w="lg" type="triangle"/>
          </a:ln>
        </p:spPr>
      </p:sp>
      <p:sp>
        <p:nvSpPr>
          <p:cNvPr id="507" name="Shape 507"/>
          <p:cNvSpPr/>
          <p:nvPr/>
        </p:nvSpPr>
        <p:spPr>
          <a:xfrm>
            <a:off x="4028317" y="3525190"/>
            <a:ext cx="1151353" cy="784570"/>
          </a:xfrm>
          <a:custGeom>
            <a:pathLst>
              <a:path extrusionOk="0" h="33500" w="49934">
                <a:moveTo>
                  <a:pt x="49934" y="33500"/>
                </a:moveTo>
                <a:lnTo>
                  <a:pt x="0" y="0"/>
                </a:lnTo>
              </a:path>
            </a:pathLst>
          </a:custGeom>
          <a:noFill/>
          <a:ln cap="flat" cmpd="sng" w="9525">
            <a:solidFill>
              <a:srgbClr val="980000"/>
            </a:solidFill>
            <a:prstDash val="solid"/>
            <a:round/>
            <a:headEnd len="lg" w="lg" type="none"/>
            <a:tailEnd len="lg" w="lg" type="triangle"/>
          </a:ln>
        </p:spPr>
      </p:sp>
      <p:sp>
        <p:nvSpPr>
          <p:cNvPr id="508" name="Shape 508"/>
          <p:cNvSpPr/>
          <p:nvPr/>
        </p:nvSpPr>
        <p:spPr>
          <a:xfrm>
            <a:off x="1958804" y="1660000"/>
            <a:ext cx="1880062" cy="236869"/>
          </a:xfrm>
          <a:custGeom>
            <a:pathLst>
              <a:path extrusionOk="0" h="10114" w="81538">
                <a:moveTo>
                  <a:pt x="0" y="10114"/>
                </a:moveTo>
                <a:lnTo>
                  <a:pt x="46773" y="0"/>
                </a:lnTo>
                <a:lnTo>
                  <a:pt x="81538" y="10114"/>
                </a:lnTo>
              </a:path>
            </a:pathLst>
          </a:custGeom>
          <a:noFill/>
          <a:ln cap="flat" cmpd="sng" w="9525">
            <a:solidFill>
              <a:srgbClr val="274E13"/>
            </a:solidFill>
            <a:prstDash val="solid"/>
            <a:round/>
            <a:headEnd len="lg" w="lg" type="none"/>
            <a:tailEnd len="lg" w="lg" type="triangle"/>
          </a:ln>
        </p:spPr>
      </p:sp>
      <p:sp>
        <p:nvSpPr>
          <p:cNvPr id="509" name="Shape 509"/>
          <p:cNvSpPr/>
          <p:nvPr/>
        </p:nvSpPr>
        <p:spPr>
          <a:xfrm>
            <a:off x="2060833" y="2281722"/>
            <a:ext cx="597535" cy="606929"/>
          </a:xfrm>
          <a:custGeom>
            <a:pathLst>
              <a:path extrusionOk="0" h="25915" w="25915">
                <a:moveTo>
                  <a:pt x="0" y="0"/>
                </a:moveTo>
                <a:lnTo>
                  <a:pt x="25915" y="25915"/>
                </a:lnTo>
              </a:path>
            </a:pathLst>
          </a:custGeom>
          <a:noFill/>
          <a:ln cap="flat" cmpd="sng" w="9525">
            <a:solidFill>
              <a:srgbClr val="274E13"/>
            </a:solidFill>
            <a:prstDash val="solid"/>
            <a:round/>
            <a:headEnd len="lg" w="lg" type="none"/>
            <a:tailEnd len="lg" w="lg" type="triangle"/>
          </a:ln>
        </p:spPr>
      </p:sp>
      <p:sp>
        <p:nvSpPr>
          <p:cNvPr id="510" name="Shape 510"/>
          <p:cNvSpPr/>
          <p:nvPr/>
        </p:nvSpPr>
        <p:spPr>
          <a:xfrm>
            <a:off x="1929659" y="2296546"/>
            <a:ext cx="393499" cy="1746757"/>
          </a:xfrm>
          <a:custGeom>
            <a:pathLst>
              <a:path extrusionOk="0" h="74584" w="17066">
                <a:moveTo>
                  <a:pt x="0" y="0"/>
                </a:moveTo>
                <a:lnTo>
                  <a:pt x="17066" y="74584"/>
                </a:lnTo>
              </a:path>
            </a:pathLst>
          </a:custGeom>
          <a:noFill/>
          <a:ln cap="flat" cmpd="sng" w="9525">
            <a:solidFill>
              <a:srgbClr val="274E13"/>
            </a:solidFill>
            <a:prstDash val="solid"/>
            <a:round/>
            <a:headEnd len="lg" w="lg" type="none"/>
            <a:tailEnd len="lg" w="lg" type="triangle"/>
          </a:ln>
        </p:spPr>
      </p:sp>
      <p:sp>
        <p:nvSpPr>
          <p:cNvPr id="511" name="Shape 511"/>
          <p:cNvSpPr/>
          <p:nvPr/>
        </p:nvSpPr>
        <p:spPr>
          <a:xfrm>
            <a:off x="1346693" y="2296546"/>
            <a:ext cx="3220855" cy="3656377"/>
          </a:xfrm>
          <a:custGeom>
            <a:pathLst>
              <a:path extrusionOk="0" h="156122" w="139688">
                <a:moveTo>
                  <a:pt x="0" y="0"/>
                </a:moveTo>
                <a:lnTo>
                  <a:pt x="41085" y="156122"/>
                </a:lnTo>
                <a:lnTo>
                  <a:pt x="139688" y="155490"/>
                </a:lnTo>
              </a:path>
            </a:pathLst>
          </a:custGeom>
          <a:noFill/>
          <a:ln cap="flat" cmpd="sng" w="9525">
            <a:solidFill>
              <a:srgbClr val="274E13"/>
            </a:solidFill>
            <a:prstDash val="solid"/>
            <a:round/>
            <a:headEnd len="lg" w="lg" type="none"/>
            <a:tailEnd len="lg" w="lg" type="triangle"/>
          </a:ln>
        </p:spPr>
      </p:sp>
      <p:sp>
        <p:nvSpPr>
          <p:cNvPr id="512" name="Shape 512"/>
          <p:cNvSpPr/>
          <p:nvPr/>
        </p:nvSpPr>
        <p:spPr>
          <a:xfrm>
            <a:off x="4159492" y="3451160"/>
            <a:ext cx="2200676" cy="2116863"/>
          </a:xfrm>
          <a:custGeom>
            <a:pathLst>
              <a:path extrusionOk="0" h="90387" w="95443">
                <a:moveTo>
                  <a:pt x="63840" y="90387"/>
                </a:moveTo>
                <a:lnTo>
                  <a:pt x="95443" y="30340"/>
                </a:lnTo>
                <a:lnTo>
                  <a:pt x="0" y="0"/>
                </a:lnTo>
              </a:path>
            </a:pathLst>
          </a:custGeom>
          <a:noFill/>
          <a:ln cap="flat" cmpd="sng" w="9525">
            <a:solidFill>
              <a:srgbClr val="274E13"/>
            </a:solidFill>
            <a:prstDash val="solid"/>
            <a:round/>
            <a:headEnd len="lg" w="lg" type="none"/>
            <a:tailEnd len="lg" w="lg" type="triangle"/>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3"/>
                                        </p:tgtEl>
                                        <p:attrNameLst>
                                          <p:attrName>style.visibility</p:attrName>
                                        </p:attrNameLst>
                                      </p:cBhvr>
                                      <p:to>
                                        <p:strVal val="visible"/>
                                      </p:to>
                                    </p:set>
                                    <p:animEffect filter="fade" transition="in">
                                      <p:cBhvr>
                                        <p:cTn dur="1"/>
                                        <p:tgtEl>
                                          <p:spTgt spid="503"/>
                                        </p:tgtEl>
                                      </p:cBhvr>
                                    </p:animEffect>
                                  </p:childTnLst>
                                </p:cTn>
                              </p:par>
                              <p:par>
                                <p:cTn fill="hold" nodeType="withEffect" presetClass="entr" presetID="10" presetSubtype="0">
                                  <p:stCondLst>
                                    <p:cond delay="0"/>
                                  </p:stCondLst>
                                  <p:childTnLst>
                                    <p:set>
                                      <p:cBhvr>
                                        <p:cTn dur="1" fill="hold">
                                          <p:stCondLst>
                                            <p:cond delay="0"/>
                                          </p:stCondLst>
                                        </p:cTn>
                                        <p:tgtEl>
                                          <p:spTgt spid="504"/>
                                        </p:tgtEl>
                                        <p:attrNameLst>
                                          <p:attrName>style.visibility</p:attrName>
                                        </p:attrNameLst>
                                      </p:cBhvr>
                                      <p:to>
                                        <p:strVal val="visible"/>
                                      </p:to>
                                    </p:set>
                                    <p:animEffect filter="fade" transition="in">
                                      <p:cBhvr>
                                        <p:cTn dur="1"/>
                                        <p:tgtEl>
                                          <p:spTgt spid="504"/>
                                        </p:tgtEl>
                                      </p:cBhvr>
                                    </p:animEffect>
                                  </p:childTnLst>
                                </p:cTn>
                              </p:par>
                              <p:par>
                                <p:cTn fill="hold" nodeType="withEffect" presetClass="entr" presetID="10" presetSubtype="0">
                                  <p:stCondLst>
                                    <p:cond delay="0"/>
                                  </p:stCondLst>
                                  <p:childTnLst>
                                    <p:set>
                                      <p:cBhvr>
                                        <p:cTn dur="1" fill="hold">
                                          <p:stCondLst>
                                            <p:cond delay="0"/>
                                          </p:stCondLst>
                                        </p:cTn>
                                        <p:tgtEl>
                                          <p:spTgt spid="505"/>
                                        </p:tgtEl>
                                        <p:attrNameLst>
                                          <p:attrName>style.visibility</p:attrName>
                                        </p:attrNameLst>
                                      </p:cBhvr>
                                      <p:to>
                                        <p:strVal val="visible"/>
                                      </p:to>
                                    </p:set>
                                    <p:animEffect filter="fade" transition="in">
                                      <p:cBhvr>
                                        <p:cTn dur="1"/>
                                        <p:tgtEl>
                                          <p:spTgt spid="505"/>
                                        </p:tgtEl>
                                      </p:cBhvr>
                                    </p:animEffect>
                                  </p:childTnLst>
                                </p:cTn>
                              </p:par>
                              <p:par>
                                <p:cTn fill="hold" nodeType="withEffect" presetClass="entr" presetID="10" presetSubtype="0">
                                  <p:stCondLst>
                                    <p:cond delay="0"/>
                                  </p:stCondLst>
                                  <p:childTnLst>
                                    <p:set>
                                      <p:cBhvr>
                                        <p:cTn dur="1" fill="hold">
                                          <p:stCondLst>
                                            <p:cond delay="0"/>
                                          </p:stCondLst>
                                        </p:cTn>
                                        <p:tgtEl>
                                          <p:spTgt spid="506"/>
                                        </p:tgtEl>
                                        <p:attrNameLst>
                                          <p:attrName>style.visibility</p:attrName>
                                        </p:attrNameLst>
                                      </p:cBhvr>
                                      <p:to>
                                        <p:strVal val="visible"/>
                                      </p:to>
                                    </p:set>
                                    <p:animEffect filter="fade" transition="in">
                                      <p:cBhvr>
                                        <p:cTn dur="1"/>
                                        <p:tgtEl>
                                          <p:spTgt spid="506"/>
                                        </p:tgtEl>
                                      </p:cBhvr>
                                    </p:animEffect>
                                  </p:childTnLst>
                                </p:cTn>
                              </p:par>
                              <p:par>
                                <p:cTn fill="hold" nodeType="withEffect" presetClass="entr" presetID="10" presetSubtype="0">
                                  <p:stCondLst>
                                    <p:cond delay="0"/>
                                  </p:stCondLst>
                                  <p:childTnLst>
                                    <p:set>
                                      <p:cBhvr>
                                        <p:cTn dur="1" fill="hold">
                                          <p:stCondLst>
                                            <p:cond delay="0"/>
                                          </p:stCondLst>
                                        </p:cTn>
                                        <p:tgtEl>
                                          <p:spTgt spid="507"/>
                                        </p:tgtEl>
                                        <p:attrNameLst>
                                          <p:attrName>style.visibility</p:attrName>
                                        </p:attrNameLst>
                                      </p:cBhvr>
                                      <p:to>
                                        <p:strVal val="visible"/>
                                      </p:to>
                                    </p:set>
                                    <p:animEffect filter="fade" transition="in">
                                      <p:cBhvr>
                                        <p:cTn dur="1"/>
                                        <p:tgtEl>
                                          <p:spTgt spid="5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2"/>
                                        </p:tgtEl>
                                        <p:attrNameLst>
                                          <p:attrName>style.visibility</p:attrName>
                                        </p:attrNameLst>
                                      </p:cBhvr>
                                      <p:to>
                                        <p:strVal val="visible"/>
                                      </p:to>
                                    </p:set>
                                    <p:animEffect filter="fade" transition="in">
                                      <p:cBhvr>
                                        <p:cTn dur="1"/>
                                        <p:tgtEl>
                                          <p:spTgt spid="512"/>
                                        </p:tgtEl>
                                      </p:cBhvr>
                                    </p:animEffect>
                                  </p:childTnLst>
                                </p:cTn>
                              </p:par>
                              <p:par>
                                <p:cTn fill="hold" nodeType="withEffect" presetClass="entr" presetID="10" presetSubtype="0">
                                  <p:stCondLst>
                                    <p:cond delay="0"/>
                                  </p:stCondLst>
                                  <p:childTnLst>
                                    <p:set>
                                      <p:cBhvr>
                                        <p:cTn dur="1" fill="hold">
                                          <p:stCondLst>
                                            <p:cond delay="0"/>
                                          </p:stCondLst>
                                        </p:cTn>
                                        <p:tgtEl>
                                          <p:spTgt spid="511"/>
                                        </p:tgtEl>
                                        <p:attrNameLst>
                                          <p:attrName>style.visibility</p:attrName>
                                        </p:attrNameLst>
                                      </p:cBhvr>
                                      <p:to>
                                        <p:strVal val="visible"/>
                                      </p:to>
                                    </p:set>
                                    <p:animEffect filter="fade" transition="in">
                                      <p:cBhvr>
                                        <p:cTn dur="1"/>
                                        <p:tgtEl>
                                          <p:spTgt spid="511"/>
                                        </p:tgtEl>
                                      </p:cBhvr>
                                    </p:animEffect>
                                  </p:childTnLst>
                                </p:cTn>
                              </p:par>
                              <p:par>
                                <p:cTn fill="hold" nodeType="withEffect" presetClass="entr" presetID="10" presetSubtype="0">
                                  <p:stCondLst>
                                    <p:cond delay="0"/>
                                  </p:stCondLst>
                                  <p:childTnLst>
                                    <p:set>
                                      <p:cBhvr>
                                        <p:cTn dur="1" fill="hold">
                                          <p:stCondLst>
                                            <p:cond delay="0"/>
                                          </p:stCondLst>
                                        </p:cTn>
                                        <p:tgtEl>
                                          <p:spTgt spid="510"/>
                                        </p:tgtEl>
                                        <p:attrNameLst>
                                          <p:attrName>style.visibility</p:attrName>
                                        </p:attrNameLst>
                                      </p:cBhvr>
                                      <p:to>
                                        <p:strVal val="visible"/>
                                      </p:to>
                                    </p:set>
                                    <p:animEffect filter="fade" transition="in">
                                      <p:cBhvr>
                                        <p:cTn dur="1"/>
                                        <p:tgtEl>
                                          <p:spTgt spid="510"/>
                                        </p:tgtEl>
                                      </p:cBhvr>
                                    </p:animEffect>
                                  </p:childTnLst>
                                </p:cTn>
                              </p:par>
                              <p:par>
                                <p:cTn fill="hold" nodeType="withEffect" presetClass="entr" presetID="10" presetSubtype="0">
                                  <p:stCondLst>
                                    <p:cond delay="0"/>
                                  </p:stCondLst>
                                  <p:childTnLst>
                                    <p:set>
                                      <p:cBhvr>
                                        <p:cTn dur="1" fill="hold">
                                          <p:stCondLst>
                                            <p:cond delay="0"/>
                                          </p:stCondLst>
                                        </p:cTn>
                                        <p:tgtEl>
                                          <p:spTgt spid="509"/>
                                        </p:tgtEl>
                                        <p:attrNameLst>
                                          <p:attrName>style.visibility</p:attrName>
                                        </p:attrNameLst>
                                      </p:cBhvr>
                                      <p:to>
                                        <p:strVal val="visible"/>
                                      </p:to>
                                    </p:set>
                                    <p:animEffect filter="fade" transition="in">
                                      <p:cBhvr>
                                        <p:cTn dur="1"/>
                                        <p:tgtEl>
                                          <p:spTgt spid="509"/>
                                        </p:tgtEl>
                                      </p:cBhvr>
                                    </p:animEffect>
                                  </p:childTnLst>
                                </p:cTn>
                              </p:par>
                              <p:par>
                                <p:cTn fill="hold" nodeType="withEffect" presetClass="entr" presetID="10" presetSubtype="0">
                                  <p:stCondLst>
                                    <p:cond delay="0"/>
                                  </p:stCondLst>
                                  <p:childTnLst>
                                    <p:set>
                                      <p:cBhvr>
                                        <p:cTn dur="1" fill="hold">
                                          <p:stCondLst>
                                            <p:cond delay="0"/>
                                          </p:stCondLst>
                                        </p:cTn>
                                        <p:tgtEl>
                                          <p:spTgt spid="508"/>
                                        </p:tgtEl>
                                        <p:attrNameLst>
                                          <p:attrName>style.visibility</p:attrName>
                                        </p:attrNameLst>
                                      </p:cBhvr>
                                      <p:to>
                                        <p:strVal val="visible"/>
                                      </p:to>
                                    </p:set>
                                    <p:animEffect filter="fade" transition="in">
                                      <p:cBhvr>
                                        <p:cTn dur="1"/>
                                        <p:tgtEl>
                                          <p:spTgt spid="5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6" name="Shape 516"/>
        <p:cNvGrpSpPr/>
        <p:nvPr/>
      </p:nvGrpSpPr>
      <p:grpSpPr>
        <a:xfrm>
          <a:off x="0" y="0"/>
          <a:ext cx="0" cy="0"/>
          <a:chOff x="0" y="0"/>
          <a:chExt cx="0" cy="0"/>
        </a:xfrm>
      </p:grpSpPr>
      <p:sp>
        <p:nvSpPr>
          <p:cNvPr id="517" name="Shape 51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Def-Use Pairs</a:t>
            </a:r>
          </a:p>
        </p:txBody>
      </p:sp>
      <p:sp>
        <p:nvSpPr>
          <p:cNvPr id="518" name="Shape 51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We can say there is a def-use pair when:</a:t>
            </a:r>
          </a:p>
          <a:p>
            <a:pPr indent="-419100" lvl="1" marL="914400" marR="0" rtl="0" algn="l">
              <a:lnSpc>
                <a:spcPct val="100000"/>
              </a:lnSpc>
              <a:spcBef>
                <a:spcPts val="600"/>
              </a:spcBef>
              <a:spcAft>
                <a:spcPts val="0"/>
              </a:spcAft>
              <a:buClr>
                <a:schemeClr val="dk1"/>
              </a:buClr>
              <a:buSzPct val="125000"/>
              <a:buFont typeface="Arial"/>
            </a:pPr>
            <a:r>
              <a:rPr lang="en"/>
              <a:t>There is a </a:t>
            </a:r>
            <a:r>
              <a:rPr i="1" lang="en"/>
              <a:t>def</a:t>
            </a:r>
            <a:r>
              <a:rPr lang="en"/>
              <a:t> (definition) of variable </a:t>
            </a:r>
            <a:r>
              <a:rPr i="1" lang="en"/>
              <a:t>x</a:t>
            </a:r>
            <a:r>
              <a:rPr lang="en"/>
              <a:t> at location A.</a:t>
            </a:r>
          </a:p>
          <a:p>
            <a:pPr indent="-228600" lvl="1" marL="914400" marR="0" rtl="0" algn="l">
              <a:lnSpc>
                <a:spcPct val="100000"/>
              </a:lnSpc>
              <a:spcBef>
                <a:spcPts val="600"/>
              </a:spcBef>
              <a:spcAft>
                <a:spcPts val="0"/>
              </a:spcAft>
            </a:pPr>
            <a:r>
              <a:rPr lang="en"/>
              <a:t>Variable </a:t>
            </a:r>
            <a:r>
              <a:rPr i="1" lang="en"/>
              <a:t>x</a:t>
            </a:r>
            <a:r>
              <a:rPr lang="en"/>
              <a:t> is </a:t>
            </a:r>
            <a:r>
              <a:rPr i="1" lang="en"/>
              <a:t>use</a:t>
            </a:r>
            <a:r>
              <a:rPr lang="en"/>
              <a:t>d at location B.</a:t>
            </a:r>
          </a:p>
          <a:p>
            <a:pPr indent="-228600" lvl="1" marL="914400" marR="0" rtl="0" algn="l">
              <a:lnSpc>
                <a:spcPct val="100000"/>
              </a:lnSpc>
              <a:spcBef>
                <a:spcPts val="600"/>
              </a:spcBef>
              <a:spcAft>
                <a:spcPts val="0"/>
              </a:spcAft>
            </a:pPr>
            <a:r>
              <a:rPr lang="en"/>
              <a:t>A control-flow path exists from A to B.</a:t>
            </a:r>
          </a:p>
          <a:p>
            <a:pPr indent="-228600" lvl="1" marL="914400" marR="0" rtl="0" algn="l">
              <a:lnSpc>
                <a:spcPct val="100000"/>
              </a:lnSpc>
              <a:spcBef>
                <a:spcPts val="600"/>
              </a:spcBef>
              <a:spcAft>
                <a:spcPts val="0"/>
              </a:spcAft>
            </a:pPr>
            <a:r>
              <a:rPr lang="en"/>
              <a:t>and the path is </a:t>
            </a:r>
            <a:r>
              <a:rPr i="1" lang="en"/>
              <a:t>definition-clear</a:t>
            </a:r>
            <a:r>
              <a:rPr lang="en"/>
              <a:t> for x.</a:t>
            </a:r>
          </a:p>
          <a:p>
            <a:pPr indent="-228600" lvl="2" marL="1371600" marR="0" rtl="0" algn="l">
              <a:lnSpc>
                <a:spcPct val="100000"/>
              </a:lnSpc>
              <a:spcBef>
                <a:spcPts val="600"/>
              </a:spcBef>
              <a:spcAft>
                <a:spcPts val="0"/>
              </a:spcAft>
            </a:pPr>
            <a:r>
              <a:rPr lang="en"/>
              <a:t>If a variable is redefined, the original def is </a:t>
            </a:r>
            <a:r>
              <a:rPr i="1" lang="en"/>
              <a:t>killed</a:t>
            </a:r>
            <a:r>
              <a:rPr lang="en"/>
              <a:t> and the pairing is between the new definition and its associated use. </a:t>
            </a:r>
          </a:p>
        </p:txBody>
      </p:sp>
      <p:sp>
        <p:nvSpPr>
          <p:cNvPr id="519" name="Shape 51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33</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3" name="Shape 523"/>
        <p:cNvGrpSpPr/>
        <p:nvPr/>
      </p:nvGrpSpPr>
      <p:grpSpPr>
        <a:xfrm>
          <a:off x="0" y="0"/>
          <a:ext cx="0" cy="0"/>
          <a:chOff x="0" y="0"/>
          <a:chExt cx="0" cy="0"/>
        </a:xfrm>
      </p:grpSpPr>
      <p:sp>
        <p:nvSpPr>
          <p:cNvPr id="524" name="Shape 52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Example - Definition-Use Pairs</a:t>
            </a:r>
          </a:p>
        </p:txBody>
      </p:sp>
      <p:sp>
        <p:nvSpPr>
          <p:cNvPr id="525" name="Shape 525"/>
          <p:cNvSpPr txBox="1"/>
          <p:nvPr>
            <p:ph idx="1" type="body"/>
          </p:nvPr>
        </p:nvSpPr>
        <p:spPr>
          <a:xfrm>
            <a:off x="578550" y="1600200"/>
            <a:ext cx="5150400" cy="4967700"/>
          </a:xfrm>
          <a:prstGeom prst="rect">
            <a:avLst/>
          </a:prstGeom>
        </p:spPr>
        <p:txBody>
          <a:bodyPr anchorCtr="0" anchor="t" bIns="91425" lIns="91425" rIns="91425" tIns="91425">
            <a:noAutofit/>
          </a:bodyPr>
          <a:lstStyle/>
          <a:p>
            <a:pPr indent="-349250" lvl="0" marL="457200" marR="0" rtl="0" algn="l">
              <a:lnSpc>
                <a:spcPct val="100000"/>
              </a:lnSpc>
              <a:spcBef>
                <a:spcPts val="600"/>
              </a:spcBef>
              <a:spcAft>
                <a:spcPts val="0"/>
              </a:spcAft>
              <a:buSzPct val="100000"/>
              <a:buFont typeface="Consolas"/>
              <a:buAutoNum type="arabicPeriod"/>
            </a:pPr>
            <a:r>
              <a:rPr lang="en" sz="1900">
                <a:latin typeface="Consolas"/>
                <a:ea typeface="Consolas"/>
                <a:cs typeface="Consolas"/>
                <a:sym typeface="Consolas"/>
              </a:rPr>
              <a:t>min = 1;</a:t>
            </a:r>
          </a:p>
          <a:p>
            <a:pPr indent="-349250" lvl="0" marL="457200" marR="0" rtl="0" algn="l">
              <a:lnSpc>
                <a:spcPct val="100000"/>
              </a:lnSpc>
              <a:spcBef>
                <a:spcPts val="600"/>
              </a:spcBef>
              <a:spcAft>
                <a:spcPts val="0"/>
              </a:spcAft>
              <a:buSzPct val="100000"/>
              <a:buFont typeface="Consolas"/>
              <a:buAutoNum type="arabicPeriod"/>
            </a:pPr>
            <a:r>
              <a:rPr lang="en" sz="1900">
                <a:latin typeface="Consolas"/>
                <a:ea typeface="Consolas"/>
                <a:cs typeface="Consolas"/>
                <a:sym typeface="Consolas"/>
              </a:rPr>
              <a:t>max = N;</a:t>
            </a:r>
          </a:p>
          <a:p>
            <a:pPr indent="-349250" lvl="0" marL="457200" marR="0" rtl="0" algn="l">
              <a:lnSpc>
                <a:spcPct val="100000"/>
              </a:lnSpc>
              <a:spcBef>
                <a:spcPts val="600"/>
              </a:spcBef>
              <a:spcAft>
                <a:spcPts val="0"/>
              </a:spcAft>
              <a:buSzPct val="100000"/>
              <a:buFont typeface="Consolas"/>
              <a:buAutoNum type="arabicPeriod"/>
            </a:pPr>
            <a:r>
              <a:rPr lang="en" sz="1900">
                <a:latin typeface="Consolas"/>
                <a:ea typeface="Consolas"/>
                <a:cs typeface="Consolas"/>
                <a:sym typeface="Consolas"/>
              </a:rPr>
              <a:t>mid = </a:t>
            </a:r>
            <a:r>
              <a:rPr lang="en" sz="1900">
                <a:highlight>
                  <a:srgbClr val="FFFFFF"/>
                </a:highlight>
                <a:latin typeface="Consolas"/>
                <a:ea typeface="Consolas"/>
                <a:cs typeface="Consolas"/>
                <a:sym typeface="Consolas"/>
              </a:rPr>
              <a:t>((min + (max - min))/2);</a:t>
            </a:r>
          </a:p>
          <a:p>
            <a:pPr indent="-349250" lvl="0" marL="457200" marR="0" rtl="0" algn="l">
              <a:lnSpc>
                <a:spcPct val="100000"/>
              </a:lnSpc>
              <a:spcBef>
                <a:spcPts val="600"/>
              </a:spcBef>
              <a:spcAft>
                <a:spcPts val="0"/>
              </a:spcAft>
              <a:buSzPct val="100000"/>
              <a:buFont typeface="Consolas"/>
              <a:buAutoNum type="arabicPeriod"/>
            </a:pPr>
            <a:r>
              <a:rPr lang="en" sz="1900">
                <a:latin typeface="Consolas"/>
                <a:ea typeface="Consolas"/>
                <a:cs typeface="Consolas"/>
                <a:sym typeface="Consolas"/>
              </a:rPr>
              <a:t>while (A[mid] != x or min &lt;= max){</a:t>
            </a:r>
          </a:p>
          <a:p>
            <a:pPr indent="-349250" lvl="0" marL="457200" marR="0" rtl="0" algn="l">
              <a:lnSpc>
                <a:spcPct val="100000"/>
              </a:lnSpc>
              <a:spcBef>
                <a:spcPts val="600"/>
              </a:spcBef>
              <a:spcAft>
                <a:spcPts val="0"/>
              </a:spcAft>
              <a:buSzPct val="100000"/>
              <a:buFont typeface="Consolas"/>
              <a:buAutoNum type="arabicPeriod"/>
            </a:pPr>
            <a:r>
              <a:rPr lang="en" sz="1900">
                <a:latin typeface="Consolas"/>
                <a:ea typeface="Consolas"/>
                <a:cs typeface="Consolas"/>
                <a:sym typeface="Consolas"/>
              </a:rPr>
              <a:t>    </a:t>
            </a:r>
            <a:r>
              <a:rPr lang="en" sz="1900">
                <a:highlight>
                  <a:srgbClr val="FFFFFF"/>
                </a:highlight>
                <a:latin typeface="Consolas"/>
                <a:ea typeface="Consolas"/>
                <a:cs typeface="Consolas"/>
                <a:sym typeface="Consolas"/>
              </a:rPr>
              <a:t>mid = ((min + (max - min))/2);</a:t>
            </a:r>
          </a:p>
          <a:p>
            <a:pPr indent="-349250" lvl="0" marL="457200" rtl="0">
              <a:lnSpc>
                <a:spcPct val="120000"/>
              </a:lnSpc>
              <a:spcBef>
                <a:spcPts val="0"/>
              </a:spcBef>
              <a:buSzPct val="100000"/>
              <a:buFont typeface="Consolas"/>
              <a:buAutoNum type="arabicPeriod"/>
            </a:pPr>
            <a:r>
              <a:rPr b="1" lang="en" sz="1900">
                <a:highlight>
                  <a:srgbClr val="FFFFFF"/>
                </a:highlight>
                <a:latin typeface="Consolas"/>
                <a:ea typeface="Consolas"/>
                <a:cs typeface="Consolas"/>
                <a:sym typeface="Consolas"/>
              </a:rPr>
              <a:t>    </a:t>
            </a:r>
            <a:r>
              <a:rPr lang="en" sz="1900">
                <a:highlight>
                  <a:srgbClr val="FFFFFF"/>
                </a:highlight>
                <a:latin typeface="Consolas"/>
                <a:ea typeface="Consolas"/>
                <a:cs typeface="Consolas"/>
                <a:sym typeface="Consolas"/>
              </a:rPr>
              <a:t>if (x &gt; A[mid]){</a:t>
            </a:r>
          </a:p>
          <a:p>
            <a:pPr indent="-349250" lvl="0" marL="457200" rtl="0">
              <a:lnSpc>
                <a:spcPct val="120000"/>
              </a:lnSpc>
              <a:spcBef>
                <a:spcPts val="0"/>
              </a:spcBef>
              <a:buSzPct val="100000"/>
              <a:buFont typeface="Consolas"/>
              <a:buAutoNum type="arabicPeriod"/>
            </a:pPr>
            <a:r>
              <a:rPr lang="en" sz="1900">
                <a:highlight>
                  <a:srgbClr val="FFFFFF"/>
                </a:highlight>
                <a:latin typeface="Consolas"/>
                <a:ea typeface="Consolas"/>
                <a:cs typeface="Consolas"/>
                <a:sym typeface="Consolas"/>
              </a:rPr>
              <a:t>        min = mid + 1</a:t>
            </a:r>
          </a:p>
          <a:p>
            <a:pPr indent="-349250" lvl="0" marL="457200" rtl="0">
              <a:lnSpc>
                <a:spcPct val="120000"/>
              </a:lnSpc>
              <a:spcBef>
                <a:spcPts val="0"/>
              </a:spcBef>
              <a:buSzPct val="100000"/>
              <a:buFont typeface="Consolas"/>
              <a:buAutoNum type="arabicPeriod"/>
            </a:pPr>
            <a:r>
              <a:rPr lang="en" sz="1900">
                <a:highlight>
                  <a:srgbClr val="FFFFFF"/>
                </a:highlight>
                <a:latin typeface="Consolas"/>
                <a:ea typeface="Consolas"/>
                <a:cs typeface="Consolas"/>
                <a:sym typeface="Consolas"/>
              </a:rPr>
              <a:t>    } else {</a:t>
            </a:r>
          </a:p>
          <a:p>
            <a:pPr indent="-349250" lvl="0" marL="457200" rtl="0">
              <a:lnSpc>
                <a:spcPct val="120000"/>
              </a:lnSpc>
              <a:spcBef>
                <a:spcPts val="0"/>
              </a:spcBef>
              <a:buSzPct val="100000"/>
              <a:buFont typeface="Consolas"/>
              <a:buAutoNum type="arabicPeriod"/>
            </a:pPr>
            <a:r>
              <a:rPr lang="en" sz="1900">
                <a:highlight>
                  <a:srgbClr val="FFFFFF"/>
                </a:highlight>
                <a:latin typeface="Consolas"/>
                <a:ea typeface="Consolas"/>
                <a:cs typeface="Consolas"/>
                <a:sym typeface="Consolas"/>
              </a:rPr>
              <a:t>        max = mid - 1;</a:t>
            </a:r>
          </a:p>
          <a:p>
            <a:pPr indent="-349250" lvl="0" marL="457200" marR="0" rtl="0" algn="l">
              <a:lnSpc>
                <a:spcPct val="100000"/>
              </a:lnSpc>
              <a:spcBef>
                <a:spcPts val="600"/>
              </a:spcBef>
              <a:spcAft>
                <a:spcPts val="0"/>
              </a:spcAft>
              <a:buSzPct val="100000"/>
              <a:buFont typeface="Consolas"/>
              <a:buAutoNum type="arabicPeriod"/>
            </a:pPr>
            <a:r>
              <a:rPr lang="en" sz="1900">
                <a:latin typeface="Consolas"/>
                <a:ea typeface="Consolas"/>
                <a:cs typeface="Consolas"/>
                <a:sym typeface="Consolas"/>
              </a:rPr>
              <a:t>    }</a:t>
            </a:r>
          </a:p>
          <a:p>
            <a:pPr indent="-349250" lvl="0" marL="457200" marR="0" rtl="0" algn="l">
              <a:lnSpc>
                <a:spcPct val="100000"/>
              </a:lnSpc>
              <a:spcBef>
                <a:spcPts val="600"/>
              </a:spcBef>
              <a:spcAft>
                <a:spcPts val="0"/>
              </a:spcAft>
              <a:buSzPct val="100000"/>
              <a:buFont typeface="Consolas"/>
              <a:buAutoNum type="arabicPeriod"/>
            </a:pPr>
            <a:r>
              <a:rPr lang="en" sz="1900">
                <a:latin typeface="Consolas"/>
                <a:ea typeface="Consolas"/>
                <a:cs typeface="Consolas"/>
                <a:sym typeface="Consolas"/>
              </a:rPr>
              <a:t>}</a:t>
            </a:r>
          </a:p>
        </p:txBody>
      </p:sp>
      <p:sp>
        <p:nvSpPr>
          <p:cNvPr id="526" name="Shape 526"/>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34</a:t>
            </a:r>
          </a:p>
        </p:txBody>
      </p:sp>
      <p:sp>
        <p:nvSpPr>
          <p:cNvPr id="527" name="Shape 527"/>
          <p:cNvSpPr txBox="1"/>
          <p:nvPr>
            <p:ph idx="2" type="body"/>
          </p:nvPr>
        </p:nvSpPr>
        <p:spPr>
          <a:xfrm>
            <a:off x="5926674" y="1637325"/>
            <a:ext cx="2760000" cy="4967700"/>
          </a:xfrm>
          <a:prstGeom prst="rect">
            <a:avLst/>
          </a:prstGeom>
        </p:spPr>
        <p:txBody>
          <a:bodyPr anchorCtr="0" anchor="t" bIns="91425" lIns="91425" rIns="91425" tIns="91425">
            <a:noAutofit/>
          </a:bodyPr>
          <a:lstStyle/>
          <a:p>
            <a:pPr indent="-342900" lvl="0" marL="457200" rtl="0">
              <a:spcBef>
                <a:spcPts val="0"/>
              </a:spcBef>
              <a:buSzPct val="100000"/>
              <a:buAutoNum type="arabicPeriod"/>
            </a:pPr>
            <a:r>
              <a:rPr b="1" lang="en" sz="1800"/>
              <a:t>def</a:t>
            </a:r>
            <a:r>
              <a:rPr lang="en" sz="1800"/>
              <a:t> - min</a:t>
            </a:r>
          </a:p>
          <a:p>
            <a:pPr indent="-342900" lvl="0" marL="457200" rtl="0">
              <a:spcBef>
                <a:spcPts val="0"/>
              </a:spcBef>
              <a:buSzPct val="100000"/>
              <a:buAutoNum type="arabicPeriod"/>
            </a:pPr>
            <a:r>
              <a:rPr b="1" lang="en" sz="1800"/>
              <a:t>def </a:t>
            </a:r>
            <a:r>
              <a:rPr lang="en" sz="1800"/>
              <a:t>- max, </a:t>
            </a:r>
            <a:r>
              <a:rPr b="1" lang="en" sz="1800"/>
              <a:t>use</a:t>
            </a:r>
            <a:r>
              <a:rPr lang="en" sz="1800"/>
              <a:t> - N</a:t>
            </a:r>
          </a:p>
          <a:p>
            <a:pPr indent="-342900" lvl="0" marL="457200" rtl="0">
              <a:spcBef>
                <a:spcPts val="0"/>
              </a:spcBef>
              <a:buSzPct val="100000"/>
              <a:buAutoNum type="arabicPeriod"/>
            </a:pPr>
            <a:r>
              <a:rPr b="1" lang="en" sz="1800"/>
              <a:t>def</a:t>
            </a:r>
            <a:r>
              <a:rPr lang="en" sz="1800"/>
              <a:t> - mid, </a:t>
            </a:r>
            <a:r>
              <a:rPr b="1" lang="en" sz="1800"/>
              <a:t>use</a:t>
            </a:r>
            <a:r>
              <a:rPr lang="en" sz="1800"/>
              <a:t> - min, max</a:t>
            </a:r>
          </a:p>
          <a:p>
            <a:pPr indent="-342900" lvl="0" marL="457200" rtl="0">
              <a:spcBef>
                <a:spcPts val="0"/>
              </a:spcBef>
              <a:buSzPct val="100000"/>
              <a:buAutoNum type="arabicPeriod"/>
            </a:pPr>
            <a:r>
              <a:rPr b="1" lang="en" sz="1800"/>
              <a:t>use</a:t>
            </a:r>
            <a:r>
              <a:rPr lang="en" sz="1800"/>
              <a:t> - A[mid], mid, x, min, max</a:t>
            </a:r>
          </a:p>
          <a:p>
            <a:pPr indent="-342900" lvl="0" marL="457200" rtl="0">
              <a:spcBef>
                <a:spcPts val="0"/>
              </a:spcBef>
              <a:buSzPct val="100000"/>
              <a:buAutoNum type="arabicPeriod"/>
            </a:pPr>
            <a:r>
              <a:rPr b="1" lang="en" sz="1800"/>
              <a:t>def</a:t>
            </a:r>
            <a:r>
              <a:rPr lang="en" sz="1800"/>
              <a:t> - mid, </a:t>
            </a:r>
            <a:r>
              <a:rPr b="1" lang="en" sz="1800"/>
              <a:t>use</a:t>
            </a:r>
            <a:r>
              <a:rPr lang="en" sz="1800"/>
              <a:t> - min, max</a:t>
            </a:r>
          </a:p>
          <a:p>
            <a:pPr indent="-342900" lvl="0" marL="457200" rtl="0">
              <a:spcBef>
                <a:spcPts val="0"/>
              </a:spcBef>
              <a:buSzPct val="100000"/>
              <a:buAutoNum type="arabicPeriod"/>
            </a:pPr>
            <a:r>
              <a:rPr b="1" lang="en" sz="1800"/>
              <a:t>use - </a:t>
            </a:r>
            <a:r>
              <a:rPr lang="en" sz="1800"/>
              <a:t>x, A[mid], mid</a:t>
            </a:r>
          </a:p>
          <a:p>
            <a:pPr indent="-342900" lvl="0" marL="457200" rtl="0">
              <a:spcBef>
                <a:spcPts val="0"/>
              </a:spcBef>
              <a:buSzPct val="100000"/>
              <a:buAutoNum type="arabicPeriod"/>
            </a:pPr>
            <a:r>
              <a:rPr b="1" lang="en" sz="1800"/>
              <a:t>def - </a:t>
            </a:r>
            <a:r>
              <a:rPr lang="en" sz="1800"/>
              <a:t>min, </a:t>
            </a:r>
            <a:r>
              <a:rPr b="1" lang="en" sz="1800"/>
              <a:t>use </a:t>
            </a:r>
            <a:r>
              <a:rPr lang="en" sz="1800"/>
              <a:t>- mid</a:t>
            </a:r>
          </a:p>
          <a:p>
            <a:pPr indent="-342900" lvl="0" marL="457200" rtl="0">
              <a:spcBef>
                <a:spcPts val="0"/>
              </a:spcBef>
              <a:buSzPct val="100000"/>
              <a:buAutoNum type="arabicPeriod"/>
            </a:pPr>
            <a:r>
              <a:rPr lang="en" sz="1800"/>
              <a:t>-</a:t>
            </a:r>
          </a:p>
          <a:p>
            <a:pPr indent="-342900" lvl="0" marL="457200" rtl="0">
              <a:spcBef>
                <a:spcPts val="0"/>
              </a:spcBef>
              <a:buSzPct val="100000"/>
              <a:buAutoNum type="arabicPeriod"/>
            </a:pPr>
            <a:r>
              <a:rPr b="1" lang="en" sz="1800"/>
              <a:t>def -</a:t>
            </a:r>
            <a:r>
              <a:rPr lang="en" sz="1800"/>
              <a:t> max, </a:t>
            </a:r>
            <a:r>
              <a:rPr b="1" lang="en" sz="1800"/>
              <a:t>use -</a:t>
            </a:r>
            <a:r>
              <a:rPr lang="en" sz="1800"/>
              <a:t> mid</a:t>
            </a:r>
          </a:p>
        </p:txBody>
      </p:sp>
      <p:sp>
        <p:nvSpPr>
          <p:cNvPr id="528" name="Shape 528"/>
          <p:cNvSpPr/>
          <p:nvPr/>
        </p:nvSpPr>
        <p:spPr>
          <a:xfrm>
            <a:off x="6014875" y="1793525"/>
            <a:ext cx="2671800" cy="3485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DU Pairs</a:t>
            </a:r>
          </a:p>
          <a:p>
            <a:pPr lvl="0" rtl="0">
              <a:spcBef>
                <a:spcPts val="0"/>
              </a:spcBef>
              <a:buNone/>
            </a:pPr>
            <a:r>
              <a:rPr lang="en"/>
              <a:t>min: (1, 3), (1, 4), (1, 5), (7, 4), (7, 5)</a:t>
            </a:r>
          </a:p>
          <a:p>
            <a:pPr lvl="0" rtl="0">
              <a:spcBef>
                <a:spcPts val="0"/>
              </a:spcBef>
              <a:buNone/>
            </a:pPr>
            <a:r>
              <a:rPr lang="en"/>
              <a:t>max: (2, 3), (2, 4), (1, 5), (9, 4), (9, 5)</a:t>
            </a:r>
          </a:p>
          <a:p>
            <a:pPr lvl="0" rtl="0">
              <a:spcBef>
                <a:spcPts val="0"/>
              </a:spcBef>
              <a:buNone/>
            </a:pPr>
            <a:r>
              <a:rPr lang="en"/>
              <a:t>N: (0, 2)</a:t>
            </a:r>
          </a:p>
          <a:p>
            <a:pPr lvl="0" rtl="0">
              <a:spcBef>
                <a:spcPts val="0"/>
              </a:spcBef>
              <a:buNone/>
            </a:pPr>
            <a:r>
              <a:rPr lang="en"/>
              <a:t>mid: (3, 4), (5, 6), (5, 7), (5, 9), (5, 4) </a:t>
            </a:r>
          </a:p>
          <a:p>
            <a:pPr lvl="0" rtl="0">
              <a:spcBef>
                <a:spcPts val="0"/>
              </a:spcBef>
              <a:buNone/>
            </a:pPr>
            <a:r>
              <a:rPr lang="en"/>
              <a:t>x: (0, 4), (0, 6)</a:t>
            </a:r>
          </a:p>
          <a:p>
            <a:pPr lvl="0" rtl="0">
              <a:spcBef>
                <a:spcPts val="0"/>
              </a:spcBef>
              <a:buNone/>
            </a:pPr>
            <a:r>
              <a:rPr lang="en"/>
              <a:t>A: (0, 4), (0, 6)</a:t>
            </a:r>
          </a:p>
          <a:p>
            <a:pPr lvl="0" rtl="0">
              <a:spcBef>
                <a:spcPts val="0"/>
              </a:spcBef>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8"/>
                                        </p:tgtEl>
                                        <p:attrNameLst>
                                          <p:attrName>style.visibility</p:attrName>
                                        </p:attrNameLst>
                                      </p:cBhvr>
                                      <p:to>
                                        <p:strVal val="visible"/>
                                      </p:to>
                                    </p:set>
                                    <p:animEffect filter="fade" transition="in">
                                      <p:cBhvr>
                                        <p:cTn dur="1"/>
                                        <p:tgtEl>
                                          <p:spTgt spid="5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2" name="Shape 532"/>
        <p:cNvGrpSpPr/>
        <p:nvPr/>
      </p:nvGrpSpPr>
      <p:grpSpPr>
        <a:xfrm>
          <a:off x="0" y="0"/>
          <a:ext cx="0" cy="0"/>
          <a:chOff x="0" y="0"/>
          <a:chExt cx="0" cy="0"/>
        </a:xfrm>
      </p:grpSpPr>
      <p:sp>
        <p:nvSpPr>
          <p:cNvPr id="533" name="Shape 53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Example - GCD</a:t>
            </a:r>
          </a:p>
        </p:txBody>
      </p:sp>
      <p:sp>
        <p:nvSpPr>
          <p:cNvPr id="534" name="Shape 534"/>
          <p:cNvSpPr txBox="1"/>
          <p:nvPr>
            <p:ph idx="1" type="body"/>
          </p:nvPr>
        </p:nvSpPr>
        <p:spPr>
          <a:xfrm>
            <a:off x="457200" y="1600200"/>
            <a:ext cx="4757400" cy="4967700"/>
          </a:xfrm>
          <a:prstGeom prst="rect">
            <a:avLst/>
          </a:prstGeom>
        </p:spPr>
        <p:txBody>
          <a:bodyPr anchorCtr="0" anchor="t" bIns="91425" lIns="91425" rIns="91425" tIns="91425">
            <a:noAutofit/>
          </a:bodyPr>
          <a:lstStyle/>
          <a:p>
            <a:pPr indent="-355600" lvl="0" marL="457200" marR="0" rtl="0" algn="l">
              <a:lnSpc>
                <a:spcPct val="100000"/>
              </a:lnSpc>
              <a:spcBef>
                <a:spcPts val="600"/>
              </a:spcBef>
              <a:spcAft>
                <a:spcPts val="0"/>
              </a:spcAft>
              <a:buSzPct val="100000"/>
              <a:buFont typeface="Consolas"/>
              <a:buAutoNum type="arabicPeriod"/>
            </a:pPr>
            <a:r>
              <a:rPr lang="en" sz="2000">
                <a:latin typeface="Consolas"/>
                <a:ea typeface="Consolas"/>
                <a:cs typeface="Consolas"/>
                <a:sym typeface="Consolas"/>
              </a:rPr>
              <a:t>public int gcd(int x, int y){</a:t>
            </a:r>
          </a:p>
          <a:p>
            <a:pPr indent="-355600" lvl="0" marL="457200" marR="0" rtl="0" algn="l">
              <a:lnSpc>
                <a:spcPct val="100000"/>
              </a:lnSpc>
              <a:spcBef>
                <a:spcPts val="600"/>
              </a:spcBef>
              <a:spcAft>
                <a:spcPts val="0"/>
              </a:spcAft>
              <a:buSzPct val="100000"/>
              <a:buFont typeface="Consolas"/>
              <a:buAutoNum type="arabicPeriod"/>
            </a:pPr>
            <a:r>
              <a:rPr lang="en" sz="2000">
                <a:latin typeface="Consolas"/>
                <a:ea typeface="Consolas"/>
                <a:cs typeface="Consolas"/>
                <a:sym typeface="Consolas"/>
              </a:rPr>
              <a:t>    int tmp;</a:t>
            </a:r>
          </a:p>
          <a:p>
            <a:pPr indent="-355600" lvl="0" marL="457200" marR="0" rtl="0" algn="l">
              <a:lnSpc>
                <a:spcPct val="100000"/>
              </a:lnSpc>
              <a:spcBef>
                <a:spcPts val="600"/>
              </a:spcBef>
              <a:spcAft>
                <a:spcPts val="0"/>
              </a:spcAft>
              <a:buSzPct val="100000"/>
              <a:buFont typeface="Consolas"/>
              <a:buAutoNum type="arabicPeriod"/>
            </a:pPr>
            <a:r>
              <a:rPr lang="en" sz="2000">
                <a:latin typeface="Consolas"/>
                <a:ea typeface="Consolas"/>
                <a:cs typeface="Consolas"/>
                <a:sym typeface="Consolas"/>
              </a:rPr>
              <a:t>    while(y!=0){</a:t>
            </a:r>
          </a:p>
          <a:p>
            <a:pPr indent="-355600" lvl="0" marL="457200" marR="0" rtl="0" algn="l">
              <a:lnSpc>
                <a:spcPct val="100000"/>
              </a:lnSpc>
              <a:spcBef>
                <a:spcPts val="600"/>
              </a:spcBef>
              <a:spcAft>
                <a:spcPts val="0"/>
              </a:spcAft>
              <a:buSzPct val="100000"/>
              <a:buFont typeface="Consolas"/>
              <a:buAutoNum type="arabicPeriod"/>
            </a:pPr>
            <a:r>
              <a:rPr lang="en" sz="2000">
                <a:latin typeface="Consolas"/>
                <a:ea typeface="Consolas"/>
                <a:cs typeface="Consolas"/>
                <a:sym typeface="Consolas"/>
              </a:rPr>
              <a:t>        tmp = x % y;</a:t>
            </a:r>
          </a:p>
          <a:p>
            <a:pPr indent="-355600" lvl="0" marL="457200" marR="0" rtl="0" algn="l">
              <a:lnSpc>
                <a:spcPct val="100000"/>
              </a:lnSpc>
              <a:spcBef>
                <a:spcPts val="600"/>
              </a:spcBef>
              <a:spcAft>
                <a:spcPts val="0"/>
              </a:spcAft>
              <a:buSzPct val="100000"/>
              <a:buFont typeface="Consolas"/>
              <a:buAutoNum type="arabicPeriod"/>
            </a:pPr>
            <a:r>
              <a:rPr lang="en" sz="2000">
                <a:latin typeface="Consolas"/>
                <a:ea typeface="Consolas"/>
                <a:cs typeface="Consolas"/>
                <a:sym typeface="Consolas"/>
              </a:rPr>
              <a:t>        x = y;</a:t>
            </a:r>
          </a:p>
          <a:p>
            <a:pPr indent="-355600" lvl="0" marL="457200" marR="0" rtl="0" algn="l">
              <a:lnSpc>
                <a:spcPct val="100000"/>
              </a:lnSpc>
              <a:spcBef>
                <a:spcPts val="600"/>
              </a:spcBef>
              <a:spcAft>
                <a:spcPts val="0"/>
              </a:spcAft>
              <a:buSzPct val="100000"/>
              <a:buFont typeface="Consolas"/>
              <a:buAutoNum type="arabicPeriod"/>
            </a:pPr>
            <a:r>
              <a:rPr lang="en" sz="2000">
                <a:latin typeface="Consolas"/>
                <a:ea typeface="Consolas"/>
                <a:cs typeface="Consolas"/>
                <a:sym typeface="Consolas"/>
              </a:rPr>
              <a:t>        y = tmp;</a:t>
            </a:r>
          </a:p>
          <a:p>
            <a:pPr indent="-355600" lvl="0" marL="457200" marR="0" rtl="0" algn="l">
              <a:lnSpc>
                <a:spcPct val="100000"/>
              </a:lnSpc>
              <a:spcBef>
                <a:spcPts val="600"/>
              </a:spcBef>
              <a:spcAft>
                <a:spcPts val="0"/>
              </a:spcAft>
              <a:buSzPct val="100000"/>
              <a:buFont typeface="Consolas"/>
              <a:buAutoNum type="arabicPeriod"/>
            </a:pPr>
            <a:r>
              <a:rPr lang="en" sz="2000">
                <a:latin typeface="Consolas"/>
                <a:ea typeface="Consolas"/>
                <a:cs typeface="Consolas"/>
                <a:sym typeface="Consolas"/>
              </a:rPr>
              <a:t>    }</a:t>
            </a:r>
          </a:p>
          <a:p>
            <a:pPr indent="-355600" lvl="0" marL="457200" marR="0" rtl="0" algn="l">
              <a:lnSpc>
                <a:spcPct val="100000"/>
              </a:lnSpc>
              <a:spcBef>
                <a:spcPts val="600"/>
              </a:spcBef>
              <a:spcAft>
                <a:spcPts val="0"/>
              </a:spcAft>
              <a:buSzPct val="100000"/>
              <a:buFont typeface="Consolas"/>
              <a:buAutoNum type="arabicPeriod"/>
            </a:pPr>
            <a:r>
              <a:rPr lang="en" sz="2000">
                <a:latin typeface="Consolas"/>
                <a:ea typeface="Consolas"/>
                <a:cs typeface="Consolas"/>
                <a:sym typeface="Consolas"/>
              </a:rPr>
              <a:t>    return x;</a:t>
            </a:r>
          </a:p>
          <a:p>
            <a:pPr indent="-355600" lvl="0" marL="457200" marR="0" rtl="0" algn="l">
              <a:lnSpc>
                <a:spcPct val="100000"/>
              </a:lnSpc>
              <a:spcBef>
                <a:spcPts val="600"/>
              </a:spcBef>
              <a:spcAft>
                <a:spcPts val="0"/>
              </a:spcAft>
              <a:buSzPct val="100000"/>
              <a:buFont typeface="Consolas"/>
              <a:buAutoNum type="arabicPeriod"/>
            </a:pPr>
            <a:r>
              <a:rPr lang="en" sz="2000">
                <a:latin typeface="Consolas"/>
                <a:ea typeface="Consolas"/>
                <a:cs typeface="Consolas"/>
                <a:sym typeface="Consolas"/>
              </a:rPr>
              <a:t>}</a:t>
            </a:r>
          </a:p>
        </p:txBody>
      </p:sp>
      <p:sp>
        <p:nvSpPr>
          <p:cNvPr id="535" name="Shape 53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35</a:t>
            </a:r>
          </a:p>
        </p:txBody>
      </p:sp>
      <p:sp>
        <p:nvSpPr>
          <p:cNvPr id="536" name="Shape 536"/>
          <p:cNvSpPr txBox="1"/>
          <p:nvPr>
            <p:ph idx="2" type="body"/>
          </p:nvPr>
        </p:nvSpPr>
        <p:spPr>
          <a:xfrm>
            <a:off x="5815074" y="1600200"/>
            <a:ext cx="2871599" cy="4967700"/>
          </a:xfrm>
          <a:prstGeom prst="rect">
            <a:avLst/>
          </a:prstGeom>
        </p:spPr>
        <p:txBody>
          <a:bodyPr anchorCtr="0" anchor="t" bIns="91425" lIns="91425" rIns="91425" tIns="91425">
            <a:noAutofit/>
          </a:bodyPr>
          <a:lstStyle/>
          <a:p>
            <a:pPr indent="-381000" lvl="0" marL="457200" rtl="0">
              <a:spcBef>
                <a:spcPts val="0"/>
              </a:spcBef>
              <a:buSzPct val="100000"/>
              <a:buAutoNum type="arabicPeriod"/>
            </a:pPr>
            <a:r>
              <a:rPr lang="en" sz="2400"/>
              <a:t>def: x, y</a:t>
            </a:r>
          </a:p>
          <a:p>
            <a:pPr indent="-381000" lvl="0" marL="457200" rtl="0">
              <a:spcBef>
                <a:spcPts val="0"/>
              </a:spcBef>
              <a:buSzPct val="100000"/>
              <a:buAutoNum type="arabicPeriod"/>
            </a:pPr>
            <a:r>
              <a:rPr lang="en" sz="2400"/>
              <a:t>def: tmp</a:t>
            </a:r>
          </a:p>
          <a:p>
            <a:pPr indent="-381000" lvl="0" marL="457200" rtl="0">
              <a:spcBef>
                <a:spcPts val="0"/>
              </a:spcBef>
              <a:buSzPct val="100000"/>
              <a:buAutoNum type="arabicPeriod"/>
            </a:pPr>
            <a:r>
              <a:rPr lang="en" sz="2400"/>
              <a:t>use: y</a:t>
            </a:r>
          </a:p>
          <a:p>
            <a:pPr indent="-381000" lvl="0" marL="457200" rtl="0">
              <a:spcBef>
                <a:spcPts val="0"/>
              </a:spcBef>
              <a:buSzPct val="100000"/>
              <a:buAutoNum type="arabicPeriod"/>
            </a:pPr>
            <a:r>
              <a:rPr lang="en" sz="2400"/>
              <a:t>use: x, y </a:t>
            </a:r>
            <a:br>
              <a:rPr lang="en" sz="2400"/>
            </a:br>
            <a:r>
              <a:rPr lang="en" sz="2400"/>
              <a:t>def: tmp</a:t>
            </a:r>
          </a:p>
          <a:p>
            <a:pPr indent="-381000" lvl="0" marL="457200" rtl="0">
              <a:spcBef>
                <a:spcPts val="0"/>
              </a:spcBef>
              <a:buSzPct val="100000"/>
              <a:buAutoNum type="arabicPeriod"/>
            </a:pPr>
            <a:r>
              <a:rPr lang="en" sz="2400"/>
              <a:t>use: y</a:t>
            </a:r>
            <a:br>
              <a:rPr lang="en" sz="2400"/>
            </a:br>
            <a:r>
              <a:rPr lang="en" sz="2400"/>
              <a:t>def: x</a:t>
            </a:r>
          </a:p>
          <a:p>
            <a:pPr indent="-381000" lvl="0" marL="457200" rtl="0">
              <a:spcBef>
                <a:spcPts val="0"/>
              </a:spcBef>
              <a:buSzPct val="100000"/>
              <a:buAutoNum type="arabicPeriod"/>
            </a:pPr>
            <a:r>
              <a:rPr lang="en" sz="2400"/>
              <a:t>use: tmp</a:t>
            </a:r>
            <a:br>
              <a:rPr lang="en" sz="2400"/>
            </a:br>
            <a:r>
              <a:rPr lang="en" sz="2400"/>
              <a:t>def: y</a:t>
            </a:r>
          </a:p>
          <a:p>
            <a:pPr indent="-381000" lvl="0" marL="457200" rtl="0">
              <a:spcBef>
                <a:spcPts val="0"/>
              </a:spcBef>
              <a:buSzPct val="100000"/>
              <a:buAutoNum type="arabicPeriod"/>
            </a:pPr>
            <a:r>
              <a:rPr lang="en" sz="2400"/>
              <a:t> -</a:t>
            </a:r>
          </a:p>
          <a:p>
            <a:pPr indent="-381000" lvl="0" marL="457200" rtl="0">
              <a:spcBef>
                <a:spcPts val="0"/>
              </a:spcBef>
              <a:buSzPct val="100000"/>
              <a:buAutoNum type="arabicPeriod"/>
            </a:pPr>
            <a:r>
              <a:rPr lang="en" sz="2400"/>
              <a:t>use: x</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6"/>
                                        </p:tgtEl>
                                        <p:attrNameLst>
                                          <p:attrName>style.visibility</p:attrName>
                                        </p:attrNameLst>
                                      </p:cBhvr>
                                      <p:to>
                                        <p:strVal val="visible"/>
                                      </p:to>
                                    </p:set>
                                    <p:animEffect filter="fade" transition="in">
                                      <p:cBhvr>
                                        <p:cTn dur="1"/>
                                        <p:tgtEl>
                                          <p:spTgt spid="5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0" name="Shape 540"/>
        <p:cNvGrpSpPr/>
        <p:nvPr/>
      </p:nvGrpSpPr>
      <p:grpSpPr>
        <a:xfrm>
          <a:off x="0" y="0"/>
          <a:ext cx="0" cy="0"/>
          <a:chOff x="0" y="0"/>
          <a:chExt cx="0" cy="0"/>
        </a:xfrm>
      </p:grpSpPr>
      <p:sp>
        <p:nvSpPr>
          <p:cNvPr id="541" name="Shape 54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Example - GCD</a:t>
            </a:r>
          </a:p>
        </p:txBody>
      </p:sp>
      <p:sp>
        <p:nvSpPr>
          <p:cNvPr id="542" name="Shape 542"/>
          <p:cNvSpPr txBox="1"/>
          <p:nvPr>
            <p:ph idx="1" type="body"/>
          </p:nvPr>
        </p:nvSpPr>
        <p:spPr>
          <a:xfrm>
            <a:off x="772175" y="1573350"/>
            <a:ext cx="4757400" cy="4967700"/>
          </a:xfrm>
          <a:prstGeom prst="rect">
            <a:avLst/>
          </a:prstGeom>
        </p:spPr>
        <p:txBody>
          <a:bodyPr anchorCtr="0" anchor="t" bIns="91425" lIns="91425" rIns="91425" tIns="91425">
            <a:noAutofit/>
          </a:bodyPr>
          <a:lstStyle/>
          <a:p>
            <a:pPr indent="-342900" lvl="0" marL="457200" marR="0" rtl="0" algn="l">
              <a:lnSpc>
                <a:spcPct val="100000"/>
              </a:lnSpc>
              <a:spcBef>
                <a:spcPts val="600"/>
              </a:spcBef>
              <a:spcAft>
                <a:spcPts val="0"/>
              </a:spcAft>
              <a:buSzPct val="100000"/>
              <a:buFont typeface="Consolas"/>
              <a:buAutoNum type="arabicPeriod"/>
            </a:pPr>
            <a:r>
              <a:rPr lang="en" sz="1800">
                <a:latin typeface="Consolas"/>
                <a:ea typeface="Consolas"/>
                <a:cs typeface="Consolas"/>
                <a:sym typeface="Consolas"/>
              </a:rPr>
              <a:t>public int gcd(int x, int y){</a:t>
            </a:r>
          </a:p>
          <a:p>
            <a:pPr indent="-342900" lvl="0" marL="457200" marR="0" rtl="0" algn="l">
              <a:lnSpc>
                <a:spcPct val="100000"/>
              </a:lnSpc>
              <a:spcBef>
                <a:spcPts val="600"/>
              </a:spcBef>
              <a:spcAft>
                <a:spcPts val="0"/>
              </a:spcAft>
              <a:buSzPct val="100000"/>
              <a:buFont typeface="Consolas"/>
              <a:buAutoNum type="arabicPeriod"/>
            </a:pPr>
            <a:r>
              <a:rPr lang="en" sz="1800">
                <a:latin typeface="Consolas"/>
                <a:ea typeface="Consolas"/>
                <a:cs typeface="Consolas"/>
                <a:sym typeface="Consolas"/>
              </a:rPr>
              <a:t>    int tmp;</a:t>
            </a:r>
          </a:p>
          <a:p>
            <a:pPr indent="-342900" lvl="0" marL="457200" marR="0" rtl="0" algn="l">
              <a:lnSpc>
                <a:spcPct val="100000"/>
              </a:lnSpc>
              <a:spcBef>
                <a:spcPts val="600"/>
              </a:spcBef>
              <a:spcAft>
                <a:spcPts val="0"/>
              </a:spcAft>
              <a:buSzPct val="100000"/>
              <a:buFont typeface="Consolas"/>
              <a:buAutoNum type="arabicPeriod"/>
            </a:pPr>
            <a:r>
              <a:rPr lang="en" sz="1800">
                <a:latin typeface="Consolas"/>
                <a:ea typeface="Consolas"/>
                <a:cs typeface="Consolas"/>
                <a:sym typeface="Consolas"/>
              </a:rPr>
              <a:t>    while(y!=0){</a:t>
            </a:r>
          </a:p>
          <a:p>
            <a:pPr indent="-342900" lvl="0" marL="457200" marR="0" rtl="0" algn="l">
              <a:lnSpc>
                <a:spcPct val="100000"/>
              </a:lnSpc>
              <a:spcBef>
                <a:spcPts val="600"/>
              </a:spcBef>
              <a:spcAft>
                <a:spcPts val="0"/>
              </a:spcAft>
              <a:buSzPct val="100000"/>
              <a:buFont typeface="Consolas"/>
              <a:buAutoNum type="arabicPeriod"/>
            </a:pPr>
            <a:r>
              <a:rPr lang="en" sz="1800">
                <a:latin typeface="Consolas"/>
                <a:ea typeface="Consolas"/>
                <a:cs typeface="Consolas"/>
                <a:sym typeface="Consolas"/>
              </a:rPr>
              <a:t>        tmp = x % y;</a:t>
            </a:r>
          </a:p>
          <a:p>
            <a:pPr indent="-342900" lvl="0" marL="457200" marR="0" rtl="0" algn="l">
              <a:lnSpc>
                <a:spcPct val="100000"/>
              </a:lnSpc>
              <a:spcBef>
                <a:spcPts val="600"/>
              </a:spcBef>
              <a:spcAft>
                <a:spcPts val="0"/>
              </a:spcAft>
              <a:buSzPct val="100000"/>
              <a:buFont typeface="Consolas"/>
              <a:buAutoNum type="arabicPeriod"/>
            </a:pPr>
            <a:r>
              <a:rPr lang="en" sz="1800">
                <a:latin typeface="Consolas"/>
                <a:ea typeface="Consolas"/>
                <a:cs typeface="Consolas"/>
                <a:sym typeface="Consolas"/>
              </a:rPr>
              <a:t>        x = y;</a:t>
            </a:r>
          </a:p>
          <a:p>
            <a:pPr indent="-342900" lvl="0" marL="457200" marR="0" rtl="0" algn="l">
              <a:lnSpc>
                <a:spcPct val="100000"/>
              </a:lnSpc>
              <a:spcBef>
                <a:spcPts val="600"/>
              </a:spcBef>
              <a:spcAft>
                <a:spcPts val="0"/>
              </a:spcAft>
              <a:buSzPct val="100000"/>
              <a:buFont typeface="Consolas"/>
              <a:buAutoNum type="arabicPeriod"/>
            </a:pPr>
            <a:r>
              <a:rPr lang="en" sz="1800">
                <a:latin typeface="Consolas"/>
                <a:ea typeface="Consolas"/>
                <a:cs typeface="Consolas"/>
                <a:sym typeface="Consolas"/>
              </a:rPr>
              <a:t>        y = tmp;</a:t>
            </a:r>
          </a:p>
          <a:p>
            <a:pPr indent="-342900" lvl="0" marL="457200" marR="0" rtl="0" algn="l">
              <a:lnSpc>
                <a:spcPct val="100000"/>
              </a:lnSpc>
              <a:spcBef>
                <a:spcPts val="600"/>
              </a:spcBef>
              <a:spcAft>
                <a:spcPts val="0"/>
              </a:spcAft>
              <a:buSzPct val="100000"/>
              <a:buFont typeface="Consolas"/>
              <a:buAutoNum type="arabicPeriod"/>
            </a:pPr>
            <a:r>
              <a:rPr lang="en" sz="1800">
                <a:latin typeface="Consolas"/>
                <a:ea typeface="Consolas"/>
                <a:cs typeface="Consolas"/>
                <a:sym typeface="Consolas"/>
              </a:rPr>
              <a:t>    }</a:t>
            </a:r>
          </a:p>
          <a:p>
            <a:pPr indent="-342900" lvl="0" marL="457200" marR="0" rtl="0" algn="l">
              <a:lnSpc>
                <a:spcPct val="100000"/>
              </a:lnSpc>
              <a:spcBef>
                <a:spcPts val="600"/>
              </a:spcBef>
              <a:spcAft>
                <a:spcPts val="0"/>
              </a:spcAft>
              <a:buSzPct val="100000"/>
              <a:buFont typeface="Consolas"/>
              <a:buAutoNum type="arabicPeriod"/>
            </a:pPr>
            <a:r>
              <a:rPr lang="en" sz="1800">
                <a:latin typeface="Consolas"/>
                <a:ea typeface="Consolas"/>
                <a:cs typeface="Consolas"/>
                <a:sym typeface="Consolas"/>
              </a:rPr>
              <a:t>    return x;</a:t>
            </a:r>
          </a:p>
          <a:p>
            <a:pPr indent="-342900" lvl="0" marL="457200" marR="0" rtl="0" algn="l">
              <a:lnSpc>
                <a:spcPct val="100000"/>
              </a:lnSpc>
              <a:spcBef>
                <a:spcPts val="600"/>
              </a:spcBef>
              <a:spcAft>
                <a:spcPts val="0"/>
              </a:spcAft>
              <a:buSzPct val="100000"/>
              <a:buFont typeface="Consolas"/>
              <a:buAutoNum type="arabicPeriod"/>
            </a:pPr>
            <a:r>
              <a:rPr lang="en" sz="1800">
                <a:latin typeface="Consolas"/>
                <a:ea typeface="Consolas"/>
                <a:cs typeface="Consolas"/>
                <a:sym typeface="Consolas"/>
              </a:rPr>
              <a:t>}</a:t>
            </a:r>
          </a:p>
        </p:txBody>
      </p:sp>
      <p:sp>
        <p:nvSpPr>
          <p:cNvPr id="543" name="Shape 543"/>
          <p:cNvSpPr txBox="1"/>
          <p:nvPr>
            <p:ph idx="2" type="body"/>
          </p:nvPr>
        </p:nvSpPr>
        <p:spPr>
          <a:xfrm>
            <a:off x="457200" y="4350150"/>
            <a:ext cx="4552200" cy="2190900"/>
          </a:xfrm>
          <a:prstGeom prst="rect">
            <a:avLst/>
          </a:prstGeom>
        </p:spPr>
        <p:txBody>
          <a:bodyPr anchorCtr="0" anchor="t" bIns="91425" lIns="91425" rIns="91425" tIns="91425">
            <a:noAutofit/>
          </a:bodyPr>
          <a:lstStyle/>
          <a:p>
            <a:pPr lvl="0" rtl="0">
              <a:spcBef>
                <a:spcPts val="0"/>
              </a:spcBef>
              <a:buNone/>
            </a:pPr>
            <a:r>
              <a:rPr lang="en" sz="2000"/>
              <a:t>1. def: x, y          2. def: tmp</a:t>
            </a:r>
          </a:p>
          <a:p>
            <a:pPr lvl="0" rtl="0">
              <a:spcBef>
                <a:spcPts val="0"/>
              </a:spcBef>
              <a:buNone/>
            </a:pPr>
            <a:r>
              <a:rPr lang="en" sz="2000"/>
              <a:t>3. use: y             4. use: x, y def: tmp</a:t>
            </a:r>
          </a:p>
          <a:p>
            <a:pPr lvl="0" rtl="0">
              <a:spcBef>
                <a:spcPts val="0"/>
              </a:spcBef>
              <a:buNone/>
            </a:pPr>
            <a:r>
              <a:rPr lang="en" sz="2000"/>
              <a:t>5. use: y def: x   6. use: tmp def: y</a:t>
            </a:r>
          </a:p>
          <a:p>
            <a:pPr lvl="0" rtl="0">
              <a:spcBef>
                <a:spcPts val="0"/>
              </a:spcBef>
              <a:buNone/>
            </a:pPr>
            <a:r>
              <a:rPr lang="en" sz="2000"/>
              <a:t>8. use: x</a:t>
            </a:r>
          </a:p>
        </p:txBody>
      </p:sp>
      <p:sp>
        <p:nvSpPr>
          <p:cNvPr id="544" name="Shape 54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36</a:t>
            </a:r>
          </a:p>
        </p:txBody>
      </p:sp>
      <p:sp>
        <p:nvSpPr>
          <p:cNvPr id="545" name="Shape 545"/>
          <p:cNvSpPr/>
          <p:nvPr/>
        </p:nvSpPr>
        <p:spPr>
          <a:xfrm>
            <a:off x="5529575" y="1693262"/>
            <a:ext cx="2652900" cy="719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public int gcd(int x, int y) {</a:t>
            </a:r>
          </a:p>
          <a:p>
            <a:pPr lvl="0" rtl="0">
              <a:spcBef>
                <a:spcPts val="0"/>
              </a:spcBef>
              <a:buNone/>
            </a:pPr>
            <a:r>
              <a:rPr b="1" lang="en"/>
              <a:t>int tmp;</a:t>
            </a:r>
          </a:p>
        </p:txBody>
      </p:sp>
      <p:sp>
        <p:nvSpPr>
          <p:cNvPr id="546" name="Shape 546"/>
          <p:cNvSpPr/>
          <p:nvPr/>
        </p:nvSpPr>
        <p:spPr>
          <a:xfrm>
            <a:off x="6199925" y="3712275"/>
            <a:ext cx="1312200" cy="507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tmp = x % y</a:t>
            </a:r>
          </a:p>
        </p:txBody>
      </p:sp>
      <p:sp>
        <p:nvSpPr>
          <p:cNvPr id="547" name="Shape 547"/>
          <p:cNvSpPr/>
          <p:nvPr/>
        </p:nvSpPr>
        <p:spPr>
          <a:xfrm>
            <a:off x="6199925" y="5218675"/>
            <a:ext cx="1312200" cy="507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y = tmp;</a:t>
            </a:r>
          </a:p>
        </p:txBody>
      </p:sp>
      <p:sp>
        <p:nvSpPr>
          <p:cNvPr id="548" name="Shape 548"/>
          <p:cNvSpPr/>
          <p:nvPr/>
        </p:nvSpPr>
        <p:spPr>
          <a:xfrm>
            <a:off x="5907712" y="2853825"/>
            <a:ext cx="1896600" cy="507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while (y != 0) {</a:t>
            </a:r>
          </a:p>
        </p:txBody>
      </p:sp>
      <p:sp>
        <p:nvSpPr>
          <p:cNvPr id="549" name="Shape 549"/>
          <p:cNvSpPr/>
          <p:nvPr/>
        </p:nvSpPr>
        <p:spPr>
          <a:xfrm>
            <a:off x="6390425" y="4430437"/>
            <a:ext cx="931200" cy="507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x = y</a:t>
            </a:r>
          </a:p>
        </p:txBody>
      </p:sp>
      <p:sp>
        <p:nvSpPr>
          <p:cNvPr id="550" name="Shape 550"/>
          <p:cNvSpPr/>
          <p:nvPr/>
        </p:nvSpPr>
        <p:spPr>
          <a:xfrm>
            <a:off x="6199925" y="6006900"/>
            <a:ext cx="1312200" cy="507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return x;</a:t>
            </a:r>
          </a:p>
        </p:txBody>
      </p:sp>
      <p:sp>
        <p:nvSpPr>
          <p:cNvPr id="551" name="Shape 551"/>
          <p:cNvSpPr/>
          <p:nvPr/>
        </p:nvSpPr>
        <p:spPr>
          <a:xfrm>
            <a:off x="7854462" y="2088225"/>
            <a:ext cx="451500" cy="494100"/>
          </a:xfrm>
          <a:prstGeom prst="ellipse">
            <a:avLst/>
          </a:prstGeom>
          <a:solidFill>
            <a:srgbClr val="93C47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A</a:t>
            </a:r>
          </a:p>
        </p:txBody>
      </p:sp>
      <p:cxnSp>
        <p:nvCxnSpPr>
          <p:cNvPr id="552" name="Shape 552"/>
          <p:cNvCxnSpPr>
            <a:stCxn id="545" idx="2"/>
            <a:endCxn id="548" idx="0"/>
          </p:cNvCxnSpPr>
          <p:nvPr/>
        </p:nvCxnSpPr>
        <p:spPr>
          <a:xfrm>
            <a:off x="6856025" y="2412962"/>
            <a:ext cx="0" cy="441000"/>
          </a:xfrm>
          <a:prstGeom prst="straightConnector1">
            <a:avLst/>
          </a:prstGeom>
          <a:noFill/>
          <a:ln cap="flat" cmpd="sng" w="9525">
            <a:solidFill>
              <a:schemeClr val="dk2"/>
            </a:solidFill>
            <a:prstDash val="solid"/>
            <a:round/>
            <a:headEnd len="lg" w="lg" type="none"/>
            <a:tailEnd len="lg" w="lg" type="triangle"/>
          </a:ln>
        </p:spPr>
      </p:cxnSp>
      <p:sp>
        <p:nvSpPr>
          <p:cNvPr id="553" name="Shape 553"/>
          <p:cNvSpPr/>
          <p:nvPr/>
        </p:nvSpPr>
        <p:spPr>
          <a:xfrm>
            <a:off x="7402962" y="2970525"/>
            <a:ext cx="451500" cy="494100"/>
          </a:xfrm>
          <a:prstGeom prst="ellipse">
            <a:avLst/>
          </a:prstGeom>
          <a:solidFill>
            <a:srgbClr val="93C47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B</a:t>
            </a:r>
          </a:p>
        </p:txBody>
      </p:sp>
      <p:cxnSp>
        <p:nvCxnSpPr>
          <p:cNvPr id="554" name="Shape 554"/>
          <p:cNvCxnSpPr>
            <a:stCxn id="548" idx="2"/>
            <a:endCxn id="546" idx="0"/>
          </p:cNvCxnSpPr>
          <p:nvPr/>
        </p:nvCxnSpPr>
        <p:spPr>
          <a:xfrm>
            <a:off x="6856012" y="3361125"/>
            <a:ext cx="0" cy="351300"/>
          </a:xfrm>
          <a:prstGeom prst="straightConnector1">
            <a:avLst/>
          </a:prstGeom>
          <a:noFill/>
          <a:ln cap="flat" cmpd="sng" w="9525">
            <a:solidFill>
              <a:schemeClr val="dk2"/>
            </a:solidFill>
            <a:prstDash val="solid"/>
            <a:round/>
            <a:headEnd len="lg" w="lg" type="none"/>
            <a:tailEnd len="lg" w="lg" type="triangle"/>
          </a:ln>
        </p:spPr>
      </p:cxnSp>
      <p:sp>
        <p:nvSpPr>
          <p:cNvPr id="555" name="Shape 555"/>
          <p:cNvSpPr/>
          <p:nvPr/>
        </p:nvSpPr>
        <p:spPr>
          <a:xfrm>
            <a:off x="7352812" y="3810150"/>
            <a:ext cx="451500" cy="494100"/>
          </a:xfrm>
          <a:prstGeom prst="ellipse">
            <a:avLst/>
          </a:prstGeom>
          <a:solidFill>
            <a:srgbClr val="93C47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C</a:t>
            </a:r>
          </a:p>
        </p:txBody>
      </p:sp>
      <p:cxnSp>
        <p:nvCxnSpPr>
          <p:cNvPr id="556" name="Shape 556"/>
          <p:cNvCxnSpPr>
            <a:stCxn id="546" idx="2"/>
            <a:endCxn id="549" idx="0"/>
          </p:cNvCxnSpPr>
          <p:nvPr/>
        </p:nvCxnSpPr>
        <p:spPr>
          <a:xfrm>
            <a:off x="6856025" y="4219575"/>
            <a:ext cx="0" cy="210900"/>
          </a:xfrm>
          <a:prstGeom prst="straightConnector1">
            <a:avLst/>
          </a:prstGeom>
          <a:noFill/>
          <a:ln cap="flat" cmpd="sng" w="9525">
            <a:solidFill>
              <a:schemeClr val="dk2"/>
            </a:solidFill>
            <a:prstDash val="solid"/>
            <a:round/>
            <a:headEnd len="lg" w="lg" type="none"/>
            <a:tailEnd len="lg" w="lg" type="triangle"/>
          </a:ln>
        </p:spPr>
      </p:cxnSp>
      <p:sp>
        <p:nvSpPr>
          <p:cNvPr id="557" name="Shape 557"/>
          <p:cNvSpPr/>
          <p:nvPr/>
        </p:nvSpPr>
        <p:spPr>
          <a:xfrm>
            <a:off x="7060612" y="4570725"/>
            <a:ext cx="451500" cy="494100"/>
          </a:xfrm>
          <a:prstGeom prst="ellipse">
            <a:avLst/>
          </a:prstGeom>
          <a:solidFill>
            <a:srgbClr val="93C47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D</a:t>
            </a:r>
          </a:p>
        </p:txBody>
      </p:sp>
      <p:cxnSp>
        <p:nvCxnSpPr>
          <p:cNvPr id="558" name="Shape 558"/>
          <p:cNvCxnSpPr>
            <a:stCxn id="549" idx="2"/>
            <a:endCxn id="547" idx="0"/>
          </p:cNvCxnSpPr>
          <p:nvPr/>
        </p:nvCxnSpPr>
        <p:spPr>
          <a:xfrm>
            <a:off x="6856025" y="4937737"/>
            <a:ext cx="0" cy="280800"/>
          </a:xfrm>
          <a:prstGeom prst="straightConnector1">
            <a:avLst/>
          </a:prstGeom>
          <a:noFill/>
          <a:ln cap="flat" cmpd="sng" w="9525">
            <a:solidFill>
              <a:schemeClr val="dk2"/>
            </a:solidFill>
            <a:prstDash val="solid"/>
            <a:round/>
            <a:headEnd len="lg" w="lg" type="none"/>
            <a:tailEnd len="lg" w="lg" type="triangle"/>
          </a:ln>
        </p:spPr>
      </p:cxnSp>
      <p:sp>
        <p:nvSpPr>
          <p:cNvPr id="559" name="Shape 559"/>
          <p:cNvSpPr/>
          <p:nvPr/>
        </p:nvSpPr>
        <p:spPr>
          <a:xfrm>
            <a:off x="7125837" y="5331300"/>
            <a:ext cx="451500" cy="494100"/>
          </a:xfrm>
          <a:prstGeom prst="ellipse">
            <a:avLst/>
          </a:prstGeom>
          <a:solidFill>
            <a:srgbClr val="93C47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E</a:t>
            </a:r>
          </a:p>
        </p:txBody>
      </p:sp>
      <p:sp>
        <p:nvSpPr>
          <p:cNvPr id="560" name="Shape 560"/>
          <p:cNvSpPr/>
          <p:nvPr/>
        </p:nvSpPr>
        <p:spPr>
          <a:xfrm>
            <a:off x="5305775" y="3104450"/>
            <a:ext cx="874900" cy="3175000"/>
          </a:xfrm>
          <a:custGeom>
            <a:pathLst>
              <a:path extrusionOk="0" h="127000" w="34996">
                <a:moveTo>
                  <a:pt x="24836" y="0"/>
                </a:moveTo>
                <a:lnTo>
                  <a:pt x="0" y="73942"/>
                </a:lnTo>
                <a:lnTo>
                  <a:pt x="34996" y="127000"/>
                </a:lnTo>
              </a:path>
            </a:pathLst>
          </a:custGeom>
          <a:noFill/>
          <a:ln cap="flat" cmpd="sng" w="9525">
            <a:solidFill>
              <a:schemeClr val="dk2"/>
            </a:solidFill>
            <a:prstDash val="solid"/>
            <a:round/>
            <a:headEnd len="lg" w="lg" type="none"/>
            <a:tailEnd len="lg" w="lg" type="triangle"/>
          </a:ln>
        </p:spPr>
      </p:sp>
      <p:sp>
        <p:nvSpPr>
          <p:cNvPr id="561" name="Shape 561"/>
          <p:cNvSpPr/>
          <p:nvPr/>
        </p:nvSpPr>
        <p:spPr>
          <a:xfrm>
            <a:off x="7125837" y="6091875"/>
            <a:ext cx="451500" cy="494100"/>
          </a:xfrm>
          <a:prstGeom prst="ellipse">
            <a:avLst/>
          </a:prstGeom>
          <a:solidFill>
            <a:srgbClr val="93C47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F</a:t>
            </a:r>
          </a:p>
        </p:txBody>
      </p:sp>
      <p:sp>
        <p:nvSpPr>
          <p:cNvPr id="562" name="Shape 562"/>
          <p:cNvSpPr/>
          <p:nvPr/>
        </p:nvSpPr>
        <p:spPr>
          <a:xfrm>
            <a:off x="7521225" y="3005675"/>
            <a:ext cx="677325" cy="2342425"/>
          </a:xfrm>
          <a:custGeom>
            <a:pathLst>
              <a:path extrusionOk="0" h="93697" w="27093">
                <a:moveTo>
                  <a:pt x="0" y="93697"/>
                </a:moveTo>
                <a:lnTo>
                  <a:pt x="16933" y="93697"/>
                </a:lnTo>
                <a:lnTo>
                  <a:pt x="27093" y="15240"/>
                </a:lnTo>
                <a:lnTo>
                  <a:pt x="12418" y="0"/>
                </a:lnTo>
              </a:path>
            </a:pathLst>
          </a:custGeom>
          <a:noFill/>
          <a:ln cap="flat" cmpd="sng" w="9525">
            <a:solidFill>
              <a:schemeClr val="dk2"/>
            </a:solidFill>
            <a:prstDash val="solid"/>
            <a:round/>
            <a:headEnd len="lg" w="lg" type="none"/>
            <a:tailEnd len="lg" w="lg" type="triangle"/>
          </a:ln>
        </p:spPr>
      </p:sp>
      <p:sp>
        <p:nvSpPr>
          <p:cNvPr id="563" name="Shape 563"/>
          <p:cNvSpPr/>
          <p:nvPr/>
        </p:nvSpPr>
        <p:spPr>
          <a:xfrm>
            <a:off x="226200" y="4350150"/>
            <a:ext cx="4813500" cy="1806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b="1" lang="en" sz="1800"/>
              <a:t>Def-Use Pairs</a:t>
            </a:r>
          </a:p>
          <a:p>
            <a:pPr lvl="0">
              <a:spcBef>
                <a:spcPts val="0"/>
              </a:spcBef>
              <a:buNone/>
            </a:pPr>
            <a:r>
              <a:rPr lang="en" sz="1800"/>
              <a:t>x: (1, 4), </a:t>
            </a:r>
            <a:r>
              <a:rPr lang="en" sz="1800">
                <a:solidFill>
                  <a:schemeClr val="dk1"/>
                </a:solidFill>
              </a:rPr>
              <a:t>(5, 4), </a:t>
            </a:r>
            <a:r>
              <a:rPr lang="en" sz="1800"/>
              <a:t>(5, 8), </a:t>
            </a:r>
          </a:p>
          <a:p>
            <a:pPr lvl="0">
              <a:spcBef>
                <a:spcPts val="0"/>
              </a:spcBef>
              <a:buNone/>
            </a:pPr>
            <a:r>
              <a:rPr lang="en" sz="1800"/>
              <a:t>y: (1, 3), (1, 4), (1, 5), (6, 3), (6, 4), (6, 5)</a:t>
            </a:r>
          </a:p>
          <a:p>
            <a:pPr lvl="0">
              <a:spcBef>
                <a:spcPts val="0"/>
              </a:spcBef>
              <a:buNone/>
            </a:pPr>
            <a:r>
              <a:rPr lang="en" sz="1800"/>
              <a:t>tmp: (4, 6) </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3"/>
                                        </p:tgtEl>
                                        <p:attrNameLst>
                                          <p:attrName>style.visibility</p:attrName>
                                        </p:attrNameLst>
                                      </p:cBhvr>
                                      <p:to>
                                        <p:strVal val="visible"/>
                                      </p:to>
                                    </p:set>
                                    <p:animEffect filter="fade" transition="in">
                                      <p:cBhvr>
                                        <p:cTn dur="1"/>
                                        <p:tgtEl>
                                          <p:spTgt spid="5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7" name="Shape 567"/>
        <p:cNvGrpSpPr/>
        <p:nvPr/>
      </p:nvGrpSpPr>
      <p:grpSpPr>
        <a:xfrm>
          <a:off x="0" y="0"/>
          <a:ext cx="0" cy="0"/>
          <a:chOff x="0" y="0"/>
          <a:chExt cx="0" cy="0"/>
        </a:xfrm>
      </p:grpSpPr>
      <p:sp>
        <p:nvSpPr>
          <p:cNvPr id="568" name="Shape 56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Activity - DU Pairs</a:t>
            </a:r>
          </a:p>
        </p:txBody>
      </p:sp>
      <p:sp>
        <p:nvSpPr>
          <p:cNvPr id="569" name="Shape 56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For the provided code, identify all DU pairs.</a:t>
            </a:r>
          </a:p>
          <a:p>
            <a:pPr indent="-228600" lvl="1" marL="914400" marR="0" rtl="0" algn="l">
              <a:lnSpc>
                <a:spcPct val="100000"/>
              </a:lnSpc>
              <a:spcBef>
                <a:spcPts val="600"/>
              </a:spcBef>
              <a:spcAft>
                <a:spcPts val="0"/>
              </a:spcAft>
            </a:pPr>
            <a:r>
              <a:rPr lang="en"/>
              <a:t>Hint - first, find all definitions and uses, then link them.</a:t>
            </a:r>
          </a:p>
          <a:p>
            <a:pPr indent="-228600" lvl="1" marL="914400" rtl="0">
              <a:spcBef>
                <a:spcPts val="600"/>
              </a:spcBef>
            </a:pPr>
            <a:r>
              <a:rPr lang="en"/>
              <a:t>DU Pair = there exists a </a:t>
            </a:r>
            <a:r>
              <a:rPr i="1" lang="en"/>
              <a:t>definition-clear path</a:t>
            </a:r>
            <a:r>
              <a:rPr lang="en"/>
              <a:t> between the definition of x and a use of x.</a:t>
            </a:r>
          </a:p>
          <a:p>
            <a:pPr indent="-228600" lvl="2" marL="1371600" rtl="0">
              <a:spcBef>
                <a:spcPts val="600"/>
              </a:spcBef>
            </a:pPr>
            <a:r>
              <a:rPr lang="en"/>
              <a:t>If x is redefined on the path, the original definition is </a:t>
            </a:r>
            <a:r>
              <a:rPr i="1" lang="en"/>
              <a:t>killed </a:t>
            </a:r>
            <a:r>
              <a:rPr lang="en"/>
              <a:t>and replaced.</a:t>
            </a:r>
          </a:p>
          <a:p>
            <a:pPr indent="-228600" lvl="1" marL="914400" marR="0" rtl="0" algn="l">
              <a:lnSpc>
                <a:spcPct val="100000"/>
              </a:lnSpc>
              <a:spcBef>
                <a:spcPts val="600"/>
              </a:spcBef>
              <a:spcAft>
                <a:spcPts val="0"/>
              </a:spcAft>
            </a:pPr>
            <a:r>
              <a:rPr lang="en"/>
              <a:t>Remember that there is a loop.</a:t>
            </a:r>
          </a:p>
        </p:txBody>
      </p:sp>
      <p:sp>
        <p:nvSpPr>
          <p:cNvPr id="570" name="Shape 570"/>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37</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4" name="Shape 574"/>
        <p:cNvGrpSpPr/>
        <p:nvPr/>
      </p:nvGrpSpPr>
      <p:grpSpPr>
        <a:xfrm>
          <a:off x="0" y="0"/>
          <a:ext cx="0" cy="0"/>
          <a:chOff x="0" y="0"/>
          <a:chExt cx="0" cy="0"/>
        </a:xfrm>
      </p:grpSpPr>
      <p:sp>
        <p:nvSpPr>
          <p:cNvPr id="575" name="Shape 575"/>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Activity Solution - Defs and Uses</a:t>
            </a:r>
          </a:p>
        </p:txBody>
      </p:sp>
      <p:sp>
        <p:nvSpPr>
          <p:cNvPr id="576" name="Shape 576"/>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38</a:t>
            </a:r>
          </a:p>
        </p:txBody>
      </p:sp>
      <p:graphicFrame>
        <p:nvGraphicFramePr>
          <p:cNvPr id="577" name="Shape 577"/>
          <p:cNvGraphicFramePr/>
          <p:nvPr/>
        </p:nvGraphicFramePr>
        <p:xfrm>
          <a:off x="4965600" y="2498075"/>
          <a:ext cx="3000000" cy="3000000"/>
        </p:xfrm>
        <a:graphic>
          <a:graphicData uri="http://schemas.openxmlformats.org/drawingml/2006/table">
            <a:tbl>
              <a:tblPr>
                <a:noFill/>
                <a:tableStyleId>{A8FB2E1E-F8F3-4B3A-81BB-FCCEDAED6ACB}</a:tableStyleId>
              </a:tblPr>
              <a:tblGrid>
                <a:gridCol w="1004275"/>
                <a:gridCol w="1319050"/>
                <a:gridCol w="1221625"/>
              </a:tblGrid>
              <a:tr h="381000">
                <a:tc>
                  <a:txBody>
                    <a:bodyPr>
                      <a:noAutofit/>
                    </a:bodyPr>
                    <a:lstStyle/>
                    <a:p>
                      <a:pPr lvl="0" rtl="0">
                        <a:spcBef>
                          <a:spcPts val="0"/>
                        </a:spcBef>
                        <a:buNone/>
                      </a:pPr>
                      <a:r>
                        <a:rPr b="1" lang="en"/>
                        <a:t>Variable</a:t>
                      </a:r>
                    </a:p>
                  </a:txBody>
                  <a:tcPr marT="91425" marB="91425" marR="91425" marL="91425"/>
                </a:tc>
                <a:tc>
                  <a:txBody>
                    <a:bodyPr>
                      <a:noAutofit/>
                    </a:bodyPr>
                    <a:lstStyle/>
                    <a:p>
                      <a:pPr lvl="0" rtl="0">
                        <a:spcBef>
                          <a:spcPts val="0"/>
                        </a:spcBef>
                        <a:buNone/>
                      </a:pPr>
                      <a:r>
                        <a:rPr b="1" lang="en"/>
                        <a:t>Definitions</a:t>
                      </a:r>
                    </a:p>
                  </a:txBody>
                  <a:tcPr marT="91425" marB="91425" marR="91425" marL="91425"/>
                </a:tc>
                <a:tc>
                  <a:txBody>
                    <a:bodyPr>
                      <a:noAutofit/>
                    </a:bodyPr>
                    <a:lstStyle/>
                    <a:p>
                      <a:pPr lvl="0" rtl="0">
                        <a:spcBef>
                          <a:spcPts val="0"/>
                        </a:spcBef>
                        <a:buNone/>
                      </a:pPr>
                      <a:r>
                        <a:rPr b="1" lang="en"/>
                        <a:t>Uses</a:t>
                      </a:r>
                    </a:p>
                  </a:txBody>
                  <a:tcPr marT="91425" marB="91425" marR="91425" marL="91425"/>
                </a:tc>
              </a:tr>
              <a:tr h="381000">
                <a:tc>
                  <a:txBody>
                    <a:bodyPr>
                      <a:noAutofit/>
                    </a:bodyPr>
                    <a:lstStyle/>
                    <a:p>
                      <a:pPr lvl="0" rtl="0">
                        <a:spcBef>
                          <a:spcPts val="0"/>
                        </a:spcBef>
                        <a:buNone/>
                      </a:pPr>
                      <a:r>
                        <a:rPr lang="en"/>
                        <a:t>argStr</a:t>
                      </a:r>
                    </a:p>
                  </a:txBody>
                  <a:tcPr marT="91425" marB="91425" marR="91425" marL="91425"/>
                </a:tc>
                <a:tc>
                  <a:txBody>
                    <a:bodyPr>
                      <a:noAutofit/>
                    </a:bodyPr>
                    <a:lstStyle/>
                    <a:p>
                      <a:pPr lvl="0" rtl="0">
                        <a:spcBef>
                          <a:spcPts val="0"/>
                        </a:spcBef>
                        <a:buNone/>
                      </a:pPr>
                      <a:r>
                        <a:rPr lang="en"/>
                        <a:t>7</a:t>
                      </a:r>
                    </a:p>
                  </a:txBody>
                  <a:tcPr marT="91425" marB="91425" marR="91425" marL="91425"/>
                </a:tc>
                <a:tc>
                  <a:txBody>
                    <a:bodyPr>
                      <a:noAutofit/>
                    </a:bodyPr>
                    <a:lstStyle/>
                    <a:p>
                      <a:pPr lvl="0" rtl="0">
                        <a:spcBef>
                          <a:spcPts val="0"/>
                        </a:spcBef>
                        <a:buNone/>
                      </a:pPr>
                      <a:r>
                        <a:rPr lang="en"/>
                        <a:t>9, 12, 14</a:t>
                      </a:r>
                    </a:p>
                  </a:txBody>
                  <a:tcPr marT="91425" marB="91425" marR="91425" marL="91425"/>
                </a:tc>
              </a:tr>
              <a:tr h="381000">
                <a:tc>
                  <a:txBody>
                    <a:bodyPr>
                      <a:noAutofit/>
                    </a:bodyPr>
                    <a:lstStyle/>
                    <a:p>
                      <a:pPr lvl="0" rtl="0">
                        <a:spcBef>
                          <a:spcPts val="0"/>
                        </a:spcBef>
                        <a:buNone/>
                      </a:pPr>
                      <a:r>
                        <a:rPr lang="en"/>
                        <a:t>last</a:t>
                      </a:r>
                    </a:p>
                  </a:txBody>
                  <a:tcPr marT="91425" marB="91425" marR="91425" marL="91425"/>
                </a:tc>
                <a:tc>
                  <a:txBody>
                    <a:bodyPr>
                      <a:noAutofit/>
                    </a:bodyPr>
                    <a:lstStyle/>
                    <a:p>
                      <a:pPr lvl="0" rtl="0">
                        <a:spcBef>
                          <a:spcPts val="0"/>
                        </a:spcBef>
                        <a:buNone/>
                      </a:pPr>
                      <a:r>
                        <a:rPr lang="en"/>
                        <a:t>9, 18</a:t>
                      </a:r>
                    </a:p>
                  </a:txBody>
                  <a:tcPr marT="91425" marB="91425" marR="91425" marL="91425"/>
                </a:tc>
                <a:tc>
                  <a:txBody>
                    <a:bodyPr>
                      <a:noAutofit/>
                    </a:bodyPr>
                    <a:lstStyle/>
                    <a:p>
                      <a:pPr lvl="0" rtl="0">
                        <a:spcBef>
                          <a:spcPts val="0"/>
                        </a:spcBef>
                        <a:buNone/>
                      </a:pPr>
                      <a:r>
                        <a:rPr lang="en"/>
                        <a:t>15</a:t>
                      </a:r>
                    </a:p>
                  </a:txBody>
                  <a:tcPr marT="91425" marB="91425" marR="91425" marL="91425"/>
                </a:tc>
              </a:tr>
              <a:tr h="381000">
                <a:tc>
                  <a:txBody>
                    <a:bodyPr>
                      <a:noAutofit/>
                    </a:bodyPr>
                    <a:lstStyle/>
                    <a:p>
                      <a:pPr lvl="0" rtl="0">
                        <a:spcBef>
                          <a:spcPts val="0"/>
                        </a:spcBef>
                        <a:buNone/>
                      </a:pPr>
                      <a:r>
                        <a:rPr lang="en"/>
                        <a:t>argBuf</a:t>
                      </a:r>
                    </a:p>
                  </a:txBody>
                  <a:tcPr marT="91425" marB="91425" marR="91425" marL="91425"/>
                </a:tc>
                <a:tc>
                  <a:txBody>
                    <a:bodyPr>
                      <a:noAutofit/>
                    </a:bodyPr>
                    <a:lstStyle/>
                    <a:p>
                      <a:pPr lvl="0" rtl="0">
                        <a:spcBef>
                          <a:spcPts val="0"/>
                        </a:spcBef>
                        <a:buNone/>
                      </a:pPr>
                      <a:r>
                        <a:rPr lang="en"/>
                        <a:t>10, 17</a:t>
                      </a:r>
                    </a:p>
                  </a:txBody>
                  <a:tcPr marT="91425" marB="91425" marR="91425" marL="91425"/>
                </a:tc>
                <a:tc>
                  <a:txBody>
                    <a:bodyPr>
                      <a:noAutofit/>
                    </a:bodyPr>
                    <a:lstStyle/>
                    <a:p>
                      <a:pPr lvl="0" rtl="0">
                        <a:spcBef>
                          <a:spcPts val="0"/>
                        </a:spcBef>
                        <a:buNone/>
                      </a:pPr>
                      <a:r>
                        <a:rPr lang="en"/>
                        <a:t>22</a:t>
                      </a:r>
                    </a:p>
                  </a:txBody>
                  <a:tcPr marT="91425" marB="91425" marR="91425" marL="91425"/>
                </a:tc>
              </a:tr>
              <a:tr h="381000">
                <a:tc>
                  <a:txBody>
                    <a:bodyPr>
                      <a:noAutofit/>
                    </a:bodyPr>
                    <a:lstStyle/>
                    <a:p>
                      <a:pPr lvl="0" rtl="0">
                        <a:spcBef>
                          <a:spcPts val="0"/>
                        </a:spcBef>
                        <a:buNone/>
                      </a:pPr>
                      <a:r>
                        <a:rPr lang="en"/>
                        <a:t>cldx</a:t>
                      </a:r>
                    </a:p>
                  </a:txBody>
                  <a:tcPr marT="91425" marB="91425" marR="91425" marL="91425"/>
                </a:tc>
                <a:tc>
                  <a:txBody>
                    <a:bodyPr>
                      <a:noAutofit/>
                    </a:bodyPr>
                    <a:lstStyle/>
                    <a:p>
                      <a:pPr lvl="0" rtl="0">
                        <a:spcBef>
                          <a:spcPts val="0"/>
                        </a:spcBef>
                        <a:buNone/>
                      </a:pPr>
                      <a:r>
                        <a:rPr lang="en"/>
                        <a:t>12</a:t>
                      </a:r>
                    </a:p>
                  </a:txBody>
                  <a:tcPr marT="91425" marB="91425" marR="91425" marL="91425"/>
                </a:tc>
                <a:tc>
                  <a:txBody>
                    <a:bodyPr>
                      <a:noAutofit/>
                    </a:bodyPr>
                    <a:lstStyle/>
                    <a:p>
                      <a:pPr lvl="0" rtl="0">
                        <a:spcBef>
                          <a:spcPts val="0"/>
                        </a:spcBef>
                        <a:buNone/>
                      </a:pPr>
                      <a:r>
                        <a:rPr lang="en"/>
                        <a:t>12, 14</a:t>
                      </a:r>
                    </a:p>
                  </a:txBody>
                  <a:tcPr marT="91425" marB="91425" marR="91425" marL="91425"/>
                </a:tc>
              </a:tr>
              <a:tr h="381000">
                <a:tc>
                  <a:txBody>
                    <a:bodyPr>
                      <a:noAutofit/>
                    </a:bodyPr>
                    <a:lstStyle/>
                    <a:p>
                      <a:pPr lvl="0" rtl="0">
                        <a:spcBef>
                          <a:spcPts val="0"/>
                        </a:spcBef>
                        <a:buNone/>
                      </a:pPr>
                      <a:r>
                        <a:rPr lang="en"/>
                        <a:t>ch</a:t>
                      </a:r>
                    </a:p>
                  </a:txBody>
                  <a:tcPr marT="91425" marB="91425" marR="91425" marL="91425"/>
                </a:tc>
                <a:tc>
                  <a:txBody>
                    <a:bodyPr>
                      <a:noAutofit/>
                    </a:bodyPr>
                    <a:lstStyle/>
                    <a:p>
                      <a:pPr lvl="0" rtl="0">
                        <a:spcBef>
                          <a:spcPts val="0"/>
                        </a:spcBef>
                        <a:buNone/>
                      </a:pPr>
                      <a:r>
                        <a:rPr lang="en"/>
                        <a:t>14</a:t>
                      </a:r>
                    </a:p>
                  </a:txBody>
                  <a:tcPr marT="91425" marB="91425" marR="91425" marL="91425"/>
                </a:tc>
                <a:tc>
                  <a:txBody>
                    <a:bodyPr>
                      <a:noAutofit/>
                    </a:bodyPr>
                    <a:lstStyle/>
                    <a:p>
                      <a:pPr lvl="0">
                        <a:spcBef>
                          <a:spcPts val="0"/>
                        </a:spcBef>
                        <a:buNone/>
                      </a:pPr>
                      <a:r>
                        <a:rPr lang="en"/>
                        <a:t>15, 17, 18</a:t>
                      </a:r>
                    </a:p>
                  </a:txBody>
                  <a:tcPr marT="91425" marB="91425" marR="91425" marL="91425"/>
                </a:tc>
              </a:tr>
            </a:tbl>
          </a:graphicData>
        </a:graphic>
      </p:graphicFrame>
      <p:sp>
        <p:nvSpPr>
          <p:cNvPr id="578" name="Shape 578"/>
          <p:cNvSpPr txBox="1"/>
          <p:nvPr/>
        </p:nvSpPr>
        <p:spPr>
          <a:xfrm>
            <a:off x="457200" y="1795625"/>
            <a:ext cx="4424100" cy="3872400"/>
          </a:xfrm>
          <a:prstGeom prst="rect">
            <a:avLst/>
          </a:prstGeom>
          <a:noFill/>
          <a:ln>
            <a:noFill/>
          </a:ln>
        </p:spPr>
        <p:txBody>
          <a:bodyPr anchorCtr="0" anchor="t" bIns="91425" lIns="91425" rIns="91425" tIns="91425">
            <a:noAutofit/>
          </a:bodyPr>
          <a:lstStyle/>
          <a:p>
            <a:pPr lvl="0" rtl="0">
              <a:lnSpc>
                <a:spcPct val="120000"/>
              </a:lnSpc>
              <a:spcBef>
                <a:spcPts val="0"/>
              </a:spcBef>
              <a:buClr>
                <a:schemeClr val="dk1"/>
              </a:buClr>
              <a:buFont typeface="Arial"/>
              <a:buNone/>
            </a:pPr>
            <a:r>
              <a:t/>
            </a:r>
            <a:endParaRPr b="1" sz="1100">
              <a:solidFill>
                <a:schemeClr val="dk1"/>
              </a:solidFill>
              <a:latin typeface="Consolas"/>
              <a:ea typeface="Consolas"/>
              <a:cs typeface="Consolas"/>
              <a:sym typeface="Consolas"/>
            </a:endParaRPr>
          </a:p>
          <a:p>
            <a:pPr lvl="0" rtl="0">
              <a:lnSpc>
                <a:spcPct val="120000"/>
              </a:lnSpc>
              <a:spcBef>
                <a:spcPts val="0"/>
              </a:spcBef>
              <a:buClr>
                <a:schemeClr val="dk1"/>
              </a:buClr>
              <a:buSzPct val="100000"/>
              <a:buFont typeface="Arial"/>
              <a:buNone/>
            </a:pPr>
            <a:r>
              <a:rPr b="1" lang="en" sz="1100">
                <a:solidFill>
                  <a:schemeClr val="dk1"/>
                </a:solidFill>
                <a:latin typeface="Consolas"/>
                <a:ea typeface="Consolas"/>
                <a:cs typeface="Consolas"/>
                <a:sym typeface="Consolas"/>
              </a:rPr>
              <a:t>7. public static String collapseNewlines(String argStr)</a:t>
            </a:r>
          </a:p>
          <a:p>
            <a:pPr lvl="0" rtl="0">
              <a:lnSpc>
                <a:spcPct val="120000"/>
              </a:lnSpc>
              <a:spcBef>
                <a:spcPts val="0"/>
              </a:spcBef>
              <a:buClr>
                <a:schemeClr val="dk1"/>
              </a:buClr>
              <a:buSzPct val="100000"/>
              <a:buFont typeface="Arial"/>
              <a:buNone/>
            </a:pPr>
            <a:r>
              <a:rPr b="1" lang="en" sz="1100">
                <a:solidFill>
                  <a:schemeClr val="dk1"/>
                </a:solidFill>
                <a:latin typeface="Consolas"/>
                <a:ea typeface="Consolas"/>
                <a:cs typeface="Consolas"/>
                <a:sym typeface="Consolas"/>
              </a:rPr>
              <a:t>8. {</a:t>
            </a:r>
          </a:p>
          <a:p>
            <a:pPr lvl="0" rtl="0">
              <a:lnSpc>
                <a:spcPct val="120000"/>
              </a:lnSpc>
              <a:spcBef>
                <a:spcPts val="0"/>
              </a:spcBef>
              <a:buClr>
                <a:schemeClr val="dk1"/>
              </a:buClr>
              <a:buSzPct val="100000"/>
              <a:buFont typeface="Arial"/>
              <a:buNone/>
            </a:pPr>
            <a:r>
              <a:rPr b="1" lang="en" sz="1100">
                <a:solidFill>
                  <a:schemeClr val="dk1"/>
                </a:solidFill>
                <a:latin typeface="Consolas"/>
                <a:ea typeface="Consolas"/>
                <a:cs typeface="Consolas"/>
                <a:sym typeface="Consolas"/>
              </a:rPr>
              <a:t>9.	char last = argStr.charAt(0);</a:t>
            </a:r>
          </a:p>
          <a:p>
            <a:pPr lvl="0" rtl="0">
              <a:lnSpc>
                <a:spcPct val="120000"/>
              </a:lnSpc>
              <a:spcBef>
                <a:spcPts val="0"/>
              </a:spcBef>
              <a:buClr>
                <a:schemeClr val="dk1"/>
              </a:buClr>
              <a:buSzPct val="100000"/>
              <a:buFont typeface="Arial"/>
              <a:buNone/>
            </a:pPr>
            <a:r>
              <a:rPr b="1" lang="en" sz="1100">
                <a:solidFill>
                  <a:schemeClr val="dk1"/>
                </a:solidFill>
                <a:latin typeface="Consolas"/>
                <a:ea typeface="Consolas"/>
                <a:cs typeface="Consolas"/>
                <a:sym typeface="Consolas"/>
              </a:rPr>
              <a:t>10.	StringBuffer argBuf = new StringBuffer();</a:t>
            </a:r>
          </a:p>
          <a:p>
            <a:pPr lvl="0" rtl="0">
              <a:lnSpc>
                <a:spcPct val="120000"/>
              </a:lnSpc>
              <a:spcBef>
                <a:spcPts val="0"/>
              </a:spcBef>
              <a:buClr>
                <a:schemeClr val="dk1"/>
              </a:buClr>
              <a:buSzPct val="100000"/>
              <a:buFont typeface="Arial"/>
              <a:buNone/>
            </a:pPr>
            <a:r>
              <a:rPr b="1" lang="en" sz="1100">
                <a:solidFill>
                  <a:schemeClr val="dk1"/>
                </a:solidFill>
                <a:latin typeface="Consolas"/>
                <a:ea typeface="Consolas"/>
                <a:cs typeface="Consolas"/>
                <a:sym typeface="Consolas"/>
              </a:rPr>
              <a:t>11.</a:t>
            </a:r>
          </a:p>
          <a:p>
            <a:pPr lvl="0" rtl="0">
              <a:lnSpc>
                <a:spcPct val="120000"/>
              </a:lnSpc>
              <a:spcBef>
                <a:spcPts val="0"/>
              </a:spcBef>
              <a:buClr>
                <a:schemeClr val="dk1"/>
              </a:buClr>
              <a:buSzPct val="100000"/>
              <a:buFont typeface="Arial"/>
              <a:buNone/>
            </a:pPr>
            <a:r>
              <a:rPr b="1" lang="en" sz="1100">
                <a:solidFill>
                  <a:schemeClr val="dk1"/>
                </a:solidFill>
                <a:latin typeface="Consolas"/>
                <a:ea typeface="Consolas"/>
                <a:cs typeface="Consolas"/>
                <a:sym typeface="Consolas"/>
              </a:rPr>
              <a:t>12.	for(int cldx = 0; cldx &lt; argStr.length(); cldx++)</a:t>
            </a:r>
          </a:p>
          <a:p>
            <a:pPr lvl="0" rtl="0">
              <a:lnSpc>
                <a:spcPct val="120000"/>
              </a:lnSpc>
              <a:spcBef>
                <a:spcPts val="0"/>
              </a:spcBef>
              <a:buClr>
                <a:schemeClr val="dk1"/>
              </a:buClr>
              <a:buSzPct val="100000"/>
              <a:buFont typeface="Arial"/>
              <a:buNone/>
            </a:pPr>
            <a:r>
              <a:rPr b="1" lang="en" sz="1100">
                <a:solidFill>
                  <a:schemeClr val="dk1"/>
                </a:solidFill>
                <a:latin typeface="Consolas"/>
                <a:ea typeface="Consolas"/>
                <a:cs typeface="Consolas"/>
                <a:sym typeface="Consolas"/>
              </a:rPr>
              <a:t>13.	{</a:t>
            </a:r>
          </a:p>
          <a:p>
            <a:pPr lvl="0" rtl="0">
              <a:lnSpc>
                <a:spcPct val="120000"/>
              </a:lnSpc>
              <a:spcBef>
                <a:spcPts val="0"/>
              </a:spcBef>
              <a:buClr>
                <a:schemeClr val="dk1"/>
              </a:buClr>
              <a:buSzPct val="100000"/>
              <a:buFont typeface="Arial"/>
              <a:buNone/>
            </a:pPr>
            <a:r>
              <a:rPr b="1" lang="en" sz="1100">
                <a:solidFill>
                  <a:schemeClr val="dk1"/>
                </a:solidFill>
                <a:latin typeface="Consolas"/>
                <a:ea typeface="Consolas"/>
                <a:cs typeface="Consolas"/>
                <a:sym typeface="Consolas"/>
              </a:rPr>
              <a:t>14.		char ch = argStr.charAt(cldx);</a:t>
            </a:r>
          </a:p>
          <a:p>
            <a:pPr lvl="0" rtl="0">
              <a:lnSpc>
                <a:spcPct val="120000"/>
              </a:lnSpc>
              <a:spcBef>
                <a:spcPts val="0"/>
              </a:spcBef>
              <a:buClr>
                <a:schemeClr val="dk1"/>
              </a:buClr>
              <a:buSzPct val="100000"/>
              <a:buFont typeface="Arial"/>
              <a:buNone/>
            </a:pPr>
            <a:r>
              <a:rPr b="1" lang="en" sz="1100">
                <a:solidFill>
                  <a:schemeClr val="dk1"/>
                </a:solidFill>
                <a:latin typeface="Consolas"/>
                <a:ea typeface="Consolas"/>
                <a:cs typeface="Consolas"/>
                <a:sym typeface="Consolas"/>
              </a:rPr>
              <a:t>15.		if(ch != ‘\n’ || last != ‘\n’)</a:t>
            </a:r>
          </a:p>
          <a:p>
            <a:pPr lvl="0" rtl="0">
              <a:lnSpc>
                <a:spcPct val="120000"/>
              </a:lnSpc>
              <a:spcBef>
                <a:spcPts val="0"/>
              </a:spcBef>
              <a:buClr>
                <a:schemeClr val="dk1"/>
              </a:buClr>
              <a:buSzPct val="100000"/>
              <a:buFont typeface="Arial"/>
              <a:buNone/>
            </a:pPr>
            <a:r>
              <a:rPr b="1" lang="en" sz="1100">
                <a:solidFill>
                  <a:schemeClr val="dk1"/>
                </a:solidFill>
                <a:latin typeface="Consolas"/>
                <a:ea typeface="Consolas"/>
                <a:cs typeface="Consolas"/>
                <a:sym typeface="Consolas"/>
              </a:rPr>
              <a:t>16.		{</a:t>
            </a:r>
          </a:p>
          <a:p>
            <a:pPr lvl="0" rtl="0">
              <a:lnSpc>
                <a:spcPct val="120000"/>
              </a:lnSpc>
              <a:spcBef>
                <a:spcPts val="0"/>
              </a:spcBef>
              <a:buClr>
                <a:schemeClr val="dk1"/>
              </a:buClr>
              <a:buSzPct val="100000"/>
              <a:buFont typeface="Arial"/>
              <a:buNone/>
            </a:pPr>
            <a:r>
              <a:rPr b="1" lang="en" sz="1100">
                <a:solidFill>
                  <a:schemeClr val="dk1"/>
                </a:solidFill>
                <a:latin typeface="Consolas"/>
                <a:ea typeface="Consolas"/>
                <a:cs typeface="Consolas"/>
                <a:sym typeface="Consolas"/>
              </a:rPr>
              <a:t>17.			argBuf.append(ch);</a:t>
            </a:r>
          </a:p>
          <a:p>
            <a:pPr lvl="0" rtl="0">
              <a:lnSpc>
                <a:spcPct val="120000"/>
              </a:lnSpc>
              <a:spcBef>
                <a:spcPts val="0"/>
              </a:spcBef>
              <a:buClr>
                <a:schemeClr val="dk1"/>
              </a:buClr>
              <a:buSzPct val="100000"/>
              <a:buFont typeface="Arial"/>
              <a:buNone/>
            </a:pPr>
            <a:r>
              <a:rPr b="1" lang="en" sz="1100">
                <a:solidFill>
                  <a:schemeClr val="dk1"/>
                </a:solidFill>
                <a:latin typeface="Consolas"/>
                <a:ea typeface="Consolas"/>
                <a:cs typeface="Consolas"/>
                <a:sym typeface="Consolas"/>
              </a:rPr>
              <a:t>18.			last = ch;</a:t>
            </a:r>
          </a:p>
          <a:p>
            <a:pPr lvl="0" rtl="0">
              <a:lnSpc>
                <a:spcPct val="120000"/>
              </a:lnSpc>
              <a:spcBef>
                <a:spcPts val="0"/>
              </a:spcBef>
              <a:buClr>
                <a:schemeClr val="dk1"/>
              </a:buClr>
              <a:buSzPct val="100000"/>
              <a:buFont typeface="Arial"/>
              <a:buNone/>
            </a:pPr>
            <a:r>
              <a:rPr b="1" lang="en" sz="1100">
                <a:solidFill>
                  <a:schemeClr val="dk1"/>
                </a:solidFill>
                <a:latin typeface="Consolas"/>
                <a:ea typeface="Consolas"/>
                <a:cs typeface="Consolas"/>
                <a:sym typeface="Consolas"/>
              </a:rPr>
              <a:t>19.		}</a:t>
            </a:r>
          </a:p>
          <a:p>
            <a:pPr lvl="0" rtl="0">
              <a:lnSpc>
                <a:spcPct val="120000"/>
              </a:lnSpc>
              <a:spcBef>
                <a:spcPts val="0"/>
              </a:spcBef>
              <a:buClr>
                <a:schemeClr val="dk1"/>
              </a:buClr>
              <a:buSzPct val="100000"/>
              <a:buFont typeface="Arial"/>
              <a:buNone/>
            </a:pPr>
            <a:r>
              <a:rPr b="1" lang="en" sz="1100">
                <a:solidFill>
                  <a:schemeClr val="dk1"/>
                </a:solidFill>
                <a:latin typeface="Consolas"/>
                <a:ea typeface="Consolas"/>
                <a:cs typeface="Consolas"/>
                <a:sym typeface="Consolas"/>
              </a:rPr>
              <a:t>20.	}</a:t>
            </a:r>
          </a:p>
          <a:p>
            <a:pPr lvl="0" rtl="0">
              <a:lnSpc>
                <a:spcPct val="120000"/>
              </a:lnSpc>
              <a:spcBef>
                <a:spcPts val="0"/>
              </a:spcBef>
              <a:buClr>
                <a:schemeClr val="dk1"/>
              </a:buClr>
              <a:buSzPct val="100000"/>
              <a:buFont typeface="Arial"/>
              <a:buNone/>
            </a:pPr>
            <a:r>
              <a:rPr b="1" lang="en" sz="1100">
                <a:solidFill>
                  <a:schemeClr val="dk1"/>
                </a:solidFill>
                <a:latin typeface="Consolas"/>
                <a:ea typeface="Consolas"/>
                <a:cs typeface="Consolas"/>
                <a:sym typeface="Consolas"/>
              </a:rPr>
              <a:t>21.</a:t>
            </a:r>
          </a:p>
          <a:p>
            <a:pPr lvl="0" rtl="0">
              <a:lnSpc>
                <a:spcPct val="120000"/>
              </a:lnSpc>
              <a:spcBef>
                <a:spcPts val="0"/>
              </a:spcBef>
              <a:buClr>
                <a:schemeClr val="dk1"/>
              </a:buClr>
              <a:buSzPct val="100000"/>
              <a:buFont typeface="Arial"/>
              <a:buNone/>
            </a:pPr>
            <a:r>
              <a:rPr b="1" lang="en" sz="1100">
                <a:solidFill>
                  <a:schemeClr val="dk1"/>
                </a:solidFill>
                <a:latin typeface="Consolas"/>
                <a:ea typeface="Consolas"/>
                <a:cs typeface="Consolas"/>
                <a:sym typeface="Consolas"/>
              </a:rPr>
              <a:t>22.	return argBuf.toString();</a:t>
            </a:r>
          </a:p>
          <a:p>
            <a:pPr lvl="0" rtl="0">
              <a:lnSpc>
                <a:spcPct val="120000"/>
              </a:lnSpc>
              <a:spcBef>
                <a:spcPts val="0"/>
              </a:spcBef>
              <a:buClr>
                <a:schemeClr val="dk1"/>
              </a:buClr>
              <a:buSzPct val="100000"/>
              <a:buFont typeface="Arial"/>
              <a:buNone/>
            </a:pPr>
            <a:r>
              <a:rPr b="1" lang="en" sz="1100">
                <a:solidFill>
                  <a:schemeClr val="dk1"/>
                </a:solidFill>
                <a:latin typeface="Consolas"/>
                <a:ea typeface="Consolas"/>
                <a:cs typeface="Consolas"/>
                <a:sym typeface="Consolas"/>
              </a:rPr>
              <a:t>23. }</a:t>
            </a:r>
          </a:p>
          <a:p>
            <a:pPr lvl="0">
              <a:spcBef>
                <a:spcPts val="0"/>
              </a:spcBef>
              <a:buNone/>
            </a:pPr>
            <a:r>
              <a:t/>
            </a:r>
            <a:endParaRPr sz="1100">
              <a:latin typeface="Consolas"/>
              <a:ea typeface="Consolas"/>
              <a:cs typeface="Consolas"/>
              <a:sym typeface="Consola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2" name="Shape 582"/>
        <p:cNvGrpSpPr/>
        <p:nvPr/>
      </p:nvGrpSpPr>
      <p:grpSpPr>
        <a:xfrm>
          <a:off x="0" y="0"/>
          <a:ext cx="0" cy="0"/>
          <a:chOff x="0" y="0"/>
          <a:chExt cx="0" cy="0"/>
        </a:xfrm>
      </p:grpSpPr>
      <p:sp>
        <p:nvSpPr>
          <p:cNvPr id="583" name="Shape 583"/>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Activity Solution - Def-Use Pairs</a:t>
            </a:r>
          </a:p>
        </p:txBody>
      </p:sp>
      <p:sp>
        <p:nvSpPr>
          <p:cNvPr id="584" name="Shape 584"/>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39</a:t>
            </a:r>
          </a:p>
        </p:txBody>
      </p:sp>
      <p:graphicFrame>
        <p:nvGraphicFramePr>
          <p:cNvPr id="585" name="Shape 585"/>
          <p:cNvGraphicFramePr/>
          <p:nvPr/>
        </p:nvGraphicFramePr>
        <p:xfrm>
          <a:off x="5192775" y="2314175"/>
          <a:ext cx="3000000" cy="3000000"/>
        </p:xfrm>
        <a:graphic>
          <a:graphicData uri="http://schemas.openxmlformats.org/drawingml/2006/table">
            <a:tbl>
              <a:tblPr>
                <a:noFill/>
                <a:tableStyleId>{A8FB2E1E-F8F3-4B3A-81BB-FCCEDAED6ACB}</a:tableStyleId>
              </a:tblPr>
              <a:tblGrid>
                <a:gridCol w="1249750"/>
                <a:gridCol w="1641475"/>
              </a:tblGrid>
              <a:tr h="381000">
                <a:tc>
                  <a:txBody>
                    <a:bodyPr>
                      <a:noAutofit/>
                    </a:bodyPr>
                    <a:lstStyle/>
                    <a:p>
                      <a:pPr lvl="0" rtl="0">
                        <a:spcBef>
                          <a:spcPts val="0"/>
                        </a:spcBef>
                        <a:buNone/>
                      </a:pPr>
                      <a:r>
                        <a:rPr b="1" lang="en"/>
                        <a:t>Variable</a:t>
                      </a:r>
                    </a:p>
                  </a:txBody>
                  <a:tcPr marT="91425" marB="91425" marR="91425" marL="91425"/>
                </a:tc>
                <a:tc>
                  <a:txBody>
                    <a:bodyPr>
                      <a:noAutofit/>
                    </a:bodyPr>
                    <a:lstStyle/>
                    <a:p>
                      <a:pPr lvl="0" rtl="0">
                        <a:spcBef>
                          <a:spcPts val="0"/>
                        </a:spcBef>
                        <a:buNone/>
                      </a:pPr>
                      <a:r>
                        <a:rPr b="1" lang="en"/>
                        <a:t>D-U Pairs</a:t>
                      </a:r>
                    </a:p>
                  </a:txBody>
                  <a:tcPr marT="91425" marB="91425" marR="91425" marL="91425"/>
                </a:tc>
              </a:tr>
              <a:tr h="381000">
                <a:tc>
                  <a:txBody>
                    <a:bodyPr>
                      <a:noAutofit/>
                    </a:bodyPr>
                    <a:lstStyle/>
                    <a:p>
                      <a:pPr lvl="0" rtl="0">
                        <a:spcBef>
                          <a:spcPts val="0"/>
                        </a:spcBef>
                        <a:buNone/>
                      </a:pPr>
                      <a:r>
                        <a:rPr lang="en"/>
                        <a:t>argStr</a:t>
                      </a:r>
                    </a:p>
                  </a:txBody>
                  <a:tcPr marT="91425" marB="91425" marR="91425" marL="91425"/>
                </a:tc>
                <a:tc>
                  <a:txBody>
                    <a:bodyPr>
                      <a:noAutofit/>
                    </a:bodyPr>
                    <a:lstStyle/>
                    <a:p>
                      <a:pPr lvl="0">
                        <a:spcBef>
                          <a:spcPts val="0"/>
                        </a:spcBef>
                        <a:buNone/>
                      </a:pPr>
                      <a:r>
                        <a:rPr lang="en"/>
                        <a:t>(7, 9), (7,12), </a:t>
                      </a:r>
                    </a:p>
                    <a:p>
                      <a:pPr lvl="0" rtl="0">
                        <a:spcBef>
                          <a:spcPts val="0"/>
                        </a:spcBef>
                        <a:buNone/>
                      </a:pPr>
                      <a:r>
                        <a:rPr lang="en"/>
                        <a:t>(7, 14)</a:t>
                      </a:r>
                    </a:p>
                  </a:txBody>
                  <a:tcPr marT="91425" marB="91425" marR="91425" marL="91425"/>
                </a:tc>
              </a:tr>
              <a:tr h="381000">
                <a:tc>
                  <a:txBody>
                    <a:bodyPr>
                      <a:noAutofit/>
                    </a:bodyPr>
                    <a:lstStyle/>
                    <a:p>
                      <a:pPr lvl="0" rtl="0">
                        <a:spcBef>
                          <a:spcPts val="0"/>
                        </a:spcBef>
                        <a:buNone/>
                      </a:pPr>
                      <a:r>
                        <a:rPr lang="en"/>
                        <a:t>last</a:t>
                      </a:r>
                    </a:p>
                  </a:txBody>
                  <a:tcPr marT="91425" marB="91425" marR="91425" marL="91425"/>
                </a:tc>
                <a:tc>
                  <a:txBody>
                    <a:bodyPr>
                      <a:noAutofit/>
                    </a:bodyPr>
                    <a:lstStyle/>
                    <a:p>
                      <a:pPr lvl="0" rtl="0">
                        <a:spcBef>
                          <a:spcPts val="0"/>
                        </a:spcBef>
                        <a:buNone/>
                      </a:pPr>
                      <a:r>
                        <a:rPr lang="en"/>
                        <a:t>(9, 15), (18, 15)</a:t>
                      </a:r>
                    </a:p>
                  </a:txBody>
                  <a:tcPr marT="91425" marB="91425" marR="91425" marL="91425"/>
                </a:tc>
              </a:tr>
              <a:tr h="381000">
                <a:tc>
                  <a:txBody>
                    <a:bodyPr>
                      <a:noAutofit/>
                    </a:bodyPr>
                    <a:lstStyle/>
                    <a:p>
                      <a:pPr lvl="0" rtl="0">
                        <a:spcBef>
                          <a:spcPts val="0"/>
                        </a:spcBef>
                        <a:buNone/>
                      </a:pPr>
                      <a:r>
                        <a:rPr lang="en"/>
                        <a:t>argBuf</a:t>
                      </a:r>
                    </a:p>
                  </a:txBody>
                  <a:tcPr marT="91425" marB="91425" marR="91425" marL="91425"/>
                </a:tc>
                <a:tc>
                  <a:txBody>
                    <a:bodyPr>
                      <a:noAutofit/>
                    </a:bodyPr>
                    <a:lstStyle/>
                    <a:p>
                      <a:pPr lvl="0" rtl="0">
                        <a:spcBef>
                          <a:spcPts val="0"/>
                        </a:spcBef>
                        <a:buNone/>
                      </a:pPr>
                      <a:r>
                        <a:rPr lang="en"/>
                        <a:t>(17, 22)</a:t>
                      </a:r>
                    </a:p>
                  </a:txBody>
                  <a:tcPr marT="91425" marB="91425" marR="91425" marL="91425"/>
                </a:tc>
              </a:tr>
              <a:tr h="381000">
                <a:tc>
                  <a:txBody>
                    <a:bodyPr>
                      <a:noAutofit/>
                    </a:bodyPr>
                    <a:lstStyle/>
                    <a:p>
                      <a:pPr lvl="0" rtl="0">
                        <a:spcBef>
                          <a:spcPts val="0"/>
                        </a:spcBef>
                        <a:buNone/>
                      </a:pPr>
                      <a:r>
                        <a:rPr lang="en"/>
                        <a:t>cldx</a:t>
                      </a:r>
                    </a:p>
                  </a:txBody>
                  <a:tcPr marT="91425" marB="91425" marR="91425" marL="91425"/>
                </a:tc>
                <a:tc>
                  <a:txBody>
                    <a:bodyPr>
                      <a:noAutofit/>
                    </a:bodyPr>
                    <a:lstStyle/>
                    <a:p>
                      <a:pPr lvl="0" rtl="0">
                        <a:spcBef>
                          <a:spcPts val="0"/>
                        </a:spcBef>
                        <a:buNone/>
                      </a:pPr>
                      <a:r>
                        <a:rPr lang="en"/>
                        <a:t>(12, 12), (12, 14)</a:t>
                      </a:r>
                    </a:p>
                  </a:txBody>
                  <a:tcPr marT="91425" marB="91425" marR="91425" marL="91425"/>
                </a:tc>
              </a:tr>
              <a:tr h="381000">
                <a:tc>
                  <a:txBody>
                    <a:bodyPr>
                      <a:noAutofit/>
                    </a:bodyPr>
                    <a:lstStyle/>
                    <a:p>
                      <a:pPr lvl="0" rtl="0">
                        <a:spcBef>
                          <a:spcPts val="0"/>
                        </a:spcBef>
                        <a:buNone/>
                      </a:pPr>
                      <a:r>
                        <a:rPr lang="en"/>
                        <a:t>ch</a:t>
                      </a:r>
                    </a:p>
                  </a:txBody>
                  <a:tcPr marT="91425" marB="91425" marR="91425" marL="91425"/>
                </a:tc>
                <a:tc>
                  <a:txBody>
                    <a:bodyPr>
                      <a:noAutofit/>
                    </a:bodyPr>
                    <a:lstStyle/>
                    <a:p>
                      <a:pPr lvl="0" rtl="0">
                        <a:spcBef>
                          <a:spcPts val="0"/>
                        </a:spcBef>
                        <a:buNone/>
                      </a:pPr>
                      <a:r>
                        <a:rPr lang="en"/>
                        <a:t>(14, 15), (14, 17), (14</a:t>
                      </a:r>
                    </a:p>
                  </a:txBody>
                  <a:tcPr marT="91425" marB="91425" marR="91425" marL="91425"/>
                </a:tc>
              </a:tr>
            </a:tbl>
          </a:graphicData>
        </a:graphic>
      </p:graphicFrame>
      <p:sp>
        <p:nvSpPr>
          <p:cNvPr id="586" name="Shape 586"/>
          <p:cNvSpPr txBox="1"/>
          <p:nvPr/>
        </p:nvSpPr>
        <p:spPr>
          <a:xfrm>
            <a:off x="457200" y="1795625"/>
            <a:ext cx="4424100" cy="3872400"/>
          </a:xfrm>
          <a:prstGeom prst="rect">
            <a:avLst/>
          </a:prstGeom>
          <a:noFill/>
          <a:ln>
            <a:noFill/>
          </a:ln>
        </p:spPr>
        <p:txBody>
          <a:bodyPr anchorCtr="0" anchor="t" bIns="91425" lIns="91425" rIns="91425" tIns="91425">
            <a:noAutofit/>
          </a:bodyPr>
          <a:lstStyle/>
          <a:p>
            <a:pPr lvl="0" rtl="0">
              <a:lnSpc>
                <a:spcPct val="120000"/>
              </a:lnSpc>
              <a:spcBef>
                <a:spcPts val="0"/>
              </a:spcBef>
              <a:buNone/>
            </a:pPr>
            <a:r>
              <a:t/>
            </a:r>
            <a:endParaRPr b="1" sz="1100">
              <a:solidFill>
                <a:schemeClr val="dk1"/>
              </a:solidFill>
              <a:latin typeface="Consolas"/>
              <a:ea typeface="Consolas"/>
              <a:cs typeface="Consolas"/>
              <a:sym typeface="Consolas"/>
            </a:endParaRPr>
          </a:p>
          <a:p>
            <a:pPr lvl="0" rtl="0">
              <a:lnSpc>
                <a:spcPct val="120000"/>
              </a:lnSpc>
              <a:spcBef>
                <a:spcPts val="0"/>
              </a:spcBef>
              <a:buNone/>
            </a:pPr>
            <a:r>
              <a:rPr b="1" lang="en" sz="1100">
                <a:solidFill>
                  <a:schemeClr val="dk1"/>
                </a:solidFill>
                <a:latin typeface="Consolas"/>
                <a:ea typeface="Consolas"/>
                <a:cs typeface="Consolas"/>
                <a:sym typeface="Consolas"/>
              </a:rPr>
              <a:t>7. public static String collapseNewlines(String argStr)</a:t>
            </a:r>
          </a:p>
          <a:p>
            <a:pPr lvl="0" rtl="0">
              <a:lnSpc>
                <a:spcPct val="120000"/>
              </a:lnSpc>
              <a:spcBef>
                <a:spcPts val="0"/>
              </a:spcBef>
              <a:buNone/>
            </a:pPr>
            <a:r>
              <a:rPr b="1" lang="en" sz="1100">
                <a:solidFill>
                  <a:schemeClr val="dk1"/>
                </a:solidFill>
                <a:latin typeface="Consolas"/>
                <a:ea typeface="Consolas"/>
                <a:cs typeface="Consolas"/>
                <a:sym typeface="Consolas"/>
              </a:rPr>
              <a:t>8. {</a:t>
            </a:r>
          </a:p>
          <a:p>
            <a:pPr lvl="0" rtl="0">
              <a:lnSpc>
                <a:spcPct val="120000"/>
              </a:lnSpc>
              <a:spcBef>
                <a:spcPts val="0"/>
              </a:spcBef>
              <a:buNone/>
            </a:pPr>
            <a:r>
              <a:rPr b="1" lang="en" sz="1100">
                <a:solidFill>
                  <a:schemeClr val="dk1"/>
                </a:solidFill>
                <a:latin typeface="Consolas"/>
                <a:ea typeface="Consolas"/>
                <a:cs typeface="Consolas"/>
                <a:sym typeface="Consolas"/>
              </a:rPr>
              <a:t>9.	char last = argStr.charAt(0);</a:t>
            </a:r>
          </a:p>
          <a:p>
            <a:pPr lvl="0" rtl="0">
              <a:lnSpc>
                <a:spcPct val="120000"/>
              </a:lnSpc>
              <a:spcBef>
                <a:spcPts val="0"/>
              </a:spcBef>
              <a:buNone/>
            </a:pPr>
            <a:r>
              <a:rPr b="1" lang="en" sz="1100">
                <a:solidFill>
                  <a:schemeClr val="dk1"/>
                </a:solidFill>
                <a:latin typeface="Consolas"/>
                <a:ea typeface="Consolas"/>
                <a:cs typeface="Consolas"/>
                <a:sym typeface="Consolas"/>
              </a:rPr>
              <a:t>10.	StringBuffer argBuf = new StringBuffer();</a:t>
            </a:r>
          </a:p>
          <a:p>
            <a:pPr lvl="0" rtl="0">
              <a:lnSpc>
                <a:spcPct val="120000"/>
              </a:lnSpc>
              <a:spcBef>
                <a:spcPts val="0"/>
              </a:spcBef>
              <a:buNone/>
            </a:pPr>
            <a:r>
              <a:rPr b="1" lang="en" sz="1100">
                <a:solidFill>
                  <a:schemeClr val="dk1"/>
                </a:solidFill>
                <a:latin typeface="Consolas"/>
                <a:ea typeface="Consolas"/>
                <a:cs typeface="Consolas"/>
                <a:sym typeface="Consolas"/>
              </a:rPr>
              <a:t>11.</a:t>
            </a:r>
          </a:p>
          <a:p>
            <a:pPr lvl="0" rtl="0">
              <a:lnSpc>
                <a:spcPct val="120000"/>
              </a:lnSpc>
              <a:spcBef>
                <a:spcPts val="0"/>
              </a:spcBef>
              <a:buNone/>
            </a:pPr>
            <a:r>
              <a:rPr b="1" lang="en" sz="1100">
                <a:solidFill>
                  <a:schemeClr val="dk1"/>
                </a:solidFill>
                <a:latin typeface="Consolas"/>
                <a:ea typeface="Consolas"/>
                <a:cs typeface="Consolas"/>
                <a:sym typeface="Consolas"/>
              </a:rPr>
              <a:t>12.	for(int cldx = 0; cldx &lt; argStr.length(); cldx++)</a:t>
            </a:r>
          </a:p>
          <a:p>
            <a:pPr lvl="0" rtl="0">
              <a:lnSpc>
                <a:spcPct val="120000"/>
              </a:lnSpc>
              <a:spcBef>
                <a:spcPts val="0"/>
              </a:spcBef>
              <a:buNone/>
            </a:pPr>
            <a:r>
              <a:rPr b="1" lang="en" sz="1100">
                <a:solidFill>
                  <a:schemeClr val="dk1"/>
                </a:solidFill>
                <a:latin typeface="Consolas"/>
                <a:ea typeface="Consolas"/>
                <a:cs typeface="Consolas"/>
                <a:sym typeface="Consolas"/>
              </a:rPr>
              <a:t>13.	{</a:t>
            </a:r>
          </a:p>
          <a:p>
            <a:pPr lvl="0" rtl="0">
              <a:lnSpc>
                <a:spcPct val="120000"/>
              </a:lnSpc>
              <a:spcBef>
                <a:spcPts val="0"/>
              </a:spcBef>
              <a:buNone/>
            </a:pPr>
            <a:r>
              <a:rPr b="1" lang="en" sz="1100">
                <a:solidFill>
                  <a:schemeClr val="dk1"/>
                </a:solidFill>
                <a:latin typeface="Consolas"/>
                <a:ea typeface="Consolas"/>
                <a:cs typeface="Consolas"/>
                <a:sym typeface="Consolas"/>
              </a:rPr>
              <a:t>14.		char ch = argStr.charAt(cldx);</a:t>
            </a:r>
          </a:p>
          <a:p>
            <a:pPr lvl="0" rtl="0">
              <a:lnSpc>
                <a:spcPct val="120000"/>
              </a:lnSpc>
              <a:spcBef>
                <a:spcPts val="0"/>
              </a:spcBef>
              <a:buNone/>
            </a:pPr>
            <a:r>
              <a:rPr b="1" lang="en" sz="1100">
                <a:solidFill>
                  <a:schemeClr val="dk1"/>
                </a:solidFill>
                <a:latin typeface="Consolas"/>
                <a:ea typeface="Consolas"/>
                <a:cs typeface="Consolas"/>
                <a:sym typeface="Consolas"/>
              </a:rPr>
              <a:t>15.		if(ch != ‘\n’ || last != ‘\n’)</a:t>
            </a:r>
          </a:p>
          <a:p>
            <a:pPr lvl="0" rtl="0">
              <a:lnSpc>
                <a:spcPct val="120000"/>
              </a:lnSpc>
              <a:spcBef>
                <a:spcPts val="0"/>
              </a:spcBef>
              <a:buNone/>
            </a:pPr>
            <a:r>
              <a:rPr b="1" lang="en" sz="1100">
                <a:solidFill>
                  <a:schemeClr val="dk1"/>
                </a:solidFill>
                <a:latin typeface="Consolas"/>
                <a:ea typeface="Consolas"/>
                <a:cs typeface="Consolas"/>
                <a:sym typeface="Consolas"/>
              </a:rPr>
              <a:t>16.		{</a:t>
            </a:r>
          </a:p>
          <a:p>
            <a:pPr lvl="0" rtl="0">
              <a:lnSpc>
                <a:spcPct val="120000"/>
              </a:lnSpc>
              <a:spcBef>
                <a:spcPts val="0"/>
              </a:spcBef>
              <a:buNone/>
            </a:pPr>
            <a:r>
              <a:rPr b="1" lang="en" sz="1100">
                <a:solidFill>
                  <a:schemeClr val="dk1"/>
                </a:solidFill>
                <a:latin typeface="Consolas"/>
                <a:ea typeface="Consolas"/>
                <a:cs typeface="Consolas"/>
                <a:sym typeface="Consolas"/>
              </a:rPr>
              <a:t>17.			argBuf.append(ch);</a:t>
            </a:r>
          </a:p>
          <a:p>
            <a:pPr lvl="0" rtl="0">
              <a:lnSpc>
                <a:spcPct val="120000"/>
              </a:lnSpc>
              <a:spcBef>
                <a:spcPts val="0"/>
              </a:spcBef>
              <a:buNone/>
            </a:pPr>
            <a:r>
              <a:rPr b="1" lang="en" sz="1100">
                <a:solidFill>
                  <a:schemeClr val="dk1"/>
                </a:solidFill>
                <a:latin typeface="Consolas"/>
                <a:ea typeface="Consolas"/>
                <a:cs typeface="Consolas"/>
                <a:sym typeface="Consolas"/>
              </a:rPr>
              <a:t>18.			last = ch;</a:t>
            </a:r>
          </a:p>
          <a:p>
            <a:pPr lvl="0" rtl="0">
              <a:lnSpc>
                <a:spcPct val="120000"/>
              </a:lnSpc>
              <a:spcBef>
                <a:spcPts val="0"/>
              </a:spcBef>
              <a:buNone/>
            </a:pPr>
            <a:r>
              <a:rPr b="1" lang="en" sz="1100">
                <a:solidFill>
                  <a:schemeClr val="dk1"/>
                </a:solidFill>
                <a:latin typeface="Consolas"/>
                <a:ea typeface="Consolas"/>
                <a:cs typeface="Consolas"/>
                <a:sym typeface="Consolas"/>
              </a:rPr>
              <a:t>19.		}</a:t>
            </a:r>
          </a:p>
          <a:p>
            <a:pPr lvl="0" rtl="0">
              <a:lnSpc>
                <a:spcPct val="120000"/>
              </a:lnSpc>
              <a:spcBef>
                <a:spcPts val="0"/>
              </a:spcBef>
              <a:buNone/>
            </a:pPr>
            <a:r>
              <a:rPr b="1" lang="en" sz="1100">
                <a:solidFill>
                  <a:schemeClr val="dk1"/>
                </a:solidFill>
                <a:latin typeface="Consolas"/>
                <a:ea typeface="Consolas"/>
                <a:cs typeface="Consolas"/>
                <a:sym typeface="Consolas"/>
              </a:rPr>
              <a:t>20.	}</a:t>
            </a:r>
          </a:p>
          <a:p>
            <a:pPr lvl="0" rtl="0">
              <a:lnSpc>
                <a:spcPct val="120000"/>
              </a:lnSpc>
              <a:spcBef>
                <a:spcPts val="0"/>
              </a:spcBef>
              <a:buNone/>
            </a:pPr>
            <a:r>
              <a:rPr b="1" lang="en" sz="1100">
                <a:solidFill>
                  <a:schemeClr val="dk1"/>
                </a:solidFill>
                <a:latin typeface="Consolas"/>
                <a:ea typeface="Consolas"/>
                <a:cs typeface="Consolas"/>
                <a:sym typeface="Consolas"/>
              </a:rPr>
              <a:t>21.</a:t>
            </a:r>
          </a:p>
          <a:p>
            <a:pPr lvl="0" rtl="0">
              <a:lnSpc>
                <a:spcPct val="120000"/>
              </a:lnSpc>
              <a:spcBef>
                <a:spcPts val="0"/>
              </a:spcBef>
              <a:buNone/>
            </a:pPr>
            <a:r>
              <a:rPr b="1" lang="en" sz="1100">
                <a:solidFill>
                  <a:schemeClr val="dk1"/>
                </a:solidFill>
                <a:latin typeface="Consolas"/>
                <a:ea typeface="Consolas"/>
                <a:cs typeface="Consolas"/>
                <a:sym typeface="Consolas"/>
              </a:rPr>
              <a:t>22.	return argBuf.toString();</a:t>
            </a:r>
          </a:p>
          <a:p>
            <a:pPr lvl="0" rtl="0">
              <a:lnSpc>
                <a:spcPct val="120000"/>
              </a:lnSpc>
              <a:spcBef>
                <a:spcPts val="0"/>
              </a:spcBef>
              <a:buNone/>
            </a:pPr>
            <a:r>
              <a:rPr b="1" lang="en" sz="1100">
                <a:solidFill>
                  <a:schemeClr val="dk1"/>
                </a:solidFill>
                <a:latin typeface="Consolas"/>
                <a:ea typeface="Consolas"/>
                <a:cs typeface="Consolas"/>
                <a:sym typeface="Consolas"/>
              </a:rPr>
              <a:t>23. }</a:t>
            </a:r>
          </a:p>
          <a:p>
            <a:pPr lvl="0" rtl="0">
              <a:spcBef>
                <a:spcPts val="0"/>
              </a:spcBef>
              <a:buNone/>
            </a:pPr>
            <a:r>
              <a:t/>
            </a:r>
            <a:endParaRPr sz="1100">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p:nvPr/>
        </p:nvSpPr>
        <p:spPr>
          <a:xfrm>
            <a:off x="996307" y="2729564"/>
            <a:ext cx="2901788" cy="3375857"/>
          </a:xfrm>
          <a:custGeom>
            <a:pathLst>
              <a:path extrusionOk="0" h="147643" w="124929">
                <a:moveTo>
                  <a:pt x="0" y="108330"/>
                </a:moveTo>
                <a:lnTo>
                  <a:pt x="0" y="146770"/>
                </a:lnTo>
                <a:lnTo>
                  <a:pt x="99157" y="147643"/>
                </a:lnTo>
                <a:lnTo>
                  <a:pt x="100031" y="0"/>
                </a:lnTo>
                <a:lnTo>
                  <a:pt x="124929" y="0"/>
                </a:lnTo>
              </a:path>
            </a:pathLst>
          </a:custGeom>
          <a:noFill/>
          <a:ln cap="flat" cmpd="sng" w="19050">
            <a:solidFill>
              <a:schemeClr val="dk2"/>
            </a:solidFill>
            <a:prstDash val="solid"/>
            <a:round/>
            <a:headEnd len="lg" w="lg" type="none"/>
            <a:tailEnd len="lg" w="lg" type="triangle"/>
          </a:ln>
        </p:spPr>
      </p:sp>
      <p:sp>
        <p:nvSpPr>
          <p:cNvPr id="71" name="Shape 71"/>
          <p:cNvSpPr/>
          <p:nvPr/>
        </p:nvSpPr>
        <p:spPr>
          <a:xfrm>
            <a:off x="4212512" y="3009237"/>
            <a:ext cx="4474452" cy="3285974"/>
          </a:xfrm>
          <a:custGeom>
            <a:pathLst>
              <a:path extrusionOk="0" h="143712" w="192636">
                <a:moveTo>
                  <a:pt x="0" y="131481"/>
                </a:moveTo>
                <a:lnTo>
                  <a:pt x="0" y="143712"/>
                </a:lnTo>
                <a:lnTo>
                  <a:pt x="192636" y="143275"/>
                </a:lnTo>
                <a:lnTo>
                  <a:pt x="184773" y="20967"/>
                </a:lnTo>
                <a:lnTo>
                  <a:pt x="48487" y="0"/>
                </a:lnTo>
              </a:path>
            </a:pathLst>
          </a:custGeom>
          <a:noFill/>
          <a:ln cap="flat" cmpd="sng" w="19050">
            <a:solidFill>
              <a:schemeClr val="dk2"/>
            </a:solidFill>
            <a:prstDash val="solid"/>
            <a:round/>
            <a:headEnd len="lg" w="lg" type="none"/>
            <a:tailEnd len="lg" w="lg" type="triangle"/>
          </a:ln>
        </p:spPr>
      </p:sp>
      <p:sp>
        <p:nvSpPr>
          <p:cNvPr id="72" name="Shape 72"/>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CFG</a:t>
            </a:r>
          </a:p>
        </p:txBody>
      </p:sp>
      <p:sp>
        <p:nvSpPr>
          <p:cNvPr id="73" name="Shape 73"/>
          <p:cNvSpPr/>
          <p:nvPr/>
        </p:nvSpPr>
        <p:spPr>
          <a:xfrm>
            <a:off x="704882" y="1824600"/>
            <a:ext cx="1701600" cy="7035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int bott, top, mid;</a:t>
            </a:r>
          </a:p>
          <a:p>
            <a:pPr lvl="0" rtl="0">
              <a:spcBef>
                <a:spcPts val="0"/>
              </a:spcBef>
              <a:buNone/>
            </a:pPr>
            <a:r>
              <a:rPr lang="en">
                <a:solidFill>
                  <a:schemeClr val="dk1"/>
                </a:solidFill>
              </a:rPr>
              <a:t>bott=0; top=size-1;</a:t>
            </a:r>
          </a:p>
          <a:p>
            <a:pPr lvl="0" rtl="0">
              <a:spcBef>
                <a:spcPts val="0"/>
              </a:spcBef>
              <a:buNone/>
            </a:pPr>
            <a:r>
              <a:rPr lang="en">
                <a:solidFill>
                  <a:schemeClr val="dk1"/>
                </a:solidFill>
              </a:rPr>
              <a:t>L = 0;</a:t>
            </a:r>
          </a:p>
        </p:txBody>
      </p:sp>
      <p:sp>
        <p:nvSpPr>
          <p:cNvPr id="74" name="Shape 74"/>
          <p:cNvSpPr/>
          <p:nvPr/>
        </p:nvSpPr>
        <p:spPr>
          <a:xfrm>
            <a:off x="809146" y="3256807"/>
            <a:ext cx="1300500" cy="921300"/>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T[L] == key</a:t>
            </a:r>
          </a:p>
        </p:txBody>
      </p:sp>
      <p:sp>
        <p:nvSpPr>
          <p:cNvPr id="75" name="Shape 75"/>
          <p:cNvSpPr/>
          <p:nvPr/>
        </p:nvSpPr>
        <p:spPr>
          <a:xfrm>
            <a:off x="1664875" y="4726425"/>
            <a:ext cx="1181700" cy="4671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found=false;</a:t>
            </a:r>
          </a:p>
        </p:txBody>
      </p:sp>
      <p:sp>
        <p:nvSpPr>
          <p:cNvPr id="76" name="Shape 76"/>
          <p:cNvSpPr/>
          <p:nvPr/>
        </p:nvSpPr>
        <p:spPr>
          <a:xfrm>
            <a:off x="362925" y="4726400"/>
            <a:ext cx="1139100" cy="4671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found=true;</a:t>
            </a:r>
          </a:p>
        </p:txBody>
      </p:sp>
      <p:sp>
        <p:nvSpPr>
          <p:cNvPr id="77" name="Shape 77"/>
          <p:cNvSpPr txBox="1"/>
          <p:nvPr/>
        </p:nvSpPr>
        <p:spPr>
          <a:xfrm>
            <a:off x="1920685" y="4095117"/>
            <a:ext cx="313800" cy="418200"/>
          </a:xfrm>
          <a:prstGeom prst="rect">
            <a:avLst/>
          </a:prstGeom>
          <a:noFill/>
          <a:ln>
            <a:noFill/>
          </a:ln>
        </p:spPr>
        <p:txBody>
          <a:bodyPr anchorCtr="0" anchor="t" bIns="91425" lIns="91425" rIns="91425" tIns="91425">
            <a:noAutofit/>
          </a:bodyPr>
          <a:lstStyle/>
          <a:p>
            <a:pPr lvl="0" rtl="0">
              <a:spcBef>
                <a:spcPts val="0"/>
              </a:spcBef>
              <a:buNone/>
            </a:pPr>
            <a:r>
              <a:rPr lang="en"/>
              <a:t>F</a:t>
            </a:r>
          </a:p>
        </p:txBody>
      </p:sp>
      <p:sp>
        <p:nvSpPr>
          <p:cNvPr id="78" name="Shape 78"/>
          <p:cNvSpPr txBox="1"/>
          <p:nvPr/>
        </p:nvSpPr>
        <p:spPr>
          <a:xfrm>
            <a:off x="822827" y="4178212"/>
            <a:ext cx="313800" cy="4182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79" name="Shape 79"/>
          <p:cNvSpPr/>
          <p:nvPr/>
        </p:nvSpPr>
        <p:spPr>
          <a:xfrm>
            <a:off x="3910193" y="2116529"/>
            <a:ext cx="1838700" cy="1186800"/>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bott&lt;=top &amp;&amp; !found</a:t>
            </a:r>
          </a:p>
        </p:txBody>
      </p:sp>
      <p:sp>
        <p:nvSpPr>
          <p:cNvPr id="80" name="Shape 80"/>
          <p:cNvSpPr/>
          <p:nvPr/>
        </p:nvSpPr>
        <p:spPr>
          <a:xfrm>
            <a:off x="7589701" y="2476393"/>
            <a:ext cx="596400" cy="4671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EXIT</a:t>
            </a:r>
          </a:p>
        </p:txBody>
      </p:sp>
      <p:cxnSp>
        <p:nvCxnSpPr>
          <p:cNvPr id="81" name="Shape 81"/>
          <p:cNvCxnSpPr>
            <a:stCxn id="79" idx="3"/>
            <a:endCxn id="80" idx="1"/>
          </p:cNvCxnSpPr>
          <p:nvPr/>
        </p:nvCxnSpPr>
        <p:spPr>
          <a:xfrm>
            <a:off x="5748893" y="2709929"/>
            <a:ext cx="1840799" cy="0"/>
          </a:xfrm>
          <a:prstGeom prst="straightConnector1">
            <a:avLst/>
          </a:prstGeom>
          <a:noFill/>
          <a:ln cap="flat" cmpd="sng" w="19050">
            <a:solidFill>
              <a:schemeClr val="dk2"/>
            </a:solidFill>
            <a:prstDash val="solid"/>
            <a:round/>
            <a:headEnd len="lg" w="lg" type="none"/>
            <a:tailEnd len="lg" w="lg" type="triangle"/>
          </a:ln>
        </p:spPr>
      </p:cxnSp>
      <p:sp>
        <p:nvSpPr>
          <p:cNvPr id="82" name="Shape 82"/>
          <p:cNvSpPr txBox="1"/>
          <p:nvPr/>
        </p:nvSpPr>
        <p:spPr>
          <a:xfrm>
            <a:off x="5748913" y="2294037"/>
            <a:ext cx="313800" cy="418200"/>
          </a:xfrm>
          <a:prstGeom prst="rect">
            <a:avLst/>
          </a:prstGeom>
          <a:noFill/>
          <a:ln>
            <a:noFill/>
          </a:ln>
        </p:spPr>
        <p:txBody>
          <a:bodyPr anchorCtr="0" anchor="t" bIns="91425" lIns="91425" rIns="91425" tIns="91425">
            <a:noAutofit/>
          </a:bodyPr>
          <a:lstStyle/>
          <a:p>
            <a:pPr lvl="0" rtl="0">
              <a:spcBef>
                <a:spcPts val="0"/>
              </a:spcBef>
              <a:buNone/>
            </a:pPr>
            <a:r>
              <a:rPr lang="en"/>
              <a:t>F</a:t>
            </a:r>
          </a:p>
        </p:txBody>
      </p:sp>
      <p:sp>
        <p:nvSpPr>
          <p:cNvPr id="83" name="Shape 83"/>
          <p:cNvSpPr/>
          <p:nvPr/>
        </p:nvSpPr>
        <p:spPr>
          <a:xfrm>
            <a:off x="4110732" y="3465675"/>
            <a:ext cx="1437600" cy="4671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mid=round(top+bott/2);</a:t>
            </a:r>
          </a:p>
        </p:txBody>
      </p:sp>
      <p:sp>
        <p:nvSpPr>
          <p:cNvPr id="84" name="Shape 84"/>
          <p:cNvSpPr txBox="1"/>
          <p:nvPr/>
        </p:nvSpPr>
        <p:spPr>
          <a:xfrm>
            <a:off x="4374867" y="3117439"/>
            <a:ext cx="313800" cy="4182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85" name="Shape 85"/>
          <p:cNvSpPr/>
          <p:nvPr/>
        </p:nvSpPr>
        <p:spPr>
          <a:xfrm>
            <a:off x="4179300" y="4095125"/>
            <a:ext cx="1437600" cy="921300"/>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T[mid] == key</a:t>
            </a:r>
          </a:p>
        </p:txBody>
      </p:sp>
      <p:cxnSp>
        <p:nvCxnSpPr>
          <p:cNvPr id="86" name="Shape 86"/>
          <p:cNvCxnSpPr>
            <a:stCxn id="83" idx="2"/>
            <a:endCxn id="85" idx="0"/>
          </p:cNvCxnSpPr>
          <p:nvPr/>
        </p:nvCxnSpPr>
        <p:spPr>
          <a:xfrm>
            <a:off x="4829532" y="3932775"/>
            <a:ext cx="68700" cy="162300"/>
          </a:xfrm>
          <a:prstGeom prst="straightConnector1">
            <a:avLst/>
          </a:prstGeom>
          <a:noFill/>
          <a:ln cap="flat" cmpd="sng" w="19050">
            <a:solidFill>
              <a:schemeClr val="dk2"/>
            </a:solidFill>
            <a:prstDash val="solid"/>
            <a:round/>
            <a:headEnd len="lg" w="lg" type="none"/>
            <a:tailEnd len="lg" w="lg" type="triangle"/>
          </a:ln>
        </p:spPr>
      </p:cxnSp>
      <p:sp>
        <p:nvSpPr>
          <p:cNvPr id="87" name="Shape 87"/>
          <p:cNvSpPr/>
          <p:nvPr/>
        </p:nvSpPr>
        <p:spPr>
          <a:xfrm>
            <a:off x="3644048" y="5492575"/>
            <a:ext cx="1181700" cy="4671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found=true; </a:t>
            </a:r>
          </a:p>
          <a:p>
            <a:pPr lvl="0" rtl="0">
              <a:spcBef>
                <a:spcPts val="0"/>
              </a:spcBef>
              <a:buNone/>
            </a:pPr>
            <a:r>
              <a:rPr lang="en">
                <a:solidFill>
                  <a:schemeClr val="dk1"/>
                </a:solidFill>
              </a:rPr>
              <a:t>L= mid;</a:t>
            </a:r>
          </a:p>
        </p:txBody>
      </p:sp>
      <p:cxnSp>
        <p:nvCxnSpPr>
          <p:cNvPr id="88" name="Shape 88"/>
          <p:cNvCxnSpPr>
            <a:endCxn id="87" idx="0"/>
          </p:cNvCxnSpPr>
          <p:nvPr/>
        </p:nvCxnSpPr>
        <p:spPr>
          <a:xfrm flipH="1">
            <a:off x="4234898" y="4769275"/>
            <a:ext cx="286800" cy="723300"/>
          </a:xfrm>
          <a:prstGeom prst="straightConnector1">
            <a:avLst/>
          </a:prstGeom>
          <a:noFill/>
          <a:ln cap="flat" cmpd="sng" w="19050">
            <a:solidFill>
              <a:schemeClr val="dk2"/>
            </a:solidFill>
            <a:prstDash val="solid"/>
            <a:round/>
            <a:headEnd len="lg" w="lg" type="none"/>
            <a:tailEnd len="lg" w="lg" type="triangle"/>
          </a:ln>
        </p:spPr>
      </p:cxnSp>
      <p:sp>
        <p:nvSpPr>
          <p:cNvPr id="89" name="Shape 89"/>
          <p:cNvSpPr txBox="1"/>
          <p:nvPr/>
        </p:nvSpPr>
        <p:spPr>
          <a:xfrm>
            <a:off x="3828876" y="4783404"/>
            <a:ext cx="313800" cy="4182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90" name="Shape 90"/>
          <p:cNvSpPr/>
          <p:nvPr/>
        </p:nvSpPr>
        <p:spPr>
          <a:xfrm>
            <a:off x="4967174" y="4951750"/>
            <a:ext cx="1353600" cy="921300"/>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T[mid] &lt; key</a:t>
            </a:r>
          </a:p>
        </p:txBody>
      </p:sp>
      <p:cxnSp>
        <p:nvCxnSpPr>
          <p:cNvPr id="91" name="Shape 91"/>
          <p:cNvCxnSpPr>
            <a:endCxn id="90" idx="0"/>
          </p:cNvCxnSpPr>
          <p:nvPr/>
        </p:nvCxnSpPr>
        <p:spPr>
          <a:xfrm>
            <a:off x="5140874" y="4759450"/>
            <a:ext cx="503100" cy="192300"/>
          </a:xfrm>
          <a:prstGeom prst="straightConnector1">
            <a:avLst/>
          </a:prstGeom>
          <a:noFill/>
          <a:ln cap="flat" cmpd="sng" w="19050">
            <a:solidFill>
              <a:schemeClr val="dk2"/>
            </a:solidFill>
            <a:prstDash val="solid"/>
            <a:round/>
            <a:headEnd len="lg" w="lg" type="none"/>
            <a:tailEnd len="lg" w="lg" type="triangle"/>
          </a:ln>
        </p:spPr>
      </p:cxnSp>
      <p:sp>
        <p:nvSpPr>
          <p:cNvPr id="92" name="Shape 92"/>
          <p:cNvSpPr txBox="1"/>
          <p:nvPr/>
        </p:nvSpPr>
        <p:spPr>
          <a:xfrm>
            <a:off x="5356846" y="4550823"/>
            <a:ext cx="313800" cy="418200"/>
          </a:xfrm>
          <a:prstGeom prst="rect">
            <a:avLst/>
          </a:prstGeom>
          <a:noFill/>
          <a:ln>
            <a:noFill/>
          </a:ln>
        </p:spPr>
        <p:txBody>
          <a:bodyPr anchorCtr="0" anchor="t" bIns="91425" lIns="91425" rIns="91425" tIns="91425">
            <a:noAutofit/>
          </a:bodyPr>
          <a:lstStyle/>
          <a:p>
            <a:pPr lvl="0" rtl="0">
              <a:spcBef>
                <a:spcPts val="0"/>
              </a:spcBef>
              <a:buNone/>
            </a:pPr>
            <a:r>
              <a:rPr lang="en"/>
              <a:t>F</a:t>
            </a:r>
          </a:p>
        </p:txBody>
      </p:sp>
      <p:sp>
        <p:nvSpPr>
          <p:cNvPr id="93" name="Shape 93"/>
          <p:cNvSpPr/>
          <p:nvPr/>
        </p:nvSpPr>
        <p:spPr>
          <a:xfrm>
            <a:off x="6469523" y="4951742"/>
            <a:ext cx="1181699" cy="4671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bott=mid+1;</a:t>
            </a:r>
          </a:p>
        </p:txBody>
      </p:sp>
      <p:sp>
        <p:nvSpPr>
          <p:cNvPr id="94" name="Shape 94"/>
          <p:cNvSpPr/>
          <p:nvPr/>
        </p:nvSpPr>
        <p:spPr>
          <a:xfrm>
            <a:off x="6469523" y="5494100"/>
            <a:ext cx="1044599" cy="4671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top=mid-1;</a:t>
            </a:r>
          </a:p>
        </p:txBody>
      </p:sp>
      <p:cxnSp>
        <p:nvCxnSpPr>
          <p:cNvPr id="95" name="Shape 95"/>
          <p:cNvCxnSpPr>
            <a:endCxn id="93" idx="1"/>
          </p:cNvCxnSpPr>
          <p:nvPr/>
        </p:nvCxnSpPr>
        <p:spPr>
          <a:xfrm flipH="1" rot="10800000">
            <a:off x="6112523" y="5185292"/>
            <a:ext cx="357000" cy="67500"/>
          </a:xfrm>
          <a:prstGeom prst="straightConnector1">
            <a:avLst/>
          </a:prstGeom>
          <a:noFill/>
          <a:ln cap="flat" cmpd="sng" w="19050">
            <a:solidFill>
              <a:schemeClr val="dk2"/>
            </a:solidFill>
            <a:prstDash val="solid"/>
            <a:round/>
            <a:headEnd len="lg" w="lg" type="none"/>
            <a:tailEnd len="lg" w="lg" type="triangle"/>
          </a:ln>
        </p:spPr>
      </p:cxnSp>
      <p:cxnSp>
        <p:nvCxnSpPr>
          <p:cNvPr id="96" name="Shape 96"/>
          <p:cNvCxnSpPr>
            <a:endCxn id="94" idx="1"/>
          </p:cNvCxnSpPr>
          <p:nvPr/>
        </p:nvCxnSpPr>
        <p:spPr>
          <a:xfrm>
            <a:off x="6037223" y="5634350"/>
            <a:ext cx="432300" cy="93300"/>
          </a:xfrm>
          <a:prstGeom prst="straightConnector1">
            <a:avLst/>
          </a:prstGeom>
          <a:noFill/>
          <a:ln cap="flat" cmpd="sng" w="19050">
            <a:solidFill>
              <a:schemeClr val="dk2"/>
            </a:solidFill>
            <a:prstDash val="solid"/>
            <a:round/>
            <a:headEnd len="lg" w="lg" type="none"/>
            <a:tailEnd len="lg" w="lg" type="triangle"/>
          </a:ln>
        </p:spPr>
      </p:cxnSp>
      <p:sp>
        <p:nvSpPr>
          <p:cNvPr id="97" name="Shape 97"/>
          <p:cNvSpPr txBox="1"/>
          <p:nvPr/>
        </p:nvSpPr>
        <p:spPr>
          <a:xfrm>
            <a:off x="6096455" y="4843358"/>
            <a:ext cx="313800" cy="2547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98" name="Shape 98"/>
          <p:cNvSpPr txBox="1"/>
          <p:nvPr/>
        </p:nvSpPr>
        <p:spPr>
          <a:xfrm>
            <a:off x="6037226" y="5645952"/>
            <a:ext cx="313800" cy="418200"/>
          </a:xfrm>
          <a:prstGeom prst="rect">
            <a:avLst/>
          </a:prstGeom>
          <a:noFill/>
          <a:ln>
            <a:noFill/>
          </a:ln>
        </p:spPr>
        <p:txBody>
          <a:bodyPr anchorCtr="0" anchor="t" bIns="91425" lIns="91425" rIns="91425" tIns="91425">
            <a:noAutofit/>
          </a:bodyPr>
          <a:lstStyle/>
          <a:p>
            <a:pPr lvl="0" rtl="0">
              <a:spcBef>
                <a:spcPts val="0"/>
              </a:spcBef>
              <a:buNone/>
            </a:pPr>
            <a:r>
              <a:rPr lang="en"/>
              <a:t>F</a:t>
            </a:r>
          </a:p>
        </p:txBody>
      </p:sp>
      <p:cxnSp>
        <p:nvCxnSpPr>
          <p:cNvPr id="99" name="Shape 99"/>
          <p:cNvCxnSpPr>
            <a:stCxn id="73" idx="2"/>
            <a:endCxn id="74" idx="0"/>
          </p:cNvCxnSpPr>
          <p:nvPr/>
        </p:nvCxnSpPr>
        <p:spPr>
          <a:xfrm flipH="1">
            <a:off x="1459382" y="2528100"/>
            <a:ext cx="96300" cy="728700"/>
          </a:xfrm>
          <a:prstGeom prst="straightConnector1">
            <a:avLst/>
          </a:prstGeom>
          <a:noFill/>
          <a:ln cap="flat" cmpd="sng" w="19050">
            <a:solidFill>
              <a:schemeClr val="dk2"/>
            </a:solidFill>
            <a:prstDash val="solid"/>
            <a:round/>
            <a:headEnd len="lg" w="lg" type="none"/>
            <a:tailEnd len="lg" w="lg" type="triangle"/>
          </a:ln>
        </p:spPr>
      </p:cxnSp>
      <p:cxnSp>
        <p:nvCxnSpPr>
          <p:cNvPr id="100" name="Shape 100"/>
          <p:cNvCxnSpPr>
            <a:stCxn id="74" idx="2"/>
          </p:cNvCxnSpPr>
          <p:nvPr/>
        </p:nvCxnSpPr>
        <p:spPr>
          <a:xfrm flipH="1">
            <a:off x="976096" y="4178107"/>
            <a:ext cx="483300" cy="569100"/>
          </a:xfrm>
          <a:prstGeom prst="straightConnector1">
            <a:avLst/>
          </a:prstGeom>
          <a:noFill/>
          <a:ln cap="flat" cmpd="sng" w="19050">
            <a:solidFill>
              <a:schemeClr val="dk2"/>
            </a:solidFill>
            <a:prstDash val="solid"/>
            <a:round/>
            <a:headEnd len="lg" w="lg" type="none"/>
            <a:tailEnd len="lg" w="lg" type="triangle"/>
          </a:ln>
        </p:spPr>
      </p:cxnSp>
      <p:cxnSp>
        <p:nvCxnSpPr>
          <p:cNvPr id="101" name="Shape 101"/>
          <p:cNvCxnSpPr>
            <a:stCxn id="74" idx="2"/>
            <a:endCxn id="75" idx="0"/>
          </p:cNvCxnSpPr>
          <p:nvPr/>
        </p:nvCxnSpPr>
        <p:spPr>
          <a:xfrm>
            <a:off x="1459396" y="4178107"/>
            <a:ext cx="796200" cy="548400"/>
          </a:xfrm>
          <a:prstGeom prst="straightConnector1">
            <a:avLst/>
          </a:prstGeom>
          <a:noFill/>
          <a:ln cap="flat" cmpd="sng" w="19050">
            <a:solidFill>
              <a:schemeClr val="dk2"/>
            </a:solidFill>
            <a:prstDash val="solid"/>
            <a:round/>
            <a:headEnd len="lg" w="lg" type="none"/>
            <a:tailEnd len="lg" w="lg" type="triangle"/>
          </a:ln>
        </p:spPr>
      </p:cxnSp>
      <p:sp>
        <p:nvSpPr>
          <p:cNvPr id="102" name="Shape 102"/>
          <p:cNvSpPr/>
          <p:nvPr/>
        </p:nvSpPr>
        <p:spPr>
          <a:xfrm>
            <a:off x="2264533" y="2469876"/>
            <a:ext cx="1724850" cy="3236037"/>
          </a:xfrm>
          <a:custGeom>
            <a:pathLst>
              <a:path extrusionOk="0" h="141528" w="74259">
                <a:moveTo>
                  <a:pt x="437" y="119687"/>
                </a:moveTo>
                <a:lnTo>
                  <a:pt x="0" y="141528"/>
                </a:lnTo>
                <a:lnTo>
                  <a:pt x="30577" y="140217"/>
                </a:lnTo>
                <a:lnTo>
                  <a:pt x="33635" y="0"/>
                </a:lnTo>
                <a:lnTo>
                  <a:pt x="74259" y="5678"/>
                </a:lnTo>
              </a:path>
            </a:pathLst>
          </a:custGeom>
          <a:noFill/>
          <a:ln cap="flat" cmpd="sng" w="19050">
            <a:solidFill>
              <a:schemeClr val="dk2"/>
            </a:solidFill>
            <a:prstDash val="solid"/>
            <a:round/>
            <a:headEnd len="lg" w="lg" type="none"/>
            <a:tailEnd len="lg" w="lg" type="triangle"/>
          </a:ln>
        </p:spPr>
      </p:sp>
      <p:cxnSp>
        <p:nvCxnSpPr>
          <p:cNvPr id="103" name="Shape 103"/>
          <p:cNvCxnSpPr>
            <a:stCxn id="79" idx="2"/>
            <a:endCxn id="83" idx="0"/>
          </p:cNvCxnSpPr>
          <p:nvPr/>
        </p:nvCxnSpPr>
        <p:spPr>
          <a:xfrm>
            <a:off x="4829543" y="3303329"/>
            <a:ext cx="0" cy="162300"/>
          </a:xfrm>
          <a:prstGeom prst="straightConnector1">
            <a:avLst/>
          </a:prstGeom>
          <a:noFill/>
          <a:ln cap="flat" cmpd="sng" w="19050">
            <a:solidFill>
              <a:schemeClr val="dk2"/>
            </a:solidFill>
            <a:prstDash val="solid"/>
            <a:round/>
            <a:headEnd len="lg" w="lg" type="none"/>
            <a:tailEnd len="lg" w="lg" type="triangle"/>
          </a:ln>
        </p:spPr>
      </p:cxnSp>
      <p:sp>
        <p:nvSpPr>
          <p:cNvPr id="104" name="Shape 104"/>
          <p:cNvSpPr/>
          <p:nvPr/>
        </p:nvSpPr>
        <p:spPr>
          <a:xfrm>
            <a:off x="5196675" y="3139070"/>
            <a:ext cx="3287341" cy="2566870"/>
          </a:xfrm>
          <a:custGeom>
            <a:pathLst>
              <a:path extrusionOk="0" h="112262" w="141528">
                <a:moveTo>
                  <a:pt x="100030" y="112262"/>
                </a:moveTo>
                <a:lnTo>
                  <a:pt x="141528" y="111388"/>
                </a:lnTo>
                <a:lnTo>
                  <a:pt x="134975" y="25772"/>
                </a:lnTo>
                <a:lnTo>
                  <a:pt x="0" y="0"/>
                </a:lnTo>
              </a:path>
            </a:pathLst>
          </a:custGeom>
          <a:noFill/>
          <a:ln cap="flat" cmpd="sng" w="19050">
            <a:solidFill>
              <a:schemeClr val="dk2"/>
            </a:solidFill>
            <a:prstDash val="solid"/>
            <a:round/>
            <a:headEnd len="lg" w="lg" type="none"/>
            <a:tailEnd len="lg" w="lg" type="triangle"/>
          </a:ln>
        </p:spPr>
      </p:sp>
      <p:sp>
        <p:nvSpPr>
          <p:cNvPr id="105" name="Shape 105"/>
          <p:cNvSpPr/>
          <p:nvPr/>
        </p:nvSpPr>
        <p:spPr>
          <a:xfrm>
            <a:off x="5135798" y="3218986"/>
            <a:ext cx="3114854" cy="1937625"/>
          </a:xfrm>
          <a:custGeom>
            <a:pathLst>
              <a:path extrusionOk="0" h="84742" w="134102">
                <a:moveTo>
                  <a:pt x="108767" y="84305"/>
                </a:moveTo>
                <a:lnTo>
                  <a:pt x="134102" y="84742"/>
                </a:lnTo>
                <a:lnTo>
                  <a:pt x="129734" y="34508"/>
                </a:lnTo>
                <a:lnTo>
                  <a:pt x="0" y="0"/>
                </a:lnTo>
              </a:path>
            </a:pathLst>
          </a:custGeom>
          <a:noFill/>
          <a:ln cap="flat" cmpd="sng" w="19050">
            <a:solidFill>
              <a:schemeClr val="dk2"/>
            </a:solidFill>
            <a:prstDash val="solid"/>
            <a:round/>
            <a:headEnd len="lg" w="lg" type="none"/>
            <a:tailEnd len="lg" w="lg" type="triangle"/>
          </a:ln>
        </p:spPr>
      </p:sp>
      <p:sp>
        <p:nvSpPr>
          <p:cNvPr id="106" name="Shape 106"/>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4</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0" name="Shape 590"/>
        <p:cNvGrpSpPr/>
        <p:nvPr/>
      </p:nvGrpSpPr>
      <p:grpSpPr>
        <a:xfrm>
          <a:off x="0" y="0"/>
          <a:ext cx="0" cy="0"/>
          <a:chOff x="0" y="0"/>
          <a:chExt cx="0" cy="0"/>
        </a:xfrm>
      </p:grpSpPr>
      <p:sp>
        <p:nvSpPr>
          <p:cNvPr id="591" name="Shape 591"/>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592" name="Shape 59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06400" lvl="0" marL="457200" marR="0" rtl="0" algn="l">
              <a:lnSpc>
                <a:spcPct val="100000"/>
              </a:lnSpc>
              <a:spcBef>
                <a:spcPts val="600"/>
              </a:spcBef>
              <a:spcAft>
                <a:spcPts val="0"/>
              </a:spcAft>
              <a:buSzPct val="93333"/>
            </a:pPr>
            <a:r>
              <a:rPr lang="en"/>
              <a:t>Control-flow and data-flow both capture important paths in program execution.</a:t>
            </a:r>
          </a:p>
          <a:p>
            <a:pPr indent="-228600" lvl="0" marL="457200" marR="0" rtl="0" algn="l">
              <a:lnSpc>
                <a:spcPct val="100000"/>
              </a:lnSpc>
              <a:spcBef>
                <a:spcPts val="600"/>
              </a:spcBef>
              <a:spcAft>
                <a:spcPts val="0"/>
              </a:spcAft>
            </a:pPr>
            <a:r>
              <a:rPr lang="en"/>
              <a:t>Analysis of how variables are defined and then used and the dependencies between definitions and usages can help us reveal important faults.</a:t>
            </a:r>
          </a:p>
          <a:p>
            <a:pPr indent="-228600" lvl="0" marL="457200" marR="0" rtl="0" algn="l">
              <a:lnSpc>
                <a:spcPct val="100000"/>
              </a:lnSpc>
              <a:spcBef>
                <a:spcPts val="600"/>
              </a:spcBef>
              <a:spcAft>
                <a:spcPts val="0"/>
              </a:spcAft>
            </a:pPr>
            <a:r>
              <a:rPr lang="en"/>
              <a:t>Many forms of analysis can be performed using data flow information.</a:t>
            </a:r>
          </a:p>
        </p:txBody>
      </p:sp>
      <p:sp>
        <p:nvSpPr>
          <p:cNvPr id="593" name="Shape 593"/>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40</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7" name="Shape 597"/>
        <p:cNvGrpSpPr/>
        <p:nvPr/>
      </p:nvGrpSpPr>
      <p:grpSpPr>
        <a:xfrm>
          <a:off x="0" y="0"/>
          <a:ext cx="0" cy="0"/>
          <a:chOff x="0" y="0"/>
          <a:chExt cx="0" cy="0"/>
        </a:xfrm>
      </p:grpSpPr>
      <p:sp>
        <p:nvSpPr>
          <p:cNvPr id="598" name="Shape 598"/>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Next Class</a:t>
            </a:r>
          </a:p>
        </p:txBody>
      </p:sp>
      <p:sp>
        <p:nvSpPr>
          <p:cNvPr id="599" name="Shape 59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06400" lvl="0" marL="457200" marR="0" rtl="0" algn="l">
              <a:lnSpc>
                <a:spcPct val="100000"/>
              </a:lnSpc>
              <a:spcBef>
                <a:spcPts val="600"/>
              </a:spcBef>
              <a:spcAft>
                <a:spcPts val="0"/>
              </a:spcAft>
              <a:buClr>
                <a:schemeClr val="dk1"/>
              </a:buClr>
              <a:buSzPct val="93333"/>
              <a:buFont typeface="Arial"/>
            </a:pPr>
            <a:r>
              <a:rPr lang="en"/>
              <a:t>Data flow analysis.</a:t>
            </a:r>
          </a:p>
          <a:p>
            <a:pPr indent="-228600" lvl="1" marL="914400" marR="0" rtl="0" algn="l">
              <a:lnSpc>
                <a:spcPct val="100000"/>
              </a:lnSpc>
              <a:spcBef>
                <a:spcPts val="600"/>
              </a:spcBef>
              <a:spcAft>
                <a:spcPts val="0"/>
              </a:spcAft>
            </a:pPr>
            <a:r>
              <a:rPr lang="en"/>
              <a:t>Using Def-Use pairs to understand how programs work.</a:t>
            </a:r>
          </a:p>
          <a:p>
            <a:pPr indent="0" lvl="0" marL="457200" marR="0" rtl="0" algn="l">
              <a:lnSpc>
                <a:spcPct val="100000"/>
              </a:lnSpc>
              <a:spcBef>
                <a:spcPts val="600"/>
              </a:spcBef>
              <a:spcAft>
                <a:spcPts val="0"/>
              </a:spcAft>
              <a:buNone/>
            </a:pPr>
            <a:r>
              <a:t/>
            </a:r>
            <a:endParaRPr/>
          </a:p>
          <a:p>
            <a:pPr indent="-228600" lvl="0" marL="457200" marR="0" rtl="0" algn="l">
              <a:lnSpc>
                <a:spcPct val="100000"/>
              </a:lnSpc>
              <a:spcBef>
                <a:spcPts val="600"/>
              </a:spcBef>
              <a:spcAft>
                <a:spcPts val="0"/>
              </a:spcAft>
            </a:pPr>
            <a:r>
              <a:rPr lang="en"/>
              <a:t>Reading: Chapter 6</a:t>
            </a:r>
          </a:p>
          <a:p>
            <a:pPr indent="-228600" lvl="0" marL="457200" marR="0" rtl="0" algn="l">
              <a:lnSpc>
                <a:spcPct val="100000"/>
              </a:lnSpc>
              <a:spcBef>
                <a:spcPts val="600"/>
              </a:spcBef>
              <a:spcAft>
                <a:spcPts val="0"/>
              </a:spcAft>
            </a:pPr>
            <a:r>
              <a:rPr lang="en"/>
              <a:t>Homework 1 due tonight.</a:t>
            </a:r>
          </a:p>
          <a:p>
            <a:pPr indent="-228600" lvl="0" marL="457200" marR="0" rtl="0" algn="l">
              <a:lnSpc>
                <a:spcPct val="100000"/>
              </a:lnSpc>
              <a:spcBef>
                <a:spcPts val="600"/>
              </a:spcBef>
              <a:spcAft>
                <a:spcPts val="0"/>
              </a:spcAft>
            </a:pPr>
            <a:r>
              <a:rPr lang="en"/>
              <a:t>Reading assignment 2 out. Due February 9th.</a:t>
            </a:r>
          </a:p>
        </p:txBody>
      </p:sp>
      <p:sp>
        <p:nvSpPr>
          <p:cNvPr id="600" name="Shape 600"/>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41</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CFG</a:t>
            </a:r>
          </a:p>
        </p:txBody>
      </p:sp>
      <p:sp>
        <p:nvSpPr>
          <p:cNvPr id="112" name="Shape 112"/>
          <p:cNvSpPr/>
          <p:nvPr/>
        </p:nvSpPr>
        <p:spPr>
          <a:xfrm>
            <a:off x="2209450" y="1878800"/>
            <a:ext cx="337800" cy="4572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A</a:t>
            </a:r>
          </a:p>
        </p:txBody>
      </p:sp>
      <p:sp>
        <p:nvSpPr>
          <p:cNvPr id="113" name="Shape 113"/>
          <p:cNvSpPr/>
          <p:nvPr/>
        </p:nvSpPr>
        <p:spPr>
          <a:xfrm>
            <a:off x="2028400" y="2706200"/>
            <a:ext cx="699900" cy="510600"/>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B</a:t>
            </a:r>
          </a:p>
        </p:txBody>
      </p:sp>
      <p:sp>
        <p:nvSpPr>
          <p:cNvPr id="114" name="Shape 114"/>
          <p:cNvSpPr/>
          <p:nvPr/>
        </p:nvSpPr>
        <p:spPr>
          <a:xfrm>
            <a:off x="2445975" y="3653100"/>
            <a:ext cx="3840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D</a:t>
            </a:r>
          </a:p>
        </p:txBody>
      </p:sp>
      <p:sp>
        <p:nvSpPr>
          <p:cNvPr id="115" name="Shape 115"/>
          <p:cNvSpPr/>
          <p:nvPr/>
        </p:nvSpPr>
        <p:spPr>
          <a:xfrm>
            <a:off x="1858150" y="3653100"/>
            <a:ext cx="3840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C</a:t>
            </a:r>
          </a:p>
        </p:txBody>
      </p:sp>
      <p:sp>
        <p:nvSpPr>
          <p:cNvPr id="116" name="Shape 116"/>
          <p:cNvSpPr txBox="1"/>
          <p:nvPr/>
        </p:nvSpPr>
        <p:spPr>
          <a:xfrm>
            <a:off x="2642750" y="3148425"/>
            <a:ext cx="337800" cy="457200"/>
          </a:xfrm>
          <a:prstGeom prst="rect">
            <a:avLst/>
          </a:prstGeom>
          <a:noFill/>
          <a:ln>
            <a:noFill/>
          </a:ln>
        </p:spPr>
        <p:txBody>
          <a:bodyPr anchorCtr="0" anchor="t" bIns="91425" lIns="91425" rIns="91425" tIns="91425">
            <a:noAutofit/>
          </a:bodyPr>
          <a:lstStyle/>
          <a:p>
            <a:pPr lvl="0" rtl="0">
              <a:spcBef>
                <a:spcPts val="0"/>
              </a:spcBef>
              <a:buNone/>
            </a:pPr>
            <a:r>
              <a:rPr lang="en"/>
              <a:t>F</a:t>
            </a:r>
          </a:p>
        </p:txBody>
      </p:sp>
      <p:sp>
        <p:nvSpPr>
          <p:cNvPr id="117" name="Shape 117"/>
          <p:cNvSpPr txBox="1"/>
          <p:nvPr/>
        </p:nvSpPr>
        <p:spPr>
          <a:xfrm>
            <a:off x="1673150" y="3148425"/>
            <a:ext cx="337800" cy="4572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118" name="Shape 118"/>
          <p:cNvSpPr/>
          <p:nvPr/>
        </p:nvSpPr>
        <p:spPr>
          <a:xfrm>
            <a:off x="604187" y="4401725"/>
            <a:ext cx="6420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EXIT</a:t>
            </a:r>
          </a:p>
        </p:txBody>
      </p:sp>
      <p:cxnSp>
        <p:nvCxnSpPr>
          <p:cNvPr id="119" name="Shape 119"/>
          <p:cNvCxnSpPr>
            <a:stCxn id="120" idx="1"/>
            <a:endCxn id="118" idx="3"/>
          </p:cNvCxnSpPr>
          <p:nvPr/>
        </p:nvCxnSpPr>
        <p:spPr>
          <a:xfrm rot="10800000">
            <a:off x="1246300" y="4657025"/>
            <a:ext cx="782100" cy="0"/>
          </a:xfrm>
          <a:prstGeom prst="straightConnector1">
            <a:avLst/>
          </a:prstGeom>
          <a:noFill/>
          <a:ln cap="flat" cmpd="sng" w="19050">
            <a:solidFill>
              <a:schemeClr val="dk2"/>
            </a:solidFill>
            <a:prstDash val="solid"/>
            <a:round/>
            <a:headEnd len="lg" w="lg" type="none"/>
            <a:tailEnd len="lg" w="lg" type="triangle"/>
          </a:ln>
        </p:spPr>
      </p:cxnSp>
      <p:sp>
        <p:nvSpPr>
          <p:cNvPr id="121" name="Shape 121"/>
          <p:cNvSpPr txBox="1"/>
          <p:nvPr/>
        </p:nvSpPr>
        <p:spPr>
          <a:xfrm>
            <a:off x="1034187" y="4054050"/>
            <a:ext cx="337800" cy="457200"/>
          </a:xfrm>
          <a:prstGeom prst="rect">
            <a:avLst/>
          </a:prstGeom>
          <a:noFill/>
          <a:ln>
            <a:noFill/>
          </a:ln>
        </p:spPr>
        <p:txBody>
          <a:bodyPr anchorCtr="0" anchor="t" bIns="91425" lIns="91425" rIns="91425" tIns="91425">
            <a:noAutofit/>
          </a:bodyPr>
          <a:lstStyle/>
          <a:p>
            <a:pPr lvl="0" rtl="0">
              <a:spcBef>
                <a:spcPts val="0"/>
              </a:spcBef>
              <a:buNone/>
            </a:pPr>
            <a:r>
              <a:rPr lang="en"/>
              <a:t>F</a:t>
            </a:r>
          </a:p>
        </p:txBody>
      </p:sp>
      <p:sp>
        <p:nvSpPr>
          <p:cNvPr id="122" name="Shape 122"/>
          <p:cNvSpPr/>
          <p:nvPr/>
        </p:nvSpPr>
        <p:spPr>
          <a:xfrm>
            <a:off x="2145700" y="5205725"/>
            <a:ext cx="4653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F</a:t>
            </a:r>
          </a:p>
        </p:txBody>
      </p:sp>
      <p:sp>
        <p:nvSpPr>
          <p:cNvPr id="123" name="Shape 123"/>
          <p:cNvSpPr txBox="1"/>
          <p:nvPr/>
        </p:nvSpPr>
        <p:spPr>
          <a:xfrm>
            <a:off x="1742050" y="4758975"/>
            <a:ext cx="337800" cy="4572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124" name="Shape 124"/>
          <p:cNvSpPr/>
          <p:nvPr/>
        </p:nvSpPr>
        <p:spPr>
          <a:xfrm>
            <a:off x="3172200" y="5176537"/>
            <a:ext cx="741900" cy="636300"/>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G</a:t>
            </a:r>
          </a:p>
        </p:txBody>
      </p:sp>
      <p:cxnSp>
        <p:nvCxnSpPr>
          <p:cNvPr id="125" name="Shape 125"/>
          <p:cNvCxnSpPr>
            <a:stCxn id="122" idx="3"/>
            <a:endCxn id="124" idx="1"/>
          </p:cNvCxnSpPr>
          <p:nvPr/>
        </p:nvCxnSpPr>
        <p:spPr>
          <a:xfrm>
            <a:off x="2611000" y="5461025"/>
            <a:ext cx="561300" cy="33600"/>
          </a:xfrm>
          <a:prstGeom prst="straightConnector1">
            <a:avLst/>
          </a:prstGeom>
          <a:noFill/>
          <a:ln cap="flat" cmpd="sng" w="19050">
            <a:solidFill>
              <a:schemeClr val="dk2"/>
            </a:solidFill>
            <a:prstDash val="solid"/>
            <a:round/>
            <a:headEnd len="lg" w="lg" type="none"/>
            <a:tailEnd len="lg" w="lg" type="triangle"/>
          </a:ln>
        </p:spPr>
      </p:cxnSp>
      <p:sp>
        <p:nvSpPr>
          <p:cNvPr id="126" name="Shape 126"/>
          <p:cNvSpPr/>
          <p:nvPr/>
        </p:nvSpPr>
        <p:spPr>
          <a:xfrm>
            <a:off x="4648425" y="5812850"/>
            <a:ext cx="3840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H</a:t>
            </a:r>
          </a:p>
        </p:txBody>
      </p:sp>
      <p:cxnSp>
        <p:nvCxnSpPr>
          <p:cNvPr id="127" name="Shape 127"/>
          <p:cNvCxnSpPr>
            <a:stCxn id="124" idx="2"/>
            <a:endCxn id="126" idx="1"/>
          </p:cNvCxnSpPr>
          <p:nvPr/>
        </p:nvCxnSpPr>
        <p:spPr>
          <a:xfrm>
            <a:off x="3543150" y="5812837"/>
            <a:ext cx="1105200" cy="255300"/>
          </a:xfrm>
          <a:prstGeom prst="straightConnector1">
            <a:avLst/>
          </a:prstGeom>
          <a:noFill/>
          <a:ln cap="flat" cmpd="sng" w="19050">
            <a:solidFill>
              <a:schemeClr val="dk2"/>
            </a:solidFill>
            <a:prstDash val="solid"/>
            <a:round/>
            <a:headEnd len="lg" w="lg" type="none"/>
            <a:tailEnd len="lg" w="lg" type="triangle"/>
          </a:ln>
        </p:spPr>
      </p:cxnSp>
      <p:sp>
        <p:nvSpPr>
          <p:cNvPr id="128" name="Shape 128"/>
          <p:cNvSpPr txBox="1"/>
          <p:nvPr/>
        </p:nvSpPr>
        <p:spPr>
          <a:xfrm>
            <a:off x="3926850" y="6057000"/>
            <a:ext cx="337800" cy="4572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129" name="Shape 129"/>
          <p:cNvSpPr/>
          <p:nvPr/>
        </p:nvSpPr>
        <p:spPr>
          <a:xfrm>
            <a:off x="4551825" y="5000500"/>
            <a:ext cx="642000" cy="593100"/>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a:t>
            </a:r>
          </a:p>
        </p:txBody>
      </p:sp>
      <p:cxnSp>
        <p:nvCxnSpPr>
          <p:cNvPr id="130" name="Shape 130"/>
          <p:cNvCxnSpPr>
            <a:stCxn id="124" idx="0"/>
            <a:endCxn id="129" idx="1"/>
          </p:cNvCxnSpPr>
          <p:nvPr/>
        </p:nvCxnSpPr>
        <p:spPr>
          <a:xfrm>
            <a:off x="3543150" y="5176537"/>
            <a:ext cx="1008600" cy="120600"/>
          </a:xfrm>
          <a:prstGeom prst="straightConnector1">
            <a:avLst/>
          </a:prstGeom>
          <a:noFill/>
          <a:ln cap="flat" cmpd="sng" w="19050">
            <a:solidFill>
              <a:schemeClr val="dk2"/>
            </a:solidFill>
            <a:prstDash val="solid"/>
            <a:round/>
            <a:headEnd len="lg" w="lg" type="none"/>
            <a:tailEnd len="lg" w="lg" type="triangle"/>
          </a:ln>
        </p:spPr>
      </p:cxnSp>
      <p:sp>
        <p:nvSpPr>
          <p:cNvPr id="131" name="Shape 131"/>
          <p:cNvSpPr txBox="1"/>
          <p:nvPr/>
        </p:nvSpPr>
        <p:spPr>
          <a:xfrm>
            <a:off x="3926850" y="4692450"/>
            <a:ext cx="337800" cy="457200"/>
          </a:xfrm>
          <a:prstGeom prst="rect">
            <a:avLst/>
          </a:prstGeom>
          <a:noFill/>
          <a:ln>
            <a:noFill/>
          </a:ln>
        </p:spPr>
        <p:txBody>
          <a:bodyPr anchorCtr="0" anchor="t" bIns="91425" lIns="91425" rIns="91425" tIns="91425">
            <a:noAutofit/>
          </a:bodyPr>
          <a:lstStyle/>
          <a:p>
            <a:pPr lvl="0" rtl="0">
              <a:spcBef>
                <a:spcPts val="0"/>
              </a:spcBef>
              <a:buNone/>
            </a:pPr>
            <a:r>
              <a:rPr lang="en"/>
              <a:t>F</a:t>
            </a:r>
          </a:p>
        </p:txBody>
      </p:sp>
      <p:sp>
        <p:nvSpPr>
          <p:cNvPr id="132" name="Shape 132"/>
          <p:cNvSpPr/>
          <p:nvPr/>
        </p:nvSpPr>
        <p:spPr>
          <a:xfrm>
            <a:off x="5569775" y="4732275"/>
            <a:ext cx="3840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J</a:t>
            </a:r>
          </a:p>
        </p:txBody>
      </p:sp>
      <p:sp>
        <p:nvSpPr>
          <p:cNvPr id="133" name="Shape 133"/>
          <p:cNvSpPr/>
          <p:nvPr/>
        </p:nvSpPr>
        <p:spPr>
          <a:xfrm>
            <a:off x="5462150" y="5297150"/>
            <a:ext cx="4653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K</a:t>
            </a:r>
          </a:p>
        </p:txBody>
      </p:sp>
      <p:cxnSp>
        <p:nvCxnSpPr>
          <p:cNvPr id="134" name="Shape 134"/>
          <p:cNvCxnSpPr>
            <a:stCxn id="129" idx="0"/>
            <a:endCxn id="132" idx="1"/>
          </p:cNvCxnSpPr>
          <p:nvPr/>
        </p:nvCxnSpPr>
        <p:spPr>
          <a:xfrm flipH="1" rot="10800000">
            <a:off x="4872825" y="4987600"/>
            <a:ext cx="696900" cy="12900"/>
          </a:xfrm>
          <a:prstGeom prst="straightConnector1">
            <a:avLst/>
          </a:prstGeom>
          <a:noFill/>
          <a:ln cap="flat" cmpd="sng" w="19050">
            <a:solidFill>
              <a:schemeClr val="dk2"/>
            </a:solidFill>
            <a:prstDash val="solid"/>
            <a:round/>
            <a:headEnd len="lg" w="lg" type="none"/>
            <a:tailEnd len="lg" w="lg" type="triangle"/>
          </a:ln>
        </p:spPr>
      </p:cxnSp>
      <p:cxnSp>
        <p:nvCxnSpPr>
          <p:cNvPr id="135" name="Shape 135"/>
          <p:cNvCxnSpPr>
            <a:stCxn id="129" idx="2"/>
            <a:endCxn id="133" idx="1"/>
          </p:cNvCxnSpPr>
          <p:nvPr/>
        </p:nvCxnSpPr>
        <p:spPr>
          <a:xfrm flipH="1" rot="10800000">
            <a:off x="4872825" y="5552500"/>
            <a:ext cx="589200" cy="41100"/>
          </a:xfrm>
          <a:prstGeom prst="straightConnector1">
            <a:avLst/>
          </a:prstGeom>
          <a:noFill/>
          <a:ln cap="flat" cmpd="sng" w="19050">
            <a:solidFill>
              <a:schemeClr val="dk2"/>
            </a:solidFill>
            <a:prstDash val="solid"/>
            <a:round/>
            <a:headEnd len="lg" w="lg" type="none"/>
            <a:tailEnd len="lg" w="lg" type="triangle"/>
          </a:ln>
        </p:spPr>
      </p:cxnSp>
      <p:sp>
        <p:nvSpPr>
          <p:cNvPr id="136" name="Shape 136"/>
          <p:cNvSpPr txBox="1"/>
          <p:nvPr/>
        </p:nvSpPr>
        <p:spPr>
          <a:xfrm>
            <a:off x="4991862" y="4657025"/>
            <a:ext cx="337800" cy="2100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137" name="Shape 137"/>
          <p:cNvSpPr txBox="1"/>
          <p:nvPr/>
        </p:nvSpPr>
        <p:spPr>
          <a:xfrm>
            <a:off x="5124350" y="5176550"/>
            <a:ext cx="337800" cy="457200"/>
          </a:xfrm>
          <a:prstGeom prst="rect">
            <a:avLst/>
          </a:prstGeom>
          <a:noFill/>
          <a:ln>
            <a:noFill/>
          </a:ln>
        </p:spPr>
        <p:txBody>
          <a:bodyPr anchorCtr="0" anchor="t" bIns="91425" lIns="91425" rIns="91425" tIns="91425">
            <a:noAutofit/>
          </a:bodyPr>
          <a:lstStyle/>
          <a:p>
            <a:pPr lvl="0" rtl="0">
              <a:spcBef>
                <a:spcPts val="0"/>
              </a:spcBef>
              <a:buNone/>
            </a:pPr>
            <a:r>
              <a:rPr lang="en"/>
              <a:t>F</a:t>
            </a:r>
          </a:p>
        </p:txBody>
      </p:sp>
      <p:cxnSp>
        <p:nvCxnSpPr>
          <p:cNvPr id="138" name="Shape 138"/>
          <p:cNvCxnSpPr>
            <a:stCxn id="112" idx="2"/>
            <a:endCxn id="113" idx="0"/>
          </p:cNvCxnSpPr>
          <p:nvPr/>
        </p:nvCxnSpPr>
        <p:spPr>
          <a:xfrm>
            <a:off x="2378350" y="2336000"/>
            <a:ext cx="0" cy="370200"/>
          </a:xfrm>
          <a:prstGeom prst="straightConnector1">
            <a:avLst/>
          </a:prstGeom>
          <a:noFill/>
          <a:ln cap="flat" cmpd="sng" w="19050">
            <a:solidFill>
              <a:schemeClr val="dk2"/>
            </a:solidFill>
            <a:prstDash val="solid"/>
            <a:round/>
            <a:headEnd len="lg" w="lg" type="none"/>
            <a:tailEnd len="lg" w="lg" type="triangle"/>
          </a:ln>
        </p:spPr>
      </p:cxnSp>
      <p:cxnSp>
        <p:nvCxnSpPr>
          <p:cNvPr id="139" name="Shape 139"/>
          <p:cNvCxnSpPr>
            <a:stCxn id="113" idx="2"/>
          </p:cNvCxnSpPr>
          <p:nvPr/>
        </p:nvCxnSpPr>
        <p:spPr>
          <a:xfrm flipH="1">
            <a:off x="2079850" y="3216800"/>
            <a:ext cx="298500" cy="422100"/>
          </a:xfrm>
          <a:prstGeom prst="straightConnector1">
            <a:avLst/>
          </a:prstGeom>
          <a:noFill/>
          <a:ln cap="flat" cmpd="sng" w="19050">
            <a:solidFill>
              <a:schemeClr val="dk2"/>
            </a:solidFill>
            <a:prstDash val="solid"/>
            <a:round/>
            <a:headEnd len="lg" w="lg" type="none"/>
            <a:tailEnd len="lg" w="lg" type="triangle"/>
          </a:ln>
        </p:spPr>
      </p:cxnSp>
      <p:cxnSp>
        <p:nvCxnSpPr>
          <p:cNvPr id="140" name="Shape 140"/>
          <p:cNvCxnSpPr>
            <a:stCxn id="113" idx="2"/>
            <a:endCxn id="114" idx="0"/>
          </p:cNvCxnSpPr>
          <p:nvPr/>
        </p:nvCxnSpPr>
        <p:spPr>
          <a:xfrm>
            <a:off x="2378350" y="3216800"/>
            <a:ext cx="259500" cy="436200"/>
          </a:xfrm>
          <a:prstGeom prst="straightConnector1">
            <a:avLst/>
          </a:prstGeom>
          <a:noFill/>
          <a:ln cap="flat" cmpd="sng" w="19050">
            <a:solidFill>
              <a:schemeClr val="dk2"/>
            </a:solidFill>
            <a:prstDash val="solid"/>
            <a:round/>
            <a:headEnd len="lg" w="lg" type="none"/>
            <a:tailEnd len="lg" w="lg" type="triangle"/>
          </a:ln>
        </p:spPr>
      </p:cxnSp>
      <p:cxnSp>
        <p:nvCxnSpPr>
          <p:cNvPr id="141" name="Shape 141"/>
          <p:cNvCxnSpPr>
            <a:stCxn id="120" idx="2"/>
            <a:endCxn id="122" idx="0"/>
          </p:cNvCxnSpPr>
          <p:nvPr/>
        </p:nvCxnSpPr>
        <p:spPr>
          <a:xfrm>
            <a:off x="2378350" y="4912325"/>
            <a:ext cx="0" cy="293400"/>
          </a:xfrm>
          <a:prstGeom prst="straightConnector1">
            <a:avLst/>
          </a:prstGeom>
          <a:noFill/>
          <a:ln cap="flat" cmpd="sng" w="19050">
            <a:solidFill>
              <a:schemeClr val="dk2"/>
            </a:solidFill>
            <a:prstDash val="solid"/>
            <a:round/>
            <a:headEnd len="lg" w="lg" type="none"/>
            <a:tailEnd len="lg" w="lg" type="triangle"/>
          </a:ln>
        </p:spPr>
      </p:cxnSp>
      <p:sp>
        <p:nvSpPr>
          <p:cNvPr id="142" name="Shape 142"/>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5</a:t>
            </a:r>
          </a:p>
        </p:txBody>
      </p:sp>
      <p:sp>
        <p:nvSpPr>
          <p:cNvPr id="120" name="Shape 120"/>
          <p:cNvSpPr/>
          <p:nvPr/>
        </p:nvSpPr>
        <p:spPr>
          <a:xfrm>
            <a:off x="2028400" y="4401725"/>
            <a:ext cx="699900" cy="510600"/>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E</a:t>
            </a:r>
          </a:p>
        </p:txBody>
      </p:sp>
      <p:cxnSp>
        <p:nvCxnSpPr>
          <p:cNvPr id="143" name="Shape 143"/>
          <p:cNvCxnSpPr>
            <a:stCxn id="115" idx="2"/>
            <a:endCxn id="120" idx="0"/>
          </p:cNvCxnSpPr>
          <p:nvPr/>
        </p:nvCxnSpPr>
        <p:spPr>
          <a:xfrm>
            <a:off x="2050150" y="4163700"/>
            <a:ext cx="328200" cy="237900"/>
          </a:xfrm>
          <a:prstGeom prst="straightConnector1">
            <a:avLst/>
          </a:prstGeom>
          <a:noFill/>
          <a:ln cap="flat" cmpd="sng" w="19050">
            <a:solidFill>
              <a:schemeClr val="dk2"/>
            </a:solidFill>
            <a:prstDash val="solid"/>
            <a:round/>
            <a:headEnd len="lg" w="lg" type="none"/>
            <a:tailEnd len="lg" w="lg" type="triangle"/>
          </a:ln>
        </p:spPr>
      </p:cxnSp>
      <p:cxnSp>
        <p:nvCxnSpPr>
          <p:cNvPr id="144" name="Shape 144"/>
          <p:cNvCxnSpPr>
            <a:stCxn id="114" idx="2"/>
            <a:endCxn id="120" idx="0"/>
          </p:cNvCxnSpPr>
          <p:nvPr/>
        </p:nvCxnSpPr>
        <p:spPr>
          <a:xfrm flipH="1">
            <a:off x="2378475" y="4163700"/>
            <a:ext cx="259500" cy="237900"/>
          </a:xfrm>
          <a:prstGeom prst="straightConnector1">
            <a:avLst/>
          </a:prstGeom>
          <a:noFill/>
          <a:ln cap="flat" cmpd="sng" w="19050">
            <a:solidFill>
              <a:schemeClr val="dk2"/>
            </a:solidFill>
            <a:prstDash val="solid"/>
            <a:round/>
            <a:headEnd len="lg" w="lg" type="none"/>
            <a:tailEnd len="lg" w="lg" type="triangle"/>
          </a:ln>
        </p:spPr>
      </p:cxnSp>
      <p:sp>
        <p:nvSpPr>
          <p:cNvPr id="145" name="Shape 145"/>
          <p:cNvSpPr/>
          <p:nvPr/>
        </p:nvSpPr>
        <p:spPr>
          <a:xfrm>
            <a:off x="2745150" y="4583925"/>
            <a:ext cx="3482800" cy="322850"/>
          </a:xfrm>
          <a:custGeom>
            <a:pathLst>
              <a:path extrusionOk="0" h="12914" w="139312">
                <a:moveTo>
                  <a:pt x="128355" y="12914"/>
                </a:moveTo>
                <a:lnTo>
                  <a:pt x="139312" y="12914"/>
                </a:lnTo>
                <a:lnTo>
                  <a:pt x="138530" y="0"/>
                </a:lnTo>
                <a:lnTo>
                  <a:pt x="0" y="3131"/>
                </a:lnTo>
              </a:path>
            </a:pathLst>
          </a:custGeom>
          <a:noFill/>
          <a:ln cap="flat" cmpd="sng" w="19050">
            <a:solidFill>
              <a:schemeClr val="dk2"/>
            </a:solidFill>
            <a:prstDash val="solid"/>
            <a:round/>
            <a:headEnd len="lg" w="lg" type="none"/>
            <a:tailEnd len="lg" w="lg" type="triangle"/>
          </a:ln>
        </p:spPr>
      </p:sp>
      <p:sp>
        <p:nvSpPr>
          <p:cNvPr id="146" name="Shape 146"/>
          <p:cNvSpPr/>
          <p:nvPr/>
        </p:nvSpPr>
        <p:spPr>
          <a:xfrm>
            <a:off x="2676675" y="4378500"/>
            <a:ext cx="3727375" cy="1134825"/>
          </a:xfrm>
          <a:custGeom>
            <a:pathLst>
              <a:path extrusionOk="0" h="45393" w="149095">
                <a:moveTo>
                  <a:pt x="131094" y="45002"/>
                </a:moveTo>
                <a:lnTo>
                  <a:pt x="149095" y="45393"/>
                </a:lnTo>
                <a:lnTo>
                  <a:pt x="146356" y="0"/>
                </a:lnTo>
                <a:lnTo>
                  <a:pt x="0" y="7435"/>
                </a:lnTo>
              </a:path>
            </a:pathLst>
          </a:custGeom>
          <a:noFill/>
          <a:ln cap="flat" cmpd="sng" w="19050">
            <a:solidFill>
              <a:schemeClr val="dk2"/>
            </a:solidFill>
            <a:prstDash val="solid"/>
            <a:round/>
            <a:headEnd len="lg" w="lg" type="none"/>
            <a:tailEnd len="lg" w="lg" type="triangle"/>
          </a:ln>
        </p:spPr>
      </p:sp>
      <p:sp>
        <p:nvSpPr>
          <p:cNvPr id="147" name="Shape 147"/>
          <p:cNvSpPr/>
          <p:nvPr/>
        </p:nvSpPr>
        <p:spPr>
          <a:xfrm>
            <a:off x="2559275" y="4094775"/>
            <a:ext cx="4060000" cy="2083825"/>
          </a:xfrm>
          <a:custGeom>
            <a:pathLst>
              <a:path extrusionOk="0" h="83353" w="162400">
                <a:moveTo>
                  <a:pt x="99397" y="83353"/>
                </a:moveTo>
                <a:lnTo>
                  <a:pt x="162400" y="79831"/>
                </a:lnTo>
                <a:lnTo>
                  <a:pt x="158096" y="0"/>
                </a:lnTo>
                <a:lnTo>
                  <a:pt x="0" y="16044"/>
                </a:lnTo>
              </a:path>
            </a:pathLst>
          </a:custGeom>
          <a:noFill/>
          <a:ln cap="flat" cmpd="sng" w="19050">
            <a:solidFill>
              <a:schemeClr val="dk2"/>
            </a:solidFill>
            <a:prstDash val="solid"/>
            <a:round/>
            <a:headEnd len="lg" w="lg" type="none"/>
            <a:tailEnd len="lg" w="lg" type="triangle"/>
          </a:ln>
        </p:spPr>
      </p:sp>
      <p:graphicFrame>
        <p:nvGraphicFramePr>
          <p:cNvPr id="148" name="Shape 148"/>
          <p:cNvGraphicFramePr/>
          <p:nvPr/>
        </p:nvGraphicFramePr>
        <p:xfrm>
          <a:off x="4759150" y="2113412"/>
          <a:ext cx="3000000" cy="3000000"/>
        </p:xfrm>
        <a:graphic>
          <a:graphicData uri="http://schemas.openxmlformats.org/drawingml/2006/table">
            <a:tbl>
              <a:tblPr>
                <a:noFill/>
                <a:tableStyleId>{A8FB2E1E-F8F3-4B3A-81BB-FCCEDAED6ACB}</a:tableStyleId>
              </a:tblPr>
              <a:tblGrid>
                <a:gridCol w="3780650"/>
              </a:tblGrid>
              <a:tr h="353300">
                <a:tc>
                  <a:txBody>
                    <a:bodyPr>
                      <a:noAutofit/>
                    </a:bodyPr>
                    <a:lstStyle/>
                    <a:p>
                      <a:pPr lvl="0" rtl="0">
                        <a:spcBef>
                          <a:spcPts val="0"/>
                        </a:spcBef>
                        <a:buNone/>
                      </a:pPr>
                      <a:r>
                        <a:rPr lang="en">
                          <a:solidFill>
                            <a:srgbClr val="FF0000"/>
                          </a:solidFill>
                        </a:rPr>
                        <a:t>E </a:t>
                      </a:r>
                      <a:r>
                        <a:rPr lang="en"/>
                        <a:t>-&gt; EXIT</a:t>
                      </a:r>
                    </a:p>
                  </a:txBody>
                  <a:tcPr marT="91425" marB="91425" marR="91425" marL="91425">
                    <a:solidFill>
                      <a:srgbClr val="FFFFFF"/>
                    </a:solidFill>
                  </a:tcPr>
                </a:tc>
              </a:tr>
              <a:tr h="353300">
                <a:tc>
                  <a:txBody>
                    <a:bodyPr>
                      <a:noAutofit/>
                    </a:bodyPr>
                    <a:lstStyle/>
                    <a:p>
                      <a:pPr lvl="0" rtl="0">
                        <a:spcBef>
                          <a:spcPts val="0"/>
                        </a:spcBef>
                        <a:buNone/>
                      </a:pPr>
                      <a:r>
                        <a:rPr lang="en">
                          <a:solidFill>
                            <a:srgbClr val="FF0000"/>
                          </a:solidFill>
                        </a:rPr>
                        <a:t>E</a:t>
                      </a:r>
                      <a:r>
                        <a:rPr lang="en"/>
                        <a:t> -&gt; F -&gt; G -&gt; H -&gt; </a:t>
                      </a:r>
                      <a:r>
                        <a:rPr lang="en">
                          <a:solidFill>
                            <a:srgbClr val="FF0000"/>
                          </a:solidFill>
                        </a:rPr>
                        <a:t>E</a:t>
                      </a:r>
                    </a:p>
                  </a:txBody>
                  <a:tcPr marT="91425" marB="91425" marR="91425" marL="91425">
                    <a:solidFill>
                      <a:srgbClr val="FFFFFF"/>
                    </a:solidFill>
                  </a:tcPr>
                </a:tc>
              </a:tr>
              <a:tr h="353300">
                <a:tc>
                  <a:txBody>
                    <a:bodyPr>
                      <a:noAutofit/>
                    </a:bodyPr>
                    <a:lstStyle/>
                    <a:p>
                      <a:pPr lvl="0" rtl="0">
                        <a:spcBef>
                          <a:spcPts val="0"/>
                        </a:spcBef>
                        <a:buClr>
                          <a:schemeClr val="dk1"/>
                        </a:buClr>
                        <a:buSzPct val="78571"/>
                        <a:buFont typeface="Arial"/>
                        <a:buNone/>
                      </a:pPr>
                      <a:r>
                        <a:rPr lang="en">
                          <a:solidFill>
                            <a:srgbClr val="FF0000"/>
                          </a:solidFill>
                        </a:rPr>
                        <a:t>E</a:t>
                      </a:r>
                      <a:r>
                        <a:rPr lang="en">
                          <a:solidFill>
                            <a:schemeClr val="dk1"/>
                          </a:solidFill>
                        </a:rPr>
                        <a:t> -&gt; F -&gt; G -&gt; I -&gt; J -&gt; </a:t>
                      </a:r>
                      <a:r>
                        <a:rPr lang="en">
                          <a:solidFill>
                            <a:srgbClr val="FF0000"/>
                          </a:solidFill>
                        </a:rPr>
                        <a:t>E</a:t>
                      </a:r>
                    </a:p>
                  </a:txBody>
                  <a:tcPr marT="91425" marB="91425" marR="91425" marL="91425">
                    <a:solidFill>
                      <a:srgbClr val="FFFFFF"/>
                    </a:solidFill>
                  </a:tcPr>
                </a:tc>
              </a:tr>
              <a:tr h="353300">
                <a:tc>
                  <a:txBody>
                    <a:bodyPr>
                      <a:noAutofit/>
                    </a:bodyPr>
                    <a:lstStyle/>
                    <a:p>
                      <a:pPr lvl="0" rtl="0">
                        <a:spcBef>
                          <a:spcPts val="0"/>
                        </a:spcBef>
                        <a:buClr>
                          <a:schemeClr val="dk1"/>
                        </a:buClr>
                        <a:buSzPct val="78571"/>
                        <a:buFont typeface="Arial"/>
                        <a:buNone/>
                      </a:pPr>
                      <a:r>
                        <a:rPr lang="en">
                          <a:solidFill>
                            <a:srgbClr val="FF0000"/>
                          </a:solidFill>
                        </a:rPr>
                        <a:t>E</a:t>
                      </a:r>
                      <a:r>
                        <a:rPr lang="en">
                          <a:solidFill>
                            <a:schemeClr val="dk1"/>
                          </a:solidFill>
                        </a:rPr>
                        <a:t> -&gt; F -&gt; G -&gt; I -&gt; K -&gt; </a:t>
                      </a:r>
                      <a:r>
                        <a:rPr lang="en">
                          <a:solidFill>
                            <a:srgbClr val="FF0000"/>
                          </a:solidFill>
                        </a:rPr>
                        <a:t>E</a:t>
                      </a:r>
                    </a:p>
                  </a:txBody>
                  <a:tcPr marT="91425" marB="91425" marR="91425" marL="91425">
                    <a:solidFill>
                      <a:srgbClr val="FFFFFF"/>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CFG</a:t>
            </a:r>
          </a:p>
        </p:txBody>
      </p:sp>
      <p:sp>
        <p:nvSpPr>
          <p:cNvPr id="154" name="Shape 154"/>
          <p:cNvSpPr/>
          <p:nvPr/>
        </p:nvSpPr>
        <p:spPr>
          <a:xfrm>
            <a:off x="2062450" y="1878800"/>
            <a:ext cx="337800" cy="4572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A</a:t>
            </a:r>
          </a:p>
        </p:txBody>
      </p:sp>
      <p:sp>
        <p:nvSpPr>
          <p:cNvPr id="155" name="Shape 155"/>
          <p:cNvSpPr/>
          <p:nvPr/>
        </p:nvSpPr>
        <p:spPr>
          <a:xfrm>
            <a:off x="1881400" y="2706200"/>
            <a:ext cx="699900" cy="510600"/>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B</a:t>
            </a:r>
          </a:p>
        </p:txBody>
      </p:sp>
      <p:sp>
        <p:nvSpPr>
          <p:cNvPr id="156" name="Shape 156"/>
          <p:cNvSpPr/>
          <p:nvPr/>
        </p:nvSpPr>
        <p:spPr>
          <a:xfrm>
            <a:off x="2298975" y="3653100"/>
            <a:ext cx="3840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D</a:t>
            </a:r>
          </a:p>
        </p:txBody>
      </p:sp>
      <p:sp>
        <p:nvSpPr>
          <p:cNvPr id="157" name="Shape 157"/>
          <p:cNvSpPr/>
          <p:nvPr/>
        </p:nvSpPr>
        <p:spPr>
          <a:xfrm>
            <a:off x="1711150" y="3653100"/>
            <a:ext cx="3840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C</a:t>
            </a:r>
          </a:p>
        </p:txBody>
      </p:sp>
      <p:sp>
        <p:nvSpPr>
          <p:cNvPr id="158" name="Shape 158"/>
          <p:cNvSpPr txBox="1"/>
          <p:nvPr/>
        </p:nvSpPr>
        <p:spPr>
          <a:xfrm>
            <a:off x="2495750" y="3148425"/>
            <a:ext cx="337800" cy="457200"/>
          </a:xfrm>
          <a:prstGeom prst="rect">
            <a:avLst/>
          </a:prstGeom>
          <a:noFill/>
          <a:ln>
            <a:noFill/>
          </a:ln>
        </p:spPr>
        <p:txBody>
          <a:bodyPr anchorCtr="0" anchor="t" bIns="91425" lIns="91425" rIns="91425" tIns="91425">
            <a:noAutofit/>
          </a:bodyPr>
          <a:lstStyle/>
          <a:p>
            <a:pPr lvl="0" rtl="0">
              <a:spcBef>
                <a:spcPts val="0"/>
              </a:spcBef>
              <a:buNone/>
            </a:pPr>
            <a:r>
              <a:rPr lang="en"/>
              <a:t>F</a:t>
            </a:r>
          </a:p>
        </p:txBody>
      </p:sp>
      <p:sp>
        <p:nvSpPr>
          <p:cNvPr id="159" name="Shape 159"/>
          <p:cNvSpPr txBox="1"/>
          <p:nvPr/>
        </p:nvSpPr>
        <p:spPr>
          <a:xfrm>
            <a:off x="1526150" y="3148425"/>
            <a:ext cx="337800" cy="4572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160" name="Shape 160"/>
          <p:cNvSpPr/>
          <p:nvPr/>
        </p:nvSpPr>
        <p:spPr>
          <a:xfrm>
            <a:off x="457187" y="4401725"/>
            <a:ext cx="6420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EXIT</a:t>
            </a:r>
          </a:p>
        </p:txBody>
      </p:sp>
      <p:cxnSp>
        <p:nvCxnSpPr>
          <p:cNvPr id="161" name="Shape 161"/>
          <p:cNvCxnSpPr>
            <a:stCxn id="162" idx="1"/>
            <a:endCxn id="160" idx="3"/>
          </p:cNvCxnSpPr>
          <p:nvPr/>
        </p:nvCxnSpPr>
        <p:spPr>
          <a:xfrm rot="10800000">
            <a:off x="1099300" y="4657025"/>
            <a:ext cx="782100" cy="0"/>
          </a:xfrm>
          <a:prstGeom prst="straightConnector1">
            <a:avLst/>
          </a:prstGeom>
          <a:noFill/>
          <a:ln cap="flat" cmpd="sng" w="19050">
            <a:solidFill>
              <a:schemeClr val="dk2"/>
            </a:solidFill>
            <a:prstDash val="solid"/>
            <a:round/>
            <a:headEnd len="lg" w="lg" type="none"/>
            <a:tailEnd len="lg" w="lg" type="triangle"/>
          </a:ln>
        </p:spPr>
      </p:cxnSp>
      <p:sp>
        <p:nvSpPr>
          <p:cNvPr id="163" name="Shape 163"/>
          <p:cNvSpPr txBox="1"/>
          <p:nvPr/>
        </p:nvSpPr>
        <p:spPr>
          <a:xfrm>
            <a:off x="887187" y="4054050"/>
            <a:ext cx="337800" cy="457200"/>
          </a:xfrm>
          <a:prstGeom prst="rect">
            <a:avLst/>
          </a:prstGeom>
          <a:noFill/>
          <a:ln>
            <a:noFill/>
          </a:ln>
        </p:spPr>
        <p:txBody>
          <a:bodyPr anchorCtr="0" anchor="t" bIns="91425" lIns="91425" rIns="91425" tIns="91425">
            <a:noAutofit/>
          </a:bodyPr>
          <a:lstStyle/>
          <a:p>
            <a:pPr lvl="0" rtl="0">
              <a:spcBef>
                <a:spcPts val="0"/>
              </a:spcBef>
              <a:buNone/>
            </a:pPr>
            <a:r>
              <a:rPr lang="en"/>
              <a:t>F</a:t>
            </a:r>
          </a:p>
        </p:txBody>
      </p:sp>
      <p:sp>
        <p:nvSpPr>
          <p:cNvPr id="164" name="Shape 164"/>
          <p:cNvSpPr/>
          <p:nvPr/>
        </p:nvSpPr>
        <p:spPr>
          <a:xfrm>
            <a:off x="1998700" y="5205725"/>
            <a:ext cx="4653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F</a:t>
            </a:r>
          </a:p>
        </p:txBody>
      </p:sp>
      <p:sp>
        <p:nvSpPr>
          <p:cNvPr id="165" name="Shape 165"/>
          <p:cNvSpPr txBox="1"/>
          <p:nvPr/>
        </p:nvSpPr>
        <p:spPr>
          <a:xfrm>
            <a:off x="1595050" y="4758975"/>
            <a:ext cx="337800" cy="4572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166" name="Shape 166"/>
          <p:cNvSpPr/>
          <p:nvPr/>
        </p:nvSpPr>
        <p:spPr>
          <a:xfrm>
            <a:off x="3025200" y="5176537"/>
            <a:ext cx="741900" cy="636300"/>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G</a:t>
            </a:r>
          </a:p>
        </p:txBody>
      </p:sp>
      <p:cxnSp>
        <p:nvCxnSpPr>
          <p:cNvPr id="167" name="Shape 167"/>
          <p:cNvCxnSpPr>
            <a:stCxn id="164" idx="3"/>
            <a:endCxn id="166" idx="1"/>
          </p:cNvCxnSpPr>
          <p:nvPr/>
        </p:nvCxnSpPr>
        <p:spPr>
          <a:xfrm>
            <a:off x="2464000" y="5461025"/>
            <a:ext cx="561300" cy="33600"/>
          </a:xfrm>
          <a:prstGeom prst="straightConnector1">
            <a:avLst/>
          </a:prstGeom>
          <a:noFill/>
          <a:ln cap="flat" cmpd="sng" w="19050">
            <a:solidFill>
              <a:schemeClr val="dk2"/>
            </a:solidFill>
            <a:prstDash val="solid"/>
            <a:round/>
            <a:headEnd len="lg" w="lg" type="none"/>
            <a:tailEnd len="lg" w="lg" type="triangle"/>
          </a:ln>
        </p:spPr>
      </p:cxnSp>
      <p:sp>
        <p:nvSpPr>
          <p:cNvPr id="168" name="Shape 168"/>
          <p:cNvSpPr/>
          <p:nvPr/>
        </p:nvSpPr>
        <p:spPr>
          <a:xfrm>
            <a:off x="4501425" y="5812850"/>
            <a:ext cx="3840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H</a:t>
            </a:r>
          </a:p>
        </p:txBody>
      </p:sp>
      <p:cxnSp>
        <p:nvCxnSpPr>
          <p:cNvPr id="169" name="Shape 169"/>
          <p:cNvCxnSpPr>
            <a:stCxn id="166" idx="2"/>
            <a:endCxn id="168" idx="1"/>
          </p:cNvCxnSpPr>
          <p:nvPr/>
        </p:nvCxnSpPr>
        <p:spPr>
          <a:xfrm>
            <a:off x="3396150" y="5812837"/>
            <a:ext cx="1105200" cy="255300"/>
          </a:xfrm>
          <a:prstGeom prst="straightConnector1">
            <a:avLst/>
          </a:prstGeom>
          <a:noFill/>
          <a:ln cap="flat" cmpd="sng" w="19050">
            <a:solidFill>
              <a:schemeClr val="dk2"/>
            </a:solidFill>
            <a:prstDash val="solid"/>
            <a:round/>
            <a:headEnd len="lg" w="lg" type="none"/>
            <a:tailEnd len="lg" w="lg" type="triangle"/>
          </a:ln>
        </p:spPr>
      </p:cxnSp>
      <p:sp>
        <p:nvSpPr>
          <p:cNvPr id="170" name="Shape 170"/>
          <p:cNvSpPr txBox="1"/>
          <p:nvPr/>
        </p:nvSpPr>
        <p:spPr>
          <a:xfrm>
            <a:off x="3779850" y="6057000"/>
            <a:ext cx="337800" cy="4572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171" name="Shape 171"/>
          <p:cNvSpPr/>
          <p:nvPr/>
        </p:nvSpPr>
        <p:spPr>
          <a:xfrm>
            <a:off x="4404825" y="5000500"/>
            <a:ext cx="642000" cy="593100"/>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a:t>
            </a:r>
          </a:p>
        </p:txBody>
      </p:sp>
      <p:cxnSp>
        <p:nvCxnSpPr>
          <p:cNvPr id="172" name="Shape 172"/>
          <p:cNvCxnSpPr>
            <a:stCxn id="166" idx="0"/>
            <a:endCxn id="171" idx="1"/>
          </p:cNvCxnSpPr>
          <p:nvPr/>
        </p:nvCxnSpPr>
        <p:spPr>
          <a:xfrm>
            <a:off x="3396150" y="5176537"/>
            <a:ext cx="1008600" cy="120600"/>
          </a:xfrm>
          <a:prstGeom prst="straightConnector1">
            <a:avLst/>
          </a:prstGeom>
          <a:noFill/>
          <a:ln cap="flat" cmpd="sng" w="19050">
            <a:solidFill>
              <a:schemeClr val="dk2"/>
            </a:solidFill>
            <a:prstDash val="solid"/>
            <a:round/>
            <a:headEnd len="lg" w="lg" type="none"/>
            <a:tailEnd len="lg" w="lg" type="triangle"/>
          </a:ln>
        </p:spPr>
      </p:cxnSp>
      <p:sp>
        <p:nvSpPr>
          <p:cNvPr id="173" name="Shape 173"/>
          <p:cNvSpPr txBox="1"/>
          <p:nvPr/>
        </p:nvSpPr>
        <p:spPr>
          <a:xfrm>
            <a:off x="3779850" y="4692450"/>
            <a:ext cx="337800" cy="457200"/>
          </a:xfrm>
          <a:prstGeom prst="rect">
            <a:avLst/>
          </a:prstGeom>
          <a:noFill/>
          <a:ln>
            <a:noFill/>
          </a:ln>
        </p:spPr>
        <p:txBody>
          <a:bodyPr anchorCtr="0" anchor="t" bIns="91425" lIns="91425" rIns="91425" tIns="91425">
            <a:noAutofit/>
          </a:bodyPr>
          <a:lstStyle/>
          <a:p>
            <a:pPr lvl="0" rtl="0">
              <a:spcBef>
                <a:spcPts val="0"/>
              </a:spcBef>
              <a:buNone/>
            </a:pPr>
            <a:r>
              <a:rPr lang="en"/>
              <a:t>F</a:t>
            </a:r>
          </a:p>
        </p:txBody>
      </p:sp>
      <p:sp>
        <p:nvSpPr>
          <p:cNvPr id="174" name="Shape 174"/>
          <p:cNvSpPr/>
          <p:nvPr/>
        </p:nvSpPr>
        <p:spPr>
          <a:xfrm>
            <a:off x="5422775" y="4732275"/>
            <a:ext cx="3840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J</a:t>
            </a:r>
          </a:p>
        </p:txBody>
      </p:sp>
      <p:sp>
        <p:nvSpPr>
          <p:cNvPr id="175" name="Shape 175"/>
          <p:cNvSpPr/>
          <p:nvPr/>
        </p:nvSpPr>
        <p:spPr>
          <a:xfrm>
            <a:off x="5315150" y="5297150"/>
            <a:ext cx="4653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K</a:t>
            </a:r>
          </a:p>
        </p:txBody>
      </p:sp>
      <p:cxnSp>
        <p:nvCxnSpPr>
          <p:cNvPr id="176" name="Shape 176"/>
          <p:cNvCxnSpPr>
            <a:stCxn id="171" idx="0"/>
            <a:endCxn id="174" idx="1"/>
          </p:cNvCxnSpPr>
          <p:nvPr/>
        </p:nvCxnSpPr>
        <p:spPr>
          <a:xfrm flipH="1" rot="10800000">
            <a:off x="4725825" y="4987600"/>
            <a:ext cx="696900" cy="12900"/>
          </a:xfrm>
          <a:prstGeom prst="straightConnector1">
            <a:avLst/>
          </a:prstGeom>
          <a:noFill/>
          <a:ln cap="flat" cmpd="sng" w="19050">
            <a:solidFill>
              <a:schemeClr val="dk2"/>
            </a:solidFill>
            <a:prstDash val="solid"/>
            <a:round/>
            <a:headEnd len="lg" w="lg" type="none"/>
            <a:tailEnd len="lg" w="lg" type="triangle"/>
          </a:ln>
        </p:spPr>
      </p:cxnSp>
      <p:cxnSp>
        <p:nvCxnSpPr>
          <p:cNvPr id="177" name="Shape 177"/>
          <p:cNvCxnSpPr>
            <a:stCxn id="171" idx="2"/>
            <a:endCxn id="175" idx="1"/>
          </p:cNvCxnSpPr>
          <p:nvPr/>
        </p:nvCxnSpPr>
        <p:spPr>
          <a:xfrm flipH="1" rot="10800000">
            <a:off x="4725825" y="5552500"/>
            <a:ext cx="589200" cy="41100"/>
          </a:xfrm>
          <a:prstGeom prst="straightConnector1">
            <a:avLst/>
          </a:prstGeom>
          <a:noFill/>
          <a:ln cap="flat" cmpd="sng" w="19050">
            <a:solidFill>
              <a:schemeClr val="dk2"/>
            </a:solidFill>
            <a:prstDash val="solid"/>
            <a:round/>
            <a:headEnd len="lg" w="lg" type="none"/>
            <a:tailEnd len="lg" w="lg" type="triangle"/>
          </a:ln>
        </p:spPr>
      </p:cxnSp>
      <p:sp>
        <p:nvSpPr>
          <p:cNvPr id="178" name="Shape 178"/>
          <p:cNvSpPr txBox="1"/>
          <p:nvPr/>
        </p:nvSpPr>
        <p:spPr>
          <a:xfrm>
            <a:off x="4844862" y="4657025"/>
            <a:ext cx="337800" cy="2100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179" name="Shape 179"/>
          <p:cNvSpPr txBox="1"/>
          <p:nvPr/>
        </p:nvSpPr>
        <p:spPr>
          <a:xfrm>
            <a:off x="4977350" y="5176550"/>
            <a:ext cx="337800" cy="457200"/>
          </a:xfrm>
          <a:prstGeom prst="rect">
            <a:avLst/>
          </a:prstGeom>
          <a:noFill/>
          <a:ln>
            <a:noFill/>
          </a:ln>
        </p:spPr>
        <p:txBody>
          <a:bodyPr anchorCtr="0" anchor="t" bIns="91425" lIns="91425" rIns="91425" tIns="91425">
            <a:noAutofit/>
          </a:bodyPr>
          <a:lstStyle/>
          <a:p>
            <a:pPr lvl="0" rtl="0">
              <a:spcBef>
                <a:spcPts val="0"/>
              </a:spcBef>
              <a:buNone/>
            </a:pPr>
            <a:r>
              <a:rPr lang="en"/>
              <a:t>F</a:t>
            </a:r>
          </a:p>
        </p:txBody>
      </p:sp>
      <p:cxnSp>
        <p:nvCxnSpPr>
          <p:cNvPr id="180" name="Shape 180"/>
          <p:cNvCxnSpPr>
            <a:stCxn id="154" idx="2"/>
            <a:endCxn id="155" idx="0"/>
          </p:cNvCxnSpPr>
          <p:nvPr/>
        </p:nvCxnSpPr>
        <p:spPr>
          <a:xfrm>
            <a:off x="2231350" y="2336000"/>
            <a:ext cx="0" cy="370200"/>
          </a:xfrm>
          <a:prstGeom prst="straightConnector1">
            <a:avLst/>
          </a:prstGeom>
          <a:noFill/>
          <a:ln cap="flat" cmpd="sng" w="19050">
            <a:solidFill>
              <a:schemeClr val="dk2"/>
            </a:solidFill>
            <a:prstDash val="solid"/>
            <a:round/>
            <a:headEnd len="lg" w="lg" type="none"/>
            <a:tailEnd len="lg" w="lg" type="triangle"/>
          </a:ln>
        </p:spPr>
      </p:cxnSp>
      <p:cxnSp>
        <p:nvCxnSpPr>
          <p:cNvPr id="181" name="Shape 181"/>
          <p:cNvCxnSpPr>
            <a:stCxn id="155" idx="2"/>
          </p:cNvCxnSpPr>
          <p:nvPr/>
        </p:nvCxnSpPr>
        <p:spPr>
          <a:xfrm flipH="1">
            <a:off x="1932850" y="3216800"/>
            <a:ext cx="298500" cy="422100"/>
          </a:xfrm>
          <a:prstGeom prst="straightConnector1">
            <a:avLst/>
          </a:prstGeom>
          <a:noFill/>
          <a:ln cap="flat" cmpd="sng" w="19050">
            <a:solidFill>
              <a:schemeClr val="dk2"/>
            </a:solidFill>
            <a:prstDash val="solid"/>
            <a:round/>
            <a:headEnd len="lg" w="lg" type="none"/>
            <a:tailEnd len="lg" w="lg" type="triangle"/>
          </a:ln>
        </p:spPr>
      </p:cxnSp>
      <p:cxnSp>
        <p:nvCxnSpPr>
          <p:cNvPr id="182" name="Shape 182"/>
          <p:cNvCxnSpPr>
            <a:stCxn id="155" idx="2"/>
            <a:endCxn id="156" idx="0"/>
          </p:cNvCxnSpPr>
          <p:nvPr/>
        </p:nvCxnSpPr>
        <p:spPr>
          <a:xfrm>
            <a:off x="2231350" y="3216800"/>
            <a:ext cx="259500" cy="436200"/>
          </a:xfrm>
          <a:prstGeom prst="straightConnector1">
            <a:avLst/>
          </a:prstGeom>
          <a:noFill/>
          <a:ln cap="flat" cmpd="sng" w="19050">
            <a:solidFill>
              <a:schemeClr val="dk2"/>
            </a:solidFill>
            <a:prstDash val="solid"/>
            <a:round/>
            <a:headEnd len="lg" w="lg" type="none"/>
            <a:tailEnd len="lg" w="lg" type="triangle"/>
          </a:ln>
        </p:spPr>
      </p:cxnSp>
      <p:cxnSp>
        <p:nvCxnSpPr>
          <p:cNvPr id="183" name="Shape 183"/>
          <p:cNvCxnSpPr>
            <a:stCxn id="162" idx="2"/>
            <a:endCxn id="164" idx="0"/>
          </p:cNvCxnSpPr>
          <p:nvPr/>
        </p:nvCxnSpPr>
        <p:spPr>
          <a:xfrm>
            <a:off x="2231350" y="4912325"/>
            <a:ext cx="0" cy="293400"/>
          </a:xfrm>
          <a:prstGeom prst="straightConnector1">
            <a:avLst/>
          </a:prstGeom>
          <a:noFill/>
          <a:ln cap="flat" cmpd="sng" w="19050">
            <a:solidFill>
              <a:schemeClr val="dk2"/>
            </a:solidFill>
            <a:prstDash val="solid"/>
            <a:round/>
            <a:headEnd len="lg" w="lg" type="none"/>
            <a:tailEnd len="lg" w="lg" type="triangle"/>
          </a:ln>
        </p:spPr>
      </p:cxnSp>
      <p:sp>
        <p:nvSpPr>
          <p:cNvPr id="184" name="Shape 184"/>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6</a:t>
            </a:r>
          </a:p>
        </p:txBody>
      </p:sp>
      <p:sp>
        <p:nvSpPr>
          <p:cNvPr id="162" name="Shape 162"/>
          <p:cNvSpPr/>
          <p:nvPr/>
        </p:nvSpPr>
        <p:spPr>
          <a:xfrm>
            <a:off x="1881400" y="4401725"/>
            <a:ext cx="699900" cy="510600"/>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E</a:t>
            </a:r>
          </a:p>
        </p:txBody>
      </p:sp>
      <p:cxnSp>
        <p:nvCxnSpPr>
          <p:cNvPr id="185" name="Shape 185"/>
          <p:cNvCxnSpPr>
            <a:stCxn id="157" idx="2"/>
            <a:endCxn id="162" idx="0"/>
          </p:cNvCxnSpPr>
          <p:nvPr/>
        </p:nvCxnSpPr>
        <p:spPr>
          <a:xfrm>
            <a:off x="1903150" y="4163700"/>
            <a:ext cx="328200" cy="237900"/>
          </a:xfrm>
          <a:prstGeom prst="straightConnector1">
            <a:avLst/>
          </a:prstGeom>
          <a:noFill/>
          <a:ln cap="flat" cmpd="sng" w="19050">
            <a:solidFill>
              <a:schemeClr val="dk2"/>
            </a:solidFill>
            <a:prstDash val="solid"/>
            <a:round/>
            <a:headEnd len="lg" w="lg" type="none"/>
            <a:tailEnd len="lg" w="lg" type="triangle"/>
          </a:ln>
        </p:spPr>
      </p:cxnSp>
      <p:cxnSp>
        <p:nvCxnSpPr>
          <p:cNvPr id="186" name="Shape 186"/>
          <p:cNvCxnSpPr>
            <a:stCxn id="156" idx="2"/>
            <a:endCxn id="162" idx="0"/>
          </p:cNvCxnSpPr>
          <p:nvPr/>
        </p:nvCxnSpPr>
        <p:spPr>
          <a:xfrm flipH="1">
            <a:off x="2231475" y="4163700"/>
            <a:ext cx="259500" cy="237900"/>
          </a:xfrm>
          <a:prstGeom prst="straightConnector1">
            <a:avLst/>
          </a:prstGeom>
          <a:noFill/>
          <a:ln cap="flat" cmpd="sng" w="19050">
            <a:solidFill>
              <a:schemeClr val="dk2"/>
            </a:solidFill>
            <a:prstDash val="solid"/>
            <a:round/>
            <a:headEnd len="lg" w="lg" type="none"/>
            <a:tailEnd len="lg" w="lg" type="triangle"/>
          </a:ln>
        </p:spPr>
      </p:cxnSp>
      <p:graphicFrame>
        <p:nvGraphicFramePr>
          <p:cNvPr id="187" name="Shape 187"/>
          <p:cNvGraphicFramePr/>
          <p:nvPr/>
        </p:nvGraphicFramePr>
        <p:xfrm>
          <a:off x="4251500" y="2176700"/>
          <a:ext cx="3000000" cy="3000000"/>
        </p:xfrm>
        <a:graphic>
          <a:graphicData uri="http://schemas.openxmlformats.org/drawingml/2006/table">
            <a:tbl>
              <a:tblPr>
                <a:noFill/>
                <a:tableStyleId>{A8FB2E1E-F8F3-4B3A-81BB-FCCEDAED6ACB}</a:tableStyleId>
              </a:tblPr>
              <a:tblGrid>
                <a:gridCol w="3780650"/>
              </a:tblGrid>
              <a:tr h="353300">
                <a:tc>
                  <a:txBody>
                    <a:bodyPr>
                      <a:noAutofit/>
                    </a:bodyPr>
                    <a:lstStyle/>
                    <a:p>
                      <a:pPr lvl="0" rtl="0">
                        <a:spcBef>
                          <a:spcPts val="0"/>
                        </a:spcBef>
                        <a:buNone/>
                      </a:pPr>
                      <a:r>
                        <a:rPr lang="en">
                          <a:solidFill>
                            <a:srgbClr val="FF0000"/>
                          </a:solidFill>
                        </a:rPr>
                        <a:t>E </a:t>
                      </a:r>
                      <a:r>
                        <a:rPr lang="en"/>
                        <a:t>-&gt; EXIT</a:t>
                      </a:r>
                    </a:p>
                  </a:txBody>
                  <a:tcPr marT="91425" marB="91425" marR="91425" marL="91425">
                    <a:solidFill>
                      <a:srgbClr val="FFFFFF"/>
                    </a:solidFill>
                  </a:tcPr>
                </a:tc>
              </a:tr>
              <a:tr h="353300">
                <a:tc>
                  <a:txBody>
                    <a:bodyPr>
                      <a:noAutofit/>
                    </a:bodyPr>
                    <a:lstStyle/>
                    <a:p>
                      <a:pPr lvl="0" rtl="0">
                        <a:spcBef>
                          <a:spcPts val="0"/>
                        </a:spcBef>
                        <a:buNone/>
                      </a:pPr>
                      <a:r>
                        <a:rPr lang="en">
                          <a:solidFill>
                            <a:srgbClr val="FF0000"/>
                          </a:solidFill>
                        </a:rPr>
                        <a:t>E</a:t>
                      </a:r>
                      <a:r>
                        <a:rPr lang="en"/>
                        <a:t> -&gt; F -&gt; G -&gt; H -&gt; </a:t>
                      </a:r>
                      <a:r>
                        <a:rPr lang="en">
                          <a:solidFill>
                            <a:srgbClr val="FF0000"/>
                          </a:solidFill>
                        </a:rPr>
                        <a:t>E</a:t>
                      </a:r>
                    </a:p>
                  </a:txBody>
                  <a:tcPr marT="91425" marB="91425" marR="91425" marL="91425">
                    <a:solidFill>
                      <a:srgbClr val="FFFFFF"/>
                    </a:solidFill>
                  </a:tcPr>
                </a:tc>
              </a:tr>
              <a:tr h="353300">
                <a:tc>
                  <a:txBody>
                    <a:bodyPr>
                      <a:noAutofit/>
                    </a:bodyPr>
                    <a:lstStyle/>
                    <a:p>
                      <a:pPr lvl="0" rtl="0">
                        <a:spcBef>
                          <a:spcPts val="0"/>
                        </a:spcBef>
                        <a:buNone/>
                      </a:pPr>
                      <a:r>
                        <a:rPr lang="en">
                          <a:solidFill>
                            <a:srgbClr val="FF0000"/>
                          </a:solidFill>
                        </a:rPr>
                        <a:t>E</a:t>
                      </a:r>
                      <a:r>
                        <a:rPr lang="en">
                          <a:solidFill>
                            <a:schemeClr val="dk1"/>
                          </a:solidFill>
                        </a:rPr>
                        <a:t> -&gt; F -&gt; G -&gt; I -&gt; J -&gt; </a:t>
                      </a:r>
                      <a:r>
                        <a:rPr lang="en">
                          <a:solidFill>
                            <a:srgbClr val="FF0000"/>
                          </a:solidFill>
                        </a:rPr>
                        <a:t>E</a:t>
                      </a:r>
                    </a:p>
                  </a:txBody>
                  <a:tcPr marT="91425" marB="91425" marR="91425" marL="91425">
                    <a:solidFill>
                      <a:srgbClr val="FFFFFF"/>
                    </a:solidFill>
                  </a:tcPr>
                </a:tc>
              </a:tr>
              <a:tr h="353300">
                <a:tc>
                  <a:txBody>
                    <a:bodyPr>
                      <a:noAutofit/>
                    </a:bodyPr>
                    <a:lstStyle/>
                    <a:p>
                      <a:pPr lvl="0" rtl="0">
                        <a:spcBef>
                          <a:spcPts val="0"/>
                        </a:spcBef>
                        <a:buNone/>
                      </a:pPr>
                      <a:r>
                        <a:rPr lang="en">
                          <a:solidFill>
                            <a:srgbClr val="FF0000"/>
                          </a:solidFill>
                        </a:rPr>
                        <a:t>E</a:t>
                      </a:r>
                      <a:r>
                        <a:rPr lang="en">
                          <a:solidFill>
                            <a:schemeClr val="dk1"/>
                          </a:solidFill>
                        </a:rPr>
                        <a:t> -&gt; F -&gt; G -&gt; I -&gt; K -&gt; </a:t>
                      </a:r>
                      <a:r>
                        <a:rPr lang="en">
                          <a:solidFill>
                            <a:srgbClr val="FF0000"/>
                          </a:solidFill>
                        </a:rPr>
                        <a:t>E</a:t>
                      </a:r>
                    </a:p>
                  </a:txBody>
                  <a:tcPr marT="91425" marB="91425" marR="91425" marL="91425">
                    <a:solidFill>
                      <a:srgbClr val="FFFFFF"/>
                    </a:solidFill>
                  </a:tcPr>
                </a:tc>
              </a:tr>
            </a:tbl>
          </a:graphicData>
        </a:graphic>
      </p:graphicFrame>
      <p:sp>
        <p:nvSpPr>
          <p:cNvPr id="188" name="Shape 188"/>
          <p:cNvSpPr/>
          <p:nvPr/>
        </p:nvSpPr>
        <p:spPr>
          <a:xfrm>
            <a:off x="5269200" y="5905675"/>
            <a:ext cx="699900" cy="510600"/>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E</a:t>
            </a:r>
          </a:p>
        </p:txBody>
      </p:sp>
      <p:cxnSp>
        <p:nvCxnSpPr>
          <p:cNvPr id="189" name="Shape 189"/>
          <p:cNvCxnSpPr>
            <a:stCxn id="168" idx="3"/>
            <a:endCxn id="188" idx="1"/>
          </p:cNvCxnSpPr>
          <p:nvPr/>
        </p:nvCxnSpPr>
        <p:spPr>
          <a:xfrm>
            <a:off x="4885425" y="6068150"/>
            <a:ext cx="383700" cy="92700"/>
          </a:xfrm>
          <a:prstGeom prst="straightConnector1">
            <a:avLst/>
          </a:prstGeom>
          <a:noFill/>
          <a:ln cap="flat" cmpd="sng" w="19050">
            <a:solidFill>
              <a:schemeClr val="dk2"/>
            </a:solidFill>
            <a:prstDash val="solid"/>
            <a:round/>
            <a:headEnd len="lg" w="lg" type="none"/>
            <a:tailEnd len="lg" w="lg" type="triangle"/>
          </a:ln>
        </p:spPr>
      </p:cxnSp>
      <p:sp>
        <p:nvSpPr>
          <p:cNvPr id="190" name="Shape 190"/>
          <p:cNvSpPr/>
          <p:nvPr/>
        </p:nvSpPr>
        <p:spPr>
          <a:xfrm>
            <a:off x="6115375" y="4732275"/>
            <a:ext cx="699900" cy="510600"/>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E</a:t>
            </a:r>
          </a:p>
        </p:txBody>
      </p:sp>
      <p:cxnSp>
        <p:nvCxnSpPr>
          <p:cNvPr id="191" name="Shape 191"/>
          <p:cNvCxnSpPr>
            <a:stCxn id="174" idx="3"/>
            <a:endCxn id="190" idx="1"/>
          </p:cNvCxnSpPr>
          <p:nvPr/>
        </p:nvCxnSpPr>
        <p:spPr>
          <a:xfrm>
            <a:off x="5806775" y="4987575"/>
            <a:ext cx="308700" cy="0"/>
          </a:xfrm>
          <a:prstGeom prst="straightConnector1">
            <a:avLst/>
          </a:prstGeom>
          <a:noFill/>
          <a:ln cap="flat" cmpd="sng" w="19050">
            <a:solidFill>
              <a:schemeClr val="dk2"/>
            </a:solidFill>
            <a:prstDash val="solid"/>
            <a:round/>
            <a:headEnd len="lg" w="lg" type="none"/>
            <a:tailEnd len="lg" w="lg" type="triangle"/>
          </a:ln>
        </p:spPr>
      </p:cxnSp>
      <p:sp>
        <p:nvSpPr>
          <p:cNvPr id="192" name="Shape 192"/>
          <p:cNvSpPr/>
          <p:nvPr/>
        </p:nvSpPr>
        <p:spPr>
          <a:xfrm>
            <a:off x="6115375" y="5317750"/>
            <a:ext cx="699900" cy="510600"/>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E</a:t>
            </a:r>
          </a:p>
        </p:txBody>
      </p:sp>
      <p:cxnSp>
        <p:nvCxnSpPr>
          <p:cNvPr id="193" name="Shape 193"/>
          <p:cNvCxnSpPr>
            <a:stCxn id="175" idx="3"/>
            <a:endCxn id="192" idx="1"/>
          </p:cNvCxnSpPr>
          <p:nvPr/>
        </p:nvCxnSpPr>
        <p:spPr>
          <a:xfrm>
            <a:off x="5780450" y="5552450"/>
            <a:ext cx="334800" cy="20700"/>
          </a:xfrm>
          <a:prstGeom prst="straightConnector1">
            <a:avLst/>
          </a:prstGeom>
          <a:noFill/>
          <a:ln cap="flat" cmpd="sng" w="19050">
            <a:solidFill>
              <a:schemeClr val="dk2"/>
            </a:solidFill>
            <a:prstDash val="solid"/>
            <a:round/>
            <a:headEnd len="lg" w="lg" type="none"/>
            <a:tailEnd len="lg" w="lg"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x="0" y="0"/>
          <a:ext cx="0" cy="0"/>
          <a:chOff x="0" y="0"/>
          <a:chExt cx="0" cy="0"/>
        </a:xfrm>
      </p:grpSpPr>
      <p:sp>
        <p:nvSpPr>
          <p:cNvPr id="198" name="Shape 198"/>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CFG</a:t>
            </a:r>
          </a:p>
        </p:txBody>
      </p:sp>
      <p:sp>
        <p:nvSpPr>
          <p:cNvPr id="199" name="Shape 199"/>
          <p:cNvSpPr/>
          <p:nvPr/>
        </p:nvSpPr>
        <p:spPr>
          <a:xfrm>
            <a:off x="2062450" y="1878800"/>
            <a:ext cx="337800" cy="4572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A</a:t>
            </a:r>
          </a:p>
        </p:txBody>
      </p:sp>
      <p:sp>
        <p:nvSpPr>
          <p:cNvPr id="200" name="Shape 200"/>
          <p:cNvSpPr/>
          <p:nvPr/>
        </p:nvSpPr>
        <p:spPr>
          <a:xfrm>
            <a:off x="1881400" y="2706200"/>
            <a:ext cx="699900" cy="510600"/>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B</a:t>
            </a:r>
          </a:p>
        </p:txBody>
      </p:sp>
      <p:sp>
        <p:nvSpPr>
          <p:cNvPr id="201" name="Shape 201"/>
          <p:cNvSpPr/>
          <p:nvPr/>
        </p:nvSpPr>
        <p:spPr>
          <a:xfrm>
            <a:off x="2298975" y="3653100"/>
            <a:ext cx="3840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D</a:t>
            </a:r>
          </a:p>
        </p:txBody>
      </p:sp>
      <p:sp>
        <p:nvSpPr>
          <p:cNvPr id="202" name="Shape 202"/>
          <p:cNvSpPr/>
          <p:nvPr/>
        </p:nvSpPr>
        <p:spPr>
          <a:xfrm>
            <a:off x="1711150" y="3653100"/>
            <a:ext cx="3840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C</a:t>
            </a:r>
          </a:p>
        </p:txBody>
      </p:sp>
      <p:sp>
        <p:nvSpPr>
          <p:cNvPr id="203" name="Shape 203"/>
          <p:cNvSpPr txBox="1"/>
          <p:nvPr/>
        </p:nvSpPr>
        <p:spPr>
          <a:xfrm>
            <a:off x="2495750" y="3148425"/>
            <a:ext cx="337800" cy="457200"/>
          </a:xfrm>
          <a:prstGeom prst="rect">
            <a:avLst/>
          </a:prstGeom>
          <a:noFill/>
          <a:ln>
            <a:noFill/>
          </a:ln>
        </p:spPr>
        <p:txBody>
          <a:bodyPr anchorCtr="0" anchor="t" bIns="91425" lIns="91425" rIns="91425" tIns="91425">
            <a:noAutofit/>
          </a:bodyPr>
          <a:lstStyle/>
          <a:p>
            <a:pPr lvl="0" rtl="0">
              <a:spcBef>
                <a:spcPts val="0"/>
              </a:spcBef>
              <a:buNone/>
            </a:pPr>
            <a:r>
              <a:rPr lang="en"/>
              <a:t>F</a:t>
            </a:r>
          </a:p>
        </p:txBody>
      </p:sp>
      <p:sp>
        <p:nvSpPr>
          <p:cNvPr id="204" name="Shape 204"/>
          <p:cNvSpPr txBox="1"/>
          <p:nvPr/>
        </p:nvSpPr>
        <p:spPr>
          <a:xfrm>
            <a:off x="1526150" y="3148425"/>
            <a:ext cx="337800" cy="4572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205" name="Shape 205"/>
          <p:cNvSpPr/>
          <p:nvPr/>
        </p:nvSpPr>
        <p:spPr>
          <a:xfrm>
            <a:off x="457187" y="4401725"/>
            <a:ext cx="6420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EXIT</a:t>
            </a:r>
          </a:p>
        </p:txBody>
      </p:sp>
      <p:cxnSp>
        <p:nvCxnSpPr>
          <p:cNvPr id="206" name="Shape 206"/>
          <p:cNvCxnSpPr>
            <a:stCxn id="207" idx="1"/>
            <a:endCxn id="205" idx="3"/>
          </p:cNvCxnSpPr>
          <p:nvPr/>
        </p:nvCxnSpPr>
        <p:spPr>
          <a:xfrm rot="10800000">
            <a:off x="1099300" y="4657025"/>
            <a:ext cx="782100" cy="0"/>
          </a:xfrm>
          <a:prstGeom prst="straightConnector1">
            <a:avLst/>
          </a:prstGeom>
          <a:noFill/>
          <a:ln cap="flat" cmpd="sng" w="19050">
            <a:solidFill>
              <a:schemeClr val="dk2"/>
            </a:solidFill>
            <a:prstDash val="solid"/>
            <a:round/>
            <a:headEnd len="lg" w="lg" type="none"/>
            <a:tailEnd len="lg" w="lg" type="triangle"/>
          </a:ln>
        </p:spPr>
      </p:cxnSp>
      <p:sp>
        <p:nvSpPr>
          <p:cNvPr id="208" name="Shape 208"/>
          <p:cNvSpPr txBox="1"/>
          <p:nvPr/>
        </p:nvSpPr>
        <p:spPr>
          <a:xfrm>
            <a:off x="887187" y="4054050"/>
            <a:ext cx="337800" cy="457200"/>
          </a:xfrm>
          <a:prstGeom prst="rect">
            <a:avLst/>
          </a:prstGeom>
          <a:noFill/>
          <a:ln>
            <a:noFill/>
          </a:ln>
        </p:spPr>
        <p:txBody>
          <a:bodyPr anchorCtr="0" anchor="t" bIns="91425" lIns="91425" rIns="91425" tIns="91425">
            <a:noAutofit/>
          </a:bodyPr>
          <a:lstStyle/>
          <a:p>
            <a:pPr lvl="0" rtl="0">
              <a:spcBef>
                <a:spcPts val="0"/>
              </a:spcBef>
              <a:buNone/>
            </a:pPr>
            <a:r>
              <a:rPr lang="en"/>
              <a:t>F</a:t>
            </a:r>
          </a:p>
        </p:txBody>
      </p:sp>
      <p:sp>
        <p:nvSpPr>
          <p:cNvPr id="209" name="Shape 209"/>
          <p:cNvSpPr/>
          <p:nvPr/>
        </p:nvSpPr>
        <p:spPr>
          <a:xfrm>
            <a:off x="1998700" y="5205725"/>
            <a:ext cx="4653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F</a:t>
            </a:r>
          </a:p>
        </p:txBody>
      </p:sp>
      <p:sp>
        <p:nvSpPr>
          <p:cNvPr id="210" name="Shape 210"/>
          <p:cNvSpPr txBox="1"/>
          <p:nvPr/>
        </p:nvSpPr>
        <p:spPr>
          <a:xfrm>
            <a:off x="1595050" y="4758975"/>
            <a:ext cx="337800" cy="4572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211" name="Shape 211"/>
          <p:cNvSpPr/>
          <p:nvPr/>
        </p:nvSpPr>
        <p:spPr>
          <a:xfrm>
            <a:off x="3025200" y="5176537"/>
            <a:ext cx="741900" cy="636300"/>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G</a:t>
            </a:r>
          </a:p>
        </p:txBody>
      </p:sp>
      <p:cxnSp>
        <p:nvCxnSpPr>
          <p:cNvPr id="212" name="Shape 212"/>
          <p:cNvCxnSpPr>
            <a:stCxn id="209" idx="3"/>
            <a:endCxn id="211" idx="1"/>
          </p:cNvCxnSpPr>
          <p:nvPr/>
        </p:nvCxnSpPr>
        <p:spPr>
          <a:xfrm>
            <a:off x="2464000" y="5461025"/>
            <a:ext cx="561300" cy="33600"/>
          </a:xfrm>
          <a:prstGeom prst="straightConnector1">
            <a:avLst/>
          </a:prstGeom>
          <a:noFill/>
          <a:ln cap="flat" cmpd="sng" w="19050">
            <a:solidFill>
              <a:schemeClr val="dk2"/>
            </a:solidFill>
            <a:prstDash val="solid"/>
            <a:round/>
            <a:headEnd len="lg" w="lg" type="none"/>
            <a:tailEnd len="lg" w="lg" type="triangle"/>
          </a:ln>
        </p:spPr>
      </p:cxnSp>
      <p:sp>
        <p:nvSpPr>
          <p:cNvPr id="213" name="Shape 213"/>
          <p:cNvSpPr/>
          <p:nvPr/>
        </p:nvSpPr>
        <p:spPr>
          <a:xfrm>
            <a:off x="4501425" y="5812850"/>
            <a:ext cx="3840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H</a:t>
            </a:r>
          </a:p>
        </p:txBody>
      </p:sp>
      <p:cxnSp>
        <p:nvCxnSpPr>
          <p:cNvPr id="214" name="Shape 214"/>
          <p:cNvCxnSpPr>
            <a:stCxn id="211" idx="2"/>
            <a:endCxn id="213" idx="1"/>
          </p:cNvCxnSpPr>
          <p:nvPr/>
        </p:nvCxnSpPr>
        <p:spPr>
          <a:xfrm>
            <a:off x="3396150" y="5812837"/>
            <a:ext cx="1105200" cy="255300"/>
          </a:xfrm>
          <a:prstGeom prst="straightConnector1">
            <a:avLst/>
          </a:prstGeom>
          <a:noFill/>
          <a:ln cap="flat" cmpd="sng" w="19050">
            <a:solidFill>
              <a:schemeClr val="dk2"/>
            </a:solidFill>
            <a:prstDash val="solid"/>
            <a:round/>
            <a:headEnd len="lg" w="lg" type="none"/>
            <a:tailEnd len="lg" w="lg" type="triangle"/>
          </a:ln>
        </p:spPr>
      </p:cxnSp>
      <p:sp>
        <p:nvSpPr>
          <p:cNvPr id="215" name="Shape 215"/>
          <p:cNvSpPr txBox="1"/>
          <p:nvPr/>
        </p:nvSpPr>
        <p:spPr>
          <a:xfrm>
            <a:off x="3779850" y="6057000"/>
            <a:ext cx="337800" cy="4572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216" name="Shape 216"/>
          <p:cNvSpPr/>
          <p:nvPr/>
        </p:nvSpPr>
        <p:spPr>
          <a:xfrm>
            <a:off x="4404825" y="5000500"/>
            <a:ext cx="642000" cy="593100"/>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a:t>
            </a:r>
          </a:p>
        </p:txBody>
      </p:sp>
      <p:cxnSp>
        <p:nvCxnSpPr>
          <p:cNvPr id="217" name="Shape 217"/>
          <p:cNvCxnSpPr>
            <a:stCxn id="211" idx="0"/>
            <a:endCxn id="216" idx="1"/>
          </p:cNvCxnSpPr>
          <p:nvPr/>
        </p:nvCxnSpPr>
        <p:spPr>
          <a:xfrm>
            <a:off x="3396150" y="5176537"/>
            <a:ext cx="1008600" cy="120600"/>
          </a:xfrm>
          <a:prstGeom prst="straightConnector1">
            <a:avLst/>
          </a:prstGeom>
          <a:noFill/>
          <a:ln cap="flat" cmpd="sng" w="19050">
            <a:solidFill>
              <a:schemeClr val="dk2"/>
            </a:solidFill>
            <a:prstDash val="solid"/>
            <a:round/>
            <a:headEnd len="lg" w="lg" type="none"/>
            <a:tailEnd len="lg" w="lg" type="triangle"/>
          </a:ln>
        </p:spPr>
      </p:cxnSp>
      <p:sp>
        <p:nvSpPr>
          <p:cNvPr id="218" name="Shape 218"/>
          <p:cNvSpPr txBox="1"/>
          <p:nvPr/>
        </p:nvSpPr>
        <p:spPr>
          <a:xfrm>
            <a:off x="3779850" y="4692450"/>
            <a:ext cx="337800" cy="457200"/>
          </a:xfrm>
          <a:prstGeom prst="rect">
            <a:avLst/>
          </a:prstGeom>
          <a:noFill/>
          <a:ln>
            <a:noFill/>
          </a:ln>
        </p:spPr>
        <p:txBody>
          <a:bodyPr anchorCtr="0" anchor="t" bIns="91425" lIns="91425" rIns="91425" tIns="91425">
            <a:noAutofit/>
          </a:bodyPr>
          <a:lstStyle/>
          <a:p>
            <a:pPr lvl="0" rtl="0">
              <a:spcBef>
                <a:spcPts val="0"/>
              </a:spcBef>
              <a:buNone/>
            </a:pPr>
            <a:r>
              <a:rPr lang="en"/>
              <a:t>F</a:t>
            </a:r>
          </a:p>
        </p:txBody>
      </p:sp>
      <p:sp>
        <p:nvSpPr>
          <p:cNvPr id="219" name="Shape 219"/>
          <p:cNvSpPr/>
          <p:nvPr/>
        </p:nvSpPr>
        <p:spPr>
          <a:xfrm>
            <a:off x="5422775" y="4732275"/>
            <a:ext cx="3840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J</a:t>
            </a:r>
          </a:p>
        </p:txBody>
      </p:sp>
      <p:sp>
        <p:nvSpPr>
          <p:cNvPr id="220" name="Shape 220"/>
          <p:cNvSpPr/>
          <p:nvPr/>
        </p:nvSpPr>
        <p:spPr>
          <a:xfrm>
            <a:off x="5315150" y="5297150"/>
            <a:ext cx="4653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K</a:t>
            </a:r>
          </a:p>
        </p:txBody>
      </p:sp>
      <p:cxnSp>
        <p:nvCxnSpPr>
          <p:cNvPr id="221" name="Shape 221"/>
          <p:cNvCxnSpPr>
            <a:stCxn id="216" idx="0"/>
            <a:endCxn id="219" idx="1"/>
          </p:cNvCxnSpPr>
          <p:nvPr/>
        </p:nvCxnSpPr>
        <p:spPr>
          <a:xfrm flipH="1" rot="10800000">
            <a:off x="4725825" y="4987600"/>
            <a:ext cx="696900" cy="12900"/>
          </a:xfrm>
          <a:prstGeom prst="straightConnector1">
            <a:avLst/>
          </a:prstGeom>
          <a:noFill/>
          <a:ln cap="flat" cmpd="sng" w="19050">
            <a:solidFill>
              <a:schemeClr val="dk2"/>
            </a:solidFill>
            <a:prstDash val="solid"/>
            <a:round/>
            <a:headEnd len="lg" w="lg" type="none"/>
            <a:tailEnd len="lg" w="lg" type="triangle"/>
          </a:ln>
        </p:spPr>
      </p:cxnSp>
      <p:cxnSp>
        <p:nvCxnSpPr>
          <p:cNvPr id="222" name="Shape 222"/>
          <p:cNvCxnSpPr>
            <a:stCxn id="216" idx="2"/>
            <a:endCxn id="220" idx="1"/>
          </p:cNvCxnSpPr>
          <p:nvPr/>
        </p:nvCxnSpPr>
        <p:spPr>
          <a:xfrm flipH="1" rot="10800000">
            <a:off x="4725825" y="5552500"/>
            <a:ext cx="589200" cy="41100"/>
          </a:xfrm>
          <a:prstGeom prst="straightConnector1">
            <a:avLst/>
          </a:prstGeom>
          <a:noFill/>
          <a:ln cap="flat" cmpd="sng" w="19050">
            <a:solidFill>
              <a:schemeClr val="dk2"/>
            </a:solidFill>
            <a:prstDash val="solid"/>
            <a:round/>
            <a:headEnd len="lg" w="lg" type="none"/>
            <a:tailEnd len="lg" w="lg" type="triangle"/>
          </a:ln>
        </p:spPr>
      </p:cxnSp>
      <p:sp>
        <p:nvSpPr>
          <p:cNvPr id="223" name="Shape 223"/>
          <p:cNvSpPr txBox="1"/>
          <p:nvPr/>
        </p:nvSpPr>
        <p:spPr>
          <a:xfrm>
            <a:off x="4844862" y="4657025"/>
            <a:ext cx="337800" cy="2100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224" name="Shape 224"/>
          <p:cNvSpPr txBox="1"/>
          <p:nvPr/>
        </p:nvSpPr>
        <p:spPr>
          <a:xfrm>
            <a:off x="4977350" y="5176550"/>
            <a:ext cx="337800" cy="457200"/>
          </a:xfrm>
          <a:prstGeom prst="rect">
            <a:avLst/>
          </a:prstGeom>
          <a:noFill/>
          <a:ln>
            <a:noFill/>
          </a:ln>
        </p:spPr>
        <p:txBody>
          <a:bodyPr anchorCtr="0" anchor="t" bIns="91425" lIns="91425" rIns="91425" tIns="91425">
            <a:noAutofit/>
          </a:bodyPr>
          <a:lstStyle/>
          <a:p>
            <a:pPr lvl="0" rtl="0">
              <a:spcBef>
                <a:spcPts val="0"/>
              </a:spcBef>
              <a:buNone/>
            </a:pPr>
            <a:r>
              <a:rPr lang="en"/>
              <a:t>F</a:t>
            </a:r>
          </a:p>
        </p:txBody>
      </p:sp>
      <p:cxnSp>
        <p:nvCxnSpPr>
          <p:cNvPr id="225" name="Shape 225"/>
          <p:cNvCxnSpPr>
            <a:stCxn id="199" idx="2"/>
            <a:endCxn id="200" idx="0"/>
          </p:cNvCxnSpPr>
          <p:nvPr/>
        </p:nvCxnSpPr>
        <p:spPr>
          <a:xfrm>
            <a:off x="2231350" y="2336000"/>
            <a:ext cx="0" cy="370200"/>
          </a:xfrm>
          <a:prstGeom prst="straightConnector1">
            <a:avLst/>
          </a:prstGeom>
          <a:noFill/>
          <a:ln cap="flat" cmpd="sng" w="19050">
            <a:solidFill>
              <a:schemeClr val="dk2"/>
            </a:solidFill>
            <a:prstDash val="solid"/>
            <a:round/>
            <a:headEnd len="lg" w="lg" type="none"/>
            <a:tailEnd len="lg" w="lg" type="triangle"/>
          </a:ln>
        </p:spPr>
      </p:cxnSp>
      <p:cxnSp>
        <p:nvCxnSpPr>
          <p:cNvPr id="226" name="Shape 226"/>
          <p:cNvCxnSpPr>
            <a:stCxn id="200" idx="2"/>
          </p:cNvCxnSpPr>
          <p:nvPr/>
        </p:nvCxnSpPr>
        <p:spPr>
          <a:xfrm flipH="1">
            <a:off x="1932850" y="3216800"/>
            <a:ext cx="298500" cy="422100"/>
          </a:xfrm>
          <a:prstGeom prst="straightConnector1">
            <a:avLst/>
          </a:prstGeom>
          <a:noFill/>
          <a:ln cap="flat" cmpd="sng" w="19050">
            <a:solidFill>
              <a:schemeClr val="dk2"/>
            </a:solidFill>
            <a:prstDash val="solid"/>
            <a:round/>
            <a:headEnd len="lg" w="lg" type="none"/>
            <a:tailEnd len="lg" w="lg" type="triangle"/>
          </a:ln>
        </p:spPr>
      </p:cxnSp>
      <p:cxnSp>
        <p:nvCxnSpPr>
          <p:cNvPr id="227" name="Shape 227"/>
          <p:cNvCxnSpPr>
            <a:stCxn id="200" idx="2"/>
            <a:endCxn id="201" idx="0"/>
          </p:cNvCxnSpPr>
          <p:nvPr/>
        </p:nvCxnSpPr>
        <p:spPr>
          <a:xfrm>
            <a:off x="2231350" y="3216800"/>
            <a:ext cx="259500" cy="436200"/>
          </a:xfrm>
          <a:prstGeom prst="straightConnector1">
            <a:avLst/>
          </a:prstGeom>
          <a:noFill/>
          <a:ln cap="flat" cmpd="sng" w="19050">
            <a:solidFill>
              <a:schemeClr val="dk2"/>
            </a:solidFill>
            <a:prstDash val="solid"/>
            <a:round/>
            <a:headEnd len="lg" w="lg" type="none"/>
            <a:tailEnd len="lg" w="lg" type="triangle"/>
          </a:ln>
        </p:spPr>
      </p:cxnSp>
      <p:cxnSp>
        <p:nvCxnSpPr>
          <p:cNvPr id="228" name="Shape 228"/>
          <p:cNvCxnSpPr>
            <a:stCxn id="207" idx="2"/>
            <a:endCxn id="209" idx="0"/>
          </p:cNvCxnSpPr>
          <p:nvPr/>
        </p:nvCxnSpPr>
        <p:spPr>
          <a:xfrm>
            <a:off x="2231350" y="4912325"/>
            <a:ext cx="0" cy="293400"/>
          </a:xfrm>
          <a:prstGeom prst="straightConnector1">
            <a:avLst/>
          </a:prstGeom>
          <a:noFill/>
          <a:ln cap="flat" cmpd="sng" w="19050">
            <a:solidFill>
              <a:schemeClr val="dk2"/>
            </a:solidFill>
            <a:prstDash val="solid"/>
            <a:round/>
            <a:headEnd len="lg" w="lg" type="none"/>
            <a:tailEnd len="lg" w="lg" type="triangle"/>
          </a:ln>
        </p:spPr>
      </p:cxnSp>
      <p:sp>
        <p:nvSpPr>
          <p:cNvPr id="229" name="Shape 229"/>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7</a:t>
            </a:r>
          </a:p>
        </p:txBody>
      </p:sp>
      <p:sp>
        <p:nvSpPr>
          <p:cNvPr id="207" name="Shape 207"/>
          <p:cNvSpPr/>
          <p:nvPr/>
        </p:nvSpPr>
        <p:spPr>
          <a:xfrm>
            <a:off x="1881400" y="4401725"/>
            <a:ext cx="699900" cy="510600"/>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E</a:t>
            </a:r>
          </a:p>
        </p:txBody>
      </p:sp>
      <p:cxnSp>
        <p:nvCxnSpPr>
          <p:cNvPr id="230" name="Shape 230"/>
          <p:cNvCxnSpPr>
            <a:stCxn id="202" idx="2"/>
            <a:endCxn id="207" idx="0"/>
          </p:cNvCxnSpPr>
          <p:nvPr/>
        </p:nvCxnSpPr>
        <p:spPr>
          <a:xfrm>
            <a:off x="1903150" y="4163700"/>
            <a:ext cx="328200" cy="237900"/>
          </a:xfrm>
          <a:prstGeom prst="straightConnector1">
            <a:avLst/>
          </a:prstGeom>
          <a:noFill/>
          <a:ln cap="flat" cmpd="sng" w="19050">
            <a:solidFill>
              <a:schemeClr val="dk2"/>
            </a:solidFill>
            <a:prstDash val="solid"/>
            <a:round/>
            <a:headEnd len="lg" w="lg" type="none"/>
            <a:tailEnd len="lg" w="lg" type="triangle"/>
          </a:ln>
        </p:spPr>
      </p:cxnSp>
      <p:cxnSp>
        <p:nvCxnSpPr>
          <p:cNvPr id="231" name="Shape 231"/>
          <p:cNvCxnSpPr>
            <a:stCxn id="201" idx="2"/>
            <a:endCxn id="207" idx="0"/>
          </p:cNvCxnSpPr>
          <p:nvPr/>
        </p:nvCxnSpPr>
        <p:spPr>
          <a:xfrm flipH="1">
            <a:off x="2231475" y="4163700"/>
            <a:ext cx="259500" cy="237900"/>
          </a:xfrm>
          <a:prstGeom prst="straightConnector1">
            <a:avLst/>
          </a:prstGeom>
          <a:noFill/>
          <a:ln cap="flat" cmpd="sng" w="19050">
            <a:solidFill>
              <a:schemeClr val="dk2"/>
            </a:solidFill>
            <a:prstDash val="solid"/>
            <a:round/>
            <a:headEnd len="lg" w="lg" type="none"/>
            <a:tailEnd len="lg" w="lg" type="triangle"/>
          </a:ln>
        </p:spPr>
      </p:cxnSp>
      <p:sp>
        <p:nvSpPr>
          <p:cNvPr id="232" name="Shape 232"/>
          <p:cNvSpPr/>
          <p:nvPr/>
        </p:nvSpPr>
        <p:spPr>
          <a:xfrm>
            <a:off x="2598150" y="4583925"/>
            <a:ext cx="3482800" cy="322850"/>
          </a:xfrm>
          <a:custGeom>
            <a:pathLst>
              <a:path extrusionOk="0" h="12914" w="139312">
                <a:moveTo>
                  <a:pt x="128355" y="12914"/>
                </a:moveTo>
                <a:lnTo>
                  <a:pt x="139312" y="12914"/>
                </a:lnTo>
                <a:lnTo>
                  <a:pt x="138530" y="0"/>
                </a:lnTo>
                <a:lnTo>
                  <a:pt x="0" y="3131"/>
                </a:lnTo>
              </a:path>
            </a:pathLst>
          </a:custGeom>
          <a:noFill/>
          <a:ln cap="flat" cmpd="sng" w="19050">
            <a:solidFill>
              <a:schemeClr val="dk2"/>
            </a:solidFill>
            <a:prstDash val="solid"/>
            <a:round/>
            <a:headEnd len="lg" w="lg" type="none"/>
            <a:tailEnd len="lg" w="lg" type="triangle"/>
          </a:ln>
        </p:spPr>
      </p:sp>
      <p:sp>
        <p:nvSpPr>
          <p:cNvPr id="233" name="Shape 233"/>
          <p:cNvSpPr/>
          <p:nvPr/>
        </p:nvSpPr>
        <p:spPr>
          <a:xfrm>
            <a:off x="2529675" y="4378500"/>
            <a:ext cx="3727375" cy="1134825"/>
          </a:xfrm>
          <a:custGeom>
            <a:pathLst>
              <a:path extrusionOk="0" h="45393" w="149095">
                <a:moveTo>
                  <a:pt x="131094" y="45002"/>
                </a:moveTo>
                <a:lnTo>
                  <a:pt x="149095" y="45393"/>
                </a:lnTo>
                <a:lnTo>
                  <a:pt x="146356" y="0"/>
                </a:lnTo>
                <a:lnTo>
                  <a:pt x="0" y="7435"/>
                </a:lnTo>
              </a:path>
            </a:pathLst>
          </a:custGeom>
          <a:noFill/>
          <a:ln cap="flat" cmpd="sng" w="19050">
            <a:solidFill>
              <a:schemeClr val="dk2"/>
            </a:solidFill>
            <a:prstDash val="solid"/>
            <a:round/>
            <a:headEnd len="lg" w="lg" type="none"/>
            <a:tailEnd len="lg" w="lg" type="triangle"/>
          </a:ln>
        </p:spPr>
      </p:sp>
      <p:sp>
        <p:nvSpPr>
          <p:cNvPr id="234" name="Shape 234"/>
          <p:cNvSpPr/>
          <p:nvPr/>
        </p:nvSpPr>
        <p:spPr>
          <a:xfrm>
            <a:off x="2412275" y="4094775"/>
            <a:ext cx="4060000" cy="2083825"/>
          </a:xfrm>
          <a:custGeom>
            <a:pathLst>
              <a:path extrusionOk="0" h="83353" w="162400">
                <a:moveTo>
                  <a:pt x="99397" y="83353"/>
                </a:moveTo>
                <a:lnTo>
                  <a:pt x="162400" y="79831"/>
                </a:lnTo>
                <a:lnTo>
                  <a:pt x="158096" y="0"/>
                </a:lnTo>
                <a:lnTo>
                  <a:pt x="0" y="16044"/>
                </a:lnTo>
              </a:path>
            </a:pathLst>
          </a:custGeom>
          <a:noFill/>
          <a:ln cap="flat" cmpd="sng" w="19050">
            <a:solidFill>
              <a:schemeClr val="dk2"/>
            </a:solidFill>
            <a:prstDash val="solid"/>
            <a:round/>
            <a:headEnd len="lg" w="lg" type="none"/>
            <a:tailEnd len="lg" w="lg" type="triangle"/>
          </a:ln>
        </p:spPr>
      </p:sp>
      <p:sp>
        <p:nvSpPr>
          <p:cNvPr id="235" name="Shape 235"/>
          <p:cNvSpPr txBox="1"/>
          <p:nvPr/>
        </p:nvSpPr>
        <p:spPr>
          <a:xfrm>
            <a:off x="3841875" y="1809300"/>
            <a:ext cx="5144100" cy="1018500"/>
          </a:xfrm>
          <a:prstGeom prst="rect">
            <a:avLst/>
          </a:prstGeom>
          <a:noFill/>
          <a:ln>
            <a:noFill/>
          </a:ln>
        </p:spPr>
        <p:txBody>
          <a:bodyPr anchorCtr="0" anchor="t" bIns="91425" lIns="91425" rIns="91425" tIns="91425">
            <a:noAutofit/>
          </a:bodyPr>
          <a:lstStyle/>
          <a:p>
            <a:pPr lvl="0" rtl="0">
              <a:spcBef>
                <a:spcPts val="0"/>
              </a:spcBef>
              <a:buNone/>
            </a:pPr>
            <a:r>
              <a:rPr b="1" lang="en"/>
              <a:t>Tests that execute the loop:</a:t>
            </a:r>
          </a:p>
          <a:p>
            <a:pPr indent="-228600" lvl="0" marL="457200" rtl="0">
              <a:spcBef>
                <a:spcPts val="0"/>
              </a:spcBef>
              <a:buChar char="●"/>
            </a:pPr>
            <a:r>
              <a:rPr b="1" lang="en"/>
              <a:t>0 times</a:t>
            </a:r>
          </a:p>
          <a:p>
            <a:pPr indent="-228600" lvl="0" marL="457200" rtl="0">
              <a:spcBef>
                <a:spcPts val="0"/>
              </a:spcBef>
              <a:buChar char="●"/>
            </a:pPr>
            <a:r>
              <a:rPr b="1" lang="en"/>
              <a:t>1 time</a:t>
            </a:r>
          </a:p>
          <a:p>
            <a:pPr indent="-228600" lvl="0" marL="457200" rtl="0">
              <a:spcBef>
                <a:spcPts val="0"/>
              </a:spcBef>
              <a:buChar char="●"/>
            </a:pPr>
            <a:r>
              <a:rPr b="1" lang="en"/>
              <a:t>2+ times</a:t>
            </a:r>
          </a:p>
        </p:txBody>
      </p:sp>
      <p:sp>
        <p:nvSpPr>
          <p:cNvPr id="236" name="Shape 236"/>
          <p:cNvSpPr txBox="1"/>
          <p:nvPr/>
        </p:nvSpPr>
        <p:spPr>
          <a:xfrm>
            <a:off x="5249425" y="2002400"/>
            <a:ext cx="2134200" cy="210000"/>
          </a:xfrm>
          <a:prstGeom prst="rect">
            <a:avLst/>
          </a:prstGeom>
          <a:noFill/>
          <a:ln>
            <a:noFill/>
          </a:ln>
        </p:spPr>
        <p:txBody>
          <a:bodyPr anchorCtr="0" anchor="t" bIns="91425" lIns="91425" rIns="91425" tIns="91425">
            <a:noAutofit/>
          </a:bodyPr>
          <a:lstStyle/>
          <a:p>
            <a:pPr lvl="0" rtl="0">
              <a:spcBef>
                <a:spcPts val="0"/>
              </a:spcBef>
              <a:buNone/>
            </a:pPr>
            <a:r>
              <a:rPr lang="en">
                <a:solidFill>
                  <a:srgbClr val="38761D"/>
                </a:solidFill>
              </a:rPr>
              <a:t>key = 1, T = [1], size = 1</a:t>
            </a:r>
          </a:p>
        </p:txBody>
      </p:sp>
      <p:sp>
        <p:nvSpPr>
          <p:cNvPr id="237" name="Shape 237"/>
          <p:cNvSpPr/>
          <p:nvPr/>
        </p:nvSpPr>
        <p:spPr>
          <a:xfrm>
            <a:off x="970850" y="2036825"/>
            <a:ext cx="1267575" cy="2535175"/>
          </a:xfrm>
          <a:custGeom>
            <a:pathLst>
              <a:path extrusionOk="0" h="101407" w="50703">
                <a:moveTo>
                  <a:pt x="47236" y="0"/>
                </a:moveTo>
                <a:lnTo>
                  <a:pt x="47236" y="34235"/>
                </a:lnTo>
                <a:lnTo>
                  <a:pt x="38136" y="71938"/>
                </a:lnTo>
                <a:lnTo>
                  <a:pt x="50703" y="100540"/>
                </a:lnTo>
                <a:lnTo>
                  <a:pt x="0" y="101407"/>
                </a:lnTo>
              </a:path>
            </a:pathLst>
          </a:custGeom>
          <a:noFill/>
          <a:ln cap="flat" cmpd="sng" w="38100">
            <a:solidFill>
              <a:srgbClr val="38761D"/>
            </a:solidFill>
            <a:prstDash val="solid"/>
            <a:round/>
            <a:headEnd len="lg" w="lg" type="none"/>
            <a:tailEnd len="lg" w="lg" type="none"/>
          </a:ln>
        </p:spPr>
      </p:sp>
      <p:sp>
        <p:nvSpPr>
          <p:cNvPr id="238" name="Shape 238"/>
          <p:cNvSpPr txBox="1"/>
          <p:nvPr/>
        </p:nvSpPr>
        <p:spPr>
          <a:xfrm>
            <a:off x="5249425" y="2213550"/>
            <a:ext cx="2438700" cy="210000"/>
          </a:xfrm>
          <a:prstGeom prst="rect">
            <a:avLst/>
          </a:prstGeom>
          <a:noFill/>
          <a:ln>
            <a:noFill/>
          </a:ln>
        </p:spPr>
        <p:txBody>
          <a:bodyPr anchorCtr="0" anchor="t" bIns="91425" lIns="91425" rIns="91425" tIns="91425">
            <a:noAutofit/>
          </a:bodyPr>
          <a:lstStyle/>
          <a:p>
            <a:pPr lvl="0" rtl="0">
              <a:spcBef>
                <a:spcPts val="0"/>
              </a:spcBef>
              <a:buNone/>
            </a:pPr>
            <a:r>
              <a:rPr lang="en">
                <a:solidFill>
                  <a:srgbClr val="0000FF"/>
                </a:solidFill>
              </a:rPr>
              <a:t>key = 2, T = [1, 2], size = 2</a:t>
            </a:r>
          </a:p>
        </p:txBody>
      </p:sp>
      <p:sp>
        <p:nvSpPr>
          <p:cNvPr id="239" name="Shape 239"/>
          <p:cNvSpPr/>
          <p:nvPr/>
        </p:nvSpPr>
        <p:spPr>
          <a:xfrm>
            <a:off x="884175" y="2090975"/>
            <a:ext cx="5882925" cy="4008625"/>
          </a:xfrm>
          <a:custGeom>
            <a:pathLst>
              <a:path extrusionOk="0" h="160345" w="235317">
                <a:moveTo>
                  <a:pt x="57637" y="0"/>
                </a:moveTo>
                <a:lnTo>
                  <a:pt x="55037" y="35103"/>
                </a:lnTo>
                <a:lnTo>
                  <a:pt x="66738" y="74106"/>
                </a:lnTo>
                <a:lnTo>
                  <a:pt x="57204" y="101408"/>
                </a:lnTo>
                <a:lnTo>
                  <a:pt x="56337" y="135644"/>
                </a:lnTo>
                <a:lnTo>
                  <a:pt x="97507" y="134777"/>
                </a:lnTo>
                <a:lnTo>
                  <a:pt x="149511" y="160345"/>
                </a:lnTo>
                <a:lnTo>
                  <a:pt x="235317" y="158179"/>
                </a:lnTo>
                <a:lnTo>
                  <a:pt x="232283" y="79306"/>
                </a:lnTo>
                <a:lnTo>
                  <a:pt x="51137" y="101841"/>
                </a:lnTo>
                <a:lnTo>
                  <a:pt x="0" y="104441"/>
                </a:lnTo>
              </a:path>
            </a:pathLst>
          </a:custGeom>
          <a:noFill/>
          <a:ln cap="flat" cmpd="sng" w="19050">
            <a:solidFill>
              <a:srgbClr val="0000FF"/>
            </a:solidFill>
            <a:prstDash val="solid"/>
            <a:round/>
            <a:headEnd len="lg" w="lg" type="none"/>
            <a:tailEnd len="lg" w="lg" type="none"/>
          </a:ln>
        </p:spPr>
      </p:sp>
      <p:sp>
        <p:nvSpPr>
          <p:cNvPr id="240" name="Shape 240"/>
          <p:cNvSpPr txBox="1"/>
          <p:nvPr/>
        </p:nvSpPr>
        <p:spPr>
          <a:xfrm>
            <a:off x="5249425" y="2416100"/>
            <a:ext cx="2601000" cy="210000"/>
          </a:xfrm>
          <a:prstGeom prst="rect">
            <a:avLst/>
          </a:prstGeom>
          <a:noFill/>
          <a:ln>
            <a:noFill/>
          </a:ln>
        </p:spPr>
        <p:txBody>
          <a:bodyPr anchorCtr="0" anchor="t" bIns="91425" lIns="91425" rIns="91425" tIns="91425">
            <a:noAutofit/>
          </a:bodyPr>
          <a:lstStyle/>
          <a:p>
            <a:pPr lvl="0" rtl="0">
              <a:spcBef>
                <a:spcPts val="0"/>
              </a:spcBef>
              <a:buNone/>
            </a:pPr>
            <a:r>
              <a:rPr lang="en">
                <a:solidFill>
                  <a:srgbClr val="9900FF"/>
                </a:solidFill>
              </a:rPr>
              <a:t>key = 3, T = [1, 2, 3], size = 3</a:t>
            </a:r>
          </a:p>
        </p:txBody>
      </p:sp>
      <p:sp>
        <p:nvSpPr>
          <p:cNvPr id="241" name="Shape 241"/>
          <p:cNvSpPr/>
          <p:nvPr/>
        </p:nvSpPr>
        <p:spPr>
          <a:xfrm>
            <a:off x="743325" y="2090975"/>
            <a:ext cx="6316300" cy="3846125"/>
          </a:xfrm>
          <a:custGeom>
            <a:pathLst>
              <a:path extrusionOk="0" h="153845" w="252652">
                <a:moveTo>
                  <a:pt x="64571" y="0"/>
                </a:moveTo>
                <a:lnTo>
                  <a:pt x="59804" y="36836"/>
                </a:lnTo>
                <a:lnTo>
                  <a:pt x="71939" y="76706"/>
                </a:lnTo>
                <a:lnTo>
                  <a:pt x="60671" y="103575"/>
                </a:lnTo>
                <a:lnTo>
                  <a:pt x="58938" y="135210"/>
                </a:lnTo>
                <a:lnTo>
                  <a:pt x="106608" y="136944"/>
                </a:lnTo>
                <a:lnTo>
                  <a:pt x="158178" y="126976"/>
                </a:lnTo>
                <a:lnTo>
                  <a:pt x="193281" y="114842"/>
                </a:lnTo>
                <a:lnTo>
                  <a:pt x="213216" y="113975"/>
                </a:lnTo>
                <a:lnTo>
                  <a:pt x="214949" y="97508"/>
                </a:lnTo>
                <a:lnTo>
                  <a:pt x="67605" y="104008"/>
                </a:lnTo>
                <a:lnTo>
                  <a:pt x="67172" y="130010"/>
                </a:lnTo>
                <a:lnTo>
                  <a:pt x="106174" y="130877"/>
                </a:lnTo>
                <a:lnTo>
                  <a:pt x="158612" y="153845"/>
                </a:lnTo>
                <a:lnTo>
                  <a:pt x="252652" y="151678"/>
                </a:lnTo>
                <a:lnTo>
                  <a:pt x="250052" y="81473"/>
                </a:lnTo>
                <a:lnTo>
                  <a:pt x="57637" y="99674"/>
                </a:lnTo>
                <a:lnTo>
                  <a:pt x="0" y="101841"/>
                </a:lnTo>
              </a:path>
            </a:pathLst>
          </a:custGeom>
          <a:noFill/>
          <a:ln cap="flat" cmpd="sng" w="19050">
            <a:solidFill>
              <a:srgbClr val="9900FF"/>
            </a:solidFill>
            <a:prstDash val="solid"/>
            <a:round/>
            <a:headEnd len="lg" w="lg" type="none"/>
            <a:tailEnd len="lg" w="lg" type="none"/>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1"/>
                                        <p:tgtEl>
                                          <p:spTgt spid="236"/>
                                        </p:tgtEl>
                                      </p:cBhvr>
                                    </p:animEffect>
                                  </p:childTnLst>
                                </p:cTn>
                              </p:par>
                              <p:par>
                                <p:cTn fill="hold" nodeType="with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
                                        <p:tgtEl>
                                          <p:spTgt spid="2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
                                        <p:tgtEl>
                                          <p:spTgt spid="238"/>
                                        </p:tgtEl>
                                      </p:cBhvr>
                                    </p:animEffect>
                                  </p:childTnLst>
                                </p:cTn>
                              </p:par>
                              <p:par>
                                <p:cTn fill="hold" nodeType="with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
                                        <p:tgtEl>
                                          <p:spTgt spid="2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000"/>
                                        <p:tgtEl>
                                          <p:spTgt spid="240"/>
                                        </p:tgtEl>
                                      </p:cBhvr>
                                    </p:animEffect>
                                  </p:childTnLst>
                                </p:cTn>
                              </p:par>
                              <p:par>
                                <p:cTn fill="hold" nodeType="with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
                                        <p:tgtEl>
                                          <p:spTgt spid="2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5" name="Shape 245"/>
        <p:cNvGrpSpPr/>
        <p:nvPr/>
      </p:nvGrpSpPr>
      <p:grpSpPr>
        <a:xfrm>
          <a:off x="0" y="0"/>
          <a:ext cx="0" cy="0"/>
          <a:chOff x="0" y="0"/>
          <a:chExt cx="0" cy="0"/>
        </a:xfrm>
      </p:grpSpPr>
      <p:sp>
        <p:nvSpPr>
          <p:cNvPr id="246" name="Shape 24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The Infeasibility Problem</a:t>
            </a:r>
          </a:p>
        </p:txBody>
      </p:sp>
      <p:sp>
        <p:nvSpPr>
          <p:cNvPr id="247" name="Shape 247"/>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0"/>
              </a:spcBef>
              <a:spcAft>
                <a:spcPts val="0"/>
              </a:spcAft>
              <a:buNone/>
            </a:pPr>
            <a:r>
              <a:rPr lang="en"/>
              <a:t>Sometimes, </a:t>
            </a:r>
            <a:r>
              <a:rPr b="1" lang="en"/>
              <a:t>no </a:t>
            </a:r>
            <a:r>
              <a:rPr lang="en"/>
              <a:t>test can satisfy an obligation.</a:t>
            </a:r>
          </a:p>
          <a:p>
            <a:pPr indent="-228600" lvl="0" marL="457200" marR="0" rtl="0" algn="l">
              <a:lnSpc>
                <a:spcPct val="100000"/>
              </a:lnSpc>
              <a:spcBef>
                <a:spcPts val="0"/>
              </a:spcBef>
              <a:spcAft>
                <a:spcPts val="0"/>
              </a:spcAft>
            </a:pPr>
            <a:r>
              <a:rPr lang="en"/>
              <a:t>Impossible combinations of conditions.</a:t>
            </a:r>
          </a:p>
          <a:p>
            <a:pPr indent="-228600" lvl="0" marL="457200" marR="0" rtl="0" algn="l">
              <a:lnSpc>
                <a:spcPct val="100000"/>
              </a:lnSpc>
              <a:spcBef>
                <a:spcPts val="0"/>
              </a:spcBef>
              <a:spcAft>
                <a:spcPts val="0"/>
              </a:spcAft>
            </a:pPr>
            <a:r>
              <a:rPr lang="en"/>
              <a:t>Unreachable statements as part of defensive programming.</a:t>
            </a:r>
          </a:p>
          <a:p>
            <a:pPr indent="-228600" lvl="1" marL="914400" marR="0" rtl="0" algn="l">
              <a:lnSpc>
                <a:spcPct val="100000"/>
              </a:lnSpc>
              <a:spcBef>
                <a:spcPts val="0"/>
              </a:spcBef>
              <a:spcAft>
                <a:spcPts val="0"/>
              </a:spcAft>
            </a:pPr>
            <a:r>
              <a:rPr lang="en"/>
              <a:t>Error-handling code for conditions that can’t actually occur in practice.</a:t>
            </a:r>
          </a:p>
          <a:p>
            <a:pPr indent="-228600" lvl="0" marL="457200" marR="0" rtl="0" algn="l">
              <a:lnSpc>
                <a:spcPct val="100000"/>
              </a:lnSpc>
              <a:spcBef>
                <a:spcPts val="0"/>
              </a:spcBef>
              <a:spcAft>
                <a:spcPts val="0"/>
              </a:spcAft>
            </a:pPr>
            <a:r>
              <a:rPr lang="en"/>
              <a:t>Dead code in legacy applications.</a:t>
            </a:r>
          </a:p>
          <a:p>
            <a:pPr indent="-228600" lvl="0" marL="457200" marR="0" rtl="0" algn="l">
              <a:lnSpc>
                <a:spcPct val="100000"/>
              </a:lnSpc>
              <a:spcBef>
                <a:spcPts val="0"/>
              </a:spcBef>
              <a:spcAft>
                <a:spcPts val="0"/>
              </a:spcAft>
            </a:pPr>
            <a:r>
              <a:rPr lang="en"/>
              <a:t>Inaccessible portions of off-the-shelf systems.</a:t>
            </a:r>
          </a:p>
          <a:p>
            <a:pPr lvl="0" marR="0" rtl="0" algn="l">
              <a:lnSpc>
                <a:spcPct val="100000"/>
              </a:lnSpc>
              <a:spcBef>
                <a:spcPts val="0"/>
              </a:spcBef>
              <a:spcAft>
                <a:spcPts val="0"/>
              </a:spcAft>
              <a:buNone/>
            </a:pPr>
            <a:r>
              <a:t/>
            </a:r>
            <a:endParaRPr/>
          </a:p>
        </p:txBody>
      </p:sp>
      <p:sp>
        <p:nvSpPr>
          <p:cNvPr id="248" name="Shape 248"/>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8</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2" name="Shape 252"/>
        <p:cNvGrpSpPr/>
        <p:nvPr/>
      </p:nvGrpSpPr>
      <p:grpSpPr>
        <a:xfrm>
          <a:off x="0" y="0"/>
          <a:ext cx="0" cy="0"/>
          <a:chOff x="0" y="0"/>
          <a:chExt cx="0" cy="0"/>
        </a:xfrm>
      </p:grpSpPr>
      <p:sp>
        <p:nvSpPr>
          <p:cNvPr id="253" name="Shape 25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The Infeasibility Problem</a:t>
            </a:r>
          </a:p>
        </p:txBody>
      </p:sp>
      <p:sp>
        <p:nvSpPr>
          <p:cNvPr id="254" name="Shape 254"/>
          <p:cNvSpPr txBox="1"/>
          <p:nvPr>
            <p:ph idx="1" type="body"/>
          </p:nvPr>
        </p:nvSpPr>
        <p:spPr>
          <a:xfrm>
            <a:off x="457200" y="3770400"/>
            <a:ext cx="4225800" cy="2797500"/>
          </a:xfrm>
          <a:prstGeom prst="rect">
            <a:avLst/>
          </a:prstGeom>
        </p:spPr>
        <p:txBody>
          <a:bodyPr anchorCtr="0" anchor="t" bIns="91425" lIns="91425" rIns="91425" tIns="91425">
            <a:noAutofit/>
          </a:bodyPr>
          <a:lstStyle/>
          <a:p>
            <a:pPr lvl="0" rtl="0">
              <a:spcBef>
                <a:spcPts val="0"/>
              </a:spcBef>
              <a:buNone/>
            </a:pPr>
            <a:r>
              <a:rPr lang="en" sz="2400"/>
              <a:t>Problem compounded for path-based coverage criteria.</a:t>
            </a:r>
          </a:p>
          <a:p>
            <a:pPr lvl="0" rtl="0">
              <a:spcBef>
                <a:spcPts val="0"/>
              </a:spcBef>
              <a:buNone/>
            </a:pPr>
            <a:r>
              <a:rPr lang="en" sz="2400"/>
              <a:t>Not possible to traverse the path where both if-statements evaluate to true.</a:t>
            </a:r>
          </a:p>
        </p:txBody>
      </p:sp>
      <p:sp>
        <p:nvSpPr>
          <p:cNvPr id="255" name="Shape 255"/>
          <p:cNvSpPr txBox="1"/>
          <p:nvPr>
            <p:ph idx="2" type="body"/>
          </p:nvPr>
        </p:nvSpPr>
        <p:spPr>
          <a:xfrm>
            <a:off x="4692275" y="3770400"/>
            <a:ext cx="4303500" cy="2645700"/>
          </a:xfrm>
          <a:prstGeom prst="rect">
            <a:avLst/>
          </a:prstGeom>
        </p:spPr>
        <p:txBody>
          <a:bodyPr anchorCtr="0" anchor="t" bIns="91425" lIns="91425" rIns="91425" tIns="91425">
            <a:noAutofit/>
          </a:bodyPr>
          <a:lstStyle/>
          <a:p>
            <a:pPr lvl="0" rtl="0">
              <a:spcBef>
                <a:spcPts val="0"/>
              </a:spcBef>
              <a:buNone/>
            </a:pPr>
            <a:r>
              <a:t/>
            </a:r>
            <a:endParaRPr sz="2600">
              <a:latin typeface="Courier New"/>
              <a:ea typeface="Courier New"/>
              <a:cs typeface="Courier New"/>
              <a:sym typeface="Courier New"/>
            </a:endParaRPr>
          </a:p>
          <a:p>
            <a:pPr lvl="0" rtl="0">
              <a:spcBef>
                <a:spcPts val="0"/>
              </a:spcBef>
              <a:buNone/>
            </a:pPr>
            <a:r>
              <a:rPr lang="en" sz="2600">
                <a:latin typeface="Courier New"/>
                <a:ea typeface="Courier New"/>
                <a:cs typeface="Courier New"/>
                <a:sym typeface="Courier New"/>
              </a:rPr>
              <a:t>if (a &lt; 0)	a = 0;</a:t>
            </a:r>
          </a:p>
          <a:p>
            <a:pPr lvl="0" rtl="0">
              <a:spcBef>
                <a:spcPts val="0"/>
              </a:spcBef>
              <a:buNone/>
            </a:pPr>
            <a:r>
              <a:rPr lang="en" sz="2600">
                <a:latin typeface="Courier New"/>
                <a:ea typeface="Courier New"/>
                <a:cs typeface="Courier New"/>
                <a:sym typeface="Courier New"/>
              </a:rPr>
              <a:t>if (a &gt; 10)	a = 10;</a:t>
            </a:r>
          </a:p>
        </p:txBody>
      </p:sp>
      <p:sp>
        <p:nvSpPr>
          <p:cNvPr id="256" name="Shape 256"/>
          <p:cNvSpPr txBox="1"/>
          <p:nvPr>
            <p:ph idx="1" type="body"/>
          </p:nvPr>
        </p:nvSpPr>
        <p:spPr>
          <a:xfrm>
            <a:off x="457200" y="1600200"/>
            <a:ext cx="8460600" cy="2056500"/>
          </a:xfrm>
          <a:prstGeom prst="rect">
            <a:avLst/>
          </a:prstGeom>
        </p:spPr>
        <p:txBody>
          <a:bodyPr anchorCtr="0" anchor="t" bIns="91425" lIns="91425" rIns="91425" tIns="91425">
            <a:noAutofit/>
          </a:bodyPr>
          <a:lstStyle/>
          <a:p>
            <a:pPr lvl="0" marR="0" rtl="0" algn="l">
              <a:lnSpc>
                <a:spcPct val="100000"/>
              </a:lnSpc>
              <a:spcBef>
                <a:spcPts val="0"/>
              </a:spcBef>
              <a:spcAft>
                <a:spcPts val="0"/>
              </a:spcAft>
              <a:buNone/>
            </a:pPr>
            <a:r>
              <a:rPr lang="en"/>
              <a:t>Stronger criteria call for potentially infeasible combinations of elements.</a:t>
            </a:r>
          </a:p>
          <a:p>
            <a:pPr lvl="0" marR="0" rtl="0" algn="ctr">
              <a:lnSpc>
                <a:spcPct val="100000"/>
              </a:lnSpc>
              <a:spcBef>
                <a:spcPts val="0"/>
              </a:spcBef>
              <a:spcAft>
                <a:spcPts val="0"/>
              </a:spcAft>
              <a:buNone/>
            </a:pPr>
            <a:r>
              <a:rPr lang="en">
                <a:latin typeface="Courier New"/>
                <a:ea typeface="Courier New"/>
                <a:cs typeface="Courier New"/>
                <a:sym typeface="Courier New"/>
              </a:rPr>
              <a:t>(a &gt; 0 &amp;&amp; a &lt; 10)</a:t>
            </a:r>
          </a:p>
          <a:p>
            <a:pPr lvl="0" marR="0" rtl="0" algn="l">
              <a:lnSpc>
                <a:spcPct val="100000"/>
              </a:lnSpc>
              <a:spcBef>
                <a:spcPts val="0"/>
              </a:spcBef>
              <a:spcAft>
                <a:spcPts val="0"/>
              </a:spcAft>
              <a:buNone/>
            </a:pPr>
            <a:r>
              <a:rPr lang="en"/>
              <a:t>It is not possible for both conditions to be false.</a:t>
            </a:r>
          </a:p>
          <a:p>
            <a:pPr lvl="0" marR="0" rtl="0" algn="l">
              <a:lnSpc>
                <a:spcPct val="100000"/>
              </a:lnSpc>
              <a:spcBef>
                <a:spcPts val="0"/>
              </a:spcBef>
              <a:spcAft>
                <a:spcPts val="0"/>
              </a:spcAft>
              <a:buNone/>
            </a:pPr>
            <a:r>
              <a:t/>
            </a:r>
            <a:endParaRPr/>
          </a:p>
        </p:txBody>
      </p:sp>
      <p:sp>
        <p:nvSpPr>
          <p:cNvPr id="257" name="Shape 257"/>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9</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