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6" r:id="rId4"/>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C77C84C9-473D-46CA-8554-8DAB5EB351D7}">
  <a:tblStyle styleId="{C77C84C9-473D-46CA-8554-8DAB5EB351D7}"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over, arrange in a hierarchy from entry to branches that others are dependent on.</a:t>
            </a:r>
          </a:p>
          <a:p>
            <a:pPr lvl="0" rtl="0">
              <a:lnSpc>
                <a:spcPct val="115000"/>
              </a:lnSpc>
              <a:spcBef>
                <a:spcPts val="0"/>
              </a:spcBef>
              <a:buNone/>
            </a:pPr>
            <a:r>
              <a:rPr lang="en">
                <a:solidFill>
                  <a:schemeClr val="dk1"/>
                </a:solidFill>
              </a:rPr>
              <a:t>While, return only depend on entry - not on anything else. They will be executed.</a:t>
            </a:r>
          </a:p>
          <a:p>
            <a:pPr lvl="0" rtl="0">
              <a:lnSpc>
                <a:spcPct val="115000"/>
              </a:lnSpc>
              <a:spcBef>
                <a:spcPts val="0"/>
              </a:spcBef>
              <a:buNone/>
            </a:pPr>
            <a:r>
              <a:rPr lang="en">
                <a:solidFill>
                  <a:schemeClr val="dk1"/>
                </a:solidFill>
              </a:rPr>
              <a:t>Tmp, x=y, y=tmp all on the loop condition. It determines if they will be executed.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(2). However, (3), which is the (4). </a:t>
            </a:r>
          </a:p>
          <a:p>
            <a:pPr lvl="0" rtl="0">
              <a:lnSpc>
                <a:spcPct val="115000"/>
              </a:lnSpc>
              <a:spcBef>
                <a:spcPts val="0"/>
              </a:spcBef>
              <a:buNone/>
            </a:pPr>
            <a:r>
              <a:rPr lang="en">
                <a:solidFill>
                  <a:schemeClr val="dk1"/>
                </a:solidFill>
              </a:rPr>
              <a:t>Because each node has a unique immediate dominator, the immediate dominator relation forms a tree. This tree is quite useful for understanding how the program works</a:t>
            </a:r>
          </a:p>
          <a:p>
            <a:pPr lvl="0" rtl="0">
              <a:lnSpc>
                <a:spcPct val="115000"/>
              </a:lnSpc>
              <a:spcBef>
                <a:spcPts val="0"/>
              </a:spcBef>
              <a:buClr>
                <a:schemeClr val="dk1"/>
              </a:buClr>
              <a:buSzPct val="100000"/>
              <a:buFont typeface="Arial"/>
              <a:buNone/>
            </a:pPr>
            <a:r>
              <a:rPr lang="en">
                <a:solidFill>
                  <a:schemeClr val="dk1"/>
                </a:solidFill>
              </a:rPr>
              <a:t>Understanding how and when a node will be executed requires both an understanding of domination leading to that node, but also domination to the end of execution.</a:t>
            </a:r>
          </a:p>
          <a:p>
            <a:pPr lvl="0" rtl="0">
              <a:lnSpc>
                <a:spcPct val="115000"/>
              </a:lnSpc>
              <a:spcBef>
                <a:spcPts val="0"/>
              </a:spcBef>
              <a:buClr>
                <a:schemeClr val="dk1"/>
              </a:buClr>
              <a:buSzPct val="100000"/>
              <a:buFont typeface="Arial"/>
              <a:buNone/>
            </a:pPr>
            <a:r>
              <a:rPr lang="en">
                <a:solidFill>
                  <a:schemeClr val="dk1"/>
                </a:solidFill>
              </a:rPr>
              <a:t>(6-7).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 understand control-dependence, look at pre and post-dominators.(go over)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Post-dominators can be used to give us a more precise understanding and definition of control dependence. Think about a node that is reached on some, but not all paths. In the CFG, then, we can figure out N’s control dependencies by looking at what it follows. There may be an earlier node C that N is control-depedent on if there is a node C then with these particular properties. (3) - it is a control decision (if, loop predicate, switch).</a:t>
            </a:r>
          </a:p>
          <a:p>
            <a:pPr lvl="0" rtl="0">
              <a:lnSpc>
                <a:spcPct val="115000"/>
              </a:lnSpc>
              <a:spcBef>
                <a:spcPts val="0"/>
              </a:spcBef>
              <a:buNone/>
            </a:pPr>
            <a:r>
              <a:rPr lang="en">
                <a:solidFill>
                  <a:schemeClr val="dk1"/>
                </a:solidFill>
              </a:rPr>
              <a:t>(4) - N isn’t inevitable, it’s reached on some but not all paths</a:t>
            </a:r>
          </a:p>
          <a:p>
            <a:pPr lvl="0" rtl="0">
              <a:lnSpc>
                <a:spcPct val="115000"/>
              </a:lnSpc>
              <a:spcBef>
                <a:spcPts val="0"/>
              </a:spcBef>
              <a:buNone/>
            </a:pPr>
            <a:r>
              <a:rPr lang="en">
                <a:solidFill>
                  <a:schemeClr val="dk1"/>
                </a:solidFill>
              </a:rPr>
              <a:t>(6) - N is reached on one of those paths.</a:t>
            </a:r>
          </a:p>
          <a:p>
            <a:pPr lvl="0" rtl="0">
              <a:lnSpc>
                <a:spcPct val="115000"/>
              </a:lnSpc>
              <a:spcBef>
                <a:spcPts val="0"/>
              </a:spcBef>
              <a:buNone/>
            </a:pPr>
            <a:r>
              <a:rPr lang="en">
                <a:solidFill>
                  <a:schemeClr val="dk1"/>
                </a:solidFill>
              </a:rPr>
              <a:t>So, analyzing from the reverse direction lets us better calculate control dependence than just looking at pre-domination.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Here’s an intuitive way of looking at that definition. The conditions for F being control-dependent on B are:</a:t>
            </a:r>
          </a:p>
          <a:p>
            <a:pPr lvl="0" rtl="0">
              <a:lnSpc>
                <a:spcPct val="115000"/>
              </a:lnSpc>
              <a:spcBef>
                <a:spcPts val="0"/>
              </a:spcBef>
              <a:buNone/>
            </a:pPr>
            <a:r>
              <a:rPr lang="en">
                <a:solidFill>
                  <a:schemeClr val="dk1"/>
                </a:solidFill>
              </a:rPr>
              <a:t>B is a decision - it has at least two successors (C and E)</a:t>
            </a:r>
          </a:p>
          <a:p>
            <a:pPr lvl="0" rtl="0">
              <a:lnSpc>
                <a:spcPct val="115000"/>
              </a:lnSpc>
              <a:spcBef>
                <a:spcPts val="0"/>
              </a:spcBef>
              <a:buNone/>
            </a:pPr>
            <a:r>
              <a:rPr lang="en">
                <a:solidFill>
                  <a:schemeClr val="dk1"/>
                </a:solidFill>
              </a:rPr>
              <a:t>B is not post-dominated by F, F is not inevitable from B</a:t>
            </a:r>
          </a:p>
          <a:p>
            <a:pPr lvl="0" rtl="0">
              <a:lnSpc>
                <a:spcPct val="115000"/>
              </a:lnSpc>
              <a:spcBef>
                <a:spcPts val="0"/>
              </a:spcBef>
              <a:buNone/>
            </a:pPr>
            <a:r>
              <a:rPr lang="en">
                <a:solidFill>
                  <a:schemeClr val="dk1"/>
                </a:solidFill>
              </a:rPr>
              <a:t>But, one of B’s sucessors - E specifically - is post-dominated by F.</a:t>
            </a:r>
          </a:p>
          <a:p>
            <a:pPr lvl="0" rtl="0">
              <a:lnSpc>
                <a:spcPct val="115000"/>
              </a:lnSpc>
              <a:spcBef>
                <a:spcPts val="0"/>
              </a:spcBef>
              <a:buNone/>
            </a:pPr>
            <a:r>
              <a:rPr lang="en">
                <a:solidFill>
                  <a:schemeClr val="dk1"/>
                </a:solidFill>
              </a:rPr>
              <a:t>In other words, whether we execute F depends on 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one by one)</a:t>
            </a:r>
          </a:p>
          <a:p>
            <a:pPr lvl="0" rtl="0">
              <a:lnSpc>
                <a:spcPct val="115000"/>
              </a:lnSpc>
              <a:spcBef>
                <a:spcPts val="0"/>
              </a:spcBef>
              <a:buNone/>
            </a:pPr>
            <a:r>
              <a:rPr lang="en">
                <a:solidFill>
                  <a:schemeClr val="dk1"/>
                </a:solidFill>
              </a:rPr>
              <a:t>Take E - what are its dominators? C and D are post-dominated by E - so if you’re in the loop, E is inevitable. B has sucessors in and out of the loop, so it controls whether E is executed. So, E is dependent on B.</a:t>
            </a:r>
          </a:p>
          <a:p>
            <a:pPr lvl="0" rtl="0">
              <a:lnSpc>
                <a:spcPct val="115000"/>
              </a:lnSpc>
              <a:spcBef>
                <a:spcPts val="0"/>
              </a:spcBef>
              <a:buNone/>
            </a:pPr>
            <a:r>
              <a:rPr lang="en">
                <a:solidFill>
                  <a:schemeClr val="dk1"/>
                </a:solidFill>
              </a:rPr>
              <a:t>(bring in)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714740" y="685800"/>
            <a:ext cx="3429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These two ideas - data and control dependence are at the heart of a series of analyses and testing techniques that we can perform on a program to examine how data flows through the control paths of the system. Today, we’re going to cover some analyses that we can perform on the program - and use those to illustrate how - in general - we can design new analyses.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Def-Use pairs can be defined (1). That is, (2) with no redefinition of the variable.</a:t>
            </a:r>
          </a:p>
          <a:p>
            <a:pPr lvl="0" rtl="0" algn="just">
              <a:lnSpc>
                <a:spcPct val="115000"/>
              </a:lnSpc>
              <a:spcBef>
                <a:spcPts val="0"/>
              </a:spcBef>
              <a:buNone/>
            </a:pPr>
            <a:r>
              <a:rPr lang="en">
                <a:solidFill>
                  <a:schemeClr val="dk1"/>
                </a:solidFill>
              </a:rPr>
              <a:t>If that is the case, we can say that (3- 4).</a:t>
            </a:r>
          </a:p>
          <a:p>
            <a:pPr lvl="0" rtl="0" algn="just">
              <a:lnSpc>
                <a:spcPct val="115000"/>
              </a:lnSpc>
              <a:spcBef>
                <a:spcPts val="0"/>
              </a:spcBef>
              <a:buNone/>
            </a:pPr>
            <a:r>
              <a:rPr lang="en">
                <a:solidFill>
                  <a:schemeClr val="dk1"/>
                </a:solidFill>
              </a:rPr>
              <a:t>If, on the other hand, (5) at that point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(1-2) - even if we ignore loops, the number of paths can be near-infinite. Looking for d-u pairs is essentially the path coverage problem all over again, we would need to look at all paths to compute all pairs.</a:t>
            </a:r>
          </a:p>
          <a:p>
            <a:pPr lvl="0" rtl="0" algn="just">
              <a:lnSpc>
                <a:spcPct val="115000"/>
              </a:lnSpc>
              <a:spcBef>
                <a:spcPts val="0"/>
              </a:spcBef>
              <a:buNone/>
            </a:pPr>
            <a:r>
              <a:rPr lang="en">
                <a:solidFill>
                  <a:schemeClr val="dk1"/>
                </a:solidFill>
              </a:rPr>
              <a:t>However, we don’t actually have to do it that way. If, instead, we consider the reaching definitions, we can simply track and (3)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Suppose (1) - (reaching defs) - that is, we look at the expression in n. We look at the variables being used, and we look at where they were defined (rest of 1). We can observe:</a:t>
            </a:r>
          </a:p>
          <a:p>
            <a:pPr lvl="0" rtl="0" algn="just">
              <a:lnSpc>
                <a:spcPct val="115000"/>
              </a:lnSpc>
              <a:spcBef>
                <a:spcPts val="0"/>
              </a:spcBef>
              <a:buNone/>
            </a:pPr>
            <a:r>
              <a:rPr lang="en">
                <a:solidFill>
                  <a:schemeClr val="dk1"/>
                </a:solidFill>
              </a:rPr>
              <a:t>(2-5)</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Today’s class is about another view - the flip side of that coin (read 1-2)</a:t>
            </a:r>
          </a:p>
          <a:p>
            <a:pPr lvl="0" rtl="0">
              <a:lnSpc>
                <a:spcPct val="115000"/>
              </a:lnSpc>
              <a:spcBef>
                <a:spcPts val="0"/>
              </a:spcBef>
              <a:buNone/>
            </a:pPr>
            <a:r>
              <a:rPr lang="en">
                <a:solidFill>
                  <a:schemeClr val="dk1"/>
                </a:solidFill>
              </a:rPr>
              <a:t>Instead of control dependence, (3) - look at how statements interact and take advantages of the connections between those statements</a:t>
            </a:r>
          </a:p>
          <a:p>
            <a:pPr lvl="0" rtl="0">
              <a:lnSpc>
                <a:spcPct val="115000"/>
              </a:lnSpc>
              <a:spcBef>
                <a:spcPts val="0"/>
              </a:spcBef>
              <a:buNone/>
            </a:pPr>
            <a:r>
              <a:rPr lang="en">
                <a:solidFill>
                  <a:schemeClr val="dk1"/>
                </a:solidFill>
              </a:rPr>
              <a:t>(rest)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In other words - (read)</a:t>
            </a:r>
          </a:p>
          <a:p>
            <a:pPr lvl="0" rtl="0" algn="just">
              <a:lnSpc>
                <a:spcPct val="115000"/>
              </a:lnSpc>
              <a:spcBef>
                <a:spcPts val="0"/>
              </a:spcBef>
              <a:buNone/>
            </a:pPr>
            <a:r>
              <a:rPr lang="en">
                <a:solidFill>
                  <a:schemeClr val="dk1"/>
                </a:solidFill>
              </a:rPr>
              <a:t>go through - (xa,ya,za generated)</a:t>
            </a:r>
          </a:p>
          <a:p>
            <a:pPr lvl="0" rtl="0" algn="just">
              <a:lnSpc>
                <a:spcPct val="115000"/>
              </a:lnSpc>
              <a:spcBef>
                <a:spcPts val="0"/>
              </a:spcBef>
              <a:buNone/>
            </a:pPr>
            <a:r>
              <a:rPr lang="en">
                <a:solidFill>
                  <a:schemeClr val="dk1"/>
                </a:solidFill>
              </a:rPr>
              <a:t>(xa and za are killed and replaced with xb and zb, ya is propagated) </a:t>
            </a:r>
          </a:p>
          <a:p>
            <a:pPr lvl="0" rtl="0" algn="just">
              <a:lnSpc>
                <a:spcPct val="115000"/>
              </a:lnSpc>
              <a:spcBef>
                <a:spcPts val="0"/>
              </a:spcBef>
              <a:buNone/>
            </a:pPr>
            <a:r>
              <a:rPr lang="en">
                <a:solidFill>
                  <a:schemeClr val="dk1"/>
                </a:solidFill>
              </a:rPr>
              <a:t>(xa still there, ya and za are killed and replaced by yc and zc)</a:t>
            </a:r>
          </a:p>
          <a:p>
            <a:pPr lvl="0" rtl="0" algn="just">
              <a:lnSpc>
                <a:spcPct val="115000"/>
              </a:lnSpc>
              <a:spcBef>
                <a:spcPts val="0"/>
              </a:spcBef>
              <a:buNone/>
            </a:pPr>
            <a:r>
              <a:rPr lang="en">
                <a:solidFill>
                  <a:schemeClr val="dk1"/>
                </a:solidFill>
              </a:rPr>
              <a:t>(multiple reaching definitions from the two branches - that’s fine - still a def-use pair</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formalize this computation with two equations describing how we merge together all definitions flowing in, and then produce the set that flows to all successor nodes.</a:t>
            </a:r>
          </a:p>
          <a:p>
            <a:pPr lvl="0" rtl="0" algn="just">
              <a:lnSpc>
                <a:spcPct val="115000"/>
              </a:lnSpc>
              <a:spcBef>
                <a:spcPts val="0"/>
              </a:spcBef>
              <a:buNone/>
            </a:pPr>
            <a:r>
              <a:rPr lang="en">
                <a:solidFill>
                  <a:schemeClr val="dk1"/>
                </a:solidFill>
              </a:rPr>
              <a:t>So, (1) - the definitions that flow out from those predecessors </a:t>
            </a:r>
          </a:p>
          <a:p>
            <a:pPr lvl="0" rtl="0" algn="just">
              <a:lnSpc>
                <a:spcPct val="115000"/>
              </a:lnSpc>
              <a:spcBef>
                <a:spcPts val="0"/>
              </a:spcBef>
              <a:buNone/>
            </a:pPr>
            <a:r>
              <a:rPr lang="en">
                <a:solidFill>
                  <a:schemeClr val="dk1"/>
                </a:solidFill>
              </a:rPr>
              <a:t>The set of definitions that reaches in is the union of the definitions reaching out from all predecessors of node n.</a:t>
            </a:r>
          </a:p>
          <a:p>
            <a:pPr lvl="0" rtl="0" algn="just">
              <a:lnSpc>
                <a:spcPct val="115000"/>
              </a:lnSpc>
              <a:spcBef>
                <a:spcPts val="0"/>
              </a:spcBef>
              <a:buNone/>
            </a:pPr>
            <a:r>
              <a:rPr lang="en">
                <a:solidFill>
                  <a:schemeClr val="dk1"/>
                </a:solidFill>
              </a:rPr>
              <a:t>(3) - just remember your set notation.</a:t>
            </a:r>
          </a:p>
          <a:p>
            <a:pPr lvl="0" rtl="0" algn="just">
              <a:lnSpc>
                <a:spcPct val="115000"/>
              </a:lnSpc>
              <a:spcBef>
                <a:spcPts val="0"/>
              </a:spcBef>
              <a:buNone/>
            </a:pPr>
            <a:r>
              <a:rPr lang="en">
                <a:solidFill>
                  <a:schemeClr val="dk1"/>
                </a:solidFill>
              </a:rPr>
              <a:t>(4)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7" name="Shape 407"/>
        <p:cNvGrpSpPr/>
        <p:nvPr/>
      </p:nvGrpSpPr>
      <p:grpSpPr>
        <a:xfrm>
          <a:off x="0" y="0"/>
          <a:ext cx="0" cy="0"/>
          <a:chOff x="0" y="0"/>
          <a:chExt cx="0" cy="0"/>
        </a:xfrm>
      </p:grpSpPr>
      <p:sp>
        <p:nvSpPr>
          <p:cNvPr id="408" name="Shape 40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09" name="Shape 4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nice thing is that these reaching definitions can be calculated simply and efficiently by first initializing the reaching definitions at each node in the control-flow graph to an empty set and applying these equations repeatedly over each node until the results stabilize.  The repeat part is because you may not have processed all predecessors when you have computed definitions for a node.</a:t>
            </a:r>
          </a:p>
          <a:p>
            <a:pPr lvl="0" rtl="0" algn="just">
              <a:lnSpc>
                <a:spcPct val="115000"/>
              </a:lnSpc>
              <a:spcBef>
                <a:spcPts val="0"/>
              </a:spcBef>
              <a:buClr>
                <a:schemeClr val="dk1"/>
              </a:buClr>
              <a:buSzPct val="100000"/>
              <a:buFont typeface="Arial"/>
              <a:buNone/>
            </a:pPr>
            <a:r>
              <a:rPr lang="en">
                <a:solidFill>
                  <a:schemeClr val="dk1"/>
                </a:solidFill>
              </a:rPr>
              <a:t>Stability is eventually guaranteed because these equations define a monotonic function over the finite lattice of possible sets of reaching definition - that is, the size of the set of reaching definitions  will always increase until stability - you cannot lose more definitions as time goes 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highlight>
                  <a:srgbClr val="FFFFFF"/>
                </a:highlight>
              </a:rPr>
              <a:t>We can create an iterative worklist algorithm to perform this process. (go over inputs and outputs). Let’s just step through this one item at a time.</a:t>
            </a:r>
          </a:p>
          <a:p>
            <a:pPr lvl="0" rtl="0" algn="just">
              <a:lnSpc>
                <a:spcPct val="115000"/>
              </a:lnSpc>
              <a:spcBef>
                <a:spcPts val="0"/>
              </a:spcBef>
              <a:buNone/>
            </a:pPr>
            <a:r>
              <a:rPr lang="en">
                <a:solidFill>
                  <a:schemeClr val="dk1"/>
                </a:solidFill>
                <a:highlight>
                  <a:srgbClr val="FFFFFF"/>
                </a:highlight>
              </a:rPr>
              <a:t>-(read)</a:t>
            </a:r>
          </a:p>
          <a:p>
            <a:pPr lvl="0" rtl="0" algn="just">
              <a:lnSpc>
                <a:spcPct val="115000"/>
              </a:lnSpc>
              <a:spcBef>
                <a:spcPts val="0"/>
              </a:spcBef>
              <a:buNone/>
            </a:pPr>
            <a:r>
              <a:rPr lang="en">
                <a:solidFill>
                  <a:schemeClr val="dk1"/>
                </a:solidFill>
                <a:highlight>
                  <a:srgbClr val="FFFFFF"/>
                </a:highlight>
              </a:rPr>
              <a:t>-Keep a </a:t>
            </a:r>
            <a:r>
              <a:rPr i="1" lang="en">
                <a:solidFill>
                  <a:schemeClr val="dk1"/>
                </a:solidFill>
                <a:highlight>
                  <a:srgbClr val="FFFFFF"/>
                </a:highlight>
              </a:rPr>
              <a:t>worklist</a:t>
            </a:r>
            <a:r>
              <a:rPr lang="en">
                <a:solidFill>
                  <a:schemeClr val="dk1"/>
                </a:solidFill>
                <a:highlight>
                  <a:srgbClr val="FFFFFF"/>
                </a:highlight>
              </a:rPr>
              <a:t> of nodes to be processed</a:t>
            </a:r>
          </a:p>
          <a:p>
            <a:pPr indent="0" lvl="0" marL="0" rtl="0">
              <a:lnSpc>
                <a:spcPct val="108000"/>
              </a:lnSpc>
              <a:spcBef>
                <a:spcPts val="0"/>
              </a:spcBef>
              <a:buNone/>
            </a:pPr>
            <a:r>
              <a:rPr lang="en">
                <a:solidFill>
                  <a:schemeClr val="dk1"/>
                </a:solidFill>
                <a:highlight>
                  <a:srgbClr val="FFFFFF"/>
                </a:highlight>
              </a:rPr>
              <a:t>-At each step remove an element from the </a:t>
            </a:r>
            <a:r>
              <a:rPr i="1" lang="en">
                <a:solidFill>
                  <a:schemeClr val="dk1"/>
                </a:solidFill>
                <a:highlight>
                  <a:srgbClr val="FFFFFF"/>
                </a:highlight>
              </a:rPr>
              <a:t>worklist</a:t>
            </a:r>
            <a:r>
              <a:rPr lang="en">
                <a:solidFill>
                  <a:schemeClr val="dk1"/>
                </a:solidFill>
                <a:highlight>
                  <a:srgbClr val="FFFFFF"/>
                </a:highlight>
              </a:rPr>
              <a:t> and process it.</a:t>
            </a:r>
          </a:p>
          <a:p>
            <a:pPr indent="0" lvl="0" marL="0" rtl="0">
              <a:lnSpc>
                <a:spcPct val="108000"/>
              </a:lnSpc>
              <a:spcBef>
                <a:spcPts val="0"/>
              </a:spcBef>
              <a:buNone/>
            </a:pPr>
            <a:r>
              <a:rPr lang="en">
                <a:solidFill>
                  <a:schemeClr val="dk1"/>
                </a:solidFill>
                <a:highlight>
                  <a:srgbClr val="FFFFFF"/>
                </a:highlight>
              </a:rPr>
              <a:t>- (read)</a:t>
            </a:r>
          </a:p>
          <a:p>
            <a:pPr indent="0" lvl="0" marL="0" rtl="0">
              <a:lnSpc>
                <a:spcPct val="108000"/>
              </a:lnSpc>
              <a:spcBef>
                <a:spcPts val="0"/>
              </a:spcBef>
              <a:buNone/>
            </a:pPr>
            <a:r>
              <a:rPr lang="en">
                <a:solidFill>
                  <a:schemeClr val="dk1"/>
                </a:solidFill>
                <a:highlight>
                  <a:srgbClr val="FFFFFF"/>
                </a:highlight>
              </a:rPr>
              <a:t>- If the recalculated value is different for the node add its successors to the worklist. That way, we will reprocess them as well.</a:t>
            </a:r>
          </a:p>
          <a:p>
            <a:pPr indent="0" lvl="0" marL="0" rtl="0">
              <a:lnSpc>
                <a:spcPct val="108000"/>
              </a:lnSpc>
              <a:spcBef>
                <a:spcPts val="0"/>
              </a:spcBef>
              <a:buNone/>
            </a:pPr>
            <a:r>
              <a:rPr lang="en">
                <a:solidFill>
                  <a:schemeClr val="dk1"/>
                </a:solidFill>
                <a:highlight>
                  <a:srgbClr val="FFFFFF"/>
                </a:highlight>
              </a:rPr>
              <a:t>This is a fairly efficient approach to identifying the def-use pairs. It does, however, depend somewhat on the order that nodes are examined. By choosing a good order in which nodes are processed, iterations can be minimized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Reaching definition is a classic data flow analysis that we’ve adapted from compiler construction - where it is used for program optimization - to testing and software analysis. (1 -2) As it turns out, (3).</a:t>
            </a:r>
          </a:p>
          <a:p>
            <a:pPr lvl="0" rtl="0" algn="just">
              <a:lnSpc>
                <a:spcPct val="115000"/>
              </a:lnSpc>
              <a:spcBef>
                <a:spcPts val="0"/>
              </a:spcBef>
              <a:buNone/>
            </a:pPr>
            <a:r>
              <a:rPr lang="en">
                <a:solidFill>
                  <a:schemeClr val="dk1"/>
                </a:solidFill>
              </a:rPr>
              <a:t>This algorithm - initialize and repeatedly apply equations until stable- works - with minimal changes - for a variety of different program analyses. One example is expression availability.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1-2) - another way to optimize a program, remove redundant computations. This is something you could even apply in refactoring a program - find inefficiencies and remove them at the source code level.</a:t>
            </a:r>
          </a:p>
          <a:p>
            <a:pPr lvl="0" rtl="0" algn="just">
              <a:lnSpc>
                <a:spcPct val="115000"/>
              </a:lnSpc>
              <a:spcBef>
                <a:spcPts val="0"/>
              </a:spcBef>
              <a:buNone/>
            </a:pPr>
            <a:r>
              <a:rPr lang="en">
                <a:solidFill>
                  <a:schemeClr val="dk1"/>
                </a:solidFill>
              </a:rPr>
              <a:t>(3) - sound familiar?</a:t>
            </a:r>
          </a:p>
          <a:p>
            <a:pPr lvl="0" rtl="0" algn="just">
              <a:lnSpc>
                <a:spcPct val="115000"/>
              </a:lnSpc>
              <a:spcBef>
                <a:spcPts val="0"/>
              </a:spcBef>
              <a:buNone/>
            </a:pPr>
            <a:r>
              <a:rPr lang="en">
                <a:solidFill>
                  <a:schemeClr val="dk1"/>
                </a:solidFill>
              </a:rPr>
              <a:t>(4-5) - a new value is assigned to a variable used in the expression.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Just like with reaching definitions, we can efficiently analyze expression availability by looking at flow between nodes, and calculating the available expressions coming in and going out from a node in the CFG.</a:t>
            </a:r>
          </a:p>
          <a:p>
            <a:pPr lvl="0" rtl="0" algn="just">
              <a:lnSpc>
                <a:spcPct val="115000"/>
              </a:lnSpc>
              <a:spcBef>
                <a:spcPts val="0"/>
              </a:spcBef>
              <a:buNone/>
            </a:pPr>
            <a:r>
              <a:rPr lang="en">
                <a:solidFill>
                  <a:schemeClr val="dk1"/>
                </a:solidFill>
              </a:rPr>
              <a:t>(2)</a:t>
            </a:r>
          </a:p>
          <a:p>
            <a:pPr lvl="0" rtl="0" algn="just">
              <a:lnSpc>
                <a:spcPct val="115000"/>
              </a:lnSpc>
              <a:spcBef>
                <a:spcPts val="0"/>
              </a:spcBef>
              <a:buNone/>
            </a:pPr>
            <a:r>
              <a:rPr lang="en">
                <a:solidFill>
                  <a:schemeClr val="dk1"/>
                </a:solidFill>
              </a:rPr>
              <a:t>(4) - note the intersection. You only want the expressions definitely available at this point - if it only comes in from one path, then you can’t assume it is available any longer.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0" lvl="0" marL="0" rtl="0">
              <a:lnSpc>
                <a:spcPct val="108000"/>
              </a:lnSpc>
              <a:spcBef>
                <a:spcPts val="0"/>
              </a:spcBef>
              <a:buNone/>
            </a:pPr>
            <a:r>
              <a:rPr lang="en">
                <a:solidFill>
                  <a:schemeClr val="dk1"/>
                </a:solidFill>
                <a:highlight>
                  <a:srgbClr val="FFFFFF"/>
                </a:highlight>
              </a:rPr>
              <a:t>And, we can use the same worklist algorithm again with a tiny number of changes.</a:t>
            </a:r>
          </a:p>
          <a:p>
            <a:pPr indent="0" lvl="0" marL="0" rtl="0">
              <a:lnSpc>
                <a:spcPct val="108000"/>
              </a:lnSpc>
              <a:spcBef>
                <a:spcPts val="0"/>
              </a:spcBef>
              <a:buNone/>
            </a:pPr>
            <a:r>
              <a:rPr lang="en">
                <a:solidFill>
                  <a:schemeClr val="dk1"/>
                </a:solidFill>
                <a:highlight>
                  <a:srgbClr val="FFFFFF"/>
                </a:highlight>
              </a:rPr>
              <a:t>Namely, AvaiOut is initialized to be all expressions defined everywhere - we will instead strip out the killed expressions as we work through. Then, we plop in the right flow equations and we’re set - we can identify the set of available expressions for each node in the CFG.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these two problems - and their flow equations - are incredibly similar. These can be used to define two axes on which we can design analyses. </a:t>
            </a:r>
          </a:p>
          <a:p>
            <a:pPr lvl="0" rtl="0" algn="just">
              <a:lnSpc>
                <a:spcPct val="115000"/>
              </a:lnSpc>
              <a:spcBef>
                <a:spcPts val="0"/>
              </a:spcBef>
              <a:buNone/>
            </a:pPr>
            <a:r>
              <a:rPr lang="en">
                <a:solidFill>
                  <a:schemeClr val="dk1"/>
                </a:solidFill>
              </a:rPr>
              <a:t>(1) - from entry node to exit node - (2). Of course, then, any analysis that starts from the exit node and works back to the entry is a backwards analysis</a:t>
            </a:r>
          </a:p>
          <a:p>
            <a:pPr lvl="0" rtl="0" algn="just">
              <a:lnSpc>
                <a:spcPct val="115000"/>
              </a:lnSpc>
              <a:spcBef>
                <a:spcPts val="0"/>
              </a:spcBef>
              <a:buNone/>
            </a:pPr>
            <a:r>
              <a:rPr lang="en">
                <a:solidFill>
                  <a:schemeClr val="dk1"/>
                </a:solidFill>
              </a:rPr>
              <a:t>(3) - you can tell because the flow in uses the union operator - (5)</a:t>
            </a:r>
          </a:p>
          <a:p>
            <a:pPr lvl="0" rtl="0" algn="just">
              <a:lnSpc>
                <a:spcPct val="115000"/>
              </a:lnSpc>
              <a:spcBef>
                <a:spcPts val="0"/>
              </a:spcBef>
              <a:buNone/>
            </a:pPr>
            <a:r>
              <a:rPr lang="en">
                <a:solidFill>
                  <a:schemeClr val="dk1"/>
                </a:solidFill>
              </a:rPr>
              <a:t>(6 - 7) - So, expression availability is a forward, all paths analysis.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use expression availability as a template for other forward, all-paths analyses. </a:t>
            </a:r>
          </a:p>
          <a:p>
            <a:pPr lvl="0" rtl="0" algn="just">
              <a:lnSpc>
                <a:spcPct val="115000"/>
              </a:lnSpc>
              <a:spcBef>
                <a:spcPts val="0"/>
              </a:spcBef>
              <a:buNone/>
            </a:pPr>
            <a:r>
              <a:rPr lang="en">
                <a:solidFill>
                  <a:schemeClr val="dk1"/>
                </a:solidFill>
              </a:rPr>
              <a:t>Available expressions can be thought of as tokens propagated from generation to use along paths in the CFG</a:t>
            </a:r>
          </a:p>
          <a:p>
            <a:pPr lvl="0" rtl="0" algn="just">
              <a:lnSpc>
                <a:spcPct val="115000"/>
              </a:lnSpc>
              <a:spcBef>
                <a:spcPts val="0"/>
              </a:spcBef>
              <a:buNone/>
            </a:pPr>
            <a:r>
              <a:rPr lang="en">
                <a:solidFill>
                  <a:schemeClr val="dk1"/>
                </a:solidFill>
              </a:rPr>
              <a:t>(1 - 2)</a:t>
            </a:r>
          </a:p>
          <a:p>
            <a:pPr lvl="0" rtl="0" algn="just">
              <a:lnSpc>
                <a:spcPct val="115000"/>
              </a:lnSpc>
              <a:spcBef>
                <a:spcPts val="0"/>
              </a:spcBef>
              <a:buNone/>
            </a:pPr>
            <a:r>
              <a:rPr lang="en">
                <a:solidFill>
                  <a:schemeClr val="dk1"/>
                </a:solidFill>
              </a:rPr>
              <a:t>So, by associating these tokens with gen and kill sets for nodes, we can evaluate other properties that fit this pattern (3)</a:t>
            </a:r>
          </a:p>
          <a:p>
            <a:pPr lvl="0" rtl="0" algn="just">
              <a:lnSpc>
                <a:spcPct val="115000"/>
              </a:lnSpc>
              <a:spcBef>
                <a:spcPts val="0"/>
              </a:spcBef>
              <a:buNone/>
            </a:pPr>
            <a:r>
              <a:rPr lang="en">
                <a:solidFill>
                  <a:schemeClr val="dk1"/>
                </a:solidFill>
              </a:rPr>
              <a:t>Where G, U, and K are events that we can check and mark in the CFG. For example, if we wanted to check for variables that are not initialized, the events that we model might indicate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 - they look at how statements interact and move them around and transform them to produce an efficient binary. We can use that same information and similar procedures to analyze programs, and work to ensure their quality. </a:t>
            </a:r>
          </a:p>
          <a:p>
            <a:pPr lvl="0" rtl="0">
              <a:lnSpc>
                <a:spcPct val="115000"/>
              </a:lnSpc>
              <a:spcBef>
                <a:spcPts val="0"/>
              </a:spcBef>
              <a:buNone/>
            </a:pPr>
            <a:r>
              <a:rPr lang="en">
                <a:solidFill>
                  <a:schemeClr val="dk1"/>
                </a:solidFill>
              </a:rPr>
              <a:t>(2-5) - can identify probable faults before the code is executed.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0" name="Shape 470"/>
        <p:cNvGrpSpPr/>
        <p:nvPr/>
      </p:nvGrpSpPr>
      <p:grpSpPr>
        <a:xfrm>
          <a:off x="0" y="0"/>
          <a:ext cx="0" cy="0"/>
          <a:chOff x="0" y="0"/>
          <a:chExt cx="0" cy="0"/>
        </a:xfrm>
      </p:grpSpPr>
      <p:sp>
        <p:nvSpPr>
          <p:cNvPr id="471" name="Shape 47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72" name="Shape 4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in a CFG.</a:t>
            </a:r>
          </a:p>
          <a:p>
            <a:pPr lvl="0" rtl="0" algn="just">
              <a:lnSpc>
                <a:spcPct val="115000"/>
              </a:lnSpc>
              <a:spcBef>
                <a:spcPts val="0"/>
              </a:spcBef>
              <a:buNone/>
            </a:pPr>
            <a:r>
              <a:rPr lang="en">
                <a:solidFill>
                  <a:schemeClr val="dk1"/>
                </a:solidFill>
              </a:rPr>
              <a:t> (2-4). So, live analysis is a backwards, any-path analysis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7" name="Shape 477"/>
        <p:cNvGrpSpPr/>
        <p:nvPr/>
      </p:nvGrpSpPr>
      <p:grpSpPr>
        <a:xfrm>
          <a:off x="0" y="0"/>
          <a:ext cx="0" cy="0"/>
          <a:chOff x="0" y="0"/>
          <a:chExt cx="0" cy="0"/>
        </a:xfrm>
      </p:grpSpPr>
      <p:sp>
        <p:nvSpPr>
          <p:cNvPr id="478" name="Shape 47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79" name="Shape 4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live at a node in the cfg if (rest)</a:t>
            </a:r>
          </a:p>
          <a:p>
            <a:pPr lvl="0" rtl="0" algn="just">
              <a:lnSpc>
                <a:spcPct val="115000"/>
              </a:lnSpc>
              <a:spcBef>
                <a:spcPts val="0"/>
              </a:spcBef>
              <a:buNone/>
            </a:pPr>
            <a:r>
              <a:rPr lang="en">
                <a:solidFill>
                  <a:schemeClr val="dk1"/>
                </a:solidFill>
              </a:rPr>
              <a:t>(2) just like reach and avail - (3)</a:t>
            </a:r>
          </a:p>
          <a:p>
            <a:pPr lvl="0" rtl="0" algn="just">
              <a:lnSpc>
                <a:spcPct val="115000"/>
              </a:lnSpc>
              <a:spcBef>
                <a:spcPts val="0"/>
              </a:spcBef>
              <a:buNone/>
            </a:pPr>
            <a:r>
              <a:rPr lang="en">
                <a:solidFill>
                  <a:schemeClr val="dk1"/>
                </a:solidFill>
              </a:rPr>
              <a:t>note that (4) </a:t>
            </a:r>
          </a:p>
          <a:p>
            <a:pPr lvl="0" rtl="0" algn="just">
              <a:lnSpc>
                <a:spcPct val="115000"/>
              </a:lnSpc>
              <a:spcBef>
                <a:spcPts val="0"/>
              </a:spcBef>
              <a:buNone/>
            </a:pPr>
            <a:r>
              <a:rPr lang="en">
                <a:solidFill>
                  <a:schemeClr val="dk1"/>
                </a:solidFill>
              </a:rPr>
              <a:t>(5)</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4" name="Shape 484"/>
        <p:cNvGrpSpPr/>
        <p:nvPr/>
      </p:nvGrpSpPr>
      <p:grpSpPr>
        <a:xfrm>
          <a:off x="0" y="0"/>
          <a:ext cx="0" cy="0"/>
          <a:chOff x="0" y="0"/>
          <a:chExt cx="0" cy="0"/>
        </a:xfrm>
      </p:grpSpPr>
      <p:sp>
        <p:nvSpPr>
          <p:cNvPr id="485" name="Shape 48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86" name="Shape 4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liveness checks are a useful analysis - again, especially for program optimization - but for our purposes, it’s also useful for looking at a general pattern for many types of backwards, any-paths analyses.  </a:t>
            </a:r>
          </a:p>
          <a:p>
            <a:pPr lvl="0" rtl="0" algn="just">
              <a:lnSpc>
                <a:spcPct val="115000"/>
              </a:lnSpc>
              <a:spcBef>
                <a:spcPts val="0"/>
              </a:spcBef>
              <a:buNone/>
            </a:pPr>
            <a:r>
              <a:rPr lang="en">
                <a:solidFill>
                  <a:schemeClr val="dk1"/>
                </a:solidFill>
              </a:rPr>
              <a:t>(2 -3)</a:t>
            </a:r>
          </a:p>
          <a:p>
            <a:pPr lvl="0" rtl="0" algn="just">
              <a:lnSpc>
                <a:spcPct val="115000"/>
              </a:lnSpc>
              <a:spcBef>
                <a:spcPts val="0"/>
              </a:spcBef>
              <a:buNone/>
            </a:pPr>
            <a:r>
              <a:rPr lang="en">
                <a:solidFill>
                  <a:schemeClr val="dk1"/>
                </a:solidFill>
              </a:rPr>
              <a:t>For example, one check of this form is for useless definitions - that is, we look for assigned values that are never used. This isn’t necessarily a fault, but could be a symptom of another mistake we’ve made. For example, languages like python and perl don’t require variables to be declared before use. So, this check often reveals when we’ve made a typo in a variable name and accidentally created a new variable when we meant to make an assignment to another variable. Well, in that case (4)</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1" name="Shape 491"/>
        <p:cNvGrpSpPr/>
        <p:nvPr/>
      </p:nvGrpSpPr>
      <p:grpSpPr>
        <a:xfrm>
          <a:off x="0" y="0"/>
          <a:ext cx="0" cy="0"/>
          <a:chOff x="0" y="0"/>
          <a:chExt cx="0" cy="0"/>
        </a:xfrm>
      </p:grpSpPr>
      <p:sp>
        <p:nvSpPr>
          <p:cNvPr id="492" name="Shape 49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93" name="Shape 4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Naturally, then, there must also be backwards, all-paths analyses - where we analyze the successors of a node and a property must be true along all paths.</a:t>
            </a:r>
          </a:p>
          <a:p>
            <a:pPr lvl="0" rtl="0" algn="just">
              <a:lnSpc>
                <a:spcPct val="115000"/>
              </a:lnSpc>
              <a:spcBef>
                <a:spcPts val="0"/>
              </a:spcBef>
              <a:buNone/>
            </a:pPr>
            <a:r>
              <a:rPr lang="en">
                <a:solidFill>
                  <a:schemeClr val="dk1"/>
                </a:solidFill>
              </a:rPr>
              <a:t>(1) </a:t>
            </a:r>
          </a:p>
          <a:p>
            <a:pPr lvl="0" rtl="0" algn="just">
              <a:lnSpc>
                <a:spcPct val="115000"/>
              </a:lnSpc>
              <a:spcBef>
                <a:spcPts val="0"/>
              </a:spcBef>
              <a:buNone/>
            </a:pPr>
            <a:r>
              <a:rPr lang="en">
                <a:solidFill>
                  <a:schemeClr val="dk1"/>
                </a:solidFill>
              </a:rPr>
              <a:t>(2-4) Again (5)</a:t>
            </a:r>
          </a:p>
          <a:p>
            <a:pPr lvl="0" rtl="0" algn="just">
              <a:lnSpc>
                <a:spcPct val="115000"/>
              </a:lnSpc>
              <a:spcBef>
                <a:spcPts val="0"/>
              </a:spcBef>
              <a:buNone/>
            </a:pPr>
            <a:r>
              <a:rPr lang="en">
                <a:solidFill>
                  <a:schemeClr val="dk1"/>
                </a:solidFill>
              </a:rPr>
              <a:t>This kind of analyis can ensure that interrupts are renabled after an interrupt-handling routine is executed, that files are closed after opening them, that memory allocated is deallocated after use, and other similar types of checks.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8" name="Shape 498"/>
        <p:cNvGrpSpPr/>
        <p:nvPr/>
      </p:nvGrpSpPr>
      <p:grpSpPr>
        <a:xfrm>
          <a:off x="0" y="0"/>
          <a:ext cx="0" cy="0"/>
          <a:chOff x="0" y="0"/>
          <a:chExt cx="0" cy="0"/>
        </a:xfrm>
      </p:grpSpPr>
      <p:sp>
        <p:nvSpPr>
          <p:cNvPr id="499" name="Shape 49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00" name="Shape 5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go over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5" name="Shape 505"/>
        <p:cNvGrpSpPr/>
        <p:nvPr/>
      </p:nvGrpSpPr>
      <p:grpSpPr>
        <a:xfrm>
          <a:off x="0" y="0"/>
          <a:ext cx="0" cy="0"/>
          <a:chOff x="0" y="0"/>
          <a:chExt cx="0" cy="0"/>
        </a:xfrm>
      </p:grpSpPr>
      <p:sp>
        <p:nvSpPr>
          <p:cNvPr id="506" name="Shape 50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07" name="Shape 50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We can think of data flow analysis as a form of simulation of program execution. Instead of passing around the values of all variables as our state, we pass around a compact set of information - like, whether variables are initialized. All possible paths are considered, but the number of states is kept small by associating just one summary state with each node in the CFG. About any analysis of data in a system system can be mapped to these flow analyses we’ve talked about today. </a:t>
            </a:r>
          </a:p>
          <a:p>
            <a:pPr lvl="0" rtl="0" algn="just">
              <a:lnSpc>
                <a:spcPct val="115000"/>
              </a:lnSpc>
              <a:spcBef>
                <a:spcPts val="0"/>
              </a:spcBef>
              <a:buNone/>
            </a:pPr>
            <a:r>
              <a:rPr lang="en">
                <a:solidFill>
                  <a:schemeClr val="dk1"/>
                </a:solidFill>
              </a:rPr>
              <a:t>(2-5)</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2" name="Shape 512"/>
        <p:cNvGrpSpPr/>
        <p:nvPr/>
      </p:nvGrpSpPr>
      <p:grpSpPr>
        <a:xfrm>
          <a:off x="0" y="0"/>
          <a:ext cx="0" cy="0"/>
          <a:chOff x="0" y="0"/>
          <a:chExt cx="0" cy="0"/>
        </a:xfrm>
      </p:grpSpPr>
      <p:sp>
        <p:nvSpPr>
          <p:cNvPr id="513" name="Shape 51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14" name="Shape 5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The constraint on this is that (1)</a:t>
            </a:r>
          </a:p>
          <a:p>
            <a:pPr lvl="0" rtl="0" algn="just">
              <a:lnSpc>
                <a:spcPct val="115000"/>
              </a:lnSpc>
              <a:spcBef>
                <a:spcPts val="0"/>
              </a:spcBef>
              <a:buNone/>
            </a:pPr>
            <a:r>
              <a:rPr lang="en">
                <a:solidFill>
                  <a:schemeClr val="dk1"/>
                </a:solidFill>
              </a:rPr>
              <a:t>So, for our flow equations to be monotonic, (2) - we can’t recompute and get a gen set that is smaller than on previous computations. Similarly, (3) We can’t get a larger kill set suddenly. Basically, we can’t lose information when that was true on previous computations when we recompute a function. If we know something should be generated, it can’t sometimes claim to not be generated. When we know something should be killed, it can’t suddenly be not be killed.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 particularly when invalidated data could result in a security hazard.</a:t>
            </a:r>
          </a:p>
          <a:p>
            <a:pPr lvl="0" rtl="0" algn="just">
              <a:lnSpc>
                <a:spcPct val="115000"/>
              </a:lnSpc>
              <a:spcBef>
                <a:spcPts val="0"/>
              </a:spcBef>
              <a:buNone/>
            </a:pPr>
            <a:r>
              <a:rPr lang="en">
                <a:solidFill>
                  <a:schemeClr val="dk1"/>
                </a:solidFill>
              </a:rPr>
              <a:t>For example, if a perl script wrote to a file whose name came from scraping a web site, a malicious user could provide a path to sensitive files. </a:t>
            </a:r>
          </a:p>
          <a:p>
            <a:pPr lvl="0" rtl="0" algn="just">
              <a:lnSpc>
                <a:spcPct val="115000"/>
              </a:lnSpc>
              <a:spcBef>
                <a:spcPts val="0"/>
              </a:spcBef>
              <a:buNone/>
            </a:pPr>
            <a:r>
              <a:rPr lang="en">
                <a:solidFill>
                  <a:schemeClr val="dk1"/>
                </a:solidFill>
              </a:rPr>
              <a:t>(2-4)</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 a script may run in testing just fine, but trigger an error in use when data is fed in.</a:t>
            </a:r>
          </a:p>
          <a:p>
            <a:pPr lvl="0" rtl="0" algn="just">
              <a:lnSpc>
                <a:spcPct val="115000"/>
              </a:lnSpc>
              <a:spcBef>
                <a:spcPts val="0"/>
              </a:spcBef>
              <a:buNone/>
            </a:pPr>
            <a:r>
              <a:rPr lang="en">
                <a:solidFill>
                  <a:schemeClr val="dk1"/>
                </a:solidFill>
              </a:rPr>
              <a:t>Let’s consider an alternative version for something like Java where (2)</a:t>
            </a:r>
          </a:p>
          <a:p>
            <a:pPr lvl="0" rtl="0" algn="just">
              <a:lnSpc>
                <a:spcPct val="115000"/>
              </a:lnSpc>
              <a:spcBef>
                <a:spcPts val="0"/>
              </a:spcBef>
              <a:buNone/>
            </a:pPr>
            <a:r>
              <a:rPr lang="en">
                <a:solidFill>
                  <a:schemeClr val="dk1"/>
                </a:solidFill>
              </a:rPr>
              <a:t>This would be a (3), where (4), (5) Sets of tainted values are propagated from node to node from its predecessors, with a set union performed over the predecessors - we want to propagate taint from any path forward. (6).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A difference from the other analyses covered is that (1) - it depends on what input we have given, and variables might become cleansed or become tainted as we execute.</a:t>
            </a:r>
          </a:p>
          <a:p>
            <a:pPr lvl="0" rtl="0" algn="just">
              <a:lnSpc>
                <a:spcPct val="115000"/>
              </a:lnSpc>
              <a:spcBef>
                <a:spcPts val="0"/>
              </a:spcBef>
              <a:buNone/>
            </a:pPr>
            <a:r>
              <a:rPr lang="en">
                <a:solidFill>
                  <a:schemeClr val="dk1"/>
                </a:solidFill>
              </a:rPr>
              <a:t>(2) - Such circularities are pretty common in defining flow analyses. To deal with this, we must show that the output of the flow equations increases monotonically. This is why that property is so important. </a:t>
            </a:r>
          </a:p>
          <a:p>
            <a:pPr lvl="0" rtl="0" algn="just">
              <a:lnSpc>
                <a:spcPct val="115000"/>
              </a:lnSpc>
              <a:spcBef>
                <a:spcPts val="0"/>
              </a:spcBef>
              <a:buNone/>
            </a:pPr>
            <a:r>
              <a:rPr lang="en">
                <a:solidFill>
                  <a:schemeClr val="dk1"/>
                </a:solidFill>
              </a:rPr>
              <a:t>(3) - because the set of input variables is larger. That means that adding elements to the input tainted set can only add elements to the gen set or leave it the same and it can only remove elements from the kill set and leave them the same.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core unit at the heart of data flow analysis are def-use pairs. The idea is that (1-4)</a:t>
            </a:r>
          </a:p>
          <a:p>
            <a:pPr lvl="0" rtl="0">
              <a:lnSpc>
                <a:spcPct val="115000"/>
              </a:lnSpc>
              <a:spcBef>
                <a:spcPts val="0"/>
              </a:spcBef>
              <a:buNone/>
            </a:pPr>
            <a:r>
              <a:rPr lang="en">
                <a:solidFill>
                  <a:schemeClr val="dk1"/>
                </a:solidFill>
              </a:rPr>
              <a:t>These associations - pairings of a particular definition and usage of a variable - (5)</a:t>
            </a:r>
          </a:p>
          <a:p>
            <a:pPr lvl="0" rtl="0">
              <a:lnSpc>
                <a:spcPct val="115000"/>
              </a:lnSpc>
              <a:spcBef>
                <a:spcPts val="0"/>
              </a:spcBef>
              <a:buNone/>
            </a:pPr>
            <a:r>
              <a:rPr lang="en">
                <a:solidFill>
                  <a:schemeClr val="dk1"/>
                </a:solidFill>
              </a:rPr>
              <a:t>(6), in general, at all statements that change the value of a variable</a:t>
            </a:r>
          </a:p>
          <a:p>
            <a:pPr lvl="0" rtl="0">
              <a:lnSpc>
                <a:spcPct val="115000"/>
              </a:lnSpc>
              <a:spcBef>
                <a:spcPts val="0"/>
              </a:spcBef>
              <a:buNone/>
            </a:pPr>
            <a:r>
              <a:rPr lang="en">
                <a:solidFill>
                  <a:schemeClr val="dk1"/>
                </a:solidFill>
              </a:rPr>
              <a:t>(7), in general, at all statements whose execution extracts a value from a variable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care about def-use pairs because they track a form of dependence between program statements. The result of a computation is dependent on the value of a variable, and if that definition is corrupted by a fault, than the uses will be as well. By understanding and using the dependencies between statements, we can find faults in a program.</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1-2</a:t>
            </a:r>
          </a:p>
          <a:p>
            <a:pPr lvl="0" rtl="0">
              <a:lnSpc>
                <a:spcPct val="115000"/>
              </a:lnSpc>
              <a:spcBef>
                <a:spcPts val="0"/>
              </a:spcBef>
              <a:buNone/>
            </a:pPr>
            <a:r>
              <a:rPr lang="en">
                <a:solidFill>
                  <a:schemeClr val="dk1"/>
                </a:solidFill>
              </a:rPr>
              <a:t>This is a useful visualization of how data flows through a program that you pair with the control-flow graph. It does not show program flow, but rather, how data is passed between statements. (go over each variable). </a:t>
            </a:r>
            <a:r>
              <a:rPr lang="en">
                <a:solidFill>
                  <a:schemeClr val="dk1"/>
                </a:solidFill>
              </a:rPr>
              <a:t>In this graph, we have a directed edge for each def-use pair, going from the definition node to the usage node.</a:t>
            </a:r>
          </a:p>
          <a:p>
            <a:pPr lvl="0" rtl="0">
              <a:lnSpc>
                <a:spcPct val="115000"/>
              </a:lnSpc>
              <a:spcBef>
                <a:spcPts val="0"/>
              </a:spcBef>
              <a:buClr>
                <a:schemeClr val="dk1"/>
              </a:buClr>
              <a:buSzPct val="100000"/>
              <a:buFont typeface="Arial"/>
              <a:buNone/>
            </a:pPr>
            <a:r>
              <a:rPr lang="en">
                <a:solidFill>
                  <a:schemeClr val="dk1"/>
                </a:solidFill>
              </a:rPr>
              <a:t>(go over some)</a:t>
            </a:r>
          </a:p>
          <a:p>
            <a:pPr lvl="0" rtl="0">
              <a:lnSpc>
                <a:spcPct val="115000"/>
              </a:lnSpc>
              <a:spcBef>
                <a:spcPts val="0"/>
              </a:spcBef>
              <a:buClr>
                <a:schemeClr val="dk1"/>
              </a:buClr>
              <a:buSzPct val="100000"/>
              <a:buFont typeface="Arial"/>
              <a:buNone/>
            </a:pPr>
            <a:r>
              <a:rPr lang="en">
                <a:solidFill>
                  <a:schemeClr val="dk1"/>
                </a:solidFill>
              </a:rPr>
              <a:t>This graph leaves out control information entirely. So, we do leave out some information about control. Execution of the body of the loop depends on the loop predicate, and that can’t be represented by data dependence alone.</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Go over</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It is also useful to be able to reason about control dependency in the same way.</a:t>
            </a:r>
          </a:p>
          <a:p>
            <a:pPr lvl="0" rtl="0">
              <a:lnSpc>
                <a:spcPct val="115000"/>
              </a:lnSpc>
              <a:spcBef>
                <a:spcPts val="0"/>
              </a:spcBef>
              <a:buNone/>
            </a:pPr>
            <a:r>
              <a:rPr lang="en">
                <a:solidFill>
                  <a:schemeClr val="dk1"/>
                </a:solidFill>
              </a:rPr>
              <a:t>A node in a CFG that is reached on (1-2) It follows then, that (3).</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Once you know these dependencies, you can plot out this tree. This is called a control-dependence graph.</a:t>
            </a:r>
          </a:p>
          <a:p>
            <a:pPr lvl="0" rtl="0">
              <a:lnSpc>
                <a:spcPct val="115000"/>
              </a:lnSpc>
              <a:spcBef>
                <a:spcPts val="0"/>
              </a:spcBef>
              <a:buNone/>
            </a:pPr>
            <a:r>
              <a:rPr lang="en">
                <a:solidFill>
                  <a:schemeClr val="dk1"/>
                </a:solidFill>
              </a:rPr>
              <a:t>The control-dependence graph shows where execution of one statement controls whether the other is executed to begin with.</a:t>
            </a:r>
          </a:p>
          <a:p>
            <a:pPr lvl="0" rtl="0">
              <a:lnSpc>
                <a:spcPct val="115000"/>
              </a:lnSpc>
              <a:spcBef>
                <a:spcPts val="0"/>
              </a:spcBef>
              <a:buNone/>
            </a:pPr>
            <a:r>
              <a:rPr lang="en">
                <a:solidFill>
                  <a:schemeClr val="dk1"/>
                </a:solidFill>
              </a:rPr>
              <a:t>This is a little different from the sequencing captured in the control-flow graph. The CFG imposes a definite order on execution even when two statements are logically independent and could - really - be executed in either order with the same result. It just shows up as the code was written in the file. If a statement is control or data dependent, than ordering DOES matter, and knowing when that is important is important for being able to analyze a program. So, the point of the CDG is that it only shows those dependencies. It’s not better than a CFG in a general sense, but it gives you information relevant to understanding how some statements are affected by others. Those connections show you how faults might spread from one statement to another, corrupting the execution. You can design tests around these dependencies and may be more likely to notice faults</a:t>
            </a:r>
          </a:p>
          <a:p>
            <a:pPr lvl="0" rtl="0">
              <a:lnSpc>
                <a:spcPct val="115000"/>
              </a:lnSpc>
              <a:spcBef>
                <a:spcPts val="0"/>
              </a:spcBef>
              <a:buNone/>
            </a:pPr>
            <a:r>
              <a:rPr lang="en">
                <a:solidFill>
                  <a:schemeClr val="dk1"/>
                </a:solidFill>
              </a:rPr>
              <a:t>(read 5)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4" name="Shape 54"/>
        <p:cNvGrpSpPr/>
        <p:nvPr/>
      </p:nvGrpSpPr>
      <p:grpSpPr>
        <a:xfrm>
          <a:off x="0" y="0"/>
          <a:ext cx="0" cy="0"/>
          <a:chOff x="0" y="0"/>
          <a:chExt cx="0" cy="0"/>
        </a:xfrm>
      </p:grpSpPr>
      <p:sp>
        <p:nvSpPr>
          <p:cNvPr id="55" name="Shape 55"/>
          <p:cNvSpPr/>
          <p:nvPr/>
        </p:nvSpPr>
        <p:spPr>
          <a:xfrm>
            <a:off x="0" y="0"/>
            <a:ext cx="9144000" cy="46914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56" name="Shape 56"/>
          <p:cNvCxnSpPr/>
          <p:nvPr/>
        </p:nvCxnSpPr>
        <p:spPr>
          <a:xfrm>
            <a:off x="0" y="4662139"/>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57" name="Shape 57"/>
          <p:cNvSpPr txBox="1"/>
          <p:nvPr>
            <p:ph type="ctrTitle"/>
          </p:nvPr>
        </p:nvSpPr>
        <p:spPr>
          <a:xfrm>
            <a:off x="685800" y="2490375"/>
            <a:ext cx="7772400" cy="2198400"/>
          </a:xfrm>
          <a:prstGeom prst="rect">
            <a:avLst/>
          </a:prstGeom>
        </p:spPr>
        <p:txBody>
          <a:bodyPr anchorCtr="0" anchor="b" bIns="91425" lIns="91425" rIns="91425" tIns="91425"/>
          <a:lstStyle>
            <a:lvl1pPr lvl="0" rtl="0">
              <a:spcBef>
                <a:spcPts val="0"/>
              </a:spcBef>
              <a:buSzPct val="100000"/>
              <a:defRPr sz="7200"/>
            </a:lvl1pPr>
            <a:lvl2pPr lvl="1" rtl="0">
              <a:spcBef>
                <a:spcPts val="0"/>
              </a:spcBef>
              <a:buSzPct val="100000"/>
              <a:defRPr sz="7200"/>
            </a:lvl2pPr>
            <a:lvl3pPr lvl="2" rtl="0">
              <a:spcBef>
                <a:spcPts val="0"/>
              </a:spcBef>
              <a:buSzPct val="100000"/>
              <a:defRPr sz="7200"/>
            </a:lvl3pPr>
            <a:lvl4pPr lvl="3" rtl="0">
              <a:spcBef>
                <a:spcPts val="0"/>
              </a:spcBef>
              <a:buSzPct val="100000"/>
              <a:defRPr sz="7200"/>
            </a:lvl4pPr>
            <a:lvl5pPr lvl="4" rtl="0">
              <a:spcBef>
                <a:spcPts val="0"/>
              </a:spcBef>
              <a:buSzPct val="100000"/>
              <a:defRPr sz="7200"/>
            </a:lvl5pPr>
            <a:lvl6pPr lvl="5" rtl="0">
              <a:spcBef>
                <a:spcPts val="0"/>
              </a:spcBef>
              <a:buSzPct val="100000"/>
              <a:defRPr sz="7200"/>
            </a:lvl6pPr>
            <a:lvl7pPr lvl="6" rtl="0">
              <a:spcBef>
                <a:spcPts val="0"/>
              </a:spcBef>
              <a:buSzPct val="100000"/>
              <a:defRPr sz="7200"/>
            </a:lvl7pPr>
            <a:lvl8pPr lvl="7" rtl="0">
              <a:spcBef>
                <a:spcPts val="0"/>
              </a:spcBef>
              <a:buSzPct val="100000"/>
              <a:defRPr sz="7200"/>
            </a:lvl8pPr>
            <a:lvl9pPr lvl="8" rtl="0">
              <a:spcBef>
                <a:spcPts val="0"/>
              </a:spcBef>
              <a:buSzPct val="100000"/>
              <a:defRPr sz="7200"/>
            </a:lvl9pPr>
          </a:lstStyle>
          <a:p/>
        </p:txBody>
      </p:sp>
      <p:sp>
        <p:nvSpPr>
          <p:cNvPr id="58" name="Shape 58"/>
          <p:cNvSpPr txBox="1"/>
          <p:nvPr>
            <p:ph idx="1" type="subTitle"/>
          </p:nvPr>
        </p:nvSpPr>
        <p:spPr>
          <a:xfrm>
            <a:off x="685800" y="4836035"/>
            <a:ext cx="7772400" cy="1032600"/>
          </a:xfrm>
          <a:prstGeom prst="rect">
            <a:avLst/>
          </a:prstGeom>
        </p:spPr>
        <p:txBody>
          <a:bodyPr anchorCtr="0" anchor="t" bIns="91425" lIns="91425" rIns="91425" tIns="91425"/>
          <a:lstStyle>
            <a:lvl1pPr lvl="0" rtl="0">
              <a:spcBef>
                <a:spcPts val="0"/>
              </a:spcBef>
              <a:buClr>
                <a:schemeClr val="dk2"/>
              </a:buClr>
              <a:buNone/>
              <a:defRPr>
                <a:solidFill>
                  <a:schemeClr val="dk2"/>
                </a:solidFill>
              </a:defRPr>
            </a:lvl1pPr>
            <a:lvl2pPr lvl="1" rtl="0">
              <a:spcBef>
                <a:spcPts val="0"/>
              </a:spcBef>
              <a:buClr>
                <a:schemeClr val="dk2"/>
              </a:buClr>
              <a:buSzPct val="100000"/>
              <a:buNone/>
              <a:defRPr sz="3000">
                <a:solidFill>
                  <a:schemeClr val="dk2"/>
                </a:solidFill>
              </a:defRPr>
            </a:lvl2pPr>
            <a:lvl3pPr lvl="2" rtl="0">
              <a:spcBef>
                <a:spcPts val="0"/>
              </a:spcBef>
              <a:buClr>
                <a:schemeClr val="dk2"/>
              </a:buClr>
              <a:buSzPct val="100000"/>
              <a:buNone/>
              <a:defRPr sz="3000">
                <a:solidFill>
                  <a:schemeClr val="dk2"/>
                </a:solidFill>
              </a:defRPr>
            </a:lvl3pPr>
            <a:lvl4pPr lvl="3" rtl="0">
              <a:spcBef>
                <a:spcPts val="0"/>
              </a:spcBef>
              <a:buClr>
                <a:schemeClr val="dk2"/>
              </a:buClr>
              <a:buSzPct val="100000"/>
              <a:buNone/>
              <a:defRPr sz="3000">
                <a:solidFill>
                  <a:schemeClr val="dk2"/>
                </a:solidFill>
              </a:defRPr>
            </a:lvl4pPr>
            <a:lvl5pPr lvl="4" rtl="0">
              <a:spcBef>
                <a:spcPts val="0"/>
              </a:spcBef>
              <a:buClr>
                <a:schemeClr val="dk2"/>
              </a:buClr>
              <a:buSzPct val="100000"/>
              <a:buNone/>
              <a:defRPr sz="3000">
                <a:solidFill>
                  <a:schemeClr val="dk2"/>
                </a:solidFill>
              </a:defRPr>
            </a:lvl5pPr>
            <a:lvl6pPr lvl="5" rtl="0">
              <a:spcBef>
                <a:spcPts val="0"/>
              </a:spcBef>
              <a:buClr>
                <a:schemeClr val="dk2"/>
              </a:buClr>
              <a:buSzPct val="100000"/>
              <a:buNone/>
              <a:defRPr sz="3000">
                <a:solidFill>
                  <a:schemeClr val="dk2"/>
                </a:solidFill>
              </a:defRPr>
            </a:lvl6pPr>
            <a:lvl7pPr lvl="6" rtl="0">
              <a:spcBef>
                <a:spcPts val="0"/>
              </a:spcBef>
              <a:buClr>
                <a:schemeClr val="dk2"/>
              </a:buClr>
              <a:buSzPct val="100000"/>
              <a:buNone/>
              <a:defRPr sz="3000">
                <a:solidFill>
                  <a:schemeClr val="dk2"/>
                </a:solidFill>
              </a:defRPr>
            </a:lvl7pPr>
            <a:lvl8pPr lvl="7" rtl="0">
              <a:spcBef>
                <a:spcPts val="0"/>
              </a:spcBef>
              <a:buClr>
                <a:schemeClr val="dk2"/>
              </a:buClr>
              <a:buSzPct val="100000"/>
              <a:buNone/>
              <a:defRPr sz="3000">
                <a:solidFill>
                  <a:schemeClr val="dk2"/>
                </a:solidFill>
              </a:defRPr>
            </a:lvl8pPr>
            <a:lvl9pPr lvl="8" rtl="0">
              <a:spcBef>
                <a:spcPts val="0"/>
              </a:spcBef>
              <a:buClr>
                <a:schemeClr val="dk2"/>
              </a:buClr>
              <a:buSzPct val="100000"/>
              <a:buNone/>
              <a:defRPr sz="3000">
                <a:solidFill>
                  <a:schemeClr val="dk2"/>
                </a:solidFill>
              </a:defRPr>
            </a:lvl9pPr>
          </a:lstStyle>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p:nvPr/>
        </p:nvSpPr>
        <p:spPr>
          <a:xfrm>
            <a:off x="0" y="0"/>
            <a:ext cx="9144000" cy="15330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62" name="Shape 62"/>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3" name="Shape 63"/>
          <p:cNvSpPr txBox="1"/>
          <p:nvPr>
            <p:ph type="title"/>
          </p:nvPr>
        </p:nvSpPr>
        <p:spPr>
          <a:xfrm>
            <a:off x="457200" y="274637"/>
            <a:ext cx="8229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6" name="Shape 66"/>
        <p:cNvGrpSpPr/>
        <p:nvPr/>
      </p:nvGrpSpPr>
      <p:grpSpPr>
        <a:xfrm>
          <a:off x="0" y="0"/>
          <a:ext cx="0" cy="0"/>
          <a:chOff x="0" y="0"/>
          <a:chExt cx="0" cy="0"/>
        </a:xfrm>
      </p:grpSpPr>
      <p:sp>
        <p:nvSpPr>
          <p:cNvPr id="67" name="Shape 67"/>
          <p:cNvSpPr/>
          <p:nvPr/>
        </p:nvSpPr>
        <p:spPr>
          <a:xfrm>
            <a:off x="0" y="0"/>
            <a:ext cx="9144000" cy="15330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68" name="Shape 68"/>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69" name="Shape 69"/>
          <p:cNvSpPr txBox="1"/>
          <p:nvPr>
            <p:ph type="title"/>
          </p:nvPr>
        </p:nvSpPr>
        <p:spPr>
          <a:xfrm>
            <a:off x="457200" y="274637"/>
            <a:ext cx="8229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0" name="Shape 70"/>
          <p:cNvSpPr txBox="1"/>
          <p:nvPr>
            <p:ph idx="1" type="body"/>
          </p:nvPr>
        </p:nvSpPr>
        <p:spPr>
          <a:xfrm>
            <a:off x="457200" y="1600200"/>
            <a:ext cx="39945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1" name="Shape 71"/>
          <p:cNvSpPr txBox="1"/>
          <p:nvPr>
            <p:ph idx="2" type="body"/>
          </p:nvPr>
        </p:nvSpPr>
        <p:spPr>
          <a:xfrm>
            <a:off x="4692273" y="1600200"/>
            <a:ext cx="3994500" cy="4967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3" name="Shape 73"/>
        <p:cNvGrpSpPr/>
        <p:nvPr/>
      </p:nvGrpSpPr>
      <p:grpSpPr>
        <a:xfrm>
          <a:off x="0" y="0"/>
          <a:ext cx="0" cy="0"/>
          <a:chOff x="0" y="0"/>
          <a:chExt cx="0" cy="0"/>
        </a:xfrm>
      </p:grpSpPr>
      <p:sp>
        <p:nvSpPr>
          <p:cNvPr id="74" name="Shape 74"/>
          <p:cNvSpPr/>
          <p:nvPr/>
        </p:nvSpPr>
        <p:spPr>
          <a:xfrm>
            <a:off x="0" y="0"/>
            <a:ext cx="9144000" cy="15330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75" name="Shape 75"/>
          <p:cNvCxnSpPr/>
          <p:nvPr/>
        </p:nvCxnSpPr>
        <p:spPr>
          <a:xfrm>
            <a:off x="0" y="1503833"/>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76" name="Shape 76"/>
          <p:cNvSpPr txBox="1"/>
          <p:nvPr>
            <p:ph type="title"/>
          </p:nvPr>
        </p:nvSpPr>
        <p:spPr>
          <a:xfrm>
            <a:off x="457200" y="274637"/>
            <a:ext cx="8229600" cy="11430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7" name="Shape 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78" name="Shape 78"/>
        <p:cNvGrpSpPr/>
        <p:nvPr/>
      </p:nvGrpSpPr>
      <p:grpSpPr>
        <a:xfrm>
          <a:off x="0" y="0"/>
          <a:ext cx="0" cy="0"/>
          <a:chOff x="0" y="0"/>
          <a:chExt cx="0" cy="0"/>
        </a:xfrm>
      </p:grpSpPr>
      <p:sp>
        <p:nvSpPr>
          <p:cNvPr id="79" name="Shape 79"/>
          <p:cNvSpPr txBox="1"/>
          <p:nvPr>
            <p:ph idx="1" type="body"/>
          </p:nvPr>
        </p:nvSpPr>
        <p:spPr>
          <a:xfrm>
            <a:off x="457200" y="5875078"/>
            <a:ext cx="8229600" cy="692700"/>
          </a:xfrm>
          <a:prstGeom prst="rect">
            <a:avLst/>
          </a:prstGeom>
        </p:spPr>
        <p:txBody>
          <a:bodyPr anchorCtr="0" anchor="t" bIns="91425" lIns="91425" rIns="91425" tIns="91425"/>
          <a:lstStyle>
            <a:lvl1pPr lvl="0" rtl="0">
              <a:spcBef>
                <a:spcPts val="0"/>
              </a:spcBef>
              <a:buClr>
                <a:schemeClr val="dk2"/>
              </a:buClr>
              <a:buSzPct val="100000"/>
              <a:buNone/>
              <a:defRPr sz="1800">
                <a:solidFill>
                  <a:schemeClr val="dk2"/>
                </a:solidFill>
              </a:defRPr>
            </a:lvl1pPr>
          </a:lstStyle>
          <a:p/>
        </p:txBody>
      </p:sp>
      <p:sp>
        <p:nvSpPr>
          <p:cNvPr id="80" name="Shape 80"/>
          <p:cNvSpPr/>
          <p:nvPr/>
        </p:nvSpPr>
        <p:spPr>
          <a:xfrm>
            <a:off x="4273"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81" name="Shape 81"/>
          <p:cNvCxnSpPr/>
          <p:nvPr/>
        </p:nvCxnSpPr>
        <p:spPr>
          <a:xfrm>
            <a:off x="0" y="5845828"/>
            <a:ext cx="9144000" cy="0"/>
          </a:xfrm>
          <a:prstGeom prst="straightConnector1">
            <a:avLst/>
          </a:prstGeom>
          <a:noFill/>
          <a:ln cap="flat" cmpd="sng" w="57150">
            <a:solidFill>
              <a:srgbClr val="000000">
                <a:alpha val="14900"/>
              </a:srgbClr>
            </a:solidFill>
            <a:prstDash val="solid"/>
            <a:round/>
            <a:headEnd len="med" w="med" type="none"/>
            <a:tailEnd len="med" w="med" type="none"/>
          </a:ln>
        </p:spPr>
      </p:cxnSp>
      <p:sp>
        <p:nvSpPr>
          <p:cNvPr id="82" name="Shape 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83" name="Shape 83"/>
        <p:cNvGrpSpPr/>
        <p:nvPr/>
      </p:nvGrpSpPr>
      <p:grpSpPr>
        <a:xfrm>
          <a:off x="0" y="0"/>
          <a:ext cx="0" cy="0"/>
          <a:chOff x="0" y="0"/>
          <a:chExt cx="0" cy="0"/>
        </a:xfrm>
      </p:grpSpPr>
      <p:sp>
        <p:nvSpPr>
          <p:cNvPr id="84" name="Shape 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85" name="Shape 85"/>
        <p:cNvGrpSpPr/>
        <p:nvPr/>
      </p:nvGrpSpPr>
      <p:grpSpPr>
        <a:xfrm>
          <a:off x="0" y="0"/>
          <a:ext cx="0" cy="0"/>
          <a:chOff x="0" y="0"/>
          <a:chExt cx="0" cy="0"/>
        </a:xfrm>
      </p:grpSpPr>
      <p:sp>
        <p:nvSpPr>
          <p:cNvPr id="86" name="Shape 86"/>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88" name="Shape 88"/>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89" name="Shape 89"/>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90" name="Shape 90"/>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8" name="Shape 8"/>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rtl="0">
              <a:spcBef>
                <a:spcPts val="0"/>
              </a:spcBef>
              <a:buClr>
                <a:schemeClr val="lt1"/>
              </a:buClr>
              <a:buSzPct val="100000"/>
              <a:buNone/>
              <a:defRPr b="1" sz="3600">
                <a:solidFill>
                  <a:schemeClr val="lt1"/>
                </a:solidFill>
              </a:defRPr>
            </a:lvl1pPr>
            <a:lvl2pPr lvl="1" rtl="0">
              <a:spcBef>
                <a:spcPts val="0"/>
              </a:spcBef>
              <a:buClr>
                <a:schemeClr val="lt1"/>
              </a:buClr>
              <a:buSzPct val="100000"/>
              <a:buNone/>
              <a:defRPr b="1" sz="3600">
                <a:solidFill>
                  <a:schemeClr val="lt1"/>
                </a:solidFill>
              </a:defRPr>
            </a:lvl2pPr>
            <a:lvl3pPr lvl="2" rtl="0">
              <a:spcBef>
                <a:spcPts val="0"/>
              </a:spcBef>
              <a:buClr>
                <a:schemeClr val="lt1"/>
              </a:buClr>
              <a:buSzPct val="100000"/>
              <a:buNone/>
              <a:defRPr b="1" sz="3600">
                <a:solidFill>
                  <a:schemeClr val="lt1"/>
                </a:solidFill>
              </a:defRPr>
            </a:lvl3pPr>
            <a:lvl4pPr lvl="3" rtl="0">
              <a:spcBef>
                <a:spcPts val="0"/>
              </a:spcBef>
              <a:buClr>
                <a:schemeClr val="lt1"/>
              </a:buClr>
              <a:buSzPct val="100000"/>
              <a:buNone/>
              <a:defRPr b="1" sz="3600">
                <a:solidFill>
                  <a:schemeClr val="lt1"/>
                </a:solidFill>
              </a:defRPr>
            </a:lvl4pPr>
            <a:lvl5pPr lvl="4" rtl="0">
              <a:spcBef>
                <a:spcPts val="0"/>
              </a:spcBef>
              <a:buClr>
                <a:schemeClr val="lt1"/>
              </a:buClr>
              <a:buSzPct val="100000"/>
              <a:buNone/>
              <a:defRPr b="1" sz="3600">
                <a:solidFill>
                  <a:schemeClr val="lt1"/>
                </a:solidFill>
              </a:defRPr>
            </a:lvl5pPr>
            <a:lvl6pPr lvl="5" rtl="0">
              <a:spcBef>
                <a:spcPts val="0"/>
              </a:spcBef>
              <a:buClr>
                <a:schemeClr val="lt1"/>
              </a:buClr>
              <a:buSzPct val="100000"/>
              <a:buNone/>
              <a:defRPr b="1" sz="3600">
                <a:solidFill>
                  <a:schemeClr val="lt1"/>
                </a:solidFill>
              </a:defRPr>
            </a:lvl6pPr>
            <a:lvl7pPr lvl="6" rtl="0">
              <a:spcBef>
                <a:spcPts val="0"/>
              </a:spcBef>
              <a:buClr>
                <a:schemeClr val="lt1"/>
              </a:buClr>
              <a:buSzPct val="100000"/>
              <a:buNone/>
              <a:defRPr b="1" sz="3600">
                <a:solidFill>
                  <a:schemeClr val="lt1"/>
                </a:solidFill>
              </a:defRPr>
            </a:lvl7pPr>
            <a:lvl8pPr lvl="7" rtl="0">
              <a:spcBef>
                <a:spcPts val="0"/>
              </a:spcBef>
              <a:buClr>
                <a:schemeClr val="lt1"/>
              </a:buClr>
              <a:buSzPct val="100000"/>
              <a:buNone/>
              <a:defRPr b="1" sz="3600">
                <a:solidFill>
                  <a:schemeClr val="lt1"/>
                </a:solidFill>
              </a:defRPr>
            </a:lvl8pPr>
            <a:lvl9pPr lvl="8" rtl="0">
              <a:spcBef>
                <a:spcPts val="0"/>
              </a:spcBef>
              <a:buClr>
                <a:schemeClr val="lt1"/>
              </a:buClr>
              <a:buSzPct val="100000"/>
              <a:buNone/>
              <a:defRPr b="1" sz="3600">
                <a:solidFill>
                  <a:schemeClr val="lt1"/>
                </a:solidFill>
              </a:defRPr>
            </a:lvl9pPr>
          </a:lstStyle>
          <a:p/>
        </p:txBody>
      </p:sp>
      <p:sp>
        <p:nvSpPr>
          <p:cNvPr id="52" name="Shape 52"/>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rtl="0">
              <a:spcBef>
                <a:spcPts val="600"/>
              </a:spcBef>
              <a:buClr>
                <a:schemeClr val="dk1"/>
              </a:buClr>
              <a:buSzPct val="100000"/>
              <a:defRPr sz="3000">
                <a:solidFill>
                  <a:schemeClr val="dk1"/>
                </a:solidFill>
              </a:defRPr>
            </a:lvl1pPr>
            <a:lvl2pPr lvl="1" rtl="0">
              <a:spcBef>
                <a:spcPts val="480"/>
              </a:spcBef>
              <a:buClr>
                <a:schemeClr val="dk1"/>
              </a:buClr>
              <a:buSzPct val="100000"/>
              <a:defRPr sz="2400">
                <a:solidFill>
                  <a:schemeClr val="dk1"/>
                </a:solidFill>
              </a:defRPr>
            </a:lvl2pPr>
            <a:lvl3pPr lvl="2" rtl="0">
              <a:spcBef>
                <a:spcPts val="480"/>
              </a:spcBef>
              <a:buClr>
                <a:schemeClr val="dk1"/>
              </a:buClr>
              <a:buSzPct val="100000"/>
              <a:defRPr sz="2400">
                <a:solidFill>
                  <a:schemeClr val="dk1"/>
                </a:solidFill>
              </a:defRPr>
            </a:lvl3pPr>
            <a:lvl4pPr lvl="3" rtl="0">
              <a:spcBef>
                <a:spcPts val="360"/>
              </a:spcBef>
              <a:buClr>
                <a:schemeClr val="dk1"/>
              </a:buClr>
              <a:buSzPct val="100000"/>
              <a:defRPr sz="1800">
                <a:solidFill>
                  <a:schemeClr val="dk1"/>
                </a:solidFill>
              </a:defRPr>
            </a:lvl4pPr>
            <a:lvl5pPr lvl="4" rtl="0">
              <a:spcBef>
                <a:spcPts val="360"/>
              </a:spcBef>
              <a:buClr>
                <a:schemeClr val="dk1"/>
              </a:buClr>
              <a:buSzPct val="100000"/>
              <a:defRPr sz="1800">
                <a:solidFill>
                  <a:schemeClr val="dk1"/>
                </a:solidFill>
              </a:defRPr>
            </a:lvl5pPr>
            <a:lvl6pPr lvl="5" rtl="0">
              <a:spcBef>
                <a:spcPts val="360"/>
              </a:spcBef>
              <a:buClr>
                <a:schemeClr val="dk1"/>
              </a:buClr>
              <a:buSzPct val="100000"/>
              <a:defRPr sz="1800">
                <a:solidFill>
                  <a:schemeClr val="dk1"/>
                </a:solidFill>
              </a:defRPr>
            </a:lvl6pPr>
            <a:lvl7pPr lvl="6" rtl="0">
              <a:spcBef>
                <a:spcPts val="360"/>
              </a:spcBef>
              <a:buClr>
                <a:schemeClr val="dk1"/>
              </a:buClr>
              <a:buSzPct val="100000"/>
              <a:defRPr sz="1800">
                <a:solidFill>
                  <a:schemeClr val="dk1"/>
                </a:solidFill>
              </a:defRPr>
            </a:lvl7pPr>
            <a:lvl8pPr lvl="7" rtl="0">
              <a:spcBef>
                <a:spcPts val="360"/>
              </a:spcBef>
              <a:buClr>
                <a:schemeClr val="dk1"/>
              </a:buClr>
              <a:buSzPct val="100000"/>
              <a:defRPr sz="1800">
                <a:solidFill>
                  <a:schemeClr val="dk1"/>
                </a:solidFill>
              </a:defRPr>
            </a:lvl8pPr>
            <a:lvl9pPr lvl="8" rtl="0">
              <a:spcBef>
                <a:spcPts val="360"/>
              </a:spcBef>
              <a:buClr>
                <a:schemeClr val="dk1"/>
              </a:buClr>
              <a:buSzPct val="100000"/>
              <a:defRPr sz="1800">
                <a:solidFill>
                  <a:schemeClr val="dk1"/>
                </a:solidFill>
              </a:defRPr>
            </a:lvl9pPr>
          </a:lstStyle>
          <a:p/>
        </p:txBody>
      </p:sp>
      <p:sp>
        <p:nvSpPr>
          <p:cNvPr id="53" name="Shape 53"/>
          <p:cNvSpPr txBox="1"/>
          <p:nvPr>
            <p:ph idx="12" type="sldNum"/>
          </p:nvPr>
        </p:nvSpPr>
        <p:spPr>
          <a:xfrm>
            <a:off x="8556791" y="6333134"/>
            <a:ext cx="548700" cy="5247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 name="Shape 94"/>
        <p:cNvGrpSpPr/>
        <p:nvPr/>
      </p:nvGrpSpPr>
      <p:grpSpPr>
        <a:xfrm>
          <a:off x="0" y="0"/>
          <a:ext cx="0" cy="0"/>
          <a:chOff x="0" y="0"/>
          <a:chExt cx="0" cy="0"/>
        </a:xfrm>
      </p:grpSpPr>
      <p:sp>
        <p:nvSpPr>
          <p:cNvPr id="95" name="Shape 95"/>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Data Flow Analysis</a:t>
            </a:r>
          </a:p>
        </p:txBody>
      </p:sp>
      <p:sp>
        <p:nvSpPr>
          <p:cNvPr id="96" name="Shape 96"/>
          <p:cNvSpPr txBox="1"/>
          <p:nvPr>
            <p:ph idx="1" type="subTitle"/>
          </p:nvPr>
        </p:nvSpPr>
        <p:spPr>
          <a:xfrm>
            <a:off x="685800" y="4836035"/>
            <a:ext cx="7772400" cy="1032300"/>
          </a:xfrm>
          <a:prstGeom prst="rect">
            <a:avLst/>
          </a:prstGeom>
        </p:spPr>
        <p:txBody>
          <a:bodyPr anchorCtr="0" anchor="t" bIns="91425" lIns="91425" rIns="91425" tIns="91425">
            <a:noAutofit/>
          </a:bodyPr>
          <a:lstStyle/>
          <a:p>
            <a:pPr lvl="0" rtl="0">
              <a:spcBef>
                <a:spcPts val="0"/>
              </a:spcBef>
              <a:buNone/>
            </a:pPr>
            <a:r>
              <a:rPr lang="en"/>
              <a:t>CSCE 747 - Lecture 9 - 02/07/2017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Forming the Control Dependence Graph</a:t>
            </a:r>
          </a:p>
        </p:txBody>
      </p:sp>
      <p:sp>
        <p:nvSpPr>
          <p:cNvPr id="240" name="Shape 2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
        <p:nvSpPr>
          <p:cNvPr id="241" name="Shape 241"/>
          <p:cNvSpPr/>
          <p:nvPr/>
        </p:nvSpPr>
        <p:spPr>
          <a:xfrm>
            <a:off x="1229425" y="179465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242" name="Shape 242"/>
          <p:cNvSpPr/>
          <p:nvPr/>
        </p:nvSpPr>
        <p:spPr>
          <a:xfrm>
            <a:off x="1408700" y="371242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243" name="Shape 243"/>
          <p:cNvSpPr/>
          <p:nvPr/>
        </p:nvSpPr>
        <p:spPr>
          <a:xfrm>
            <a:off x="1414100" y="52292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244" name="Shape 244"/>
          <p:cNvSpPr/>
          <p:nvPr/>
        </p:nvSpPr>
        <p:spPr>
          <a:xfrm>
            <a:off x="1602350" y="2746337"/>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245" name="Shape 245"/>
          <p:cNvSpPr/>
          <p:nvPr/>
        </p:nvSpPr>
        <p:spPr>
          <a:xfrm>
            <a:off x="1599200" y="4451637"/>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246" name="Shape 246"/>
          <p:cNvSpPr/>
          <p:nvPr/>
        </p:nvSpPr>
        <p:spPr>
          <a:xfrm>
            <a:off x="3003600" y="3712412"/>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247" name="Shape 247"/>
          <p:cNvCxnSpPr>
            <a:stCxn id="241" idx="2"/>
            <a:endCxn id="244" idx="0"/>
          </p:cNvCxnSpPr>
          <p:nvPr/>
        </p:nvCxnSpPr>
        <p:spPr>
          <a:xfrm flipH="1">
            <a:off x="2550775" y="2514350"/>
            <a:ext cx="5100" cy="231900"/>
          </a:xfrm>
          <a:prstGeom prst="straightConnector1">
            <a:avLst/>
          </a:prstGeom>
          <a:noFill/>
          <a:ln cap="flat" cmpd="sng" w="9525">
            <a:solidFill>
              <a:schemeClr val="dk2"/>
            </a:solidFill>
            <a:prstDash val="solid"/>
            <a:round/>
            <a:headEnd len="lg" w="lg" type="none"/>
            <a:tailEnd len="lg" w="lg" type="triangle"/>
          </a:ln>
        </p:spPr>
      </p:cxnSp>
      <p:cxnSp>
        <p:nvCxnSpPr>
          <p:cNvPr id="248" name="Shape 248"/>
          <p:cNvCxnSpPr>
            <a:stCxn id="244" idx="2"/>
            <a:endCxn id="246" idx="0"/>
          </p:cNvCxnSpPr>
          <p:nvPr/>
        </p:nvCxnSpPr>
        <p:spPr>
          <a:xfrm>
            <a:off x="2550650" y="3253637"/>
            <a:ext cx="1109100" cy="458700"/>
          </a:xfrm>
          <a:prstGeom prst="straightConnector1">
            <a:avLst/>
          </a:prstGeom>
          <a:noFill/>
          <a:ln cap="flat" cmpd="sng" w="9525">
            <a:solidFill>
              <a:schemeClr val="dk2"/>
            </a:solidFill>
            <a:prstDash val="solid"/>
            <a:round/>
            <a:headEnd len="lg" w="lg" type="none"/>
            <a:tailEnd len="lg" w="lg" type="triangle"/>
          </a:ln>
        </p:spPr>
      </p:cxnSp>
      <p:cxnSp>
        <p:nvCxnSpPr>
          <p:cNvPr id="249" name="Shape 249"/>
          <p:cNvCxnSpPr>
            <a:stCxn id="244" idx="2"/>
            <a:endCxn id="242" idx="0"/>
          </p:cNvCxnSpPr>
          <p:nvPr/>
        </p:nvCxnSpPr>
        <p:spPr>
          <a:xfrm flipH="1">
            <a:off x="2064950" y="3253637"/>
            <a:ext cx="485700" cy="458700"/>
          </a:xfrm>
          <a:prstGeom prst="straightConnector1">
            <a:avLst/>
          </a:prstGeom>
          <a:noFill/>
          <a:ln cap="flat" cmpd="sng" w="9525">
            <a:solidFill>
              <a:schemeClr val="dk2"/>
            </a:solidFill>
            <a:prstDash val="solid"/>
            <a:round/>
            <a:headEnd len="lg" w="lg" type="none"/>
            <a:tailEnd len="lg" w="lg" type="triangle"/>
          </a:ln>
        </p:spPr>
      </p:cxnSp>
      <p:sp>
        <p:nvSpPr>
          <p:cNvPr id="250" name="Shape 250"/>
          <p:cNvSpPr txBox="1"/>
          <p:nvPr/>
        </p:nvSpPr>
        <p:spPr>
          <a:xfrm>
            <a:off x="1943900" y="3253650"/>
            <a:ext cx="241800" cy="1575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51" name="Shape 251"/>
          <p:cNvSpPr txBox="1"/>
          <p:nvPr/>
        </p:nvSpPr>
        <p:spPr>
          <a:xfrm>
            <a:off x="3340325" y="3300900"/>
            <a:ext cx="457800" cy="1575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52" name="Shape 252"/>
          <p:cNvCxnSpPr>
            <a:stCxn id="242" idx="2"/>
            <a:endCxn id="245" idx="0"/>
          </p:cNvCxnSpPr>
          <p:nvPr/>
        </p:nvCxnSpPr>
        <p:spPr>
          <a:xfrm>
            <a:off x="2064800" y="4219725"/>
            <a:ext cx="0" cy="231900"/>
          </a:xfrm>
          <a:prstGeom prst="straightConnector1">
            <a:avLst/>
          </a:prstGeom>
          <a:noFill/>
          <a:ln cap="flat" cmpd="sng" w="9525">
            <a:solidFill>
              <a:schemeClr val="dk2"/>
            </a:solidFill>
            <a:prstDash val="solid"/>
            <a:round/>
            <a:headEnd len="lg" w="lg" type="none"/>
            <a:tailEnd len="lg" w="lg" type="triangle"/>
          </a:ln>
        </p:spPr>
      </p:cxnSp>
      <p:cxnSp>
        <p:nvCxnSpPr>
          <p:cNvPr id="253" name="Shape 253"/>
          <p:cNvCxnSpPr>
            <a:stCxn id="245" idx="2"/>
            <a:endCxn id="243" idx="0"/>
          </p:cNvCxnSpPr>
          <p:nvPr/>
        </p:nvCxnSpPr>
        <p:spPr>
          <a:xfrm>
            <a:off x="2064800" y="4958937"/>
            <a:ext cx="5400" cy="270300"/>
          </a:xfrm>
          <a:prstGeom prst="straightConnector1">
            <a:avLst/>
          </a:prstGeom>
          <a:noFill/>
          <a:ln cap="flat" cmpd="sng" w="9525">
            <a:solidFill>
              <a:schemeClr val="dk2"/>
            </a:solidFill>
            <a:prstDash val="solid"/>
            <a:round/>
            <a:headEnd len="lg" w="lg" type="none"/>
            <a:tailEnd len="lg" w="lg" type="triangle"/>
          </a:ln>
        </p:spPr>
      </p:cxnSp>
      <p:sp>
        <p:nvSpPr>
          <p:cNvPr id="254" name="Shape 254"/>
          <p:cNvSpPr/>
          <p:nvPr/>
        </p:nvSpPr>
        <p:spPr>
          <a:xfrm>
            <a:off x="807975" y="2995450"/>
            <a:ext cx="778425" cy="2463350"/>
          </a:xfrm>
          <a:custGeom>
            <a:pathLst>
              <a:path extrusionOk="0" h="98534" w="31137">
                <a:moveTo>
                  <a:pt x="24437" y="98534"/>
                </a:moveTo>
                <a:lnTo>
                  <a:pt x="0" y="7094"/>
                </a:lnTo>
                <a:lnTo>
                  <a:pt x="31137" y="0"/>
                </a:lnTo>
              </a:path>
            </a:pathLst>
          </a:custGeom>
          <a:noFill/>
          <a:ln cap="flat" cmpd="sng" w="9525">
            <a:solidFill>
              <a:schemeClr val="dk2"/>
            </a:solidFill>
            <a:prstDash val="solid"/>
            <a:round/>
            <a:headEnd len="lg" w="lg" type="none"/>
            <a:tailEnd len="lg" w="lg" type="triangle"/>
          </a:ln>
        </p:spPr>
      </p:sp>
      <p:sp>
        <p:nvSpPr>
          <p:cNvPr id="255" name="Shape 255"/>
          <p:cNvSpPr/>
          <p:nvPr/>
        </p:nvSpPr>
        <p:spPr>
          <a:xfrm>
            <a:off x="5108100" y="1826275"/>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256" name="Shape 256"/>
          <p:cNvSpPr/>
          <p:nvPr/>
        </p:nvSpPr>
        <p:spPr>
          <a:xfrm>
            <a:off x="4534450" y="3848462"/>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257" name="Shape 257"/>
          <p:cNvSpPr/>
          <p:nvPr/>
        </p:nvSpPr>
        <p:spPr>
          <a:xfrm>
            <a:off x="7248850" y="38547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258" name="Shape 258"/>
          <p:cNvSpPr/>
          <p:nvPr/>
        </p:nvSpPr>
        <p:spPr>
          <a:xfrm>
            <a:off x="4770550" y="29467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259" name="Shape 259"/>
          <p:cNvSpPr/>
          <p:nvPr/>
        </p:nvSpPr>
        <p:spPr>
          <a:xfrm>
            <a:off x="6012725" y="3854775"/>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260" name="Shape 260"/>
          <p:cNvSpPr/>
          <p:nvPr/>
        </p:nvSpPr>
        <p:spPr>
          <a:xfrm>
            <a:off x="7011450" y="2946712"/>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261" name="Shape 261"/>
          <p:cNvCxnSpPr>
            <a:stCxn id="255" idx="2"/>
            <a:endCxn id="260" idx="0"/>
          </p:cNvCxnSpPr>
          <p:nvPr/>
        </p:nvCxnSpPr>
        <p:spPr>
          <a:xfrm>
            <a:off x="6434550" y="2545975"/>
            <a:ext cx="1233000" cy="400800"/>
          </a:xfrm>
          <a:prstGeom prst="straightConnector1">
            <a:avLst/>
          </a:prstGeom>
          <a:noFill/>
          <a:ln cap="flat" cmpd="sng" w="9525">
            <a:solidFill>
              <a:schemeClr val="dk2"/>
            </a:solidFill>
            <a:prstDash val="solid"/>
            <a:round/>
            <a:headEnd len="lg" w="lg" type="none"/>
            <a:tailEnd len="lg" w="lg" type="triangle"/>
          </a:ln>
        </p:spPr>
      </p:cxnSp>
      <p:cxnSp>
        <p:nvCxnSpPr>
          <p:cNvPr id="262" name="Shape 262"/>
          <p:cNvCxnSpPr>
            <a:stCxn id="255" idx="2"/>
            <a:endCxn id="258" idx="0"/>
          </p:cNvCxnSpPr>
          <p:nvPr/>
        </p:nvCxnSpPr>
        <p:spPr>
          <a:xfrm flipH="1">
            <a:off x="5718750" y="2545975"/>
            <a:ext cx="715800" cy="400800"/>
          </a:xfrm>
          <a:prstGeom prst="straightConnector1">
            <a:avLst/>
          </a:prstGeom>
          <a:noFill/>
          <a:ln cap="flat" cmpd="sng" w="9525">
            <a:solidFill>
              <a:schemeClr val="dk2"/>
            </a:solidFill>
            <a:prstDash val="solid"/>
            <a:round/>
            <a:headEnd len="lg" w="lg" type="none"/>
            <a:tailEnd len="lg" w="lg" type="triangle"/>
          </a:ln>
        </p:spPr>
      </p:cxnSp>
      <p:cxnSp>
        <p:nvCxnSpPr>
          <p:cNvPr id="263" name="Shape 263"/>
          <p:cNvCxnSpPr>
            <a:stCxn id="258" idx="2"/>
            <a:endCxn id="256" idx="0"/>
          </p:cNvCxnSpPr>
          <p:nvPr/>
        </p:nvCxnSpPr>
        <p:spPr>
          <a:xfrm flipH="1">
            <a:off x="5190550" y="3454025"/>
            <a:ext cx="528300" cy="394500"/>
          </a:xfrm>
          <a:prstGeom prst="straightConnector1">
            <a:avLst/>
          </a:prstGeom>
          <a:noFill/>
          <a:ln cap="flat" cmpd="sng" w="9525">
            <a:solidFill>
              <a:schemeClr val="dk2"/>
            </a:solidFill>
            <a:prstDash val="solid"/>
            <a:round/>
            <a:headEnd len="lg" w="lg" type="none"/>
            <a:tailEnd len="lg" w="lg" type="triangle"/>
          </a:ln>
        </p:spPr>
      </p:cxnSp>
      <p:cxnSp>
        <p:nvCxnSpPr>
          <p:cNvPr id="264" name="Shape 264"/>
          <p:cNvCxnSpPr>
            <a:stCxn id="258" idx="2"/>
            <a:endCxn id="259" idx="0"/>
          </p:cNvCxnSpPr>
          <p:nvPr/>
        </p:nvCxnSpPr>
        <p:spPr>
          <a:xfrm>
            <a:off x="5718850" y="3454025"/>
            <a:ext cx="759600" cy="400800"/>
          </a:xfrm>
          <a:prstGeom prst="straightConnector1">
            <a:avLst/>
          </a:prstGeom>
          <a:noFill/>
          <a:ln cap="flat" cmpd="sng" w="9525">
            <a:solidFill>
              <a:schemeClr val="dk2"/>
            </a:solidFill>
            <a:prstDash val="solid"/>
            <a:round/>
            <a:headEnd len="lg" w="lg" type="none"/>
            <a:tailEnd len="lg" w="lg" type="triangle"/>
          </a:ln>
        </p:spPr>
      </p:cxnSp>
      <p:cxnSp>
        <p:nvCxnSpPr>
          <p:cNvPr id="265" name="Shape 265"/>
          <p:cNvCxnSpPr>
            <a:stCxn id="258" idx="2"/>
            <a:endCxn id="257" idx="0"/>
          </p:cNvCxnSpPr>
          <p:nvPr/>
        </p:nvCxnSpPr>
        <p:spPr>
          <a:xfrm>
            <a:off x="5718850" y="3454025"/>
            <a:ext cx="2186100" cy="400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Domination</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Nodes typically have many dominators.</a:t>
            </a:r>
          </a:p>
          <a:p>
            <a:pPr indent="-228600" lvl="0" marL="457200" marR="0" rtl="0" algn="l">
              <a:lnSpc>
                <a:spcPct val="100000"/>
              </a:lnSpc>
              <a:spcBef>
                <a:spcPts val="600"/>
              </a:spcBef>
              <a:spcAft>
                <a:spcPts val="0"/>
              </a:spcAft>
            </a:pPr>
            <a:r>
              <a:rPr lang="en"/>
              <a:t>Except for the root, a node will have a unique </a:t>
            </a:r>
            <a:r>
              <a:rPr b="1" i="1" lang="en"/>
              <a:t>immediate dominator</a:t>
            </a:r>
            <a:r>
              <a:rPr lang="en"/>
              <a:t>.</a:t>
            </a:r>
          </a:p>
          <a:p>
            <a:pPr indent="-228600" lvl="1" marL="914400" rtl="0">
              <a:spcBef>
                <a:spcPts val="600"/>
              </a:spcBef>
            </a:pPr>
            <a:r>
              <a:rPr lang="en"/>
              <a:t>Closest dominator of N on any path from the root and which is dominated by all other dominators of N. </a:t>
            </a:r>
          </a:p>
          <a:p>
            <a:pPr indent="-228600" lvl="1" marL="914400" rtl="0">
              <a:spcBef>
                <a:spcPts val="600"/>
              </a:spcBef>
            </a:pPr>
            <a:r>
              <a:rPr lang="en"/>
              <a:t>Forms a dependency tree.</a:t>
            </a:r>
          </a:p>
          <a:p>
            <a:pPr indent="-228600" lvl="0" marL="457200" rtl="0">
              <a:spcBef>
                <a:spcPts val="0"/>
              </a:spcBef>
            </a:pPr>
            <a:r>
              <a:rPr b="1" lang="en"/>
              <a:t>Post-Domination</a:t>
            </a:r>
            <a:r>
              <a:rPr lang="en"/>
              <a:t> can also be calculated in the reverse direction of control flow, using the exit node as root.</a:t>
            </a:r>
          </a:p>
        </p:txBody>
      </p:sp>
      <p:sp>
        <p:nvSpPr>
          <p:cNvPr id="272" name="Shape 2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Domination Example</a:t>
            </a:r>
          </a:p>
        </p:txBody>
      </p:sp>
      <p:sp>
        <p:nvSpPr>
          <p:cNvPr id="278" name="Shape 278"/>
          <p:cNvSpPr txBox="1"/>
          <p:nvPr>
            <p:ph idx="1" type="body"/>
          </p:nvPr>
        </p:nvSpPr>
        <p:spPr>
          <a:xfrm>
            <a:off x="564450" y="1600200"/>
            <a:ext cx="49503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A pre-dominates all nodes</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G post-dominates all nodes</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F and G post-dominate E</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G is the immediate post-dominator of B</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C does </a:t>
            </a:r>
            <a:r>
              <a:rPr i="1" lang="en" sz="2400">
                <a:highlight>
                  <a:srgbClr val="FFFFFF"/>
                </a:highlight>
              </a:rPr>
              <a:t>not</a:t>
            </a:r>
            <a:r>
              <a:rPr lang="en" sz="2400">
                <a:highlight>
                  <a:srgbClr val="FFFFFF"/>
                </a:highlight>
              </a:rPr>
              <a:t> post-dominate B</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B is the immediate pre-dominator of G</a:t>
            </a:r>
          </a:p>
          <a:p>
            <a:pPr indent="-381000" lvl="0" marL="457200" marR="0" rtl="0" algn="l">
              <a:lnSpc>
                <a:spcPct val="100000"/>
              </a:lnSpc>
              <a:spcBef>
                <a:spcPts val="600"/>
              </a:spcBef>
              <a:spcAft>
                <a:spcPts val="0"/>
              </a:spcAft>
              <a:buClr>
                <a:schemeClr val="dk1"/>
              </a:buClr>
              <a:buSzPct val="100000"/>
              <a:buFont typeface="Arial"/>
            </a:pPr>
            <a:r>
              <a:rPr lang="en" sz="2400">
                <a:highlight>
                  <a:srgbClr val="FFFFFF"/>
                </a:highlight>
              </a:rPr>
              <a:t>F does </a:t>
            </a:r>
            <a:r>
              <a:rPr i="1" lang="en" sz="2400">
                <a:highlight>
                  <a:srgbClr val="FFFFFF"/>
                </a:highlight>
              </a:rPr>
              <a:t>not</a:t>
            </a:r>
            <a:r>
              <a:rPr lang="en" sz="2400">
                <a:highlight>
                  <a:srgbClr val="FFFFFF"/>
                </a:highlight>
              </a:rPr>
              <a:t> pre-dominate G</a:t>
            </a:r>
          </a:p>
        </p:txBody>
      </p:sp>
      <p:sp>
        <p:nvSpPr>
          <p:cNvPr id="279" name="Shape 2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280" name="Shape 280"/>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281" name="Shape 281"/>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282" name="Shape 282"/>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283" name="Shape 283"/>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284" name="Shape 284"/>
          <p:cNvSpPr/>
          <p:nvPr/>
        </p:nvSpPr>
        <p:spPr>
          <a:xfrm>
            <a:off x="7395300" y="340196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sp>
        <p:nvSpPr>
          <p:cNvPr id="285" name="Shape 285"/>
          <p:cNvSpPr/>
          <p:nvPr/>
        </p:nvSpPr>
        <p:spPr>
          <a:xfrm>
            <a:off x="7395300" y="420521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sp>
        <p:nvSpPr>
          <p:cNvPr id="286" name="Shape 286"/>
          <p:cNvSpPr/>
          <p:nvPr/>
        </p:nvSpPr>
        <p:spPr>
          <a:xfrm>
            <a:off x="6858000" y="4958087"/>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287" name="Shape 287"/>
          <p:cNvCxnSpPr>
            <a:stCxn id="280" idx="2"/>
            <a:endCxn id="281"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288" name="Shape 288"/>
          <p:cNvCxnSpPr>
            <a:stCxn id="281" idx="2"/>
            <a:endCxn id="282" idx="0"/>
          </p:cNvCxnSpPr>
          <p:nvPr/>
        </p:nvCxnSpPr>
        <p:spPr>
          <a:xfrm flipH="1">
            <a:off x="65893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89" name="Shape 289"/>
          <p:cNvCxnSpPr>
            <a:stCxn id="281" idx="2"/>
            <a:endCxn id="284" idx="0"/>
          </p:cNvCxnSpPr>
          <p:nvPr/>
        </p:nvCxnSpPr>
        <p:spPr>
          <a:xfrm>
            <a:off x="71266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90" name="Shape 290"/>
          <p:cNvCxnSpPr>
            <a:stCxn id="282" idx="2"/>
            <a:endCxn id="283" idx="0"/>
          </p:cNvCxnSpPr>
          <p:nvPr/>
        </p:nvCxnSpPr>
        <p:spPr>
          <a:xfrm>
            <a:off x="6589350" y="3860075"/>
            <a:ext cx="0" cy="345300"/>
          </a:xfrm>
          <a:prstGeom prst="straightConnector1">
            <a:avLst/>
          </a:prstGeom>
          <a:noFill/>
          <a:ln cap="flat" cmpd="sng" w="9525">
            <a:solidFill>
              <a:schemeClr val="dk2"/>
            </a:solidFill>
            <a:prstDash val="solid"/>
            <a:round/>
            <a:headEnd len="lg" w="lg" type="none"/>
            <a:tailEnd len="lg" w="lg" type="triangle"/>
          </a:ln>
        </p:spPr>
      </p:cxnSp>
      <p:cxnSp>
        <p:nvCxnSpPr>
          <p:cNvPr id="291" name="Shape 291"/>
          <p:cNvCxnSpPr>
            <a:stCxn id="284" idx="2"/>
            <a:endCxn id="285" idx="0"/>
          </p:cNvCxnSpPr>
          <p:nvPr/>
        </p:nvCxnSpPr>
        <p:spPr>
          <a:xfrm>
            <a:off x="7663950" y="3860062"/>
            <a:ext cx="0" cy="345300"/>
          </a:xfrm>
          <a:prstGeom prst="straightConnector1">
            <a:avLst/>
          </a:prstGeom>
          <a:noFill/>
          <a:ln cap="flat" cmpd="sng" w="9525">
            <a:solidFill>
              <a:schemeClr val="dk2"/>
            </a:solidFill>
            <a:prstDash val="solid"/>
            <a:round/>
            <a:headEnd len="lg" w="lg" type="none"/>
            <a:tailEnd len="lg" w="lg" type="triangle"/>
          </a:ln>
        </p:spPr>
      </p:cxnSp>
      <p:cxnSp>
        <p:nvCxnSpPr>
          <p:cNvPr id="292" name="Shape 292"/>
          <p:cNvCxnSpPr>
            <a:stCxn id="283" idx="2"/>
            <a:endCxn id="286"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293" name="Shape 293"/>
          <p:cNvCxnSpPr>
            <a:stCxn id="285" idx="2"/>
            <a:endCxn id="286" idx="0"/>
          </p:cNvCxnSpPr>
          <p:nvPr/>
        </p:nvCxnSpPr>
        <p:spPr>
          <a:xfrm flipH="1">
            <a:off x="7126650" y="4663312"/>
            <a:ext cx="537300" cy="294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Post-Dominators and Control Dependency</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Node N is reached on some paths.</a:t>
            </a:r>
          </a:p>
          <a:p>
            <a:pPr indent="-228600" lvl="0" marL="457200" marR="0" rtl="0" algn="l">
              <a:lnSpc>
                <a:spcPct val="100000"/>
              </a:lnSpc>
              <a:spcBef>
                <a:spcPts val="600"/>
              </a:spcBef>
              <a:spcAft>
                <a:spcPts val="0"/>
              </a:spcAft>
            </a:pPr>
            <a:r>
              <a:rPr lang="en"/>
              <a:t>N is control-dependent on a node C if that node:</a:t>
            </a:r>
          </a:p>
          <a:p>
            <a:pPr indent="-228600" lvl="1" marL="914400" rtl="0">
              <a:spcBef>
                <a:spcPts val="600"/>
              </a:spcBef>
            </a:pPr>
            <a:r>
              <a:rPr lang="en"/>
              <a:t>Has two or more successor nodes.</a:t>
            </a:r>
          </a:p>
          <a:p>
            <a:pPr indent="-228600" lvl="1" marL="914400" rtl="0">
              <a:spcBef>
                <a:spcPts val="600"/>
              </a:spcBef>
            </a:pPr>
            <a:r>
              <a:rPr lang="en"/>
              <a:t>Is not post-dominated by N.</a:t>
            </a:r>
          </a:p>
          <a:p>
            <a:pPr indent="-228600" lvl="1" marL="914400" rtl="0">
              <a:spcBef>
                <a:spcPts val="600"/>
              </a:spcBef>
            </a:pPr>
            <a:r>
              <a:rPr lang="en"/>
              <a:t>Has a successor that is post-dominated by N.</a:t>
            </a:r>
          </a:p>
        </p:txBody>
      </p:sp>
      <p:sp>
        <p:nvSpPr>
          <p:cNvPr id="300" name="Shape 3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Control-Dependency Example</a:t>
            </a:r>
          </a:p>
        </p:txBody>
      </p:sp>
      <p:sp>
        <p:nvSpPr>
          <p:cNvPr id="306" name="Shape 306"/>
          <p:cNvSpPr txBox="1"/>
          <p:nvPr>
            <p:ph idx="1" type="body"/>
          </p:nvPr>
        </p:nvSpPr>
        <p:spPr>
          <a:xfrm>
            <a:off x="568875" y="1600200"/>
            <a:ext cx="46773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Execution of F is not inevitable at B.</a:t>
            </a:r>
          </a:p>
          <a:p>
            <a:pPr indent="-228600" lvl="0" marL="457200" marR="0" rtl="0" algn="l">
              <a:lnSpc>
                <a:spcPct val="100000"/>
              </a:lnSpc>
              <a:spcBef>
                <a:spcPts val="600"/>
              </a:spcBef>
              <a:spcAft>
                <a:spcPts val="0"/>
              </a:spcAft>
              <a:buClr>
                <a:schemeClr val="dk1"/>
              </a:buClr>
              <a:buFont typeface="Arial"/>
            </a:pPr>
            <a:r>
              <a:rPr lang="en"/>
              <a:t>Execution of F is inevitable at E.</a:t>
            </a:r>
          </a:p>
          <a:p>
            <a:pPr indent="-228600" lvl="0" marL="457200" marR="0" rtl="0" algn="l">
              <a:lnSpc>
                <a:spcPct val="100000"/>
              </a:lnSpc>
              <a:spcBef>
                <a:spcPts val="600"/>
              </a:spcBef>
              <a:spcAft>
                <a:spcPts val="0"/>
              </a:spcAft>
              <a:buClr>
                <a:schemeClr val="dk1"/>
              </a:buClr>
              <a:buFont typeface="Arial"/>
            </a:pPr>
            <a:r>
              <a:rPr lang="en"/>
              <a:t>F is control-dependent on B - the last point at which it is not inevitable.</a:t>
            </a:r>
          </a:p>
        </p:txBody>
      </p:sp>
      <p:sp>
        <p:nvSpPr>
          <p:cNvPr id="307" name="Shape 3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
        <p:nvSpPr>
          <p:cNvPr id="308" name="Shape 308"/>
          <p:cNvSpPr/>
          <p:nvPr/>
        </p:nvSpPr>
        <p:spPr>
          <a:xfrm>
            <a:off x="6858000" y="1896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a:t>
            </a:r>
          </a:p>
        </p:txBody>
      </p:sp>
      <p:sp>
        <p:nvSpPr>
          <p:cNvPr id="309" name="Shape 309"/>
          <p:cNvSpPr/>
          <p:nvPr/>
        </p:nvSpPr>
        <p:spPr>
          <a:xfrm>
            <a:off x="6858000" y="2649100"/>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B</a:t>
            </a:r>
          </a:p>
        </p:txBody>
      </p:sp>
      <p:sp>
        <p:nvSpPr>
          <p:cNvPr id="310" name="Shape 310"/>
          <p:cNvSpPr/>
          <p:nvPr/>
        </p:nvSpPr>
        <p:spPr>
          <a:xfrm>
            <a:off x="6320700" y="340197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a:t>
            </a:r>
          </a:p>
        </p:txBody>
      </p:sp>
      <p:sp>
        <p:nvSpPr>
          <p:cNvPr id="311" name="Shape 311"/>
          <p:cNvSpPr/>
          <p:nvPr/>
        </p:nvSpPr>
        <p:spPr>
          <a:xfrm>
            <a:off x="6320700" y="4205225"/>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a:t>
            </a:r>
          </a:p>
        </p:txBody>
      </p:sp>
      <p:sp>
        <p:nvSpPr>
          <p:cNvPr id="312" name="Shape 312"/>
          <p:cNvSpPr/>
          <p:nvPr/>
        </p:nvSpPr>
        <p:spPr>
          <a:xfrm>
            <a:off x="7395300" y="340196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a:t>
            </a:r>
          </a:p>
        </p:txBody>
      </p:sp>
      <p:sp>
        <p:nvSpPr>
          <p:cNvPr id="313" name="Shape 313"/>
          <p:cNvSpPr/>
          <p:nvPr/>
        </p:nvSpPr>
        <p:spPr>
          <a:xfrm>
            <a:off x="7395300" y="4205212"/>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F</a:t>
            </a:r>
          </a:p>
        </p:txBody>
      </p:sp>
      <p:sp>
        <p:nvSpPr>
          <p:cNvPr id="314" name="Shape 314"/>
          <p:cNvSpPr/>
          <p:nvPr/>
        </p:nvSpPr>
        <p:spPr>
          <a:xfrm>
            <a:off x="6858000" y="4958087"/>
            <a:ext cx="537300" cy="458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a:t>
            </a:r>
          </a:p>
        </p:txBody>
      </p:sp>
      <p:cxnSp>
        <p:nvCxnSpPr>
          <p:cNvPr id="315" name="Shape 315"/>
          <p:cNvCxnSpPr>
            <a:stCxn id="308" idx="2"/>
            <a:endCxn id="309" idx="0"/>
          </p:cNvCxnSpPr>
          <p:nvPr/>
        </p:nvCxnSpPr>
        <p:spPr>
          <a:xfrm>
            <a:off x="7126650" y="2354325"/>
            <a:ext cx="0" cy="294900"/>
          </a:xfrm>
          <a:prstGeom prst="straightConnector1">
            <a:avLst/>
          </a:prstGeom>
          <a:noFill/>
          <a:ln cap="flat" cmpd="sng" w="9525">
            <a:solidFill>
              <a:schemeClr val="dk2"/>
            </a:solidFill>
            <a:prstDash val="solid"/>
            <a:round/>
            <a:headEnd len="lg" w="lg" type="none"/>
            <a:tailEnd len="lg" w="lg" type="triangle"/>
          </a:ln>
        </p:spPr>
      </p:cxnSp>
      <p:cxnSp>
        <p:nvCxnSpPr>
          <p:cNvPr id="316" name="Shape 316"/>
          <p:cNvCxnSpPr>
            <a:stCxn id="309" idx="2"/>
            <a:endCxn id="310" idx="0"/>
          </p:cNvCxnSpPr>
          <p:nvPr/>
        </p:nvCxnSpPr>
        <p:spPr>
          <a:xfrm flipH="1">
            <a:off x="65893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17" name="Shape 317"/>
          <p:cNvCxnSpPr>
            <a:stCxn id="309" idx="2"/>
            <a:endCxn id="312" idx="0"/>
          </p:cNvCxnSpPr>
          <p:nvPr/>
        </p:nvCxnSpPr>
        <p:spPr>
          <a:xfrm>
            <a:off x="7126650" y="3107200"/>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18" name="Shape 318"/>
          <p:cNvCxnSpPr>
            <a:stCxn id="310" idx="2"/>
            <a:endCxn id="311" idx="0"/>
          </p:cNvCxnSpPr>
          <p:nvPr/>
        </p:nvCxnSpPr>
        <p:spPr>
          <a:xfrm>
            <a:off x="6589350" y="3860075"/>
            <a:ext cx="0" cy="345300"/>
          </a:xfrm>
          <a:prstGeom prst="straightConnector1">
            <a:avLst/>
          </a:prstGeom>
          <a:noFill/>
          <a:ln cap="flat" cmpd="sng" w="9525">
            <a:solidFill>
              <a:schemeClr val="dk2"/>
            </a:solidFill>
            <a:prstDash val="solid"/>
            <a:round/>
            <a:headEnd len="lg" w="lg" type="none"/>
            <a:tailEnd len="lg" w="lg" type="triangle"/>
          </a:ln>
        </p:spPr>
      </p:cxnSp>
      <p:cxnSp>
        <p:nvCxnSpPr>
          <p:cNvPr id="319" name="Shape 319"/>
          <p:cNvCxnSpPr>
            <a:stCxn id="312" idx="2"/>
            <a:endCxn id="313" idx="0"/>
          </p:cNvCxnSpPr>
          <p:nvPr/>
        </p:nvCxnSpPr>
        <p:spPr>
          <a:xfrm>
            <a:off x="7663950" y="3860062"/>
            <a:ext cx="0" cy="345300"/>
          </a:xfrm>
          <a:prstGeom prst="straightConnector1">
            <a:avLst/>
          </a:prstGeom>
          <a:noFill/>
          <a:ln cap="flat" cmpd="sng" w="9525">
            <a:solidFill>
              <a:schemeClr val="dk2"/>
            </a:solidFill>
            <a:prstDash val="solid"/>
            <a:round/>
            <a:headEnd len="lg" w="lg" type="none"/>
            <a:tailEnd len="lg" w="lg" type="triangle"/>
          </a:ln>
        </p:spPr>
      </p:cxnSp>
      <p:cxnSp>
        <p:nvCxnSpPr>
          <p:cNvPr id="320" name="Shape 320"/>
          <p:cNvCxnSpPr>
            <a:stCxn id="311" idx="2"/>
            <a:endCxn id="314" idx="0"/>
          </p:cNvCxnSpPr>
          <p:nvPr/>
        </p:nvCxnSpPr>
        <p:spPr>
          <a:xfrm>
            <a:off x="6589350" y="4663325"/>
            <a:ext cx="537300" cy="294900"/>
          </a:xfrm>
          <a:prstGeom prst="straightConnector1">
            <a:avLst/>
          </a:prstGeom>
          <a:noFill/>
          <a:ln cap="flat" cmpd="sng" w="9525">
            <a:solidFill>
              <a:schemeClr val="dk2"/>
            </a:solidFill>
            <a:prstDash val="solid"/>
            <a:round/>
            <a:headEnd len="lg" w="lg" type="none"/>
            <a:tailEnd len="lg" w="lg" type="triangle"/>
          </a:ln>
        </p:spPr>
      </p:cxnSp>
      <p:cxnSp>
        <p:nvCxnSpPr>
          <p:cNvPr id="321" name="Shape 321"/>
          <p:cNvCxnSpPr>
            <a:stCxn id="313" idx="2"/>
            <a:endCxn id="314" idx="0"/>
          </p:cNvCxnSpPr>
          <p:nvPr/>
        </p:nvCxnSpPr>
        <p:spPr>
          <a:xfrm flipH="1">
            <a:off x="7126650" y="4663312"/>
            <a:ext cx="537300" cy="2949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GCD Example</a:t>
            </a:r>
          </a:p>
        </p:txBody>
      </p:sp>
      <p:sp>
        <p:nvSpPr>
          <p:cNvPr id="327" name="Shape 327"/>
          <p:cNvSpPr txBox="1"/>
          <p:nvPr>
            <p:ph idx="1" type="body"/>
          </p:nvPr>
        </p:nvSpPr>
        <p:spPr>
          <a:xfrm>
            <a:off x="457200" y="1600200"/>
            <a:ext cx="43122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B and F are inevitable</a:t>
            </a:r>
          </a:p>
          <a:p>
            <a:pPr indent="-228600" lvl="1" marL="914400" marR="0" rtl="0" algn="l">
              <a:lnSpc>
                <a:spcPct val="100000"/>
              </a:lnSpc>
              <a:spcBef>
                <a:spcPts val="600"/>
              </a:spcBef>
              <a:spcAft>
                <a:spcPts val="0"/>
              </a:spcAft>
              <a:buClr>
                <a:schemeClr val="dk1"/>
              </a:buClr>
              <a:buFont typeface="Arial"/>
            </a:pPr>
            <a:r>
              <a:rPr lang="en"/>
              <a:t>Only dependent on entry (A).</a:t>
            </a:r>
          </a:p>
          <a:p>
            <a:pPr indent="-228600" lvl="0" marL="457200" marR="0" rtl="0" algn="l">
              <a:lnSpc>
                <a:spcPct val="100000"/>
              </a:lnSpc>
              <a:spcBef>
                <a:spcPts val="600"/>
              </a:spcBef>
              <a:spcAft>
                <a:spcPts val="0"/>
              </a:spcAft>
            </a:pPr>
            <a:r>
              <a:rPr lang="en"/>
              <a:t>C, D, and E (nodes in the loop) depend on the loop condition (B).</a:t>
            </a:r>
          </a:p>
        </p:txBody>
      </p:sp>
      <p:sp>
        <p:nvSpPr>
          <p:cNvPr id="328" name="Shape 3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
        <p:nvSpPr>
          <p:cNvPr id="329" name="Shape 329"/>
          <p:cNvSpPr/>
          <p:nvPr/>
        </p:nvSpPr>
        <p:spPr>
          <a:xfrm>
            <a:off x="5529575" y="1693262"/>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330" name="Shape 330"/>
          <p:cNvSpPr/>
          <p:nvPr/>
        </p:nvSpPr>
        <p:spPr>
          <a:xfrm>
            <a:off x="6199925" y="37122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331" name="Shape 331"/>
          <p:cNvSpPr/>
          <p:nvPr/>
        </p:nvSpPr>
        <p:spPr>
          <a:xfrm>
            <a:off x="6199925" y="52186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332" name="Shape 332"/>
          <p:cNvSpPr/>
          <p:nvPr/>
        </p:nvSpPr>
        <p:spPr>
          <a:xfrm>
            <a:off x="5907712" y="28538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333" name="Shape 333"/>
          <p:cNvSpPr/>
          <p:nvPr/>
        </p:nvSpPr>
        <p:spPr>
          <a:xfrm>
            <a:off x="6390425" y="4430437"/>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334" name="Shape 334"/>
          <p:cNvSpPr/>
          <p:nvPr/>
        </p:nvSpPr>
        <p:spPr>
          <a:xfrm>
            <a:off x="6199925" y="60069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sp>
        <p:nvSpPr>
          <p:cNvPr id="335" name="Shape 335"/>
          <p:cNvSpPr/>
          <p:nvPr/>
        </p:nvSpPr>
        <p:spPr>
          <a:xfrm>
            <a:off x="7854462" y="20882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cxnSp>
        <p:nvCxnSpPr>
          <p:cNvPr id="336" name="Shape 336"/>
          <p:cNvCxnSpPr>
            <a:stCxn id="329" idx="2"/>
            <a:endCxn id="332" idx="0"/>
          </p:cNvCxnSpPr>
          <p:nvPr/>
        </p:nvCxnSpPr>
        <p:spPr>
          <a:xfrm>
            <a:off x="6856025" y="2412962"/>
            <a:ext cx="0" cy="441000"/>
          </a:xfrm>
          <a:prstGeom prst="straightConnector1">
            <a:avLst/>
          </a:prstGeom>
          <a:noFill/>
          <a:ln cap="flat" cmpd="sng" w="9525">
            <a:solidFill>
              <a:schemeClr val="dk2"/>
            </a:solidFill>
            <a:prstDash val="solid"/>
            <a:round/>
            <a:headEnd len="lg" w="lg" type="none"/>
            <a:tailEnd len="lg" w="lg" type="triangle"/>
          </a:ln>
        </p:spPr>
      </p:cxnSp>
      <p:sp>
        <p:nvSpPr>
          <p:cNvPr id="337" name="Shape 337"/>
          <p:cNvSpPr/>
          <p:nvPr/>
        </p:nvSpPr>
        <p:spPr>
          <a:xfrm>
            <a:off x="7402962" y="29705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38" name="Shape 338"/>
          <p:cNvCxnSpPr>
            <a:stCxn id="332" idx="2"/>
            <a:endCxn id="330" idx="0"/>
          </p:cNvCxnSpPr>
          <p:nvPr/>
        </p:nvCxnSpPr>
        <p:spPr>
          <a:xfrm>
            <a:off x="6856012" y="3361125"/>
            <a:ext cx="0" cy="351300"/>
          </a:xfrm>
          <a:prstGeom prst="straightConnector1">
            <a:avLst/>
          </a:prstGeom>
          <a:noFill/>
          <a:ln cap="flat" cmpd="sng" w="9525">
            <a:solidFill>
              <a:schemeClr val="dk2"/>
            </a:solidFill>
            <a:prstDash val="solid"/>
            <a:round/>
            <a:headEnd len="lg" w="lg" type="none"/>
            <a:tailEnd len="lg" w="lg" type="triangle"/>
          </a:ln>
        </p:spPr>
      </p:cxnSp>
      <p:sp>
        <p:nvSpPr>
          <p:cNvPr id="339" name="Shape 339"/>
          <p:cNvSpPr/>
          <p:nvPr/>
        </p:nvSpPr>
        <p:spPr>
          <a:xfrm>
            <a:off x="7352812" y="381015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40" name="Shape 340"/>
          <p:cNvCxnSpPr>
            <a:stCxn id="330" idx="2"/>
            <a:endCxn id="333" idx="0"/>
          </p:cNvCxnSpPr>
          <p:nvPr/>
        </p:nvCxnSpPr>
        <p:spPr>
          <a:xfrm>
            <a:off x="6856025" y="4219575"/>
            <a:ext cx="0" cy="210900"/>
          </a:xfrm>
          <a:prstGeom prst="straightConnector1">
            <a:avLst/>
          </a:prstGeom>
          <a:noFill/>
          <a:ln cap="flat" cmpd="sng" w="9525">
            <a:solidFill>
              <a:schemeClr val="dk2"/>
            </a:solidFill>
            <a:prstDash val="solid"/>
            <a:round/>
            <a:headEnd len="lg" w="lg" type="none"/>
            <a:tailEnd len="lg" w="lg" type="triangle"/>
          </a:ln>
        </p:spPr>
      </p:cxnSp>
      <p:sp>
        <p:nvSpPr>
          <p:cNvPr id="341" name="Shape 341"/>
          <p:cNvSpPr/>
          <p:nvPr/>
        </p:nvSpPr>
        <p:spPr>
          <a:xfrm>
            <a:off x="7060612" y="45707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342" name="Shape 342"/>
          <p:cNvCxnSpPr>
            <a:stCxn id="333" idx="2"/>
            <a:endCxn id="331" idx="0"/>
          </p:cNvCxnSpPr>
          <p:nvPr/>
        </p:nvCxnSpPr>
        <p:spPr>
          <a:xfrm>
            <a:off x="6856025" y="4937737"/>
            <a:ext cx="0" cy="280800"/>
          </a:xfrm>
          <a:prstGeom prst="straightConnector1">
            <a:avLst/>
          </a:prstGeom>
          <a:noFill/>
          <a:ln cap="flat" cmpd="sng" w="9525">
            <a:solidFill>
              <a:schemeClr val="dk2"/>
            </a:solidFill>
            <a:prstDash val="solid"/>
            <a:round/>
            <a:headEnd len="lg" w="lg" type="none"/>
            <a:tailEnd len="lg" w="lg" type="triangle"/>
          </a:ln>
        </p:spPr>
      </p:cxnSp>
      <p:sp>
        <p:nvSpPr>
          <p:cNvPr id="343" name="Shape 343"/>
          <p:cNvSpPr/>
          <p:nvPr/>
        </p:nvSpPr>
        <p:spPr>
          <a:xfrm>
            <a:off x="7125837" y="533130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t>
            </a:r>
          </a:p>
        </p:txBody>
      </p:sp>
      <p:sp>
        <p:nvSpPr>
          <p:cNvPr id="344" name="Shape 344"/>
          <p:cNvSpPr/>
          <p:nvPr/>
        </p:nvSpPr>
        <p:spPr>
          <a:xfrm>
            <a:off x="5305775" y="3104450"/>
            <a:ext cx="874900" cy="3175000"/>
          </a:xfrm>
          <a:custGeom>
            <a:pathLst>
              <a:path extrusionOk="0" h="127000" w="34996">
                <a:moveTo>
                  <a:pt x="24836" y="0"/>
                </a:moveTo>
                <a:lnTo>
                  <a:pt x="0" y="73942"/>
                </a:lnTo>
                <a:lnTo>
                  <a:pt x="34996" y="127000"/>
                </a:lnTo>
              </a:path>
            </a:pathLst>
          </a:custGeom>
          <a:noFill/>
          <a:ln cap="flat" cmpd="sng" w="9525">
            <a:solidFill>
              <a:schemeClr val="dk2"/>
            </a:solidFill>
            <a:prstDash val="solid"/>
            <a:round/>
            <a:headEnd len="lg" w="lg" type="none"/>
            <a:tailEnd len="lg" w="lg" type="triangle"/>
          </a:ln>
        </p:spPr>
      </p:sp>
      <p:sp>
        <p:nvSpPr>
          <p:cNvPr id="345" name="Shape 345"/>
          <p:cNvSpPr/>
          <p:nvPr/>
        </p:nvSpPr>
        <p:spPr>
          <a:xfrm>
            <a:off x="7125837" y="609187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a:t>
            </a:r>
          </a:p>
        </p:txBody>
      </p:sp>
      <p:sp>
        <p:nvSpPr>
          <p:cNvPr id="346" name="Shape 346"/>
          <p:cNvSpPr/>
          <p:nvPr/>
        </p:nvSpPr>
        <p:spPr>
          <a:xfrm>
            <a:off x="7521225" y="3005675"/>
            <a:ext cx="677325" cy="2342425"/>
          </a:xfrm>
          <a:custGeom>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lg" w="lg" type="none"/>
            <a:tailEnd len="lg" w="lg"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idx="4294967295" type="title"/>
          </p:nvPr>
        </p:nvSpPr>
        <p:spPr>
          <a:xfrm>
            <a:off x="543450" y="2555975"/>
            <a:ext cx="7948500" cy="1547700"/>
          </a:xfrm>
          <a:prstGeom prst="rect">
            <a:avLst/>
          </a:prstGeom>
        </p:spPr>
        <p:txBody>
          <a:bodyPr anchorCtr="0" anchor="b" bIns="91425" lIns="91425" rIns="91425" tIns="91425">
            <a:noAutofit/>
          </a:bodyPr>
          <a:lstStyle/>
          <a:p>
            <a:pPr lvl="0" rtl="0">
              <a:spcBef>
                <a:spcPts val="0"/>
              </a:spcBef>
              <a:buNone/>
            </a:pPr>
            <a:r>
              <a:rPr lang="en" sz="4800"/>
              <a:t>Data Flow Analysis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Reachability</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Def-Use pairs describe paths through the program’s control flow.</a:t>
            </a:r>
          </a:p>
          <a:p>
            <a:pPr indent="-228600" lvl="1" marL="914400" marR="0" rtl="0" algn="l">
              <a:lnSpc>
                <a:spcPct val="100000"/>
              </a:lnSpc>
              <a:spcBef>
                <a:spcPts val="600"/>
              </a:spcBef>
              <a:spcAft>
                <a:spcPts val="0"/>
              </a:spcAft>
            </a:pPr>
            <a:r>
              <a:rPr lang="en"/>
              <a:t>There is a (</a:t>
            </a:r>
            <a:r>
              <a:rPr i="1" lang="en"/>
              <a:t>d,u</a:t>
            </a:r>
            <a:r>
              <a:rPr lang="en"/>
              <a:t>) pair for variable </a:t>
            </a:r>
            <a:r>
              <a:rPr i="1" lang="en"/>
              <a:t>V</a:t>
            </a:r>
            <a:r>
              <a:rPr lang="en"/>
              <a:t> only if at least one path exists between </a:t>
            </a:r>
            <a:r>
              <a:rPr i="1" lang="en"/>
              <a:t>d</a:t>
            </a:r>
            <a:r>
              <a:rPr lang="en"/>
              <a:t> and </a:t>
            </a:r>
            <a:r>
              <a:rPr i="1" lang="en"/>
              <a:t>u</a:t>
            </a:r>
            <a:r>
              <a:rPr lang="en"/>
              <a:t>.</a:t>
            </a:r>
          </a:p>
          <a:p>
            <a:pPr indent="-228600" lvl="1" marL="914400" marR="0" rtl="0" algn="l">
              <a:lnSpc>
                <a:spcPct val="100000"/>
              </a:lnSpc>
              <a:spcBef>
                <a:spcPts val="600"/>
              </a:spcBef>
              <a:spcAft>
                <a:spcPts val="0"/>
              </a:spcAft>
            </a:pPr>
            <a:r>
              <a:rPr lang="en"/>
              <a:t>If this is the case, a definition </a:t>
            </a:r>
            <a:r>
              <a:rPr i="1" lang="en"/>
              <a:t>V</a:t>
            </a:r>
            <a:r>
              <a:rPr baseline="-25000" i="1" lang="en"/>
              <a:t>d</a:t>
            </a:r>
            <a:r>
              <a:rPr lang="en"/>
              <a:t> </a:t>
            </a:r>
            <a:r>
              <a:rPr b="1" lang="en"/>
              <a:t>reaches</a:t>
            </a:r>
            <a:r>
              <a:rPr lang="en"/>
              <a:t> </a:t>
            </a:r>
            <a:r>
              <a:rPr i="1" lang="en"/>
              <a:t>u</a:t>
            </a:r>
            <a:r>
              <a:rPr lang="en"/>
              <a:t>. </a:t>
            </a:r>
          </a:p>
          <a:p>
            <a:pPr indent="-228600" lvl="2" marL="1371600" marR="0" rtl="0" algn="l">
              <a:lnSpc>
                <a:spcPct val="100000"/>
              </a:lnSpc>
              <a:spcBef>
                <a:spcPts val="600"/>
              </a:spcBef>
              <a:spcAft>
                <a:spcPts val="0"/>
              </a:spcAft>
            </a:pPr>
            <a:r>
              <a:rPr i="1" lang="en"/>
              <a:t>V</a:t>
            </a:r>
            <a:r>
              <a:rPr baseline="-25000" i="1" lang="en"/>
              <a:t>d</a:t>
            </a:r>
            <a:r>
              <a:rPr lang="en"/>
              <a:t> is a </a:t>
            </a:r>
            <a:r>
              <a:rPr i="1" lang="en"/>
              <a:t>reaching definition</a:t>
            </a:r>
            <a:r>
              <a:rPr lang="en"/>
              <a:t> at </a:t>
            </a:r>
            <a:r>
              <a:rPr i="1" lang="en"/>
              <a:t>u</a:t>
            </a:r>
            <a:r>
              <a:rPr lang="en"/>
              <a:t>. </a:t>
            </a:r>
          </a:p>
          <a:p>
            <a:pPr indent="-228600" lvl="1" marL="914400" marR="0" rtl="0" algn="l">
              <a:lnSpc>
                <a:spcPct val="100000"/>
              </a:lnSpc>
              <a:spcBef>
                <a:spcPts val="600"/>
              </a:spcBef>
              <a:spcAft>
                <a:spcPts val="0"/>
              </a:spcAft>
            </a:pPr>
            <a:r>
              <a:rPr lang="en"/>
              <a:t>If the path passes through a new definition </a:t>
            </a:r>
            <a:r>
              <a:rPr i="1" lang="en"/>
              <a:t>V</a:t>
            </a:r>
            <a:r>
              <a:rPr baseline="-25000" i="1" lang="en"/>
              <a:t>e</a:t>
            </a:r>
            <a:r>
              <a:rPr lang="en"/>
              <a:t>, then </a:t>
            </a:r>
            <a:r>
              <a:rPr i="1" lang="en"/>
              <a:t>V</a:t>
            </a:r>
            <a:r>
              <a:rPr baseline="-25000" i="1" lang="en"/>
              <a:t>e</a:t>
            </a:r>
            <a:r>
              <a:rPr lang="en"/>
              <a:t> </a:t>
            </a:r>
            <a:r>
              <a:rPr i="1" lang="en"/>
              <a:t>kills</a:t>
            </a:r>
            <a:r>
              <a:rPr lang="en"/>
              <a:t> </a:t>
            </a:r>
            <a:r>
              <a:rPr i="1" lang="en"/>
              <a:t>V</a:t>
            </a:r>
            <a:r>
              <a:rPr baseline="-25000" i="1" lang="en"/>
              <a:t>d</a:t>
            </a:r>
            <a:r>
              <a:rPr lang="en"/>
              <a:t>.</a:t>
            </a:r>
          </a:p>
        </p:txBody>
      </p:sp>
      <p:sp>
        <p:nvSpPr>
          <p:cNvPr id="358" name="Shape 3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364" name="Shape 36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One algorithm: Search the CFG for paths without redefinitions.</a:t>
            </a:r>
          </a:p>
          <a:p>
            <a:pPr indent="-228600" lvl="1" marL="914400" marR="0" rtl="0" algn="l">
              <a:lnSpc>
                <a:spcPct val="100000"/>
              </a:lnSpc>
              <a:spcBef>
                <a:spcPts val="600"/>
              </a:spcBef>
              <a:spcAft>
                <a:spcPts val="0"/>
              </a:spcAft>
            </a:pPr>
            <a:r>
              <a:rPr lang="en"/>
              <a:t>Not practical - remember path coverage? </a:t>
            </a:r>
          </a:p>
          <a:p>
            <a:pPr indent="-381000" lvl="0" marL="457200" marR="0" rtl="0" algn="l">
              <a:lnSpc>
                <a:spcPct val="100000"/>
              </a:lnSpc>
              <a:spcBef>
                <a:spcPts val="600"/>
              </a:spcBef>
              <a:spcAft>
                <a:spcPts val="0"/>
              </a:spcAft>
              <a:buSzPct val="100000"/>
            </a:pPr>
            <a:r>
              <a:rPr lang="en" sz="2400"/>
              <a:t>Instead, summarize the reaching definitions at a node over all paths reaching that node.</a:t>
            </a:r>
          </a:p>
        </p:txBody>
      </p:sp>
      <p:sp>
        <p:nvSpPr>
          <p:cNvPr id="365" name="Shape 3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366" name="Shape 366"/>
          <p:cNvSpPr/>
          <p:nvPr/>
        </p:nvSpPr>
        <p:spPr>
          <a:xfrm>
            <a:off x="6577625" y="2047650"/>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y = ..</a:t>
            </a:r>
          </a:p>
          <a:p>
            <a:pPr lvl="0" rtl="0" algn="ctr">
              <a:spcBef>
                <a:spcPts val="0"/>
              </a:spcBef>
              <a:buNone/>
            </a:pPr>
            <a:r>
              <a:rPr lang="en"/>
              <a:t>z = ..</a:t>
            </a:r>
          </a:p>
        </p:txBody>
      </p:sp>
      <p:sp>
        <p:nvSpPr>
          <p:cNvPr id="367" name="Shape 367"/>
          <p:cNvSpPr/>
          <p:nvPr/>
        </p:nvSpPr>
        <p:spPr>
          <a:xfrm>
            <a:off x="5996550" y="3337625"/>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z = ..</a:t>
            </a:r>
          </a:p>
        </p:txBody>
      </p:sp>
      <p:sp>
        <p:nvSpPr>
          <p:cNvPr id="368" name="Shape 368"/>
          <p:cNvSpPr/>
          <p:nvPr/>
        </p:nvSpPr>
        <p:spPr>
          <a:xfrm>
            <a:off x="7292825" y="3337625"/>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 = ..</a:t>
            </a:r>
          </a:p>
          <a:p>
            <a:pPr lvl="0" rtl="0" algn="ctr">
              <a:spcBef>
                <a:spcPts val="0"/>
              </a:spcBef>
              <a:buNone/>
            </a:pPr>
            <a:r>
              <a:rPr lang="en"/>
              <a:t>z = ..</a:t>
            </a:r>
          </a:p>
        </p:txBody>
      </p:sp>
      <p:sp>
        <p:nvSpPr>
          <p:cNvPr id="369" name="Shape 369"/>
          <p:cNvSpPr/>
          <p:nvPr/>
        </p:nvSpPr>
        <p:spPr>
          <a:xfrm>
            <a:off x="6577625" y="4272800"/>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 = ..</a:t>
            </a:r>
          </a:p>
        </p:txBody>
      </p:sp>
      <p:cxnSp>
        <p:nvCxnSpPr>
          <p:cNvPr id="370" name="Shape 370"/>
          <p:cNvCxnSpPr>
            <a:stCxn id="366" idx="2"/>
            <a:endCxn id="367" idx="0"/>
          </p:cNvCxnSpPr>
          <p:nvPr/>
        </p:nvCxnSpPr>
        <p:spPr>
          <a:xfrm flipH="1">
            <a:off x="6354125" y="2987550"/>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371" name="Shape 371"/>
          <p:cNvCxnSpPr>
            <a:stCxn id="366" idx="2"/>
            <a:endCxn id="368" idx="0"/>
          </p:cNvCxnSpPr>
          <p:nvPr/>
        </p:nvCxnSpPr>
        <p:spPr>
          <a:xfrm>
            <a:off x="7051025" y="2987550"/>
            <a:ext cx="599400" cy="350100"/>
          </a:xfrm>
          <a:prstGeom prst="straightConnector1">
            <a:avLst/>
          </a:prstGeom>
          <a:noFill/>
          <a:ln cap="flat" cmpd="sng" w="9525">
            <a:solidFill>
              <a:schemeClr val="dk2"/>
            </a:solidFill>
            <a:prstDash val="solid"/>
            <a:round/>
            <a:headEnd len="lg" w="lg" type="none"/>
            <a:tailEnd len="lg" w="lg" type="triangle"/>
          </a:ln>
        </p:spPr>
      </p:cxnSp>
      <p:cxnSp>
        <p:nvCxnSpPr>
          <p:cNvPr id="372" name="Shape 372"/>
          <p:cNvCxnSpPr>
            <a:stCxn id="367" idx="2"/>
            <a:endCxn id="369" idx="0"/>
          </p:cNvCxnSpPr>
          <p:nvPr/>
        </p:nvCxnSpPr>
        <p:spPr>
          <a:xfrm>
            <a:off x="6354150" y="3922325"/>
            <a:ext cx="581100" cy="350400"/>
          </a:xfrm>
          <a:prstGeom prst="straightConnector1">
            <a:avLst/>
          </a:prstGeom>
          <a:noFill/>
          <a:ln cap="flat" cmpd="sng" w="9525">
            <a:solidFill>
              <a:schemeClr val="dk2"/>
            </a:solidFill>
            <a:prstDash val="solid"/>
            <a:round/>
            <a:headEnd len="lg" w="lg" type="none"/>
            <a:tailEnd len="lg" w="lg" type="triangle"/>
          </a:ln>
        </p:spPr>
      </p:cxnSp>
      <p:cxnSp>
        <p:nvCxnSpPr>
          <p:cNvPr id="373" name="Shape 373"/>
          <p:cNvCxnSpPr>
            <a:stCxn id="368" idx="2"/>
            <a:endCxn id="369" idx="0"/>
          </p:cNvCxnSpPr>
          <p:nvPr/>
        </p:nvCxnSpPr>
        <p:spPr>
          <a:xfrm flipH="1">
            <a:off x="6935225" y="3922325"/>
            <a:ext cx="715200" cy="350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379" name="Shape 3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If we calculate the reaching definitions of node </a:t>
            </a:r>
            <a:r>
              <a:rPr i="1" lang="en"/>
              <a:t>n</a:t>
            </a:r>
            <a:r>
              <a:rPr lang="en"/>
              <a:t>, and there is an edge (</a:t>
            </a:r>
            <a:r>
              <a:rPr i="1" lang="en"/>
              <a:t>p, n</a:t>
            </a:r>
            <a:r>
              <a:rPr lang="en"/>
              <a:t>) from an immediate predecessor node </a:t>
            </a:r>
            <a:r>
              <a:rPr i="1" lang="en"/>
              <a:t>p</a:t>
            </a:r>
            <a:r>
              <a:rPr lang="en"/>
              <a:t>.</a:t>
            </a:r>
          </a:p>
          <a:p>
            <a:pPr indent="-228600" lvl="1" marL="914400" marR="0" rtl="0" algn="l">
              <a:lnSpc>
                <a:spcPct val="100000"/>
              </a:lnSpc>
              <a:spcBef>
                <a:spcPts val="600"/>
              </a:spcBef>
              <a:spcAft>
                <a:spcPts val="0"/>
              </a:spcAft>
            </a:pPr>
            <a:r>
              <a:rPr lang="en"/>
              <a:t>If p can assign a value to variable </a:t>
            </a:r>
            <a:r>
              <a:rPr i="1" lang="en"/>
              <a:t>v</a:t>
            </a:r>
            <a:r>
              <a:rPr lang="en"/>
              <a:t>, then definition </a:t>
            </a:r>
            <a:r>
              <a:rPr i="1" lang="en"/>
              <a:t>v</a:t>
            </a:r>
            <a:r>
              <a:rPr baseline="-25000" i="1" lang="en"/>
              <a:t>p</a:t>
            </a:r>
            <a:r>
              <a:rPr lang="en"/>
              <a:t> reaches </a:t>
            </a:r>
            <a:r>
              <a:rPr i="1" lang="en"/>
              <a:t>n</a:t>
            </a:r>
            <a:r>
              <a:rPr lang="en"/>
              <a:t>.</a:t>
            </a:r>
          </a:p>
          <a:p>
            <a:pPr indent="-228600" lvl="2" marL="1371600" marR="0" rtl="0" algn="l">
              <a:lnSpc>
                <a:spcPct val="100000"/>
              </a:lnSpc>
              <a:spcBef>
                <a:spcPts val="600"/>
              </a:spcBef>
              <a:spcAft>
                <a:spcPts val="0"/>
              </a:spcAft>
            </a:pPr>
            <a:r>
              <a:rPr i="1" lang="en"/>
              <a:t>v</a:t>
            </a:r>
            <a:r>
              <a:rPr baseline="-25000" i="1" lang="en"/>
              <a:t>p</a:t>
            </a:r>
            <a:r>
              <a:rPr lang="en"/>
              <a:t> is </a:t>
            </a:r>
            <a:r>
              <a:rPr i="1" lang="en"/>
              <a:t>generated</a:t>
            </a:r>
            <a:r>
              <a:rPr lang="en"/>
              <a:t> at </a:t>
            </a:r>
            <a:r>
              <a:rPr i="1" lang="en"/>
              <a:t>p</a:t>
            </a:r>
            <a:r>
              <a:rPr lang="en"/>
              <a:t>.</a:t>
            </a:r>
          </a:p>
          <a:p>
            <a:pPr indent="-228600" lvl="1" marL="914400" marR="0" rtl="0" algn="l">
              <a:lnSpc>
                <a:spcPct val="100000"/>
              </a:lnSpc>
              <a:spcBef>
                <a:spcPts val="600"/>
              </a:spcBef>
              <a:spcAft>
                <a:spcPts val="0"/>
              </a:spcAft>
            </a:pPr>
            <a:r>
              <a:rPr lang="en"/>
              <a:t>If a definition </a:t>
            </a:r>
            <a:r>
              <a:rPr i="1" lang="en"/>
              <a:t>v</a:t>
            </a:r>
            <a:r>
              <a:rPr baseline="-25000" i="1" lang="en"/>
              <a:t>d</a:t>
            </a:r>
            <a:r>
              <a:rPr lang="en"/>
              <a:t> reaches </a:t>
            </a:r>
            <a:r>
              <a:rPr i="1" lang="en"/>
              <a:t>p</a:t>
            </a:r>
            <a:r>
              <a:rPr lang="en"/>
              <a:t>, and if there is no new definition, then </a:t>
            </a:r>
            <a:r>
              <a:rPr i="1" lang="en"/>
              <a:t>v</a:t>
            </a:r>
            <a:r>
              <a:rPr baseline="-25000" i="1" lang="en"/>
              <a:t>d</a:t>
            </a:r>
            <a:r>
              <a:rPr lang="en"/>
              <a:t> is </a:t>
            </a:r>
            <a:r>
              <a:rPr i="1" lang="en"/>
              <a:t>propagated</a:t>
            </a:r>
            <a:r>
              <a:rPr lang="en"/>
              <a:t> from </a:t>
            </a:r>
            <a:r>
              <a:rPr i="1" lang="en"/>
              <a:t>p</a:t>
            </a:r>
            <a:r>
              <a:rPr lang="en"/>
              <a:t> to </a:t>
            </a:r>
            <a:r>
              <a:rPr i="1" lang="en"/>
              <a:t>n</a:t>
            </a:r>
            <a:r>
              <a:rPr lang="en"/>
              <a:t>.</a:t>
            </a:r>
          </a:p>
          <a:p>
            <a:pPr indent="-228600" lvl="2" marL="1371600" marR="0" rtl="0" algn="l">
              <a:lnSpc>
                <a:spcPct val="100000"/>
              </a:lnSpc>
              <a:spcBef>
                <a:spcPts val="600"/>
              </a:spcBef>
              <a:spcAft>
                <a:spcPts val="0"/>
              </a:spcAft>
            </a:pPr>
            <a:r>
              <a:rPr lang="en"/>
              <a:t>If there is a new definition, </a:t>
            </a:r>
            <a:r>
              <a:rPr i="1" lang="en"/>
              <a:t>v</a:t>
            </a:r>
            <a:r>
              <a:rPr baseline="-25000" i="1" lang="en"/>
              <a:t>p</a:t>
            </a:r>
            <a:r>
              <a:rPr lang="en"/>
              <a:t> kills </a:t>
            </a:r>
            <a:r>
              <a:rPr i="1" lang="en"/>
              <a:t>v</a:t>
            </a:r>
            <a:r>
              <a:rPr baseline="-25000" i="1" lang="en"/>
              <a:t>d</a:t>
            </a:r>
            <a:r>
              <a:rPr lang="en"/>
              <a:t> and </a:t>
            </a:r>
            <a:r>
              <a:rPr i="1" lang="en"/>
              <a:t>v</a:t>
            </a:r>
            <a:r>
              <a:rPr baseline="-25000" i="1" lang="en"/>
              <a:t>p</a:t>
            </a:r>
            <a:r>
              <a:rPr lang="en"/>
              <a:t> propagates to n.</a:t>
            </a:r>
          </a:p>
        </p:txBody>
      </p:sp>
      <p:sp>
        <p:nvSpPr>
          <p:cNvPr id="380" name="Shape 38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102" name="Shape 1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Another view - program statements compute and transform data…</a:t>
            </a:r>
          </a:p>
          <a:p>
            <a:pPr indent="-228600" lvl="1" marL="914400" marR="0" rtl="0" algn="l">
              <a:lnSpc>
                <a:spcPct val="100000"/>
              </a:lnSpc>
              <a:spcBef>
                <a:spcPts val="600"/>
              </a:spcBef>
              <a:spcAft>
                <a:spcPts val="0"/>
              </a:spcAft>
              <a:buClr>
                <a:srgbClr val="000000"/>
              </a:buClr>
            </a:pPr>
            <a:r>
              <a:rPr lang="en">
                <a:solidFill>
                  <a:srgbClr val="000000"/>
                </a:solidFill>
              </a:rPr>
              <a:t>So, look at how that data is passed through the program.</a:t>
            </a:r>
          </a:p>
          <a:p>
            <a:pPr indent="-228600" lvl="0" marL="457200" rtl="0">
              <a:lnSpc>
                <a:spcPct val="91800"/>
              </a:lnSpc>
              <a:spcBef>
                <a:spcPts val="0"/>
              </a:spcBef>
              <a:buClr>
                <a:srgbClr val="000000"/>
              </a:buClr>
            </a:pPr>
            <a:r>
              <a:rPr lang="en">
                <a:solidFill>
                  <a:srgbClr val="000000"/>
                </a:solidFill>
              </a:rPr>
              <a:t>Reason about </a:t>
            </a:r>
            <a:r>
              <a:rPr b="1" lang="en">
                <a:solidFill>
                  <a:srgbClr val="000000"/>
                </a:solidFill>
              </a:rPr>
              <a:t>data</a:t>
            </a:r>
            <a:r>
              <a:rPr lang="en">
                <a:solidFill>
                  <a:srgbClr val="000000"/>
                </a:solidFill>
              </a:rPr>
              <a:t> dependence</a:t>
            </a:r>
          </a:p>
          <a:p>
            <a:pPr indent="-228600" lvl="1" marL="914400" rtl="0">
              <a:lnSpc>
                <a:spcPct val="91800"/>
              </a:lnSpc>
              <a:spcBef>
                <a:spcPts val="0"/>
              </a:spcBef>
              <a:buClr>
                <a:srgbClr val="000000"/>
              </a:buClr>
            </a:pPr>
            <a:r>
              <a:rPr lang="en">
                <a:solidFill>
                  <a:srgbClr val="000000"/>
                </a:solidFill>
              </a:rPr>
              <a:t>A variable is used here - where does its value come from?</a:t>
            </a:r>
          </a:p>
          <a:p>
            <a:pPr indent="-228600" lvl="1" marL="914400" rtl="0">
              <a:lnSpc>
                <a:spcPct val="91800"/>
              </a:lnSpc>
              <a:spcBef>
                <a:spcPts val="0"/>
              </a:spcBef>
              <a:buClr>
                <a:srgbClr val="000000"/>
              </a:buClr>
            </a:pPr>
            <a:r>
              <a:rPr lang="en">
                <a:solidFill>
                  <a:srgbClr val="000000"/>
                </a:solidFill>
              </a:rPr>
              <a:t>Is this value ever used?</a:t>
            </a:r>
          </a:p>
          <a:p>
            <a:pPr indent="-228600" lvl="1" marL="914400" rtl="0">
              <a:lnSpc>
                <a:spcPct val="91800"/>
              </a:lnSpc>
              <a:spcBef>
                <a:spcPts val="0"/>
              </a:spcBef>
              <a:buClr>
                <a:srgbClr val="000000"/>
              </a:buClr>
            </a:pPr>
            <a:r>
              <a:rPr lang="en">
                <a:solidFill>
                  <a:srgbClr val="000000"/>
                </a:solidFill>
              </a:rPr>
              <a:t>Is this variable properly initialized?</a:t>
            </a:r>
          </a:p>
          <a:p>
            <a:pPr indent="-228600" lvl="1" marL="914400" rtl="0">
              <a:lnSpc>
                <a:spcPct val="91800"/>
              </a:lnSpc>
              <a:spcBef>
                <a:spcPts val="0"/>
              </a:spcBef>
              <a:buClr>
                <a:srgbClr val="000000"/>
              </a:buClr>
            </a:pPr>
            <a:r>
              <a:rPr lang="en">
                <a:solidFill>
                  <a:srgbClr val="000000"/>
                </a:solidFill>
              </a:rPr>
              <a:t>If the expression assigned to a variable is changed what else would be affected?</a:t>
            </a:r>
          </a:p>
        </p:txBody>
      </p:sp>
      <p:sp>
        <p:nvSpPr>
          <p:cNvPr id="103" name="Shape 1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Computing Def-Use Pairs</a:t>
            </a:r>
          </a:p>
        </p:txBody>
      </p:sp>
      <p:sp>
        <p:nvSpPr>
          <p:cNvPr id="386" name="Shape 38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highlight>
                  <a:srgbClr val="FFFFFF"/>
                </a:highlight>
              </a:rPr>
              <a:t>The reaching definitions flowing out of a node include:</a:t>
            </a:r>
          </a:p>
          <a:p>
            <a:pPr indent="-381000" lvl="1" marL="914400" rtl="0">
              <a:lnSpc>
                <a:spcPct val="120000"/>
              </a:lnSpc>
              <a:spcBef>
                <a:spcPts val="0"/>
              </a:spcBef>
              <a:buSzPct val="100000"/>
            </a:pPr>
            <a:r>
              <a:rPr lang="en" sz="2400">
                <a:highlight>
                  <a:srgbClr val="FFFFFF"/>
                </a:highlight>
              </a:rPr>
              <a:t>All the reaching definitions flowing in</a:t>
            </a:r>
          </a:p>
          <a:p>
            <a:pPr indent="-381000" lvl="1" marL="914400" rtl="0">
              <a:lnSpc>
                <a:spcPct val="120000"/>
              </a:lnSpc>
              <a:spcBef>
                <a:spcPts val="0"/>
              </a:spcBef>
              <a:buSzPct val="100000"/>
            </a:pPr>
            <a:r>
              <a:rPr lang="en" sz="2400">
                <a:highlight>
                  <a:srgbClr val="FFFFFF"/>
                </a:highlight>
              </a:rPr>
              <a:t>Minus the definitions that are killed</a:t>
            </a:r>
          </a:p>
          <a:p>
            <a:pPr indent="-381000" lvl="1" marL="914400" rtl="0">
              <a:lnSpc>
                <a:spcPct val="120000"/>
              </a:lnSpc>
              <a:spcBef>
                <a:spcPts val="0"/>
              </a:spcBef>
              <a:buSzPct val="100000"/>
            </a:pPr>
            <a:r>
              <a:rPr lang="en" sz="2400">
                <a:highlight>
                  <a:srgbClr val="FFFFFF"/>
                </a:highlight>
              </a:rPr>
              <a:t>Plus the definitions that are generated</a:t>
            </a:r>
          </a:p>
        </p:txBody>
      </p:sp>
      <p:sp>
        <p:nvSpPr>
          <p:cNvPr id="387" name="Shape 3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
        <p:nvSpPr>
          <p:cNvPr id="388" name="Shape 388"/>
          <p:cNvSpPr/>
          <p:nvPr/>
        </p:nvSpPr>
        <p:spPr>
          <a:xfrm>
            <a:off x="6037500" y="2107987"/>
            <a:ext cx="946800" cy="93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y = ..</a:t>
            </a:r>
          </a:p>
          <a:p>
            <a:pPr lvl="0" rtl="0" algn="ctr">
              <a:spcBef>
                <a:spcPts val="0"/>
              </a:spcBef>
              <a:buNone/>
            </a:pPr>
            <a:r>
              <a:rPr lang="en"/>
              <a:t>z = ..</a:t>
            </a:r>
          </a:p>
        </p:txBody>
      </p:sp>
      <p:sp>
        <p:nvSpPr>
          <p:cNvPr id="389" name="Shape 389"/>
          <p:cNvSpPr/>
          <p:nvPr/>
        </p:nvSpPr>
        <p:spPr>
          <a:xfrm>
            <a:off x="5456425" y="3397962"/>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 = ..</a:t>
            </a:r>
          </a:p>
          <a:p>
            <a:pPr lvl="0" rtl="0" algn="ctr">
              <a:spcBef>
                <a:spcPts val="0"/>
              </a:spcBef>
              <a:buNone/>
            </a:pPr>
            <a:r>
              <a:rPr lang="en"/>
              <a:t>z = ..</a:t>
            </a:r>
          </a:p>
        </p:txBody>
      </p:sp>
      <p:sp>
        <p:nvSpPr>
          <p:cNvPr id="390" name="Shape 390"/>
          <p:cNvSpPr/>
          <p:nvPr/>
        </p:nvSpPr>
        <p:spPr>
          <a:xfrm>
            <a:off x="6752700" y="3397962"/>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 = ..</a:t>
            </a:r>
          </a:p>
          <a:p>
            <a:pPr lvl="0" rtl="0" algn="ctr">
              <a:spcBef>
                <a:spcPts val="0"/>
              </a:spcBef>
              <a:buNone/>
            </a:pPr>
            <a:r>
              <a:rPr lang="en"/>
              <a:t>z = ..</a:t>
            </a:r>
          </a:p>
        </p:txBody>
      </p:sp>
      <p:sp>
        <p:nvSpPr>
          <p:cNvPr id="391" name="Shape 391"/>
          <p:cNvSpPr/>
          <p:nvPr/>
        </p:nvSpPr>
        <p:spPr>
          <a:xfrm>
            <a:off x="6037500" y="4333137"/>
            <a:ext cx="715200" cy="584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 = ..</a:t>
            </a:r>
          </a:p>
        </p:txBody>
      </p:sp>
      <p:cxnSp>
        <p:nvCxnSpPr>
          <p:cNvPr id="392" name="Shape 392"/>
          <p:cNvCxnSpPr>
            <a:stCxn id="388" idx="2"/>
            <a:endCxn id="389" idx="0"/>
          </p:cNvCxnSpPr>
          <p:nvPr/>
        </p:nvCxnSpPr>
        <p:spPr>
          <a:xfrm flipH="1">
            <a:off x="5814000" y="3047887"/>
            <a:ext cx="696900" cy="350100"/>
          </a:xfrm>
          <a:prstGeom prst="straightConnector1">
            <a:avLst/>
          </a:prstGeom>
          <a:noFill/>
          <a:ln cap="flat" cmpd="sng" w="9525">
            <a:solidFill>
              <a:schemeClr val="dk2"/>
            </a:solidFill>
            <a:prstDash val="solid"/>
            <a:round/>
            <a:headEnd len="lg" w="lg" type="none"/>
            <a:tailEnd len="lg" w="lg" type="triangle"/>
          </a:ln>
        </p:spPr>
      </p:cxnSp>
      <p:cxnSp>
        <p:nvCxnSpPr>
          <p:cNvPr id="393" name="Shape 393"/>
          <p:cNvCxnSpPr>
            <a:stCxn id="388" idx="2"/>
            <a:endCxn id="390" idx="0"/>
          </p:cNvCxnSpPr>
          <p:nvPr/>
        </p:nvCxnSpPr>
        <p:spPr>
          <a:xfrm>
            <a:off x="6510900" y="3047887"/>
            <a:ext cx="599400" cy="350100"/>
          </a:xfrm>
          <a:prstGeom prst="straightConnector1">
            <a:avLst/>
          </a:prstGeom>
          <a:noFill/>
          <a:ln cap="flat" cmpd="sng" w="9525">
            <a:solidFill>
              <a:schemeClr val="dk2"/>
            </a:solidFill>
            <a:prstDash val="solid"/>
            <a:round/>
            <a:headEnd len="lg" w="lg" type="none"/>
            <a:tailEnd len="lg" w="lg" type="triangle"/>
          </a:ln>
        </p:spPr>
      </p:cxnSp>
      <p:cxnSp>
        <p:nvCxnSpPr>
          <p:cNvPr id="394" name="Shape 394"/>
          <p:cNvCxnSpPr>
            <a:stCxn id="389" idx="2"/>
            <a:endCxn id="391" idx="0"/>
          </p:cNvCxnSpPr>
          <p:nvPr/>
        </p:nvCxnSpPr>
        <p:spPr>
          <a:xfrm>
            <a:off x="5814025" y="3982662"/>
            <a:ext cx="581100" cy="350400"/>
          </a:xfrm>
          <a:prstGeom prst="straightConnector1">
            <a:avLst/>
          </a:prstGeom>
          <a:noFill/>
          <a:ln cap="flat" cmpd="sng" w="9525">
            <a:solidFill>
              <a:schemeClr val="dk2"/>
            </a:solidFill>
            <a:prstDash val="solid"/>
            <a:round/>
            <a:headEnd len="lg" w="lg" type="none"/>
            <a:tailEnd len="lg" w="lg" type="triangle"/>
          </a:ln>
        </p:spPr>
      </p:cxnSp>
      <p:cxnSp>
        <p:nvCxnSpPr>
          <p:cNvPr id="395" name="Shape 395"/>
          <p:cNvCxnSpPr>
            <a:stCxn id="390" idx="2"/>
            <a:endCxn id="391" idx="0"/>
          </p:cNvCxnSpPr>
          <p:nvPr/>
        </p:nvCxnSpPr>
        <p:spPr>
          <a:xfrm flipH="1">
            <a:off x="6395100" y="3982662"/>
            <a:ext cx="715200" cy="350400"/>
          </a:xfrm>
          <a:prstGeom prst="straightConnector1">
            <a:avLst/>
          </a:prstGeom>
          <a:noFill/>
          <a:ln cap="flat" cmpd="sng" w="9525">
            <a:solidFill>
              <a:schemeClr val="dk2"/>
            </a:solidFill>
            <a:prstDash val="solid"/>
            <a:round/>
            <a:headEnd len="lg" w="lg" type="none"/>
            <a:tailEnd len="lg" w="lg" type="triangle"/>
          </a:ln>
        </p:spPr>
      </p:cxnSp>
      <p:sp>
        <p:nvSpPr>
          <p:cNvPr id="396" name="Shape 396"/>
          <p:cNvSpPr txBox="1"/>
          <p:nvPr/>
        </p:nvSpPr>
        <p:spPr>
          <a:xfrm>
            <a:off x="7292950" y="2368012"/>
            <a:ext cx="12189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a</a:t>
            </a:r>
            <a:r>
              <a:rPr lang="en" sz="1800"/>
              <a:t>, y</a:t>
            </a:r>
            <a:r>
              <a:rPr baseline="-25000" lang="en" sz="1800"/>
              <a:t>a</a:t>
            </a:r>
            <a:r>
              <a:rPr lang="en" sz="1800"/>
              <a:t>, z</a:t>
            </a:r>
            <a:r>
              <a:rPr baseline="-25000" lang="en" sz="1800"/>
              <a:t>a</a:t>
            </a:r>
            <a:r>
              <a:rPr lang="en" sz="1800"/>
              <a:t> </a:t>
            </a:r>
          </a:p>
        </p:txBody>
      </p:sp>
      <p:sp>
        <p:nvSpPr>
          <p:cNvPr id="397" name="Shape 397"/>
          <p:cNvSpPr txBox="1"/>
          <p:nvPr/>
        </p:nvSpPr>
        <p:spPr>
          <a:xfrm>
            <a:off x="7467900" y="3917662"/>
            <a:ext cx="12189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a</a:t>
            </a:r>
            <a:r>
              <a:rPr lang="en" sz="1800"/>
              <a:t>, y</a:t>
            </a:r>
            <a:r>
              <a:rPr baseline="-25000" lang="en" sz="1800"/>
              <a:t>c</a:t>
            </a:r>
            <a:r>
              <a:rPr lang="en" sz="1800"/>
              <a:t>, z</a:t>
            </a:r>
            <a:r>
              <a:rPr baseline="-25000" lang="en" sz="1800"/>
              <a:t>c</a:t>
            </a:r>
            <a:r>
              <a:rPr lang="en" sz="1800"/>
              <a:t> </a:t>
            </a:r>
          </a:p>
        </p:txBody>
      </p:sp>
      <p:sp>
        <p:nvSpPr>
          <p:cNvPr id="398" name="Shape 398"/>
          <p:cNvSpPr txBox="1"/>
          <p:nvPr/>
        </p:nvSpPr>
        <p:spPr>
          <a:xfrm>
            <a:off x="4543887" y="3917662"/>
            <a:ext cx="12189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b</a:t>
            </a:r>
            <a:r>
              <a:rPr lang="en" sz="1800"/>
              <a:t>, y</a:t>
            </a:r>
            <a:r>
              <a:rPr baseline="-25000" lang="en" sz="1800"/>
              <a:t>a</a:t>
            </a:r>
            <a:r>
              <a:rPr lang="en" sz="1800"/>
              <a:t>, z</a:t>
            </a:r>
            <a:r>
              <a:rPr baseline="-25000" lang="en" sz="1800"/>
              <a:t>b</a:t>
            </a:r>
            <a:r>
              <a:rPr lang="en" sz="1800"/>
              <a:t> </a:t>
            </a:r>
          </a:p>
        </p:txBody>
      </p:sp>
      <p:sp>
        <p:nvSpPr>
          <p:cNvPr id="399" name="Shape 399"/>
          <p:cNvSpPr txBox="1"/>
          <p:nvPr/>
        </p:nvSpPr>
        <p:spPr>
          <a:xfrm>
            <a:off x="5539650" y="5083762"/>
            <a:ext cx="2607000" cy="740100"/>
          </a:xfrm>
          <a:prstGeom prst="rect">
            <a:avLst/>
          </a:prstGeom>
          <a:noFill/>
          <a:ln>
            <a:noFill/>
          </a:ln>
        </p:spPr>
        <p:txBody>
          <a:bodyPr anchorCtr="0" anchor="t" bIns="91425" lIns="91425" rIns="91425" tIns="91425">
            <a:noAutofit/>
          </a:bodyPr>
          <a:lstStyle/>
          <a:p>
            <a:pPr lvl="0" rtl="0">
              <a:spcBef>
                <a:spcPts val="0"/>
              </a:spcBef>
              <a:buNone/>
            </a:pPr>
            <a:r>
              <a:rPr lang="en" sz="1800"/>
              <a:t>x</a:t>
            </a:r>
            <a:r>
              <a:rPr baseline="-25000" lang="en" sz="1800"/>
              <a:t>b</a:t>
            </a:r>
            <a:r>
              <a:rPr lang="en" sz="1800"/>
              <a:t>, y</a:t>
            </a:r>
            <a:r>
              <a:rPr baseline="-25000" lang="en" sz="1800"/>
              <a:t>a</a:t>
            </a:r>
            <a:r>
              <a:rPr lang="en" sz="1800"/>
              <a:t>, z</a:t>
            </a:r>
            <a:r>
              <a:rPr baseline="-25000" lang="en" sz="1800"/>
              <a:t>b</a:t>
            </a:r>
            <a:r>
              <a:rPr lang="en" sz="1800"/>
              <a:t>,</a:t>
            </a:r>
            <a:r>
              <a:rPr baseline="-25000" lang="en" sz="1800"/>
              <a:t> </a:t>
            </a:r>
            <a:r>
              <a:rPr lang="en" sz="1800"/>
              <a:t>x</a:t>
            </a:r>
            <a:r>
              <a:rPr baseline="-25000" lang="en" sz="1800"/>
              <a:t>a</a:t>
            </a:r>
            <a:r>
              <a:rPr lang="en" sz="1800"/>
              <a:t>, y</a:t>
            </a:r>
            <a:r>
              <a:rPr baseline="-25000" lang="en" sz="1800"/>
              <a:t>c</a:t>
            </a:r>
            <a:r>
              <a:rPr lang="en" sz="1800"/>
              <a:t>, z</a:t>
            </a:r>
            <a:r>
              <a:rPr baseline="-25000" lang="en" sz="1800"/>
              <a:t>c</a:t>
            </a:r>
            <a:r>
              <a:rPr lang="en" sz="1800"/>
              <a:t>, w</a:t>
            </a:r>
            <a:r>
              <a:rPr baseline="-25000" lang="en" sz="1800"/>
              <a:t>d</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Flow Equations</a:t>
            </a:r>
          </a:p>
        </p:txBody>
      </p:sp>
      <p:sp>
        <p:nvSpPr>
          <p:cNvPr id="405" name="Shape 4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As node </a:t>
            </a:r>
            <a:r>
              <a:rPr i="1" lang="en"/>
              <a:t>n</a:t>
            </a:r>
            <a:r>
              <a:rPr lang="en"/>
              <a:t> may have multiple predecessors, we must merge their reaching definitions:</a:t>
            </a:r>
          </a:p>
          <a:p>
            <a:pPr indent="-228600" lvl="1" marL="914400" marR="0" rtl="0" algn="l">
              <a:lnSpc>
                <a:spcPct val="100000"/>
              </a:lnSpc>
              <a:spcBef>
                <a:spcPts val="600"/>
              </a:spcBef>
              <a:spcAft>
                <a:spcPts val="0"/>
              </a:spcAft>
            </a:pPr>
            <a:r>
              <a:rPr lang="en"/>
              <a:t>ReachIn(n) = ⋃</a:t>
            </a:r>
            <a:r>
              <a:rPr baseline="-25000" lang="en"/>
              <a:t>p∈pred(n)</a:t>
            </a:r>
            <a:r>
              <a:rPr lang="en"/>
              <a:t> ReachOut(p)</a:t>
            </a:r>
          </a:p>
          <a:p>
            <a:pPr indent="-228600" lvl="0" marL="457200" marR="0" rtl="0" algn="l">
              <a:lnSpc>
                <a:spcPct val="100000"/>
              </a:lnSpc>
              <a:spcBef>
                <a:spcPts val="600"/>
              </a:spcBef>
              <a:spcAft>
                <a:spcPts val="0"/>
              </a:spcAft>
            </a:pPr>
            <a:r>
              <a:rPr lang="en"/>
              <a:t>The definitions that reach out are those that reach in, minus those killed, plus those generated.</a:t>
            </a:r>
          </a:p>
          <a:p>
            <a:pPr indent="-228600" lvl="1" marL="914400" marR="0" rtl="0" algn="l">
              <a:lnSpc>
                <a:spcPct val="100000"/>
              </a:lnSpc>
              <a:spcBef>
                <a:spcPts val="600"/>
              </a:spcBef>
              <a:spcAft>
                <a:spcPts val="0"/>
              </a:spcAft>
            </a:pPr>
            <a:r>
              <a:rPr lang="en"/>
              <a:t>ReachOut(n) = (ReachIn(n) \ kill(n)) ⋃ gen(n)</a:t>
            </a:r>
          </a:p>
        </p:txBody>
      </p:sp>
      <p:sp>
        <p:nvSpPr>
          <p:cNvPr id="406" name="Shape 4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0" name="Shape 410"/>
        <p:cNvGrpSpPr/>
        <p:nvPr/>
      </p:nvGrpSpPr>
      <p:grpSpPr>
        <a:xfrm>
          <a:off x="0" y="0"/>
          <a:ext cx="0" cy="0"/>
          <a:chOff x="0" y="0"/>
          <a:chExt cx="0" cy="0"/>
        </a:xfrm>
      </p:grpSpPr>
      <p:sp>
        <p:nvSpPr>
          <p:cNvPr id="411" name="Shape 4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Computing Reachability </a:t>
            </a:r>
          </a:p>
        </p:txBody>
      </p:sp>
      <p:sp>
        <p:nvSpPr>
          <p:cNvPr id="412" name="Shape 4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91800"/>
              </a:lnSpc>
              <a:spcBef>
                <a:spcPts val="0"/>
              </a:spcBef>
              <a:buClr>
                <a:srgbClr val="000000"/>
              </a:buClr>
            </a:pPr>
            <a:r>
              <a:rPr lang="en">
                <a:solidFill>
                  <a:srgbClr val="000000"/>
                </a:solidFill>
              </a:rPr>
              <a:t>Initialize</a:t>
            </a:r>
          </a:p>
          <a:p>
            <a:pPr indent="-228600" lvl="1" marL="914400" rtl="0">
              <a:lnSpc>
                <a:spcPct val="91800"/>
              </a:lnSpc>
              <a:spcBef>
                <a:spcPts val="0"/>
              </a:spcBef>
              <a:buClr>
                <a:srgbClr val="000000"/>
              </a:buClr>
            </a:pPr>
            <a:r>
              <a:rPr i="1" lang="en">
                <a:solidFill>
                  <a:srgbClr val="000000"/>
                </a:solidFill>
              </a:rPr>
              <a:t>ReachOut </a:t>
            </a:r>
            <a:r>
              <a:rPr lang="en">
                <a:solidFill>
                  <a:srgbClr val="000000"/>
                </a:solidFill>
              </a:rPr>
              <a:t>is empty for every node.</a:t>
            </a:r>
          </a:p>
          <a:p>
            <a:pPr indent="-228600" lvl="0" marL="457200" rtl="0">
              <a:lnSpc>
                <a:spcPct val="91800"/>
              </a:lnSpc>
              <a:spcBef>
                <a:spcPts val="0"/>
              </a:spcBef>
              <a:buClr>
                <a:srgbClr val="000000"/>
              </a:buClr>
            </a:pPr>
            <a:r>
              <a:rPr lang="en">
                <a:solidFill>
                  <a:srgbClr val="000000"/>
                </a:solidFill>
              </a:rPr>
              <a:t>Repeatedly update</a:t>
            </a:r>
          </a:p>
          <a:p>
            <a:pPr indent="-228600" lvl="1" marL="914400" rtl="0">
              <a:lnSpc>
                <a:spcPct val="91800"/>
              </a:lnSpc>
              <a:spcBef>
                <a:spcPts val="0"/>
              </a:spcBef>
              <a:buClr>
                <a:srgbClr val="000000"/>
              </a:buClr>
            </a:pPr>
            <a:r>
              <a:rPr lang="en">
                <a:solidFill>
                  <a:srgbClr val="000000"/>
                </a:solidFill>
              </a:rPr>
              <a:t>Pick a node and recalculate </a:t>
            </a:r>
            <a:r>
              <a:rPr i="1" lang="en">
                <a:solidFill>
                  <a:srgbClr val="000000"/>
                </a:solidFill>
              </a:rPr>
              <a:t>ReachIn</a:t>
            </a:r>
            <a:r>
              <a:rPr lang="en">
                <a:solidFill>
                  <a:srgbClr val="000000"/>
                </a:solidFill>
              </a:rPr>
              <a:t>, </a:t>
            </a:r>
            <a:r>
              <a:rPr i="1" lang="en">
                <a:solidFill>
                  <a:srgbClr val="000000"/>
                </a:solidFill>
              </a:rPr>
              <a:t>ReachOut.</a:t>
            </a:r>
          </a:p>
          <a:p>
            <a:pPr indent="-228600" lvl="0" marL="457200" rtl="0">
              <a:lnSpc>
                <a:spcPct val="91800"/>
              </a:lnSpc>
              <a:spcBef>
                <a:spcPts val="0"/>
              </a:spcBef>
              <a:buClr>
                <a:srgbClr val="000000"/>
              </a:buClr>
            </a:pPr>
            <a:r>
              <a:rPr lang="en">
                <a:solidFill>
                  <a:srgbClr val="000000"/>
                </a:solidFill>
              </a:rPr>
              <a:t>Stop when stable</a:t>
            </a:r>
          </a:p>
          <a:p>
            <a:pPr indent="-228600" lvl="1" marL="914400" rtl="0">
              <a:lnSpc>
                <a:spcPct val="91800"/>
              </a:lnSpc>
              <a:spcBef>
                <a:spcPts val="0"/>
              </a:spcBef>
              <a:buClr>
                <a:srgbClr val="000000"/>
              </a:buClr>
            </a:pPr>
            <a:r>
              <a:rPr lang="en">
                <a:solidFill>
                  <a:srgbClr val="000000"/>
                </a:solidFill>
              </a:rPr>
              <a:t>No further changes to </a:t>
            </a:r>
            <a:r>
              <a:rPr i="1" lang="en">
                <a:solidFill>
                  <a:srgbClr val="000000"/>
                </a:solidFill>
              </a:rPr>
              <a:t>ReachOut </a:t>
            </a:r>
            <a:r>
              <a:rPr lang="en">
                <a:solidFill>
                  <a:srgbClr val="000000"/>
                </a:solidFill>
              </a:rPr>
              <a:t>for any node</a:t>
            </a:r>
          </a:p>
          <a:p>
            <a:pPr indent="-228600" lvl="1" marL="914400" rtl="0">
              <a:lnSpc>
                <a:spcPct val="91800"/>
              </a:lnSpc>
              <a:spcBef>
                <a:spcPts val="0"/>
              </a:spcBef>
              <a:buClr>
                <a:srgbClr val="000000"/>
              </a:buClr>
            </a:pPr>
            <a:r>
              <a:rPr lang="en">
                <a:solidFill>
                  <a:srgbClr val="000000"/>
                </a:solidFill>
              </a:rPr>
              <a:t>Guaranteed because the flow equations define a </a:t>
            </a:r>
            <a:r>
              <a:rPr i="1" lang="en">
                <a:solidFill>
                  <a:srgbClr val="000000"/>
                </a:solidFill>
              </a:rPr>
              <a:t>monotonic </a:t>
            </a:r>
            <a:r>
              <a:rPr lang="en">
                <a:solidFill>
                  <a:srgbClr val="000000"/>
                </a:solidFill>
              </a:rPr>
              <a:t>function on the finite </a:t>
            </a:r>
            <a:r>
              <a:rPr i="1" lang="en">
                <a:solidFill>
                  <a:srgbClr val="000000"/>
                </a:solidFill>
              </a:rPr>
              <a:t>lattice </a:t>
            </a:r>
            <a:r>
              <a:rPr lang="en">
                <a:solidFill>
                  <a:srgbClr val="000000"/>
                </a:solidFill>
              </a:rPr>
              <a:t>of possible sets of reaching definition.</a:t>
            </a:r>
          </a:p>
        </p:txBody>
      </p:sp>
      <p:sp>
        <p:nvSpPr>
          <p:cNvPr id="413" name="Shape 4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Iterative Worklist Algorithm</a:t>
            </a:r>
          </a:p>
        </p:txBody>
      </p:sp>
      <p:sp>
        <p:nvSpPr>
          <p:cNvPr id="419" name="Shape 419"/>
          <p:cNvSpPr txBox="1"/>
          <p:nvPr>
            <p:ph idx="1" type="body"/>
          </p:nvPr>
        </p:nvSpPr>
        <p:spPr>
          <a:xfrm>
            <a:off x="457200" y="1600200"/>
            <a:ext cx="3336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Input:</a:t>
            </a:r>
          </a:p>
          <a:p>
            <a:pPr indent="-355600" lvl="1" marL="914400" marR="0" rtl="0" algn="l">
              <a:lnSpc>
                <a:spcPct val="100000"/>
              </a:lnSpc>
              <a:spcBef>
                <a:spcPts val="600"/>
              </a:spcBef>
              <a:spcAft>
                <a:spcPts val="0"/>
              </a:spcAft>
              <a:buSzPct val="100000"/>
            </a:pPr>
            <a:r>
              <a:rPr lang="en" sz="2000"/>
              <a:t>A control flow graph G = (nodes, edges)</a:t>
            </a:r>
          </a:p>
          <a:p>
            <a:pPr indent="-355600" lvl="1" marL="914400" marR="0" rtl="0" algn="l">
              <a:lnSpc>
                <a:spcPct val="100000"/>
              </a:lnSpc>
              <a:spcBef>
                <a:spcPts val="600"/>
              </a:spcBef>
              <a:spcAft>
                <a:spcPts val="0"/>
              </a:spcAft>
              <a:buSzPct val="100000"/>
            </a:pPr>
            <a:r>
              <a:rPr lang="en" sz="2000"/>
              <a:t>pred(n)</a:t>
            </a:r>
          </a:p>
          <a:p>
            <a:pPr indent="-355600" lvl="1" marL="914400" marR="0" rtl="0" algn="l">
              <a:lnSpc>
                <a:spcPct val="100000"/>
              </a:lnSpc>
              <a:spcBef>
                <a:spcPts val="600"/>
              </a:spcBef>
              <a:spcAft>
                <a:spcPts val="0"/>
              </a:spcAft>
              <a:buSzPct val="100000"/>
            </a:pPr>
            <a:r>
              <a:rPr lang="en" sz="2000"/>
              <a:t>succ(n)</a:t>
            </a:r>
          </a:p>
          <a:p>
            <a:pPr indent="-355600" lvl="1" marL="914400" marR="0" rtl="0" algn="l">
              <a:lnSpc>
                <a:spcPct val="100000"/>
              </a:lnSpc>
              <a:spcBef>
                <a:spcPts val="600"/>
              </a:spcBef>
              <a:spcAft>
                <a:spcPts val="0"/>
              </a:spcAft>
              <a:buSzPct val="100000"/>
            </a:pPr>
            <a:r>
              <a:rPr lang="en" sz="2000"/>
              <a:t>gen(n)</a:t>
            </a:r>
          </a:p>
          <a:p>
            <a:pPr indent="-355600" lvl="1" marL="914400" marR="0" rtl="0" algn="l">
              <a:lnSpc>
                <a:spcPct val="100000"/>
              </a:lnSpc>
              <a:spcBef>
                <a:spcPts val="600"/>
              </a:spcBef>
              <a:spcAft>
                <a:spcPts val="0"/>
              </a:spcAft>
              <a:buSzPct val="100000"/>
            </a:pPr>
            <a:r>
              <a:rPr lang="en" sz="2000"/>
              <a:t>kill(n)</a:t>
            </a:r>
          </a:p>
          <a:p>
            <a:pPr indent="-381000" lvl="0" marL="457200" marR="0" rtl="0" algn="l">
              <a:lnSpc>
                <a:spcPct val="100000"/>
              </a:lnSpc>
              <a:spcBef>
                <a:spcPts val="600"/>
              </a:spcBef>
              <a:spcAft>
                <a:spcPts val="0"/>
              </a:spcAft>
              <a:buSzPct val="100000"/>
            </a:pPr>
            <a:r>
              <a:rPr lang="en" sz="2400"/>
              <a:t>Output:</a:t>
            </a:r>
          </a:p>
          <a:p>
            <a:pPr indent="-355600" lvl="1" marL="914400" marR="0" rtl="0" algn="l">
              <a:lnSpc>
                <a:spcPct val="100000"/>
              </a:lnSpc>
              <a:spcBef>
                <a:spcPts val="600"/>
              </a:spcBef>
              <a:spcAft>
                <a:spcPts val="0"/>
              </a:spcAft>
              <a:buSzPct val="100000"/>
            </a:pPr>
            <a:r>
              <a:rPr lang="en" sz="2000"/>
              <a:t>ReachIn(n)</a:t>
            </a:r>
          </a:p>
        </p:txBody>
      </p:sp>
      <p:sp>
        <p:nvSpPr>
          <p:cNvPr id="420" name="Shape 42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
        <p:nvSpPr>
          <p:cNvPr id="421" name="Shape 421"/>
          <p:cNvSpPr txBox="1"/>
          <p:nvPr>
            <p:ph idx="2" type="body"/>
          </p:nvPr>
        </p:nvSpPr>
        <p:spPr>
          <a:xfrm>
            <a:off x="3972125" y="1600200"/>
            <a:ext cx="4714800" cy="4967700"/>
          </a:xfrm>
          <a:prstGeom prst="rect">
            <a:avLst/>
          </a:prstGeom>
        </p:spPr>
        <p:txBody>
          <a:bodyPr anchorCtr="0" anchor="t" bIns="91425" lIns="91425" rIns="91425" tIns="91425">
            <a:noAutofit/>
          </a:bodyPr>
          <a:lstStyle/>
          <a:p>
            <a:pPr lvl="0" rtl="0">
              <a:spcBef>
                <a:spcPts val="0"/>
              </a:spcBef>
              <a:buNone/>
            </a:pPr>
            <a:r>
              <a:rPr lang="en" sz="1500">
                <a:latin typeface="Courier New"/>
                <a:ea typeface="Courier New"/>
                <a:cs typeface="Courier New"/>
                <a:sym typeface="Courier New"/>
              </a:rPr>
              <a:t>for(n ∈ nodes){</a:t>
            </a:r>
          </a:p>
          <a:p>
            <a:pPr lvl="0" rtl="0">
              <a:spcBef>
                <a:spcPts val="0"/>
              </a:spcBef>
              <a:buNone/>
            </a:pPr>
            <a:r>
              <a:rPr lang="en" sz="1500">
                <a:latin typeface="Courier New"/>
                <a:ea typeface="Courier New"/>
                <a:cs typeface="Courier New"/>
                <a:sym typeface="Courier New"/>
              </a:rPr>
              <a:t>	ReachOut(n) = {};</a:t>
            </a:r>
          </a:p>
          <a:p>
            <a:pPr lvl="0" rtl="0">
              <a:spcBef>
                <a:spcPts val="0"/>
              </a:spcBef>
              <a:buNone/>
            </a:pPr>
            <a:r>
              <a:rPr lang="en" sz="1500">
                <a:latin typeface="Courier New"/>
                <a:ea typeface="Courier New"/>
                <a:cs typeface="Courier New"/>
                <a:sym typeface="Courier New"/>
              </a:rPr>
              <a:t>}</a:t>
            </a:r>
          </a:p>
          <a:p>
            <a:pPr lvl="0" rtl="0">
              <a:spcBef>
                <a:spcPts val="0"/>
              </a:spcBef>
              <a:buNone/>
            </a:pPr>
            <a:r>
              <a:rPr lang="en" sz="1500">
                <a:latin typeface="Courier New"/>
                <a:ea typeface="Courier New"/>
                <a:cs typeface="Courier New"/>
                <a:sym typeface="Courier New"/>
              </a:rPr>
              <a:t>workList = nodes;</a:t>
            </a:r>
          </a:p>
          <a:p>
            <a:pPr lvl="0" rtl="0">
              <a:spcBef>
                <a:spcPts val="0"/>
              </a:spcBef>
              <a:buNone/>
            </a:pPr>
            <a:r>
              <a:rPr lang="en" sz="1500">
                <a:latin typeface="Courier New"/>
                <a:ea typeface="Courier New"/>
                <a:cs typeface="Courier New"/>
                <a:sym typeface="Courier New"/>
              </a:rPr>
              <a:t>while(workList != {}){</a:t>
            </a:r>
          </a:p>
          <a:p>
            <a:pPr lvl="0" rtl="0">
              <a:spcBef>
                <a:spcPts val="0"/>
              </a:spcBef>
              <a:buNone/>
            </a:pPr>
            <a:r>
              <a:rPr lang="en" sz="1500">
                <a:latin typeface="Courier New"/>
                <a:ea typeface="Courier New"/>
                <a:cs typeface="Courier New"/>
                <a:sym typeface="Courier New"/>
              </a:rPr>
              <a:t>	n = a node from the workList;</a:t>
            </a:r>
          </a:p>
          <a:p>
            <a:pPr lvl="0" rtl="0">
              <a:spcBef>
                <a:spcPts val="0"/>
              </a:spcBef>
              <a:buNone/>
            </a:pPr>
            <a:r>
              <a:rPr lang="en" sz="1500">
                <a:latin typeface="Courier New"/>
                <a:ea typeface="Courier New"/>
                <a:cs typeface="Courier New"/>
                <a:sym typeface="Courier New"/>
              </a:rPr>
              <a:t>	workList = workList \ {n};</a:t>
            </a:r>
          </a:p>
          <a:p>
            <a:pPr lvl="0" rtl="0">
              <a:spcBef>
                <a:spcPts val="0"/>
              </a:spcBef>
              <a:buNone/>
            </a:pPr>
            <a:r>
              <a:rPr lang="en" sz="1500">
                <a:latin typeface="Courier New"/>
                <a:ea typeface="Courier New"/>
                <a:cs typeface="Courier New"/>
                <a:sym typeface="Courier New"/>
              </a:rPr>
              <a:t>	oldVal = ReachOut(n);</a:t>
            </a:r>
          </a:p>
          <a:p>
            <a:pPr lvl="0" rtl="0">
              <a:spcBef>
                <a:spcPts val="0"/>
              </a:spcBef>
              <a:buNone/>
            </a:pPr>
            <a:r>
              <a:rPr lang="en" sz="1500">
                <a:latin typeface="Courier New"/>
                <a:ea typeface="Courier New"/>
                <a:cs typeface="Courier New"/>
                <a:sym typeface="Courier New"/>
              </a:rPr>
              <a:t>	ReachIn(n) = ⋃</a:t>
            </a:r>
            <a:r>
              <a:rPr baseline="-25000" lang="en" sz="1500">
                <a:latin typeface="Courier New"/>
                <a:ea typeface="Courier New"/>
                <a:cs typeface="Courier New"/>
                <a:sym typeface="Courier New"/>
              </a:rPr>
              <a:t>p∈pred(n)</a:t>
            </a:r>
            <a:r>
              <a:rPr lang="en" sz="1500">
                <a:latin typeface="Courier New"/>
                <a:ea typeface="Courier New"/>
                <a:cs typeface="Courier New"/>
                <a:sym typeface="Courier New"/>
              </a:rPr>
              <a:t> ReachOut(p);</a:t>
            </a:r>
          </a:p>
          <a:p>
            <a:pPr lvl="0" rtl="0">
              <a:spcBef>
                <a:spcPts val="0"/>
              </a:spcBef>
              <a:buNone/>
            </a:pPr>
            <a:r>
              <a:rPr lang="en" sz="1500">
                <a:latin typeface="Courier New"/>
                <a:ea typeface="Courier New"/>
                <a:cs typeface="Courier New"/>
                <a:sym typeface="Courier New"/>
              </a:rPr>
              <a:t>	ReachOut(n) = (ReachIn(n) \ kill(n)) ⋃ gen(n)</a:t>
            </a:r>
          </a:p>
          <a:p>
            <a:pPr lvl="0" rtl="0">
              <a:spcBef>
                <a:spcPts val="0"/>
              </a:spcBef>
              <a:buNone/>
            </a:pPr>
            <a:r>
              <a:rPr lang="en" sz="1500">
                <a:latin typeface="Courier New"/>
                <a:ea typeface="Courier New"/>
                <a:cs typeface="Courier New"/>
                <a:sym typeface="Courier New"/>
              </a:rPr>
              <a:t>	if(ReachOut != oldVal){</a:t>
            </a:r>
          </a:p>
          <a:p>
            <a:pPr lvl="0" rtl="0">
              <a:spcBef>
                <a:spcPts val="0"/>
              </a:spcBef>
              <a:buNone/>
            </a:pPr>
            <a:r>
              <a:rPr lang="en" sz="1500">
                <a:latin typeface="Courier New"/>
                <a:ea typeface="Courier New"/>
                <a:cs typeface="Courier New"/>
                <a:sym typeface="Courier New"/>
              </a:rPr>
              <a:t>		workList = workList ⋃ succ(n);</a:t>
            </a:r>
          </a:p>
          <a:p>
            <a:pPr lvl="0" rtl="0">
              <a:spcBef>
                <a:spcPts val="0"/>
              </a:spcBef>
              <a:buNone/>
            </a:pPr>
            <a:r>
              <a:rPr lang="en" sz="1500">
                <a:latin typeface="Courier New"/>
                <a:ea typeface="Courier New"/>
                <a:cs typeface="Courier New"/>
                <a:sym typeface="Courier New"/>
              </a:rPr>
              <a:t>	}</a:t>
            </a:r>
          </a:p>
          <a:p>
            <a:pPr lvl="0" rtl="0">
              <a:spcBef>
                <a:spcPts val="0"/>
              </a:spcBef>
              <a:buNone/>
            </a:pPr>
            <a:r>
              <a:rPr lang="en" sz="1500">
                <a:latin typeface="Courier New"/>
                <a:ea typeface="Courier New"/>
                <a:cs typeface="Courier New"/>
                <a:sym typeface="Courier New"/>
              </a:rPr>
              <a:t>}</a:t>
            </a:r>
          </a:p>
        </p:txBody>
      </p:sp>
      <p:sp>
        <p:nvSpPr>
          <p:cNvPr id="422" name="Shape 422"/>
          <p:cNvSpPr/>
          <p:nvPr/>
        </p:nvSpPr>
        <p:spPr>
          <a:xfrm>
            <a:off x="875500" y="1767200"/>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800"/>
              <a:t>Initialize the reaching definitions flowing out to an empty set.</a:t>
            </a:r>
          </a:p>
        </p:txBody>
      </p:sp>
      <p:sp>
        <p:nvSpPr>
          <p:cNvPr id="423" name="Shape 423"/>
          <p:cNvSpPr/>
          <p:nvPr/>
        </p:nvSpPr>
        <p:spPr>
          <a:xfrm>
            <a:off x="956700" y="2276275"/>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just">
              <a:lnSpc>
                <a:spcPct val="115000"/>
              </a:lnSpc>
              <a:spcBef>
                <a:spcPts val="0"/>
              </a:spcBef>
              <a:buClr>
                <a:schemeClr val="dk1"/>
              </a:buClr>
              <a:buSzPct val="61111"/>
              <a:buFont typeface="Arial"/>
              <a:buNone/>
            </a:pPr>
            <a:r>
              <a:rPr lang="en" sz="1800">
                <a:solidFill>
                  <a:schemeClr val="dk1"/>
                </a:solidFill>
              </a:rPr>
              <a:t>Keep a </a:t>
            </a:r>
            <a:r>
              <a:rPr i="1" lang="en" sz="1800">
                <a:solidFill>
                  <a:schemeClr val="dk1"/>
                </a:solidFill>
              </a:rPr>
              <a:t>worklist</a:t>
            </a:r>
            <a:r>
              <a:rPr lang="en" sz="1800">
                <a:solidFill>
                  <a:schemeClr val="dk1"/>
                </a:solidFill>
              </a:rPr>
              <a:t> of nodes to be processed.</a:t>
            </a:r>
          </a:p>
        </p:txBody>
      </p:sp>
      <p:sp>
        <p:nvSpPr>
          <p:cNvPr id="424" name="Shape 424"/>
          <p:cNvSpPr/>
          <p:nvPr/>
        </p:nvSpPr>
        <p:spPr>
          <a:xfrm>
            <a:off x="1053975" y="3008350"/>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At each step remove an element from the </a:t>
            </a:r>
            <a:r>
              <a:rPr i="1" lang="en" sz="1800">
                <a:solidFill>
                  <a:schemeClr val="dk1"/>
                </a:solidFill>
              </a:rPr>
              <a:t>worklist</a:t>
            </a:r>
            <a:r>
              <a:rPr lang="en" sz="1800">
                <a:solidFill>
                  <a:schemeClr val="dk1"/>
                </a:solidFill>
              </a:rPr>
              <a:t> and process it.</a:t>
            </a:r>
          </a:p>
        </p:txBody>
      </p:sp>
      <p:sp>
        <p:nvSpPr>
          <p:cNvPr id="425" name="Shape 425"/>
          <p:cNvSpPr/>
          <p:nvPr/>
        </p:nvSpPr>
        <p:spPr>
          <a:xfrm>
            <a:off x="1135025" y="3728175"/>
            <a:ext cx="2837100" cy="891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Calculate the flow equations.</a:t>
            </a:r>
          </a:p>
        </p:txBody>
      </p:sp>
      <p:sp>
        <p:nvSpPr>
          <p:cNvPr id="426" name="Shape 426"/>
          <p:cNvSpPr/>
          <p:nvPr/>
        </p:nvSpPr>
        <p:spPr>
          <a:xfrm>
            <a:off x="635525" y="5044125"/>
            <a:ext cx="3336600" cy="10275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08000"/>
              </a:lnSpc>
              <a:spcBef>
                <a:spcPts val="0"/>
              </a:spcBef>
              <a:buNone/>
            </a:pPr>
            <a:r>
              <a:rPr lang="en" sz="1800">
                <a:solidFill>
                  <a:schemeClr val="dk1"/>
                </a:solidFill>
              </a:rPr>
              <a:t>If the recalculated value is different for the node add its successors to the worklist.</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0" name="Shape 430"/>
        <p:cNvGrpSpPr/>
        <p:nvPr/>
      </p:nvGrpSpPr>
      <p:grpSpPr>
        <a:xfrm>
          <a:off x="0" y="0"/>
          <a:ext cx="0" cy="0"/>
          <a:chOff x="0" y="0"/>
          <a:chExt cx="0" cy="0"/>
        </a:xfrm>
      </p:grpSpPr>
      <p:sp>
        <p:nvSpPr>
          <p:cNvPr id="431" name="Shape 43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Can this algorithm work for other analyses?</a:t>
            </a:r>
          </a:p>
        </p:txBody>
      </p:sp>
      <p:sp>
        <p:nvSpPr>
          <p:cNvPr id="432" name="Shape 4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buClr>
                <a:srgbClr val="000000"/>
              </a:buClr>
            </a:pPr>
            <a:r>
              <a:rPr lang="en">
                <a:solidFill>
                  <a:srgbClr val="000000"/>
                </a:solidFill>
              </a:rPr>
              <a:t>ReachIn/ReachOut are flow equations.</a:t>
            </a:r>
          </a:p>
          <a:p>
            <a:pPr indent="-228600" lvl="1" marL="914400" rtl="0">
              <a:lnSpc>
                <a:spcPct val="120000"/>
              </a:lnSpc>
              <a:spcBef>
                <a:spcPts val="0"/>
              </a:spcBef>
              <a:buClr>
                <a:srgbClr val="000000"/>
              </a:buClr>
            </a:pPr>
            <a:r>
              <a:rPr lang="en">
                <a:solidFill>
                  <a:srgbClr val="000000"/>
                </a:solidFill>
              </a:rPr>
              <a:t>They describe passing information over a graph.</a:t>
            </a:r>
          </a:p>
          <a:p>
            <a:pPr indent="-228600" lvl="1" marL="914400" rtl="0">
              <a:lnSpc>
                <a:spcPct val="120000"/>
              </a:lnSpc>
              <a:spcBef>
                <a:spcPts val="0"/>
              </a:spcBef>
              <a:buClr>
                <a:srgbClr val="000000"/>
              </a:buClr>
            </a:pPr>
            <a:r>
              <a:rPr lang="en">
                <a:solidFill>
                  <a:srgbClr val="000000"/>
                </a:solidFill>
              </a:rPr>
              <a:t>Many other program analyses follow a common pattern.</a:t>
            </a:r>
          </a:p>
          <a:p>
            <a:pPr indent="-228600" lvl="0" marL="457200" rtl="0">
              <a:lnSpc>
                <a:spcPct val="120000"/>
              </a:lnSpc>
              <a:spcBef>
                <a:spcPts val="0"/>
              </a:spcBef>
              <a:buClr>
                <a:srgbClr val="000000"/>
              </a:buClr>
            </a:pPr>
            <a:r>
              <a:rPr lang="en">
                <a:solidFill>
                  <a:srgbClr val="000000"/>
                </a:solidFill>
              </a:rPr>
              <a:t>Initialize-Repeat-Until-Stable Algorithm</a:t>
            </a:r>
          </a:p>
          <a:p>
            <a:pPr indent="-228600" lvl="1" marL="914400" rtl="0">
              <a:lnSpc>
                <a:spcPct val="120000"/>
              </a:lnSpc>
              <a:spcBef>
                <a:spcPts val="0"/>
              </a:spcBef>
              <a:buClr>
                <a:srgbClr val="000000"/>
              </a:buClr>
            </a:pPr>
            <a:r>
              <a:rPr lang="en">
                <a:solidFill>
                  <a:srgbClr val="000000"/>
                </a:solidFill>
              </a:rPr>
              <a:t>Would work for any set of flow equations as long as the constraints for convergence are satisfied.</a:t>
            </a:r>
          </a:p>
          <a:p>
            <a:pPr indent="-419100" lvl="0" marL="457200" marR="0" rtl="0" algn="l">
              <a:lnSpc>
                <a:spcPct val="120000"/>
              </a:lnSpc>
              <a:spcBef>
                <a:spcPts val="0"/>
              </a:spcBef>
              <a:spcAft>
                <a:spcPts val="0"/>
              </a:spcAft>
              <a:buClr>
                <a:srgbClr val="000000"/>
              </a:buClr>
              <a:buSzPct val="100000"/>
              <a:buFont typeface="Arial"/>
            </a:pPr>
            <a:r>
              <a:rPr lang="en">
                <a:solidFill>
                  <a:srgbClr val="000000"/>
                </a:solidFill>
              </a:rPr>
              <a:t>Another problem - expression availability.</a:t>
            </a:r>
          </a:p>
        </p:txBody>
      </p:sp>
      <p:sp>
        <p:nvSpPr>
          <p:cNvPr id="433" name="Shape 4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7" name="Shape 437"/>
        <p:cNvGrpSpPr/>
        <p:nvPr/>
      </p:nvGrpSpPr>
      <p:grpSpPr>
        <a:xfrm>
          <a:off x="0" y="0"/>
          <a:ext cx="0" cy="0"/>
          <a:chOff x="0" y="0"/>
          <a:chExt cx="0" cy="0"/>
        </a:xfrm>
      </p:grpSpPr>
      <p:sp>
        <p:nvSpPr>
          <p:cNvPr id="438" name="Shape 43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Available Expressions</a:t>
            </a:r>
          </a:p>
        </p:txBody>
      </p:sp>
      <p:sp>
        <p:nvSpPr>
          <p:cNvPr id="439" name="Shape 4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When can the value of a subexpression be saved and reused rather than recomputed?</a:t>
            </a:r>
          </a:p>
          <a:p>
            <a:pPr indent="-406400" lvl="1" marL="914400" marR="0" rtl="0" algn="l">
              <a:lnSpc>
                <a:spcPct val="100000"/>
              </a:lnSpc>
              <a:spcBef>
                <a:spcPts val="600"/>
              </a:spcBef>
              <a:spcAft>
                <a:spcPts val="0"/>
              </a:spcAft>
              <a:buSzPct val="116666"/>
            </a:pPr>
            <a:r>
              <a:rPr lang="en"/>
              <a:t>Classic data-flow analysis, often used in compiler construction.</a:t>
            </a:r>
          </a:p>
          <a:p>
            <a:pPr indent="-228600" lvl="0" marL="457200" marR="0" rtl="0" algn="l">
              <a:lnSpc>
                <a:spcPct val="100000"/>
              </a:lnSpc>
              <a:spcBef>
                <a:spcPts val="600"/>
              </a:spcBef>
              <a:spcAft>
                <a:spcPts val="0"/>
              </a:spcAft>
            </a:pPr>
            <a:r>
              <a:rPr lang="en"/>
              <a:t>Can be defined in terms of paths in a CFG.</a:t>
            </a:r>
          </a:p>
          <a:p>
            <a:pPr indent="-228600" lvl="0" marL="457200" marR="0" rtl="0" algn="l">
              <a:lnSpc>
                <a:spcPct val="100000"/>
              </a:lnSpc>
              <a:spcBef>
                <a:spcPts val="600"/>
              </a:spcBef>
              <a:spcAft>
                <a:spcPts val="0"/>
              </a:spcAft>
            </a:pPr>
            <a:r>
              <a:rPr lang="en"/>
              <a:t>An expression is </a:t>
            </a:r>
            <a:r>
              <a:rPr i="1" lang="en"/>
              <a:t>available</a:t>
            </a:r>
            <a:r>
              <a:rPr lang="en"/>
              <a:t> if - for all paths through the CFG - the expression has been computed and not later modified.</a:t>
            </a:r>
          </a:p>
          <a:p>
            <a:pPr indent="-228600" lvl="1" marL="914400" marR="0" rtl="0" algn="l">
              <a:lnSpc>
                <a:spcPct val="100000"/>
              </a:lnSpc>
              <a:spcBef>
                <a:spcPts val="600"/>
              </a:spcBef>
              <a:spcAft>
                <a:spcPts val="0"/>
              </a:spcAft>
            </a:pPr>
            <a:r>
              <a:rPr lang="en"/>
              <a:t>Expression is </a:t>
            </a:r>
            <a:r>
              <a:rPr i="1" lang="en"/>
              <a:t>generated</a:t>
            </a:r>
            <a:r>
              <a:rPr lang="en"/>
              <a:t> when computed.</a:t>
            </a:r>
          </a:p>
          <a:p>
            <a:pPr indent="-228600" lvl="1" marL="914400" marR="0" rtl="0" algn="l">
              <a:lnSpc>
                <a:spcPct val="100000"/>
              </a:lnSpc>
              <a:spcBef>
                <a:spcPts val="600"/>
              </a:spcBef>
              <a:spcAft>
                <a:spcPts val="0"/>
              </a:spcAft>
            </a:pPr>
            <a:r>
              <a:rPr lang="en"/>
              <a:t>… and </a:t>
            </a:r>
            <a:r>
              <a:rPr i="1" lang="en"/>
              <a:t>killed</a:t>
            </a:r>
            <a:r>
              <a:rPr lang="en"/>
              <a:t> when any part of it is redefined.</a:t>
            </a:r>
          </a:p>
        </p:txBody>
      </p:sp>
      <p:sp>
        <p:nvSpPr>
          <p:cNvPr id="440" name="Shape 4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Available Expressions</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Like with reaching, availability can be described using flow equations.</a:t>
            </a:r>
          </a:p>
          <a:p>
            <a:pPr indent="-228600" lvl="0" marL="457200" marR="0" rtl="0" algn="l">
              <a:lnSpc>
                <a:spcPct val="100000"/>
              </a:lnSpc>
              <a:spcBef>
                <a:spcPts val="600"/>
              </a:spcBef>
              <a:spcAft>
                <a:spcPts val="0"/>
              </a:spcAft>
            </a:pPr>
            <a:r>
              <a:rPr lang="en"/>
              <a:t>The expressions that become available (gen set) and cease to be available (kill set) can be computed simply.</a:t>
            </a:r>
          </a:p>
          <a:p>
            <a:pPr indent="-228600" lvl="0" marL="457200" marR="0" rtl="0" algn="l">
              <a:lnSpc>
                <a:spcPct val="100000"/>
              </a:lnSpc>
              <a:spcBef>
                <a:spcPts val="600"/>
              </a:spcBef>
              <a:spcAft>
                <a:spcPts val="0"/>
              </a:spcAft>
            </a:pPr>
            <a:r>
              <a:rPr lang="en"/>
              <a:t>Flow equations:</a:t>
            </a:r>
          </a:p>
          <a:p>
            <a:pPr indent="-228600" lvl="1" marL="914400" rtl="0">
              <a:spcBef>
                <a:spcPts val="600"/>
              </a:spcBef>
            </a:pPr>
            <a:r>
              <a:rPr lang="en"/>
              <a:t>AvailIn(n) = ⋂</a:t>
            </a:r>
            <a:r>
              <a:rPr baseline="-25000" lang="en"/>
              <a:t>p∈pred(n)</a:t>
            </a:r>
            <a:r>
              <a:rPr lang="en"/>
              <a:t> AvailOut(p)</a:t>
            </a:r>
            <a:br>
              <a:rPr lang="en"/>
            </a:br>
          </a:p>
          <a:p>
            <a:pPr indent="-228600" lvl="1" marL="914400" rtl="0">
              <a:spcBef>
                <a:spcPts val="600"/>
              </a:spcBef>
            </a:pPr>
            <a:r>
              <a:rPr lang="en"/>
              <a:t>AvailOut(n) = (AvailIn(n) \ kill(n)) ⋃ gen(n)</a:t>
            </a:r>
          </a:p>
        </p:txBody>
      </p:sp>
      <p:sp>
        <p:nvSpPr>
          <p:cNvPr id="447" name="Shape 44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Iterative Worklist Algorithm</a:t>
            </a:r>
          </a:p>
        </p:txBody>
      </p:sp>
      <p:sp>
        <p:nvSpPr>
          <p:cNvPr id="453" name="Shape 453"/>
          <p:cNvSpPr txBox="1"/>
          <p:nvPr>
            <p:ph idx="1" type="body"/>
          </p:nvPr>
        </p:nvSpPr>
        <p:spPr>
          <a:xfrm>
            <a:off x="457200" y="1600200"/>
            <a:ext cx="3336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Input:</a:t>
            </a:r>
          </a:p>
          <a:p>
            <a:pPr indent="-355600" lvl="1" marL="914400" marR="0" rtl="0" algn="l">
              <a:lnSpc>
                <a:spcPct val="100000"/>
              </a:lnSpc>
              <a:spcBef>
                <a:spcPts val="600"/>
              </a:spcBef>
              <a:spcAft>
                <a:spcPts val="0"/>
              </a:spcAft>
              <a:buSzPct val="100000"/>
            </a:pPr>
            <a:r>
              <a:rPr lang="en" sz="2000"/>
              <a:t>A control flow graph G = (nodes, edges)</a:t>
            </a:r>
          </a:p>
          <a:p>
            <a:pPr indent="-355600" lvl="1" marL="914400" marR="0" rtl="0" algn="l">
              <a:lnSpc>
                <a:spcPct val="100000"/>
              </a:lnSpc>
              <a:spcBef>
                <a:spcPts val="600"/>
              </a:spcBef>
              <a:spcAft>
                <a:spcPts val="0"/>
              </a:spcAft>
              <a:buSzPct val="100000"/>
            </a:pPr>
            <a:r>
              <a:rPr lang="en" sz="2000"/>
              <a:t>pred(n)</a:t>
            </a:r>
          </a:p>
          <a:p>
            <a:pPr indent="-355600" lvl="1" marL="914400" marR="0" rtl="0" algn="l">
              <a:lnSpc>
                <a:spcPct val="100000"/>
              </a:lnSpc>
              <a:spcBef>
                <a:spcPts val="600"/>
              </a:spcBef>
              <a:spcAft>
                <a:spcPts val="0"/>
              </a:spcAft>
              <a:buSzPct val="100000"/>
            </a:pPr>
            <a:r>
              <a:rPr lang="en" sz="2000"/>
              <a:t>succ(n)</a:t>
            </a:r>
          </a:p>
          <a:p>
            <a:pPr indent="-355600" lvl="1" marL="914400" marR="0" rtl="0" algn="l">
              <a:lnSpc>
                <a:spcPct val="100000"/>
              </a:lnSpc>
              <a:spcBef>
                <a:spcPts val="600"/>
              </a:spcBef>
              <a:spcAft>
                <a:spcPts val="0"/>
              </a:spcAft>
              <a:buSzPct val="100000"/>
            </a:pPr>
            <a:r>
              <a:rPr lang="en" sz="2000"/>
              <a:t>gen(n)</a:t>
            </a:r>
          </a:p>
          <a:p>
            <a:pPr indent="-355600" lvl="1" marL="914400" marR="0" rtl="0" algn="l">
              <a:lnSpc>
                <a:spcPct val="100000"/>
              </a:lnSpc>
              <a:spcBef>
                <a:spcPts val="600"/>
              </a:spcBef>
              <a:spcAft>
                <a:spcPts val="0"/>
              </a:spcAft>
              <a:buSzPct val="100000"/>
            </a:pPr>
            <a:r>
              <a:rPr lang="en" sz="2000"/>
              <a:t>kill(n)</a:t>
            </a:r>
          </a:p>
          <a:p>
            <a:pPr indent="-381000" lvl="0" marL="457200" marR="0" rtl="0" algn="l">
              <a:lnSpc>
                <a:spcPct val="100000"/>
              </a:lnSpc>
              <a:spcBef>
                <a:spcPts val="600"/>
              </a:spcBef>
              <a:spcAft>
                <a:spcPts val="0"/>
              </a:spcAft>
              <a:buSzPct val="100000"/>
            </a:pPr>
            <a:r>
              <a:rPr lang="en" sz="2400"/>
              <a:t>Output:</a:t>
            </a:r>
          </a:p>
          <a:p>
            <a:pPr indent="-355600" lvl="1" marL="914400" marR="0" rtl="0" algn="l">
              <a:lnSpc>
                <a:spcPct val="100000"/>
              </a:lnSpc>
              <a:spcBef>
                <a:spcPts val="600"/>
              </a:spcBef>
              <a:spcAft>
                <a:spcPts val="0"/>
              </a:spcAft>
              <a:buSzPct val="100000"/>
            </a:pPr>
            <a:r>
              <a:rPr lang="en" sz="2000"/>
              <a:t>AvailIn(n)</a:t>
            </a:r>
          </a:p>
        </p:txBody>
      </p:sp>
      <p:sp>
        <p:nvSpPr>
          <p:cNvPr id="454" name="Shape 45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455" name="Shape 455"/>
          <p:cNvSpPr txBox="1"/>
          <p:nvPr>
            <p:ph idx="2" type="body"/>
          </p:nvPr>
        </p:nvSpPr>
        <p:spPr>
          <a:xfrm>
            <a:off x="3680300" y="1600200"/>
            <a:ext cx="5006400" cy="4967700"/>
          </a:xfrm>
          <a:prstGeom prst="rect">
            <a:avLst/>
          </a:prstGeom>
        </p:spPr>
        <p:txBody>
          <a:bodyPr anchorCtr="0" anchor="t" bIns="91425" lIns="91425" rIns="91425" tIns="91425">
            <a:noAutofit/>
          </a:bodyPr>
          <a:lstStyle/>
          <a:p>
            <a:pPr lvl="0" rtl="0">
              <a:spcBef>
                <a:spcPts val="0"/>
              </a:spcBef>
              <a:buNone/>
            </a:pPr>
            <a:r>
              <a:rPr lang="en" sz="1500">
                <a:latin typeface="Consolas"/>
                <a:ea typeface="Consolas"/>
                <a:cs typeface="Consolas"/>
                <a:sym typeface="Consolas"/>
              </a:rPr>
              <a:t>for(n ∈ nodes){</a:t>
            </a:r>
          </a:p>
          <a:p>
            <a:pPr lvl="0" rtl="0">
              <a:spcBef>
                <a:spcPts val="0"/>
              </a:spcBef>
              <a:buNone/>
            </a:pPr>
            <a:r>
              <a:rPr lang="en" sz="1500">
                <a:latin typeface="Consolas"/>
                <a:ea typeface="Consolas"/>
                <a:cs typeface="Consolas"/>
                <a:sym typeface="Consolas"/>
              </a:rPr>
              <a:t>	</a:t>
            </a:r>
            <a:r>
              <a:rPr b="1" lang="en" sz="1500">
                <a:latin typeface="Consolas"/>
                <a:ea typeface="Consolas"/>
                <a:cs typeface="Consolas"/>
                <a:sym typeface="Consolas"/>
              </a:rPr>
              <a:t>AvailOut(n) = set of all expressions </a:t>
            </a:r>
            <a:br>
              <a:rPr b="1" lang="en" sz="1500">
                <a:latin typeface="Consolas"/>
                <a:ea typeface="Consolas"/>
                <a:cs typeface="Consolas"/>
                <a:sym typeface="Consolas"/>
              </a:rPr>
            </a:br>
            <a:r>
              <a:rPr b="1" lang="en" sz="1500">
                <a:latin typeface="Consolas"/>
                <a:ea typeface="Consolas"/>
                <a:cs typeface="Consolas"/>
                <a:sym typeface="Consolas"/>
              </a:rPr>
              <a:t>    defined anywhere;</a:t>
            </a:r>
          </a:p>
          <a:p>
            <a:pPr lvl="0" rtl="0">
              <a:spcBef>
                <a:spcPts val="0"/>
              </a:spcBef>
              <a:buNone/>
            </a:pPr>
            <a:r>
              <a:rPr lang="en" sz="1500">
                <a:latin typeface="Consolas"/>
                <a:ea typeface="Consolas"/>
                <a:cs typeface="Consolas"/>
                <a:sym typeface="Consolas"/>
              </a:rPr>
              <a:t>}</a:t>
            </a:r>
          </a:p>
          <a:p>
            <a:pPr lvl="0" rtl="0">
              <a:spcBef>
                <a:spcPts val="0"/>
              </a:spcBef>
              <a:buNone/>
            </a:pPr>
            <a:r>
              <a:rPr lang="en" sz="1500">
                <a:latin typeface="Consolas"/>
                <a:ea typeface="Consolas"/>
                <a:cs typeface="Consolas"/>
                <a:sym typeface="Consolas"/>
              </a:rPr>
              <a:t>workList = nodes;</a:t>
            </a:r>
          </a:p>
          <a:p>
            <a:pPr lvl="0" rtl="0">
              <a:spcBef>
                <a:spcPts val="0"/>
              </a:spcBef>
              <a:buNone/>
            </a:pPr>
            <a:r>
              <a:rPr lang="en" sz="1500">
                <a:latin typeface="Consolas"/>
                <a:ea typeface="Consolas"/>
                <a:cs typeface="Consolas"/>
                <a:sym typeface="Consolas"/>
              </a:rPr>
              <a:t>while(workList != {}){</a:t>
            </a:r>
          </a:p>
          <a:p>
            <a:pPr lvl="0" rtl="0">
              <a:spcBef>
                <a:spcPts val="0"/>
              </a:spcBef>
              <a:buNone/>
            </a:pPr>
            <a:r>
              <a:rPr lang="en" sz="1500">
                <a:latin typeface="Consolas"/>
                <a:ea typeface="Consolas"/>
                <a:cs typeface="Consolas"/>
                <a:sym typeface="Consolas"/>
              </a:rPr>
              <a:t>	n = a node from the workList;</a:t>
            </a:r>
          </a:p>
          <a:p>
            <a:pPr lvl="0" rtl="0">
              <a:spcBef>
                <a:spcPts val="0"/>
              </a:spcBef>
              <a:buNone/>
            </a:pPr>
            <a:r>
              <a:rPr lang="en" sz="1500">
                <a:latin typeface="Consolas"/>
                <a:ea typeface="Consolas"/>
                <a:cs typeface="Consolas"/>
                <a:sym typeface="Consolas"/>
              </a:rPr>
              <a:t>	workList = workList \ {n};</a:t>
            </a:r>
          </a:p>
          <a:p>
            <a:pPr lvl="0" rtl="0">
              <a:spcBef>
                <a:spcPts val="0"/>
              </a:spcBef>
              <a:buNone/>
            </a:pPr>
            <a:r>
              <a:rPr lang="en" sz="1500">
                <a:latin typeface="Consolas"/>
                <a:ea typeface="Consolas"/>
                <a:cs typeface="Consolas"/>
                <a:sym typeface="Consolas"/>
              </a:rPr>
              <a:t>	oldVal = AvailOut(n);</a:t>
            </a:r>
          </a:p>
          <a:p>
            <a:pPr lvl="0" rtl="0">
              <a:spcBef>
                <a:spcPts val="0"/>
              </a:spcBef>
              <a:buNone/>
            </a:pPr>
            <a:r>
              <a:rPr lang="en" sz="1500">
                <a:latin typeface="Consolas"/>
                <a:ea typeface="Consolas"/>
                <a:cs typeface="Consolas"/>
                <a:sym typeface="Consolas"/>
              </a:rPr>
              <a:t>	</a:t>
            </a:r>
            <a:r>
              <a:rPr b="1" lang="en" sz="1500">
                <a:latin typeface="Consolas"/>
                <a:ea typeface="Consolas"/>
                <a:cs typeface="Consolas"/>
                <a:sym typeface="Consolas"/>
              </a:rPr>
              <a:t>AvailIn(n) = ⋂</a:t>
            </a:r>
            <a:r>
              <a:rPr b="1" baseline="-25000" lang="en" sz="1500">
                <a:latin typeface="Consolas"/>
                <a:ea typeface="Consolas"/>
                <a:cs typeface="Consolas"/>
                <a:sym typeface="Consolas"/>
              </a:rPr>
              <a:t>p∈pred(n)</a:t>
            </a:r>
            <a:r>
              <a:rPr b="1" lang="en" sz="1500">
                <a:latin typeface="Consolas"/>
                <a:ea typeface="Consolas"/>
                <a:cs typeface="Consolas"/>
                <a:sym typeface="Consolas"/>
              </a:rPr>
              <a:t> AvailOut(p)</a:t>
            </a:r>
          </a:p>
          <a:p>
            <a:pPr lvl="0" rtl="0">
              <a:spcBef>
                <a:spcPts val="0"/>
              </a:spcBef>
              <a:buNone/>
            </a:pPr>
            <a:r>
              <a:rPr b="1" lang="en" sz="1500">
                <a:latin typeface="Consolas"/>
                <a:ea typeface="Consolas"/>
                <a:cs typeface="Consolas"/>
                <a:sym typeface="Consolas"/>
              </a:rPr>
              <a:t>	AvailOut(n) = (AvailIn(n) \ kill(n)) ⋃ </a:t>
            </a:r>
            <a:br>
              <a:rPr b="1" lang="en" sz="1500">
                <a:latin typeface="Consolas"/>
                <a:ea typeface="Consolas"/>
                <a:cs typeface="Consolas"/>
                <a:sym typeface="Consolas"/>
              </a:rPr>
            </a:br>
            <a:r>
              <a:rPr b="1" lang="en" sz="1500">
                <a:latin typeface="Consolas"/>
                <a:ea typeface="Consolas"/>
                <a:cs typeface="Consolas"/>
                <a:sym typeface="Consolas"/>
              </a:rPr>
              <a:t>                   gen(n)</a:t>
            </a:r>
          </a:p>
          <a:p>
            <a:pPr lvl="0" rtl="0">
              <a:spcBef>
                <a:spcPts val="0"/>
              </a:spcBef>
              <a:buNone/>
            </a:pPr>
            <a:r>
              <a:rPr lang="en" sz="1500">
                <a:latin typeface="Consolas"/>
                <a:ea typeface="Consolas"/>
                <a:cs typeface="Consolas"/>
                <a:sym typeface="Consolas"/>
              </a:rPr>
              <a:t>	if(AvailOut != oldVal){</a:t>
            </a:r>
          </a:p>
          <a:p>
            <a:pPr lvl="0" rtl="0">
              <a:spcBef>
                <a:spcPts val="0"/>
              </a:spcBef>
              <a:buNone/>
            </a:pPr>
            <a:r>
              <a:rPr lang="en" sz="1500">
                <a:latin typeface="Consolas"/>
                <a:ea typeface="Consolas"/>
                <a:cs typeface="Consolas"/>
                <a:sym typeface="Consolas"/>
              </a:rPr>
              <a:t>		workList = workList ⋃ succ(n);</a:t>
            </a:r>
          </a:p>
          <a:p>
            <a:pPr lvl="0" rtl="0">
              <a:spcBef>
                <a:spcPts val="0"/>
              </a:spcBef>
              <a:buNone/>
            </a:pPr>
            <a:r>
              <a:rPr lang="en" sz="1500">
                <a:latin typeface="Consolas"/>
                <a:ea typeface="Consolas"/>
                <a:cs typeface="Consolas"/>
                <a:sym typeface="Consolas"/>
              </a:rPr>
              <a:t>	}</a:t>
            </a:r>
          </a:p>
          <a:p>
            <a:pPr lvl="0" rtl="0">
              <a:spcBef>
                <a:spcPts val="0"/>
              </a:spcBef>
              <a:buNone/>
            </a:pPr>
            <a:r>
              <a:rPr lang="en" sz="1500">
                <a:latin typeface="Consolas"/>
                <a:ea typeface="Consolas"/>
                <a:cs typeface="Consolas"/>
                <a:sym typeface="Consolas"/>
              </a:rPr>
              <a:t>}</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Analysis Types</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Both reaching definitions and expression availability are calculated on the CFG in the direction of program execution.</a:t>
            </a:r>
          </a:p>
          <a:p>
            <a:pPr indent="-228600" lvl="1" marL="914400" marR="0" rtl="0" algn="l">
              <a:lnSpc>
                <a:spcPct val="100000"/>
              </a:lnSpc>
              <a:spcBef>
                <a:spcPts val="600"/>
              </a:spcBef>
              <a:spcAft>
                <a:spcPts val="0"/>
              </a:spcAft>
            </a:pPr>
            <a:r>
              <a:rPr lang="en"/>
              <a:t>They are </a:t>
            </a:r>
            <a:r>
              <a:rPr i="1" lang="en"/>
              <a:t>forward</a:t>
            </a:r>
            <a:r>
              <a:rPr lang="en"/>
              <a:t> analyses.</a:t>
            </a:r>
          </a:p>
          <a:p>
            <a:pPr indent="-228600" lvl="0" marL="457200" marR="0" rtl="0" algn="l">
              <a:lnSpc>
                <a:spcPct val="100000"/>
              </a:lnSpc>
              <a:spcBef>
                <a:spcPts val="600"/>
              </a:spcBef>
              <a:spcAft>
                <a:spcPts val="0"/>
              </a:spcAft>
            </a:pPr>
            <a:r>
              <a:rPr lang="en"/>
              <a:t>Definitions can reach across </a:t>
            </a:r>
            <a:r>
              <a:rPr i="1" lang="en"/>
              <a:t>any path</a:t>
            </a:r>
            <a:r>
              <a:rPr lang="en"/>
              <a:t>.</a:t>
            </a:r>
          </a:p>
          <a:p>
            <a:pPr indent="-228600" lvl="1" marL="914400" marR="0" rtl="0" algn="l">
              <a:lnSpc>
                <a:spcPct val="100000"/>
              </a:lnSpc>
              <a:spcBef>
                <a:spcPts val="600"/>
              </a:spcBef>
              <a:spcAft>
                <a:spcPts val="0"/>
              </a:spcAft>
            </a:pPr>
            <a:r>
              <a:rPr lang="en"/>
              <a:t>The in-flow equation uses a union.</a:t>
            </a:r>
          </a:p>
          <a:p>
            <a:pPr indent="-228600" lvl="1" marL="914400" marR="0" rtl="0" algn="l">
              <a:lnSpc>
                <a:spcPct val="100000"/>
              </a:lnSpc>
              <a:spcBef>
                <a:spcPts val="600"/>
              </a:spcBef>
              <a:spcAft>
                <a:spcPts val="0"/>
              </a:spcAft>
            </a:pPr>
            <a:r>
              <a:rPr lang="en"/>
              <a:t>This is a </a:t>
            </a:r>
            <a:r>
              <a:rPr i="1" lang="en"/>
              <a:t>forward</a:t>
            </a:r>
            <a:r>
              <a:rPr lang="en"/>
              <a:t>, </a:t>
            </a:r>
            <a:r>
              <a:rPr i="1" lang="en"/>
              <a:t>any-path</a:t>
            </a:r>
            <a:r>
              <a:rPr lang="en"/>
              <a:t> analysis.</a:t>
            </a:r>
          </a:p>
          <a:p>
            <a:pPr indent="-228600" lvl="0" marL="457200" marR="0" rtl="0" algn="l">
              <a:lnSpc>
                <a:spcPct val="100000"/>
              </a:lnSpc>
              <a:spcBef>
                <a:spcPts val="600"/>
              </a:spcBef>
              <a:spcAft>
                <a:spcPts val="0"/>
              </a:spcAft>
            </a:pPr>
            <a:r>
              <a:rPr lang="en"/>
              <a:t>Expressions must be available on </a:t>
            </a:r>
            <a:r>
              <a:rPr i="1" lang="en"/>
              <a:t>all paths</a:t>
            </a:r>
            <a:r>
              <a:rPr lang="en"/>
              <a:t>.</a:t>
            </a:r>
          </a:p>
          <a:p>
            <a:pPr indent="-228600" lvl="1" marL="914400" marR="0" rtl="0" algn="l">
              <a:lnSpc>
                <a:spcPct val="100000"/>
              </a:lnSpc>
              <a:spcBef>
                <a:spcPts val="600"/>
              </a:spcBef>
              <a:spcAft>
                <a:spcPts val="0"/>
              </a:spcAft>
            </a:pPr>
            <a:r>
              <a:rPr lang="en"/>
              <a:t>The in-flow equation uses an intersection. </a:t>
            </a:r>
          </a:p>
          <a:p>
            <a:pPr indent="-228600" lvl="1" marL="914400" marR="0" rtl="0" algn="l">
              <a:lnSpc>
                <a:spcPct val="100000"/>
              </a:lnSpc>
              <a:spcBef>
                <a:spcPts val="600"/>
              </a:spcBef>
              <a:spcAft>
                <a:spcPts val="0"/>
              </a:spcAft>
            </a:pPr>
            <a:r>
              <a:rPr lang="en"/>
              <a:t>This is a </a:t>
            </a:r>
            <a:r>
              <a:rPr i="1" lang="en"/>
              <a:t>forward, all-paths</a:t>
            </a:r>
            <a:r>
              <a:rPr lang="en"/>
              <a:t> analysis.</a:t>
            </a:r>
          </a:p>
        </p:txBody>
      </p:sp>
      <p:sp>
        <p:nvSpPr>
          <p:cNvPr id="462" name="Shape 46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Forward, All-Paths Analyses</a:t>
            </a:r>
          </a:p>
        </p:txBody>
      </p:sp>
      <p:sp>
        <p:nvSpPr>
          <p:cNvPr id="468" name="Shape 4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Encode properties as tokens that are generated when they become true, then killed when they become false. </a:t>
            </a:r>
          </a:p>
          <a:p>
            <a:pPr indent="-228600" lvl="1" marL="914400" marR="0" rtl="0" algn="l">
              <a:lnSpc>
                <a:spcPct val="100000"/>
              </a:lnSpc>
              <a:spcBef>
                <a:spcPts val="600"/>
              </a:spcBef>
              <a:spcAft>
                <a:spcPts val="0"/>
              </a:spcAft>
            </a:pPr>
            <a:r>
              <a:rPr lang="en"/>
              <a:t>The tokens are “used” when evaluated.</a:t>
            </a:r>
          </a:p>
          <a:p>
            <a:pPr indent="-228600" lvl="0" marL="457200" marR="0" rtl="0" algn="l">
              <a:lnSpc>
                <a:spcPct val="100000"/>
              </a:lnSpc>
              <a:spcBef>
                <a:spcPts val="600"/>
              </a:spcBef>
              <a:spcAft>
                <a:spcPts val="0"/>
              </a:spcAft>
            </a:pPr>
            <a:r>
              <a:rPr lang="en"/>
              <a:t>Can evaluate properties of the form:</a:t>
            </a:r>
          </a:p>
          <a:p>
            <a:pPr indent="-228600" lvl="1" marL="914400" marR="0" rtl="0" algn="l">
              <a:lnSpc>
                <a:spcPct val="100000"/>
              </a:lnSpc>
              <a:spcBef>
                <a:spcPts val="600"/>
              </a:spcBef>
              <a:spcAft>
                <a:spcPts val="0"/>
              </a:spcAft>
            </a:pPr>
            <a:r>
              <a:rPr lang="en"/>
              <a:t>“G occurs on all execution paths leading to U, and there is no intervening occurrence of K between G and U.”</a:t>
            </a:r>
          </a:p>
          <a:p>
            <a:pPr indent="-228600" lvl="1" marL="914400" rtl="0">
              <a:lnSpc>
                <a:spcPct val="91800"/>
              </a:lnSpc>
              <a:spcBef>
                <a:spcPts val="0"/>
              </a:spcBef>
            </a:pPr>
            <a:r>
              <a:rPr lang="en">
                <a:highlight>
                  <a:srgbClr val="FFFFFF"/>
                </a:highlight>
              </a:rPr>
              <a:t>Variable initialization check: </a:t>
            </a:r>
          </a:p>
          <a:p>
            <a:pPr indent="-228600" lvl="2" marL="1371600" rtl="0">
              <a:lnSpc>
                <a:spcPct val="91800"/>
              </a:lnSpc>
              <a:spcBef>
                <a:spcPts val="0"/>
              </a:spcBef>
            </a:pPr>
            <a:r>
              <a:rPr lang="en">
                <a:highlight>
                  <a:srgbClr val="FFFFFF"/>
                </a:highlight>
              </a:rPr>
              <a:t>G = variable-is-initialized, U = variable-is-used</a:t>
            </a:r>
          </a:p>
          <a:p>
            <a:pPr indent="-228600" lvl="2" marL="1371600" rtl="0">
              <a:lnSpc>
                <a:spcPct val="91800"/>
              </a:lnSpc>
              <a:spcBef>
                <a:spcPts val="0"/>
              </a:spcBef>
            </a:pPr>
            <a:r>
              <a:rPr lang="en">
                <a:highlight>
                  <a:srgbClr val="FFFFFF"/>
                </a:highlight>
              </a:rPr>
              <a:t>K = </a:t>
            </a:r>
            <a:r>
              <a:rPr i="1" lang="en">
                <a:highlight>
                  <a:srgbClr val="FFFFFF"/>
                </a:highlight>
              </a:rPr>
              <a:t>variable-is-uninitialized </a:t>
            </a:r>
            <a:r>
              <a:rPr lang="en">
                <a:highlight>
                  <a:srgbClr val="FFFFFF"/>
                </a:highlight>
              </a:rPr>
              <a:t>(kill set is empty)</a:t>
            </a:r>
          </a:p>
        </p:txBody>
      </p:sp>
      <p:sp>
        <p:nvSpPr>
          <p:cNvPr id="469" name="Shape 4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Flow</a:t>
            </a:r>
          </a:p>
        </p:txBody>
      </p:sp>
      <p:sp>
        <p:nvSpPr>
          <p:cNvPr id="109" name="Shape 1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Basis of the optimization performed by compilers.</a:t>
            </a:r>
          </a:p>
          <a:p>
            <a:pPr indent="-419100" lvl="0" marL="457200" marR="0" rtl="0" algn="l">
              <a:lnSpc>
                <a:spcPct val="100000"/>
              </a:lnSpc>
              <a:spcBef>
                <a:spcPts val="600"/>
              </a:spcBef>
              <a:spcAft>
                <a:spcPts val="0"/>
              </a:spcAft>
              <a:buClr>
                <a:schemeClr val="dk1"/>
              </a:buClr>
              <a:buSzPct val="100000"/>
              <a:buFont typeface="Arial"/>
            </a:pPr>
            <a:r>
              <a:rPr lang="en"/>
              <a:t>Used to derive test cases.</a:t>
            </a:r>
          </a:p>
          <a:p>
            <a:pPr indent="-419100" lvl="1" marL="914400" marR="0" rtl="0" algn="l">
              <a:lnSpc>
                <a:spcPct val="100000"/>
              </a:lnSpc>
              <a:spcBef>
                <a:spcPts val="600"/>
              </a:spcBef>
              <a:spcAft>
                <a:spcPts val="0"/>
              </a:spcAft>
              <a:buClr>
                <a:schemeClr val="dk1"/>
              </a:buClr>
              <a:buSzPct val="125000"/>
              <a:buFont typeface="Arial"/>
            </a:pPr>
            <a:r>
              <a:rPr lang="en"/>
              <a:t>Have we covered the dependencies?</a:t>
            </a:r>
          </a:p>
          <a:p>
            <a:pPr indent="-419100" lvl="0" marL="457200" marR="0" rtl="0" algn="l">
              <a:lnSpc>
                <a:spcPct val="100000"/>
              </a:lnSpc>
              <a:spcBef>
                <a:spcPts val="600"/>
              </a:spcBef>
              <a:spcAft>
                <a:spcPts val="0"/>
              </a:spcAft>
              <a:buClr>
                <a:schemeClr val="dk1"/>
              </a:buClr>
              <a:buSzPct val="100000"/>
              <a:buFont typeface="Arial"/>
            </a:pPr>
            <a:r>
              <a:rPr lang="en"/>
              <a:t>Used to detect faults and other anomalies.</a:t>
            </a:r>
          </a:p>
          <a:p>
            <a:pPr indent="-228600" lvl="1" marL="914400" marR="0" rtl="0" algn="l">
              <a:lnSpc>
                <a:spcPct val="100000"/>
              </a:lnSpc>
              <a:spcBef>
                <a:spcPts val="600"/>
              </a:spcBef>
              <a:spcAft>
                <a:spcPts val="0"/>
              </a:spcAft>
            </a:pPr>
            <a:r>
              <a:rPr lang="en"/>
              <a:t>Is this string tainted by a fault in the expression that calculates its value?</a:t>
            </a:r>
          </a:p>
        </p:txBody>
      </p:sp>
      <p:sp>
        <p:nvSpPr>
          <p:cNvPr id="110" name="Shape 1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3" name="Shape 473"/>
        <p:cNvGrpSpPr/>
        <p:nvPr/>
      </p:nvGrpSpPr>
      <p:grpSpPr>
        <a:xfrm>
          <a:off x="0" y="0"/>
          <a:ext cx="0" cy="0"/>
          <a:chOff x="0" y="0"/>
          <a:chExt cx="0" cy="0"/>
        </a:xfrm>
      </p:grpSpPr>
      <p:sp>
        <p:nvSpPr>
          <p:cNvPr id="474" name="Shape 47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Backward Analysis - Live Variables</a:t>
            </a:r>
          </a:p>
        </p:txBody>
      </p:sp>
      <p:sp>
        <p:nvSpPr>
          <p:cNvPr id="475" name="Shape 4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Tokens can flow backwards as well.</a:t>
            </a:r>
          </a:p>
          <a:p>
            <a:pPr indent="-228600" lvl="0" marL="457200" marR="0" rtl="0" algn="l">
              <a:lnSpc>
                <a:spcPct val="100000"/>
              </a:lnSpc>
              <a:spcBef>
                <a:spcPts val="600"/>
              </a:spcBef>
              <a:spcAft>
                <a:spcPts val="0"/>
              </a:spcAft>
            </a:pPr>
            <a:r>
              <a:rPr lang="en"/>
              <a:t>Backward analyses are used to examine what happens </a:t>
            </a:r>
            <a:r>
              <a:rPr i="1" lang="en"/>
              <a:t>after </a:t>
            </a:r>
            <a:r>
              <a:rPr lang="en"/>
              <a:t>an event of interest.</a:t>
            </a:r>
          </a:p>
          <a:p>
            <a:pPr indent="-228600" lvl="0" marL="457200" marR="0" rtl="0" algn="l">
              <a:lnSpc>
                <a:spcPct val="100000"/>
              </a:lnSpc>
              <a:spcBef>
                <a:spcPts val="600"/>
              </a:spcBef>
              <a:spcAft>
                <a:spcPts val="0"/>
              </a:spcAft>
            </a:pPr>
            <a:r>
              <a:rPr lang="en"/>
              <a:t>“Live Variables” - analysis to determine whether the value held in a variable may be used.</a:t>
            </a:r>
          </a:p>
          <a:p>
            <a:pPr indent="-228600" lvl="1" marL="914400" marR="0" rtl="0" algn="l">
              <a:lnSpc>
                <a:spcPct val="100000"/>
              </a:lnSpc>
              <a:spcBef>
                <a:spcPts val="600"/>
              </a:spcBef>
              <a:spcAft>
                <a:spcPts val="0"/>
              </a:spcAft>
            </a:pPr>
            <a:r>
              <a:rPr lang="en"/>
              <a:t>A variable may be considered live if there is any possible execution path where it is used.</a:t>
            </a:r>
          </a:p>
        </p:txBody>
      </p:sp>
      <p:sp>
        <p:nvSpPr>
          <p:cNvPr id="476" name="Shape 4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0" name="Shape 480"/>
        <p:cNvGrpSpPr/>
        <p:nvPr/>
      </p:nvGrpSpPr>
      <p:grpSpPr>
        <a:xfrm>
          <a:off x="0" y="0"/>
          <a:ext cx="0" cy="0"/>
          <a:chOff x="0" y="0"/>
          <a:chExt cx="0" cy="0"/>
        </a:xfrm>
      </p:grpSpPr>
      <p:sp>
        <p:nvSpPr>
          <p:cNvPr id="481" name="Shape 48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Live Variables</a:t>
            </a:r>
          </a:p>
        </p:txBody>
      </p:sp>
      <p:sp>
        <p:nvSpPr>
          <p:cNvPr id="482" name="Shape 4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A variable is live if its current value may be used before it is changed.</a:t>
            </a:r>
          </a:p>
          <a:p>
            <a:pPr indent="-228600" lvl="0" marL="457200" marR="0" rtl="0" algn="l">
              <a:lnSpc>
                <a:spcPct val="100000"/>
              </a:lnSpc>
              <a:spcBef>
                <a:spcPts val="600"/>
              </a:spcBef>
              <a:spcAft>
                <a:spcPts val="0"/>
              </a:spcAft>
            </a:pPr>
            <a:r>
              <a:rPr lang="en"/>
              <a:t>Can be expressed as flow equations.</a:t>
            </a:r>
          </a:p>
          <a:p>
            <a:pPr indent="-228600" lvl="1" marL="914400" rtl="0">
              <a:spcBef>
                <a:spcPts val="600"/>
              </a:spcBef>
            </a:pPr>
            <a:r>
              <a:rPr lang="en"/>
              <a:t>LiveIn(n) = ⋃</a:t>
            </a:r>
            <a:r>
              <a:rPr baseline="-25000" lang="en"/>
              <a:t>p∈succ(n)</a:t>
            </a:r>
            <a:r>
              <a:rPr lang="en"/>
              <a:t> LiveOut(p)</a:t>
            </a:r>
            <a:br>
              <a:rPr lang="en"/>
            </a:br>
          </a:p>
          <a:p>
            <a:pPr indent="-228600" lvl="2" marL="1371600" rtl="0">
              <a:spcBef>
                <a:spcPts val="600"/>
              </a:spcBef>
            </a:pPr>
            <a:r>
              <a:rPr lang="en"/>
              <a:t>Calculated on successors, not predecessors. </a:t>
            </a:r>
          </a:p>
          <a:p>
            <a:pPr indent="-228600" lvl="1" marL="914400" rtl="0">
              <a:spcBef>
                <a:spcPts val="600"/>
              </a:spcBef>
            </a:pPr>
            <a:r>
              <a:rPr lang="en"/>
              <a:t>LiveOut(n) = (LiveIn(n) \ kill(n)) ⋃ gen(n)</a:t>
            </a:r>
          </a:p>
          <a:p>
            <a:pPr indent="-228600" lvl="0" marL="457200" marR="0" rtl="0" algn="l">
              <a:lnSpc>
                <a:spcPct val="100000"/>
              </a:lnSpc>
              <a:spcBef>
                <a:spcPts val="600"/>
              </a:spcBef>
              <a:spcAft>
                <a:spcPts val="0"/>
              </a:spcAft>
            </a:pPr>
            <a:r>
              <a:rPr lang="en"/>
              <a:t>Worklist algorithm can still be used, just using successors instead of predecessors. </a:t>
            </a:r>
          </a:p>
        </p:txBody>
      </p:sp>
      <p:sp>
        <p:nvSpPr>
          <p:cNvPr id="483" name="Shape 4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7" name="Shape 487"/>
        <p:cNvGrpSpPr/>
        <p:nvPr/>
      </p:nvGrpSpPr>
      <p:grpSpPr>
        <a:xfrm>
          <a:off x="0" y="0"/>
          <a:ext cx="0" cy="0"/>
          <a:chOff x="0" y="0"/>
          <a:chExt cx="0" cy="0"/>
        </a:xfrm>
      </p:grpSpPr>
      <p:sp>
        <p:nvSpPr>
          <p:cNvPr id="488" name="Shape 4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Backwards, Any-Paths Analyses</a:t>
            </a:r>
          </a:p>
        </p:txBody>
      </p:sp>
      <p:sp>
        <p:nvSpPr>
          <p:cNvPr id="489" name="Shape 4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General pattern for backwards, any-path:</a:t>
            </a:r>
          </a:p>
          <a:p>
            <a:pPr indent="-228600" lvl="1" marL="914400" marR="0" rtl="0" algn="l">
              <a:lnSpc>
                <a:spcPct val="100000"/>
              </a:lnSpc>
              <a:spcBef>
                <a:spcPts val="600"/>
              </a:spcBef>
              <a:spcAft>
                <a:spcPts val="0"/>
              </a:spcAft>
              <a:buClr>
                <a:srgbClr val="000000"/>
              </a:buClr>
            </a:pPr>
            <a:r>
              <a:rPr lang="en">
                <a:solidFill>
                  <a:srgbClr val="000000"/>
                </a:solidFill>
              </a:rPr>
              <a:t>“After D occurs, there is at least one execution path on which G occurs with no intervening occurrence of K.”</a:t>
            </a:r>
          </a:p>
          <a:p>
            <a:pPr indent="-228600" lvl="2" marL="1371600" marR="0" rtl="0" algn="l">
              <a:lnSpc>
                <a:spcPct val="100000"/>
              </a:lnSpc>
              <a:spcBef>
                <a:spcPts val="600"/>
              </a:spcBef>
              <a:spcAft>
                <a:spcPts val="0"/>
              </a:spcAft>
              <a:buClr>
                <a:srgbClr val="000000"/>
              </a:buClr>
            </a:pPr>
            <a:r>
              <a:rPr lang="en">
                <a:solidFill>
                  <a:srgbClr val="000000"/>
                </a:solidFill>
              </a:rPr>
              <a:t>D indicates a property of interest. G is when it becomes true. K is when it becomes false.</a:t>
            </a:r>
          </a:p>
          <a:p>
            <a:pPr indent="-228600" lvl="2" marL="1371600" marR="0" rtl="0" algn="l">
              <a:lnSpc>
                <a:spcPct val="100000"/>
              </a:lnSpc>
              <a:spcBef>
                <a:spcPts val="600"/>
              </a:spcBef>
              <a:spcAft>
                <a:spcPts val="0"/>
              </a:spcAft>
              <a:buClr>
                <a:srgbClr val="000000"/>
              </a:buClr>
            </a:pPr>
            <a:r>
              <a:rPr lang="en">
                <a:solidFill>
                  <a:srgbClr val="000000"/>
                </a:solidFill>
              </a:rPr>
              <a:t>Useless definition check, D = variable-is-assigned, G = variable-is-used, K = variable-is-reassigned.</a:t>
            </a:r>
          </a:p>
        </p:txBody>
      </p:sp>
      <p:sp>
        <p:nvSpPr>
          <p:cNvPr id="490" name="Shape 49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4" name="Shape 494"/>
        <p:cNvGrpSpPr/>
        <p:nvPr/>
      </p:nvGrpSpPr>
      <p:grpSpPr>
        <a:xfrm>
          <a:off x="0" y="0"/>
          <a:ext cx="0" cy="0"/>
          <a:chOff x="0" y="0"/>
          <a:chExt cx="0" cy="0"/>
        </a:xfrm>
      </p:grpSpPr>
      <p:sp>
        <p:nvSpPr>
          <p:cNvPr id="495" name="Shape 4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Backwards, All-Paths Analyses</a:t>
            </a:r>
          </a:p>
        </p:txBody>
      </p:sp>
      <p:sp>
        <p:nvSpPr>
          <p:cNvPr id="496" name="Shape 4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Check for a property that must inevitably become true.</a:t>
            </a:r>
          </a:p>
          <a:p>
            <a:pPr indent="-228600" lvl="0" marL="457200" marR="0" rtl="0" algn="l">
              <a:lnSpc>
                <a:spcPct val="100000"/>
              </a:lnSpc>
              <a:spcBef>
                <a:spcPts val="600"/>
              </a:spcBef>
              <a:spcAft>
                <a:spcPts val="0"/>
              </a:spcAft>
            </a:pPr>
            <a:r>
              <a:rPr lang="en"/>
              <a:t>General pattern for backwards, all-path:</a:t>
            </a:r>
          </a:p>
          <a:p>
            <a:pPr indent="-228600" lvl="1" marL="914400" marR="0" rtl="0" algn="l">
              <a:lnSpc>
                <a:spcPct val="100000"/>
              </a:lnSpc>
              <a:spcBef>
                <a:spcPts val="600"/>
              </a:spcBef>
              <a:spcAft>
                <a:spcPts val="0"/>
              </a:spcAft>
            </a:pPr>
            <a:r>
              <a:rPr lang="en"/>
              <a:t>“After D occurs, G always occurs with no intervening occurrence of K.”</a:t>
            </a:r>
          </a:p>
          <a:p>
            <a:pPr indent="-228600" lvl="1" marL="914400" marR="0" rtl="0" algn="l">
              <a:lnSpc>
                <a:spcPct val="100000"/>
              </a:lnSpc>
              <a:spcBef>
                <a:spcPts val="600"/>
              </a:spcBef>
              <a:spcAft>
                <a:spcPts val="0"/>
              </a:spcAft>
            </a:pPr>
            <a:r>
              <a:rPr lang="en"/>
              <a:t>Informally, “D inevitably leads to G before K”</a:t>
            </a:r>
          </a:p>
          <a:p>
            <a:pPr indent="-228600" lvl="2" marL="1371600" marR="0" rtl="0" algn="l">
              <a:lnSpc>
                <a:spcPct val="100000"/>
              </a:lnSpc>
              <a:spcBef>
                <a:spcPts val="600"/>
              </a:spcBef>
              <a:spcAft>
                <a:spcPts val="0"/>
              </a:spcAft>
            </a:pPr>
            <a:r>
              <a:rPr lang="en"/>
              <a:t>D indicates a property of interest. G is when it becomes true. K is when it becomes false.</a:t>
            </a:r>
          </a:p>
          <a:p>
            <a:pPr indent="-228600" lvl="2" marL="1371600" marR="0" rtl="0" algn="l">
              <a:lnSpc>
                <a:spcPct val="100000"/>
              </a:lnSpc>
              <a:spcBef>
                <a:spcPts val="600"/>
              </a:spcBef>
              <a:spcAft>
                <a:spcPts val="0"/>
              </a:spcAft>
            </a:pPr>
            <a:r>
              <a:rPr lang="en"/>
              <a:t>Ensure interrupts are reenabled, files are closed, etc.</a:t>
            </a:r>
          </a:p>
        </p:txBody>
      </p:sp>
      <p:sp>
        <p:nvSpPr>
          <p:cNvPr id="497" name="Shape 4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1" name="Shape 501"/>
        <p:cNvGrpSpPr/>
        <p:nvPr/>
      </p:nvGrpSpPr>
      <p:grpSpPr>
        <a:xfrm>
          <a:off x="0" y="0"/>
          <a:ext cx="0" cy="0"/>
          <a:chOff x="0" y="0"/>
          <a:chExt cx="0" cy="0"/>
        </a:xfrm>
      </p:grpSpPr>
      <p:sp>
        <p:nvSpPr>
          <p:cNvPr id="502" name="Shape 5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Analysis Classifications</a:t>
            </a:r>
          </a:p>
        </p:txBody>
      </p:sp>
      <p:sp>
        <p:nvSpPr>
          <p:cNvPr id="503" name="Shape 5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graphicFrame>
        <p:nvGraphicFramePr>
          <p:cNvPr id="504" name="Shape 504"/>
          <p:cNvGraphicFramePr/>
          <p:nvPr/>
        </p:nvGraphicFramePr>
        <p:xfrm>
          <a:off x="952500" y="1672350"/>
          <a:ext cx="3000000" cy="3000000"/>
        </p:xfrm>
        <a:graphic>
          <a:graphicData uri="http://schemas.openxmlformats.org/drawingml/2006/table">
            <a:tbl>
              <a:tblPr>
                <a:noFill/>
                <a:tableStyleId>{C77C84C9-473D-46CA-8554-8DAB5EB351D7}</a:tableStyleId>
              </a:tblPr>
              <a:tblGrid>
                <a:gridCol w="2413000"/>
                <a:gridCol w="2413000"/>
                <a:gridCol w="2413000"/>
              </a:tblGrid>
              <a:tr h="381000">
                <a:tc>
                  <a:txBody>
                    <a:bodyPr>
                      <a:noAutofit/>
                    </a:bodyPr>
                    <a:lstStyle/>
                    <a:p>
                      <a:pPr lvl="0" rtl="0">
                        <a:spcBef>
                          <a:spcPts val="0"/>
                        </a:spcBef>
                        <a:buNone/>
                      </a:pPr>
                      <a:r>
                        <a:t/>
                      </a:r>
                      <a:endParaRPr sz="2000"/>
                    </a:p>
                  </a:txBody>
                  <a:tcPr marT="91425" marB="91425" marR="91425" marL="91425"/>
                </a:tc>
                <a:tc>
                  <a:txBody>
                    <a:bodyPr>
                      <a:noAutofit/>
                    </a:bodyPr>
                    <a:lstStyle/>
                    <a:p>
                      <a:pPr lvl="0" rtl="0">
                        <a:spcBef>
                          <a:spcPts val="0"/>
                        </a:spcBef>
                        <a:buNone/>
                      </a:pPr>
                      <a:r>
                        <a:rPr b="1" lang="en" sz="2000"/>
                        <a:t>Any-Paths</a:t>
                      </a:r>
                    </a:p>
                  </a:txBody>
                  <a:tcPr marT="91425" marB="91425" marR="91425" marL="91425"/>
                </a:tc>
                <a:tc>
                  <a:txBody>
                    <a:bodyPr>
                      <a:noAutofit/>
                    </a:bodyPr>
                    <a:lstStyle/>
                    <a:p>
                      <a:pPr lvl="0" rtl="0">
                        <a:spcBef>
                          <a:spcPts val="0"/>
                        </a:spcBef>
                        <a:buNone/>
                      </a:pPr>
                      <a:r>
                        <a:rPr b="1" lang="en" sz="2000"/>
                        <a:t>All-Paths</a:t>
                      </a:r>
                    </a:p>
                  </a:txBody>
                  <a:tcPr marT="91425" marB="91425" marR="91425" marL="91425"/>
                </a:tc>
              </a:tr>
              <a:tr h="381000">
                <a:tc>
                  <a:txBody>
                    <a:bodyPr>
                      <a:noAutofit/>
                    </a:bodyPr>
                    <a:lstStyle/>
                    <a:p>
                      <a:pPr lvl="0" rtl="0">
                        <a:spcBef>
                          <a:spcPts val="0"/>
                        </a:spcBef>
                        <a:buNone/>
                      </a:pPr>
                      <a:r>
                        <a:rPr b="1" lang="en" sz="2000"/>
                        <a:t>Forward (pred)</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Reach</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None/>
                      </a:pPr>
                      <a:r>
                        <a:rPr i="1" lang="en" sz="2000">
                          <a:solidFill>
                            <a:schemeClr val="dk1"/>
                          </a:solidFill>
                          <a:highlight>
                            <a:srgbClr val="FFFFFF"/>
                          </a:highlight>
                        </a:rPr>
                        <a:t>U </a:t>
                      </a:r>
                      <a:r>
                        <a:rPr lang="en" sz="2000">
                          <a:solidFill>
                            <a:schemeClr val="dk1"/>
                          </a:solidFill>
                          <a:highlight>
                            <a:srgbClr val="FFFFFF"/>
                          </a:highlight>
                        </a:rPr>
                        <a:t>may be preceded by G without an intervening </a:t>
                      </a:r>
                      <a:r>
                        <a:rPr i="1" lang="en" sz="2000">
                          <a:solidFill>
                            <a:schemeClr val="dk1"/>
                          </a:solidFill>
                          <a:highlight>
                            <a:srgbClr val="FFFFFF"/>
                          </a:highlight>
                        </a:rPr>
                        <a:t>K</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Avail</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None/>
                      </a:pPr>
                      <a:r>
                        <a:rPr i="1" lang="en" sz="2000">
                          <a:solidFill>
                            <a:schemeClr val="dk1"/>
                          </a:solidFill>
                          <a:highlight>
                            <a:srgbClr val="FFFFFF"/>
                          </a:highlight>
                        </a:rPr>
                        <a:t>U </a:t>
                      </a:r>
                      <a:r>
                        <a:rPr lang="en" sz="2000">
                          <a:solidFill>
                            <a:schemeClr val="dk1"/>
                          </a:solidFill>
                          <a:highlight>
                            <a:srgbClr val="FFFFFF"/>
                          </a:highlight>
                        </a:rPr>
                        <a:t>is always preceded by G without an intervening </a:t>
                      </a:r>
                      <a:r>
                        <a:rPr i="1" lang="en" sz="2000">
                          <a:solidFill>
                            <a:schemeClr val="dk1"/>
                          </a:solidFill>
                          <a:highlight>
                            <a:srgbClr val="FFFFFF"/>
                          </a:highlight>
                        </a:rPr>
                        <a:t>K</a:t>
                      </a:r>
                    </a:p>
                  </a:txBody>
                  <a:tcPr marT="91425" marB="91425" marR="91425" marL="91425"/>
                </a:tc>
              </a:tr>
              <a:tr h="381000">
                <a:tc>
                  <a:txBody>
                    <a:bodyPr>
                      <a:noAutofit/>
                    </a:bodyPr>
                    <a:lstStyle/>
                    <a:p>
                      <a:pPr lvl="0" rtl="0">
                        <a:spcBef>
                          <a:spcPts val="0"/>
                        </a:spcBef>
                        <a:buNone/>
                      </a:pPr>
                      <a:r>
                        <a:rPr b="1" lang="en" sz="2000"/>
                        <a:t>Backward (succ)</a:t>
                      </a:r>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Live</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Clr>
                          <a:schemeClr val="dk1"/>
                        </a:buClr>
                        <a:buSzPct val="55000"/>
                        <a:buFont typeface="Arial"/>
                        <a:buNone/>
                      </a:pPr>
                      <a:r>
                        <a:rPr i="1" lang="en" sz="2000">
                          <a:solidFill>
                            <a:schemeClr val="dk1"/>
                          </a:solidFill>
                          <a:highlight>
                            <a:srgbClr val="FFFFFF"/>
                          </a:highlight>
                        </a:rPr>
                        <a:t>D </a:t>
                      </a:r>
                      <a:r>
                        <a:rPr lang="en" sz="2000">
                          <a:solidFill>
                            <a:schemeClr val="dk1"/>
                          </a:solidFill>
                          <a:highlight>
                            <a:srgbClr val="FFFFFF"/>
                          </a:highlight>
                        </a:rPr>
                        <a:t>may lead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p>
                    <a:p>
                      <a:pPr lvl="0" rtl="0">
                        <a:spcBef>
                          <a:spcPts val="0"/>
                        </a:spcBef>
                        <a:buNone/>
                      </a:pPr>
                      <a:r>
                        <a:t/>
                      </a:r>
                      <a:endParaRPr sz="2000"/>
                    </a:p>
                  </a:txBody>
                  <a:tcPr marT="91425" marB="91425" marR="91425" marL="91425"/>
                </a:tc>
                <a:tc>
                  <a:txBody>
                    <a:bodyPr>
                      <a:noAutofit/>
                    </a:bodyPr>
                    <a:lstStyle/>
                    <a:p>
                      <a:pPr lvl="0" rtl="0">
                        <a:lnSpc>
                          <a:spcPct val="114000"/>
                        </a:lnSpc>
                        <a:spcBef>
                          <a:spcPts val="0"/>
                        </a:spcBef>
                        <a:buClr>
                          <a:schemeClr val="dk1"/>
                        </a:buClr>
                        <a:buSzPct val="55000"/>
                        <a:buFont typeface="Arial"/>
                        <a:buNone/>
                      </a:pPr>
                      <a:r>
                        <a:rPr b="1" lang="en" sz="2000">
                          <a:solidFill>
                            <a:schemeClr val="dk1"/>
                          </a:solidFill>
                          <a:highlight>
                            <a:srgbClr val="FFFFFF"/>
                          </a:highlight>
                        </a:rPr>
                        <a:t>Inevitability</a:t>
                      </a:r>
                    </a:p>
                    <a:p>
                      <a:pPr lvl="0" rtl="0">
                        <a:lnSpc>
                          <a:spcPct val="114000"/>
                        </a:lnSpc>
                        <a:spcBef>
                          <a:spcPts val="0"/>
                        </a:spcBef>
                        <a:buClr>
                          <a:schemeClr val="dk1"/>
                        </a:buClr>
                        <a:buSzPct val="55000"/>
                        <a:buFont typeface="Arial"/>
                        <a:buNone/>
                      </a:pPr>
                      <a:r>
                        <a:t/>
                      </a:r>
                      <a:endParaRPr b="1" sz="2000">
                        <a:solidFill>
                          <a:schemeClr val="dk1"/>
                        </a:solidFill>
                        <a:highlight>
                          <a:srgbClr val="FFFFFF"/>
                        </a:highlight>
                      </a:endParaRPr>
                    </a:p>
                    <a:p>
                      <a:pPr lvl="0" rtl="0">
                        <a:lnSpc>
                          <a:spcPct val="114000"/>
                        </a:lnSpc>
                        <a:spcBef>
                          <a:spcPts val="0"/>
                        </a:spcBef>
                        <a:buClr>
                          <a:schemeClr val="dk1"/>
                        </a:buClr>
                        <a:buSzPct val="55000"/>
                        <a:buFont typeface="Arial"/>
                        <a:buNone/>
                      </a:pPr>
                      <a:r>
                        <a:rPr i="1" lang="en" sz="2000">
                          <a:solidFill>
                            <a:schemeClr val="dk1"/>
                          </a:solidFill>
                          <a:highlight>
                            <a:srgbClr val="FFFFFF"/>
                          </a:highlight>
                        </a:rPr>
                        <a:t>D </a:t>
                      </a:r>
                      <a:r>
                        <a:rPr lang="en" sz="2000">
                          <a:solidFill>
                            <a:schemeClr val="dk1"/>
                          </a:solidFill>
                          <a:highlight>
                            <a:srgbClr val="FFFFFF"/>
                          </a:highlight>
                        </a:rPr>
                        <a:t>always leads to </a:t>
                      </a:r>
                      <a:r>
                        <a:rPr i="1" lang="en" sz="2000">
                          <a:solidFill>
                            <a:schemeClr val="dk1"/>
                          </a:solidFill>
                          <a:highlight>
                            <a:srgbClr val="FFFFFF"/>
                          </a:highlight>
                        </a:rPr>
                        <a:t>G</a:t>
                      </a:r>
                      <a:r>
                        <a:rPr lang="en" sz="2000">
                          <a:solidFill>
                            <a:schemeClr val="dk1"/>
                          </a:solidFill>
                          <a:highlight>
                            <a:srgbClr val="FFFFFF"/>
                          </a:highlight>
                        </a:rPr>
                        <a:t> before </a:t>
                      </a:r>
                      <a:r>
                        <a:rPr i="1" lang="en" sz="2000">
                          <a:solidFill>
                            <a:schemeClr val="dk1"/>
                          </a:solidFill>
                          <a:highlight>
                            <a:srgbClr val="FFFFFF"/>
                          </a:highlight>
                        </a:rPr>
                        <a:t>K</a:t>
                      </a:r>
                    </a:p>
                    <a:p>
                      <a:pPr lvl="0" rtl="0">
                        <a:spcBef>
                          <a:spcPts val="0"/>
                        </a:spcBef>
                        <a:buNone/>
                      </a:pPr>
                      <a:r>
                        <a:t/>
                      </a:r>
                      <a:endParaRPr sz="2000"/>
                    </a:p>
                  </a:txBody>
                  <a:tcPr marT="91425" marB="91425" marR="91425" marL="91425"/>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8" name="Shape 508"/>
        <p:cNvGrpSpPr/>
        <p:nvPr/>
      </p:nvGrpSpPr>
      <p:grpSpPr>
        <a:xfrm>
          <a:off x="0" y="0"/>
          <a:ext cx="0" cy="0"/>
          <a:chOff x="0" y="0"/>
          <a:chExt cx="0" cy="0"/>
        </a:xfrm>
      </p:grpSpPr>
      <p:sp>
        <p:nvSpPr>
          <p:cNvPr id="509" name="Shape 50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Crafting Our Own Analysis</a:t>
            </a:r>
          </a:p>
        </p:txBody>
      </p:sp>
      <p:sp>
        <p:nvSpPr>
          <p:cNvPr id="510" name="Shape 5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highlight>
                  <a:srgbClr val="FFFFFF"/>
                </a:highlight>
              </a:rPr>
              <a:t>We can derive a flow analysis from run-time analysis of a program.</a:t>
            </a:r>
          </a:p>
          <a:p>
            <a:pPr indent="-228600" lvl="0" marL="457200" rtl="0">
              <a:lnSpc>
                <a:spcPct val="120000"/>
              </a:lnSpc>
              <a:spcBef>
                <a:spcPts val="0"/>
              </a:spcBef>
            </a:pPr>
            <a:r>
              <a:rPr lang="en">
                <a:highlight>
                  <a:srgbClr val="FFFFFF"/>
                </a:highlight>
              </a:rPr>
              <a:t>The same data flow algorithms can be used.</a:t>
            </a:r>
          </a:p>
          <a:p>
            <a:pPr indent="-228600" lvl="1" marL="914400" rtl="0">
              <a:lnSpc>
                <a:spcPct val="120000"/>
              </a:lnSpc>
              <a:spcBef>
                <a:spcPts val="0"/>
              </a:spcBef>
            </a:pPr>
            <a:r>
              <a:rPr lang="en">
                <a:highlight>
                  <a:srgbClr val="FFFFFF"/>
                </a:highlight>
              </a:rPr>
              <a:t>Gen set is “facts that become true at that point”</a:t>
            </a:r>
          </a:p>
          <a:p>
            <a:pPr indent="-228600" lvl="1" marL="914400" rtl="0">
              <a:lnSpc>
                <a:spcPct val="120000"/>
              </a:lnSpc>
              <a:spcBef>
                <a:spcPts val="0"/>
              </a:spcBef>
            </a:pPr>
            <a:r>
              <a:rPr lang="en">
                <a:highlight>
                  <a:srgbClr val="FFFFFF"/>
                </a:highlight>
              </a:rPr>
              <a:t>Kill set is “facts that are no longer true at that point”</a:t>
            </a:r>
          </a:p>
          <a:p>
            <a:pPr indent="-228600" lvl="1" marL="914400" rtl="0">
              <a:lnSpc>
                <a:spcPct val="120000"/>
              </a:lnSpc>
              <a:spcBef>
                <a:spcPts val="0"/>
              </a:spcBef>
            </a:pPr>
            <a:r>
              <a:rPr lang="en">
                <a:highlight>
                  <a:srgbClr val="FFFFFF"/>
                </a:highlight>
              </a:rPr>
              <a:t>Flow equations describe propagation</a:t>
            </a:r>
          </a:p>
        </p:txBody>
      </p:sp>
      <p:sp>
        <p:nvSpPr>
          <p:cNvPr id="511" name="Shape 51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5" name="Shape 515"/>
        <p:cNvGrpSpPr/>
        <p:nvPr/>
      </p:nvGrpSpPr>
      <p:grpSpPr>
        <a:xfrm>
          <a:off x="0" y="0"/>
          <a:ext cx="0" cy="0"/>
          <a:chOff x="0" y="0"/>
          <a:chExt cx="0" cy="0"/>
        </a:xfrm>
      </p:grpSpPr>
      <p:sp>
        <p:nvSpPr>
          <p:cNvPr id="516" name="Shape 51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Monotonicity Argument</a:t>
            </a:r>
          </a:p>
        </p:txBody>
      </p:sp>
      <p:sp>
        <p:nvSpPr>
          <p:cNvPr id="517" name="Shape 5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b="1" lang="en"/>
              <a:t>Constraint</a:t>
            </a:r>
            <a:r>
              <a:rPr lang="en"/>
              <a:t>: The outputs computed by the flow equations must be monotonic functions of their inputs.</a:t>
            </a:r>
          </a:p>
          <a:p>
            <a:pPr indent="-228600" lvl="0" marL="457200" rtl="0">
              <a:lnSpc>
                <a:spcPct val="120000"/>
              </a:lnSpc>
              <a:spcBef>
                <a:spcPts val="0"/>
              </a:spcBef>
            </a:pPr>
            <a:r>
              <a:rPr lang="en"/>
              <a:t>When we recompute the set of “facts”: </a:t>
            </a:r>
          </a:p>
          <a:p>
            <a:pPr indent="-228600" lvl="1" marL="914400" rtl="0">
              <a:lnSpc>
                <a:spcPct val="120000"/>
              </a:lnSpc>
              <a:spcBef>
                <a:spcPts val="0"/>
              </a:spcBef>
            </a:pPr>
            <a:r>
              <a:rPr lang="en"/>
              <a:t>The gen set can only get larger or stay the same.</a:t>
            </a:r>
          </a:p>
          <a:p>
            <a:pPr indent="-228600" lvl="1" marL="914400" rtl="0">
              <a:lnSpc>
                <a:spcPct val="120000"/>
              </a:lnSpc>
              <a:spcBef>
                <a:spcPts val="0"/>
              </a:spcBef>
            </a:pPr>
            <a:r>
              <a:rPr lang="en"/>
              <a:t>The kill set can only grow smaller or stay the same.</a:t>
            </a:r>
          </a:p>
        </p:txBody>
      </p:sp>
      <p:sp>
        <p:nvSpPr>
          <p:cNvPr id="518" name="Shape 51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2" name="Shape 522"/>
        <p:cNvGrpSpPr/>
        <p:nvPr/>
      </p:nvGrpSpPr>
      <p:grpSpPr>
        <a:xfrm>
          <a:off x="0" y="0"/>
          <a:ext cx="0" cy="0"/>
          <a:chOff x="0" y="0"/>
          <a:chExt cx="0" cy="0"/>
        </a:xfrm>
      </p:grpSpPr>
      <p:sp>
        <p:nvSpPr>
          <p:cNvPr id="523" name="Shape 52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Example - Taint Analysis</a:t>
            </a:r>
          </a:p>
        </p:txBody>
      </p:sp>
      <p:sp>
        <p:nvSpPr>
          <p:cNvPr id="524" name="Shape 5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20000"/>
              </a:lnSpc>
              <a:spcBef>
                <a:spcPts val="0"/>
              </a:spcBef>
              <a:buSzPct val="100000"/>
            </a:pPr>
            <a:r>
              <a:rPr lang="en" sz="2400"/>
              <a:t>Built into Perl. Prevents program errors from data validation by detecting and preventing use of “tainted” data in sensitive operations.</a:t>
            </a:r>
          </a:p>
          <a:p>
            <a:pPr indent="-381000" lvl="0" marL="457200" rtl="0">
              <a:lnSpc>
                <a:spcPct val="120000"/>
              </a:lnSpc>
              <a:spcBef>
                <a:spcPts val="0"/>
              </a:spcBef>
              <a:buSzPct val="100000"/>
            </a:pPr>
            <a:r>
              <a:rPr lang="en" sz="2400"/>
              <a:t>Tracks sources that variables are derived from. Looks for data derived from tainted data, and tracks corrupted program state.</a:t>
            </a:r>
          </a:p>
          <a:p>
            <a:pPr indent="-228600" lvl="1" marL="914400" rtl="0">
              <a:lnSpc>
                <a:spcPct val="120000"/>
              </a:lnSpc>
              <a:spcBef>
                <a:spcPts val="0"/>
              </a:spcBef>
            </a:pPr>
            <a:r>
              <a:rPr lang="en"/>
              <a:t>String created from concatenating a tainted and a safe string is corrupted by the tainted string.</a:t>
            </a:r>
          </a:p>
          <a:p>
            <a:pPr indent="-381000" lvl="0" marL="457200" rtl="0">
              <a:lnSpc>
                <a:spcPct val="120000"/>
              </a:lnSpc>
              <a:spcBef>
                <a:spcPts val="0"/>
              </a:spcBef>
              <a:buSzPct val="100000"/>
            </a:pPr>
            <a:r>
              <a:rPr lang="en" sz="2400"/>
              <a:t>Signals an error if tainted data is used in a potentially dangerous way.</a:t>
            </a:r>
          </a:p>
        </p:txBody>
      </p:sp>
      <p:sp>
        <p:nvSpPr>
          <p:cNvPr id="525" name="Shape 52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9" name="Shape 529"/>
        <p:cNvGrpSpPr/>
        <p:nvPr/>
      </p:nvGrpSpPr>
      <p:grpSpPr>
        <a:xfrm>
          <a:off x="0" y="0"/>
          <a:ext cx="0" cy="0"/>
          <a:chOff x="0" y="0"/>
          <a:chExt cx="0" cy="0"/>
        </a:xfrm>
      </p:grpSpPr>
      <p:sp>
        <p:nvSpPr>
          <p:cNvPr id="530" name="Shape 5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Taint Analysis Variant</a:t>
            </a:r>
          </a:p>
        </p:txBody>
      </p:sp>
      <p:sp>
        <p:nvSpPr>
          <p:cNvPr id="531" name="Shape 5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Perl monitors values dynamically.</a:t>
            </a:r>
          </a:p>
          <a:p>
            <a:pPr indent="-228600" lvl="0" marL="457200" marR="0" rtl="0" algn="l">
              <a:lnSpc>
                <a:spcPct val="120000"/>
              </a:lnSpc>
              <a:spcBef>
                <a:spcPts val="0"/>
              </a:spcBef>
              <a:spcAft>
                <a:spcPts val="0"/>
              </a:spcAft>
            </a:pPr>
            <a:r>
              <a:rPr lang="en"/>
              <a:t>Alternative - analysis that prevents data that could be tainted from ever being used in an unsafe manner.</a:t>
            </a:r>
          </a:p>
          <a:p>
            <a:pPr indent="-228600" lvl="0" marL="457200" marR="0" rtl="0" algn="l">
              <a:lnSpc>
                <a:spcPct val="120000"/>
              </a:lnSpc>
              <a:spcBef>
                <a:spcPts val="0"/>
              </a:spcBef>
              <a:spcAft>
                <a:spcPts val="0"/>
              </a:spcAft>
            </a:pPr>
            <a:r>
              <a:rPr lang="en"/>
              <a:t>Forward, any-path analysis.</a:t>
            </a:r>
          </a:p>
          <a:p>
            <a:pPr indent="-228600" lvl="1" marL="914400" marR="0" rtl="0" algn="l">
              <a:lnSpc>
                <a:spcPct val="120000"/>
              </a:lnSpc>
              <a:spcBef>
                <a:spcPts val="0"/>
              </a:spcBef>
              <a:spcAft>
                <a:spcPts val="0"/>
              </a:spcAft>
            </a:pPr>
            <a:r>
              <a:rPr lang="en"/>
              <a:t>Tokens = tainted variables</a:t>
            </a:r>
          </a:p>
          <a:p>
            <a:pPr indent="-228600" lvl="1" marL="914400" marR="0" rtl="0" algn="l">
              <a:lnSpc>
                <a:spcPct val="120000"/>
              </a:lnSpc>
              <a:spcBef>
                <a:spcPts val="0"/>
              </a:spcBef>
              <a:spcAft>
                <a:spcPts val="0"/>
              </a:spcAft>
            </a:pPr>
            <a:r>
              <a:rPr lang="en"/>
              <a:t>Gen set = any variable assigned a tainted value</a:t>
            </a:r>
          </a:p>
          <a:p>
            <a:pPr indent="-228600" lvl="1" marL="914400" marR="0" rtl="0" algn="l">
              <a:lnSpc>
                <a:spcPct val="120000"/>
              </a:lnSpc>
              <a:spcBef>
                <a:spcPts val="0"/>
              </a:spcBef>
              <a:spcAft>
                <a:spcPts val="0"/>
              </a:spcAft>
            </a:pPr>
            <a:r>
              <a:rPr lang="en"/>
              <a:t>Kill set = variable cleansed of taintedness </a:t>
            </a:r>
          </a:p>
        </p:txBody>
      </p:sp>
      <p:sp>
        <p:nvSpPr>
          <p:cNvPr id="532" name="Shape 5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6" name="Shape 536"/>
        <p:cNvGrpSpPr/>
        <p:nvPr/>
      </p:nvGrpSpPr>
      <p:grpSpPr>
        <a:xfrm>
          <a:off x="0" y="0"/>
          <a:ext cx="0" cy="0"/>
          <a:chOff x="0" y="0"/>
          <a:chExt cx="0" cy="0"/>
        </a:xfrm>
      </p:grpSpPr>
      <p:sp>
        <p:nvSpPr>
          <p:cNvPr id="537" name="Shape 5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Taint Analysis Variant</a:t>
            </a:r>
          </a:p>
        </p:txBody>
      </p:sp>
      <p:sp>
        <p:nvSpPr>
          <p:cNvPr id="538" name="Shape 5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Gen and kill sets depend on the set of tainted variables, which is not constant.</a:t>
            </a:r>
          </a:p>
          <a:p>
            <a:pPr indent="-228600" lvl="1" marL="914400" marR="0" rtl="0" algn="l">
              <a:lnSpc>
                <a:spcPct val="120000"/>
              </a:lnSpc>
              <a:spcBef>
                <a:spcPts val="0"/>
              </a:spcBef>
              <a:spcAft>
                <a:spcPts val="0"/>
              </a:spcAft>
            </a:pPr>
            <a:r>
              <a:rPr lang="en"/>
              <a:t>Circularity - tainted variable set also depends on gen and kill sets.</a:t>
            </a:r>
          </a:p>
          <a:p>
            <a:pPr indent="-228600" lvl="0" marL="457200" marR="0" rtl="0" algn="l">
              <a:lnSpc>
                <a:spcPct val="120000"/>
              </a:lnSpc>
              <a:spcBef>
                <a:spcPts val="0"/>
              </a:spcBef>
              <a:spcAft>
                <a:spcPts val="0"/>
              </a:spcAft>
            </a:pPr>
            <a:r>
              <a:rPr lang="en"/>
              <a:t>Monotonicity property ensures soundness of the analysis. </a:t>
            </a:r>
          </a:p>
          <a:p>
            <a:pPr indent="-228600" lvl="1" marL="914400" marR="0" rtl="0" algn="l">
              <a:lnSpc>
                <a:spcPct val="120000"/>
              </a:lnSpc>
              <a:spcBef>
                <a:spcPts val="0"/>
              </a:spcBef>
              <a:spcAft>
                <a:spcPts val="0"/>
              </a:spcAft>
            </a:pPr>
            <a:r>
              <a:rPr lang="en"/>
              <a:t>We evaluate taintedness of an expression with the set {a,b}, then again with {a,b,c}. If it is tainted the first time, it must be tainted the second time.</a:t>
            </a:r>
          </a:p>
        </p:txBody>
      </p:sp>
      <p:sp>
        <p:nvSpPr>
          <p:cNvPr id="539" name="Shape 5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Definition-Use Pairs</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Data is defined.</a:t>
            </a:r>
          </a:p>
          <a:p>
            <a:pPr indent="-228600" lvl="1" marL="914400" marR="0" rtl="0" algn="l">
              <a:lnSpc>
                <a:spcPct val="100000"/>
              </a:lnSpc>
              <a:spcBef>
                <a:spcPts val="600"/>
              </a:spcBef>
              <a:spcAft>
                <a:spcPts val="0"/>
              </a:spcAft>
            </a:pPr>
            <a:r>
              <a:rPr lang="en"/>
              <a:t>Variables are declared and assigned values.</a:t>
            </a:r>
          </a:p>
          <a:p>
            <a:pPr indent="-228600" lvl="0" marL="457200" marR="0" rtl="0" algn="l">
              <a:lnSpc>
                <a:spcPct val="100000"/>
              </a:lnSpc>
              <a:spcBef>
                <a:spcPts val="600"/>
              </a:spcBef>
              <a:spcAft>
                <a:spcPts val="0"/>
              </a:spcAft>
            </a:pPr>
            <a:r>
              <a:rPr lang="en"/>
              <a:t>… and data is used.</a:t>
            </a:r>
          </a:p>
          <a:p>
            <a:pPr indent="-228600" lvl="1" marL="914400" marR="0" rtl="0" algn="l">
              <a:lnSpc>
                <a:spcPct val="100000"/>
              </a:lnSpc>
              <a:spcBef>
                <a:spcPts val="600"/>
              </a:spcBef>
              <a:spcAft>
                <a:spcPts val="0"/>
              </a:spcAft>
            </a:pPr>
            <a:r>
              <a:rPr lang="en"/>
              <a:t>Those variables are used to perform computations.</a:t>
            </a:r>
          </a:p>
          <a:p>
            <a:pPr indent="-228600" lvl="0" marL="457200" marR="0" rtl="0" algn="l">
              <a:lnSpc>
                <a:spcPct val="100000"/>
              </a:lnSpc>
              <a:spcBef>
                <a:spcPts val="600"/>
              </a:spcBef>
              <a:spcAft>
                <a:spcPts val="0"/>
              </a:spcAft>
            </a:pPr>
            <a:r>
              <a:rPr lang="en"/>
              <a:t>Associations of definitions and uses capture the flow of information through the program.</a:t>
            </a:r>
          </a:p>
          <a:p>
            <a:pPr indent="-228600" lvl="1" marL="914400" marR="0" rtl="0" algn="l">
              <a:lnSpc>
                <a:spcPct val="100000"/>
              </a:lnSpc>
              <a:spcBef>
                <a:spcPts val="600"/>
              </a:spcBef>
              <a:spcAft>
                <a:spcPts val="0"/>
              </a:spcAft>
            </a:pPr>
            <a:r>
              <a:rPr lang="en"/>
              <a:t>Definitions occur when variables are declared, initialized, assigned values, or received as parameters.</a:t>
            </a:r>
          </a:p>
          <a:p>
            <a:pPr indent="-228600" lvl="1" marL="914400" marR="0" rtl="0" algn="l">
              <a:lnSpc>
                <a:spcPct val="100000"/>
              </a:lnSpc>
              <a:spcBef>
                <a:spcPts val="600"/>
              </a:spcBef>
              <a:spcAft>
                <a:spcPts val="0"/>
              </a:spcAft>
            </a:pPr>
            <a:r>
              <a:rPr lang="en"/>
              <a:t>Uses occur in expressions, conditional statements, parameter passing, return statements.</a:t>
            </a:r>
          </a:p>
        </p:txBody>
      </p:sp>
      <p:sp>
        <p:nvSpPr>
          <p:cNvPr id="117" name="Shape 1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45" name="Shape 5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Control-flow and data-flow both capture important paths in program execution.</a:t>
            </a:r>
          </a:p>
          <a:p>
            <a:pPr indent="-228600" lvl="0" marL="457200" marR="0" rtl="0" algn="l">
              <a:lnSpc>
                <a:spcPct val="100000"/>
              </a:lnSpc>
              <a:spcBef>
                <a:spcPts val="600"/>
              </a:spcBef>
              <a:spcAft>
                <a:spcPts val="0"/>
              </a:spcAft>
            </a:pPr>
            <a:r>
              <a:rPr lang="en"/>
              <a:t>Analysis of how variables are defined and then used and the dependencies between definitions and usages can help us reveal important faults.</a:t>
            </a:r>
          </a:p>
          <a:p>
            <a:pPr indent="-228600" lvl="0" marL="457200" marR="0" rtl="0" algn="l">
              <a:lnSpc>
                <a:spcPct val="100000"/>
              </a:lnSpc>
              <a:spcBef>
                <a:spcPts val="600"/>
              </a:spcBef>
              <a:spcAft>
                <a:spcPts val="0"/>
              </a:spcAft>
            </a:pPr>
            <a:r>
              <a:rPr lang="en"/>
              <a:t>Many forms of analysis can be performed using data flow information.</a:t>
            </a:r>
          </a:p>
        </p:txBody>
      </p:sp>
      <p:sp>
        <p:nvSpPr>
          <p:cNvPr id="546" name="Shape 5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0" name="Shape 550"/>
        <p:cNvGrpSpPr/>
        <p:nvPr/>
      </p:nvGrpSpPr>
      <p:grpSpPr>
        <a:xfrm>
          <a:off x="0" y="0"/>
          <a:ext cx="0" cy="0"/>
          <a:chOff x="0" y="0"/>
          <a:chExt cx="0" cy="0"/>
        </a:xfrm>
      </p:grpSpPr>
      <p:sp>
        <p:nvSpPr>
          <p:cNvPr id="551" name="Shape 55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52" name="Shape 5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Analyses can be </a:t>
            </a:r>
            <a:r>
              <a:rPr i="1" lang="en"/>
              <a:t>backwards </a:t>
            </a:r>
            <a:r>
              <a:rPr lang="en"/>
              <a:t>or </a:t>
            </a:r>
            <a:r>
              <a:rPr i="1" lang="en"/>
              <a:t>forwards.</a:t>
            </a:r>
          </a:p>
          <a:p>
            <a:pPr indent="-228600" lvl="1" marL="914400" marR="0" rtl="0" algn="l">
              <a:lnSpc>
                <a:spcPct val="100000"/>
              </a:lnSpc>
              <a:spcBef>
                <a:spcPts val="600"/>
              </a:spcBef>
              <a:spcAft>
                <a:spcPts val="0"/>
              </a:spcAft>
            </a:pPr>
            <a:r>
              <a:rPr lang="en"/>
              <a:t>… and require properties be true on </a:t>
            </a:r>
            <a:r>
              <a:rPr i="1" lang="en"/>
              <a:t>all-paths</a:t>
            </a:r>
            <a:r>
              <a:rPr lang="en"/>
              <a:t> or </a:t>
            </a:r>
            <a:r>
              <a:rPr i="1" lang="en"/>
              <a:t>any-path</a:t>
            </a:r>
            <a:r>
              <a:rPr lang="en"/>
              <a:t>.</a:t>
            </a:r>
          </a:p>
          <a:p>
            <a:pPr indent="-228600" lvl="1" marL="914400" marR="0" rtl="0" algn="l">
              <a:lnSpc>
                <a:spcPct val="100000"/>
              </a:lnSpc>
              <a:spcBef>
                <a:spcPts val="600"/>
              </a:spcBef>
              <a:spcAft>
                <a:spcPts val="0"/>
              </a:spcAft>
            </a:pPr>
            <a:r>
              <a:rPr lang="en"/>
              <a:t>Reachability is forwards, any-path.</a:t>
            </a:r>
          </a:p>
          <a:p>
            <a:pPr indent="-228600" lvl="1" marL="914400" marR="0" rtl="0" algn="l">
              <a:lnSpc>
                <a:spcPct val="100000"/>
              </a:lnSpc>
              <a:spcBef>
                <a:spcPts val="600"/>
              </a:spcBef>
              <a:spcAft>
                <a:spcPts val="0"/>
              </a:spcAft>
            </a:pPr>
            <a:r>
              <a:rPr lang="en"/>
              <a:t>Expression availability is forwards, all-paths.</a:t>
            </a:r>
          </a:p>
          <a:p>
            <a:pPr indent="-228600" lvl="1" marL="914400" marR="0" rtl="0" algn="l">
              <a:lnSpc>
                <a:spcPct val="100000"/>
              </a:lnSpc>
              <a:spcBef>
                <a:spcPts val="600"/>
              </a:spcBef>
              <a:spcAft>
                <a:spcPts val="0"/>
              </a:spcAft>
            </a:pPr>
            <a:r>
              <a:rPr lang="en"/>
              <a:t>Live variables are backwards, any-path.</a:t>
            </a:r>
          </a:p>
          <a:p>
            <a:pPr indent="-228600" lvl="1" marL="914400" marR="0" rtl="0" algn="l">
              <a:lnSpc>
                <a:spcPct val="100000"/>
              </a:lnSpc>
              <a:spcBef>
                <a:spcPts val="600"/>
              </a:spcBef>
              <a:spcAft>
                <a:spcPts val="0"/>
              </a:spcAft>
            </a:pPr>
            <a:r>
              <a:rPr lang="en"/>
              <a:t>Inevitability is backwards, all-paths.</a:t>
            </a:r>
          </a:p>
          <a:p>
            <a:pPr indent="-228600" lvl="0" marL="457200" marR="0" rtl="0" algn="l">
              <a:lnSpc>
                <a:spcPct val="100000"/>
              </a:lnSpc>
              <a:spcBef>
                <a:spcPts val="600"/>
              </a:spcBef>
              <a:spcAft>
                <a:spcPts val="0"/>
              </a:spcAft>
            </a:pPr>
            <a:r>
              <a:rPr lang="en"/>
              <a:t>Many analyses can be expressed in this framework.</a:t>
            </a:r>
          </a:p>
        </p:txBody>
      </p:sp>
      <p:sp>
        <p:nvSpPr>
          <p:cNvPr id="553" name="Shape 5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Class</a:t>
            </a:r>
          </a:p>
        </p:txBody>
      </p:sp>
      <p:sp>
        <p:nvSpPr>
          <p:cNvPr id="559" name="Shape 5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93333"/>
              <a:buFont typeface="Arial"/>
            </a:pPr>
            <a:r>
              <a:rPr lang="en"/>
              <a:t>Data flow test adequacy criteria</a:t>
            </a:r>
          </a:p>
          <a:p>
            <a:pPr indent="-228600" lvl="0" marL="457200" marR="0" rtl="0" algn="l">
              <a:lnSpc>
                <a:spcPct val="100000"/>
              </a:lnSpc>
              <a:spcBef>
                <a:spcPts val="600"/>
              </a:spcBef>
              <a:spcAft>
                <a:spcPts val="0"/>
              </a:spcAft>
            </a:pPr>
            <a:r>
              <a:rPr lang="en"/>
              <a:t>Data flow analysis with arrays and pointers.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Chapter 13</a:t>
            </a:r>
          </a:p>
          <a:p>
            <a:pPr indent="-228600" lvl="0" marL="457200" marR="0" rtl="0" algn="l">
              <a:lnSpc>
                <a:spcPct val="100000"/>
              </a:lnSpc>
              <a:spcBef>
                <a:spcPts val="600"/>
              </a:spcBef>
              <a:spcAft>
                <a:spcPts val="0"/>
              </a:spcAft>
            </a:pPr>
            <a:r>
              <a:rPr lang="en"/>
              <a:t>Assignment 2 out - due February 23</a:t>
            </a:r>
          </a:p>
        </p:txBody>
      </p:sp>
      <p:sp>
        <p:nvSpPr>
          <p:cNvPr id="560" name="Shape 5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Dependence</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If a definition is impacted by a fault, all uses of that definition will be too. </a:t>
            </a:r>
          </a:p>
          <a:p>
            <a:pPr indent="-228600" lvl="0" marL="457200" marR="0" rtl="0" algn="l">
              <a:lnSpc>
                <a:spcPct val="100000"/>
              </a:lnSpc>
              <a:spcBef>
                <a:spcPts val="600"/>
              </a:spcBef>
              <a:spcAft>
                <a:spcPts val="0"/>
              </a:spcAft>
            </a:pPr>
            <a:r>
              <a:rPr lang="en"/>
              <a:t>Uses are </a:t>
            </a:r>
            <a:r>
              <a:rPr i="1" lang="en"/>
              <a:t>dependent</a:t>
            </a:r>
            <a:r>
              <a:rPr lang="en"/>
              <a:t> on definitions.</a:t>
            </a:r>
          </a:p>
          <a:p>
            <a:pPr indent="-228600" lvl="0" marL="457200" marR="0" rtl="0" algn="l">
              <a:lnSpc>
                <a:spcPct val="100000"/>
              </a:lnSpc>
              <a:spcBef>
                <a:spcPts val="600"/>
              </a:spcBef>
              <a:spcAft>
                <a:spcPts val="0"/>
              </a:spcAft>
            </a:pPr>
            <a:r>
              <a:rPr lang="en"/>
              <a:t>Tests and analyses that focus on these dependencies are likely to detect faults.</a:t>
            </a:r>
          </a:p>
          <a:p>
            <a:pPr indent="-419100" lvl="0" marL="457200" marR="0" rtl="0" algn="l">
              <a:lnSpc>
                <a:spcPct val="100000"/>
              </a:lnSpc>
              <a:spcBef>
                <a:spcPts val="600"/>
              </a:spcBef>
              <a:spcAft>
                <a:spcPts val="0"/>
              </a:spcAft>
              <a:buClr>
                <a:schemeClr val="dk1"/>
              </a:buClr>
              <a:buSzPct val="125000"/>
              <a:buFont typeface="Arial"/>
            </a:pPr>
            <a:r>
              <a:rPr lang="en"/>
              <a:t>Tests and analyses can be designed to cover different def-use pairs.</a:t>
            </a:r>
          </a:p>
        </p:txBody>
      </p:sp>
      <p:sp>
        <p:nvSpPr>
          <p:cNvPr id="124" name="Shape 1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Data Dependence</a:t>
            </a:r>
          </a:p>
        </p:txBody>
      </p:sp>
      <p:sp>
        <p:nvSpPr>
          <p:cNvPr id="130" name="Shape 13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rtl="0">
              <a:spcBef>
                <a:spcPts val="0"/>
              </a:spcBef>
            </a:pPr>
            <a:r>
              <a:rPr lang="en"/>
              <a:t>Data dependency can be visualized.</a:t>
            </a:r>
          </a:p>
          <a:p>
            <a:pPr indent="-228600" lvl="1" marL="914400" rtl="0">
              <a:spcBef>
                <a:spcPts val="600"/>
              </a:spcBef>
            </a:pPr>
            <a:r>
              <a:rPr lang="en"/>
              <a:t>Data dependence graph</a:t>
            </a:r>
          </a:p>
          <a:p>
            <a:pPr indent="-228600" lvl="1" marL="914400" rtl="0">
              <a:spcBef>
                <a:spcPts val="600"/>
              </a:spcBef>
            </a:pPr>
            <a:r>
              <a:rPr lang="en"/>
              <a:t>Paired with control-flow graph.</a:t>
            </a:r>
          </a:p>
          <a:p>
            <a:pPr indent="-228600" lvl="1" marL="914400" rtl="0">
              <a:spcBef>
                <a:spcPts val="600"/>
              </a:spcBef>
            </a:pPr>
            <a:r>
              <a:rPr lang="en"/>
              <a:t>Nodes = statements</a:t>
            </a:r>
          </a:p>
          <a:p>
            <a:pPr indent="-228600" lvl="1" marL="914400" rtl="0">
              <a:spcBef>
                <a:spcPts val="600"/>
              </a:spcBef>
            </a:pPr>
            <a:r>
              <a:rPr lang="en"/>
              <a:t>Edges = data dependence</a:t>
            </a:r>
          </a:p>
        </p:txBody>
      </p:sp>
      <p:sp>
        <p:nvSpPr>
          <p:cNvPr id="131" name="Shape 1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
        <p:nvSpPr>
          <p:cNvPr id="132" name="Shape 132"/>
          <p:cNvSpPr/>
          <p:nvPr/>
        </p:nvSpPr>
        <p:spPr>
          <a:xfrm>
            <a:off x="5069775" y="1820937"/>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133" name="Shape 133"/>
          <p:cNvSpPr/>
          <p:nvPr/>
        </p:nvSpPr>
        <p:spPr>
          <a:xfrm>
            <a:off x="5312850" y="31753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134" name="Shape 134"/>
          <p:cNvSpPr/>
          <p:nvPr/>
        </p:nvSpPr>
        <p:spPr>
          <a:xfrm>
            <a:off x="5312850" y="4227912"/>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135" name="Shape 135"/>
          <p:cNvSpPr/>
          <p:nvPr/>
        </p:nvSpPr>
        <p:spPr>
          <a:xfrm>
            <a:off x="3874950" y="5280500"/>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136" name="Shape 136"/>
          <p:cNvSpPr/>
          <p:nvPr/>
        </p:nvSpPr>
        <p:spPr>
          <a:xfrm>
            <a:off x="7069675" y="4735225"/>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137" name="Shape 137"/>
          <p:cNvSpPr/>
          <p:nvPr/>
        </p:nvSpPr>
        <p:spPr>
          <a:xfrm>
            <a:off x="6945475" y="55686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138" name="Shape 138"/>
          <p:cNvCxnSpPr/>
          <p:nvPr/>
        </p:nvCxnSpPr>
        <p:spPr>
          <a:xfrm flipH="1">
            <a:off x="5686800" y="2540587"/>
            <a:ext cx="427200" cy="634800"/>
          </a:xfrm>
          <a:prstGeom prst="straightConnector1">
            <a:avLst/>
          </a:prstGeom>
          <a:noFill/>
          <a:ln cap="flat" cmpd="sng" w="19050">
            <a:solidFill>
              <a:schemeClr val="dk2"/>
            </a:solidFill>
            <a:prstDash val="dash"/>
            <a:round/>
            <a:headEnd len="lg" w="lg" type="none"/>
            <a:tailEnd len="lg" w="lg" type="triangle"/>
          </a:ln>
        </p:spPr>
      </p:cxnSp>
      <p:sp>
        <p:nvSpPr>
          <p:cNvPr id="139" name="Shape 139"/>
          <p:cNvSpPr txBox="1"/>
          <p:nvPr/>
        </p:nvSpPr>
        <p:spPr>
          <a:xfrm>
            <a:off x="5588000" y="2604350"/>
            <a:ext cx="451500" cy="507300"/>
          </a:xfrm>
          <a:prstGeom prst="rect">
            <a:avLst/>
          </a:prstGeom>
          <a:noFill/>
          <a:ln>
            <a:noFill/>
          </a:ln>
        </p:spPr>
        <p:txBody>
          <a:bodyPr anchorCtr="0" anchor="t" bIns="91425" lIns="91425" rIns="91425" tIns="91425">
            <a:noAutofit/>
          </a:bodyPr>
          <a:lstStyle/>
          <a:p>
            <a:pPr lvl="0" rtl="0">
              <a:spcBef>
                <a:spcPts val="0"/>
              </a:spcBef>
              <a:buNone/>
            </a:pPr>
            <a:r>
              <a:rPr lang="en"/>
              <a:t>x</a:t>
            </a:r>
          </a:p>
        </p:txBody>
      </p:sp>
      <p:cxnSp>
        <p:nvCxnSpPr>
          <p:cNvPr id="140" name="Shape 140"/>
          <p:cNvCxnSpPr>
            <a:stCxn id="132" idx="2"/>
          </p:cNvCxnSpPr>
          <p:nvPr/>
        </p:nvCxnSpPr>
        <p:spPr>
          <a:xfrm flipH="1">
            <a:off x="6223125" y="2540637"/>
            <a:ext cx="173100" cy="591900"/>
          </a:xfrm>
          <a:prstGeom prst="straightConnector1">
            <a:avLst/>
          </a:prstGeom>
          <a:noFill/>
          <a:ln cap="flat" cmpd="sng" w="19050">
            <a:solidFill>
              <a:schemeClr val="dk2"/>
            </a:solidFill>
            <a:prstDash val="dash"/>
            <a:round/>
            <a:headEnd len="lg" w="lg" type="none"/>
            <a:tailEnd len="lg" w="lg" type="triangle"/>
          </a:ln>
        </p:spPr>
      </p:cxnSp>
      <p:sp>
        <p:nvSpPr>
          <p:cNvPr id="141" name="Shape 141"/>
          <p:cNvSpPr txBox="1"/>
          <p:nvPr/>
        </p:nvSpPr>
        <p:spPr>
          <a:xfrm>
            <a:off x="6462900" y="2723450"/>
            <a:ext cx="268200" cy="271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2" name="Shape 142"/>
          <p:cNvSpPr txBox="1"/>
          <p:nvPr/>
        </p:nvSpPr>
        <p:spPr>
          <a:xfrm>
            <a:off x="6519325" y="2667000"/>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43" name="Shape 143"/>
          <p:cNvCxnSpPr/>
          <p:nvPr/>
        </p:nvCxnSpPr>
        <p:spPr>
          <a:xfrm rot="10800000">
            <a:off x="6211700" y="3693512"/>
            <a:ext cx="0" cy="545100"/>
          </a:xfrm>
          <a:prstGeom prst="straightConnector1">
            <a:avLst/>
          </a:prstGeom>
          <a:noFill/>
          <a:ln cap="flat" cmpd="sng" w="19050">
            <a:solidFill>
              <a:schemeClr val="dk2"/>
            </a:solidFill>
            <a:prstDash val="dash"/>
            <a:round/>
            <a:headEnd len="lg" w="lg" type="none"/>
            <a:tailEnd len="lg" w="lg" type="triangle"/>
          </a:ln>
        </p:spPr>
      </p:cxnSp>
      <p:sp>
        <p:nvSpPr>
          <p:cNvPr id="144" name="Shape 144"/>
          <p:cNvSpPr txBox="1"/>
          <p:nvPr/>
        </p:nvSpPr>
        <p:spPr>
          <a:xfrm>
            <a:off x="6378300" y="3725450"/>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45" name="Shape 145"/>
          <p:cNvCxnSpPr/>
          <p:nvPr/>
        </p:nvCxnSpPr>
        <p:spPr>
          <a:xfrm>
            <a:off x="5503350" y="3693225"/>
            <a:ext cx="0" cy="545100"/>
          </a:xfrm>
          <a:prstGeom prst="straightConnector1">
            <a:avLst/>
          </a:prstGeom>
          <a:noFill/>
          <a:ln cap="flat" cmpd="sng" w="19050">
            <a:solidFill>
              <a:schemeClr val="dk2"/>
            </a:solidFill>
            <a:prstDash val="dash"/>
            <a:round/>
            <a:headEnd len="lg" w="lg" type="none"/>
            <a:tailEnd len="lg" w="lg" type="triangle"/>
          </a:ln>
        </p:spPr>
      </p:cxnSp>
      <p:sp>
        <p:nvSpPr>
          <p:cNvPr id="146" name="Shape 146"/>
          <p:cNvSpPr txBox="1"/>
          <p:nvPr/>
        </p:nvSpPr>
        <p:spPr>
          <a:xfrm>
            <a:off x="5547025" y="3746350"/>
            <a:ext cx="621000" cy="197700"/>
          </a:xfrm>
          <a:prstGeom prst="rect">
            <a:avLst/>
          </a:prstGeom>
          <a:noFill/>
          <a:ln>
            <a:noFill/>
          </a:ln>
        </p:spPr>
        <p:txBody>
          <a:bodyPr anchorCtr="0" anchor="t" bIns="91425" lIns="91425" rIns="91425" tIns="91425">
            <a:noAutofit/>
          </a:bodyPr>
          <a:lstStyle/>
          <a:p>
            <a:pPr lvl="0" rtl="0">
              <a:spcBef>
                <a:spcPts val="0"/>
              </a:spcBef>
              <a:buNone/>
            </a:pPr>
            <a:r>
              <a:rPr lang="en"/>
              <a:t>tmp</a:t>
            </a:r>
          </a:p>
        </p:txBody>
      </p:sp>
      <p:cxnSp>
        <p:nvCxnSpPr>
          <p:cNvPr id="147" name="Shape 147"/>
          <p:cNvCxnSpPr>
            <a:endCxn id="135" idx="0"/>
          </p:cNvCxnSpPr>
          <p:nvPr/>
        </p:nvCxnSpPr>
        <p:spPr>
          <a:xfrm flipH="1">
            <a:off x="4823250" y="2554100"/>
            <a:ext cx="454500" cy="2726400"/>
          </a:xfrm>
          <a:prstGeom prst="straightConnector1">
            <a:avLst/>
          </a:prstGeom>
          <a:noFill/>
          <a:ln cap="flat" cmpd="sng" w="19050">
            <a:solidFill>
              <a:schemeClr val="dk2"/>
            </a:solidFill>
            <a:prstDash val="dash"/>
            <a:round/>
            <a:headEnd len="lg" w="lg" type="none"/>
            <a:tailEnd len="lg" w="lg" type="triangle"/>
          </a:ln>
        </p:spPr>
      </p:cxnSp>
      <p:sp>
        <p:nvSpPr>
          <p:cNvPr id="148" name="Shape 148"/>
          <p:cNvSpPr txBox="1"/>
          <p:nvPr/>
        </p:nvSpPr>
        <p:spPr>
          <a:xfrm>
            <a:off x="4572000" y="3429000"/>
            <a:ext cx="4272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49" name="Shape 149"/>
          <p:cNvCxnSpPr/>
          <p:nvPr/>
        </p:nvCxnSpPr>
        <p:spPr>
          <a:xfrm flipH="1">
            <a:off x="5277450" y="4741325"/>
            <a:ext cx="254100" cy="494100"/>
          </a:xfrm>
          <a:prstGeom prst="straightConnector1">
            <a:avLst/>
          </a:prstGeom>
          <a:noFill/>
          <a:ln cap="flat" cmpd="sng" w="19050">
            <a:solidFill>
              <a:schemeClr val="dk2"/>
            </a:solidFill>
            <a:prstDash val="dash"/>
            <a:round/>
            <a:headEnd len="lg" w="lg" type="none"/>
            <a:tailEnd len="lg" w="lg" type="triangle"/>
          </a:ln>
        </p:spPr>
      </p:cxnSp>
      <p:sp>
        <p:nvSpPr>
          <p:cNvPr id="150" name="Shape 150"/>
          <p:cNvSpPr txBox="1"/>
          <p:nvPr/>
        </p:nvSpPr>
        <p:spPr>
          <a:xfrm>
            <a:off x="5503350" y="4838512"/>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51" name="Shape 151"/>
          <p:cNvCxnSpPr>
            <a:stCxn id="134" idx="3"/>
            <a:endCxn id="136" idx="1"/>
          </p:cNvCxnSpPr>
          <p:nvPr/>
        </p:nvCxnSpPr>
        <p:spPr>
          <a:xfrm>
            <a:off x="6625050" y="4481562"/>
            <a:ext cx="444600" cy="507300"/>
          </a:xfrm>
          <a:prstGeom prst="straightConnector1">
            <a:avLst/>
          </a:prstGeom>
          <a:noFill/>
          <a:ln cap="flat" cmpd="sng" w="19050">
            <a:solidFill>
              <a:schemeClr val="dk2"/>
            </a:solidFill>
            <a:prstDash val="dash"/>
            <a:round/>
            <a:headEnd len="lg" w="lg" type="none"/>
            <a:tailEnd len="lg" w="lg" type="triangle"/>
          </a:ln>
        </p:spPr>
      </p:cxnSp>
      <p:sp>
        <p:nvSpPr>
          <p:cNvPr id="152" name="Shape 152"/>
          <p:cNvSpPr txBox="1"/>
          <p:nvPr/>
        </p:nvSpPr>
        <p:spPr>
          <a:xfrm>
            <a:off x="6812075" y="4358075"/>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53" name="Shape 153"/>
          <p:cNvCxnSpPr>
            <a:stCxn id="136" idx="0"/>
            <a:endCxn id="133" idx="3"/>
          </p:cNvCxnSpPr>
          <p:nvPr/>
        </p:nvCxnSpPr>
        <p:spPr>
          <a:xfrm rot="10800000">
            <a:off x="6625075" y="3429025"/>
            <a:ext cx="910200" cy="1306200"/>
          </a:xfrm>
          <a:prstGeom prst="straightConnector1">
            <a:avLst/>
          </a:prstGeom>
          <a:noFill/>
          <a:ln cap="flat" cmpd="sng" w="19050">
            <a:solidFill>
              <a:schemeClr val="dk2"/>
            </a:solidFill>
            <a:prstDash val="dash"/>
            <a:round/>
            <a:headEnd len="lg" w="lg" type="none"/>
            <a:tailEnd len="lg" w="lg" type="triangle"/>
          </a:ln>
        </p:spPr>
      </p:cxnSp>
      <p:sp>
        <p:nvSpPr>
          <p:cNvPr id="154" name="Shape 154"/>
          <p:cNvSpPr txBox="1"/>
          <p:nvPr/>
        </p:nvSpPr>
        <p:spPr>
          <a:xfrm>
            <a:off x="6941375" y="3675850"/>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55" name="Shape 155"/>
          <p:cNvCxnSpPr/>
          <p:nvPr/>
        </p:nvCxnSpPr>
        <p:spPr>
          <a:xfrm>
            <a:off x="7351900" y="2540000"/>
            <a:ext cx="507900" cy="2187300"/>
          </a:xfrm>
          <a:prstGeom prst="straightConnector1">
            <a:avLst/>
          </a:prstGeom>
          <a:noFill/>
          <a:ln cap="flat" cmpd="sng" w="19050">
            <a:solidFill>
              <a:schemeClr val="dk2"/>
            </a:solidFill>
            <a:prstDash val="dash"/>
            <a:round/>
            <a:headEnd len="lg" w="lg" type="none"/>
            <a:tailEnd len="lg" w="lg" type="triangle"/>
          </a:ln>
        </p:spPr>
      </p:cxnSp>
      <p:sp>
        <p:nvSpPr>
          <p:cNvPr id="156" name="Shape 156"/>
          <p:cNvSpPr txBox="1"/>
          <p:nvPr/>
        </p:nvSpPr>
        <p:spPr>
          <a:xfrm>
            <a:off x="7281325" y="3429000"/>
            <a:ext cx="352800" cy="338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57" name="Shape 157"/>
          <p:cNvCxnSpPr>
            <a:stCxn id="136" idx="2"/>
            <a:endCxn id="137" idx="0"/>
          </p:cNvCxnSpPr>
          <p:nvPr/>
        </p:nvCxnSpPr>
        <p:spPr>
          <a:xfrm>
            <a:off x="7535275" y="5242525"/>
            <a:ext cx="66300" cy="326100"/>
          </a:xfrm>
          <a:prstGeom prst="straightConnector1">
            <a:avLst/>
          </a:prstGeom>
          <a:noFill/>
          <a:ln cap="flat" cmpd="sng" w="19050">
            <a:solidFill>
              <a:schemeClr val="dk2"/>
            </a:solidFill>
            <a:prstDash val="dash"/>
            <a:round/>
            <a:headEnd len="lg" w="lg" type="none"/>
            <a:tailEnd len="lg" w="lg" type="triangle"/>
          </a:ln>
        </p:spPr>
      </p:cxnSp>
      <p:sp>
        <p:nvSpPr>
          <p:cNvPr id="158" name="Shape 158"/>
          <p:cNvSpPr txBox="1"/>
          <p:nvPr/>
        </p:nvSpPr>
        <p:spPr>
          <a:xfrm>
            <a:off x="7601575" y="5236225"/>
            <a:ext cx="352800" cy="3387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59" name="Shape 159"/>
          <p:cNvSpPr/>
          <p:nvPr/>
        </p:nvSpPr>
        <p:spPr>
          <a:xfrm>
            <a:off x="7761100" y="2159000"/>
            <a:ext cx="578575" cy="3386675"/>
          </a:xfrm>
          <a:custGeom>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lg" w="lg" type="none"/>
            <a:tailEnd len="lg" w="lg" type="triangle"/>
          </a:ln>
        </p:spPr>
      </p:sp>
      <p:sp>
        <p:nvSpPr>
          <p:cNvPr id="160" name="Shape 160"/>
          <p:cNvSpPr txBox="1"/>
          <p:nvPr/>
        </p:nvSpPr>
        <p:spPr>
          <a:xfrm>
            <a:off x="8257675" y="4988875"/>
            <a:ext cx="352800" cy="3387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Forming the </a:t>
            </a:r>
            <a:r>
              <a:rPr lang="en"/>
              <a:t>Data Dependence Graph</a:t>
            </a:r>
          </a:p>
        </p:txBody>
      </p:sp>
      <p:sp>
        <p:nvSpPr>
          <p:cNvPr id="166" name="Shape 1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a:t>
            </a:r>
            <a:r>
              <a:rPr lang="en"/>
              <a:t>	7</a:t>
            </a:r>
          </a:p>
        </p:txBody>
      </p:sp>
      <p:sp>
        <p:nvSpPr>
          <p:cNvPr id="167" name="Shape 167"/>
          <p:cNvSpPr/>
          <p:nvPr/>
        </p:nvSpPr>
        <p:spPr>
          <a:xfrm>
            <a:off x="5392649" y="1820949"/>
            <a:ext cx="2390999" cy="675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168" name="Shape 168"/>
          <p:cNvSpPr/>
          <p:nvPr/>
        </p:nvSpPr>
        <p:spPr>
          <a:xfrm>
            <a:off x="5611723" y="3091876"/>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169" name="Shape 169"/>
          <p:cNvSpPr/>
          <p:nvPr/>
        </p:nvSpPr>
        <p:spPr>
          <a:xfrm>
            <a:off x="5611723" y="4079558"/>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170" name="Shape 170"/>
          <p:cNvSpPr/>
          <p:nvPr/>
        </p:nvSpPr>
        <p:spPr>
          <a:xfrm>
            <a:off x="4315799" y="5067264"/>
            <a:ext cx="17094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171" name="Shape 171"/>
          <p:cNvSpPr/>
          <p:nvPr/>
        </p:nvSpPr>
        <p:spPr>
          <a:xfrm>
            <a:off x="7195082" y="4555600"/>
            <a:ext cx="8391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172" name="Shape 172"/>
          <p:cNvSpPr/>
          <p:nvPr/>
        </p:nvSpPr>
        <p:spPr>
          <a:xfrm>
            <a:off x="7083145" y="5337606"/>
            <a:ext cx="1182600" cy="475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173" name="Shape 173"/>
          <p:cNvCxnSpPr/>
          <p:nvPr/>
        </p:nvCxnSpPr>
        <p:spPr>
          <a:xfrm flipH="1">
            <a:off x="5948569" y="2496240"/>
            <a:ext cx="385200" cy="595800"/>
          </a:xfrm>
          <a:prstGeom prst="straightConnector1">
            <a:avLst/>
          </a:prstGeom>
          <a:noFill/>
          <a:ln cap="flat" cmpd="sng" w="19050">
            <a:solidFill>
              <a:schemeClr val="dk2"/>
            </a:solidFill>
            <a:prstDash val="dash"/>
            <a:round/>
            <a:headEnd len="lg" w="lg" type="none"/>
            <a:tailEnd len="lg" w="lg" type="triangle"/>
          </a:ln>
        </p:spPr>
      </p:cxnSp>
      <p:sp>
        <p:nvSpPr>
          <p:cNvPr id="174" name="Shape 174"/>
          <p:cNvSpPr txBox="1"/>
          <p:nvPr/>
        </p:nvSpPr>
        <p:spPr>
          <a:xfrm>
            <a:off x="5859705" y="2556072"/>
            <a:ext cx="407100" cy="475800"/>
          </a:xfrm>
          <a:prstGeom prst="rect">
            <a:avLst/>
          </a:prstGeom>
          <a:noFill/>
          <a:ln>
            <a:noFill/>
          </a:ln>
        </p:spPr>
        <p:txBody>
          <a:bodyPr anchorCtr="0" anchor="t" bIns="91425" lIns="91425" rIns="91425" tIns="91425">
            <a:noAutofit/>
          </a:bodyPr>
          <a:lstStyle/>
          <a:p>
            <a:pPr lvl="0" rtl="0">
              <a:spcBef>
                <a:spcPts val="0"/>
              </a:spcBef>
              <a:buNone/>
            </a:pPr>
            <a:r>
              <a:rPr lang="en"/>
              <a:t>x</a:t>
            </a:r>
          </a:p>
        </p:txBody>
      </p:sp>
      <p:cxnSp>
        <p:nvCxnSpPr>
          <p:cNvPr id="175" name="Shape 175"/>
          <p:cNvCxnSpPr>
            <a:stCxn id="167" idx="2"/>
          </p:cNvCxnSpPr>
          <p:nvPr/>
        </p:nvCxnSpPr>
        <p:spPr>
          <a:xfrm flipH="1">
            <a:off x="6432149" y="2496249"/>
            <a:ext cx="156000" cy="555300"/>
          </a:xfrm>
          <a:prstGeom prst="straightConnector1">
            <a:avLst/>
          </a:prstGeom>
          <a:noFill/>
          <a:ln cap="flat" cmpd="sng" w="19050">
            <a:solidFill>
              <a:schemeClr val="dk2"/>
            </a:solidFill>
            <a:prstDash val="dash"/>
            <a:round/>
            <a:headEnd len="lg" w="lg" type="none"/>
            <a:tailEnd len="lg" w="lg" type="triangle"/>
          </a:ln>
        </p:spPr>
      </p:cxnSp>
      <p:sp>
        <p:nvSpPr>
          <p:cNvPr id="176" name="Shape 176"/>
          <p:cNvSpPr txBox="1"/>
          <p:nvPr/>
        </p:nvSpPr>
        <p:spPr>
          <a:xfrm>
            <a:off x="6648219" y="2667831"/>
            <a:ext cx="241800" cy="2547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77" name="Shape 177"/>
          <p:cNvSpPr txBox="1"/>
          <p:nvPr/>
        </p:nvSpPr>
        <p:spPr>
          <a:xfrm>
            <a:off x="6699072" y="2614861"/>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78" name="Shape 178"/>
          <p:cNvCxnSpPr/>
          <p:nvPr/>
        </p:nvCxnSpPr>
        <p:spPr>
          <a:xfrm rot="10800000">
            <a:off x="6421822" y="3578099"/>
            <a:ext cx="0" cy="511500"/>
          </a:xfrm>
          <a:prstGeom prst="straightConnector1">
            <a:avLst/>
          </a:prstGeom>
          <a:noFill/>
          <a:ln cap="flat" cmpd="sng" w="19050">
            <a:solidFill>
              <a:schemeClr val="dk2"/>
            </a:solidFill>
            <a:prstDash val="dash"/>
            <a:round/>
            <a:headEnd len="lg" w="lg" type="none"/>
            <a:tailEnd len="lg" w="lg" type="triangle"/>
          </a:ln>
        </p:spPr>
      </p:cxnSp>
      <p:sp>
        <p:nvSpPr>
          <p:cNvPr id="179" name="Shape 179"/>
          <p:cNvSpPr txBox="1"/>
          <p:nvPr/>
        </p:nvSpPr>
        <p:spPr>
          <a:xfrm>
            <a:off x="6571972" y="3608068"/>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80" name="Shape 180"/>
          <p:cNvCxnSpPr/>
          <p:nvPr/>
        </p:nvCxnSpPr>
        <p:spPr>
          <a:xfrm>
            <a:off x="5783413" y="3577829"/>
            <a:ext cx="0" cy="511500"/>
          </a:xfrm>
          <a:prstGeom prst="straightConnector1">
            <a:avLst/>
          </a:prstGeom>
          <a:noFill/>
          <a:ln cap="flat" cmpd="sng" w="19050">
            <a:solidFill>
              <a:schemeClr val="dk2"/>
            </a:solidFill>
            <a:prstDash val="dash"/>
            <a:round/>
            <a:headEnd len="lg" w="lg" type="none"/>
            <a:tailEnd len="lg" w="lg" type="triangle"/>
          </a:ln>
        </p:spPr>
      </p:cxnSp>
      <p:sp>
        <p:nvSpPr>
          <p:cNvPr id="181" name="Shape 181"/>
          <p:cNvSpPr txBox="1"/>
          <p:nvPr/>
        </p:nvSpPr>
        <p:spPr>
          <a:xfrm>
            <a:off x="5822776" y="3627679"/>
            <a:ext cx="559800" cy="185700"/>
          </a:xfrm>
          <a:prstGeom prst="rect">
            <a:avLst/>
          </a:prstGeom>
          <a:noFill/>
          <a:ln>
            <a:noFill/>
          </a:ln>
        </p:spPr>
        <p:txBody>
          <a:bodyPr anchorCtr="0" anchor="t" bIns="91425" lIns="91425" rIns="91425" tIns="91425">
            <a:noAutofit/>
          </a:bodyPr>
          <a:lstStyle/>
          <a:p>
            <a:pPr lvl="0" rtl="0">
              <a:spcBef>
                <a:spcPts val="0"/>
              </a:spcBef>
              <a:buNone/>
            </a:pPr>
            <a:r>
              <a:rPr lang="en"/>
              <a:t>tmp</a:t>
            </a:r>
          </a:p>
        </p:txBody>
      </p:sp>
      <p:cxnSp>
        <p:nvCxnSpPr>
          <p:cNvPr id="182" name="Shape 182"/>
          <p:cNvCxnSpPr>
            <a:endCxn id="170" idx="0"/>
          </p:cNvCxnSpPr>
          <p:nvPr/>
        </p:nvCxnSpPr>
        <p:spPr>
          <a:xfrm flipH="1">
            <a:off x="5170499" y="2509164"/>
            <a:ext cx="409500" cy="2558099"/>
          </a:xfrm>
          <a:prstGeom prst="straightConnector1">
            <a:avLst/>
          </a:prstGeom>
          <a:noFill/>
          <a:ln cap="flat" cmpd="sng" w="19050">
            <a:solidFill>
              <a:schemeClr val="dk2"/>
            </a:solidFill>
            <a:prstDash val="dash"/>
            <a:round/>
            <a:headEnd len="lg" w="lg" type="none"/>
            <a:tailEnd len="lg" w="lg" type="triangle"/>
          </a:ln>
        </p:spPr>
      </p:cxnSp>
      <p:sp>
        <p:nvSpPr>
          <p:cNvPr id="183" name="Shape 183"/>
          <p:cNvSpPr txBox="1"/>
          <p:nvPr/>
        </p:nvSpPr>
        <p:spPr>
          <a:xfrm>
            <a:off x="4944023" y="3329891"/>
            <a:ext cx="3852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84" name="Shape 184"/>
          <p:cNvCxnSpPr/>
          <p:nvPr/>
        </p:nvCxnSpPr>
        <p:spPr>
          <a:xfrm flipH="1">
            <a:off x="5579929" y="4561324"/>
            <a:ext cx="228900" cy="463500"/>
          </a:xfrm>
          <a:prstGeom prst="straightConnector1">
            <a:avLst/>
          </a:prstGeom>
          <a:noFill/>
          <a:ln cap="flat" cmpd="sng" w="19050">
            <a:solidFill>
              <a:schemeClr val="dk2"/>
            </a:solidFill>
            <a:prstDash val="dash"/>
            <a:round/>
            <a:headEnd len="lg" w="lg" type="none"/>
            <a:tailEnd len="lg" w="lg" type="triangle"/>
          </a:ln>
        </p:spPr>
      </p:cxnSp>
      <p:sp>
        <p:nvSpPr>
          <p:cNvPr id="185" name="Shape 185"/>
          <p:cNvSpPr txBox="1"/>
          <p:nvPr/>
        </p:nvSpPr>
        <p:spPr>
          <a:xfrm>
            <a:off x="5783413" y="4652521"/>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86" name="Shape 186"/>
          <p:cNvCxnSpPr>
            <a:stCxn id="169" idx="3"/>
            <a:endCxn id="171" idx="1"/>
          </p:cNvCxnSpPr>
          <p:nvPr/>
        </p:nvCxnSpPr>
        <p:spPr>
          <a:xfrm>
            <a:off x="6794323" y="4317458"/>
            <a:ext cx="400800" cy="476100"/>
          </a:xfrm>
          <a:prstGeom prst="straightConnector1">
            <a:avLst/>
          </a:prstGeom>
          <a:noFill/>
          <a:ln cap="flat" cmpd="sng" w="19050">
            <a:solidFill>
              <a:schemeClr val="dk2"/>
            </a:solidFill>
            <a:prstDash val="dash"/>
            <a:round/>
            <a:headEnd len="lg" w="lg" type="none"/>
            <a:tailEnd len="lg" w="lg" type="triangle"/>
          </a:ln>
        </p:spPr>
      </p:cxnSp>
      <p:sp>
        <p:nvSpPr>
          <p:cNvPr id="187" name="Shape 187"/>
          <p:cNvSpPr txBox="1"/>
          <p:nvPr/>
        </p:nvSpPr>
        <p:spPr>
          <a:xfrm>
            <a:off x="6962917" y="4201698"/>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88" name="Shape 188"/>
          <p:cNvCxnSpPr>
            <a:stCxn id="171" idx="0"/>
            <a:endCxn id="168" idx="3"/>
          </p:cNvCxnSpPr>
          <p:nvPr/>
        </p:nvCxnSpPr>
        <p:spPr>
          <a:xfrm rot="10800000">
            <a:off x="6794432" y="3329800"/>
            <a:ext cx="820200" cy="1225800"/>
          </a:xfrm>
          <a:prstGeom prst="straightConnector1">
            <a:avLst/>
          </a:prstGeom>
          <a:noFill/>
          <a:ln cap="flat" cmpd="sng" w="19050">
            <a:solidFill>
              <a:schemeClr val="dk2"/>
            </a:solidFill>
            <a:prstDash val="dash"/>
            <a:round/>
            <a:headEnd len="lg" w="lg" type="none"/>
            <a:tailEnd len="lg" w="lg" type="triangle"/>
          </a:ln>
        </p:spPr>
      </p:cxnSp>
      <p:sp>
        <p:nvSpPr>
          <p:cNvPr id="189" name="Shape 189"/>
          <p:cNvSpPr txBox="1"/>
          <p:nvPr/>
        </p:nvSpPr>
        <p:spPr>
          <a:xfrm>
            <a:off x="7079450" y="3561525"/>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90" name="Shape 190"/>
          <p:cNvCxnSpPr/>
          <p:nvPr/>
        </p:nvCxnSpPr>
        <p:spPr>
          <a:xfrm>
            <a:off x="7449440" y="2495689"/>
            <a:ext cx="457800" cy="2052600"/>
          </a:xfrm>
          <a:prstGeom prst="straightConnector1">
            <a:avLst/>
          </a:prstGeom>
          <a:noFill/>
          <a:ln cap="flat" cmpd="sng" w="19050">
            <a:solidFill>
              <a:schemeClr val="dk2"/>
            </a:solidFill>
            <a:prstDash val="dash"/>
            <a:round/>
            <a:headEnd len="lg" w="lg" type="none"/>
            <a:tailEnd len="lg" w="lg" type="triangle"/>
          </a:ln>
        </p:spPr>
      </p:cxnSp>
      <p:sp>
        <p:nvSpPr>
          <p:cNvPr id="191" name="Shape 191"/>
          <p:cNvSpPr txBox="1"/>
          <p:nvPr/>
        </p:nvSpPr>
        <p:spPr>
          <a:xfrm>
            <a:off x="7385834" y="3329891"/>
            <a:ext cx="318000" cy="317700"/>
          </a:xfrm>
          <a:prstGeom prst="rect">
            <a:avLst/>
          </a:prstGeom>
          <a:noFill/>
          <a:ln>
            <a:noFill/>
          </a:ln>
        </p:spPr>
        <p:txBody>
          <a:bodyPr anchorCtr="0" anchor="t" bIns="91425" lIns="91425" rIns="91425" tIns="91425">
            <a:noAutofit/>
          </a:bodyPr>
          <a:lstStyle/>
          <a:p>
            <a:pPr lvl="0" rtl="0">
              <a:spcBef>
                <a:spcPts val="0"/>
              </a:spcBef>
              <a:buNone/>
            </a:pPr>
            <a:r>
              <a:rPr lang="en"/>
              <a:t>y</a:t>
            </a:r>
          </a:p>
        </p:txBody>
      </p:sp>
      <p:cxnSp>
        <p:nvCxnSpPr>
          <p:cNvPr id="192" name="Shape 192"/>
          <p:cNvCxnSpPr>
            <a:stCxn id="171" idx="2"/>
            <a:endCxn id="172" idx="0"/>
          </p:cNvCxnSpPr>
          <p:nvPr/>
        </p:nvCxnSpPr>
        <p:spPr>
          <a:xfrm>
            <a:off x="7614632" y="5031400"/>
            <a:ext cx="59700" cy="306300"/>
          </a:xfrm>
          <a:prstGeom prst="straightConnector1">
            <a:avLst/>
          </a:prstGeom>
          <a:noFill/>
          <a:ln cap="flat" cmpd="sng" w="19050">
            <a:solidFill>
              <a:schemeClr val="dk2"/>
            </a:solidFill>
            <a:prstDash val="dash"/>
            <a:round/>
            <a:headEnd len="lg" w="lg" type="none"/>
            <a:tailEnd len="lg" w="lg" type="triangle"/>
          </a:ln>
        </p:spPr>
      </p:cxnSp>
      <p:sp>
        <p:nvSpPr>
          <p:cNvPr id="193" name="Shape 193"/>
          <p:cNvSpPr txBox="1"/>
          <p:nvPr/>
        </p:nvSpPr>
        <p:spPr>
          <a:xfrm>
            <a:off x="7674463" y="5025718"/>
            <a:ext cx="318000" cy="317700"/>
          </a:xfrm>
          <a:prstGeom prst="rect">
            <a:avLst/>
          </a:prstGeom>
          <a:noFill/>
          <a:ln>
            <a:noFill/>
          </a:ln>
        </p:spPr>
        <p:txBody>
          <a:bodyPr anchorCtr="0" anchor="t" bIns="91425" lIns="91425" rIns="91425" tIns="91425">
            <a:noAutofit/>
          </a:bodyPr>
          <a:lstStyle/>
          <a:p>
            <a:pPr lvl="0" rtl="0">
              <a:spcBef>
                <a:spcPts val="0"/>
              </a:spcBef>
              <a:buNone/>
            </a:pPr>
            <a:r>
              <a:rPr lang="en"/>
              <a:t>x</a:t>
            </a:r>
          </a:p>
        </p:txBody>
      </p:sp>
      <p:sp>
        <p:nvSpPr>
          <p:cNvPr id="194" name="Shape 194"/>
          <p:cNvSpPr/>
          <p:nvPr/>
        </p:nvSpPr>
        <p:spPr>
          <a:xfrm>
            <a:off x="7818237" y="2138174"/>
            <a:ext cx="521411" cy="3178055"/>
          </a:xfrm>
          <a:custGeom>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lg" w="lg" type="none"/>
            <a:tailEnd len="lg" w="lg" type="triangle"/>
          </a:ln>
        </p:spPr>
      </p:sp>
      <p:sp>
        <p:nvSpPr>
          <p:cNvPr id="195" name="Shape 195"/>
          <p:cNvSpPr/>
          <p:nvPr/>
        </p:nvSpPr>
        <p:spPr>
          <a:xfrm>
            <a:off x="1229425" y="179465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196" name="Shape 196"/>
          <p:cNvSpPr/>
          <p:nvPr/>
        </p:nvSpPr>
        <p:spPr>
          <a:xfrm>
            <a:off x="1408700" y="371242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197" name="Shape 197"/>
          <p:cNvSpPr/>
          <p:nvPr/>
        </p:nvSpPr>
        <p:spPr>
          <a:xfrm>
            <a:off x="1414100" y="52292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198" name="Shape 198"/>
          <p:cNvSpPr/>
          <p:nvPr/>
        </p:nvSpPr>
        <p:spPr>
          <a:xfrm>
            <a:off x="1602350" y="2746337"/>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199" name="Shape 199"/>
          <p:cNvSpPr/>
          <p:nvPr/>
        </p:nvSpPr>
        <p:spPr>
          <a:xfrm>
            <a:off x="1599200" y="4451637"/>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200" name="Shape 200"/>
          <p:cNvSpPr/>
          <p:nvPr/>
        </p:nvSpPr>
        <p:spPr>
          <a:xfrm>
            <a:off x="3003600" y="3712412"/>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201" name="Shape 201"/>
          <p:cNvCxnSpPr>
            <a:stCxn id="195" idx="2"/>
            <a:endCxn id="198" idx="0"/>
          </p:cNvCxnSpPr>
          <p:nvPr/>
        </p:nvCxnSpPr>
        <p:spPr>
          <a:xfrm flipH="1">
            <a:off x="2550775" y="2514350"/>
            <a:ext cx="5100" cy="231900"/>
          </a:xfrm>
          <a:prstGeom prst="straightConnector1">
            <a:avLst/>
          </a:prstGeom>
          <a:noFill/>
          <a:ln cap="flat" cmpd="sng" w="9525">
            <a:solidFill>
              <a:schemeClr val="dk2"/>
            </a:solidFill>
            <a:prstDash val="solid"/>
            <a:round/>
            <a:headEnd len="lg" w="lg" type="none"/>
            <a:tailEnd len="lg" w="lg" type="triangle"/>
          </a:ln>
        </p:spPr>
      </p:cxnSp>
      <p:cxnSp>
        <p:nvCxnSpPr>
          <p:cNvPr id="202" name="Shape 202"/>
          <p:cNvCxnSpPr>
            <a:stCxn id="198" idx="2"/>
            <a:endCxn id="200" idx="0"/>
          </p:cNvCxnSpPr>
          <p:nvPr/>
        </p:nvCxnSpPr>
        <p:spPr>
          <a:xfrm>
            <a:off x="2550650" y="3253637"/>
            <a:ext cx="1109100" cy="458700"/>
          </a:xfrm>
          <a:prstGeom prst="straightConnector1">
            <a:avLst/>
          </a:prstGeom>
          <a:noFill/>
          <a:ln cap="flat" cmpd="sng" w="9525">
            <a:solidFill>
              <a:schemeClr val="dk2"/>
            </a:solidFill>
            <a:prstDash val="solid"/>
            <a:round/>
            <a:headEnd len="lg" w="lg" type="none"/>
            <a:tailEnd len="lg" w="lg" type="triangle"/>
          </a:ln>
        </p:spPr>
      </p:cxnSp>
      <p:cxnSp>
        <p:nvCxnSpPr>
          <p:cNvPr id="203" name="Shape 203"/>
          <p:cNvCxnSpPr>
            <a:stCxn id="198" idx="2"/>
            <a:endCxn id="196" idx="0"/>
          </p:cNvCxnSpPr>
          <p:nvPr/>
        </p:nvCxnSpPr>
        <p:spPr>
          <a:xfrm flipH="1">
            <a:off x="2064950" y="3253637"/>
            <a:ext cx="485700" cy="458700"/>
          </a:xfrm>
          <a:prstGeom prst="straightConnector1">
            <a:avLst/>
          </a:prstGeom>
          <a:noFill/>
          <a:ln cap="flat" cmpd="sng" w="9525">
            <a:solidFill>
              <a:schemeClr val="dk2"/>
            </a:solidFill>
            <a:prstDash val="solid"/>
            <a:round/>
            <a:headEnd len="lg" w="lg" type="none"/>
            <a:tailEnd len="lg" w="lg" type="triangle"/>
          </a:ln>
        </p:spPr>
      </p:cxnSp>
      <p:sp>
        <p:nvSpPr>
          <p:cNvPr id="204" name="Shape 204"/>
          <p:cNvSpPr txBox="1"/>
          <p:nvPr/>
        </p:nvSpPr>
        <p:spPr>
          <a:xfrm>
            <a:off x="1943900" y="3253650"/>
            <a:ext cx="241800" cy="1575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205" name="Shape 205"/>
          <p:cNvSpPr txBox="1"/>
          <p:nvPr/>
        </p:nvSpPr>
        <p:spPr>
          <a:xfrm>
            <a:off x="3340325" y="3300900"/>
            <a:ext cx="457800" cy="157500"/>
          </a:xfrm>
          <a:prstGeom prst="rect">
            <a:avLst/>
          </a:prstGeom>
          <a:noFill/>
          <a:ln>
            <a:noFill/>
          </a:ln>
        </p:spPr>
        <p:txBody>
          <a:bodyPr anchorCtr="0" anchor="t" bIns="91425" lIns="91425" rIns="91425" tIns="91425">
            <a:noAutofit/>
          </a:bodyPr>
          <a:lstStyle/>
          <a:p>
            <a:pPr lvl="0">
              <a:spcBef>
                <a:spcPts val="0"/>
              </a:spcBef>
              <a:buNone/>
            </a:pPr>
            <a:r>
              <a:rPr lang="en"/>
              <a:t>F</a:t>
            </a:r>
          </a:p>
        </p:txBody>
      </p:sp>
      <p:cxnSp>
        <p:nvCxnSpPr>
          <p:cNvPr id="206" name="Shape 206"/>
          <p:cNvCxnSpPr>
            <a:stCxn id="196" idx="2"/>
            <a:endCxn id="199" idx="0"/>
          </p:cNvCxnSpPr>
          <p:nvPr/>
        </p:nvCxnSpPr>
        <p:spPr>
          <a:xfrm>
            <a:off x="2064800" y="4219725"/>
            <a:ext cx="0" cy="231900"/>
          </a:xfrm>
          <a:prstGeom prst="straightConnector1">
            <a:avLst/>
          </a:prstGeom>
          <a:noFill/>
          <a:ln cap="flat" cmpd="sng" w="9525">
            <a:solidFill>
              <a:schemeClr val="dk2"/>
            </a:solidFill>
            <a:prstDash val="solid"/>
            <a:round/>
            <a:headEnd len="lg" w="lg" type="none"/>
            <a:tailEnd len="lg" w="lg" type="triangle"/>
          </a:ln>
        </p:spPr>
      </p:cxnSp>
      <p:cxnSp>
        <p:nvCxnSpPr>
          <p:cNvPr id="207" name="Shape 207"/>
          <p:cNvCxnSpPr>
            <a:stCxn id="199" idx="2"/>
            <a:endCxn id="197" idx="0"/>
          </p:cNvCxnSpPr>
          <p:nvPr/>
        </p:nvCxnSpPr>
        <p:spPr>
          <a:xfrm>
            <a:off x="2064800" y="4958937"/>
            <a:ext cx="5400" cy="270300"/>
          </a:xfrm>
          <a:prstGeom prst="straightConnector1">
            <a:avLst/>
          </a:prstGeom>
          <a:noFill/>
          <a:ln cap="flat" cmpd="sng" w="9525">
            <a:solidFill>
              <a:schemeClr val="dk2"/>
            </a:solidFill>
            <a:prstDash val="solid"/>
            <a:round/>
            <a:headEnd len="lg" w="lg" type="none"/>
            <a:tailEnd len="lg" w="lg" type="triangle"/>
          </a:ln>
        </p:spPr>
      </p:cxnSp>
      <p:sp>
        <p:nvSpPr>
          <p:cNvPr id="208" name="Shape 208"/>
          <p:cNvSpPr/>
          <p:nvPr/>
        </p:nvSpPr>
        <p:spPr>
          <a:xfrm>
            <a:off x="807975" y="2995450"/>
            <a:ext cx="778425" cy="2463350"/>
          </a:xfrm>
          <a:custGeom>
            <a:pathLst>
              <a:path extrusionOk="0" h="98534" w="31137">
                <a:moveTo>
                  <a:pt x="24437" y="98534"/>
                </a:moveTo>
                <a:lnTo>
                  <a:pt x="0" y="7094"/>
                </a:lnTo>
                <a:lnTo>
                  <a:pt x="31137" y="0"/>
                </a:ln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Control-Dependence</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lang="en"/>
              <a:t>A node that is reached on every execution path from entry to exit is control dependent only on the entry point. </a:t>
            </a:r>
          </a:p>
          <a:p>
            <a:pPr indent="-228600" lvl="0" marL="457200" marR="0" rtl="0" algn="l">
              <a:lnSpc>
                <a:spcPct val="100000"/>
              </a:lnSpc>
              <a:spcBef>
                <a:spcPts val="600"/>
              </a:spcBef>
              <a:spcAft>
                <a:spcPts val="0"/>
              </a:spcAft>
              <a:buClr>
                <a:schemeClr val="dk1"/>
              </a:buClr>
              <a:buFont typeface="Arial"/>
            </a:pPr>
            <a:r>
              <a:rPr lang="en"/>
              <a:t>For any other node N, that is reached on some - but not all - paths, there is some branch that controls whether that node is executed.  </a:t>
            </a:r>
          </a:p>
          <a:p>
            <a:pPr indent="-228600" lvl="0" marL="457200" marR="0" rtl="0" algn="l">
              <a:lnSpc>
                <a:spcPct val="100000"/>
              </a:lnSpc>
              <a:spcBef>
                <a:spcPts val="600"/>
              </a:spcBef>
              <a:spcAft>
                <a:spcPts val="0"/>
              </a:spcAft>
              <a:buClr>
                <a:schemeClr val="dk1"/>
              </a:buClr>
              <a:buFont typeface="Arial"/>
            </a:pPr>
            <a:r>
              <a:rPr lang="en"/>
              <a:t>Node M </a:t>
            </a:r>
            <a:r>
              <a:rPr i="1" lang="en"/>
              <a:t>dominates</a:t>
            </a:r>
            <a:r>
              <a:rPr lang="en"/>
              <a:t> node N if every path from the root of the graph to N passes through M.</a:t>
            </a:r>
          </a:p>
        </p:txBody>
      </p:sp>
      <p:sp>
        <p:nvSpPr>
          <p:cNvPr id="215" name="Shape 2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Control Dependence Graph</a:t>
            </a:r>
          </a:p>
        </p:txBody>
      </p:sp>
      <p:sp>
        <p:nvSpPr>
          <p:cNvPr id="221" name="Shape 221"/>
          <p:cNvSpPr txBox="1"/>
          <p:nvPr>
            <p:ph idx="1" type="body"/>
          </p:nvPr>
        </p:nvSpPr>
        <p:spPr>
          <a:xfrm>
            <a:off x="340400" y="1610050"/>
            <a:ext cx="8229600" cy="1338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Which statement controls the execution of a statement of interest?</a:t>
            </a:r>
          </a:p>
        </p:txBody>
      </p:sp>
      <p:sp>
        <p:nvSpPr>
          <p:cNvPr id="222" name="Shape 2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
        <p:nvSpPr>
          <p:cNvPr id="223" name="Shape 223"/>
          <p:cNvSpPr txBox="1"/>
          <p:nvPr>
            <p:ph idx="1" type="body"/>
          </p:nvPr>
        </p:nvSpPr>
        <p:spPr>
          <a:xfrm>
            <a:off x="508600" y="2885150"/>
            <a:ext cx="4757400" cy="29031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In a CFG, order is imposed whether it matters or not.</a:t>
            </a:r>
          </a:p>
          <a:p>
            <a:pPr indent="-381000" lvl="1" marL="914400" marR="0" rtl="0" algn="l">
              <a:lnSpc>
                <a:spcPct val="100000"/>
              </a:lnSpc>
              <a:spcBef>
                <a:spcPts val="600"/>
              </a:spcBef>
              <a:spcAft>
                <a:spcPts val="0"/>
              </a:spcAft>
              <a:buSzPct val="100000"/>
            </a:pPr>
            <a:r>
              <a:rPr lang="en" sz="2400"/>
              <a:t>If there is dependency, then the order </a:t>
            </a:r>
            <a:br>
              <a:rPr lang="en" sz="2400"/>
            </a:br>
            <a:r>
              <a:rPr lang="en" sz="2400"/>
              <a:t>does matter.</a:t>
            </a:r>
          </a:p>
          <a:p>
            <a:pPr indent="-381000" lvl="0" marL="457200" marR="0" rtl="0" algn="l">
              <a:lnSpc>
                <a:spcPct val="100000"/>
              </a:lnSpc>
              <a:spcBef>
                <a:spcPts val="600"/>
              </a:spcBef>
              <a:spcAft>
                <a:spcPts val="0"/>
              </a:spcAft>
              <a:buSzPct val="100000"/>
            </a:pPr>
            <a:r>
              <a:rPr lang="en" sz="2400"/>
              <a:t>CDG shows only dependencies.</a:t>
            </a:r>
          </a:p>
          <a:p>
            <a:pPr indent="-381000" lvl="0" marL="457200" marR="0" rtl="0" algn="l">
              <a:lnSpc>
                <a:spcPct val="100000"/>
              </a:lnSpc>
              <a:spcBef>
                <a:spcPts val="600"/>
              </a:spcBef>
              <a:spcAft>
                <a:spcPts val="0"/>
              </a:spcAft>
              <a:buSzPct val="100000"/>
            </a:pPr>
            <a:r>
              <a:rPr lang="en" sz="2400"/>
              <a:t>Often combined with DDG.</a:t>
            </a:r>
          </a:p>
        </p:txBody>
      </p:sp>
      <p:sp>
        <p:nvSpPr>
          <p:cNvPr id="224" name="Shape 224"/>
          <p:cNvSpPr/>
          <p:nvPr/>
        </p:nvSpPr>
        <p:spPr>
          <a:xfrm>
            <a:off x="5354450" y="2682300"/>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public int gcd(int x, int y) {</a:t>
            </a:r>
          </a:p>
          <a:p>
            <a:pPr lvl="0" rtl="0">
              <a:spcBef>
                <a:spcPts val="0"/>
              </a:spcBef>
              <a:buNone/>
            </a:pPr>
            <a:r>
              <a:rPr b="1" lang="en"/>
              <a:t>int tmp;</a:t>
            </a:r>
          </a:p>
        </p:txBody>
      </p:sp>
      <p:sp>
        <p:nvSpPr>
          <p:cNvPr id="225" name="Shape 225"/>
          <p:cNvSpPr/>
          <p:nvPr/>
        </p:nvSpPr>
        <p:spPr>
          <a:xfrm>
            <a:off x="4780800" y="4704487"/>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tmp = x % y</a:t>
            </a:r>
          </a:p>
        </p:txBody>
      </p:sp>
      <p:sp>
        <p:nvSpPr>
          <p:cNvPr id="226" name="Shape 226"/>
          <p:cNvSpPr/>
          <p:nvPr/>
        </p:nvSpPr>
        <p:spPr>
          <a:xfrm>
            <a:off x="7257800" y="470445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y = tmp;</a:t>
            </a:r>
          </a:p>
        </p:txBody>
      </p:sp>
      <p:sp>
        <p:nvSpPr>
          <p:cNvPr id="227" name="Shape 227"/>
          <p:cNvSpPr/>
          <p:nvPr/>
        </p:nvSpPr>
        <p:spPr>
          <a:xfrm>
            <a:off x="5016900" y="3802750"/>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while (y != 0) {</a:t>
            </a:r>
          </a:p>
        </p:txBody>
      </p:sp>
      <p:sp>
        <p:nvSpPr>
          <p:cNvPr id="228" name="Shape 228"/>
          <p:cNvSpPr/>
          <p:nvPr/>
        </p:nvSpPr>
        <p:spPr>
          <a:xfrm>
            <a:off x="6209800" y="4704450"/>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x = y</a:t>
            </a:r>
          </a:p>
        </p:txBody>
      </p:sp>
      <p:sp>
        <p:nvSpPr>
          <p:cNvPr id="229" name="Shape 229"/>
          <p:cNvSpPr/>
          <p:nvPr/>
        </p:nvSpPr>
        <p:spPr>
          <a:xfrm>
            <a:off x="7257800" y="3802737"/>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return x;</a:t>
            </a:r>
          </a:p>
        </p:txBody>
      </p:sp>
      <p:cxnSp>
        <p:nvCxnSpPr>
          <p:cNvPr id="230" name="Shape 230"/>
          <p:cNvCxnSpPr>
            <a:stCxn id="224" idx="2"/>
            <a:endCxn id="229" idx="0"/>
          </p:cNvCxnSpPr>
          <p:nvPr/>
        </p:nvCxnSpPr>
        <p:spPr>
          <a:xfrm>
            <a:off x="6680900" y="3402000"/>
            <a:ext cx="1233000" cy="400800"/>
          </a:xfrm>
          <a:prstGeom prst="straightConnector1">
            <a:avLst/>
          </a:prstGeom>
          <a:noFill/>
          <a:ln cap="flat" cmpd="sng" w="9525">
            <a:solidFill>
              <a:schemeClr val="dk2"/>
            </a:solidFill>
            <a:prstDash val="solid"/>
            <a:round/>
            <a:headEnd len="lg" w="lg" type="none"/>
            <a:tailEnd len="lg" w="lg" type="triangle"/>
          </a:ln>
        </p:spPr>
      </p:cxnSp>
      <p:cxnSp>
        <p:nvCxnSpPr>
          <p:cNvPr id="231" name="Shape 231"/>
          <p:cNvCxnSpPr>
            <a:stCxn id="224" idx="2"/>
            <a:endCxn id="227" idx="0"/>
          </p:cNvCxnSpPr>
          <p:nvPr/>
        </p:nvCxnSpPr>
        <p:spPr>
          <a:xfrm flipH="1">
            <a:off x="5965100" y="3402000"/>
            <a:ext cx="715800" cy="4008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stCxn id="227" idx="2"/>
            <a:endCxn id="225" idx="0"/>
          </p:cNvCxnSpPr>
          <p:nvPr/>
        </p:nvCxnSpPr>
        <p:spPr>
          <a:xfrm flipH="1">
            <a:off x="5436900" y="4310050"/>
            <a:ext cx="528300" cy="39450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stCxn id="227" idx="2"/>
            <a:endCxn id="228" idx="0"/>
          </p:cNvCxnSpPr>
          <p:nvPr/>
        </p:nvCxnSpPr>
        <p:spPr>
          <a:xfrm>
            <a:off x="5965200" y="4310050"/>
            <a:ext cx="710100" cy="394500"/>
          </a:xfrm>
          <a:prstGeom prst="straightConnector1">
            <a:avLst/>
          </a:prstGeom>
          <a:noFill/>
          <a:ln cap="flat" cmpd="sng" w="9525">
            <a:solidFill>
              <a:schemeClr val="dk2"/>
            </a:solidFill>
            <a:prstDash val="solid"/>
            <a:round/>
            <a:headEnd len="lg" w="lg" type="none"/>
            <a:tailEnd len="lg" w="lg" type="triangle"/>
          </a:ln>
        </p:spPr>
      </p:cxnSp>
      <p:cxnSp>
        <p:nvCxnSpPr>
          <p:cNvPr id="234" name="Shape 234"/>
          <p:cNvCxnSpPr>
            <a:stCxn id="227" idx="2"/>
            <a:endCxn id="226" idx="0"/>
          </p:cNvCxnSpPr>
          <p:nvPr/>
        </p:nvCxnSpPr>
        <p:spPr>
          <a:xfrm>
            <a:off x="5965200" y="4310050"/>
            <a:ext cx="1948800" cy="3945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