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E81F7E9-57BB-4D36-B90A-9C642752CD1C}">
  <a:tblStyle styleId="{FE81F7E9-57BB-4D36-B90A-9C642752CD1C}"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(1). After all, CFGs may include paths that could potentially never be taken. Data flow analysis deals with these - an infeasible path in a CFG adds elements to an any-paths analysis and takes them from an all-paths analysis. We can treat uncertainty about aliasing in a similar way by transforming the CFG. </a:t>
            </a:r>
            <a:endParaRPr>
              <a:solidFill>
                <a:schemeClr val="dk1"/>
              </a:solidFill>
            </a:endParaRPr>
          </a:p>
          <a:p>
            <a:pPr indent="0" lvl="0" marL="0" rtl="0">
              <a:spcBef>
                <a:spcPts val="600"/>
              </a:spcBef>
              <a:spcAft>
                <a:spcPts val="0"/>
              </a:spcAft>
              <a:buNone/>
            </a:pPr>
            <a:r>
              <a:rPr lang="en">
                <a:solidFill>
                  <a:schemeClr val="dk1"/>
                </a:solidFill>
              </a:rPr>
              <a:t>(go over code)</a:t>
            </a:r>
            <a:endParaRPr>
              <a:solidFill>
                <a:schemeClr val="dk1"/>
              </a:solidFill>
            </a:endParaRPr>
          </a:p>
          <a:p>
            <a:pPr indent="0" lvl="0" marL="0" rtl="0">
              <a:spcBef>
                <a:spcPts val="600"/>
              </a:spcBef>
              <a:spcAft>
                <a:spcPts val="0"/>
              </a:spcAft>
              <a:buNone/>
            </a:pPr>
            <a:r>
              <a:rPr lang="en">
                <a:solidFill>
                  <a:schemeClr val="dk1"/>
                </a:solidFill>
              </a:rPr>
              <a:t>These two code fragments are equivalent, but (2) because the possibility of aliasing is fully expressed in control-flow. Now, data flow analysis, like a (3). This suggests that for any-path analysis, gen sets should include everything that might be referenced, but kill sets should include only what is definitely references.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Now, the result for all-paths analysis - like available expressions - wouldn’t quite be the same. Because the sets of available expressions are intersected, a definition of a[x] would make only that expression, and not its aliases available. An assignment to a[y] would kill a[x]. (4)</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Even though these analyses so far deal with data flow within a procedure, the effects of other procedures can result in aliasing. Take this code segment (go over)</a:t>
            </a:r>
            <a:endParaRPr>
              <a:solidFill>
                <a:schemeClr val="dk1"/>
              </a:solidFill>
            </a:endParaRPr>
          </a:p>
          <a:p>
            <a:pPr indent="0" lvl="0" marL="0" rtl="0">
              <a:spcBef>
                <a:spcPts val="600"/>
              </a:spcBef>
              <a:spcAft>
                <a:spcPts val="0"/>
              </a:spcAft>
              <a:buNone/>
            </a:pPr>
            <a:r>
              <a:rPr lang="en">
                <a:solidFill>
                  <a:schemeClr val="dk1"/>
                </a:solidFill>
              </a:rPr>
              <a:t>(1-2) - we can’t tell without knowing the context that this method is called in.</a:t>
            </a:r>
            <a:endParaRPr>
              <a:solidFill>
                <a:schemeClr val="dk1"/>
              </a:solidFill>
            </a:endParaRPr>
          </a:p>
          <a:p>
            <a:pPr indent="0" lvl="0" marL="0" rtl="0">
              <a:spcBef>
                <a:spcPts val="600"/>
              </a:spcBef>
              <a:spcAft>
                <a:spcPts val="0"/>
              </a:spcAft>
              <a:buNone/>
            </a:pPr>
            <a:r>
              <a:rPr lang="en">
                <a:solidFill>
                  <a:schemeClr val="dk1"/>
                </a:solidFill>
              </a:rPr>
              <a:t>(3-5). However, we can help remove this imprecision by using an interprocedural analysis to calculate sets of aliases and pointer locations.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discuss - </a:t>
            </a:r>
            <a:endParaRPr/>
          </a:p>
          <a:p>
            <a:pPr indent="0" lvl="0" marL="0" rtl="0">
              <a:spcBef>
                <a:spcPts val="0"/>
              </a:spcBef>
              <a:spcAft>
                <a:spcPts val="0"/>
              </a:spcAft>
              <a:buNone/>
            </a:pPr>
            <a:r>
              <a:rPr lang="en"/>
              <a:t>scenario - you’re building a web store - new version of amazon. How are you going to test it.</a:t>
            </a:r>
            <a:endParaRPr/>
          </a:p>
          <a:p>
            <a:pPr indent="0" lvl="0" marL="0" rtl="0">
              <a:spcBef>
                <a:spcPts val="0"/>
              </a:spcBef>
              <a:spcAft>
                <a:spcPts val="0"/>
              </a:spcAft>
              <a:buNone/>
            </a:pPr>
            <a:r>
              <a:rPr lang="en"/>
              <a:t>look for what/when/how/why/who</a:t>
            </a:r>
            <a:endParaRPr/>
          </a:p>
          <a:p>
            <a:pPr indent="0" lvl="0" marL="0" rtl="0">
              <a:spcBef>
                <a:spcPts val="0"/>
              </a:spcBef>
              <a:spcAft>
                <a:spcPts val="0"/>
              </a:spcAft>
              <a:buNone/>
            </a:pPr>
            <a:r>
              <a:rPr lang="en"/>
              <a:t>Congrats, you’ve just come up with your first test plan in this class.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Most programs execute more than one procedure, so we often should consider data flow between those procedures when performing analysis or testing, especially when dealing with potential aliases and pointers. With control flow, one option is to extend the control flow graph to include the procedures called</a:t>
            </a:r>
            <a:endParaRPr>
              <a:solidFill>
                <a:schemeClr val="dk1"/>
              </a:solidFill>
            </a:endParaRPr>
          </a:p>
          <a:p>
            <a:pPr indent="0" lvl="0" marL="0" rtl="0">
              <a:spcBef>
                <a:spcPts val="600"/>
              </a:spcBef>
              <a:spcAft>
                <a:spcPts val="0"/>
              </a:spcAft>
              <a:buNone/>
            </a:pPr>
            <a:r>
              <a:rPr lang="en">
                <a:solidFill>
                  <a:schemeClr val="dk1"/>
                </a:solidFill>
              </a:rPr>
              <a:t>- However, this isn’t quite what we want. The problem is that it now creates a bunch of paths that are impossible to take (walk through)</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So, if you remember call-graphs, they’re a quick way to visualize the connections between procedures. Say we have some code (go over). We can draw a call graph - and analyze the connections between procedures - in two ways. The first, here, is context-insensitive. We just show the connections between procedures and ignore the parameters. This is useful, we still know which procedures call which procedures, but it does obscure the fact that the behavior of depends varies based on the context in which it is called. </a:t>
            </a:r>
            <a:endParaRPr>
              <a:solidFill>
                <a:schemeClr val="dk1"/>
              </a:solidFill>
            </a:endParaRPr>
          </a:p>
          <a:p>
            <a:pPr indent="0" lvl="0" marL="0" rtl="0">
              <a:spcBef>
                <a:spcPts val="600"/>
              </a:spcBef>
              <a:spcAft>
                <a:spcPts val="0"/>
              </a:spcAft>
              <a:buNone/>
            </a:pPr>
            <a:r>
              <a:rPr lang="en">
                <a:solidFill>
                  <a:schemeClr val="dk1"/>
                </a:solidFill>
              </a:rPr>
              <a:t>- The second version is context sensitive - it includes information about each call to a procedure, including its arguments. This way, we have a clear idea about both when and how a procedure is called</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It is possible to represent calls and returns precisely - you can copy each procedure into the CFG at each point that it is called. This eliminates the path problem. This is a form of context-sensitive analysis.</a:t>
            </a:r>
            <a:endParaRPr>
              <a:solidFill>
                <a:schemeClr val="dk1"/>
              </a:solidFill>
            </a:endParaRPr>
          </a:p>
          <a:p>
            <a:pPr indent="0" lvl="0" marL="0" rtl="0">
              <a:spcBef>
                <a:spcPts val="600"/>
              </a:spcBef>
              <a:spcAft>
                <a:spcPts val="0"/>
              </a:spcAft>
              <a:buNone/>
            </a:pPr>
            <a:r>
              <a:rPr lang="en">
                <a:solidFill>
                  <a:schemeClr val="dk1"/>
                </a:solidFill>
              </a:rPr>
              <a:t>(2), even without considering recursion. (graph - 1, 2, 4, 8 from combos) </a:t>
            </a:r>
            <a:endParaRPr>
              <a:solidFill>
                <a:schemeClr val="dk1"/>
              </a:solidFill>
            </a:endParaRPr>
          </a:p>
          <a:p>
            <a:pPr indent="0" lvl="0" marL="0" rtl="0">
              <a:spcBef>
                <a:spcPts val="600"/>
              </a:spcBef>
              <a:spcAft>
                <a:spcPts val="0"/>
              </a:spcAft>
              <a:buNone/>
            </a:pPr>
            <a:r>
              <a:rPr lang="en">
                <a:solidFill>
                  <a:schemeClr val="dk1"/>
                </a:solidFill>
              </a:rPr>
              <a:t>(3)</a:t>
            </a:r>
            <a:endParaRPr>
              <a:solidFill>
                <a:schemeClr val="dk1"/>
              </a:solidFill>
            </a:endParaRPr>
          </a:p>
          <a:p>
            <a:pPr indent="0" lvl="0" marL="0" rtl="0">
              <a:spcBef>
                <a:spcPts val="600"/>
              </a:spcBef>
              <a:spcAft>
                <a:spcPts val="0"/>
              </a:spcAft>
              <a:buNone/>
            </a:pPr>
            <a:r>
              <a:rPr lang="en">
                <a:solidFill>
                  <a:schemeClr val="dk1"/>
                </a:solidFill>
              </a:rPr>
              <a:t>In practice, (4) - like a single Java class.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Java’s compiler performs an unhandled exception analysis. Each procedure is required to declare the exceptions that may be thrown without handling (2)</a:t>
            </a:r>
            <a:endParaRPr>
              <a:solidFill>
                <a:schemeClr val="dk1"/>
              </a:solidFill>
            </a:endParaRPr>
          </a:p>
          <a:p>
            <a:pPr indent="0" lvl="0" marL="0" rtl="0">
              <a:spcBef>
                <a:spcPts val="600"/>
              </a:spcBef>
              <a:spcAft>
                <a:spcPts val="0"/>
              </a:spcAft>
              <a:buNone/>
            </a:pPr>
            <a:r>
              <a:rPr lang="en">
                <a:solidFill>
                  <a:schemeClr val="dk1"/>
                </a:solidFill>
              </a:rPr>
              <a:t>This is simple and efficient because the context is irrelevant and (3) - the internal structure of B isn’t important - only the results of the analysis of B are (and in Java, declared exceptions are even part of the method signature)</a:t>
            </a:r>
            <a:endParaRPr>
              <a:solidFill>
                <a:schemeClr val="dk1"/>
              </a:solidFill>
            </a:endParaRPr>
          </a:p>
          <a:p>
            <a:pPr indent="0" lvl="0" marL="0" rtl="0">
              <a:spcBef>
                <a:spcPts val="600"/>
              </a:spcBef>
              <a:spcAft>
                <a:spcPts val="0"/>
              </a:spcAft>
              <a:buNone/>
            </a:pPr>
            <a:r>
              <a:rPr lang="en">
                <a:solidFill>
                  <a:schemeClr val="dk1"/>
                </a:solidFill>
              </a:rPr>
              <a:t>Two conditions must be met for this kind of analysis. (5) - it can’t be proportional to the size of the called procedure or the number of procedures called. (6). </a:t>
            </a:r>
            <a:endParaRPr>
              <a:solidFill>
                <a:schemeClr val="dk1"/>
              </a:solidFill>
            </a:endParaRPr>
          </a:p>
          <a:p>
            <a:pPr indent="0" lvl="0" marL="0" rtl="0">
              <a:spcBef>
                <a:spcPts val="600"/>
              </a:spcBef>
              <a:spcAft>
                <a:spcPts val="0"/>
              </a:spcAft>
              <a:buNone/>
            </a:pPr>
            <a:r>
              <a:rPr lang="en">
                <a:solidFill>
                  <a:schemeClr val="dk1"/>
                </a:solidFill>
              </a:rPr>
              <a:t>If these are true, it is pretty straightforward to create an analysis that works upwards from the leaves of the call graph to the parent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(1) context - it depends on the arguments passed to a procedure </a:t>
            </a:r>
            <a:endParaRPr>
              <a:solidFill>
                <a:schemeClr val="dk1"/>
              </a:solidFill>
            </a:endParaRPr>
          </a:p>
          <a:p>
            <a:pPr indent="0" lvl="0" marL="0" rtl="0">
              <a:spcBef>
                <a:spcPts val="600"/>
              </a:spcBef>
              <a:spcAft>
                <a:spcPts val="0"/>
              </a:spcAft>
              <a:buNone/>
            </a:pPr>
            <a:r>
              <a:rPr lang="en">
                <a:solidFill>
                  <a:schemeClr val="dk1"/>
                </a:solidFill>
              </a:rPr>
              <a:t>(2). For example, (3). If you can gather information without tracking the control-flow information - if you don’t need to know the paths through a procedure, you can perform an analysis more cheaply.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One extremely cheap analysis that you can perform for pointer analysis just scans the source code and treats each statement as a constraint.</a:t>
            </a:r>
            <a:endParaRPr>
              <a:solidFill>
                <a:schemeClr val="dk1"/>
              </a:solidFill>
            </a:endParaRPr>
          </a:p>
          <a:p>
            <a:pPr indent="0" lvl="0" marL="0" rtl="0">
              <a:spcBef>
                <a:spcPts val="600"/>
              </a:spcBef>
              <a:spcAft>
                <a:spcPts val="0"/>
              </a:spcAft>
              <a:buNone/>
            </a:pPr>
            <a:r>
              <a:rPr lang="en">
                <a:solidFill>
                  <a:schemeClr val="dk1"/>
                </a:solidFill>
              </a:rPr>
              <a:t>Take x=y where y is a pointer. (2-4)</a:t>
            </a:r>
            <a:endParaRPr>
              <a:solidFill>
                <a:schemeClr val="dk1"/>
              </a:solidFill>
            </a:endParaRPr>
          </a:p>
          <a:p>
            <a:pPr indent="0" lvl="0" marL="0" rtl="0">
              <a:spcBef>
                <a:spcPts val="600"/>
              </a:spcBef>
              <a:spcAft>
                <a:spcPts val="0"/>
              </a:spcAft>
              <a:buNone/>
            </a:pPr>
            <a:r>
              <a:rPr lang="en">
                <a:solidFill>
                  <a:schemeClr val="dk1"/>
                </a:solidFill>
              </a:rPr>
              <a:t>The results are imprecise, (5) - plus, this analysis can pass over several thousand lines per second.The thing to remember is that any form of analysis requires trade-offs - two dimensions that can be adjusted are the levels of context and flow sensitivity.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We’ve spent a lot of time discussing two different, but related sources of information on how program statements connect and interact. The first is, of course, the control flow (read)</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discuss - </a:t>
            </a:r>
            <a:endParaRPr/>
          </a:p>
          <a:p>
            <a:pPr indent="0" lvl="0" marL="0" rtl="0">
              <a:spcBef>
                <a:spcPts val="0"/>
              </a:spcBef>
              <a:spcAft>
                <a:spcPts val="0"/>
              </a:spcAft>
              <a:buNone/>
            </a:pPr>
            <a:r>
              <a:rPr lang="en"/>
              <a:t>scenario - you’re building a web store - new version of amazon. How are you going to test it.</a:t>
            </a:r>
            <a:endParaRPr/>
          </a:p>
          <a:p>
            <a:pPr indent="0" lvl="0" marL="0" rtl="0">
              <a:spcBef>
                <a:spcPts val="0"/>
              </a:spcBef>
              <a:spcAft>
                <a:spcPts val="0"/>
              </a:spcAft>
              <a:buNone/>
            </a:pPr>
            <a:r>
              <a:rPr lang="en"/>
              <a:t>look for what/when/how/why/who</a:t>
            </a:r>
            <a:endParaRPr/>
          </a:p>
          <a:p>
            <a:pPr indent="0" lvl="0" marL="0" rtl="0">
              <a:spcBef>
                <a:spcPts val="0"/>
              </a:spcBef>
              <a:spcAft>
                <a:spcPts val="0"/>
              </a:spcAft>
              <a:buNone/>
            </a:pPr>
            <a:r>
              <a:rPr lang="en"/>
              <a:t>Congrats, you’ve just come up with your first test plan in this class.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Obtaining statement or branch coverage is a practical goal, but often that isn’t enough to expose faults. Rather than targeting a single element and reaching it, we need to look at series of interactions in the code. (1)</a:t>
            </a:r>
            <a:endParaRPr>
              <a:solidFill>
                <a:schemeClr val="dk1"/>
              </a:solidFill>
            </a:endParaRPr>
          </a:p>
          <a:p>
            <a:pPr indent="0" lvl="0" marL="0" rtl="0">
              <a:spcBef>
                <a:spcPts val="600"/>
              </a:spcBef>
              <a:spcAft>
                <a:spcPts val="0"/>
              </a:spcAft>
              <a:buNone/>
            </a:pPr>
            <a:r>
              <a:rPr lang="en">
                <a:solidFill>
                  <a:schemeClr val="dk1"/>
                </a:solidFill>
              </a:rPr>
              <a:t>In that regard, full path coverage is a holy grail - it wouldn’t guarantee every fault, but in theory, it would expose more than almost any other coverage metric because it subsumes almost all metrics. Unfortunately, no matter what we do, full path coverage is impossible - we just can’t hit it. </a:t>
            </a:r>
            <a:endParaRPr>
              <a:solidFill>
                <a:schemeClr val="dk1"/>
              </a:solidFill>
            </a:endParaRPr>
          </a:p>
          <a:p>
            <a:pPr indent="0" lvl="0" marL="0" rtl="0">
              <a:spcBef>
                <a:spcPts val="600"/>
              </a:spcBef>
              <a:spcAft>
                <a:spcPts val="0"/>
              </a:spcAft>
              <a:buNone/>
            </a:pPr>
            <a:r>
              <a:rPr lang="en">
                <a:solidFill>
                  <a:schemeClr val="dk1"/>
                </a:solidFill>
              </a:rPr>
              <a:t>The challenge then, is to determine what the important paths are to cover. We’ve covered a few methods - like loop boundary coverage or boudnary interior coverage - (4-5).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(read)</a:t>
            </a:r>
            <a:endParaRPr>
              <a:solidFill>
                <a:schemeClr val="dk1"/>
              </a:solidFill>
            </a:endParaRPr>
          </a:p>
          <a:p>
            <a:pPr indent="0" lvl="0" marL="0" rtl="0">
              <a:spcBef>
                <a:spcPts val="600"/>
              </a:spcBef>
              <a:spcAft>
                <a:spcPts val="0"/>
              </a:spcAft>
              <a:buNone/>
            </a:pPr>
            <a:r>
              <a:rPr lang="en">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(read 1-6)</a:t>
            </a:r>
            <a:endParaRPr>
              <a:solidFill>
                <a:schemeClr val="dk1"/>
              </a:solidFill>
            </a:endParaRPr>
          </a:p>
          <a:p>
            <a:pPr indent="0" lvl="0" marL="0" rtl="0">
              <a:spcBef>
                <a:spcPts val="600"/>
              </a:spcBef>
              <a:spcAft>
                <a:spcPts val="0"/>
              </a:spcAft>
              <a:buNone/>
            </a:pPr>
            <a:r>
              <a:rPr lang="en">
                <a:solidFill>
                  <a:schemeClr val="dk1"/>
                </a:solidFill>
              </a:rPr>
              <a:t>since the result depends on both indexes - memory locations - as well as the contents of the source string.</a:t>
            </a:r>
            <a:endParaRPr>
              <a:solidFill>
                <a:schemeClr val="dk1"/>
              </a:solidFill>
            </a:endParaRPr>
          </a:p>
          <a:p>
            <a:pPr indent="0" lvl="0" marL="0" rtl="0">
              <a:spcBef>
                <a:spcPts val="600"/>
              </a:spcBef>
              <a:spcAft>
                <a:spcPts val="0"/>
              </a:spcAft>
              <a:buNone/>
            </a:pPr>
            <a:r>
              <a:rPr lang="en">
                <a:solidFill>
                  <a:schemeClr val="dk1"/>
                </a:solidFill>
              </a:rPr>
              <a:t>(7-9) - changing the contents of the string.</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(1 -2)</a:t>
            </a:r>
            <a:endParaRPr>
              <a:solidFill>
                <a:schemeClr val="dk1"/>
              </a:solidFill>
            </a:endParaRPr>
          </a:p>
          <a:p>
            <a:pPr indent="0" lvl="0" marL="0" rtl="0">
              <a:spcBef>
                <a:spcPts val="600"/>
              </a:spcBef>
              <a:spcAft>
                <a:spcPts val="0"/>
              </a:spcAft>
              <a:buNone/>
            </a:pPr>
            <a:r>
              <a:rPr lang="en">
                <a:solidFill>
                  <a:schemeClr val="dk1"/>
                </a:solidFill>
              </a:rPr>
              <a:t>So, simply put, a test suite satisfies this metric if for each DU pair, at least one test case exercises it. Simple enough.</a:t>
            </a:r>
            <a:endParaRPr>
              <a:solidFill>
                <a:schemeClr val="dk1"/>
              </a:solidFill>
            </a:endParaRPr>
          </a:p>
          <a:p>
            <a:pPr indent="0" lvl="0" marL="0" rtl="0">
              <a:spcBef>
                <a:spcPts val="600"/>
              </a:spcBef>
              <a:spcAft>
                <a:spcPts val="0"/>
              </a:spcAft>
              <a:buNone/>
            </a:pPr>
            <a:r>
              <a:rPr lang="en">
                <a:solidFill>
                  <a:schemeClr val="dk1"/>
                </a:solidFill>
              </a:rPr>
              <a:t>(3) - for instance, in the activity, we can come up with a set of simple tests that achieve branch coverage, with each test only executing the loop once. But, many DU pairs require we run through the loop at least twice.</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Our second metric is called All DU paths coverage. (1) This means that you cover all of the different ways of getting from a definition to its uses. (2)</a:t>
            </a:r>
            <a:endParaRPr>
              <a:solidFill>
                <a:schemeClr val="dk1"/>
              </a:solidFill>
            </a:endParaRPr>
          </a:p>
          <a:p>
            <a:pPr indent="0" lvl="0" marL="0" rtl="0">
              <a:spcBef>
                <a:spcPts val="600"/>
              </a:spcBef>
              <a:spcAft>
                <a:spcPts val="0"/>
              </a:spcAft>
              <a:buNone/>
            </a:pPr>
            <a:r>
              <a:rPr lang="en">
                <a:solidFill>
                  <a:schemeClr val="dk1"/>
                </a:solidFill>
              </a:rPr>
              <a:t>So, a test suite satisfies all DU paths coverage if, for wach simple DU path, at least one test case exercises that path.</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(read). In this cod, the statements between the definition of ch and its use in line 12 do not modify ch, but each of the 256 paths to line 12 would need to be exercised.</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(1) In that case, we can look at a slightly easier metric that still gives us some fault-revealing power. That is the All Definitions metric. Here (2).</a:t>
            </a:r>
            <a:endParaRPr>
              <a:solidFill>
                <a:schemeClr val="dk1"/>
              </a:solidFill>
            </a:endParaRPr>
          </a:p>
          <a:p>
            <a:pPr indent="0" lvl="0" marL="0" rtl="0">
              <a:spcBef>
                <a:spcPts val="600"/>
              </a:spcBef>
              <a:spcAft>
                <a:spcPts val="0"/>
              </a:spcAft>
              <a:buNone/>
            </a:pPr>
            <a:r>
              <a:rPr lang="en">
                <a:solidFill>
                  <a:schemeClr val="dk1"/>
                </a:solidFill>
              </a:rPr>
              <a:t>A test suite achieves all definitions coverage if, for each definition, there exists at least one test case that exercises a DU pair including that definition.</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Like all static analysis techniques, data flow analysis approximates the effects of executions, but suffers from imprecision when examining pointers and potential aliases, as making a precise judgement would require us to know about all possible executions. Ultimately, we need to trade between precision and computational efficiency. </a:t>
            </a:r>
            <a:endParaRPr>
              <a:solidFill>
                <a:schemeClr val="dk1"/>
              </a:solidFill>
            </a:endParaRPr>
          </a:p>
          <a:p>
            <a:pPr indent="0" lvl="0" marL="0" rtl="0">
              <a:spcBef>
                <a:spcPts val="600"/>
              </a:spcBef>
              <a:spcAft>
                <a:spcPts val="0"/>
              </a:spcAft>
              <a:buNone/>
            </a:pPr>
            <a:r>
              <a:rPr lang="en">
                <a:solidFill>
                  <a:schemeClr val="dk1"/>
                </a:solidFill>
              </a:rPr>
              <a:t>(2-5)</a:t>
            </a:r>
            <a:endParaRPr>
              <a:solidFill>
                <a:schemeClr val="dk1"/>
              </a:solidFill>
            </a:endParaRPr>
          </a:p>
          <a:p>
            <a:pPr indent="0" lvl="0" marL="0" rtl="0">
              <a:spcBef>
                <a:spcPts val="600"/>
              </a:spcBef>
              <a:spcAft>
                <a:spcPts val="0"/>
              </a:spcAft>
              <a:buNone/>
            </a:pPr>
            <a:r>
              <a:rPr lang="en">
                <a:solidFill>
                  <a:schemeClr val="dk1"/>
                </a:solidFill>
              </a:rPr>
              <a:t>We talked about analysis a lot, and then, I said that the right trade-off and policy depends on the form of analysis, but let’s talk about testing specifically. We need to choose test cases for these three data flow coverage metrics, and thay requires a policy for how we look at potential aliases. (discuss)</a:t>
            </a:r>
            <a:endParaRPr>
              <a:solidFill>
                <a:schemeClr val="dk1"/>
              </a:solidFill>
            </a:endParaRPr>
          </a:p>
          <a:p>
            <a:pPr indent="0" lvl="0" marL="0" rtl="0">
              <a:spcBef>
                <a:spcPts val="600"/>
              </a:spcBef>
              <a:spcAft>
                <a:spcPts val="0"/>
              </a:spcAft>
              <a:buNone/>
            </a:pPr>
            <a:r>
              <a:rPr lang="en">
                <a:solidFill>
                  <a:schemeClr val="dk1"/>
                </a:solidFill>
              </a:rPr>
              <a:t>No right answer, most tend towards underestimation to control cost - “good enough” - but you need to be careful</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Today’s class is about another view - the flip side of that coin (read 1-2)</a:t>
            </a:r>
            <a:endParaRPr>
              <a:solidFill>
                <a:schemeClr val="dk1"/>
              </a:solidFill>
            </a:endParaRPr>
          </a:p>
          <a:p>
            <a:pPr indent="0" lvl="0" marL="0" rtl="0">
              <a:lnSpc>
                <a:spcPct val="115000"/>
              </a:lnSpc>
              <a:spcBef>
                <a:spcPts val="0"/>
              </a:spcBef>
              <a:spcAft>
                <a:spcPts val="0"/>
              </a:spcAft>
              <a:buNone/>
            </a:pPr>
            <a:r>
              <a:rPr lang="en">
                <a:solidFill>
                  <a:schemeClr val="dk1"/>
                </a:solidFill>
              </a:rPr>
              <a:t>Instead of control dependence, (3) - look at how statements interact and take advantages of the connections between those statements</a:t>
            </a:r>
            <a:endParaRPr>
              <a:solidFill>
                <a:schemeClr val="dk1"/>
              </a:solidFill>
            </a:endParaRPr>
          </a:p>
          <a:p>
            <a:pPr indent="0" lvl="0" marL="0" rtl="0">
              <a:lnSpc>
                <a:spcPct val="115000"/>
              </a:lnSpc>
              <a:spcBef>
                <a:spcPts val="0"/>
              </a:spcBef>
              <a:spcAft>
                <a:spcPts val="0"/>
              </a:spcAft>
              <a:buNone/>
            </a:pPr>
            <a:r>
              <a:rPr lang="en">
                <a:solidFill>
                  <a:schemeClr val="dk1"/>
                </a:solidFill>
              </a:rPr>
              <a:t>(rest)</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(1) - compound condition coverage, for instance, might ask for an impossilbe combination of conditions. Data flow testing aggrivates this problem by calling for particular paths, paths that might not exist in the real code. (3-5)</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(read)</a:t>
            </a:r>
            <a:endParaRPr>
              <a:solidFill>
                <a:schemeClr val="dk1"/>
              </a:solidFill>
            </a:endParaRPr>
          </a:p>
          <a:p>
            <a:pPr indent="0" lvl="0" marL="0" rtl="0">
              <a:spcBef>
                <a:spcPts val="600"/>
              </a:spcBef>
              <a:spcAft>
                <a:spcPts val="0"/>
              </a:spcAft>
              <a:buNone/>
            </a:pPr>
            <a:r>
              <a:rPr lang="en">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Click 1, 2 go over</a:t>
            </a:r>
            <a:endParaRPr>
              <a:solidFill>
                <a:schemeClr val="dk1"/>
              </a:solidFill>
            </a:endParaRPr>
          </a:p>
          <a:p>
            <a:pPr indent="0" lvl="0" marL="0" rtl="0">
              <a:spcBef>
                <a:spcPts val="600"/>
              </a:spcBef>
              <a:spcAft>
                <a:spcPts val="0"/>
              </a:spcAft>
              <a:buNone/>
            </a:pPr>
            <a:r>
              <a:rPr lang="en">
                <a:solidFill>
                  <a:schemeClr val="dk1"/>
                </a:solidFill>
              </a:rPr>
              <a:t>Click 3, 4 go over</a:t>
            </a:r>
            <a:endParaRPr>
              <a:solidFill>
                <a:schemeClr val="dk1"/>
              </a:solidFill>
            </a:endParaRPr>
          </a:p>
          <a:p>
            <a:pPr indent="0" lvl="0" marL="0" rtl="0">
              <a:spcBef>
                <a:spcPts val="600"/>
              </a:spcBef>
              <a:spcAft>
                <a:spcPts val="0"/>
              </a:spcAft>
              <a:buNone/>
            </a:pPr>
            <a:r>
              <a:rPr lang="en">
                <a:solidFill>
                  <a:schemeClr val="dk1"/>
                </a:solidFill>
              </a:rPr>
              <a:t>Click 5, 6 go over</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(read/cover table)</a:t>
            </a:r>
            <a:endParaRPr>
              <a:solidFill>
                <a:schemeClr val="dk1"/>
              </a:solidFill>
            </a:endParaRPr>
          </a:p>
          <a:p>
            <a:pPr indent="0" lvl="0" marL="0" rtl="0">
              <a:lnSpc>
                <a:spcPct val="115000"/>
              </a:lnSpc>
              <a:spcBef>
                <a:spcPts val="0"/>
              </a:spcBef>
              <a:spcAft>
                <a:spcPts val="0"/>
              </a:spcAft>
              <a:buNone/>
            </a:pPr>
            <a:r>
              <a:rPr lang="en">
                <a:solidFill>
                  <a:schemeClr val="dk1"/>
                </a:solidFill>
              </a:rPr>
              <a:t>Today - we’ll cover a little bit more about analysis and talk about using data flow information to derive test cases.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discuss - </a:t>
            </a:r>
            <a:endParaRPr/>
          </a:p>
          <a:p>
            <a:pPr indent="0" lvl="0" marL="0" rtl="0">
              <a:spcBef>
                <a:spcPts val="0"/>
              </a:spcBef>
              <a:spcAft>
                <a:spcPts val="0"/>
              </a:spcAft>
              <a:buNone/>
            </a:pPr>
            <a:r>
              <a:rPr lang="en"/>
              <a:t>scenario - you’re building a web store - new version of amazon. How are you going to test it.</a:t>
            </a:r>
            <a:endParaRPr/>
          </a:p>
          <a:p>
            <a:pPr indent="0" lvl="0" marL="0" rtl="0">
              <a:spcBef>
                <a:spcPts val="0"/>
              </a:spcBef>
              <a:spcAft>
                <a:spcPts val="0"/>
              </a:spcAft>
              <a:buNone/>
            </a:pPr>
            <a:r>
              <a:rPr lang="en"/>
              <a:t>look for what/when/how/why/who</a:t>
            </a:r>
            <a:endParaRPr/>
          </a:p>
          <a:p>
            <a:pPr indent="0" lvl="0" marL="0" rtl="0">
              <a:spcBef>
                <a:spcPts val="0"/>
              </a:spcBef>
              <a:spcAft>
                <a:spcPts val="0"/>
              </a:spcAft>
              <a:buNone/>
            </a:pPr>
            <a:r>
              <a:rPr lang="en"/>
              <a:t>Congrats, you’ve just come up with your first test plan in this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endParaRPr>
              <a:solidFill>
                <a:schemeClr val="dk1"/>
              </a:solidFill>
            </a:endParaRPr>
          </a:p>
          <a:p>
            <a:pPr indent="0" lvl="0" marL="0" rtl="0">
              <a:spcBef>
                <a:spcPts val="600"/>
              </a:spcBef>
              <a:spcAft>
                <a:spcPts val="0"/>
              </a:spcAft>
              <a:buNone/>
            </a:pPr>
            <a:r>
              <a:rPr lang="en">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endParaRPr>
              <a:solidFill>
                <a:schemeClr val="dk1"/>
              </a:solidFill>
            </a:endParaRPr>
          </a:p>
          <a:p>
            <a:pPr indent="0" lvl="0" marL="0" rtl="0">
              <a:spcBef>
                <a:spcPts val="600"/>
              </a:spcBef>
              <a:spcAft>
                <a:spcPts val="0"/>
              </a:spcAft>
              <a:buNone/>
            </a:pPr>
            <a:r>
              <a:rPr lang="en">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(7)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What if the full code segment was (2). (3) - two names for the same object, and an assignment to part of a is also an assignment to part of b. </a:t>
            </a:r>
            <a:endParaRPr>
              <a:solidFill>
                <a:schemeClr val="dk1"/>
              </a:solidFill>
            </a:endParaRPr>
          </a:p>
          <a:p>
            <a:pPr indent="0" lvl="0" marL="0" rtl="0">
              <a:spcBef>
                <a:spcPts val="600"/>
              </a:spcBef>
              <a:spcAft>
                <a:spcPts val="0"/>
              </a:spcAft>
              <a:buNone/>
            </a:pPr>
            <a:r>
              <a:rPr lang="en">
                <a:solidFill>
                  <a:schemeClr val="dk1"/>
                </a:solidFill>
              </a:rPr>
              <a:t>This becomes a nightmare in a language with low-level pointer manipulation, like C. (4)</a:t>
            </a:r>
            <a:endParaRPr>
              <a:solidFill>
                <a:schemeClr val="dk1"/>
              </a:solidFill>
            </a:endParaRPr>
          </a:p>
          <a:p>
            <a:pPr indent="0" lvl="0" marL="0" rtl="0">
              <a:spcBef>
                <a:spcPts val="600"/>
              </a:spcBef>
              <a:spcAft>
                <a:spcPts val="0"/>
              </a:spcAft>
              <a:buNone/>
            </a:pPr>
            <a:r>
              <a:rPr lang="en">
                <a:solidFill>
                  <a:schemeClr val="dk1"/>
                </a:solidFill>
              </a:rPr>
              <a:t>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endParaRPr>
              <a:solidFill>
                <a:schemeClr val="dk1"/>
              </a:solidFill>
            </a:endParaRPr>
          </a:p>
          <a:p>
            <a:pPr indent="0" lvl="0" marL="0" rtl="0">
              <a:spcBef>
                <a:spcPts val="60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(1-5)</a:t>
            </a:r>
            <a:endParaRPr>
              <a:solidFill>
                <a:schemeClr val="dk1"/>
              </a:solidFill>
            </a:endParaRPr>
          </a:p>
          <a:p>
            <a:pPr indent="0" lvl="0" marL="0" rtl="0">
              <a:spcBef>
                <a:spcPts val="600"/>
              </a:spcBef>
              <a:spcAft>
                <a:spcPts val="0"/>
              </a:spcAft>
              <a:buNone/>
            </a:pPr>
            <a:r>
              <a:rPr lang="en">
                <a:solidFill>
                  <a:schemeClr val="dk1"/>
                </a:solidFill>
              </a:rPr>
              <a:t>It depends on how pessimistic or optimistic you want your analysis to be. Do you want to let potentially false answers through as true, or miss potentially true answers.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spcBef>
                <a:spcPts val="0"/>
              </a:spcBef>
              <a:buNone/>
              <a:defRPr sz="1300">
                <a:solidFill>
                  <a:schemeClr val="dk2"/>
                </a:solidFill>
              </a:defRPr>
            </a:lvl1pPr>
            <a:lvl2pPr lvl="1" algn="r">
              <a:spcBef>
                <a:spcPts val="0"/>
              </a:spcBef>
              <a:buNone/>
              <a:defRPr sz="1300">
                <a:solidFill>
                  <a:schemeClr val="dk2"/>
                </a:solidFill>
              </a:defRPr>
            </a:lvl2pPr>
            <a:lvl3pPr lvl="2" algn="r">
              <a:spcBef>
                <a:spcPts val="0"/>
              </a:spcBef>
              <a:buNone/>
              <a:defRPr sz="1300">
                <a:solidFill>
                  <a:schemeClr val="dk2"/>
                </a:solidFill>
              </a:defRPr>
            </a:lvl3pPr>
            <a:lvl4pPr lvl="3" algn="r">
              <a:spcBef>
                <a:spcPts val="0"/>
              </a:spcBef>
              <a:buNone/>
              <a:defRPr sz="1300">
                <a:solidFill>
                  <a:schemeClr val="dk2"/>
                </a:solidFill>
              </a:defRPr>
            </a:lvl4pPr>
            <a:lvl5pPr lvl="4" algn="r">
              <a:spcBef>
                <a:spcPts val="0"/>
              </a:spcBef>
              <a:buNone/>
              <a:defRPr sz="1300">
                <a:solidFill>
                  <a:schemeClr val="dk2"/>
                </a:solidFill>
              </a:defRPr>
            </a:lvl5pPr>
            <a:lvl6pPr lvl="5" algn="r">
              <a:spcBef>
                <a:spcPts val="0"/>
              </a:spcBef>
              <a:buNone/>
              <a:defRPr sz="1300">
                <a:solidFill>
                  <a:schemeClr val="dk2"/>
                </a:solidFill>
              </a:defRPr>
            </a:lvl6pPr>
            <a:lvl7pPr lvl="6" algn="r">
              <a:spcBef>
                <a:spcPts val="0"/>
              </a:spcBef>
              <a:buNone/>
              <a:defRPr sz="1300">
                <a:solidFill>
                  <a:schemeClr val="dk2"/>
                </a:solidFill>
              </a:defRPr>
            </a:lvl7pPr>
            <a:lvl8pPr lvl="7" algn="r">
              <a:spcBef>
                <a:spcPts val="0"/>
              </a:spcBef>
              <a:buNone/>
              <a:defRPr sz="1300">
                <a:solidFill>
                  <a:schemeClr val="dk2"/>
                </a:solidFill>
              </a:defRPr>
            </a:lvl8pPr>
            <a:lvl9pPr lvl="8" algn="r">
              <a:spcBef>
                <a:spcPts val="0"/>
              </a:spcBef>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Data Flow Testing</a:t>
            </a:r>
            <a:endParaRPr sz="60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10 - 02/20/2018</a:t>
            </a:r>
            <a:endParaRPr/>
          </a:p>
        </p:txBody>
      </p:sp>
      <p:sp>
        <p:nvSpPr>
          <p:cNvPr id="52" name="Shape 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Dealing With Uncertainty</a:t>
            </a:r>
            <a:endParaRPr/>
          </a:p>
        </p:txBody>
      </p:sp>
      <p:sp>
        <p:nvSpPr>
          <p:cNvPr id="124" name="Shape 1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Treat uncertainty about aliases like uncertainty about control flow.</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br>
              <a:rPr lang="en" sz="2400"/>
            </a:br>
            <a:endParaRPr sz="2400"/>
          </a:p>
          <a:p>
            <a:pPr indent="-381000" lvl="0" marL="457200" marR="0" rtl="0" algn="l">
              <a:lnSpc>
                <a:spcPct val="100000"/>
              </a:lnSpc>
              <a:spcBef>
                <a:spcPts val="600"/>
              </a:spcBef>
              <a:spcAft>
                <a:spcPts val="0"/>
              </a:spcAft>
              <a:buSzPts val="2400"/>
              <a:buChar char="●"/>
            </a:pPr>
            <a:r>
              <a:rPr lang="en" sz="2400"/>
              <a:t>In transformed code, all array references are distinct.</a:t>
            </a:r>
            <a:endParaRPr sz="2400"/>
          </a:p>
          <a:p>
            <a:pPr indent="-381000" lvl="1" marL="914400" marR="0" rtl="0" algn="l">
              <a:lnSpc>
                <a:spcPct val="100000"/>
              </a:lnSpc>
              <a:spcBef>
                <a:spcPts val="0"/>
              </a:spcBef>
              <a:spcAft>
                <a:spcPts val="0"/>
              </a:spcAft>
              <a:buSzPts val="2400"/>
              <a:buChar char="○"/>
            </a:pPr>
            <a:r>
              <a:rPr lang="en"/>
              <a:t>Any-path analysis - create a def-use pair, but assignment to a[y] does not erase definition to a[x].</a:t>
            </a:r>
            <a:endParaRPr/>
          </a:p>
          <a:p>
            <a:pPr indent="-381000" lvl="1" marL="914400" marR="0" rtl="0" algn="l">
              <a:lnSpc>
                <a:spcPct val="100000"/>
              </a:lnSpc>
              <a:spcBef>
                <a:spcPts val="0"/>
              </a:spcBef>
              <a:spcAft>
                <a:spcPts val="0"/>
              </a:spcAft>
              <a:buSzPts val="2400"/>
              <a:buChar char="○"/>
            </a:pPr>
            <a:r>
              <a:rPr lang="en"/>
              <a:t>Gen sets include everything that might be references, kill sets only include definite references.</a:t>
            </a:r>
            <a:endParaRPr/>
          </a:p>
        </p:txBody>
      </p:sp>
      <p:sp>
        <p:nvSpPr>
          <p:cNvPr id="125" name="Shape 125"/>
          <p:cNvSpPr txBox="1"/>
          <p:nvPr/>
        </p:nvSpPr>
        <p:spPr>
          <a:xfrm>
            <a:off x="1268825" y="2650050"/>
            <a:ext cx="3597600" cy="122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latin typeface="Courier New"/>
              <a:ea typeface="Courier New"/>
              <a:cs typeface="Courier New"/>
              <a:sym typeface="Courier New"/>
            </a:endParaRPr>
          </a:p>
          <a:p>
            <a:pPr indent="0" lvl="0" marL="0" rtl="0">
              <a:spcBef>
                <a:spcPts val="0"/>
              </a:spcBef>
              <a:spcAft>
                <a:spcPts val="0"/>
              </a:spcAft>
              <a:buNone/>
            </a:pPr>
            <a:r>
              <a:rPr lang="en" sz="1800">
                <a:latin typeface="Courier New"/>
                <a:ea typeface="Courier New"/>
                <a:cs typeface="Courier New"/>
                <a:sym typeface="Courier New"/>
              </a:rPr>
              <a:t>a[x] = 13;</a:t>
            </a:r>
            <a:endParaRPr sz="1800">
              <a:latin typeface="Courier New"/>
              <a:ea typeface="Courier New"/>
              <a:cs typeface="Courier New"/>
              <a:sym typeface="Courier New"/>
            </a:endParaRPr>
          </a:p>
          <a:p>
            <a:pPr indent="0" lvl="0" marL="0" rtl="0">
              <a:spcBef>
                <a:spcPts val="0"/>
              </a:spcBef>
              <a:spcAft>
                <a:spcPts val="0"/>
              </a:spcAft>
              <a:buNone/>
            </a:pPr>
            <a:r>
              <a:rPr lang="en" sz="1800">
                <a:latin typeface="Courier New"/>
                <a:ea typeface="Courier New"/>
                <a:cs typeface="Courier New"/>
                <a:sym typeface="Courier New"/>
              </a:rPr>
              <a:t>k = a[y];</a:t>
            </a:r>
            <a:endParaRPr sz="1800">
              <a:latin typeface="Courier New"/>
              <a:ea typeface="Courier New"/>
              <a:cs typeface="Courier New"/>
              <a:sym typeface="Courier New"/>
            </a:endParaRPr>
          </a:p>
        </p:txBody>
      </p:sp>
      <p:sp>
        <p:nvSpPr>
          <p:cNvPr id="126" name="Shape 126"/>
          <p:cNvSpPr txBox="1"/>
          <p:nvPr/>
        </p:nvSpPr>
        <p:spPr>
          <a:xfrm>
            <a:off x="5089200" y="2650050"/>
            <a:ext cx="3597600" cy="122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Courier New"/>
                <a:ea typeface="Courier New"/>
                <a:cs typeface="Courier New"/>
                <a:sym typeface="Courier New"/>
              </a:rPr>
              <a:t>a[x] = 13;</a:t>
            </a:r>
            <a:endParaRPr sz="1800">
              <a:latin typeface="Courier New"/>
              <a:ea typeface="Courier New"/>
              <a:cs typeface="Courier New"/>
              <a:sym typeface="Courier New"/>
            </a:endParaRPr>
          </a:p>
          <a:p>
            <a:pPr indent="0" lvl="0" marL="0" rtl="0">
              <a:spcBef>
                <a:spcPts val="0"/>
              </a:spcBef>
              <a:spcAft>
                <a:spcPts val="0"/>
              </a:spcAft>
              <a:buNone/>
            </a:pPr>
            <a:r>
              <a:rPr lang="en" sz="1800">
                <a:latin typeface="Courier New"/>
                <a:ea typeface="Courier New"/>
                <a:cs typeface="Courier New"/>
                <a:sym typeface="Courier New"/>
              </a:rPr>
              <a:t>if(x == y)	k = a[x];</a:t>
            </a:r>
            <a:endParaRPr sz="1800">
              <a:latin typeface="Courier New"/>
              <a:ea typeface="Courier New"/>
              <a:cs typeface="Courier New"/>
              <a:sym typeface="Courier New"/>
            </a:endParaRPr>
          </a:p>
          <a:p>
            <a:pPr indent="0" lvl="0" marL="0" rtl="0">
              <a:spcBef>
                <a:spcPts val="0"/>
              </a:spcBef>
              <a:spcAft>
                <a:spcPts val="0"/>
              </a:spcAft>
              <a:buNone/>
            </a:pPr>
            <a:r>
              <a:rPr lang="en" sz="1800">
                <a:latin typeface="Courier New"/>
                <a:ea typeface="Courier New"/>
                <a:cs typeface="Courier New"/>
                <a:sym typeface="Courier New"/>
              </a:rPr>
              <a:t>else			k = a[y];</a:t>
            </a:r>
            <a:endParaRPr sz="1800">
              <a:latin typeface="Courier New"/>
              <a:ea typeface="Courier New"/>
              <a:cs typeface="Courier New"/>
              <a:sym typeface="Courier New"/>
            </a:endParaRPr>
          </a:p>
        </p:txBody>
      </p:sp>
      <p:sp>
        <p:nvSpPr>
          <p:cNvPr id="127" name="Shape 1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Dealing With Uncertainty</a:t>
            </a:r>
            <a:endParaRPr/>
          </a:p>
        </p:txBody>
      </p:sp>
      <p:sp>
        <p:nvSpPr>
          <p:cNvPr id="133" name="Shape 1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br>
              <a:rPr lang="en" sz="2400"/>
            </a:br>
            <a:endParaRPr sz="2400"/>
          </a:p>
          <a:p>
            <a:pPr indent="-381000" lvl="0" marL="457200" marR="0" rtl="0" algn="l">
              <a:lnSpc>
                <a:spcPct val="100000"/>
              </a:lnSpc>
              <a:spcBef>
                <a:spcPts val="600"/>
              </a:spcBef>
              <a:spcAft>
                <a:spcPts val="0"/>
              </a:spcAft>
              <a:buSzPts val="2400"/>
              <a:buChar char="●"/>
            </a:pPr>
            <a:r>
              <a:rPr lang="en" sz="2400"/>
              <a:t>In transformed code, all array references are distinct.</a:t>
            </a:r>
            <a:endParaRPr sz="2400"/>
          </a:p>
          <a:p>
            <a:pPr indent="-381000" lvl="1" marL="914400" marR="0" rtl="0" algn="l">
              <a:lnSpc>
                <a:spcPct val="100000"/>
              </a:lnSpc>
              <a:spcBef>
                <a:spcPts val="0"/>
              </a:spcBef>
              <a:spcAft>
                <a:spcPts val="0"/>
              </a:spcAft>
              <a:buSzPts val="2400"/>
              <a:buChar char="○"/>
            </a:pPr>
            <a:r>
              <a:rPr lang="en"/>
              <a:t>Any-path analysis - create a def-use pair, but assignment to a[y] does not erase definition to a[x].</a:t>
            </a:r>
            <a:endParaRPr/>
          </a:p>
          <a:p>
            <a:pPr indent="-381000" lvl="1" marL="914400" marR="0" rtl="0" algn="l">
              <a:lnSpc>
                <a:spcPct val="100000"/>
              </a:lnSpc>
              <a:spcBef>
                <a:spcPts val="0"/>
              </a:spcBef>
              <a:spcAft>
                <a:spcPts val="0"/>
              </a:spcAft>
              <a:buSzPts val="2400"/>
              <a:buChar char="○"/>
            </a:pPr>
            <a:r>
              <a:rPr lang="en"/>
              <a:t>All-paths analysis - a definition to a[x] makes only that expression available. Assignment to a[y] kills a[x]. </a:t>
            </a:r>
            <a:endParaRPr/>
          </a:p>
          <a:p>
            <a:pPr indent="-381000" lvl="2" marL="1371600" marR="0" rtl="0" algn="l">
              <a:lnSpc>
                <a:spcPct val="100000"/>
              </a:lnSpc>
              <a:spcBef>
                <a:spcPts val="0"/>
              </a:spcBef>
              <a:spcAft>
                <a:spcPts val="0"/>
              </a:spcAft>
              <a:buSzPts val="2400"/>
              <a:buChar char="■"/>
            </a:pPr>
            <a:r>
              <a:rPr lang="en"/>
              <a:t>Gen sets should include only what is definitely referenced and kill sets should include all possible aliases.</a:t>
            </a:r>
            <a:endParaRPr/>
          </a:p>
        </p:txBody>
      </p:sp>
      <p:sp>
        <p:nvSpPr>
          <p:cNvPr id="134" name="Shape 134"/>
          <p:cNvSpPr txBox="1"/>
          <p:nvPr/>
        </p:nvSpPr>
        <p:spPr>
          <a:xfrm>
            <a:off x="1220650" y="1600200"/>
            <a:ext cx="3597600" cy="122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latin typeface="Courier New"/>
              <a:ea typeface="Courier New"/>
              <a:cs typeface="Courier New"/>
              <a:sym typeface="Courier New"/>
            </a:endParaRPr>
          </a:p>
          <a:p>
            <a:pPr indent="0" lvl="0" marL="0" rtl="0">
              <a:spcBef>
                <a:spcPts val="0"/>
              </a:spcBef>
              <a:spcAft>
                <a:spcPts val="0"/>
              </a:spcAft>
              <a:buNone/>
            </a:pPr>
            <a:r>
              <a:rPr lang="en" sz="1800">
                <a:latin typeface="Courier New"/>
                <a:ea typeface="Courier New"/>
                <a:cs typeface="Courier New"/>
                <a:sym typeface="Courier New"/>
              </a:rPr>
              <a:t>a[x] = 13;</a:t>
            </a:r>
            <a:endParaRPr sz="1800">
              <a:latin typeface="Courier New"/>
              <a:ea typeface="Courier New"/>
              <a:cs typeface="Courier New"/>
              <a:sym typeface="Courier New"/>
            </a:endParaRPr>
          </a:p>
          <a:p>
            <a:pPr indent="0" lvl="0" marL="0" rtl="0">
              <a:spcBef>
                <a:spcPts val="0"/>
              </a:spcBef>
              <a:spcAft>
                <a:spcPts val="0"/>
              </a:spcAft>
              <a:buNone/>
            </a:pPr>
            <a:r>
              <a:rPr lang="en" sz="1800">
                <a:latin typeface="Courier New"/>
                <a:ea typeface="Courier New"/>
                <a:cs typeface="Courier New"/>
                <a:sym typeface="Courier New"/>
              </a:rPr>
              <a:t>k = a[y];</a:t>
            </a:r>
            <a:endParaRPr sz="1800">
              <a:latin typeface="Courier New"/>
              <a:ea typeface="Courier New"/>
              <a:cs typeface="Courier New"/>
              <a:sym typeface="Courier New"/>
            </a:endParaRPr>
          </a:p>
        </p:txBody>
      </p:sp>
      <p:sp>
        <p:nvSpPr>
          <p:cNvPr id="135" name="Shape 135"/>
          <p:cNvSpPr txBox="1"/>
          <p:nvPr/>
        </p:nvSpPr>
        <p:spPr>
          <a:xfrm>
            <a:off x="5089200" y="1600200"/>
            <a:ext cx="3597600" cy="122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Courier New"/>
                <a:ea typeface="Courier New"/>
                <a:cs typeface="Courier New"/>
                <a:sym typeface="Courier New"/>
              </a:rPr>
              <a:t>a[x] = 13;</a:t>
            </a:r>
            <a:endParaRPr sz="1800">
              <a:latin typeface="Courier New"/>
              <a:ea typeface="Courier New"/>
              <a:cs typeface="Courier New"/>
              <a:sym typeface="Courier New"/>
            </a:endParaRPr>
          </a:p>
          <a:p>
            <a:pPr indent="0" lvl="0" marL="0" rtl="0">
              <a:spcBef>
                <a:spcPts val="0"/>
              </a:spcBef>
              <a:spcAft>
                <a:spcPts val="0"/>
              </a:spcAft>
              <a:buNone/>
            </a:pPr>
            <a:r>
              <a:rPr lang="en" sz="1800">
                <a:latin typeface="Courier New"/>
                <a:ea typeface="Courier New"/>
                <a:cs typeface="Courier New"/>
                <a:sym typeface="Courier New"/>
              </a:rPr>
              <a:t>if(x == y)	k = a[x];</a:t>
            </a:r>
            <a:endParaRPr sz="1800">
              <a:latin typeface="Courier New"/>
              <a:ea typeface="Courier New"/>
              <a:cs typeface="Courier New"/>
              <a:sym typeface="Courier New"/>
            </a:endParaRPr>
          </a:p>
          <a:p>
            <a:pPr indent="0" lvl="0" marL="0" rtl="0">
              <a:spcBef>
                <a:spcPts val="0"/>
              </a:spcBef>
              <a:spcAft>
                <a:spcPts val="0"/>
              </a:spcAft>
              <a:buNone/>
            </a:pPr>
            <a:r>
              <a:rPr lang="en" sz="1800">
                <a:latin typeface="Courier New"/>
                <a:ea typeface="Courier New"/>
                <a:cs typeface="Courier New"/>
                <a:sym typeface="Courier New"/>
              </a:rPr>
              <a:t>else			k = a[y];</a:t>
            </a:r>
            <a:endParaRPr sz="1800">
              <a:latin typeface="Courier New"/>
              <a:ea typeface="Courier New"/>
              <a:cs typeface="Courier New"/>
              <a:sym typeface="Courier New"/>
            </a:endParaRPr>
          </a:p>
        </p:txBody>
      </p:sp>
      <p:sp>
        <p:nvSpPr>
          <p:cNvPr id="136" name="Shape 1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Dealing With Nonlocal Information</a:t>
            </a:r>
            <a:endParaRPr/>
          </a:p>
        </p:txBody>
      </p:sp>
      <p:sp>
        <p:nvSpPr>
          <p:cNvPr id="142" name="Shape 14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fromCust and toCust may be references to the same object.</a:t>
            </a:r>
            <a:endParaRPr sz="2400"/>
          </a:p>
          <a:p>
            <a:pPr indent="-342900" lvl="1" marL="914400" marR="0" rtl="0" algn="l">
              <a:lnSpc>
                <a:spcPct val="100000"/>
              </a:lnSpc>
              <a:spcBef>
                <a:spcPts val="0"/>
              </a:spcBef>
              <a:spcAft>
                <a:spcPts val="0"/>
              </a:spcAft>
              <a:buSzPts val="1800"/>
              <a:buChar char="○"/>
            </a:pPr>
            <a:r>
              <a:rPr lang="en" sz="1800"/>
              <a:t>from/toHome and from/toWork may also reference the same object.</a:t>
            </a:r>
            <a:endParaRPr sz="1800"/>
          </a:p>
          <a:p>
            <a:pPr indent="-381000" lvl="0" marL="457200" marR="0" rtl="0" algn="l">
              <a:lnSpc>
                <a:spcPct val="100000"/>
              </a:lnSpc>
              <a:spcBef>
                <a:spcPts val="0"/>
              </a:spcBef>
              <a:spcAft>
                <a:spcPts val="0"/>
              </a:spcAft>
              <a:buSzPts val="2400"/>
              <a:buChar char="●"/>
            </a:pPr>
            <a:r>
              <a:rPr lang="en" sz="2400"/>
              <a:t>Common</a:t>
            </a:r>
            <a:r>
              <a:rPr lang="en" sz="2400"/>
              <a:t> option - treat all nonlocal information as unknown.</a:t>
            </a:r>
            <a:endParaRPr sz="2400"/>
          </a:p>
          <a:p>
            <a:pPr indent="-342900" lvl="1" marL="914400" marR="0" rtl="0" algn="l">
              <a:lnSpc>
                <a:spcPct val="100000"/>
              </a:lnSpc>
              <a:spcBef>
                <a:spcPts val="0"/>
              </a:spcBef>
              <a:spcAft>
                <a:spcPts val="0"/>
              </a:spcAft>
              <a:buSzPts val="1800"/>
              <a:buChar char="○"/>
            </a:pPr>
            <a:r>
              <a:rPr lang="en" sz="1800"/>
              <a:t>Treat Customer/PhoneNum objects as potential aliases.</a:t>
            </a:r>
            <a:endParaRPr sz="1800"/>
          </a:p>
          <a:p>
            <a:pPr indent="-342900" lvl="1" marL="914400" marR="0" rtl="0" algn="l">
              <a:lnSpc>
                <a:spcPct val="100000"/>
              </a:lnSpc>
              <a:spcBef>
                <a:spcPts val="0"/>
              </a:spcBef>
              <a:spcAft>
                <a:spcPts val="0"/>
              </a:spcAft>
              <a:buSzPts val="1800"/>
              <a:buChar char="○"/>
            </a:pPr>
            <a:r>
              <a:rPr lang="en" sz="1800"/>
              <a:t>Be careful - may result in results so imprecise they are useless.</a:t>
            </a:r>
            <a:endParaRPr sz="1800"/>
          </a:p>
        </p:txBody>
      </p:sp>
      <p:sp>
        <p:nvSpPr>
          <p:cNvPr id="143" name="Shape 143"/>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nsolas"/>
                <a:ea typeface="Consolas"/>
                <a:cs typeface="Consolas"/>
                <a:sym typeface="Consolas"/>
              </a:rPr>
              <a:t>public void transfer(Customer fromCust, Customer toCust){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PhoneNum fromHome = </a:t>
            </a:r>
            <a:br>
              <a:rPr lang="en" sz="1400">
                <a:latin typeface="Consolas"/>
                <a:ea typeface="Consolas"/>
                <a:cs typeface="Consolas"/>
                <a:sym typeface="Consolas"/>
              </a:rPr>
            </a:br>
            <a:r>
              <a:rPr lang="en" sz="1400">
                <a:latin typeface="Consolas"/>
                <a:ea typeface="Consolas"/>
                <a:cs typeface="Consolas"/>
                <a:sym typeface="Consolas"/>
              </a:rPr>
              <a:t>		fromCust.getHomePhone();</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PhoneNum fromWork = </a:t>
            </a:r>
            <a:br>
              <a:rPr lang="en" sz="1400">
                <a:latin typeface="Consolas"/>
                <a:ea typeface="Consolas"/>
                <a:cs typeface="Consolas"/>
                <a:sym typeface="Consolas"/>
              </a:rPr>
            </a:br>
            <a:r>
              <a:rPr lang="en" sz="1400">
                <a:latin typeface="Consolas"/>
                <a:ea typeface="Consolas"/>
                <a:cs typeface="Consolas"/>
                <a:sym typeface="Consolas"/>
              </a:rPr>
              <a:t>		fromCust.getWorkPhone();</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PhoneNum toHome = </a:t>
            </a:r>
            <a:br>
              <a:rPr lang="en" sz="1400">
                <a:latin typeface="Consolas"/>
                <a:ea typeface="Consolas"/>
                <a:cs typeface="Consolas"/>
                <a:sym typeface="Consolas"/>
              </a:rPr>
            </a:br>
            <a:r>
              <a:rPr lang="en" sz="1400">
                <a:latin typeface="Consolas"/>
                <a:ea typeface="Consolas"/>
                <a:cs typeface="Consolas"/>
                <a:sym typeface="Consolas"/>
              </a:rPr>
              <a:t>		toCust.getHomePhone();</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PhoneNum toWork = </a:t>
            </a:r>
            <a:br>
              <a:rPr lang="en" sz="1400">
                <a:latin typeface="Consolas"/>
                <a:ea typeface="Consolas"/>
                <a:cs typeface="Consolas"/>
                <a:sym typeface="Consolas"/>
              </a:rPr>
            </a:br>
            <a:r>
              <a:rPr lang="en" sz="1400">
                <a:latin typeface="Consolas"/>
                <a:ea typeface="Consolas"/>
                <a:cs typeface="Consolas"/>
                <a:sym typeface="Consolas"/>
              </a:rPr>
              <a:t>		toCust.getWorkPhone();</a:t>
            </a:r>
            <a:endParaRPr sz="1400">
              <a:latin typeface="Consolas"/>
              <a:ea typeface="Consolas"/>
              <a:cs typeface="Consolas"/>
              <a:sym typeface="Consolas"/>
            </a:endParaRPr>
          </a:p>
          <a:p>
            <a:pPr indent="0" lvl="0" marL="0">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144" name="Shape 1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Interprocedural Analysis</a:t>
            </a:r>
            <a:endParaRPr sz="4800"/>
          </a:p>
        </p:txBody>
      </p:sp>
      <p:sp>
        <p:nvSpPr>
          <p:cNvPr id="150" name="Shape 1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Interprocedural Analysis - Control Flow</a:t>
            </a:r>
            <a:endParaRPr/>
          </a:p>
        </p:txBody>
      </p:sp>
      <p:sp>
        <p:nvSpPr>
          <p:cNvPr id="156" name="Shape 156"/>
          <p:cNvSpPr txBox="1"/>
          <p:nvPr>
            <p:ph idx="1" type="body"/>
          </p:nvPr>
        </p:nvSpPr>
        <p:spPr>
          <a:xfrm>
            <a:off x="457200" y="1600200"/>
            <a:ext cx="8538600" cy="11433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First option - include other procedures in a large CFG… </a:t>
            </a:r>
            <a:endParaRPr/>
          </a:p>
        </p:txBody>
      </p:sp>
      <p:sp>
        <p:nvSpPr>
          <p:cNvPr id="157" name="Shape 157"/>
          <p:cNvSpPr/>
          <p:nvPr/>
        </p:nvSpPr>
        <p:spPr>
          <a:xfrm>
            <a:off x="1157425" y="3103763"/>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en"/>
              <a:t>foo()</a:t>
            </a:r>
            <a:endParaRPr/>
          </a:p>
        </p:txBody>
      </p:sp>
      <p:sp>
        <p:nvSpPr>
          <p:cNvPr id="158" name="Shape 158"/>
          <p:cNvSpPr/>
          <p:nvPr/>
        </p:nvSpPr>
        <p:spPr>
          <a:xfrm>
            <a:off x="1157425" y="3987213"/>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59" name="Shape 159"/>
          <p:cNvSpPr/>
          <p:nvPr/>
        </p:nvSpPr>
        <p:spPr>
          <a:xfrm>
            <a:off x="1157425" y="4794738"/>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a:t>
            </a:r>
            <a:endParaRPr/>
          </a:p>
        </p:txBody>
      </p:sp>
      <p:sp>
        <p:nvSpPr>
          <p:cNvPr id="160" name="Shape 160"/>
          <p:cNvSpPr/>
          <p:nvPr/>
        </p:nvSpPr>
        <p:spPr>
          <a:xfrm>
            <a:off x="1157425" y="5640225"/>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cxnSp>
        <p:nvCxnSpPr>
          <p:cNvPr id="161" name="Shape 161"/>
          <p:cNvCxnSpPr>
            <a:stCxn id="157" idx="2"/>
            <a:endCxn id="158" idx="0"/>
          </p:cNvCxnSpPr>
          <p:nvPr/>
        </p:nvCxnSpPr>
        <p:spPr>
          <a:xfrm>
            <a:off x="1717975" y="3598463"/>
            <a:ext cx="0" cy="388800"/>
          </a:xfrm>
          <a:prstGeom prst="straightConnector1">
            <a:avLst/>
          </a:prstGeom>
          <a:noFill/>
          <a:ln cap="flat" cmpd="sng" w="9525">
            <a:solidFill>
              <a:schemeClr val="dk2"/>
            </a:solidFill>
            <a:prstDash val="solid"/>
            <a:round/>
            <a:headEnd len="lg" w="lg" type="none"/>
            <a:tailEnd len="lg" w="lg" type="triangle"/>
          </a:ln>
        </p:spPr>
      </p:cxnSp>
      <p:cxnSp>
        <p:nvCxnSpPr>
          <p:cNvPr id="162" name="Shape 162"/>
          <p:cNvCxnSpPr>
            <a:stCxn id="158" idx="2"/>
            <a:endCxn id="159" idx="0"/>
          </p:cNvCxnSpPr>
          <p:nvPr/>
        </p:nvCxnSpPr>
        <p:spPr>
          <a:xfrm>
            <a:off x="1717975" y="4481913"/>
            <a:ext cx="0" cy="312900"/>
          </a:xfrm>
          <a:prstGeom prst="straightConnector1">
            <a:avLst/>
          </a:prstGeom>
          <a:noFill/>
          <a:ln cap="flat" cmpd="sng" w="9525">
            <a:solidFill>
              <a:schemeClr val="dk2"/>
            </a:solidFill>
            <a:prstDash val="solid"/>
            <a:round/>
            <a:headEnd len="lg" w="lg" type="none"/>
            <a:tailEnd len="lg" w="lg" type="triangle"/>
          </a:ln>
        </p:spPr>
      </p:cxnSp>
      <p:cxnSp>
        <p:nvCxnSpPr>
          <p:cNvPr id="163" name="Shape 163"/>
          <p:cNvCxnSpPr>
            <a:stCxn id="159" idx="2"/>
            <a:endCxn id="160" idx="0"/>
          </p:cNvCxnSpPr>
          <p:nvPr/>
        </p:nvCxnSpPr>
        <p:spPr>
          <a:xfrm>
            <a:off x="1717975" y="5289438"/>
            <a:ext cx="0" cy="350700"/>
          </a:xfrm>
          <a:prstGeom prst="straightConnector1">
            <a:avLst/>
          </a:prstGeom>
          <a:noFill/>
          <a:ln cap="flat" cmpd="sng" w="9525">
            <a:solidFill>
              <a:schemeClr val="dk2"/>
            </a:solidFill>
            <a:prstDash val="solid"/>
            <a:round/>
            <a:headEnd len="lg" w="lg" type="none"/>
            <a:tailEnd len="lg" w="lg" type="triangle"/>
          </a:ln>
        </p:spPr>
      </p:cxnSp>
      <p:sp>
        <p:nvSpPr>
          <p:cNvPr id="164" name="Shape 164"/>
          <p:cNvSpPr/>
          <p:nvPr/>
        </p:nvSpPr>
        <p:spPr>
          <a:xfrm>
            <a:off x="6865475" y="3122775"/>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bar()</a:t>
            </a:r>
            <a:endParaRPr/>
          </a:p>
        </p:txBody>
      </p:sp>
      <p:sp>
        <p:nvSpPr>
          <p:cNvPr id="165" name="Shape 165"/>
          <p:cNvSpPr/>
          <p:nvPr/>
        </p:nvSpPr>
        <p:spPr>
          <a:xfrm>
            <a:off x="6865475" y="4006225"/>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66" name="Shape 166"/>
          <p:cNvSpPr/>
          <p:nvPr/>
        </p:nvSpPr>
        <p:spPr>
          <a:xfrm>
            <a:off x="6865475" y="4813750"/>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a:t>
            </a:r>
            <a:endParaRPr/>
          </a:p>
        </p:txBody>
      </p:sp>
      <p:sp>
        <p:nvSpPr>
          <p:cNvPr id="167" name="Shape 167"/>
          <p:cNvSpPr/>
          <p:nvPr/>
        </p:nvSpPr>
        <p:spPr>
          <a:xfrm>
            <a:off x="6865475" y="5659238"/>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cxnSp>
        <p:nvCxnSpPr>
          <p:cNvPr id="168" name="Shape 168"/>
          <p:cNvCxnSpPr>
            <a:stCxn id="164" idx="2"/>
            <a:endCxn id="165" idx="0"/>
          </p:cNvCxnSpPr>
          <p:nvPr/>
        </p:nvCxnSpPr>
        <p:spPr>
          <a:xfrm>
            <a:off x="7426025" y="3617475"/>
            <a:ext cx="0" cy="388800"/>
          </a:xfrm>
          <a:prstGeom prst="straightConnector1">
            <a:avLst/>
          </a:prstGeom>
          <a:noFill/>
          <a:ln cap="flat" cmpd="sng" w="9525">
            <a:solidFill>
              <a:schemeClr val="dk2"/>
            </a:solidFill>
            <a:prstDash val="solid"/>
            <a:round/>
            <a:headEnd len="lg" w="lg" type="none"/>
            <a:tailEnd len="lg" w="lg" type="triangle"/>
          </a:ln>
        </p:spPr>
      </p:cxnSp>
      <p:cxnSp>
        <p:nvCxnSpPr>
          <p:cNvPr id="169" name="Shape 169"/>
          <p:cNvCxnSpPr>
            <a:stCxn id="165" idx="2"/>
            <a:endCxn id="166" idx="0"/>
          </p:cNvCxnSpPr>
          <p:nvPr/>
        </p:nvCxnSpPr>
        <p:spPr>
          <a:xfrm>
            <a:off x="7426025" y="4500925"/>
            <a:ext cx="0" cy="312900"/>
          </a:xfrm>
          <a:prstGeom prst="straightConnector1">
            <a:avLst/>
          </a:prstGeom>
          <a:noFill/>
          <a:ln cap="flat" cmpd="sng" w="9525">
            <a:solidFill>
              <a:schemeClr val="dk2"/>
            </a:solidFill>
            <a:prstDash val="solid"/>
            <a:round/>
            <a:headEnd len="lg" w="lg" type="none"/>
            <a:tailEnd len="lg" w="lg" type="triangle"/>
          </a:ln>
        </p:spPr>
      </p:cxnSp>
      <p:cxnSp>
        <p:nvCxnSpPr>
          <p:cNvPr id="170" name="Shape 170"/>
          <p:cNvCxnSpPr>
            <a:stCxn id="166" idx="2"/>
            <a:endCxn id="167" idx="0"/>
          </p:cNvCxnSpPr>
          <p:nvPr/>
        </p:nvCxnSpPr>
        <p:spPr>
          <a:xfrm>
            <a:off x="7426025" y="5308450"/>
            <a:ext cx="0" cy="350700"/>
          </a:xfrm>
          <a:prstGeom prst="straightConnector1">
            <a:avLst/>
          </a:prstGeom>
          <a:noFill/>
          <a:ln cap="flat" cmpd="sng" w="9525">
            <a:solidFill>
              <a:schemeClr val="dk2"/>
            </a:solidFill>
            <a:prstDash val="solid"/>
            <a:round/>
            <a:headEnd len="lg" w="lg" type="none"/>
            <a:tailEnd len="lg" w="lg" type="triangle"/>
          </a:ln>
        </p:spPr>
      </p:cxnSp>
      <p:sp>
        <p:nvSpPr>
          <p:cNvPr id="171" name="Shape 171"/>
          <p:cNvSpPr/>
          <p:nvPr/>
        </p:nvSpPr>
        <p:spPr>
          <a:xfrm>
            <a:off x="3731175" y="3160725"/>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a:t>
            </a:r>
            <a:endParaRPr/>
          </a:p>
        </p:txBody>
      </p:sp>
      <p:sp>
        <p:nvSpPr>
          <p:cNvPr id="172" name="Shape 172"/>
          <p:cNvSpPr/>
          <p:nvPr/>
        </p:nvSpPr>
        <p:spPr>
          <a:xfrm>
            <a:off x="3731175" y="4044175"/>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73" name="Shape 173"/>
          <p:cNvSpPr/>
          <p:nvPr/>
        </p:nvSpPr>
        <p:spPr>
          <a:xfrm>
            <a:off x="3731175" y="4851700"/>
            <a:ext cx="1121100"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174" name="Shape 174"/>
          <p:cNvCxnSpPr>
            <a:stCxn id="171" idx="2"/>
            <a:endCxn id="172" idx="0"/>
          </p:cNvCxnSpPr>
          <p:nvPr/>
        </p:nvCxnSpPr>
        <p:spPr>
          <a:xfrm>
            <a:off x="4291725" y="3655425"/>
            <a:ext cx="0" cy="388800"/>
          </a:xfrm>
          <a:prstGeom prst="straightConnector1">
            <a:avLst/>
          </a:prstGeom>
          <a:noFill/>
          <a:ln cap="flat" cmpd="sng" w="9525">
            <a:solidFill>
              <a:schemeClr val="dk2"/>
            </a:solidFill>
            <a:prstDash val="solid"/>
            <a:round/>
            <a:headEnd len="lg" w="lg" type="none"/>
            <a:tailEnd len="lg" w="lg" type="triangle"/>
          </a:ln>
        </p:spPr>
      </p:cxnSp>
      <p:cxnSp>
        <p:nvCxnSpPr>
          <p:cNvPr id="175" name="Shape 175"/>
          <p:cNvCxnSpPr>
            <a:stCxn id="172" idx="2"/>
            <a:endCxn id="173" idx="0"/>
          </p:cNvCxnSpPr>
          <p:nvPr/>
        </p:nvCxnSpPr>
        <p:spPr>
          <a:xfrm>
            <a:off x="4291725" y="4538875"/>
            <a:ext cx="0" cy="312900"/>
          </a:xfrm>
          <a:prstGeom prst="straightConnector1">
            <a:avLst/>
          </a:prstGeom>
          <a:noFill/>
          <a:ln cap="flat" cmpd="sng" w="9525">
            <a:solidFill>
              <a:schemeClr val="dk2"/>
            </a:solidFill>
            <a:prstDash val="solid"/>
            <a:round/>
            <a:headEnd len="lg" w="lg" type="none"/>
            <a:tailEnd len="lg" w="lg" type="triangle"/>
          </a:ln>
        </p:spPr>
      </p:cxnSp>
      <p:cxnSp>
        <p:nvCxnSpPr>
          <p:cNvPr id="176" name="Shape 176"/>
          <p:cNvCxnSpPr>
            <a:endCxn id="171" idx="1"/>
          </p:cNvCxnSpPr>
          <p:nvPr/>
        </p:nvCxnSpPr>
        <p:spPr>
          <a:xfrm flipH="1" rot="10800000">
            <a:off x="2278575" y="3408075"/>
            <a:ext cx="1452600" cy="1634100"/>
          </a:xfrm>
          <a:prstGeom prst="straightConnector1">
            <a:avLst/>
          </a:prstGeom>
          <a:noFill/>
          <a:ln cap="flat" cmpd="sng" w="9525">
            <a:solidFill>
              <a:schemeClr val="dk2"/>
            </a:solidFill>
            <a:prstDash val="solid"/>
            <a:round/>
            <a:headEnd len="lg" w="lg" type="none"/>
            <a:tailEnd len="lg" w="lg" type="triangle"/>
          </a:ln>
        </p:spPr>
      </p:cxnSp>
      <p:cxnSp>
        <p:nvCxnSpPr>
          <p:cNvPr id="177" name="Shape 177"/>
          <p:cNvCxnSpPr>
            <a:stCxn id="173" idx="1"/>
            <a:endCxn id="159" idx="3"/>
          </p:cNvCxnSpPr>
          <p:nvPr/>
        </p:nvCxnSpPr>
        <p:spPr>
          <a:xfrm rot="10800000">
            <a:off x="2278575" y="5042050"/>
            <a:ext cx="1452600" cy="57000"/>
          </a:xfrm>
          <a:prstGeom prst="straightConnector1">
            <a:avLst/>
          </a:prstGeom>
          <a:noFill/>
          <a:ln cap="flat" cmpd="sng" w="9525">
            <a:solidFill>
              <a:schemeClr val="dk2"/>
            </a:solidFill>
            <a:prstDash val="solid"/>
            <a:round/>
            <a:headEnd len="lg" w="lg" type="none"/>
            <a:tailEnd len="lg" w="lg" type="triangle"/>
          </a:ln>
        </p:spPr>
      </p:cxnSp>
      <p:cxnSp>
        <p:nvCxnSpPr>
          <p:cNvPr id="178" name="Shape 178"/>
          <p:cNvCxnSpPr>
            <a:endCxn id="171" idx="3"/>
          </p:cNvCxnSpPr>
          <p:nvPr/>
        </p:nvCxnSpPr>
        <p:spPr>
          <a:xfrm rot="10800000">
            <a:off x="4852275" y="3408075"/>
            <a:ext cx="2013300" cy="1653000"/>
          </a:xfrm>
          <a:prstGeom prst="straightConnector1">
            <a:avLst/>
          </a:prstGeom>
          <a:noFill/>
          <a:ln cap="flat" cmpd="sng" w="9525">
            <a:solidFill>
              <a:schemeClr val="dk2"/>
            </a:solidFill>
            <a:prstDash val="solid"/>
            <a:round/>
            <a:headEnd len="lg" w="lg" type="none"/>
            <a:tailEnd len="lg" w="lg" type="triangle"/>
          </a:ln>
        </p:spPr>
      </p:cxnSp>
      <p:cxnSp>
        <p:nvCxnSpPr>
          <p:cNvPr id="179" name="Shape 179"/>
          <p:cNvCxnSpPr>
            <a:stCxn id="173" idx="3"/>
            <a:endCxn id="166" idx="1"/>
          </p:cNvCxnSpPr>
          <p:nvPr/>
        </p:nvCxnSpPr>
        <p:spPr>
          <a:xfrm flipH="1" rot="10800000">
            <a:off x="4852275" y="5061250"/>
            <a:ext cx="2013300" cy="37800"/>
          </a:xfrm>
          <a:prstGeom prst="straightConnector1">
            <a:avLst/>
          </a:prstGeom>
          <a:noFill/>
          <a:ln cap="flat" cmpd="sng" w="9525">
            <a:solidFill>
              <a:schemeClr val="dk2"/>
            </a:solidFill>
            <a:prstDash val="solid"/>
            <a:round/>
            <a:headEnd len="lg" w="lg" type="none"/>
            <a:tailEnd len="lg" w="lg" type="triangle"/>
          </a:ln>
        </p:spPr>
      </p:cxnSp>
      <p:sp>
        <p:nvSpPr>
          <p:cNvPr id="180" name="Shape 180"/>
          <p:cNvSpPr/>
          <p:nvPr/>
        </p:nvSpPr>
        <p:spPr>
          <a:xfrm>
            <a:off x="2148675" y="1915713"/>
            <a:ext cx="4286100" cy="69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n" sz="2400"/>
              <a:t>Problem - infeasible paths!</a:t>
            </a:r>
            <a:endParaRPr b="1" sz="2400"/>
          </a:p>
        </p:txBody>
      </p:sp>
      <p:sp>
        <p:nvSpPr>
          <p:cNvPr id="181" name="Shape 181"/>
          <p:cNvSpPr/>
          <p:nvPr/>
        </p:nvSpPr>
        <p:spPr>
          <a:xfrm>
            <a:off x="2060700" y="3478450"/>
            <a:ext cx="5094050" cy="2505825"/>
          </a:xfrm>
          <a:custGeom>
            <a:pathLst>
              <a:path extrusionOk="0" h="100233" w="203762">
                <a:moveTo>
                  <a:pt x="0" y="0"/>
                </a:moveTo>
                <a:lnTo>
                  <a:pt x="1319" y="29674"/>
                </a:lnTo>
                <a:lnTo>
                  <a:pt x="2638" y="64624"/>
                </a:lnTo>
                <a:lnTo>
                  <a:pt x="75174" y="0"/>
                </a:lnTo>
                <a:lnTo>
                  <a:pt x="76493" y="28355"/>
                </a:lnTo>
                <a:lnTo>
                  <a:pt x="83087" y="71218"/>
                </a:lnTo>
                <a:lnTo>
                  <a:pt x="201783" y="69899"/>
                </a:lnTo>
                <a:lnTo>
                  <a:pt x="203762" y="100233"/>
                </a:lnTo>
              </a:path>
            </a:pathLst>
          </a:custGeom>
          <a:noFill/>
          <a:ln cap="flat" cmpd="sng" w="38100">
            <a:solidFill>
              <a:srgbClr val="FF0000"/>
            </a:solidFill>
            <a:prstDash val="solid"/>
            <a:round/>
            <a:headEnd len="lg" w="lg" type="none"/>
            <a:tailEnd len="lg" w="lg" type="none"/>
          </a:ln>
        </p:spPr>
      </p:sp>
      <p:sp>
        <p:nvSpPr>
          <p:cNvPr id="182" name="Shape 182"/>
          <p:cNvSpPr/>
          <p:nvPr/>
        </p:nvSpPr>
        <p:spPr>
          <a:xfrm>
            <a:off x="1780450" y="3478450"/>
            <a:ext cx="5374300" cy="2423375"/>
          </a:xfrm>
          <a:custGeom>
            <a:pathLst>
              <a:path extrusionOk="0" h="96935" w="214972">
                <a:moveTo>
                  <a:pt x="212334" y="0"/>
                </a:moveTo>
                <a:lnTo>
                  <a:pt x="213653" y="32971"/>
                </a:lnTo>
                <a:lnTo>
                  <a:pt x="214972" y="61327"/>
                </a:lnTo>
                <a:lnTo>
                  <a:pt x="116058" y="1319"/>
                </a:lnTo>
                <a:lnTo>
                  <a:pt x="118696" y="32971"/>
                </a:lnTo>
                <a:lnTo>
                  <a:pt x="117377" y="60008"/>
                </a:lnTo>
                <a:lnTo>
                  <a:pt x="0" y="67921"/>
                </a:lnTo>
                <a:lnTo>
                  <a:pt x="2637" y="96935"/>
                </a:lnTo>
              </a:path>
            </a:pathLst>
          </a:custGeom>
          <a:noFill/>
          <a:ln cap="flat" cmpd="sng" w="38100">
            <a:solidFill>
              <a:srgbClr val="FF00FF"/>
            </a:solidFill>
            <a:prstDash val="solid"/>
            <a:round/>
            <a:headEnd len="lg" w="lg" type="none"/>
            <a:tailEnd len="lg" w="lg" type="none"/>
          </a:ln>
        </p:spPr>
      </p:sp>
      <p:sp>
        <p:nvSpPr>
          <p:cNvPr id="183" name="Shape 1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Context-Sensitivity</a:t>
            </a:r>
            <a:endParaRPr/>
          </a:p>
        </p:txBody>
      </p:sp>
      <p:sp>
        <p:nvSpPr>
          <p:cNvPr id="189" name="Shape 189"/>
          <p:cNvSpPr txBox="1"/>
          <p:nvPr>
            <p:ph idx="1" type="body"/>
          </p:nvPr>
        </p:nvSpPr>
        <p:spPr>
          <a:xfrm>
            <a:off x="457200" y="1600200"/>
            <a:ext cx="43401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latin typeface="Consolas"/>
                <a:ea typeface="Consolas"/>
                <a:cs typeface="Consolas"/>
                <a:sym typeface="Consolas"/>
              </a:rPr>
              <a:t>public class Context{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public static void main(String args[]){</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Context c = new Context();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c.foo(3);</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c.bar(17);</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void foo(int 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int[] a = new int[n];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depends(a,2);</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void bar(int 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int[] a = new int[n];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depends(a,16);</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void depends(int[] a, int 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a[n] = 42;</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190" name="Shape 190"/>
          <p:cNvSpPr/>
          <p:nvPr/>
        </p:nvSpPr>
        <p:spPr>
          <a:xfrm>
            <a:off x="6157575" y="2101075"/>
            <a:ext cx="103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en"/>
              <a:t>main</a:t>
            </a:r>
            <a:endParaRPr/>
          </a:p>
        </p:txBody>
      </p:sp>
      <p:sp>
        <p:nvSpPr>
          <p:cNvPr id="191" name="Shape 191"/>
          <p:cNvSpPr/>
          <p:nvPr/>
        </p:nvSpPr>
        <p:spPr>
          <a:xfrm>
            <a:off x="5551650" y="3123200"/>
            <a:ext cx="103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C.foo()</a:t>
            </a:r>
            <a:endParaRPr/>
          </a:p>
        </p:txBody>
      </p:sp>
      <p:sp>
        <p:nvSpPr>
          <p:cNvPr id="192" name="Shape 192"/>
          <p:cNvSpPr/>
          <p:nvPr/>
        </p:nvSpPr>
        <p:spPr>
          <a:xfrm>
            <a:off x="6825050" y="3123200"/>
            <a:ext cx="103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C.bar()</a:t>
            </a:r>
            <a:endParaRPr/>
          </a:p>
        </p:txBody>
      </p:sp>
      <p:sp>
        <p:nvSpPr>
          <p:cNvPr id="193" name="Shape 193"/>
          <p:cNvSpPr/>
          <p:nvPr/>
        </p:nvSpPr>
        <p:spPr>
          <a:xfrm>
            <a:off x="6157575" y="4145325"/>
            <a:ext cx="12528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C.depends()</a:t>
            </a:r>
            <a:endParaRPr/>
          </a:p>
        </p:txBody>
      </p:sp>
      <p:cxnSp>
        <p:nvCxnSpPr>
          <p:cNvPr id="194" name="Shape 194"/>
          <p:cNvCxnSpPr>
            <a:stCxn id="190" idx="2"/>
            <a:endCxn id="191" idx="0"/>
          </p:cNvCxnSpPr>
          <p:nvPr/>
        </p:nvCxnSpPr>
        <p:spPr>
          <a:xfrm flipH="1">
            <a:off x="6070875" y="2727475"/>
            <a:ext cx="606000" cy="395700"/>
          </a:xfrm>
          <a:prstGeom prst="straightConnector1">
            <a:avLst/>
          </a:prstGeom>
          <a:noFill/>
          <a:ln cap="flat" cmpd="sng" w="9525">
            <a:solidFill>
              <a:schemeClr val="dk2"/>
            </a:solidFill>
            <a:prstDash val="solid"/>
            <a:round/>
            <a:headEnd len="lg" w="lg" type="none"/>
            <a:tailEnd len="lg" w="lg" type="triangle"/>
          </a:ln>
        </p:spPr>
      </p:cxnSp>
      <p:cxnSp>
        <p:nvCxnSpPr>
          <p:cNvPr id="195" name="Shape 195"/>
          <p:cNvCxnSpPr>
            <a:stCxn id="190" idx="2"/>
            <a:endCxn id="192" idx="0"/>
          </p:cNvCxnSpPr>
          <p:nvPr/>
        </p:nvCxnSpPr>
        <p:spPr>
          <a:xfrm>
            <a:off x="6676875" y="2727475"/>
            <a:ext cx="667500" cy="395700"/>
          </a:xfrm>
          <a:prstGeom prst="straightConnector1">
            <a:avLst/>
          </a:prstGeom>
          <a:noFill/>
          <a:ln cap="flat" cmpd="sng" w="9525">
            <a:solidFill>
              <a:schemeClr val="dk2"/>
            </a:solidFill>
            <a:prstDash val="solid"/>
            <a:round/>
            <a:headEnd len="lg" w="lg" type="none"/>
            <a:tailEnd len="lg" w="lg" type="triangle"/>
          </a:ln>
        </p:spPr>
      </p:cxnSp>
      <p:cxnSp>
        <p:nvCxnSpPr>
          <p:cNvPr id="196" name="Shape 196"/>
          <p:cNvCxnSpPr>
            <a:stCxn id="191" idx="2"/>
            <a:endCxn id="193" idx="0"/>
          </p:cNvCxnSpPr>
          <p:nvPr/>
        </p:nvCxnSpPr>
        <p:spPr>
          <a:xfrm>
            <a:off x="6070950" y="3749600"/>
            <a:ext cx="713100" cy="395700"/>
          </a:xfrm>
          <a:prstGeom prst="straightConnector1">
            <a:avLst/>
          </a:prstGeom>
          <a:noFill/>
          <a:ln cap="flat" cmpd="sng" w="9525">
            <a:solidFill>
              <a:schemeClr val="dk2"/>
            </a:solidFill>
            <a:prstDash val="solid"/>
            <a:round/>
            <a:headEnd len="lg" w="lg" type="none"/>
            <a:tailEnd len="lg" w="lg" type="triangle"/>
          </a:ln>
        </p:spPr>
      </p:cxnSp>
      <p:cxnSp>
        <p:nvCxnSpPr>
          <p:cNvPr id="197" name="Shape 197"/>
          <p:cNvCxnSpPr>
            <a:stCxn id="192" idx="2"/>
            <a:endCxn id="193" idx="0"/>
          </p:cNvCxnSpPr>
          <p:nvPr/>
        </p:nvCxnSpPr>
        <p:spPr>
          <a:xfrm flipH="1">
            <a:off x="6783950" y="3749600"/>
            <a:ext cx="560400" cy="395700"/>
          </a:xfrm>
          <a:prstGeom prst="straightConnector1">
            <a:avLst/>
          </a:prstGeom>
          <a:noFill/>
          <a:ln cap="flat" cmpd="sng" w="9525">
            <a:solidFill>
              <a:schemeClr val="dk2"/>
            </a:solidFill>
            <a:prstDash val="solid"/>
            <a:round/>
            <a:headEnd len="lg" w="lg" type="none"/>
            <a:tailEnd len="lg" w="lg" type="triangle"/>
          </a:ln>
        </p:spPr>
      </p:cxnSp>
      <p:sp>
        <p:nvSpPr>
          <p:cNvPr id="198" name="Shape 198"/>
          <p:cNvSpPr txBox="1"/>
          <p:nvPr/>
        </p:nvSpPr>
        <p:spPr>
          <a:xfrm>
            <a:off x="5391375" y="5249800"/>
            <a:ext cx="2785200" cy="62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Context-Insensitive</a:t>
            </a:r>
            <a:endParaRPr sz="2400"/>
          </a:p>
        </p:txBody>
      </p:sp>
      <p:sp>
        <p:nvSpPr>
          <p:cNvPr id="199" name="Shape 199"/>
          <p:cNvSpPr/>
          <p:nvPr/>
        </p:nvSpPr>
        <p:spPr>
          <a:xfrm>
            <a:off x="5086025" y="1903250"/>
            <a:ext cx="3379500" cy="3972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a:off x="6309975" y="2253475"/>
            <a:ext cx="103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main</a:t>
            </a:r>
            <a:endParaRPr/>
          </a:p>
        </p:txBody>
      </p:sp>
      <p:sp>
        <p:nvSpPr>
          <p:cNvPr id="201" name="Shape 201"/>
          <p:cNvSpPr/>
          <p:nvPr/>
        </p:nvSpPr>
        <p:spPr>
          <a:xfrm>
            <a:off x="5704050" y="3199388"/>
            <a:ext cx="103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C.foo(3)</a:t>
            </a:r>
            <a:endParaRPr/>
          </a:p>
        </p:txBody>
      </p:sp>
      <p:sp>
        <p:nvSpPr>
          <p:cNvPr id="202" name="Shape 202"/>
          <p:cNvSpPr/>
          <p:nvPr/>
        </p:nvSpPr>
        <p:spPr>
          <a:xfrm>
            <a:off x="7080350" y="3222100"/>
            <a:ext cx="103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C.bar(17)</a:t>
            </a:r>
            <a:endParaRPr/>
          </a:p>
        </p:txBody>
      </p:sp>
      <p:sp>
        <p:nvSpPr>
          <p:cNvPr id="203" name="Shape 203"/>
          <p:cNvSpPr/>
          <p:nvPr/>
        </p:nvSpPr>
        <p:spPr>
          <a:xfrm>
            <a:off x="5596925" y="4262700"/>
            <a:ext cx="12528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C.depends</a:t>
            </a:r>
            <a:br>
              <a:rPr lang="en"/>
            </a:br>
            <a:r>
              <a:rPr lang="en"/>
              <a:t>(int[3], a, 2)</a:t>
            </a:r>
            <a:endParaRPr/>
          </a:p>
        </p:txBody>
      </p:sp>
      <p:cxnSp>
        <p:nvCxnSpPr>
          <p:cNvPr id="204" name="Shape 204"/>
          <p:cNvCxnSpPr>
            <a:stCxn id="200" idx="2"/>
            <a:endCxn id="201" idx="0"/>
          </p:cNvCxnSpPr>
          <p:nvPr/>
        </p:nvCxnSpPr>
        <p:spPr>
          <a:xfrm flipH="1">
            <a:off x="6223275" y="2879875"/>
            <a:ext cx="606000" cy="319500"/>
          </a:xfrm>
          <a:prstGeom prst="straightConnector1">
            <a:avLst/>
          </a:prstGeom>
          <a:noFill/>
          <a:ln cap="flat" cmpd="sng" w="9525">
            <a:solidFill>
              <a:schemeClr val="dk2"/>
            </a:solidFill>
            <a:prstDash val="solid"/>
            <a:round/>
            <a:headEnd len="lg" w="lg" type="none"/>
            <a:tailEnd len="lg" w="lg" type="triangle"/>
          </a:ln>
        </p:spPr>
      </p:cxnSp>
      <p:cxnSp>
        <p:nvCxnSpPr>
          <p:cNvPr id="205" name="Shape 205"/>
          <p:cNvCxnSpPr>
            <a:stCxn id="200" idx="2"/>
            <a:endCxn id="202" idx="0"/>
          </p:cNvCxnSpPr>
          <p:nvPr/>
        </p:nvCxnSpPr>
        <p:spPr>
          <a:xfrm>
            <a:off x="6829275" y="2879875"/>
            <a:ext cx="770400" cy="342300"/>
          </a:xfrm>
          <a:prstGeom prst="straightConnector1">
            <a:avLst/>
          </a:prstGeom>
          <a:noFill/>
          <a:ln cap="flat" cmpd="sng" w="9525">
            <a:solidFill>
              <a:schemeClr val="dk2"/>
            </a:solidFill>
            <a:prstDash val="solid"/>
            <a:round/>
            <a:headEnd len="lg" w="lg" type="none"/>
            <a:tailEnd len="lg" w="lg" type="triangle"/>
          </a:ln>
        </p:spPr>
      </p:cxnSp>
      <p:cxnSp>
        <p:nvCxnSpPr>
          <p:cNvPr id="206" name="Shape 206"/>
          <p:cNvCxnSpPr>
            <a:stCxn id="201" idx="2"/>
            <a:endCxn id="203" idx="0"/>
          </p:cNvCxnSpPr>
          <p:nvPr/>
        </p:nvCxnSpPr>
        <p:spPr>
          <a:xfrm>
            <a:off x="6223350" y="3825788"/>
            <a:ext cx="0" cy="436800"/>
          </a:xfrm>
          <a:prstGeom prst="straightConnector1">
            <a:avLst/>
          </a:prstGeom>
          <a:noFill/>
          <a:ln cap="flat" cmpd="sng" w="9525">
            <a:solidFill>
              <a:schemeClr val="dk2"/>
            </a:solidFill>
            <a:prstDash val="solid"/>
            <a:round/>
            <a:headEnd len="lg" w="lg" type="none"/>
            <a:tailEnd len="lg" w="lg" type="triangle"/>
          </a:ln>
        </p:spPr>
      </p:cxnSp>
      <p:sp>
        <p:nvSpPr>
          <p:cNvPr id="207" name="Shape 207"/>
          <p:cNvSpPr txBox="1"/>
          <p:nvPr/>
        </p:nvSpPr>
        <p:spPr>
          <a:xfrm>
            <a:off x="5543775" y="5402200"/>
            <a:ext cx="2785200" cy="62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Context-Sensitive</a:t>
            </a:r>
            <a:endParaRPr sz="2400"/>
          </a:p>
        </p:txBody>
      </p:sp>
      <p:sp>
        <p:nvSpPr>
          <p:cNvPr id="208" name="Shape 208"/>
          <p:cNvSpPr/>
          <p:nvPr/>
        </p:nvSpPr>
        <p:spPr>
          <a:xfrm>
            <a:off x="6870350" y="4262700"/>
            <a:ext cx="145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C.depends</a:t>
            </a:r>
            <a:br>
              <a:rPr lang="en"/>
            </a:br>
            <a:r>
              <a:rPr lang="en"/>
              <a:t>(int[17], a, 16)</a:t>
            </a:r>
            <a:endParaRPr/>
          </a:p>
        </p:txBody>
      </p:sp>
      <p:cxnSp>
        <p:nvCxnSpPr>
          <p:cNvPr id="209" name="Shape 209"/>
          <p:cNvCxnSpPr>
            <a:stCxn id="202" idx="2"/>
            <a:endCxn id="208" idx="0"/>
          </p:cNvCxnSpPr>
          <p:nvPr/>
        </p:nvCxnSpPr>
        <p:spPr>
          <a:xfrm>
            <a:off x="7599650" y="3848500"/>
            <a:ext cx="0" cy="414300"/>
          </a:xfrm>
          <a:prstGeom prst="straightConnector1">
            <a:avLst/>
          </a:prstGeom>
          <a:noFill/>
          <a:ln cap="flat" cmpd="sng" w="9525">
            <a:solidFill>
              <a:schemeClr val="dk2"/>
            </a:solidFill>
            <a:prstDash val="solid"/>
            <a:round/>
            <a:headEnd len="lg" w="lg" type="none"/>
            <a:tailEnd len="lg" w="lg" type="triangle"/>
          </a:ln>
        </p:spPr>
      </p:cxnSp>
      <p:sp>
        <p:nvSpPr>
          <p:cNvPr id="210" name="Shape 2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Context-Sensitive Analysis</a:t>
            </a:r>
            <a:endParaRPr/>
          </a:p>
        </p:txBody>
      </p:sp>
      <p:sp>
        <p:nvSpPr>
          <p:cNvPr id="216" name="Shape 216"/>
          <p:cNvSpPr txBox="1"/>
          <p:nvPr>
            <p:ph idx="1" type="body"/>
          </p:nvPr>
        </p:nvSpPr>
        <p:spPr>
          <a:xfrm>
            <a:off x="457200" y="1600200"/>
            <a:ext cx="5032500" cy="47223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Copy the called procedure for each point that it is called.</a:t>
            </a:r>
            <a:endParaRPr sz="2400"/>
          </a:p>
          <a:p>
            <a:pPr indent="-381000" lvl="0" marL="457200" marR="0" rtl="0" algn="l">
              <a:lnSpc>
                <a:spcPct val="100000"/>
              </a:lnSpc>
              <a:spcBef>
                <a:spcPts val="0"/>
              </a:spcBef>
              <a:spcAft>
                <a:spcPts val="0"/>
              </a:spcAft>
              <a:buSzPts val="2400"/>
              <a:buChar char="●"/>
            </a:pPr>
            <a:r>
              <a:rPr lang="en" sz="2400"/>
              <a:t>Problem - the number of contexts a procedure is called in is exponentially higher than the number of procedures.</a:t>
            </a:r>
            <a:endParaRPr sz="2400"/>
          </a:p>
          <a:p>
            <a:pPr indent="-381000" lvl="1" marL="914400" marR="0" rtl="0" algn="l">
              <a:lnSpc>
                <a:spcPct val="100000"/>
              </a:lnSpc>
              <a:spcBef>
                <a:spcPts val="0"/>
              </a:spcBef>
              <a:spcAft>
                <a:spcPts val="0"/>
              </a:spcAft>
              <a:buSzPts val="2400"/>
              <a:buChar char="○"/>
            </a:pPr>
            <a:r>
              <a:rPr lang="en"/>
              <a:t>Precise, but expensive analysis.</a:t>
            </a:r>
            <a:endParaRPr sz="2400"/>
          </a:p>
          <a:p>
            <a:pPr indent="-381000" lvl="0" marL="457200" marR="0" rtl="0" algn="l">
              <a:lnSpc>
                <a:spcPct val="100000"/>
              </a:lnSpc>
              <a:spcBef>
                <a:spcPts val="0"/>
              </a:spcBef>
              <a:spcAft>
                <a:spcPts val="0"/>
              </a:spcAft>
              <a:buSzPts val="2400"/>
              <a:buChar char="●"/>
            </a:pPr>
            <a:r>
              <a:rPr lang="en" sz="2400"/>
              <a:t>In practice, only feasible for small groups of related procedures.</a:t>
            </a:r>
            <a:endParaRPr sz="2400"/>
          </a:p>
        </p:txBody>
      </p:sp>
      <p:sp>
        <p:nvSpPr>
          <p:cNvPr id="217" name="Shape 217"/>
          <p:cNvSpPr/>
          <p:nvPr/>
        </p:nvSpPr>
        <p:spPr>
          <a:xfrm>
            <a:off x="7055825" y="1912325"/>
            <a:ext cx="461700"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A</a:t>
            </a:r>
            <a:endParaRPr/>
          </a:p>
        </p:txBody>
      </p:sp>
      <p:sp>
        <p:nvSpPr>
          <p:cNvPr id="218" name="Shape 218"/>
          <p:cNvSpPr/>
          <p:nvPr/>
        </p:nvSpPr>
        <p:spPr>
          <a:xfrm>
            <a:off x="6594125" y="2818900"/>
            <a:ext cx="461700"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219" name="Shape 219"/>
          <p:cNvSpPr/>
          <p:nvPr/>
        </p:nvSpPr>
        <p:spPr>
          <a:xfrm>
            <a:off x="7360625" y="2818900"/>
            <a:ext cx="461700"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220" name="Shape 220"/>
          <p:cNvSpPr/>
          <p:nvPr/>
        </p:nvSpPr>
        <p:spPr>
          <a:xfrm>
            <a:off x="6594125" y="3655400"/>
            <a:ext cx="461700"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sp>
        <p:nvSpPr>
          <p:cNvPr id="221" name="Shape 221"/>
          <p:cNvSpPr/>
          <p:nvPr/>
        </p:nvSpPr>
        <p:spPr>
          <a:xfrm>
            <a:off x="7360625" y="3655400"/>
            <a:ext cx="461700"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a:t>
            </a:r>
            <a:endParaRPr/>
          </a:p>
        </p:txBody>
      </p:sp>
      <p:sp>
        <p:nvSpPr>
          <p:cNvPr id="222" name="Shape 222"/>
          <p:cNvSpPr/>
          <p:nvPr/>
        </p:nvSpPr>
        <p:spPr>
          <a:xfrm>
            <a:off x="6594125" y="4491900"/>
            <a:ext cx="461700"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F</a:t>
            </a:r>
            <a:endParaRPr/>
          </a:p>
        </p:txBody>
      </p:sp>
      <p:sp>
        <p:nvSpPr>
          <p:cNvPr id="223" name="Shape 223"/>
          <p:cNvSpPr/>
          <p:nvPr/>
        </p:nvSpPr>
        <p:spPr>
          <a:xfrm>
            <a:off x="7360625" y="4491900"/>
            <a:ext cx="461700"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G</a:t>
            </a:r>
            <a:endParaRPr/>
          </a:p>
        </p:txBody>
      </p:sp>
      <p:sp>
        <p:nvSpPr>
          <p:cNvPr id="224" name="Shape 224"/>
          <p:cNvSpPr/>
          <p:nvPr/>
        </p:nvSpPr>
        <p:spPr>
          <a:xfrm>
            <a:off x="6898925" y="5328400"/>
            <a:ext cx="461700"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H</a:t>
            </a:r>
            <a:endParaRPr/>
          </a:p>
        </p:txBody>
      </p:sp>
      <p:cxnSp>
        <p:nvCxnSpPr>
          <p:cNvPr id="225" name="Shape 225"/>
          <p:cNvCxnSpPr>
            <a:stCxn id="217" idx="2"/>
            <a:endCxn id="218" idx="0"/>
          </p:cNvCxnSpPr>
          <p:nvPr/>
        </p:nvCxnSpPr>
        <p:spPr>
          <a:xfrm flipH="1">
            <a:off x="6824975" y="2324525"/>
            <a:ext cx="461700" cy="494400"/>
          </a:xfrm>
          <a:prstGeom prst="straightConnector1">
            <a:avLst/>
          </a:prstGeom>
          <a:noFill/>
          <a:ln cap="flat" cmpd="sng" w="9525">
            <a:solidFill>
              <a:schemeClr val="dk2"/>
            </a:solidFill>
            <a:prstDash val="solid"/>
            <a:round/>
            <a:headEnd len="lg" w="lg" type="none"/>
            <a:tailEnd len="lg" w="lg" type="triangle"/>
          </a:ln>
        </p:spPr>
      </p:cxnSp>
      <p:cxnSp>
        <p:nvCxnSpPr>
          <p:cNvPr id="226" name="Shape 226"/>
          <p:cNvCxnSpPr>
            <a:stCxn id="217" idx="2"/>
            <a:endCxn id="219" idx="0"/>
          </p:cNvCxnSpPr>
          <p:nvPr/>
        </p:nvCxnSpPr>
        <p:spPr>
          <a:xfrm>
            <a:off x="7286675" y="2324525"/>
            <a:ext cx="304800" cy="494400"/>
          </a:xfrm>
          <a:prstGeom prst="straightConnector1">
            <a:avLst/>
          </a:prstGeom>
          <a:noFill/>
          <a:ln cap="flat" cmpd="sng" w="9525">
            <a:solidFill>
              <a:schemeClr val="dk2"/>
            </a:solidFill>
            <a:prstDash val="solid"/>
            <a:round/>
            <a:headEnd len="lg" w="lg" type="none"/>
            <a:tailEnd len="lg" w="lg" type="triangle"/>
          </a:ln>
        </p:spPr>
      </p:cxnSp>
      <p:cxnSp>
        <p:nvCxnSpPr>
          <p:cNvPr id="227" name="Shape 227"/>
          <p:cNvCxnSpPr>
            <a:stCxn id="218" idx="2"/>
            <a:endCxn id="220" idx="0"/>
          </p:cNvCxnSpPr>
          <p:nvPr/>
        </p:nvCxnSpPr>
        <p:spPr>
          <a:xfrm>
            <a:off x="6824975" y="32311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28" name="Shape 228"/>
          <p:cNvCxnSpPr>
            <a:stCxn id="218" idx="2"/>
            <a:endCxn id="221" idx="0"/>
          </p:cNvCxnSpPr>
          <p:nvPr/>
        </p:nvCxnSpPr>
        <p:spPr>
          <a:xfrm>
            <a:off x="6824975" y="32311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29" name="Shape 229"/>
          <p:cNvCxnSpPr>
            <a:stCxn id="219" idx="2"/>
            <a:endCxn id="220" idx="0"/>
          </p:cNvCxnSpPr>
          <p:nvPr/>
        </p:nvCxnSpPr>
        <p:spPr>
          <a:xfrm flipH="1">
            <a:off x="6824975" y="32311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30" name="Shape 230"/>
          <p:cNvCxnSpPr>
            <a:stCxn id="219" idx="2"/>
            <a:endCxn id="221" idx="0"/>
          </p:cNvCxnSpPr>
          <p:nvPr/>
        </p:nvCxnSpPr>
        <p:spPr>
          <a:xfrm>
            <a:off x="7591475" y="32311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31" name="Shape 231"/>
          <p:cNvCxnSpPr>
            <a:stCxn id="220" idx="2"/>
            <a:endCxn id="222" idx="0"/>
          </p:cNvCxnSpPr>
          <p:nvPr/>
        </p:nvCxnSpPr>
        <p:spPr>
          <a:xfrm>
            <a:off x="6824975" y="40676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32" name="Shape 232"/>
          <p:cNvCxnSpPr>
            <a:stCxn id="220" idx="2"/>
            <a:endCxn id="223" idx="0"/>
          </p:cNvCxnSpPr>
          <p:nvPr/>
        </p:nvCxnSpPr>
        <p:spPr>
          <a:xfrm>
            <a:off x="6824975" y="40676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33" name="Shape 233"/>
          <p:cNvCxnSpPr>
            <a:stCxn id="221" idx="2"/>
            <a:endCxn id="222" idx="0"/>
          </p:cNvCxnSpPr>
          <p:nvPr/>
        </p:nvCxnSpPr>
        <p:spPr>
          <a:xfrm flipH="1">
            <a:off x="6824975" y="40676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34" name="Shape 234"/>
          <p:cNvCxnSpPr>
            <a:stCxn id="221" idx="2"/>
            <a:endCxn id="223" idx="0"/>
          </p:cNvCxnSpPr>
          <p:nvPr/>
        </p:nvCxnSpPr>
        <p:spPr>
          <a:xfrm>
            <a:off x="7591475" y="40676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35" name="Shape 235"/>
          <p:cNvCxnSpPr>
            <a:stCxn id="222" idx="2"/>
            <a:endCxn id="224" idx="0"/>
          </p:cNvCxnSpPr>
          <p:nvPr/>
        </p:nvCxnSpPr>
        <p:spPr>
          <a:xfrm>
            <a:off x="6824975" y="4904100"/>
            <a:ext cx="304800" cy="424200"/>
          </a:xfrm>
          <a:prstGeom prst="straightConnector1">
            <a:avLst/>
          </a:prstGeom>
          <a:noFill/>
          <a:ln cap="flat" cmpd="sng" w="9525">
            <a:solidFill>
              <a:schemeClr val="dk2"/>
            </a:solidFill>
            <a:prstDash val="solid"/>
            <a:round/>
            <a:headEnd len="lg" w="lg" type="none"/>
            <a:tailEnd len="lg" w="lg" type="triangle"/>
          </a:ln>
        </p:spPr>
      </p:cxnSp>
      <p:cxnSp>
        <p:nvCxnSpPr>
          <p:cNvPr id="236" name="Shape 236"/>
          <p:cNvCxnSpPr>
            <a:stCxn id="223" idx="2"/>
            <a:endCxn id="224" idx="0"/>
          </p:cNvCxnSpPr>
          <p:nvPr/>
        </p:nvCxnSpPr>
        <p:spPr>
          <a:xfrm flipH="1">
            <a:off x="7129775" y="4904100"/>
            <a:ext cx="461700" cy="424200"/>
          </a:xfrm>
          <a:prstGeom prst="straightConnector1">
            <a:avLst/>
          </a:prstGeom>
          <a:noFill/>
          <a:ln cap="flat" cmpd="sng" w="9525">
            <a:solidFill>
              <a:schemeClr val="dk2"/>
            </a:solidFill>
            <a:prstDash val="solid"/>
            <a:round/>
            <a:headEnd len="lg" w="lg" type="none"/>
            <a:tailEnd len="lg" w="lg" type="triangle"/>
          </a:ln>
        </p:spPr>
      </p:cxnSp>
      <p:sp>
        <p:nvSpPr>
          <p:cNvPr id="237" name="Shape 2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Context-Insensitive Analysis</a:t>
            </a:r>
            <a:endParaRPr/>
          </a:p>
        </p:txBody>
      </p:sp>
      <p:sp>
        <p:nvSpPr>
          <p:cNvPr id="243" name="Shape 2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Unhandled exception analysis</a:t>
            </a:r>
            <a:endParaRPr/>
          </a:p>
          <a:p>
            <a:pPr indent="-381000" lvl="1" marL="914400" marR="0" rtl="0" algn="l">
              <a:lnSpc>
                <a:spcPct val="100000"/>
              </a:lnSpc>
              <a:spcBef>
                <a:spcPts val="0"/>
              </a:spcBef>
              <a:spcAft>
                <a:spcPts val="0"/>
              </a:spcAft>
              <a:buSzPts val="2400"/>
              <a:buChar char="○"/>
            </a:pPr>
            <a:r>
              <a:rPr lang="en"/>
              <a:t>If procedure A calls procedure B that throws an exception, A must handle or declare that exception.</a:t>
            </a:r>
            <a:endParaRPr/>
          </a:p>
          <a:p>
            <a:pPr indent="-381000" lvl="1" marL="914400" marR="0" rtl="0" algn="l">
              <a:lnSpc>
                <a:spcPct val="100000"/>
              </a:lnSpc>
              <a:spcBef>
                <a:spcPts val="0"/>
              </a:spcBef>
              <a:spcAft>
                <a:spcPts val="0"/>
              </a:spcAft>
              <a:buSzPts val="2400"/>
              <a:buChar char="○"/>
            </a:pPr>
            <a:r>
              <a:rPr lang="en"/>
              <a:t>Analysis steps hierarchically through the call graph.</a:t>
            </a:r>
            <a:endParaRPr/>
          </a:p>
          <a:p>
            <a:pPr indent="-419100" lvl="0" marL="457200" marR="0" rtl="0" algn="l">
              <a:lnSpc>
                <a:spcPct val="100000"/>
              </a:lnSpc>
              <a:spcBef>
                <a:spcPts val="0"/>
              </a:spcBef>
              <a:spcAft>
                <a:spcPts val="0"/>
              </a:spcAft>
              <a:buSzPts val="3000"/>
              <a:buChar char="●"/>
            </a:pPr>
            <a:r>
              <a:rPr lang="en"/>
              <a:t>Two conditions:</a:t>
            </a:r>
            <a:endParaRPr/>
          </a:p>
          <a:p>
            <a:pPr indent="-381000" lvl="1" marL="914400" rtl="0">
              <a:spcBef>
                <a:spcPts val="0"/>
              </a:spcBef>
              <a:spcAft>
                <a:spcPts val="0"/>
              </a:spcAft>
              <a:buSzPts val="2400"/>
              <a:buChar char="○"/>
            </a:pPr>
            <a:r>
              <a:rPr lang="en"/>
              <a:t>Information needed to analyze calling procedure must be small.</a:t>
            </a:r>
            <a:endParaRPr/>
          </a:p>
          <a:p>
            <a:pPr indent="-381000" lvl="1" marL="914400" rtl="0">
              <a:spcBef>
                <a:spcPts val="0"/>
              </a:spcBef>
              <a:spcAft>
                <a:spcPts val="0"/>
              </a:spcAft>
              <a:buSzPts val="2400"/>
              <a:buChar char="○"/>
            </a:pPr>
            <a:r>
              <a:rPr lang="en"/>
              <a:t>Information about the called procedure must be independent of caller (context-insensitive)</a:t>
            </a:r>
            <a:endParaRPr/>
          </a:p>
          <a:p>
            <a:pPr indent="-419100" lvl="0" marL="457200" marR="0" rtl="0" algn="l">
              <a:lnSpc>
                <a:spcPct val="100000"/>
              </a:lnSpc>
              <a:spcBef>
                <a:spcPts val="0"/>
              </a:spcBef>
              <a:spcAft>
                <a:spcPts val="0"/>
              </a:spcAft>
              <a:buSzPts val="3000"/>
              <a:buChar char="●"/>
            </a:pPr>
            <a:r>
              <a:rPr lang="en"/>
              <a:t>Analysis can start from leaves of call graph and work upward to the root.</a:t>
            </a:r>
            <a:endParaRPr/>
          </a:p>
        </p:txBody>
      </p:sp>
      <p:sp>
        <p:nvSpPr>
          <p:cNvPr id="244" name="Shape 2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Flow-Sensitivity</a:t>
            </a:r>
            <a:endParaRPr/>
          </a:p>
        </p:txBody>
      </p:sp>
      <p:sp>
        <p:nvSpPr>
          <p:cNvPr id="250" name="Shape 25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Aliasing information requires context. </a:t>
            </a:r>
            <a:endParaRPr/>
          </a:p>
          <a:p>
            <a:pPr indent="-419100" lvl="0" marL="457200" marR="0" rtl="0" algn="l">
              <a:lnSpc>
                <a:spcPct val="100000"/>
              </a:lnSpc>
              <a:spcBef>
                <a:spcPts val="0"/>
              </a:spcBef>
              <a:spcAft>
                <a:spcPts val="0"/>
              </a:spcAft>
              <a:buSzPts val="3000"/>
              <a:buChar char="●"/>
            </a:pPr>
            <a:r>
              <a:rPr lang="en"/>
              <a:t>Some analyses can sacrifice precision on another aspect: control-flow information</a:t>
            </a:r>
            <a:endParaRPr/>
          </a:p>
          <a:p>
            <a:pPr indent="-381000" lvl="1" marL="914400" marR="0" rtl="0" algn="l">
              <a:lnSpc>
                <a:spcPct val="100000"/>
              </a:lnSpc>
              <a:spcBef>
                <a:spcPts val="0"/>
              </a:spcBef>
              <a:spcAft>
                <a:spcPts val="0"/>
              </a:spcAft>
              <a:buSzPts val="2400"/>
              <a:buChar char="○"/>
            </a:pPr>
            <a:r>
              <a:rPr lang="en"/>
              <a:t>Call graphs are flow-insensitive.</a:t>
            </a:r>
            <a:endParaRPr/>
          </a:p>
        </p:txBody>
      </p:sp>
      <p:sp>
        <p:nvSpPr>
          <p:cNvPr id="251" name="Shape 251"/>
          <p:cNvSpPr/>
          <p:nvPr/>
        </p:nvSpPr>
        <p:spPr>
          <a:xfrm>
            <a:off x="5812000" y="2307225"/>
            <a:ext cx="103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main</a:t>
            </a:r>
            <a:endParaRPr/>
          </a:p>
        </p:txBody>
      </p:sp>
      <p:sp>
        <p:nvSpPr>
          <p:cNvPr id="252" name="Shape 252"/>
          <p:cNvSpPr/>
          <p:nvPr/>
        </p:nvSpPr>
        <p:spPr>
          <a:xfrm>
            <a:off x="5206075" y="3253138"/>
            <a:ext cx="103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C.foo(3)</a:t>
            </a:r>
            <a:endParaRPr/>
          </a:p>
        </p:txBody>
      </p:sp>
      <p:sp>
        <p:nvSpPr>
          <p:cNvPr id="253" name="Shape 253"/>
          <p:cNvSpPr/>
          <p:nvPr/>
        </p:nvSpPr>
        <p:spPr>
          <a:xfrm>
            <a:off x="6582375" y="3275850"/>
            <a:ext cx="103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C.bar(17)</a:t>
            </a:r>
            <a:endParaRPr/>
          </a:p>
        </p:txBody>
      </p:sp>
      <p:sp>
        <p:nvSpPr>
          <p:cNvPr id="254" name="Shape 254"/>
          <p:cNvSpPr/>
          <p:nvPr/>
        </p:nvSpPr>
        <p:spPr>
          <a:xfrm>
            <a:off x="5098950" y="4316450"/>
            <a:ext cx="12528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C.depends</a:t>
            </a:r>
            <a:br>
              <a:rPr lang="en"/>
            </a:br>
            <a:r>
              <a:rPr lang="en"/>
              <a:t>(int[3], a, 2)</a:t>
            </a:r>
            <a:endParaRPr/>
          </a:p>
        </p:txBody>
      </p:sp>
      <p:cxnSp>
        <p:nvCxnSpPr>
          <p:cNvPr id="255" name="Shape 255"/>
          <p:cNvCxnSpPr>
            <a:stCxn id="251" idx="2"/>
            <a:endCxn id="252" idx="0"/>
          </p:cNvCxnSpPr>
          <p:nvPr/>
        </p:nvCxnSpPr>
        <p:spPr>
          <a:xfrm flipH="1">
            <a:off x="5725300" y="2933625"/>
            <a:ext cx="606000" cy="319500"/>
          </a:xfrm>
          <a:prstGeom prst="straightConnector1">
            <a:avLst/>
          </a:prstGeom>
          <a:noFill/>
          <a:ln cap="flat" cmpd="sng" w="9525">
            <a:solidFill>
              <a:schemeClr val="dk2"/>
            </a:solidFill>
            <a:prstDash val="solid"/>
            <a:round/>
            <a:headEnd len="lg" w="lg" type="none"/>
            <a:tailEnd len="lg" w="lg" type="triangle"/>
          </a:ln>
        </p:spPr>
      </p:cxnSp>
      <p:cxnSp>
        <p:nvCxnSpPr>
          <p:cNvPr id="256" name="Shape 256"/>
          <p:cNvCxnSpPr>
            <a:stCxn id="251" idx="2"/>
            <a:endCxn id="253" idx="0"/>
          </p:cNvCxnSpPr>
          <p:nvPr/>
        </p:nvCxnSpPr>
        <p:spPr>
          <a:xfrm>
            <a:off x="6331300" y="2933625"/>
            <a:ext cx="770400" cy="342300"/>
          </a:xfrm>
          <a:prstGeom prst="straightConnector1">
            <a:avLst/>
          </a:prstGeom>
          <a:noFill/>
          <a:ln cap="flat" cmpd="sng" w="9525">
            <a:solidFill>
              <a:schemeClr val="dk2"/>
            </a:solidFill>
            <a:prstDash val="solid"/>
            <a:round/>
            <a:headEnd len="lg" w="lg" type="none"/>
            <a:tailEnd len="lg" w="lg" type="triangle"/>
          </a:ln>
        </p:spPr>
      </p:cxnSp>
      <p:cxnSp>
        <p:nvCxnSpPr>
          <p:cNvPr id="257" name="Shape 257"/>
          <p:cNvCxnSpPr>
            <a:stCxn id="252" idx="2"/>
            <a:endCxn id="254" idx="0"/>
          </p:cNvCxnSpPr>
          <p:nvPr/>
        </p:nvCxnSpPr>
        <p:spPr>
          <a:xfrm>
            <a:off x="5725375" y="3879538"/>
            <a:ext cx="0" cy="436800"/>
          </a:xfrm>
          <a:prstGeom prst="straightConnector1">
            <a:avLst/>
          </a:prstGeom>
          <a:noFill/>
          <a:ln cap="flat" cmpd="sng" w="9525">
            <a:solidFill>
              <a:schemeClr val="dk2"/>
            </a:solidFill>
            <a:prstDash val="solid"/>
            <a:round/>
            <a:headEnd len="lg" w="lg" type="none"/>
            <a:tailEnd len="lg" w="lg" type="triangle"/>
          </a:ln>
        </p:spPr>
      </p:cxnSp>
      <p:sp>
        <p:nvSpPr>
          <p:cNvPr id="258" name="Shape 258"/>
          <p:cNvSpPr/>
          <p:nvPr/>
        </p:nvSpPr>
        <p:spPr>
          <a:xfrm>
            <a:off x="6372375" y="4316450"/>
            <a:ext cx="145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C.depends</a:t>
            </a:r>
            <a:br>
              <a:rPr lang="en"/>
            </a:br>
            <a:r>
              <a:rPr lang="en"/>
              <a:t>(int[17], a, 16)</a:t>
            </a:r>
            <a:endParaRPr/>
          </a:p>
        </p:txBody>
      </p:sp>
      <p:cxnSp>
        <p:nvCxnSpPr>
          <p:cNvPr id="259" name="Shape 259"/>
          <p:cNvCxnSpPr>
            <a:stCxn id="253" idx="2"/>
            <a:endCxn id="258" idx="0"/>
          </p:cNvCxnSpPr>
          <p:nvPr/>
        </p:nvCxnSpPr>
        <p:spPr>
          <a:xfrm>
            <a:off x="7101675" y="3902250"/>
            <a:ext cx="0" cy="414300"/>
          </a:xfrm>
          <a:prstGeom prst="straightConnector1">
            <a:avLst/>
          </a:prstGeom>
          <a:noFill/>
          <a:ln cap="flat" cmpd="sng" w="9525">
            <a:solidFill>
              <a:schemeClr val="dk2"/>
            </a:solidFill>
            <a:prstDash val="solid"/>
            <a:round/>
            <a:headEnd len="lg" w="lg" type="none"/>
            <a:tailEnd len="lg" w="lg" type="triangle"/>
          </a:ln>
        </p:spPr>
      </p:cxnSp>
      <p:sp>
        <p:nvSpPr>
          <p:cNvPr id="260" name="Shape 2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Insensitive Pointer Analysis</a:t>
            </a:r>
            <a:endParaRPr/>
          </a:p>
        </p:txBody>
      </p:sp>
      <p:sp>
        <p:nvSpPr>
          <p:cNvPr id="266" name="Shape 26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Treat each statement as a constraint.</a:t>
            </a:r>
            <a:br>
              <a:rPr lang="en"/>
            </a:br>
            <a:r>
              <a:rPr lang="en">
                <a:latin typeface="Courier New"/>
                <a:ea typeface="Courier New"/>
                <a:cs typeface="Courier New"/>
                <a:sym typeface="Courier New"/>
              </a:rPr>
              <a:t>x = y; </a:t>
            </a:r>
            <a:r>
              <a:rPr lang="en"/>
              <a:t>(where y is a pointer)</a:t>
            </a:r>
            <a:endParaRPr/>
          </a:p>
          <a:p>
            <a:pPr indent="-419100" lvl="0" marL="457200" marR="0" rtl="0" algn="l">
              <a:lnSpc>
                <a:spcPct val="100000"/>
              </a:lnSpc>
              <a:spcBef>
                <a:spcPts val="0"/>
              </a:spcBef>
              <a:spcAft>
                <a:spcPts val="0"/>
              </a:spcAft>
              <a:buSzPts val="3000"/>
              <a:buChar char="●"/>
            </a:pPr>
            <a:r>
              <a:rPr lang="en"/>
              <a:t>Note that x may refer to any of the same objects that y refers to.</a:t>
            </a:r>
            <a:endParaRPr/>
          </a:p>
          <a:p>
            <a:pPr indent="-381000" lvl="1" marL="914400" marR="0" rtl="0" algn="l">
              <a:lnSpc>
                <a:spcPct val="100000"/>
              </a:lnSpc>
              <a:spcBef>
                <a:spcPts val="0"/>
              </a:spcBef>
              <a:spcAft>
                <a:spcPts val="0"/>
              </a:spcAft>
              <a:buSzPts val="2400"/>
              <a:buChar char="○"/>
            </a:pPr>
            <a:r>
              <a:rPr lang="en"/>
              <a:t>References(x) ⊇References(y) is a constraint independent of the path taken.</a:t>
            </a:r>
            <a:endParaRPr/>
          </a:p>
          <a:p>
            <a:pPr indent="-381000" lvl="1" marL="914400" marR="0" rtl="0" algn="l">
              <a:lnSpc>
                <a:spcPct val="100000"/>
              </a:lnSpc>
              <a:spcBef>
                <a:spcPts val="0"/>
              </a:spcBef>
              <a:spcAft>
                <a:spcPts val="0"/>
              </a:spcAft>
              <a:buSzPts val="2400"/>
              <a:buChar char="○"/>
            </a:pPr>
            <a:r>
              <a:rPr lang="en"/>
              <a:t>Procedure calls are assignments of values to arguments.</a:t>
            </a:r>
            <a:endParaRPr/>
          </a:p>
          <a:p>
            <a:pPr indent="-419100" lvl="0" marL="457200" marR="0" rtl="0" algn="l">
              <a:lnSpc>
                <a:spcPct val="100000"/>
              </a:lnSpc>
              <a:spcBef>
                <a:spcPts val="0"/>
              </a:spcBef>
              <a:spcAft>
                <a:spcPts val="0"/>
              </a:spcAft>
              <a:buSzPts val="3000"/>
              <a:buChar char="●"/>
            </a:pPr>
            <a:r>
              <a:rPr lang="en"/>
              <a:t>Results are imprecise, but better than just assuming that any two pointers might refer to the same object.</a:t>
            </a:r>
            <a:endParaRPr/>
          </a:p>
        </p:txBody>
      </p:sp>
      <p:sp>
        <p:nvSpPr>
          <p:cNvPr id="267" name="Shape 26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 Flow</a:t>
            </a:r>
            <a:endParaRPr/>
          </a:p>
        </p:txBody>
      </p:sp>
      <p:sp>
        <p:nvSpPr>
          <p:cNvPr id="58" name="Shape 5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Capture dependencies in terms of how control passes between parts of a program.</a:t>
            </a:r>
            <a:endParaRPr sz="2400"/>
          </a:p>
          <a:p>
            <a:pPr indent="-381000" lvl="0" marL="457200" marR="0" rtl="0" algn="l">
              <a:lnSpc>
                <a:spcPct val="100000"/>
              </a:lnSpc>
              <a:spcBef>
                <a:spcPts val="0"/>
              </a:spcBef>
              <a:spcAft>
                <a:spcPts val="0"/>
              </a:spcAft>
              <a:buSzPts val="2400"/>
              <a:buChar char="●"/>
            </a:pPr>
            <a:r>
              <a:rPr lang="en" sz="2400"/>
              <a:t>We care about the effect of a statement when it affects the path taken.</a:t>
            </a:r>
            <a:endParaRPr sz="2400"/>
          </a:p>
          <a:p>
            <a:pPr indent="-381000" lvl="1" marL="914400" marR="0" rtl="0" algn="l">
              <a:lnSpc>
                <a:spcPct val="100000"/>
              </a:lnSpc>
              <a:spcBef>
                <a:spcPts val="0"/>
              </a:spcBef>
              <a:spcAft>
                <a:spcPts val="0"/>
              </a:spcAft>
              <a:buSzPts val="2400"/>
              <a:buChar char="○"/>
            </a:pPr>
            <a:r>
              <a:rPr lang="en"/>
              <a:t>but deemphasize the information being transmitted.</a:t>
            </a:r>
            <a:endParaRPr sz="2400"/>
          </a:p>
        </p:txBody>
      </p:sp>
      <p:sp>
        <p:nvSpPr>
          <p:cNvPr id="59" name="Shape 59"/>
          <p:cNvSpPr/>
          <p:nvPr/>
        </p:nvSpPr>
        <p:spPr>
          <a:xfrm>
            <a:off x="5077175" y="4050825"/>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60" name="Shape 60"/>
          <p:cNvSpPr/>
          <p:nvPr/>
        </p:nvSpPr>
        <p:spPr>
          <a:xfrm>
            <a:off x="7356725" y="3787900"/>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continue */</a:t>
            </a:r>
            <a:endParaRPr/>
          </a:p>
        </p:txBody>
      </p:sp>
      <p:cxnSp>
        <p:nvCxnSpPr>
          <p:cNvPr id="61" name="Shape 61"/>
          <p:cNvCxnSpPr>
            <a:endCxn id="60" idx="0"/>
          </p:cNvCxnSpPr>
          <p:nvPr/>
        </p:nvCxnSpPr>
        <p:spPr>
          <a:xfrm>
            <a:off x="7012775" y="3193300"/>
            <a:ext cx="969300" cy="594600"/>
          </a:xfrm>
          <a:prstGeom prst="straightConnector1">
            <a:avLst/>
          </a:prstGeom>
          <a:noFill/>
          <a:ln cap="flat" cmpd="sng" w="9525">
            <a:solidFill>
              <a:srgbClr val="2388DB"/>
            </a:solidFill>
            <a:prstDash val="solid"/>
            <a:round/>
            <a:headEnd len="lg" w="lg" type="none"/>
            <a:tailEnd len="lg" w="lg" type="triangle"/>
          </a:ln>
        </p:spPr>
      </p:cxnSp>
      <p:sp>
        <p:nvSpPr>
          <p:cNvPr id="62" name="Shape 62"/>
          <p:cNvSpPr/>
          <p:nvPr/>
        </p:nvSpPr>
        <p:spPr>
          <a:xfrm>
            <a:off x="6052925" y="2402300"/>
            <a:ext cx="1303800" cy="1008000"/>
          </a:xfrm>
          <a:prstGeom prst="diamond">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1&lt;x</a:t>
            </a:r>
            <a:endParaRPr/>
          </a:p>
        </p:txBody>
      </p:sp>
      <p:cxnSp>
        <p:nvCxnSpPr>
          <p:cNvPr id="63" name="Shape 63"/>
          <p:cNvCxnSpPr>
            <a:endCxn id="59" idx="0"/>
          </p:cNvCxnSpPr>
          <p:nvPr/>
        </p:nvCxnSpPr>
        <p:spPr>
          <a:xfrm flipH="1">
            <a:off x="5702525" y="3160425"/>
            <a:ext cx="696600" cy="890400"/>
          </a:xfrm>
          <a:prstGeom prst="straightConnector1">
            <a:avLst/>
          </a:prstGeom>
          <a:noFill/>
          <a:ln cap="flat" cmpd="sng" w="9525">
            <a:solidFill>
              <a:srgbClr val="2388DB"/>
            </a:solidFill>
            <a:prstDash val="solid"/>
            <a:round/>
            <a:headEnd len="lg" w="lg" type="none"/>
            <a:tailEnd len="lg" w="lg" type="triangle"/>
          </a:ln>
        </p:spPr>
      </p:cxnSp>
      <p:sp>
        <p:nvSpPr>
          <p:cNvPr id="64" name="Shape 64"/>
          <p:cNvSpPr txBox="1"/>
          <p:nvPr/>
        </p:nvSpPr>
        <p:spPr>
          <a:xfrm>
            <a:off x="5654175" y="3171375"/>
            <a:ext cx="398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65" name="Shape 65"/>
          <p:cNvSpPr txBox="1"/>
          <p:nvPr/>
        </p:nvSpPr>
        <p:spPr>
          <a:xfrm>
            <a:off x="7504650" y="3171375"/>
            <a:ext cx="398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66" name="Shape 66"/>
          <p:cNvSpPr/>
          <p:nvPr/>
        </p:nvSpPr>
        <p:spPr>
          <a:xfrm>
            <a:off x="4451700" y="2890300"/>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lg" w="lg" type="none"/>
            <a:tailEnd len="lg" w="lg" type="triangle"/>
          </a:ln>
        </p:spPr>
      </p:sp>
      <p:sp>
        <p:nvSpPr>
          <p:cNvPr id="67" name="Shape 6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Data Flow Testing</a:t>
            </a:r>
            <a:endParaRPr sz="4800"/>
          </a:p>
        </p:txBody>
      </p:sp>
      <p:sp>
        <p:nvSpPr>
          <p:cNvPr id="273" name="Shape 27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Overcoming Limitations of </a:t>
            </a:r>
            <a:br>
              <a:rPr lang="en"/>
            </a:br>
            <a:r>
              <a:rPr lang="en"/>
              <a:t>Path Coverage</a:t>
            </a:r>
            <a:endParaRPr/>
          </a:p>
        </p:txBody>
      </p:sp>
      <p:sp>
        <p:nvSpPr>
          <p:cNvPr id="279" name="Shape 27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 can potentially expose many faults by targeting particular </a:t>
            </a:r>
            <a:r>
              <a:rPr i="1" lang="en"/>
              <a:t>paths</a:t>
            </a:r>
            <a:r>
              <a:rPr lang="en"/>
              <a:t> of execution.</a:t>
            </a:r>
            <a:endParaRPr/>
          </a:p>
          <a:p>
            <a:pPr indent="-419100" lvl="0" marL="457200" marR="0" rtl="0" algn="l">
              <a:lnSpc>
                <a:spcPct val="100000"/>
              </a:lnSpc>
              <a:spcBef>
                <a:spcPts val="0"/>
              </a:spcBef>
              <a:spcAft>
                <a:spcPts val="0"/>
              </a:spcAft>
              <a:buSzPts val="3000"/>
              <a:buChar char="●"/>
            </a:pPr>
            <a:r>
              <a:rPr lang="en"/>
              <a:t>Full path coverage is impossible.</a:t>
            </a:r>
            <a:endParaRPr/>
          </a:p>
          <a:p>
            <a:pPr indent="-419100" lvl="0" marL="457200" marR="0" rtl="0" algn="l">
              <a:lnSpc>
                <a:spcPct val="100000"/>
              </a:lnSpc>
              <a:spcBef>
                <a:spcPts val="0"/>
              </a:spcBef>
              <a:spcAft>
                <a:spcPts val="0"/>
              </a:spcAft>
              <a:buSzPts val="3000"/>
              <a:buChar char="●"/>
            </a:pPr>
            <a:r>
              <a:rPr lang="en"/>
              <a:t>What are the important paths to cover?</a:t>
            </a:r>
            <a:endParaRPr/>
          </a:p>
          <a:p>
            <a:pPr indent="-381000" lvl="1" marL="914400" rtl="0">
              <a:spcBef>
                <a:spcPts val="0"/>
              </a:spcBef>
              <a:spcAft>
                <a:spcPts val="0"/>
              </a:spcAft>
              <a:buSzPts val="2400"/>
              <a:buChar char="○"/>
            </a:pPr>
            <a:r>
              <a:rPr lang="en"/>
              <a:t>Some methods impose heuristic limitations.</a:t>
            </a:r>
            <a:endParaRPr/>
          </a:p>
          <a:p>
            <a:pPr indent="-381000" lvl="2" marL="1371600" rtl="0">
              <a:spcBef>
                <a:spcPts val="0"/>
              </a:spcBef>
              <a:spcAft>
                <a:spcPts val="0"/>
              </a:spcAft>
              <a:buSzPts val="2400"/>
              <a:buChar char="■"/>
            </a:pPr>
            <a:r>
              <a:rPr lang="en"/>
              <a:t>Loop boundary coverage</a:t>
            </a:r>
            <a:endParaRPr/>
          </a:p>
          <a:p>
            <a:pPr indent="-381000" lvl="1" marL="914400" rtl="0">
              <a:spcBef>
                <a:spcPts val="0"/>
              </a:spcBef>
              <a:spcAft>
                <a:spcPts val="0"/>
              </a:spcAft>
              <a:buSzPts val="2400"/>
              <a:buChar char="○"/>
            </a:pPr>
            <a:r>
              <a:rPr lang="en"/>
              <a:t>Can also use data flow information to select a subset of paths based on how one element can affect the computation of another.</a:t>
            </a:r>
            <a:endParaRPr/>
          </a:p>
        </p:txBody>
      </p:sp>
      <p:sp>
        <p:nvSpPr>
          <p:cNvPr id="280" name="Shape 2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Choosing the Paths</a:t>
            </a:r>
            <a:endParaRPr/>
          </a:p>
        </p:txBody>
      </p:sp>
      <p:sp>
        <p:nvSpPr>
          <p:cNvPr id="286" name="Shape 28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Branch or MC/DC coverage already cover many paths. What are the remaining paths that are important to cover?</a:t>
            </a:r>
            <a:endParaRPr/>
          </a:p>
          <a:p>
            <a:pPr indent="-419100" lvl="0" marL="457200" marR="0" rtl="0" algn="l">
              <a:lnSpc>
                <a:spcPct val="100000"/>
              </a:lnSpc>
              <a:spcBef>
                <a:spcPts val="0"/>
              </a:spcBef>
              <a:spcAft>
                <a:spcPts val="0"/>
              </a:spcAft>
              <a:buSzPts val="3000"/>
              <a:buChar char="●"/>
            </a:pPr>
            <a:r>
              <a:rPr lang="en"/>
              <a:t>Basis of data flow testing - computing the wrong value leads to a failure only when that value is </a:t>
            </a:r>
            <a:r>
              <a:rPr i="1" lang="en"/>
              <a:t>used</a:t>
            </a:r>
            <a:r>
              <a:rPr lang="en"/>
              <a:t>. </a:t>
            </a:r>
            <a:endParaRPr/>
          </a:p>
          <a:p>
            <a:pPr indent="-381000" lvl="1" marL="914400" marR="0" rtl="0" algn="l">
              <a:lnSpc>
                <a:spcPct val="100000"/>
              </a:lnSpc>
              <a:spcBef>
                <a:spcPts val="0"/>
              </a:spcBef>
              <a:spcAft>
                <a:spcPts val="0"/>
              </a:spcAft>
              <a:buSzPts val="2400"/>
              <a:buChar char="○"/>
            </a:pPr>
            <a:r>
              <a:rPr lang="en"/>
              <a:t>Pair definitions with usages.</a:t>
            </a:r>
            <a:endParaRPr/>
          </a:p>
          <a:p>
            <a:pPr indent="-381000" lvl="1" marL="914400" marR="0" rtl="0" algn="l">
              <a:lnSpc>
                <a:spcPct val="100000"/>
              </a:lnSpc>
              <a:spcBef>
                <a:spcPts val="0"/>
              </a:spcBef>
              <a:spcAft>
                <a:spcPts val="0"/>
              </a:spcAft>
              <a:buSzPts val="2400"/>
              <a:buChar char="○"/>
            </a:pPr>
            <a:r>
              <a:rPr lang="en"/>
              <a:t>Ensure that definitions are actually used.</a:t>
            </a:r>
            <a:endParaRPr/>
          </a:p>
          <a:p>
            <a:pPr indent="-381000" lvl="1" marL="914400" marR="0" rtl="0" algn="l">
              <a:lnSpc>
                <a:spcPct val="100000"/>
              </a:lnSpc>
              <a:spcBef>
                <a:spcPts val="0"/>
              </a:spcBef>
              <a:spcAft>
                <a:spcPts val="0"/>
              </a:spcAft>
              <a:buSzPts val="2400"/>
              <a:buChar char="○"/>
            </a:pPr>
            <a:r>
              <a:rPr lang="en"/>
              <a:t>Select a path where a fault is more likely to propagate to an observable failure.</a:t>
            </a:r>
            <a:endParaRPr/>
          </a:p>
        </p:txBody>
      </p:sp>
      <p:sp>
        <p:nvSpPr>
          <p:cNvPr id="287" name="Shape 2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Review - Def-Use Pairs</a:t>
            </a:r>
            <a:endParaRPr/>
          </a:p>
        </p:txBody>
      </p:sp>
      <p:sp>
        <p:nvSpPr>
          <p:cNvPr id="293" name="Shape 293"/>
          <p:cNvSpPr txBox="1"/>
          <p:nvPr>
            <p:ph idx="1" type="body"/>
          </p:nvPr>
        </p:nvSpPr>
        <p:spPr>
          <a:xfrm>
            <a:off x="457200" y="1600200"/>
            <a:ext cx="55599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Incorrect computation of x at either 1 or 4 could be revealed if used at 6.</a:t>
            </a:r>
            <a:endParaRPr/>
          </a:p>
          <a:p>
            <a:pPr indent="-419100" lvl="0" marL="457200" marR="0" rtl="0" algn="l">
              <a:lnSpc>
                <a:spcPct val="100000"/>
              </a:lnSpc>
              <a:spcBef>
                <a:spcPts val="0"/>
              </a:spcBef>
              <a:spcAft>
                <a:spcPts val="0"/>
              </a:spcAft>
              <a:buSzPts val="3000"/>
              <a:buChar char="●"/>
            </a:pPr>
            <a:r>
              <a:rPr lang="en"/>
              <a:t>(1,6) and (4,6) are </a:t>
            </a:r>
            <a:r>
              <a:rPr i="1" lang="en"/>
              <a:t>DU pairs</a:t>
            </a:r>
            <a:r>
              <a:rPr lang="en"/>
              <a:t> for x.</a:t>
            </a:r>
            <a:endParaRPr/>
          </a:p>
          <a:p>
            <a:pPr indent="-381000" lvl="1" marL="914400" marR="0" rtl="0" algn="l">
              <a:lnSpc>
                <a:spcPct val="100000"/>
              </a:lnSpc>
              <a:spcBef>
                <a:spcPts val="0"/>
              </a:spcBef>
              <a:spcAft>
                <a:spcPts val="0"/>
              </a:spcAft>
              <a:buSzPts val="2400"/>
              <a:buChar char="○"/>
            </a:pPr>
            <a:r>
              <a:rPr lang="en"/>
              <a:t>DU Pair = there exists a </a:t>
            </a:r>
            <a:r>
              <a:rPr i="1" lang="en"/>
              <a:t>definition-clear path</a:t>
            </a:r>
            <a:r>
              <a:rPr lang="en"/>
              <a:t> between the definition of x and a use of x.</a:t>
            </a:r>
            <a:endParaRPr/>
          </a:p>
          <a:p>
            <a:pPr indent="-381000" lvl="1" marL="914400" marR="0" rtl="0" algn="l">
              <a:lnSpc>
                <a:spcPct val="100000"/>
              </a:lnSpc>
              <a:spcBef>
                <a:spcPts val="0"/>
              </a:spcBef>
              <a:spcAft>
                <a:spcPts val="0"/>
              </a:spcAft>
              <a:buSzPts val="2400"/>
              <a:buChar char="○"/>
            </a:pPr>
            <a:r>
              <a:rPr lang="en"/>
              <a:t>If x is redefined on the path, the original definition is </a:t>
            </a:r>
            <a:r>
              <a:rPr i="1" lang="en"/>
              <a:t>killed </a:t>
            </a:r>
            <a:r>
              <a:rPr lang="en"/>
              <a:t>and replaced.</a:t>
            </a:r>
            <a:endParaRPr/>
          </a:p>
        </p:txBody>
      </p:sp>
      <p:sp>
        <p:nvSpPr>
          <p:cNvPr id="294" name="Shape 294"/>
          <p:cNvSpPr/>
          <p:nvPr/>
        </p:nvSpPr>
        <p:spPr>
          <a:xfrm>
            <a:off x="6808425" y="2956713"/>
            <a:ext cx="946800" cy="4266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if ...</a:t>
            </a:r>
            <a:endParaRPr/>
          </a:p>
        </p:txBody>
      </p:sp>
      <p:sp>
        <p:nvSpPr>
          <p:cNvPr id="295" name="Shape 295"/>
          <p:cNvSpPr/>
          <p:nvPr/>
        </p:nvSpPr>
        <p:spPr>
          <a:xfrm>
            <a:off x="6227350" y="3733300"/>
            <a:ext cx="715200" cy="5850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96" name="Shape 296"/>
          <p:cNvSpPr/>
          <p:nvPr/>
        </p:nvSpPr>
        <p:spPr>
          <a:xfrm>
            <a:off x="6808425" y="4668475"/>
            <a:ext cx="715200" cy="5850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cxnSp>
        <p:nvCxnSpPr>
          <p:cNvPr id="297" name="Shape 297"/>
          <p:cNvCxnSpPr>
            <a:stCxn id="294" idx="2"/>
            <a:endCxn id="295" idx="0"/>
          </p:cNvCxnSpPr>
          <p:nvPr/>
        </p:nvCxnSpPr>
        <p:spPr>
          <a:xfrm flipH="1">
            <a:off x="6584925" y="3383312"/>
            <a:ext cx="696900" cy="350100"/>
          </a:xfrm>
          <a:prstGeom prst="straightConnector1">
            <a:avLst/>
          </a:prstGeom>
          <a:noFill/>
          <a:ln cap="flat" cmpd="sng" w="9525">
            <a:solidFill>
              <a:srgbClr val="2388DB"/>
            </a:solidFill>
            <a:prstDash val="solid"/>
            <a:round/>
            <a:headEnd len="lg" w="lg" type="none"/>
            <a:tailEnd len="lg" w="lg" type="triangle"/>
          </a:ln>
        </p:spPr>
      </p:cxnSp>
      <p:cxnSp>
        <p:nvCxnSpPr>
          <p:cNvPr id="298" name="Shape 298"/>
          <p:cNvCxnSpPr>
            <a:stCxn id="294" idx="2"/>
            <a:endCxn id="299" idx="0"/>
          </p:cNvCxnSpPr>
          <p:nvPr/>
        </p:nvCxnSpPr>
        <p:spPr>
          <a:xfrm>
            <a:off x="7281825" y="3383312"/>
            <a:ext cx="599400" cy="350100"/>
          </a:xfrm>
          <a:prstGeom prst="straightConnector1">
            <a:avLst/>
          </a:prstGeom>
          <a:noFill/>
          <a:ln cap="flat" cmpd="sng" w="9525">
            <a:solidFill>
              <a:srgbClr val="2388DB"/>
            </a:solidFill>
            <a:prstDash val="solid"/>
            <a:round/>
            <a:headEnd len="lg" w="lg" type="none"/>
            <a:tailEnd len="lg" w="lg" type="triangle"/>
          </a:ln>
        </p:spPr>
      </p:cxnSp>
      <p:cxnSp>
        <p:nvCxnSpPr>
          <p:cNvPr id="300" name="Shape 300"/>
          <p:cNvCxnSpPr>
            <a:stCxn id="295" idx="2"/>
            <a:endCxn id="296" idx="0"/>
          </p:cNvCxnSpPr>
          <p:nvPr/>
        </p:nvCxnSpPr>
        <p:spPr>
          <a:xfrm>
            <a:off x="6584950" y="4318300"/>
            <a:ext cx="581100" cy="350100"/>
          </a:xfrm>
          <a:prstGeom prst="straightConnector1">
            <a:avLst/>
          </a:prstGeom>
          <a:noFill/>
          <a:ln cap="flat" cmpd="sng" w="9525">
            <a:solidFill>
              <a:srgbClr val="2388DB"/>
            </a:solidFill>
            <a:prstDash val="solid"/>
            <a:round/>
            <a:headEnd len="lg" w="lg" type="none"/>
            <a:tailEnd len="lg" w="lg" type="triangle"/>
          </a:ln>
        </p:spPr>
      </p:cxnSp>
      <p:cxnSp>
        <p:nvCxnSpPr>
          <p:cNvPr id="301" name="Shape 301"/>
          <p:cNvCxnSpPr>
            <a:stCxn id="299" idx="2"/>
            <a:endCxn id="296" idx="0"/>
          </p:cNvCxnSpPr>
          <p:nvPr/>
        </p:nvCxnSpPr>
        <p:spPr>
          <a:xfrm flipH="1">
            <a:off x="7166025" y="4318375"/>
            <a:ext cx="715200" cy="350100"/>
          </a:xfrm>
          <a:prstGeom prst="straightConnector1">
            <a:avLst/>
          </a:prstGeom>
          <a:noFill/>
          <a:ln cap="flat" cmpd="sng" w="9525">
            <a:solidFill>
              <a:srgbClr val="2388DB"/>
            </a:solidFill>
            <a:prstDash val="solid"/>
            <a:round/>
            <a:headEnd len="lg" w="lg" type="none"/>
            <a:tailEnd len="lg" w="lg" type="triangle"/>
          </a:ln>
        </p:spPr>
      </p:cxnSp>
      <p:sp>
        <p:nvSpPr>
          <p:cNvPr id="302" name="Shape 302"/>
          <p:cNvSpPr/>
          <p:nvPr/>
        </p:nvSpPr>
        <p:spPr>
          <a:xfrm>
            <a:off x="6808425" y="1672525"/>
            <a:ext cx="946800" cy="9399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x = ..</a:t>
            </a:r>
            <a:endParaRPr b="1">
              <a:solidFill>
                <a:srgbClr val="FF0000"/>
              </a:solidFill>
            </a:endParaRPr>
          </a:p>
        </p:txBody>
      </p:sp>
      <p:cxnSp>
        <p:nvCxnSpPr>
          <p:cNvPr id="303" name="Shape 303"/>
          <p:cNvCxnSpPr>
            <a:stCxn id="302" idx="2"/>
            <a:endCxn id="294" idx="0"/>
          </p:cNvCxnSpPr>
          <p:nvPr/>
        </p:nvCxnSpPr>
        <p:spPr>
          <a:xfrm>
            <a:off x="7281825" y="2612425"/>
            <a:ext cx="0" cy="344400"/>
          </a:xfrm>
          <a:prstGeom prst="straightConnector1">
            <a:avLst/>
          </a:prstGeom>
          <a:noFill/>
          <a:ln cap="flat" cmpd="sng" w="9525">
            <a:solidFill>
              <a:schemeClr val="dk2"/>
            </a:solidFill>
            <a:prstDash val="solid"/>
            <a:round/>
            <a:headEnd len="lg" w="lg" type="none"/>
            <a:tailEnd len="lg" w="lg" type="triangle"/>
          </a:ln>
        </p:spPr>
      </p:cxnSp>
      <p:sp>
        <p:nvSpPr>
          <p:cNvPr id="304" name="Shape 304"/>
          <p:cNvSpPr/>
          <p:nvPr/>
        </p:nvSpPr>
        <p:spPr>
          <a:xfrm>
            <a:off x="7616175" y="3727625"/>
            <a:ext cx="715200" cy="5850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x = ...</a:t>
            </a:r>
            <a:endParaRPr b="1">
              <a:solidFill>
                <a:srgbClr val="FF0000"/>
              </a:solidFill>
            </a:endParaRPr>
          </a:p>
        </p:txBody>
      </p:sp>
      <p:sp>
        <p:nvSpPr>
          <p:cNvPr id="305" name="Shape 305"/>
          <p:cNvSpPr/>
          <p:nvPr/>
        </p:nvSpPr>
        <p:spPr>
          <a:xfrm>
            <a:off x="6629625" y="5591325"/>
            <a:ext cx="1072800" cy="5850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y = x + ...;</a:t>
            </a:r>
            <a:endParaRPr b="1">
              <a:solidFill>
                <a:srgbClr val="FF0000"/>
              </a:solidFill>
            </a:endParaRPr>
          </a:p>
        </p:txBody>
      </p:sp>
      <p:cxnSp>
        <p:nvCxnSpPr>
          <p:cNvPr id="306" name="Shape 306"/>
          <p:cNvCxnSpPr>
            <a:stCxn id="296" idx="2"/>
            <a:endCxn id="305" idx="0"/>
          </p:cNvCxnSpPr>
          <p:nvPr/>
        </p:nvCxnSpPr>
        <p:spPr>
          <a:xfrm>
            <a:off x="7166025" y="5253475"/>
            <a:ext cx="0" cy="337800"/>
          </a:xfrm>
          <a:prstGeom prst="straightConnector1">
            <a:avLst/>
          </a:prstGeom>
          <a:noFill/>
          <a:ln cap="flat" cmpd="sng" w="9525">
            <a:solidFill>
              <a:schemeClr val="dk2"/>
            </a:solidFill>
            <a:prstDash val="solid"/>
            <a:round/>
            <a:headEnd len="lg" w="lg" type="none"/>
            <a:tailEnd len="lg" w="lg" type="triangle"/>
          </a:ln>
        </p:spPr>
      </p:cxnSp>
      <p:sp>
        <p:nvSpPr>
          <p:cNvPr id="307" name="Shape 307"/>
          <p:cNvSpPr/>
          <p:nvPr/>
        </p:nvSpPr>
        <p:spPr>
          <a:xfrm>
            <a:off x="6530350" y="1595150"/>
            <a:ext cx="412200" cy="426600"/>
          </a:xfrm>
          <a:prstGeom prst="ellipse">
            <a:avLst/>
          </a:prstGeom>
          <a:solidFill>
            <a:srgbClr val="F3F3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1</a:t>
            </a:r>
            <a:endParaRPr/>
          </a:p>
        </p:txBody>
      </p:sp>
      <p:sp>
        <p:nvSpPr>
          <p:cNvPr id="308" name="Shape 308"/>
          <p:cNvSpPr/>
          <p:nvPr/>
        </p:nvSpPr>
        <p:spPr>
          <a:xfrm>
            <a:off x="8117000" y="3478525"/>
            <a:ext cx="412200" cy="426600"/>
          </a:xfrm>
          <a:prstGeom prst="ellipse">
            <a:avLst/>
          </a:prstGeom>
          <a:solidFill>
            <a:srgbClr val="F3F3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4</a:t>
            </a:r>
            <a:endParaRPr/>
          </a:p>
        </p:txBody>
      </p:sp>
      <p:sp>
        <p:nvSpPr>
          <p:cNvPr id="309" name="Shape 309"/>
          <p:cNvSpPr/>
          <p:nvPr/>
        </p:nvSpPr>
        <p:spPr>
          <a:xfrm>
            <a:off x="7523625" y="5378038"/>
            <a:ext cx="412200" cy="426600"/>
          </a:xfrm>
          <a:prstGeom prst="ellipse">
            <a:avLst/>
          </a:prstGeom>
          <a:solidFill>
            <a:srgbClr val="F3F3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6</a:t>
            </a:r>
            <a:endParaRPr/>
          </a:p>
        </p:txBody>
      </p:sp>
      <p:sp>
        <p:nvSpPr>
          <p:cNvPr id="310" name="Shape 3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Def-Use Pairs</a:t>
            </a:r>
            <a:endParaRPr/>
          </a:p>
        </p:txBody>
      </p:sp>
      <p:sp>
        <p:nvSpPr>
          <p:cNvPr id="316" name="Shape 3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Courier New"/>
              <a:buChar char="●"/>
            </a:pPr>
            <a:r>
              <a:rPr lang="en" sz="2400">
                <a:latin typeface="Courier New"/>
                <a:ea typeface="Courier New"/>
                <a:cs typeface="Courier New"/>
                <a:sym typeface="Courier New"/>
              </a:rPr>
              <a:t>++counter, counter++, counter+=1</a:t>
            </a:r>
            <a:br>
              <a:rPr lang="en" sz="2400">
                <a:latin typeface="Courier New"/>
                <a:ea typeface="Courier New"/>
                <a:cs typeface="Courier New"/>
                <a:sym typeface="Courier New"/>
              </a:rPr>
            </a:br>
            <a:r>
              <a:rPr lang="en" sz="2400">
                <a:latin typeface="Courier New"/>
                <a:ea typeface="Courier New"/>
                <a:cs typeface="Courier New"/>
                <a:sym typeface="Courier New"/>
              </a:rPr>
              <a:t>counter = counter + 1</a:t>
            </a:r>
            <a:endParaRPr sz="2400">
              <a:latin typeface="Courier New"/>
              <a:ea typeface="Courier New"/>
              <a:cs typeface="Courier New"/>
              <a:sym typeface="Courier New"/>
            </a:endParaRPr>
          </a:p>
          <a:p>
            <a:pPr indent="-355600" lvl="1" marL="914400" marR="0" rtl="0" algn="l">
              <a:lnSpc>
                <a:spcPct val="100000"/>
              </a:lnSpc>
              <a:spcBef>
                <a:spcPts val="0"/>
              </a:spcBef>
              <a:spcAft>
                <a:spcPts val="0"/>
              </a:spcAft>
              <a:buSzPts val="2000"/>
              <a:buChar char="○"/>
            </a:pPr>
            <a:r>
              <a:rPr lang="en" sz="2000"/>
              <a:t>These are equivalent. They are a </a:t>
            </a:r>
            <a:r>
              <a:rPr i="1" lang="en" sz="2000"/>
              <a:t>use</a:t>
            </a:r>
            <a:r>
              <a:rPr lang="en" sz="2000"/>
              <a:t> of counter, then a new </a:t>
            </a:r>
            <a:r>
              <a:rPr i="1" lang="en" sz="2000"/>
              <a:t>definition</a:t>
            </a:r>
            <a:r>
              <a:rPr lang="en" sz="2000"/>
              <a:t> of counter.</a:t>
            </a:r>
            <a:endParaRPr sz="2000"/>
          </a:p>
          <a:p>
            <a:pPr indent="-381000" lvl="0" marL="457200" marR="0" rtl="0" algn="l">
              <a:lnSpc>
                <a:spcPct val="100000"/>
              </a:lnSpc>
              <a:spcBef>
                <a:spcPts val="0"/>
              </a:spcBef>
              <a:spcAft>
                <a:spcPts val="0"/>
              </a:spcAft>
              <a:buSzPts val="2400"/>
              <a:buFont typeface="Courier New"/>
              <a:buChar char="●"/>
            </a:pPr>
            <a:r>
              <a:rPr lang="en" sz="2400">
                <a:latin typeface="Courier New"/>
                <a:ea typeface="Courier New"/>
                <a:cs typeface="Courier New"/>
                <a:sym typeface="Courier New"/>
              </a:rPr>
              <a:t>char </a:t>
            </a:r>
            <a:r>
              <a:rPr lang="en" sz="2400">
                <a:latin typeface="Courier New"/>
                <a:ea typeface="Courier New"/>
                <a:cs typeface="Courier New"/>
                <a:sym typeface="Courier New"/>
              </a:rPr>
              <a:t>*ptr = *otherPtr</a:t>
            </a:r>
            <a:endParaRPr sz="2400">
              <a:latin typeface="Courier New"/>
              <a:ea typeface="Courier New"/>
              <a:cs typeface="Courier New"/>
              <a:sym typeface="Courier New"/>
            </a:endParaRPr>
          </a:p>
          <a:p>
            <a:pPr indent="-355600" lvl="1" marL="914400" rtl="0">
              <a:spcBef>
                <a:spcPts val="0"/>
              </a:spcBef>
              <a:spcAft>
                <a:spcPts val="0"/>
              </a:spcAft>
              <a:buSzPts val="2000"/>
              <a:buChar char="○"/>
            </a:pPr>
            <a:r>
              <a:rPr lang="en" sz="2000"/>
              <a:t>Need a policy for how you deal with aliasing.</a:t>
            </a:r>
            <a:endParaRPr sz="2000"/>
          </a:p>
          <a:p>
            <a:pPr indent="-355600" lvl="1" marL="914400" rtl="0">
              <a:spcBef>
                <a:spcPts val="0"/>
              </a:spcBef>
              <a:spcAft>
                <a:spcPts val="0"/>
              </a:spcAft>
              <a:buSzPts val="2000"/>
              <a:buChar char="○"/>
            </a:pPr>
            <a:r>
              <a:rPr lang="en" sz="2000"/>
              <a:t>Ad-hoc option:</a:t>
            </a:r>
            <a:endParaRPr sz="2000"/>
          </a:p>
          <a:p>
            <a:pPr indent="-355600" lvl="2" marL="1371600" rtl="0">
              <a:spcBef>
                <a:spcPts val="0"/>
              </a:spcBef>
              <a:spcAft>
                <a:spcPts val="0"/>
              </a:spcAft>
              <a:buSzPts val="2000"/>
              <a:buChar char="■"/>
            </a:pPr>
            <a:r>
              <a:rPr lang="en" sz="2000"/>
              <a:t>Definition of </a:t>
            </a:r>
            <a:r>
              <a:rPr b="1" lang="en" sz="2000"/>
              <a:t>string</a:t>
            </a:r>
            <a:r>
              <a:rPr lang="en" sz="2000"/>
              <a:t> *ptr</a:t>
            </a:r>
            <a:endParaRPr sz="2000"/>
          </a:p>
          <a:p>
            <a:pPr indent="-355600" lvl="2" marL="1371600" rtl="0">
              <a:spcBef>
                <a:spcPts val="0"/>
              </a:spcBef>
              <a:spcAft>
                <a:spcPts val="0"/>
              </a:spcAft>
              <a:buSzPts val="2000"/>
              <a:buChar char="■"/>
            </a:pPr>
            <a:r>
              <a:rPr lang="en" sz="2000"/>
              <a:t>Use of </a:t>
            </a:r>
            <a:r>
              <a:rPr b="1" lang="en" sz="2000"/>
              <a:t>index</a:t>
            </a:r>
            <a:r>
              <a:rPr lang="en" sz="2000"/>
              <a:t> ptr, string *otherPtr, and index otherPtr.</a:t>
            </a:r>
            <a:endParaRPr>
              <a:latin typeface="Courier New"/>
              <a:ea typeface="Courier New"/>
              <a:cs typeface="Courier New"/>
              <a:sym typeface="Courier New"/>
            </a:endParaRPr>
          </a:p>
          <a:p>
            <a:pPr indent="-381000" lvl="0" marL="457200" marR="0" rtl="0" algn="l">
              <a:lnSpc>
                <a:spcPct val="100000"/>
              </a:lnSpc>
              <a:spcBef>
                <a:spcPts val="0"/>
              </a:spcBef>
              <a:spcAft>
                <a:spcPts val="0"/>
              </a:spcAft>
              <a:buSzPts val="2400"/>
              <a:buFont typeface="Courier New"/>
              <a:buChar char="●"/>
            </a:pPr>
            <a:r>
              <a:rPr lang="en" sz="2400">
                <a:latin typeface="Courier New"/>
                <a:ea typeface="Courier New"/>
                <a:cs typeface="Courier New"/>
                <a:sym typeface="Courier New"/>
              </a:rPr>
              <a:t>ptr++</a:t>
            </a:r>
            <a:endParaRPr sz="2400">
              <a:latin typeface="Courier New"/>
              <a:ea typeface="Courier New"/>
              <a:cs typeface="Courier New"/>
              <a:sym typeface="Courier New"/>
            </a:endParaRPr>
          </a:p>
          <a:p>
            <a:pPr indent="-355600" lvl="1" marL="914400" marR="0" rtl="0" algn="l">
              <a:lnSpc>
                <a:spcPct val="100000"/>
              </a:lnSpc>
              <a:spcBef>
                <a:spcPts val="0"/>
              </a:spcBef>
              <a:spcAft>
                <a:spcPts val="0"/>
              </a:spcAft>
              <a:buClr>
                <a:schemeClr val="dk1"/>
              </a:buClr>
              <a:buSzPts val="2000"/>
              <a:buFont typeface="Arial"/>
              <a:buChar char="○"/>
            </a:pPr>
            <a:r>
              <a:rPr lang="en" sz="2000"/>
              <a:t>Use of index ptr, and a definition of both the index and string *ptr.</a:t>
            </a:r>
            <a:endParaRPr sz="2000"/>
          </a:p>
          <a:p>
            <a:pPr indent="-355600" lvl="1" marL="914400" marR="0" rtl="0" algn="l">
              <a:lnSpc>
                <a:spcPct val="100000"/>
              </a:lnSpc>
              <a:spcBef>
                <a:spcPts val="0"/>
              </a:spcBef>
              <a:spcAft>
                <a:spcPts val="0"/>
              </a:spcAft>
              <a:buSzPts val="2000"/>
              <a:buChar char="○"/>
            </a:pPr>
            <a:r>
              <a:rPr lang="en" sz="2000"/>
              <a:t>Change to index moves the pointer to a new location.</a:t>
            </a:r>
            <a:endParaRPr sz="2000"/>
          </a:p>
        </p:txBody>
      </p:sp>
      <p:sp>
        <p:nvSpPr>
          <p:cNvPr id="317" name="Shape 3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All DU Pair Coverage</a:t>
            </a:r>
            <a:endParaRPr/>
          </a:p>
        </p:txBody>
      </p:sp>
      <p:sp>
        <p:nvSpPr>
          <p:cNvPr id="323" name="Shape 3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Requires each DU pair be exercised in at least one program execution.</a:t>
            </a:r>
            <a:endParaRPr/>
          </a:p>
          <a:p>
            <a:pPr indent="-381000" lvl="1" marL="914400" marR="0" rtl="0" algn="l">
              <a:lnSpc>
                <a:spcPct val="100000"/>
              </a:lnSpc>
              <a:spcBef>
                <a:spcPts val="0"/>
              </a:spcBef>
              <a:spcAft>
                <a:spcPts val="0"/>
              </a:spcAft>
              <a:buSzPts val="2400"/>
              <a:buChar char="○"/>
            </a:pPr>
            <a:r>
              <a:rPr lang="en"/>
              <a:t>Erroneous values produced by one statement might be revealed if used in another statement.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	Coverage = number exercised DU pairs</a:t>
            </a:r>
            <a:endParaRPr/>
          </a:p>
          <a:p>
            <a:pPr indent="0" lvl="0" marL="0" marR="0" rtl="0" algn="l">
              <a:lnSpc>
                <a:spcPct val="100000"/>
              </a:lnSpc>
              <a:spcBef>
                <a:spcPts val="600"/>
              </a:spcBef>
              <a:spcAft>
                <a:spcPts val="0"/>
              </a:spcAft>
              <a:buNone/>
            </a:pPr>
            <a:r>
              <a:rPr lang="en"/>
              <a:t>						number of DU pairs</a:t>
            </a:r>
            <a:endParaRPr/>
          </a:p>
          <a:p>
            <a:pPr indent="-419100" lvl="0" marL="457200" marR="0" rtl="0" algn="l">
              <a:lnSpc>
                <a:spcPct val="100000"/>
              </a:lnSpc>
              <a:spcBef>
                <a:spcPts val="600"/>
              </a:spcBef>
              <a:spcAft>
                <a:spcPts val="0"/>
              </a:spcAft>
              <a:buSzPts val="3000"/>
              <a:buChar char="●"/>
            </a:pPr>
            <a:r>
              <a:rPr lang="en"/>
              <a:t>Can easily achieve structural coverage without covering all DU pairs.</a:t>
            </a:r>
            <a:endParaRPr/>
          </a:p>
        </p:txBody>
      </p:sp>
      <p:cxnSp>
        <p:nvCxnSpPr>
          <p:cNvPr id="324" name="Shape 324"/>
          <p:cNvCxnSpPr/>
          <p:nvPr/>
        </p:nvCxnSpPr>
        <p:spPr>
          <a:xfrm>
            <a:off x="3415850" y="4561500"/>
            <a:ext cx="3673200" cy="0"/>
          </a:xfrm>
          <a:prstGeom prst="straightConnector1">
            <a:avLst/>
          </a:prstGeom>
          <a:noFill/>
          <a:ln cap="flat" cmpd="sng" w="19050">
            <a:solidFill>
              <a:srgbClr val="000000"/>
            </a:solidFill>
            <a:prstDash val="solid"/>
            <a:round/>
            <a:headEnd len="lg" w="lg" type="none"/>
            <a:tailEnd len="lg" w="lg" type="none"/>
          </a:ln>
        </p:spPr>
      </p:cxnSp>
      <p:sp>
        <p:nvSpPr>
          <p:cNvPr id="325" name="Shape 3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All DU Paths Coverage</a:t>
            </a:r>
            <a:endParaRPr/>
          </a:p>
        </p:txBody>
      </p:sp>
      <p:sp>
        <p:nvSpPr>
          <p:cNvPr id="331" name="Shape 3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One DU pair might belong to many execution paths. Cover all simple (non-looping) paths at least once.</a:t>
            </a:r>
            <a:endParaRPr/>
          </a:p>
          <a:p>
            <a:pPr indent="-381000" lvl="1" marL="914400" marR="0" rtl="0" algn="l">
              <a:lnSpc>
                <a:spcPct val="100000"/>
              </a:lnSpc>
              <a:spcBef>
                <a:spcPts val="0"/>
              </a:spcBef>
              <a:spcAft>
                <a:spcPts val="0"/>
              </a:spcAft>
              <a:buSzPts val="2400"/>
              <a:buChar char="○"/>
            </a:pPr>
            <a:r>
              <a:rPr lang="en"/>
              <a:t>Can reveal faults where a path is exercised that should use a certain definition but doesn’t. </a:t>
            </a:r>
            <a:br>
              <a:rPr lang="en"/>
            </a:br>
            <a:endParaRPr/>
          </a:p>
          <a:p>
            <a:pPr indent="0" lvl="0" marL="0" marR="0" rtl="0" algn="l">
              <a:lnSpc>
                <a:spcPct val="100000"/>
              </a:lnSpc>
              <a:spcBef>
                <a:spcPts val="600"/>
              </a:spcBef>
              <a:spcAft>
                <a:spcPts val="0"/>
              </a:spcAft>
              <a:buNone/>
            </a:pPr>
            <a:r>
              <a:rPr lang="en"/>
              <a:t>	Coverage = number of exercised DU paths</a:t>
            </a:r>
            <a:endParaRPr/>
          </a:p>
          <a:p>
            <a:pPr indent="0" lvl="0" marL="0" marR="0" rtl="0" algn="l">
              <a:lnSpc>
                <a:spcPct val="100000"/>
              </a:lnSpc>
              <a:spcBef>
                <a:spcPts val="600"/>
              </a:spcBef>
              <a:spcAft>
                <a:spcPts val="0"/>
              </a:spcAft>
              <a:buNone/>
            </a:pPr>
            <a:r>
              <a:rPr lang="en"/>
              <a:t>							number of DU paths</a:t>
            </a:r>
            <a:endParaRPr/>
          </a:p>
          <a:p>
            <a:pPr indent="0" lvl="0" marL="0" marR="0" rtl="0" algn="l">
              <a:lnSpc>
                <a:spcPct val="100000"/>
              </a:lnSpc>
              <a:spcBef>
                <a:spcPts val="600"/>
              </a:spcBef>
              <a:spcAft>
                <a:spcPts val="0"/>
              </a:spcAft>
              <a:buNone/>
            </a:pPr>
            <a:r>
              <a:t/>
            </a:r>
            <a:endParaRPr/>
          </a:p>
        </p:txBody>
      </p:sp>
      <p:cxnSp>
        <p:nvCxnSpPr>
          <p:cNvPr id="332" name="Shape 332"/>
          <p:cNvCxnSpPr/>
          <p:nvPr/>
        </p:nvCxnSpPr>
        <p:spPr>
          <a:xfrm>
            <a:off x="3642975" y="4919675"/>
            <a:ext cx="3673200" cy="0"/>
          </a:xfrm>
          <a:prstGeom prst="straightConnector1">
            <a:avLst/>
          </a:prstGeom>
          <a:noFill/>
          <a:ln cap="flat" cmpd="sng" w="19050">
            <a:solidFill>
              <a:srgbClr val="000000"/>
            </a:solidFill>
            <a:prstDash val="solid"/>
            <a:round/>
            <a:headEnd len="lg" w="lg" type="none"/>
            <a:tailEnd len="lg" w="lg" type="none"/>
          </a:ln>
        </p:spPr>
      </p:cxnSp>
      <p:sp>
        <p:nvSpPr>
          <p:cNvPr id="333" name="Shape 3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Path Explosion Problem</a:t>
            </a:r>
            <a:endParaRPr/>
          </a:p>
        </p:txBody>
      </p:sp>
      <p:sp>
        <p:nvSpPr>
          <p:cNvPr id="339" name="Shape 33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Even without looping paths, the number of SU paths can be exponential to the size of the program.</a:t>
            </a:r>
            <a:endParaRPr sz="2400"/>
          </a:p>
          <a:p>
            <a:pPr indent="-381000" lvl="0" marL="457200" marR="0" rtl="0" algn="l">
              <a:lnSpc>
                <a:spcPct val="100000"/>
              </a:lnSpc>
              <a:spcBef>
                <a:spcPts val="0"/>
              </a:spcBef>
              <a:spcAft>
                <a:spcPts val="0"/>
              </a:spcAft>
              <a:buSzPts val="2400"/>
              <a:buChar char="●"/>
            </a:pPr>
            <a:r>
              <a:rPr lang="en" sz="2400"/>
              <a:t>When code between definition and use is irrelevant to that variable, but contains many control paths.</a:t>
            </a:r>
            <a:endParaRPr sz="2400"/>
          </a:p>
        </p:txBody>
      </p:sp>
      <p:sp>
        <p:nvSpPr>
          <p:cNvPr id="340" name="Shape 34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nsolas"/>
                <a:ea typeface="Consolas"/>
                <a:cs typeface="Consolas"/>
                <a:sym typeface="Consolas"/>
              </a:rPr>
              <a:t>void countBits(char ch){</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int count = 0;</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if (ch &amp; 1)	++count;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if (ch &amp; 2)	++count;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if (ch &amp; 4)	++count;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if (ch &amp; 8)	++count;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if (ch &amp; 16)	++count;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if (ch &amp; 32)	++count;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if (ch &amp; 64)	++count;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if (ch &amp; 128)	++count;</a:t>
            </a:r>
            <a:endParaRPr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	printf(“‘%c’ (0X%02X) has %d bits set to 1\n”, ch, ch, count);</a:t>
            </a:r>
            <a:endParaRPr sz="1400">
              <a:latin typeface="Consolas"/>
              <a:ea typeface="Consolas"/>
              <a:cs typeface="Consolas"/>
              <a:sym typeface="Consolas"/>
            </a:endParaRPr>
          </a:p>
          <a:p>
            <a:pPr indent="0" lvl="0" marL="0">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341" name="Shape 3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All Definitions Coverage</a:t>
            </a:r>
            <a:endParaRPr/>
          </a:p>
        </p:txBody>
      </p:sp>
      <p:sp>
        <p:nvSpPr>
          <p:cNvPr id="347" name="Shape 3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All DU Pairs/All DU Paths are powerful and often practical, but may be too expensive in some situations.</a:t>
            </a:r>
            <a:endParaRPr/>
          </a:p>
          <a:p>
            <a:pPr indent="-419100" lvl="0" marL="457200" marR="0" rtl="0" algn="l">
              <a:lnSpc>
                <a:spcPct val="100000"/>
              </a:lnSpc>
              <a:spcBef>
                <a:spcPts val="0"/>
              </a:spcBef>
              <a:spcAft>
                <a:spcPts val="0"/>
              </a:spcAft>
              <a:buClr>
                <a:schemeClr val="dk1"/>
              </a:buClr>
              <a:buSzPts val="3000"/>
              <a:buFont typeface="Arial"/>
              <a:buChar char="●"/>
            </a:pPr>
            <a:r>
              <a:rPr lang="en"/>
              <a:t>In those cases, pair each definition with at least one use.</a:t>
            </a:r>
            <a:br>
              <a:rPr lang="en"/>
            </a:br>
            <a:endParaRPr/>
          </a:p>
          <a:p>
            <a:pPr indent="0" lvl="0" marL="0" marR="0" rtl="0" algn="l">
              <a:lnSpc>
                <a:spcPct val="100000"/>
              </a:lnSpc>
              <a:spcBef>
                <a:spcPts val="600"/>
              </a:spcBef>
              <a:spcAft>
                <a:spcPts val="0"/>
              </a:spcAft>
              <a:buNone/>
            </a:pPr>
            <a:r>
              <a:rPr lang="en"/>
              <a:t>		Coverage = number of covered definitions</a:t>
            </a:r>
            <a:endParaRPr/>
          </a:p>
          <a:p>
            <a:pPr indent="0" lvl="0" marL="0" marR="0" rtl="0" algn="l">
              <a:lnSpc>
                <a:spcPct val="100000"/>
              </a:lnSpc>
              <a:spcBef>
                <a:spcPts val="600"/>
              </a:spcBef>
              <a:spcAft>
                <a:spcPts val="0"/>
              </a:spcAft>
              <a:buNone/>
            </a:pPr>
            <a:r>
              <a:rPr lang="en"/>
              <a:t>							number of definitions</a:t>
            </a:r>
            <a:endParaRPr/>
          </a:p>
          <a:p>
            <a:pPr indent="0" lvl="0" marL="0" marR="0" rtl="0" algn="l">
              <a:lnSpc>
                <a:spcPct val="100000"/>
              </a:lnSpc>
              <a:spcBef>
                <a:spcPts val="600"/>
              </a:spcBef>
              <a:spcAft>
                <a:spcPts val="0"/>
              </a:spcAft>
              <a:buNone/>
            </a:pPr>
            <a:r>
              <a:t/>
            </a:r>
            <a:endParaRPr/>
          </a:p>
        </p:txBody>
      </p:sp>
      <p:cxnSp>
        <p:nvCxnSpPr>
          <p:cNvPr id="348" name="Shape 348"/>
          <p:cNvCxnSpPr/>
          <p:nvPr/>
        </p:nvCxnSpPr>
        <p:spPr>
          <a:xfrm>
            <a:off x="3756575" y="5076950"/>
            <a:ext cx="3673200" cy="0"/>
          </a:xfrm>
          <a:prstGeom prst="straightConnector1">
            <a:avLst/>
          </a:prstGeom>
          <a:noFill/>
          <a:ln cap="flat" cmpd="sng" w="19050">
            <a:solidFill>
              <a:srgbClr val="000000"/>
            </a:solidFill>
            <a:prstDash val="solid"/>
            <a:round/>
            <a:headEnd len="lg" w="lg" type="none"/>
            <a:tailEnd len="lg" w="lg" type="none"/>
          </a:ln>
        </p:spPr>
      </p:cxnSp>
      <p:sp>
        <p:nvSpPr>
          <p:cNvPr id="349" name="Shape 3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Dealing With Aliasing</a:t>
            </a:r>
            <a:endParaRPr/>
          </a:p>
        </p:txBody>
      </p:sp>
      <p:sp>
        <p:nvSpPr>
          <p:cNvPr id="355" name="Shape 3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highlight>
                  <a:srgbClr val="FFFFFF"/>
                </a:highlight>
              </a:rPr>
              <a:t>Requires trade-off between precision and computational efficiency.</a:t>
            </a:r>
            <a:endParaRPr>
              <a:highlight>
                <a:srgbClr val="FFFFFF"/>
              </a:highlight>
            </a:endParaRPr>
          </a:p>
          <a:p>
            <a:pPr indent="-419100" lvl="0" marL="457200" rtl="0">
              <a:lnSpc>
                <a:spcPct val="120000"/>
              </a:lnSpc>
              <a:spcBef>
                <a:spcPts val="0"/>
              </a:spcBef>
              <a:spcAft>
                <a:spcPts val="0"/>
              </a:spcAft>
              <a:buSzPts val="3000"/>
              <a:buChar char="●"/>
            </a:pPr>
            <a:r>
              <a:rPr lang="en">
                <a:highlight>
                  <a:srgbClr val="FFFFFF"/>
                </a:highlight>
              </a:rPr>
              <a:t>Underestimate potential aliases</a:t>
            </a:r>
            <a:endParaRPr>
              <a:highlight>
                <a:srgbClr val="FFFFFF"/>
              </a:highlight>
            </a:endParaRPr>
          </a:p>
          <a:p>
            <a:pPr indent="-381000" lvl="1" marL="914400" rtl="0">
              <a:lnSpc>
                <a:spcPct val="120000"/>
              </a:lnSpc>
              <a:spcBef>
                <a:spcPts val="0"/>
              </a:spcBef>
              <a:spcAft>
                <a:spcPts val="0"/>
              </a:spcAft>
              <a:buSzPts val="2400"/>
              <a:buChar char="○"/>
            </a:pPr>
            <a:r>
              <a:rPr lang="en">
                <a:highlight>
                  <a:srgbClr val="FFFFFF"/>
                </a:highlight>
              </a:rPr>
              <a:t>Could miss </a:t>
            </a:r>
            <a:r>
              <a:rPr i="1" lang="en">
                <a:highlight>
                  <a:srgbClr val="FFFFFF"/>
                </a:highlight>
              </a:rPr>
              <a:t>def-use</a:t>
            </a:r>
            <a:r>
              <a:rPr lang="en">
                <a:highlight>
                  <a:srgbClr val="FFFFFF"/>
                </a:highlight>
              </a:rPr>
              <a:t> pairs</a:t>
            </a:r>
            <a:endParaRPr>
              <a:highlight>
                <a:srgbClr val="FFFFFF"/>
              </a:highlight>
            </a:endParaRPr>
          </a:p>
          <a:p>
            <a:pPr indent="-419100" lvl="0" marL="457200" rtl="0">
              <a:lnSpc>
                <a:spcPct val="120000"/>
              </a:lnSpc>
              <a:spcBef>
                <a:spcPts val="0"/>
              </a:spcBef>
              <a:spcAft>
                <a:spcPts val="0"/>
              </a:spcAft>
              <a:buSzPts val="3000"/>
              <a:buChar char="●"/>
            </a:pPr>
            <a:r>
              <a:rPr lang="en">
                <a:highlight>
                  <a:srgbClr val="FFFFFF"/>
                </a:highlight>
              </a:rPr>
              <a:t>Overestimate potential aliases</a:t>
            </a:r>
            <a:endParaRPr>
              <a:highlight>
                <a:srgbClr val="FFFFFF"/>
              </a:highlight>
            </a:endParaRPr>
          </a:p>
          <a:p>
            <a:pPr indent="-381000" lvl="1" marL="914400" rtl="0">
              <a:lnSpc>
                <a:spcPct val="120000"/>
              </a:lnSpc>
              <a:spcBef>
                <a:spcPts val="0"/>
              </a:spcBef>
              <a:spcAft>
                <a:spcPts val="0"/>
              </a:spcAft>
              <a:buSzPts val="2400"/>
              <a:buChar char="○"/>
            </a:pPr>
            <a:r>
              <a:rPr lang="en">
                <a:highlight>
                  <a:srgbClr val="FFFFFF"/>
                </a:highlight>
              </a:rPr>
              <a:t>Could have infeasible pairs, leading to unsatisfiable coverage obligations</a:t>
            </a:r>
            <a:endParaRPr>
              <a:highlight>
                <a:srgbClr val="FFFFFF"/>
              </a:highlight>
            </a:endParaRPr>
          </a:p>
          <a:p>
            <a:pPr indent="-419100" lvl="0" marL="457200" rtl="0">
              <a:lnSpc>
                <a:spcPct val="120000"/>
              </a:lnSpc>
              <a:spcBef>
                <a:spcPts val="0"/>
              </a:spcBef>
              <a:spcAft>
                <a:spcPts val="0"/>
              </a:spcAft>
              <a:buSzPts val="3000"/>
              <a:buChar char="●"/>
            </a:pPr>
            <a:r>
              <a:rPr lang="en">
                <a:highlight>
                  <a:srgbClr val="FFFFFF"/>
                </a:highlight>
              </a:rPr>
              <a:t>What is a suitable approximation of potential aliases for testing?</a:t>
            </a:r>
            <a:endParaRPr/>
          </a:p>
        </p:txBody>
      </p:sp>
      <p:sp>
        <p:nvSpPr>
          <p:cNvPr id="356" name="Shape 3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Flow</a:t>
            </a:r>
            <a:endParaRPr/>
          </a:p>
        </p:txBody>
      </p:sp>
      <p:sp>
        <p:nvSpPr>
          <p:cNvPr id="73" name="Shape 7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Another view - program statements compute and transform data…</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So, look at how that data is passed through the program.</a:t>
            </a:r>
            <a:endParaRPr>
              <a:solidFill>
                <a:srgbClr val="000000"/>
              </a:solidFill>
            </a:endParaRPr>
          </a:p>
          <a:p>
            <a:pPr indent="-419100" lvl="0" marL="457200" rtl="0">
              <a:lnSpc>
                <a:spcPct val="91800"/>
              </a:lnSpc>
              <a:spcBef>
                <a:spcPts val="0"/>
              </a:spcBef>
              <a:spcAft>
                <a:spcPts val="0"/>
              </a:spcAft>
              <a:buClr>
                <a:srgbClr val="000000"/>
              </a:buClr>
              <a:buSzPts val="3000"/>
              <a:buChar char="●"/>
            </a:pPr>
            <a:r>
              <a:rPr lang="en">
                <a:solidFill>
                  <a:srgbClr val="000000"/>
                </a:solidFill>
              </a:rPr>
              <a:t>Reason about </a:t>
            </a:r>
            <a:r>
              <a:rPr b="1" lang="en">
                <a:solidFill>
                  <a:srgbClr val="000000"/>
                </a:solidFill>
              </a:rPr>
              <a:t>data</a:t>
            </a:r>
            <a:r>
              <a:rPr lang="en">
                <a:solidFill>
                  <a:srgbClr val="000000"/>
                </a:solidFill>
              </a:rPr>
              <a:t> dependence</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A variable is used here - where does its value come from?</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Is this value ever used?</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Is this variable properly initialized?</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If the expression assigned to a variable is changed what else would be affected?</a:t>
            </a:r>
            <a:endParaRPr>
              <a:solidFill>
                <a:srgbClr val="000000"/>
              </a:solidFill>
            </a:endParaRPr>
          </a:p>
        </p:txBody>
      </p:sp>
      <p:sp>
        <p:nvSpPr>
          <p:cNvPr id="74" name="Shape 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Infeasibility Problem</a:t>
            </a:r>
            <a:endParaRPr/>
          </a:p>
        </p:txBody>
      </p:sp>
      <p:sp>
        <p:nvSpPr>
          <p:cNvPr id="362" name="Shape 3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Metrics may ask for impossible test cases.</a:t>
            </a:r>
            <a:endParaRPr/>
          </a:p>
          <a:p>
            <a:pPr indent="-419100" lvl="0" marL="457200" rtl="0">
              <a:lnSpc>
                <a:spcPct val="120000"/>
              </a:lnSpc>
              <a:spcBef>
                <a:spcPts val="0"/>
              </a:spcBef>
              <a:spcAft>
                <a:spcPts val="0"/>
              </a:spcAft>
              <a:buSzPts val="3000"/>
              <a:buChar char="●"/>
            </a:pPr>
            <a:r>
              <a:rPr lang="en"/>
              <a:t>Path-based metrics aggravates the problem by requiring infeasible combinations of feasible elements.</a:t>
            </a:r>
            <a:endParaRPr/>
          </a:p>
          <a:p>
            <a:pPr indent="-381000" lvl="1" marL="914400" rtl="0">
              <a:lnSpc>
                <a:spcPct val="120000"/>
              </a:lnSpc>
              <a:spcBef>
                <a:spcPts val="0"/>
              </a:spcBef>
              <a:spcAft>
                <a:spcPts val="0"/>
              </a:spcAft>
              <a:buSzPts val="2400"/>
              <a:buChar char="○"/>
            </a:pPr>
            <a:r>
              <a:rPr lang="en"/>
              <a:t>Alias analysis may add additional infeasible paths.</a:t>
            </a:r>
            <a:endParaRPr/>
          </a:p>
          <a:p>
            <a:pPr indent="-419100" lvl="0" marL="457200" rtl="0">
              <a:lnSpc>
                <a:spcPct val="120000"/>
              </a:lnSpc>
              <a:spcBef>
                <a:spcPts val="0"/>
              </a:spcBef>
              <a:spcAft>
                <a:spcPts val="0"/>
              </a:spcAft>
              <a:buSzPts val="3000"/>
              <a:buChar char="●"/>
            </a:pPr>
            <a:r>
              <a:rPr lang="en"/>
              <a:t>All Definitions Coverage and All DU-Pairs Coverage often reasonable.</a:t>
            </a:r>
            <a:endParaRPr/>
          </a:p>
          <a:p>
            <a:pPr indent="-381000" lvl="1" marL="914400" rtl="0">
              <a:lnSpc>
                <a:spcPct val="120000"/>
              </a:lnSpc>
              <a:spcBef>
                <a:spcPts val="0"/>
              </a:spcBef>
              <a:spcAft>
                <a:spcPts val="0"/>
              </a:spcAft>
              <a:buSzPts val="2400"/>
              <a:buChar char="○"/>
            </a:pPr>
            <a:r>
              <a:rPr lang="en"/>
              <a:t>All DU-Paths is much harder to fulfill. </a:t>
            </a:r>
            <a:endParaRPr/>
          </a:p>
        </p:txBody>
      </p:sp>
      <p:sp>
        <p:nvSpPr>
          <p:cNvPr id="363" name="Shape 3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DU Pairs</a:t>
            </a:r>
            <a:endParaRPr/>
          </a:p>
        </p:txBody>
      </p:sp>
      <p:sp>
        <p:nvSpPr>
          <p:cNvPr id="369" name="Shape 369"/>
          <p:cNvSpPr txBox="1"/>
          <p:nvPr>
            <p:ph idx="1" type="body"/>
          </p:nvPr>
        </p:nvSpPr>
        <p:spPr>
          <a:xfrm>
            <a:off x="457200" y="1600200"/>
            <a:ext cx="36813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a:t>
            </a:r>
            <a:r>
              <a:rPr lang="en"/>
              <a:t>dentify all DU pairs and write test cases to achieve All DU Pair Coverage.</a:t>
            </a:r>
            <a:endParaRPr/>
          </a:p>
          <a:p>
            <a:pPr indent="-381000" lvl="1" marL="914400" marR="0" rtl="0" algn="l">
              <a:lnSpc>
                <a:spcPct val="100000"/>
              </a:lnSpc>
              <a:spcBef>
                <a:spcPts val="0"/>
              </a:spcBef>
              <a:spcAft>
                <a:spcPts val="0"/>
              </a:spcAft>
              <a:buSzPts val="2400"/>
              <a:buChar char="○"/>
            </a:pPr>
            <a:r>
              <a:rPr lang="en"/>
              <a:t>Hint - remember that there is a loop.</a:t>
            </a:r>
            <a:endParaRPr/>
          </a:p>
        </p:txBody>
      </p:sp>
      <p:sp>
        <p:nvSpPr>
          <p:cNvPr id="370" name="Shape 370"/>
          <p:cNvSpPr txBox="1"/>
          <p:nvPr>
            <p:ph idx="2" type="body"/>
          </p:nvPr>
        </p:nvSpPr>
        <p:spPr>
          <a:xfrm>
            <a:off x="4451700" y="1600200"/>
            <a:ext cx="42351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5.				y = y - x;</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6.			}else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7.				x = x + 1;</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8.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9.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11. }</a:t>
            </a:r>
            <a:endParaRPr sz="1800">
              <a:latin typeface="Consolas"/>
              <a:ea typeface="Consolas"/>
              <a:cs typeface="Consolas"/>
              <a:sym typeface="Consolas"/>
            </a:endParaRPr>
          </a:p>
        </p:txBody>
      </p:sp>
      <p:sp>
        <p:nvSpPr>
          <p:cNvPr id="371" name="Shape 3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DU Pairs</a:t>
            </a:r>
            <a:endParaRPr/>
          </a:p>
        </p:txBody>
      </p:sp>
      <p:sp>
        <p:nvSpPr>
          <p:cNvPr id="377" name="Shape 377"/>
          <p:cNvSpPr txBox="1"/>
          <p:nvPr>
            <p:ph idx="2" type="body"/>
          </p:nvPr>
        </p:nvSpPr>
        <p:spPr>
          <a:xfrm>
            <a:off x="457200" y="1590350"/>
            <a:ext cx="42351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5.				y = y - x;</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6.			}else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7.				x = x + 1;</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8.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9.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11. }</a:t>
            </a:r>
            <a:endParaRPr sz="1800">
              <a:latin typeface="Consolas"/>
              <a:ea typeface="Consolas"/>
              <a:cs typeface="Consolas"/>
              <a:sym typeface="Consolas"/>
            </a:endParaRPr>
          </a:p>
        </p:txBody>
      </p:sp>
      <p:graphicFrame>
        <p:nvGraphicFramePr>
          <p:cNvPr id="378" name="Shape 378"/>
          <p:cNvGraphicFramePr/>
          <p:nvPr/>
        </p:nvGraphicFramePr>
        <p:xfrm>
          <a:off x="4879525" y="2279450"/>
          <a:ext cx="3000000" cy="3000000"/>
        </p:xfrm>
        <a:graphic>
          <a:graphicData uri="http://schemas.openxmlformats.org/drawingml/2006/table">
            <a:tbl>
              <a:tblPr>
                <a:noFill/>
                <a:tableStyleId>{FE81F7E9-57BB-4D36-B90A-9C642752CD1C}</a:tableStyleId>
              </a:tblPr>
              <a:tblGrid>
                <a:gridCol w="1049925"/>
                <a:gridCol w="1049925"/>
                <a:gridCol w="1049925"/>
              </a:tblGrid>
              <a:tr h="381000">
                <a:tc>
                  <a:txBody>
                    <a:bodyPr>
                      <a:noAutofit/>
                    </a:bodyPr>
                    <a:lstStyle/>
                    <a:p>
                      <a:pPr indent="0" lvl="0" marL="0">
                        <a:spcBef>
                          <a:spcPts val="0"/>
                        </a:spcBef>
                        <a:spcAft>
                          <a:spcPts val="0"/>
                        </a:spcAft>
                        <a:buNone/>
                      </a:pPr>
                      <a:r>
                        <a:rPr b="1" lang="en"/>
                        <a:t>Variable</a:t>
                      </a:r>
                      <a:endParaRPr b="1"/>
                    </a:p>
                  </a:txBody>
                  <a:tcPr marT="91425" marB="91425" marR="91425" marL="91425"/>
                </a:tc>
                <a:tc>
                  <a:txBody>
                    <a:bodyPr>
                      <a:noAutofit/>
                    </a:bodyPr>
                    <a:lstStyle/>
                    <a:p>
                      <a:pPr indent="0" lvl="0" marL="0">
                        <a:spcBef>
                          <a:spcPts val="0"/>
                        </a:spcBef>
                        <a:spcAft>
                          <a:spcPts val="0"/>
                        </a:spcAft>
                        <a:buNone/>
                      </a:pPr>
                      <a:r>
                        <a:rPr b="1" lang="en"/>
                        <a:t>Defs</a:t>
                      </a:r>
                      <a:endParaRPr b="1"/>
                    </a:p>
                  </a:txBody>
                  <a:tcPr marT="91425" marB="91425" marR="91425" marL="91425"/>
                </a:tc>
                <a:tc>
                  <a:txBody>
                    <a:bodyPr>
                      <a:noAutofit/>
                    </a:bodyPr>
                    <a:lstStyle/>
                    <a:p>
                      <a:pPr indent="0" lvl="0" marL="0">
                        <a:spcBef>
                          <a:spcPts val="0"/>
                        </a:spcBef>
                        <a:spcAft>
                          <a:spcPts val="0"/>
                        </a:spcAft>
                        <a:buNone/>
                      </a:pPr>
                      <a:r>
                        <a:rPr b="1" lang="en"/>
                        <a:t>Uses</a:t>
                      </a:r>
                      <a:endParaRPr b="1"/>
                    </a:p>
                  </a:txBody>
                  <a:tcPr marT="91425" marB="91425" marR="91425" marL="91425"/>
                </a:tc>
              </a:tr>
              <a:tr h="381000">
                <a:tc>
                  <a:txBody>
                    <a:bodyPr>
                      <a:noAutofit/>
                    </a:bodyPr>
                    <a:lstStyle/>
                    <a:p>
                      <a:pPr indent="0" lvl="0" marL="0">
                        <a:spcBef>
                          <a:spcPts val="0"/>
                        </a:spcBef>
                        <a:spcAft>
                          <a:spcPts val="0"/>
                        </a:spcAft>
                        <a:buNone/>
                      </a:pPr>
                      <a:r>
                        <a:rPr lang="en"/>
                        <a:t>x</a:t>
                      </a:r>
                      <a:endParaRPr/>
                    </a:p>
                  </a:txBody>
                  <a:tcPr marT="91425" marB="91425" marR="91425" marL="91425"/>
                </a:tc>
                <a:tc>
                  <a:txBody>
                    <a:bodyPr>
                      <a:noAutofit/>
                    </a:bodyPr>
                    <a:lstStyle/>
                    <a:p>
                      <a:pPr indent="0" lvl="0" marL="0">
                        <a:spcBef>
                          <a:spcPts val="0"/>
                        </a:spcBef>
                        <a:spcAft>
                          <a:spcPts val="0"/>
                        </a:spcAft>
                        <a:buNone/>
                      </a:pPr>
                      <a:r>
                        <a:rPr lang="en"/>
                        <a:t>1, 7</a:t>
                      </a:r>
                      <a:endParaRPr/>
                    </a:p>
                  </a:txBody>
                  <a:tcPr marT="91425" marB="91425" marR="91425" marL="91425"/>
                </a:tc>
                <a:tc>
                  <a:txBody>
                    <a:bodyPr>
                      <a:noAutofit/>
                    </a:bodyPr>
                    <a:lstStyle/>
                    <a:p>
                      <a:pPr indent="0" lvl="0" marL="0">
                        <a:spcBef>
                          <a:spcPts val="0"/>
                        </a:spcBef>
                        <a:spcAft>
                          <a:spcPts val="0"/>
                        </a:spcAft>
                        <a:buNone/>
                      </a:pPr>
                      <a:r>
                        <a:rPr lang="en"/>
                        <a:t>4, 5, 7, 10</a:t>
                      </a:r>
                      <a:endParaRPr/>
                    </a:p>
                  </a:txBody>
                  <a:tcPr marT="91425" marB="91425" marR="91425" marL="91425"/>
                </a:tc>
              </a:tr>
              <a:tr h="381000">
                <a:tc>
                  <a:txBody>
                    <a:bodyPr>
                      <a:noAutofit/>
                    </a:bodyPr>
                    <a:lstStyle/>
                    <a:p>
                      <a:pPr indent="0" lvl="0" marL="0" rtl="0">
                        <a:spcBef>
                          <a:spcPts val="0"/>
                        </a:spcBef>
                        <a:spcAft>
                          <a:spcPts val="0"/>
                        </a:spcAft>
                        <a:buNone/>
                      </a:pPr>
                      <a:r>
                        <a:rPr lang="en"/>
                        <a:t>y</a:t>
                      </a:r>
                      <a:endParaRPr/>
                    </a:p>
                  </a:txBody>
                  <a:tcPr marT="91425" marB="91425" marR="91425" marL="91425"/>
                </a:tc>
                <a:tc>
                  <a:txBody>
                    <a:bodyPr>
                      <a:noAutofit/>
                    </a:bodyPr>
                    <a:lstStyle/>
                    <a:p>
                      <a:pPr indent="0" lvl="0" marL="0">
                        <a:spcBef>
                          <a:spcPts val="0"/>
                        </a:spcBef>
                        <a:spcAft>
                          <a:spcPts val="0"/>
                        </a:spcAft>
                        <a:buNone/>
                      </a:pPr>
                      <a:r>
                        <a:rPr lang="en"/>
                        <a:t>1, 5</a:t>
                      </a:r>
                      <a:endParaRPr/>
                    </a:p>
                  </a:txBody>
                  <a:tcPr marT="91425" marB="91425" marR="91425" marL="91425"/>
                </a:tc>
                <a:tc>
                  <a:txBody>
                    <a:bodyPr>
                      <a:noAutofit/>
                    </a:bodyPr>
                    <a:lstStyle/>
                    <a:p>
                      <a:pPr indent="0" lvl="0" marL="0">
                        <a:spcBef>
                          <a:spcPts val="0"/>
                        </a:spcBef>
                        <a:spcAft>
                          <a:spcPts val="0"/>
                        </a:spcAft>
                        <a:buNone/>
                      </a:pPr>
                      <a:r>
                        <a:rPr lang="en"/>
                        <a:t>3, 5, 10</a:t>
                      </a:r>
                      <a:endParaRPr/>
                    </a:p>
                  </a:txBody>
                  <a:tcPr marT="91425" marB="91425" marR="91425" marL="91425"/>
                </a:tc>
              </a:tr>
            </a:tbl>
          </a:graphicData>
        </a:graphic>
      </p:graphicFrame>
      <p:graphicFrame>
        <p:nvGraphicFramePr>
          <p:cNvPr id="379" name="Shape 379"/>
          <p:cNvGraphicFramePr/>
          <p:nvPr/>
        </p:nvGraphicFramePr>
        <p:xfrm>
          <a:off x="4879525" y="3722650"/>
          <a:ext cx="3000000" cy="3000000"/>
        </p:xfrm>
        <a:graphic>
          <a:graphicData uri="http://schemas.openxmlformats.org/drawingml/2006/table">
            <a:tbl>
              <a:tblPr>
                <a:noFill/>
                <a:tableStyleId>{FE81F7E9-57BB-4D36-B90A-9C642752CD1C}</a:tableStyleId>
              </a:tblPr>
              <a:tblGrid>
                <a:gridCol w="948650"/>
                <a:gridCol w="2323775"/>
              </a:tblGrid>
              <a:tr h="381000">
                <a:tc>
                  <a:txBody>
                    <a:bodyPr>
                      <a:noAutofit/>
                    </a:bodyPr>
                    <a:lstStyle/>
                    <a:p>
                      <a:pPr indent="0" lvl="0" marL="0" rtl="0">
                        <a:spcBef>
                          <a:spcPts val="0"/>
                        </a:spcBef>
                        <a:spcAft>
                          <a:spcPts val="0"/>
                        </a:spcAft>
                        <a:buNone/>
                      </a:pPr>
                      <a:r>
                        <a:rPr b="1" lang="en"/>
                        <a:t>Variable</a:t>
                      </a:r>
                      <a:endParaRPr b="1"/>
                    </a:p>
                  </a:txBody>
                  <a:tcPr marT="91425" marB="91425" marR="91425" marL="91425"/>
                </a:tc>
                <a:tc>
                  <a:txBody>
                    <a:bodyPr>
                      <a:noAutofit/>
                    </a:bodyPr>
                    <a:lstStyle/>
                    <a:p>
                      <a:pPr indent="0" lvl="0" marL="0" rtl="0">
                        <a:spcBef>
                          <a:spcPts val="0"/>
                        </a:spcBef>
                        <a:spcAft>
                          <a:spcPts val="0"/>
                        </a:spcAft>
                        <a:buNone/>
                      </a:pPr>
                      <a:r>
                        <a:rPr b="1" lang="en"/>
                        <a:t>D-U Pairs</a:t>
                      </a:r>
                      <a:endParaRPr b="1"/>
                    </a:p>
                  </a:txBody>
                  <a:tcPr marT="91425" marB="91425" marR="91425" marL="91425"/>
                </a:tc>
              </a:tr>
              <a:tr h="381000">
                <a:tc>
                  <a:txBody>
                    <a:bodyPr>
                      <a:noAutofit/>
                    </a:bodyPr>
                    <a:lstStyle/>
                    <a:p>
                      <a:pPr indent="0" lvl="0" marL="0" rtl="0">
                        <a:spcBef>
                          <a:spcPts val="0"/>
                        </a:spcBef>
                        <a:spcAft>
                          <a:spcPts val="0"/>
                        </a:spcAft>
                        <a:buNone/>
                      </a:pPr>
                      <a:r>
                        <a:rPr lang="en"/>
                        <a:t>x</a:t>
                      </a:r>
                      <a:endParaRPr/>
                    </a:p>
                  </a:txBody>
                  <a:tcPr marT="91425" marB="91425" marR="91425" marL="91425"/>
                </a:tc>
                <a:tc>
                  <a:txBody>
                    <a:bodyPr>
                      <a:noAutofit/>
                    </a:bodyPr>
                    <a:lstStyle/>
                    <a:p>
                      <a:pPr indent="0" lvl="0" marL="0" rtl="0">
                        <a:spcBef>
                          <a:spcPts val="0"/>
                        </a:spcBef>
                        <a:spcAft>
                          <a:spcPts val="0"/>
                        </a:spcAft>
                        <a:buNone/>
                      </a:pPr>
                      <a:r>
                        <a:rPr lang="en"/>
                        <a:t>(1, 4), </a:t>
                      </a:r>
                      <a:r>
                        <a:rPr lang="en">
                          <a:solidFill>
                            <a:schemeClr val="dk1"/>
                          </a:solidFill>
                        </a:rPr>
                        <a:t>(1, 5), </a:t>
                      </a:r>
                      <a:r>
                        <a:rPr lang="en"/>
                        <a:t>(1, 7), (1, 10), (7, 4), (7, 5), (7, 7), (7, 10) </a:t>
                      </a:r>
                      <a:endParaRPr/>
                    </a:p>
                  </a:txBody>
                  <a:tcPr marT="91425" marB="91425" marR="91425" marL="91425"/>
                </a:tc>
              </a:tr>
              <a:tr h="381000">
                <a:tc>
                  <a:txBody>
                    <a:bodyPr>
                      <a:noAutofit/>
                    </a:bodyPr>
                    <a:lstStyle/>
                    <a:p>
                      <a:pPr indent="0" lvl="0" marL="0" rtl="0">
                        <a:spcBef>
                          <a:spcPts val="0"/>
                        </a:spcBef>
                        <a:spcAft>
                          <a:spcPts val="0"/>
                        </a:spcAft>
                        <a:buNone/>
                      </a:pPr>
                      <a:r>
                        <a:rPr lang="en"/>
                        <a:t>y</a:t>
                      </a:r>
                      <a:endParaRPr/>
                    </a:p>
                  </a:txBody>
                  <a:tcPr marT="91425" marB="91425" marR="91425" marL="91425"/>
                </a:tc>
                <a:tc>
                  <a:txBody>
                    <a:bodyPr>
                      <a:noAutofit/>
                    </a:bodyPr>
                    <a:lstStyle/>
                    <a:p>
                      <a:pPr indent="0" lvl="0" marL="0" rtl="0">
                        <a:spcBef>
                          <a:spcPts val="0"/>
                        </a:spcBef>
                        <a:spcAft>
                          <a:spcPts val="0"/>
                        </a:spcAft>
                        <a:buNone/>
                      </a:pPr>
                      <a:r>
                        <a:rPr lang="en"/>
                        <a:t>(1, 3), (1, 5), (1, 10), (5, 3), (5, 5), (5, 10)</a:t>
                      </a:r>
                      <a:endParaRPr/>
                    </a:p>
                  </a:txBody>
                  <a:tcPr marT="91425" marB="91425" marR="91425" marL="91425"/>
                </a:tc>
              </a:tr>
            </a:tbl>
          </a:graphicData>
        </a:graphic>
      </p:graphicFrame>
      <p:sp>
        <p:nvSpPr>
          <p:cNvPr id="380" name="Shape 3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DU Pairs</a:t>
            </a:r>
            <a:endParaRPr/>
          </a:p>
        </p:txBody>
      </p:sp>
      <p:sp>
        <p:nvSpPr>
          <p:cNvPr id="386" name="Shape 386"/>
          <p:cNvSpPr txBox="1"/>
          <p:nvPr>
            <p:ph idx="2" type="body"/>
          </p:nvPr>
        </p:nvSpPr>
        <p:spPr>
          <a:xfrm>
            <a:off x="457200" y="1590350"/>
            <a:ext cx="42351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5.				y = y - x;</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6.			}else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7.				x = x + 1;</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8.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9.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11. }</a:t>
            </a:r>
            <a:endParaRPr sz="1800">
              <a:latin typeface="Consolas"/>
              <a:ea typeface="Consolas"/>
              <a:cs typeface="Consolas"/>
              <a:sym typeface="Consolas"/>
            </a:endParaRPr>
          </a:p>
        </p:txBody>
      </p:sp>
      <p:graphicFrame>
        <p:nvGraphicFramePr>
          <p:cNvPr id="387" name="Shape 387"/>
          <p:cNvGraphicFramePr/>
          <p:nvPr/>
        </p:nvGraphicFramePr>
        <p:xfrm>
          <a:off x="4692300" y="2146100"/>
          <a:ext cx="3000000" cy="3000000"/>
        </p:xfrm>
        <a:graphic>
          <a:graphicData uri="http://schemas.openxmlformats.org/drawingml/2006/table">
            <a:tbl>
              <a:tblPr>
                <a:noFill/>
                <a:tableStyleId>{FE81F7E9-57BB-4D36-B90A-9C642752CD1C}</a:tableStyleId>
              </a:tblPr>
              <a:tblGrid>
                <a:gridCol w="948650"/>
                <a:gridCol w="2323775"/>
              </a:tblGrid>
              <a:tr h="381000">
                <a:tc>
                  <a:txBody>
                    <a:bodyPr>
                      <a:noAutofit/>
                    </a:bodyPr>
                    <a:lstStyle/>
                    <a:p>
                      <a:pPr indent="0" lvl="0" marL="0" rtl="0">
                        <a:spcBef>
                          <a:spcPts val="0"/>
                        </a:spcBef>
                        <a:spcAft>
                          <a:spcPts val="0"/>
                        </a:spcAft>
                        <a:buNone/>
                      </a:pPr>
                      <a:r>
                        <a:rPr b="1" lang="en"/>
                        <a:t>Variable</a:t>
                      </a:r>
                      <a:endParaRPr b="1"/>
                    </a:p>
                  </a:txBody>
                  <a:tcPr marT="91425" marB="91425" marR="91425" marL="91425"/>
                </a:tc>
                <a:tc>
                  <a:txBody>
                    <a:bodyPr>
                      <a:noAutofit/>
                    </a:bodyPr>
                    <a:lstStyle/>
                    <a:p>
                      <a:pPr indent="0" lvl="0" marL="0" rtl="0">
                        <a:spcBef>
                          <a:spcPts val="0"/>
                        </a:spcBef>
                        <a:spcAft>
                          <a:spcPts val="0"/>
                        </a:spcAft>
                        <a:buNone/>
                      </a:pPr>
                      <a:r>
                        <a:rPr b="1" lang="en"/>
                        <a:t>D-U Pairs</a:t>
                      </a:r>
                      <a:endParaRPr b="1"/>
                    </a:p>
                  </a:txBody>
                  <a:tcPr marT="91425" marB="91425" marR="91425" marL="91425"/>
                </a:tc>
              </a:tr>
              <a:tr h="381000">
                <a:tc>
                  <a:txBody>
                    <a:bodyPr>
                      <a:noAutofit/>
                    </a:bodyPr>
                    <a:lstStyle/>
                    <a:p>
                      <a:pPr indent="0" lvl="0" marL="0" rtl="0">
                        <a:spcBef>
                          <a:spcPts val="0"/>
                        </a:spcBef>
                        <a:spcAft>
                          <a:spcPts val="0"/>
                        </a:spcAft>
                        <a:buNone/>
                      </a:pPr>
                      <a:r>
                        <a:rPr lang="en"/>
                        <a:t>x</a:t>
                      </a:r>
                      <a:endParaRPr/>
                    </a:p>
                  </a:txBody>
                  <a:tcPr marT="91425" marB="91425" marR="91425" marL="91425"/>
                </a:tc>
                <a:tc>
                  <a:txBody>
                    <a:bodyPr>
                      <a:noAutofit/>
                    </a:bodyPr>
                    <a:lstStyle/>
                    <a:p>
                      <a:pPr indent="0" lvl="0" marL="0" rtl="0">
                        <a:spcBef>
                          <a:spcPts val="0"/>
                        </a:spcBef>
                        <a:spcAft>
                          <a:spcPts val="0"/>
                        </a:spcAft>
                        <a:buNone/>
                      </a:pPr>
                      <a:r>
                        <a:rPr lang="en"/>
                        <a:t>(1, 4), </a:t>
                      </a:r>
                      <a:r>
                        <a:rPr lang="en">
                          <a:solidFill>
                            <a:schemeClr val="dk1"/>
                          </a:solidFill>
                        </a:rPr>
                        <a:t>(1, 5), </a:t>
                      </a:r>
                      <a:r>
                        <a:rPr lang="en"/>
                        <a:t>(1, 7), (1, 10), (7, 4), (7, 5), (7, 7), (7, 10) </a:t>
                      </a:r>
                      <a:endParaRPr/>
                    </a:p>
                  </a:txBody>
                  <a:tcPr marT="91425" marB="91425" marR="91425" marL="91425"/>
                </a:tc>
              </a:tr>
              <a:tr h="381000">
                <a:tc>
                  <a:txBody>
                    <a:bodyPr>
                      <a:noAutofit/>
                    </a:bodyPr>
                    <a:lstStyle/>
                    <a:p>
                      <a:pPr indent="0" lvl="0" marL="0" rtl="0">
                        <a:spcBef>
                          <a:spcPts val="0"/>
                        </a:spcBef>
                        <a:spcAft>
                          <a:spcPts val="0"/>
                        </a:spcAft>
                        <a:buNone/>
                      </a:pPr>
                      <a:r>
                        <a:rPr lang="en"/>
                        <a:t>y</a:t>
                      </a:r>
                      <a:endParaRPr/>
                    </a:p>
                  </a:txBody>
                  <a:tcPr marT="91425" marB="91425" marR="91425" marL="91425"/>
                </a:tc>
                <a:tc>
                  <a:txBody>
                    <a:bodyPr>
                      <a:noAutofit/>
                    </a:bodyPr>
                    <a:lstStyle/>
                    <a:p>
                      <a:pPr indent="0" lvl="0" marL="0" rtl="0">
                        <a:spcBef>
                          <a:spcPts val="0"/>
                        </a:spcBef>
                        <a:spcAft>
                          <a:spcPts val="0"/>
                        </a:spcAft>
                        <a:buNone/>
                      </a:pPr>
                      <a:r>
                        <a:rPr lang="en"/>
                        <a:t>(1, 3), (1, 5), (1, 10), (5, 3), (5, 5), (5, 10)</a:t>
                      </a:r>
                      <a:endParaRPr/>
                    </a:p>
                  </a:txBody>
                  <a:tcPr marT="91425" marB="91425" marR="91425" marL="91425"/>
                </a:tc>
              </a:tr>
            </a:tbl>
          </a:graphicData>
        </a:graphic>
      </p:graphicFrame>
      <p:sp>
        <p:nvSpPr>
          <p:cNvPr id="388" name="Shape 388"/>
          <p:cNvSpPr txBox="1"/>
          <p:nvPr/>
        </p:nvSpPr>
        <p:spPr>
          <a:xfrm>
            <a:off x="4296100" y="3901975"/>
            <a:ext cx="3931500" cy="53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Test 1: (x = 1, y = 2)</a:t>
            </a:r>
            <a:endParaRPr b="1"/>
          </a:p>
          <a:p>
            <a:pPr indent="0" lvl="0" marL="0">
              <a:spcBef>
                <a:spcPts val="0"/>
              </a:spcBef>
              <a:spcAft>
                <a:spcPts val="0"/>
              </a:spcAft>
              <a:buNone/>
            </a:pPr>
            <a:r>
              <a:rPr lang="en"/>
              <a:t>Covers lines </a:t>
            </a:r>
            <a:r>
              <a:rPr lang="en"/>
              <a:t>1, 3, 4, 5, 3, 4, 5, 3, 10</a:t>
            </a:r>
            <a:endParaRPr/>
          </a:p>
          <a:p>
            <a:pPr indent="0" lvl="0" marL="0">
              <a:spcBef>
                <a:spcPts val="0"/>
              </a:spcBef>
              <a:spcAft>
                <a:spcPts val="0"/>
              </a:spcAft>
              <a:buNone/>
            </a:pPr>
            <a:r>
              <a:t/>
            </a:r>
            <a:endParaRPr/>
          </a:p>
        </p:txBody>
      </p:sp>
      <p:cxnSp>
        <p:nvCxnSpPr>
          <p:cNvPr id="389" name="Shape 389"/>
          <p:cNvCxnSpPr/>
          <p:nvPr/>
        </p:nvCxnSpPr>
        <p:spPr>
          <a:xfrm>
            <a:off x="5695300"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390" name="Shape 390"/>
          <p:cNvCxnSpPr/>
          <p:nvPr/>
        </p:nvCxnSpPr>
        <p:spPr>
          <a:xfrm>
            <a:off x="6168400"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391" name="Shape 391"/>
          <p:cNvCxnSpPr/>
          <p:nvPr/>
        </p:nvCxnSpPr>
        <p:spPr>
          <a:xfrm>
            <a:off x="7340175"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392" name="Shape 392"/>
          <p:cNvCxnSpPr/>
          <p:nvPr/>
        </p:nvCxnSpPr>
        <p:spPr>
          <a:xfrm>
            <a:off x="5695300" y="3334400"/>
            <a:ext cx="473100" cy="0"/>
          </a:xfrm>
          <a:prstGeom prst="straightConnector1">
            <a:avLst/>
          </a:prstGeom>
          <a:noFill/>
          <a:ln cap="flat" cmpd="sng" w="9525">
            <a:solidFill>
              <a:srgbClr val="FF0000"/>
            </a:solidFill>
            <a:prstDash val="solid"/>
            <a:round/>
            <a:headEnd len="lg" w="lg" type="none"/>
            <a:tailEnd len="lg" w="lg" type="none"/>
          </a:ln>
        </p:spPr>
      </p:cxnSp>
      <p:cxnSp>
        <p:nvCxnSpPr>
          <p:cNvPr id="393" name="Shape 393"/>
          <p:cNvCxnSpPr/>
          <p:nvPr/>
        </p:nvCxnSpPr>
        <p:spPr>
          <a:xfrm>
            <a:off x="6168400" y="3334400"/>
            <a:ext cx="473100" cy="0"/>
          </a:xfrm>
          <a:prstGeom prst="straightConnector1">
            <a:avLst/>
          </a:prstGeom>
          <a:noFill/>
          <a:ln cap="flat" cmpd="sng" w="9525">
            <a:solidFill>
              <a:srgbClr val="FF0000"/>
            </a:solidFill>
            <a:prstDash val="solid"/>
            <a:round/>
            <a:headEnd len="lg" w="lg" type="none"/>
            <a:tailEnd len="lg" w="lg" type="none"/>
          </a:ln>
        </p:spPr>
      </p:cxnSp>
      <p:cxnSp>
        <p:nvCxnSpPr>
          <p:cNvPr id="394" name="Shape 394"/>
          <p:cNvCxnSpPr/>
          <p:nvPr/>
        </p:nvCxnSpPr>
        <p:spPr>
          <a:xfrm>
            <a:off x="7383525" y="3334400"/>
            <a:ext cx="473100" cy="0"/>
          </a:xfrm>
          <a:prstGeom prst="straightConnector1">
            <a:avLst/>
          </a:prstGeom>
          <a:noFill/>
          <a:ln cap="flat" cmpd="sng" w="9525">
            <a:solidFill>
              <a:srgbClr val="FF0000"/>
            </a:solidFill>
            <a:prstDash val="solid"/>
            <a:round/>
            <a:headEnd len="lg" w="lg" type="none"/>
            <a:tailEnd len="lg" w="lg" type="none"/>
          </a:ln>
        </p:spPr>
      </p:cxnSp>
      <p:cxnSp>
        <p:nvCxnSpPr>
          <p:cNvPr id="395" name="Shape 395"/>
          <p:cNvCxnSpPr/>
          <p:nvPr/>
        </p:nvCxnSpPr>
        <p:spPr>
          <a:xfrm>
            <a:off x="5695300" y="3574825"/>
            <a:ext cx="473100" cy="0"/>
          </a:xfrm>
          <a:prstGeom prst="straightConnector1">
            <a:avLst/>
          </a:prstGeom>
          <a:noFill/>
          <a:ln cap="flat" cmpd="sng" w="9525">
            <a:solidFill>
              <a:srgbClr val="FF0000"/>
            </a:solidFill>
            <a:prstDash val="solid"/>
            <a:round/>
            <a:headEnd len="lg" w="lg" type="none"/>
            <a:tailEnd len="lg" w="lg" type="none"/>
          </a:ln>
        </p:spPr>
      </p:cxnSp>
      <p:cxnSp>
        <p:nvCxnSpPr>
          <p:cNvPr id="396" name="Shape 396"/>
          <p:cNvCxnSpPr/>
          <p:nvPr/>
        </p:nvCxnSpPr>
        <p:spPr>
          <a:xfrm>
            <a:off x="6269425" y="3574825"/>
            <a:ext cx="473100" cy="0"/>
          </a:xfrm>
          <a:prstGeom prst="straightConnector1">
            <a:avLst/>
          </a:prstGeom>
          <a:noFill/>
          <a:ln cap="flat" cmpd="sng" w="9525">
            <a:solidFill>
              <a:srgbClr val="FF0000"/>
            </a:solidFill>
            <a:prstDash val="solid"/>
            <a:round/>
            <a:headEnd len="lg" w="lg" type="none"/>
            <a:tailEnd len="lg" w="lg" type="none"/>
          </a:ln>
        </p:spPr>
      </p:cxnSp>
      <p:sp>
        <p:nvSpPr>
          <p:cNvPr id="397" name="Shape 397"/>
          <p:cNvSpPr txBox="1"/>
          <p:nvPr/>
        </p:nvSpPr>
        <p:spPr>
          <a:xfrm>
            <a:off x="4296100" y="4410400"/>
            <a:ext cx="4235100" cy="53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Test 2: (x = -1, y = 1)</a:t>
            </a:r>
            <a:endParaRPr b="1"/>
          </a:p>
          <a:p>
            <a:pPr indent="0" lvl="0" marL="0" rtl="0">
              <a:spcBef>
                <a:spcPts val="0"/>
              </a:spcBef>
              <a:spcAft>
                <a:spcPts val="0"/>
              </a:spcAft>
              <a:buNone/>
            </a:pPr>
            <a:r>
              <a:rPr lang="en"/>
              <a:t>Covers lines 1, 3, 4, 6, 7, 3, 4, 6, 7, 3, 4, 5, 3, 10</a:t>
            </a:r>
            <a:endParaRPr/>
          </a:p>
          <a:p>
            <a:pPr indent="0" lvl="0" marL="0" rtl="0">
              <a:spcBef>
                <a:spcPts val="0"/>
              </a:spcBef>
              <a:spcAft>
                <a:spcPts val="0"/>
              </a:spcAft>
              <a:buNone/>
            </a:pPr>
            <a:r>
              <a:t/>
            </a:r>
            <a:endParaRPr/>
          </a:p>
        </p:txBody>
      </p:sp>
      <p:cxnSp>
        <p:nvCxnSpPr>
          <p:cNvPr id="398" name="Shape 398"/>
          <p:cNvCxnSpPr/>
          <p:nvPr/>
        </p:nvCxnSpPr>
        <p:spPr>
          <a:xfrm>
            <a:off x="6742525"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399" name="Shape 399"/>
          <p:cNvCxnSpPr/>
          <p:nvPr/>
        </p:nvCxnSpPr>
        <p:spPr>
          <a:xfrm>
            <a:off x="5695300" y="2945525"/>
            <a:ext cx="473100" cy="0"/>
          </a:xfrm>
          <a:prstGeom prst="straightConnector1">
            <a:avLst/>
          </a:prstGeom>
          <a:noFill/>
          <a:ln cap="flat" cmpd="sng" w="9525">
            <a:solidFill>
              <a:srgbClr val="FF0000"/>
            </a:solidFill>
            <a:prstDash val="solid"/>
            <a:round/>
            <a:headEnd len="lg" w="lg" type="none"/>
            <a:tailEnd len="lg" w="lg" type="none"/>
          </a:ln>
        </p:spPr>
      </p:cxnSp>
      <p:cxnSp>
        <p:nvCxnSpPr>
          <p:cNvPr id="400" name="Shape 400"/>
          <p:cNvCxnSpPr/>
          <p:nvPr/>
        </p:nvCxnSpPr>
        <p:spPr>
          <a:xfrm>
            <a:off x="6177100" y="2945525"/>
            <a:ext cx="473100" cy="0"/>
          </a:xfrm>
          <a:prstGeom prst="straightConnector1">
            <a:avLst/>
          </a:prstGeom>
          <a:noFill/>
          <a:ln cap="flat" cmpd="sng" w="9525">
            <a:solidFill>
              <a:srgbClr val="FF0000"/>
            </a:solidFill>
            <a:prstDash val="solid"/>
            <a:round/>
            <a:headEnd len="lg" w="lg" type="none"/>
            <a:tailEnd len="lg" w="lg" type="none"/>
          </a:ln>
        </p:spPr>
      </p:cxnSp>
      <p:cxnSp>
        <p:nvCxnSpPr>
          <p:cNvPr id="401" name="Shape 401"/>
          <p:cNvCxnSpPr/>
          <p:nvPr/>
        </p:nvCxnSpPr>
        <p:spPr>
          <a:xfrm>
            <a:off x="6742525" y="2945525"/>
            <a:ext cx="473100" cy="0"/>
          </a:xfrm>
          <a:prstGeom prst="straightConnector1">
            <a:avLst/>
          </a:prstGeom>
          <a:noFill/>
          <a:ln cap="flat" cmpd="sng" w="9525">
            <a:solidFill>
              <a:srgbClr val="FF0000"/>
            </a:solidFill>
            <a:prstDash val="solid"/>
            <a:round/>
            <a:headEnd len="lg" w="lg" type="none"/>
            <a:tailEnd len="lg" w="lg" type="none"/>
          </a:ln>
        </p:spPr>
      </p:cxnSp>
      <p:cxnSp>
        <p:nvCxnSpPr>
          <p:cNvPr id="402" name="Shape 402"/>
          <p:cNvCxnSpPr/>
          <p:nvPr/>
        </p:nvCxnSpPr>
        <p:spPr>
          <a:xfrm>
            <a:off x="7340175" y="2944250"/>
            <a:ext cx="473100" cy="0"/>
          </a:xfrm>
          <a:prstGeom prst="straightConnector1">
            <a:avLst/>
          </a:prstGeom>
          <a:noFill/>
          <a:ln cap="flat" cmpd="sng" w="9525">
            <a:solidFill>
              <a:srgbClr val="FF0000"/>
            </a:solidFill>
            <a:prstDash val="solid"/>
            <a:round/>
            <a:headEnd len="lg" w="lg" type="none"/>
            <a:tailEnd len="lg" w="lg" type="none"/>
          </a:ln>
        </p:spPr>
      </p:cxnSp>
      <p:sp>
        <p:nvSpPr>
          <p:cNvPr id="403" name="Shape 403"/>
          <p:cNvSpPr txBox="1"/>
          <p:nvPr/>
        </p:nvSpPr>
        <p:spPr>
          <a:xfrm>
            <a:off x="4296100" y="4862200"/>
            <a:ext cx="4235100" cy="53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Test 3: (x = 1, y = 0)</a:t>
            </a:r>
            <a:endParaRPr b="1"/>
          </a:p>
          <a:p>
            <a:pPr indent="0" lvl="0" marL="0" rtl="0">
              <a:spcBef>
                <a:spcPts val="0"/>
              </a:spcBef>
              <a:spcAft>
                <a:spcPts val="0"/>
              </a:spcAft>
              <a:buNone/>
            </a:pPr>
            <a:r>
              <a:rPr lang="en"/>
              <a:t>Covers lines 1, 3, 8</a:t>
            </a:r>
            <a:endParaRPr/>
          </a:p>
          <a:p>
            <a:pPr indent="0" lvl="0" marL="0" rtl="0">
              <a:spcBef>
                <a:spcPts val="0"/>
              </a:spcBef>
              <a:spcAft>
                <a:spcPts val="0"/>
              </a:spcAft>
              <a:buNone/>
            </a:pPr>
            <a:r>
              <a:t/>
            </a:r>
            <a:endParaRPr/>
          </a:p>
        </p:txBody>
      </p:sp>
      <p:cxnSp>
        <p:nvCxnSpPr>
          <p:cNvPr id="404" name="Shape 404"/>
          <p:cNvCxnSpPr/>
          <p:nvPr/>
        </p:nvCxnSpPr>
        <p:spPr>
          <a:xfrm>
            <a:off x="6796925" y="3334400"/>
            <a:ext cx="473100" cy="0"/>
          </a:xfrm>
          <a:prstGeom prst="straightConnector1">
            <a:avLst/>
          </a:prstGeom>
          <a:noFill/>
          <a:ln cap="flat" cmpd="sng" w="9525">
            <a:solidFill>
              <a:srgbClr val="FF0000"/>
            </a:solidFill>
            <a:prstDash val="solid"/>
            <a:round/>
            <a:headEnd len="lg" w="lg" type="none"/>
            <a:tailEnd len="lg" w="lg" type="none"/>
          </a:ln>
        </p:spPr>
      </p:cxnSp>
      <p:sp>
        <p:nvSpPr>
          <p:cNvPr id="405" name="Shape 4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411" name="Shape 4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Arrays, pointers, and complex data structures introduce uncertainty into analysis.</a:t>
            </a:r>
            <a:endParaRPr/>
          </a:p>
          <a:p>
            <a:pPr indent="-381000" lvl="1" marL="914400" marR="0" rtl="0" algn="l">
              <a:lnSpc>
                <a:spcPct val="100000"/>
              </a:lnSpc>
              <a:spcBef>
                <a:spcPts val="0"/>
              </a:spcBef>
              <a:spcAft>
                <a:spcPts val="0"/>
              </a:spcAft>
              <a:buSzPts val="2400"/>
              <a:buChar char="○"/>
            </a:pPr>
            <a:r>
              <a:rPr lang="en"/>
              <a:t>Requires a policy for how aliasing is handled.</a:t>
            </a:r>
            <a:endParaRPr/>
          </a:p>
          <a:p>
            <a:pPr indent="-381000" lvl="1" marL="914400" marR="0" rtl="0" algn="l">
              <a:lnSpc>
                <a:spcPct val="100000"/>
              </a:lnSpc>
              <a:spcBef>
                <a:spcPts val="0"/>
              </a:spcBef>
              <a:spcAft>
                <a:spcPts val="0"/>
              </a:spcAft>
              <a:buSzPts val="2400"/>
              <a:buChar char="○"/>
            </a:pPr>
            <a:r>
              <a:rPr lang="en"/>
              <a:t>Trade-off between computational feasibility and precision.</a:t>
            </a:r>
            <a:endParaRPr/>
          </a:p>
          <a:p>
            <a:pPr indent="-419100" lvl="0" marL="457200" marR="0" rtl="0" algn="l">
              <a:lnSpc>
                <a:spcPct val="100000"/>
              </a:lnSpc>
              <a:spcBef>
                <a:spcPts val="0"/>
              </a:spcBef>
              <a:spcAft>
                <a:spcPts val="0"/>
              </a:spcAft>
              <a:buSzPts val="3000"/>
              <a:buChar char="●"/>
            </a:pPr>
            <a:r>
              <a:rPr lang="en"/>
              <a:t>Analyses must handle non-local references.</a:t>
            </a:r>
            <a:endParaRPr/>
          </a:p>
          <a:p>
            <a:pPr indent="-381000" lvl="1" marL="914400" marR="0" rtl="0" algn="l">
              <a:lnSpc>
                <a:spcPct val="100000"/>
              </a:lnSpc>
              <a:spcBef>
                <a:spcPts val="0"/>
              </a:spcBef>
              <a:spcAft>
                <a:spcPts val="0"/>
              </a:spcAft>
              <a:buSzPts val="2400"/>
              <a:buChar char="○"/>
            </a:pPr>
            <a:r>
              <a:rPr lang="en"/>
              <a:t>Similar trade-off. Can gain efficiency by sacrificing flow sensitivity and context sensitivity.</a:t>
            </a:r>
            <a:endParaRPr/>
          </a:p>
        </p:txBody>
      </p:sp>
      <p:sp>
        <p:nvSpPr>
          <p:cNvPr id="412" name="Shape 4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418" name="Shape 4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If there is a fault in a computation, we can observe it by looking at where the computation is used. </a:t>
            </a:r>
            <a:endParaRPr/>
          </a:p>
          <a:p>
            <a:pPr indent="-419100" lvl="0" marL="457200" marR="0" rtl="0" algn="l">
              <a:lnSpc>
                <a:spcPct val="100000"/>
              </a:lnSpc>
              <a:spcBef>
                <a:spcPts val="0"/>
              </a:spcBef>
              <a:spcAft>
                <a:spcPts val="0"/>
              </a:spcAft>
              <a:buSzPts val="3000"/>
              <a:buChar char="●"/>
            </a:pPr>
            <a:r>
              <a:rPr lang="en"/>
              <a:t>By identifying DU pairs and paths, we can create tests that trigger faults along those paths.</a:t>
            </a:r>
            <a:endParaRPr/>
          </a:p>
          <a:p>
            <a:pPr indent="-381000" lvl="1" marL="914400" marR="0" rtl="0" algn="l">
              <a:lnSpc>
                <a:spcPct val="100000"/>
              </a:lnSpc>
              <a:spcBef>
                <a:spcPts val="0"/>
              </a:spcBef>
              <a:spcAft>
                <a:spcPts val="0"/>
              </a:spcAft>
              <a:buSzPts val="2400"/>
              <a:buChar char="○"/>
            </a:pPr>
            <a:r>
              <a:rPr lang="en"/>
              <a:t>All DU Pairs coverage</a:t>
            </a:r>
            <a:endParaRPr/>
          </a:p>
          <a:p>
            <a:pPr indent="-381000" lvl="1" marL="914400" marR="0" rtl="0" algn="l">
              <a:lnSpc>
                <a:spcPct val="100000"/>
              </a:lnSpc>
              <a:spcBef>
                <a:spcPts val="0"/>
              </a:spcBef>
              <a:spcAft>
                <a:spcPts val="0"/>
              </a:spcAft>
              <a:buSzPts val="2400"/>
              <a:buChar char="○"/>
            </a:pPr>
            <a:r>
              <a:rPr lang="en"/>
              <a:t>All DU Paths coverage</a:t>
            </a:r>
            <a:endParaRPr/>
          </a:p>
          <a:p>
            <a:pPr indent="-381000" lvl="1" marL="914400" marR="0" rtl="0" algn="l">
              <a:lnSpc>
                <a:spcPct val="100000"/>
              </a:lnSpc>
              <a:spcBef>
                <a:spcPts val="0"/>
              </a:spcBef>
              <a:spcAft>
                <a:spcPts val="0"/>
              </a:spcAft>
              <a:buSzPts val="2400"/>
              <a:buChar char="○"/>
            </a:pPr>
            <a:r>
              <a:rPr lang="en"/>
              <a:t>All Definitions coverage</a:t>
            </a:r>
            <a:endParaRPr/>
          </a:p>
        </p:txBody>
      </p:sp>
      <p:sp>
        <p:nvSpPr>
          <p:cNvPr id="419" name="Shape 4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Class</a:t>
            </a:r>
            <a:endParaRPr/>
          </a:p>
        </p:txBody>
      </p:sp>
      <p:sp>
        <p:nvSpPr>
          <p:cNvPr id="425" name="Shape 4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Model-Based Testing</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Reading: Chapter 14</a:t>
            </a:r>
            <a:endParaRPr/>
          </a:p>
          <a:p>
            <a:pPr indent="-419100" lvl="0" marL="457200" marR="0" rtl="0" algn="l">
              <a:lnSpc>
                <a:spcPct val="100000"/>
              </a:lnSpc>
              <a:spcBef>
                <a:spcPts val="0"/>
              </a:spcBef>
              <a:spcAft>
                <a:spcPts val="0"/>
              </a:spcAft>
              <a:buSzPts val="3000"/>
              <a:buChar char="●"/>
            </a:pPr>
            <a:r>
              <a:rPr lang="en"/>
              <a:t>Homework: </a:t>
            </a:r>
            <a:endParaRPr/>
          </a:p>
          <a:p>
            <a:pPr indent="-381000" lvl="1" marL="914400" marR="0" rtl="0" algn="l">
              <a:lnSpc>
                <a:spcPct val="100000"/>
              </a:lnSpc>
              <a:spcBef>
                <a:spcPts val="0"/>
              </a:spcBef>
              <a:spcAft>
                <a:spcPts val="0"/>
              </a:spcAft>
              <a:buSzPts val="2400"/>
              <a:buChar char="○"/>
            </a:pPr>
            <a:r>
              <a:rPr lang="en"/>
              <a:t>Homework 2 is out - Due March 6th</a:t>
            </a:r>
            <a:endParaRPr/>
          </a:p>
          <a:p>
            <a:pPr indent="-381000" lvl="1" marL="914400" marR="0" rtl="0" algn="l">
              <a:lnSpc>
                <a:spcPct val="100000"/>
              </a:lnSpc>
              <a:spcBef>
                <a:spcPts val="0"/>
              </a:spcBef>
              <a:spcAft>
                <a:spcPts val="0"/>
              </a:spcAft>
              <a:buSzPts val="2400"/>
              <a:buChar char="○"/>
            </a:pPr>
            <a:r>
              <a:rPr lang="en"/>
              <a:t>Reading Assignment 2 due tonight</a:t>
            </a:r>
            <a:endParaRPr/>
          </a:p>
        </p:txBody>
      </p:sp>
      <p:sp>
        <p:nvSpPr>
          <p:cNvPr id="426" name="Shape 4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Flow Analyses</a:t>
            </a:r>
            <a:endParaRPr/>
          </a:p>
        </p:txBody>
      </p:sp>
      <p:sp>
        <p:nvSpPr>
          <p:cNvPr id="80" name="Shape 8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Used to detect faults and other anomalies.</a:t>
            </a:r>
            <a:endParaRPr/>
          </a:p>
          <a:p>
            <a:pPr indent="0" lvl="0" marL="0" rtl="0">
              <a:spcBef>
                <a:spcPts val="600"/>
              </a:spcBef>
              <a:spcAft>
                <a:spcPts val="0"/>
              </a:spcAft>
              <a:buNone/>
            </a:pPr>
            <a:r>
              <a:t/>
            </a:r>
            <a:endParaRPr sz="2400"/>
          </a:p>
          <a:p>
            <a:pPr indent="0" lvl="0" marL="0" rtl="0">
              <a:spcBef>
                <a:spcPts val="600"/>
              </a:spcBef>
              <a:spcAft>
                <a:spcPts val="0"/>
              </a:spcAft>
              <a:buNone/>
            </a:pPr>
            <a:r>
              <a:t/>
            </a:r>
            <a:endParaRPr sz="2400"/>
          </a:p>
          <a:p>
            <a:pPr indent="0" lvl="0" marL="0" rtl="0">
              <a:spcBef>
                <a:spcPts val="600"/>
              </a:spcBef>
              <a:spcAft>
                <a:spcPts val="0"/>
              </a:spcAft>
              <a:buNone/>
            </a:pPr>
            <a:r>
              <a:t/>
            </a:r>
            <a:endParaRPr sz="2400"/>
          </a:p>
          <a:p>
            <a:pPr indent="0" lvl="0" marL="0" rtl="0">
              <a:spcBef>
                <a:spcPts val="600"/>
              </a:spcBef>
              <a:spcAft>
                <a:spcPts val="0"/>
              </a:spcAft>
              <a:buNone/>
            </a:pPr>
            <a:r>
              <a:t/>
            </a:r>
            <a:endParaRPr sz="2400"/>
          </a:p>
          <a:p>
            <a:pPr indent="0" lvl="0" marL="0" rtl="0">
              <a:spcBef>
                <a:spcPts val="600"/>
              </a:spcBef>
              <a:spcAft>
                <a:spcPts val="0"/>
              </a:spcAft>
              <a:buNone/>
            </a:pPr>
            <a:r>
              <a:t/>
            </a:r>
            <a:endParaRPr sz="2400"/>
          </a:p>
          <a:p>
            <a:pPr indent="0" lvl="0" marL="0" rtl="0">
              <a:spcBef>
                <a:spcPts val="600"/>
              </a:spcBef>
              <a:spcAft>
                <a:spcPts val="0"/>
              </a:spcAft>
              <a:buNone/>
            </a:pPr>
            <a:r>
              <a:t/>
            </a:r>
            <a:endParaRPr sz="2400"/>
          </a:p>
          <a:p>
            <a:pPr indent="0" lvl="0" marL="0" rtl="0">
              <a:spcBef>
                <a:spcPts val="600"/>
              </a:spcBef>
              <a:spcAft>
                <a:spcPts val="0"/>
              </a:spcAft>
              <a:buNone/>
            </a:pPr>
            <a:r>
              <a:t/>
            </a:r>
            <a:endParaRPr sz="2400"/>
          </a:p>
          <a:p>
            <a:pPr indent="-419100" lvl="0" marL="457200" marR="0" rtl="0" algn="l">
              <a:lnSpc>
                <a:spcPct val="100000"/>
              </a:lnSpc>
              <a:spcBef>
                <a:spcPts val="600"/>
              </a:spcBef>
              <a:spcAft>
                <a:spcPts val="0"/>
              </a:spcAft>
              <a:buClr>
                <a:schemeClr val="dk1"/>
              </a:buClr>
              <a:buSzPts val="3000"/>
              <a:buFont typeface="Arial"/>
              <a:buChar char="●"/>
            </a:pPr>
            <a:r>
              <a:rPr lang="en"/>
              <a:t>Also can be 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en"/>
              <a:t>Have we covered the data dependencies?</a:t>
            </a:r>
            <a:endParaRPr/>
          </a:p>
        </p:txBody>
      </p:sp>
      <p:graphicFrame>
        <p:nvGraphicFramePr>
          <p:cNvPr id="81" name="Shape 81"/>
          <p:cNvGraphicFramePr/>
          <p:nvPr/>
        </p:nvGraphicFramePr>
        <p:xfrm>
          <a:off x="952500" y="2377325"/>
          <a:ext cx="3000000" cy="3000000"/>
        </p:xfrm>
        <a:graphic>
          <a:graphicData uri="http://schemas.openxmlformats.org/drawingml/2006/table">
            <a:tbl>
              <a:tblPr>
                <a:noFill/>
                <a:tableStyleId>{FE81F7E9-57BB-4D36-B90A-9C642752CD1C}</a:tableStyleId>
              </a:tblPr>
              <a:tblGrid>
                <a:gridCol w="2413000"/>
                <a:gridCol w="2413000"/>
                <a:gridCol w="2413000"/>
              </a:tblGrid>
              <a:tr h="381000">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b="1" lang="en"/>
                        <a:t>Any-Paths</a:t>
                      </a:r>
                      <a:endParaRPr b="1"/>
                    </a:p>
                  </a:txBody>
                  <a:tcPr marT="91425" marB="91425" marR="91425" marL="91425"/>
                </a:tc>
                <a:tc>
                  <a:txBody>
                    <a:bodyPr>
                      <a:noAutofit/>
                    </a:bodyPr>
                    <a:lstStyle/>
                    <a:p>
                      <a:pPr indent="0" lvl="0" marL="0" rtl="0">
                        <a:spcBef>
                          <a:spcPts val="0"/>
                        </a:spcBef>
                        <a:spcAft>
                          <a:spcPts val="0"/>
                        </a:spcAft>
                        <a:buNone/>
                      </a:pPr>
                      <a:r>
                        <a:rPr b="1" lang="en"/>
                        <a:t>All-Paths</a:t>
                      </a:r>
                      <a:endParaRPr b="1"/>
                    </a:p>
                  </a:txBody>
                  <a:tcPr marT="91425" marB="91425" marR="91425" marL="91425"/>
                </a:tc>
              </a:tr>
              <a:tr h="381000">
                <a:tc>
                  <a:txBody>
                    <a:bodyPr>
                      <a:noAutofit/>
                    </a:bodyPr>
                    <a:lstStyle/>
                    <a:p>
                      <a:pPr indent="0" lvl="0" marL="0" rtl="0">
                        <a:spcBef>
                          <a:spcPts val="0"/>
                        </a:spcBef>
                        <a:spcAft>
                          <a:spcPts val="0"/>
                        </a:spcAft>
                        <a:buNone/>
                      </a:pPr>
                      <a:r>
                        <a:rPr b="1" lang="en"/>
                        <a:t>Forward (pred)</a:t>
                      </a:r>
                      <a:endParaRPr b="1"/>
                    </a:p>
                  </a:txBody>
                  <a:tcPr marT="91425" marB="91425" marR="91425" marL="91425"/>
                </a:tc>
                <a:tc>
                  <a:txBody>
                    <a:bodyPr>
                      <a:noAutofit/>
                    </a:bodyPr>
                    <a:lstStyle/>
                    <a:p>
                      <a:pPr indent="0" lvl="0" marL="0" rtl="0">
                        <a:lnSpc>
                          <a:spcPct val="114000"/>
                        </a:lnSpc>
                        <a:spcBef>
                          <a:spcPts val="0"/>
                        </a:spcBef>
                        <a:spcAft>
                          <a:spcPts val="0"/>
                        </a:spcAft>
                        <a:buClr>
                          <a:schemeClr val="dk1"/>
                        </a:buClr>
                        <a:buSzPts val="1100"/>
                        <a:buFont typeface="Arial"/>
                        <a:buNone/>
                      </a:pPr>
                      <a:r>
                        <a:rPr b="1" lang="en">
                          <a:solidFill>
                            <a:schemeClr val="dk1"/>
                          </a:solidFill>
                          <a:highlight>
                            <a:srgbClr val="FFFFFF"/>
                          </a:highlight>
                        </a:rPr>
                        <a:t>Reach</a:t>
                      </a:r>
                      <a:endParaRPr b="1">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nSpc>
                          <a:spcPct val="114000"/>
                        </a:lnSpc>
                        <a:spcBef>
                          <a:spcPts val="0"/>
                        </a:spcBef>
                        <a:spcAft>
                          <a:spcPts val="0"/>
                        </a:spcAft>
                        <a:buNone/>
                      </a:pPr>
                      <a:r>
                        <a:rPr i="1" lang="en">
                          <a:solidFill>
                            <a:schemeClr val="dk1"/>
                          </a:solidFill>
                          <a:highlight>
                            <a:srgbClr val="FFFFFF"/>
                          </a:highlight>
                        </a:rPr>
                        <a:t>U </a:t>
                      </a:r>
                      <a:r>
                        <a:rPr lang="en">
                          <a:solidFill>
                            <a:schemeClr val="dk1"/>
                          </a:solidFill>
                          <a:highlight>
                            <a:srgbClr val="FFFFFF"/>
                          </a:highlight>
                        </a:rPr>
                        <a:t>may be preceded by G without an intervening </a:t>
                      </a:r>
                      <a:r>
                        <a:rPr i="1" lang="en">
                          <a:solidFill>
                            <a:schemeClr val="dk1"/>
                          </a:solidFill>
                          <a:highlight>
                            <a:srgbClr val="FFFFFF"/>
                          </a:highlight>
                        </a:rPr>
                        <a:t>K</a:t>
                      </a:r>
                      <a:endParaRPr/>
                    </a:p>
                  </a:txBody>
                  <a:tcPr marT="91425" marB="91425" marR="91425" marL="91425"/>
                </a:tc>
                <a:tc>
                  <a:txBody>
                    <a:bodyPr>
                      <a:noAutofit/>
                    </a:bodyPr>
                    <a:lstStyle/>
                    <a:p>
                      <a:pPr indent="0" lvl="0" marL="0" rtl="0">
                        <a:lnSpc>
                          <a:spcPct val="114000"/>
                        </a:lnSpc>
                        <a:spcBef>
                          <a:spcPts val="0"/>
                        </a:spcBef>
                        <a:spcAft>
                          <a:spcPts val="0"/>
                        </a:spcAft>
                        <a:buClr>
                          <a:schemeClr val="dk1"/>
                        </a:buClr>
                        <a:buSzPts val="1100"/>
                        <a:buFont typeface="Arial"/>
                        <a:buNone/>
                      </a:pPr>
                      <a:r>
                        <a:rPr b="1" lang="en">
                          <a:solidFill>
                            <a:schemeClr val="dk1"/>
                          </a:solidFill>
                          <a:highlight>
                            <a:srgbClr val="FFFFFF"/>
                          </a:highlight>
                        </a:rPr>
                        <a:t>Avail</a:t>
                      </a:r>
                      <a:endParaRPr b="1">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nSpc>
                          <a:spcPct val="114000"/>
                        </a:lnSpc>
                        <a:spcBef>
                          <a:spcPts val="0"/>
                        </a:spcBef>
                        <a:spcAft>
                          <a:spcPts val="0"/>
                        </a:spcAft>
                        <a:buNone/>
                      </a:pPr>
                      <a:r>
                        <a:rPr i="1" lang="en">
                          <a:solidFill>
                            <a:schemeClr val="dk1"/>
                          </a:solidFill>
                          <a:highlight>
                            <a:srgbClr val="FFFFFF"/>
                          </a:highlight>
                        </a:rPr>
                        <a:t>U </a:t>
                      </a:r>
                      <a:r>
                        <a:rPr lang="en">
                          <a:solidFill>
                            <a:schemeClr val="dk1"/>
                          </a:solidFill>
                          <a:highlight>
                            <a:srgbClr val="FFFFFF"/>
                          </a:highlight>
                        </a:rPr>
                        <a:t>is always preceded by G without an intervening </a:t>
                      </a:r>
                      <a:r>
                        <a:rPr i="1" lang="en">
                          <a:solidFill>
                            <a:schemeClr val="dk1"/>
                          </a:solidFill>
                          <a:highlight>
                            <a:srgbClr val="FFFFFF"/>
                          </a:highlight>
                        </a:rPr>
                        <a:t>K</a:t>
                      </a:r>
                      <a:endParaRPr/>
                    </a:p>
                  </a:txBody>
                  <a:tcPr marT="91425" marB="91425" marR="91425" marL="91425"/>
                </a:tc>
              </a:tr>
              <a:tr h="381000">
                <a:tc>
                  <a:txBody>
                    <a:bodyPr>
                      <a:noAutofit/>
                    </a:bodyPr>
                    <a:lstStyle/>
                    <a:p>
                      <a:pPr indent="0" lvl="0" marL="0" rtl="0">
                        <a:spcBef>
                          <a:spcPts val="0"/>
                        </a:spcBef>
                        <a:spcAft>
                          <a:spcPts val="0"/>
                        </a:spcAft>
                        <a:buNone/>
                      </a:pPr>
                      <a:r>
                        <a:rPr b="1" lang="en"/>
                        <a:t>Backward (succ)</a:t>
                      </a:r>
                      <a:endParaRPr b="1"/>
                    </a:p>
                  </a:txBody>
                  <a:tcPr marT="91425" marB="91425" marR="91425" marL="91425"/>
                </a:tc>
                <a:tc>
                  <a:txBody>
                    <a:bodyPr>
                      <a:noAutofit/>
                    </a:bodyPr>
                    <a:lstStyle/>
                    <a:p>
                      <a:pPr indent="0" lvl="0" marL="0" rtl="0">
                        <a:lnSpc>
                          <a:spcPct val="114000"/>
                        </a:lnSpc>
                        <a:spcBef>
                          <a:spcPts val="0"/>
                        </a:spcBef>
                        <a:spcAft>
                          <a:spcPts val="0"/>
                        </a:spcAft>
                        <a:buClr>
                          <a:schemeClr val="dk1"/>
                        </a:buClr>
                        <a:buSzPts val="1100"/>
                        <a:buFont typeface="Arial"/>
                        <a:buNone/>
                      </a:pPr>
                      <a:r>
                        <a:rPr b="1" lang="en">
                          <a:solidFill>
                            <a:schemeClr val="dk1"/>
                          </a:solidFill>
                          <a:highlight>
                            <a:srgbClr val="FFFFFF"/>
                          </a:highlight>
                        </a:rPr>
                        <a:t>Live</a:t>
                      </a:r>
                      <a:endParaRPr b="1">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rPr i="1" lang="en">
                          <a:solidFill>
                            <a:schemeClr val="dk1"/>
                          </a:solidFill>
                          <a:highlight>
                            <a:srgbClr val="FFFFFF"/>
                          </a:highlight>
                        </a:rPr>
                        <a:t>D </a:t>
                      </a:r>
                      <a:r>
                        <a:rPr lang="en">
                          <a:solidFill>
                            <a:schemeClr val="dk1"/>
                          </a:solidFill>
                          <a:highlight>
                            <a:srgbClr val="FFFFFF"/>
                          </a:highlight>
                        </a:rPr>
                        <a:t>may lead to </a:t>
                      </a:r>
                      <a:r>
                        <a:rPr i="1" lang="en">
                          <a:solidFill>
                            <a:schemeClr val="dk1"/>
                          </a:solidFill>
                          <a:highlight>
                            <a:srgbClr val="FFFFFF"/>
                          </a:highlight>
                        </a:rPr>
                        <a:t>G</a:t>
                      </a:r>
                      <a:r>
                        <a:rPr lang="en">
                          <a:solidFill>
                            <a:schemeClr val="dk1"/>
                          </a:solidFill>
                          <a:highlight>
                            <a:srgbClr val="FFFFFF"/>
                          </a:highlight>
                        </a:rPr>
                        <a:t> before </a:t>
                      </a:r>
                      <a:r>
                        <a:rPr i="1" lang="en">
                          <a:solidFill>
                            <a:schemeClr val="dk1"/>
                          </a:solidFill>
                          <a:highlight>
                            <a:srgbClr val="FFFFFF"/>
                          </a:highlight>
                        </a:rPr>
                        <a:t>K</a:t>
                      </a:r>
                      <a:endParaRPr i="1">
                        <a:solidFill>
                          <a:schemeClr val="dk1"/>
                        </a:solidFill>
                        <a:highlight>
                          <a:srgbClr val="FFFFFF"/>
                        </a:highlight>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lnSpc>
                          <a:spcPct val="114000"/>
                        </a:lnSpc>
                        <a:spcBef>
                          <a:spcPts val="0"/>
                        </a:spcBef>
                        <a:spcAft>
                          <a:spcPts val="0"/>
                        </a:spcAft>
                        <a:buClr>
                          <a:schemeClr val="dk1"/>
                        </a:buClr>
                        <a:buSzPts val="1100"/>
                        <a:buFont typeface="Arial"/>
                        <a:buNone/>
                      </a:pPr>
                      <a:r>
                        <a:rPr b="1" lang="en">
                          <a:solidFill>
                            <a:schemeClr val="dk1"/>
                          </a:solidFill>
                          <a:highlight>
                            <a:srgbClr val="FFFFFF"/>
                          </a:highlight>
                        </a:rPr>
                        <a:t>Inevitability</a:t>
                      </a:r>
                      <a:endParaRPr b="1">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t/>
                      </a:r>
                      <a:endParaRPr b="1">
                        <a:solidFill>
                          <a:schemeClr val="dk1"/>
                        </a:solidFill>
                        <a:highlight>
                          <a:srgbClr val="FFFFFF"/>
                        </a:highlight>
                      </a:endParaRPr>
                    </a:p>
                    <a:p>
                      <a:pPr indent="0" lvl="0" marL="0" rtl="0">
                        <a:lnSpc>
                          <a:spcPct val="114000"/>
                        </a:lnSpc>
                        <a:spcBef>
                          <a:spcPts val="0"/>
                        </a:spcBef>
                        <a:spcAft>
                          <a:spcPts val="0"/>
                        </a:spcAft>
                        <a:buClr>
                          <a:schemeClr val="dk1"/>
                        </a:buClr>
                        <a:buSzPts val="1100"/>
                        <a:buFont typeface="Arial"/>
                        <a:buNone/>
                      </a:pPr>
                      <a:r>
                        <a:rPr i="1" lang="en">
                          <a:solidFill>
                            <a:schemeClr val="dk1"/>
                          </a:solidFill>
                          <a:highlight>
                            <a:srgbClr val="FFFFFF"/>
                          </a:highlight>
                        </a:rPr>
                        <a:t>D </a:t>
                      </a:r>
                      <a:r>
                        <a:rPr lang="en">
                          <a:solidFill>
                            <a:schemeClr val="dk1"/>
                          </a:solidFill>
                          <a:highlight>
                            <a:srgbClr val="FFFFFF"/>
                          </a:highlight>
                        </a:rPr>
                        <a:t>always leads to </a:t>
                      </a:r>
                      <a:r>
                        <a:rPr i="1" lang="en">
                          <a:solidFill>
                            <a:schemeClr val="dk1"/>
                          </a:solidFill>
                          <a:highlight>
                            <a:srgbClr val="FFFFFF"/>
                          </a:highlight>
                        </a:rPr>
                        <a:t>G</a:t>
                      </a:r>
                      <a:r>
                        <a:rPr lang="en">
                          <a:solidFill>
                            <a:schemeClr val="dk1"/>
                          </a:solidFill>
                          <a:highlight>
                            <a:srgbClr val="FFFFFF"/>
                          </a:highlight>
                        </a:rPr>
                        <a:t> before </a:t>
                      </a:r>
                      <a:r>
                        <a:rPr i="1" lang="en">
                          <a:solidFill>
                            <a:schemeClr val="dk1"/>
                          </a:solidFill>
                          <a:highlight>
                            <a:srgbClr val="FFFFFF"/>
                          </a:highlight>
                        </a:rPr>
                        <a:t>K</a:t>
                      </a:r>
                      <a:endParaRPr i="1">
                        <a:solidFill>
                          <a:schemeClr val="dk1"/>
                        </a:solidFill>
                        <a:highlight>
                          <a:srgbClr val="FFFFFF"/>
                        </a:highlight>
                      </a:endParaRPr>
                    </a:p>
                    <a:p>
                      <a:pPr indent="0" lvl="0" marL="0" rtl="0">
                        <a:spcBef>
                          <a:spcPts val="0"/>
                        </a:spcBef>
                        <a:spcAft>
                          <a:spcPts val="0"/>
                        </a:spcAft>
                        <a:buNone/>
                      </a:pPr>
                      <a:r>
                        <a:t/>
                      </a:r>
                      <a:endParaRPr/>
                    </a:p>
                  </a:txBody>
                  <a:tcPr marT="91425" marB="91425" marR="91425" marL="91425"/>
                </a:tc>
              </a:tr>
            </a:tbl>
          </a:graphicData>
        </a:graphic>
      </p:graphicFrame>
      <p:sp>
        <p:nvSpPr>
          <p:cNvPr id="82" name="Shape 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Variable Aliasing</a:t>
            </a:r>
            <a:endParaRPr sz="4800"/>
          </a:p>
        </p:txBody>
      </p:sp>
      <p:sp>
        <p:nvSpPr>
          <p:cNvPr id="88" name="Shape 8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Dealing With Arrays/Pointers</a:t>
            </a:r>
            <a:endParaRPr/>
          </a:p>
        </p:txBody>
      </p:sp>
      <p:sp>
        <p:nvSpPr>
          <p:cNvPr id="94" name="Shape 9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Arrays and pointers (including object references and arguments) introduce issues.</a:t>
            </a:r>
            <a:endParaRPr/>
          </a:p>
          <a:p>
            <a:pPr indent="-381000" lvl="1" marL="914400" marR="0" rtl="0" algn="l">
              <a:lnSpc>
                <a:spcPct val="100000"/>
              </a:lnSpc>
              <a:spcBef>
                <a:spcPts val="0"/>
              </a:spcBef>
              <a:spcAft>
                <a:spcPts val="0"/>
              </a:spcAft>
              <a:buSzPts val="2400"/>
              <a:buChar char="○"/>
            </a:pPr>
            <a:r>
              <a:rPr lang="en"/>
              <a:t>It is not possible to determine whether two access refer to the same storage location.</a:t>
            </a:r>
            <a:endParaRPr/>
          </a:p>
          <a:p>
            <a:pPr indent="-381000" lvl="2" marL="1371600" marR="0" rtl="0" algn="l">
              <a:lnSpc>
                <a:spcPct val="100000"/>
              </a:lnSpc>
              <a:spcBef>
                <a:spcPts val="0"/>
              </a:spcBef>
              <a:spcAft>
                <a:spcPts val="0"/>
              </a:spcAft>
              <a:buSzPts val="2400"/>
              <a:buFont typeface="Courier New"/>
              <a:buChar char="■"/>
            </a:pPr>
            <a:r>
              <a:rPr lang="en">
                <a:latin typeface="Courier New"/>
                <a:ea typeface="Courier New"/>
                <a:cs typeface="Courier New"/>
                <a:sym typeface="Courier New"/>
              </a:rPr>
              <a:t>a[x] = 13;</a:t>
            </a:r>
            <a:br>
              <a:rPr lang="en">
                <a:latin typeface="Courier New"/>
                <a:ea typeface="Courier New"/>
                <a:cs typeface="Courier New"/>
                <a:sym typeface="Courier New"/>
              </a:rPr>
            </a:br>
            <a:r>
              <a:rPr lang="en">
                <a:latin typeface="Courier New"/>
                <a:ea typeface="Courier New"/>
                <a:cs typeface="Courier New"/>
                <a:sym typeface="Courier New"/>
              </a:rPr>
              <a:t>k = a[y];</a:t>
            </a:r>
            <a:endParaRPr>
              <a:latin typeface="Courier New"/>
              <a:ea typeface="Courier New"/>
              <a:cs typeface="Courier New"/>
              <a:sym typeface="Courier New"/>
            </a:endParaRPr>
          </a:p>
          <a:p>
            <a:pPr indent="-342900" lvl="3" marL="1828800" marR="0" rtl="0" algn="l">
              <a:lnSpc>
                <a:spcPct val="100000"/>
              </a:lnSpc>
              <a:spcBef>
                <a:spcPts val="0"/>
              </a:spcBef>
              <a:spcAft>
                <a:spcPts val="0"/>
              </a:spcAft>
              <a:buSzPts val="1800"/>
              <a:buChar char="●"/>
            </a:pPr>
            <a:r>
              <a:rPr lang="en"/>
              <a:t>Are these a def-use pair?</a:t>
            </a:r>
            <a:endParaRPr/>
          </a:p>
          <a:p>
            <a:pPr indent="-381000" lvl="2" marL="1371600" marR="0" rtl="0" algn="l">
              <a:lnSpc>
                <a:spcPct val="100000"/>
              </a:lnSpc>
              <a:spcBef>
                <a:spcPts val="0"/>
              </a:spcBef>
              <a:spcAft>
                <a:spcPts val="0"/>
              </a:spcAft>
              <a:buSzPts val="2400"/>
              <a:buFont typeface="Courier New"/>
              <a:buChar char="■"/>
            </a:pPr>
            <a:r>
              <a:rPr lang="en">
                <a:latin typeface="Courier New"/>
                <a:ea typeface="Courier New"/>
                <a:cs typeface="Courier New"/>
                <a:sym typeface="Courier New"/>
              </a:rPr>
              <a:t>a[2] = 42;</a:t>
            </a:r>
            <a:br>
              <a:rPr lang="en">
                <a:latin typeface="Courier New"/>
                <a:ea typeface="Courier New"/>
                <a:cs typeface="Courier New"/>
                <a:sym typeface="Courier New"/>
              </a:rPr>
            </a:br>
            <a:r>
              <a:rPr lang="en">
                <a:latin typeface="Courier New"/>
                <a:ea typeface="Courier New"/>
                <a:cs typeface="Courier New"/>
                <a:sym typeface="Courier New"/>
              </a:rPr>
              <a:t>i = b[2];</a:t>
            </a:r>
            <a:endParaRPr>
              <a:latin typeface="Courier New"/>
              <a:ea typeface="Courier New"/>
              <a:cs typeface="Courier New"/>
              <a:sym typeface="Courier New"/>
            </a:endParaRPr>
          </a:p>
          <a:p>
            <a:pPr indent="-342900" lvl="3" marL="1828800" marR="0" rtl="0" algn="l">
              <a:lnSpc>
                <a:spcPct val="100000"/>
              </a:lnSpc>
              <a:spcBef>
                <a:spcPts val="0"/>
              </a:spcBef>
              <a:spcAft>
                <a:spcPts val="0"/>
              </a:spcAft>
              <a:buSzPts val="1800"/>
              <a:buChar char="●"/>
            </a:pPr>
            <a:r>
              <a:rPr lang="en"/>
              <a:t>Are these a def-use pair?</a:t>
            </a:r>
            <a:endParaRPr/>
          </a:p>
          <a:p>
            <a:pPr indent="-342900" lvl="4" marL="2286000" marR="0" rtl="0" algn="l">
              <a:lnSpc>
                <a:spcPct val="100000"/>
              </a:lnSpc>
              <a:spcBef>
                <a:spcPts val="0"/>
              </a:spcBef>
              <a:spcAft>
                <a:spcPts val="0"/>
              </a:spcAft>
              <a:buSzPts val="1800"/>
              <a:buChar char="○"/>
            </a:pPr>
            <a:r>
              <a:rPr lang="en"/>
              <a:t>Aliasing = two names refer to the same memory location.</a:t>
            </a:r>
            <a:endParaRPr/>
          </a:p>
        </p:txBody>
      </p:sp>
      <p:sp>
        <p:nvSpPr>
          <p:cNvPr id="95" name="Shape 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Aliasing</a:t>
            </a:r>
            <a:endParaRPr/>
          </a:p>
        </p:txBody>
      </p:sp>
      <p:sp>
        <p:nvSpPr>
          <p:cNvPr id="101" name="Shape 10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i="1" lang="en"/>
              <a:t>Aliasing</a:t>
            </a:r>
            <a:r>
              <a:rPr lang="en"/>
              <a:t> is when two names refer to the same memory location.</a:t>
            </a:r>
            <a:endParaRPr/>
          </a:p>
          <a:p>
            <a:pPr indent="-381000" lvl="1" marL="914400" rtl="0">
              <a:spcBef>
                <a:spcPts val="0"/>
              </a:spcBef>
              <a:spcAft>
                <a:spcPts val="0"/>
              </a:spcAft>
              <a:buSzPts val="2400"/>
              <a:buFont typeface="Courier New"/>
              <a:buChar char="○"/>
            </a:pPr>
            <a:r>
              <a:rPr lang="en">
                <a:latin typeface="Courier New"/>
                <a:ea typeface="Courier New"/>
                <a:cs typeface="Courier New"/>
                <a:sym typeface="Courier New"/>
              </a:rPr>
              <a:t>int[] a = new int[3];</a:t>
            </a:r>
            <a:br>
              <a:rPr lang="en">
                <a:latin typeface="Courier New"/>
                <a:ea typeface="Courier New"/>
                <a:cs typeface="Courier New"/>
                <a:sym typeface="Courier New"/>
              </a:rPr>
            </a:br>
            <a:r>
              <a:rPr lang="en">
                <a:latin typeface="Courier New"/>
                <a:ea typeface="Courier New"/>
                <a:cs typeface="Courier New"/>
                <a:sym typeface="Courier New"/>
              </a:rPr>
              <a:t>int[] b = a;</a:t>
            </a:r>
            <a:br>
              <a:rPr lang="en">
                <a:latin typeface="Courier New"/>
                <a:ea typeface="Courier New"/>
                <a:cs typeface="Courier New"/>
                <a:sym typeface="Courier New"/>
              </a:rPr>
            </a:br>
            <a:r>
              <a:rPr lang="en">
                <a:latin typeface="Courier New"/>
                <a:ea typeface="Courier New"/>
                <a:cs typeface="Courier New"/>
                <a:sym typeface="Courier New"/>
              </a:rPr>
              <a:t>a[2] = 42;</a:t>
            </a:r>
            <a:br>
              <a:rPr lang="en">
                <a:latin typeface="Courier New"/>
                <a:ea typeface="Courier New"/>
                <a:cs typeface="Courier New"/>
                <a:sym typeface="Courier New"/>
              </a:rPr>
            </a:br>
            <a:r>
              <a:rPr lang="en">
                <a:latin typeface="Courier New"/>
                <a:ea typeface="Courier New"/>
                <a:cs typeface="Courier New"/>
                <a:sym typeface="Courier New"/>
              </a:rPr>
              <a:t>i = b[2];</a:t>
            </a:r>
            <a:endParaRPr>
              <a:latin typeface="Courier New"/>
              <a:ea typeface="Courier New"/>
              <a:cs typeface="Courier New"/>
              <a:sym typeface="Courier New"/>
            </a:endParaRPr>
          </a:p>
          <a:p>
            <a:pPr indent="-381000" lvl="1" marL="914400" rtl="0">
              <a:spcBef>
                <a:spcPts val="0"/>
              </a:spcBef>
              <a:spcAft>
                <a:spcPts val="0"/>
              </a:spcAft>
              <a:buSzPts val="2400"/>
              <a:buChar char="○"/>
            </a:pPr>
            <a:r>
              <a:rPr lang="en"/>
              <a:t>a and b are aliases.</a:t>
            </a:r>
            <a:endParaRPr/>
          </a:p>
          <a:p>
            <a:pPr indent="-419100" lvl="0" marL="457200" rtl="0">
              <a:spcBef>
                <a:spcPts val="0"/>
              </a:spcBef>
              <a:spcAft>
                <a:spcPts val="0"/>
              </a:spcAft>
              <a:buSzPts val="3000"/>
              <a:buChar char="●"/>
            </a:pPr>
            <a:r>
              <a:rPr lang="en"/>
              <a:t>Worse in C:</a:t>
            </a:r>
            <a:br>
              <a:rPr lang="en"/>
            </a:br>
            <a:r>
              <a:rPr lang="en">
                <a:latin typeface="Consolas"/>
                <a:ea typeface="Consolas"/>
                <a:cs typeface="Consolas"/>
                <a:sym typeface="Consolas"/>
              </a:rPr>
              <a:t>p = &amp;b;</a:t>
            </a:r>
            <a:br>
              <a:rPr lang="en">
                <a:latin typeface="Consolas"/>
                <a:ea typeface="Consolas"/>
                <a:cs typeface="Consolas"/>
                <a:sym typeface="Consolas"/>
              </a:rPr>
            </a:br>
            <a:r>
              <a:rPr lang="en">
                <a:latin typeface="Consolas"/>
                <a:ea typeface="Consolas"/>
                <a:cs typeface="Consolas"/>
                <a:sym typeface="Consolas"/>
              </a:rPr>
              <a:t>*(p + i) = k;</a:t>
            </a:r>
            <a:endParaRPr>
              <a:latin typeface="Consolas"/>
              <a:ea typeface="Consolas"/>
              <a:cs typeface="Consolas"/>
              <a:sym typeface="Consolas"/>
            </a:endParaRPr>
          </a:p>
        </p:txBody>
      </p:sp>
      <p:sp>
        <p:nvSpPr>
          <p:cNvPr id="102" name="Shape 10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Uncertainty</a:t>
            </a:r>
            <a:endParaRPr/>
          </a:p>
        </p:txBody>
      </p:sp>
      <p:sp>
        <p:nvSpPr>
          <p:cNvPr id="108" name="Shape 10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Char char="●"/>
            </a:pPr>
            <a:r>
              <a:rPr lang="en"/>
              <a:t>Dynamic references and aliasing introduce uncertainty into data flow analysis.</a:t>
            </a:r>
            <a:endParaRPr/>
          </a:p>
          <a:p>
            <a:pPr indent="-381000" lvl="1" marL="914400" marR="0" rtl="0" algn="l">
              <a:lnSpc>
                <a:spcPct val="100000"/>
              </a:lnSpc>
              <a:spcBef>
                <a:spcPts val="0"/>
              </a:spcBef>
              <a:spcAft>
                <a:spcPts val="0"/>
              </a:spcAft>
              <a:buSzPts val="2400"/>
              <a:buChar char="○"/>
            </a:pPr>
            <a:r>
              <a:rPr lang="en"/>
              <a:t>Instead of a definition or use of one variable, may have a potential def or use of a set of variables.</a:t>
            </a:r>
            <a:endParaRPr/>
          </a:p>
          <a:p>
            <a:pPr indent="-419100" lvl="0" marL="457200" marR="0" rtl="0" algn="l">
              <a:lnSpc>
                <a:spcPct val="100000"/>
              </a:lnSpc>
              <a:spcBef>
                <a:spcPts val="0"/>
              </a:spcBef>
              <a:spcAft>
                <a:spcPts val="0"/>
              </a:spcAft>
              <a:buSzPts val="3000"/>
              <a:buChar char="●"/>
            </a:pPr>
            <a:r>
              <a:rPr lang="en"/>
              <a:t>Proper treatment depends on purpose of analysis:</a:t>
            </a:r>
            <a:endParaRPr/>
          </a:p>
          <a:p>
            <a:pPr indent="-381000" lvl="1" marL="914400" marR="0" rtl="0" algn="l">
              <a:lnSpc>
                <a:spcPct val="100000"/>
              </a:lnSpc>
              <a:spcBef>
                <a:spcPts val="0"/>
              </a:spcBef>
              <a:spcAft>
                <a:spcPts val="0"/>
              </a:spcAft>
              <a:buSzPts val="2400"/>
              <a:buChar char="○"/>
            </a:pPr>
            <a:r>
              <a:rPr lang="en"/>
              <a:t>If we examine variable initialization, might not want to treat assignment to a potential alias as initialization.</a:t>
            </a:r>
            <a:endParaRPr/>
          </a:p>
          <a:p>
            <a:pPr indent="-381000" lvl="1" marL="914400" marR="0" rtl="0" algn="l">
              <a:lnSpc>
                <a:spcPct val="100000"/>
              </a:lnSpc>
              <a:spcBef>
                <a:spcPts val="0"/>
              </a:spcBef>
              <a:spcAft>
                <a:spcPts val="0"/>
              </a:spcAft>
              <a:buSzPts val="2400"/>
              <a:buChar char="○"/>
            </a:pPr>
            <a:r>
              <a:rPr lang="en"/>
              <a:t>May wish to treat a use of a potential alias of </a:t>
            </a:r>
            <a:r>
              <a:rPr i="1" lang="en"/>
              <a:t>v</a:t>
            </a:r>
            <a:r>
              <a:rPr lang="en"/>
              <a:t> as a use of </a:t>
            </a:r>
            <a:r>
              <a:rPr i="1" lang="en"/>
              <a:t>v</a:t>
            </a:r>
            <a:r>
              <a:rPr lang="en"/>
              <a:t>.</a:t>
            </a:r>
            <a:endParaRPr/>
          </a:p>
        </p:txBody>
      </p:sp>
      <p:sp>
        <p:nvSpPr>
          <p:cNvPr id="109" name="Shape 10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Dealing With Uncertainty</a:t>
            </a:r>
            <a:endParaRPr/>
          </a:p>
        </p:txBody>
      </p:sp>
      <p:sp>
        <p:nvSpPr>
          <p:cNvPr id="115" name="Shape 1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Basic option: Treat all potential aliases as definitions and uses of the same variable:</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br>
              <a:rPr lang="en" sz="2400"/>
            </a:br>
            <a:endParaRPr sz="2400"/>
          </a:p>
          <a:p>
            <a:pPr indent="-381000" lvl="0" marL="457200" marR="0" rtl="0" algn="l">
              <a:lnSpc>
                <a:spcPct val="100000"/>
              </a:lnSpc>
              <a:spcBef>
                <a:spcPts val="600"/>
              </a:spcBef>
              <a:spcAft>
                <a:spcPts val="0"/>
              </a:spcAft>
              <a:buClr>
                <a:schemeClr val="dk1"/>
              </a:buClr>
              <a:buSzPts val="2400"/>
              <a:buFont typeface="Arial"/>
              <a:buChar char="●"/>
            </a:pPr>
            <a:r>
              <a:rPr lang="en" sz="2400"/>
              <a:t>Easiest and cheapest option when performing an analysis.</a:t>
            </a:r>
            <a:endParaRPr sz="2400"/>
          </a:p>
          <a:p>
            <a:pPr indent="-381000" lvl="0" marL="457200" marR="0" rtl="0" algn="l">
              <a:lnSpc>
                <a:spcPct val="100000"/>
              </a:lnSpc>
              <a:spcBef>
                <a:spcPts val="0"/>
              </a:spcBef>
              <a:spcAft>
                <a:spcPts val="0"/>
              </a:spcAft>
              <a:buClr>
                <a:schemeClr val="dk1"/>
              </a:buClr>
              <a:buSzPts val="2400"/>
              <a:buFont typeface="Arial"/>
              <a:buChar char="●"/>
            </a:pPr>
            <a:r>
              <a:rPr lang="en" sz="2400"/>
              <a:t>Can be very imprecise. </a:t>
            </a:r>
            <a:endParaRPr sz="2400"/>
          </a:p>
          <a:p>
            <a:pPr indent="-381000" lvl="1" marL="914400" marR="0" rtl="0" algn="l">
              <a:lnSpc>
                <a:spcPct val="100000"/>
              </a:lnSpc>
              <a:spcBef>
                <a:spcPts val="0"/>
              </a:spcBef>
              <a:spcAft>
                <a:spcPts val="0"/>
              </a:spcAft>
              <a:buClr>
                <a:schemeClr val="dk1"/>
              </a:buClr>
              <a:buSzPts val="2400"/>
              <a:buFont typeface="Arial"/>
              <a:buChar char="○"/>
            </a:pPr>
            <a:r>
              <a:rPr lang="en" sz="2400"/>
              <a:t>They are only the same if x and y are the same.</a:t>
            </a:r>
            <a:endParaRPr sz="2400"/>
          </a:p>
        </p:txBody>
      </p:sp>
      <p:sp>
        <p:nvSpPr>
          <p:cNvPr id="116" name="Shape 116"/>
          <p:cNvSpPr txBox="1"/>
          <p:nvPr/>
        </p:nvSpPr>
        <p:spPr>
          <a:xfrm>
            <a:off x="1268825" y="2650050"/>
            <a:ext cx="3597600" cy="122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a[1] = 13;</a:t>
            </a:r>
            <a:endParaRPr sz="1800">
              <a:solidFill>
                <a:schemeClr val="dk1"/>
              </a:solidFill>
              <a:latin typeface="Courier New"/>
              <a:ea typeface="Courier New"/>
              <a:cs typeface="Courier New"/>
              <a:sym typeface="Courier New"/>
            </a:endParaRPr>
          </a:p>
          <a:p>
            <a:pPr indent="0" lvl="0" marL="0">
              <a:spcBef>
                <a:spcPts val="0"/>
              </a:spcBef>
              <a:spcAft>
                <a:spcPts val="0"/>
              </a:spcAft>
              <a:buNone/>
            </a:pPr>
            <a:r>
              <a:rPr lang="en" sz="1800">
                <a:solidFill>
                  <a:schemeClr val="dk1"/>
                </a:solidFill>
                <a:latin typeface="Courier New"/>
                <a:ea typeface="Courier New"/>
                <a:cs typeface="Courier New"/>
                <a:sym typeface="Courier New"/>
              </a:rPr>
              <a:t>k = a[2];</a:t>
            </a:r>
            <a:endParaRPr sz="1800">
              <a:solidFill>
                <a:schemeClr val="dk1"/>
              </a:solidFill>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spcBef>
                <a:spcPts val="0"/>
              </a:spcBef>
              <a:spcAft>
                <a:spcPts val="0"/>
              </a:spcAft>
              <a:buNone/>
            </a:pPr>
            <a:r>
              <a:rPr lang="en" sz="1800">
                <a:latin typeface="Courier New"/>
                <a:ea typeface="Courier New"/>
                <a:cs typeface="Courier New"/>
                <a:sym typeface="Courier New"/>
              </a:rPr>
              <a:t>a[x] = 13;</a:t>
            </a:r>
            <a:endParaRPr sz="1800">
              <a:latin typeface="Courier New"/>
              <a:ea typeface="Courier New"/>
              <a:cs typeface="Courier New"/>
              <a:sym typeface="Courier New"/>
            </a:endParaRPr>
          </a:p>
          <a:p>
            <a:pPr indent="0" lvl="0" marL="0">
              <a:spcBef>
                <a:spcPts val="0"/>
              </a:spcBef>
              <a:spcAft>
                <a:spcPts val="0"/>
              </a:spcAft>
              <a:buNone/>
            </a:pPr>
            <a:r>
              <a:rPr lang="en" sz="1800">
                <a:latin typeface="Courier New"/>
                <a:ea typeface="Courier New"/>
                <a:cs typeface="Courier New"/>
                <a:sym typeface="Courier New"/>
              </a:rPr>
              <a:t>k = a[y];</a:t>
            </a:r>
            <a:endParaRPr sz="1800">
              <a:latin typeface="Courier New"/>
              <a:ea typeface="Courier New"/>
              <a:cs typeface="Courier New"/>
              <a:sym typeface="Courier New"/>
            </a:endParaRPr>
          </a:p>
        </p:txBody>
      </p:sp>
      <p:sp>
        <p:nvSpPr>
          <p:cNvPr id="117" name="Shape 117"/>
          <p:cNvSpPr txBox="1"/>
          <p:nvPr/>
        </p:nvSpPr>
        <p:spPr>
          <a:xfrm>
            <a:off x="3533475" y="2778950"/>
            <a:ext cx="3597600" cy="122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Def of a[1], use of a[2].</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rtl="0">
              <a:spcBef>
                <a:spcPts val="0"/>
              </a:spcBef>
              <a:spcAft>
                <a:spcPts val="0"/>
              </a:spcAft>
              <a:buNone/>
            </a:pPr>
            <a:r>
              <a:rPr lang="en" sz="1800"/>
              <a:t>Def and use of array a.</a:t>
            </a:r>
            <a:endParaRPr sz="1800"/>
          </a:p>
        </p:txBody>
      </p:sp>
      <p:sp>
        <p:nvSpPr>
          <p:cNvPr id="118" name="Shape 1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